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081" r:id="rId2"/>
    <p:sldId id="2137" r:id="rId3"/>
    <p:sldId id="265" r:id="rId4"/>
    <p:sldId id="266" r:id="rId5"/>
    <p:sldId id="2138" r:id="rId6"/>
    <p:sldId id="2147376990" r:id="rId7"/>
    <p:sldId id="2147376991" r:id="rId8"/>
    <p:sldId id="2147376993" r:id="rId9"/>
    <p:sldId id="2147376994" r:id="rId10"/>
    <p:sldId id="2147376992" r:id="rId11"/>
    <p:sldId id="1725" r:id="rId12"/>
    <p:sldId id="2147376987" r:id="rId13"/>
    <p:sldId id="957" r:id="rId14"/>
    <p:sldId id="958" r:id="rId15"/>
    <p:sldId id="960" r:id="rId16"/>
    <p:sldId id="2309" r:id="rId17"/>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94633"/>
  </p:normalViewPr>
  <p:slideViewPr>
    <p:cSldViewPr snapToGrid="0">
      <p:cViewPr varScale="1">
        <p:scale>
          <a:sx n="56" d="100"/>
          <a:sy n="56" d="100"/>
        </p:scale>
        <p:origin x="996" y="44"/>
      </p:cViewPr>
      <p:guideLst/>
    </p:cSldViewPr>
  </p:slideViewPr>
  <p:notesTextViewPr>
    <p:cViewPr>
      <p:scale>
        <a:sx n="1" d="1"/>
        <a:sy n="1" d="1"/>
      </p:scale>
      <p:origin x="0" y="0"/>
    </p:cViewPr>
  </p:notesTextViewPr>
  <p:notesViewPr>
    <p:cSldViewPr snapToGrid="0">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95951D-7389-0B56-8085-32BD5B3C5751}"/>
              </a:ext>
            </a:extLst>
          </p:cNvPr>
          <p:cNvSpPr>
            <a:spLocks noGrp="1"/>
          </p:cNvSpPr>
          <p:nvPr>
            <p:ph type="hdr" sz="quarter"/>
          </p:nvPr>
        </p:nvSpPr>
        <p:spPr>
          <a:xfrm>
            <a:off x="0" y="0"/>
            <a:ext cx="3041968" cy="466913"/>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17129361-F9D8-8588-55E6-CB14D71154ED}"/>
              </a:ext>
            </a:extLst>
          </p:cNvPr>
          <p:cNvSpPr>
            <a:spLocks noGrp="1"/>
          </p:cNvSpPr>
          <p:nvPr>
            <p:ph type="dt" sz="quarter" idx="1"/>
          </p:nvPr>
        </p:nvSpPr>
        <p:spPr>
          <a:xfrm>
            <a:off x="3976333" y="0"/>
            <a:ext cx="3041968" cy="466913"/>
          </a:xfrm>
          <a:prstGeom prst="rect">
            <a:avLst/>
          </a:prstGeom>
        </p:spPr>
        <p:txBody>
          <a:bodyPr vert="horz" lIns="91440" tIns="45720" rIns="91440" bIns="45720" rtlCol="0"/>
          <a:lstStyle>
            <a:lvl1pPr algn="r">
              <a:defRPr sz="1200"/>
            </a:lvl1pPr>
          </a:lstStyle>
          <a:p>
            <a:fld id="{37236A8B-AF16-4426-8B80-E2A277BB77AB}" type="datetimeFigureOut">
              <a:rPr lang="en-ID" smtClean="0"/>
              <a:t>14/05/2024</a:t>
            </a:fld>
            <a:endParaRPr lang="en-ID"/>
          </a:p>
        </p:txBody>
      </p:sp>
      <p:sp>
        <p:nvSpPr>
          <p:cNvPr id="4" name="Footer Placeholder 3">
            <a:extLst>
              <a:ext uri="{FF2B5EF4-FFF2-40B4-BE49-F238E27FC236}">
                <a16:creationId xmlns:a16="http://schemas.microsoft.com/office/drawing/2014/main" id="{C78F6B22-72A6-38E8-2077-F02DD251D488}"/>
              </a:ext>
            </a:extLst>
          </p:cNvPr>
          <p:cNvSpPr>
            <a:spLocks noGrp="1"/>
          </p:cNvSpPr>
          <p:nvPr>
            <p:ph type="ftr" sz="quarter" idx="2"/>
          </p:nvPr>
        </p:nvSpPr>
        <p:spPr>
          <a:xfrm>
            <a:off x="635993" y="8612333"/>
            <a:ext cx="5747939" cy="466912"/>
          </a:xfrm>
          <a:prstGeom prst="rect">
            <a:avLst/>
          </a:prstGeom>
        </p:spPr>
        <p:txBody>
          <a:bodyPr vert="horz" lIns="91440" tIns="45720" rIns="91440" bIns="45720" rtlCol="0" anchor="b"/>
          <a:lstStyle>
            <a:lvl1pPr algn="l">
              <a:defRPr sz="1200"/>
            </a:lvl1pPr>
          </a:lstStyle>
          <a:p>
            <a:pPr algn="ctr"/>
            <a:endParaRPr lang="id-ID" sz="1000" dirty="0">
              <a:ea typeface="Calibri" pitchFamily="34" charset="0"/>
              <a:cs typeface="Times New Roman" pitchFamily="18" charset="0"/>
            </a:endParaRPr>
          </a:p>
          <a:p>
            <a:pPr algn="ctr"/>
            <a:endParaRPr lang="id-ID" sz="1000" dirty="0">
              <a:ea typeface="Calibri" pitchFamily="34" charset="0"/>
              <a:cs typeface="Times New Roman" pitchFamily="18" charset="0"/>
            </a:endParaRPr>
          </a:p>
          <a:p>
            <a:pPr algn="ctr"/>
            <a:r>
              <a:rPr lang="id-ID" sz="1000" dirty="0">
                <a:ea typeface="Calibri" pitchFamily="34" charset="0"/>
                <a:cs typeface="Times New Roman" pitchFamily="18" charset="0"/>
              </a:rPr>
              <a:t>This training material is solely for the use of </a:t>
            </a:r>
            <a:r>
              <a:rPr lang="en-US" sz="1000" dirty="0">
                <a:ea typeface="Calibri" pitchFamily="34" charset="0"/>
                <a:cs typeface="Times New Roman" pitchFamily="18" charset="0"/>
              </a:rPr>
              <a:t>IAI training</a:t>
            </a:r>
            <a:r>
              <a:rPr lang="id-ID" sz="1000" dirty="0">
                <a:ea typeface="Calibri" pitchFamily="34" charset="0"/>
                <a:cs typeface="Times New Roman" pitchFamily="18" charset="0"/>
              </a:rPr>
              <a:t>. </a:t>
            </a:r>
            <a:r>
              <a:rPr lang="en-US" sz="1000" dirty="0">
                <a:ea typeface="Calibri" pitchFamily="34" charset="0"/>
                <a:cs typeface="Times New Roman" pitchFamily="18" charset="0"/>
              </a:rPr>
              <a:t> </a:t>
            </a:r>
            <a:r>
              <a:rPr lang="id-ID" sz="1000" dirty="0">
                <a:ea typeface="Calibri" pitchFamily="34" charset="0"/>
                <a:cs typeface="Times New Roman" pitchFamily="18" charset="0"/>
              </a:rPr>
              <a:t>No part of it may be circulated, quoted, or reproduced for distribution without prior written approval from The </a:t>
            </a:r>
            <a:r>
              <a:rPr lang="id-ID" sz="1000" dirty="0"/>
              <a:t>Institute of Indonesia Chartered Accountants (Ikatan Akuntan Indonesia).</a:t>
            </a:r>
            <a:endParaRPr lang="en-US" sz="1000" dirty="0">
              <a:ea typeface="Calibri" pitchFamily="34" charset="0"/>
              <a:cs typeface="Times New Roman" pitchFamily="18" charset="0"/>
            </a:endParaRPr>
          </a:p>
          <a:p>
            <a:pPr algn="ctr"/>
            <a:endParaRPr lang="en-ID" sz="1000" dirty="0"/>
          </a:p>
        </p:txBody>
      </p:sp>
      <p:sp>
        <p:nvSpPr>
          <p:cNvPr id="5" name="Slide Number Placeholder 4">
            <a:extLst>
              <a:ext uri="{FF2B5EF4-FFF2-40B4-BE49-F238E27FC236}">
                <a16:creationId xmlns:a16="http://schemas.microsoft.com/office/drawing/2014/main" id="{7B11DCB6-FB8F-100A-5CC5-575370ED34D0}"/>
              </a:ext>
            </a:extLst>
          </p:cNvPr>
          <p:cNvSpPr>
            <a:spLocks noGrp="1"/>
          </p:cNvSpPr>
          <p:nvPr>
            <p:ph type="sldNum" sz="quarter" idx="3"/>
          </p:nvPr>
        </p:nvSpPr>
        <p:spPr>
          <a:xfrm>
            <a:off x="3976333" y="8839015"/>
            <a:ext cx="3041968" cy="466912"/>
          </a:xfrm>
          <a:prstGeom prst="rect">
            <a:avLst/>
          </a:prstGeom>
        </p:spPr>
        <p:txBody>
          <a:bodyPr vert="horz" lIns="91440" tIns="45720" rIns="91440" bIns="45720" rtlCol="0" anchor="b"/>
          <a:lstStyle>
            <a:lvl1pPr algn="r">
              <a:defRPr sz="1200"/>
            </a:lvl1pPr>
          </a:lstStyle>
          <a:p>
            <a:fld id="{C289D389-7C11-4D86-9B22-1AA17B49CAD4}" type="slidenum">
              <a:rPr lang="en-ID" smtClean="0"/>
              <a:t>‹#›</a:t>
            </a:fld>
            <a:endParaRPr lang="en-ID"/>
          </a:p>
        </p:txBody>
      </p:sp>
    </p:spTree>
    <p:extLst>
      <p:ext uri="{BB962C8B-B14F-4D97-AF65-F5344CB8AC3E}">
        <p14:creationId xmlns:p14="http://schemas.microsoft.com/office/powerpoint/2010/main" val="437941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333" y="0"/>
            <a:ext cx="3041968" cy="466913"/>
          </a:xfrm>
          <a:prstGeom prst="rect">
            <a:avLst/>
          </a:prstGeom>
        </p:spPr>
        <p:txBody>
          <a:bodyPr vert="horz" lIns="91440" tIns="45720" rIns="91440" bIns="45720" rtlCol="0"/>
          <a:lstStyle>
            <a:lvl1pPr algn="r">
              <a:defRPr sz="1200"/>
            </a:lvl1pPr>
          </a:lstStyle>
          <a:p>
            <a:fld id="{7B18E59B-54DE-E046-832F-EE3123EAA221}" type="datetimeFigureOut">
              <a:rPr lang="en-US" smtClean="0"/>
              <a:t>5/14/2024</a:t>
            </a:fld>
            <a:endParaRPr lang="en-US"/>
          </a:p>
        </p:txBody>
      </p:sp>
      <p:sp>
        <p:nvSpPr>
          <p:cNvPr id="4" name="Slide Image Placeholder 3"/>
          <p:cNvSpPr>
            <a:spLocks noGrp="1" noRot="1" noChangeAspect="1"/>
          </p:cNvSpPr>
          <p:nvPr>
            <p:ph type="sldImg" idx="2"/>
          </p:nvPr>
        </p:nvSpPr>
        <p:spPr>
          <a:xfrm>
            <a:off x="717550"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993" y="4478477"/>
            <a:ext cx="5615940" cy="366420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5"/>
            <a:ext cx="3041968" cy="4669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5"/>
            <a:ext cx="3041968" cy="466912"/>
          </a:xfrm>
          <a:prstGeom prst="rect">
            <a:avLst/>
          </a:prstGeom>
        </p:spPr>
        <p:txBody>
          <a:bodyPr vert="horz" lIns="91440" tIns="45720" rIns="91440" bIns="45720" rtlCol="0" anchor="b"/>
          <a:lstStyle>
            <a:lvl1pPr algn="r">
              <a:defRPr sz="1200"/>
            </a:lvl1pPr>
          </a:lstStyle>
          <a:p>
            <a:fld id="{D3D72D13-948E-D341-A1CC-2B17D8B13A9D}" type="slidenum">
              <a:rPr lang="en-US" smtClean="0"/>
              <a:t>‹#›</a:t>
            </a:fld>
            <a:endParaRPr lang="en-US"/>
          </a:p>
        </p:txBody>
      </p:sp>
    </p:spTree>
    <p:extLst>
      <p:ext uri="{BB962C8B-B14F-4D97-AF65-F5344CB8AC3E}">
        <p14:creationId xmlns:p14="http://schemas.microsoft.com/office/powerpoint/2010/main" val="3356619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701993" y="4420314"/>
            <a:ext cx="5615940" cy="418766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112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2</a:t>
            </a:fld>
            <a:endParaRPr lang="en-US"/>
          </a:p>
        </p:txBody>
      </p:sp>
    </p:spTree>
    <p:extLst>
      <p:ext uri="{BB962C8B-B14F-4D97-AF65-F5344CB8AC3E}">
        <p14:creationId xmlns:p14="http://schemas.microsoft.com/office/powerpoint/2010/main" val="2849164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5</a:t>
            </a:fld>
            <a:endParaRPr lang="en-US"/>
          </a:p>
        </p:txBody>
      </p:sp>
    </p:spTree>
    <p:extLst>
      <p:ext uri="{BB962C8B-B14F-4D97-AF65-F5344CB8AC3E}">
        <p14:creationId xmlns:p14="http://schemas.microsoft.com/office/powerpoint/2010/main" val="1401072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6</a:t>
            </a:fld>
            <a:endParaRPr lang="en-US"/>
          </a:p>
        </p:txBody>
      </p:sp>
    </p:spTree>
    <p:extLst>
      <p:ext uri="{BB962C8B-B14F-4D97-AF65-F5344CB8AC3E}">
        <p14:creationId xmlns:p14="http://schemas.microsoft.com/office/powerpoint/2010/main" val="2271095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7</a:t>
            </a:fld>
            <a:endParaRPr lang="en-US"/>
          </a:p>
        </p:txBody>
      </p:sp>
    </p:spTree>
    <p:extLst>
      <p:ext uri="{BB962C8B-B14F-4D97-AF65-F5344CB8AC3E}">
        <p14:creationId xmlns:p14="http://schemas.microsoft.com/office/powerpoint/2010/main" val="2008140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8</a:t>
            </a:fld>
            <a:endParaRPr lang="en-US"/>
          </a:p>
        </p:txBody>
      </p:sp>
    </p:spTree>
    <p:extLst>
      <p:ext uri="{BB962C8B-B14F-4D97-AF65-F5344CB8AC3E}">
        <p14:creationId xmlns:p14="http://schemas.microsoft.com/office/powerpoint/2010/main" val="1039150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9</a:t>
            </a:fld>
            <a:endParaRPr lang="en-US"/>
          </a:p>
        </p:txBody>
      </p:sp>
    </p:spTree>
    <p:extLst>
      <p:ext uri="{BB962C8B-B14F-4D97-AF65-F5344CB8AC3E}">
        <p14:creationId xmlns:p14="http://schemas.microsoft.com/office/powerpoint/2010/main" val="4202473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1E36A34-0997-4F6F-8E2B-8E18B456F106}" type="slidenum">
              <a:rPr lang="en-US" smtClean="0"/>
              <a:pPr/>
              <a:t>10</a:t>
            </a:fld>
            <a:endParaRPr lang="en-US"/>
          </a:p>
        </p:txBody>
      </p:sp>
    </p:spTree>
    <p:extLst>
      <p:ext uri="{BB962C8B-B14F-4D97-AF65-F5344CB8AC3E}">
        <p14:creationId xmlns:p14="http://schemas.microsoft.com/office/powerpoint/2010/main" val="1252240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12172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597348" cy="1325563"/>
          </a:xfrm>
        </p:spPr>
        <p:txBody>
          <a:bodyPr>
            <a:noAutofit/>
          </a:bodyPr>
          <a:lstStyle>
            <a:lvl1pPr algn="ctr">
              <a:defRPr sz="36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75809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normAutofit/>
          </a:bodyPr>
          <a:lstStyle>
            <a:lvl1pPr>
              <a:defRPr sz="54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89595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802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9042" y="365125"/>
            <a:ext cx="9566345" cy="1325563"/>
          </a:xfrm>
        </p:spPr>
        <p:txBody>
          <a:bodyPr>
            <a:normAutofit/>
          </a:bodyPr>
          <a:lstStyle>
            <a:lvl1pPr>
              <a:defRPr sz="3600" b="1"/>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22AFBC-3B59-48AF-8F9E-3FA17C6BBAF4}"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31279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Date Placeholder 2"/>
          <p:cNvSpPr>
            <a:spLocks noGrp="1"/>
          </p:cNvSpPr>
          <p:nvPr>
            <p:ph type="dt" sz="half" idx="10"/>
          </p:nvPr>
        </p:nvSpPr>
        <p:spPr/>
        <p:txBody>
          <a:bodyPr/>
          <a:lstStyle/>
          <a:p>
            <a:fld id="{A122AFBC-3B59-48AF-8F9E-3FA17C6BBAF4}" type="datetimeFigureOut">
              <a:rPr lang="en-US" smtClean="0"/>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96824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2AFBC-3B59-48AF-8F9E-3FA17C6BBAF4}" type="datetimeFigureOut">
              <a:rPr lang="en-US" smtClean="0"/>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404703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73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488274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6564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919482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8" y="1183801"/>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9" y="421702"/>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1" y="567745"/>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5"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4"/>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5" y="613037"/>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8" y="669181"/>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9" y="666191"/>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2"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9"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5"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6"/>
            <a:ext cx="6172200" cy="6124575"/>
          </a:xfrm>
          <a:prstGeom prst="rect">
            <a:avLst/>
          </a:prstGeom>
        </p:spPr>
        <p:txBody>
          <a:bodyPr/>
          <a:lstStyle/>
          <a:p>
            <a:endParaRPr lang="en-US"/>
          </a:p>
        </p:txBody>
      </p:sp>
      <p:sp>
        <p:nvSpPr>
          <p:cNvPr id="43" name="Slide Number Placeholder 1">
            <a:extLst>
              <a:ext uri="{FF2B5EF4-FFF2-40B4-BE49-F238E27FC236}">
                <a16:creationId xmlns:a16="http://schemas.microsoft.com/office/drawing/2014/main" id="{3B73B51A-D313-474E-8E8C-FFAA1D434906}"/>
              </a:ext>
            </a:extLst>
          </p:cNvPr>
          <p:cNvSpPr>
            <a:spLocks noGrp="1"/>
          </p:cNvSpPr>
          <p:nvPr>
            <p:ph type="sldNum" sz="quarter" idx="4"/>
          </p:nvPr>
        </p:nvSpPr>
        <p:spPr>
          <a:xfrm>
            <a:off x="8763000" y="6356351"/>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1762586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9692944" y="4432733"/>
            <a:ext cx="1510800" cy="4084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9575211" y="2776533"/>
            <a:ext cx="1789600" cy="4204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9643244" y="981833"/>
            <a:ext cx="1776000" cy="5228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10891244" y="-88800"/>
            <a:ext cx="365200" cy="5428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9876444" y="1713233"/>
            <a:ext cx="775733" cy="776467"/>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8" name="Google Shape;1338;p27"/>
          <p:cNvGrpSpPr/>
          <p:nvPr/>
        </p:nvGrpSpPr>
        <p:grpSpPr>
          <a:xfrm rot="5400000" flipH="1">
            <a:off x="10492961" y="3672267"/>
            <a:ext cx="389367" cy="390100"/>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3" name="Google Shape;1343;p27"/>
          <p:cNvGrpSpPr/>
          <p:nvPr/>
        </p:nvGrpSpPr>
        <p:grpSpPr>
          <a:xfrm rot="5400000" flipH="1">
            <a:off x="10683278" y="237567"/>
            <a:ext cx="233333" cy="233333"/>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8" name="Google Shape;1348;p27"/>
          <p:cNvGrpSpPr/>
          <p:nvPr/>
        </p:nvGrpSpPr>
        <p:grpSpPr>
          <a:xfrm rot="5400000">
            <a:off x="10068911" y="5173235"/>
            <a:ext cx="390815" cy="391184"/>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5" name="Google Shape;1355;p27"/>
          <p:cNvGrpSpPr/>
          <p:nvPr/>
        </p:nvGrpSpPr>
        <p:grpSpPr>
          <a:xfrm rot="5400000" flipH="1">
            <a:off x="11012070" y="430859"/>
            <a:ext cx="233351" cy="36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359" name="Google Shape;1359;p27"/>
          <p:cNvCxnSpPr/>
          <p:nvPr/>
        </p:nvCxnSpPr>
        <p:spPr>
          <a:xfrm rot="5400000" flipH="1">
            <a:off x="987800" y="3464433"/>
            <a:ext cx="2230000" cy="168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1129467" y="4738667"/>
            <a:ext cx="1106000" cy="9912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474367" y="5535000"/>
            <a:ext cx="1062000" cy="1584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828634" y="5416033"/>
            <a:ext cx="775733" cy="776467"/>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69" name="Google Shape;1369;p27"/>
          <p:cNvGrpSpPr/>
          <p:nvPr/>
        </p:nvGrpSpPr>
        <p:grpSpPr>
          <a:xfrm rot="5400000">
            <a:off x="1977101" y="4467734"/>
            <a:ext cx="389367" cy="390100"/>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74" name="Google Shape;1374;p27"/>
          <p:cNvGrpSpPr/>
          <p:nvPr/>
        </p:nvGrpSpPr>
        <p:grpSpPr>
          <a:xfrm rot="5400000">
            <a:off x="2126834" y="6387100"/>
            <a:ext cx="233333" cy="233333"/>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79" name="Google Shape;1379;p27"/>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0" name="Google Shape;1380;p27"/>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1" name="Google Shape;1381;p27"/>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2" name="Google Shape;1382;p27"/>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3" name="Google Shape;1383;p27"/>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4" name="Google Shape;1384;p27"/>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85" name="Google Shape;1385;p27"/>
          <p:cNvGrpSpPr/>
          <p:nvPr/>
        </p:nvGrpSpPr>
        <p:grpSpPr>
          <a:xfrm rot="5400000">
            <a:off x="2268159" y="2020508"/>
            <a:ext cx="233351" cy="36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9" name="Google Shape;1389;p27"/>
          <p:cNvGrpSpPr/>
          <p:nvPr/>
        </p:nvGrpSpPr>
        <p:grpSpPr>
          <a:xfrm rot="5400000">
            <a:off x="2426026" y="6082775"/>
            <a:ext cx="233351" cy="36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93" name="Google Shape;1393;p27"/>
          <p:cNvGrpSpPr/>
          <p:nvPr/>
        </p:nvGrpSpPr>
        <p:grpSpPr>
          <a:xfrm rot="5400000">
            <a:off x="544793" y="5521041"/>
            <a:ext cx="233351" cy="36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52979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sp>
        <p:nvSpPr>
          <p:cNvPr id="550" name="Google Shape;550;p11"/>
          <p:cNvSpPr txBox="1">
            <a:spLocks noGrp="1"/>
          </p:cNvSpPr>
          <p:nvPr>
            <p:ph type="subTitle" idx="1"/>
          </p:nvPr>
        </p:nvSpPr>
        <p:spPr>
          <a:xfrm>
            <a:off x="4303776" y="3755136"/>
            <a:ext cx="3572400" cy="87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1" name="Google Shape;621;p11"/>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
        <p:nvSpPr>
          <p:cNvPr id="79" name="Slide Number Placeholder 1">
            <a:extLst>
              <a:ext uri="{FF2B5EF4-FFF2-40B4-BE49-F238E27FC236}">
                <a16:creationId xmlns:a16="http://schemas.microsoft.com/office/drawing/2014/main" id="{A842D105-77EB-2046-B992-A48933C73A62}"/>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27766291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4" userDrawn="1">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flipH="1">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411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dirty="0"/>
              <a:t>Click to edit Master title style</a:t>
            </a:r>
            <a:endParaRPr dirty="0"/>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Slide Number Placeholder 1">
            <a:extLst>
              <a:ext uri="{FF2B5EF4-FFF2-40B4-BE49-F238E27FC236}">
                <a16:creationId xmlns:a16="http://schemas.microsoft.com/office/drawing/2014/main" id="{48BDEE85-2572-EA48-B8E5-62467AC340AF}"/>
              </a:ext>
            </a:extLst>
          </p:cNvPr>
          <p:cNvSpPr>
            <a:spLocks noGrp="1"/>
          </p:cNvSpPr>
          <p:nvPr>
            <p:ph type="sldNum" sz="quarter" idx="4"/>
          </p:nvPr>
        </p:nvSpPr>
        <p:spPr>
          <a:xfrm>
            <a:off x="92202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4087020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1141747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ix columns of text" userDrawn="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0762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96102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965000" y="702567"/>
            <a:ext cx="10262000"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10812000" y="668367"/>
            <a:ext cx="983600" cy="9836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776633" y="376251"/>
            <a:ext cx="1617200" cy="5636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365584"/>
            <a:ext cx="776800" cy="8724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565001" y="167151"/>
            <a:ext cx="389367" cy="390100"/>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8" name="Google Shape;1298;p26"/>
          <p:cNvGrpSpPr/>
          <p:nvPr/>
        </p:nvGrpSpPr>
        <p:grpSpPr>
          <a:xfrm>
            <a:off x="2184986" y="744217"/>
            <a:ext cx="390815" cy="391184"/>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5" name="Google Shape;1305;p26"/>
          <p:cNvGrpSpPr/>
          <p:nvPr/>
        </p:nvGrpSpPr>
        <p:grpSpPr>
          <a:xfrm>
            <a:off x="2122334" y="483467"/>
            <a:ext cx="233351" cy="36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309" name="Google Shape;1309;p26"/>
          <p:cNvCxnSpPr/>
          <p:nvPr/>
        </p:nvCxnSpPr>
        <p:spPr>
          <a:xfrm flipH="1">
            <a:off x="10868433" y="9167"/>
            <a:ext cx="1336800" cy="6592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10431834" y="269833"/>
            <a:ext cx="775733" cy="776467"/>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17" name="Google Shape;1317;p26"/>
          <p:cNvGrpSpPr/>
          <p:nvPr/>
        </p:nvGrpSpPr>
        <p:grpSpPr>
          <a:xfrm flipH="1">
            <a:off x="11598201" y="1489985"/>
            <a:ext cx="389367" cy="390100"/>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22" name="Google Shape;1322;p26"/>
          <p:cNvGrpSpPr/>
          <p:nvPr/>
        </p:nvGrpSpPr>
        <p:grpSpPr>
          <a:xfrm>
            <a:off x="11571134" y="2109067"/>
            <a:ext cx="233351" cy="36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46803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89042" y="365125"/>
            <a:ext cx="956475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2AFBC-3B59-48AF-8F9E-3FA17C6BBAF4}" type="datetimeFigureOut">
              <a:rPr lang="en-US" smtClean="0"/>
              <a:t>5/14/2024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C5581-7658-4F04-B228-863D16F9D1C4}" type="slidenum">
              <a:rPr lang="en-US" smtClean="0"/>
              <a:t>‹#›</a:t>
            </a:fld>
            <a:endParaRPr lang="en-US"/>
          </a:p>
        </p:txBody>
      </p:sp>
    </p:spTree>
    <p:extLst>
      <p:ext uri="{BB962C8B-B14F-4D97-AF65-F5344CB8AC3E}">
        <p14:creationId xmlns:p14="http://schemas.microsoft.com/office/powerpoint/2010/main" val="1079518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5" r:id="rId13"/>
    <p:sldLayoutId id="2147483666" r:id="rId14"/>
    <p:sldLayoutId id="2147483667" r:id="rId15"/>
    <p:sldLayoutId id="2147483669" r:id="rId16"/>
    <p:sldLayoutId id="2147483670" r:id="rId17"/>
    <p:sldLayoutId id="2147483672" r:id="rId18"/>
    <p:sldLayoutId id="2147483673" r:id="rId19"/>
    <p:sldLayoutId id="2147483674"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E4C114CA-9080-6147-90FA-769F4D2ACCBB}"/>
              </a:ext>
            </a:extLst>
          </p:cNvPr>
          <p:cNvPicPr>
            <a:picLocks noChangeAspect="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tretch>
            <a:fillRect/>
          </a:stretch>
        </p:blipFill>
        <p:spPr>
          <a:xfrm>
            <a:off x="0" y="1352196"/>
            <a:ext cx="6396353" cy="4054194"/>
          </a:xfrm>
          <a:prstGeom prst="rect">
            <a:avLst/>
          </a:prstGeom>
        </p:spPr>
      </p:pic>
      <p:sp>
        <p:nvSpPr>
          <p:cNvPr id="1884" name="Google Shape;1884;p35"/>
          <p:cNvSpPr txBox="1">
            <a:spLocks noGrp="1"/>
          </p:cNvSpPr>
          <p:nvPr>
            <p:ph type="ctrTitle"/>
          </p:nvPr>
        </p:nvSpPr>
        <p:spPr>
          <a:xfrm>
            <a:off x="6396353" y="2770224"/>
            <a:ext cx="5482389" cy="2438400"/>
          </a:xfrm>
          <a:prstGeom prst="rect">
            <a:avLst/>
          </a:prstGeom>
        </p:spPr>
        <p:txBody>
          <a:bodyPr spcFirstLastPara="1" vert="horz" wrap="square" lIns="121900" tIns="121900" rIns="121900" bIns="121900" rtlCol="0" anchor="b" anchorCtr="0">
            <a:noAutofit/>
          </a:bodyPr>
          <a:lstStyle/>
          <a:p>
            <a:r>
              <a:rPr lang="en" sz="6600" b="1" dirty="0">
                <a:latin typeface="Fjalla One" panose="02000506040000020004" pitchFamily="2" charset="0"/>
                <a:cs typeface="Calibri" panose="020F0502020204030204" pitchFamily="34" charset="0"/>
              </a:rPr>
              <a:t>PSAK 237</a:t>
            </a:r>
            <a:br>
              <a:rPr lang="en" sz="6600" b="1" dirty="0">
                <a:latin typeface="Fjalla One" panose="02000506040000020004" pitchFamily="2" charset="0"/>
                <a:cs typeface="Calibri" panose="020F0502020204030204" pitchFamily="34" charset="0"/>
              </a:rPr>
            </a:br>
            <a:r>
              <a:rPr lang="en" sz="4800" b="1" dirty="0">
                <a:latin typeface="Fjalla One" panose="02000506040000020004" pitchFamily="2" charset="0"/>
                <a:cs typeface="Calibri" panose="020F0502020204030204" pitchFamily="34" charset="0"/>
              </a:rPr>
              <a:t>Provisi dan Kontijensi</a:t>
            </a:r>
            <a:endParaRPr lang="en" sz="6600" b="1" dirty="0">
              <a:latin typeface="Fjalla One" panose="02000506040000020004" pitchFamily="2" charset="0"/>
              <a:cs typeface="Calibri" panose="020F0502020204030204" pitchFamily="34" charset="0"/>
            </a:endParaRPr>
          </a:p>
        </p:txBody>
      </p:sp>
    </p:spTree>
    <p:extLst>
      <p:ext uri="{BB962C8B-B14F-4D97-AF65-F5344CB8AC3E}">
        <p14:creationId xmlns:p14="http://schemas.microsoft.com/office/powerpoint/2010/main" val="154557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22133" y="76201"/>
            <a:ext cx="4707467" cy="935567"/>
          </a:xfrm>
        </p:spPr>
        <p:txBody>
          <a:bodyPr>
            <a:noAutofit/>
          </a:bodyPr>
          <a:lstStyle/>
          <a:p>
            <a:pPr algn="ctr"/>
            <a:r>
              <a:rPr lang="id-ID" dirty="0">
                <a:latin typeface="Fjalla One" panose="02000506040000020004" pitchFamily="2" charset="0"/>
              </a:rPr>
              <a:t>Provisi</a:t>
            </a:r>
          </a:p>
        </p:txBody>
      </p:sp>
      <p:sp>
        <p:nvSpPr>
          <p:cNvPr id="3" name="Content Placeholder 2"/>
          <p:cNvSpPr>
            <a:spLocks noGrp="1"/>
          </p:cNvSpPr>
          <p:nvPr>
            <p:ph idx="4294967295"/>
          </p:nvPr>
        </p:nvSpPr>
        <p:spPr>
          <a:xfrm>
            <a:off x="1131148" y="1363133"/>
            <a:ext cx="8087360" cy="4876800"/>
          </a:xfrm>
        </p:spPr>
        <p:txBody>
          <a:bodyPr>
            <a:normAutofit/>
          </a:bodyPr>
          <a:lstStyle/>
          <a:p>
            <a:pPr marL="380990" indent="-380990">
              <a:buFont typeface="Wingdings" panose="05000000000000000000" pitchFamily="2" charset="2"/>
              <a:buChar char="§"/>
            </a:pPr>
            <a:r>
              <a:rPr lang="id-ID" sz="1800" b="1" dirty="0">
                <a:solidFill>
                  <a:srgbClr val="FF0000"/>
                </a:solidFill>
                <a:latin typeface="Calibri" panose="020F0502020204030204" pitchFamily="34" charset="0"/>
                <a:cs typeface="Calibri" panose="020F0502020204030204" pitchFamily="34" charset="0"/>
              </a:rPr>
              <a:t>Provisi</a:t>
            </a:r>
            <a:r>
              <a:rPr lang="id-ID" sz="1800"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sym typeface="Wingdings" pitchFamily="2" charset="2"/>
              </a:rPr>
              <a:t></a:t>
            </a:r>
            <a:r>
              <a:rPr lang="id-ID" sz="1800" dirty="0">
                <a:latin typeface="Calibri" panose="020F0502020204030204" pitchFamily="34" charset="0"/>
                <a:cs typeface="Calibri" panose="020F0502020204030204" pitchFamily="34" charset="0"/>
              </a:rPr>
              <a:t> </a:t>
            </a:r>
            <a:r>
              <a:rPr lang="id-ID" sz="1800" u="sng" dirty="0">
                <a:latin typeface="Calibri" panose="020F0502020204030204" pitchFamily="34" charset="0"/>
                <a:cs typeface="Calibri" panose="020F0502020204030204" pitchFamily="34" charset="0"/>
              </a:rPr>
              <a:t>liabilitas</a:t>
            </a:r>
            <a:r>
              <a:rPr lang="id-ID" sz="1800" dirty="0">
                <a:latin typeface="Calibri" panose="020F0502020204030204" pitchFamily="34" charset="0"/>
                <a:cs typeface="Calibri" panose="020F0502020204030204" pitchFamily="34" charset="0"/>
              </a:rPr>
              <a:t> yang </a:t>
            </a:r>
            <a:r>
              <a:rPr lang="id-ID" sz="1800" u="sng" dirty="0">
                <a:latin typeface="Calibri" panose="020F0502020204030204" pitchFamily="34" charset="0"/>
                <a:cs typeface="Calibri" panose="020F0502020204030204" pitchFamily="34" charset="0"/>
              </a:rPr>
              <a:t>waktu </a:t>
            </a:r>
            <a:r>
              <a:rPr lang="en-US" sz="1800" u="sng" dirty="0" err="1">
                <a:latin typeface="Calibri" panose="020F0502020204030204" pitchFamily="34" charset="0"/>
                <a:cs typeface="Calibri" panose="020F0502020204030204" pitchFamily="34" charset="0"/>
              </a:rPr>
              <a:t>atau</a:t>
            </a:r>
            <a:r>
              <a:rPr lang="id-ID" sz="1800" u="sng" dirty="0">
                <a:latin typeface="Calibri" panose="020F0502020204030204" pitchFamily="34" charset="0"/>
                <a:cs typeface="Calibri" panose="020F0502020204030204" pitchFamily="34" charset="0"/>
              </a:rPr>
              <a:t> jumlahnya belum pasti, </a:t>
            </a:r>
            <a:r>
              <a:rPr lang="id-ID" sz="1800" dirty="0">
                <a:latin typeface="Calibri" panose="020F0502020204030204" pitchFamily="34" charset="0"/>
                <a:cs typeface="Calibri" panose="020F0502020204030204" pitchFamily="34" charset="0"/>
              </a:rPr>
              <a:t>diakui jika</a:t>
            </a:r>
          </a:p>
          <a:p>
            <a:pPr marL="960943" lvl="2" indent="-364058">
              <a:defRPr/>
            </a:pPr>
            <a:r>
              <a:rPr lang="id-ID" sz="1800" dirty="0">
                <a:latin typeface="Calibri" panose="020F0502020204030204" pitchFamily="34" charset="0"/>
                <a:cs typeface="Calibri" panose="020F0502020204030204" pitchFamily="34" charset="0"/>
              </a:rPr>
              <a:t>Memiliki </a:t>
            </a:r>
            <a:r>
              <a:rPr lang="id-ID" sz="1800" b="1" dirty="0">
                <a:solidFill>
                  <a:srgbClr val="FF0000"/>
                </a:solidFill>
                <a:latin typeface="Calibri" panose="020F0502020204030204" pitchFamily="34" charset="0"/>
                <a:cs typeface="Calibri" panose="020F0502020204030204" pitchFamily="34" charset="0"/>
              </a:rPr>
              <a:t>kewajiban kini</a:t>
            </a:r>
            <a:endParaRPr lang="en-US" sz="1800" dirty="0">
              <a:latin typeface="Calibri" panose="020F0502020204030204" pitchFamily="34" charset="0"/>
              <a:cs typeface="Calibri" panose="020F0502020204030204" pitchFamily="34" charset="0"/>
            </a:endParaRPr>
          </a:p>
          <a:p>
            <a:pPr marL="960943" lvl="2" indent="-364058">
              <a:defRPr/>
            </a:pPr>
            <a:r>
              <a:rPr lang="id-ID" sz="1800" dirty="0">
                <a:latin typeface="Calibri" panose="020F0502020204030204" pitchFamily="34" charset="0"/>
                <a:cs typeface="Calibri" panose="020F0502020204030204" pitchFamily="34" charset="0"/>
              </a:rPr>
              <a:t>Penyelesaian mengakibatkan </a:t>
            </a:r>
            <a:r>
              <a:rPr lang="id-ID" sz="1800" b="1" dirty="0">
                <a:solidFill>
                  <a:srgbClr val="FF0000"/>
                </a:solidFill>
                <a:latin typeface="Calibri" panose="020F0502020204030204" pitchFamily="34" charset="0"/>
                <a:cs typeface="Calibri" panose="020F0502020204030204" pitchFamily="34" charset="0"/>
              </a:rPr>
              <a:t>arus keluar </a:t>
            </a:r>
            <a:r>
              <a:rPr lang="id-ID" sz="1800" dirty="0">
                <a:latin typeface="Calibri" panose="020F0502020204030204" pitchFamily="34" charset="0"/>
                <a:cs typeface="Calibri" panose="020F0502020204030204" pitchFamily="34" charset="0"/>
              </a:rPr>
              <a:t>sumber daya </a:t>
            </a:r>
          </a:p>
          <a:p>
            <a:pPr marL="960943" lvl="2" indent="-364058">
              <a:defRPr/>
            </a:pPr>
            <a:r>
              <a:rPr lang="id-ID" sz="1800" b="1" dirty="0">
                <a:solidFill>
                  <a:srgbClr val="FF0000"/>
                </a:solidFill>
                <a:latin typeface="Calibri" panose="020F0502020204030204" pitchFamily="34" charset="0"/>
                <a:cs typeface="Calibri" panose="020F0502020204030204" pitchFamily="34" charset="0"/>
              </a:rPr>
              <a:t>Estimasi yang andal</a:t>
            </a:r>
            <a:endParaRPr lang="id-ID" sz="1800" b="1" u="sng" dirty="0">
              <a:solidFill>
                <a:srgbClr val="FF0000"/>
              </a:solidFill>
              <a:latin typeface="Calibri" panose="020F0502020204030204" pitchFamily="34" charset="0"/>
              <a:cs typeface="Calibri" panose="020F0502020204030204" pitchFamily="34" charset="0"/>
            </a:endParaRPr>
          </a:p>
          <a:p>
            <a:pPr marL="380990" indent="-380990">
              <a:lnSpc>
                <a:spcPct val="120000"/>
              </a:lnSpc>
              <a:spcBef>
                <a:spcPts val="1200"/>
              </a:spcBef>
              <a:buFont typeface="Wingdings" panose="05000000000000000000" pitchFamily="2" charset="2"/>
              <a:buChar char="§"/>
            </a:pPr>
            <a:r>
              <a:rPr lang="en-US" sz="1800" dirty="0">
                <a:latin typeface="Calibri" panose="020F0502020204030204" pitchFamily="34" charset="0"/>
                <a:cs typeface="Calibri" panose="020F0502020204030204" pitchFamily="34" charset="0"/>
              </a:rPr>
              <a:t>P</a:t>
            </a:r>
            <a:r>
              <a:rPr lang="id-ID" sz="1800" dirty="0">
                <a:latin typeface="Calibri" panose="020F0502020204030204" pitchFamily="34" charset="0"/>
                <a:cs typeface="Calibri" panose="020F0502020204030204" pitchFamily="34" charset="0"/>
              </a:rPr>
              <a:t>ertimbangan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pengakuan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provisi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berdasarkan</a:t>
            </a:r>
            <a:r>
              <a:rPr lang="en-US" sz="1800"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rPr>
              <a:t>bukti-bukti yang tersedia:</a:t>
            </a:r>
          </a:p>
          <a:p>
            <a:pPr marL="960943" indent="-364058">
              <a:spcBef>
                <a:spcPts val="300"/>
              </a:spcBef>
            </a:pPr>
            <a:r>
              <a:rPr lang="id-ID" sz="1800" dirty="0">
                <a:latin typeface="Calibri" panose="020F0502020204030204" pitchFamily="34" charset="0"/>
                <a:cs typeface="Calibri" panose="020F0502020204030204" pitchFamily="34" charset="0"/>
              </a:rPr>
              <a:t>besar kemungkinannya bahwa </a:t>
            </a:r>
            <a:r>
              <a:rPr lang="id-ID" sz="1800" b="1" dirty="0">
                <a:solidFill>
                  <a:srgbClr val="FF0000"/>
                </a:solidFill>
                <a:latin typeface="Calibri" panose="020F0502020204030204" pitchFamily="34" charset="0"/>
                <a:cs typeface="Calibri" panose="020F0502020204030204" pitchFamily="34" charset="0"/>
              </a:rPr>
              <a:t>kewajiban kini telah ada </a:t>
            </a:r>
            <a:r>
              <a:rPr lang="id-ID" sz="1800" dirty="0">
                <a:latin typeface="Calibri" panose="020F0502020204030204" pitchFamily="34" charset="0"/>
                <a:cs typeface="Calibri" panose="020F0502020204030204" pitchFamily="34" charset="0"/>
              </a:rPr>
              <a:t>pada akhir periode pelaporan, entitas mengakui provisi</a:t>
            </a:r>
            <a:r>
              <a:rPr lang="fi-FI" sz="1800" dirty="0">
                <a:latin typeface="Calibri" panose="020F0502020204030204" pitchFamily="34" charset="0"/>
                <a:cs typeface="Calibri" panose="020F0502020204030204" pitchFamily="34" charset="0"/>
              </a:rPr>
              <a:t> (jika </a:t>
            </a:r>
            <a:r>
              <a:rPr lang="fi-FI" sz="1800" b="1" dirty="0">
                <a:solidFill>
                  <a:srgbClr val="FF0000"/>
                </a:solidFill>
                <a:latin typeface="Calibri" panose="020F0502020204030204" pitchFamily="34" charset="0"/>
                <a:cs typeface="Calibri" panose="020F0502020204030204" pitchFamily="34" charset="0"/>
              </a:rPr>
              <a:t>kriteria </a:t>
            </a:r>
            <a:r>
              <a:rPr lang="fi-FI" sz="1800" dirty="0">
                <a:latin typeface="Calibri" panose="020F0502020204030204" pitchFamily="34" charset="0"/>
                <a:cs typeface="Calibri" panose="020F0502020204030204" pitchFamily="34" charset="0"/>
              </a:rPr>
              <a:t>pengakuan </a:t>
            </a:r>
            <a:r>
              <a:rPr lang="id-ID" sz="1800" b="1" dirty="0">
                <a:solidFill>
                  <a:srgbClr val="FF0000"/>
                </a:solidFill>
                <a:latin typeface="Calibri" panose="020F0502020204030204" pitchFamily="34" charset="0"/>
                <a:cs typeface="Calibri" panose="020F0502020204030204" pitchFamily="34" charset="0"/>
              </a:rPr>
              <a:t>terpenuhi</a:t>
            </a:r>
            <a:r>
              <a:rPr lang="id-ID" sz="1800" dirty="0">
                <a:latin typeface="Calibri" panose="020F0502020204030204" pitchFamily="34" charset="0"/>
                <a:cs typeface="Calibri" panose="020F0502020204030204" pitchFamily="34" charset="0"/>
              </a:rPr>
              <a:t>); dan</a:t>
            </a:r>
          </a:p>
          <a:p>
            <a:pPr marL="960943" indent="-364058">
              <a:spcBef>
                <a:spcPts val="300"/>
              </a:spcBef>
            </a:pPr>
            <a:r>
              <a:rPr lang="id-ID" sz="1800" dirty="0">
                <a:latin typeface="Calibri" panose="020F0502020204030204" pitchFamily="34" charset="0"/>
                <a:cs typeface="Calibri" panose="020F0502020204030204" pitchFamily="34" charset="0"/>
              </a:rPr>
              <a:t>jika besar kemungkinan bahwa </a:t>
            </a:r>
            <a:r>
              <a:rPr lang="id-ID" sz="1800" b="1" dirty="0">
                <a:solidFill>
                  <a:srgbClr val="FF0000"/>
                </a:solidFill>
                <a:latin typeface="Calibri" panose="020F0502020204030204" pitchFamily="34" charset="0"/>
                <a:cs typeface="Calibri" panose="020F0502020204030204" pitchFamily="34" charset="0"/>
              </a:rPr>
              <a:t>kewajiban kini belum ada</a:t>
            </a:r>
            <a:r>
              <a:rPr lang="id-ID" sz="1800" dirty="0">
                <a:latin typeface="Calibri" panose="020F0502020204030204" pitchFamily="34" charset="0"/>
                <a:cs typeface="Calibri" panose="020F0502020204030204" pitchFamily="34" charset="0"/>
              </a:rPr>
              <a:t> pada akhir periode pelaporan, entitas </a:t>
            </a:r>
            <a:r>
              <a:rPr lang="id-ID" sz="1800" b="1" dirty="0">
                <a:solidFill>
                  <a:srgbClr val="FF0000"/>
                </a:solidFill>
                <a:latin typeface="Calibri" panose="020F0502020204030204" pitchFamily="34" charset="0"/>
                <a:cs typeface="Calibri" panose="020F0502020204030204" pitchFamily="34" charset="0"/>
              </a:rPr>
              <a:t>mengungkapkan</a:t>
            </a:r>
            <a:r>
              <a:rPr lang="id-ID" sz="1800" dirty="0">
                <a:latin typeface="Calibri" panose="020F0502020204030204" pitchFamily="34" charset="0"/>
                <a:cs typeface="Calibri" panose="020F0502020204030204" pitchFamily="34" charset="0"/>
              </a:rPr>
              <a:t> kewajiban kontinjensi. </a:t>
            </a:r>
            <a:endParaRPr lang="en-US" sz="1800" dirty="0">
              <a:latin typeface="Calibri" panose="020F0502020204030204" pitchFamily="34" charset="0"/>
              <a:cs typeface="Calibri" panose="020F0502020204030204" pitchFamily="34" charset="0"/>
            </a:endParaRPr>
          </a:p>
          <a:p>
            <a:pPr marL="960943" indent="-364058">
              <a:spcBef>
                <a:spcPts val="300"/>
              </a:spcBef>
            </a:pPr>
            <a:r>
              <a:rPr lang="id-ID" sz="1800" dirty="0">
                <a:latin typeface="Calibri" panose="020F0502020204030204" pitchFamily="34" charset="0"/>
                <a:cs typeface="Calibri" panose="020F0502020204030204" pitchFamily="34" charset="0"/>
              </a:rPr>
              <a:t>Pengungkapan tidak diperlukan jika kemungkinan arus keluar sumber daya kecil.</a:t>
            </a:r>
          </a:p>
          <a:p>
            <a:pPr marL="380990" indent="-380990">
              <a:defRPr/>
            </a:pPr>
            <a:r>
              <a:rPr lang="en-US" sz="1800" dirty="0" err="1">
                <a:latin typeface="Calibri" panose="020F0502020204030204" pitchFamily="34" charset="0"/>
                <a:cs typeface="Calibri" panose="020F0502020204030204" pitchFamily="34" charset="0"/>
              </a:rPr>
              <a:t>Pengakuan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provisi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karena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kewajiban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hukum</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kewajiban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konstruktif</a:t>
            </a:r>
            <a:endParaRPr lang="id-ID" sz="1800" dirty="0">
              <a:latin typeface="Calibri" panose="020F0502020204030204" pitchFamily="34" charset="0"/>
              <a:cs typeface="Calibri" panose="020F0502020204030204" pitchFamily="34" charset="0"/>
            </a:endParaRPr>
          </a:p>
          <a:p>
            <a:pPr marL="380990" indent="-380990">
              <a:defRPr/>
            </a:pPr>
            <a:endParaRPr lang="id-ID" sz="1800" dirty="0">
              <a:latin typeface="Calibri" panose="020F0502020204030204" pitchFamily="34" charset="0"/>
              <a:cs typeface="Calibri" panose="020F0502020204030204" pitchFamily="34" charset="0"/>
            </a:endParaRPr>
          </a:p>
        </p:txBody>
      </p:sp>
      <p:pic>
        <p:nvPicPr>
          <p:cNvPr id="5" name="Picture 4" descr="A picture containing toy, doll, vector graphics&#10;&#10;Description automatically generated">
            <a:extLst>
              <a:ext uri="{FF2B5EF4-FFF2-40B4-BE49-F238E27FC236}">
                <a16:creationId xmlns:a16="http://schemas.microsoft.com/office/drawing/2014/main" id="{91ECC07D-6900-438C-962F-AEB33B6093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7173" y="876300"/>
            <a:ext cx="5715000" cy="5715000"/>
          </a:xfrm>
          <a:prstGeom prst="rect">
            <a:avLst/>
          </a:prstGeom>
        </p:spPr>
      </p:pic>
      <p:sp>
        <p:nvSpPr>
          <p:cNvPr id="6" name="Slide Number Placeholder 4">
            <a:extLst>
              <a:ext uri="{FF2B5EF4-FFF2-40B4-BE49-F238E27FC236}">
                <a16:creationId xmlns:a16="http://schemas.microsoft.com/office/drawing/2014/main" id="{3E93064C-30F7-4E89-987E-DB6DC65CE27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2</a:t>
            </a:fld>
            <a:endParaRPr lang="en-US" sz="1400" b="1"/>
          </a:p>
        </p:txBody>
      </p:sp>
    </p:spTree>
    <p:extLst>
      <p:ext uri="{BB962C8B-B14F-4D97-AF65-F5344CB8AC3E}">
        <p14:creationId xmlns:p14="http://schemas.microsoft.com/office/powerpoint/2010/main" val="137330830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044">
            <a:extLst>
              <a:ext uri="{FF2B5EF4-FFF2-40B4-BE49-F238E27FC236}">
                <a16:creationId xmlns:a16="http://schemas.microsoft.com/office/drawing/2014/main" id="{56F29D13-2B2A-4BCB-A91C-667967EE2F41}"/>
              </a:ext>
            </a:extLst>
          </p:cNvPr>
          <p:cNvSpPr>
            <a:spLocks noChangeArrowheads="1"/>
          </p:cNvSpPr>
          <p:nvPr/>
        </p:nvSpPr>
        <p:spPr bwMode="auto">
          <a:xfrm>
            <a:off x="1809751" y="1714500"/>
            <a:ext cx="3319463" cy="642938"/>
          </a:xfrm>
          <a:prstGeom prst="roundRect">
            <a:avLst>
              <a:gd name="adj" fmla="val 50000"/>
            </a:avLst>
          </a:prstGeom>
          <a:gradFill rotWithShape="0">
            <a:gsLst>
              <a:gs pos="0">
                <a:srgbClr val="66FFFF"/>
              </a:gs>
              <a:gs pos="50000">
                <a:srgbClr val="FFFFFF"/>
              </a:gs>
              <a:gs pos="100000">
                <a:srgbClr val="66FFFF"/>
              </a:gs>
            </a:gsLst>
            <a:lin ang="2700000" scaled="1"/>
          </a:gradFill>
          <a:ln w="9525">
            <a:solidFill>
              <a:srgbClr val="66FFFF"/>
            </a:solidFill>
            <a:round/>
            <a:headEnd/>
            <a:tailEnd/>
          </a:ln>
          <a:effectLst>
            <a:outerShdw dist="89803" dir="2700000" algn="ctr" rotWithShape="0">
              <a:srgbClr val="808080"/>
            </a:outerShdw>
          </a:effectLst>
        </p:spPr>
        <p:txBody>
          <a:bodyPr anchor="ctr"/>
          <a:lstStyle/>
          <a:p>
            <a:pPr algn="ctr">
              <a:defRPr/>
            </a:pPr>
            <a:r>
              <a:rPr lang="en-US" altLang="zh-TW" sz="2400" b="1" dirty="0">
                <a:solidFill>
                  <a:srgbClr val="FF0000"/>
                </a:solidFill>
              </a:rPr>
              <a:t>P</a:t>
            </a:r>
            <a:r>
              <a:rPr lang="id-ID" altLang="zh-TW" sz="2400" b="1" dirty="0">
                <a:solidFill>
                  <a:srgbClr val="FF0000"/>
                </a:solidFill>
              </a:rPr>
              <a:t>ast events </a:t>
            </a:r>
            <a:endParaRPr lang="en-US" altLang="zh-TW" sz="2400" dirty="0">
              <a:solidFill>
                <a:srgbClr val="FF0000"/>
              </a:solidFill>
            </a:endParaRPr>
          </a:p>
        </p:txBody>
      </p:sp>
      <p:sp>
        <p:nvSpPr>
          <p:cNvPr id="5" name="AutoShape 1044">
            <a:extLst>
              <a:ext uri="{FF2B5EF4-FFF2-40B4-BE49-F238E27FC236}">
                <a16:creationId xmlns:a16="http://schemas.microsoft.com/office/drawing/2014/main" id="{D9E70354-E3C6-42D4-8106-E3DB954DC408}"/>
              </a:ext>
            </a:extLst>
          </p:cNvPr>
          <p:cNvSpPr>
            <a:spLocks noChangeArrowheads="1"/>
          </p:cNvSpPr>
          <p:nvPr/>
        </p:nvSpPr>
        <p:spPr bwMode="auto">
          <a:xfrm>
            <a:off x="6167439" y="1714500"/>
            <a:ext cx="3857625" cy="571500"/>
          </a:xfrm>
          <a:prstGeom prst="roundRect">
            <a:avLst>
              <a:gd name="adj" fmla="val 50000"/>
            </a:avLst>
          </a:prstGeom>
          <a:gradFill rotWithShape="0">
            <a:gsLst>
              <a:gs pos="0">
                <a:srgbClr val="66FFFF"/>
              </a:gs>
              <a:gs pos="50000">
                <a:srgbClr val="FFFFFF"/>
              </a:gs>
              <a:gs pos="100000">
                <a:srgbClr val="66FFFF"/>
              </a:gs>
            </a:gsLst>
            <a:lin ang="2700000" scaled="1"/>
          </a:gradFill>
          <a:ln w="9525">
            <a:solidFill>
              <a:srgbClr val="66FFFF"/>
            </a:solidFill>
            <a:round/>
            <a:headEnd/>
            <a:tailEnd/>
          </a:ln>
          <a:effectLst>
            <a:outerShdw dist="89803" dir="2700000" algn="ctr" rotWithShape="0">
              <a:srgbClr val="808080"/>
            </a:outerShdw>
          </a:effectLst>
        </p:spPr>
        <p:txBody>
          <a:bodyPr anchor="ctr"/>
          <a:lstStyle/>
          <a:p>
            <a:pPr algn="ctr">
              <a:defRPr/>
            </a:pPr>
            <a:r>
              <a:rPr lang="id-ID" altLang="zh-TW" sz="2400" b="1" dirty="0">
                <a:solidFill>
                  <a:srgbClr val="FF0000"/>
                </a:solidFill>
              </a:rPr>
              <a:t>Present  obligation</a:t>
            </a:r>
            <a:endParaRPr lang="en-US" altLang="zh-TW" sz="2400" dirty="0">
              <a:solidFill>
                <a:srgbClr val="FF0000"/>
              </a:solidFill>
            </a:endParaRPr>
          </a:p>
        </p:txBody>
      </p:sp>
      <p:sp>
        <p:nvSpPr>
          <p:cNvPr id="9" name="Oval 7">
            <a:extLst>
              <a:ext uri="{FF2B5EF4-FFF2-40B4-BE49-F238E27FC236}">
                <a16:creationId xmlns:a16="http://schemas.microsoft.com/office/drawing/2014/main" id="{AB0CE6D1-40C9-4324-B9E2-0C10E22C2639}"/>
              </a:ext>
            </a:extLst>
          </p:cNvPr>
          <p:cNvSpPr>
            <a:spLocks noChangeArrowheads="1"/>
          </p:cNvSpPr>
          <p:nvPr/>
        </p:nvSpPr>
        <p:spPr bwMode="auto">
          <a:xfrm>
            <a:off x="6667500" y="2786063"/>
            <a:ext cx="3143250" cy="500062"/>
          </a:xfrm>
          <a:prstGeom prst="ellipse">
            <a:avLst/>
          </a:prstGeom>
          <a:solidFill>
            <a:schemeClr val="accent6">
              <a:lumMod val="40000"/>
              <a:lumOff val="60000"/>
            </a:schemeClr>
          </a:solidFill>
          <a:ln w="28575">
            <a:solidFill>
              <a:schemeClr val="accent1">
                <a:lumMod val="40000"/>
                <a:lumOff val="60000"/>
              </a:schemeClr>
            </a:solidFill>
            <a:round/>
            <a:headEnd/>
            <a:tailEnd/>
          </a:ln>
        </p:spPr>
        <p:txBody>
          <a:bodyPr wrap="none" anchor="ctr"/>
          <a:lstStyle/>
          <a:p>
            <a:pPr>
              <a:defRPr/>
            </a:pPr>
            <a:r>
              <a:rPr lang="id-ID" sz="2000" dirty="0">
                <a:latin typeface="+mj-lt"/>
              </a:rPr>
              <a:t>Obligating events</a:t>
            </a:r>
            <a:endParaRPr lang="en-GB" sz="2000" dirty="0">
              <a:latin typeface="+mj-lt"/>
            </a:endParaRPr>
          </a:p>
        </p:txBody>
      </p:sp>
      <p:sp>
        <p:nvSpPr>
          <p:cNvPr id="10" name="Right Arrow 9">
            <a:extLst>
              <a:ext uri="{FF2B5EF4-FFF2-40B4-BE49-F238E27FC236}">
                <a16:creationId xmlns:a16="http://schemas.microsoft.com/office/drawing/2014/main" id="{3CBDF5CA-41E6-479C-A4E8-0C040F307849}"/>
              </a:ext>
            </a:extLst>
          </p:cNvPr>
          <p:cNvSpPr/>
          <p:nvPr/>
        </p:nvSpPr>
        <p:spPr>
          <a:xfrm>
            <a:off x="5453063" y="1857376"/>
            <a:ext cx="500062"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1" name="Down Arrow 10">
            <a:extLst>
              <a:ext uri="{FF2B5EF4-FFF2-40B4-BE49-F238E27FC236}">
                <a16:creationId xmlns:a16="http://schemas.microsoft.com/office/drawing/2014/main" id="{F1F89FBA-9A95-48E7-AEEE-C9CD6DC028FB}"/>
              </a:ext>
            </a:extLst>
          </p:cNvPr>
          <p:cNvSpPr/>
          <p:nvPr/>
        </p:nvSpPr>
        <p:spPr>
          <a:xfrm>
            <a:off x="7953375" y="2357439"/>
            <a:ext cx="571500"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3" name="AutoShape 11">
            <a:extLst>
              <a:ext uri="{FF2B5EF4-FFF2-40B4-BE49-F238E27FC236}">
                <a16:creationId xmlns:a16="http://schemas.microsoft.com/office/drawing/2014/main" id="{EB30084C-5EB9-4E4F-962B-0A957F18BE95}"/>
              </a:ext>
            </a:extLst>
          </p:cNvPr>
          <p:cNvSpPr>
            <a:spLocks noChangeArrowheads="1"/>
          </p:cNvSpPr>
          <p:nvPr/>
        </p:nvSpPr>
        <p:spPr bwMode="auto">
          <a:xfrm>
            <a:off x="5676900" y="3357564"/>
            <a:ext cx="2205038" cy="714375"/>
          </a:xfrm>
          <a:prstGeom prst="roundRect">
            <a:avLst>
              <a:gd name="adj" fmla="val 13449"/>
            </a:avLst>
          </a:prstGeom>
          <a:gradFill rotWithShape="0">
            <a:gsLst>
              <a:gs pos="0">
                <a:srgbClr val="66FFFF"/>
              </a:gs>
              <a:gs pos="50000">
                <a:srgbClr val="FFFFFF"/>
              </a:gs>
              <a:gs pos="100000">
                <a:srgbClr val="66FFFF"/>
              </a:gs>
            </a:gsLst>
            <a:lin ang="2700000" scaled="1"/>
          </a:gradFill>
          <a:ln w="9525">
            <a:solidFill>
              <a:srgbClr val="008000"/>
            </a:solidFill>
            <a:round/>
            <a:headEnd/>
            <a:tailEnd/>
          </a:ln>
          <a:effectLst>
            <a:outerShdw dist="71842" dir="2700000" algn="ctr" rotWithShape="0">
              <a:srgbClr val="808080"/>
            </a:outerShdw>
          </a:effectLst>
        </p:spPr>
        <p:txBody>
          <a:bodyPr anchor="ctr"/>
          <a:lstStyle/>
          <a:p>
            <a:pPr algn="ctr">
              <a:lnSpc>
                <a:spcPct val="90000"/>
              </a:lnSpc>
              <a:defRPr/>
            </a:pPr>
            <a:r>
              <a:rPr lang="en-US" sz="2000"/>
              <a:t>Legal Obligation</a:t>
            </a:r>
          </a:p>
        </p:txBody>
      </p:sp>
      <p:sp>
        <p:nvSpPr>
          <p:cNvPr id="14" name="AutoShape 12">
            <a:extLst>
              <a:ext uri="{FF2B5EF4-FFF2-40B4-BE49-F238E27FC236}">
                <a16:creationId xmlns:a16="http://schemas.microsoft.com/office/drawing/2014/main" id="{78520389-1D86-497E-8E6D-2DDF96BF419E}"/>
              </a:ext>
            </a:extLst>
          </p:cNvPr>
          <p:cNvSpPr>
            <a:spLocks noChangeArrowheads="1"/>
          </p:cNvSpPr>
          <p:nvPr/>
        </p:nvSpPr>
        <p:spPr bwMode="auto">
          <a:xfrm>
            <a:off x="8320088" y="3357564"/>
            <a:ext cx="2133600" cy="714375"/>
          </a:xfrm>
          <a:prstGeom prst="roundRect">
            <a:avLst>
              <a:gd name="adj" fmla="val 13449"/>
            </a:avLst>
          </a:prstGeom>
          <a:gradFill rotWithShape="0">
            <a:gsLst>
              <a:gs pos="0">
                <a:srgbClr val="FFCCFF"/>
              </a:gs>
              <a:gs pos="50000">
                <a:schemeClr val="bg1"/>
              </a:gs>
              <a:gs pos="100000">
                <a:srgbClr val="FFCCFF"/>
              </a:gs>
            </a:gsLst>
            <a:lin ang="2700000" scaled="1"/>
          </a:gradFill>
          <a:ln w="9525">
            <a:solidFill>
              <a:srgbClr val="008000"/>
            </a:solidFill>
            <a:round/>
            <a:headEnd/>
            <a:tailEnd/>
          </a:ln>
          <a:effectLst>
            <a:outerShdw dist="71842" dir="2700000" algn="ctr" rotWithShape="0">
              <a:srgbClr val="808080"/>
            </a:outerShdw>
          </a:effectLst>
        </p:spPr>
        <p:txBody>
          <a:bodyPr anchor="ctr"/>
          <a:lstStyle/>
          <a:p>
            <a:pPr algn="ctr">
              <a:lnSpc>
                <a:spcPct val="90000"/>
              </a:lnSpc>
              <a:defRPr/>
            </a:pPr>
            <a:r>
              <a:rPr lang="en-US" sz="2000" dirty="0"/>
              <a:t>Constructive Obligation</a:t>
            </a:r>
          </a:p>
        </p:txBody>
      </p:sp>
      <p:sp>
        <p:nvSpPr>
          <p:cNvPr id="17" name="TextBox 16">
            <a:extLst>
              <a:ext uri="{FF2B5EF4-FFF2-40B4-BE49-F238E27FC236}">
                <a16:creationId xmlns:a16="http://schemas.microsoft.com/office/drawing/2014/main" id="{70A322B2-44A2-4848-BBE8-2316FA8B2F62}"/>
              </a:ext>
            </a:extLst>
          </p:cNvPr>
          <p:cNvSpPr txBox="1"/>
          <p:nvPr/>
        </p:nvSpPr>
        <p:spPr>
          <a:xfrm>
            <a:off x="1809750" y="2714626"/>
            <a:ext cx="3429000" cy="2246769"/>
          </a:xfrm>
          <a:prstGeom prst="rect">
            <a:avLst/>
          </a:prstGeom>
          <a:solidFill>
            <a:schemeClr val="accent6">
              <a:lumMod val="40000"/>
              <a:lumOff val="60000"/>
            </a:schemeClr>
          </a:solidFill>
          <a:ln>
            <a:solidFill>
              <a:schemeClr val="accent2">
                <a:lumMod val="20000"/>
                <a:lumOff val="80000"/>
              </a:schemeClr>
            </a:solidFill>
          </a:ln>
        </p:spPr>
        <p:txBody>
          <a:bodyPr>
            <a:spAutoFit/>
          </a:bodyPr>
          <a:lstStyle/>
          <a:p>
            <a:pPr>
              <a:defRPr/>
            </a:pPr>
            <a:r>
              <a:rPr lang="id-ID" sz="2000" b="1" dirty="0">
                <a:solidFill>
                  <a:srgbClr val="FF0000"/>
                </a:solidFill>
                <a:cs typeface="Arial" pitchFamily="34" charset="0"/>
              </a:rPr>
              <a:t>Kewajiban hukum </a:t>
            </a:r>
            <a:r>
              <a:rPr lang="id-ID" sz="2000" dirty="0">
                <a:solidFill>
                  <a:srgbClr val="FF0000"/>
                </a:solidFill>
                <a:cs typeface="Arial" pitchFamily="34" charset="0"/>
              </a:rPr>
              <a:t>timbul dari:</a:t>
            </a:r>
          </a:p>
          <a:p>
            <a:pPr marL="457200" indent="-457200">
              <a:defRPr/>
            </a:pPr>
            <a:r>
              <a:rPr lang="id-ID" sz="2000" dirty="0">
                <a:solidFill>
                  <a:srgbClr val="FF0000"/>
                </a:solidFill>
                <a:cs typeface="Arial" pitchFamily="34" charset="0"/>
              </a:rPr>
              <a:t>(a) </a:t>
            </a:r>
            <a:r>
              <a:rPr lang="en-US" sz="2000" dirty="0">
                <a:solidFill>
                  <a:srgbClr val="FF0000"/>
                </a:solidFill>
                <a:cs typeface="Arial" pitchFamily="34" charset="0"/>
              </a:rPr>
              <a:t>	</a:t>
            </a:r>
            <a:r>
              <a:rPr lang="id-ID" sz="2000" dirty="0">
                <a:solidFill>
                  <a:srgbClr val="FF0000"/>
                </a:solidFill>
                <a:cs typeface="Arial" pitchFamily="34" charset="0"/>
              </a:rPr>
              <a:t>suatu kontrak (secara eksplisit atau implisit);</a:t>
            </a:r>
          </a:p>
          <a:p>
            <a:pPr marL="457200" indent="-457200">
              <a:defRPr/>
            </a:pPr>
            <a:r>
              <a:rPr lang="id-ID" sz="2000" dirty="0">
                <a:solidFill>
                  <a:srgbClr val="FF0000"/>
                </a:solidFill>
                <a:cs typeface="Arial" pitchFamily="34" charset="0"/>
              </a:rPr>
              <a:t>(b) </a:t>
            </a:r>
            <a:r>
              <a:rPr lang="en-US" sz="2000" dirty="0">
                <a:solidFill>
                  <a:srgbClr val="FF0000"/>
                </a:solidFill>
                <a:cs typeface="Arial" pitchFamily="34" charset="0"/>
              </a:rPr>
              <a:t>	</a:t>
            </a:r>
            <a:r>
              <a:rPr lang="id-ID" sz="2000" dirty="0">
                <a:solidFill>
                  <a:srgbClr val="FF0000"/>
                </a:solidFill>
                <a:cs typeface="Arial" pitchFamily="34" charset="0"/>
              </a:rPr>
              <a:t>peraturan perundang-undangan; atau</a:t>
            </a:r>
          </a:p>
          <a:p>
            <a:pPr marL="457200" indent="-457200">
              <a:defRPr/>
            </a:pPr>
            <a:r>
              <a:rPr lang="fi-FI" sz="2000" dirty="0">
                <a:solidFill>
                  <a:srgbClr val="FF0000"/>
                </a:solidFill>
                <a:cs typeface="Arial" pitchFamily="34" charset="0"/>
              </a:rPr>
              <a:t>(c) 	pelaksanaan produk hukum lainnya.</a:t>
            </a:r>
            <a:endParaRPr lang="id-ID" sz="2000" dirty="0">
              <a:solidFill>
                <a:srgbClr val="FF0000"/>
              </a:solidFill>
              <a:cs typeface="Arial" pitchFamily="34" charset="0"/>
            </a:endParaRPr>
          </a:p>
        </p:txBody>
      </p:sp>
      <p:sp>
        <p:nvSpPr>
          <p:cNvPr id="18" name="TextBox 17">
            <a:extLst>
              <a:ext uri="{FF2B5EF4-FFF2-40B4-BE49-F238E27FC236}">
                <a16:creationId xmlns:a16="http://schemas.microsoft.com/office/drawing/2014/main" id="{1A3ABB9B-246F-463C-8886-ABC353A17755}"/>
              </a:ext>
            </a:extLst>
          </p:cNvPr>
          <p:cNvSpPr txBox="1"/>
          <p:nvPr/>
        </p:nvSpPr>
        <p:spPr>
          <a:xfrm>
            <a:off x="5524500" y="4429125"/>
            <a:ext cx="4929188" cy="1631216"/>
          </a:xfrm>
          <a:prstGeom prst="rect">
            <a:avLst/>
          </a:prstGeom>
          <a:solidFill>
            <a:schemeClr val="accent1">
              <a:lumMod val="60000"/>
              <a:lumOff val="40000"/>
            </a:schemeClr>
          </a:solidFill>
          <a:ln>
            <a:solidFill>
              <a:schemeClr val="accent1">
                <a:lumMod val="40000"/>
                <a:lumOff val="60000"/>
              </a:schemeClr>
            </a:solidFill>
          </a:ln>
        </p:spPr>
        <p:txBody>
          <a:bodyPr>
            <a:spAutoFit/>
          </a:bodyPr>
          <a:lstStyle/>
          <a:p>
            <a:pPr>
              <a:defRPr/>
            </a:pPr>
            <a:r>
              <a:rPr lang="sv-SE" sz="2000" b="1" dirty="0">
                <a:cs typeface="Arial" pitchFamily="34" charset="0"/>
              </a:rPr>
              <a:t>Kewajiban konstruktif :</a:t>
            </a:r>
          </a:p>
          <a:p>
            <a:pPr marL="457200" indent="-457200">
              <a:defRPr/>
            </a:pPr>
            <a:r>
              <a:rPr lang="id-ID" sz="2000" dirty="0">
                <a:cs typeface="Arial" pitchFamily="34" charset="0"/>
              </a:rPr>
              <a:t>(a) </a:t>
            </a:r>
            <a:r>
              <a:rPr lang="en-US" sz="2000" dirty="0">
                <a:cs typeface="Arial" pitchFamily="34" charset="0"/>
              </a:rPr>
              <a:t>	</a:t>
            </a:r>
            <a:r>
              <a:rPr lang="id-ID" sz="2000" dirty="0">
                <a:cs typeface="Arial" pitchFamily="34" charset="0"/>
              </a:rPr>
              <a:t>berdasarkan praktik baku masa lalu,  dan</a:t>
            </a:r>
          </a:p>
          <a:p>
            <a:pPr marL="457200" indent="-457200">
              <a:defRPr/>
            </a:pPr>
            <a:r>
              <a:rPr lang="sv-SE" sz="2000" dirty="0">
                <a:cs typeface="Arial" pitchFamily="34" charset="0"/>
              </a:rPr>
              <a:t>(b) 	menimbulkan ekspektasi kuat</a:t>
            </a:r>
            <a:r>
              <a:rPr lang="id-ID" sz="2000" dirty="0">
                <a:cs typeface="Arial" pitchFamily="34" charset="0"/>
              </a:rPr>
              <a:t> </a:t>
            </a:r>
            <a:r>
              <a:rPr lang="fi-FI" sz="2000" dirty="0">
                <a:cs typeface="Arial" pitchFamily="34" charset="0"/>
              </a:rPr>
              <a:t>bahwa entitas akan melaksanakan</a:t>
            </a:r>
            <a:r>
              <a:rPr lang="id-ID" sz="2000" dirty="0">
                <a:cs typeface="Arial" pitchFamily="34" charset="0"/>
              </a:rPr>
              <a:t> tanggung jawab tersebut.</a:t>
            </a:r>
          </a:p>
        </p:txBody>
      </p:sp>
      <p:sp>
        <p:nvSpPr>
          <p:cNvPr id="10251" name="Title 2">
            <a:extLst>
              <a:ext uri="{FF2B5EF4-FFF2-40B4-BE49-F238E27FC236}">
                <a16:creationId xmlns:a16="http://schemas.microsoft.com/office/drawing/2014/main" id="{3F62317B-EB1F-4E41-822A-64D8937EF8B7}"/>
              </a:ext>
            </a:extLst>
          </p:cNvPr>
          <p:cNvSpPr>
            <a:spLocks noGrp="1"/>
          </p:cNvSpPr>
          <p:nvPr>
            <p:ph type="title"/>
          </p:nvPr>
        </p:nvSpPr>
        <p:spPr/>
        <p:txBody>
          <a:bodyPr/>
          <a:lstStyle/>
          <a:p>
            <a:r>
              <a:rPr lang="en-US" altLang="en-US"/>
              <a:t>Pengakuan Provisi</a:t>
            </a:r>
            <a:endParaRPr lang="id-ID" altLang="en-US"/>
          </a:p>
        </p:txBody>
      </p:sp>
      <p:sp>
        <p:nvSpPr>
          <p:cNvPr id="15" name="Slide Number Placeholder 4">
            <a:extLst>
              <a:ext uri="{FF2B5EF4-FFF2-40B4-BE49-F238E27FC236}">
                <a16:creationId xmlns:a16="http://schemas.microsoft.com/office/drawing/2014/main" id="{96CE0B49-1BE8-409D-BDE3-0D2617954EB9}"/>
              </a:ext>
            </a:extLst>
          </p:cNvPr>
          <p:cNvSpPr>
            <a:spLocks noGrp="1"/>
          </p:cNvSpPr>
          <p:nvPr>
            <p:ph type="sldNum" sz="quarter" idx="12"/>
          </p:nvPr>
        </p:nvSpPr>
        <p:spPr>
          <a:xfrm>
            <a:off x="11548110" y="6408089"/>
            <a:ext cx="643890" cy="318769"/>
          </a:xfrm>
        </p:spPr>
        <p:txBody>
          <a:bodyPr/>
          <a:lstStyle/>
          <a:p>
            <a:fld id="{C8917DDB-6779-4320-89F1-0A441ABEDE43}" type="slidenum">
              <a:rPr lang="en-US" sz="1400" b="1" smtClean="0">
                <a:solidFill>
                  <a:schemeClr val="tx1"/>
                </a:solidFill>
              </a:rPr>
              <a:pPr/>
              <a:t>3</a:t>
            </a:fld>
            <a:endParaRPr lang="en-US" sz="14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nodeType="afterGroup">
                            <p:stCondLst>
                              <p:cond delay="500"/>
                            </p:stCondLst>
                            <p:childTnLst>
                              <p:par>
                                <p:cTn id="14" presetID="18" presetClass="entr" presetSubtype="9"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trips(up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F1D2EC-9388-4972-B08A-DE1D79561C4E}"/>
              </a:ext>
            </a:extLst>
          </p:cNvPr>
          <p:cNvSpPr>
            <a:spLocks noGrp="1"/>
          </p:cNvSpPr>
          <p:nvPr>
            <p:ph idx="1"/>
          </p:nvPr>
        </p:nvSpPr>
        <p:spPr>
          <a:xfrm>
            <a:off x="414068" y="1500187"/>
            <a:ext cx="11524890" cy="4797095"/>
          </a:xfrm>
        </p:spPr>
        <p:txBody>
          <a:bodyPr rtlCol="0">
            <a:normAutofit fontScale="77500" lnSpcReduction="20000"/>
          </a:bodyPr>
          <a:lstStyle/>
          <a:p>
            <a:pPr>
              <a:lnSpc>
                <a:spcPct val="120000"/>
              </a:lnSpc>
              <a:defRPr/>
            </a:pPr>
            <a:r>
              <a:rPr lang="id-ID" sz="2600" dirty="0"/>
              <a:t>Provisi </a:t>
            </a:r>
            <a:r>
              <a:rPr lang="it-IT" sz="2600" dirty="0"/>
              <a:t>diakui hanya bagi kewajiban</a:t>
            </a:r>
            <a:r>
              <a:rPr lang="id-ID" sz="2600" dirty="0"/>
              <a:t> yang timbul dari peristiwa masa lalu, yang </a:t>
            </a:r>
            <a:r>
              <a:rPr lang="id-ID" sz="2600" b="1" dirty="0"/>
              <a:t>terpisah dari </a:t>
            </a:r>
            <a:r>
              <a:rPr lang="id-ID" sz="2600" dirty="0"/>
              <a:t>tindakan entitas pada masa datang (yaitu penyelenggaraan entitas pada masa datang). </a:t>
            </a:r>
          </a:p>
          <a:p>
            <a:pPr lvl="1">
              <a:lnSpc>
                <a:spcPct val="120000"/>
              </a:lnSpc>
              <a:buNone/>
              <a:defRPr/>
            </a:pPr>
            <a:r>
              <a:rPr lang="id-ID" sz="2600" dirty="0">
                <a:sym typeface="Wingdings" pitchFamily="2" charset="2"/>
              </a:rPr>
              <a:t>	 </a:t>
            </a:r>
            <a:r>
              <a:rPr lang="id-ID" sz="2600" dirty="0">
                <a:solidFill>
                  <a:srgbClr val="FF0000"/>
                </a:solidFill>
                <a:sym typeface="Wingdings" pitchFamily="2" charset="2"/>
              </a:rPr>
              <a:t>“</a:t>
            </a:r>
            <a:r>
              <a:rPr lang="en-GB" sz="2600" dirty="0">
                <a:solidFill>
                  <a:srgbClr val="FF0000"/>
                </a:solidFill>
              </a:rPr>
              <a:t>Independent of future actions</a:t>
            </a:r>
            <a:r>
              <a:rPr lang="id-ID" sz="2600" dirty="0">
                <a:solidFill>
                  <a:srgbClr val="FF0000"/>
                </a:solidFill>
              </a:rPr>
              <a:t>”</a:t>
            </a:r>
          </a:p>
          <a:p>
            <a:pPr>
              <a:lnSpc>
                <a:spcPct val="120000"/>
              </a:lnSpc>
              <a:defRPr/>
            </a:pPr>
            <a:r>
              <a:rPr lang="id-ID" dirty="0"/>
              <a:t>Contoh: </a:t>
            </a:r>
          </a:p>
          <a:p>
            <a:pPr lvl="1">
              <a:lnSpc>
                <a:spcPct val="110000"/>
              </a:lnSpc>
              <a:spcBef>
                <a:spcPts val="600"/>
              </a:spcBef>
              <a:defRPr/>
            </a:pPr>
            <a:r>
              <a:rPr lang="id-ID" sz="2100" dirty="0">
                <a:cs typeface="Arial" pitchFamily="34" charset="0"/>
              </a:rPr>
              <a:t>denda atau biaya pemulihan pencemaran lingkungan, yang mengakibatkan arus keluar sumber daya untuk menyelesaikan kewajiban itu </a:t>
            </a:r>
            <a:r>
              <a:rPr lang="pt-BR" sz="2100" dirty="0">
                <a:cs typeface="Arial" pitchFamily="34" charset="0"/>
              </a:rPr>
              <a:t>tanpa memandang tindakan entitas pada masa datang.</a:t>
            </a:r>
            <a:endParaRPr lang="id-ID" sz="2100" dirty="0">
              <a:cs typeface="Arial" pitchFamily="34" charset="0"/>
            </a:endParaRPr>
          </a:p>
          <a:p>
            <a:pPr lvl="1">
              <a:lnSpc>
                <a:spcPct val="110000"/>
              </a:lnSpc>
              <a:spcBef>
                <a:spcPts val="600"/>
              </a:spcBef>
              <a:defRPr/>
            </a:pPr>
            <a:r>
              <a:rPr lang="id-ID" sz="2100" dirty="0">
                <a:cs typeface="Arial" pitchFamily="34" charset="0"/>
              </a:rPr>
              <a:t>biaya kegiatan purna-operasi (</a:t>
            </a:r>
            <a:r>
              <a:rPr lang="id-ID" sz="2100" i="1" dirty="0">
                <a:cs typeface="Arial" pitchFamily="34" charset="0"/>
              </a:rPr>
              <a:t>decommissioning) instalasi minyak atau </a:t>
            </a:r>
            <a:r>
              <a:rPr lang="id-ID" sz="2100" dirty="0">
                <a:cs typeface="Arial" pitchFamily="34" charset="0"/>
              </a:rPr>
              <a:t>instalasi nuklir sebatas jumlah yang harus ditanggung entitas untuk memperbaiki kerusakan yang telah ditimbulkan.</a:t>
            </a:r>
            <a:endParaRPr lang="en-US" sz="2100" dirty="0">
              <a:cs typeface="Arial" pitchFamily="34" charset="0"/>
            </a:endParaRPr>
          </a:p>
          <a:p>
            <a:pPr lvl="1">
              <a:lnSpc>
                <a:spcPct val="110000"/>
              </a:lnSpc>
              <a:spcBef>
                <a:spcPts val="600"/>
              </a:spcBef>
              <a:defRPr/>
            </a:pPr>
            <a:r>
              <a:rPr lang="id-ID" sz="2100" dirty="0">
                <a:cs typeface="Arial" pitchFamily="34" charset="0"/>
              </a:rPr>
              <a:t>ketika terjadi kerusakan lingkungan, entitas tidak terikat untuk menanggulanginya. Akan tetapi, perbuatan yang mengakibatkan kerusakan tersebut akan menjadi </a:t>
            </a:r>
            <a:r>
              <a:rPr lang="id-ID" sz="2100" b="1" dirty="0">
                <a:cs typeface="Arial" pitchFamily="34" charset="0"/>
              </a:rPr>
              <a:t>peristiwa yang mengikat </a:t>
            </a:r>
            <a:r>
              <a:rPr lang="id-ID" sz="2100" dirty="0">
                <a:cs typeface="Arial" pitchFamily="34" charset="0"/>
              </a:rPr>
              <a:t>pada saat terbit peraturan perundang-undangan baru yang mengharuskan kerusakan itu untuk ditanggulangi atau pada saat entitas mengumumkan secara terbuka untuk menanggulangi kerusakan tersebut sehingga menimbulkan kewajiban konstruktif.</a:t>
            </a:r>
          </a:p>
          <a:p>
            <a:pPr>
              <a:lnSpc>
                <a:spcPct val="110000"/>
              </a:lnSpc>
              <a:spcBef>
                <a:spcPts val="600"/>
              </a:spcBef>
              <a:defRPr/>
            </a:pPr>
            <a:r>
              <a:rPr lang="id-ID" sz="2600" dirty="0">
                <a:cs typeface="Arial" pitchFamily="34" charset="0"/>
              </a:rPr>
              <a:t>Jika terdapat sejumlah kewajiban serupa (misalnya garansi atau jaminan produk, atau kontrak</a:t>
            </a:r>
            <a:r>
              <a:rPr lang="en-US" sz="2600" dirty="0">
                <a:cs typeface="Arial" pitchFamily="34" charset="0"/>
              </a:rPr>
              <a:t> </a:t>
            </a:r>
            <a:r>
              <a:rPr lang="id-ID" sz="2600" dirty="0">
                <a:cs typeface="Arial" pitchFamily="34" charset="0"/>
              </a:rPr>
              <a:t>serupa</a:t>
            </a:r>
            <a:r>
              <a:rPr lang="en-US" sz="2600" dirty="0">
                <a:cs typeface="Arial" pitchFamily="34" charset="0"/>
              </a:rPr>
              <a:t>:</a:t>
            </a:r>
            <a:r>
              <a:rPr lang="id-ID" sz="2600" dirty="0">
                <a:cs typeface="Arial" pitchFamily="34" charset="0"/>
              </a:rPr>
              <a:t> </a:t>
            </a:r>
          </a:p>
          <a:p>
            <a:pPr lvl="1">
              <a:lnSpc>
                <a:spcPct val="110000"/>
              </a:lnSpc>
              <a:spcBef>
                <a:spcPts val="600"/>
              </a:spcBef>
              <a:defRPr/>
            </a:pPr>
            <a:r>
              <a:rPr lang="id-ID" sz="2600" dirty="0">
                <a:cs typeface="Arial" pitchFamily="34" charset="0"/>
              </a:rPr>
              <a:t>kemungkinan arus keluar sumber daya untuk menyelesaikan kewajiban tersebut ditentukan dengan mempertimbangkan keseluruhannya sebagai suatu kelompok kewajiban.</a:t>
            </a:r>
          </a:p>
          <a:p>
            <a:pPr lvl="1">
              <a:lnSpc>
                <a:spcPct val="110000"/>
              </a:lnSpc>
              <a:spcBef>
                <a:spcPts val="600"/>
              </a:spcBef>
              <a:defRPr/>
            </a:pPr>
            <a:endParaRPr lang="id-ID" sz="2100" dirty="0">
              <a:cs typeface="Arial" pitchFamily="34" charset="0"/>
            </a:endParaRPr>
          </a:p>
          <a:p>
            <a:pPr>
              <a:lnSpc>
                <a:spcPct val="110000"/>
              </a:lnSpc>
              <a:spcBef>
                <a:spcPts val="600"/>
              </a:spcBef>
              <a:buNone/>
              <a:defRPr/>
            </a:pPr>
            <a:r>
              <a:rPr lang="en-GB" sz="2100" dirty="0">
                <a:cs typeface="Arial" pitchFamily="34" charset="0"/>
              </a:rPr>
              <a:t> </a:t>
            </a:r>
            <a:endParaRPr lang="id-ID" sz="2100" dirty="0">
              <a:cs typeface="Arial" pitchFamily="34" charset="0"/>
            </a:endParaRPr>
          </a:p>
        </p:txBody>
      </p:sp>
      <p:sp>
        <p:nvSpPr>
          <p:cNvPr id="11267" name="Title 2">
            <a:extLst>
              <a:ext uri="{FF2B5EF4-FFF2-40B4-BE49-F238E27FC236}">
                <a16:creationId xmlns:a16="http://schemas.microsoft.com/office/drawing/2014/main" id="{CC104721-BB03-4E8C-BB48-C6548C339F9A}"/>
              </a:ext>
            </a:extLst>
          </p:cNvPr>
          <p:cNvSpPr>
            <a:spLocks noGrp="1"/>
          </p:cNvSpPr>
          <p:nvPr>
            <p:ph type="title"/>
          </p:nvPr>
        </p:nvSpPr>
        <p:spPr/>
        <p:txBody>
          <a:bodyPr/>
          <a:lstStyle/>
          <a:p>
            <a:r>
              <a:rPr lang="en-US" altLang="en-US"/>
              <a:t>Pengakuan Provisi</a:t>
            </a:r>
            <a:endParaRPr lang="id-ID" altLang="en-US"/>
          </a:p>
        </p:txBody>
      </p:sp>
      <p:sp>
        <p:nvSpPr>
          <p:cNvPr id="5" name="AutoShape 9">
            <a:extLst>
              <a:ext uri="{FF2B5EF4-FFF2-40B4-BE49-F238E27FC236}">
                <a16:creationId xmlns:a16="http://schemas.microsoft.com/office/drawing/2014/main" id="{58FA3479-A2B4-4B8F-8535-F7DA47926BFA}"/>
              </a:ext>
            </a:extLst>
          </p:cNvPr>
          <p:cNvSpPr>
            <a:spLocks noChangeArrowheads="1"/>
          </p:cNvSpPr>
          <p:nvPr/>
        </p:nvSpPr>
        <p:spPr bwMode="auto">
          <a:xfrm>
            <a:off x="10439400" y="2305410"/>
            <a:ext cx="1752600" cy="685800"/>
          </a:xfrm>
          <a:prstGeom prst="leftArrow">
            <a:avLst>
              <a:gd name="adj1" fmla="val 100000"/>
              <a:gd name="adj2" fmla="val 40724"/>
            </a:avLst>
          </a:prstGeom>
          <a:gradFill rotWithShape="0">
            <a:gsLst>
              <a:gs pos="0">
                <a:srgbClr val="FFCCFF"/>
              </a:gs>
              <a:gs pos="50000">
                <a:schemeClr val="bg1"/>
              </a:gs>
              <a:gs pos="100000">
                <a:srgbClr val="FFCCFF"/>
              </a:gs>
            </a:gsLst>
            <a:lin ang="2700000" scaled="1"/>
          </a:gradFill>
          <a:ln w="9525">
            <a:solidFill>
              <a:schemeClr val="tx1"/>
            </a:solidFill>
            <a:miter lim="800000"/>
            <a:headEnd/>
            <a:tailEnd/>
          </a:ln>
          <a:effectLst/>
        </p:spPr>
        <p:txBody>
          <a:bodyPr anchor="ctr"/>
          <a:lstStyle/>
          <a:p>
            <a:pPr algn="ctr">
              <a:defRPr/>
            </a:pPr>
            <a:r>
              <a:rPr lang="id-ID" dirty="0"/>
              <a:t>PSAK 237 </a:t>
            </a:r>
          </a:p>
          <a:p>
            <a:pPr algn="ctr">
              <a:defRPr/>
            </a:pPr>
            <a:r>
              <a:rPr lang="id-ID" dirty="0"/>
              <a:t>Par 19</a:t>
            </a:r>
            <a:endParaRPr lang="en-US" dirty="0"/>
          </a:p>
        </p:txBody>
      </p:sp>
      <p:sp>
        <p:nvSpPr>
          <p:cNvPr id="6" name="Slide Number Placeholder 4">
            <a:extLst>
              <a:ext uri="{FF2B5EF4-FFF2-40B4-BE49-F238E27FC236}">
                <a16:creationId xmlns:a16="http://schemas.microsoft.com/office/drawing/2014/main" id="{B189114E-39C0-4A32-8A21-4D8E85BFB902}"/>
              </a:ext>
            </a:extLst>
          </p:cNvPr>
          <p:cNvSpPr>
            <a:spLocks noGrp="1"/>
          </p:cNvSpPr>
          <p:nvPr>
            <p:ph type="sldNum" sz="quarter" idx="12"/>
          </p:nvPr>
        </p:nvSpPr>
        <p:spPr>
          <a:xfrm>
            <a:off x="11548110" y="6408089"/>
            <a:ext cx="643890" cy="318769"/>
          </a:xfrm>
        </p:spPr>
        <p:txBody>
          <a:bodyPr/>
          <a:lstStyle/>
          <a:p>
            <a:fld id="{C8917DDB-6779-4320-89F1-0A441ABEDE43}" type="slidenum">
              <a:rPr lang="en-US" sz="1400" b="1" smtClean="0">
                <a:solidFill>
                  <a:schemeClr val="tx1"/>
                </a:solidFill>
              </a:rPr>
              <a:pPr/>
              <a:t>4</a:t>
            </a:fld>
            <a:endParaRPr lang="en-US" sz="14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8907" y="1164167"/>
            <a:ext cx="8475133" cy="5041900"/>
          </a:xfrm>
        </p:spPr>
        <p:txBody>
          <a:bodyPr>
            <a:normAutofit lnSpcReduction="10000"/>
          </a:bodyPr>
          <a:lstStyle/>
          <a:p>
            <a:pPr marL="380990" indent="-380990">
              <a:buFont typeface="Wingdings" panose="05000000000000000000" pitchFamily="2" charset="2"/>
              <a:buChar char="§"/>
              <a:defRPr/>
            </a:pPr>
            <a:r>
              <a:rPr lang="id-ID" sz="1800" b="1" dirty="0">
                <a:solidFill>
                  <a:srgbClr val="FF0000"/>
                </a:solidFill>
                <a:latin typeface="Calibri" panose="020F0502020204030204" pitchFamily="34" charset="0"/>
                <a:cs typeface="Calibri" panose="020F0502020204030204" pitchFamily="34" charset="0"/>
              </a:rPr>
              <a:t>Entitas tidak diperkenankan mengakui kewajiban kontinjensi.</a:t>
            </a:r>
          </a:p>
          <a:p>
            <a:pPr marL="380990" indent="-380990">
              <a:lnSpc>
                <a:spcPct val="100000"/>
              </a:lnSpc>
              <a:buFont typeface="Wingdings" panose="05000000000000000000" pitchFamily="2" charset="2"/>
              <a:buChar char="§"/>
              <a:defRPr/>
            </a:pPr>
            <a:r>
              <a:rPr lang="id-ID" sz="1800" dirty="0">
                <a:latin typeface="Calibri" panose="020F0502020204030204" pitchFamily="34" charset="0"/>
                <a:cs typeface="Calibri" panose="020F0502020204030204" pitchFamily="34" charset="0"/>
              </a:rPr>
              <a:t>Kewajiban kontinjensi adalah:</a:t>
            </a:r>
          </a:p>
          <a:p>
            <a:pPr marL="781030" lvl="1" indent="-380990">
              <a:lnSpc>
                <a:spcPct val="100000"/>
              </a:lnSpc>
              <a:buFont typeface="Wingdings" panose="05000000000000000000" pitchFamily="2" charset="2"/>
              <a:buChar char="§"/>
              <a:defRPr/>
            </a:pPr>
            <a:r>
              <a:rPr lang="id-ID" sz="1800" u="sng" dirty="0">
                <a:solidFill>
                  <a:srgbClr val="FF0000"/>
                </a:solidFill>
                <a:latin typeface="Calibri" panose="020F0502020204030204" pitchFamily="34" charset="0"/>
                <a:cs typeface="Calibri" panose="020F0502020204030204" pitchFamily="34" charset="0"/>
              </a:rPr>
              <a:t>kewajiban potensial</a:t>
            </a:r>
            <a:r>
              <a:rPr lang="id-ID" sz="1800" u="sng"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rPr>
              <a:t>yang timbul dari peristiwa masa lalu dan keberadaannya menjadi pasti dengan </a:t>
            </a:r>
            <a:r>
              <a:rPr lang="id-ID" sz="1800" u="sng" dirty="0">
                <a:latin typeface="Calibri" panose="020F0502020204030204" pitchFamily="34" charset="0"/>
                <a:cs typeface="Calibri" panose="020F0502020204030204" pitchFamily="34" charset="0"/>
              </a:rPr>
              <a:t>terjadi atau tidak terjadinya satu peristiwa atau lebih pada masa datang</a:t>
            </a:r>
            <a:r>
              <a:rPr lang="id-ID" sz="1800" dirty="0">
                <a:latin typeface="Calibri" panose="020F0502020204030204" pitchFamily="34" charset="0"/>
                <a:cs typeface="Calibri" panose="020F0502020204030204" pitchFamily="34" charset="0"/>
              </a:rPr>
              <a:t> yang tidak sepenuhnya berada dalam kendali entitas; atau </a:t>
            </a:r>
          </a:p>
          <a:p>
            <a:pPr marL="781030" lvl="1" indent="-380990">
              <a:lnSpc>
                <a:spcPct val="100000"/>
              </a:lnSpc>
              <a:buFont typeface="Wingdings" panose="05000000000000000000" pitchFamily="2" charset="2"/>
              <a:buChar char="§"/>
              <a:defRPr/>
            </a:pPr>
            <a:r>
              <a:rPr lang="id-ID" sz="1800" dirty="0">
                <a:latin typeface="Calibri" panose="020F0502020204030204" pitchFamily="34" charset="0"/>
                <a:cs typeface="Calibri" panose="020F0502020204030204" pitchFamily="34" charset="0"/>
              </a:rPr>
              <a:t>kewajiban kini yang timbul sebagai akibat peristiwa masa lalu, tetapi tidak diakui karena:</a:t>
            </a:r>
          </a:p>
          <a:p>
            <a:pPr marL="1154084" lvl="1" indent="-400041">
              <a:lnSpc>
                <a:spcPct val="100000"/>
              </a:lnSpc>
              <a:buFont typeface="Wingdings" panose="05000000000000000000" pitchFamily="2" charset="2"/>
              <a:buChar char="§"/>
              <a:defRPr/>
            </a:pPr>
            <a:r>
              <a:rPr lang="id-ID" sz="1800" u="sng" dirty="0">
                <a:solidFill>
                  <a:srgbClr val="FF0000"/>
                </a:solidFill>
                <a:latin typeface="Calibri" panose="020F0502020204030204" pitchFamily="34" charset="0"/>
                <a:cs typeface="Calibri" panose="020F0502020204030204" pitchFamily="34" charset="0"/>
              </a:rPr>
              <a:t>tidak terdapat kemungkinan besar </a:t>
            </a:r>
            <a:r>
              <a:rPr lang="id-ID" sz="1800" dirty="0">
                <a:latin typeface="Calibri" panose="020F0502020204030204" pitchFamily="34" charset="0"/>
                <a:cs typeface="Calibri" panose="020F0502020204030204" pitchFamily="34" charset="0"/>
              </a:rPr>
              <a:t>entitas mengeluarkan </a:t>
            </a:r>
            <a:r>
              <a:rPr lang="de-DE" sz="1800" dirty="0">
                <a:latin typeface="Calibri" panose="020F0502020204030204" pitchFamily="34" charset="0"/>
                <a:cs typeface="Calibri" panose="020F0502020204030204" pitchFamily="34" charset="0"/>
              </a:rPr>
              <a:t>sumber daya yang mengan dung manfaat</a:t>
            </a:r>
            <a:r>
              <a:rPr lang="id-ID" sz="1800" dirty="0">
                <a:latin typeface="Calibri" panose="020F0502020204030204" pitchFamily="34" charset="0"/>
                <a:cs typeface="Calibri" panose="020F0502020204030204" pitchFamily="34" charset="0"/>
              </a:rPr>
              <a:t> ekonomis (selanjutnya disebut sebagai “sumber daya”) untuk menyelesaikan kewajibannya; atau </a:t>
            </a:r>
          </a:p>
          <a:p>
            <a:pPr marL="1154084" lvl="1" indent="-400041">
              <a:lnSpc>
                <a:spcPct val="100000"/>
              </a:lnSpc>
              <a:buFont typeface="Wingdings" panose="05000000000000000000" pitchFamily="2" charset="2"/>
              <a:buChar char="§"/>
              <a:defRPr/>
            </a:pPr>
            <a:r>
              <a:rPr lang="id-ID" sz="1800" dirty="0">
                <a:latin typeface="Calibri" panose="020F0502020204030204" pitchFamily="34" charset="0"/>
                <a:cs typeface="Calibri" panose="020F0502020204030204" pitchFamily="34" charset="0"/>
              </a:rPr>
              <a:t>jumlah kewajiban tersebut </a:t>
            </a:r>
            <a:r>
              <a:rPr lang="id-ID" sz="1800" u="sng" dirty="0">
                <a:solidFill>
                  <a:srgbClr val="FF0000"/>
                </a:solidFill>
                <a:latin typeface="Calibri" panose="020F0502020204030204" pitchFamily="34" charset="0"/>
                <a:cs typeface="Calibri" panose="020F0502020204030204" pitchFamily="34" charset="0"/>
              </a:rPr>
              <a:t>tidak dapat diukur secara andal.</a:t>
            </a:r>
          </a:p>
          <a:p>
            <a:pPr marL="380990" indent="-380990">
              <a:lnSpc>
                <a:spcPct val="100000"/>
              </a:lnSpc>
              <a:buFont typeface="Wingdings" panose="05000000000000000000" pitchFamily="2" charset="2"/>
              <a:buChar char="§"/>
              <a:defRPr/>
            </a:pPr>
            <a:r>
              <a:rPr lang="id-ID" sz="1800" b="1" dirty="0">
                <a:solidFill>
                  <a:srgbClr val="FF0000"/>
                </a:solidFill>
                <a:latin typeface="Calibri" panose="020F0502020204030204" pitchFamily="34" charset="0"/>
                <a:cs typeface="Calibri" panose="020F0502020204030204" pitchFamily="34" charset="0"/>
              </a:rPr>
              <a:t>Entitas tidak diperkenankan mengakui aset kontinjensi.</a:t>
            </a:r>
            <a:endParaRPr lang="en-US" sz="1800" b="1" dirty="0">
              <a:solidFill>
                <a:srgbClr val="FF0000"/>
              </a:solidFill>
              <a:latin typeface="Calibri" panose="020F0502020204030204" pitchFamily="34" charset="0"/>
              <a:cs typeface="Calibri" panose="020F0502020204030204" pitchFamily="34" charset="0"/>
            </a:endParaRPr>
          </a:p>
          <a:p>
            <a:pPr marL="380990" indent="-380990">
              <a:lnSpc>
                <a:spcPct val="100000"/>
              </a:lnSpc>
              <a:buFont typeface="Wingdings" panose="05000000000000000000" pitchFamily="2" charset="2"/>
              <a:buChar char="§"/>
            </a:pPr>
            <a:r>
              <a:rPr lang="id-ID" sz="1800" dirty="0">
                <a:latin typeface="Calibri" panose="020F0502020204030204" pitchFamily="34" charset="0"/>
                <a:cs typeface="Calibri" panose="020F0502020204030204" pitchFamily="34" charset="0"/>
              </a:rPr>
              <a:t>Aset kontinjensi adalah aset potensial yang timbul dari peristiwa</a:t>
            </a:r>
            <a:r>
              <a:rPr lang="en-US" sz="1800"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rPr>
              <a:t>masa lalu dan keberadaannya menjadi pasti dengan terjadi atau tidak terjadinya satu peristiwa atau lebih pada masa depan yang tidak sepenuhnya berada dalam kendali  entitas.</a:t>
            </a:r>
          </a:p>
        </p:txBody>
      </p:sp>
      <p:sp>
        <p:nvSpPr>
          <p:cNvPr id="2" name="Title 1"/>
          <p:cNvSpPr>
            <a:spLocks noGrp="1"/>
          </p:cNvSpPr>
          <p:nvPr>
            <p:ph type="title" idx="4294967295"/>
          </p:nvPr>
        </p:nvSpPr>
        <p:spPr>
          <a:xfrm>
            <a:off x="1850813" y="196335"/>
            <a:ext cx="6698827" cy="935567"/>
          </a:xfrm>
        </p:spPr>
        <p:txBody>
          <a:bodyPr>
            <a:normAutofit/>
          </a:bodyPr>
          <a:lstStyle/>
          <a:p>
            <a:pPr algn="ctr"/>
            <a:r>
              <a:rPr lang="id-ID" dirty="0">
                <a:latin typeface="Fjalla One" panose="02000506040000020004" pitchFamily="2" charset="0"/>
              </a:rPr>
              <a:t>Kontijensi</a:t>
            </a:r>
          </a:p>
        </p:txBody>
      </p:sp>
      <p:pic>
        <p:nvPicPr>
          <p:cNvPr id="4" name="Picture 3" descr="A picture containing toy, doll, vector graphics&#10;&#10;Description automatically generated">
            <a:extLst>
              <a:ext uri="{FF2B5EF4-FFF2-40B4-BE49-F238E27FC236}">
                <a16:creationId xmlns:a16="http://schemas.microsoft.com/office/drawing/2014/main" id="{989A0139-12B1-46AC-80BC-2E5E42859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090" y="693089"/>
            <a:ext cx="5715000" cy="5715000"/>
          </a:xfrm>
          <a:prstGeom prst="rect">
            <a:avLst/>
          </a:prstGeom>
        </p:spPr>
      </p:pic>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5</a:t>
            </a:fld>
            <a:endParaRPr lang="en-US" sz="1400" b="1"/>
          </a:p>
        </p:txBody>
      </p:sp>
    </p:spTree>
    <p:extLst>
      <p:ext uri="{BB962C8B-B14F-4D97-AF65-F5344CB8AC3E}">
        <p14:creationId xmlns:p14="http://schemas.microsoft.com/office/powerpoint/2010/main" val="269457999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43000" y="1817370"/>
            <a:ext cx="7875270" cy="4388696"/>
          </a:xfrm>
        </p:spPr>
        <p:txBody>
          <a:bodyPr>
            <a:normAutofit lnSpcReduction="10000"/>
          </a:bodyPr>
          <a:lstStyle/>
          <a:p>
            <a:pPr marL="380990" indent="-380990">
              <a:lnSpc>
                <a:spcPct val="110000"/>
              </a:lnSpc>
              <a:buFont typeface="Wingdings" panose="05000000000000000000" pitchFamily="2" charset="2"/>
              <a:buChar char="§"/>
              <a:defRPr/>
            </a:pPr>
            <a:r>
              <a:rPr lang="en-ID" sz="2400" dirty="0" err="1"/>
              <a:t>Kontrak</a:t>
            </a:r>
            <a:r>
              <a:rPr lang="en-ID" sz="2400" dirty="0"/>
              <a:t> yang </a:t>
            </a:r>
            <a:r>
              <a:rPr lang="en-ID" sz="2400" dirty="0" err="1"/>
              <a:t>biaya</a:t>
            </a:r>
            <a:r>
              <a:rPr lang="en-ID" sz="2400" dirty="0"/>
              <a:t> </a:t>
            </a:r>
            <a:r>
              <a:rPr lang="en-ID" sz="2400" dirty="0" err="1"/>
              <a:t>tidak</a:t>
            </a:r>
            <a:r>
              <a:rPr lang="en-ID" sz="2400" dirty="0"/>
              <a:t> </a:t>
            </a:r>
            <a:r>
              <a:rPr lang="en-ID" sz="2400" dirty="0" err="1"/>
              <a:t>terhindarkan</a:t>
            </a:r>
            <a:r>
              <a:rPr lang="en-ID" sz="2400" dirty="0"/>
              <a:t> </a:t>
            </a:r>
            <a:r>
              <a:rPr lang="en-ID" sz="2400" dirty="0" err="1"/>
              <a:t>untuk</a:t>
            </a:r>
            <a:r>
              <a:rPr lang="en-ID" sz="2400" dirty="0"/>
              <a:t> </a:t>
            </a:r>
            <a:r>
              <a:rPr lang="en-ID" sz="2400" dirty="0" err="1"/>
              <a:t>memenuhi</a:t>
            </a:r>
            <a:r>
              <a:rPr lang="en-ID" sz="2400" dirty="0"/>
              <a:t> </a:t>
            </a:r>
            <a:r>
              <a:rPr lang="en-ID" sz="2400" dirty="0" err="1"/>
              <a:t>kewajiban</a:t>
            </a:r>
            <a:r>
              <a:rPr lang="en-ID" sz="2400" dirty="0"/>
              <a:t> </a:t>
            </a:r>
            <a:r>
              <a:rPr lang="en-ID" sz="2400" dirty="0" err="1"/>
              <a:t>kontraknya</a:t>
            </a:r>
            <a:r>
              <a:rPr lang="en-ID" sz="2400" dirty="0"/>
              <a:t> </a:t>
            </a:r>
            <a:r>
              <a:rPr lang="en-ID" sz="2400" dirty="0" err="1"/>
              <a:t>melebihi</a:t>
            </a:r>
            <a:r>
              <a:rPr lang="en-ID" sz="2400" dirty="0"/>
              <a:t> </a:t>
            </a:r>
            <a:r>
              <a:rPr lang="en-ID" sz="2400" dirty="0" err="1"/>
              <a:t>manfaat</a:t>
            </a:r>
            <a:r>
              <a:rPr lang="en-ID" sz="2400" dirty="0"/>
              <a:t> </a:t>
            </a:r>
            <a:r>
              <a:rPr lang="en-ID" sz="2400" dirty="0" err="1"/>
              <a:t>ekonomis</a:t>
            </a:r>
            <a:r>
              <a:rPr lang="en-ID" sz="2400" dirty="0"/>
              <a:t> yang </a:t>
            </a:r>
            <a:r>
              <a:rPr lang="en-ID" sz="2400" dirty="0" err="1"/>
              <a:t>akan</a:t>
            </a:r>
            <a:r>
              <a:rPr lang="en-ID" sz="2400" dirty="0"/>
              <a:t> </a:t>
            </a:r>
            <a:r>
              <a:rPr lang="en-ID" sz="2400" dirty="0" err="1"/>
              <a:t>diterima</a:t>
            </a:r>
            <a:r>
              <a:rPr lang="en-ID" sz="2400" dirty="0"/>
              <a:t> </a:t>
            </a:r>
            <a:r>
              <a:rPr lang="en-ID" sz="2400" dirty="0" err="1"/>
              <a:t>dari</a:t>
            </a:r>
            <a:r>
              <a:rPr lang="en-ID" sz="2400" dirty="0"/>
              <a:t> </a:t>
            </a:r>
            <a:r>
              <a:rPr lang="en-ID" sz="2400" dirty="0" err="1"/>
              <a:t>kontrak</a:t>
            </a:r>
            <a:r>
              <a:rPr lang="en-ID" sz="2400" dirty="0"/>
              <a:t> </a:t>
            </a:r>
            <a:r>
              <a:rPr lang="en-ID" sz="2400" dirty="0" err="1"/>
              <a:t>tersebut</a:t>
            </a:r>
            <a:r>
              <a:rPr lang="en-ID" sz="2400" dirty="0"/>
              <a:t>. </a:t>
            </a:r>
          </a:p>
          <a:p>
            <a:pPr marL="380990" indent="-380990">
              <a:lnSpc>
                <a:spcPct val="110000"/>
              </a:lnSpc>
              <a:buFont typeface="Wingdings" panose="05000000000000000000" pitchFamily="2" charset="2"/>
              <a:buChar char="§"/>
              <a:defRPr/>
            </a:pPr>
            <a:r>
              <a:rPr lang="sv-SE" sz="2400" dirty="0">
                <a:cs typeface="Arial" pitchFamily="34" charset="0"/>
              </a:rPr>
              <a:t>Jika entitas terikat dalam suatu kontrak memberatkan,</a:t>
            </a:r>
            <a:r>
              <a:rPr lang="id-ID" sz="2400" dirty="0">
                <a:cs typeface="Arial" pitchFamily="34" charset="0"/>
              </a:rPr>
              <a:t> maka kewajiban kini menurut kontrak tersebut diukur dan diakui sebagai  provisi. (PSAK 237 par 66)</a:t>
            </a:r>
          </a:p>
          <a:p>
            <a:pPr marL="380990" indent="-380990">
              <a:lnSpc>
                <a:spcPct val="110000"/>
              </a:lnSpc>
              <a:buFont typeface="Wingdings" panose="05000000000000000000" pitchFamily="2" charset="2"/>
              <a:buChar char="§"/>
              <a:defRPr/>
            </a:pPr>
            <a:endParaRPr lang="id-ID" sz="2400" dirty="0">
              <a:cs typeface="Calibri" panose="020F0502020204030204" pitchFamily="34" charset="0"/>
            </a:endParaRPr>
          </a:p>
        </p:txBody>
      </p:sp>
      <p:sp>
        <p:nvSpPr>
          <p:cNvPr id="2" name="Title 1"/>
          <p:cNvSpPr>
            <a:spLocks noGrp="1"/>
          </p:cNvSpPr>
          <p:nvPr>
            <p:ph type="title" idx="4294967295"/>
          </p:nvPr>
        </p:nvSpPr>
        <p:spPr>
          <a:xfrm>
            <a:off x="1850813" y="196335"/>
            <a:ext cx="6698827" cy="935567"/>
          </a:xfrm>
        </p:spPr>
        <p:txBody>
          <a:bodyPr>
            <a:normAutofit/>
          </a:bodyPr>
          <a:lstStyle/>
          <a:p>
            <a:pPr algn="ctr"/>
            <a:r>
              <a:rPr lang="en-US" sz="4000" dirty="0" err="1">
                <a:latin typeface="Fjalla One" panose="02000506040000020004" pitchFamily="2" charset="0"/>
              </a:rPr>
              <a:t>Kontrak</a:t>
            </a:r>
            <a:r>
              <a:rPr lang="en-US" sz="4000" dirty="0">
                <a:latin typeface="Fjalla One" panose="02000506040000020004" pitchFamily="2" charset="0"/>
              </a:rPr>
              <a:t> </a:t>
            </a:r>
            <a:r>
              <a:rPr lang="en-US" sz="4000" dirty="0" err="1">
                <a:latin typeface="Fjalla One" panose="02000506040000020004" pitchFamily="2" charset="0"/>
              </a:rPr>
              <a:t>Memberatkan</a:t>
            </a:r>
            <a:endParaRPr lang="id-ID" sz="4000" dirty="0">
              <a:latin typeface="Fjalla One" panose="02000506040000020004" pitchFamily="2" charset="0"/>
            </a:endParaRPr>
          </a:p>
        </p:txBody>
      </p:sp>
      <p:pic>
        <p:nvPicPr>
          <p:cNvPr id="4" name="Picture 3" descr="A picture containing toy, doll, vector graphics&#10;&#10;Description automatically generated">
            <a:extLst>
              <a:ext uri="{FF2B5EF4-FFF2-40B4-BE49-F238E27FC236}">
                <a16:creationId xmlns:a16="http://schemas.microsoft.com/office/drawing/2014/main" id="{989A0139-12B1-46AC-80BC-2E5E42859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090" y="693089"/>
            <a:ext cx="5715000" cy="5715000"/>
          </a:xfrm>
          <a:prstGeom prst="rect">
            <a:avLst/>
          </a:prstGeom>
        </p:spPr>
      </p:pic>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6</a:t>
            </a:fld>
            <a:endParaRPr lang="en-US" sz="1400" b="1"/>
          </a:p>
        </p:txBody>
      </p:sp>
    </p:spTree>
    <p:extLst>
      <p:ext uri="{BB962C8B-B14F-4D97-AF65-F5344CB8AC3E}">
        <p14:creationId xmlns:p14="http://schemas.microsoft.com/office/powerpoint/2010/main" val="13505395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0813" y="196335"/>
            <a:ext cx="8299027" cy="935567"/>
          </a:xfrm>
        </p:spPr>
        <p:txBody>
          <a:bodyPr>
            <a:normAutofit/>
          </a:bodyPr>
          <a:lstStyle/>
          <a:p>
            <a:pPr algn="ctr"/>
            <a:r>
              <a:rPr lang="en-US" sz="4000" dirty="0" err="1">
                <a:latin typeface="Fjalla One" panose="02000506040000020004" pitchFamily="2" charset="0"/>
              </a:rPr>
              <a:t>Pengukuran</a:t>
            </a:r>
            <a:endParaRPr lang="id-ID" sz="4000" dirty="0">
              <a:latin typeface="Fjalla One" panose="02000506040000020004" pitchFamily="2" charset="0"/>
            </a:endParaRPr>
          </a:p>
        </p:txBody>
      </p:sp>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7</a:t>
            </a:fld>
            <a:endParaRPr lang="en-US" sz="1400" b="1"/>
          </a:p>
        </p:txBody>
      </p:sp>
      <p:sp>
        <p:nvSpPr>
          <p:cNvPr id="6" name="Content Placeholder 1">
            <a:extLst>
              <a:ext uri="{FF2B5EF4-FFF2-40B4-BE49-F238E27FC236}">
                <a16:creationId xmlns:a16="http://schemas.microsoft.com/office/drawing/2014/main" id="{8261341B-03E9-40D6-B2F8-87BD14D4C192}"/>
              </a:ext>
            </a:extLst>
          </p:cNvPr>
          <p:cNvSpPr txBox="1">
            <a:spLocks/>
          </p:cNvSpPr>
          <p:nvPr/>
        </p:nvSpPr>
        <p:spPr>
          <a:xfrm>
            <a:off x="1226820" y="1320872"/>
            <a:ext cx="9738360" cy="47337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4078" indent="-514350">
              <a:lnSpc>
                <a:spcPct val="100000"/>
              </a:lnSpc>
              <a:spcBef>
                <a:spcPts val="600"/>
              </a:spcBef>
              <a:buFont typeface="+mj-lt"/>
              <a:buAutoNum type="arabicPeriod"/>
            </a:pPr>
            <a:r>
              <a:rPr lang="id-ID" sz="1800" b="1" dirty="0">
                <a:cs typeface="Arial" pitchFamily="34" charset="0"/>
              </a:rPr>
              <a:t>Estimasi terbaik</a:t>
            </a:r>
          </a:p>
          <a:p>
            <a:pPr marL="892175" lvl="1" indent="-263525">
              <a:lnSpc>
                <a:spcPct val="100000"/>
              </a:lnSpc>
              <a:spcBef>
                <a:spcPts val="0"/>
              </a:spcBef>
            </a:pPr>
            <a:r>
              <a:rPr lang="id-ID" sz="1800" i="1" dirty="0">
                <a:cs typeface="Arial" pitchFamily="34" charset="0"/>
              </a:rPr>
              <a:t>Jumlah yang diakui sebagai provisi adalah hasil estimasi terbaik pengeluaran yang diperlukan untuk menyelesaikan kewajiban kini pada akhir periode pelaporan. (par 36)</a:t>
            </a:r>
            <a:endParaRPr lang="id-ID" sz="1800" dirty="0">
              <a:cs typeface="Arial" pitchFamily="34" charset="0"/>
            </a:endParaRPr>
          </a:p>
          <a:p>
            <a:pPr marL="624078" indent="-514350">
              <a:lnSpc>
                <a:spcPct val="100000"/>
              </a:lnSpc>
              <a:spcBef>
                <a:spcPts val="600"/>
              </a:spcBef>
              <a:buFont typeface="+mj-lt"/>
              <a:buAutoNum type="arabicPeriod"/>
            </a:pPr>
            <a:r>
              <a:rPr lang="id-ID" sz="1800" b="1" dirty="0">
                <a:cs typeface="Arial" pitchFamily="34" charset="0"/>
              </a:rPr>
              <a:t>Risiko dan Ketidakpastian</a:t>
            </a:r>
          </a:p>
          <a:p>
            <a:pPr marL="892175" lvl="1" indent="-263525">
              <a:lnSpc>
                <a:spcPct val="100000"/>
              </a:lnSpc>
              <a:spcBef>
                <a:spcPts val="0"/>
              </a:spcBef>
            </a:pPr>
            <a:r>
              <a:rPr lang="id-ID" sz="1800" i="1" dirty="0">
                <a:cs typeface="Arial" pitchFamily="34" charset="0"/>
              </a:rPr>
              <a:t>Jumlah yang diakui sebagai provisi adalah hasil estimasi terbaik pengeluaran yang diperlukan untuk menyelesaikan kewajiban kini pada akhir periode pelaporan. (par 42)</a:t>
            </a:r>
            <a:endParaRPr lang="id-ID" sz="1800" dirty="0">
              <a:cs typeface="Arial" pitchFamily="34" charset="0"/>
            </a:endParaRPr>
          </a:p>
          <a:p>
            <a:pPr marL="624078" indent="-514350">
              <a:lnSpc>
                <a:spcPct val="100000"/>
              </a:lnSpc>
              <a:spcBef>
                <a:spcPts val="600"/>
              </a:spcBef>
              <a:buFont typeface="+mj-lt"/>
              <a:buAutoNum type="arabicPeriod"/>
            </a:pPr>
            <a:r>
              <a:rPr lang="id-ID" sz="1800" b="1" dirty="0">
                <a:cs typeface="Arial" pitchFamily="34" charset="0"/>
              </a:rPr>
              <a:t>Nilai Kini</a:t>
            </a:r>
          </a:p>
          <a:p>
            <a:pPr marL="892175" lvl="1" indent="-263525">
              <a:lnSpc>
                <a:spcPct val="100000"/>
              </a:lnSpc>
              <a:spcBef>
                <a:spcPts val="0"/>
              </a:spcBef>
            </a:pPr>
            <a:r>
              <a:rPr lang="id-ID" sz="1800" i="1" dirty="0">
                <a:cs typeface="Arial" pitchFamily="34" charset="0"/>
              </a:rPr>
              <a:t>Jika dampak nilai waktu uang cukup material, maka jumlah provisi adalah nilai kini dari perkiraan pengeluaran yang diperlukan untuk menyelesaikan kewajiban. (par 45)</a:t>
            </a:r>
            <a:endParaRPr lang="en-US" sz="1800" i="1" dirty="0">
              <a:cs typeface="Arial" pitchFamily="34" charset="0"/>
            </a:endParaRPr>
          </a:p>
          <a:p>
            <a:pPr marL="624078" indent="-514350">
              <a:lnSpc>
                <a:spcPct val="100000"/>
              </a:lnSpc>
              <a:spcBef>
                <a:spcPts val="600"/>
              </a:spcBef>
              <a:buAutoNum type="arabicPeriod" startAt="4"/>
            </a:pPr>
            <a:r>
              <a:rPr lang="id-ID" sz="1800" b="1" dirty="0">
                <a:cs typeface="Arial" pitchFamily="34" charset="0"/>
              </a:rPr>
              <a:t>Peristiwa Masa Depan</a:t>
            </a:r>
          </a:p>
          <a:p>
            <a:pPr marL="892175" lvl="1" indent="-263525">
              <a:lnSpc>
                <a:spcPct val="100000"/>
              </a:lnSpc>
              <a:spcBef>
                <a:spcPts val="0"/>
              </a:spcBef>
            </a:pPr>
            <a:r>
              <a:rPr lang="id-ID" sz="1800" i="1" dirty="0">
                <a:cs typeface="Arial" pitchFamily="34" charset="0"/>
              </a:rPr>
              <a:t>Peristiwa masa depan yang dapat mempengaruhi jumlah yang diperlukan untuk menyelesaikan suatu kewajiban harus tercermin dalam jumlah  provisi jika ada bukti obyektif bahwa peristiwa itu akan terjadi. (PSAK 237 par  48)</a:t>
            </a:r>
            <a:endParaRPr lang="id-ID" sz="1800" dirty="0">
              <a:cs typeface="Arial" pitchFamily="34" charset="0"/>
            </a:endParaRPr>
          </a:p>
          <a:p>
            <a:pPr marL="624078" indent="-514350">
              <a:lnSpc>
                <a:spcPct val="100000"/>
              </a:lnSpc>
              <a:spcBef>
                <a:spcPts val="600"/>
              </a:spcBef>
              <a:buAutoNum type="arabicPeriod" startAt="4"/>
            </a:pPr>
            <a:r>
              <a:rPr lang="id-ID" sz="1800" b="1" dirty="0">
                <a:cs typeface="Arial" pitchFamily="34" charset="0"/>
              </a:rPr>
              <a:t>Rencana Pelepasan Aset</a:t>
            </a:r>
          </a:p>
          <a:p>
            <a:pPr marL="892175" lvl="1" indent="-263525">
              <a:lnSpc>
                <a:spcPct val="100000"/>
              </a:lnSpc>
              <a:spcBef>
                <a:spcPts val="0"/>
              </a:spcBef>
            </a:pPr>
            <a:r>
              <a:rPr lang="id-ID" sz="1800" i="1" dirty="0">
                <a:cs typeface="Arial" pitchFamily="34" charset="0"/>
              </a:rPr>
              <a:t>Keuntungan sehubungan dengan rencana pelepasan aset tidak boleh dipertimbangkan dalam menghitung suatu provisi (PSAK 237 par  51)</a:t>
            </a:r>
            <a:endParaRPr lang="id-ID" sz="1800" dirty="0">
              <a:cs typeface="Arial" pitchFamily="34" charset="0"/>
            </a:endParaRPr>
          </a:p>
          <a:p>
            <a:pPr lvl="1">
              <a:spcBef>
                <a:spcPts val="800"/>
              </a:spcBef>
            </a:pPr>
            <a:endParaRPr lang="id-ID" sz="1800" dirty="0">
              <a:cs typeface="Arial" pitchFamily="34" charset="0"/>
            </a:endParaRPr>
          </a:p>
          <a:p>
            <a:pPr marL="624078" indent="-514350">
              <a:spcBef>
                <a:spcPts val="800"/>
              </a:spcBef>
              <a:buFont typeface="+mj-lt"/>
              <a:buAutoNum type="arabicPeriod"/>
            </a:pPr>
            <a:endParaRPr lang="id-ID" sz="1800" dirty="0">
              <a:cs typeface="Arial" pitchFamily="34" charset="0"/>
            </a:endParaRPr>
          </a:p>
        </p:txBody>
      </p:sp>
    </p:spTree>
    <p:extLst>
      <p:ext uri="{BB962C8B-B14F-4D97-AF65-F5344CB8AC3E}">
        <p14:creationId xmlns:p14="http://schemas.microsoft.com/office/powerpoint/2010/main" val="54623944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0813" y="196335"/>
            <a:ext cx="7933267" cy="935567"/>
          </a:xfrm>
        </p:spPr>
        <p:txBody>
          <a:bodyPr>
            <a:normAutofit/>
          </a:bodyPr>
          <a:lstStyle/>
          <a:p>
            <a:pPr algn="ctr"/>
            <a:r>
              <a:rPr lang="en-US" sz="4000" dirty="0" err="1">
                <a:latin typeface="Fjalla One" panose="02000506040000020004" pitchFamily="2" charset="0"/>
              </a:rPr>
              <a:t>Pengukuran</a:t>
            </a:r>
            <a:r>
              <a:rPr lang="en-US" sz="4000" dirty="0">
                <a:latin typeface="Fjalla One" panose="02000506040000020004" pitchFamily="2" charset="0"/>
              </a:rPr>
              <a:t> </a:t>
            </a:r>
            <a:r>
              <a:rPr lang="en-US" sz="4000" dirty="0" err="1">
                <a:latin typeface="Fjalla One" panose="02000506040000020004" pitchFamily="2" charset="0"/>
              </a:rPr>
              <a:t>Selanjutnya</a:t>
            </a:r>
            <a:endParaRPr lang="id-ID" sz="4000" dirty="0">
              <a:latin typeface="Fjalla One" panose="02000506040000020004" pitchFamily="2" charset="0"/>
            </a:endParaRPr>
          </a:p>
        </p:txBody>
      </p:sp>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8</a:t>
            </a:fld>
            <a:endParaRPr lang="en-US" sz="1400" b="1"/>
          </a:p>
        </p:txBody>
      </p:sp>
      <p:sp>
        <p:nvSpPr>
          <p:cNvPr id="6" name="Content Placeholder 1">
            <a:extLst>
              <a:ext uri="{FF2B5EF4-FFF2-40B4-BE49-F238E27FC236}">
                <a16:creationId xmlns:a16="http://schemas.microsoft.com/office/drawing/2014/main" id="{8261341B-03E9-40D6-B2F8-87BD14D4C192}"/>
              </a:ext>
            </a:extLst>
          </p:cNvPr>
          <p:cNvSpPr txBox="1">
            <a:spLocks/>
          </p:cNvSpPr>
          <p:nvPr/>
        </p:nvSpPr>
        <p:spPr>
          <a:xfrm>
            <a:off x="1703070" y="1634490"/>
            <a:ext cx="8721090" cy="442013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id-ID" sz="2000" dirty="0">
                <a:cs typeface="Arial" pitchFamily="34" charset="0"/>
              </a:rPr>
              <a:t>Provisi ditelaah pada setiap akhir periode </a:t>
            </a:r>
            <a:r>
              <a:rPr lang="fi-FI" sz="2000" dirty="0">
                <a:cs typeface="Arial" pitchFamily="34" charset="0"/>
              </a:rPr>
              <a:t>pelaporan </a:t>
            </a:r>
            <a:r>
              <a:rPr lang="fi-FI" sz="2000" dirty="0">
                <a:cs typeface="Arial" pitchFamily="34" charset="0"/>
                <a:sym typeface="Wingdings" pitchFamily="2" charset="2"/>
              </a:rPr>
              <a:t> </a:t>
            </a:r>
            <a:r>
              <a:rPr lang="fi-FI" sz="2000" dirty="0">
                <a:cs typeface="Arial" pitchFamily="34" charset="0"/>
              </a:rPr>
              <a:t>estimasi</a:t>
            </a:r>
            <a:r>
              <a:rPr lang="id-ID" sz="2000" dirty="0">
                <a:cs typeface="Arial" pitchFamily="34" charset="0"/>
              </a:rPr>
              <a:t> </a:t>
            </a:r>
            <a:r>
              <a:rPr lang="sv-SE" sz="2000" dirty="0">
                <a:cs typeface="Arial" pitchFamily="34" charset="0"/>
              </a:rPr>
              <a:t>terbaik yang paling kini. Jika arus keluar sumber daya kemungkinan besar tidak terjadi,</a:t>
            </a:r>
            <a:r>
              <a:rPr lang="id-ID" sz="2000" dirty="0">
                <a:cs typeface="Arial" pitchFamily="34" charset="0"/>
              </a:rPr>
              <a:t> maka provisi tersebut </a:t>
            </a:r>
            <a:r>
              <a:rPr lang="id-ID" sz="2000" b="1" dirty="0">
                <a:solidFill>
                  <a:srgbClr val="FF0000"/>
                </a:solidFill>
                <a:cs typeface="Arial" pitchFamily="34" charset="0"/>
              </a:rPr>
              <a:t>dibatalkan</a:t>
            </a:r>
            <a:r>
              <a:rPr lang="id-ID" sz="2000" dirty="0">
                <a:cs typeface="Arial" pitchFamily="34" charset="0"/>
              </a:rPr>
              <a:t>. (PSAK 237 par 59)</a:t>
            </a:r>
          </a:p>
          <a:p>
            <a:pPr>
              <a:lnSpc>
                <a:spcPct val="100000"/>
              </a:lnSpc>
            </a:pPr>
            <a:r>
              <a:rPr lang="fi-FI" sz="2000" dirty="0">
                <a:cs typeface="Arial" pitchFamily="34" charset="0"/>
              </a:rPr>
              <a:t>Jika kewajiban diestimasi didiskonto, maka nilai</a:t>
            </a:r>
            <a:r>
              <a:rPr lang="id-ID" sz="2000" dirty="0">
                <a:cs typeface="Arial" pitchFamily="34" charset="0"/>
              </a:rPr>
              <a:t> tercatatnya akan meningkat pada setiap periode untuk mencerminkan berlalunya waktu. Peningkatan ini diakui sebagai biaya pinjaman (PSAK 237 par 60) </a:t>
            </a:r>
            <a:r>
              <a:rPr lang="id-ID" sz="2000" dirty="0">
                <a:cs typeface="Arial" pitchFamily="34" charset="0"/>
                <a:sym typeface="Wingdings" pitchFamily="2" charset="2"/>
              </a:rPr>
              <a:t> </a:t>
            </a:r>
            <a:r>
              <a:rPr lang="id-ID" sz="2000" dirty="0">
                <a:solidFill>
                  <a:srgbClr val="FF0000"/>
                </a:solidFill>
                <a:cs typeface="Arial" pitchFamily="34" charset="0"/>
                <a:sym typeface="Wingdings" pitchFamily="2" charset="2"/>
              </a:rPr>
              <a:t>unwinding of the discount</a:t>
            </a:r>
          </a:p>
          <a:p>
            <a:pPr>
              <a:lnSpc>
                <a:spcPct val="100000"/>
              </a:lnSpc>
            </a:pPr>
            <a:r>
              <a:rPr lang="id-ID" sz="2000" dirty="0">
                <a:cs typeface="Arial" pitchFamily="34" charset="0"/>
              </a:rPr>
              <a:t>Provisi hanya dapat digunakan untuk pengeluaran yang </a:t>
            </a:r>
            <a:r>
              <a:rPr lang="id-ID" sz="2000" b="1" dirty="0">
                <a:solidFill>
                  <a:srgbClr val="FF0000"/>
                </a:solidFill>
                <a:cs typeface="Arial" pitchFamily="34" charset="0"/>
              </a:rPr>
              <a:t>berhubungan langsung </a:t>
            </a:r>
            <a:r>
              <a:rPr lang="id-ID" sz="2000" dirty="0">
                <a:cs typeface="Arial" pitchFamily="34" charset="0"/>
              </a:rPr>
              <a:t>dengan tujuan pembentukan provisi tersebut. (PSAK 237 par 61)</a:t>
            </a:r>
            <a:endParaRPr lang="id-ID" sz="2000" dirty="0">
              <a:solidFill>
                <a:srgbClr val="FF0000"/>
              </a:solidFill>
              <a:cs typeface="Arial" pitchFamily="34" charset="0"/>
            </a:endParaRPr>
          </a:p>
          <a:p>
            <a:pPr marL="624078" indent="-514350">
              <a:lnSpc>
                <a:spcPct val="100000"/>
              </a:lnSpc>
              <a:spcBef>
                <a:spcPts val="800"/>
              </a:spcBef>
              <a:buFont typeface="+mj-lt"/>
              <a:buAutoNum type="arabicPeriod"/>
            </a:pPr>
            <a:endParaRPr lang="id-ID" sz="2000" dirty="0">
              <a:cs typeface="Arial" pitchFamily="34" charset="0"/>
            </a:endParaRPr>
          </a:p>
        </p:txBody>
      </p:sp>
    </p:spTree>
    <p:extLst>
      <p:ext uri="{BB962C8B-B14F-4D97-AF65-F5344CB8AC3E}">
        <p14:creationId xmlns:p14="http://schemas.microsoft.com/office/powerpoint/2010/main" val="265591417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0813" y="196335"/>
            <a:ext cx="7933267" cy="935567"/>
          </a:xfrm>
        </p:spPr>
        <p:txBody>
          <a:bodyPr>
            <a:normAutofit/>
          </a:bodyPr>
          <a:lstStyle/>
          <a:p>
            <a:pPr algn="ctr"/>
            <a:r>
              <a:rPr lang="en-US" sz="4000" dirty="0" err="1">
                <a:latin typeface="Fjalla One" panose="02000506040000020004" pitchFamily="2" charset="0"/>
              </a:rPr>
              <a:t>Penggantian</a:t>
            </a:r>
            <a:endParaRPr lang="id-ID" sz="4000" dirty="0">
              <a:latin typeface="Fjalla One" panose="02000506040000020004" pitchFamily="2" charset="0"/>
            </a:endParaRPr>
          </a:p>
        </p:txBody>
      </p:sp>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9</a:t>
            </a:fld>
            <a:endParaRPr lang="en-US" sz="1400" b="1"/>
          </a:p>
        </p:txBody>
      </p:sp>
      <p:sp>
        <p:nvSpPr>
          <p:cNvPr id="6" name="Content Placeholder 1">
            <a:extLst>
              <a:ext uri="{FF2B5EF4-FFF2-40B4-BE49-F238E27FC236}">
                <a16:creationId xmlns:a16="http://schemas.microsoft.com/office/drawing/2014/main" id="{8261341B-03E9-40D6-B2F8-87BD14D4C192}"/>
              </a:ext>
            </a:extLst>
          </p:cNvPr>
          <p:cNvSpPr txBox="1">
            <a:spLocks/>
          </p:cNvSpPr>
          <p:nvPr/>
        </p:nvSpPr>
        <p:spPr>
          <a:xfrm>
            <a:off x="1703070" y="1600200"/>
            <a:ext cx="8732520" cy="445442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id-ID" sz="2400" dirty="0">
                <a:cs typeface="Arial" pitchFamily="34" charset="0"/>
              </a:rPr>
              <a:t>Jika sebagian atau seluruh pengeluaran untuk menyelesaikan provisi diganti oleh pihak ketiga, </a:t>
            </a:r>
          </a:p>
          <a:p>
            <a:pPr lvl="1">
              <a:lnSpc>
                <a:spcPct val="100000"/>
              </a:lnSpc>
              <a:spcBef>
                <a:spcPts val="600"/>
              </a:spcBef>
            </a:pPr>
            <a:r>
              <a:rPr lang="id-ID" sz="2000" dirty="0">
                <a:cs typeface="Arial" pitchFamily="34" charset="0"/>
              </a:rPr>
              <a:t>penggantian itu diakui hanya pada saat timbul keyakinan </a:t>
            </a:r>
            <a:r>
              <a:rPr lang="fi-FI" sz="2000" dirty="0">
                <a:cs typeface="Arial" pitchFamily="34" charset="0"/>
              </a:rPr>
              <a:t>bahwa penggantian </a:t>
            </a:r>
            <a:r>
              <a:rPr lang="fi-FI" sz="2000" b="1" u="sng" dirty="0">
                <a:solidFill>
                  <a:srgbClr val="FF0000"/>
                </a:solidFill>
                <a:cs typeface="Arial" pitchFamily="34" charset="0"/>
              </a:rPr>
              <a:t>pasti diterima</a:t>
            </a:r>
            <a:r>
              <a:rPr lang="fi-FI" sz="2000" b="1" dirty="0">
                <a:solidFill>
                  <a:srgbClr val="FF0000"/>
                </a:solidFill>
                <a:cs typeface="Arial" pitchFamily="34" charset="0"/>
              </a:rPr>
              <a:t> </a:t>
            </a:r>
            <a:r>
              <a:rPr lang="fi-FI" sz="2000" dirty="0">
                <a:cs typeface="Arial" pitchFamily="34" charset="0"/>
              </a:rPr>
              <a:t>pada saat entitas menyelesaikan</a:t>
            </a:r>
            <a:r>
              <a:rPr lang="id-ID" sz="2000" dirty="0">
                <a:cs typeface="Arial" pitchFamily="34" charset="0"/>
              </a:rPr>
              <a:t> kewajibannya. </a:t>
            </a:r>
          </a:p>
          <a:p>
            <a:pPr lvl="1">
              <a:lnSpc>
                <a:spcPct val="100000"/>
              </a:lnSpc>
              <a:spcBef>
                <a:spcPts val="600"/>
              </a:spcBef>
            </a:pPr>
            <a:r>
              <a:rPr lang="id-ID" sz="2000" dirty="0">
                <a:cs typeface="Arial" pitchFamily="34" charset="0"/>
              </a:rPr>
              <a:t>Penggantian tersebut diakui sebagai </a:t>
            </a:r>
            <a:r>
              <a:rPr lang="id-ID" sz="2000" b="1" u="sng" dirty="0">
                <a:solidFill>
                  <a:srgbClr val="FF0000"/>
                </a:solidFill>
                <a:cs typeface="Arial" pitchFamily="34" charset="0"/>
              </a:rPr>
              <a:t>aset yang terpisah</a:t>
            </a:r>
            <a:r>
              <a:rPr lang="id-ID" sz="2000" dirty="0">
                <a:cs typeface="Arial" pitchFamily="34" charset="0"/>
              </a:rPr>
              <a:t>. </a:t>
            </a:r>
          </a:p>
          <a:p>
            <a:pPr lvl="1">
              <a:lnSpc>
                <a:spcPct val="100000"/>
              </a:lnSpc>
              <a:spcBef>
                <a:spcPts val="600"/>
              </a:spcBef>
            </a:pPr>
            <a:r>
              <a:rPr lang="id-ID" sz="2000" dirty="0">
                <a:cs typeface="Arial" pitchFamily="34" charset="0"/>
              </a:rPr>
              <a:t>Jumlah yang diakui sebagai penggantian </a:t>
            </a:r>
            <a:r>
              <a:rPr lang="id-ID" sz="2000" b="1" u="sng" dirty="0">
                <a:solidFill>
                  <a:srgbClr val="FF0000"/>
                </a:solidFill>
                <a:cs typeface="Arial" pitchFamily="34" charset="0"/>
              </a:rPr>
              <a:t>tidak boleh melebihi</a:t>
            </a:r>
            <a:r>
              <a:rPr lang="id-ID" sz="2000" dirty="0">
                <a:cs typeface="Arial" pitchFamily="34" charset="0"/>
              </a:rPr>
              <a:t> nilai  provisi.</a:t>
            </a:r>
          </a:p>
          <a:p>
            <a:pPr lvl="1">
              <a:lnSpc>
                <a:spcPct val="100000"/>
              </a:lnSpc>
              <a:spcBef>
                <a:spcPts val="600"/>
              </a:spcBef>
            </a:pPr>
            <a:r>
              <a:rPr lang="id-ID" sz="2000" dirty="0">
                <a:cs typeface="Arial" pitchFamily="34" charset="0"/>
              </a:rPr>
              <a:t>Dalam laporan laba rugi komprehensif, </a:t>
            </a:r>
            <a:r>
              <a:rPr lang="id-ID" sz="2000" b="1" dirty="0">
                <a:cs typeface="Arial" pitchFamily="34" charset="0"/>
              </a:rPr>
              <a:t>beban </a:t>
            </a:r>
            <a:r>
              <a:rPr lang="id-ID" sz="2000" dirty="0">
                <a:cs typeface="Arial" pitchFamily="34" charset="0"/>
              </a:rPr>
              <a:t>yang berkaitan dengan provisi </a:t>
            </a:r>
            <a:r>
              <a:rPr lang="id-ID" sz="2000" b="1" u="sng" dirty="0">
                <a:solidFill>
                  <a:srgbClr val="FF0000"/>
                </a:solidFill>
                <a:cs typeface="Arial" pitchFamily="34" charset="0"/>
              </a:rPr>
              <a:t>dapat disajikan secara neto </a:t>
            </a:r>
            <a:r>
              <a:rPr lang="id-ID" sz="2000" dirty="0">
                <a:cs typeface="Arial" pitchFamily="34" charset="0"/>
              </a:rPr>
              <a:t>setelah dikurangi jumlah yang diakui sebagai penggantiannya.</a:t>
            </a:r>
          </a:p>
          <a:p>
            <a:pPr marL="624078" indent="-514350">
              <a:lnSpc>
                <a:spcPct val="100000"/>
              </a:lnSpc>
              <a:spcBef>
                <a:spcPts val="600"/>
              </a:spcBef>
              <a:buFont typeface="+mj-lt"/>
              <a:buAutoNum type="arabicPeriod"/>
            </a:pPr>
            <a:endParaRPr lang="id-ID" sz="2000" dirty="0">
              <a:cs typeface="Arial" pitchFamily="34" charset="0"/>
            </a:endParaRPr>
          </a:p>
        </p:txBody>
      </p:sp>
    </p:spTree>
    <p:extLst>
      <p:ext uri="{BB962C8B-B14F-4D97-AF65-F5344CB8AC3E}">
        <p14:creationId xmlns:p14="http://schemas.microsoft.com/office/powerpoint/2010/main" val="36441263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0813" y="196335"/>
            <a:ext cx="8539057" cy="935567"/>
          </a:xfrm>
        </p:spPr>
        <p:txBody>
          <a:bodyPr>
            <a:normAutofit/>
          </a:bodyPr>
          <a:lstStyle/>
          <a:p>
            <a:pPr algn="ctr"/>
            <a:r>
              <a:rPr lang="en-US" sz="4000" dirty="0" err="1">
                <a:latin typeface="Fjalla One" panose="02000506040000020004" pitchFamily="2" charset="0"/>
              </a:rPr>
              <a:t>Pengungkapan</a:t>
            </a:r>
            <a:endParaRPr lang="id-ID" sz="4000" dirty="0">
              <a:latin typeface="Fjalla One" panose="02000506040000020004" pitchFamily="2" charset="0"/>
            </a:endParaRPr>
          </a:p>
        </p:txBody>
      </p:sp>
      <p:sp>
        <p:nvSpPr>
          <p:cNvPr id="5" name="Slide Number Placeholder 4">
            <a:extLst>
              <a:ext uri="{FF2B5EF4-FFF2-40B4-BE49-F238E27FC236}">
                <a16:creationId xmlns:a16="http://schemas.microsoft.com/office/drawing/2014/main" id="{1AD0ACB0-ED1C-4382-8C15-99952BFB93E9}"/>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10</a:t>
            </a:fld>
            <a:endParaRPr lang="en-US" sz="1400" b="1"/>
          </a:p>
        </p:txBody>
      </p:sp>
      <p:sp>
        <p:nvSpPr>
          <p:cNvPr id="6" name="Content Placeholder 1">
            <a:extLst>
              <a:ext uri="{FF2B5EF4-FFF2-40B4-BE49-F238E27FC236}">
                <a16:creationId xmlns:a16="http://schemas.microsoft.com/office/drawing/2014/main" id="{8261341B-03E9-40D6-B2F8-87BD14D4C192}"/>
              </a:ext>
            </a:extLst>
          </p:cNvPr>
          <p:cNvSpPr txBox="1">
            <a:spLocks/>
          </p:cNvSpPr>
          <p:nvPr/>
        </p:nvSpPr>
        <p:spPr>
          <a:xfrm>
            <a:off x="1226820" y="1337311"/>
            <a:ext cx="9894570" cy="2091690"/>
          </a:xfrm>
          <a:prstGeom prst="rect">
            <a:avLst/>
          </a:prstGeom>
          <a:solidFill>
            <a:schemeClr val="accent6">
              <a:lumMod val="40000"/>
              <a:lumOff val="6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20638">
              <a:buNone/>
            </a:pPr>
            <a:r>
              <a:rPr lang="id-ID" sz="1600" dirty="0">
                <a:cs typeface="Arial" pitchFamily="34" charset="0"/>
              </a:rPr>
              <a:t>Untuk setiap jenis provisi, entitas harus mengungkapkan:</a:t>
            </a:r>
          </a:p>
          <a:p>
            <a:pPr marL="624078" indent="-514350">
              <a:spcBef>
                <a:spcPts val="600"/>
              </a:spcBef>
              <a:buAutoNum type="alphaLcParenBoth"/>
            </a:pPr>
            <a:r>
              <a:rPr lang="id-ID" sz="1600" dirty="0">
                <a:solidFill>
                  <a:srgbClr val="FF0000"/>
                </a:solidFill>
                <a:cs typeface="Arial" pitchFamily="34" charset="0"/>
              </a:rPr>
              <a:t>nilai tercatat </a:t>
            </a:r>
            <a:r>
              <a:rPr lang="id-ID" sz="1600" dirty="0">
                <a:cs typeface="Arial" pitchFamily="34" charset="0"/>
              </a:rPr>
              <a:t>pada awal dan akhir periode; </a:t>
            </a:r>
          </a:p>
          <a:p>
            <a:pPr marL="624078" indent="-514350">
              <a:spcBef>
                <a:spcPts val="600"/>
              </a:spcBef>
              <a:buAutoNum type="alphaLcParenBoth"/>
            </a:pPr>
            <a:r>
              <a:rPr lang="id-ID" sz="1600" dirty="0">
                <a:solidFill>
                  <a:srgbClr val="FF0000"/>
                </a:solidFill>
                <a:cs typeface="Arial" pitchFamily="34" charset="0"/>
              </a:rPr>
              <a:t>provisi tambahan </a:t>
            </a:r>
            <a:r>
              <a:rPr lang="id-ID" sz="1600" dirty="0">
                <a:cs typeface="Arial" pitchFamily="34" charset="0"/>
              </a:rPr>
              <a:t>yang dibuat dalam periode bersangkutan, termasuk peningkatan jumlah provisi yang ada; </a:t>
            </a:r>
          </a:p>
          <a:p>
            <a:pPr marL="624078" indent="-514350">
              <a:spcBef>
                <a:spcPts val="600"/>
              </a:spcBef>
              <a:buAutoNum type="alphaLcParenBoth"/>
            </a:pPr>
            <a:r>
              <a:rPr lang="id-ID" sz="1600" dirty="0">
                <a:solidFill>
                  <a:srgbClr val="FF0000"/>
                </a:solidFill>
                <a:cs typeface="Arial" pitchFamily="34" charset="0"/>
              </a:rPr>
              <a:t>jumlah yang digunakan</a:t>
            </a:r>
            <a:r>
              <a:rPr lang="id-ID" sz="1600" dirty="0">
                <a:cs typeface="Arial" pitchFamily="34" charset="0"/>
              </a:rPr>
              <a:t>, yaitu jumlah yang terjadi dan </a:t>
            </a:r>
            <a:r>
              <a:rPr lang="fi-FI" sz="1600" dirty="0">
                <a:cs typeface="Arial" pitchFamily="34" charset="0"/>
              </a:rPr>
              <a:t>dibebankan pada </a:t>
            </a:r>
            <a:r>
              <a:rPr lang="id-ID" sz="1600" dirty="0">
                <a:cs typeface="Arial" pitchFamily="34" charset="0"/>
              </a:rPr>
              <a:t>provisi</a:t>
            </a:r>
            <a:r>
              <a:rPr lang="fi-FI" sz="1600" dirty="0">
                <a:cs typeface="Arial" pitchFamily="34" charset="0"/>
              </a:rPr>
              <a:t> selama periode</a:t>
            </a:r>
            <a:r>
              <a:rPr lang="id-ID" sz="1600" dirty="0">
                <a:cs typeface="Arial" pitchFamily="34" charset="0"/>
              </a:rPr>
              <a:t> bersangkutan;</a:t>
            </a:r>
          </a:p>
          <a:p>
            <a:pPr marL="624078" indent="-514350">
              <a:spcBef>
                <a:spcPts val="600"/>
              </a:spcBef>
              <a:buAutoNum type="alphaLcParenBoth"/>
            </a:pPr>
            <a:r>
              <a:rPr lang="id-ID" sz="1600" dirty="0">
                <a:solidFill>
                  <a:srgbClr val="FF0000"/>
                </a:solidFill>
                <a:cs typeface="Arial" pitchFamily="34" charset="0"/>
              </a:rPr>
              <a:t>jumlah yang belum digunakan </a:t>
            </a:r>
            <a:r>
              <a:rPr lang="id-ID" sz="1600" dirty="0">
                <a:cs typeface="Arial" pitchFamily="34" charset="0"/>
              </a:rPr>
              <a:t>yang dibatalkan selama periode bersangkutan; dan </a:t>
            </a:r>
          </a:p>
          <a:p>
            <a:pPr marL="624078" indent="-514350">
              <a:spcBef>
                <a:spcPts val="600"/>
              </a:spcBef>
              <a:buAutoNum type="alphaLcParenBoth"/>
            </a:pPr>
            <a:r>
              <a:rPr lang="id-ID" sz="1800" dirty="0">
                <a:solidFill>
                  <a:srgbClr val="FF0000"/>
                </a:solidFill>
                <a:cs typeface="Arial" pitchFamily="34" charset="0"/>
              </a:rPr>
              <a:t>peningkatan</a:t>
            </a:r>
            <a:r>
              <a:rPr lang="id-ID" sz="1600" dirty="0">
                <a:cs typeface="Arial" pitchFamily="34" charset="0"/>
              </a:rPr>
              <a:t>, selama periode yang bersangkutan, dalam nilai kini yang timbul karena berlalunya waktu dan dampak dari setiap perubahan tingkat diskonto.</a:t>
            </a:r>
          </a:p>
          <a:p>
            <a:pPr marL="624078" indent="-514350">
              <a:spcBef>
                <a:spcPts val="800"/>
              </a:spcBef>
              <a:buFont typeface="+mj-lt"/>
              <a:buAutoNum type="arabicPeriod"/>
            </a:pPr>
            <a:endParaRPr lang="id-ID" sz="1600" dirty="0">
              <a:cs typeface="Arial" pitchFamily="34" charset="0"/>
            </a:endParaRPr>
          </a:p>
        </p:txBody>
      </p:sp>
      <p:sp>
        <p:nvSpPr>
          <p:cNvPr id="7" name="TextBox 6">
            <a:extLst>
              <a:ext uri="{FF2B5EF4-FFF2-40B4-BE49-F238E27FC236}">
                <a16:creationId xmlns:a16="http://schemas.microsoft.com/office/drawing/2014/main" id="{3C313A3A-5630-4406-AB7D-3EF03413D57B}"/>
              </a:ext>
            </a:extLst>
          </p:cNvPr>
          <p:cNvSpPr txBox="1"/>
          <p:nvPr/>
        </p:nvSpPr>
        <p:spPr>
          <a:xfrm>
            <a:off x="1226820" y="3634410"/>
            <a:ext cx="9894570" cy="2308324"/>
          </a:xfrm>
          <a:prstGeom prst="rect">
            <a:avLst/>
          </a:prstGeom>
          <a:solidFill>
            <a:schemeClr val="accent4">
              <a:lumMod val="20000"/>
              <a:lumOff val="80000"/>
            </a:schemeClr>
          </a:solidFill>
        </p:spPr>
        <p:txBody>
          <a:bodyPr wrap="square">
            <a:spAutoFit/>
          </a:bodyPr>
          <a:lstStyle/>
          <a:p>
            <a:pPr marL="0" indent="0">
              <a:buNone/>
            </a:pPr>
            <a:r>
              <a:rPr lang="id-ID" sz="1800" dirty="0">
                <a:cs typeface="Arial" pitchFamily="34" charset="0"/>
              </a:rPr>
              <a:t>Entitas  juga harus mengungkapkan pula:</a:t>
            </a:r>
          </a:p>
          <a:p>
            <a:pPr marL="624078" indent="-514350">
              <a:buAutoNum type="alphaLcParenBoth"/>
            </a:pPr>
            <a:r>
              <a:rPr lang="id-ID" sz="1800" dirty="0">
                <a:cs typeface="Arial" pitchFamily="34" charset="0"/>
              </a:rPr>
              <a:t>uraian singkat mengenai </a:t>
            </a:r>
            <a:r>
              <a:rPr lang="id-ID" sz="1800" dirty="0">
                <a:solidFill>
                  <a:srgbClr val="FF0000"/>
                </a:solidFill>
                <a:cs typeface="Arial" pitchFamily="34" charset="0"/>
              </a:rPr>
              <a:t>karakteristik kewajiban </a:t>
            </a:r>
            <a:r>
              <a:rPr lang="id-ID" sz="1800" dirty="0">
                <a:cs typeface="Arial" pitchFamily="34" charset="0"/>
              </a:rPr>
              <a:t>dan </a:t>
            </a:r>
            <a:r>
              <a:rPr lang="fi-FI" sz="1800" dirty="0">
                <a:cs typeface="Arial" pitchFamily="34" charset="0"/>
              </a:rPr>
              <a:t>perkiraan </a:t>
            </a:r>
            <a:r>
              <a:rPr lang="fi-FI" sz="1800" dirty="0">
                <a:solidFill>
                  <a:srgbClr val="FF0000"/>
                </a:solidFill>
                <a:cs typeface="Arial" pitchFamily="34" charset="0"/>
              </a:rPr>
              <a:t>saat arus keluar </a:t>
            </a:r>
            <a:r>
              <a:rPr lang="fi-FI" sz="1800" dirty="0">
                <a:cs typeface="Arial" pitchFamily="34" charset="0"/>
              </a:rPr>
              <a:t>sumber daya terjadi;</a:t>
            </a:r>
            <a:r>
              <a:rPr lang="id-ID" sz="1800" dirty="0">
                <a:cs typeface="Arial" pitchFamily="34" charset="0"/>
              </a:rPr>
              <a:t> </a:t>
            </a:r>
          </a:p>
          <a:p>
            <a:pPr marL="624078" indent="-514350">
              <a:buAutoNum type="alphaLcParenBoth"/>
            </a:pPr>
            <a:r>
              <a:rPr lang="id-ID" sz="1800" dirty="0">
                <a:solidFill>
                  <a:srgbClr val="FF0000"/>
                </a:solidFill>
                <a:cs typeface="Arial" pitchFamily="34" charset="0"/>
              </a:rPr>
              <a:t>indikasi mengenai ketidakpastian </a:t>
            </a:r>
            <a:r>
              <a:rPr lang="id-ID" sz="1800" dirty="0">
                <a:cs typeface="Arial" pitchFamily="34" charset="0"/>
              </a:rPr>
              <a:t>saat atau jumlah arus keluar tersebut jika diperlukan dalam rangka menyediakan informasi yang memadai, entitas harus mengungkap kan asumsi utama yang mendasari prakiraan peristiwa masa </a:t>
            </a:r>
            <a:r>
              <a:rPr lang="pt-BR" sz="1800" dirty="0">
                <a:cs typeface="Arial" pitchFamily="34" charset="0"/>
              </a:rPr>
              <a:t>d</a:t>
            </a:r>
            <a:r>
              <a:rPr lang="id-ID" sz="1800" dirty="0">
                <a:cs typeface="Arial" pitchFamily="34" charset="0"/>
              </a:rPr>
              <a:t>epan </a:t>
            </a:r>
          </a:p>
          <a:p>
            <a:pPr marL="624078" indent="-514350">
              <a:buAutoNum type="alphaLcParenBoth"/>
            </a:pPr>
            <a:r>
              <a:rPr lang="id-ID" sz="1800" dirty="0">
                <a:solidFill>
                  <a:srgbClr val="FF0000"/>
                </a:solidFill>
                <a:cs typeface="Arial" pitchFamily="34" charset="0"/>
              </a:rPr>
              <a:t>jumlah estimasi penggantian </a:t>
            </a:r>
            <a:r>
              <a:rPr lang="id-ID" sz="1800" dirty="0">
                <a:cs typeface="Arial" pitchFamily="34" charset="0"/>
              </a:rPr>
              <a:t>yang akan diterima dengan menyebutkan jumlah aset yang telah diakui untuk estimasi penggantian tersebut.</a:t>
            </a:r>
          </a:p>
        </p:txBody>
      </p:sp>
    </p:spTree>
    <p:extLst>
      <p:ext uri="{BB962C8B-B14F-4D97-AF65-F5344CB8AC3E}">
        <p14:creationId xmlns:p14="http://schemas.microsoft.com/office/powerpoint/2010/main" val="199693315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latin typeface="Fjalla One" panose="02000506040000020004" pitchFamily="2" charset="0"/>
              </a:rPr>
              <a:t>Contoh</a:t>
            </a:r>
            <a:endParaRPr lang="en-US" sz="3200" dirty="0">
              <a:latin typeface="Fjalla One" panose="02000506040000020004" pitchFamily="2" charset="0"/>
            </a:endParaRPr>
          </a:p>
        </p:txBody>
      </p:sp>
      <p:sp>
        <p:nvSpPr>
          <p:cNvPr id="3" name="Content Placeholder 2"/>
          <p:cNvSpPr>
            <a:spLocks noGrp="1"/>
          </p:cNvSpPr>
          <p:nvPr>
            <p:ph idx="4294967295"/>
          </p:nvPr>
        </p:nvSpPr>
        <p:spPr>
          <a:xfrm>
            <a:off x="965001" y="1851341"/>
            <a:ext cx="7592484" cy="2929467"/>
          </a:xfrm>
          <a:solidFill>
            <a:schemeClr val="accent3">
              <a:lumMod val="20000"/>
              <a:lumOff val="80000"/>
            </a:schemeClr>
          </a:solidFill>
        </p:spPr>
        <p:txBody>
          <a:bodyPr/>
          <a:lstStyle/>
          <a:p>
            <a:pPr marL="380990" indent="-380990">
              <a:buFont typeface="Wingdings" panose="05000000000000000000" pitchFamily="2" charset="2"/>
              <a:buChar char="§"/>
            </a:pPr>
            <a:r>
              <a:rPr lang="en-US" sz="2133" dirty="0" err="1">
                <a:latin typeface="Calibri" panose="020F0502020204030204" pitchFamily="34" charset="0"/>
                <a:cs typeface="Calibri" panose="020F0502020204030204" pitchFamily="34" charset="0"/>
              </a:rPr>
              <a:t>Pemerintah</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mengumumkan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perubahan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dalam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peraturan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Pajak</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Penghasilan</a:t>
            </a:r>
            <a:r>
              <a:rPr lang="en-US" sz="2133" dirty="0">
                <a:latin typeface="Calibri" panose="020F0502020204030204" pitchFamily="34" charset="0"/>
                <a:cs typeface="Calibri" panose="020F0502020204030204" pitchFamily="34" charset="0"/>
              </a:rPr>
              <a:t>. </a:t>
            </a:r>
          </a:p>
          <a:p>
            <a:pPr marL="380990" indent="-380990">
              <a:buFont typeface="Wingdings" panose="05000000000000000000" pitchFamily="2" charset="2"/>
              <a:buChar char="§"/>
            </a:pPr>
            <a:r>
              <a:rPr lang="en-US" sz="2133" dirty="0" err="1">
                <a:latin typeface="Calibri" panose="020F0502020204030204" pitchFamily="34" charset="0"/>
                <a:cs typeface="Calibri" panose="020F0502020204030204" pitchFamily="34" charset="0"/>
              </a:rPr>
              <a:t>Akibatnya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perusahaan</a:t>
            </a:r>
            <a:r>
              <a:rPr lang="en-US" sz="2133" dirty="0">
                <a:latin typeface="Calibri" panose="020F0502020204030204" pitchFamily="34" charset="0"/>
                <a:cs typeface="Calibri" panose="020F0502020204030204" pitchFamily="34" charset="0"/>
              </a:rPr>
              <a:t> yang </a:t>
            </a:r>
            <a:r>
              <a:rPr lang="en-US" sz="2133" dirty="0" err="1">
                <a:latin typeface="Calibri" panose="020F0502020204030204" pitchFamily="34" charset="0"/>
                <a:cs typeface="Calibri" panose="020F0502020204030204" pitchFamily="34" charset="0"/>
              </a:rPr>
              <a:t>bergerak</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sektor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jasa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keuangan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harus</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melakukan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pelatihan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ulang</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terhadap</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sejumlah</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besar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pegawai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penjualan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administrasi</a:t>
            </a:r>
            <a:r>
              <a:rPr lang="en-US" sz="2133" dirty="0">
                <a:latin typeface="Calibri" panose="020F0502020204030204" pitchFamily="34" charset="0"/>
                <a:cs typeface="Calibri" panose="020F0502020204030204" pitchFamily="34" charset="0"/>
              </a:rPr>
              <a:t> </a:t>
            </a:r>
            <a:r>
              <a:rPr lang="sv-SE" sz="2133" dirty="0">
                <a:latin typeface="Calibri" panose="020F0502020204030204" pitchFamily="34" charset="0"/>
                <a:cs typeface="Calibri" panose="020F0502020204030204" pitchFamily="34" charset="0"/>
              </a:rPr>
              <a:t>agar dapat terus memenuhi peraturan yang berlaku di </a:t>
            </a:r>
            <a:r>
              <a:rPr lang="en-US" sz="2133" dirty="0" err="1">
                <a:latin typeface="Calibri" panose="020F0502020204030204" pitchFamily="34" charset="0"/>
                <a:cs typeface="Calibri" panose="020F0502020204030204" pitchFamily="34" charset="0"/>
              </a:rPr>
              <a:t>bidang</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jasa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keuangan</a:t>
            </a:r>
            <a:r>
              <a:rPr lang="en-US" sz="2133" dirty="0">
                <a:latin typeface="Calibri" panose="020F0502020204030204" pitchFamily="34" charset="0"/>
                <a:cs typeface="Calibri" panose="020F0502020204030204" pitchFamily="34" charset="0"/>
              </a:rPr>
              <a:t>. </a:t>
            </a:r>
          </a:p>
          <a:p>
            <a:pPr marL="380990" indent="-380990">
              <a:buFont typeface="Wingdings" panose="05000000000000000000" pitchFamily="2" charset="2"/>
              <a:buChar char="§"/>
            </a:pPr>
            <a:r>
              <a:rPr lang="en-US" sz="2133" dirty="0" err="1">
                <a:latin typeface="Calibri" panose="020F0502020204030204" pitchFamily="34" charset="0"/>
                <a:cs typeface="Calibri" panose="020F0502020204030204" pitchFamily="34" charset="0"/>
              </a:rPr>
              <a:t>Pada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akhir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periode</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pelaporan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pelatihan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ulang</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terhadap</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karyawan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belum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dilakukan</a:t>
            </a:r>
            <a:r>
              <a:rPr lang="en-US" sz="2133" dirty="0">
                <a:latin typeface="Calibri" panose="020F0502020204030204" pitchFamily="34" charset="0"/>
                <a:cs typeface="Calibri" panose="020F0502020204030204" pitchFamily="34" charset="0"/>
              </a:rPr>
              <a:t>.</a:t>
            </a:r>
          </a:p>
        </p:txBody>
      </p:sp>
      <p:sp>
        <p:nvSpPr>
          <p:cNvPr id="6" name="Content Placeholder 2"/>
          <p:cNvSpPr txBox="1">
            <a:spLocks/>
          </p:cNvSpPr>
          <p:nvPr/>
        </p:nvSpPr>
        <p:spPr bwMode="auto">
          <a:xfrm>
            <a:off x="965001" y="4733655"/>
            <a:ext cx="8036743" cy="1357323"/>
          </a:xfrm>
          <a:prstGeom prst="rect">
            <a:avLst/>
          </a:prstGeom>
          <a:solidFill>
            <a:schemeClr val="accent1">
              <a:lumMod val="60000"/>
              <a:lumOff val="40000"/>
            </a:scheme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457189" indent="-457189">
              <a:spcBef>
                <a:spcPts val="1200"/>
              </a:spcBef>
              <a:buFont typeface="+mj-lt"/>
              <a:buAutoNum type="arabicPeriod"/>
            </a:pPr>
            <a:r>
              <a:rPr lang="en-US" sz="2133" b="1" i="1" dirty="0" err="1">
                <a:latin typeface="Calibri" panose="020F0502020204030204" pitchFamily="34" charset="0"/>
                <a:cs typeface="Calibri" panose="020F0502020204030204" pitchFamily="34" charset="0"/>
              </a:rPr>
              <a:t>Belum</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timbul</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kewajiban</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karena</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peristiwa</a:t>
            </a:r>
            <a:r>
              <a:rPr lang="en-US" sz="2133" b="1" i="1" dirty="0">
                <a:latin typeface="Calibri" panose="020F0502020204030204" pitchFamily="34" charset="0"/>
                <a:cs typeface="Calibri" panose="020F0502020204030204" pitchFamily="34" charset="0"/>
              </a:rPr>
              <a:t> </a:t>
            </a:r>
            <a:r>
              <a:rPr lang="nb-NO" sz="2133" dirty="0">
                <a:latin typeface="Calibri" panose="020F0502020204030204" pitchFamily="34" charset="0"/>
                <a:cs typeface="Calibri" panose="020F0502020204030204" pitchFamily="34" charset="0"/>
              </a:rPr>
              <a:t>yang mengikat (yaitu pelatihan ulang) belum terjadi.</a:t>
            </a:r>
          </a:p>
          <a:p>
            <a:pPr marL="457189" indent="-457189">
              <a:spcBef>
                <a:spcPts val="1200"/>
              </a:spcBef>
              <a:buFont typeface="+mj-lt"/>
              <a:buAutoNum type="arabicPeriod"/>
            </a:pPr>
            <a:r>
              <a:rPr lang="en-US" sz="2133" b="1" i="1" dirty="0" err="1">
                <a:latin typeface="Calibri" panose="020F0502020204030204" pitchFamily="34" charset="0"/>
                <a:cs typeface="Calibri" panose="020F0502020204030204" pitchFamily="34" charset="0"/>
              </a:rPr>
              <a:t>Kewajiban</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diestimasi</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tidak</a:t>
            </a:r>
            <a:r>
              <a:rPr lang="en-US" sz="2133" b="1" i="1" dirty="0">
                <a:latin typeface="Calibri" panose="020F0502020204030204" pitchFamily="34" charset="0"/>
                <a:cs typeface="Calibri" panose="020F0502020204030204" pitchFamily="34" charset="0"/>
              </a:rPr>
              <a:t> </a:t>
            </a:r>
            <a:r>
              <a:rPr lang="en-US" sz="2133" b="1" i="1" dirty="0" err="1">
                <a:latin typeface="Calibri" panose="020F0502020204030204" pitchFamily="34" charset="0"/>
                <a:cs typeface="Calibri" panose="020F0502020204030204" pitchFamily="34" charset="0"/>
              </a:rPr>
              <a:t>diakui</a:t>
            </a:r>
            <a:r>
              <a:rPr lang="en-US" sz="2133" b="1" i="1" dirty="0">
                <a:latin typeface="Calibri" panose="020F0502020204030204" pitchFamily="34" charset="0"/>
                <a:cs typeface="Calibri" panose="020F0502020204030204" pitchFamily="34" charset="0"/>
              </a:rPr>
              <a:t> (par </a:t>
            </a:r>
            <a:r>
              <a:rPr lang="en-US" sz="2133" dirty="0">
                <a:latin typeface="Calibri" panose="020F0502020204030204" pitchFamily="34" charset="0"/>
                <a:cs typeface="Calibri" panose="020F0502020204030204" pitchFamily="34" charset="0"/>
              </a:rPr>
              <a:t>14 </a:t>
            </a:r>
            <a:r>
              <a:rPr lang="en-US" sz="2133" dirty="0" err="1">
                <a:latin typeface="Calibri" panose="020F0502020204030204" pitchFamily="34" charset="0"/>
                <a:cs typeface="Calibri" panose="020F0502020204030204" pitchFamily="34" charset="0"/>
              </a:rPr>
              <a:t>dan</a:t>
            </a:r>
            <a:r>
              <a:rPr lang="en-US" sz="2133" dirty="0">
                <a:latin typeface="Calibri" panose="020F0502020204030204" pitchFamily="34" charset="0"/>
                <a:cs typeface="Calibri" panose="020F0502020204030204" pitchFamily="34" charset="0"/>
              </a:rPr>
              <a:t> 17-19).</a:t>
            </a:r>
            <a:endParaRPr lang="en-US" sz="2133" dirty="0">
              <a:solidFill>
                <a:srgbClr val="FF0000"/>
              </a:solidFill>
              <a:latin typeface="Calibri" panose="020F0502020204030204" pitchFamily="34" charset="0"/>
              <a:cs typeface="Calibri" panose="020F0502020204030204" pitchFamily="34" charset="0"/>
            </a:endParaRPr>
          </a:p>
        </p:txBody>
      </p:sp>
      <p:pic>
        <p:nvPicPr>
          <p:cNvPr id="5" name="Picture 4" descr="A picture containing device, meter&#10;&#10;Description automatically generated">
            <a:extLst>
              <a:ext uri="{FF2B5EF4-FFF2-40B4-BE49-F238E27FC236}">
                <a16:creationId xmlns:a16="http://schemas.microsoft.com/office/drawing/2014/main" id="{ED4D75A2-0D5B-4C46-B9B6-016ADBCE81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5400" y="1415874"/>
            <a:ext cx="2959453" cy="2959453"/>
          </a:xfrm>
          <a:prstGeom prst="rect">
            <a:avLst/>
          </a:prstGeom>
        </p:spPr>
      </p:pic>
      <p:sp>
        <p:nvSpPr>
          <p:cNvPr id="7" name="Slide Number Placeholder 4">
            <a:extLst>
              <a:ext uri="{FF2B5EF4-FFF2-40B4-BE49-F238E27FC236}">
                <a16:creationId xmlns:a16="http://schemas.microsoft.com/office/drawing/2014/main" id="{FF491A4B-272B-45C1-B14D-02744CC00197}"/>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11</a:t>
            </a:fld>
            <a:endParaRPr lang="en-US" sz="1400" b="1"/>
          </a:p>
        </p:txBody>
      </p:sp>
    </p:spTree>
    <p:extLst>
      <p:ext uri="{BB962C8B-B14F-4D97-AF65-F5344CB8AC3E}">
        <p14:creationId xmlns:p14="http://schemas.microsoft.com/office/powerpoint/2010/main" val="106109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oogle Shape;546;p11">
            <a:extLst>
              <a:ext uri="{FF2B5EF4-FFF2-40B4-BE49-F238E27FC236}">
                <a16:creationId xmlns:a16="http://schemas.microsoft.com/office/drawing/2014/main" id="{FCE80DCC-6E84-DA40-BCCA-6567EA1261FF}"/>
              </a:ext>
            </a:extLst>
          </p:cNvPr>
          <p:cNvGrpSpPr/>
          <p:nvPr/>
        </p:nvGrpSpPr>
        <p:grpSpPr>
          <a:xfrm rot="10800000">
            <a:off x="2042265" y="1219200"/>
            <a:ext cx="8107469" cy="4753784"/>
            <a:chOff x="1098425" y="237675"/>
            <a:chExt cx="5358675" cy="5174750"/>
          </a:xfrm>
          <a:solidFill>
            <a:schemeClr val="accent5">
              <a:lumMod val="60000"/>
              <a:lumOff val="40000"/>
            </a:schemeClr>
          </a:solidFill>
        </p:grpSpPr>
        <p:sp>
          <p:nvSpPr>
            <p:cNvPr id="9" name="Google Shape;547;p11">
              <a:extLst>
                <a:ext uri="{FF2B5EF4-FFF2-40B4-BE49-F238E27FC236}">
                  <a16:creationId xmlns:a16="http://schemas.microsoft.com/office/drawing/2014/main" id="{E031B7AA-CCA5-774B-8E91-8809033C1C55}"/>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 name="Google Shape;548;p11">
              <a:extLst>
                <a:ext uri="{FF2B5EF4-FFF2-40B4-BE49-F238E27FC236}">
                  <a16:creationId xmlns:a16="http://schemas.microsoft.com/office/drawing/2014/main" id="{136C4466-CBE1-5941-B570-CDF38AFBCF7D}"/>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 name="Google Shape;549;p11">
              <a:extLst>
                <a:ext uri="{FF2B5EF4-FFF2-40B4-BE49-F238E27FC236}">
                  <a16:creationId xmlns:a16="http://schemas.microsoft.com/office/drawing/2014/main" id="{05A71CBC-58D8-1B4D-8206-073B84E75C23}"/>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Title 2">
            <a:extLst>
              <a:ext uri="{FF2B5EF4-FFF2-40B4-BE49-F238E27FC236}">
                <a16:creationId xmlns:a16="http://schemas.microsoft.com/office/drawing/2014/main" id="{ADA8E1A6-4D65-0221-6586-86823A5D92AB}"/>
              </a:ext>
            </a:extLst>
          </p:cNvPr>
          <p:cNvSpPr>
            <a:spLocks noGrp="1"/>
          </p:cNvSpPr>
          <p:nvPr>
            <p:ph type="title"/>
          </p:nvPr>
        </p:nvSpPr>
        <p:spPr>
          <a:xfrm>
            <a:off x="2484120" y="1783080"/>
            <a:ext cx="7002780" cy="2258028"/>
          </a:xfrm>
        </p:spPr>
        <p:txBody>
          <a:bodyPr/>
          <a:lstStyle/>
          <a:p>
            <a:r>
              <a:rPr lang="en-US" sz="3600" b="1" dirty="0">
                <a:latin typeface="Fjalla One" panose="02000506040000020004" pitchFamily="2" charset="0"/>
              </a:rPr>
              <a:t>ISAK 9</a:t>
            </a:r>
            <a:br>
              <a:rPr lang="en-US" sz="3600" dirty="0">
                <a:latin typeface="Fjalla One" panose="02000506040000020004" pitchFamily="2" charset="0"/>
              </a:rPr>
            </a:br>
            <a:r>
              <a:rPr lang="en-US" sz="3600" b="1" cap="small" dirty="0" err="1">
                <a:solidFill>
                  <a:schemeClr val="tx1"/>
                </a:solidFill>
                <a:latin typeface="Fjalla One" panose="02000506040000020004" pitchFamily="2" charset="0"/>
                <a:cs typeface="Arial" pitchFamily="34" charset="0"/>
              </a:rPr>
              <a:t>Perubahan</a:t>
            </a:r>
            <a:r>
              <a:rPr lang="en-US" sz="3600" b="1" cap="small" dirty="0">
                <a:solidFill>
                  <a:schemeClr val="tx1"/>
                </a:solidFill>
                <a:latin typeface="Fjalla One" panose="02000506040000020004" pitchFamily="2" charset="0"/>
                <a:cs typeface="Arial" pitchFamily="34" charset="0"/>
              </a:rPr>
              <a:t> </a:t>
            </a:r>
            <a:r>
              <a:rPr lang="en-US" sz="3600" b="1" cap="small" dirty="0" err="1">
                <a:solidFill>
                  <a:schemeClr val="tx1"/>
                </a:solidFill>
                <a:latin typeface="Fjalla One" panose="02000506040000020004" pitchFamily="2" charset="0"/>
                <a:cs typeface="Arial" pitchFamily="34" charset="0"/>
              </a:rPr>
              <a:t>atas</a:t>
            </a:r>
            <a:r>
              <a:rPr lang="en-US" sz="3600" b="1" cap="small" dirty="0">
                <a:solidFill>
                  <a:schemeClr val="tx1"/>
                </a:solidFill>
                <a:latin typeface="Fjalla One" panose="02000506040000020004" pitchFamily="2" charset="0"/>
                <a:cs typeface="Arial" pitchFamily="34" charset="0"/>
              </a:rPr>
              <a:t> </a:t>
            </a:r>
            <a:br>
              <a:rPr lang="en-US" sz="3600" b="1" cap="small" dirty="0">
                <a:solidFill>
                  <a:schemeClr val="tx1"/>
                </a:solidFill>
                <a:latin typeface="Fjalla One" panose="02000506040000020004" pitchFamily="2" charset="0"/>
                <a:cs typeface="Arial" pitchFamily="34" charset="0"/>
              </a:rPr>
            </a:br>
            <a:r>
              <a:rPr lang="en-US" sz="3600" b="1" cap="small" dirty="0" err="1">
                <a:solidFill>
                  <a:schemeClr val="tx1"/>
                </a:solidFill>
                <a:latin typeface="Fjalla One" panose="02000506040000020004" pitchFamily="2" charset="0"/>
                <a:cs typeface="Arial" pitchFamily="34" charset="0"/>
              </a:rPr>
              <a:t>Liabilitas</a:t>
            </a:r>
            <a:r>
              <a:rPr lang="en-US" sz="3600" b="1" cap="small" dirty="0">
                <a:solidFill>
                  <a:schemeClr val="tx1"/>
                </a:solidFill>
                <a:latin typeface="Fjalla One" panose="02000506040000020004" pitchFamily="2" charset="0"/>
                <a:cs typeface="Arial" pitchFamily="34" charset="0"/>
              </a:rPr>
              <a:t> </a:t>
            </a:r>
            <a:r>
              <a:rPr lang="en-US" sz="3600" b="1" cap="small" dirty="0" err="1">
                <a:solidFill>
                  <a:schemeClr val="tx1"/>
                </a:solidFill>
                <a:latin typeface="Fjalla One" panose="02000506040000020004" pitchFamily="2" charset="0"/>
                <a:cs typeface="Arial" pitchFamily="34" charset="0"/>
              </a:rPr>
              <a:t>Aktivitas</a:t>
            </a:r>
            <a:r>
              <a:rPr lang="en-US" sz="3600" b="1" cap="small" dirty="0">
                <a:solidFill>
                  <a:schemeClr val="tx1"/>
                </a:solidFill>
                <a:latin typeface="Fjalla One" panose="02000506040000020004" pitchFamily="2" charset="0"/>
                <a:cs typeface="Arial" pitchFamily="34" charset="0"/>
              </a:rPr>
              <a:t> </a:t>
            </a:r>
            <a:r>
              <a:rPr lang="en-US" sz="3600" b="1" cap="small" dirty="0" err="1">
                <a:solidFill>
                  <a:schemeClr val="tx1"/>
                </a:solidFill>
                <a:latin typeface="Fjalla One" panose="02000506040000020004" pitchFamily="2" charset="0"/>
                <a:cs typeface="Arial" pitchFamily="34" charset="0"/>
              </a:rPr>
              <a:t>Purna</a:t>
            </a:r>
            <a:r>
              <a:rPr lang="en-US" sz="3600" b="1" cap="small" dirty="0">
                <a:solidFill>
                  <a:schemeClr val="tx1"/>
                </a:solidFill>
                <a:latin typeface="Fjalla One" panose="02000506040000020004" pitchFamily="2" charset="0"/>
                <a:cs typeface="Arial" pitchFamily="34" charset="0"/>
              </a:rPr>
              <a:t> </a:t>
            </a:r>
            <a:r>
              <a:rPr lang="en-US" sz="3600" b="1" cap="small" dirty="0" err="1">
                <a:solidFill>
                  <a:schemeClr val="tx1"/>
                </a:solidFill>
                <a:latin typeface="Fjalla One" panose="02000506040000020004" pitchFamily="2" charset="0"/>
                <a:cs typeface="Arial" pitchFamily="34" charset="0"/>
              </a:rPr>
              <a:t>Operasi</a:t>
            </a:r>
            <a:r>
              <a:rPr lang="en-US" sz="3600" b="1" cap="small" dirty="0">
                <a:solidFill>
                  <a:schemeClr val="tx1"/>
                </a:solidFill>
                <a:latin typeface="Fjalla One" panose="02000506040000020004" pitchFamily="2" charset="0"/>
                <a:cs typeface="Arial" pitchFamily="34" charset="0"/>
              </a:rPr>
              <a:t>, </a:t>
            </a:r>
            <a:br>
              <a:rPr lang="en-US" sz="3600" b="1" cap="small" dirty="0">
                <a:solidFill>
                  <a:schemeClr val="tx1"/>
                </a:solidFill>
                <a:latin typeface="Fjalla One" panose="02000506040000020004" pitchFamily="2" charset="0"/>
                <a:cs typeface="Arial" pitchFamily="34" charset="0"/>
              </a:rPr>
            </a:br>
            <a:r>
              <a:rPr lang="en-US" sz="3600" b="1" cap="small" dirty="0" err="1">
                <a:solidFill>
                  <a:schemeClr val="tx1"/>
                </a:solidFill>
                <a:latin typeface="Fjalla One" panose="02000506040000020004" pitchFamily="2" charset="0"/>
                <a:cs typeface="Arial" pitchFamily="34" charset="0"/>
              </a:rPr>
              <a:t>Restorasi</a:t>
            </a:r>
            <a:r>
              <a:rPr lang="en-US" sz="3600" b="1" cap="small" dirty="0">
                <a:solidFill>
                  <a:schemeClr val="tx1"/>
                </a:solidFill>
                <a:latin typeface="Fjalla One" panose="02000506040000020004" pitchFamily="2" charset="0"/>
                <a:cs typeface="Arial" pitchFamily="34" charset="0"/>
              </a:rPr>
              <a:t> dan </a:t>
            </a:r>
            <a:r>
              <a:rPr lang="en-US" sz="3600" b="1" cap="small" dirty="0" err="1">
                <a:solidFill>
                  <a:schemeClr val="tx1"/>
                </a:solidFill>
                <a:latin typeface="Fjalla One" panose="02000506040000020004" pitchFamily="2" charset="0"/>
                <a:cs typeface="Arial" pitchFamily="34" charset="0"/>
              </a:rPr>
              <a:t>Liabilitas</a:t>
            </a:r>
            <a:r>
              <a:rPr lang="en-US" sz="3600" b="1" cap="small" dirty="0">
                <a:solidFill>
                  <a:schemeClr val="tx1"/>
                </a:solidFill>
                <a:latin typeface="Fjalla One" panose="02000506040000020004" pitchFamily="2" charset="0"/>
                <a:cs typeface="Arial" pitchFamily="34" charset="0"/>
              </a:rPr>
              <a:t> </a:t>
            </a:r>
            <a:r>
              <a:rPr lang="en-US" sz="3600" b="1" cap="small" dirty="0" err="1">
                <a:solidFill>
                  <a:schemeClr val="tx1"/>
                </a:solidFill>
                <a:latin typeface="Fjalla One" panose="02000506040000020004" pitchFamily="2" charset="0"/>
                <a:cs typeface="Arial" pitchFamily="34" charset="0"/>
              </a:rPr>
              <a:t>Serupa</a:t>
            </a:r>
            <a:endParaRPr lang="id-ID" sz="3600" dirty="0">
              <a:latin typeface="Fjalla One" panose="02000506040000020004" pitchFamily="2" charset="0"/>
            </a:endParaRPr>
          </a:p>
        </p:txBody>
      </p:sp>
    </p:spTree>
    <p:extLst>
      <p:ext uri="{BB962C8B-B14F-4D97-AF65-F5344CB8AC3E}">
        <p14:creationId xmlns:p14="http://schemas.microsoft.com/office/powerpoint/2010/main" val="69571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2"/>
          <p:cNvSpPr>
            <a:spLocks noGrp="1"/>
          </p:cNvSpPr>
          <p:nvPr>
            <p:ph type="title"/>
          </p:nvPr>
        </p:nvSpPr>
        <p:spPr>
          <a:xfrm>
            <a:off x="664396" y="520566"/>
            <a:ext cx="8026600" cy="763600"/>
          </a:xfrm>
        </p:spPr>
        <p:txBody>
          <a:bodyPr>
            <a:noAutofit/>
          </a:bodyPr>
          <a:lstStyle/>
          <a:p>
            <a:r>
              <a:rPr lang="en-US" sz="3600" b="1" dirty="0" err="1">
                <a:solidFill>
                  <a:schemeClr val="tx1"/>
                </a:solidFill>
                <a:latin typeface="Fjalla One" panose="02000506040000020004" pitchFamily="2" charset="0"/>
              </a:rPr>
              <a:t>PERMASALAHAN</a:t>
            </a:r>
            <a:endParaRPr lang="id-ID" sz="1600" b="1" dirty="0">
              <a:latin typeface="Fjalla One" panose="02000506040000020004" pitchFamily="2" charset="0"/>
            </a:endParaRPr>
          </a:p>
        </p:txBody>
      </p:sp>
      <p:sp>
        <p:nvSpPr>
          <p:cNvPr id="4" name="Rectangle 7"/>
          <p:cNvSpPr>
            <a:spLocks noGrp="1" noChangeArrowheads="1"/>
          </p:cNvSpPr>
          <p:nvPr>
            <p:ph sz="quarter" idx="10"/>
          </p:nvPr>
        </p:nvSpPr>
        <p:spPr>
          <a:xfrm>
            <a:off x="1737360" y="1451610"/>
            <a:ext cx="8778240" cy="2480310"/>
          </a:xfrm>
        </p:spPr>
        <p:txBody>
          <a:bodyPr>
            <a:normAutofit/>
          </a:bodyPr>
          <a:lstStyle/>
          <a:p>
            <a:pPr>
              <a:spcBef>
                <a:spcPts val="600"/>
              </a:spcBef>
              <a:defRPr/>
            </a:pPr>
            <a:r>
              <a:rPr lang="en-GB" sz="1800" dirty="0" err="1">
                <a:cs typeface="Arial" pitchFamily="34" charset="0"/>
              </a:rPr>
              <a:t>Bagaimana</a:t>
            </a:r>
            <a:r>
              <a:rPr lang="en-GB" sz="1800" dirty="0">
                <a:cs typeface="Arial" pitchFamily="34" charset="0"/>
              </a:rPr>
              <a:t> </a:t>
            </a:r>
            <a:r>
              <a:rPr lang="en-GB" sz="1800" dirty="0" err="1">
                <a:cs typeface="Arial" pitchFamily="34" charset="0"/>
              </a:rPr>
              <a:t>dampak</a:t>
            </a:r>
            <a:r>
              <a:rPr lang="en-GB" sz="1800" dirty="0">
                <a:cs typeface="Arial" pitchFamily="34" charset="0"/>
              </a:rPr>
              <a:t> </a:t>
            </a:r>
            <a:r>
              <a:rPr lang="en-GB" sz="1800" dirty="0" err="1">
                <a:cs typeface="Arial" pitchFamily="34" charset="0"/>
              </a:rPr>
              <a:t>dari</a:t>
            </a:r>
            <a:r>
              <a:rPr lang="en-GB" sz="1800" dirty="0">
                <a:cs typeface="Arial" pitchFamily="34" charset="0"/>
              </a:rPr>
              <a:t> </a:t>
            </a:r>
            <a:r>
              <a:rPr lang="en-GB" sz="1800" dirty="0" err="1">
                <a:cs typeface="Arial" pitchFamily="34" charset="0"/>
              </a:rPr>
              <a:t>peristiwa</a:t>
            </a:r>
            <a:r>
              <a:rPr lang="en-GB" sz="1800" dirty="0">
                <a:cs typeface="Arial" pitchFamily="34" charset="0"/>
              </a:rPr>
              <a:t> </a:t>
            </a:r>
            <a:r>
              <a:rPr lang="en-GB" sz="1800" dirty="0" err="1">
                <a:cs typeface="Arial" pitchFamily="34" charset="0"/>
              </a:rPr>
              <a:t>berikut</a:t>
            </a:r>
            <a:r>
              <a:rPr lang="en-GB" sz="1800" dirty="0">
                <a:cs typeface="Arial" pitchFamily="34" charset="0"/>
              </a:rPr>
              <a:t> </a:t>
            </a:r>
            <a:r>
              <a:rPr lang="en-GB" sz="1800" dirty="0" err="1">
                <a:cs typeface="Arial" pitchFamily="34" charset="0"/>
              </a:rPr>
              <a:t>ini</a:t>
            </a:r>
            <a:r>
              <a:rPr lang="en-GB" sz="1800" dirty="0">
                <a:cs typeface="Arial" pitchFamily="34" charset="0"/>
              </a:rPr>
              <a:t>,</a:t>
            </a:r>
          </a:p>
          <a:p>
            <a:pPr marL="787400" lvl="1" indent="-514350" algn="just">
              <a:spcBef>
                <a:spcPts val="600"/>
              </a:spcBef>
              <a:buClr>
                <a:schemeClr val="tx1"/>
              </a:buClr>
              <a:buFont typeface="Bookman Old Style" pitchFamily="18" charset="0"/>
              <a:buAutoNum type="alphaLcPeriod"/>
              <a:defRPr/>
            </a:pPr>
            <a:r>
              <a:rPr lang="en-GB" sz="1800" dirty="0" err="1">
                <a:solidFill>
                  <a:srgbClr val="FF0000"/>
                </a:solidFill>
                <a:cs typeface="Arial" pitchFamily="34" charset="0"/>
              </a:rPr>
              <a:t>Perubahan</a:t>
            </a:r>
            <a:r>
              <a:rPr lang="en-GB" sz="1800" dirty="0">
                <a:solidFill>
                  <a:srgbClr val="FF0000"/>
                </a:solidFill>
                <a:cs typeface="Arial" pitchFamily="34" charset="0"/>
              </a:rPr>
              <a:t> </a:t>
            </a:r>
            <a:r>
              <a:rPr lang="en-GB" sz="1800" dirty="0" err="1">
                <a:solidFill>
                  <a:srgbClr val="FF0000"/>
                </a:solidFill>
                <a:cs typeface="Arial" pitchFamily="34" charset="0"/>
              </a:rPr>
              <a:t>estimasi</a:t>
            </a:r>
            <a:r>
              <a:rPr lang="en-GB" sz="1800" dirty="0">
                <a:solidFill>
                  <a:srgbClr val="FF0000"/>
                </a:solidFill>
                <a:cs typeface="Arial" pitchFamily="34" charset="0"/>
              </a:rPr>
              <a:t> </a:t>
            </a:r>
            <a:r>
              <a:rPr lang="en-GB" sz="1800" dirty="0" err="1">
                <a:solidFill>
                  <a:srgbClr val="FF0000"/>
                </a:solidFill>
                <a:cs typeface="Arial" pitchFamily="34" charset="0"/>
              </a:rPr>
              <a:t>arus</a:t>
            </a:r>
            <a:r>
              <a:rPr lang="en-GB" sz="1800" dirty="0">
                <a:solidFill>
                  <a:srgbClr val="FF0000"/>
                </a:solidFill>
                <a:cs typeface="Arial" pitchFamily="34" charset="0"/>
              </a:rPr>
              <a:t> </a:t>
            </a:r>
            <a:r>
              <a:rPr lang="en-GB" sz="1800" dirty="0" err="1">
                <a:solidFill>
                  <a:srgbClr val="FF0000"/>
                </a:solidFill>
                <a:cs typeface="Arial" pitchFamily="34" charset="0"/>
              </a:rPr>
              <a:t>keluar</a:t>
            </a:r>
            <a:r>
              <a:rPr lang="en-GB" sz="1800" dirty="0">
                <a:solidFill>
                  <a:srgbClr val="FF0000"/>
                </a:solidFill>
                <a:cs typeface="Arial" pitchFamily="34" charset="0"/>
              </a:rPr>
              <a:t> </a:t>
            </a:r>
            <a:r>
              <a:rPr lang="en-GB" sz="1800" dirty="0" err="1">
                <a:cs typeface="Arial" pitchFamily="34" charset="0"/>
              </a:rPr>
              <a:t>dari</a:t>
            </a:r>
            <a:r>
              <a:rPr lang="en-GB" sz="1800" dirty="0">
                <a:cs typeface="Arial" pitchFamily="34" charset="0"/>
              </a:rPr>
              <a:t> </a:t>
            </a:r>
            <a:r>
              <a:rPr lang="en-GB" sz="1800" dirty="0" err="1">
                <a:cs typeface="Arial" pitchFamily="34" charset="0"/>
              </a:rPr>
              <a:t>sumber</a:t>
            </a:r>
            <a:r>
              <a:rPr lang="en-GB" sz="1800" dirty="0">
                <a:cs typeface="Arial" pitchFamily="34" charset="0"/>
              </a:rPr>
              <a:t> </a:t>
            </a:r>
            <a:r>
              <a:rPr lang="en-GB" sz="1800" dirty="0" err="1">
                <a:cs typeface="Arial" pitchFamily="34" charset="0"/>
              </a:rPr>
              <a:t>daya</a:t>
            </a:r>
            <a:r>
              <a:rPr lang="en-GB" sz="1800" dirty="0">
                <a:cs typeface="Arial" pitchFamily="34" charset="0"/>
              </a:rPr>
              <a:t> yang </a:t>
            </a:r>
            <a:r>
              <a:rPr lang="en-GB" sz="1800" dirty="0" err="1">
                <a:cs typeface="Arial" pitchFamily="34" charset="0"/>
              </a:rPr>
              <a:t>mengandung</a:t>
            </a:r>
            <a:r>
              <a:rPr lang="id-ID" sz="1800" dirty="0">
                <a:cs typeface="Arial" pitchFamily="34" charset="0"/>
              </a:rPr>
              <a:t> </a:t>
            </a:r>
            <a:r>
              <a:rPr lang="en-GB" sz="1800" dirty="0" err="1">
                <a:cs typeface="Arial" pitchFamily="34" charset="0"/>
              </a:rPr>
              <a:t>manfaat</a:t>
            </a:r>
            <a:r>
              <a:rPr lang="en-GB" sz="1800" dirty="0">
                <a:cs typeface="Arial" pitchFamily="34" charset="0"/>
              </a:rPr>
              <a:t> </a:t>
            </a:r>
            <a:r>
              <a:rPr lang="en-GB" sz="1800" dirty="0" err="1">
                <a:cs typeface="Arial" pitchFamily="34" charset="0"/>
              </a:rPr>
              <a:t>ekonomis</a:t>
            </a:r>
            <a:r>
              <a:rPr lang="id-ID" sz="1800" dirty="0">
                <a:cs typeface="Arial" pitchFamily="34" charset="0"/>
              </a:rPr>
              <a:t> (misal arus kas)</a:t>
            </a:r>
            <a:r>
              <a:rPr lang="en-GB" sz="1800" dirty="0">
                <a:cs typeface="Arial" pitchFamily="34" charset="0"/>
              </a:rPr>
              <a:t> yang </a:t>
            </a:r>
            <a:r>
              <a:rPr lang="en-GB" sz="1800" dirty="0" err="1">
                <a:cs typeface="Arial" pitchFamily="34" charset="0"/>
              </a:rPr>
              <a:t>disyaratkan</a:t>
            </a:r>
            <a:r>
              <a:rPr lang="en-GB" sz="1800" dirty="0">
                <a:cs typeface="Arial" pitchFamily="34" charset="0"/>
              </a:rPr>
              <a:t> </a:t>
            </a:r>
            <a:r>
              <a:rPr lang="en-GB" sz="1800" dirty="0" err="1">
                <a:solidFill>
                  <a:srgbClr val="FF0000"/>
                </a:solidFill>
                <a:cs typeface="Arial" pitchFamily="34" charset="0"/>
              </a:rPr>
              <a:t>untuk</a:t>
            </a:r>
            <a:r>
              <a:rPr lang="en-GB" sz="1800" dirty="0">
                <a:solidFill>
                  <a:srgbClr val="FF0000"/>
                </a:solidFill>
                <a:cs typeface="Arial" pitchFamily="34" charset="0"/>
              </a:rPr>
              <a:t> </a:t>
            </a:r>
            <a:r>
              <a:rPr lang="en-GB" sz="1800" dirty="0" err="1">
                <a:solidFill>
                  <a:srgbClr val="FF0000"/>
                </a:solidFill>
                <a:cs typeface="Arial" pitchFamily="34" charset="0"/>
              </a:rPr>
              <a:t>melunasi</a:t>
            </a:r>
            <a:r>
              <a:rPr lang="en-GB" sz="1800" dirty="0">
                <a:solidFill>
                  <a:srgbClr val="FF0000"/>
                </a:solidFill>
                <a:cs typeface="Arial" pitchFamily="34" charset="0"/>
              </a:rPr>
              <a:t> </a:t>
            </a:r>
            <a:r>
              <a:rPr lang="en-GB" sz="1800" dirty="0" err="1">
                <a:solidFill>
                  <a:srgbClr val="FF0000"/>
                </a:solidFill>
                <a:cs typeface="Arial" pitchFamily="34" charset="0"/>
              </a:rPr>
              <a:t>kewajiban</a:t>
            </a:r>
            <a:r>
              <a:rPr lang="en-GB" sz="1800" dirty="0">
                <a:cs typeface="Arial" pitchFamily="34" charset="0"/>
              </a:rPr>
              <a:t>;</a:t>
            </a:r>
          </a:p>
          <a:p>
            <a:pPr marL="787400" lvl="1" indent="-514350" algn="just">
              <a:spcBef>
                <a:spcPts val="600"/>
              </a:spcBef>
              <a:buClr>
                <a:schemeClr val="tx1"/>
              </a:buClr>
              <a:buFont typeface="Bookman Old Style" pitchFamily="18" charset="0"/>
              <a:buAutoNum type="alphaLcPeriod"/>
              <a:defRPr/>
            </a:pPr>
            <a:r>
              <a:rPr lang="en-GB" sz="1800" dirty="0" err="1">
                <a:solidFill>
                  <a:srgbClr val="FF0000"/>
                </a:solidFill>
                <a:cs typeface="Arial" pitchFamily="34" charset="0"/>
              </a:rPr>
              <a:t>Perubahan</a:t>
            </a:r>
            <a:r>
              <a:rPr lang="en-GB" sz="1800" dirty="0">
                <a:solidFill>
                  <a:srgbClr val="FF0000"/>
                </a:solidFill>
                <a:cs typeface="Arial" pitchFamily="34" charset="0"/>
              </a:rPr>
              <a:t> </a:t>
            </a:r>
            <a:r>
              <a:rPr lang="en-GB" sz="1800" dirty="0" err="1">
                <a:solidFill>
                  <a:srgbClr val="FF0000"/>
                </a:solidFill>
                <a:cs typeface="Arial" pitchFamily="34" charset="0"/>
              </a:rPr>
              <a:t>tingkat</a:t>
            </a:r>
            <a:r>
              <a:rPr lang="en-GB" sz="1800" dirty="0">
                <a:solidFill>
                  <a:srgbClr val="FF0000"/>
                </a:solidFill>
                <a:cs typeface="Arial" pitchFamily="34" charset="0"/>
              </a:rPr>
              <a:t> </a:t>
            </a:r>
            <a:r>
              <a:rPr lang="en-GB" sz="1800" dirty="0" err="1">
                <a:solidFill>
                  <a:srgbClr val="FF0000"/>
                </a:solidFill>
                <a:cs typeface="Arial" pitchFamily="34" charset="0"/>
              </a:rPr>
              <a:t>diskon</a:t>
            </a:r>
            <a:r>
              <a:rPr lang="en-GB" sz="1800" dirty="0">
                <a:solidFill>
                  <a:srgbClr val="FF0000"/>
                </a:solidFill>
                <a:cs typeface="Arial" pitchFamily="34" charset="0"/>
              </a:rPr>
              <a:t> </a:t>
            </a:r>
            <a:r>
              <a:rPr lang="en-GB" sz="1800" dirty="0" err="1">
                <a:cs typeface="Arial" pitchFamily="34" charset="0"/>
              </a:rPr>
              <a:t>berdasarkan</a:t>
            </a:r>
            <a:r>
              <a:rPr lang="en-GB" sz="1800" dirty="0">
                <a:cs typeface="Arial" pitchFamily="34" charset="0"/>
              </a:rPr>
              <a:t> </a:t>
            </a:r>
            <a:r>
              <a:rPr lang="en-GB" sz="1800" dirty="0" err="1">
                <a:cs typeface="Arial" pitchFamily="34" charset="0"/>
              </a:rPr>
              <a:t>harga</a:t>
            </a:r>
            <a:r>
              <a:rPr lang="en-GB" sz="1800" dirty="0">
                <a:cs typeface="Arial" pitchFamily="34" charset="0"/>
              </a:rPr>
              <a:t> </a:t>
            </a:r>
            <a:r>
              <a:rPr lang="en-GB" sz="1800" dirty="0" err="1">
                <a:cs typeface="Arial" pitchFamily="34" charset="0"/>
              </a:rPr>
              <a:t>pasar</a:t>
            </a:r>
            <a:r>
              <a:rPr lang="en-GB" sz="1800" dirty="0">
                <a:cs typeface="Arial" pitchFamily="34" charset="0"/>
              </a:rPr>
              <a:t> </a:t>
            </a:r>
            <a:r>
              <a:rPr lang="id-ID" sz="1800" dirty="0">
                <a:cs typeface="Arial" pitchFamily="34" charset="0"/>
              </a:rPr>
              <a:t>kini </a:t>
            </a:r>
            <a:r>
              <a:rPr lang="en-GB" sz="1800" dirty="0">
                <a:cs typeface="Arial" pitchFamily="34" charset="0"/>
              </a:rPr>
              <a:t>yang </a:t>
            </a:r>
            <a:r>
              <a:rPr lang="en-GB" sz="1800" dirty="0" err="1">
                <a:cs typeface="Arial" pitchFamily="34" charset="0"/>
              </a:rPr>
              <a:t>didefinisikan</a:t>
            </a:r>
            <a:r>
              <a:rPr lang="en-GB" sz="1800" dirty="0">
                <a:cs typeface="Arial" pitchFamily="34" charset="0"/>
              </a:rPr>
              <a:t> </a:t>
            </a:r>
            <a:r>
              <a:rPr lang="en-GB" sz="1800" dirty="0" err="1">
                <a:cs typeface="Arial" pitchFamily="34" charset="0"/>
              </a:rPr>
              <a:t>dalam</a:t>
            </a:r>
            <a:r>
              <a:rPr lang="en-GB" sz="1800" dirty="0">
                <a:cs typeface="Arial" pitchFamily="34" charset="0"/>
              </a:rPr>
              <a:t> PSAK 237 </a:t>
            </a:r>
            <a:r>
              <a:rPr lang="en-GB" sz="1800" dirty="0" err="1">
                <a:cs typeface="Arial" pitchFamily="34" charset="0"/>
              </a:rPr>
              <a:t>paragraf</a:t>
            </a:r>
            <a:r>
              <a:rPr lang="en-GB" sz="1800" dirty="0">
                <a:cs typeface="Arial" pitchFamily="34" charset="0"/>
              </a:rPr>
              <a:t> 47; dan</a:t>
            </a:r>
          </a:p>
          <a:p>
            <a:pPr marL="787400" lvl="1" indent="-514350" algn="just">
              <a:spcBef>
                <a:spcPts val="600"/>
              </a:spcBef>
              <a:buClr>
                <a:schemeClr val="tx1"/>
              </a:buClr>
              <a:buFont typeface="Bookman Old Style" pitchFamily="18" charset="0"/>
              <a:buAutoNum type="alphaLcPeriod"/>
              <a:defRPr/>
            </a:pPr>
            <a:r>
              <a:rPr lang="en-GB" sz="1800" dirty="0" err="1">
                <a:cs typeface="Arial" pitchFamily="34" charset="0"/>
              </a:rPr>
              <a:t>Peningkatan</a:t>
            </a:r>
            <a:r>
              <a:rPr lang="en-GB" sz="1800" dirty="0">
                <a:cs typeface="Arial" pitchFamily="34" charset="0"/>
              </a:rPr>
              <a:t> yang </a:t>
            </a:r>
            <a:r>
              <a:rPr lang="en-GB" sz="1800" dirty="0" err="1">
                <a:cs typeface="Arial" pitchFamily="34" charset="0"/>
              </a:rPr>
              <a:t>mencerminkan</a:t>
            </a:r>
            <a:r>
              <a:rPr lang="en-GB" sz="1800" dirty="0">
                <a:cs typeface="Arial" pitchFamily="34" charset="0"/>
              </a:rPr>
              <a:t> </a:t>
            </a:r>
            <a:r>
              <a:rPr lang="en-GB" sz="1800" dirty="0" err="1">
                <a:cs typeface="Arial" pitchFamily="34" charset="0"/>
              </a:rPr>
              <a:t>berlalunya</a:t>
            </a:r>
            <a:r>
              <a:rPr lang="en-GB" sz="1800" dirty="0">
                <a:cs typeface="Arial" pitchFamily="34" charset="0"/>
              </a:rPr>
              <a:t> </a:t>
            </a:r>
            <a:r>
              <a:rPr lang="en-GB" sz="1800" dirty="0" err="1">
                <a:cs typeface="Arial" pitchFamily="34" charset="0"/>
              </a:rPr>
              <a:t>waktu</a:t>
            </a:r>
            <a:r>
              <a:rPr lang="en-GB" sz="1800" dirty="0">
                <a:cs typeface="Arial" pitchFamily="34" charset="0"/>
              </a:rPr>
              <a:t> (unwinding of the discount). </a:t>
            </a:r>
          </a:p>
          <a:p>
            <a:pPr algn="just">
              <a:spcBef>
                <a:spcPts val="600"/>
              </a:spcBef>
              <a:defRPr/>
            </a:pPr>
            <a:r>
              <a:rPr lang="en-GB" sz="1800" dirty="0" err="1">
                <a:cs typeface="Arial" pitchFamily="34" charset="0"/>
              </a:rPr>
              <a:t>Terhadap</a:t>
            </a:r>
            <a:r>
              <a:rPr lang="en-GB" sz="1800" dirty="0">
                <a:cs typeface="Arial" pitchFamily="34" charset="0"/>
              </a:rPr>
              <a:t> </a:t>
            </a:r>
            <a:r>
              <a:rPr lang="en-GB" sz="1800" dirty="0" err="1">
                <a:cs typeface="Arial" pitchFamily="34" charset="0"/>
              </a:rPr>
              <a:t>pengukuran</a:t>
            </a:r>
            <a:r>
              <a:rPr lang="en-GB" sz="1800" dirty="0">
                <a:cs typeface="Arial" pitchFamily="34" charset="0"/>
              </a:rPr>
              <a:t> </a:t>
            </a:r>
            <a:r>
              <a:rPr lang="id-ID" sz="1800" dirty="0">
                <a:cs typeface="Arial" pitchFamily="34" charset="0"/>
              </a:rPr>
              <a:t>liabilitas</a:t>
            </a:r>
            <a:r>
              <a:rPr lang="en-GB" sz="1800" dirty="0">
                <a:cs typeface="Arial" pitchFamily="34" charset="0"/>
              </a:rPr>
              <a:t> </a:t>
            </a:r>
            <a:r>
              <a:rPr lang="en-GB" sz="1800" dirty="0" err="1">
                <a:cs typeface="Arial" pitchFamily="34" charset="0"/>
              </a:rPr>
              <a:t>purna‐operasi</a:t>
            </a:r>
            <a:r>
              <a:rPr lang="en-GB" sz="1800" dirty="0">
                <a:cs typeface="Arial" pitchFamily="34" charset="0"/>
              </a:rPr>
              <a:t>, </a:t>
            </a:r>
            <a:r>
              <a:rPr lang="en-GB" sz="1800" dirty="0" err="1">
                <a:cs typeface="Arial" pitchFamily="34" charset="0"/>
              </a:rPr>
              <a:t>restorasi</a:t>
            </a:r>
            <a:r>
              <a:rPr lang="en-GB" sz="1800" dirty="0">
                <a:cs typeface="Arial" pitchFamily="34" charset="0"/>
              </a:rPr>
              <a:t> </a:t>
            </a:r>
            <a:r>
              <a:rPr lang="en-GB" sz="1800" dirty="0" err="1">
                <a:cs typeface="Arial" pitchFamily="34" charset="0"/>
              </a:rPr>
              <a:t>atau</a:t>
            </a:r>
            <a:r>
              <a:rPr lang="en-GB" sz="1800" dirty="0">
                <a:cs typeface="Arial" pitchFamily="34" charset="0"/>
              </a:rPr>
              <a:t> </a:t>
            </a:r>
            <a:r>
              <a:rPr lang="en-GB" sz="1800" dirty="0" err="1">
                <a:cs typeface="Arial" pitchFamily="34" charset="0"/>
              </a:rPr>
              <a:t>kewajiban</a:t>
            </a:r>
            <a:r>
              <a:rPr lang="en-GB" sz="1800" dirty="0">
                <a:cs typeface="Arial" pitchFamily="34" charset="0"/>
              </a:rPr>
              <a:t> yang </a:t>
            </a:r>
            <a:r>
              <a:rPr lang="en-GB" sz="1800" dirty="0" err="1">
                <a:cs typeface="Arial" pitchFamily="34" charset="0"/>
              </a:rPr>
              <a:t>serupa</a:t>
            </a:r>
            <a:r>
              <a:rPr lang="id-ID" sz="1800" dirty="0">
                <a:cs typeface="Arial" pitchFamily="34" charset="0"/>
              </a:rPr>
              <a:t>?</a:t>
            </a:r>
            <a:endParaRPr lang="en-US" sz="1800" dirty="0">
              <a:cs typeface="Arial" pitchFamily="34" charset="0"/>
            </a:endParaRPr>
          </a:p>
        </p:txBody>
      </p:sp>
      <p:sp>
        <p:nvSpPr>
          <p:cNvPr id="5" name="Slide Number Placeholder 4">
            <a:extLst>
              <a:ext uri="{FF2B5EF4-FFF2-40B4-BE49-F238E27FC236}">
                <a16:creationId xmlns:a16="http://schemas.microsoft.com/office/drawing/2014/main" id="{6EF79ABB-0144-4220-BB57-4A1C39F7BA20}"/>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13</a:t>
            </a:fld>
            <a:endParaRPr lang="en-US" sz="1400" b="1"/>
          </a:p>
        </p:txBody>
      </p:sp>
    </p:spTree>
    <p:extLst>
      <p:ext uri="{BB962C8B-B14F-4D97-AF65-F5344CB8AC3E}">
        <p14:creationId xmlns:p14="http://schemas.microsoft.com/office/powerpoint/2010/main" val="2364167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2"/>
          <p:cNvSpPr>
            <a:spLocks noGrp="1"/>
          </p:cNvSpPr>
          <p:nvPr>
            <p:ph type="title"/>
          </p:nvPr>
        </p:nvSpPr>
        <p:spPr>
          <a:xfrm>
            <a:off x="2410228" y="451100"/>
            <a:ext cx="7371600" cy="816800"/>
          </a:xfrm>
        </p:spPr>
        <p:txBody>
          <a:bodyPr wrap="square" anchor="t">
            <a:normAutofit/>
          </a:bodyPr>
          <a:lstStyle/>
          <a:p>
            <a:r>
              <a:rPr lang="en-US" b="1" dirty="0">
                <a:latin typeface="Fjalla One" panose="02000506040000020004" pitchFamily="2" charset="0"/>
              </a:rPr>
              <a:t>INTERPRETASI (1)</a:t>
            </a:r>
            <a:endParaRPr lang="id-ID" b="1" dirty="0">
              <a:latin typeface="Fjalla One" panose="02000506040000020004" pitchFamily="2" charset="0"/>
            </a:endParaRPr>
          </a:p>
        </p:txBody>
      </p:sp>
      <p:sp>
        <p:nvSpPr>
          <p:cNvPr id="71683" name="Rectangle 7"/>
          <p:cNvSpPr>
            <a:spLocks noGrp="1" noChangeArrowheads="1"/>
          </p:cNvSpPr>
          <p:nvPr>
            <p:ph sz="quarter" idx="10"/>
          </p:nvPr>
        </p:nvSpPr>
        <p:spPr>
          <a:xfrm>
            <a:off x="1752600" y="1621600"/>
            <a:ext cx="8891710" cy="2081720"/>
          </a:xfrm>
        </p:spPr>
        <p:txBody>
          <a:bodyPr>
            <a:normAutofit/>
          </a:bodyPr>
          <a:lstStyle/>
          <a:p>
            <a:pPr>
              <a:spcBef>
                <a:spcPts val="600"/>
              </a:spcBef>
            </a:pPr>
            <a:r>
              <a:rPr lang="en-GB" dirty="0"/>
              <a:t>Jika </a:t>
            </a:r>
            <a:r>
              <a:rPr lang="en-GB" dirty="0" err="1"/>
              <a:t>aset</a:t>
            </a:r>
            <a:r>
              <a:rPr lang="en-GB" dirty="0"/>
              <a:t> </a:t>
            </a:r>
            <a:r>
              <a:rPr lang="en-GB" dirty="0" err="1"/>
              <a:t>terkait</a:t>
            </a:r>
            <a:r>
              <a:rPr lang="en-GB" dirty="0"/>
              <a:t> </a:t>
            </a:r>
            <a:r>
              <a:rPr lang="en-GB" dirty="0" err="1"/>
              <a:t>diukur</a:t>
            </a:r>
            <a:r>
              <a:rPr lang="en-GB" dirty="0"/>
              <a:t> </a:t>
            </a:r>
            <a:r>
              <a:rPr lang="en-GB" dirty="0" err="1"/>
              <a:t>dengan</a:t>
            </a:r>
            <a:r>
              <a:rPr lang="en-GB" dirty="0"/>
              <a:t> </a:t>
            </a:r>
            <a:r>
              <a:rPr lang="en-GB" dirty="0" err="1"/>
              <a:t>dengan</a:t>
            </a:r>
            <a:r>
              <a:rPr lang="en-GB" dirty="0"/>
              <a:t> model </a:t>
            </a:r>
            <a:r>
              <a:rPr lang="en-GB" dirty="0" err="1"/>
              <a:t>biaya</a:t>
            </a:r>
            <a:r>
              <a:rPr lang="en-GB" dirty="0"/>
              <a:t>:</a:t>
            </a:r>
          </a:p>
          <a:p>
            <a:pPr marL="787400" lvl="1" indent="-514350">
              <a:spcBef>
                <a:spcPts val="600"/>
              </a:spcBef>
              <a:buClr>
                <a:schemeClr val="tx1"/>
              </a:buClr>
              <a:buFont typeface="Bookman Old Style" pitchFamily="18" charset="0"/>
              <a:buAutoNum type="alphaLcPeriod"/>
            </a:pPr>
            <a:r>
              <a:rPr lang="en-GB" dirty="0" err="1"/>
              <a:t>tergantung</a:t>
            </a:r>
            <a:r>
              <a:rPr lang="en-GB" dirty="0"/>
              <a:t> pada </a:t>
            </a:r>
            <a:r>
              <a:rPr lang="en-GB" dirty="0" err="1"/>
              <a:t>butir</a:t>
            </a:r>
            <a:r>
              <a:rPr lang="en-GB" dirty="0"/>
              <a:t> (b), </a:t>
            </a:r>
            <a:r>
              <a:rPr lang="en-GB" dirty="0" err="1"/>
              <a:t>perubahan</a:t>
            </a:r>
            <a:r>
              <a:rPr lang="en-GB" dirty="0"/>
              <a:t> </a:t>
            </a:r>
            <a:r>
              <a:rPr lang="id-ID" dirty="0"/>
              <a:t>liabilitas</a:t>
            </a:r>
            <a:r>
              <a:rPr lang="en-GB" dirty="0"/>
              <a:t> </a:t>
            </a:r>
            <a:r>
              <a:rPr lang="en-GB" dirty="0" err="1"/>
              <a:t>harus</a:t>
            </a:r>
            <a:r>
              <a:rPr lang="en-GB" dirty="0"/>
              <a:t> </a:t>
            </a:r>
            <a:r>
              <a:rPr lang="en-GB" dirty="0" err="1"/>
              <a:t>ditambahkan</a:t>
            </a:r>
            <a:r>
              <a:rPr lang="en-GB" dirty="0"/>
              <a:t> pada, </a:t>
            </a:r>
            <a:r>
              <a:rPr lang="en-GB" dirty="0" err="1"/>
              <a:t>atau</a:t>
            </a:r>
            <a:r>
              <a:rPr lang="en-GB" dirty="0"/>
              <a:t> </a:t>
            </a:r>
            <a:r>
              <a:rPr lang="en-GB" dirty="0" err="1"/>
              <a:t>dikurangi</a:t>
            </a:r>
            <a:r>
              <a:rPr lang="en-GB" dirty="0"/>
              <a:t> </a:t>
            </a:r>
            <a:r>
              <a:rPr lang="en-GB" dirty="0" err="1"/>
              <a:t>dari</a:t>
            </a:r>
            <a:r>
              <a:rPr lang="en-GB" dirty="0"/>
              <a:t>, </a:t>
            </a:r>
            <a:r>
              <a:rPr lang="en-GB" dirty="0" err="1"/>
              <a:t>biaya</a:t>
            </a:r>
            <a:r>
              <a:rPr lang="en-GB" dirty="0"/>
              <a:t> </a:t>
            </a:r>
            <a:r>
              <a:rPr lang="en-GB" dirty="0" err="1"/>
              <a:t>perolehan</a:t>
            </a:r>
            <a:r>
              <a:rPr lang="en-GB" dirty="0"/>
              <a:t> </a:t>
            </a:r>
            <a:r>
              <a:rPr lang="en-GB" dirty="0" err="1"/>
              <a:t>aset</a:t>
            </a:r>
            <a:r>
              <a:rPr lang="en-GB" dirty="0"/>
              <a:t> </a:t>
            </a:r>
            <a:r>
              <a:rPr lang="en-GB" dirty="0" err="1"/>
              <a:t>terkait</a:t>
            </a:r>
            <a:r>
              <a:rPr lang="en-GB" dirty="0"/>
              <a:t> pada </a:t>
            </a:r>
            <a:r>
              <a:rPr lang="en-GB" dirty="0" err="1"/>
              <a:t>periode</a:t>
            </a:r>
            <a:r>
              <a:rPr lang="en-GB" dirty="0"/>
              <a:t> </a:t>
            </a:r>
            <a:r>
              <a:rPr lang="en-GB" dirty="0" err="1"/>
              <a:t>berjalan</a:t>
            </a:r>
            <a:r>
              <a:rPr lang="en-GB" dirty="0"/>
              <a:t>.</a:t>
            </a:r>
          </a:p>
          <a:p>
            <a:pPr marL="787400" lvl="1" indent="-514350">
              <a:spcBef>
                <a:spcPts val="600"/>
              </a:spcBef>
              <a:buClr>
                <a:schemeClr val="tx1"/>
              </a:buClr>
              <a:buFont typeface="Bookman Old Style" pitchFamily="18" charset="0"/>
              <a:buAutoNum type="alphaLcPeriod"/>
            </a:pPr>
            <a:r>
              <a:rPr lang="en-GB" dirty="0" err="1"/>
              <a:t>jumlah</a:t>
            </a:r>
            <a:r>
              <a:rPr lang="en-GB" dirty="0"/>
              <a:t> yang </a:t>
            </a:r>
            <a:r>
              <a:rPr lang="en-GB" dirty="0" err="1"/>
              <a:t>dikurang</a:t>
            </a:r>
            <a:r>
              <a:rPr lang="id-ID" dirty="0"/>
              <a:t>kan</a:t>
            </a:r>
            <a:r>
              <a:rPr lang="en-GB" dirty="0"/>
              <a:t> </a:t>
            </a:r>
            <a:r>
              <a:rPr lang="en-GB" dirty="0" err="1"/>
              <a:t>dari</a:t>
            </a:r>
            <a:r>
              <a:rPr lang="en-GB" dirty="0"/>
              <a:t> </a:t>
            </a:r>
            <a:r>
              <a:rPr lang="en-GB" dirty="0" err="1"/>
              <a:t>biaya</a:t>
            </a:r>
            <a:r>
              <a:rPr lang="en-GB" dirty="0"/>
              <a:t> </a:t>
            </a:r>
            <a:r>
              <a:rPr lang="en-GB" dirty="0" err="1"/>
              <a:t>perolehan</a:t>
            </a:r>
            <a:r>
              <a:rPr lang="en-GB" dirty="0"/>
              <a:t> </a:t>
            </a:r>
            <a:r>
              <a:rPr lang="en-GB" dirty="0" err="1"/>
              <a:t>aset</a:t>
            </a:r>
            <a:r>
              <a:rPr lang="en-GB" dirty="0"/>
              <a:t> </a:t>
            </a:r>
            <a:r>
              <a:rPr lang="en-GB" dirty="0" err="1"/>
              <a:t>tidak</a:t>
            </a:r>
            <a:r>
              <a:rPr lang="en-GB" dirty="0"/>
              <a:t> </a:t>
            </a:r>
            <a:r>
              <a:rPr lang="en-GB" dirty="0" err="1"/>
              <a:t>boleh</a:t>
            </a:r>
            <a:r>
              <a:rPr lang="en-GB" dirty="0"/>
              <a:t> </a:t>
            </a:r>
            <a:r>
              <a:rPr lang="en-GB" dirty="0" err="1"/>
              <a:t>melebihi</a:t>
            </a:r>
            <a:r>
              <a:rPr lang="en-GB" dirty="0"/>
              <a:t> </a:t>
            </a:r>
            <a:r>
              <a:rPr lang="en-GB" dirty="0" err="1"/>
              <a:t>nilai</a:t>
            </a:r>
            <a:r>
              <a:rPr lang="en-GB" dirty="0"/>
              <a:t> </a:t>
            </a:r>
            <a:r>
              <a:rPr lang="en-GB" dirty="0" err="1"/>
              <a:t>tercatat</a:t>
            </a:r>
            <a:r>
              <a:rPr lang="en-GB" dirty="0"/>
              <a:t>, </a:t>
            </a:r>
            <a:r>
              <a:rPr lang="en-GB" dirty="0" err="1"/>
              <a:t>jika</a:t>
            </a:r>
            <a:r>
              <a:rPr lang="en-GB" dirty="0"/>
              <a:t> </a:t>
            </a:r>
            <a:r>
              <a:rPr lang="en-GB" dirty="0" err="1"/>
              <a:t>penurunan</a:t>
            </a:r>
            <a:r>
              <a:rPr lang="en-GB" dirty="0"/>
              <a:t> </a:t>
            </a:r>
            <a:r>
              <a:rPr lang="id-ID" dirty="0"/>
              <a:t>liabilitas</a:t>
            </a:r>
            <a:r>
              <a:rPr lang="en-GB" dirty="0"/>
              <a:t> </a:t>
            </a:r>
            <a:r>
              <a:rPr lang="en-GB" dirty="0" err="1"/>
              <a:t>melebihi</a:t>
            </a:r>
            <a:r>
              <a:rPr lang="en-GB" dirty="0"/>
              <a:t> </a:t>
            </a:r>
            <a:r>
              <a:rPr lang="en-GB" dirty="0" err="1"/>
              <a:t>nilai</a:t>
            </a:r>
            <a:r>
              <a:rPr lang="en-GB" dirty="0"/>
              <a:t> </a:t>
            </a:r>
            <a:r>
              <a:rPr lang="en-GB" dirty="0" err="1"/>
              <a:t>tercatat</a:t>
            </a:r>
            <a:r>
              <a:rPr lang="en-GB" dirty="0"/>
              <a:t> </a:t>
            </a:r>
            <a:r>
              <a:rPr lang="en-GB" dirty="0" err="1"/>
              <a:t>aset</a:t>
            </a:r>
            <a:r>
              <a:rPr lang="en-GB" dirty="0"/>
              <a:t>, </a:t>
            </a:r>
            <a:r>
              <a:rPr lang="en-GB" dirty="0" err="1"/>
              <a:t>maka</a:t>
            </a:r>
            <a:r>
              <a:rPr lang="en-GB" dirty="0"/>
              <a:t> </a:t>
            </a:r>
            <a:r>
              <a:rPr lang="en-GB" dirty="0" err="1"/>
              <a:t>kelebihan</a:t>
            </a:r>
            <a:r>
              <a:rPr lang="en-GB" dirty="0"/>
              <a:t> </a:t>
            </a:r>
            <a:r>
              <a:rPr lang="en-GB" dirty="0" err="1"/>
              <a:t>tersebut</a:t>
            </a:r>
            <a:r>
              <a:rPr lang="en-GB" dirty="0"/>
              <a:t> </a:t>
            </a:r>
            <a:r>
              <a:rPr lang="en-GB" dirty="0" err="1"/>
              <a:t>harus</a:t>
            </a:r>
            <a:r>
              <a:rPr lang="en-GB" dirty="0"/>
              <a:t> </a:t>
            </a:r>
            <a:r>
              <a:rPr lang="en-GB" dirty="0" err="1"/>
              <a:t>diakui</a:t>
            </a:r>
            <a:r>
              <a:rPr lang="en-GB" dirty="0"/>
              <a:t> </a:t>
            </a:r>
            <a:r>
              <a:rPr lang="en-GB" dirty="0" err="1"/>
              <a:t>segera</a:t>
            </a:r>
            <a:r>
              <a:rPr lang="en-GB" dirty="0"/>
              <a:t> </a:t>
            </a:r>
            <a:r>
              <a:rPr lang="en-GB" dirty="0" err="1"/>
              <a:t>dalam</a:t>
            </a:r>
            <a:r>
              <a:rPr lang="en-GB" dirty="0"/>
              <a:t> </a:t>
            </a:r>
            <a:r>
              <a:rPr lang="id-ID" dirty="0"/>
              <a:t>laporan </a:t>
            </a:r>
            <a:r>
              <a:rPr lang="en-GB" dirty="0" err="1"/>
              <a:t>laba</a:t>
            </a:r>
            <a:r>
              <a:rPr lang="en-GB" dirty="0"/>
              <a:t> </a:t>
            </a:r>
            <a:r>
              <a:rPr lang="en-GB" dirty="0" err="1"/>
              <a:t>rugi</a:t>
            </a:r>
            <a:r>
              <a:rPr lang="en-GB" dirty="0"/>
              <a:t>.</a:t>
            </a:r>
          </a:p>
        </p:txBody>
      </p:sp>
      <p:sp>
        <p:nvSpPr>
          <p:cNvPr id="5" name="Slide Number Placeholder 4">
            <a:extLst>
              <a:ext uri="{FF2B5EF4-FFF2-40B4-BE49-F238E27FC236}">
                <a16:creationId xmlns:a16="http://schemas.microsoft.com/office/drawing/2014/main" id="{A11316C4-31DA-49F5-B4D7-5E94BB42EE4E}"/>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14</a:t>
            </a:fld>
            <a:endParaRPr lang="en-US" sz="1400" b="1"/>
          </a:p>
        </p:txBody>
      </p:sp>
      <p:sp>
        <p:nvSpPr>
          <p:cNvPr id="6" name="Rectangle 7">
            <a:extLst>
              <a:ext uri="{FF2B5EF4-FFF2-40B4-BE49-F238E27FC236}">
                <a16:creationId xmlns:a16="http://schemas.microsoft.com/office/drawing/2014/main" id="{A9AE0D30-233C-40EE-B7B8-3CA3D2BF6977}"/>
              </a:ext>
            </a:extLst>
          </p:cNvPr>
          <p:cNvSpPr txBox="1">
            <a:spLocks noChangeArrowheads="1"/>
          </p:cNvSpPr>
          <p:nvPr/>
        </p:nvSpPr>
        <p:spPr>
          <a:xfrm>
            <a:off x="1794817" y="3725551"/>
            <a:ext cx="8807275" cy="2681350"/>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buFont typeface="Arial" panose="020B0604020202020204" pitchFamily="34" charset="0"/>
              <a:buChar char="•"/>
              <a:tabLst/>
              <a:defRPr sz="2000" kern="1200">
                <a:solidFill>
                  <a:schemeClr val="tx1"/>
                </a:solidFill>
                <a:latin typeface="Calibri" panose="020F0502020204030204" pitchFamily="34" charset="0"/>
                <a:ea typeface="+mn-ea"/>
                <a:cs typeface="Calibri" panose="020F0502020204030204" pitchFamily="34" charset="0"/>
              </a:defRPr>
            </a:lvl1pPr>
            <a:lvl2pPr marL="560388" indent="-285750" algn="l" defTabSz="914400" rtl="0" eaLnBrk="1" latinLnBrk="0" hangingPunct="1">
              <a:lnSpc>
                <a:spcPct val="100000"/>
              </a:lnSpc>
              <a:spcBef>
                <a:spcPts val="500"/>
              </a:spcBef>
              <a:buFont typeface="Arial" panose="020B0604020202020204" pitchFamily="34" charset="0"/>
              <a:buChar char="•"/>
              <a:tabLst/>
              <a:defRPr sz="2000" kern="1200">
                <a:solidFill>
                  <a:schemeClr val="tx1"/>
                </a:solidFill>
                <a:latin typeface="Calibri" panose="020F0502020204030204" pitchFamily="34" charset="0"/>
                <a:ea typeface="+mn-ea"/>
                <a:cs typeface="Calibri" panose="020F0502020204030204" pitchFamily="34" charset="0"/>
              </a:defRPr>
            </a:lvl2pPr>
            <a:lvl3pPr marL="738188" indent="-285750" algn="l" defTabSz="914400" rtl="0" eaLnBrk="1" latinLnBrk="0" hangingPunct="1">
              <a:lnSpc>
                <a:spcPct val="100000"/>
              </a:lnSpc>
              <a:spcBef>
                <a:spcPts val="500"/>
              </a:spcBef>
              <a:buFont typeface="Arial" panose="020B0604020202020204" pitchFamily="34" charset="0"/>
              <a:buChar char="•"/>
              <a:tabLst/>
              <a:defRPr sz="2000" kern="1200">
                <a:solidFill>
                  <a:schemeClr val="tx1"/>
                </a:solidFill>
                <a:latin typeface="Calibri" panose="020F0502020204030204" pitchFamily="34" charset="0"/>
                <a:ea typeface="+mn-ea"/>
                <a:cs typeface="Calibri" panose="020F0502020204030204" pitchFamily="34" charset="0"/>
              </a:defRPr>
            </a:lvl3pPr>
            <a:lvl4pPr marL="960438" indent="-285750" algn="l" defTabSz="914400" rtl="0" eaLnBrk="1" latinLnBrk="0" hangingPunct="1">
              <a:lnSpc>
                <a:spcPct val="100000"/>
              </a:lnSpc>
              <a:spcBef>
                <a:spcPts val="500"/>
              </a:spcBef>
              <a:buFont typeface="Arial" panose="020B0604020202020204" pitchFamily="34" charset="0"/>
              <a:buChar char="•"/>
              <a:tabLst/>
              <a:defRPr sz="2000" kern="1200">
                <a:solidFill>
                  <a:schemeClr val="tx1"/>
                </a:solidFill>
                <a:latin typeface="Calibri" panose="020F0502020204030204" pitchFamily="34" charset="0"/>
                <a:ea typeface="+mn-ea"/>
                <a:cs typeface="Calibri" panose="020F0502020204030204" pitchFamily="34" charset="0"/>
              </a:defRPr>
            </a:lvl4pPr>
            <a:lvl5pPr marL="1182687" indent="-285750" algn="l" defTabSz="914400" rtl="0" eaLnBrk="1" latinLnBrk="0" hangingPunct="1">
              <a:lnSpc>
                <a:spcPct val="100000"/>
              </a:lnSpc>
              <a:spcBef>
                <a:spcPts val="500"/>
              </a:spcBef>
              <a:buFont typeface="Arial" panose="020B0604020202020204" pitchFamily="34" charset="0"/>
              <a:buChar char="•"/>
              <a:tabLst/>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30250" lvl="1" indent="-457200" algn="just">
              <a:spcBef>
                <a:spcPts val="600"/>
              </a:spcBef>
              <a:buFont typeface="Bookman Old Style" pitchFamily="18" charset="0"/>
              <a:buAutoNum type="alphaLcPeriod" startAt="3"/>
            </a:pPr>
            <a:r>
              <a:rPr lang="en-GB" dirty="0">
                <a:cs typeface="Arial" charset="0"/>
              </a:rPr>
              <a:t>Jika </a:t>
            </a:r>
            <a:r>
              <a:rPr lang="en-GB" dirty="0" err="1">
                <a:cs typeface="Arial" charset="0"/>
              </a:rPr>
              <a:t>penyesuaian</a:t>
            </a:r>
            <a:r>
              <a:rPr lang="en-GB" dirty="0">
                <a:cs typeface="Arial" charset="0"/>
              </a:rPr>
              <a:t> </a:t>
            </a:r>
            <a:r>
              <a:rPr lang="en-GB" dirty="0" err="1">
                <a:cs typeface="Arial" charset="0"/>
              </a:rPr>
              <a:t>menghasilkan</a:t>
            </a:r>
            <a:r>
              <a:rPr lang="en-GB" dirty="0">
                <a:cs typeface="Arial" charset="0"/>
              </a:rPr>
              <a:t> </a:t>
            </a:r>
            <a:r>
              <a:rPr lang="en-GB" dirty="0" err="1">
                <a:solidFill>
                  <a:srgbClr val="FF0000"/>
                </a:solidFill>
                <a:cs typeface="Arial" charset="0"/>
              </a:rPr>
              <a:t>tambahan</a:t>
            </a:r>
            <a:r>
              <a:rPr lang="en-GB" dirty="0">
                <a:solidFill>
                  <a:srgbClr val="FF0000"/>
                </a:solidFill>
                <a:cs typeface="Arial" charset="0"/>
              </a:rPr>
              <a:t> </a:t>
            </a:r>
            <a:r>
              <a:rPr lang="en-GB" dirty="0" err="1">
                <a:solidFill>
                  <a:srgbClr val="FF0000"/>
                </a:solidFill>
                <a:cs typeface="Arial" charset="0"/>
              </a:rPr>
              <a:t>biaya</a:t>
            </a:r>
            <a:r>
              <a:rPr lang="en-GB" dirty="0">
                <a:solidFill>
                  <a:srgbClr val="FF0000"/>
                </a:solidFill>
                <a:cs typeface="Arial" charset="0"/>
              </a:rPr>
              <a:t> </a:t>
            </a:r>
            <a:r>
              <a:rPr lang="en-GB" dirty="0" err="1">
                <a:cs typeface="Arial" charset="0"/>
              </a:rPr>
              <a:t>perolehan</a:t>
            </a:r>
            <a:r>
              <a:rPr lang="en-GB" dirty="0">
                <a:cs typeface="Arial" charset="0"/>
              </a:rPr>
              <a:t> </a:t>
            </a:r>
            <a:r>
              <a:rPr lang="en-GB" dirty="0" err="1">
                <a:cs typeface="Arial" charset="0"/>
              </a:rPr>
              <a:t>aset</a:t>
            </a:r>
            <a:r>
              <a:rPr lang="en-GB" dirty="0">
                <a:cs typeface="Arial" charset="0"/>
              </a:rPr>
              <a:t>, </a:t>
            </a:r>
            <a:r>
              <a:rPr lang="en-GB" dirty="0" err="1">
                <a:cs typeface="Arial" charset="0"/>
              </a:rPr>
              <a:t>maka</a:t>
            </a:r>
            <a:r>
              <a:rPr lang="en-GB" dirty="0">
                <a:cs typeface="Arial" charset="0"/>
              </a:rPr>
              <a:t> </a:t>
            </a:r>
            <a:r>
              <a:rPr lang="en-GB" dirty="0" err="1">
                <a:cs typeface="Arial" charset="0"/>
              </a:rPr>
              <a:t>entitas</a:t>
            </a:r>
            <a:r>
              <a:rPr lang="en-GB" dirty="0">
                <a:cs typeface="Arial" charset="0"/>
              </a:rPr>
              <a:t> </a:t>
            </a:r>
            <a:r>
              <a:rPr lang="en-GB" dirty="0" err="1">
                <a:cs typeface="Arial" charset="0"/>
              </a:rPr>
              <a:t>harus</a:t>
            </a:r>
            <a:r>
              <a:rPr lang="en-GB" dirty="0">
                <a:cs typeface="Arial" charset="0"/>
              </a:rPr>
              <a:t> </a:t>
            </a:r>
            <a:r>
              <a:rPr lang="en-GB" dirty="0" err="1">
                <a:cs typeface="Arial" charset="0"/>
              </a:rPr>
              <a:t>mempertimbangkan</a:t>
            </a:r>
            <a:r>
              <a:rPr lang="en-GB" dirty="0">
                <a:cs typeface="Arial" charset="0"/>
              </a:rPr>
              <a:t> </a:t>
            </a:r>
            <a:r>
              <a:rPr lang="en-GB" dirty="0" err="1">
                <a:cs typeface="Arial" charset="0"/>
              </a:rPr>
              <a:t>apakah</a:t>
            </a:r>
            <a:r>
              <a:rPr lang="en-GB" dirty="0">
                <a:cs typeface="Arial" charset="0"/>
              </a:rPr>
              <a:t> </a:t>
            </a:r>
            <a:r>
              <a:rPr lang="en-GB" dirty="0" err="1">
                <a:cs typeface="Arial" charset="0"/>
              </a:rPr>
              <a:t>hal</a:t>
            </a:r>
            <a:r>
              <a:rPr lang="en-GB" dirty="0">
                <a:cs typeface="Arial" charset="0"/>
              </a:rPr>
              <a:t> </a:t>
            </a:r>
            <a:r>
              <a:rPr lang="en-GB" dirty="0" err="1">
                <a:cs typeface="Arial" charset="0"/>
              </a:rPr>
              <a:t>ini</a:t>
            </a:r>
            <a:r>
              <a:rPr lang="en-GB" dirty="0">
                <a:cs typeface="Arial" charset="0"/>
              </a:rPr>
              <a:t> </a:t>
            </a:r>
            <a:r>
              <a:rPr lang="en-GB" dirty="0" err="1">
                <a:cs typeface="Arial" charset="0"/>
              </a:rPr>
              <a:t>merupakan</a:t>
            </a:r>
            <a:r>
              <a:rPr lang="en-GB" dirty="0">
                <a:cs typeface="Arial" charset="0"/>
              </a:rPr>
              <a:t> </a:t>
            </a:r>
            <a:r>
              <a:rPr lang="en-GB" dirty="0" err="1">
                <a:cs typeface="Arial" charset="0"/>
              </a:rPr>
              <a:t>indikasi</a:t>
            </a:r>
            <a:r>
              <a:rPr lang="en-GB" dirty="0">
                <a:cs typeface="Arial" charset="0"/>
              </a:rPr>
              <a:t> </a:t>
            </a:r>
            <a:r>
              <a:rPr lang="en-GB" dirty="0" err="1">
                <a:cs typeface="Arial" charset="0"/>
              </a:rPr>
              <a:t>bahwa</a:t>
            </a:r>
            <a:r>
              <a:rPr lang="en-GB" dirty="0">
                <a:cs typeface="Arial" charset="0"/>
              </a:rPr>
              <a:t> </a:t>
            </a:r>
            <a:r>
              <a:rPr lang="en-GB" dirty="0" err="1">
                <a:solidFill>
                  <a:srgbClr val="FF0000"/>
                </a:solidFill>
                <a:cs typeface="Arial" charset="0"/>
              </a:rPr>
              <a:t>nilai</a:t>
            </a:r>
            <a:r>
              <a:rPr lang="en-GB" dirty="0">
                <a:solidFill>
                  <a:srgbClr val="FF0000"/>
                </a:solidFill>
                <a:cs typeface="Arial" charset="0"/>
              </a:rPr>
              <a:t> </a:t>
            </a:r>
            <a:r>
              <a:rPr lang="en-GB" dirty="0" err="1">
                <a:solidFill>
                  <a:srgbClr val="FF0000"/>
                </a:solidFill>
                <a:cs typeface="Arial" charset="0"/>
              </a:rPr>
              <a:t>tercatat</a:t>
            </a:r>
            <a:r>
              <a:rPr lang="en-GB" dirty="0">
                <a:solidFill>
                  <a:srgbClr val="FF0000"/>
                </a:solidFill>
                <a:cs typeface="Arial" charset="0"/>
              </a:rPr>
              <a:t> yang </a:t>
            </a:r>
            <a:r>
              <a:rPr lang="en-GB" dirty="0" err="1">
                <a:solidFill>
                  <a:srgbClr val="FF0000"/>
                </a:solidFill>
                <a:cs typeface="Arial" charset="0"/>
              </a:rPr>
              <a:t>baru</a:t>
            </a:r>
            <a:r>
              <a:rPr lang="en-GB" dirty="0">
                <a:solidFill>
                  <a:srgbClr val="FF0000"/>
                </a:solidFill>
                <a:cs typeface="Arial" charset="0"/>
              </a:rPr>
              <a:t> </a:t>
            </a:r>
            <a:r>
              <a:rPr lang="en-GB" dirty="0" err="1">
                <a:cs typeface="Arial" charset="0"/>
              </a:rPr>
              <a:t>atas</a:t>
            </a:r>
            <a:r>
              <a:rPr lang="en-GB" dirty="0">
                <a:cs typeface="Arial" charset="0"/>
              </a:rPr>
              <a:t> </a:t>
            </a:r>
            <a:r>
              <a:rPr lang="en-GB" dirty="0" err="1">
                <a:cs typeface="Arial" charset="0"/>
              </a:rPr>
              <a:t>aset</a:t>
            </a:r>
            <a:r>
              <a:rPr lang="en-GB" dirty="0">
                <a:cs typeface="Arial" charset="0"/>
              </a:rPr>
              <a:t> </a:t>
            </a:r>
            <a:r>
              <a:rPr lang="en-GB" dirty="0" err="1">
                <a:cs typeface="Arial" charset="0"/>
              </a:rPr>
              <a:t>mungkin</a:t>
            </a:r>
            <a:r>
              <a:rPr lang="en-GB" dirty="0">
                <a:cs typeface="Arial" charset="0"/>
              </a:rPr>
              <a:t> </a:t>
            </a:r>
            <a:r>
              <a:rPr lang="en-GB" dirty="0" err="1">
                <a:solidFill>
                  <a:srgbClr val="FF0000"/>
                </a:solidFill>
                <a:cs typeface="Arial" charset="0"/>
              </a:rPr>
              <a:t>tidak</a:t>
            </a:r>
            <a:r>
              <a:rPr lang="en-GB" dirty="0">
                <a:solidFill>
                  <a:srgbClr val="FF0000"/>
                </a:solidFill>
                <a:cs typeface="Arial" charset="0"/>
              </a:rPr>
              <a:t> </a:t>
            </a:r>
            <a:r>
              <a:rPr lang="en-GB" dirty="0" err="1">
                <a:solidFill>
                  <a:srgbClr val="FF0000"/>
                </a:solidFill>
                <a:cs typeface="Arial" charset="0"/>
              </a:rPr>
              <a:t>dapat</a:t>
            </a:r>
            <a:r>
              <a:rPr lang="en-GB" dirty="0">
                <a:solidFill>
                  <a:srgbClr val="FF0000"/>
                </a:solidFill>
                <a:cs typeface="Arial" charset="0"/>
              </a:rPr>
              <a:t> </a:t>
            </a:r>
            <a:r>
              <a:rPr lang="en-GB" dirty="0" err="1">
                <a:solidFill>
                  <a:srgbClr val="FF0000"/>
                </a:solidFill>
                <a:cs typeface="Arial" charset="0"/>
              </a:rPr>
              <a:t>terpulihkan</a:t>
            </a:r>
            <a:r>
              <a:rPr lang="en-GB" dirty="0">
                <a:solidFill>
                  <a:srgbClr val="FF0000"/>
                </a:solidFill>
                <a:cs typeface="Arial" charset="0"/>
              </a:rPr>
              <a:t> </a:t>
            </a:r>
            <a:r>
              <a:rPr lang="en-GB" dirty="0" err="1">
                <a:cs typeface="Arial" charset="0"/>
              </a:rPr>
              <a:t>seluruhnya</a:t>
            </a:r>
            <a:r>
              <a:rPr lang="en-GB" dirty="0">
                <a:cs typeface="Arial" charset="0"/>
              </a:rPr>
              <a:t>. </a:t>
            </a:r>
          </a:p>
          <a:p>
            <a:pPr marL="730250" lvl="1" indent="-457200" algn="just">
              <a:spcBef>
                <a:spcPts val="600"/>
              </a:spcBef>
            </a:pPr>
            <a:r>
              <a:rPr lang="en-GB" dirty="0">
                <a:cs typeface="Arial" charset="0"/>
              </a:rPr>
              <a:t>Jika </a:t>
            </a:r>
            <a:r>
              <a:rPr lang="en-GB" dirty="0" err="1">
                <a:cs typeface="Arial" charset="0"/>
              </a:rPr>
              <a:t>terdapat</a:t>
            </a:r>
            <a:r>
              <a:rPr lang="en-GB" dirty="0">
                <a:cs typeface="Arial" charset="0"/>
              </a:rPr>
              <a:t> </a:t>
            </a:r>
            <a:r>
              <a:rPr lang="en-GB" dirty="0" err="1">
                <a:cs typeface="Arial" charset="0"/>
              </a:rPr>
              <a:t>indikasi</a:t>
            </a:r>
            <a:r>
              <a:rPr lang="en-GB" dirty="0">
                <a:cs typeface="Arial" charset="0"/>
              </a:rPr>
              <a:t> </a:t>
            </a:r>
            <a:r>
              <a:rPr lang="en-GB" dirty="0" err="1">
                <a:cs typeface="Arial" charset="0"/>
              </a:rPr>
              <a:t>tersebut</a:t>
            </a:r>
            <a:r>
              <a:rPr lang="en-GB" dirty="0">
                <a:cs typeface="Arial" charset="0"/>
              </a:rPr>
              <a:t>, </a:t>
            </a:r>
            <a:r>
              <a:rPr lang="en-GB" dirty="0" err="1">
                <a:cs typeface="Arial" charset="0"/>
              </a:rPr>
              <a:t>entitas</a:t>
            </a:r>
            <a:r>
              <a:rPr lang="en-GB" dirty="0">
                <a:cs typeface="Arial" charset="0"/>
              </a:rPr>
              <a:t> </a:t>
            </a:r>
            <a:r>
              <a:rPr lang="en-GB" dirty="0" err="1">
                <a:cs typeface="Arial" charset="0"/>
              </a:rPr>
              <a:t>harus</a:t>
            </a:r>
            <a:r>
              <a:rPr lang="en-GB" dirty="0">
                <a:cs typeface="Arial" charset="0"/>
              </a:rPr>
              <a:t> </a:t>
            </a:r>
            <a:r>
              <a:rPr lang="en-GB" dirty="0" err="1">
                <a:cs typeface="Arial" charset="0"/>
              </a:rPr>
              <a:t>melakukan</a:t>
            </a:r>
            <a:r>
              <a:rPr lang="en-GB" dirty="0">
                <a:cs typeface="Arial" charset="0"/>
              </a:rPr>
              <a:t> </a:t>
            </a:r>
            <a:r>
              <a:rPr lang="en-GB" dirty="0" err="1">
                <a:solidFill>
                  <a:srgbClr val="FF0000"/>
                </a:solidFill>
                <a:cs typeface="Arial" charset="0"/>
              </a:rPr>
              <a:t>pengujian</a:t>
            </a:r>
            <a:r>
              <a:rPr lang="en-GB" dirty="0">
                <a:solidFill>
                  <a:srgbClr val="FF0000"/>
                </a:solidFill>
                <a:cs typeface="Arial" charset="0"/>
              </a:rPr>
              <a:t> </a:t>
            </a:r>
            <a:r>
              <a:rPr lang="en-GB" dirty="0" err="1">
                <a:solidFill>
                  <a:srgbClr val="FF0000"/>
                </a:solidFill>
                <a:cs typeface="Arial" charset="0"/>
              </a:rPr>
              <a:t>penurunan</a:t>
            </a:r>
            <a:r>
              <a:rPr lang="en-GB" dirty="0">
                <a:solidFill>
                  <a:srgbClr val="FF0000"/>
                </a:solidFill>
                <a:cs typeface="Arial" charset="0"/>
              </a:rPr>
              <a:t> </a:t>
            </a:r>
            <a:r>
              <a:rPr lang="en-GB" dirty="0" err="1">
                <a:solidFill>
                  <a:srgbClr val="FF0000"/>
                </a:solidFill>
                <a:cs typeface="Arial" charset="0"/>
              </a:rPr>
              <a:t>nilai</a:t>
            </a:r>
            <a:r>
              <a:rPr lang="en-GB" dirty="0">
                <a:solidFill>
                  <a:srgbClr val="FF0000"/>
                </a:solidFill>
                <a:cs typeface="Arial" charset="0"/>
              </a:rPr>
              <a:t> </a:t>
            </a:r>
            <a:r>
              <a:rPr lang="en-GB" dirty="0" err="1">
                <a:solidFill>
                  <a:srgbClr val="FF0000"/>
                </a:solidFill>
                <a:cs typeface="Arial" charset="0"/>
              </a:rPr>
              <a:t>aset</a:t>
            </a:r>
            <a:r>
              <a:rPr lang="en-GB" dirty="0">
                <a:solidFill>
                  <a:srgbClr val="FF0000"/>
                </a:solidFill>
                <a:cs typeface="Arial" charset="0"/>
              </a:rPr>
              <a:t> </a:t>
            </a:r>
            <a:r>
              <a:rPr lang="en-GB" dirty="0" err="1">
                <a:cs typeface="Arial" charset="0"/>
              </a:rPr>
              <a:t>dengan</a:t>
            </a:r>
            <a:r>
              <a:rPr lang="en-GB" dirty="0">
                <a:cs typeface="Arial" charset="0"/>
              </a:rPr>
              <a:t> </a:t>
            </a:r>
            <a:r>
              <a:rPr lang="en-GB" dirty="0" err="1">
                <a:cs typeface="Arial" charset="0"/>
              </a:rPr>
              <a:t>mengestimasikan</a:t>
            </a:r>
            <a:r>
              <a:rPr lang="en-GB" dirty="0">
                <a:cs typeface="Arial" charset="0"/>
              </a:rPr>
              <a:t> </a:t>
            </a:r>
            <a:r>
              <a:rPr lang="en-GB" dirty="0" err="1">
                <a:cs typeface="Arial" charset="0"/>
              </a:rPr>
              <a:t>jumlah</a:t>
            </a:r>
            <a:r>
              <a:rPr lang="en-GB" dirty="0">
                <a:cs typeface="Arial" charset="0"/>
              </a:rPr>
              <a:t> yang </a:t>
            </a:r>
            <a:r>
              <a:rPr lang="en-GB" dirty="0" err="1">
                <a:cs typeface="Arial" charset="0"/>
              </a:rPr>
              <a:t>dapat</a:t>
            </a:r>
            <a:r>
              <a:rPr lang="en-GB" dirty="0">
                <a:cs typeface="Arial" charset="0"/>
              </a:rPr>
              <a:t> </a:t>
            </a:r>
            <a:r>
              <a:rPr lang="en-GB" dirty="0" err="1">
                <a:cs typeface="Arial" charset="0"/>
              </a:rPr>
              <a:t>dipulihkan</a:t>
            </a:r>
            <a:r>
              <a:rPr lang="en-GB" dirty="0">
                <a:cs typeface="Arial" charset="0"/>
              </a:rPr>
              <a:t>, dan </a:t>
            </a:r>
            <a:r>
              <a:rPr lang="en-GB" dirty="0" err="1">
                <a:cs typeface="Arial" charset="0"/>
              </a:rPr>
              <a:t>harus</a:t>
            </a:r>
            <a:r>
              <a:rPr lang="en-GB" dirty="0">
                <a:cs typeface="Arial" charset="0"/>
              </a:rPr>
              <a:t> </a:t>
            </a:r>
            <a:r>
              <a:rPr lang="en-GB" dirty="0" err="1">
                <a:cs typeface="Arial" charset="0"/>
              </a:rPr>
              <a:t>mencatat</a:t>
            </a:r>
            <a:r>
              <a:rPr lang="en-GB" dirty="0">
                <a:cs typeface="Arial" charset="0"/>
              </a:rPr>
              <a:t> </a:t>
            </a:r>
            <a:r>
              <a:rPr lang="en-GB" dirty="0" err="1">
                <a:cs typeface="Arial" charset="0"/>
              </a:rPr>
              <a:t>setiap</a:t>
            </a:r>
            <a:r>
              <a:rPr lang="en-GB" dirty="0">
                <a:cs typeface="Arial" charset="0"/>
              </a:rPr>
              <a:t> </a:t>
            </a:r>
            <a:r>
              <a:rPr lang="en-GB" dirty="0" err="1">
                <a:cs typeface="Arial" charset="0"/>
              </a:rPr>
              <a:t>kerugian</a:t>
            </a:r>
            <a:r>
              <a:rPr lang="en-GB" dirty="0">
                <a:cs typeface="Arial" charset="0"/>
              </a:rPr>
              <a:t> </a:t>
            </a:r>
            <a:r>
              <a:rPr lang="en-GB" dirty="0" err="1">
                <a:cs typeface="Arial" charset="0"/>
              </a:rPr>
              <a:t>penurunan</a:t>
            </a:r>
            <a:r>
              <a:rPr lang="en-GB" dirty="0">
                <a:cs typeface="Arial" charset="0"/>
              </a:rPr>
              <a:t> </a:t>
            </a:r>
            <a:r>
              <a:rPr lang="en-GB" dirty="0" err="1">
                <a:cs typeface="Arial" charset="0"/>
              </a:rPr>
              <a:t>nilai</a:t>
            </a:r>
            <a:r>
              <a:rPr lang="en-GB" dirty="0">
                <a:cs typeface="Arial" charset="0"/>
              </a:rPr>
              <a:t>, </a:t>
            </a:r>
            <a:r>
              <a:rPr lang="en-GB" dirty="0" err="1">
                <a:cs typeface="Arial" charset="0"/>
              </a:rPr>
              <a:t>sesuai</a:t>
            </a:r>
            <a:r>
              <a:rPr lang="en-GB" dirty="0">
                <a:cs typeface="Arial" charset="0"/>
              </a:rPr>
              <a:t> PSAK 236.</a:t>
            </a:r>
            <a:endParaRPr lang="en-US" dirty="0">
              <a:cs typeface="Arial" charset="0"/>
            </a:endParaRPr>
          </a:p>
        </p:txBody>
      </p:sp>
    </p:spTree>
    <p:extLst>
      <p:ext uri="{BB962C8B-B14F-4D97-AF65-F5344CB8AC3E}">
        <p14:creationId xmlns:p14="http://schemas.microsoft.com/office/powerpoint/2010/main" val="3825650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2"/>
          <p:cNvSpPr>
            <a:spLocks noGrp="1"/>
          </p:cNvSpPr>
          <p:nvPr>
            <p:ph type="title"/>
          </p:nvPr>
        </p:nvSpPr>
        <p:spPr>
          <a:xfrm>
            <a:off x="1295400" y="381000"/>
            <a:ext cx="6479100" cy="768000"/>
          </a:xfrm>
        </p:spPr>
        <p:txBody>
          <a:bodyPr>
            <a:normAutofit/>
          </a:bodyPr>
          <a:lstStyle/>
          <a:p>
            <a:r>
              <a:rPr lang="en-US" sz="3600" b="1" dirty="0">
                <a:solidFill>
                  <a:schemeClr val="tx1"/>
                </a:solidFill>
                <a:latin typeface="Fjalla One" panose="02000506040000020004" pitchFamily="2" charset="0"/>
              </a:rPr>
              <a:t>INTERPRETASI (2)</a:t>
            </a:r>
            <a:endParaRPr lang="id-ID" sz="2400" b="1" dirty="0">
              <a:latin typeface="Fjalla One" panose="02000506040000020004" pitchFamily="2" charset="0"/>
            </a:endParaRPr>
          </a:p>
        </p:txBody>
      </p:sp>
      <p:sp>
        <p:nvSpPr>
          <p:cNvPr id="73731" name="Rectangle 7"/>
          <p:cNvSpPr>
            <a:spLocks noGrp="1" noChangeArrowheads="1"/>
          </p:cNvSpPr>
          <p:nvPr>
            <p:ph sz="quarter" idx="10"/>
          </p:nvPr>
        </p:nvSpPr>
        <p:spPr>
          <a:xfrm>
            <a:off x="471867" y="1447800"/>
            <a:ext cx="9599233" cy="4736434"/>
          </a:xfrm>
        </p:spPr>
        <p:txBody>
          <a:bodyPr/>
          <a:lstStyle/>
          <a:p>
            <a:pPr algn="just">
              <a:spcBef>
                <a:spcPts val="1200"/>
              </a:spcBef>
            </a:pPr>
            <a:r>
              <a:rPr lang="en-GB" dirty="0" err="1">
                <a:cs typeface="Arial" charset="0"/>
              </a:rPr>
              <a:t>Jika</a:t>
            </a:r>
            <a:r>
              <a:rPr lang="en-GB" dirty="0">
                <a:cs typeface="Arial" charset="0"/>
              </a:rPr>
              <a:t> </a:t>
            </a:r>
            <a:r>
              <a:rPr lang="en-GB" dirty="0" err="1">
                <a:cs typeface="Arial" charset="0"/>
              </a:rPr>
              <a:t>aset</a:t>
            </a:r>
            <a:r>
              <a:rPr lang="en-GB" dirty="0">
                <a:cs typeface="Arial" charset="0"/>
              </a:rPr>
              <a:t> </a:t>
            </a:r>
            <a:r>
              <a:rPr lang="en-GB" dirty="0" err="1">
                <a:cs typeface="Arial" charset="0"/>
              </a:rPr>
              <a:t>terkait</a:t>
            </a:r>
            <a:r>
              <a:rPr lang="en-GB" dirty="0">
                <a:cs typeface="Arial" charset="0"/>
              </a:rPr>
              <a:t> </a:t>
            </a:r>
            <a:r>
              <a:rPr lang="en-GB" dirty="0" err="1">
                <a:cs typeface="Arial" charset="0"/>
              </a:rPr>
              <a:t>diukur</a:t>
            </a:r>
            <a:r>
              <a:rPr lang="en-GB" dirty="0">
                <a:cs typeface="Arial" charset="0"/>
              </a:rPr>
              <a:t> </a:t>
            </a:r>
            <a:r>
              <a:rPr lang="en-GB" dirty="0" err="1">
                <a:cs typeface="Arial" charset="0"/>
              </a:rPr>
              <a:t>menggunakan</a:t>
            </a:r>
            <a:r>
              <a:rPr lang="en-GB" dirty="0">
                <a:cs typeface="Arial" charset="0"/>
              </a:rPr>
              <a:t> </a:t>
            </a:r>
            <a:r>
              <a:rPr lang="en-GB" b="1" dirty="0">
                <a:solidFill>
                  <a:srgbClr val="FF0000"/>
                </a:solidFill>
                <a:cs typeface="Arial" charset="0"/>
              </a:rPr>
              <a:t>model </a:t>
            </a:r>
            <a:r>
              <a:rPr lang="en-GB" b="1" dirty="0" err="1">
                <a:solidFill>
                  <a:srgbClr val="FF0000"/>
                </a:solidFill>
                <a:cs typeface="Arial" charset="0"/>
              </a:rPr>
              <a:t>revaluasi</a:t>
            </a:r>
            <a:r>
              <a:rPr lang="en-GB" dirty="0">
                <a:cs typeface="Arial" charset="0"/>
              </a:rPr>
              <a:t>:</a:t>
            </a:r>
          </a:p>
          <a:p>
            <a:pPr marL="787400" lvl="1" indent="-514350" algn="just">
              <a:spcBef>
                <a:spcPts val="1200"/>
              </a:spcBef>
              <a:buClrTx/>
              <a:buFont typeface="Bookman Old Style" pitchFamily="18" charset="0"/>
              <a:buAutoNum type="alphaLcPeriod"/>
            </a:pPr>
            <a:r>
              <a:rPr lang="en-GB" dirty="0" err="1">
                <a:cs typeface="Arial" charset="0"/>
              </a:rPr>
              <a:t>perubahan</a:t>
            </a:r>
            <a:r>
              <a:rPr lang="en-GB" dirty="0">
                <a:cs typeface="Arial" charset="0"/>
              </a:rPr>
              <a:t> </a:t>
            </a:r>
            <a:r>
              <a:rPr lang="en-GB" dirty="0" err="1">
                <a:cs typeface="Arial" charset="0"/>
              </a:rPr>
              <a:t>kewajiban</a:t>
            </a:r>
            <a:r>
              <a:rPr lang="en-GB" dirty="0">
                <a:cs typeface="Arial" charset="0"/>
              </a:rPr>
              <a:t> </a:t>
            </a:r>
            <a:r>
              <a:rPr lang="en-GB" dirty="0" err="1">
                <a:cs typeface="Arial" charset="0"/>
              </a:rPr>
              <a:t>mengubah</a:t>
            </a:r>
            <a:r>
              <a:rPr lang="en-GB" dirty="0">
                <a:cs typeface="Arial" charset="0"/>
              </a:rPr>
              <a:t> surplus </a:t>
            </a:r>
            <a:r>
              <a:rPr lang="en-GB" dirty="0" err="1">
                <a:cs typeface="Arial" charset="0"/>
              </a:rPr>
              <a:t>atau</a:t>
            </a:r>
            <a:r>
              <a:rPr lang="en-GB" dirty="0">
                <a:cs typeface="Arial" charset="0"/>
              </a:rPr>
              <a:t> </a:t>
            </a:r>
            <a:r>
              <a:rPr lang="en-GB" dirty="0" err="1">
                <a:cs typeface="Arial" charset="0"/>
              </a:rPr>
              <a:t>defisit</a:t>
            </a:r>
            <a:r>
              <a:rPr lang="en-GB" dirty="0">
                <a:cs typeface="Arial" charset="0"/>
              </a:rPr>
              <a:t> </a:t>
            </a:r>
            <a:r>
              <a:rPr lang="en-GB" dirty="0" err="1">
                <a:cs typeface="Arial" charset="0"/>
              </a:rPr>
              <a:t>revaluasi</a:t>
            </a:r>
            <a:r>
              <a:rPr lang="en-GB" dirty="0">
                <a:cs typeface="Arial" charset="0"/>
              </a:rPr>
              <a:t> </a:t>
            </a:r>
            <a:r>
              <a:rPr lang="en-GB" dirty="0" err="1">
                <a:cs typeface="Arial" charset="0"/>
              </a:rPr>
              <a:t>sebelumnya</a:t>
            </a:r>
            <a:r>
              <a:rPr lang="en-GB" dirty="0">
                <a:cs typeface="Arial" charset="0"/>
              </a:rPr>
              <a:t> yang </a:t>
            </a:r>
            <a:r>
              <a:rPr lang="en-GB" dirty="0" err="1">
                <a:cs typeface="Arial" charset="0"/>
              </a:rPr>
              <a:t>telah</a:t>
            </a:r>
            <a:r>
              <a:rPr lang="en-GB" dirty="0">
                <a:cs typeface="Arial" charset="0"/>
              </a:rPr>
              <a:t> </a:t>
            </a:r>
            <a:r>
              <a:rPr lang="en-GB" dirty="0" err="1">
                <a:cs typeface="Arial" charset="0"/>
              </a:rPr>
              <a:t>diakui</a:t>
            </a:r>
            <a:r>
              <a:rPr lang="en-GB" dirty="0">
                <a:cs typeface="Arial" charset="0"/>
              </a:rPr>
              <a:t> </a:t>
            </a:r>
            <a:r>
              <a:rPr lang="en-GB" dirty="0" err="1">
                <a:cs typeface="Arial" charset="0"/>
              </a:rPr>
              <a:t>atas</a:t>
            </a:r>
            <a:r>
              <a:rPr lang="en-GB" dirty="0">
                <a:cs typeface="Arial" charset="0"/>
              </a:rPr>
              <a:t> </a:t>
            </a:r>
            <a:r>
              <a:rPr lang="en-GB" dirty="0" err="1">
                <a:cs typeface="Arial" charset="0"/>
              </a:rPr>
              <a:t>aset</a:t>
            </a:r>
            <a:r>
              <a:rPr lang="en-GB" dirty="0">
                <a:cs typeface="Arial" charset="0"/>
              </a:rPr>
              <a:t> </a:t>
            </a:r>
            <a:r>
              <a:rPr lang="en-GB" dirty="0" err="1">
                <a:cs typeface="Arial" charset="0"/>
              </a:rPr>
              <a:t>tersebut</a:t>
            </a:r>
            <a:r>
              <a:rPr lang="en-GB" dirty="0">
                <a:cs typeface="Arial" charset="0"/>
              </a:rPr>
              <a:t>, </a:t>
            </a:r>
            <a:r>
              <a:rPr lang="en-GB" dirty="0" err="1">
                <a:cs typeface="Arial" charset="0"/>
              </a:rPr>
              <a:t>sehingga</a:t>
            </a:r>
            <a:r>
              <a:rPr lang="en-GB" dirty="0">
                <a:cs typeface="Arial" charset="0"/>
              </a:rPr>
              <a:t>:</a:t>
            </a:r>
          </a:p>
          <a:p>
            <a:pPr marL="1108075" lvl="2" indent="-514350" algn="just">
              <a:spcBef>
                <a:spcPts val="1200"/>
              </a:spcBef>
              <a:buClrTx/>
              <a:buFont typeface="Bookman Old Style" pitchFamily="18" charset="0"/>
              <a:buAutoNum type="romanLcPeriod"/>
            </a:pPr>
            <a:r>
              <a:rPr lang="en-GB" dirty="0" err="1">
                <a:solidFill>
                  <a:srgbClr val="FF0000"/>
                </a:solidFill>
                <a:cs typeface="Arial" charset="0"/>
              </a:rPr>
              <a:t>penurunan</a:t>
            </a:r>
            <a:r>
              <a:rPr lang="en-GB" dirty="0">
                <a:solidFill>
                  <a:srgbClr val="FF0000"/>
                </a:solidFill>
                <a:cs typeface="Arial" charset="0"/>
              </a:rPr>
              <a:t> </a:t>
            </a:r>
            <a:r>
              <a:rPr lang="en-GB" dirty="0" err="1">
                <a:solidFill>
                  <a:srgbClr val="FF0000"/>
                </a:solidFill>
                <a:cs typeface="Arial" charset="0"/>
              </a:rPr>
              <a:t>kewajiban</a:t>
            </a:r>
            <a:r>
              <a:rPr lang="en-GB" dirty="0">
                <a:cs typeface="Arial" charset="0"/>
              </a:rPr>
              <a:t> </a:t>
            </a:r>
            <a:r>
              <a:rPr lang="en-GB" dirty="0" err="1">
                <a:cs typeface="Arial" charset="0"/>
              </a:rPr>
              <a:t>harus</a:t>
            </a:r>
            <a:r>
              <a:rPr lang="en-GB" dirty="0">
                <a:cs typeface="Arial" charset="0"/>
              </a:rPr>
              <a:t> (</a:t>
            </a:r>
            <a:r>
              <a:rPr lang="en-GB" dirty="0" err="1">
                <a:cs typeface="Arial" charset="0"/>
              </a:rPr>
              <a:t>tergantung</a:t>
            </a:r>
            <a:r>
              <a:rPr lang="en-GB" dirty="0">
                <a:cs typeface="Arial" charset="0"/>
              </a:rPr>
              <a:t> </a:t>
            </a:r>
            <a:r>
              <a:rPr lang="en-GB" dirty="0" err="1">
                <a:cs typeface="Arial" charset="0"/>
              </a:rPr>
              <a:t>pada</a:t>
            </a:r>
            <a:r>
              <a:rPr lang="en-GB" dirty="0">
                <a:cs typeface="Arial" charset="0"/>
              </a:rPr>
              <a:t> </a:t>
            </a:r>
            <a:r>
              <a:rPr lang="en-GB" dirty="0" err="1">
                <a:cs typeface="Arial" charset="0"/>
              </a:rPr>
              <a:t>butir</a:t>
            </a:r>
            <a:r>
              <a:rPr lang="en-GB" dirty="0">
                <a:cs typeface="Arial" charset="0"/>
              </a:rPr>
              <a:t> (b)) </a:t>
            </a:r>
            <a:r>
              <a:rPr lang="en-GB" dirty="0" err="1">
                <a:solidFill>
                  <a:srgbClr val="FF0000"/>
                </a:solidFill>
                <a:cs typeface="Arial" charset="0"/>
              </a:rPr>
              <a:t>dikreditkan</a:t>
            </a:r>
            <a:r>
              <a:rPr lang="en-GB" dirty="0">
                <a:solidFill>
                  <a:srgbClr val="FF0000"/>
                </a:solidFill>
                <a:cs typeface="Arial" charset="0"/>
              </a:rPr>
              <a:t> </a:t>
            </a:r>
            <a:r>
              <a:rPr lang="en-GB" dirty="0" err="1">
                <a:cs typeface="Arial" charset="0"/>
              </a:rPr>
              <a:t>langsung</a:t>
            </a:r>
            <a:r>
              <a:rPr lang="en-GB" dirty="0">
                <a:cs typeface="Arial" charset="0"/>
              </a:rPr>
              <a:t> </a:t>
            </a:r>
            <a:r>
              <a:rPr lang="en-GB" dirty="0" err="1">
                <a:cs typeface="Arial" charset="0"/>
              </a:rPr>
              <a:t>pada</a:t>
            </a:r>
            <a:r>
              <a:rPr lang="en-GB" dirty="0">
                <a:cs typeface="Arial" charset="0"/>
              </a:rPr>
              <a:t> </a:t>
            </a:r>
            <a:r>
              <a:rPr lang="en-GB" dirty="0">
                <a:solidFill>
                  <a:srgbClr val="FF0000"/>
                </a:solidFill>
                <a:cs typeface="Arial" charset="0"/>
              </a:rPr>
              <a:t>surplus </a:t>
            </a:r>
            <a:r>
              <a:rPr lang="en-GB" dirty="0" err="1">
                <a:solidFill>
                  <a:srgbClr val="FF0000"/>
                </a:solidFill>
                <a:cs typeface="Arial" charset="0"/>
              </a:rPr>
              <a:t>revaluasi</a:t>
            </a:r>
            <a:r>
              <a:rPr lang="en-GB" dirty="0">
                <a:solidFill>
                  <a:srgbClr val="FF0000"/>
                </a:solidFill>
                <a:cs typeface="Arial" charset="0"/>
              </a:rPr>
              <a:t> </a:t>
            </a:r>
            <a:r>
              <a:rPr lang="en-GB" dirty="0" err="1">
                <a:cs typeface="Arial" charset="0"/>
              </a:rPr>
              <a:t>dalam</a:t>
            </a:r>
            <a:r>
              <a:rPr lang="en-GB" dirty="0">
                <a:cs typeface="Arial" charset="0"/>
              </a:rPr>
              <a:t> </a:t>
            </a:r>
            <a:r>
              <a:rPr lang="en-GB" dirty="0" err="1">
                <a:cs typeface="Arial" charset="0"/>
              </a:rPr>
              <a:t>ekuitas</a:t>
            </a:r>
            <a:r>
              <a:rPr lang="en-GB" dirty="0">
                <a:cs typeface="Arial" charset="0"/>
              </a:rPr>
              <a:t>, </a:t>
            </a:r>
            <a:r>
              <a:rPr lang="en-GB" dirty="0" err="1">
                <a:cs typeface="Arial" charset="0"/>
              </a:rPr>
              <a:t>kecuali</a:t>
            </a:r>
            <a:r>
              <a:rPr lang="en-GB" dirty="0">
                <a:cs typeface="Arial" charset="0"/>
              </a:rPr>
              <a:t> </a:t>
            </a:r>
            <a:r>
              <a:rPr lang="en-GB" dirty="0" err="1">
                <a:cs typeface="Arial" charset="0"/>
              </a:rPr>
              <a:t>jika</a:t>
            </a:r>
            <a:r>
              <a:rPr lang="en-GB" dirty="0">
                <a:cs typeface="Arial" charset="0"/>
              </a:rPr>
              <a:t> </a:t>
            </a:r>
            <a:r>
              <a:rPr lang="en-GB" dirty="0" err="1">
                <a:cs typeface="Arial" charset="0"/>
              </a:rPr>
              <a:t>harus</a:t>
            </a:r>
            <a:r>
              <a:rPr lang="en-GB" dirty="0">
                <a:cs typeface="Arial" charset="0"/>
              </a:rPr>
              <a:t> </a:t>
            </a:r>
            <a:r>
              <a:rPr lang="en-GB" dirty="0" err="1">
                <a:solidFill>
                  <a:srgbClr val="FF0000"/>
                </a:solidFill>
                <a:cs typeface="Arial" charset="0"/>
              </a:rPr>
              <a:t>diakui</a:t>
            </a:r>
            <a:r>
              <a:rPr lang="en-GB" dirty="0">
                <a:solidFill>
                  <a:srgbClr val="FF0000"/>
                </a:solidFill>
                <a:cs typeface="Arial" charset="0"/>
              </a:rPr>
              <a:t> </a:t>
            </a:r>
            <a:r>
              <a:rPr lang="en-GB" dirty="0" err="1">
                <a:solidFill>
                  <a:srgbClr val="FF0000"/>
                </a:solidFill>
                <a:cs typeface="Arial" charset="0"/>
              </a:rPr>
              <a:t>dalam</a:t>
            </a:r>
            <a:r>
              <a:rPr lang="en-GB" dirty="0">
                <a:solidFill>
                  <a:srgbClr val="FF0000"/>
                </a:solidFill>
                <a:cs typeface="Arial" charset="0"/>
              </a:rPr>
              <a:t> </a:t>
            </a:r>
            <a:r>
              <a:rPr lang="en-GB" dirty="0" err="1">
                <a:solidFill>
                  <a:srgbClr val="FF0000"/>
                </a:solidFill>
                <a:cs typeface="Arial" charset="0"/>
              </a:rPr>
              <a:t>laba</a:t>
            </a:r>
            <a:r>
              <a:rPr lang="en-GB" dirty="0">
                <a:solidFill>
                  <a:srgbClr val="FF0000"/>
                </a:solidFill>
                <a:cs typeface="Arial" charset="0"/>
              </a:rPr>
              <a:t> </a:t>
            </a:r>
            <a:r>
              <a:rPr lang="en-GB" dirty="0" err="1">
                <a:solidFill>
                  <a:srgbClr val="FF0000"/>
                </a:solidFill>
                <a:cs typeface="Arial" charset="0"/>
              </a:rPr>
              <a:t>atau</a:t>
            </a:r>
            <a:r>
              <a:rPr lang="en-GB" dirty="0">
                <a:solidFill>
                  <a:srgbClr val="FF0000"/>
                </a:solidFill>
                <a:cs typeface="Arial" charset="0"/>
              </a:rPr>
              <a:t> </a:t>
            </a:r>
            <a:r>
              <a:rPr lang="en-GB" dirty="0" err="1">
                <a:solidFill>
                  <a:srgbClr val="FF0000"/>
                </a:solidFill>
                <a:cs typeface="Arial" charset="0"/>
              </a:rPr>
              <a:t>rugi</a:t>
            </a:r>
            <a:r>
              <a:rPr lang="en-GB" dirty="0">
                <a:solidFill>
                  <a:srgbClr val="FF0000"/>
                </a:solidFill>
                <a:cs typeface="Arial" charset="0"/>
              </a:rPr>
              <a:t>,</a:t>
            </a:r>
            <a:r>
              <a:rPr lang="en-GB" dirty="0">
                <a:cs typeface="Arial" charset="0"/>
              </a:rPr>
              <a:t> </a:t>
            </a:r>
            <a:r>
              <a:rPr lang="en-GB" dirty="0" err="1">
                <a:cs typeface="Arial" charset="0"/>
              </a:rPr>
              <a:t>hingga</a:t>
            </a:r>
            <a:r>
              <a:rPr lang="en-GB" dirty="0">
                <a:cs typeface="Arial" charset="0"/>
              </a:rPr>
              <a:t> </a:t>
            </a:r>
            <a:r>
              <a:rPr lang="en-GB" dirty="0" err="1">
                <a:cs typeface="Arial" charset="0"/>
              </a:rPr>
              <a:t>sebesar</a:t>
            </a:r>
            <a:r>
              <a:rPr lang="en-GB" dirty="0">
                <a:cs typeface="Arial" charset="0"/>
              </a:rPr>
              <a:t> </a:t>
            </a:r>
            <a:r>
              <a:rPr lang="en-GB" dirty="0" err="1">
                <a:cs typeface="Arial" charset="0"/>
              </a:rPr>
              <a:t>jumlah</a:t>
            </a:r>
            <a:r>
              <a:rPr lang="en-GB" dirty="0">
                <a:cs typeface="Arial" charset="0"/>
              </a:rPr>
              <a:t> </a:t>
            </a:r>
            <a:r>
              <a:rPr lang="en-GB" dirty="0" err="1">
                <a:solidFill>
                  <a:srgbClr val="FF0000"/>
                </a:solidFill>
                <a:cs typeface="Arial" charset="0"/>
              </a:rPr>
              <a:t>defisit</a:t>
            </a:r>
            <a:r>
              <a:rPr lang="en-GB" dirty="0">
                <a:solidFill>
                  <a:srgbClr val="FF0000"/>
                </a:solidFill>
                <a:cs typeface="Arial" charset="0"/>
              </a:rPr>
              <a:t> </a:t>
            </a:r>
            <a:r>
              <a:rPr lang="en-GB" dirty="0" err="1">
                <a:solidFill>
                  <a:srgbClr val="FF0000"/>
                </a:solidFill>
                <a:cs typeface="Arial" charset="0"/>
              </a:rPr>
              <a:t>revaluasi</a:t>
            </a:r>
            <a:r>
              <a:rPr lang="en-GB" dirty="0">
                <a:solidFill>
                  <a:srgbClr val="FF0000"/>
                </a:solidFill>
                <a:cs typeface="Arial" charset="0"/>
              </a:rPr>
              <a:t> </a:t>
            </a:r>
            <a:r>
              <a:rPr lang="en-GB" dirty="0" err="1">
                <a:solidFill>
                  <a:srgbClr val="FF0000"/>
                </a:solidFill>
                <a:cs typeface="Arial" charset="0"/>
              </a:rPr>
              <a:t>aset</a:t>
            </a:r>
            <a:r>
              <a:rPr lang="en-GB" dirty="0">
                <a:solidFill>
                  <a:srgbClr val="FF0000"/>
                </a:solidFill>
                <a:cs typeface="Arial" charset="0"/>
              </a:rPr>
              <a:t> </a:t>
            </a:r>
            <a:r>
              <a:rPr lang="en-GB" dirty="0">
                <a:cs typeface="Arial" charset="0"/>
              </a:rPr>
              <a:t>yang </a:t>
            </a:r>
            <a:r>
              <a:rPr lang="en-GB" dirty="0" err="1">
                <a:cs typeface="Arial" charset="0"/>
              </a:rPr>
              <a:t>sebelumnya</a:t>
            </a:r>
            <a:r>
              <a:rPr lang="en-GB" dirty="0">
                <a:cs typeface="Arial" charset="0"/>
              </a:rPr>
              <a:t> </a:t>
            </a:r>
            <a:r>
              <a:rPr lang="en-GB" dirty="0" err="1">
                <a:cs typeface="Arial" charset="0"/>
              </a:rPr>
              <a:t>telah</a:t>
            </a:r>
            <a:r>
              <a:rPr lang="en-GB" dirty="0">
                <a:cs typeface="Arial" charset="0"/>
              </a:rPr>
              <a:t> </a:t>
            </a:r>
            <a:r>
              <a:rPr lang="en-GB" dirty="0" err="1">
                <a:cs typeface="Arial" charset="0"/>
              </a:rPr>
              <a:t>diakui</a:t>
            </a:r>
            <a:r>
              <a:rPr lang="en-GB" dirty="0">
                <a:cs typeface="Arial" charset="0"/>
              </a:rPr>
              <a:t> </a:t>
            </a:r>
            <a:r>
              <a:rPr lang="en-GB" dirty="0" err="1">
                <a:cs typeface="Arial" charset="0"/>
              </a:rPr>
              <a:t>dalam</a:t>
            </a:r>
            <a:r>
              <a:rPr lang="en-GB" dirty="0">
                <a:cs typeface="Arial" charset="0"/>
              </a:rPr>
              <a:t> </a:t>
            </a:r>
            <a:r>
              <a:rPr lang="en-GB" dirty="0" err="1">
                <a:cs typeface="Arial" charset="0"/>
              </a:rPr>
              <a:t>laporan</a:t>
            </a:r>
            <a:r>
              <a:rPr lang="en-GB" dirty="0">
                <a:cs typeface="Arial" charset="0"/>
              </a:rPr>
              <a:t> </a:t>
            </a:r>
            <a:r>
              <a:rPr lang="en-GB" dirty="0" err="1">
                <a:cs typeface="Arial" charset="0"/>
              </a:rPr>
              <a:t>laba</a:t>
            </a:r>
            <a:r>
              <a:rPr lang="en-GB" dirty="0">
                <a:cs typeface="Arial" charset="0"/>
              </a:rPr>
              <a:t> </a:t>
            </a:r>
            <a:r>
              <a:rPr lang="en-GB" dirty="0" err="1">
                <a:cs typeface="Arial" charset="0"/>
              </a:rPr>
              <a:t>rugi</a:t>
            </a:r>
            <a:r>
              <a:rPr lang="en-GB" dirty="0">
                <a:cs typeface="Arial" charset="0"/>
              </a:rPr>
              <a:t>;</a:t>
            </a:r>
          </a:p>
          <a:p>
            <a:pPr marL="1108075" lvl="2" indent="-514350" algn="just">
              <a:spcBef>
                <a:spcPts val="1200"/>
              </a:spcBef>
              <a:buClrTx/>
              <a:buFont typeface="Bookman Old Style" pitchFamily="18" charset="0"/>
              <a:buAutoNum type="romanLcPeriod"/>
            </a:pPr>
            <a:r>
              <a:rPr lang="en-GB" dirty="0" err="1">
                <a:solidFill>
                  <a:srgbClr val="FF0000"/>
                </a:solidFill>
                <a:cs typeface="Arial" charset="0"/>
              </a:rPr>
              <a:t>peningkatan</a:t>
            </a:r>
            <a:r>
              <a:rPr lang="en-GB" dirty="0">
                <a:solidFill>
                  <a:srgbClr val="FF0000"/>
                </a:solidFill>
                <a:cs typeface="Arial" charset="0"/>
              </a:rPr>
              <a:t> </a:t>
            </a:r>
            <a:r>
              <a:rPr lang="en-GB" dirty="0" err="1">
                <a:solidFill>
                  <a:srgbClr val="FF0000"/>
                </a:solidFill>
                <a:cs typeface="Arial" charset="0"/>
              </a:rPr>
              <a:t>kewajiban</a:t>
            </a:r>
            <a:r>
              <a:rPr lang="en-GB" dirty="0">
                <a:solidFill>
                  <a:srgbClr val="FF0000"/>
                </a:solidFill>
                <a:cs typeface="Arial" charset="0"/>
              </a:rPr>
              <a:t> </a:t>
            </a:r>
            <a:r>
              <a:rPr lang="en-GB" dirty="0" err="1">
                <a:cs typeface="Arial" charset="0"/>
              </a:rPr>
              <a:t>harus</a:t>
            </a:r>
            <a:r>
              <a:rPr lang="en-GB" dirty="0">
                <a:cs typeface="Arial" charset="0"/>
              </a:rPr>
              <a:t> </a:t>
            </a:r>
            <a:r>
              <a:rPr lang="en-GB" dirty="0" err="1">
                <a:solidFill>
                  <a:srgbClr val="FF0000"/>
                </a:solidFill>
                <a:cs typeface="Arial" charset="0"/>
              </a:rPr>
              <a:t>diakui</a:t>
            </a:r>
            <a:r>
              <a:rPr lang="en-GB" dirty="0">
                <a:solidFill>
                  <a:srgbClr val="FF0000"/>
                </a:solidFill>
                <a:cs typeface="Arial" charset="0"/>
              </a:rPr>
              <a:t> </a:t>
            </a:r>
            <a:r>
              <a:rPr lang="en-GB" dirty="0" err="1">
                <a:solidFill>
                  <a:srgbClr val="FF0000"/>
                </a:solidFill>
                <a:cs typeface="Arial" charset="0"/>
              </a:rPr>
              <a:t>dalam</a:t>
            </a:r>
            <a:r>
              <a:rPr lang="en-GB" dirty="0">
                <a:solidFill>
                  <a:srgbClr val="FF0000"/>
                </a:solidFill>
                <a:cs typeface="Arial" charset="0"/>
              </a:rPr>
              <a:t> </a:t>
            </a:r>
            <a:r>
              <a:rPr lang="en-GB" dirty="0" err="1">
                <a:solidFill>
                  <a:srgbClr val="FF0000"/>
                </a:solidFill>
                <a:cs typeface="Arial" charset="0"/>
              </a:rPr>
              <a:t>laba</a:t>
            </a:r>
            <a:r>
              <a:rPr lang="en-GB" dirty="0">
                <a:solidFill>
                  <a:srgbClr val="FF0000"/>
                </a:solidFill>
                <a:cs typeface="Arial" charset="0"/>
              </a:rPr>
              <a:t> </a:t>
            </a:r>
            <a:r>
              <a:rPr lang="en-GB" dirty="0" err="1">
                <a:solidFill>
                  <a:srgbClr val="FF0000"/>
                </a:solidFill>
                <a:cs typeface="Arial" charset="0"/>
              </a:rPr>
              <a:t>atau</a:t>
            </a:r>
            <a:r>
              <a:rPr lang="en-GB" dirty="0">
                <a:solidFill>
                  <a:srgbClr val="FF0000"/>
                </a:solidFill>
                <a:cs typeface="Arial" charset="0"/>
              </a:rPr>
              <a:t> </a:t>
            </a:r>
            <a:r>
              <a:rPr lang="en-GB" dirty="0" err="1">
                <a:solidFill>
                  <a:srgbClr val="FF0000"/>
                </a:solidFill>
                <a:cs typeface="Arial" charset="0"/>
              </a:rPr>
              <a:t>rugi</a:t>
            </a:r>
            <a:r>
              <a:rPr lang="en-GB" dirty="0">
                <a:cs typeface="Arial" charset="0"/>
              </a:rPr>
              <a:t>, </a:t>
            </a:r>
            <a:r>
              <a:rPr lang="en-GB" dirty="0" err="1">
                <a:cs typeface="Arial" charset="0"/>
              </a:rPr>
              <a:t>kecuali</a:t>
            </a:r>
            <a:r>
              <a:rPr lang="en-GB" dirty="0">
                <a:cs typeface="Arial" charset="0"/>
              </a:rPr>
              <a:t> </a:t>
            </a:r>
            <a:r>
              <a:rPr lang="en-GB" dirty="0" err="1">
                <a:cs typeface="Arial" charset="0"/>
              </a:rPr>
              <a:t>jika</a:t>
            </a:r>
            <a:r>
              <a:rPr lang="en-GB" dirty="0">
                <a:cs typeface="Arial" charset="0"/>
              </a:rPr>
              <a:t> </a:t>
            </a:r>
            <a:r>
              <a:rPr lang="en-GB" dirty="0" err="1">
                <a:cs typeface="Arial" charset="0"/>
              </a:rPr>
              <a:t>harus</a:t>
            </a:r>
            <a:r>
              <a:rPr lang="en-GB" dirty="0">
                <a:cs typeface="Arial" charset="0"/>
              </a:rPr>
              <a:t> </a:t>
            </a:r>
            <a:r>
              <a:rPr lang="en-GB" dirty="0" err="1">
                <a:solidFill>
                  <a:srgbClr val="FF0000"/>
                </a:solidFill>
                <a:cs typeface="Arial" charset="0"/>
              </a:rPr>
              <a:t>didebit</a:t>
            </a:r>
            <a:r>
              <a:rPr lang="en-GB" dirty="0">
                <a:solidFill>
                  <a:srgbClr val="FF0000"/>
                </a:solidFill>
                <a:cs typeface="Arial" charset="0"/>
              </a:rPr>
              <a:t> </a:t>
            </a:r>
            <a:r>
              <a:rPr lang="en-GB" dirty="0" err="1">
                <a:solidFill>
                  <a:srgbClr val="FF0000"/>
                </a:solidFill>
                <a:cs typeface="Arial" charset="0"/>
              </a:rPr>
              <a:t>langsung</a:t>
            </a:r>
            <a:r>
              <a:rPr lang="en-GB" dirty="0">
                <a:solidFill>
                  <a:srgbClr val="FF0000"/>
                </a:solidFill>
                <a:cs typeface="Arial" charset="0"/>
              </a:rPr>
              <a:t> </a:t>
            </a:r>
            <a:r>
              <a:rPr lang="en-GB" dirty="0" err="1">
                <a:solidFill>
                  <a:srgbClr val="FF0000"/>
                </a:solidFill>
                <a:cs typeface="Arial" charset="0"/>
              </a:rPr>
              <a:t>pada</a:t>
            </a:r>
            <a:r>
              <a:rPr lang="en-GB" dirty="0">
                <a:solidFill>
                  <a:srgbClr val="FF0000"/>
                </a:solidFill>
                <a:cs typeface="Arial" charset="0"/>
              </a:rPr>
              <a:t> surplus </a:t>
            </a:r>
            <a:r>
              <a:rPr lang="en-GB" dirty="0" err="1">
                <a:solidFill>
                  <a:srgbClr val="FF0000"/>
                </a:solidFill>
                <a:cs typeface="Arial" charset="0"/>
              </a:rPr>
              <a:t>revaluasi</a:t>
            </a:r>
            <a:r>
              <a:rPr lang="en-GB" dirty="0">
                <a:solidFill>
                  <a:srgbClr val="FF0000"/>
                </a:solidFill>
                <a:cs typeface="Arial" charset="0"/>
              </a:rPr>
              <a:t> </a:t>
            </a:r>
            <a:r>
              <a:rPr lang="en-GB" dirty="0" err="1">
                <a:cs typeface="Arial" charset="0"/>
              </a:rPr>
              <a:t>dalam</a:t>
            </a:r>
            <a:r>
              <a:rPr lang="en-GB" dirty="0">
                <a:cs typeface="Arial" charset="0"/>
              </a:rPr>
              <a:t> </a:t>
            </a:r>
            <a:r>
              <a:rPr lang="en-GB" dirty="0" err="1">
                <a:cs typeface="Arial" charset="0"/>
              </a:rPr>
              <a:t>ekuitas</a:t>
            </a:r>
            <a:r>
              <a:rPr lang="en-GB" dirty="0">
                <a:cs typeface="Arial" charset="0"/>
              </a:rPr>
              <a:t> </a:t>
            </a:r>
            <a:r>
              <a:rPr lang="en-GB" dirty="0" err="1">
                <a:solidFill>
                  <a:srgbClr val="FF0000"/>
                </a:solidFill>
                <a:cs typeface="Arial" charset="0"/>
              </a:rPr>
              <a:t>hingga</a:t>
            </a:r>
            <a:r>
              <a:rPr lang="en-GB" dirty="0">
                <a:solidFill>
                  <a:srgbClr val="FF0000"/>
                </a:solidFill>
                <a:cs typeface="Arial" charset="0"/>
              </a:rPr>
              <a:t> </a:t>
            </a:r>
            <a:r>
              <a:rPr lang="en-GB" dirty="0" err="1">
                <a:solidFill>
                  <a:srgbClr val="FF0000"/>
                </a:solidFill>
                <a:cs typeface="Arial" charset="0"/>
              </a:rPr>
              <a:t>sebesar</a:t>
            </a:r>
            <a:r>
              <a:rPr lang="en-GB" dirty="0">
                <a:solidFill>
                  <a:srgbClr val="FF0000"/>
                </a:solidFill>
                <a:cs typeface="Arial" charset="0"/>
              </a:rPr>
              <a:t> </a:t>
            </a:r>
            <a:r>
              <a:rPr lang="en-GB" dirty="0" err="1">
                <a:solidFill>
                  <a:srgbClr val="FF0000"/>
                </a:solidFill>
                <a:cs typeface="Arial" charset="0"/>
              </a:rPr>
              <a:t>saldo</a:t>
            </a:r>
            <a:r>
              <a:rPr lang="en-GB" dirty="0">
                <a:solidFill>
                  <a:srgbClr val="FF0000"/>
                </a:solidFill>
                <a:cs typeface="Arial" charset="0"/>
              </a:rPr>
              <a:t> </a:t>
            </a:r>
            <a:r>
              <a:rPr lang="en-GB" dirty="0" err="1">
                <a:solidFill>
                  <a:srgbClr val="FF0000"/>
                </a:solidFill>
                <a:cs typeface="Arial" charset="0"/>
              </a:rPr>
              <a:t>kredit</a:t>
            </a:r>
            <a:r>
              <a:rPr lang="en-GB" dirty="0">
                <a:solidFill>
                  <a:srgbClr val="FF0000"/>
                </a:solidFill>
                <a:cs typeface="Arial" charset="0"/>
              </a:rPr>
              <a:t> surplus </a:t>
            </a:r>
            <a:r>
              <a:rPr lang="en-GB" dirty="0" err="1">
                <a:solidFill>
                  <a:srgbClr val="FF0000"/>
                </a:solidFill>
                <a:cs typeface="Arial" charset="0"/>
              </a:rPr>
              <a:t>revaluasi</a:t>
            </a:r>
            <a:r>
              <a:rPr lang="en-GB" dirty="0">
                <a:solidFill>
                  <a:srgbClr val="FF0000"/>
                </a:solidFill>
                <a:cs typeface="Arial" charset="0"/>
              </a:rPr>
              <a:t> </a:t>
            </a:r>
            <a:r>
              <a:rPr lang="en-GB" dirty="0" err="1">
                <a:cs typeface="Arial" charset="0"/>
              </a:rPr>
              <a:t>untuk</a:t>
            </a:r>
            <a:r>
              <a:rPr lang="en-GB" dirty="0">
                <a:cs typeface="Arial" charset="0"/>
              </a:rPr>
              <a:t> </a:t>
            </a:r>
            <a:r>
              <a:rPr lang="en-GB" dirty="0" err="1">
                <a:cs typeface="Arial" charset="0"/>
              </a:rPr>
              <a:t>aset</a:t>
            </a:r>
            <a:r>
              <a:rPr lang="en-GB" dirty="0">
                <a:cs typeface="Arial" charset="0"/>
              </a:rPr>
              <a:t> </a:t>
            </a:r>
            <a:r>
              <a:rPr lang="en-GB" dirty="0" err="1">
                <a:cs typeface="Arial" charset="0"/>
              </a:rPr>
              <a:t>tersebut</a:t>
            </a:r>
            <a:r>
              <a:rPr lang="en-GB" dirty="0">
                <a:cs typeface="Arial" charset="0"/>
              </a:rPr>
              <a:t>.</a:t>
            </a:r>
          </a:p>
        </p:txBody>
      </p:sp>
      <p:sp>
        <p:nvSpPr>
          <p:cNvPr id="5" name="Slide Number Placeholder 4">
            <a:extLst>
              <a:ext uri="{FF2B5EF4-FFF2-40B4-BE49-F238E27FC236}">
                <a16:creationId xmlns:a16="http://schemas.microsoft.com/office/drawing/2014/main" id="{17F17D27-E351-4AC2-AA18-D721F62D6E0B}"/>
              </a:ext>
            </a:extLst>
          </p:cNvPr>
          <p:cNvSpPr txBox="1">
            <a:spLocks/>
          </p:cNvSpPr>
          <p:nvPr/>
        </p:nvSpPr>
        <p:spPr>
          <a:xfrm>
            <a:off x="11548110" y="6408089"/>
            <a:ext cx="643890" cy="3187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8917DDB-6779-4320-89F1-0A441ABEDE43}" type="slidenum">
              <a:rPr lang="en-US" sz="1400" b="1" smtClean="0"/>
              <a:pPr algn="r"/>
              <a:t>15</a:t>
            </a:fld>
            <a:endParaRPr lang="en-US" sz="1400" b="1"/>
          </a:p>
        </p:txBody>
      </p:sp>
    </p:spTree>
    <p:extLst>
      <p:ext uri="{BB962C8B-B14F-4D97-AF65-F5344CB8AC3E}">
        <p14:creationId xmlns:p14="http://schemas.microsoft.com/office/powerpoint/2010/main" val="3579624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B2DEA5-99BE-4F50-83A4-5232CC09B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8705" y="228600"/>
            <a:ext cx="6641355" cy="4098365"/>
          </a:xfrm>
          <a:prstGeom prst="rect">
            <a:avLst/>
          </a:prstGeom>
        </p:spPr>
      </p:pic>
      <p:sp>
        <p:nvSpPr>
          <p:cNvPr id="2" name="Slide Number Placeholder 1">
            <a:extLst>
              <a:ext uri="{FF2B5EF4-FFF2-40B4-BE49-F238E27FC236}">
                <a16:creationId xmlns:a16="http://schemas.microsoft.com/office/drawing/2014/main" id="{6F0C18CA-EFBC-4A0C-B6AD-3E0C724F88E8}"/>
              </a:ext>
            </a:extLst>
          </p:cNvPr>
          <p:cNvSpPr>
            <a:spLocks noGrp="1"/>
          </p:cNvSpPr>
          <p:nvPr>
            <p:ph type="sldNum" sz="quarter" idx="4294967295"/>
          </p:nvPr>
        </p:nvSpPr>
        <p:spPr>
          <a:xfrm>
            <a:off x="0" y="0"/>
            <a:ext cx="0" cy="0"/>
          </a:xfrm>
        </p:spPr>
        <p:txBody>
          <a:bodyPr/>
          <a:lstStyle/>
          <a:p>
            <a:pPr algn="r"/>
            <a:fld id="{C8917DDB-6779-4320-89F1-0A441ABEDE43}" type="slidenum">
              <a:rPr lang="en-US" sz="1600" b="1"/>
              <a:pPr algn="r"/>
              <a:t>16</a:t>
            </a:fld>
            <a:endParaRPr lang="en-US" sz="1600" b="1" dirty="0"/>
          </a:p>
        </p:txBody>
      </p:sp>
    </p:spTree>
    <p:extLst>
      <p:ext uri="{BB962C8B-B14F-4D97-AF65-F5344CB8AC3E}">
        <p14:creationId xmlns:p14="http://schemas.microsoft.com/office/powerpoint/2010/main" val="4186009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1648</TotalTime>
  <Words>1419</Words>
  <Application>Microsoft Office PowerPoint</Application>
  <PresentationFormat>Widescreen</PresentationFormat>
  <Paragraphs>126</Paragraphs>
  <Slides>16</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Barlow Semi Condensed</vt:lpstr>
      <vt:lpstr>Barlow Semi Condensed Medium</vt:lpstr>
      <vt:lpstr>Bookman Old Style</vt:lpstr>
      <vt:lpstr>Calibri</vt:lpstr>
      <vt:lpstr>Calibri Light</vt:lpstr>
      <vt:lpstr>Fjalla One</vt:lpstr>
      <vt:lpstr>Wingdings</vt:lpstr>
      <vt:lpstr>Office Theme</vt:lpstr>
      <vt:lpstr>PSAK 237 Provisi dan Kontijensi</vt:lpstr>
      <vt:lpstr>Provisi</vt:lpstr>
      <vt:lpstr>Pengakuan Provisi</vt:lpstr>
      <vt:lpstr>Pengakuan Provisi</vt:lpstr>
      <vt:lpstr>Kontijensi</vt:lpstr>
      <vt:lpstr>Kontrak Memberatkan</vt:lpstr>
      <vt:lpstr>Pengukuran</vt:lpstr>
      <vt:lpstr>Pengukuran Selanjutnya</vt:lpstr>
      <vt:lpstr>Penggantian</vt:lpstr>
      <vt:lpstr>Pengungkapan</vt:lpstr>
      <vt:lpstr>Contoh</vt:lpstr>
      <vt:lpstr>ISAK 9 Perubahan atas  Liabilitas Aktivitas Purna Operasi,  Restorasi dan Liabilitas Serupa</vt:lpstr>
      <vt:lpstr>PERMASALAHAN</vt:lpstr>
      <vt:lpstr>INTERPRETASI (1)</vt:lpstr>
      <vt:lpstr>INTERPRETASI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DEWAN PENGURUS NASIONAL  IKATAN AKUNTAN INDONESIA 9 Juni 2020</dc:title>
  <dc:creator>elly zarni</dc:creator>
  <cp:lastModifiedBy>Dwi Martani</cp:lastModifiedBy>
  <cp:revision>91</cp:revision>
  <cp:lastPrinted>2023-09-05T10:41:11Z</cp:lastPrinted>
  <dcterms:created xsi:type="dcterms:W3CDTF">2020-06-08T13:03:24Z</dcterms:created>
  <dcterms:modified xsi:type="dcterms:W3CDTF">2024-05-13T21:43:04Z</dcterms:modified>
</cp:coreProperties>
</file>