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0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03" r:id="rId2"/>
    <p:sldId id="2141" r:id="rId3"/>
    <p:sldId id="1369" r:id="rId4"/>
    <p:sldId id="1371" r:id="rId5"/>
    <p:sldId id="1370" r:id="rId6"/>
    <p:sldId id="1373" r:id="rId7"/>
    <p:sldId id="2500" r:id="rId8"/>
    <p:sldId id="2501" r:id="rId9"/>
    <p:sldId id="1377" r:id="rId10"/>
    <p:sldId id="2487" r:id="rId11"/>
    <p:sldId id="2488" r:id="rId12"/>
    <p:sldId id="2489" r:id="rId13"/>
    <p:sldId id="2147376991" r:id="rId14"/>
    <p:sldId id="2491" r:id="rId15"/>
    <p:sldId id="1383" r:id="rId16"/>
    <p:sldId id="2492" r:id="rId17"/>
    <p:sldId id="2502" r:id="rId18"/>
    <p:sldId id="2493" r:id="rId19"/>
    <p:sldId id="2494" r:id="rId20"/>
    <p:sldId id="2495" r:id="rId21"/>
    <p:sldId id="1388" r:id="rId22"/>
    <p:sldId id="2147376992" r:id="rId23"/>
    <p:sldId id="2341" r:id="rId24"/>
    <p:sldId id="2496" r:id="rId25"/>
    <p:sldId id="1392" r:id="rId26"/>
    <p:sldId id="1393" r:id="rId27"/>
    <p:sldId id="1394" r:id="rId28"/>
    <p:sldId id="1395" r:id="rId29"/>
    <p:sldId id="1396" r:id="rId30"/>
    <p:sldId id="2497" r:id="rId31"/>
    <p:sldId id="1398" r:id="rId32"/>
    <p:sldId id="1399" r:id="rId33"/>
    <p:sldId id="1400" r:id="rId34"/>
    <p:sldId id="1401" r:id="rId35"/>
    <p:sldId id="1404" r:id="rId36"/>
    <p:sldId id="2498" r:id="rId37"/>
    <p:sldId id="1403" r:id="rId38"/>
    <p:sldId id="2147376993" r:id="rId39"/>
    <p:sldId id="1411" r:id="rId40"/>
    <p:sldId id="2331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6A49"/>
    <a:srgbClr val="E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1" autoAdjust="0"/>
    <p:restoredTop sz="94633"/>
  </p:normalViewPr>
  <p:slideViewPr>
    <p:cSldViewPr snapToGrid="0">
      <p:cViewPr varScale="1">
        <p:scale>
          <a:sx n="43" d="100"/>
          <a:sy n="43" d="100"/>
        </p:scale>
        <p:origin x="28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39" d="100"/>
          <a:sy n="39" d="100"/>
        </p:scale>
        <p:origin x="1892" y="2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3A556F-068F-4E4F-B06C-681E0FA8BED2}" type="doc">
      <dgm:prSet loTypeId="urn:microsoft.com/office/officeart/2005/8/layout/vList4" loCatId="list" qsTypeId="urn:microsoft.com/office/officeart/2005/8/quickstyle/simple1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6142F966-2B96-0B4C-A696-61B0020883AA}">
      <dgm:prSet custT="1"/>
      <dgm:spPr/>
      <dgm:t>
        <a:bodyPr/>
        <a:lstStyle/>
        <a:p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Penurunan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nilai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terjadi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jika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: 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Nilai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tercatat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&gt;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jumlah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terpulihkan</a:t>
          </a:r>
          <a:endParaRPr lang="en-ID" sz="20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4F0D6F5-8097-6248-8B80-BAE7BE4F886F}" type="parTrans" cxnId="{26B60180-F64A-2D4E-A8F5-5E77B9BA8B3D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179F60B-85DD-D240-88DA-6167ED216B7A}" type="sibTrans" cxnId="{26B60180-F64A-2D4E-A8F5-5E77B9BA8B3D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A4FC65D-DB09-ED40-AE18-6D374F915DCF}">
      <dgm:prSet custT="1"/>
      <dgm:spPr/>
      <dgm:t>
        <a:bodyPr/>
        <a:lstStyle/>
        <a:p>
          <a:r>
            <a:rPr 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Review dilakukan secara periodik </a:t>
          </a:r>
          <a:r>
            <a:rPr 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sym typeface="Wingdings" pitchFamily="2" charset="2"/>
            </a:rPr>
            <a:t></a:t>
          </a:r>
          <a:r>
            <a:rPr 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ada atau tidaknya indikasi penurunan nilai (</a:t>
          </a:r>
          <a:r>
            <a:rPr lang="en-US" sz="2000" i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test of impairment)</a:t>
          </a:r>
          <a:endParaRPr lang="en-ID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375EE75-D225-7A4E-850D-52E154A53E36}" type="parTrans" cxnId="{2DE19E3C-430D-8D41-852E-9B1DC4683E2C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EA77227-32A5-254C-B0BE-F8F0A9731F6A}" type="sibTrans" cxnId="{2DE19E3C-430D-8D41-852E-9B1DC4683E2C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3D9AAD1-DA48-EF4E-8BD7-4AE7F625BF0A}">
      <dgm:prSet custT="1"/>
      <dgm:spPr/>
      <dgm:t>
        <a:bodyPr/>
        <a:lstStyle/>
        <a:p>
          <a:r>
            <a:rPr 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Jika terdapat indikasi, maka perusahaan harus menaksir </a:t>
          </a:r>
          <a:r>
            <a:rPr lang="en-US" sz="2000" i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recoverable amount </a:t>
          </a:r>
          <a:r>
            <a:rPr 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dari aset tersebut</a:t>
          </a:r>
          <a:endParaRPr lang="en-ID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981D411-1D8D-2A40-A9B5-174FDA282F30}" type="parTrans" cxnId="{2CD87C1A-9F21-D34D-9772-2BE3893062A9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22F50AC-025E-0444-9C4A-464A70677F10}" type="sibTrans" cxnId="{2CD87C1A-9F21-D34D-9772-2BE3893062A9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4BAD779-85F5-3242-8D08-98EF4CD13730}" type="pres">
      <dgm:prSet presAssocID="{9D3A556F-068F-4E4F-B06C-681E0FA8BED2}" presName="linear" presStyleCnt="0">
        <dgm:presLayoutVars>
          <dgm:dir/>
          <dgm:resizeHandles val="exact"/>
        </dgm:presLayoutVars>
      </dgm:prSet>
      <dgm:spPr/>
    </dgm:pt>
    <dgm:pt modelId="{8BDB49FE-0C9A-6B45-AB5A-149B7F9BC307}" type="pres">
      <dgm:prSet presAssocID="{6142F966-2B96-0B4C-A696-61B0020883AA}" presName="comp" presStyleCnt="0"/>
      <dgm:spPr/>
    </dgm:pt>
    <dgm:pt modelId="{0BD160B9-8995-414C-8E09-BAADB3675175}" type="pres">
      <dgm:prSet presAssocID="{6142F966-2B96-0B4C-A696-61B0020883AA}" presName="box" presStyleLbl="node1" presStyleIdx="0" presStyleCnt="3"/>
      <dgm:spPr/>
    </dgm:pt>
    <dgm:pt modelId="{DF3BC850-BE4B-B146-A95E-9EC11A3FCFC2}" type="pres">
      <dgm:prSet presAssocID="{6142F966-2B96-0B4C-A696-61B0020883AA}" presName="img" presStyleLbl="fgImgPlace1" presStyleIdx="0" presStyleCnt="3"/>
      <dgm:spPr/>
    </dgm:pt>
    <dgm:pt modelId="{8213FB5C-A9EE-6343-8A17-EB1E3DE1A418}" type="pres">
      <dgm:prSet presAssocID="{6142F966-2B96-0B4C-A696-61B0020883AA}" presName="text" presStyleLbl="node1" presStyleIdx="0" presStyleCnt="3">
        <dgm:presLayoutVars>
          <dgm:bulletEnabled val="1"/>
        </dgm:presLayoutVars>
      </dgm:prSet>
      <dgm:spPr/>
    </dgm:pt>
    <dgm:pt modelId="{0948CF15-E5CF-E848-8F0A-04AC8126B3D6}" type="pres">
      <dgm:prSet presAssocID="{2179F60B-85DD-D240-88DA-6167ED216B7A}" presName="spacer" presStyleCnt="0"/>
      <dgm:spPr/>
    </dgm:pt>
    <dgm:pt modelId="{D056E712-65FC-2945-91D7-66E6EFC06475}" type="pres">
      <dgm:prSet presAssocID="{BA4FC65D-DB09-ED40-AE18-6D374F915DCF}" presName="comp" presStyleCnt="0"/>
      <dgm:spPr/>
    </dgm:pt>
    <dgm:pt modelId="{D2682A50-60E1-8446-A930-DF896AED322F}" type="pres">
      <dgm:prSet presAssocID="{BA4FC65D-DB09-ED40-AE18-6D374F915DCF}" presName="box" presStyleLbl="node1" presStyleIdx="1" presStyleCnt="3"/>
      <dgm:spPr/>
    </dgm:pt>
    <dgm:pt modelId="{656F312D-FB91-A446-824A-7235892E2228}" type="pres">
      <dgm:prSet presAssocID="{BA4FC65D-DB09-ED40-AE18-6D374F915DCF}" presName="img" presStyleLbl="fgImgPlace1" presStyleIdx="1" presStyleCnt="3"/>
      <dgm:spPr/>
    </dgm:pt>
    <dgm:pt modelId="{13FDE5E9-0374-9D45-B0AB-44E48679C7EC}" type="pres">
      <dgm:prSet presAssocID="{BA4FC65D-DB09-ED40-AE18-6D374F915DCF}" presName="text" presStyleLbl="node1" presStyleIdx="1" presStyleCnt="3">
        <dgm:presLayoutVars>
          <dgm:bulletEnabled val="1"/>
        </dgm:presLayoutVars>
      </dgm:prSet>
      <dgm:spPr/>
    </dgm:pt>
    <dgm:pt modelId="{B4C9942C-3D42-114A-B414-78FC9EB7FAA0}" type="pres">
      <dgm:prSet presAssocID="{0EA77227-32A5-254C-B0BE-F8F0A9731F6A}" presName="spacer" presStyleCnt="0"/>
      <dgm:spPr/>
    </dgm:pt>
    <dgm:pt modelId="{D1A77B76-38AE-2B45-8AD6-38A891872802}" type="pres">
      <dgm:prSet presAssocID="{93D9AAD1-DA48-EF4E-8BD7-4AE7F625BF0A}" presName="comp" presStyleCnt="0"/>
      <dgm:spPr/>
    </dgm:pt>
    <dgm:pt modelId="{8DE9AD26-056F-544D-842E-D111BD47C2A8}" type="pres">
      <dgm:prSet presAssocID="{93D9AAD1-DA48-EF4E-8BD7-4AE7F625BF0A}" presName="box" presStyleLbl="node1" presStyleIdx="2" presStyleCnt="3"/>
      <dgm:spPr/>
    </dgm:pt>
    <dgm:pt modelId="{E31D8993-DE47-0343-A582-2A7EDA53902E}" type="pres">
      <dgm:prSet presAssocID="{93D9AAD1-DA48-EF4E-8BD7-4AE7F625BF0A}" presName="img" presStyleLbl="fgImgPlace1" presStyleIdx="2" presStyleCnt="3"/>
      <dgm:spPr/>
    </dgm:pt>
    <dgm:pt modelId="{26EDA6F6-4096-B541-B2D3-F905930F5764}" type="pres">
      <dgm:prSet presAssocID="{93D9AAD1-DA48-EF4E-8BD7-4AE7F625BF0A}" presName="text" presStyleLbl="node1" presStyleIdx="2" presStyleCnt="3">
        <dgm:presLayoutVars>
          <dgm:bulletEnabled val="1"/>
        </dgm:presLayoutVars>
      </dgm:prSet>
      <dgm:spPr/>
    </dgm:pt>
  </dgm:ptLst>
  <dgm:cxnLst>
    <dgm:cxn modelId="{AFFB4401-3976-0149-B0FA-27384D9EF09E}" type="presOf" srcId="{93D9AAD1-DA48-EF4E-8BD7-4AE7F625BF0A}" destId="{26EDA6F6-4096-B541-B2D3-F905930F5764}" srcOrd="1" destOrd="0" presId="urn:microsoft.com/office/officeart/2005/8/layout/vList4"/>
    <dgm:cxn modelId="{D1B96610-FFDB-B143-A0FE-FC180CF74749}" type="presOf" srcId="{9D3A556F-068F-4E4F-B06C-681E0FA8BED2}" destId="{04BAD779-85F5-3242-8D08-98EF4CD13730}" srcOrd="0" destOrd="0" presId="urn:microsoft.com/office/officeart/2005/8/layout/vList4"/>
    <dgm:cxn modelId="{F48C0012-575A-564D-ACB2-F8246EA8FA2E}" type="presOf" srcId="{6142F966-2B96-0B4C-A696-61B0020883AA}" destId="{0BD160B9-8995-414C-8E09-BAADB3675175}" srcOrd="0" destOrd="0" presId="urn:microsoft.com/office/officeart/2005/8/layout/vList4"/>
    <dgm:cxn modelId="{2A764D14-3882-6C49-B8CA-13D669003E98}" type="presOf" srcId="{6142F966-2B96-0B4C-A696-61B0020883AA}" destId="{8213FB5C-A9EE-6343-8A17-EB1E3DE1A418}" srcOrd="1" destOrd="0" presId="urn:microsoft.com/office/officeart/2005/8/layout/vList4"/>
    <dgm:cxn modelId="{2CD87C1A-9F21-D34D-9772-2BE3893062A9}" srcId="{9D3A556F-068F-4E4F-B06C-681E0FA8BED2}" destId="{93D9AAD1-DA48-EF4E-8BD7-4AE7F625BF0A}" srcOrd="2" destOrd="0" parTransId="{7981D411-1D8D-2A40-A9B5-174FDA282F30}" sibTransId="{D22F50AC-025E-0444-9C4A-464A70677F10}"/>
    <dgm:cxn modelId="{EBFE252B-2893-4E4D-B1BB-5599B36CC1CB}" type="presOf" srcId="{93D9AAD1-DA48-EF4E-8BD7-4AE7F625BF0A}" destId="{8DE9AD26-056F-544D-842E-D111BD47C2A8}" srcOrd="0" destOrd="0" presId="urn:microsoft.com/office/officeart/2005/8/layout/vList4"/>
    <dgm:cxn modelId="{2DE19E3C-430D-8D41-852E-9B1DC4683E2C}" srcId="{9D3A556F-068F-4E4F-B06C-681E0FA8BED2}" destId="{BA4FC65D-DB09-ED40-AE18-6D374F915DCF}" srcOrd="1" destOrd="0" parTransId="{9375EE75-D225-7A4E-850D-52E154A53E36}" sibTransId="{0EA77227-32A5-254C-B0BE-F8F0A9731F6A}"/>
    <dgm:cxn modelId="{26B60180-F64A-2D4E-A8F5-5E77B9BA8B3D}" srcId="{9D3A556F-068F-4E4F-B06C-681E0FA8BED2}" destId="{6142F966-2B96-0B4C-A696-61B0020883AA}" srcOrd="0" destOrd="0" parTransId="{B4F0D6F5-8097-6248-8B80-BAE7BE4F886F}" sibTransId="{2179F60B-85DD-D240-88DA-6167ED216B7A}"/>
    <dgm:cxn modelId="{5DBCE2C9-3317-9B46-B843-0D249803EC59}" type="presOf" srcId="{BA4FC65D-DB09-ED40-AE18-6D374F915DCF}" destId="{13FDE5E9-0374-9D45-B0AB-44E48679C7EC}" srcOrd="1" destOrd="0" presId="urn:microsoft.com/office/officeart/2005/8/layout/vList4"/>
    <dgm:cxn modelId="{FADD3FF6-50AE-464E-9117-D607A874CCE6}" type="presOf" srcId="{BA4FC65D-DB09-ED40-AE18-6D374F915DCF}" destId="{D2682A50-60E1-8446-A930-DF896AED322F}" srcOrd="0" destOrd="0" presId="urn:microsoft.com/office/officeart/2005/8/layout/vList4"/>
    <dgm:cxn modelId="{8B44E8E2-009B-A94F-BD85-743013696E3D}" type="presParOf" srcId="{04BAD779-85F5-3242-8D08-98EF4CD13730}" destId="{8BDB49FE-0C9A-6B45-AB5A-149B7F9BC307}" srcOrd="0" destOrd="0" presId="urn:microsoft.com/office/officeart/2005/8/layout/vList4"/>
    <dgm:cxn modelId="{14774E33-1D05-2740-BB5F-E8B00AEE10CE}" type="presParOf" srcId="{8BDB49FE-0C9A-6B45-AB5A-149B7F9BC307}" destId="{0BD160B9-8995-414C-8E09-BAADB3675175}" srcOrd="0" destOrd="0" presId="urn:microsoft.com/office/officeart/2005/8/layout/vList4"/>
    <dgm:cxn modelId="{ECF53C8C-C4A7-0B45-A8A0-4945C9B858D2}" type="presParOf" srcId="{8BDB49FE-0C9A-6B45-AB5A-149B7F9BC307}" destId="{DF3BC850-BE4B-B146-A95E-9EC11A3FCFC2}" srcOrd="1" destOrd="0" presId="urn:microsoft.com/office/officeart/2005/8/layout/vList4"/>
    <dgm:cxn modelId="{84C81B42-0830-2B41-80ED-AEF09CA69D6C}" type="presParOf" srcId="{8BDB49FE-0C9A-6B45-AB5A-149B7F9BC307}" destId="{8213FB5C-A9EE-6343-8A17-EB1E3DE1A418}" srcOrd="2" destOrd="0" presId="urn:microsoft.com/office/officeart/2005/8/layout/vList4"/>
    <dgm:cxn modelId="{88B696C0-A8CA-E14E-809D-4655A3F12F20}" type="presParOf" srcId="{04BAD779-85F5-3242-8D08-98EF4CD13730}" destId="{0948CF15-E5CF-E848-8F0A-04AC8126B3D6}" srcOrd="1" destOrd="0" presId="urn:microsoft.com/office/officeart/2005/8/layout/vList4"/>
    <dgm:cxn modelId="{1475FCC8-078E-214E-8023-6EC3B39CDB8E}" type="presParOf" srcId="{04BAD779-85F5-3242-8D08-98EF4CD13730}" destId="{D056E712-65FC-2945-91D7-66E6EFC06475}" srcOrd="2" destOrd="0" presId="urn:microsoft.com/office/officeart/2005/8/layout/vList4"/>
    <dgm:cxn modelId="{A5DF1085-3FC1-F24B-8B8F-2C76F26E71AF}" type="presParOf" srcId="{D056E712-65FC-2945-91D7-66E6EFC06475}" destId="{D2682A50-60E1-8446-A930-DF896AED322F}" srcOrd="0" destOrd="0" presId="urn:microsoft.com/office/officeart/2005/8/layout/vList4"/>
    <dgm:cxn modelId="{98FA4968-FD9F-A248-9BE0-EF573766A064}" type="presParOf" srcId="{D056E712-65FC-2945-91D7-66E6EFC06475}" destId="{656F312D-FB91-A446-824A-7235892E2228}" srcOrd="1" destOrd="0" presId="urn:microsoft.com/office/officeart/2005/8/layout/vList4"/>
    <dgm:cxn modelId="{0BB1F0E9-F7EA-1B4F-93A7-D9C7543A7870}" type="presParOf" srcId="{D056E712-65FC-2945-91D7-66E6EFC06475}" destId="{13FDE5E9-0374-9D45-B0AB-44E48679C7EC}" srcOrd="2" destOrd="0" presId="urn:microsoft.com/office/officeart/2005/8/layout/vList4"/>
    <dgm:cxn modelId="{318144E1-AAED-6B40-8519-6F4838179B31}" type="presParOf" srcId="{04BAD779-85F5-3242-8D08-98EF4CD13730}" destId="{B4C9942C-3D42-114A-B414-78FC9EB7FAA0}" srcOrd="3" destOrd="0" presId="urn:microsoft.com/office/officeart/2005/8/layout/vList4"/>
    <dgm:cxn modelId="{42A7E182-C4DE-9748-B963-1C33341431C0}" type="presParOf" srcId="{04BAD779-85F5-3242-8D08-98EF4CD13730}" destId="{D1A77B76-38AE-2B45-8AD6-38A891872802}" srcOrd="4" destOrd="0" presId="urn:microsoft.com/office/officeart/2005/8/layout/vList4"/>
    <dgm:cxn modelId="{BC2C4C5B-99E7-6845-8F58-2C25DB18A9F5}" type="presParOf" srcId="{D1A77B76-38AE-2B45-8AD6-38A891872802}" destId="{8DE9AD26-056F-544D-842E-D111BD47C2A8}" srcOrd="0" destOrd="0" presId="urn:microsoft.com/office/officeart/2005/8/layout/vList4"/>
    <dgm:cxn modelId="{1EACCA9A-19A3-984A-905D-1D2BE9D04C1D}" type="presParOf" srcId="{D1A77B76-38AE-2B45-8AD6-38A891872802}" destId="{E31D8993-DE47-0343-A582-2A7EDA53902E}" srcOrd="1" destOrd="0" presId="urn:microsoft.com/office/officeart/2005/8/layout/vList4"/>
    <dgm:cxn modelId="{1F49C077-7FD3-6042-8EDA-59B1F174C329}" type="presParOf" srcId="{D1A77B76-38AE-2B45-8AD6-38A891872802}" destId="{26EDA6F6-4096-B541-B2D3-F905930F5764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30411EB-5A23-4501-8635-E9FE755F7B07}" type="doc">
      <dgm:prSet loTypeId="urn:microsoft.com/office/officeart/2005/8/layout/equation1" loCatId="process" qsTypeId="urn:microsoft.com/office/officeart/2005/8/quickstyle/simple1" qsCatId="simple" csTypeId="urn:microsoft.com/office/officeart/2005/8/colors/colorful1#2" csCatId="colorful" phldr="1"/>
      <dgm:spPr/>
    </dgm:pt>
    <dgm:pt modelId="{114B4BDD-3857-4E8F-B267-DDE064B90D35}">
      <dgm:prSet phldrT="[Text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Carrying Amount</a:t>
          </a:r>
        </a:p>
      </dgm:t>
    </dgm:pt>
    <dgm:pt modelId="{0BACD187-B6C1-4819-8C6B-A188C5227500}" type="parTrans" cxnId="{D60C6C06-3FB4-42E8-8A36-2497357D8E30}">
      <dgm:prSet/>
      <dgm:spPr/>
      <dgm:t>
        <a:bodyPr/>
        <a:lstStyle/>
        <a:p>
          <a:endParaRPr lang="en-US" sz="2400" b="1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A18A29C-B748-4C52-BC52-FF05A47CC749}" type="sibTrans" cxnId="{D60C6C06-3FB4-42E8-8A36-2497357D8E30}">
      <dgm:prSet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 sz="24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A24D72B-2274-4992-99A7-F72771557F40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Nilai </a:t>
          </a:r>
          <a:r>
            <a:rPr lang="en-US" sz="24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endParaRPr lang="en-US" sz="24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25C45A5-FD4C-4781-9EB6-34970ABAD139}" type="parTrans" cxnId="{CF10F174-7DB0-49BA-96C3-4DDE7CFA2B61}">
      <dgm:prSet/>
      <dgm:spPr/>
      <dgm:t>
        <a:bodyPr/>
        <a:lstStyle/>
        <a:p>
          <a:endParaRPr lang="en-US" sz="2400" b="1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5458DAE-C7C5-4383-B448-45D33C72204C}" type="sibTrans" cxnId="{CF10F174-7DB0-49BA-96C3-4DDE7CFA2B61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 sz="2400" b="1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1ACF476-43A6-4D00-9396-70478CD5F71C}">
      <dgm:prSet phldrT="[Text]"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6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Akumulasi</a:t>
          </a:r>
          <a:r>
            <a:rPr lang="en-US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Penyusutan</a:t>
          </a:r>
          <a:r>
            <a:rPr lang="en-US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16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Akumulasi</a:t>
          </a:r>
          <a:r>
            <a:rPr lang="en-US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Rugi</a:t>
          </a:r>
          <a:r>
            <a:rPr lang="en-US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Penurunan</a:t>
          </a:r>
          <a:r>
            <a:rPr lang="en-US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Nilai</a:t>
          </a:r>
        </a:p>
      </dgm:t>
    </dgm:pt>
    <dgm:pt modelId="{068D62DE-B553-4549-8B42-152705933ABB}" type="parTrans" cxnId="{D646D6D7-DF68-4A65-8D1E-41B5D3F9B032}">
      <dgm:prSet/>
      <dgm:spPr/>
      <dgm:t>
        <a:bodyPr/>
        <a:lstStyle/>
        <a:p>
          <a:endParaRPr lang="en-US" sz="2400" b="1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B77C143-E2FD-46A5-832C-BC26197CBF0E}" type="sibTrans" cxnId="{D646D6D7-DF68-4A65-8D1E-41B5D3F9B032}">
      <dgm:prSet/>
      <dgm:spPr/>
      <dgm:t>
        <a:bodyPr/>
        <a:lstStyle/>
        <a:p>
          <a:endParaRPr lang="en-US" sz="2400" b="1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DD83146-7AF0-47A5-A363-79B5855B6961}" type="pres">
      <dgm:prSet presAssocID="{F30411EB-5A23-4501-8635-E9FE755F7B07}" presName="linearFlow" presStyleCnt="0">
        <dgm:presLayoutVars>
          <dgm:dir/>
          <dgm:resizeHandles val="exact"/>
        </dgm:presLayoutVars>
      </dgm:prSet>
      <dgm:spPr/>
    </dgm:pt>
    <dgm:pt modelId="{BD640C35-AAF5-4C45-A96B-D0E368CBD011}" type="pres">
      <dgm:prSet presAssocID="{114B4BDD-3857-4E8F-B267-DDE064B90D35}" presName="node" presStyleLbl="node1" presStyleIdx="0" presStyleCnt="3" custScaleX="42248" custScaleY="42248" custLinFactX="9216" custLinFactNeighborX="100000" custLinFactNeighborY="-17297">
        <dgm:presLayoutVars>
          <dgm:bulletEnabled val="1"/>
        </dgm:presLayoutVars>
      </dgm:prSet>
      <dgm:spPr/>
    </dgm:pt>
    <dgm:pt modelId="{FFC97A44-4AB3-4C7F-B35C-AAB2293CA7D5}" type="pres">
      <dgm:prSet presAssocID="{DA18A29C-B748-4C52-BC52-FF05A47CC749}" presName="spacerL" presStyleCnt="0"/>
      <dgm:spPr/>
    </dgm:pt>
    <dgm:pt modelId="{C71B6168-F5BD-48B6-9C90-74D11B385C58}" type="pres">
      <dgm:prSet presAssocID="{DA18A29C-B748-4C52-BC52-FF05A47CC749}" presName="sibTrans" presStyleLbl="sibTrans2D1" presStyleIdx="0" presStyleCnt="2" custScaleX="28370" custScaleY="32578" custLinFactX="100919" custLinFactNeighborX="200000" custLinFactNeighborY="-4298"/>
      <dgm:spPr>
        <a:prstGeom prst="mathMinus">
          <a:avLst/>
        </a:prstGeom>
      </dgm:spPr>
    </dgm:pt>
    <dgm:pt modelId="{C47A8727-B37B-4136-8E06-42AF03C27196}" type="pres">
      <dgm:prSet presAssocID="{DA18A29C-B748-4C52-BC52-FF05A47CC749}" presName="spacerR" presStyleCnt="0"/>
      <dgm:spPr/>
    </dgm:pt>
    <dgm:pt modelId="{CF9DEBC8-71D8-492D-BF7F-3E999425E4B6}" type="pres">
      <dgm:prSet presAssocID="{1A24D72B-2274-4992-99A7-F72771557F40}" presName="node" presStyleLbl="node1" presStyleIdx="1" presStyleCnt="3" custScaleX="40147" custScaleY="40147" custLinFactX="1462" custLinFactNeighborX="100000" custLinFactNeighborY="453">
        <dgm:presLayoutVars>
          <dgm:bulletEnabled val="1"/>
        </dgm:presLayoutVars>
      </dgm:prSet>
      <dgm:spPr/>
    </dgm:pt>
    <dgm:pt modelId="{32359EC1-927D-42B3-B5AB-D5E566E6B88C}" type="pres">
      <dgm:prSet presAssocID="{75458DAE-C7C5-4383-B448-45D33C72204C}" presName="spacerL" presStyleCnt="0"/>
      <dgm:spPr/>
    </dgm:pt>
    <dgm:pt modelId="{9F45E3E0-1A0D-44E8-B02C-7884B20CD46C}" type="pres">
      <dgm:prSet presAssocID="{75458DAE-C7C5-4383-B448-45D33C72204C}" presName="sibTrans" presStyleLbl="sibTrans2D1" presStyleIdx="1" presStyleCnt="2" custScaleX="35551" custScaleY="27162" custLinFactX="-92758" custLinFactNeighborX="-100000" custLinFactNeighborY="-3039"/>
      <dgm:spPr/>
    </dgm:pt>
    <dgm:pt modelId="{C5B7A11F-A622-48DC-B4EB-0EA7F4A7FC53}" type="pres">
      <dgm:prSet presAssocID="{75458DAE-C7C5-4383-B448-45D33C72204C}" presName="spacerR" presStyleCnt="0"/>
      <dgm:spPr/>
    </dgm:pt>
    <dgm:pt modelId="{0A997119-37DC-4E03-87A7-63E21A031727}" type="pres">
      <dgm:prSet presAssocID="{71ACF476-43A6-4D00-9396-70478CD5F71C}" presName="node" presStyleLbl="node1" presStyleIdx="2" presStyleCnt="3" custScaleX="42248" custScaleY="42248" custLinFactX="-236" custLinFactNeighborX="-100000" custLinFactNeighborY="-10">
        <dgm:presLayoutVars>
          <dgm:bulletEnabled val="1"/>
        </dgm:presLayoutVars>
      </dgm:prSet>
      <dgm:spPr/>
    </dgm:pt>
  </dgm:ptLst>
  <dgm:cxnLst>
    <dgm:cxn modelId="{D60C6C06-3FB4-42E8-8A36-2497357D8E30}" srcId="{F30411EB-5A23-4501-8635-E9FE755F7B07}" destId="{114B4BDD-3857-4E8F-B267-DDE064B90D35}" srcOrd="0" destOrd="0" parTransId="{0BACD187-B6C1-4819-8C6B-A188C5227500}" sibTransId="{DA18A29C-B748-4C52-BC52-FF05A47CC749}"/>
    <dgm:cxn modelId="{4ACF6E1B-693F-4493-9B6C-302706AF673B}" type="presOf" srcId="{114B4BDD-3857-4E8F-B267-DDE064B90D35}" destId="{BD640C35-AAF5-4C45-A96B-D0E368CBD011}" srcOrd="0" destOrd="0" presId="urn:microsoft.com/office/officeart/2005/8/layout/equation1"/>
    <dgm:cxn modelId="{CF10F174-7DB0-49BA-96C3-4DDE7CFA2B61}" srcId="{F30411EB-5A23-4501-8635-E9FE755F7B07}" destId="{1A24D72B-2274-4992-99A7-F72771557F40}" srcOrd="1" destOrd="0" parTransId="{425C45A5-FD4C-4781-9EB6-34970ABAD139}" sibTransId="{75458DAE-C7C5-4383-B448-45D33C72204C}"/>
    <dgm:cxn modelId="{826A2E92-ED43-457C-A364-A9842D4F9226}" type="presOf" srcId="{F30411EB-5A23-4501-8635-E9FE755F7B07}" destId="{0DD83146-7AF0-47A5-A363-79B5855B6961}" srcOrd="0" destOrd="0" presId="urn:microsoft.com/office/officeart/2005/8/layout/equation1"/>
    <dgm:cxn modelId="{E154B198-DE04-4DE4-931D-322316584303}" type="presOf" srcId="{71ACF476-43A6-4D00-9396-70478CD5F71C}" destId="{0A997119-37DC-4E03-87A7-63E21A031727}" srcOrd="0" destOrd="0" presId="urn:microsoft.com/office/officeart/2005/8/layout/equation1"/>
    <dgm:cxn modelId="{53959CA1-E2AC-4CB0-B82C-963C941BB54E}" type="presOf" srcId="{75458DAE-C7C5-4383-B448-45D33C72204C}" destId="{9F45E3E0-1A0D-44E8-B02C-7884B20CD46C}" srcOrd="0" destOrd="0" presId="urn:microsoft.com/office/officeart/2005/8/layout/equation1"/>
    <dgm:cxn modelId="{9F5C20BB-385F-415D-BD0D-AF3B1E4A7D7C}" type="presOf" srcId="{DA18A29C-B748-4C52-BC52-FF05A47CC749}" destId="{C71B6168-F5BD-48B6-9C90-74D11B385C58}" srcOrd="0" destOrd="0" presId="urn:microsoft.com/office/officeart/2005/8/layout/equation1"/>
    <dgm:cxn modelId="{B823BACD-62BC-4423-B973-C1E2F89EB007}" type="presOf" srcId="{1A24D72B-2274-4992-99A7-F72771557F40}" destId="{CF9DEBC8-71D8-492D-BF7F-3E999425E4B6}" srcOrd="0" destOrd="0" presId="urn:microsoft.com/office/officeart/2005/8/layout/equation1"/>
    <dgm:cxn modelId="{D646D6D7-DF68-4A65-8D1E-41B5D3F9B032}" srcId="{F30411EB-5A23-4501-8635-E9FE755F7B07}" destId="{71ACF476-43A6-4D00-9396-70478CD5F71C}" srcOrd="2" destOrd="0" parTransId="{068D62DE-B553-4549-8B42-152705933ABB}" sibTransId="{9B77C143-E2FD-46A5-832C-BC26197CBF0E}"/>
    <dgm:cxn modelId="{51B138A2-99D6-466A-B9D3-0866A20A53D4}" type="presParOf" srcId="{0DD83146-7AF0-47A5-A363-79B5855B6961}" destId="{BD640C35-AAF5-4C45-A96B-D0E368CBD011}" srcOrd="0" destOrd="0" presId="urn:microsoft.com/office/officeart/2005/8/layout/equation1"/>
    <dgm:cxn modelId="{7081E0DC-0384-4A82-868E-8490122FEF8E}" type="presParOf" srcId="{0DD83146-7AF0-47A5-A363-79B5855B6961}" destId="{FFC97A44-4AB3-4C7F-B35C-AAB2293CA7D5}" srcOrd="1" destOrd="0" presId="urn:microsoft.com/office/officeart/2005/8/layout/equation1"/>
    <dgm:cxn modelId="{09A07D55-692C-4B80-830D-F47AB9DB09C8}" type="presParOf" srcId="{0DD83146-7AF0-47A5-A363-79B5855B6961}" destId="{C71B6168-F5BD-48B6-9C90-74D11B385C58}" srcOrd="2" destOrd="0" presId="urn:microsoft.com/office/officeart/2005/8/layout/equation1"/>
    <dgm:cxn modelId="{CA5098AF-83DC-4C2E-B33F-E5A97ECCDEDE}" type="presParOf" srcId="{0DD83146-7AF0-47A5-A363-79B5855B6961}" destId="{C47A8727-B37B-4136-8E06-42AF03C27196}" srcOrd="3" destOrd="0" presId="urn:microsoft.com/office/officeart/2005/8/layout/equation1"/>
    <dgm:cxn modelId="{D0D7E1E5-BFE2-4DC2-AC00-E3068B277C0F}" type="presParOf" srcId="{0DD83146-7AF0-47A5-A363-79B5855B6961}" destId="{CF9DEBC8-71D8-492D-BF7F-3E999425E4B6}" srcOrd="4" destOrd="0" presId="urn:microsoft.com/office/officeart/2005/8/layout/equation1"/>
    <dgm:cxn modelId="{732BD8AE-527A-4486-A846-37E73FC9817E}" type="presParOf" srcId="{0DD83146-7AF0-47A5-A363-79B5855B6961}" destId="{32359EC1-927D-42B3-B5AB-D5E566E6B88C}" srcOrd="5" destOrd="0" presId="urn:microsoft.com/office/officeart/2005/8/layout/equation1"/>
    <dgm:cxn modelId="{4950040A-A568-4A5B-8F81-4779AD004BD2}" type="presParOf" srcId="{0DD83146-7AF0-47A5-A363-79B5855B6961}" destId="{9F45E3E0-1A0D-44E8-B02C-7884B20CD46C}" srcOrd="6" destOrd="0" presId="urn:microsoft.com/office/officeart/2005/8/layout/equation1"/>
    <dgm:cxn modelId="{AA3159B7-84D5-4197-A58A-F2C75D31C2FE}" type="presParOf" srcId="{0DD83146-7AF0-47A5-A363-79B5855B6961}" destId="{C5B7A11F-A622-48DC-B4EB-0EA7F4A7FC53}" srcOrd="7" destOrd="0" presId="urn:microsoft.com/office/officeart/2005/8/layout/equation1"/>
    <dgm:cxn modelId="{AB7FD1BB-6057-424B-8678-5FD7699284FE}" type="presParOf" srcId="{0DD83146-7AF0-47A5-A363-79B5855B6961}" destId="{0A997119-37DC-4E03-87A7-63E21A031727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59C8318-B3D8-41F1-80E7-62240E234DD3}" type="doc">
      <dgm:prSet loTypeId="urn:microsoft.com/office/officeart/2005/8/layout/arrow4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B1120FA-0BD2-4A83-91DB-F8A20E9DD35B}">
      <dgm:prSet phldrT="[Text]" custT="1"/>
      <dgm:spPr/>
      <dgm:t>
        <a:bodyPr/>
        <a:lstStyle/>
        <a:p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Nilai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Wajar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dikurangi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id-ID" sz="2000" b="1" dirty="0">
              <a:latin typeface="Calibri" panose="020F0502020204030204" pitchFamily="34" charset="0"/>
              <a:cs typeface="Calibri" panose="020F0502020204030204" pitchFamily="34" charset="0"/>
            </a:rPr>
            <a:t>Pelepasan</a:t>
          </a:r>
          <a:endParaRPr lang="en-US" sz="20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D694165-1128-4D81-885B-663FCFDEEA7F}" type="parTrans" cxnId="{6678F54A-33B9-4254-961B-CE15D3D53B7E}">
      <dgm:prSet/>
      <dgm:spPr/>
      <dgm:t>
        <a:bodyPr/>
        <a:lstStyle/>
        <a:p>
          <a:endParaRPr lang="en-US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2AE8D1E-D94C-4258-BD0B-C6A40B441809}" type="sibTrans" cxnId="{6678F54A-33B9-4254-961B-CE15D3D53B7E}">
      <dgm:prSet/>
      <dgm:spPr/>
      <dgm:t>
        <a:bodyPr/>
        <a:lstStyle/>
        <a:p>
          <a:endParaRPr lang="en-US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8772CBF-6FE7-4BEA-94F6-BA7D74C27317}">
      <dgm:prSet phldrT="[Text]" custT="1"/>
      <dgm:spPr/>
      <dgm:t>
        <a:bodyPr/>
        <a:lstStyle/>
        <a:p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Nilai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Pakai</a:t>
          </a:r>
          <a:endParaRPr lang="en-US" sz="20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CCD31BF-9E3D-48EB-9C7F-F07A335503E1}" type="parTrans" cxnId="{0A6771F3-2780-44B8-9C43-CC29E5135E39}">
      <dgm:prSet/>
      <dgm:spPr/>
      <dgm:t>
        <a:bodyPr/>
        <a:lstStyle/>
        <a:p>
          <a:endParaRPr lang="en-US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E725BF5-C728-4168-A6B0-42D17E0164EB}" type="sibTrans" cxnId="{0A6771F3-2780-44B8-9C43-CC29E5135E39}">
      <dgm:prSet/>
      <dgm:spPr/>
      <dgm:t>
        <a:bodyPr/>
        <a:lstStyle/>
        <a:p>
          <a:endParaRPr lang="en-US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B84ACC9-597A-43EA-88D1-A1342C568953}" type="pres">
      <dgm:prSet presAssocID="{B59C8318-B3D8-41F1-80E7-62240E234DD3}" presName="compositeShape" presStyleCnt="0">
        <dgm:presLayoutVars>
          <dgm:chMax val="2"/>
          <dgm:dir/>
          <dgm:resizeHandles val="exact"/>
        </dgm:presLayoutVars>
      </dgm:prSet>
      <dgm:spPr/>
    </dgm:pt>
    <dgm:pt modelId="{9D32FDA5-B488-4C84-BFDE-84D9824C8E11}" type="pres">
      <dgm:prSet presAssocID="{CB1120FA-0BD2-4A83-91DB-F8A20E9DD35B}" presName="upArrow" presStyleLbl="node1" presStyleIdx="0" presStyleCnt="2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</dgm:pt>
    <dgm:pt modelId="{70485ABD-87CE-4174-9D99-314751E97A32}" type="pres">
      <dgm:prSet presAssocID="{CB1120FA-0BD2-4A83-91DB-F8A20E9DD35B}" presName="upArrowText" presStyleLbl="revTx" presStyleIdx="0" presStyleCnt="2" custLinFactNeighborX="-1271">
        <dgm:presLayoutVars>
          <dgm:chMax val="0"/>
          <dgm:bulletEnabled val="1"/>
        </dgm:presLayoutVars>
      </dgm:prSet>
      <dgm:spPr/>
    </dgm:pt>
    <dgm:pt modelId="{809BE48D-14EC-4664-B265-E6270CAD0B7B}" type="pres">
      <dgm:prSet presAssocID="{A8772CBF-6FE7-4BEA-94F6-BA7D74C27317}" presName="downArrow" presStyleLbl="node1" presStyleIdx="1" presStyleCnt="2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</dgm:pt>
    <dgm:pt modelId="{55707EF4-CB88-46CF-AB4E-D3FC3A3A581C}" type="pres">
      <dgm:prSet presAssocID="{A8772CBF-6FE7-4BEA-94F6-BA7D74C27317}" presName="downArrowText" presStyleLbl="revTx" presStyleIdx="1" presStyleCnt="2">
        <dgm:presLayoutVars>
          <dgm:chMax val="0"/>
          <dgm:bulletEnabled val="1"/>
        </dgm:presLayoutVars>
      </dgm:prSet>
      <dgm:spPr/>
    </dgm:pt>
  </dgm:ptLst>
  <dgm:cxnLst>
    <dgm:cxn modelId="{38B03727-068F-4AC3-8F46-59B7C86A5538}" type="presOf" srcId="{CB1120FA-0BD2-4A83-91DB-F8A20E9DD35B}" destId="{70485ABD-87CE-4174-9D99-314751E97A32}" srcOrd="0" destOrd="0" presId="urn:microsoft.com/office/officeart/2005/8/layout/arrow4"/>
    <dgm:cxn modelId="{6678F54A-33B9-4254-961B-CE15D3D53B7E}" srcId="{B59C8318-B3D8-41F1-80E7-62240E234DD3}" destId="{CB1120FA-0BD2-4A83-91DB-F8A20E9DD35B}" srcOrd="0" destOrd="0" parTransId="{9D694165-1128-4D81-885B-663FCFDEEA7F}" sibTransId="{92AE8D1E-D94C-4258-BD0B-C6A40B441809}"/>
    <dgm:cxn modelId="{574F1CD1-56C4-4472-B819-0C361C5AF797}" type="presOf" srcId="{A8772CBF-6FE7-4BEA-94F6-BA7D74C27317}" destId="{55707EF4-CB88-46CF-AB4E-D3FC3A3A581C}" srcOrd="0" destOrd="0" presId="urn:microsoft.com/office/officeart/2005/8/layout/arrow4"/>
    <dgm:cxn modelId="{F029E9E2-AFE8-45F1-AEE7-9B99CC436A64}" type="presOf" srcId="{B59C8318-B3D8-41F1-80E7-62240E234DD3}" destId="{1B84ACC9-597A-43EA-88D1-A1342C568953}" srcOrd="0" destOrd="0" presId="urn:microsoft.com/office/officeart/2005/8/layout/arrow4"/>
    <dgm:cxn modelId="{0A6771F3-2780-44B8-9C43-CC29E5135E39}" srcId="{B59C8318-B3D8-41F1-80E7-62240E234DD3}" destId="{A8772CBF-6FE7-4BEA-94F6-BA7D74C27317}" srcOrd="1" destOrd="0" parTransId="{7CCD31BF-9E3D-48EB-9C7F-F07A335503E1}" sibTransId="{FE725BF5-C728-4168-A6B0-42D17E0164EB}"/>
    <dgm:cxn modelId="{D639A5BC-5E14-4E7D-8C06-B0456FCF1881}" type="presParOf" srcId="{1B84ACC9-597A-43EA-88D1-A1342C568953}" destId="{9D32FDA5-B488-4C84-BFDE-84D9824C8E11}" srcOrd="0" destOrd="0" presId="urn:microsoft.com/office/officeart/2005/8/layout/arrow4"/>
    <dgm:cxn modelId="{66651965-2CAC-44EE-B047-2EE8715B03B6}" type="presParOf" srcId="{1B84ACC9-597A-43EA-88D1-A1342C568953}" destId="{70485ABD-87CE-4174-9D99-314751E97A32}" srcOrd="1" destOrd="0" presId="urn:microsoft.com/office/officeart/2005/8/layout/arrow4"/>
    <dgm:cxn modelId="{D33A5638-4C64-4694-ACCF-B561D6016537}" type="presParOf" srcId="{1B84ACC9-597A-43EA-88D1-A1342C568953}" destId="{809BE48D-14EC-4664-B265-E6270CAD0B7B}" srcOrd="2" destOrd="0" presId="urn:microsoft.com/office/officeart/2005/8/layout/arrow4"/>
    <dgm:cxn modelId="{3BBB987F-5FAE-4C63-B01F-754CA364C4BF}" type="presParOf" srcId="{1B84ACC9-597A-43EA-88D1-A1342C568953}" destId="{55707EF4-CB88-46CF-AB4E-D3FC3A3A581C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B3A13ED-218A-48B5-834F-CAB2EFE579A8}" type="doc">
      <dgm:prSet loTypeId="urn:microsoft.com/office/officeart/2005/8/layout/hList7#1" loCatId="list" qsTypeId="urn:microsoft.com/office/officeart/2005/8/quickstyle/simple1" qsCatId="simple" csTypeId="urn:microsoft.com/office/officeart/2005/8/colors/colorful5" csCatId="colorful" phldr="1"/>
      <dgm:spPr/>
    </dgm:pt>
    <dgm:pt modelId="{B8427B12-A842-484C-969E-1FBC38B14346}">
      <dgm:prSet phldrT="[Tex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Menilai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id-ID" sz="1800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apakah terdapat indikasi suatu aset mengalami </a:t>
          </a:r>
          <a:r>
            <a:rPr lang="fi-FI" sz="1800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penurunan nilai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gm:t>
    </dgm:pt>
    <dgm:pt modelId="{4BE58CCB-46EA-4846-8273-EEB8FD2AB6FB}" type="parTrans" cxnId="{EF87829B-89B1-4D60-89B9-DA7FBC217163}">
      <dgm:prSet/>
      <dgm:spPr/>
      <dgm:t>
        <a:bodyPr/>
        <a:lstStyle/>
        <a:p>
          <a:endParaRPr lang="en-US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EB70549-0DE8-46BD-8D45-76D621DF658A}" type="sibTrans" cxnId="{EF87829B-89B1-4D60-89B9-DA7FBC217163}">
      <dgm:prSet/>
      <dgm:spPr/>
      <dgm:t>
        <a:bodyPr/>
        <a:lstStyle/>
        <a:p>
          <a:endParaRPr lang="en-US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33AA32F-A6A1-4DD8-AD1C-AC905277126B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mengestimasi</a:t>
          </a:r>
          <a:r>
            <a:rPr lang="en-US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jumlah</a:t>
          </a:r>
          <a:r>
            <a:rPr lang="en-US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terpulihkan</a:t>
          </a:r>
          <a:r>
            <a:rPr lang="en-US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8CBE61F8-8575-4341-AE1F-E4D7FD1D6AA9}" type="parTrans" cxnId="{4312C44B-DB3E-4C63-BA39-D4A1D9AC46EB}">
      <dgm:prSet/>
      <dgm:spPr/>
      <dgm:t>
        <a:bodyPr/>
        <a:lstStyle/>
        <a:p>
          <a:endParaRPr lang="en-US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FF6907F-CDCB-448D-A3F2-5A2D59461086}" type="sibTrans" cxnId="{4312C44B-DB3E-4C63-BA39-D4A1D9AC46EB}">
      <dgm:prSet/>
      <dgm:spPr/>
      <dgm:t>
        <a:bodyPr/>
        <a:lstStyle/>
        <a:p>
          <a:endParaRPr lang="en-US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6DF5A15-693A-4531-8D26-54ACCCE44A5C}" type="pres">
      <dgm:prSet presAssocID="{BB3A13ED-218A-48B5-834F-CAB2EFE579A8}" presName="Name0" presStyleCnt="0">
        <dgm:presLayoutVars>
          <dgm:dir/>
          <dgm:resizeHandles val="exact"/>
        </dgm:presLayoutVars>
      </dgm:prSet>
      <dgm:spPr/>
    </dgm:pt>
    <dgm:pt modelId="{E998C8A4-666A-4359-B914-19F4920A794F}" type="pres">
      <dgm:prSet presAssocID="{BB3A13ED-218A-48B5-834F-CAB2EFE579A8}" presName="fgShape" presStyleLbl="fgShp" presStyleIdx="0" presStyleCnt="1" custScaleX="54996" custScaleY="143929" custLinFactNeighborX="-21" custLinFactNeighborY="-28494"/>
      <dgm:spPr>
        <a:prstGeom prst="rightArrow">
          <a:avLst/>
        </a:prstGeom>
        <a:solidFill>
          <a:srgbClr val="FF0000"/>
        </a:solidFill>
      </dgm:spPr>
    </dgm:pt>
    <dgm:pt modelId="{650C4A60-0060-4A66-8EE9-B820E0B02349}" type="pres">
      <dgm:prSet presAssocID="{BB3A13ED-218A-48B5-834F-CAB2EFE579A8}" presName="linComp" presStyleCnt="0"/>
      <dgm:spPr/>
    </dgm:pt>
    <dgm:pt modelId="{3944C095-316D-4367-A555-39CDCB91E7F4}" type="pres">
      <dgm:prSet presAssocID="{B8427B12-A842-484C-969E-1FBC38B14346}" presName="compNode" presStyleCnt="0"/>
      <dgm:spPr/>
    </dgm:pt>
    <dgm:pt modelId="{C422AA10-1169-4506-9989-88CF1D19BE49}" type="pres">
      <dgm:prSet presAssocID="{B8427B12-A842-484C-969E-1FBC38B14346}" presName="bkgdShape" presStyleLbl="node1" presStyleIdx="0" presStyleCnt="2" custLinFactNeighborX="3402"/>
      <dgm:spPr/>
    </dgm:pt>
    <dgm:pt modelId="{0272B4EE-04A0-4188-8B70-BE572929FD62}" type="pres">
      <dgm:prSet presAssocID="{B8427B12-A842-484C-969E-1FBC38B14346}" presName="nodeTx" presStyleLbl="node1" presStyleIdx="0" presStyleCnt="2">
        <dgm:presLayoutVars>
          <dgm:bulletEnabled val="1"/>
        </dgm:presLayoutVars>
      </dgm:prSet>
      <dgm:spPr/>
    </dgm:pt>
    <dgm:pt modelId="{9E7A7F13-043B-48DD-80FC-4E65C80C9EAA}" type="pres">
      <dgm:prSet presAssocID="{B8427B12-A842-484C-969E-1FBC38B14346}" presName="invisiNode" presStyleLbl="node1" presStyleIdx="0" presStyleCnt="2"/>
      <dgm:spPr/>
    </dgm:pt>
    <dgm:pt modelId="{B2E48DF1-D1BF-4162-9AAD-9278A15D3ADF}" type="pres">
      <dgm:prSet presAssocID="{B8427B12-A842-484C-969E-1FBC38B14346}" presName="imagNode" presStyleLbl="fgImgPlace1" presStyleIdx="0" presStyleCnt="2" custScaleX="75963" custScaleY="81493"/>
      <dgm:spPr/>
    </dgm:pt>
    <dgm:pt modelId="{20AFC3B9-B41C-4D9B-9D15-4950823035D7}" type="pres">
      <dgm:prSet presAssocID="{9EB70549-0DE8-46BD-8D45-76D621DF658A}" presName="sibTrans" presStyleLbl="sibTrans2D1" presStyleIdx="0" presStyleCnt="0"/>
      <dgm:spPr/>
    </dgm:pt>
    <dgm:pt modelId="{009EC757-69D5-4351-920D-06D3ADDCD3DB}" type="pres">
      <dgm:prSet presAssocID="{F33AA32F-A6A1-4DD8-AD1C-AC905277126B}" presName="compNode" presStyleCnt="0"/>
      <dgm:spPr/>
    </dgm:pt>
    <dgm:pt modelId="{BEBC73A4-7AB6-4D2C-BFFE-12C1559FC408}" type="pres">
      <dgm:prSet presAssocID="{F33AA32F-A6A1-4DD8-AD1C-AC905277126B}" presName="bkgdShape" presStyleLbl="node1" presStyleIdx="1" presStyleCnt="2"/>
      <dgm:spPr/>
    </dgm:pt>
    <dgm:pt modelId="{1C90431D-E3E9-4207-9C64-930D70E27846}" type="pres">
      <dgm:prSet presAssocID="{F33AA32F-A6A1-4DD8-AD1C-AC905277126B}" presName="nodeTx" presStyleLbl="node1" presStyleIdx="1" presStyleCnt="2">
        <dgm:presLayoutVars>
          <dgm:bulletEnabled val="1"/>
        </dgm:presLayoutVars>
      </dgm:prSet>
      <dgm:spPr/>
    </dgm:pt>
    <dgm:pt modelId="{96881E1D-0841-415A-93EF-CB2226EE799F}" type="pres">
      <dgm:prSet presAssocID="{F33AA32F-A6A1-4DD8-AD1C-AC905277126B}" presName="invisiNode" presStyleLbl="node1" presStyleIdx="1" presStyleCnt="2"/>
      <dgm:spPr/>
    </dgm:pt>
    <dgm:pt modelId="{39C924CB-0CFB-4A72-83F0-6B33EF9A5282}" type="pres">
      <dgm:prSet presAssocID="{F33AA32F-A6A1-4DD8-AD1C-AC905277126B}" presName="imagNode" presStyleLbl="fgImgPlace1" presStyleIdx="1" presStyleCnt="2" custScaleX="83946" custScaleY="95512"/>
      <dgm:spPr/>
    </dgm:pt>
  </dgm:ptLst>
  <dgm:cxnLst>
    <dgm:cxn modelId="{436AC90F-3C87-4E6B-A8B4-99BA2E6FD7C7}" type="presOf" srcId="{9EB70549-0DE8-46BD-8D45-76D621DF658A}" destId="{20AFC3B9-B41C-4D9B-9D15-4950823035D7}" srcOrd="0" destOrd="0" presId="urn:microsoft.com/office/officeart/2005/8/layout/hList7#1"/>
    <dgm:cxn modelId="{F0E4C917-13AD-4144-9453-AC1969F39D7F}" type="presOf" srcId="{F33AA32F-A6A1-4DD8-AD1C-AC905277126B}" destId="{BEBC73A4-7AB6-4D2C-BFFE-12C1559FC408}" srcOrd="0" destOrd="0" presId="urn:microsoft.com/office/officeart/2005/8/layout/hList7#1"/>
    <dgm:cxn modelId="{C8933722-BB00-450A-9526-3D16A2768BE6}" type="presOf" srcId="{B8427B12-A842-484C-969E-1FBC38B14346}" destId="{0272B4EE-04A0-4188-8B70-BE572929FD62}" srcOrd="1" destOrd="0" presId="urn:microsoft.com/office/officeart/2005/8/layout/hList7#1"/>
    <dgm:cxn modelId="{564C053F-52AC-4589-9287-3F85210387B4}" type="presOf" srcId="{BB3A13ED-218A-48B5-834F-CAB2EFE579A8}" destId="{56DF5A15-693A-4531-8D26-54ACCCE44A5C}" srcOrd="0" destOrd="0" presId="urn:microsoft.com/office/officeart/2005/8/layout/hList7#1"/>
    <dgm:cxn modelId="{4312C44B-DB3E-4C63-BA39-D4A1D9AC46EB}" srcId="{BB3A13ED-218A-48B5-834F-CAB2EFE579A8}" destId="{F33AA32F-A6A1-4DD8-AD1C-AC905277126B}" srcOrd="1" destOrd="0" parTransId="{8CBE61F8-8575-4341-AE1F-E4D7FD1D6AA9}" sibTransId="{DFF6907F-CDCB-448D-A3F2-5A2D59461086}"/>
    <dgm:cxn modelId="{EF87829B-89B1-4D60-89B9-DA7FBC217163}" srcId="{BB3A13ED-218A-48B5-834F-CAB2EFE579A8}" destId="{B8427B12-A842-484C-969E-1FBC38B14346}" srcOrd="0" destOrd="0" parTransId="{4BE58CCB-46EA-4846-8273-EEB8FD2AB6FB}" sibTransId="{9EB70549-0DE8-46BD-8D45-76D621DF658A}"/>
    <dgm:cxn modelId="{EF7282BB-8A2A-46AF-A661-9F72FBB36ACE}" type="presOf" srcId="{B8427B12-A842-484C-969E-1FBC38B14346}" destId="{C422AA10-1169-4506-9989-88CF1D19BE49}" srcOrd="0" destOrd="0" presId="urn:microsoft.com/office/officeart/2005/8/layout/hList7#1"/>
    <dgm:cxn modelId="{268927CD-E2A9-42A0-BBDE-725F58AD2675}" type="presOf" srcId="{F33AA32F-A6A1-4DD8-AD1C-AC905277126B}" destId="{1C90431D-E3E9-4207-9C64-930D70E27846}" srcOrd="1" destOrd="0" presId="urn:microsoft.com/office/officeart/2005/8/layout/hList7#1"/>
    <dgm:cxn modelId="{218B3A34-1D3B-4F19-9572-D3A2E032C7EA}" type="presParOf" srcId="{56DF5A15-693A-4531-8D26-54ACCCE44A5C}" destId="{E998C8A4-666A-4359-B914-19F4920A794F}" srcOrd="0" destOrd="0" presId="urn:microsoft.com/office/officeart/2005/8/layout/hList7#1"/>
    <dgm:cxn modelId="{09060F2C-22ED-4EC9-A36F-AA63637ABA71}" type="presParOf" srcId="{56DF5A15-693A-4531-8D26-54ACCCE44A5C}" destId="{650C4A60-0060-4A66-8EE9-B820E0B02349}" srcOrd="1" destOrd="0" presId="urn:microsoft.com/office/officeart/2005/8/layout/hList7#1"/>
    <dgm:cxn modelId="{0F9E1C9E-AE40-4828-B20B-96A377B07854}" type="presParOf" srcId="{650C4A60-0060-4A66-8EE9-B820E0B02349}" destId="{3944C095-316D-4367-A555-39CDCB91E7F4}" srcOrd="0" destOrd="0" presId="urn:microsoft.com/office/officeart/2005/8/layout/hList7#1"/>
    <dgm:cxn modelId="{3BA4A0CD-EC79-4434-98AE-5D7C5039BF18}" type="presParOf" srcId="{3944C095-316D-4367-A555-39CDCB91E7F4}" destId="{C422AA10-1169-4506-9989-88CF1D19BE49}" srcOrd="0" destOrd="0" presId="urn:microsoft.com/office/officeart/2005/8/layout/hList7#1"/>
    <dgm:cxn modelId="{D649DBB7-0ED2-429A-913C-09416CDC3ED8}" type="presParOf" srcId="{3944C095-316D-4367-A555-39CDCB91E7F4}" destId="{0272B4EE-04A0-4188-8B70-BE572929FD62}" srcOrd="1" destOrd="0" presId="urn:microsoft.com/office/officeart/2005/8/layout/hList7#1"/>
    <dgm:cxn modelId="{412ABB5F-7654-4B04-AB4F-7E3DB3442AA9}" type="presParOf" srcId="{3944C095-316D-4367-A555-39CDCB91E7F4}" destId="{9E7A7F13-043B-48DD-80FC-4E65C80C9EAA}" srcOrd="2" destOrd="0" presId="urn:microsoft.com/office/officeart/2005/8/layout/hList7#1"/>
    <dgm:cxn modelId="{6A30B442-5765-4F2F-B351-87988CAEB870}" type="presParOf" srcId="{3944C095-316D-4367-A555-39CDCB91E7F4}" destId="{B2E48DF1-D1BF-4162-9AAD-9278A15D3ADF}" srcOrd="3" destOrd="0" presId="urn:microsoft.com/office/officeart/2005/8/layout/hList7#1"/>
    <dgm:cxn modelId="{41D94E5E-DAEB-4F2A-9134-571976D2348D}" type="presParOf" srcId="{650C4A60-0060-4A66-8EE9-B820E0B02349}" destId="{20AFC3B9-B41C-4D9B-9D15-4950823035D7}" srcOrd="1" destOrd="0" presId="urn:microsoft.com/office/officeart/2005/8/layout/hList7#1"/>
    <dgm:cxn modelId="{1E8B5FD9-16F9-4570-994C-049253B74109}" type="presParOf" srcId="{650C4A60-0060-4A66-8EE9-B820E0B02349}" destId="{009EC757-69D5-4351-920D-06D3ADDCD3DB}" srcOrd="2" destOrd="0" presId="urn:microsoft.com/office/officeart/2005/8/layout/hList7#1"/>
    <dgm:cxn modelId="{8EFE32BD-BAED-46F0-ABC2-4AE5836073B0}" type="presParOf" srcId="{009EC757-69D5-4351-920D-06D3ADDCD3DB}" destId="{BEBC73A4-7AB6-4D2C-BFFE-12C1559FC408}" srcOrd="0" destOrd="0" presId="urn:microsoft.com/office/officeart/2005/8/layout/hList7#1"/>
    <dgm:cxn modelId="{4C9ECF03-04C7-4482-8471-7AE384540293}" type="presParOf" srcId="{009EC757-69D5-4351-920D-06D3ADDCD3DB}" destId="{1C90431D-E3E9-4207-9C64-930D70E27846}" srcOrd="1" destOrd="0" presId="urn:microsoft.com/office/officeart/2005/8/layout/hList7#1"/>
    <dgm:cxn modelId="{D7C2C97A-F16A-4356-B7A8-576436737DE8}" type="presParOf" srcId="{009EC757-69D5-4351-920D-06D3ADDCD3DB}" destId="{96881E1D-0841-415A-93EF-CB2226EE799F}" srcOrd="2" destOrd="0" presId="urn:microsoft.com/office/officeart/2005/8/layout/hList7#1"/>
    <dgm:cxn modelId="{07E044CF-6236-4A20-9645-966887F68E44}" type="presParOf" srcId="{009EC757-69D5-4351-920D-06D3ADDCD3DB}" destId="{39C924CB-0CFB-4A72-83F0-6B33EF9A5282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2C75767-0721-734B-B847-213AF026EE22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2BD88A0-47A5-164E-9806-FF55D90E2157}">
      <dgm:prSet custT="1"/>
      <dgm:spPr/>
      <dgm:t>
        <a:bodyPr/>
        <a:lstStyle/>
        <a:p>
          <a:r>
            <a:rPr lang="id-ID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proyeksi arus kas keluar yang diperlukan untuk </a:t>
          </a:r>
          <a:r>
            <a:rPr lang="fi-FI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menghasilkan</a:t>
          </a:r>
          <a:r>
            <a:rPr lang="fi-FI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i-FI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fi-FI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kas </a:t>
          </a:r>
          <a:r>
            <a:rPr lang="fi-FI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masuk</a:t>
          </a:r>
          <a:r>
            <a:rPr lang="fi-FI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dari </a:t>
          </a:r>
          <a:r>
            <a:rPr lang="fi-FI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penggunaan</a:t>
          </a:r>
          <a:r>
            <a:rPr lang="fi-FI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i-FI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id-ID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i-FI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(</a:t>
          </a:r>
          <a:r>
            <a:rPr lang="fi-FI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termasuk</a:t>
          </a:r>
          <a:r>
            <a:rPr lang="fi-FI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i-FI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fi-FI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kas </a:t>
          </a:r>
          <a:r>
            <a:rPr lang="fi-FI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keluar</a:t>
          </a:r>
          <a:r>
            <a:rPr lang="fi-FI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i-FI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fi-FI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i-FI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menyiapkan</a:t>
          </a:r>
          <a:r>
            <a:rPr lang="fi-FI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i-FI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id-ID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agar dapat digunakan) dan dapat dikaitkan secara langsung, atau dialokasikan dengan dasar yang layak dan konsisten, pada aset</a:t>
          </a:r>
          <a:endParaRPr lang="en-ID" sz="20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10959DF-0473-E343-8B2F-94BE009B4C7D}" type="parTrans" cxnId="{26AC02B1-A2DA-2D40-93D0-599FD2007B40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D603C9C-8997-7E48-95A7-724F60821C45}" type="sibTrans" cxnId="{26AC02B1-A2DA-2D40-93D0-599FD2007B40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4337DF2-1D3D-8940-8CDE-6707517D8497}">
      <dgm:prSet custT="1"/>
      <dgm:spPr/>
      <dgm:t>
        <a:bodyPr/>
        <a:lstStyle/>
        <a:p>
          <a:r>
            <a:rPr lang="fi-FI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proyeksi</a:t>
          </a:r>
          <a:r>
            <a:rPr lang="fi-FI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i-FI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fi-FI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kas </a:t>
          </a:r>
          <a:r>
            <a:rPr lang="fi-FI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masuk</a:t>
          </a:r>
          <a:r>
            <a:rPr lang="fi-FI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dari </a:t>
          </a:r>
          <a:r>
            <a:rPr lang="fi-FI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penggunaan</a:t>
          </a:r>
          <a:r>
            <a:rPr lang="fi-FI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i-FI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endParaRPr lang="en-ID" sz="20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F57B3FB-148B-6B43-BBE8-1D861436583F}" type="parTrans" cxnId="{882CAD3B-BD4B-024E-9D55-FB0EDCCD7616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AA86008-448C-7744-8CF4-1F5615BFCD80}" type="sibTrans" cxnId="{882CAD3B-BD4B-024E-9D55-FB0EDCCD7616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4D900CF-EAC3-E549-A9D0-18B241D85C7A}">
      <dgm:prSet custT="1"/>
      <dgm:spPr/>
      <dgm:t>
        <a:bodyPr/>
        <a:lstStyle/>
        <a:p>
          <a:r>
            <a:rPr lang="id-ID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Arus kas neto, jika ada, yang akan diterima (atau dibayarkan) untuk pelepasan aset pada akhir masa manfaatnya</a:t>
          </a:r>
          <a:endParaRPr lang="en-ID" sz="20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02DC37C-EFD2-AC4A-BAB8-57761F07E8B8}" type="parTrans" cxnId="{542296C6-17D9-5240-913B-6EF5D5B27E99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5514255-DBB9-944A-A9E6-47E928ABB5E8}" type="sibTrans" cxnId="{542296C6-17D9-5240-913B-6EF5D5B27E99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D2562DA-F795-4F9C-AAE6-C7703291C580}" type="pres">
      <dgm:prSet presAssocID="{12C75767-0721-734B-B847-213AF026EE22}" presName="diagram" presStyleCnt="0">
        <dgm:presLayoutVars>
          <dgm:dir/>
          <dgm:resizeHandles val="exact"/>
        </dgm:presLayoutVars>
      </dgm:prSet>
      <dgm:spPr/>
    </dgm:pt>
    <dgm:pt modelId="{A084805B-6EBD-4EA4-BECF-4D290B40F4B4}" type="pres">
      <dgm:prSet presAssocID="{12BD88A0-47A5-164E-9806-FF55D90E2157}" presName="node" presStyleLbl="node1" presStyleIdx="0" presStyleCnt="3" custScaleX="247936">
        <dgm:presLayoutVars>
          <dgm:bulletEnabled val="1"/>
        </dgm:presLayoutVars>
      </dgm:prSet>
      <dgm:spPr/>
    </dgm:pt>
    <dgm:pt modelId="{A8AB7870-22DD-4FC5-B5B3-DC5DBBDCED66}" type="pres">
      <dgm:prSet presAssocID="{1D603C9C-8997-7E48-95A7-724F60821C45}" presName="sibTrans" presStyleCnt="0"/>
      <dgm:spPr/>
    </dgm:pt>
    <dgm:pt modelId="{C7C7BD1A-4D26-4EA3-BAB1-4D0AD095C2C9}" type="pres">
      <dgm:prSet presAssocID="{54337DF2-1D3D-8940-8CDE-6707517D8497}" presName="node" presStyleLbl="node1" presStyleIdx="1" presStyleCnt="3" custScaleX="75297">
        <dgm:presLayoutVars>
          <dgm:bulletEnabled val="1"/>
        </dgm:presLayoutVars>
      </dgm:prSet>
      <dgm:spPr/>
    </dgm:pt>
    <dgm:pt modelId="{7116F8F8-84AA-4129-B479-ED331B447D11}" type="pres">
      <dgm:prSet presAssocID="{8AA86008-448C-7744-8CF4-1F5615BFCD80}" presName="sibTrans" presStyleCnt="0"/>
      <dgm:spPr/>
    </dgm:pt>
    <dgm:pt modelId="{604F370C-3140-44C7-8069-ED84FC713CB9}" type="pres">
      <dgm:prSet presAssocID="{24D900CF-EAC3-E549-A9D0-18B241D85C7A}" presName="node" presStyleLbl="node1" presStyleIdx="2" presStyleCnt="3">
        <dgm:presLayoutVars>
          <dgm:bulletEnabled val="1"/>
        </dgm:presLayoutVars>
      </dgm:prSet>
      <dgm:spPr/>
    </dgm:pt>
  </dgm:ptLst>
  <dgm:cxnLst>
    <dgm:cxn modelId="{882CAD3B-BD4B-024E-9D55-FB0EDCCD7616}" srcId="{12C75767-0721-734B-B847-213AF026EE22}" destId="{54337DF2-1D3D-8940-8CDE-6707517D8497}" srcOrd="1" destOrd="0" parTransId="{4F57B3FB-148B-6B43-BBE8-1D861436583F}" sibTransId="{8AA86008-448C-7744-8CF4-1F5615BFCD80}"/>
    <dgm:cxn modelId="{8AA2BD71-3054-4FA5-9C4E-543FFACE7397}" type="presOf" srcId="{12BD88A0-47A5-164E-9806-FF55D90E2157}" destId="{A084805B-6EBD-4EA4-BECF-4D290B40F4B4}" srcOrd="0" destOrd="0" presId="urn:microsoft.com/office/officeart/2005/8/layout/default"/>
    <dgm:cxn modelId="{7E29C356-8A07-454C-9806-F9228B13D7D3}" type="presOf" srcId="{24D900CF-EAC3-E549-A9D0-18B241D85C7A}" destId="{604F370C-3140-44C7-8069-ED84FC713CB9}" srcOrd="0" destOrd="0" presId="urn:microsoft.com/office/officeart/2005/8/layout/default"/>
    <dgm:cxn modelId="{3BCC0191-E1DF-4543-99A7-F0EC2176FDD4}" type="presOf" srcId="{12C75767-0721-734B-B847-213AF026EE22}" destId="{ED2562DA-F795-4F9C-AAE6-C7703291C580}" srcOrd="0" destOrd="0" presId="urn:microsoft.com/office/officeart/2005/8/layout/default"/>
    <dgm:cxn modelId="{26AC02B1-A2DA-2D40-93D0-599FD2007B40}" srcId="{12C75767-0721-734B-B847-213AF026EE22}" destId="{12BD88A0-47A5-164E-9806-FF55D90E2157}" srcOrd="0" destOrd="0" parTransId="{C10959DF-0473-E343-8B2F-94BE009B4C7D}" sibTransId="{1D603C9C-8997-7E48-95A7-724F60821C45}"/>
    <dgm:cxn modelId="{542296C6-17D9-5240-913B-6EF5D5B27E99}" srcId="{12C75767-0721-734B-B847-213AF026EE22}" destId="{24D900CF-EAC3-E549-A9D0-18B241D85C7A}" srcOrd="2" destOrd="0" parTransId="{102DC37C-EFD2-AC4A-BAB8-57761F07E8B8}" sibTransId="{45514255-DBB9-944A-A9E6-47E928ABB5E8}"/>
    <dgm:cxn modelId="{800735F6-2402-4CE7-AD42-DD42C0035814}" type="presOf" srcId="{54337DF2-1D3D-8940-8CDE-6707517D8497}" destId="{C7C7BD1A-4D26-4EA3-BAB1-4D0AD095C2C9}" srcOrd="0" destOrd="0" presId="urn:microsoft.com/office/officeart/2005/8/layout/default"/>
    <dgm:cxn modelId="{D6732481-B01B-49D2-B387-06F7D600DD96}" type="presParOf" srcId="{ED2562DA-F795-4F9C-AAE6-C7703291C580}" destId="{A084805B-6EBD-4EA4-BECF-4D290B40F4B4}" srcOrd="0" destOrd="0" presId="urn:microsoft.com/office/officeart/2005/8/layout/default"/>
    <dgm:cxn modelId="{5CB1B388-B9E9-4BC3-9269-5982DB649E12}" type="presParOf" srcId="{ED2562DA-F795-4F9C-AAE6-C7703291C580}" destId="{A8AB7870-22DD-4FC5-B5B3-DC5DBBDCED66}" srcOrd="1" destOrd="0" presId="urn:microsoft.com/office/officeart/2005/8/layout/default"/>
    <dgm:cxn modelId="{9C797931-576B-449D-B50B-276FBB0900A6}" type="presParOf" srcId="{ED2562DA-F795-4F9C-AAE6-C7703291C580}" destId="{C7C7BD1A-4D26-4EA3-BAB1-4D0AD095C2C9}" srcOrd="2" destOrd="0" presId="urn:microsoft.com/office/officeart/2005/8/layout/default"/>
    <dgm:cxn modelId="{9C58C9E9-0C7E-41DF-83E5-58D0530AC858}" type="presParOf" srcId="{ED2562DA-F795-4F9C-AAE6-C7703291C580}" destId="{7116F8F8-84AA-4129-B479-ED331B447D11}" srcOrd="3" destOrd="0" presId="urn:microsoft.com/office/officeart/2005/8/layout/default"/>
    <dgm:cxn modelId="{59999D2F-57B5-416E-932D-703F946C3607}" type="presParOf" srcId="{ED2562DA-F795-4F9C-AAE6-C7703291C580}" destId="{604F370C-3140-44C7-8069-ED84FC713CB9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3D99AF6-1FAF-4C32-BCFD-E300970A0BD9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D"/>
        </a:p>
      </dgm:t>
    </dgm:pt>
    <dgm:pt modelId="{9A4DE3C4-7851-472F-9648-FCAB5A1C6C05}">
      <dgm:prSet phldrT="[Text]" custT="1"/>
      <dgm:spPr/>
      <dgm:t>
        <a:bodyPr/>
        <a:lstStyle/>
        <a:p>
          <a:r>
            <a:rPr lang="en-ID" sz="18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en-ID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kas masa </a:t>
          </a:r>
          <a:r>
            <a:rPr lang="en-ID" sz="18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depan</a:t>
          </a:r>
          <a:r>
            <a:rPr lang="en-ID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diestimasi</a:t>
          </a:r>
          <a:r>
            <a:rPr lang="en-ID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berdasarkan</a:t>
          </a:r>
          <a:r>
            <a:rPr lang="en-ID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kondisi</a:t>
          </a:r>
          <a:r>
            <a:rPr lang="en-ID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ID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saat</a:t>
          </a:r>
          <a:r>
            <a:rPr lang="en-ID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ini</a:t>
          </a:r>
          <a:r>
            <a:rPr lang="en-ID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ID" sz="18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ID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mencakup</a:t>
          </a:r>
          <a:r>
            <a:rPr lang="en-ID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en-ID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kas </a:t>
          </a:r>
          <a:r>
            <a:rPr lang="en-ID" sz="18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masuk</a:t>
          </a:r>
          <a:r>
            <a:rPr lang="en-ID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atau</a:t>
          </a:r>
          <a:r>
            <a:rPr lang="en-ID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keluar</a:t>
          </a:r>
          <a:r>
            <a:rPr lang="en-ID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masa </a:t>
          </a:r>
          <a:r>
            <a:rPr lang="en-ID" sz="18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depan</a:t>
          </a:r>
          <a:r>
            <a:rPr lang="en-ID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ID" sz="18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diharapkan</a:t>
          </a:r>
          <a:r>
            <a:rPr lang="en-ID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timbul</a:t>
          </a:r>
          <a:r>
            <a:rPr lang="en-ID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ID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:</a:t>
          </a:r>
        </a:p>
      </dgm:t>
    </dgm:pt>
    <dgm:pt modelId="{FB99902D-E00F-4365-BCA0-CD5EEC0DFA09}" type="parTrans" cxnId="{F00D2B74-CB3D-41FC-B3FE-B9C49BE39D76}">
      <dgm:prSet/>
      <dgm:spPr/>
      <dgm:t>
        <a:bodyPr/>
        <a:lstStyle/>
        <a:p>
          <a:endParaRPr lang="en-ID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E6C7248-FBCC-4AF9-BA11-52EC70F2C75D}" type="sibTrans" cxnId="{F00D2B74-CB3D-41FC-B3FE-B9C49BE39D76}">
      <dgm:prSet/>
      <dgm:spPr/>
      <dgm:t>
        <a:bodyPr/>
        <a:lstStyle/>
        <a:p>
          <a:endParaRPr lang="en-ID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B91F0C5-16A7-476B-8DD6-8E1A069D7656}">
      <dgm:prSet phldrT="[Text]" custT="1"/>
      <dgm:spPr/>
      <dgm:t>
        <a:bodyPr/>
        <a:lstStyle/>
        <a:p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Estimasi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kas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neto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akan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diterima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(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atau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dibayarkan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)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pelepasan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pada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akhir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masa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manfaat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merupakan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jumlah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diharapkan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akan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diperoleh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pelepasan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melalui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transaksi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wajar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antara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pihak-pihak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berkeinginan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memiliki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pengetahuan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memadaidalam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transaksi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wajar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setelah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dikurangi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estimasi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pelepasan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8138E062-DCF0-46BF-9BD4-1067D1C37CEF}" type="parTrans" cxnId="{1B9B20B4-9159-45D6-9F4A-31D7D79642DD}">
      <dgm:prSet/>
      <dgm:spPr/>
      <dgm:t>
        <a:bodyPr/>
        <a:lstStyle/>
        <a:p>
          <a:endParaRPr lang="en-ID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FEE12E8-404A-405A-8808-A96A96FA0041}" type="sibTrans" cxnId="{1B9B20B4-9159-45D6-9F4A-31D7D79642DD}">
      <dgm:prSet/>
      <dgm:spPr/>
      <dgm:t>
        <a:bodyPr/>
        <a:lstStyle/>
        <a:p>
          <a:endParaRPr lang="en-ID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96813D7-6893-429D-AC18-309BFC7639F9}">
      <dgm:prSet phldrT="[Text]" custT="1"/>
      <dgm:spPr/>
      <dgm:t>
        <a:bodyPr/>
        <a:lstStyle/>
        <a:p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restrukturisasi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masa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depan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mana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belum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i-FI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berkomitmen; atau</a:t>
          </a:r>
          <a:endParaRPr lang="en-ID" sz="18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87F005F-C26B-4DD8-B9E8-79C74107C4C1}" type="parTrans" cxnId="{26BE3330-FA15-4A22-ACC4-FCC78BD40AD9}">
      <dgm:prSet/>
      <dgm:spPr/>
      <dgm:t>
        <a:bodyPr/>
        <a:lstStyle/>
        <a:p>
          <a:endParaRPr lang="en-ID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3E89D5E-8EC1-4C96-92C2-67DD1F272A94}" type="sibTrans" cxnId="{26BE3330-FA15-4A22-ACC4-FCC78BD40AD9}">
      <dgm:prSet/>
      <dgm:spPr/>
      <dgm:t>
        <a:bodyPr/>
        <a:lstStyle/>
        <a:p>
          <a:endParaRPr lang="en-ID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9DD1F0F-C77E-4BA9-AC75-0297FB66D2DD}">
      <dgm:prSet phldrT="[Text]" custT="1"/>
      <dgm:spPr/>
      <dgm:t>
        <a:bodyPr/>
        <a:lstStyle/>
        <a:p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Estimasi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kas masa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depan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termasuk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:</a:t>
          </a:r>
        </a:p>
      </dgm:t>
    </dgm:pt>
    <dgm:pt modelId="{03360E5A-B4F2-4218-8055-BACD55541525}" type="parTrans" cxnId="{CE80B153-E013-4224-B877-B55C0FFAF32F}">
      <dgm:prSet/>
      <dgm:spPr/>
      <dgm:t>
        <a:bodyPr/>
        <a:lstStyle/>
        <a:p>
          <a:endParaRPr lang="en-ID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410BBA8-BFB0-46DC-9B45-C7E2D50D6460}" type="sibTrans" cxnId="{CE80B153-E013-4224-B877-B55C0FFAF32F}">
      <dgm:prSet/>
      <dgm:spPr/>
      <dgm:t>
        <a:bodyPr/>
        <a:lstStyle/>
        <a:p>
          <a:endParaRPr lang="en-ID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7FD3C04-8E73-464F-ACA1-98C50A48738B}">
      <dgm:prSet phldrT="[Text]" custT="1"/>
      <dgm:spPr/>
      <dgm:t>
        <a:bodyPr/>
        <a:lstStyle/>
        <a:p>
          <a:r>
            <a:rPr lang="fi-FI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perbaikan dan peningkatan kinerja aset</a:t>
          </a:r>
          <a:endParaRPr lang="en-ID" sz="18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EAD9284-1D74-49ED-B01E-91ACC638D95D}" type="parTrans" cxnId="{83918400-7F0D-4B9D-A828-C93B6485FEB9}">
      <dgm:prSet/>
      <dgm:spPr/>
      <dgm:t>
        <a:bodyPr/>
        <a:lstStyle/>
        <a:p>
          <a:endParaRPr lang="en-ID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6425107-B453-4D15-8746-96DB0DF0DA99}" type="sibTrans" cxnId="{83918400-7F0D-4B9D-A828-C93B6485FEB9}">
      <dgm:prSet/>
      <dgm:spPr/>
      <dgm:t>
        <a:bodyPr/>
        <a:lstStyle/>
        <a:p>
          <a:endParaRPr lang="en-ID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5BEBEBE-EEE6-4E77-9E87-ED47129BCD0C}">
      <dgm:prSet phldrT="[Text]" custT="1"/>
      <dgm:spPr/>
      <dgm:t>
        <a:bodyPr/>
        <a:lstStyle/>
        <a:p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kas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masuk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atau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keluar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aktivitas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pendanaan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; dan</a:t>
          </a:r>
        </a:p>
      </dgm:t>
    </dgm:pt>
    <dgm:pt modelId="{7F259D0F-6D75-4E26-84EB-125E7474C619}" type="parTrans" cxnId="{C87AE82B-B75F-4F68-9CA3-64DEC4251D3F}">
      <dgm:prSet/>
      <dgm:spPr/>
      <dgm:t>
        <a:bodyPr/>
        <a:lstStyle/>
        <a:p>
          <a:endParaRPr lang="en-ID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282110D-0724-448C-A406-AB24AD10BA2C}" type="sibTrans" cxnId="{C87AE82B-B75F-4F68-9CA3-64DEC4251D3F}">
      <dgm:prSet/>
      <dgm:spPr/>
      <dgm:t>
        <a:bodyPr/>
        <a:lstStyle/>
        <a:p>
          <a:endParaRPr lang="en-ID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7B63916-A619-41FA-95FF-7A5A4E597A5B}">
      <dgm:prSet phldrT="[Text]" custT="1"/>
      <dgm:spPr/>
      <dgm:t>
        <a:bodyPr/>
        <a:lstStyle/>
        <a:p>
          <a:r>
            <a:rPr lang="en-ID" sz="18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penerimaan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atau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pembayaran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pajak</a:t>
          </a:r>
          <a:r>
            <a:rPr lang="en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penghasila</a:t>
          </a:r>
          <a:endParaRPr lang="en-ID" sz="18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39E4AF4-241B-4C3A-9B91-A6D54BEEAEFA}" type="parTrans" cxnId="{84CE758B-2936-4B33-9A42-77D653969377}">
      <dgm:prSet/>
      <dgm:spPr/>
      <dgm:t>
        <a:bodyPr/>
        <a:lstStyle/>
        <a:p>
          <a:endParaRPr lang="en-ID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E03170F-C1E3-4AEE-BA7D-393A50DC9A1E}" type="sibTrans" cxnId="{84CE758B-2936-4B33-9A42-77D653969377}">
      <dgm:prSet/>
      <dgm:spPr/>
      <dgm:t>
        <a:bodyPr/>
        <a:lstStyle/>
        <a:p>
          <a:endParaRPr lang="en-ID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036E4CE-6C8B-4FF7-AB99-750AABD7069C}" type="pres">
      <dgm:prSet presAssocID="{63D99AF6-1FAF-4C32-BCFD-E300970A0BD9}" presName="linear" presStyleCnt="0">
        <dgm:presLayoutVars>
          <dgm:dir/>
          <dgm:animLvl val="lvl"/>
          <dgm:resizeHandles val="exact"/>
        </dgm:presLayoutVars>
      </dgm:prSet>
      <dgm:spPr/>
    </dgm:pt>
    <dgm:pt modelId="{CE8468E1-57F3-4997-8EC2-51CE0F0236E1}" type="pres">
      <dgm:prSet presAssocID="{9A4DE3C4-7851-472F-9648-FCAB5A1C6C05}" presName="parentLin" presStyleCnt="0"/>
      <dgm:spPr/>
    </dgm:pt>
    <dgm:pt modelId="{10F804E6-215B-43BB-B713-3794D01B175F}" type="pres">
      <dgm:prSet presAssocID="{9A4DE3C4-7851-472F-9648-FCAB5A1C6C05}" presName="parentLeftMargin" presStyleLbl="node1" presStyleIdx="0" presStyleCnt="3"/>
      <dgm:spPr/>
    </dgm:pt>
    <dgm:pt modelId="{CC1CDAFB-8C93-4DC9-96DB-EFCE727F197D}" type="pres">
      <dgm:prSet presAssocID="{9A4DE3C4-7851-472F-9648-FCAB5A1C6C05}" presName="parentText" presStyleLbl="node1" presStyleIdx="0" presStyleCnt="3" custScaleX="129382" custLinFactNeighborY="-14706">
        <dgm:presLayoutVars>
          <dgm:chMax val="0"/>
          <dgm:bulletEnabled val="1"/>
        </dgm:presLayoutVars>
      </dgm:prSet>
      <dgm:spPr/>
    </dgm:pt>
    <dgm:pt modelId="{1DD553F5-AD99-435E-AED6-F62A88AD4176}" type="pres">
      <dgm:prSet presAssocID="{9A4DE3C4-7851-472F-9648-FCAB5A1C6C05}" presName="negativeSpace" presStyleCnt="0"/>
      <dgm:spPr/>
    </dgm:pt>
    <dgm:pt modelId="{2496BBB1-BA99-4A01-B102-AC4650EC6891}" type="pres">
      <dgm:prSet presAssocID="{9A4DE3C4-7851-472F-9648-FCAB5A1C6C05}" presName="childText" presStyleLbl="conFgAcc1" presStyleIdx="0" presStyleCnt="3" custScaleY="80924" custLinFactNeighborY="31925">
        <dgm:presLayoutVars>
          <dgm:bulletEnabled val="1"/>
        </dgm:presLayoutVars>
      </dgm:prSet>
      <dgm:spPr/>
    </dgm:pt>
    <dgm:pt modelId="{8D9AD780-534C-4C1B-A2CC-83E2BB356FA8}" type="pres">
      <dgm:prSet presAssocID="{1E6C7248-FBCC-4AF9-BA11-52EC70F2C75D}" presName="spaceBetweenRectangles" presStyleCnt="0"/>
      <dgm:spPr/>
    </dgm:pt>
    <dgm:pt modelId="{2BF62909-967A-447D-B1B8-4DFDF5CA17AC}" type="pres">
      <dgm:prSet presAssocID="{79DD1F0F-C77E-4BA9-AC75-0297FB66D2DD}" presName="parentLin" presStyleCnt="0"/>
      <dgm:spPr/>
    </dgm:pt>
    <dgm:pt modelId="{193D4722-D1BE-456C-AE2C-13274B12178A}" type="pres">
      <dgm:prSet presAssocID="{79DD1F0F-C77E-4BA9-AC75-0297FB66D2DD}" presName="parentLeftMargin" presStyleLbl="node1" presStyleIdx="0" presStyleCnt="3"/>
      <dgm:spPr/>
    </dgm:pt>
    <dgm:pt modelId="{5FC5F4E4-EEB9-47C4-8F6E-F3EF9909ACC2}" type="pres">
      <dgm:prSet presAssocID="{79DD1F0F-C77E-4BA9-AC75-0297FB66D2DD}" presName="parentText" presStyleLbl="node1" presStyleIdx="1" presStyleCnt="3" custScaleX="129382">
        <dgm:presLayoutVars>
          <dgm:chMax val="0"/>
          <dgm:bulletEnabled val="1"/>
        </dgm:presLayoutVars>
      </dgm:prSet>
      <dgm:spPr/>
    </dgm:pt>
    <dgm:pt modelId="{F8134360-C017-4301-B598-B4A1A4BD1422}" type="pres">
      <dgm:prSet presAssocID="{79DD1F0F-C77E-4BA9-AC75-0297FB66D2DD}" presName="negativeSpace" presStyleCnt="0"/>
      <dgm:spPr/>
    </dgm:pt>
    <dgm:pt modelId="{68BD894E-6658-4CB3-80A9-1D608987BA43}" type="pres">
      <dgm:prSet presAssocID="{79DD1F0F-C77E-4BA9-AC75-0297FB66D2DD}" presName="childText" presStyleLbl="conFgAcc1" presStyleIdx="1" presStyleCnt="3" custScaleY="87853" custLinFactNeighborY="37043">
        <dgm:presLayoutVars>
          <dgm:bulletEnabled val="1"/>
        </dgm:presLayoutVars>
      </dgm:prSet>
      <dgm:spPr/>
    </dgm:pt>
    <dgm:pt modelId="{F185DEF9-CF37-468B-9179-839F997BCD98}" type="pres">
      <dgm:prSet presAssocID="{2410BBA8-BFB0-46DC-9B45-C7E2D50D6460}" presName="spaceBetweenRectangles" presStyleCnt="0"/>
      <dgm:spPr/>
    </dgm:pt>
    <dgm:pt modelId="{184DC5F5-8682-494F-B074-FB9268A770FC}" type="pres">
      <dgm:prSet presAssocID="{BB91F0C5-16A7-476B-8DD6-8E1A069D7656}" presName="parentLin" presStyleCnt="0"/>
      <dgm:spPr/>
    </dgm:pt>
    <dgm:pt modelId="{861F3FF8-5917-4AB6-8DBF-6D799684C8BB}" type="pres">
      <dgm:prSet presAssocID="{BB91F0C5-16A7-476B-8DD6-8E1A069D7656}" presName="parentLeftMargin" presStyleLbl="node1" presStyleIdx="1" presStyleCnt="3"/>
      <dgm:spPr/>
    </dgm:pt>
    <dgm:pt modelId="{9C2565FF-E69F-4DA5-B532-B845867D3DE7}" type="pres">
      <dgm:prSet presAssocID="{BB91F0C5-16A7-476B-8DD6-8E1A069D7656}" presName="parentText" presStyleLbl="node1" presStyleIdx="2" presStyleCnt="3" custScaleX="129382" custScaleY="193376">
        <dgm:presLayoutVars>
          <dgm:chMax val="0"/>
          <dgm:bulletEnabled val="1"/>
        </dgm:presLayoutVars>
      </dgm:prSet>
      <dgm:spPr/>
    </dgm:pt>
    <dgm:pt modelId="{9A325563-B2E4-4A4D-91A3-25839CC2E02C}" type="pres">
      <dgm:prSet presAssocID="{BB91F0C5-16A7-476B-8DD6-8E1A069D7656}" presName="negativeSpace" presStyleCnt="0"/>
      <dgm:spPr/>
    </dgm:pt>
    <dgm:pt modelId="{A70428C2-E7A5-426B-9D51-9A6277CA1BA6}" type="pres">
      <dgm:prSet presAssocID="{BB91F0C5-16A7-476B-8DD6-8E1A069D7656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3918400-7F0D-4B9D-A828-C93B6485FEB9}" srcId="{9A4DE3C4-7851-472F-9648-FCAB5A1C6C05}" destId="{37FD3C04-8E73-464F-ACA1-98C50A48738B}" srcOrd="1" destOrd="0" parTransId="{AEAD9284-1D74-49ED-B01E-91ACC638D95D}" sibTransId="{D6425107-B453-4D15-8746-96DB0DF0DA99}"/>
    <dgm:cxn modelId="{4C92B91E-2675-48A9-B61E-0AC0AA97E7BF}" type="presOf" srcId="{79DD1F0F-C77E-4BA9-AC75-0297FB66D2DD}" destId="{5FC5F4E4-EEB9-47C4-8F6E-F3EF9909ACC2}" srcOrd="1" destOrd="0" presId="urn:microsoft.com/office/officeart/2005/8/layout/list1"/>
    <dgm:cxn modelId="{C87AE82B-B75F-4F68-9CA3-64DEC4251D3F}" srcId="{79DD1F0F-C77E-4BA9-AC75-0297FB66D2DD}" destId="{F5BEBEBE-EEE6-4E77-9E87-ED47129BCD0C}" srcOrd="0" destOrd="0" parTransId="{7F259D0F-6D75-4E26-84EB-125E7474C619}" sibTransId="{E282110D-0724-448C-A406-AB24AD10BA2C}"/>
    <dgm:cxn modelId="{26BE3330-FA15-4A22-ACC4-FCC78BD40AD9}" srcId="{9A4DE3C4-7851-472F-9648-FCAB5A1C6C05}" destId="{896813D7-6893-429D-AC18-309BFC7639F9}" srcOrd="0" destOrd="0" parTransId="{187F005F-C26B-4DD8-B9E8-79C74107C4C1}" sibTransId="{93E89D5E-8EC1-4C96-92C2-67DD1F272A94}"/>
    <dgm:cxn modelId="{03B83231-25AC-4E83-974E-BA0C1075406B}" type="presOf" srcId="{17B63916-A619-41FA-95FF-7A5A4E597A5B}" destId="{68BD894E-6658-4CB3-80A9-1D608987BA43}" srcOrd="0" destOrd="1" presId="urn:microsoft.com/office/officeart/2005/8/layout/list1"/>
    <dgm:cxn modelId="{83EDC63D-E182-4839-B8DF-50CC3ED6E4AF}" type="presOf" srcId="{79DD1F0F-C77E-4BA9-AC75-0297FB66D2DD}" destId="{193D4722-D1BE-456C-AE2C-13274B12178A}" srcOrd="0" destOrd="0" presId="urn:microsoft.com/office/officeart/2005/8/layout/list1"/>
    <dgm:cxn modelId="{2503FB5F-BCCA-4349-A0FD-EFEC205B45AB}" type="presOf" srcId="{BB91F0C5-16A7-476B-8DD6-8E1A069D7656}" destId="{861F3FF8-5917-4AB6-8DBF-6D799684C8BB}" srcOrd="0" destOrd="0" presId="urn:microsoft.com/office/officeart/2005/8/layout/list1"/>
    <dgm:cxn modelId="{51FBFB52-F7A7-4598-8DA9-7AC550E55107}" type="presOf" srcId="{63D99AF6-1FAF-4C32-BCFD-E300970A0BD9}" destId="{B036E4CE-6C8B-4FF7-AB99-750AABD7069C}" srcOrd="0" destOrd="0" presId="urn:microsoft.com/office/officeart/2005/8/layout/list1"/>
    <dgm:cxn modelId="{07B65253-2595-4DB2-AD01-E4408CF09D07}" type="presOf" srcId="{896813D7-6893-429D-AC18-309BFC7639F9}" destId="{2496BBB1-BA99-4A01-B102-AC4650EC6891}" srcOrd="0" destOrd="0" presId="urn:microsoft.com/office/officeart/2005/8/layout/list1"/>
    <dgm:cxn modelId="{CE80B153-E013-4224-B877-B55C0FFAF32F}" srcId="{63D99AF6-1FAF-4C32-BCFD-E300970A0BD9}" destId="{79DD1F0F-C77E-4BA9-AC75-0297FB66D2DD}" srcOrd="1" destOrd="0" parTransId="{03360E5A-B4F2-4218-8055-BACD55541525}" sibTransId="{2410BBA8-BFB0-46DC-9B45-C7E2D50D6460}"/>
    <dgm:cxn modelId="{F00D2B74-CB3D-41FC-B3FE-B9C49BE39D76}" srcId="{63D99AF6-1FAF-4C32-BCFD-E300970A0BD9}" destId="{9A4DE3C4-7851-472F-9648-FCAB5A1C6C05}" srcOrd="0" destOrd="0" parTransId="{FB99902D-E00F-4365-BCA0-CD5EEC0DFA09}" sibTransId="{1E6C7248-FBCC-4AF9-BA11-52EC70F2C75D}"/>
    <dgm:cxn modelId="{02C4A65A-C7F9-4DC7-9F44-795C4145CD93}" type="presOf" srcId="{BB91F0C5-16A7-476B-8DD6-8E1A069D7656}" destId="{9C2565FF-E69F-4DA5-B532-B845867D3DE7}" srcOrd="1" destOrd="0" presId="urn:microsoft.com/office/officeart/2005/8/layout/list1"/>
    <dgm:cxn modelId="{DE588080-C299-4DA5-937E-35D0BF799D57}" type="presOf" srcId="{9A4DE3C4-7851-472F-9648-FCAB5A1C6C05}" destId="{CC1CDAFB-8C93-4DC9-96DB-EFCE727F197D}" srcOrd="1" destOrd="0" presId="urn:microsoft.com/office/officeart/2005/8/layout/list1"/>
    <dgm:cxn modelId="{84CE758B-2936-4B33-9A42-77D653969377}" srcId="{79DD1F0F-C77E-4BA9-AC75-0297FB66D2DD}" destId="{17B63916-A619-41FA-95FF-7A5A4E597A5B}" srcOrd="1" destOrd="0" parTransId="{239E4AF4-241B-4C3A-9B91-A6D54BEEAEFA}" sibTransId="{FE03170F-C1E3-4AEE-BA7D-393A50DC9A1E}"/>
    <dgm:cxn modelId="{B3867BAD-0DCA-4FE4-BE49-72770EA10232}" type="presOf" srcId="{9A4DE3C4-7851-472F-9648-FCAB5A1C6C05}" destId="{10F804E6-215B-43BB-B713-3794D01B175F}" srcOrd="0" destOrd="0" presId="urn:microsoft.com/office/officeart/2005/8/layout/list1"/>
    <dgm:cxn modelId="{1B9B20B4-9159-45D6-9F4A-31D7D79642DD}" srcId="{63D99AF6-1FAF-4C32-BCFD-E300970A0BD9}" destId="{BB91F0C5-16A7-476B-8DD6-8E1A069D7656}" srcOrd="2" destOrd="0" parTransId="{8138E062-DCF0-46BF-9BD4-1067D1C37CEF}" sibTransId="{DFEE12E8-404A-405A-8808-A96A96FA0041}"/>
    <dgm:cxn modelId="{A39534DC-A0F5-45B6-AD25-346D1027B64B}" type="presOf" srcId="{F5BEBEBE-EEE6-4E77-9E87-ED47129BCD0C}" destId="{68BD894E-6658-4CB3-80A9-1D608987BA43}" srcOrd="0" destOrd="0" presId="urn:microsoft.com/office/officeart/2005/8/layout/list1"/>
    <dgm:cxn modelId="{D9EB52FB-FE8B-454B-9834-E5E25BD3A4BC}" type="presOf" srcId="{37FD3C04-8E73-464F-ACA1-98C50A48738B}" destId="{2496BBB1-BA99-4A01-B102-AC4650EC6891}" srcOrd="0" destOrd="1" presId="urn:microsoft.com/office/officeart/2005/8/layout/list1"/>
    <dgm:cxn modelId="{54DBA286-D1E4-40F3-8491-43B2E8A0C25E}" type="presParOf" srcId="{B036E4CE-6C8B-4FF7-AB99-750AABD7069C}" destId="{CE8468E1-57F3-4997-8EC2-51CE0F0236E1}" srcOrd="0" destOrd="0" presId="urn:microsoft.com/office/officeart/2005/8/layout/list1"/>
    <dgm:cxn modelId="{0CDA5A44-A634-4DA3-B45A-A3C99688C4F3}" type="presParOf" srcId="{CE8468E1-57F3-4997-8EC2-51CE0F0236E1}" destId="{10F804E6-215B-43BB-B713-3794D01B175F}" srcOrd="0" destOrd="0" presId="urn:microsoft.com/office/officeart/2005/8/layout/list1"/>
    <dgm:cxn modelId="{7C8AACC8-10C3-4650-AE43-BA856B870F45}" type="presParOf" srcId="{CE8468E1-57F3-4997-8EC2-51CE0F0236E1}" destId="{CC1CDAFB-8C93-4DC9-96DB-EFCE727F197D}" srcOrd="1" destOrd="0" presId="urn:microsoft.com/office/officeart/2005/8/layout/list1"/>
    <dgm:cxn modelId="{1443DC66-8009-49AB-8B64-DAD5D91F748A}" type="presParOf" srcId="{B036E4CE-6C8B-4FF7-AB99-750AABD7069C}" destId="{1DD553F5-AD99-435E-AED6-F62A88AD4176}" srcOrd="1" destOrd="0" presId="urn:microsoft.com/office/officeart/2005/8/layout/list1"/>
    <dgm:cxn modelId="{1BF228B5-50F0-4DA6-B406-EE7A87A75891}" type="presParOf" srcId="{B036E4CE-6C8B-4FF7-AB99-750AABD7069C}" destId="{2496BBB1-BA99-4A01-B102-AC4650EC6891}" srcOrd="2" destOrd="0" presId="urn:microsoft.com/office/officeart/2005/8/layout/list1"/>
    <dgm:cxn modelId="{44B1BB4E-2A50-4D0D-A03C-9CA3A8A96971}" type="presParOf" srcId="{B036E4CE-6C8B-4FF7-AB99-750AABD7069C}" destId="{8D9AD780-534C-4C1B-A2CC-83E2BB356FA8}" srcOrd="3" destOrd="0" presId="urn:microsoft.com/office/officeart/2005/8/layout/list1"/>
    <dgm:cxn modelId="{B50D13B0-847A-46B6-B751-2FF6D5B695D6}" type="presParOf" srcId="{B036E4CE-6C8B-4FF7-AB99-750AABD7069C}" destId="{2BF62909-967A-447D-B1B8-4DFDF5CA17AC}" srcOrd="4" destOrd="0" presId="urn:microsoft.com/office/officeart/2005/8/layout/list1"/>
    <dgm:cxn modelId="{3CAE4E51-AED4-4D3A-98C5-572C7B95B9DE}" type="presParOf" srcId="{2BF62909-967A-447D-B1B8-4DFDF5CA17AC}" destId="{193D4722-D1BE-456C-AE2C-13274B12178A}" srcOrd="0" destOrd="0" presId="urn:microsoft.com/office/officeart/2005/8/layout/list1"/>
    <dgm:cxn modelId="{9C0C9115-CB2A-4240-9A4E-D9D896E53325}" type="presParOf" srcId="{2BF62909-967A-447D-B1B8-4DFDF5CA17AC}" destId="{5FC5F4E4-EEB9-47C4-8F6E-F3EF9909ACC2}" srcOrd="1" destOrd="0" presId="urn:microsoft.com/office/officeart/2005/8/layout/list1"/>
    <dgm:cxn modelId="{7C3951CB-3F5B-408F-B82F-04CF9B5E836A}" type="presParOf" srcId="{B036E4CE-6C8B-4FF7-AB99-750AABD7069C}" destId="{F8134360-C017-4301-B598-B4A1A4BD1422}" srcOrd="5" destOrd="0" presId="urn:microsoft.com/office/officeart/2005/8/layout/list1"/>
    <dgm:cxn modelId="{60D461BD-3121-43BC-8C05-BD408106ABE4}" type="presParOf" srcId="{B036E4CE-6C8B-4FF7-AB99-750AABD7069C}" destId="{68BD894E-6658-4CB3-80A9-1D608987BA43}" srcOrd="6" destOrd="0" presId="urn:microsoft.com/office/officeart/2005/8/layout/list1"/>
    <dgm:cxn modelId="{F43F3132-8D3B-420B-885D-397436797ED3}" type="presParOf" srcId="{B036E4CE-6C8B-4FF7-AB99-750AABD7069C}" destId="{F185DEF9-CF37-468B-9179-839F997BCD98}" srcOrd="7" destOrd="0" presId="urn:microsoft.com/office/officeart/2005/8/layout/list1"/>
    <dgm:cxn modelId="{941B15E9-2D04-47F2-B726-2BCE2FF5FC5D}" type="presParOf" srcId="{B036E4CE-6C8B-4FF7-AB99-750AABD7069C}" destId="{184DC5F5-8682-494F-B074-FB9268A770FC}" srcOrd="8" destOrd="0" presId="urn:microsoft.com/office/officeart/2005/8/layout/list1"/>
    <dgm:cxn modelId="{C4012869-F4B4-464A-A16D-F4D293B24634}" type="presParOf" srcId="{184DC5F5-8682-494F-B074-FB9268A770FC}" destId="{861F3FF8-5917-4AB6-8DBF-6D799684C8BB}" srcOrd="0" destOrd="0" presId="urn:microsoft.com/office/officeart/2005/8/layout/list1"/>
    <dgm:cxn modelId="{5A2A5277-25BF-48EC-8C25-5DFAF94B1F43}" type="presParOf" srcId="{184DC5F5-8682-494F-B074-FB9268A770FC}" destId="{9C2565FF-E69F-4DA5-B532-B845867D3DE7}" srcOrd="1" destOrd="0" presId="urn:microsoft.com/office/officeart/2005/8/layout/list1"/>
    <dgm:cxn modelId="{86C907D4-4F53-42F4-A962-81AF109CB4C9}" type="presParOf" srcId="{B036E4CE-6C8B-4FF7-AB99-750AABD7069C}" destId="{9A325563-B2E4-4A4D-91A3-25839CC2E02C}" srcOrd="9" destOrd="0" presId="urn:microsoft.com/office/officeart/2005/8/layout/list1"/>
    <dgm:cxn modelId="{791663DE-5F95-49EE-ADEE-03BABA1F1184}" type="presParOf" srcId="{B036E4CE-6C8B-4FF7-AB99-750AABD7069C}" destId="{A70428C2-E7A5-426B-9D51-9A6277CA1BA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2DCDD45-13D0-4640-8EEF-0E970EBD6FA5}" type="doc">
      <dgm:prSet loTypeId="urn:microsoft.com/office/officeart/2005/8/layout/bProcess3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2B951CE-423F-D042-908B-55925584292A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Carrying amount</a:t>
          </a:r>
          <a:endParaRPr lang="en-ID" sz="16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A67212A-0731-1946-BE48-1F5BED930E21}" type="parTrans" cxnId="{04CFF0A6-11A7-1E42-86C9-42EA3D46C69C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4076B7A-C14B-BD48-8466-596D1DD9763F}" type="sibTrans" cxnId="{04CFF0A6-11A7-1E42-86C9-42EA3D46C69C}">
      <dgm:prSet custT="1"/>
      <dgm:spPr>
        <a:ln w="28575"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en-US" sz="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A578563-DA33-704E-815C-C2E7DFF9AD3D}">
      <dgm:prSet custT="1"/>
      <dgm:spPr>
        <a:ln>
          <a:solidFill>
            <a:schemeClr val="bg1">
              <a:lumMod val="6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60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Compared to</a:t>
          </a:r>
          <a:endParaRPr lang="en-ID" sz="1600" i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EE546E1-D147-9649-8311-8FEC642FA8C0}" type="parTrans" cxnId="{B54F2517-07C1-CF4C-8E9E-3292BC23E8FC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3345BB9-D07E-A347-88F5-24F9ED5C1E39}" type="sibTrans" cxnId="{B54F2517-07C1-CF4C-8E9E-3292BC23E8FC}">
      <dgm:prSet custT="1"/>
      <dgm:spPr>
        <a:ln w="28575"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en-US" sz="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C10E3C7-3015-4740-9C6B-75FE793067A0}">
      <dgm:prSet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Recoverable Amount</a:t>
          </a:r>
          <a:endParaRPr lang="en-ID" sz="16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CE6DFD8-E35F-6048-A550-EF85DC2BA7D9}" type="parTrans" cxnId="{5AEAEA2D-F102-7E4E-A655-B49EC3FD4F15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CCF03DB-FF7F-A14B-9DA9-90F2533B9759}" type="sibTrans" cxnId="{5AEAEA2D-F102-7E4E-A655-B49EC3FD4F15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57ACED1-6E02-9146-A02B-294E80D691EF}" type="pres">
      <dgm:prSet presAssocID="{02DCDD45-13D0-4640-8EEF-0E970EBD6FA5}" presName="Name0" presStyleCnt="0">
        <dgm:presLayoutVars>
          <dgm:dir/>
          <dgm:resizeHandles val="exact"/>
        </dgm:presLayoutVars>
      </dgm:prSet>
      <dgm:spPr/>
    </dgm:pt>
    <dgm:pt modelId="{12043018-4B3D-BC47-94D8-0DC4862BAC46}" type="pres">
      <dgm:prSet presAssocID="{F2B951CE-423F-D042-908B-55925584292A}" presName="node" presStyleLbl="node1" presStyleIdx="0" presStyleCnt="3" custScaleX="20010" custScaleY="14293">
        <dgm:presLayoutVars>
          <dgm:bulletEnabled val="1"/>
        </dgm:presLayoutVars>
      </dgm:prSet>
      <dgm:spPr/>
    </dgm:pt>
    <dgm:pt modelId="{BE1996DD-BFF3-5243-BBEB-FB0502D427A8}" type="pres">
      <dgm:prSet presAssocID="{D4076B7A-C14B-BD48-8466-596D1DD9763F}" presName="sibTrans" presStyleLbl="sibTrans1D1" presStyleIdx="0" presStyleCnt="2"/>
      <dgm:spPr/>
    </dgm:pt>
    <dgm:pt modelId="{BB306B78-F5B7-3D46-9F6C-C378B8D97876}" type="pres">
      <dgm:prSet presAssocID="{D4076B7A-C14B-BD48-8466-596D1DD9763F}" presName="connectorText" presStyleLbl="sibTrans1D1" presStyleIdx="0" presStyleCnt="2"/>
      <dgm:spPr/>
    </dgm:pt>
    <dgm:pt modelId="{24022D0A-887B-3249-B0B4-B49FB7E9297A}" type="pres">
      <dgm:prSet presAssocID="{1A578563-DA33-704E-815C-C2E7DFF9AD3D}" presName="node" presStyleLbl="node1" presStyleIdx="1" presStyleCnt="3" custScaleX="20853" custScaleY="15035" custLinFactNeighborX="-16429">
        <dgm:presLayoutVars>
          <dgm:bulletEnabled val="1"/>
        </dgm:presLayoutVars>
      </dgm:prSet>
      <dgm:spPr/>
    </dgm:pt>
    <dgm:pt modelId="{6196F8AD-86F5-884B-8207-07E863964860}" type="pres">
      <dgm:prSet presAssocID="{C3345BB9-D07E-A347-88F5-24F9ED5C1E39}" presName="sibTrans" presStyleLbl="sibTrans1D1" presStyleIdx="1" presStyleCnt="2"/>
      <dgm:spPr/>
    </dgm:pt>
    <dgm:pt modelId="{5CD79CFF-17E4-BF49-99F6-9666B1C95C66}" type="pres">
      <dgm:prSet presAssocID="{C3345BB9-D07E-A347-88F5-24F9ED5C1E39}" presName="connectorText" presStyleLbl="sibTrans1D1" presStyleIdx="1" presStyleCnt="2"/>
      <dgm:spPr/>
    </dgm:pt>
    <dgm:pt modelId="{7DD5280C-4E8F-004C-941D-81872C73BCE8}" type="pres">
      <dgm:prSet presAssocID="{0C10E3C7-3015-4740-9C6B-75FE793067A0}" presName="node" presStyleLbl="node1" presStyleIdx="2" presStyleCnt="3" custScaleX="23811" custScaleY="15035" custLinFactNeighborX="-32614">
        <dgm:presLayoutVars>
          <dgm:bulletEnabled val="1"/>
        </dgm:presLayoutVars>
      </dgm:prSet>
      <dgm:spPr/>
    </dgm:pt>
  </dgm:ptLst>
  <dgm:cxnLst>
    <dgm:cxn modelId="{2EA24F15-68FA-AC46-8ECC-73389B4A545B}" type="presOf" srcId="{0C10E3C7-3015-4740-9C6B-75FE793067A0}" destId="{7DD5280C-4E8F-004C-941D-81872C73BCE8}" srcOrd="0" destOrd="0" presId="urn:microsoft.com/office/officeart/2005/8/layout/bProcess3"/>
    <dgm:cxn modelId="{B54F2517-07C1-CF4C-8E9E-3292BC23E8FC}" srcId="{02DCDD45-13D0-4640-8EEF-0E970EBD6FA5}" destId="{1A578563-DA33-704E-815C-C2E7DFF9AD3D}" srcOrd="1" destOrd="0" parTransId="{5EE546E1-D147-9649-8311-8FEC642FA8C0}" sibTransId="{C3345BB9-D07E-A347-88F5-24F9ED5C1E39}"/>
    <dgm:cxn modelId="{6DA1B126-C10D-214C-AD26-736A2E422FD6}" type="presOf" srcId="{C3345BB9-D07E-A347-88F5-24F9ED5C1E39}" destId="{6196F8AD-86F5-884B-8207-07E863964860}" srcOrd="0" destOrd="0" presId="urn:microsoft.com/office/officeart/2005/8/layout/bProcess3"/>
    <dgm:cxn modelId="{5AEAEA2D-F102-7E4E-A655-B49EC3FD4F15}" srcId="{02DCDD45-13D0-4640-8EEF-0E970EBD6FA5}" destId="{0C10E3C7-3015-4740-9C6B-75FE793067A0}" srcOrd="2" destOrd="0" parTransId="{DCE6DFD8-E35F-6048-A550-EF85DC2BA7D9}" sibTransId="{9CCF03DB-FF7F-A14B-9DA9-90F2533B9759}"/>
    <dgm:cxn modelId="{84ACA32F-A0D8-EA4B-8C47-4A6F7255D60D}" type="presOf" srcId="{1A578563-DA33-704E-815C-C2E7DFF9AD3D}" destId="{24022D0A-887B-3249-B0B4-B49FB7E9297A}" srcOrd="0" destOrd="0" presId="urn:microsoft.com/office/officeart/2005/8/layout/bProcess3"/>
    <dgm:cxn modelId="{C4AA435F-CEEC-5945-92DE-D80F2A2C21F4}" type="presOf" srcId="{C3345BB9-D07E-A347-88F5-24F9ED5C1E39}" destId="{5CD79CFF-17E4-BF49-99F6-9666B1C95C66}" srcOrd="1" destOrd="0" presId="urn:microsoft.com/office/officeart/2005/8/layout/bProcess3"/>
    <dgm:cxn modelId="{C6A1F56E-E996-F84E-9128-28478AC58177}" type="presOf" srcId="{D4076B7A-C14B-BD48-8466-596D1DD9763F}" destId="{BB306B78-F5B7-3D46-9F6C-C378B8D97876}" srcOrd="1" destOrd="0" presId="urn:microsoft.com/office/officeart/2005/8/layout/bProcess3"/>
    <dgm:cxn modelId="{CFC9F057-86FE-B341-B8C8-C7129E6B9809}" type="presOf" srcId="{D4076B7A-C14B-BD48-8466-596D1DD9763F}" destId="{BE1996DD-BFF3-5243-BBEB-FB0502D427A8}" srcOrd="0" destOrd="0" presId="urn:microsoft.com/office/officeart/2005/8/layout/bProcess3"/>
    <dgm:cxn modelId="{04CFF0A6-11A7-1E42-86C9-42EA3D46C69C}" srcId="{02DCDD45-13D0-4640-8EEF-0E970EBD6FA5}" destId="{F2B951CE-423F-D042-908B-55925584292A}" srcOrd="0" destOrd="0" parTransId="{5A67212A-0731-1946-BE48-1F5BED930E21}" sibTransId="{D4076B7A-C14B-BD48-8466-596D1DD9763F}"/>
    <dgm:cxn modelId="{02FEEAC6-779B-A242-99B5-4750E08504AE}" type="presOf" srcId="{F2B951CE-423F-D042-908B-55925584292A}" destId="{12043018-4B3D-BC47-94D8-0DC4862BAC46}" srcOrd="0" destOrd="0" presId="urn:microsoft.com/office/officeart/2005/8/layout/bProcess3"/>
    <dgm:cxn modelId="{88A179ED-CBC2-9947-A727-098CCEA161A6}" type="presOf" srcId="{02DCDD45-13D0-4640-8EEF-0E970EBD6FA5}" destId="{557ACED1-6E02-9146-A02B-294E80D691EF}" srcOrd="0" destOrd="0" presId="urn:microsoft.com/office/officeart/2005/8/layout/bProcess3"/>
    <dgm:cxn modelId="{C9B2F6CA-FE53-5D49-8103-2533918BA9DE}" type="presParOf" srcId="{557ACED1-6E02-9146-A02B-294E80D691EF}" destId="{12043018-4B3D-BC47-94D8-0DC4862BAC46}" srcOrd="0" destOrd="0" presId="urn:microsoft.com/office/officeart/2005/8/layout/bProcess3"/>
    <dgm:cxn modelId="{E662D660-6B9C-3B4E-A71C-EF010FF036C6}" type="presParOf" srcId="{557ACED1-6E02-9146-A02B-294E80D691EF}" destId="{BE1996DD-BFF3-5243-BBEB-FB0502D427A8}" srcOrd="1" destOrd="0" presId="urn:microsoft.com/office/officeart/2005/8/layout/bProcess3"/>
    <dgm:cxn modelId="{C45E5B59-191D-0A45-B11C-2986CC7ACBB8}" type="presParOf" srcId="{BE1996DD-BFF3-5243-BBEB-FB0502D427A8}" destId="{BB306B78-F5B7-3D46-9F6C-C378B8D97876}" srcOrd="0" destOrd="0" presId="urn:microsoft.com/office/officeart/2005/8/layout/bProcess3"/>
    <dgm:cxn modelId="{407D6144-3FB4-A949-86CE-14820C0690AE}" type="presParOf" srcId="{557ACED1-6E02-9146-A02B-294E80D691EF}" destId="{24022D0A-887B-3249-B0B4-B49FB7E9297A}" srcOrd="2" destOrd="0" presId="urn:microsoft.com/office/officeart/2005/8/layout/bProcess3"/>
    <dgm:cxn modelId="{6484AB60-365C-4643-99FA-117BE2171202}" type="presParOf" srcId="{557ACED1-6E02-9146-A02B-294E80D691EF}" destId="{6196F8AD-86F5-884B-8207-07E863964860}" srcOrd="3" destOrd="0" presId="urn:microsoft.com/office/officeart/2005/8/layout/bProcess3"/>
    <dgm:cxn modelId="{787FE88E-3858-0D46-BA39-0A73D805B19B}" type="presParOf" srcId="{6196F8AD-86F5-884B-8207-07E863964860}" destId="{5CD79CFF-17E4-BF49-99F6-9666B1C95C66}" srcOrd="0" destOrd="0" presId="urn:microsoft.com/office/officeart/2005/8/layout/bProcess3"/>
    <dgm:cxn modelId="{BF150100-04E5-D84C-A6EB-511FDAC660F0}" type="presParOf" srcId="{557ACED1-6E02-9146-A02B-294E80D691EF}" destId="{7DD5280C-4E8F-004C-941D-81872C73BCE8}" srcOrd="4" destOrd="0" presId="urn:microsoft.com/office/officeart/2005/8/layout/bProcess3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2DCDD45-13D0-4640-8EEF-0E970EBD6FA5}" type="doc">
      <dgm:prSet loTypeId="urn:microsoft.com/office/officeart/2005/8/layout/bProcess3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2B951CE-423F-D042-908B-55925584292A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Carrying amount</a:t>
          </a:r>
          <a:endParaRPr lang="en-ID" sz="16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A67212A-0731-1946-BE48-1F5BED930E21}" type="parTrans" cxnId="{04CFF0A6-11A7-1E42-86C9-42EA3D46C69C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4076B7A-C14B-BD48-8466-596D1DD9763F}" type="sibTrans" cxnId="{04CFF0A6-11A7-1E42-86C9-42EA3D46C69C}">
      <dgm:prSet custT="1"/>
      <dgm:spPr>
        <a:ln w="28575"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en-US" sz="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A578563-DA33-704E-815C-C2E7DFF9AD3D}">
      <dgm:prSet custT="1"/>
      <dgm:spPr>
        <a:ln>
          <a:solidFill>
            <a:schemeClr val="bg1">
              <a:lumMod val="6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60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Compared to</a:t>
          </a:r>
          <a:endParaRPr lang="en-ID" sz="1600" i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EE546E1-D147-9649-8311-8FEC642FA8C0}" type="parTrans" cxnId="{B54F2517-07C1-CF4C-8E9E-3292BC23E8FC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3345BB9-D07E-A347-88F5-24F9ED5C1E39}" type="sibTrans" cxnId="{B54F2517-07C1-CF4C-8E9E-3292BC23E8FC}">
      <dgm:prSet custT="1"/>
      <dgm:spPr>
        <a:ln w="28575"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en-US" sz="4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C10E3C7-3015-4740-9C6B-75FE793067A0}">
      <dgm:prSet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Recoverable Amount</a:t>
          </a:r>
          <a:endParaRPr lang="en-ID" sz="16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CE6DFD8-E35F-6048-A550-EF85DC2BA7D9}" type="parTrans" cxnId="{5AEAEA2D-F102-7E4E-A655-B49EC3FD4F15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CCF03DB-FF7F-A14B-9DA9-90F2533B9759}" type="sibTrans" cxnId="{5AEAEA2D-F102-7E4E-A655-B49EC3FD4F15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57ACED1-6E02-9146-A02B-294E80D691EF}" type="pres">
      <dgm:prSet presAssocID="{02DCDD45-13D0-4640-8EEF-0E970EBD6FA5}" presName="Name0" presStyleCnt="0">
        <dgm:presLayoutVars>
          <dgm:dir/>
          <dgm:resizeHandles val="exact"/>
        </dgm:presLayoutVars>
      </dgm:prSet>
      <dgm:spPr/>
    </dgm:pt>
    <dgm:pt modelId="{12043018-4B3D-BC47-94D8-0DC4862BAC46}" type="pres">
      <dgm:prSet presAssocID="{F2B951CE-423F-D042-908B-55925584292A}" presName="node" presStyleLbl="node1" presStyleIdx="0" presStyleCnt="3" custScaleX="20010" custScaleY="14293">
        <dgm:presLayoutVars>
          <dgm:bulletEnabled val="1"/>
        </dgm:presLayoutVars>
      </dgm:prSet>
      <dgm:spPr/>
    </dgm:pt>
    <dgm:pt modelId="{BE1996DD-BFF3-5243-BBEB-FB0502D427A8}" type="pres">
      <dgm:prSet presAssocID="{D4076B7A-C14B-BD48-8466-596D1DD9763F}" presName="sibTrans" presStyleLbl="sibTrans1D1" presStyleIdx="0" presStyleCnt="2"/>
      <dgm:spPr/>
    </dgm:pt>
    <dgm:pt modelId="{BB306B78-F5B7-3D46-9F6C-C378B8D97876}" type="pres">
      <dgm:prSet presAssocID="{D4076B7A-C14B-BD48-8466-596D1DD9763F}" presName="connectorText" presStyleLbl="sibTrans1D1" presStyleIdx="0" presStyleCnt="2"/>
      <dgm:spPr/>
    </dgm:pt>
    <dgm:pt modelId="{24022D0A-887B-3249-B0B4-B49FB7E9297A}" type="pres">
      <dgm:prSet presAssocID="{1A578563-DA33-704E-815C-C2E7DFF9AD3D}" presName="node" presStyleLbl="node1" presStyleIdx="1" presStyleCnt="3" custScaleX="20853" custScaleY="15035" custLinFactNeighborX="-16429">
        <dgm:presLayoutVars>
          <dgm:bulletEnabled val="1"/>
        </dgm:presLayoutVars>
      </dgm:prSet>
      <dgm:spPr/>
    </dgm:pt>
    <dgm:pt modelId="{6196F8AD-86F5-884B-8207-07E863964860}" type="pres">
      <dgm:prSet presAssocID="{C3345BB9-D07E-A347-88F5-24F9ED5C1E39}" presName="sibTrans" presStyleLbl="sibTrans1D1" presStyleIdx="1" presStyleCnt="2"/>
      <dgm:spPr/>
    </dgm:pt>
    <dgm:pt modelId="{5CD79CFF-17E4-BF49-99F6-9666B1C95C66}" type="pres">
      <dgm:prSet presAssocID="{C3345BB9-D07E-A347-88F5-24F9ED5C1E39}" presName="connectorText" presStyleLbl="sibTrans1D1" presStyleIdx="1" presStyleCnt="2"/>
      <dgm:spPr/>
    </dgm:pt>
    <dgm:pt modelId="{7DD5280C-4E8F-004C-941D-81872C73BCE8}" type="pres">
      <dgm:prSet presAssocID="{0C10E3C7-3015-4740-9C6B-75FE793067A0}" presName="node" presStyleLbl="node1" presStyleIdx="2" presStyleCnt="3" custScaleX="23811" custScaleY="15035" custLinFactNeighborX="-32614">
        <dgm:presLayoutVars>
          <dgm:bulletEnabled val="1"/>
        </dgm:presLayoutVars>
      </dgm:prSet>
      <dgm:spPr/>
    </dgm:pt>
  </dgm:ptLst>
  <dgm:cxnLst>
    <dgm:cxn modelId="{2EA24F15-68FA-AC46-8ECC-73389B4A545B}" type="presOf" srcId="{0C10E3C7-3015-4740-9C6B-75FE793067A0}" destId="{7DD5280C-4E8F-004C-941D-81872C73BCE8}" srcOrd="0" destOrd="0" presId="urn:microsoft.com/office/officeart/2005/8/layout/bProcess3"/>
    <dgm:cxn modelId="{B54F2517-07C1-CF4C-8E9E-3292BC23E8FC}" srcId="{02DCDD45-13D0-4640-8EEF-0E970EBD6FA5}" destId="{1A578563-DA33-704E-815C-C2E7DFF9AD3D}" srcOrd="1" destOrd="0" parTransId="{5EE546E1-D147-9649-8311-8FEC642FA8C0}" sibTransId="{C3345BB9-D07E-A347-88F5-24F9ED5C1E39}"/>
    <dgm:cxn modelId="{6DA1B126-C10D-214C-AD26-736A2E422FD6}" type="presOf" srcId="{C3345BB9-D07E-A347-88F5-24F9ED5C1E39}" destId="{6196F8AD-86F5-884B-8207-07E863964860}" srcOrd="0" destOrd="0" presId="urn:microsoft.com/office/officeart/2005/8/layout/bProcess3"/>
    <dgm:cxn modelId="{5AEAEA2D-F102-7E4E-A655-B49EC3FD4F15}" srcId="{02DCDD45-13D0-4640-8EEF-0E970EBD6FA5}" destId="{0C10E3C7-3015-4740-9C6B-75FE793067A0}" srcOrd="2" destOrd="0" parTransId="{DCE6DFD8-E35F-6048-A550-EF85DC2BA7D9}" sibTransId="{9CCF03DB-FF7F-A14B-9DA9-90F2533B9759}"/>
    <dgm:cxn modelId="{84ACA32F-A0D8-EA4B-8C47-4A6F7255D60D}" type="presOf" srcId="{1A578563-DA33-704E-815C-C2E7DFF9AD3D}" destId="{24022D0A-887B-3249-B0B4-B49FB7E9297A}" srcOrd="0" destOrd="0" presId="urn:microsoft.com/office/officeart/2005/8/layout/bProcess3"/>
    <dgm:cxn modelId="{C4AA435F-CEEC-5945-92DE-D80F2A2C21F4}" type="presOf" srcId="{C3345BB9-D07E-A347-88F5-24F9ED5C1E39}" destId="{5CD79CFF-17E4-BF49-99F6-9666B1C95C66}" srcOrd="1" destOrd="0" presId="urn:microsoft.com/office/officeart/2005/8/layout/bProcess3"/>
    <dgm:cxn modelId="{C6A1F56E-E996-F84E-9128-28478AC58177}" type="presOf" srcId="{D4076B7A-C14B-BD48-8466-596D1DD9763F}" destId="{BB306B78-F5B7-3D46-9F6C-C378B8D97876}" srcOrd="1" destOrd="0" presId="urn:microsoft.com/office/officeart/2005/8/layout/bProcess3"/>
    <dgm:cxn modelId="{CFC9F057-86FE-B341-B8C8-C7129E6B9809}" type="presOf" srcId="{D4076B7A-C14B-BD48-8466-596D1DD9763F}" destId="{BE1996DD-BFF3-5243-BBEB-FB0502D427A8}" srcOrd="0" destOrd="0" presId="urn:microsoft.com/office/officeart/2005/8/layout/bProcess3"/>
    <dgm:cxn modelId="{04CFF0A6-11A7-1E42-86C9-42EA3D46C69C}" srcId="{02DCDD45-13D0-4640-8EEF-0E970EBD6FA5}" destId="{F2B951CE-423F-D042-908B-55925584292A}" srcOrd="0" destOrd="0" parTransId="{5A67212A-0731-1946-BE48-1F5BED930E21}" sibTransId="{D4076B7A-C14B-BD48-8466-596D1DD9763F}"/>
    <dgm:cxn modelId="{02FEEAC6-779B-A242-99B5-4750E08504AE}" type="presOf" srcId="{F2B951CE-423F-D042-908B-55925584292A}" destId="{12043018-4B3D-BC47-94D8-0DC4862BAC46}" srcOrd="0" destOrd="0" presId="urn:microsoft.com/office/officeart/2005/8/layout/bProcess3"/>
    <dgm:cxn modelId="{88A179ED-CBC2-9947-A727-098CCEA161A6}" type="presOf" srcId="{02DCDD45-13D0-4640-8EEF-0E970EBD6FA5}" destId="{557ACED1-6E02-9146-A02B-294E80D691EF}" srcOrd="0" destOrd="0" presId="urn:microsoft.com/office/officeart/2005/8/layout/bProcess3"/>
    <dgm:cxn modelId="{C9B2F6CA-FE53-5D49-8103-2533918BA9DE}" type="presParOf" srcId="{557ACED1-6E02-9146-A02B-294E80D691EF}" destId="{12043018-4B3D-BC47-94D8-0DC4862BAC46}" srcOrd="0" destOrd="0" presId="urn:microsoft.com/office/officeart/2005/8/layout/bProcess3"/>
    <dgm:cxn modelId="{E662D660-6B9C-3B4E-A71C-EF010FF036C6}" type="presParOf" srcId="{557ACED1-6E02-9146-A02B-294E80D691EF}" destId="{BE1996DD-BFF3-5243-BBEB-FB0502D427A8}" srcOrd="1" destOrd="0" presId="urn:microsoft.com/office/officeart/2005/8/layout/bProcess3"/>
    <dgm:cxn modelId="{C45E5B59-191D-0A45-B11C-2986CC7ACBB8}" type="presParOf" srcId="{BE1996DD-BFF3-5243-BBEB-FB0502D427A8}" destId="{BB306B78-F5B7-3D46-9F6C-C378B8D97876}" srcOrd="0" destOrd="0" presId="urn:microsoft.com/office/officeart/2005/8/layout/bProcess3"/>
    <dgm:cxn modelId="{407D6144-3FB4-A949-86CE-14820C0690AE}" type="presParOf" srcId="{557ACED1-6E02-9146-A02B-294E80D691EF}" destId="{24022D0A-887B-3249-B0B4-B49FB7E9297A}" srcOrd="2" destOrd="0" presId="urn:microsoft.com/office/officeart/2005/8/layout/bProcess3"/>
    <dgm:cxn modelId="{6484AB60-365C-4643-99FA-117BE2171202}" type="presParOf" srcId="{557ACED1-6E02-9146-A02B-294E80D691EF}" destId="{6196F8AD-86F5-884B-8207-07E863964860}" srcOrd="3" destOrd="0" presId="urn:microsoft.com/office/officeart/2005/8/layout/bProcess3"/>
    <dgm:cxn modelId="{787FE88E-3858-0D46-BA39-0A73D805B19B}" type="presParOf" srcId="{6196F8AD-86F5-884B-8207-07E863964860}" destId="{5CD79CFF-17E4-BF49-99F6-9666B1C95C66}" srcOrd="0" destOrd="0" presId="urn:microsoft.com/office/officeart/2005/8/layout/bProcess3"/>
    <dgm:cxn modelId="{BF150100-04E5-D84C-A6EB-511FDAC660F0}" type="presParOf" srcId="{557ACED1-6E02-9146-A02B-294E80D691EF}" destId="{7DD5280C-4E8F-004C-941D-81872C73BCE8}" srcOrd="4" destOrd="0" presId="urn:microsoft.com/office/officeart/2005/8/layout/bProcess3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3900EC3-4FFE-8C43-AEF4-EDE5759F53DF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B193226-0721-C040-B468-C6A6D12C6F90}">
      <dgm:prSet custT="1"/>
      <dgm:spPr/>
      <dgm:t>
        <a:bodyPr/>
        <a:lstStyle/>
        <a:p>
          <a:r>
            <a:rPr lang="id-ID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Infomasi yang bersumber dari luar</a:t>
          </a:r>
          <a:endParaRPr lang="en-ID" sz="2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24F6644-2F67-1640-A899-287D16FA45FE}" type="parTrans" cxnId="{45FE8FEC-CA0C-014C-92D2-98D708824D21}">
      <dgm:prSet/>
      <dgm:spPr/>
      <dgm:t>
        <a:bodyPr/>
        <a:lstStyle/>
        <a:p>
          <a:endParaRPr lang="en-US" sz="2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0B7F95C-2D49-9F4D-9AFE-FD3CA80E21AC}" type="sibTrans" cxnId="{45FE8FEC-CA0C-014C-92D2-98D708824D21}">
      <dgm:prSet/>
      <dgm:spPr/>
      <dgm:t>
        <a:bodyPr/>
        <a:lstStyle/>
        <a:p>
          <a:endParaRPr lang="en-US" sz="2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E6B31EA-680D-2449-9B0C-CAA2E5476C3E}">
      <dgm:prSet custT="1"/>
      <dgm:spPr>
        <a:solidFill>
          <a:srgbClr val="D2F3D0"/>
        </a:solidFill>
      </dgm:spPr>
      <dgm:t>
        <a:bodyPr/>
        <a:lstStyle/>
        <a:p>
          <a:r>
            <a:rPr lang="en-GB" sz="2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</a:t>
          </a:r>
          <a:r>
            <a:rPr lang="id-ID" sz="2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formasi yang bersumber dari dalam</a:t>
          </a:r>
          <a:endParaRPr lang="en-ID" sz="2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1C38655-3D55-5E43-985A-C8FC0BD1BB7D}" type="parTrans" cxnId="{D9CB925E-AD51-3841-9FD9-8244CD05D09E}">
      <dgm:prSet/>
      <dgm:spPr/>
      <dgm:t>
        <a:bodyPr/>
        <a:lstStyle/>
        <a:p>
          <a:endParaRPr lang="en-US" sz="2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E338E89-C28F-434E-B08B-6FB4C74DC0E7}" type="sibTrans" cxnId="{D9CB925E-AD51-3841-9FD9-8244CD05D09E}">
      <dgm:prSet/>
      <dgm:spPr/>
      <dgm:t>
        <a:bodyPr/>
        <a:lstStyle/>
        <a:p>
          <a:endParaRPr lang="en-US" sz="2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AB3BBB1-77DF-0C49-9781-6DAFC8FE6CAF}" type="pres">
      <dgm:prSet presAssocID="{63900EC3-4FFE-8C43-AEF4-EDE5759F53DF}" presName="diagram" presStyleCnt="0">
        <dgm:presLayoutVars>
          <dgm:dir/>
          <dgm:resizeHandles val="exact"/>
        </dgm:presLayoutVars>
      </dgm:prSet>
      <dgm:spPr/>
    </dgm:pt>
    <dgm:pt modelId="{DB0A73C7-2076-8944-A071-E5B4D2D33D1F}" type="pres">
      <dgm:prSet presAssocID="{BB193226-0721-C040-B468-C6A6D12C6F90}" presName="node" presStyleLbl="node1" presStyleIdx="0" presStyleCnt="2">
        <dgm:presLayoutVars>
          <dgm:bulletEnabled val="1"/>
        </dgm:presLayoutVars>
      </dgm:prSet>
      <dgm:spPr/>
    </dgm:pt>
    <dgm:pt modelId="{29BB07D2-1426-6D46-BCC2-AFE6B99233C7}" type="pres">
      <dgm:prSet presAssocID="{00B7F95C-2D49-9F4D-9AFE-FD3CA80E21AC}" presName="sibTrans" presStyleCnt="0"/>
      <dgm:spPr/>
    </dgm:pt>
    <dgm:pt modelId="{B49384AA-148C-B14D-9E79-812DA1A17479}" type="pres">
      <dgm:prSet presAssocID="{4E6B31EA-680D-2449-9B0C-CAA2E5476C3E}" presName="node" presStyleLbl="node1" presStyleIdx="1" presStyleCnt="2">
        <dgm:presLayoutVars>
          <dgm:bulletEnabled val="1"/>
        </dgm:presLayoutVars>
      </dgm:prSet>
      <dgm:spPr/>
    </dgm:pt>
  </dgm:ptLst>
  <dgm:cxnLst>
    <dgm:cxn modelId="{9D115134-C8DE-F449-9030-E326EF22AAEC}" type="presOf" srcId="{4E6B31EA-680D-2449-9B0C-CAA2E5476C3E}" destId="{B49384AA-148C-B14D-9E79-812DA1A17479}" srcOrd="0" destOrd="0" presId="urn:microsoft.com/office/officeart/2005/8/layout/default"/>
    <dgm:cxn modelId="{D9CB925E-AD51-3841-9FD9-8244CD05D09E}" srcId="{63900EC3-4FFE-8C43-AEF4-EDE5759F53DF}" destId="{4E6B31EA-680D-2449-9B0C-CAA2E5476C3E}" srcOrd="1" destOrd="0" parTransId="{E1C38655-3D55-5E43-985A-C8FC0BD1BB7D}" sibTransId="{AE338E89-C28F-434E-B08B-6FB4C74DC0E7}"/>
    <dgm:cxn modelId="{B6F4D062-293B-6940-80D6-19D9BCD9FE44}" type="presOf" srcId="{63900EC3-4FFE-8C43-AEF4-EDE5759F53DF}" destId="{4AB3BBB1-77DF-0C49-9781-6DAFC8FE6CAF}" srcOrd="0" destOrd="0" presId="urn:microsoft.com/office/officeart/2005/8/layout/default"/>
    <dgm:cxn modelId="{DE7D9F45-4BF9-E74D-A648-8DC95A41842C}" type="presOf" srcId="{BB193226-0721-C040-B468-C6A6D12C6F90}" destId="{DB0A73C7-2076-8944-A071-E5B4D2D33D1F}" srcOrd="0" destOrd="0" presId="urn:microsoft.com/office/officeart/2005/8/layout/default"/>
    <dgm:cxn modelId="{45FE8FEC-CA0C-014C-92D2-98D708824D21}" srcId="{63900EC3-4FFE-8C43-AEF4-EDE5759F53DF}" destId="{BB193226-0721-C040-B468-C6A6D12C6F90}" srcOrd="0" destOrd="0" parTransId="{E24F6644-2F67-1640-A899-287D16FA45FE}" sibTransId="{00B7F95C-2D49-9F4D-9AFE-FD3CA80E21AC}"/>
    <dgm:cxn modelId="{1B7CECF5-0E95-0643-9831-ED5A2289BC99}" type="presParOf" srcId="{4AB3BBB1-77DF-0C49-9781-6DAFC8FE6CAF}" destId="{DB0A73C7-2076-8944-A071-E5B4D2D33D1F}" srcOrd="0" destOrd="0" presId="urn:microsoft.com/office/officeart/2005/8/layout/default"/>
    <dgm:cxn modelId="{70A8CB47-5399-884B-94CE-1D4582C9F9FC}" type="presParOf" srcId="{4AB3BBB1-77DF-0C49-9781-6DAFC8FE6CAF}" destId="{29BB07D2-1426-6D46-BCC2-AFE6B99233C7}" srcOrd="1" destOrd="0" presId="urn:microsoft.com/office/officeart/2005/8/layout/default"/>
    <dgm:cxn modelId="{7BFE252F-0B58-C54F-8789-093D3D88C35B}" type="presParOf" srcId="{4AB3BBB1-77DF-0C49-9781-6DAFC8FE6CAF}" destId="{B49384AA-148C-B14D-9E79-812DA1A17479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1AB8895-650A-42A9-B377-949FE391779F}" type="doc">
      <dgm:prSet loTypeId="urn:microsoft.com/office/officeart/2005/8/layout/hierarchy4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307C4B7-3CBF-4A80-9901-8359B0E8FD4D}">
      <dgm:prSet phldrT="[Text]" custT="1"/>
      <dgm:spPr/>
      <dgm:t>
        <a:bodyPr/>
        <a:lstStyle/>
        <a:p>
          <a:r>
            <a:rPr lang="id-ID" sz="18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Pengungkapan tambahan utama termasuk</a:t>
          </a:r>
          <a:r>
            <a:rPr lang="en-US" sz="18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:</a:t>
          </a:r>
          <a:endParaRPr lang="en-US" sz="18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27CE2D3-F537-4B3F-8F29-23577A2B5AA7}" type="parTrans" cxnId="{1DC57C7A-AF80-4A01-8F3B-F6B7107FB219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3C70607-CB82-4741-9C3A-F8AC7D1CCFFA}" type="sibTrans" cxnId="{1DC57C7A-AF80-4A01-8F3B-F6B7107FB219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EDBC802-28DA-4CDD-A0EC-08BAF0841D09}">
      <dgm:prSet phldrT="[Text]" custT="1"/>
      <dgm:spPr/>
      <dgm:t>
        <a:bodyPr/>
        <a:lstStyle/>
        <a:p>
          <a:r>
            <a:rPr lang="id-ID" sz="18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setiap UPK (atau kelompok UPK) yang memiliki nilai tercatat goodwill atau aset tidak berwujud dengan masa manfaat tidak terbatas</a:t>
          </a:r>
          <a:r>
            <a:rPr lang="en-US" sz="18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termasuk:</a:t>
          </a:r>
          <a:endParaRPr lang="en-US" sz="18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BB9AD34-DC5D-47DF-B785-C424597EED2A}" type="parTrans" cxnId="{C5D75851-E1F8-49A8-8B0C-DC3FFD677300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42C6BD7-4166-4B27-96E4-2705F3BB7A7B}" type="sibTrans" cxnId="{C5D75851-E1F8-49A8-8B0C-DC3FFD677300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3852ACE-61AD-474F-9AEE-918FEA290D5C}">
      <dgm:prSet phldrT="[Text]" custT="1"/>
      <dgm:spPr/>
      <dgm:t>
        <a:bodyPr/>
        <a:lstStyle/>
        <a:p>
          <a:r>
            <a:rPr lang="id-ID" sz="18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Asumsi utama dan pendekatan manajemen yang digunakan untuk mengukur nilai terpulihkan</a:t>
          </a:r>
          <a:endParaRPr lang="en-US" sz="18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E8931E4-9142-4EBD-B290-59C742762EFF}" type="parTrans" cxnId="{E9AE51D1-155B-4EF9-8956-AC7867C77884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AD66F87-2F83-47F3-8D37-4CD135B60F88}" type="sibTrans" cxnId="{E9AE51D1-155B-4EF9-8956-AC7867C77884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C1DD2C4-5BC8-456A-B2A2-5A4FF45925F6}">
      <dgm:prSet phldrT="[Text]" custT="1"/>
      <dgm:spPr/>
      <dgm:t>
        <a:bodyPr/>
        <a:lstStyle/>
        <a:p>
          <a:r>
            <a:rPr lang="id-ID" sz="18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Periode dimana manajemen telah memproyeksikan arus kas, tingkat pertumbuhan, tingkat diskonto</a:t>
          </a:r>
          <a:endParaRPr lang="en-US" sz="18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E5681D7-BDDF-436D-B461-27CB7A18B597}" type="parTrans" cxnId="{8394E358-81AA-4E3A-A270-57E95F3D86A1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ADB51A2-30F7-49D8-B4D7-F30195A1FD9A}" type="sibTrans" cxnId="{8394E358-81AA-4E3A-A270-57E95F3D86A1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CF1DCAF-731A-4FED-B990-03DAC732E585}">
      <dgm:prSet phldrT="[Text]" custT="1"/>
      <dgm:spPr/>
      <dgm:t>
        <a:bodyPr/>
        <a:lstStyle/>
        <a:p>
          <a:r>
            <a:rPr lang="id-ID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Pengungkapan yang lebih ekstensif disyaratkan</a:t>
          </a:r>
          <a:endParaRPr lang="en-US" sz="18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CCFFB84-2783-41DA-A350-ADC31366650E}" type="sibTrans" cxnId="{77837C0C-6A5D-4231-9622-D79CA498A063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C07A0DB-7B80-4F37-921E-D66FFCF98A28}" type="parTrans" cxnId="{77837C0C-6A5D-4231-9622-D79CA498A063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4BEA1B7-EC76-45D8-B0BB-F7D3E6C1F19D}" type="pres">
      <dgm:prSet presAssocID="{61AB8895-650A-42A9-B377-949FE391779F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A2F9C4F-BB51-4A2F-ABE2-63C1C58DF2BA}" type="pres">
      <dgm:prSet presAssocID="{9CF1DCAF-731A-4FED-B990-03DAC732E585}" presName="vertOne" presStyleCnt="0"/>
      <dgm:spPr/>
    </dgm:pt>
    <dgm:pt modelId="{2DCF5A04-7346-4099-816B-3433A9EB4C02}" type="pres">
      <dgm:prSet presAssocID="{9CF1DCAF-731A-4FED-B990-03DAC732E585}" presName="txOne" presStyleLbl="node0" presStyleIdx="0" presStyleCnt="1" custScaleX="78633" custScaleY="14818" custLinFactNeighborX="-17332" custLinFactNeighborY="73840">
        <dgm:presLayoutVars>
          <dgm:chPref val="3"/>
        </dgm:presLayoutVars>
      </dgm:prSet>
      <dgm:spPr/>
    </dgm:pt>
    <dgm:pt modelId="{978E9E0D-E816-4895-AF11-6AAFD890F2AF}" type="pres">
      <dgm:prSet presAssocID="{9CF1DCAF-731A-4FED-B990-03DAC732E585}" presName="parTransOne" presStyleCnt="0"/>
      <dgm:spPr/>
    </dgm:pt>
    <dgm:pt modelId="{58C8B14F-E06C-4D32-AAD5-AA083CB623F1}" type="pres">
      <dgm:prSet presAssocID="{9CF1DCAF-731A-4FED-B990-03DAC732E585}" presName="horzOne" presStyleCnt="0"/>
      <dgm:spPr/>
    </dgm:pt>
    <dgm:pt modelId="{B541927F-BCAB-4CF1-B24B-F5ECF3313FD0}" type="pres">
      <dgm:prSet presAssocID="{2307C4B7-3CBF-4A80-9901-8359B0E8FD4D}" presName="vertTwo" presStyleCnt="0"/>
      <dgm:spPr/>
    </dgm:pt>
    <dgm:pt modelId="{CF29E0EB-2D72-4835-8AFF-526CEE134DE1}" type="pres">
      <dgm:prSet presAssocID="{2307C4B7-3CBF-4A80-9901-8359B0E8FD4D}" presName="txTwo" presStyleLbl="node2" presStyleIdx="0" presStyleCnt="2" custScaleX="145013" custScaleY="15235" custLinFactNeighborX="-20" custLinFactNeighborY="5777">
        <dgm:presLayoutVars>
          <dgm:chPref val="3"/>
        </dgm:presLayoutVars>
      </dgm:prSet>
      <dgm:spPr/>
    </dgm:pt>
    <dgm:pt modelId="{786FA7F5-0806-49DD-9157-0E773C816C3C}" type="pres">
      <dgm:prSet presAssocID="{2307C4B7-3CBF-4A80-9901-8359B0E8FD4D}" presName="parTransTwo" presStyleCnt="0"/>
      <dgm:spPr/>
    </dgm:pt>
    <dgm:pt modelId="{1BA369E7-46FD-455A-952A-8F5A0AE1DB33}" type="pres">
      <dgm:prSet presAssocID="{2307C4B7-3CBF-4A80-9901-8359B0E8FD4D}" presName="horzTwo" presStyleCnt="0"/>
      <dgm:spPr/>
    </dgm:pt>
    <dgm:pt modelId="{B11CD2C5-B3CC-4D62-B980-08B05F861AC9}" type="pres">
      <dgm:prSet presAssocID="{CEDBC802-28DA-4CDD-A0EC-08BAF0841D09}" presName="vertThree" presStyleCnt="0"/>
      <dgm:spPr/>
    </dgm:pt>
    <dgm:pt modelId="{6A289606-DB33-4392-94E3-0C1B918EE369}" type="pres">
      <dgm:prSet presAssocID="{CEDBC802-28DA-4CDD-A0EC-08BAF0841D09}" presName="txThree" presStyleLbl="node3" presStyleIdx="0" presStyleCnt="2" custScaleX="514719" custScaleY="49211" custLinFactX="-100000" custLinFactNeighborX="-102481" custLinFactNeighborY="-7535">
        <dgm:presLayoutVars>
          <dgm:chPref val="3"/>
        </dgm:presLayoutVars>
      </dgm:prSet>
      <dgm:spPr/>
    </dgm:pt>
    <dgm:pt modelId="{3ECDBE4A-6ACE-4B39-815F-E34CDE0E005B}" type="pres">
      <dgm:prSet presAssocID="{CEDBC802-28DA-4CDD-A0EC-08BAF0841D09}" presName="horzThree" presStyleCnt="0"/>
      <dgm:spPr/>
    </dgm:pt>
    <dgm:pt modelId="{66DAA19D-264E-4471-AED3-A9161E6EBAA3}" type="pres">
      <dgm:prSet presAssocID="{942C6BD7-4166-4B27-96E4-2705F3BB7A7B}" presName="sibSpaceThree" presStyleCnt="0"/>
      <dgm:spPr/>
    </dgm:pt>
    <dgm:pt modelId="{741F0047-7283-4A6D-B4DF-CBACC2771C7B}" type="pres">
      <dgm:prSet presAssocID="{13852ACE-61AD-474F-9AEE-918FEA290D5C}" presName="vertThree" presStyleCnt="0"/>
      <dgm:spPr/>
    </dgm:pt>
    <dgm:pt modelId="{083BEC82-A5E3-4364-9480-704EFE2B7236}" type="pres">
      <dgm:prSet presAssocID="{13852ACE-61AD-474F-9AEE-918FEA290D5C}" presName="txThree" presStyleLbl="node3" presStyleIdx="1" presStyleCnt="2" custScaleX="379946" custScaleY="47649" custLinFactX="-88666" custLinFactNeighborX="-100000" custLinFactNeighborY="-6448">
        <dgm:presLayoutVars>
          <dgm:chPref val="3"/>
        </dgm:presLayoutVars>
      </dgm:prSet>
      <dgm:spPr/>
    </dgm:pt>
    <dgm:pt modelId="{5780A644-D44A-4A67-BEF2-143F91C75DC8}" type="pres">
      <dgm:prSet presAssocID="{13852ACE-61AD-474F-9AEE-918FEA290D5C}" presName="horzThree" presStyleCnt="0"/>
      <dgm:spPr/>
    </dgm:pt>
    <dgm:pt modelId="{350DEB92-2248-4057-9172-1C0D5903A374}" type="pres">
      <dgm:prSet presAssocID="{B3C70607-CB82-4741-9C3A-F8AC7D1CCFFA}" presName="sibSpaceTwo" presStyleCnt="0"/>
      <dgm:spPr/>
    </dgm:pt>
    <dgm:pt modelId="{6034542D-782E-4866-893D-A53349BE364D}" type="pres">
      <dgm:prSet presAssocID="{EC1DD2C4-5BC8-456A-B2A2-5A4FF45925F6}" presName="vertTwo" presStyleCnt="0"/>
      <dgm:spPr/>
    </dgm:pt>
    <dgm:pt modelId="{1895420A-4147-4916-BCD6-71D8DA2975C0}" type="pres">
      <dgm:prSet presAssocID="{EC1DD2C4-5BC8-456A-B2A2-5A4FF45925F6}" presName="txTwo" presStyleLbl="node2" presStyleIdx="1" presStyleCnt="2" custScaleX="334405" custScaleY="47649" custLinFactX="-167387" custLinFactNeighborX="-200000" custLinFactNeighborY="20031">
        <dgm:presLayoutVars>
          <dgm:chPref val="3"/>
        </dgm:presLayoutVars>
      </dgm:prSet>
      <dgm:spPr/>
    </dgm:pt>
    <dgm:pt modelId="{7A624552-688B-4BC3-AB18-27F99E066678}" type="pres">
      <dgm:prSet presAssocID="{EC1DD2C4-5BC8-456A-B2A2-5A4FF45925F6}" presName="horzTwo" presStyleCnt="0"/>
      <dgm:spPr/>
    </dgm:pt>
  </dgm:ptLst>
  <dgm:cxnLst>
    <dgm:cxn modelId="{77837C0C-6A5D-4231-9622-D79CA498A063}" srcId="{61AB8895-650A-42A9-B377-949FE391779F}" destId="{9CF1DCAF-731A-4FED-B990-03DAC732E585}" srcOrd="0" destOrd="0" parTransId="{0C07A0DB-7B80-4F37-921E-D66FFCF98A28}" sibTransId="{3CCFFB84-2783-41DA-A350-ADC31366650E}"/>
    <dgm:cxn modelId="{A9931E0D-D204-4531-9249-57828AC6DDAF}" type="presOf" srcId="{13852ACE-61AD-474F-9AEE-918FEA290D5C}" destId="{083BEC82-A5E3-4364-9480-704EFE2B7236}" srcOrd="0" destOrd="0" presId="urn:microsoft.com/office/officeart/2005/8/layout/hierarchy4"/>
    <dgm:cxn modelId="{1E78BA0D-B9D2-449C-85AF-D9A9B68F4BD0}" type="presOf" srcId="{CEDBC802-28DA-4CDD-A0EC-08BAF0841D09}" destId="{6A289606-DB33-4392-94E3-0C1B918EE369}" srcOrd="0" destOrd="0" presId="urn:microsoft.com/office/officeart/2005/8/layout/hierarchy4"/>
    <dgm:cxn modelId="{D6C42629-324B-4069-B7A7-B4888F694FBC}" type="presOf" srcId="{61AB8895-650A-42A9-B377-949FE391779F}" destId="{A4BEA1B7-EC76-45D8-B0BB-F7D3E6C1F19D}" srcOrd="0" destOrd="0" presId="urn:microsoft.com/office/officeart/2005/8/layout/hierarchy4"/>
    <dgm:cxn modelId="{8DFFF06D-0495-4B7F-ABC3-9C37F9DC293A}" type="presOf" srcId="{2307C4B7-3CBF-4A80-9901-8359B0E8FD4D}" destId="{CF29E0EB-2D72-4835-8AFF-526CEE134DE1}" srcOrd="0" destOrd="0" presId="urn:microsoft.com/office/officeart/2005/8/layout/hierarchy4"/>
    <dgm:cxn modelId="{C5D75851-E1F8-49A8-8B0C-DC3FFD677300}" srcId="{2307C4B7-3CBF-4A80-9901-8359B0E8FD4D}" destId="{CEDBC802-28DA-4CDD-A0EC-08BAF0841D09}" srcOrd="0" destOrd="0" parTransId="{FBB9AD34-DC5D-47DF-B785-C424597EED2A}" sibTransId="{942C6BD7-4166-4B27-96E4-2705F3BB7A7B}"/>
    <dgm:cxn modelId="{EC301256-B043-4D0D-9C38-992B8AA7799C}" type="presOf" srcId="{EC1DD2C4-5BC8-456A-B2A2-5A4FF45925F6}" destId="{1895420A-4147-4916-BCD6-71D8DA2975C0}" srcOrd="0" destOrd="0" presId="urn:microsoft.com/office/officeart/2005/8/layout/hierarchy4"/>
    <dgm:cxn modelId="{8394E358-81AA-4E3A-A270-57E95F3D86A1}" srcId="{9CF1DCAF-731A-4FED-B990-03DAC732E585}" destId="{EC1DD2C4-5BC8-456A-B2A2-5A4FF45925F6}" srcOrd="1" destOrd="0" parTransId="{BE5681D7-BDDF-436D-B461-27CB7A18B597}" sibTransId="{EADB51A2-30F7-49D8-B4D7-F30195A1FD9A}"/>
    <dgm:cxn modelId="{1DC57C7A-AF80-4A01-8F3B-F6B7107FB219}" srcId="{9CF1DCAF-731A-4FED-B990-03DAC732E585}" destId="{2307C4B7-3CBF-4A80-9901-8359B0E8FD4D}" srcOrd="0" destOrd="0" parTransId="{C27CE2D3-F537-4B3F-8F29-23577A2B5AA7}" sibTransId="{B3C70607-CB82-4741-9C3A-F8AC7D1CCFFA}"/>
    <dgm:cxn modelId="{323DBCBD-FB50-4D82-AD5B-520ACB82A164}" type="presOf" srcId="{9CF1DCAF-731A-4FED-B990-03DAC732E585}" destId="{2DCF5A04-7346-4099-816B-3433A9EB4C02}" srcOrd="0" destOrd="0" presId="urn:microsoft.com/office/officeart/2005/8/layout/hierarchy4"/>
    <dgm:cxn modelId="{E9AE51D1-155B-4EF9-8956-AC7867C77884}" srcId="{2307C4B7-3CBF-4A80-9901-8359B0E8FD4D}" destId="{13852ACE-61AD-474F-9AEE-918FEA290D5C}" srcOrd="1" destOrd="0" parTransId="{2E8931E4-9142-4EBD-B290-59C742762EFF}" sibTransId="{6AD66F87-2F83-47F3-8D37-4CD135B60F88}"/>
    <dgm:cxn modelId="{B706B627-9973-4787-95D0-BF09B39C057F}" type="presParOf" srcId="{A4BEA1B7-EC76-45D8-B0BB-F7D3E6C1F19D}" destId="{1A2F9C4F-BB51-4A2F-ABE2-63C1C58DF2BA}" srcOrd="0" destOrd="0" presId="urn:microsoft.com/office/officeart/2005/8/layout/hierarchy4"/>
    <dgm:cxn modelId="{D206E958-C329-45E6-A30C-670EADB1336A}" type="presParOf" srcId="{1A2F9C4F-BB51-4A2F-ABE2-63C1C58DF2BA}" destId="{2DCF5A04-7346-4099-816B-3433A9EB4C02}" srcOrd="0" destOrd="0" presId="urn:microsoft.com/office/officeart/2005/8/layout/hierarchy4"/>
    <dgm:cxn modelId="{855FEAA8-31E0-4B5B-9F8B-49199826AFFA}" type="presParOf" srcId="{1A2F9C4F-BB51-4A2F-ABE2-63C1C58DF2BA}" destId="{978E9E0D-E816-4895-AF11-6AAFD890F2AF}" srcOrd="1" destOrd="0" presId="urn:microsoft.com/office/officeart/2005/8/layout/hierarchy4"/>
    <dgm:cxn modelId="{2A50BC61-0F70-4B61-996F-4EE8DD9EDD64}" type="presParOf" srcId="{1A2F9C4F-BB51-4A2F-ABE2-63C1C58DF2BA}" destId="{58C8B14F-E06C-4D32-AAD5-AA083CB623F1}" srcOrd="2" destOrd="0" presId="urn:microsoft.com/office/officeart/2005/8/layout/hierarchy4"/>
    <dgm:cxn modelId="{C726B5D9-7574-4F6D-A987-7D237CA895EB}" type="presParOf" srcId="{58C8B14F-E06C-4D32-AAD5-AA083CB623F1}" destId="{B541927F-BCAB-4CF1-B24B-F5ECF3313FD0}" srcOrd="0" destOrd="0" presId="urn:microsoft.com/office/officeart/2005/8/layout/hierarchy4"/>
    <dgm:cxn modelId="{70FB8117-DE7B-4406-A918-BD53B71EC554}" type="presParOf" srcId="{B541927F-BCAB-4CF1-B24B-F5ECF3313FD0}" destId="{CF29E0EB-2D72-4835-8AFF-526CEE134DE1}" srcOrd="0" destOrd="0" presId="urn:microsoft.com/office/officeart/2005/8/layout/hierarchy4"/>
    <dgm:cxn modelId="{5D6AF636-6D4A-487B-BF90-F8F45057E7E1}" type="presParOf" srcId="{B541927F-BCAB-4CF1-B24B-F5ECF3313FD0}" destId="{786FA7F5-0806-49DD-9157-0E773C816C3C}" srcOrd="1" destOrd="0" presId="urn:microsoft.com/office/officeart/2005/8/layout/hierarchy4"/>
    <dgm:cxn modelId="{E2935C54-A513-4A27-9268-78A5F1CE1BC1}" type="presParOf" srcId="{B541927F-BCAB-4CF1-B24B-F5ECF3313FD0}" destId="{1BA369E7-46FD-455A-952A-8F5A0AE1DB33}" srcOrd="2" destOrd="0" presId="urn:microsoft.com/office/officeart/2005/8/layout/hierarchy4"/>
    <dgm:cxn modelId="{1384C8C8-AA66-403D-A8EC-A45160150803}" type="presParOf" srcId="{1BA369E7-46FD-455A-952A-8F5A0AE1DB33}" destId="{B11CD2C5-B3CC-4D62-B980-08B05F861AC9}" srcOrd="0" destOrd="0" presId="urn:microsoft.com/office/officeart/2005/8/layout/hierarchy4"/>
    <dgm:cxn modelId="{B835F728-521E-480B-9EEE-6A26182C9150}" type="presParOf" srcId="{B11CD2C5-B3CC-4D62-B980-08B05F861AC9}" destId="{6A289606-DB33-4392-94E3-0C1B918EE369}" srcOrd="0" destOrd="0" presId="urn:microsoft.com/office/officeart/2005/8/layout/hierarchy4"/>
    <dgm:cxn modelId="{02821B6A-B72D-4B9F-B6D6-82396E756F55}" type="presParOf" srcId="{B11CD2C5-B3CC-4D62-B980-08B05F861AC9}" destId="{3ECDBE4A-6ACE-4B39-815F-E34CDE0E005B}" srcOrd="1" destOrd="0" presId="urn:microsoft.com/office/officeart/2005/8/layout/hierarchy4"/>
    <dgm:cxn modelId="{6DC858EA-1958-40ED-9D68-E380629B0C0D}" type="presParOf" srcId="{1BA369E7-46FD-455A-952A-8F5A0AE1DB33}" destId="{66DAA19D-264E-4471-AED3-A9161E6EBAA3}" srcOrd="1" destOrd="0" presId="urn:microsoft.com/office/officeart/2005/8/layout/hierarchy4"/>
    <dgm:cxn modelId="{E15050D6-3C6F-443A-B295-B725E3B19D7B}" type="presParOf" srcId="{1BA369E7-46FD-455A-952A-8F5A0AE1DB33}" destId="{741F0047-7283-4A6D-B4DF-CBACC2771C7B}" srcOrd="2" destOrd="0" presId="urn:microsoft.com/office/officeart/2005/8/layout/hierarchy4"/>
    <dgm:cxn modelId="{29E17108-C0AE-4454-9907-177E4A5B7FE7}" type="presParOf" srcId="{741F0047-7283-4A6D-B4DF-CBACC2771C7B}" destId="{083BEC82-A5E3-4364-9480-704EFE2B7236}" srcOrd="0" destOrd="0" presId="urn:microsoft.com/office/officeart/2005/8/layout/hierarchy4"/>
    <dgm:cxn modelId="{9ADEB469-540B-410C-A57F-B505BEDE7CA7}" type="presParOf" srcId="{741F0047-7283-4A6D-B4DF-CBACC2771C7B}" destId="{5780A644-D44A-4A67-BEF2-143F91C75DC8}" srcOrd="1" destOrd="0" presId="urn:microsoft.com/office/officeart/2005/8/layout/hierarchy4"/>
    <dgm:cxn modelId="{68482690-42F2-4775-87E0-97B9AA5CEB90}" type="presParOf" srcId="{58C8B14F-E06C-4D32-AAD5-AA083CB623F1}" destId="{350DEB92-2248-4057-9172-1C0D5903A374}" srcOrd="1" destOrd="0" presId="urn:microsoft.com/office/officeart/2005/8/layout/hierarchy4"/>
    <dgm:cxn modelId="{DC3C6047-CED7-43CD-AAED-77BC5D730259}" type="presParOf" srcId="{58C8B14F-E06C-4D32-AAD5-AA083CB623F1}" destId="{6034542D-782E-4866-893D-A53349BE364D}" srcOrd="2" destOrd="0" presId="urn:microsoft.com/office/officeart/2005/8/layout/hierarchy4"/>
    <dgm:cxn modelId="{66E8F41E-5031-4270-A471-F8C98E4D427B}" type="presParOf" srcId="{6034542D-782E-4866-893D-A53349BE364D}" destId="{1895420A-4147-4916-BCD6-71D8DA2975C0}" srcOrd="0" destOrd="0" presId="urn:microsoft.com/office/officeart/2005/8/layout/hierarchy4"/>
    <dgm:cxn modelId="{8A94BEA5-A369-4C26-B9FA-FD1101C29E03}" type="presParOf" srcId="{6034542D-782E-4866-893D-A53349BE364D}" destId="{7A624552-688B-4BC3-AB18-27F99E06667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D160B9-8995-414C-8E09-BAADB3675175}">
      <dsp:nvSpPr>
        <dsp:cNvPr id="0" name=""/>
        <dsp:cNvSpPr/>
      </dsp:nvSpPr>
      <dsp:spPr>
        <a:xfrm>
          <a:off x="0" y="0"/>
          <a:ext cx="6248400" cy="114299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Penurunan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nilai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terjadi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jika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: 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Nilai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tercatat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&gt;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jumlah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terpulihkan</a:t>
          </a:r>
          <a:endParaRPr lang="en-ID" sz="20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363979" y="0"/>
        <a:ext cx="4884420" cy="1142999"/>
      </dsp:txXfrm>
    </dsp:sp>
    <dsp:sp modelId="{DF3BC850-BE4B-B146-A95E-9EC11A3FCFC2}">
      <dsp:nvSpPr>
        <dsp:cNvPr id="0" name=""/>
        <dsp:cNvSpPr/>
      </dsp:nvSpPr>
      <dsp:spPr>
        <a:xfrm>
          <a:off x="114299" y="114299"/>
          <a:ext cx="1249680" cy="914399"/>
        </a:xfrm>
        <a:prstGeom prst="roundRect">
          <a:avLst>
            <a:gd name="adj" fmla="val 10000"/>
          </a:avLst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682A50-60E1-8446-A930-DF896AED322F}">
      <dsp:nvSpPr>
        <dsp:cNvPr id="0" name=""/>
        <dsp:cNvSpPr/>
      </dsp:nvSpPr>
      <dsp:spPr>
        <a:xfrm>
          <a:off x="0" y="1257299"/>
          <a:ext cx="6248400" cy="1142999"/>
        </a:xfrm>
        <a:prstGeom prst="roundRect">
          <a:avLst>
            <a:gd name="adj" fmla="val 10000"/>
          </a:avLst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Review dilakukan secara periodik </a:t>
          </a:r>
          <a:r>
            <a:rPr lang="en-US" sz="2000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sym typeface="Wingdings" pitchFamily="2" charset="2"/>
            </a:rPr>
            <a:t></a:t>
          </a:r>
          <a:r>
            <a:rPr lang="en-US" sz="2000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ada atau tidaknya indikasi penurunan nilai (</a:t>
          </a:r>
          <a:r>
            <a:rPr lang="en-US" sz="2000" i="1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test of impairment)</a:t>
          </a:r>
          <a:endParaRPr lang="en-ID" sz="2000" kern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363979" y="1257299"/>
        <a:ext cx="4884420" cy="1142999"/>
      </dsp:txXfrm>
    </dsp:sp>
    <dsp:sp modelId="{656F312D-FB91-A446-824A-7235892E2228}">
      <dsp:nvSpPr>
        <dsp:cNvPr id="0" name=""/>
        <dsp:cNvSpPr/>
      </dsp:nvSpPr>
      <dsp:spPr>
        <a:xfrm>
          <a:off x="114299" y="1371599"/>
          <a:ext cx="1249680" cy="914399"/>
        </a:xfrm>
        <a:prstGeom prst="roundRect">
          <a:avLst>
            <a:gd name="adj" fmla="val 10000"/>
          </a:avLst>
        </a:prstGeom>
        <a:solidFill>
          <a:schemeClr val="accent4">
            <a:tint val="50000"/>
            <a:hueOff val="5723762"/>
            <a:satOff val="-30078"/>
            <a:lumOff val="-21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E9AD26-056F-544D-842E-D111BD47C2A8}">
      <dsp:nvSpPr>
        <dsp:cNvPr id="0" name=""/>
        <dsp:cNvSpPr/>
      </dsp:nvSpPr>
      <dsp:spPr>
        <a:xfrm>
          <a:off x="0" y="2514599"/>
          <a:ext cx="6248400" cy="1142999"/>
        </a:xfrm>
        <a:prstGeom prst="roundRect">
          <a:avLst>
            <a:gd name="adj" fmla="val 1000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Jika terdapat indikasi, maka perusahaan harus menaksir </a:t>
          </a:r>
          <a:r>
            <a:rPr lang="en-US" sz="2000" i="1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recoverable amount </a:t>
          </a:r>
          <a:r>
            <a:rPr lang="en-US" sz="2000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dari aset tersebut</a:t>
          </a:r>
          <a:endParaRPr lang="en-ID" sz="2000" kern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363979" y="2514599"/>
        <a:ext cx="4884420" cy="1142999"/>
      </dsp:txXfrm>
    </dsp:sp>
    <dsp:sp modelId="{E31D8993-DE47-0343-A582-2A7EDA53902E}">
      <dsp:nvSpPr>
        <dsp:cNvPr id="0" name=""/>
        <dsp:cNvSpPr/>
      </dsp:nvSpPr>
      <dsp:spPr>
        <a:xfrm>
          <a:off x="114299" y="2628899"/>
          <a:ext cx="1249680" cy="914399"/>
        </a:xfrm>
        <a:prstGeom prst="roundRect">
          <a:avLst>
            <a:gd name="adj" fmla="val 10000"/>
          </a:avLst>
        </a:prstGeom>
        <a:solidFill>
          <a:schemeClr val="accent4">
            <a:tint val="50000"/>
            <a:hueOff val="11447524"/>
            <a:satOff val="-60156"/>
            <a:lumOff val="-4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640C35-AAF5-4C45-A96B-D0E368CBD011}">
      <dsp:nvSpPr>
        <dsp:cNvPr id="0" name=""/>
        <dsp:cNvSpPr/>
      </dsp:nvSpPr>
      <dsp:spPr>
        <a:xfrm>
          <a:off x="1893328" y="0"/>
          <a:ext cx="2266398" cy="2266398"/>
        </a:xfrm>
        <a:prstGeom prst="ellipse">
          <a:avLst/>
        </a:prstGeom>
        <a:solidFill>
          <a:schemeClr val="accent3"/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Carrying Amount</a:t>
          </a:r>
        </a:p>
      </dsp:txBody>
      <dsp:txXfrm>
        <a:off x="2225234" y="331906"/>
        <a:ext cx="1602586" cy="1602586"/>
      </dsp:txXfrm>
    </dsp:sp>
    <dsp:sp modelId="{C71B6168-F5BD-48B6-9C90-74D11B385C58}">
      <dsp:nvSpPr>
        <dsp:cNvPr id="0" name=""/>
        <dsp:cNvSpPr/>
      </dsp:nvSpPr>
      <dsp:spPr>
        <a:xfrm>
          <a:off x="7676538" y="493269"/>
          <a:ext cx="882708" cy="1013636"/>
        </a:xfrm>
        <a:prstGeom prst="mathMinus">
          <a:avLst/>
        </a:prstGeom>
        <a:solidFill>
          <a:schemeClr val="accent2"/>
        </a:solidFill>
        <a:ln w="12700" cap="flat" cmpd="sng" algn="ctr">
          <a:solidFill>
            <a:schemeClr val="accent2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7793541" y="880883"/>
        <a:ext cx="648702" cy="238408"/>
      </dsp:txXfrm>
    </dsp:sp>
    <dsp:sp modelId="{CF9DEBC8-71D8-492D-BF7F-3E999425E4B6}">
      <dsp:nvSpPr>
        <dsp:cNvPr id="0" name=""/>
        <dsp:cNvSpPr/>
      </dsp:nvSpPr>
      <dsp:spPr>
        <a:xfrm>
          <a:off x="5497667" y="81272"/>
          <a:ext cx="2153689" cy="2153689"/>
        </a:xfrm>
        <a:prstGeom prst="ellipse">
          <a:avLst/>
        </a:prstGeom>
        <a:solidFill>
          <a:schemeClr val="accent2"/>
        </a:solidFill>
        <a:ln w="12700" cap="flat" cmpd="sng" algn="ctr">
          <a:solidFill>
            <a:schemeClr val="accent2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Nilai </a:t>
          </a:r>
          <a:r>
            <a:rPr lang="en-US" sz="24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endParaRPr lang="en-US" sz="24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813067" y="396672"/>
        <a:ext cx="1522889" cy="1522889"/>
      </dsp:txXfrm>
    </dsp:sp>
    <dsp:sp modelId="{9F45E3E0-1A0D-44E8-B02C-7884B20CD46C}">
      <dsp:nvSpPr>
        <dsp:cNvPr id="0" name=""/>
        <dsp:cNvSpPr/>
      </dsp:nvSpPr>
      <dsp:spPr>
        <a:xfrm>
          <a:off x="4251242" y="616699"/>
          <a:ext cx="1106139" cy="845122"/>
        </a:xfrm>
        <a:prstGeom prst="mathEqual">
          <a:avLst/>
        </a:prstGeom>
        <a:solidFill>
          <a:schemeClr val="accent3"/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397861" y="790794"/>
        <a:ext cx="812901" cy="496932"/>
      </dsp:txXfrm>
    </dsp:sp>
    <dsp:sp modelId="{0A997119-37DC-4E03-87A7-63E21A031727}">
      <dsp:nvSpPr>
        <dsp:cNvPr id="0" name=""/>
        <dsp:cNvSpPr/>
      </dsp:nvSpPr>
      <dsp:spPr>
        <a:xfrm>
          <a:off x="8666406" y="81"/>
          <a:ext cx="2266398" cy="2266398"/>
        </a:xfrm>
        <a:prstGeom prst="ellipse">
          <a:avLst/>
        </a:prstGeom>
        <a:solidFill>
          <a:schemeClr val="accent4"/>
        </a:solidFill>
        <a:ln w="12700" cap="flat" cmpd="sng" algn="ctr">
          <a:solidFill>
            <a:schemeClr val="accent4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Akumulasi</a:t>
          </a:r>
          <a:r>
            <a:rPr lang="en-US" sz="16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Penyusutan</a:t>
          </a:r>
          <a:r>
            <a:rPr lang="en-US" sz="16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16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Akumulasi</a:t>
          </a:r>
          <a:r>
            <a:rPr lang="en-US" sz="16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Rugi</a:t>
          </a:r>
          <a:r>
            <a:rPr lang="en-US" sz="16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Penurunan</a:t>
          </a:r>
          <a:r>
            <a:rPr lang="en-US" sz="16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Nilai</a:t>
          </a:r>
        </a:p>
      </dsp:txBody>
      <dsp:txXfrm>
        <a:off x="8998312" y="331987"/>
        <a:ext cx="1602586" cy="16025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32FDA5-B488-4C84-BFDE-84D9824C8E11}">
      <dsp:nvSpPr>
        <dsp:cNvPr id="0" name=""/>
        <dsp:cNvSpPr/>
      </dsp:nvSpPr>
      <dsp:spPr>
        <a:xfrm>
          <a:off x="2388" y="0"/>
          <a:ext cx="1433322" cy="1186443"/>
        </a:xfrm>
        <a:prstGeom prst="upArrow">
          <a:avLst/>
        </a:prstGeom>
        <a:solidFill>
          <a:schemeClr val="accent4"/>
        </a:solidFill>
        <a:ln w="12700" cap="flat" cmpd="sng" algn="ctr">
          <a:solidFill>
            <a:schemeClr val="accent4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</dsp:sp>
    <dsp:sp modelId="{70485ABD-87CE-4174-9D99-314751E97A32}">
      <dsp:nvSpPr>
        <dsp:cNvPr id="0" name=""/>
        <dsp:cNvSpPr/>
      </dsp:nvSpPr>
      <dsp:spPr>
        <a:xfrm>
          <a:off x="1447795" y="0"/>
          <a:ext cx="2432304" cy="11864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Nilai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Wajar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dikurangi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id-ID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Pelepasan</a:t>
          </a:r>
          <a:endParaRPr lang="en-US" sz="20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447795" y="0"/>
        <a:ext cx="2432304" cy="1186443"/>
      </dsp:txXfrm>
    </dsp:sp>
    <dsp:sp modelId="{809BE48D-14EC-4664-B265-E6270CAD0B7B}">
      <dsp:nvSpPr>
        <dsp:cNvPr id="0" name=""/>
        <dsp:cNvSpPr/>
      </dsp:nvSpPr>
      <dsp:spPr>
        <a:xfrm>
          <a:off x="432385" y="1285314"/>
          <a:ext cx="1433322" cy="1186443"/>
        </a:xfrm>
        <a:prstGeom prst="downArrow">
          <a:avLst/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</dsp:sp>
    <dsp:sp modelId="{55707EF4-CB88-46CF-AB4E-D3FC3A3A581C}">
      <dsp:nvSpPr>
        <dsp:cNvPr id="0" name=""/>
        <dsp:cNvSpPr/>
      </dsp:nvSpPr>
      <dsp:spPr>
        <a:xfrm>
          <a:off x="1908707" y="1285314"/>
          <a:ext cx="2432304" cy="11864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Nilai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Pakai</a:t>
          </a:r>
          <a:endParaRPr lang="en-US" sz="20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908707" y="1285314"/>
        <a:ext cx="2432304" cy="118644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22AA10-1169-4506-9989-88CF1D19BE49}">
      <dsp:nvSpPr>
        <dsp:cNvPr id="0" name=""/>
        <dsp:cNvSpPr/>
      </dsp:nvSpPr>
      <dsp:spPr>
        <a:xfrm>
          <a:off x="142884" y="0"/>
          <a:ext cx="4094920" cy="2209800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Menilai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id-ID" sz="1800" u="sng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apakah terdapat indikasi suatu aset mengalami </a:t>
          </a:r>
          <a:r>
            <a:rPr lang="fi-FI" sz="1800" u="sng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penurunan nilai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sp:txBody>
      <dsp:txXfrm>
        <a:off x="142884" y="883920"/>
        <a:ext cx="4094920" cy="883920"/>
      </dsp:txXfrm>
    </dsp:sp>
    <dsp:sp modelId="{B2E48DF1-D1BF-4162-9AAD-9278A15D3ADF}">
      <dsp:nvSpPr>
        <dsp:cNvPr id="0" name=""/>
        <dsp:cNvSpPr/>
      </dsp:nvSpPr>
      <dsp:spPr>
        <a:xfrm>
          <a:off x="1771543" y="200681"/>
          <a:ext cx="558983" cy="599677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BC73A4-7AB6-4D2C-BFFE-12C1559FC408}">
      <dsp:nvSpPr>
        <dsp:cNvPr id="0" name=""/>
        <dsp:cNvSpPr/>
      </dsp:nvSpPr>
      <dsp:spPr>
        <a:xfrm>
          <a:off x="4221343" y="0"/>
          <a:ext cx="4094920" cy="2209800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mengestimasi</a:t>
          </a:r>
          <a:r>
            <a:rPr lang="en-US" sz="18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jumlah</a:t>
          </a:r>
          <a:r>
            <a:rPr lang="en-US" sz="18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terpulihkan</a:t>
          </a:r>
          <a:r>
            <a:rPr lang="en-US" sz="18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sp:txBody>
      <dsp:txXfrm>
        <a:off x="4221343" y="883920"/>
        <a:ext cx="4094920" cy="883920"/>
      </dsp:txXfrm>
    </dsp:sp>
    <dsp:sp modelId="{39C924CB-0CFB-4A72-83F0-6B33EF9A5282}">
      <dsp:nvSpPr>
        <dsp:cNvPr id="0" name=""/>
        <dsp:cNvSpPr/>
      </dsp:nvSpPr>
      <dsp:spPr>
        <a:xfrm>
          <a:off x="5959939" y="149100"/>
          <a:ext cx="617727" cy="702837"/>
        </a:xfrm>
        <a:prstGeom prst="ellipse">
          <a:avLst/>
        </a:prstGeom>
        <a:solidFill>
          <a:schemeClr val="accent5">
            <a:tint val="50000"/>
            <a:hueOff val="-7388970"/>
            <a:satOff val="-12997"/>
            <a:lumOff val="-16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98C8A4-666A-4359-B914-19F4920A794F}">
      <dsp:nvSpPr>
        <dsp:cNvPr id="0" name=""/>
        <dsp:cNvSpPr/>
      </dsp:nvSpPr>
      <dsp:spPr>
        <a:xfrm>
          <a:off x="2053545" y="1600585"/>
          <a:ext cx="4209532" cy="477081"/>
        </a:xfrm>
        <a:prstGeom prst="rightArrow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84805B-6EBD-4EA4-BECF-4D290B40F4B4}">
      <dsp:nvSpPr>
        <dsp:cNvPr id="0" name=""/>
        <dsp:cNvSpPr/>
      </dsp:nvSpPr>
      <dsp:spPr>
        <a:xfrm>
          <a:off x="228597" y="1243"/>
          <a:ext cx="6973518" cy="168757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proyeksi arus kas keluar yang diperlukan untuk </a:t>
          </a:r>
          <a:r>
            <a:rPr lang="fi-FI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menghasilkan</a:t>
          </a:r>
          <a:r>
            <a:rPr lang="fi-FI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i-FI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fi-FI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kas </a:t>
          </a:r>
          <a:r>
            <a:rPr lang="fi-FI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masuk</a:t>
          </a:r>
          <a:r>
            <a:rPr lang="fi-FI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dari </a:t>
          </a:r>
          <a:r>
            <a:rPr lang="fi-FI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penggunaan</a:t>
          </a:r>
          <a:r>
            <a:rPr lang="fi-FI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i-FI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id-ID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i-FI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(</a:t>
          </a:r>
          <a:r>
            <a:rPr lang="fi-FI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termasuk</a:t>
          </a:r>
          <a:r>
            <a:rPr lang="fi-FI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i-FI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fi-FI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kas </a:t>
          </a:r>
          <a:r>
            <a:rPr lang="fi-FI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keluar</a:t>
          </a:r>
          <a:r>
            <a:rPr lang="fi-FI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i-FI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fi-FI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i-FI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menyiapkan</a:t>
          </a:r>
          <a:r>
            <a:rPr lang="fi-FI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i-FI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id-ID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agar dapat digunakan) dan dapat dikaitkan secara langsung, atau dialokasikan dengan dasar yang layak dan konsisten, pada aset</a:t>
          </a:r>
          <a:endParaRPr lang="en-ID" sz="2000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28597" y="1243"/>
        <a:ext cx="6973518" cy="1687576"/>
      </dsp:txXfrm>
    </dsp:sp>
    <dsp:sp modelId="{C7C7BD1A-4D26-4EA3-BAB1-4D0AD095C2C9}">
      <dsp:nvSpPr>
        <dsp:cNvPr id="0" name=""/>
        <dsp:cNvSpPr/>
      </dsp:nvSpPr>
      <dsp:spPr>
        <a:xfrm>
          <a:off x="7483378" y="1243"/>
          <a:ext cx="2117824" cy="1687576"/>
        </a:xfrm>
        <a:prstGeom prst="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proyeksi</a:t>
          </a:r>
          <a:r>
            <a:rPr lang="fi-FI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i-FI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fi-FI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kas </a:t>
          </a:r>
          <a:r>
            <a:rPr lang="fi-FI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masuk</a:t>
          </a:r>
          <a:r>
            <a:rPr lang="fi-FI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dari </a:t>
          </a:r>
          <a:r>
            <a:rPr lang="fi-FI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penggunaan</a:t>
          </a:r>
          <a:r>
            <a:rPr lang="fi-FI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i-FI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endParaRPr lang="en-ID" sz="20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7483378" y="1243"/>
        <a:ext cx="2117824" cy="1687576"/>
      </dsp:txXfrm>
    </dsp:sp>
    <dsp:sp modelId="{604F370C-3140-44C7-8069-ED84FC713CB9}">
      <dsp:nvSpPr>
        <dsp:cNvPr id="0" name=""/>
        <dsp:cNvSpPr/>
      </dsp:nvSpPr>
      <dsp:spPr>
        <a:xfrm>
          <a:off x="3508585" y="1970083"/>
          <a:ext cx="2812628" cy="1687576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Arus kas neto, jika ada, yang akan diterima (atau dibayarkan) untuk pelepasan aset pada akhir masa manfaatnya</a:t>
          </a:r>
          <a:endParaRPr lang="en-ID" sz="20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508585" y="1970083"/>
        <a:ext cx="2812628" cy="168757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96BBB1-BA99-4A01-B102-AC4650EC6891}">
      <dsp:nvSpPr>
        <dsp:cNvPr id="0" name=""/>
        <dsp:cNvSpPr/>
      </dsp:nvSpPr>
      <dsp:spPr>
        <a:xfrm>
          <a:off x="0" y="528308"/>
          <a:ext cx="9202737" cy="101709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4235" tIns="333248" rIns="714235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restrukturisasi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masa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depan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mana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belum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i-FI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berkomitmen; atau</a:t>
          </a:r>
          <a:endParaRPr lang="en-ID" sz="18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perbaikan dan peningkatan kinerja aset</a:t>
          </a:r>
          <a:endParaRPr lang="en-ID" sz="18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528308"/>
        <a:ext cx="9202737" cy="1017093"/>
      </dsp:txXfrm>
    </dsp:sp>
    <dsp:sp modelId="{CC1CDAFB-8C93-4DC9-96DB-EFCE727F197D}">
      <dsp:nvSpPr>
        <dsp:cNvPr id="0" name=""/>
        <dsp:cNvSpPr/>
      </dsp:nvSpPr>
      <dsp:spPr>
        <a:xfrm>
          <a:off x="460136" y="0"/>
          <a:ext cx="8334679" cy="8265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489" tIns="0" rIns="243489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en-ID" sz="18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kas masa </a:t>
          </a:r>
          <a:r>
            <a:rPr lang="en-ID" sz="18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depan</a:t>
          </a:r>
          <a:r>
            <a:rPr lang="en-ID" sz="18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diestimasi</a:t>
          </a:r>
          <a:r>
            <a:rPr lang="en-ID" sz="18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berdasarkan</a:t>
          </a:r>
          <a:r>
            <a:rPr lang="en-ID" sz="18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kondisi</a:t>
          </a:r>
          <a:r>
            <a:rPr lang="en-ID" sz="18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ID" sz="18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saat</a:t>
          </a:r>
          <a:r>
            <a:rPr lang="en-ID" sz="18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ini</a:t>
          </a:r>
          <a:r>
            <a:rPr lang="en-ID" sz="18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ID" sz="18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ID" sz="18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mencakup</a:t>
          </a:r>
          <a:r>
            <a:rPr lang="en-ID" sz="18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en-ID" sz="18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kas </a:t>
          </a:r>
          <a:r>
            <a:rPr lang="en-ID" sz="18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masuk</a:t>
          </a:r>
          <a:r>
            <a:rPr lang="en-ID" sz="18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atau</a:t>
          </a:r>
          <a:r>
            <a:rPr lang="en-ID" sz="18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keluar</a:t>
          </a:r>
          <a:r>
            <a:rPr lang="en-ID" sz="18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masa </a:t>
          </a:r>
          <a:r>
            <a:rPr lang="en-ID" sz="18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depan</a:t>
          </a:r>
          <a:r>
            <a:rPr lang="en-ID" sz="18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ID" sz="18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diharapkan</a:t>
          </a:r>
          <a:r>
            <a:rPr lang="en-ID" sz="18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timbul</a:t>
          </a:r>
          <a:r>
            <a:rPr lang="en-ID" sz="18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ID" sz="18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:</a:t>
          </a:r>
        </a:p>
      </dsp:txBody>
      <dsp:txXfrm>
        <a:off x="500485" y="40349"/>
        <a:ext cx="8253981" cy="745862"/>
      </dsp:txXfrm>
    </dsp:sp>
    <dsp:sp modelId="{68BD894E-6658-4CB3-80A9-1D608987BA43}">
      <dsp:nvSpPr>
        <dsp:cNvPr id="0" name=""/>
        <dsp:cNvSpPr/>
      </dsp:nvSpPr>
      <dsp:spPr>
        <a:xfrm>
          <a:off x="0" y="2117620"/>
          <a:ext cx="9202737" cy="110418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4235" tIns="333248" rIns="714235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kas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masuk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atau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keluar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aktivitas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pendanaan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; dan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D" sz="1800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penerimaan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atau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pembayaran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pajak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penghasila</a:t>
          </a:r>
          <a:endParaRPr lang="en-ID" sz="18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2117620"/>
        <a:ext cx="9202737" cy="1104180"/>
      </dsp:txXfrm>
    </dsp:sp>
    <dsp:sp modelId="{5FC5F4E4-EEB9-47C4-8F6E-F3EF9909ACC2}">
      <dsp:nvSpPr>
        <dsp:cNvPr id="0" name=""/>
        <dsp:cNvSpPr/>
      </dsp:nvSpPr>
      <dsp:spPr>
        <a:xfrm>
          <a:off x="460136" y="1648331"/>
          <a:ext cx="8334679" cy="826560"/>
        </a:xfrm>
        <a:prstGeom prst="round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489" tIns="0" rIns="243489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Estimasi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kas masa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depan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termasuk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:</a:t>
          </a:r>
        </a:p>
      </dsp:txBody>
      <dsp:txXfrm>
        <a:off x="500485" y="1688680"/>
        <a:ext cx="8253981" cy="745862"/>
      </dsp:txXfrm>
    </dsp:sp>
    <dsp:sp modelId="{A70428C2-E7A5-426B-9D51-9A6277CA1BA6}">
      <dsp:nvSpPr>
        <dsp:cNvPr id="0" name=""/>
        <dsp:cNvSpPr/>
      </dsp:nvSpPr>
      <dsp:spPr>
        <a:xfrm>
          <a:off x="0" y="4502080"/>
          <a:ext cx="9202737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2565FF-E69F-4DA5-B532-B845867D3DE7}">
      <dsp:nvSpPr>
        <dsp:cNvPr id="0" name=""/>
        <dsp:cNvSpPr/>
      </dsp:nvSpPr>
      <dsp:spPr>
        <a:xfrm>
          <a:off x="460136" y="3316991"/>
          <a:ext cx="8334679" cy="1598368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489" tIns="0" rIns="243489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Estimasi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kas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neto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akan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diterima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(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atau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dibayarkan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)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pelepasan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pada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akhir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masa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manfaat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merupakan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jumlah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diharapkan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akan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diperoleh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pelepasan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melalui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transaksi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wajar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antara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pihak-pihak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berkeinginan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memiliki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pengetahuan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memadaidalam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transaksi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wajar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setelah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dikurangi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estimasi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ID" sz="18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pelepasan</a:t>
          </a:r>
          <a:r>
            <a:rPr lang="en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sp:txBody>
      <dsp:txXfrm>
        <a:off x="538162" y="3395017"/>
        <a:ext cx="8178627" cy="144231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1996DD-BFF3-5243-BBEB-FB0502D427A8}">
      <dsp:nvSpPr>
        <dsp:cNvPr id="0" name=""/>
        <dsp:cNvSpPr/>
      </dsp:nvSpPr>
      <dsp:spPr>
        <a:xfrm>
          <a:off x="1453990" y="1108442"/>
          <a:ext cx="44583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5830" y="45720"/>
              </a:lnTo>
            </a:path>
          </a:pathLst>
        </a:custGeom>
        <a:noFill/>
        <a:ln w="28575" cap="flat" cmpd="sng" algn="ctr">
          <a:solidFill>
            <a:schemeClr val="bg1">
              <a:lumMod val="6500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664995" y="1145815"/>
        <a:ext cx="23821" cy="16692"/>
      </dsp:txXfrm>
    </dsp:sp>
    <dsp:sp modelId="{12043018-4B3D-BC47-94D8-0DC4862BAC46}">
      <dsp:nvSpPr>
        <dsp:cNvPr id="0" name=""/>
        <dsp:cNvSpPr/>
      </dsp:nvSpPr>
      <dsp:spPr>
        <a:xfrm>
          <a:off x="4963" y="843267"/>
          <a:ext cx="1450826" cy="621789"/>
        </a:xfrm>
        <a:prstGeom prst="rect">
          <a:avLst/>
        </a:prstGeom>
        <a:solidFill>
          <a:schemeClr val="accent3"/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Carrying amount</a:t>
          </a:r>
          <a:endParaRPr lang="en-ID" sz="16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963" y="843267"/>
        <a:ext cx="1450826" cy="621789"/>
      </dsp:txXfrm>
    </dsp:sp>
    <dsp:sp modelId="{6196F8AD-86F5-884B-8207-07E863964860}">
      <dsp:nvSpPr>
        <dsp:cNvPr id="0" name=""/>
        <dsp:cNvSpPr/>
      </dsp:nvSpPr>
      <dsp:spPr>
        <a:xfrm>
          <a:off x="3442370" y="1108442"/>
          <a:ext cx="4635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3522" y="45720"/>
              </a:lnTo>
            </a:path>
          </a:pathLst>
        </a:custGeom>
        <a:noFill/>
        <a:ln w="28575" cap="flat" cmpd="sng" algn="ctr">
          <a:solidFill>
            <a:schemeClr val="bg1">
              <a:lumMod val="6500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661778" y="1145815"/>
        <a:ext cx="24706" cy="16692"/>
      </dsp:txXfrm>
    </dsp:sp>
    <dsp:sp modelId="{24022D0A-887B-3249-B0B4-B49FB7E9297A}">
      <dsp:nvSpPr>
        <dsp:cNvPr id="0" name=""/>
        <dsp:cNvSpPr/>
      </dsp:nvSpPr>
      <dsp:spPr>
        <a:xfrm>
          <a:off x="1932221" y="827127"/>
          <a:ext cx="1511948" cy="654068"/>
        </a:xfrm>
        <a:prstGeom prst="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i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Compared to</a:t>
          </a:r>
          <a:endParaRPr lang="en-ID" sz="1600" i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932221" y="827127"/>
        <a:ext cx="1511948" cy="654068"/>
      </dsp:txXfrm>
    </dsp:sp>
    <dsp:sp modelId="{7DD5280C-4E8F-004C-941D-81872C73BCE8}">
      <dsp:nvSpPr>
        <dsp:cNvPr id="0" name=""/>
        <dsp:cNvSpPr/>
      </dsp:nvSpPr>
      <dsp:spPr>
        <a:xfrm>
          <a:off x="3938292" y="827127"/>
          <a:ext cx="1726418" cy="654068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accent4">
              <a:shade val="5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Recoverable Amount</a:t>
          </a:r>
          <a:endParaRPr lang="en-ID" sz="16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938292" y="827127"/>
        <a:ext cx="1726418" cy="65406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1996DD-BFF3-5243-BBEB-FB0502D427A8}">
      <dsp:nvSpPr>
        <dsp:cNvPr id="0" name=""/>
        <dsp:cNvSpPr/>
      </dsp:nvSpPr>
      <dsp:spPr>
        <a:xfrm>
          <a:off x="1453990" y="1108442"/>
          <a:ext cx="44583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5830" y="45720"/>
              </a:lnTo>
            </a:path>
          </a:pathLst>
        </a:custGeom>
        <a:noFill/>
        <a:ln w="28575" cap="flat" cmpd="sng" algn="ctr">
          <a:solidFill>
            <a:schemeClr val="bg1">
              <a:lumMod val="6500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664995" y="1145815"/>
        <a:ext cx="23821" cy="16692"/>
      </dsp:txXfrm>
    </dsp:sp>
    <dsp:sp modelId="{12043018-4B3D-BC47-94D8-0DC4862BAC46}">
      <dsp:nvSpPr>
        <dsp:cNvPr id="0" name=""/>
        <dsp:cNvSpPr/>
      </dsp:nvSpPr>
      <dsp:spPr>
        <a:xfrm>
          <a:off x="4963" y="843267"/>
          <a:ext cx="1450826" cy="621789"/>
        </a:xfrm>
        <a:prstGeom prst="rect">
          <a:avLst/>
        </a:prstGeom>
        <a:solidFill>
          <a:schemeClr val="accent3"/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Carrying amount</a:t>
          </a:r>
          <a:endParaRPr lang="en-ID" sz="16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963" y="843267"/>
        <a:ext cx="1450826" cy="621789"/>
      </dsp:txXfrm>
    </dsp:sp>
    <dsp:sp modelId="{6196F8AD-86F5-884B-8207-07E863964860}">
      <dsp:nvSpPr>
        <dsp:cNvPr id="0" name=""/>
        <dsp:cNvSpPr/>
      </dsp:nvSpPr>
      <dsp:spPr>
        <a:xfrm>
          <a:off x="3442370" y="1108442"/>
          <a:ext cx="4635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3522" y="45720"/>
              </a:lnTo>
            </a:path>
          </a:pathLst>
        </a:custGeom>
        <a:noFill/>
        <a:ln w="28575" cap="flat" cmpd="sng" algn="ctr">
          <a:solidFill>
            <a:schemeClr val="bg1">
              <a:lumMod val="6500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661778" y="1145815"/>
        <a:ext cx="24706" cy="16692"/>
      </dsp:txXfrm>
    </dsp:sp>
    <dsp:sp modelId="{24022D0A-887B-3249-B0B4-B49FB7E9297A}">
      <dsp:nvSpPr>
        <dsp:cNvPr id="0" name=""/>
        <dsp:cNvSpPr/>
      </dsp:nvSpPr>
      <dsp:spPr>
        <a:xfrm>
          <a:off x="1932221" y="827127"/>
          <a:ext cx="1511948" cy="654068"/>
        </a:xfrm>
        <a:prstGeom prst="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i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Compared to</a:t>
          </a:r>
          <a:endParaRPr lang="en-ID" sz="1600" i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932221" y="827127"/>
        <a:ext cx="1511948" cy="654068"/>
      </dsp:txXfrm>
    </dsp:sp>
    <dsp:sp modelId="{7DD5280C-4E8F-004C-941D-81872C73BCE8}">
      <dsp:nvSpPr>
        <dsp:cNvPr id="0" name=""/>
        <dsp:cNvSpPr/>
      </dsp:nvSpPr>
      <dsp:spPr>
        <a:xfrm>
          <a:off x="3938292" y="827127"/>
          <a:ext cx="1726418" cy="654068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accent4">
              <a:shade val="5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Recoverable Amount</a:t>
          </a:r>
          <a:endParaRPr lang="en-ID" sz="16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938292" y="827127"/>
        <a:ext cx="1726418" cy="65406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0A73C7-2076-8944-A071-E5B4D2D33D1F}">
      <dsp:nvSpPr>
        <dsp:cNvPr id="0" name=""/>
        <dsp:cNvSpPr/>
      </dsp:nvSpPr>
      <dsp:spPr>
        <a:xfrm>
          <a:off x="744" y="264379"/>
          <a:ext cx="2902148" cy="174128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2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Infomasi yang bersumber dari luar</a:t>
          </a:r>
          <a:endParaRPr lang="en-ID" sz="22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744" y="264379"/>
        <a:ext cx="2902148" cy="1741289"/>
      </dsp:txXfrm>
    </dsp:sp>
    <dsp:sp modelId="{B49384AA-148C-B14D-9E79-812DA1A17479}">
      <dsp:nvSpPr>
        <dsp:cNvPr id="0" name=""/>
        <dsp:cNvSpPr/>
      </dsp:nvSpPr>
      <dsp:spPr>
        <a:xfrm>
          <a:off x="3193107" y="264379"/>
          <a:ext cx="2902148" cy="1741289"/>
        </a:xfrm>
        <a:prstGeom prst="rect">
          <a:avLst/>
        </a:prstGeom>
        <a:solidFill>
          <a:srgbClr val="D2F3D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</a:t>
          </a:r>
          <a:r>
            <a:rPr lang="id-ID" sz="2200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formasi yang bersumber dari dalam</a:t>
          </a:r>
          <a:endParaRPr lang="en-ID" sz="2200" kern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193107" y="264379"/>
        <a:ext cx="2902148" cy="174128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CF5A04-7346-4099-816B-3433A9EB4C02}">
      <dsp:nvSpPr>
        <dsp:cNvPr id="0" name=""/>
        <dsp:cNvSpPr/>
      </dsp:nvSpPr>
      <dsp:spPr>
        <a:xfrm>
          <a:off x="0" y="421042"/>
          <a:ext cx="8147128" cy="74663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Pengungkapan yang lebih ekstensif disyaratkan</a:t>
          </a:r>
          <a:endParaRPr lang="en-US" sz="18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1868" y="442910"/>
        <a:ext cx="8103392" cy="702899"/>
      </dsp:txXfrm>
    </dsp:sp>
    <dsp:sp modelId="{CF29E0EB-2D72-4835-8AFF-526CEE134DE1}">
      <dsp:nvSpPr>
        <dsp:cNvPr id="0" name=""/>
        <dsp:cNvSpPr/>
      </dsp:nvSpPr>
      <dsp:spPr>
        <a:xfrm>
          <a:off x="0" y="1349581"/>
          <a:ext cx="8203485" cy="76764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Pengungkapan tambahan utama termasuk</a:t>
          </a:r>
          <a:r>
            <a:rPr lang="en-US" sz="1800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:</a:t>
          </a:r>
          <a:endParaRPr lang="en-US" sz="18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2484" y="1372065"/>
        <a:ext cx="8158517" cy="722678"/>
      </dsp:txXfrm>
    </dsp:sp>
    <dsp:sp modelId="{6A289606-DB33-4392-94E3-0C1B918EE369}">
      <dsp:nvSpPr>
        <dsp:cNvPr id="0" name=""/>
        <dsp:cNvSpPr/>
      </dsp:nvSpPr>
      <dsp:spPr>
        <a:xfrm>
          <a:off x="3" y="2274229"/>
          <a:ext cx="3239419" cy="247959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setiap UPK (atau kelompok UPK) yang memiliki nilai tercatat goodwill atau aset tidak berwujud dengan masa manfaat tidak terbatas</a:t>
          </a:r>
          <a:r>
            <a:rPr lang="en-US" sz="1800" kern="12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termasuk:</a:t>
          </a:r>
          <a:endParaRPr lang="en-US" sz="1800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72628" y="2346854"/>
        <a:ext cx="3094169" cy="2334347"/>
      </dsp:txXfrm>
    </dsp:sp>
    <dsp:sp modelId="{083BEC82-A5E3-4364-9480-704EFE2B7236}">
      <dsp:nvSpPr>
        <dsp:cNvPr id="0" name=""/>
        <dsp:cNvSpPr/>
      </dsp:nvSpPr>
      <dsp:spPr>
        <a:xfrm>
          <a:off x="3352802" y="2328999"/>
          <a:ext cx="2391216" cy="240089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Asumsi utama dan pendekatan manajemen yang digunakan untuk mengukur nilai terpulihkan</a:t>
          </a:r>
          <a:endParaRPr lang="en-US" sz="1800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422838" y="2399035"/>
        <a:ext cx="2251144" cy="2260820"/>
      </dsp:txXfrm>
    </dsp:sp>
    <dsp:sp modelId="{1895420A-4147-4916-BCD6-71D8DA2975C0}">
      <dsp:nvSpPr>
        <dsp:cNvPr id="0" name=""/>
        <dsp:cNvSpPr/>
      </dsp:nvSpPr>
      <dsp:spPr>
        <a:xfrm>
          <a:off x="5945299" y="2325980"/>
          <a:ext cx="2104601" cy="240089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Periode dimana manajemen telah memproyeksikan arus kas, tingkat pertumbuhan, tingkat diskonto</a:t>
          </a:r>
          <a:endParaRPr lang="en-US" sz="18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006941" y="2387622"/>
        <a:ext cx="1981317" cy="22776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695951D-7389-0B56-8085-32BD5B3C57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129361-F9D8-8588-55E6-CB14D71154E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236A8B-AF16-4426-8B80-E2A277BB77AB}" type="datetimeFigureOut">
              <a:rPr lang="en-ID" smtClean="0"/>
              <a:t>14/05/2024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8F6B22-72A6-38E8-2077-F02DD251D48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621323" y="8462476"/>
            <a:ext cx="5615354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algn="ctr"/>
            <a:endParaRPr lang="id-ID" sz="1000" dirty="0">
              <a:ea typeface="Calibri" pitchFamily="34" charset="0"/>
              <a:cs typeface="Times New Roman" pitchFamily="18" charset="0"/>
            </a:endParaRPr>
          </a:p>
          <a:p>
            <a:pPr algn="ctr"/>
            <a:endParaRPr lang="id-ID" sz="1000" dirty="0"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id-ID" sz="1000" dirty="0">
                <a:ea typeface="Calibri" pitchFamily="34" charset="0"/>
                <a:cs typeface="Times New Roman" pitchFamily="18" charset="0"/>
              </a:rPr>
              <a:t>This training material is solely for the use of </a:t>
            </a:r>
            <a:r>
              <a:rPr lang="en-US" sz="1000" dirty="0">
                <a:ea typeface="Calibri" pitchFamily="34" charset="0"/>
                <a:cs typeface="Times New Roman" pitchFamily="18" charset="0"/>
              </a:rPr>
              <a:t>IAI training</a:t>
            </a:r>
            <a:r>
              <a:rPr lang="id-ID" sz="1000" dirty="0">
                <a:ea typeface="Calibri" pitchFamily="34" charset="0"/>
                <a:cs typeface="Times New Roman" pitchFamily="18" charset="0"/>
              </a:rPr>
              <a:t>. </a:t>
            </a:r>
            <a:r>
              <a:rPr lang="en-US" sz="1000" dirty="0">
                <a:ea typeface="Calibri" pitchFamily="34" charset="0"/>
                <a:cs typeface="Times New Roman" pitchFamily="18" charset="0"/>
              </a:rPr>
              <a:t> </a:t>
            </a:r>
            <a:r>
              <a:rPr lang="id-ID" sz="1000" dirty="0">
                <a:ea typeface="Calibri" pitchFamily="34" charset="0"/>
                <a:cs typeface="Times New Roman" pitchFamily="18" charset="0"/>
              </a:rPr>
              <a:t>No part of it may be circulated, quoted, or reproduced for distribution without prior written approval from The </a:t>
            </a:r>
            <a:r>
              <a:rPr lang="id-ID" sz="1000" dirty="0"/>
              <a:t>Institute of Indonesia Chartered Accountants (Ikatan Akuntan Indonesia).</a:t>
            </a:r>
            <a:endParaRPr lang="en-US" sz="1000" dirty="0">
              <a:ea typeface="Calibri" pitchFamily="34" charset="0"/>
              <a:cs typeface="Times New Roman" pitchFamily="18" charset="0"/>
            </a:endParaRPr>
          </a:p>
          <a:p>
            <a:pPr algn="ctr"/>
            <a:endParaRPr lang="en-ID" sz="1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11DCB6-FB8F-100A-5CC5-575370ED34D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89D389-7C11-4D86-9B22-1AA17B49CAD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379410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18E59B-54DE-E046-832F-EE3123EAA221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D72D13-948E-D341-A1CC-2B17D8B13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619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7" name="Google Shape;168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8" name="Google Shape;168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250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445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2388" cy="36020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62468" name="Date Placeholder 3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1-2 Juni 2010</a:t>
            </a:r>
          </a:p>
        </p:txBody>
      </p:sp>
      <p:sp>
        <p:nvSpPr>
          <p:cNvPr id="62469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sv-SE" dirty="0"/>
              <a:t>Workshop dan Diskusi “Pengaruh IFRS terhadap Silabus dan Materi Pengajaran Akuntansi Keuangan" serta Workshop "PSAK Terbaru"</a:t>
            </a:r>
            <a:endParaRPr lang="en-US" dirty="0"/>
          </a:p>
        </p:txBody>
      </p:sp>
      <p:sp>
        <p:nvSpPr>
          <p:cNvPr id="62470" name="Slide Number Placeholder 5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B0E05B-99B0-4E3F-BE83-58306DFDF49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465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701925" y="511175"/>
            <a:ext cx="4532313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id-ID"/>
              <a:t>Par 10</a:t>
            </a:r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70C0F92-D65C-4848-9156-FD9D35BFC17F}" type="slidenum">
              <a:rPr lang="id-ID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id-ID"/>
          </a:p>
        </p:txBody>
      </p:sp>
      <p:sp>
        <p:nvSpPr>
          <p:cNvPr id="63493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d-ID"/>
              <a:t>Hendang Tanusdjaja (djaja99@yahoo.com)</a:t>
            </a:r>
          </a:p>
        </p:txBody>
      </p:sp>
      <p:sp>
        <p:nvSpPr>
          <p:cNvPr id="63494" name="Header Placeholder 5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d-ID"/>
              <a:t>Ikatan Akuntan Indonesia</a:t>
            </a:r>
          </a:p>
        </p:txBody>
      </p:sp>
    </p:spTree>
    <p:extLst>
      <p:ext uri="{BB962C8B-B14F-4D97-AF65-F5344CB8AC3E}">
        <p14:creationId xmlns:p14="http://schemas.microsoft.com/office/powerpoint/2010/main" val="11010937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701925" y="511175"/>
            <a:ext cx="4532313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id-ID"/>
              <a:t>Par 12</a:t>
            </a: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573A12D-50E2-4939-98BF-AD2456E7A261}" type="slidenum">
              <a:rPr lang="id-ID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id-ID"/>
          </a:p>
        </p:txBody>
      </p:sp>
      <p:sp>
        <p:nvSpPr>
          <p:cNvPr id="64517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d-ID"/>
              <a:t>Hendang Tanusdjaja (djaja99@yahoo.com)</a:t>
            </a:r>
          </a:p>
        </p:txBody>
      </p:sp>
      <p:sp>
        <p:nvSpPr>
          <p:cNvPr id="64518" name="Header Placeholder 5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d-ID"/>
              <a:t>Ikatan Akuntan Indonesia</a:t>
            </a:r>
          </a:p>
        </p:txBody>
      </p:sp>
    </p:spTree>
    <p:extLst>
      <p:ext uri="{BB962C8B-B14F-4D97-AF65-F5344CB8AC3E}">
        <p14:creationId xmlns:p14="http://schemas.microsoft.com/office/powerpoint/2010/main" val="7424540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701925" y="511175"/>
            <a:ext cx="4532313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id-ID"/>
              <a:t>Par 25-26-27</a:t>
            </a: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4EA41AA-AFAD-456E-96A3-78718C64469B}" type="slidenum">
              <a:rPr lang="id-ID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id-ID"/>
          </a:p>
        </p:txBody>
      </p:sp>
      <p:sp>
        <p:nvSpPr>
          <p:cNvPr id="65541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d-ID"/>
              <a:t>Hendang Tanusdjaja (djaja99@yahoo.com)</a:t>
            </a:r>
          </a:p>
        </p:txBody>
      </p:sp>
      <p:sp>
        <p:nvSpPr>
          <p:cNvPr id="65542" name="Header Placeholder 5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d-ID"/>
              <a:t>Ikatan Akuntan Indonesia</a:t>
            </a:r>
          </a:p>
        </p:txBody>
      </p:sp>
    </p:spTree>
    <p:extLst>
      <p:ext uri="{BB962C8B-B14F-4D97-AF65-F5344CB8AC3E}">
        <p14:creationId xmlns:p14="http://schemas.microsoft.com/office/powerpoint/2010/main" val="17100295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701925" y="511175"/>
            <a:ext cx="4532313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id-ID"/>
              <a:t>Par 29</a:t>
            </a:r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7CB8FE5-FFDE-4296-9E70-BAEDF685E6E0}" type="slidenum">
              <a:rPr lang="id-ID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id-ID"/>
          </a:p>
        </p:txBody>
      </p:sp>
      <p:sp>
        <p:nvSpPr>
          <p:cNvPr id="66565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d-ID"/>
              <a:t>Hendang Tanusdjaja (djaja99@yahoo.com)</a:t>
            </a:r>
          </a:p>
        </p:txBody>
      </p:sp>
      <p:sp>
        <p:nvSpPr>
          <p:cNvPr id="66566" name="Header Placeholder 5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d-ID"/>
              <a:t>Ikatan Akuntan Indonesia</a:t>
            </a:r>
          </a:p>
        </p:txBody>
      </p:sp>
    </p:spTree>
    <p:extLst>
      <p:ext uri="{BB962C8B-B14F-4D97-AF65-F5344CB8AC3E}">
        <p14:creationId xmlns:p14="http://schemas.microsoft.com/office/powerpoint/2010/main" val="36310679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701925" y="511175"/>
            <a:ext cx="4532313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id-ID"/>
              <a:t>Par 31</a:t>
            </a:r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10C496-129F-4EA9-8120-F322B2263B28}" type="slidenum">
              <a:rPr lang="id-ID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id-ID"/>
          </a:p>
        </p:txBody>
      </p:sp>
      <p:sp>
        <p:nvSpPr>
          <p:cNvPr id="67589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d-ID"/>
              <a:t>Hendang Tanusdjaja (djaja99@yahoo.com)</a:t>
            </a:r>
          </a:p>
        </p:txBody>
      </p:sp>
      <p:sp>
        <p:nvSpPr>
          <p:cNvPr id="67590" name="Header Placeholder 5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d-ID"/>
              <a:t>Ikatan Akuntan Indonesia</a:t>
            </a:r>
          </a:p>
        </p:txBody>
      </p:sp>
    </p:spTree>
    <p:extLst>
      <p:ext uri="{BB962C8B-B14F-4D97-AF65-F5344CB8AC3E}">
        <p14:creationId xmlns:p14="http://schemas.microsoft.com/office/powerpoint/2010/main" val="930783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701925" y="511175"/>
            <a:ext cx="4532313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6433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701925" y="511175"/>
            <a:ext cx="4532313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923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701925" y="511175"/>
            <a:ext cx="4532313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id-ID"/>
              <a:t>Par 74</a:t>
            </a:r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8EE86A-41B2-4AF0-A4E8-6318C1CD669E}" type="slidenum">
              <a:rPr lang="id-ID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id-ID"/>
          </a:p>
        </p:txBody>
      </p:sp>
      <p:sp>
        <p:nvSpPr>
          <p:cNvPr id="71685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d-ID"/>
              <a:t>Hendang Tanusdjaja (djaja99@yahoo.com)</a:t>
            </a:r>
          </a:p>
        </p:txBody>
      </p:sp>
      <p:sp>
        <p:nvSpPr>
          <p:cNvPr id="71686" name="Header Placeholder 5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d-ID"/>
              <a:t>Ikatan Akuntan Indonesia</a:t>
            </a:r>
          </a:p>
        </p:txBody>
      </p:sp>
    </p:spTree>
    <p:extLst>
      <p:ext uri="{BB962C8B-B14F-4D97-AF65-F5344CB8AC3E}">
        <p14:creationId xmlns:p14="http://schemas.microsoft.com/office/powerpoint/2010/main" val="24334271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701925" y="511175"/>
            <a:ext cx="4532313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id-ID"/>
              <a:t>Par 98</a:t>
            </a:r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1B575A6-2B70-4F4B-8E90-FF8D2DCF1BFC}" type="slidenum">
              <a:rPr lang="id-ID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id-ID"/>
          </a:p>
        </p:txBody>
      </p:sp>
      <p:sp>
        <p:nvSpPr>
          <p:cNvPr id="72709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d-ID"/>
              <a:t>Hendang Tanusdjaja (djaja99@yahoo.com)</a:t>
            </a:r>
          </a:p>
        </p:txBody>
      </p:sp>
      <p:sp>
        <p:nvSpPr>
          <p:cNvPr id="72710" name="Header Placeholder 5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d-ID"/>
              <a:t>Ikatan Akuntan Indonesia</a:t>
            </a:r>
          </a:p>
        </p:txBody>
      </p:sp>
    </p:spTree>
    <p:extLst>
      <p:ext uri="{BB962C8B-B14F-4D97-AF65-F5344CB8AC3E}">
        <p14:creationId xmlns:p14="http://schemas.microsoft.com/office/powerpoint/2010/main" val="4541544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701925" y="511175"/>
            <a:ext cx="4532313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id-ID"/>
              <a:t>Par 100</a:t>
            </a:r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4229E0-DF6C-4258-BCAC-D2F7CAD3ED29}" type="slidenum">
              <a:rPr lang="id-ID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id-ID"/>
          </a:p>
        </p:txBody>
      </p:sp>
      <p:sp>
        <p:nvSpPr>
          <p:cNvPr id="73733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d-ID"/>
              <a:t>Hendang Tanusdjaja (djaja99@yahoo.com)</a:t>
            </a:r>
          </a:p>
        </p:txBody>
      </p:sp>
      <p:sp>
        <p:nvSpPr>
          <p:cNvPr id="73734" name="Header Placeholder 5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d-ID"/>
              <a:t>Ikatan Akuntan Indonesia</a:t>
            </a:r>
          </a:p>
        </p:txBody>
      </p:sp>
    </p:spTree>
    <p:extLst>
      <p:ext uri="{BB962C8B-B14F-4D97-AF65-F5344CB8AC3E}">
        <p14:creationId xmlns:p14="http://schemas.microsoft.com/office/powerpoint/2010/main" val="33987479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474267-C6BF-4098-8F20-6B3D6391BE6D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348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AFBC-3B59-48AF-8F9E-3FA17C6BBAF4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5581-7658-4F04-B228-863D16F9D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72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597348" cy="1325563"/>
          </a:xfrm>
        </p:spPr>
        <p:txBody>
          <a:bodyPr>
            <a:noAutofit/>
          </a:bodyPr>
          <a:lstStyle>
            <a:lvl1pPr algn="ctr"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AFBC-3B59-48AF-8F9E-3FA17C6BBAF4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5581-7658-4F04-B228-863D16F9D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097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AFBC-3B59-48AF-8F9E-3FA17C6BBAF4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5581-7658-4F04-B228-863D16F9D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957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AFBC-3B59-48AF-8F9E-3FA17C6BBAF4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5581-7658-4F04-B228-863D16F9D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026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89042" y="365125"/>
            <a:ext cx="9566345" cy="1325563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AFBC-3B59-48AF-8F9E-3FA17C6BBAF4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5581-7658-4F04-B228-863D16F9D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798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AFBC-3B59-48AF-8F9E-3FA17C6BBAF4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5581-7658-4F04-B228-863D16F9D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824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AFBC-3B59-48AF-8F9E-3FA17C6BBAF4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5581-7658-4F04-B228-863D16F9D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036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AFBC-3B59-48AF-8F9E-3FA17C6BBAF4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5581-7658-4F04-B228-863D16F9D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36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AFBC-3B59-48AF-8F9E-3FA17C6BBAF4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5581-7658-4F04-B228-863D16F9D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274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AFBC-3B59-48AF-8F9E-3FA17C6BBAF4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5581-7658-4F04-B228-863D16F9D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649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AFBC-3B59-48AF-8F9E-3FA17C6BBAF4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5581-7658-4F04-B228-863D16F9D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829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 userDrawn="1">
  <p:cSld name="Title and body 2"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18"/>
          <p:cNvSpPr txBox="1">
            <a:spLocks noGrp="1"/>
          </p:cNvSpPr>
          <p:nvPr>
            <p:ph type="title"/>
          </p:nvPr>
        </p:nvSpPr>
        <p:spPr>
          <a:xfrm>
            <a:off x="1694688" y="451104"/>
            <a:ext cx="8814800" cy="7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843" name="Google Shape;843;p18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44" name="Google Shape;844;p18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45" name="Google Shape;845;p18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46" name="Google Shape;846;p18"/>
          <p:cNvGrpSpPr/>
          <p:nvPr/>
        </p:nvGrpSpPr>
        <p:grpSpPr>
          <a:xfrm flipH="1">
            <a:off x="565001" y="167151"/>
            <a:ext cx="389367" cy="390100"/>
            <a:chOff x="7353050" y="316275"/>
            <a:chExt cx="292025" cy="292575"/>
          </a:xfrm>
        </p:grpSpPr>
        <p:sp>
          <p:nvSpPr>
            <p:cNvPr id="847" name="Google Shape;847;p18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48" name="Google Shape;848;p18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49" name="Google Shape;849;p18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0" name="Google Shape;850;p18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51" name="Google Shape;851;p18"/>
          <p:cNvGrpSpPr/>
          <p:nvPr/>
        </p:nvGrpSpPr>
        <p:grpSpPr>
          <a:xfrm>
            <a:off x="2184986" y="744217"/>
            <a:ext cx="390815" cy="391184"/>
            <a:chOff x="3164039" y="430875"/>
            <a:chExt cx="293111" cy="293388"/>
          </a:xfrm>
        </p:grpSpPr>
        <p:sp>
          <p:nvSpPr>
            <p:cNvPr id="852" name="Google Shape;852;p18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3" name="Google Shape;853;p18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4" name="Google Shape;854;p18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5" name="Google Shape;855;p18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6" name="Google Shape;856;p18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7" name="Google Shape;857;p18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58" name="Google Shape;858;p18"/>
          <p:cNvGrpSpPr/>
          <p:nvPr/>
        </p:nvGrpSpPr>
        <p:grpSpPr>
          <a:xfrm>
            <a:off x="2122334" y="483467"/>
            <a:ext cx="233351" cy="36000"/>
            <a:chOff x="5662375" y="212375"/>
            <a:chExt cx="175013" cy="27000"/>
          </a:xfrm>
        </p:grpSpPr>
        <p:sp>
          <p:nvSpPr>
            <p:cNvPr id="859" name="Google Shape;859;p18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0" name="Google Shape;860;p18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1" name="Google Shape;861;p18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862" name="Google Shape;862;p18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63" name="Google Shape;863;p18"/>
          <p:cNvGrpSpPr/>
          <p:nvPr/>
        </p:nvGrpSpPr>
        <p:grpSpPr>
          <a:xfrm>
            <a:off x="10431834" y="269833"/>
            <a:ext cx="775733" cy="776467"/>
            <a:chOff x="8064275" y="887850"/>
            <a:chExt cx="581800" cy="582350"/>
          </a:xfrm>
        </p:grpSpPr>
        <p:sp>
          <p:nvSpPr>
            <p:cNvPr id="864" name="Google Shape;864;p18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5" name="Google Shape;865;p18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6" name="Google Shape;866;p18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7" name="Google Shape;867;p18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8" name="Google Shape;868;p18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9" name="Google Shape;869;p18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70" name="Google Shape;870;p18"/>
          <p:cNvGrpSpPr/>
          <p:nvPr/>
        </p:nvGrpSpPr>
        <p:grpSpPr>
          <a:xfrm flipH="1">
            <a:off x="11598201" y="1489985"/>
            <a:ext cx="389367" cy="390100"/>
            <a:chOff x="7353050" y="316275"/>
            <a:chExt cx="292025" cy="292575"/>
          </a:xfrm>
        </p:grpSpPr>
        <p:sp>
          <p:nvSpPr>
            <p:cNvPr id="871" name="Google Shape;871;p18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2" name="Google Shape;872;p18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3" name="Google Shape;873;p18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4" name="Google Shape;874;p18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75" name="Google Shape;875;p18"/>
          <p:cNvGrpSpPr/>
          <p:nvPr/>
        </p:nvGrpSpPr>
        <p:grpSpPr>
          <a:xfrm>
            <a:off x="11571134" y="2109067"/>
            <a:ext cx="233351" cy="36000"/>
            <a:chOff x="5662375" y="212375"/>
            <a:chExt cx="175013" cy="27000"/>
          </a:xfrm>
        </p:grpSpPr>
        <p:sp>
          <p:nvSpPr>
            <p:cNvPr id="876" name="Google Shape;876;p18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7" name="Google Shape;877;p18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8" name="Google Shape;878;p18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879" name="Google Shape;879;p18"/>
          <p:cNvCxnSpPr/>
          <p:nvPr/>
        </p:nvCxnSpPr>
        <p:spPr>
          <a:xfrm flipH="1">
            <a:off x="6802272" y="60174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0" name="Google Shape;880;p18"/>
          <p:cNvCxnSpPr/>
          <p:nvPr/>
        </p:nvCxnSpPr>
        <p:spPr>
          <a:xfrm rot="10800000">
            <a:off x="8313072" y="5989767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1" name="Google Shape;881;p18"/>
          <p:cNvCxnSpPr/>
          <p:nvPr/>
        </p:nvCxnSpPr>
        <p:spPr>
          <a:xfrm flipH="1">
            <a:off x="10063372" y="58773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2" name="Google Shape;882;p18"/>
          <p:cNvCxnSpPr/>
          <p:nvPr/>
        </p:nvCxnSpPr>
        <p:spPr>
          <a:xfrm flipH="1">
            <a:off x="11829405" y="5324733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83" name="Google Shape;883;p18"/>
          <p:cNvGrpSpPr/>
          <p:nvPr/>
        </p:nvGrpSpPr>
        <p:grpSpPr>
          <a:xfrm>
            <a:off x="9705272" y="6017433"/>
            <a:ext cx="775733" cy="776467"/>
            <a:chOff x="8064275" y="887850"/>
            <a:chExt cx="581800" cy="582350"/>
          </a:xfrm>
        </p:grpSpPr>
        <p:sp>
          <p:nvSpPr>
            <p:cNvPr id="884" name="Google Shape;884;p18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5" name="Google Shape;885;p18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6" name="Google Shape;886;p18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7" name="Google Shape;887;p18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8" name="Google Shape;888;p18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9" name="Google Shape;889;p18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90" name="Google Shape;890;p18"/>
          <p:cNvGrpSpPr/>
          <p:nvPr/>
        </p:nvGrpSpPr>
        <p:grpSpPr>
          <a:xfrm>
            <a:off x="8132606" y="5787285"/>
            <a:ext cx="389367" cy="390100"/>
            <a:chOff x="7353050" y="316275"/>
            <a:chExt cx="292025" cy="292575"/>
          </a:xfrm>
        </p:grpSpPr>
        <p:sp>
          <p:nvSpPr>
            <p:cNvPr id="891" name="Google Shape;891;p18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2" name="Google Shape;892;p18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3" name="Google Shape;893;p18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4" name="Google Shape;894;p18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95" name="Google Shape;895;p18"/>
          <p:cNvGrpSpPr/>
          <p:nvPr/>
        </p:nvGrpSpPr>
        <p:grpSpPr>
          <a:xfrm>
            <a:off x="11723706" y="5753367"/>
            <a:ext cx="233333" cy="233333"/>
            <a:chOff x="8792300" y="321275"/>
            <a:chExt cx="175000" cy="175000"/>
          </a:xfrm>
        </p:grpSpPr>
        <p:sp>
          <p:nvSpPr>
            <p:cNvPr id="896" name="Google Shape;896;p18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7" name="Google Shape;897;p18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8" name="Google Shape;898;p18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9" name="Google Shape;899;p18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00" name="Google Shape;900;p18"/>
          <p:cNvGrpSpPr/>
          <p:nvPr/>
        </p:nvGrpSpPr>
        <p:grpSpPr>
          <a:xfrm flipH="1">
            <a:off x="6630373" y="6210067"/>
            <a:ext cx="390815" cy="391184"/>
            <a:chOff x="3164039" y="430875"/>
            <a:chExt cx="293111" cy="293388"/>
          </a:xfrm>
        </p:grpSpPr>
        <p:sp>
          <p:nvSpPr>
            <p:cNvPr id="901" name="Google Shape;901;p18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2" name="Google Shape;902;p18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3" name="Google Shape;903;p18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4" name="Google Shape;904;p18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5" name="Google Shape;905;p18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6" name="Google Shape;906;p18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07" name="Google Shape;907;p18"/>
          <p:cNvGrpSpPr/>
          <p:nvPr/>
        </p:nvGrpSpPr>
        <p:grpSpPr>
          <a:xfrm>
            <a:off x="11629073" y="5523233"/>
            <a:ext cx="233351" cy="36000"/>
            <a:chOff x="5662375" y="212375"/>
            <a:chExt cx="175013" cy="27000"/>
          </a:xfrm>
        </p:grpSpPr>
        <p:sp>
          <p:nvSpPr>
            <p:cNvPr id="908" name="Google Shape;908;p18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9" name="Google Shape;909;p18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10" name="Google Shape;910;p18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5F21D606-7811-6C4D-AB74-96BB7C03952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08893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3" userDrawn="1">
  <p:cSld name="Title and body 3"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23"/>
          <p:cNvSpPr txBox="1">
            <a:spLocks noGrp="1"/>
          </p:cNvSpPr>
          <p:nvPr>
            <p:ph type="title"/>
          </p:nvPr>
        </p:nvSpPr>
        <p:spPr>
          <a:xfrm>
            <a:off x="3377184" y="451104"/>
            <a:ext cx="54500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1142" name="Google Shape;1142;p23"/>
          <p:cNvCxnSpPr>
            <a:cxnSpLocks/>
          </p:cNvCxnSpPr>
          <p:nvPr/>
        </p:nvCxnSpPr>
        <p:spPr>
          <a:xfrm rot="10800000">
            <a:off x="11752852" y="4673255"/>
            <a:ext cx="202400" cy="1276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43" name="Google Shape;1143;p23"/>
          <p:cNvCxnSpPr>
            <a:cxnSpLocks/>
          </p:cNvCxnSpPr>
          <p:nvPr/>
        </p:nvCxnSpPr>
        <p:spPr>
          <a:xfrm rot="10800000" flipH="1">
            <a:off x="11348852" y="5970821"/>
            <a:ext cx="595600" cy="88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44" name="Google Shape;1144;p23"/>
          <p:cNvGrpSpPr/>
          <p:nvPr/>
        </p:nvGrpSpPr>
        <p:grpSpPr>
          <a:xfrm flipH="1">
            <a:off x="11749837" y="5751155"/>
            <a:ext cx="389367" cy="390100"/>
            <a:chOff x="7353050" y="316275"/>
            <a:chExt cx="292025" cy="292575"/>
          </a:xfrm>
        </p:grpSpPr>
        <p:sp>
          <p:nvSpPr>
            <p:cNvPr id="1145" name="Google Shape;1145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6" name="Google Shape;1146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7" name="Google Shape;1147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8" name="Google Shape;1148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49" name="Google Shape;1149;p23"/>
          <p:cNvGrpSpPr/>
          <p:nvPr/>
        </p:nvGrpSpPr>
        <p:grpSpPr>
          <a:xfrm>
            <a:off x="11547238" y="4493155"/>
            <a:ext cx="390815" cy="391184"/>
            <a:chOff x="3164039" y="430875"/>
            <a:chExt cx="293111" cy="293388"/>
          </a:xfrm>
        </p:grpSpPr>
        <p:sp>
          <p:nvSpPr>
            <p:cNvPr id="1150" name="Google Shape;1150;p23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1" name="Google Shape;1151;p23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2" name="Google Shape;1152;p23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3" name="Google Shape;1153;p23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4" name="Google Shape;1154;p23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5" name="Google Shape;1155;p23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156" name="Google Shape;1156;p23"/>
          <p:cNvCxnSpPr/>
          <p:nvPr/>
        </p:nvCxnSpPr>
        <p:spPr>
          <a:xfrm rot="10800000">
            <a:off x="-455214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7" name="Google Shape;1157;p23"/>
          <p:cNvCxnSpPr>
            <a:cxnSpLocks/>
          </p:cNvCxnSpPr>
          <p:nvPr/>
        </p:nvCxnSpPr>
        <p:spPr>
          <a:xfrm flipH="1">
            <a:off x="1087586" y="343717"/>
            <a:ext cx="1274614" cy="76265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58" name="Google Shape;1158;p23"/>
          <p:cNvGrpSpPr/>
          <p:nvPr/>
        </p:nvGrpSpPr>
        <p:grpSpPr>
          <a:xfrm>
            <a:off x="701186" y="702567"/>
            <a:ext cx="775733" cy="776467"/>
            <a:chOff x="8064275" y="887850"/>
            <a:chExt cx="581800" cy="582350"/>
          </a:xfrm>
        </p:grpSpPr>
        <p:sp>
          <p:nvSpPr>
            <p:cNvPr id="1159" name="Google Shape;1159;p23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0" name="Google Shape;1160;p23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1" name="Google Shape;1161;p23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2" name="Google Shape;1162;p23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3" name="Google Shape;1163;p23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4" name="Google Shape;1164;p23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65" name="Google Shape;1165;p23"/>
          <p:cNvGrpSpPr/>
          <p:nvPr/>
        </p:nvGrpSpPr>
        <p:grpSpPr>
          <a:xfrm>
            <a:off x="2167516" y="146057"/>
            <a:ext cx="389367" cy="390100"/>
            <a:chOff x="7353050" y="316275"/>
            <a:chExt cx="292025" cy="292575"/>
          </a:xfrm>
        </p:grpSpPr>
        <p:sp>
          <p:nvSpPr>
            <p:cNvPr id="1166" name="Google Shape;1166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7" name="Google Shape;1167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8" name="Google Shape;1168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9" name="Google Shape;1169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0" name="Google Shape;1170;p23"/>
          <p:cNvGrpSpPr/>
          <p:nvPr/>
        </p:nvGrpSpPr>
        <p:grpSpPr>
          <a:xfrm>
            <a:off x="1734752" y="536315"/>
            <a:ext cx="233333" cy="233333"/>
            <a:chOff x="8792300" y="321275"/>
            <a:chExt cx="175000" cy="175000"/>
          </a:xfrm>
        </p:grpSpPr>
        <p:sp>
          <p:nvSpPr>
            <p:cNvPr id="1171" name="Google Shape;1171;p23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2" name="Google Shape;1172;p23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3" name="Google Shape;1173;p23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4" name="Google Shape;1174;p23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5" name="Google Shape;1175;p23"/>
          <p:cNvGrpSpPr/>
          <p:nvPr/>
        </p:nvGrpSpPr>
        <p:grpSpPr>
          <a:xfrm>
            <a:off x="1268886" y="227833"/>
            <a:ext cx="233351" cy="36000"/>
            <a:chOff x="5662375" y="212375"/>
            <a:chExt cx="175013" cy="27000"/>
          </a:xfrm>
        </p:grpSpPr>
        <p:sp>
          <p:nvSpPr>
            <p:cNvPr id="1176" name="Google Shape;1176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7" name="Google Shape;1177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8" name="Google Shape;1178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9" name="Google Shape;1179;p23"/>
          <p:cNvGrpSpPr/>
          <p:nvPr/>
        </p:nvGrpSpPr>
        <p:grpSpPr>
          <a:xfrm>
            <a:off x="503953" y="1499467"/>
            <a:ext cx="233351" cy="36000"/>
            <a:chOff x="5662375" y="212375"/>
            <a:chExt cx="175013" cy="27000"/>
          </a:xfrm>
        </p:grpSpPr>
        <p:sp>
          <p:nvSpPr>
            <p:cNvPr id="1180" name="Google Shape;1180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1" name="Google Shape;1181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2" name="Google Shape;1182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6CEEFBA8-6500-934C-849B-E53792D89D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248890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" userDrawn="1">
  <p:cSld name="Three columns of text"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14"/>
          <p:cNvSpPr txBox="1">
            <a:spLocks noGrp="1"/>
          </p:cNvSpPr>
          <p:nvPr>
            <p:ph type="title"/>
          </p:nvPr>
        </p:nvSpPr>
        <p:spPr>
          <a:xfrm>
            <a:off x="2292096" y="451104"/>
            <a:ext cx="7437200" cy="7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645" name="Google Shape;645;p14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646" name="Google Shape;646;p14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7" name="Google Shape;647;p14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648" name="Google Shape;648;p14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649" name="Google Shape;649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0" name="Google Shape;650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1" name="Google Shape;651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2" name="Google Shape;652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3" name="Google Shape;653;p14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654" name="Google Shape;654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5" name="Google Shape;655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6" name="Google Shape;656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7" name="Google Shape;657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8" name="Google Shape;658;p14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659" name="Google Shape;659;p14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0" name="Google Shape;660;p14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1" name="Google Shape;661;p14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2" name="Google Shape;662;p14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3" name="Google Shape;663;p14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4" name="Google Shape;664;p14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B70BBEB-3126-444C-8818-27F0463FC09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51125" y="1537517"/>
            <a:ext cx="9645473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1940675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 userDrawn="1">
  <p:cSld name="Background 4"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9" name="Google Shape;1479;p30"/>
          <p:cNvGrpSpPr/>
          <p:nvPr/>
        </p:nvGrpSpPr>
        <p:grpSpPr>
          <a:xfrm>
            <a:off x="-9156" y="-8833"/>
            <a:ext cx="12203123" cy="6802733"/>
            <a:chOff x="-6867" y="-6625"/>
            <a:chExt cx="9152342" cy="5102050"/>
          </a:xfrm>
        </p:grpSpPr>
        <p:cxnSp>
          <p:nvCxnSpPr>
            <p:cNvPr id="1480" name="Google Shape;1480;p30"/>
            <p:cNvCxnSpPr/>
            <p:nvPr/>
          </p:nvCxnSpPr>
          <p:spPr>
            <a:xfrm>
              <a:off x="2904283" y="4513075"/>
              <a:ext cx="1133100" cy="306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1" name="Google Shape;1481;p30"/>
            <p:cNvCxnSpPr/>
            <p:nvPr/>
          </p:nvCxnSpPr>
          <p:spPr>
            <a:xfrm rot="10800000" flipH="1">
              <a:off x="1562083" y="4492325"/>
              <a:ext cx="1342200" cy="315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2" name="Google Shape;1482;p30"/>
            <p:cNvCxnSpPr/>
            <p:nvPr/>
          </p:nvCxnSpPr>
          <p:spPr>
            <a:xfrm>
              <a:off x="259558" y="4408000"/>
              <a:ext cx="1332000" cy="392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3" name="Google Shape;1483;p30"/>
            <p:cNvCxnSpPr/>
            <p:nvPr/>
          </p:nvCxnSpPr>
          <p:spPr>
            <a:xfrm>
              <a:off x="-6867" y="3993550"/>
              <a:ext cx="273900" cy="407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84" name="Google Shape;1484;p30"/>
            <p:cNvGrpSpPr/>
            <p:nvPr/>
          </p:nvGrpSpPr>
          <p:grpSpPr>
            <a:xfrm flipH="1">
              <a:off x="1278333" y="4513075"/>
              <a:ext cx="581800" cy="582350"/>
              <a:chOff x="8064275" y="887850"/>
              <a:chExt cx="581800" cy="582350"/>
            </a:xfrm>
          </p:grpSpPr>
          <p:sp>
            <p:nvSpPr>
              <p:cNvPr id="1485" name="Google Shape;1485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6" name="Google Shape;1486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7" name="Google Shape;1487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8" name="Google Shape;1488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9" name="Google Shape;1489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0" name="Google Shape;1490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1" name="Google Shape;1491;p30"/>
            <p:cNvGrpSpPr/>
            <p:nvPr/>
          </p:nvGrpSpPr>
          <p:grpSpPr>
            <a:xfrm flipH="1">
              <a:off x="2747608" y="4340463"/>
              <a:ext cx="292025" cy="292575"/>
              <a:chOff x="7353050" y="316275"/>
              <a:chExt cx="292025" cy="292575"/>
            </a:xfrm>
          </p:grpSpPr>
          <p:sp>
            <p:nvSpPr>
              <p:cNvPr id="1492" name="Google Shape;1492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3" name="Google Shape;1493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4" name="Google Shape;1494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5" name="Google Shape;1495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6" name="Google Shape;1496;p30"/>
            <p:cNvGrpSpPr/>
            <p:nvPr/>
          </p:nvGrpSpPr>
          <p:grpSpPr>
            <a:xfrm flipH="1">
              <a:off x="171308" y="4315025"/>
              <a:ext cx="175000" cy="175000"/>
              <a:chOff x="8792300" y="321275"/>
              <a:chExt cx="175000" cy="175000"/>
            </a:xfrm>
          </p:grpSpPr>
          <p:sp>
            <p:nvSpPr>
              <p:cNvPr id="1497" name="Google Shape;1497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8" name="Google Shape;1498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9" name="Google Shape;1499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0" name="Google Shape;1500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1" name="Google Shape;1501;p30"/>
            <p:cNvGrpSpPr/>
            <p:nvPr/>
          </p:nvGrpSpPr>
          <p:grpSpPr>
            <a:xfrm>
              <a:off x="3873197" y="4657550"/>
              <a:ext cx="293111" cy="293388"/>
              <a:chOff x="3164039" y="430875"/>
              <a:chExt cx="293111" cy="293388"/>
            </a:xfrm>
          </p:grpSpPr>
          <p:sp>
            <p:nvSpPr>
              <p:cNvPr id="1502" name="Google Shape;1502;p30"/>
              <p:cNvSpPr/>
              <p:nvPr/>
            </p:nvSpPr>
            <p:spPr>
              <a:xfrm flipH="1">
                <a:off x="3166281" y="433407"/>
                <a:ext cx="288614" cy="288337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3" name="Google Shape;1503;p30"/>
              <p:cNvSpPr/>
              <p:nvPr/>
            </p:nvSpPr>
            <p:spPr>
              <a:xfrm flipH="1">
                <a:off x="3164039" y="430875"/>
                <a:ext cx="293111" cy="293388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4" name="Google Shape;1504;p30"/>
              <p:cNvSpPr/>
              <p:nvPr/>
            </p:nvSpPr>
            <p:spPr>
              <a:xfrm flipH="1">
                <a:off x="3202780" y="469909"/>
                <a:ext cx="215626" cy="215337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5" name="Google Shape;1505;p30"/>
              <p:cNvSpPr/>
              <p:nvPr/>
            </p:nvSpPr>
            <p:spPr>
              <a:xfrm flipH="1">
                <a:off x="3200525" y="467377"/>
                <a:ext cx="220123" cy="220400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6" name="Google Shape;1506;p30"/>
              <p:cNvSpPr/>
              <p:nvPr/>
            </p:nvSpPr>
            <p:spPr>
              <a:xfrm flipH="1">
                <a:off x="3242641" y="509484"/>
                <a:ext cx="136177" cy="136177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7" name="Google Shape;1507;p30"/>
              <p:cNvSpPr/>
              <p:nvPr/>
            </p:nvSpPr>
            <p:spPr>
              <a:xfrm flipH="1">
                <a:off x="3240109" y="507242"/>
                <a:ext cx="140951" cy="140674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8" name="Google Shape;1508;p30"/>
            <p:cNvGrpSpPr/>
            <p:nvPr/>
          </p:nvGrpSpPr>
          <p:grpSpPr>
            <a:xfrm flipH="1">
              <a:off x="242270" y="4142425"/>
              <a:ext cx="175013" cy="27000"/>
              <a:chOff x="5662375" y="212375"/>
              <a:chExt cx="175013" cy="27000"/>
            </a:xfrm>
          </p:grpSpPr>
          <p:sp>
            <p:nvSpPr>
              <p:cNvPr id="1509" name="Google Shape;150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0" name="Google Shape;151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1" name="Google Shape;151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512" name="Google Shape;1512;p30"/>
            <p:cNvCxnSpPr/>
            <p:nvPr/>
          </p:nvCxnSpPr>
          <p:spPr>
            <a:xfrm rot="10800000">
              <a:off x="5995050" y="226600"/>
              <a:ext cx="1504500" cy="224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3" name="Google Shape;1513;p30"/>
            <p:cNvCxnSpPr/>
            <p:nvPr/>
          </p:nvCxnSpPr>
          <p:spPr>
            <a:xfrm rot="10800000">
              <a:off x="7512925" y="457850"/>
              <a:ext cx="829500" cy="743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4" name="Google Shape;1514;p30"/>
            <p:cNvCxnSpPr/>
            <p:nvPr/>
          </p:nvCxnSpPr>
          <p:spPr>
            <a:xfrm flipH="1">
              <a:off x="8348975" y="-6625"/>
              <a:ext cx="796500" cy="1188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15" name="Google Shape;1515;p30"/>
            <p:cNvGrpSpPr/>
            <p:nvPr/>
          </p:nvGrpSpPr>
          <p:grpSpPr>
            <a:xfrm>
              <a:off x="8064275" y="1040250"/>
              <a:ext cx="581800" cy="582350"/>
              <a:chOff x="8064275" y="887850"/>
              <a:chExt cx="581800" cy="582350"/>
            </a:xfrm>
          </p:grpSpPr>
          <p:sp>
            <p:nvSpPr>
              <p:cNvPr id="1516" name="Google Shape;1516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7" name="Google Shape;1517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8" name="Google Shape;1518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9" name="Google Shape;1519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0" name="Google Shape;1520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1" name="Google Shape;1521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2" name="Google Shape;1522;p30"/>
            <p:cNvGrpSpPr/>
            <p:nvPr/>
          </p:nvGrpSpPr>
          <p:grpSpPr>
            <a:xfrm>
              <a:off x="7353050" y="316275"/>
              <a:ext cx="292025" cy="292575"/>
              <a:chOff x="7353050" y="316275"/>
              <a:chExt cx="292025" cy="292575"/>
            </a:xfrm>
          </p:grpSpPr>
          <p:sp>
            <p:nvSpPr>
              <p:cNvPr id="1523" name="Google Shape;1523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4" name="Google Shape;1524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5" name="Google Shape;1525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6" name="Google Shape;1526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7" name="Google Shape;1527;p30"/>
            <p:cNvGrpSpPr/>
            <p:nvPr/>
          </p:nvGrpSpPr>
          <p:grpSpPr>
            <a:xfrm>
              <a:off x="8792300" y="321275"/>
              <a:ext cx="175000" cy="175000"/>
              <a:chOff x="8792300" y="321275"/>
              <a:chExt cx="175000" cy="175000"/>
            </a:xfrm>
          </p:grpSpPr>
          <p:sp>
            <p:nvSpPr>
              <p:cNvPr id="1528" name="Google Shape;1528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9" name="Google Shape;1529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0" name="Google Shape;1530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1" name="Google Shape;1531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sp>
          <p:nvSpPr>
            <p:cNvPr id="1532" name="Google Shape;1532;p30"/>
            <p:cNvSpPr/>
            <p:nvPr/>
          </p:nvSpPr>
          <p:spPr>
            <a:xfrm>
              <a:off x="5829305" y="687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3" name="Google Shape;1533;p30"/>
            <p:cNvSpPr/>
            <p:nvPr/>
          </p:nvSpPr>
          <p:spPr>
            <a:xfrm>
              <a:off x="5827050" y="661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4" name="Google Shape;1534;p30"/>
            <p:cNvSpPr/>
            <p:nvPr/>
          </p:nvSpPr>
          <p:spPr>
            <a:xfrm>
              <a:off x="5865794" y="1052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5" name="Google Shape;1535;p30"/>
            <p:cNvSpPr/>
            <p:nvPr/>
          </p:nvSpPr>
          <p:spPr>
            <a:xfrm>
              <a:off x="5863552" y="1026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6" name="Google Shape;1536;p30"/>
            <p:cNvSpPr/>
            <p:nvPr/>
          </p:nvSpPr>
          <p:spPr>
            <a:xfrm>
              <a:off x="5905382" y="1447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7" name="Google Shape;1537;p30"/>
            <p:cNvSpPr/>
            <p:nvPr/>
          </p:nvSpPr>
          <p:spPr>
            <a:xfrm>
              <a:off x="5903140" y="1425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grpSp>
          <p:nvGrpSpPr>
            <p:cNvPr id="1538" name="Google Shape;1538;p30"/>
            <p:cNvGrpSpPr/>
            <p:nvPr/>
          </p:nvGrpSpPr>
          <p:grpSpPr>
            <a:xfrm>
              <a:off x="8490050" y="170875"/>
              <a:ext cx="175013" cy="27000"/>
              <a:chOff x="5662375" y="212375"/>
              <a:chExt cx="175013" cy="27000"/>
            </a:xfrm>
          </p:grpSpPr>
          <p:sp>
            <p:nvSpPr>
              <p:cNvPr id="1539" name="Google Shape;153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0" name="Google Shape;154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1" name="Google Shape;154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42" name="Google Shape;1542;p30"/>
            <p:cNvGrpSpPr/>
            <p:nvPr/>
          </p:nvGrpSpPr>
          <p:grpSpPr>
            <a:xfrm>
              <a:off x="8678350" y="1658000"/>
              <a:ext cx="175013" cy="27000"/>
              <a:chOff x="5662375" y="212375"/>
              <a:chExt cx="175013" cy="27000"/>
            </a:xfrm>
          </p:grpSpPr>
          <p:sp>
            <p:nvSpPr>
              <p:cNvPr id="1543" name="Google Shape;1543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4" name="Google Shape;1544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5" name="Google Shape;1545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B73B181-37DD-B04D-9247-35A35B048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A21B109-B838-F34D-B6D2-DE88FFFE31E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188024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x columns of text" userDrawn="1">
  <p:cSld name="Six columns of text"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17"/>
          <p:cNvSpPr txBox="1">
            <a:spLocks noGrp="1"/>
          </p:cNvSpPr>
          <p:nvPr>
            <p:ph type="title"/>
          </p:nvPr>
        </p:nvSpPr>
        <p:spPr>
          <a:xfrm>
            <a:off x="3590822" y="689470"/>
            <a:ext cx="5010355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774" name="Google Shape;774;p17"/>
          <p:cNvCxnSpPr/>
          <p:nvPr/>
        </p:nvCxnSpPr>
        <p:spPr>
          <a:xfrm>
            <a:off x="3872377" y="60174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5" name="Google Shape;775;p17"/>
          <p:cNvCxnSpPr/>
          <p:nvPr/>
        </p:nvCxnSpPr>
        <p:spPr>
          <a:xfrm rot="10800000" flipH="1">
            <a:off x="2082777" y="5989767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6" name="Google Shape;776;p17"/>
          <p:cNvCxnSpPr/>
          <p:nvPr/>
        </p:nvCxnSpPr>
        <p:spPr>
          <a:xfrm>
            <a:off x="346077" y="58773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7" name="Google Shape;777;p17"/>
          <p:cNvCxnSpPr/>
          <p:nvPr/>
        </p:nvCxnSpPr>
        <p:spPr>
          <a:xfrm>
            <a:off x="-9156" y="5324733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78" name="Google Shape;778;p17"/>
          <p:cNvGrpSpPr/>
          <p:nvPr/>
        </p:nvGrpSpPr>
        <p:grpSpPr>
          <a:xfrm flipH="1">
            <a:off x="1704444" y="6017433"/>
            <a:ext cx="775733" cy="776467"/>
            <a:chOff x="8064275" y="887850"/>
            <a:chExt cx="581800" cy="582350"/>
          </a:xfrm>
        </p:grpSpPr>
        <p:sp>
          <p:nvSpPr>
            <p:cNvPr id="779" name="Google Shape;779;p17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0" name="Google Shape;780;p17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1" name="Google Shape;781;p17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2" name="Google Shape;782;p17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3" name="Google Shape;783;p17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4" name="Google Shape;784;p17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85" name="Google Shape;785;p17"/>
          <p:cNvGrpSpPr/>
          <p:nvPr/>
        </p:nvGrpSpPr>
        <p:grpSpPr>
          <a:xfrm flipH="1">
            <a:off x="3663478" y="5787285"/>
            <a:ext cx="389367" cy="390100"/>
            <a:chOff x="7353050" y="316275"/>
            <a:chExt cx="292025" cy="292575"/>
          </a:xfrm>
        </p:grpSpPr>
        <p:sp>
          <p:nvSpPr>
            <p:cNvPr id="786" name="Google Shape;786;p17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7" name="Google Shape;787;p17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8" name="Google Shape;788;p17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9" name="Google Shape;789;p17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90" name="Google Shape;790;p17"/>
          <p:cNvGrpSpPr/>
          <p:nvPr/>
        </p:nvGrpSpPr>
        <p:grpSpPr>
          <a:xfrm flipH="1">
            <a:off x="228411" y="5753367"/>
            <a:ext cx="233333" cy="233333"/>
            <a:chOff x="8792300" y="321275"/>
            <a:chExt cx="175000" cy="175000"/>
          </a:xfrm>
        </p:grpSpPr>
        <p:sp>
          <p:nvSpPr>
            <p:cNvPr id="791" name="Google Shape;791;p17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2" name="Google Shape;792;p17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3" name="Google Shape;793;p17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4" name="Google Shape;794;p17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95" name="Google Shape;795;p17"/>
          <p:cNvGrpSpPr/>
          <p:nvPr/>
        </p:nvGrpSpPr>
        <p:grpSpPr>
          <a:xfrm>
            <a:off x="5164263" y="6210067"/>
            <a:ext cx="390815" cy="391184"/>
            <a:chOff x="3164039" y="430875"/>
            <a:chExt cx="293111" cy="293388"/>
          </a:xfrm>
        </p:grpSpPr>
        <p:sp>
          <p:nvSpPr>
            <p:cNvPr id="796" name="Google Shape;796;p17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7" name="Google Shape;797;p17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8" name="Google Shape;798;p17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9" name="Google Shape;799;p17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0" name="Google Shape;800;p17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1" name="Google Shape;801;p17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02" name="Google Shape;802;p17"/>
          <p:cNvGrpSpPr/>
          <p:nvPr/>
        </p:nvGrpSpPr>
        <p:grpSpPr>
          <a:xfrm flipH="1">
            <a:off x="323027" y="5523233"/>
            <a:ext cx="233351" cy="36000"/>
            <a:chOff x="5662375" y="212375"/>
            <a:chExt cx="175013" cy="27000"/>
          </a:xfrm>
        </p:grpSpPr>
        <p:sp>
          <p:nvSpPr>
            <p:cNvPr id="803" name="Google Shape;803;p1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4" name="Google Shape;804;p1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5" name="Google Shape;805;p1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806" name="Google Shape;806;p17"/>
          <p:cNvCxnSpPr/>
          <p:nvPr/>
        </p:nvCxnSpPr>
        <p:spPr>
          <a:xfrm rot="10800000">
            <a:off x="7993400" y="302133"/>
            <a:ext cx="2006000" cy="299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07" name="Google Shape;807;p17"/>
          <p:cNvCxnSpPr/>
          <p:nvPr/>
        </p:nvCxnSpPr>
        <p:spPr>
          <a:xfrm rot="10800000">
            <a:off x="10017233" y="6104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08" name="Google Shape;808;p17"/>
          <p:cNvCxnSpPr/>
          <p:nvPr/>
        </p:nvCxnSpPr>
        <p:spPr>
          <a:xfrm flipH="1">
            <a:off x="11131967" y="-8833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09" name="Google Shape;809;p17"/>
          <p:cNvGrpSpPr/>
          <p:nvPr/>
        </p:nvGrpSpPr>
        <p:grpSpPr>
          <a:xfrm>
            <a:off x="10752367" y="1387000"/>
            <a:ext cx="775733" cy="776467"/>
            <a:chOff x="8064275" y="887850"/>
            <a:chExt cx="581800" cy="582350"/>
          </a:xfrm>
        </p:grpSpPr>
        <p:sp>
          <p:nvSpPr>
            <p:cNvPr id="810" name="Google Shape;810;p17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1" name="Google Shape;811;p17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2" name="Google Shape;812;p17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3" name="Google Shape;813;p17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4" name="Google Shape;814;p17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5" name="Google Shape;815;p17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16" name="Google Shape;816;p17"/>
          <p:cNvGrpSpPr/>
          <p:nvPr/>
        </p:nvGrpSpPr>
        <p:grpSpPr>
          <a:xfrm>
            <a:off x="9804067" y="421701"/>
            <a:ext cx="389367" cy="390100"/>
            <a:chOff x="7353050" y="316275"/>
            <a:chExt cx="292025" cy="292575"/>
          </a:xfrm>
        </p:grpSpPr>
        <p:sp>
          <p:nvSpPr>
            <p:cNvPr id="817" name="Google Shape;817;p17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8" name="Google Shape;818;p17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9" name="Google Shape;819;p17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0" name="Google Shape;820;p17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21" name="Google Shape;821;p17"/>
          <p:cNvGrpSpPr/>
          <p:nvPr/>
        </p:nvGrpSpPr>
        <p:grpSpPr>
          <a:xfrm>
            <a:off x="11723067" y="428367"/>
            <a:ext cx="233333" cy="233333"/>
            <a:chOff x="8792300" y="321275"/>
            <a:chExt cx="175000" cy="175000"/>
          </a:xfrm>
        </p:grpSpPr>
        <p:sp>
          <p:nvSpPr>
            <p:cNvPr id="822" name="Google Shape;822;p17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3" name="Google Shape;823;p17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4" name="Google Shape;824;p17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5" name="Google Shape;825;p17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826" name="Google Shape;826;p17"/>
          <p:cNvSpPr/>
          <p:nvPr/>
        </p:nvSpPr>
        <p:spPr>
          <a:xfrm>
            <a:off x="7772406" y="91610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27" name="Google Shape;827;p17"/>
          <p:cNvSpPr/>
          <p:nvPr/>
        </p:nvSpPr>
        <p:spPr>
          <a:xfrm>
            <a:off x="7769401" y="88233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28" name="Google Shape;828;p17"/>
          <p:cNvSpPr/>
          <p:nvPr/>
        </p:nvSpPr>
        <p:spPr>
          <a:xfrm>
            <a:off x="7821059" y="14027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29" name="Google Shape;829;p17"/>
          <p:cNvSpPr/>
          <p:nvPr/>
        </p:nvSpPr>
        <p:spPr>
          <a:xfrm>
            <a:off x="7818070" y="136903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30" name="Google Shape;830;p17"/>
          <p:cNvSpPr/>
          <p:nvPr/>
        </p:nvSpPr>
        <p:spPr>
          <a:xfrm>
            <a:off x="7873844" y="193046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31" name="Google Shape;831;p17"/>
          <p:cNvSpPr/>
          <p:nvPr/>
        </p:nvSpPr>
        <p:spPr>
          <a:xfrm>
            <a:off x="7870854" y="19005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832" name="Google Shape;832;p17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833" name="Google Shape;833;p1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4" name="Google Shape;834;p1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5" name="Google Shape;835;p1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36" name="Google Shape;836;p17"/>
          <p:cNvGrpSpPr/>
          <p:nvPr/>
        </p:nvGrpSpPr>
        <p:grpSpPr>
          <a:xfrm>
            <a:off x="11571134" y="2210667"/>
            <a:ext cx="233351" cy="36000"/>
            <a:chOff x="5662375" y="212375"/>
            <a:chExt cx="175013" cy="27000"/>
          </a:xfrm>
        </p:grpSpPr>
        <p:sp>
          <p:nvSpPr>
            <p:cNvPr id="837" name="Google Shape;837;p1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8" name="Google Shape;838;p1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9" name="Google Shape;839;p1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DB501989-1CC8-1049-B6F4-523B9534CED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6639197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userDrawn="1">
  <p:cSld name="Title and two columns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"/>
          <p:cNvSpPr txBox="1">
            <a:spLocks noGrp="1"/>
          </p:cNvSpPr>
          <p:nvPr>
            <p:ph type="title"/>
          </p:nvPr>
        </p:nvSpPr>
        <p:spPr>
          <a:xfrm>
            <a:off x="2410228" y="451100"/>
            <a:ext cx="7371600" cy="81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83" name="Google Shape;183;p5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184" name="Google Shape;184;p5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85" name="Google Shape;185;p5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86" name="Google Shape;186;p5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87" name="Google Shape;187;p5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88" name="Google Shape;188;p5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89" name="Google Shape;189;p5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0" name="Google Shape;190;p5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1" name="Google Shape;191;p5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92" name="Google Shape;192;p5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93" name="Google Shape;193;p5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4" name="Google Shape;194;p5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5" name="Google Shape;195;p5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6" name="Google Shape;196;p5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97" name="Google Shape;197;p5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98" name="Google Shape;198;p5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9" name="Google Shape;199;p5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0" name="Google Shape;200;p5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1" name="Google Shape;201;p5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202" name="Google Shape;202;p5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03" name="Google Shape;203;p5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204" name="Google Shape;204;p5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5" name="Google Shape;205;p5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6" name="Google Shape;206;p5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7" name="Google Shape;207;p5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8" name="Google Shape;208;p5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9" name="Google Shape;209;p5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10" name="Google Shape;210;p5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211" name="Google Shape;211;p5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2" name="Google Shape;212;p5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3" name="Google Shape;213;p5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4" name="Google Shape;214;p5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15" name="Google Shape;215;p5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216" name="Google Shape;216;p5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7" name="Google Shape;217;p5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8" name="Google Shape;218;p5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9" name="Google Shape;219;p5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20" name="Google Shape;220;p5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221" name="Google Shape;221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2" name="Google Shape;222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3" name="Google Shape;223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24" name="Google Shape;224;p5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225" name="Google Shape;225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6" name="Google Shape;226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7" name="Google Shape;227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28" name="Google Shape;228;p5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229" name="Google Shape;229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0" name="Google Shape;230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1" name="Google Shape;231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32" name="Google Shape;232;p5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233" name="Google Shape;233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4" name="Google Shape;234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5" name="Google Shape;235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236" name="Google Shape;236;p5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7" name="Google Shape;237;p5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38" name="Google Shape;238;p5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40" name="Google Shape;240;p5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41" name="Google Shape;241;p5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C343AB9E-9F26-B440-8D56-B9A541BB6BB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541586" y="1537517"/>
            <a:ext cx="8891710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5556475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 3" userDrawn="1">
  <p:cSld name="Three columns of text 3"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21"/>
          <p:cNvSpPr txBox="1">
            <a:spLocks noGrp="1"/>
          </p:cNvSpPr>
          <p:nvPr>
            <p:ph type="title"/>
          </p:nvPr>
        </p:nvSpPr>
        <p:spPr>
          <a:xfrm>
            <a:off x="3505201" y="451104"/>
            <a:ext cx="5105393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064" name="Google Shape;1064;p21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1065" name="Google Shape;1065;p21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6" name="Google Shape;1066;p21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067" name="Google Shape;1067;p21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1068" name="Google Shape;1068;p2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69" name="Google Shape;1069;p2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0" name="Google Shape;1070;p2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1" name="Google Shape;1071;p2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072" name="Google Shape;1072;p21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1073" name="Google Shape;1073;p2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4" name="Google Shape;1074;p2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5" name="Google Shape;1075;p2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6" name="Google Shape;1076;p2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077" name="Google Shape;1077;p21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1078" name="Google Shape;1078;p21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9" name="Google Shape;1079;p21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0" name="Google Shape;1080;p21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1" name="Google Shape;1081;p21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2" name="Google Shape;1082;p21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3" name="Google Shape;1083;p21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C20D5011-98C7-E44D-B0A2-48A1F4CDF5F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5520080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2">
  <p:cSld name="Main point 2">
    <p:spTree>
      <p:nvGrpSpPr>
        <p:cNvPr id="1" name="Shape 1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7" name="Google Shape;1547;p31"/>
          <p:cNvGrpSpPr/>
          <p:nvPr/>
        </p:nvGrpSpPr>
        <p:grpSpPr>
          <a:xfrm>
            <a:off x="1799502" y="797889"/>
            <a:ext cx="8604973" cy="4841515"/>
            <a:chOff x="365750" y="1285025"/>
            <a:chExt cx="6934275" cy="3315500"/>
          </a:xfrm>
        </p:grpSpPr>
        <p:sp>
          <p:nvSpPr>
            <p:cNvPr id="1548" name="Google Shape;1548;p31"/>
            <p:cNvSpPr/>
            <p:nvPr/>
          </p:nvSpPr>
          <p:spPr>
            <a:xfrm>
              <a:off x="365750" y="1285025"/>
              <a:ext cx="6934275" cy="3315500"/>
            </a:xfrm>
            <a:custGeom>
              <a:avLst/>
              <a:gdLst/>
              <a:ahLst/>
              <a:cxnLst/>
              <a:rect l="l" t="t" r="r" b="b"/>
              <a:pathLst>
                <a:path w="277371" h="132620" extrusionOk="0">
                  <a:moveTo>
                    <a:pt x="139292" y="1"/>
                  </a:moveTo>
                  <a:cubicBezTo>
                    <a:pt x="131931" y="1"/>
                    <a:pt x="124510" y="530"/>
                    <a:pt x="116820" y="2020"/>
                  </a:cubicBezTo>
                  <a:cubicBezTo>
                    <a:pt x="97286" y="5794"/>
                    <a:pt x="78528" y="13563"/>
                    <a:pt x="62212" y="24940"/>
                  </a:cubicBezTo>
                  <a:cubicBezTo>
                    <a:pt x="40180" y="40312"/>
                    <a:pt x="16039" y="63953"/>
                    <a:pt x="5883" y="89204"/>
                  </a:cubicBezTo>
                  <a:cubicBezTo>
                    <a:pt x="2054" y="98638"/>
                    <a:pt x="1" y="109904"/>
                    <a:pt x="5162" y="118672"/>
                  </a:cubicBezTo>
                  <a:cubicBezTo>
                    <a:pt x="10878" y="128329"/>
                    <a:pt x="23309" y="131547"/>
                    <a:pt x="34519" y="132324"/>
                  </a:cubicBezTo>
                  <a:cubicBezTo>
                    <a:pt x="37485" y="132528"/>
                    <a:pt x="40447" y="132620"/>
                    <a:pt x="43408" y="132620"/>
                  </a:cubicBezTo>
                  <a:cubicBezTo>
                    <a:pt x="64717" y="132620"/>
                    <a:pt x="85919" y="127832"/>
                    <a:pt x="107164" y="125054"/>
                  </a:cubicBezTo>
                  <a:cubicBezTo>
                    <a:pt x="121795" y="123154"/>
                    <a:pt x="136548" y="122208"/>
                    <a:pt x="151300" y="122208"/>
                  </a:cubicBezTo>
                  <a:cubicBezTo>
                    <a:pt x="172303" y="122208"/>
                    <a:pt x="193303" y="124126"/>
                    <a:pt x="213939" y="127940"/>
                  </a:cubicBezTo>
                  <a:cubicBezTo>
                    <a:pt x="222522" y="129553"/>
                    <a:pt x="231673" y="131360"/>
                    <a:pt x="240407" y="131360"/>
                  </a:cubicBezTo>
                  <a:cubicBezTo>
                    <a:pt x="248501" y="131360"/>
                    <a:pt x="256237" y="129808"/>
                    <a:pt x="262831" y="125110"/>
                  </a:cubicBezTo>
                  <a:cubicBezTo>
                    <a:pt x="276372" y="115454"/>
                    <a:pt x="277371" y="99138"/>
                    <a:pt x="274429" y="84431"/>
                  </a:cubicBezTo>
                  <a:cubicBezTo>
                    <a:pt x="271488" y="69670"/>
                    <a:pt x="264329" y="59902"/>
                    <a:pt x="257059" y="47305"/>
                  </a:cubicBezTo>
                  <a:cubicBezTo>
                    <a:pt x="252786" y="39868"/>
                    <a:pt x="247736" y="33098"/>
                    <a:pt x="241798" y="27215"/>
                  </a:cubicBezTo>
                  <a:cubicBezTo>
                    <a:pt x="234972" y="20500"/>
                    <a:pt x="226925" y="14951"/>
                    <a:pt x="217768" y="11177"/>
                  </a:cubicBezTo>
                  <a:cubicBezTo>
                    <a:pt x="203783" y="5350"/>
                    <a:pt x="188521" y="3407"/>
                    <a:pt x="173482" y="2186"/>
                  </a:cubicBezTo>
                  <a:cubicBezTo>
                    <a:pt x="161726" y="1246"/>
                    <a:pt x="150579" y="1"/>
                    <a:pt x="1392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49" name="Google Shape;1549;p31"/>
            <p:cNvSpPr/>
            <p:nvPr/>
          </p:nvSpPr>
          <p:spPr>
            <a:xfrm>
              <a:off x="417100" y="1285575"/>
              <a:ext cx="6842700" cy="3314500"/>
            </a:xfrm>
            <a:custGeom>
              <a:avLst/>
              <a:gdLst/>
              <a:ahLst/>
              <a:cxnLst/>
              <a:rect l="l" t="t" r="r" b="b"/>
              <a:pathLst>
                <a:path w="273708" h="132580" extrusionOk="0">
                  <a:moveTo>
                    <a:pt x="137298" y="0"/>
                  </a:moveTo>
                  <a:cubicBezTo>
                    <a:pt x="129917" y="0"/>
                    <a:pt x="122480" y="500"/>
                    <a:pt x="114766" y="1998"/>
                  </a:cubicBezTo>
                  <a:cubicBezTo>
                    <a:pt x="95232" y="5772"/>
                    <a:pt x="76474" y="13541"/>
                    <a:pt x="60158" y="24918"/>
                  </a:cubicBezTo>
                  <a:cubicBezTo>
                    <a:pt x="38126" y="40290"/>
                    <a:pt x="13985" y="63931"/>
                    <a:pt x="3829" y="89182"/>
                  </a:cubicBezTo>
                  <a:cubicBezTo>
                    <a:pt x="1609" y="94621"/>
                    <a:pt x="0" y="100614"/>
                    <a:pt x="56" y="106386"/>
                  </a:cubicBezTo>
                  <a:cubicBezTo>
                    <a:pt x="56" y="110715"/>
                    <a:pt x="943" y="114877"/>
                    <a:pt x="3108" y="118650"/>
                  </a:cubicBezTo>
                  <a:cubicBezTo>
                    <a:pt x="8824" y="128307"/>
                    <a:pt x="21255" y="131525"/>
                    <a:pt x="32465" y="132302"/>
                  </a:cubicBezTo>
                  <a:cubicBezTo>
                    <a:pt x="35407" y="132469"/>
                    <a:pt x="38403" y="132580"/>
                    <a:pt x="41345" y="132580"/>
                  </a:cubicBezTo>
                  <a:cubicBezTo>
                    <a:pt x="62655" y="132580"/>
                    <a:pt x="83855" y="127807"/>
                    <a:pt x="105110" y="125032"/>
                  </a:cubicBezTo>
                  <a:cubicBezTo>
                    <a:pt x="119761" y="123146"/>
                    <a:pt x="134523" y="122202"/>
                    <a:pt x="149340" y="122202"/>
                  </a:cubicBezTo>
                  <a:cubicBezTo>
                    <a:pt x="170318" y="122202"/>
                    <a:pt x="191240" y="124089"/>
                    <a:pt x="211885" y="127918"/>
                  </a:cubicBezTo>
                  <a:cubicBezTo>
                    <a:pt x="220486" y="129528"/>
                    <a:pt x="229643" y="131359"/>
                    <a:pt x="238412" y="131359"/>
                  </a:cubicBezTo>
                  <a:cubicBezTo>
                    <a:pt x="246459" y="131359"/>
                    <a:pt x="254173" y="129805"/>
                    <a:pt x="260777" y="125088"/>
                  </a:cubicBezTo>
                  <a:cubicBezTo>
                    <a:pt x="270433" y="118206"/>
                    <a:pt x="273707" y="107884"/>
                    <a:pt x="273707" y="97229"/>
                  </a:cubicBezTo>
                  <a:cubicBezTo>
                    <a:pt x="273707" y="92956"/>
                    <a:pt x="273208" y="88627"/>
                    <a:pt x="272375" y="84409"/>
                  </a:cubicBezTo>
                  <a:cubicBezTo>
                    <a:pt x="269434" y="69648"/>
                    <a:pt x="262275" y="59880"/>
                    <a:pt x="255005" y="47283"/>
                  </a:cubicBezTo>
                  <a:cubicBezTo>
                    <a:pt x="250732" y="39846"/>
                    <a:pt x="245682" y="33076"/>
                    <a:pt x="239744" y="27193"/>
                  </a:cubicBezTo>
                  <a:cubicBezTo>
                    <a:pt x="232918" y="20478"/>
                    <a:pt x="224871" y="14929"/>
                    <a:pt x="215714" y="11155"/>
                  </a:cubicBezTo>
                  <a:cubicBezTo>
                    <a:pt x="201729" y="5328"/>
                    <a:pt x="186467" y="3385"/>
                    <a:pt x="171428" y="2164"/>
                  </a:cubicBezTo>
                  <a:cubicBezTo>
                    <a:pt x="159663" y="1221"/>
                    <a:pt x="148563" y="0"/>
                    <a:pt x="1372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1550" name="Google Shape;1550;p31"/>
          <p:cNvSpPr txBox="1">
            <a:spLocks noGrp="1"/>
          </p:cNvSpPr>
          <p:nvPr>
            <p:ph type="title"/>
          </p:nvPr>
        </p:nvSpPr>
        <p:spPr>
          <a:xfrm>
            <a:off x="3780730" y="1801594"/>
            <a:ext cx="5206000" cy="278192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grpSp>
        <p:nvGrpSpPr>
          <p:cNvPr id="1551" name="Google Shape;1551;p31"/>
          <p:cNvGrpSpPr/>
          <p:nvPr/>
        </p:nvGrpSpPr>
        <p:grpSpPr>
          <a:xfrm>
            <a:off x="-9156" y="-8833"/>
            <a:ext cx="12203123" cy="6802733"/>
            <a:chOff x="-6867" y="-6625"/>
            <a:chExt cx="9152342" cy="5102050"/>
          </a:xfrm>
        </p:grpSpPr>
        <p:cxnSp>
          <p:nvCxnSpPr>
            <p:cNvPr id="1552" name="Google Shape;1552;p31"/>
            <p:cNvCxnSpPr/>
            <p:nvPr/>
          </p:nvCxnSpPr>
          <p:spPr>
            <a:xfrm>
              <a:off x="2904283" y="4513075"/>
              <a:ext cx="1133100" cy="3063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3" name="Google Shape;1553;p31"/>
            <p:cNvCxnSpPr/>
            <p:nvPr/>
          </p:nvCxnSpPr>
          <p:spPr>
            <a:xfrm rot="10800000" flipH="1">
              <a:off x="1562083" y="4492325"/>
              <a:ext cx="1342200" cy="3153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4" name="Google Shape;1554;p31"/>
            <p:cNvCxnSpPr/>
            <p:nvPr/>
          </p:nvCxnSpPr>
          <p:spPr>
            <a:xfrm>
              <a:off x="259558" y="4408000"/>
              <a:ext cx="1332000" cy="3921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5" name="Google Shape;1555;p31"/>
            <p:cNvCxnSpPr/>
            <p:nvPr/>
          </p:nvCxnSpPr>
          <p:spPr>
            <a:xfrm>
              <a:off x="-6867" y="3993550"/>
              <a:ext cx="273900" cy="4071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56" name="Google Shape;1556;p31"/>
            <p:cNvGrpSpPr/>
            <p:nvPr/>
          </p:nvGrpSpPr>
          <p:grpSpPr>
            <a:xfrm flipH="1">
              <a:off x="1278333" y="4513075"/>
              <a:ext cx="581800" cy="582350"/>
              <a:chOff x="8064275" y="887850"/>
              <a:chExt cx="581800" cy="582350"/>
            </a:xfrm>
          </p:grpSpPr>
          <p:sp>
            <p:nvSpPr>
              <p:cNvPr id="1557" name="Google Shape;1557;p31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58" name="Google Shape;1558;p31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59" name="Google Shape;1559;p31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60" name="Google Shape;1560;p31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61" name="Google Shape;1561;p31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62" name="Google Shape;1562;p31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63" name="Google Shape;1563;p31"/>
            <p:cNvGrpSpPr/>
            <p:nvPr/>
          </p:nvGrpSpPr>
          <p:grpSpPr>
            <a:xfrm flipH="1">
              <a:off x="2747608" y="4340463"/>
              <a:ext cx="292025" cy="292575"/>
              <a:chOff x="7353050" y="316275"/>
              <a:chExt cx="292025" cy="292575"/>
            </a:xfrm>
          </p:grpSpPr>
          <p:sp>
            <p:nvSpPr>
              <p:cNvPr id="1564" name="Google Shape;1564;p3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65" name="Google Shape;1565;p3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66" name="Google Shape;1566;p3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67" name="Google Shape;1567;p3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68" name="Google Shape;1568;p31"/>
            <p:cNvGrpSpPr/>
            <p:nvPr/>
          </p:nvGrpSpPr>
          <p:grpSpPr>
            <a:xfrm flipH="1">
              <a:off x="171308" y="4315025"/>
              <a:ext cx="175000" cy="175000"/>
              <a:chOff x="8792300" y="321275"/>
              <a:chExt cx="175000" cy="175000"/>
            </a:xfrm>
          </p:grpSpPr>
          <p:sp>
            <p:nvSpPr>
              <p:cNvPr id="1569" name="Google Shape;1569;p31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0" name="Google Shape;1570;p31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1" name="Google Shape;1571;p31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2" name="Google Shape;1572;p31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73" name="Google Shape;1573;p31"/>
            <p:cNvGrpSpPr/>
            <p:nvPr/>
          </p:nvGrpSpPr>
          <p:grpSpPr>
            <a:xfrm>
              <a:off x="3873197" y="4657550"/>
              <a:ext cx="293111" cy="293388"/>
              <a:chOff x="3164039" y="430875"/>
              <a:chExt cx="293111" cy="293388"/>
            </a:xfrm>
          </p:grpSpPr>
          <p:sp>
            <p:nvSpPr>
              <p:cNvPr id="1574" name="Google Shape;1574;p31"/>
              <p:cNvSpPr/>
              <p:nvPr/>
            </p:nvSpPr>
            <p:spPr>
              <a:xfrm flipH="1">
                <a:off x="3166281" y="433407"/>
                <a:ext cx="288614" cy="288337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5" name="Google Shape;1575;p31"/>
              <p:cNvSpPr/>
              <p:nvPr/>
            </p:nvSpPr>
            <p:spPr>
              <a:xfrm flipH="1">
                <a:off x="3164039" y="430875"/>
                <a:ext cx="293111" cy="293388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6" name="Google Shape;1576;p31"/>
              <p:cNvSpPr/>
              <p:nvPr/>
            </p:nvSpPr>
            <p:spPr>
              <a:xfrm flipH="1">
                <a:off x="3202780" y="469909"/>
                <a:ext cx="215626" cy="215337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7" name="Google Shape;1577;p31"/>
              <p:cNvSpPr/>
              <p:nvPr/>
            </p:nvSpPr>
            <p:spPr>
              <a:xfrm flipH="1">
                <a:off x="3200525" y="467377"/>
                <a:ext cx="220123" cy="220400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8" name="Google Shape;1578;p31"/>
              <p:cNvSpPr/>
              <p:nvPr/>
            </p:nvSpPr>
            <p:spPr>
              <a:xfrm flipH="1">
                <a:off x="3242641" y="509484"/>
                <a:ext cx="136177" cy="136177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9" name="Google Shape;1579;p31"/>
              <p:cNvSpPr/>
              <p:nvPr/>
            </p:nvSpPr>
            <p:spPr>
              <a:xfrm flipH="1">
                <a:off x="3240109" y="507242"/>
                <a:ext cx="140951" cy="140674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80" name="Google Shape;1580;p31"/>
            <p:cNvGrpSpPr/>
            <p:nvPr/>
          </p:nvGrpSpPr>
          <p:grpSpPr>
            <a:xfrm flipH="1">
              <a:off x="242270" y="4142425"/>
              <a:ext cx="175013" cy="27000"/>
              <a:chOff x="5662375" y="212375"/>
              <a:chExt cx="175013" cy="27000"/>
            </a:xfrm>
          </p:grpSpPr>
          <p:sp>
            <p:nvSpPr>
              <p:cNvPr id="1581" name="Google Shape;1581;p31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82" name="Google Shape;1582;p31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83" name="Google Shape;1583;p31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584" name="Google Shape;1584;p31"/>
            <p:cNvCxnSpPr/>
            <p:nvPr/>
          </p:nvCxnSpPr>
          <p:spPr>
            <a:xfrm rot="10800000">
              <a:off x="5995050" y="226600"/>
              <a:ext cx="1504500" cy="2247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5" name="Google Shape;1585;p31"/>
            <p:cNvCxnSpPr/>
            <p:nvPr/>
          </p:nvCxnSpPr>
          <p:spPr>
            <a:xfrm rot="10800000">
              <a:off x="7512925" y="457850"/>
              <a:ext cx="829500" cy="7434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6" name="Google Shape;1586;p31"/>
            <p:cNvCxnSpPr/>
            <p:nvPr/>
          </p:nvCxnSpPr>
          <p:spPr>
            <a:xfrm flipH="1">
              <a:off x="8348975" y="-6625"/>
              <a:ext cx="796500" cy="11880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87" name="Google Shape;1587;p31"/>
            <p:cNvGrpSpPr/>
            <p:nvPr/>
          </p:nvGrpSpPr>
          <p:grpSpPr>
            <a:xfrm>
              <a:off x="8064275" y="1040250"/>
              <a:ext cx="581800" cy="582350"/>
              <a:chOff x="8064275" y="887850"/>
              <a:chExt cx="581800" cy="582350"/>
            </a:xfrm>
          </p:grpSpPr>
          <p:sp>
            <p:nvSpPr>
              <p:cNvPr id="1588" name="Google Shape;1588;p31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89" name="Google Shape;1589;p31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0" name="Google Shape;1590;p31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1" name="Google Shape;1591;p31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2" name="Google Shape;1592;p31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3" name="Google Shape;1593;p31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94" name="Google Shape;1594;p31"/>
            <p:cNvGrpSpPr/>
            <p:nvPr/>
          </p:nvGrpSpPr>
          <p:grpSpPr>
            <a:xfrm>
              <a:off x="7353050" y="316275"/>
              <a:ext cx="292025" cy="292575"/>
              <a:chOff x="7353050" y="316275"/>
              <a:chExt cx="292025" cy="292575"/>
            </a:xfrm>
          </p:grpSpPr>
          <p:sp>
            <p:nvSpPr>
              <p:cNvPr id="1595" name="Google Shape;1595;p3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6" name="Google Shape;1596;p3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7" name="Google Shape;1597;p3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8" name="Google Shape;1598;p3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99" name="Google Shape;1599;p31"/>
            <p:cNvGrpSpPr/>
            <p:nvPr/>
          </p:nvGrpSpPr>
          <p:grpSpPr>
            <a:xfrm>
              <a:off x="8792300" y="321275"/>
              <a:ext cx="175000" cy="175000"/>
              <a:chOff x="8792300" y="321275"/>
              <a:chExt cx="175000" cy="175000"/>
            </a:xfrm>
          </p:grpSpPr>
          <p:sp>
            <p:nvSpPr>
              <p:cNvPr id="1600" name="Google Shape;1600;p31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01" name="Google Shape;1601;p31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02" name="Google Shape;1602;p31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03" name="Google Shape;1603;p31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sp>
          <p:nvSpPr>
            <p:cNvPr id="1604" name="Google Shape;1604;p31"/>
            <p:cNvSpPr/>
            <p:nvPr/>
          </p:nvSpPr>
          <p:spPr>
            <a:xfrm>
              <a:off x="5829305" y="687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05" name="Google Shape;1605;p31"/>
            <p:cNvSpPr/>
            <p:nvPr/>
          </p:nvSpPr>
          <p:spPr>
            <a:xfrm>
              <a:off x="5827050" y="661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06" name="Google Shape;1606;p31"/>
            <p:cNvSpPr/>
            <p:nvPr/>
          </p:nvSpPr>
          <p:spPr>
            <a:xfrm>
              <a:off x="5865794" y="1052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07" name="Google Shape;1607;p31"/>
            <p:cNvSpPr/>
            <p:nvPr/>
          </p:nvSpPr>
          <p:spPr>
            <a:xfrm>
              <a:off x="5863552" y="1026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08" name="Google Shape;1608;p31"/>
            <p:cNvSpPr/>
            <p:nvPr/>
          </p:nvSpPr>
          <p:spPr>
            <a:xfrm>
              <a:off x="5905382" y="1447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09" name="Google Shape;1609;p31"/>
            <p:cNvSpPr/>
            <p:nvPr/>
          </p:nvSpPr>
          <p:spPr>
            <a:xfrm>
              <a:off x="5903140" y="1425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grpSp>
          <p:nvGrpSpPr>
            <p:cNvPr id="1610" name="Google Shape;1610;p31"/>
            <p:cNvGrpSpPr/>
            <p:nvPr/>
          </p:nvGrpSpPr>
          <p:grpSpPr>
            <a:xfrm>
              <a:off x="8490050" y="170875"/>
              <a:ext cx="175013" cy="27000"/>
              <a:chOff x="5662375" y="212375"/>
              <a:chExt cx="175013" cy="27000"/>
            </a:xfrm>
          </p:grpSpPr>
          <p:sp>
            <p:nvSpPr>
              <p:cNvPr id="1611" name="Google Shape;1611;p31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12" name="Google Shape;1612;p31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13" name="Google Shape;1613;p31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14" name="Google Shape;1614;p31"/>
            <p:cNvGrpSpPr/>
            <p:nvPr/>
          </p:nvGrpSpPr>
          <p:grpSpPr>
            <a:xfrm>
              <a:off x="8678350" y="1658000"/>
              <a:ext cx="175013" cy="27000"/>
              <a:chOff x="5662375" y="212375"/>
              <a:chExt cx="175013" cy="27000"/>
            </a:xfrm>
          </p:grpSpPr>
          <p:sp>
            <p:nvSpPr>
              <p:cNvPr id="1615" name="Google Shape;1615;p31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16" name="Google Shape;1616;p31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17" name="Google Shape;1617;p31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1618" name="Google Shape;1618;p31"/>
          <p:cNvSpPr txBox="1">
            <a:spLocks noGrp="1"/>
          </p:cNvSpPr>
          <p:nvPr>
            <p:ph type="subTitle" idx="1"/>
          </p:nvPr>
        </p:nvSpPr>
        <p:spPr>
          <a:xfrm>
            <a:off x="3818108" y="4137763"/>
            <a:ext cx="5242013" cy="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11080347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 2" userDrawn="1">
  <p:cSld name="Three columns of text 2"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2" name="Google Shape;712;p16"/>
          <p:cNvCxnSpPr/>
          <p:nvPr/>
        </p:nvCxnSpPr>
        <p:spPr>
          <a:xfrm>
            <a:off x="787267" y="5787467"/>
            <a:ext cx="893600" cy="56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3" name="Google Shape;713;p16"/>
          <p:cNvSpPr txBox="1">
            <a:spLocks noGrp="1"/>
          </p:cNvSpPr>
          <p:nvPr>
            <p:ph type="title"/>
          </p:nvPr>
        </p:nvSpPr>
        <p:spPr>
          <a:xfrm>
            <a:off x="2944233" y="457033"/>
            <a:ext cx="630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714" name="Google Shape;714;p16"/>
          <p:cNvCxnSpPr/>
          <p:nvPr/>
        </p:nvCxnSpPr>
        <p:spPr>
          <a:xfrm rot="10800000" flipH="1">
            <a:off x="0" y="5776733"/>
            <a:ext cx="787600" cy="88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15" name="Google Shape;715;p16"/>
          <p:cNvGrpSpPr/>
          <p:nvPr/>
        </p:nvGrpSpPr>
        <p:grpSpPr>
          <a:xfrm flipH="1">
            <a:off x="575634" y="5578367"/>
            <a:ext cx="389367" cy="390100"/>
            <a:chOff x="7353050" y="316275"/>
            <a:chExt cx="292025" cy="292575"/>
          </a:xfrm>
        </p:grpSpPr>
        <p:sp>
          <p:nvSpPr>
            <p:cNvPr id="716" name="Google Shape;716;p16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17" name="Google Shape;717;p16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18" name="Google Shape;718;p16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19" name="Google Shape;719;p16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20" name="Google Shape;720;p16"/>
          <p:cNvGrpSpPr/>
          <p:nvPr/>
        </p:nvGrpSpPr>
        <p:grpSpPr>
          <a:xfrm>
            <a:off x="1434386" y="6139567"/>
            <a:ext cx="390815" cy="391184"/>
            <a:chOff x="3164039" y="430875"/>
            <a:chExt cx="293111" cy="293388"/>
          </a:xfrm>
        </p:grpSpPr>
        <p:sp>
          <p:nvSpPr>
            <p:cNvPr id="721" name="Google Shape;721;p16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22" name="Google Shape;722;p16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23" name="Google Shape;723;p16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24" name="Google Shape;724;p16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25" name="Google Shape;725;p16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26" name="Google Shape;726;p16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727" name="Google Shape;727;p16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28" name="Google Shape;728;p16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29" name="Google Shape;729;p16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730" name="Google Shape;730;p16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31" name="Google Shape;731;p16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32" name="Google Shape;732;p16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33" name="Google Shape;733;p16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34" name="Google Shape;734;p16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35" name="Google Shape;735;p16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36" name="Google Shape;736;p16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737" name="Google Shape;737;p16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38" name="Google Shape;738;p16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39" name="Google Shape;739;p16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40" name="Google Shape;740;p16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41" name="Google Shape;741;p16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742" name="Google Shape;742;p16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43" name="Google Shape;743;p16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44" name="Google Shape;744;p16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45" name="Google Shape;745;p16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46" name="Google Shape;746;p16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747" name="Google Shape;747;p16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48" name="Google Shape;748;p16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49" name="Google Shape;749;p16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50" name="Google Shape;750;p16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751" name="Google Shape;751;p16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52" name="Google Shape;752;p16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53" name="Google Shape;753;p16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372C1126-EBFA-F445-A706-069567D4A50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51125" y="1537517"/>
            <a:ext cx="9645473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54838334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2"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18"/>
          <p:cNvSpPr txBox="1">
            <a:spLocks noGrp="1"/>
          </p:cNvSpPr>
          <p:nvPr>
            <p:ph type="title"/>
          </p:nvPr>
        </p:nvSpPr>
        <p:spPr>
          <a:xfrm>
            <a:off x="1694688" y="451104"/>
            <a:ext cx="8814800" cy="7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42" name="Google Shape;842;p18"/>
          <p:cNvSpPr txBox="1">
            <a:spLocks noGrp="1"/>
          </p:cNvSpPr>
          <p:nvPr>
            <p:ph type="subTitle" idx="1"/>
          </p:nvPr>
        </p:nvSpPr>
        <p:spPr>
          <a:xfrm>
            <a:off x="6254500" y="1988468"/>
            <a:ext cx="4742800" cy="35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cxnSp>
        <p:nvCxnSpPr>
          <p:cNvPr id="843" name="Google Shape;843;p18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44" name="Google Shape;844;p18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45" name="Google Shape;845;p18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46" name="Google Shape;846;p18"/>
          <p:cNvGrpSpPr/>
          <p:nvPr/>
        </p:nvGrpSpPr>
        <p:grpSpPr>
          <a:xfrm flipH="1">
            <a:off x="565001" y="167151"/>
            <a:ext cx="389367" cy="390100"/>
            <a:chOff x="7353050" y="316275"/>
            <a:chExt cx="292025" cy="292575"/>
          </a:xfrm>
        </p:grpSpPr>
        <p:sp>
          <p:nvSpPr>
            <p:cNvPr id="847" name="Google Shape;847;p18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48" name="Google Shape;848;p18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49" name="Google Shape;849;p18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0" name="Google Shape;850;p18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51" name="Google Shape;851;p18"/>
          <p:cNvGrpSpPr/>
          <p:nvPr/>
        </p:nvGrpSpPr>
        <p:grpSpPr>
          <a:xfrm>
            <a:off x="2184986" y="744217"/>
            <a:ext cx="390815" cy="391184"/>
            <a:chOff x="3164039" y="430875"/>
            <a:chExt cx="293111" cy="293388"/>
          </a:xfrm>
        </p:grpSpPr>
        <p:sp>
          <p:nvSpPr>
            <p:cNvPr id="852" name="Google Shape;852;p18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3" name="Google Shape;853;p18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4" name="Google Shape;854;p18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5" name="Google Shape;855;p18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6" name="Google Shape;856;p18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7" name="Google Shape;857;p18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58" name="Google Shape;858;p18"/>
          <p:cNvGrpSpPr/>
          <p:nvPr/>
        </p:nvGrpSpPr>
        <p:grpSpPr>
          <a:xfrm>
            <a:off x="2122334" y="483467"/>
            <a:ext cx="233351" cy="36000"/>
            <a:chOff x="5662375" y="212375"/>
            <a:chExt cx="175013" cy="27000"/>
          </a:xfrm>
        </p:grpSpPr>
        <p:sp>
          <p:nvSpPr>
            <p:cNvPr id="859" name="Google Shape;859;p18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0" name="Google Shape;860;p18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1" name="Google Shape;861;p18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862" name="Google Shape;862;p18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63" name="Google Shape;863;p18"/>
          <p:cNvGrpSpPr/>
          <p:nvPr/>
        </p:nvGrpSpPr>
        <p:grpSpPr>
          <a:xfrm>
            <a:off x="10431834" y="269833"/>
            <a:ext cx="775733" cy="776467"/>
            <a:chOff x="8064275" y="887850"/>
            <a:chExt cx="581800" cy="582350"/>
          </a:xfrm>
        </p:grpSpPr>
        <p:sp>
          <p:nvSpPr>
            <p:cNvPr id="864" name="Google Shape;864;p18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5" name="Google Shape;865;p18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6" name="Google Shape;866;p18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7" name="Google Shape;867;p18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8" name="Google Shape;868;p18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9" name="Google Shape;869;p18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70" name="Google Shape;870;p18"/>
          <p:cNvGrpSpPr/>
          <p:nvPr/>
        </p:nvGrpSpPr>
        <p:grpSpPr>
          <a:xfrm flipH="1">
            <a:off x="11598201" y="1489985"/>
            <a:ext cx="389367" cy="390100"/>
            <a:chOff x="7353050" y="316275"/>
            <a:chExt cx="292025" cy="292575"/>
          </a:xfrm>
        </p:grpSpPr>
        <p:sp>
          <p:nvSpPr>
            <p:cNvPr id="871" name="Google Shape;871;p18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2" name="Google Shape;872;p18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3" name="Google Shape;873;p18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4" name="Google Shape;874;p18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75" name="Google Shape;875;p18"/>
          <p:cNvGrpSpPr/>
          <p:nvPr/>
        </p:nvGrpSpPr>
        <p:grpSpPr>
          <a:xfrm>
            <a:off x="11571134" y="2109067"/>
            <a:ext cx="233351" cy="36000"/>
            <a:chOff x="5662375" y="212375"/>
            <a:chExt cx="175013" cy="27000"/>
          </a:xfrm>
        </p:grpSpPr>
        <p:sp>
          <p:nvSpPr>
            <p:cNvPr id="876" name="Google Shape;876;p18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7" name="Google Shape;877;p18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8" name="Google Shape;878;p18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879" name="Google Shape;879;p18"/>
          <p:cNvCxnSpPr/>
          <p:nvPr/>
        </p:nvCxnSpPr>
        <p:spPr>
          <a:xfrm flipH="1">
            <a:off x="6802272" y="60174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0" name="Google Shape;880;p18"/>
          <p:cNvCxnSpPr/>
          <p:nvPr/>
        </p:nvCxnSpPr>
        <p:spPr>
          <a:xfrm rot="10800000">
            <a:off x="8313072" y="5989767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1" name="Google Shape;881;p18"/>
          <p:cNvCxnSpPr/>
          <p:nvPr/>
        </p:nvCxnSpPr>
        <p:spPr>
          <a:xfrm flipH="1">
            <a:off x="10063372" y="58773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2" name="Google Shape;882;p18"/>
          <p:cNvCxnSpPr/>
          <p:nvPr/>
        </p:nvCxnSpPr>
        <p:spPr>
          <a:xfrm flipH="1">
            <a:off x="11829405" y="5324733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83" name="Google Shape;883;p18"/>
          <p:cNvGrpSpPr/>
          <p:nvPr/>
        </p:nvGrpSpPr>
        <p:grpSpPr>
          <a:xfrm>
            <a:off x="9705272" y="6017433"/>
            <a:ext cx="775733" cy="776467"/>
            <a:chOff x="8064275" y="887850"/>
            <a:chExt cx="581800" cy="582350"/>
          </a:xfrm>
        </p:grpSpPr>
        <p:sp>
          <p:nvSpPr>
            <p:cNvPr id="884" name="Google Shape;884;p18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5" name="Google Shape;885;p18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6" name="Google Shape;886;p18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7" name="Google Shape;887;p18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8" name="Google Shape;888;p18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9" name="Google Shape;889;p18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90" name="Google Shape;890;p18"/>
          <p:cNvGrpSpPr/>
          <p:nvPr/>
        </p:nvGrpSpPr>
        <p:grpSpPr>
          <a:xfrm>
            <a:off x="8132606" y="5787285"/>
            <a:ext cx="389367" cy="390100"/>
            <a:chOff x="7353050" y="316275"/>
            <a:chExt cx="292025" cy="292575"/>
          </a:xfrm>
        </p:grpSpPr>
        <p:sp>
          <p:nvSpPr>
            <p:cNvPr id="891" name="Google Shape;891;p18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2" name="Google Shape;892;p18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3" name="Google Shape;893;p18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4" name="Google Shape;894;p18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95" name="Google Shape;895;p18"/>
          <p:cNvGrpSpPr/>
          <p:nvPr/>
        </p:nvGrpSpPr>
        <p:grpSpPr>
          <a:xfrm>
            <a:off x="11723706" y="5753367"/>
            <a:ext cx="233333" cy="233333"/>
            <a:chOff x="8792300" y="321275"/>
            <a:chExt cx="175000" cy="175000"/>
          </a:xfrm>
        </p:grpSpPr>
        <p:sp>
          <p:nvSpPr>
            <p:cNvPr id="896" name="Google Shape;896;p18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7" name="Google Shape;897;p18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8" name="Google Shape;898;p18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9" name="Google Shape;899;p18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00" name="Google Shape;900;p18"/>
          <p:cNvGrpSpPr/>
          <p:nvPr/>
        </p:nvGrpSpPr>
        <p:grpSpPr>
          <a:xfrm flipH="1">
            <a:off x="6630373" y="6210067"/>
            <a:ext cx="390815" cy="391184"/>
            <a:chOff x="3164039" y="430875"/>
            <a:chExt cx="293111" cy="293388"/>
          </a:xfrm>
        </p:grpSpPr>
        <p:sp>
          <p:nvSpPr>
            <p:cNvPr id="901" name="Google Shape;901;p18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2" name="Google Shape;902;p18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3" name="Google Shape;903;p18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4" name="Google Shape;904;p18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5" name="Google Shape;905;p18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6" name="Google Shape;906;p18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07" name="Google Shape;907;p18"/>
          <p:cNvGrpSpPr/>
          <p:nvPr/>
        </p:nvGrpSpPr>
        <p:grpSpPr>
          <a:xfrm>
            <a:off x="11629073" y="5523233"/>
            <a:ext cx="233351" cy="36000"/>
            <a:chOff x="5662375" y="212375"/>
            <a:chExt cx="175013" cy="27000"/>
          </a:xfrm>
        </p:grpSpPr>
        <p:sp>
          <p:nvSpPr>
            <p:cNvPr id="908" name="Google Shape;908;p18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9" name="Google Shape;909;p18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10" name="Google Shape;910;p18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2102973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 userDrawn="1">
  <p:cSld name="1_Title only 4"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p26"/>
          <p:cNvSpPr txBox="1">
            <a:spLocks noGrp="1"/>
          </p:cNvSpPr>
          <p:nvPr>
            <p:ph type="title"/>
          </p:nvPr>
        </p:nvSpPr>
        <p:spPr>
          <a:xfrm>
            <a:off x="965000" y="702567"/>
            <a:ext cx="1026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1290" name="Google Shape;1290;p26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91" name="Google Shape;1291;p26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92" name="Google Shape;1292;p26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93" name="Google Shape;1293;p26"/>
          <p:cNvGrpSpPr/>
          <p:nvPr/>
        </p:nvGrpSpPr>
        <p:grpSpPr>
          <a:xfrm flipH="1">
            <a:off x="565001" y="167151"/>
            <a:ext cx="389367" cy="390100"/>
            <a:chOff x="7353050" y="316275"/>
            <a:chExt cx="292025" cy="292575"/>
          </a:xfrm>
        </p:grpSpPr>
        <p:sp>
          <p:nvSpPr>
            <p:cNvPr id="1294" name="Google Shape;1294;p26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95" name="Google Shape;1295;p26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96" name="Google Shape;1296;p26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97" name="Google Shape;1297;p26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98" name="Google Shape;1298;p26"/>
          <p:cNvGrpSpPr/>
          <p:nvPr/>
        </p:nvGrpSpPr>
        <p:grpSpPr>
          <a:xfrm>
            <a:off x="2184986" y="744217"/>
            <a:ext cx="390815" cy="391184"/>
            <a:chOff x="3164039" y="430875"/>
            <a:chExt cx="293111" cy="293388"/>
          </a:xfrm>
        </p:grpSpPr>
        <p:sp>
          <p:nvSpPr>
            <p:cNvPr id="1299" name="Google Shape;1299;p26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00" name="Google Shape;1300;p26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01" name="Google Shape;1301;p26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02" name="Google Shape;1302;p26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03" name="Google Shape;1303;p26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04" name="Google Shape;1304;p26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305" name="Google Shape;1305;p26"/>
          <p:cNvGrpSpPr/>
          <p:nvPr/>
        </p:nvGrpSpPr>
        <p:grpSpPr>
          <a:xfrm>
            <a:off x="2122334" y="483467"/>
            <a:ext cx="233351" cy="36000"/>
            <a:chOff x="5662375" y="212375"/>
            <a:chExt cx="175013" cy="27000"/>
          </a:xfrm>
        </p:grpSpPr>
        <p:sp>
          <p:nvSpPr>
            <p:cNvPr id="1306" name="Google Shape;1306;p26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07" name="Google Shape;1307;p26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08" name="Google Shape;1308;p26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309" name="Google Shape;1309;p26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10" name="Google Shape;1310;p26"/>
          <p:cNvGrpSpPr/>
          <p:nvPr/>
        </p:nvGrpSpPr>
        <p:grpSpPr>
          <a:xfrm>
            <a:off x="10431834" y="269833"/>
            <a:ext cx="775733" cy="776467"/>
            <a:chOff x="8064275" y="887850"/>
            <a:chExt cx="581800" cy="582350"/>
          </a:xfrm>
        </p:grpSpPr>
        <p:sp>
          <p:nvSpPr>
            <p:cNvPr id="1311" name="Google Shape;1311;p26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12" name="Google Shape;1312;p26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13" name="Google Shape;1313;p26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14" name="Google Shape;1314;p26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15" name="Google Shape;1315;p26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16" name="Google Shape;1316;p26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317" name="Google Shape;1317;p26"/>
          <p:cNvGrpSpPr/>
          <p:nvPr/>
        </p:nvGrpSpPr>
        <p:grpSpPr>
          <a:xfrm flipH="1">
            <a:off x="11598201" y="1489985"/>
            <a:ext cx="389367" cy="390100"/>
            <a:chOff x="7353050" y="316275"/>
            <a:chExt cx="292025" cy="292575"/>
          </a:xfrm>
        </p:grpSpPr>
        <p:sp>
          <p:nvSpPr>
            <p:cNvPr id="1318" name="Google Shape;1318;p26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19" name="Google Shape;1319;p26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20" name="Google Shape;1320;p26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21" name="Google Shape;1321;p26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322" name="Google Shape;1322;p26"/>
          <p:cNvGrpSpPr/>
          <p:nvPr/>
        </p:nvGrpSpPr>
        <p:grpSpPr>
          <a:xfrm>
            <a:off x="11571134" y="2109067"/>
            <a:ext cx="233351" cy="36000"/>
            <a:chOff x="5662375" y="212375"/>
            <a:chExt cx="175013" cy="27000"/>
          </a:xfrm>
        </p:grpSpPr>
        <p:sp>
          <p:nvSpPr>
            <p:cNvPr id="1323" name="Google Shape;1323;p26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24" name="Google Shape;1324;p26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25" name="Google Shape;1325;p26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211EFF90-DE61-9E43-82CA-895A3218B8F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77812916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 userDrawn="1">
  <p:cSld name="Title only 2">
    <p:spTree>
      <p:nvGrpSpPr>
        <p:cNvPr id="1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24"/>
          <p:cNvSpPr txBox="1">
            <a:spLocks noGrp="1"/>
          </p:cNvSpPr>
          <p:nvPr>
            <p:ph type="title"/>
          </p:nvPr>
        </p:nvSpPr>
        <p:spPr>
          <a:xfrm>
            <a:off x="965000" y="702567"/>
            <a:ext cx="1026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1185" name="Google Shape;1185;p24"/>
          <p:cNvCxnSpPr/>
          <p:nvPr/>
        </p:nvCxnSpPr>
        <p:spPr>
          <a:xfrm>
            <a:off x="787267" y="5787467"/>
            <a:ext cx="893600" cy="56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86" name="Google Shape;1186;p24"/>
          <p:cNvCxnSpPr/>
          <p:nvPr/>
        </p:nvCxnSpPr>
        <p:spPr>
          <a:xfrm rot="10800000" flipH="1">
            <a:off x="0" y="5776733"/>
            <a:ext cx="787600" cy="88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87" name="Google Shape;1187;p24"/>
          <p:cNvGrpSpPr/>
          <p:nvPr/>
        </p:nvGrpSpPr>
        <p:grpSpPr>
          <a:xfrm flipH="1">
            <a:off x="575634" y="5578367"/>
            <a:ext cx="389367" cy="390100"/>
            <a:chOff x="7353050" y="316275"/>
            <a:chExt cx="292025" cy="292575"/>
          </a:xfrm>
        </p:grpSpPr>
        <p:sp>
          <p:nvSpPr>
            <p:cNvPr id="1188" name="Google Shape;1188;p24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9" name="Google Shape;1189;p24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90" name="Google Shape;1190;p24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91" name="Google Shape;1191;p24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92" name="Google Shape;1192;p24"/>
          <p:cNvGrpSpPr/>
          <p:nvPr/>
        </p:nvGrpSpPr>
        <p:grpSpPr>
          <a:xfrm>
            <a:off x="1434386" y="6139567"/>
            <a:ext cx="390815" cy="391184"/>
            <a:chOff x="3164039" y="430875"/>
            <a:chExt cx="293111" cy="293388"/>
          </a:xfrm>
        </p:grpSpPr>
        <p:sp>
          <p:nvSpPr>
            <p:cNvPr id="1193" name="Google Shape;1193;p24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94" name="Google Shape;1194;p24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95" name="Google Shape;1195;p24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96" name="Google Shape;1196;p24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97" name="Google Shape;1197;p24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98" name="Google Shape;1198;p24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199" name="Google Shape;1199;p24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00" name="Google Shape;1200;p24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01" name="Google Shape;1201;p24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1202" name="Google Shape;1202;p24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03" name="Google Shape;1203;p24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04" name="Google Shape;1204;p24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05" name="Google Shape;1205;p24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06" name="Google Shape;1206;p24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07" name="Google Shape;1207;p24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08" name="Google Shape;1208;p24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1209" name="Google Shape;1209;p24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10" name="Google Shape;1210;p24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11" name="Google Shape;1211;p24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12" name="Google Shape;1212;p24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13" name="Google Shape;1213;p24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1214" name="Google Shape;1214;p24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15" name="Google Shape;1215;p24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16" name="Google Shape;1216;p24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17" name="Google Shape;1217;p24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18" name="Google Shape;1218;p24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1219" name="Google Shape;1219;p24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20" name="Google Shape;1220;p24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21" name="Google Shape;1221;p24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22" name="Google Shape;1222;p24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1223" name="Google Shape;1223;p24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24" name="Google Shape;1224;p24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25" name="Google Shape;1225;p24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848BEE5F-9CD9-AC4C-9C0F-982B5F2F684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85352116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1_Title only 4"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p26"/>
          <p:cNvSpPr txBox="1">
            <a:spLocks noGrp="1"/>
          </p:cNvSpPr>
          <p:nvPr>
            <p:ph type="title"/>
          </p:nvPr>
        </p:nvSpPr>
        <p:spPr>
          <a:xfrm>
            <a:off x="965000" y="702567"/>
            <a:ext cx="1026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1290" name="Google Shape;1290;p26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91" name="Google Shape;1291;p26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92" name="Google Shape;1292;p26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93" name="Google Shape;1293;p26"/>
          <p:cNvGrpSpPr/>
          <p:nvPr/>
        </p:nvGrpSpPr>
        <p:grpSpPr>
          <a:xfrm flipH="1">
            <a:off x="565001" y="167151"/>
            <a:ext cx="389367" cy="390100"/>
            <a:chOff x="7353050" y="316275"/>
            <a:chExt cx="292025" cy="292575"/>
          </a:xfrm>
        </p:grpSpPr>
        <p:sp>
          <p:nvSpPr>
            <p:cNvPr id="1294" name="Google Shape;1294;p26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95" name="Google Shape;1295;p26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96" name="Google Shape;1296;p26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97" name="Google Shape;1297;p26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98" name="Google Shape;1298;p26"/>
          <p:cNvGrpSpPr/>
          <p:nvPr/>
        </p:nvGrpSpPr>
        <p:grpSpPr>
          <a:xfrm>
            <a:off x="2184986" y="744217"/>
            <a:ext cx="390815" cy="391184"/>
            <a:chOff x="3164039" y="430875"/>
            <a:chExt cx="293111" cy="293388"/>
          </a:xfrm>
        </p:grpSpPr>
        <p:sp>
          <p:nvSpPr>
            <p:cNvPr id="1299" name="Google Shape;1299;p26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00" name="Google Shape;1300;p26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01" name="Google Shape;1301;p26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02" name="Google Shape;1302;p26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03" name="Google Shape;1303;p26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04" name="Google Shape;1304;p26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305" name="Google Shape;1305;p26"/>
          <p:cNvGrpSpPr/>
          <p:nvPr/>
        </p:nvGrpSpPr>
        <p:grpSpPr>
          <a:xfrm>
            <a:off x="2122334" y="483467"/>
            <a:ext cx="233351" cy="36000"/>
            <a:chOff x="5662375" y="212375"/>
            <a:chExt cx="175013" cy="27000"/>
          </a:xfrm>
        </p:grpSpPr>
        <p:sp>
          <p:nvSpPr>
            <p:cNvPr id="1306" name="Google Shape;1306;p26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07" name="Google Shape;1307;p26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08" name="Google Shape;1308;p26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309" name="Google Shape;1309;p26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10" name="Google Shape;1310;p26"/>
          <p:cNvGrpSpPr/>
          <p:nvPr/>
        </p:nvGrpSpPr>
        <p:grpSpPr>
          <a:xfrm>
            <a:off x="10431834" y="269833"/>
            <a:ext cx="775733" cy="776467"/>
            <a:chOff x="8064275" y="887850"/>
            <a:chExt cx="581800" cy="582350"/>
          </a:xfrm>
        </p:grpSpPr>
        <p:sp>
          <p:nvSpPr>
            <p:cNvPr id="1311" name="Google Shape;1311;p26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12" name="Google Shape;1312;p26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13" name="Google Shape;1313;p26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14" name="Google Shape;1314;p26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15" name="Google Shape;1315;p26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16" name="Google Shape;1316;p26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317" name="Google Shape;1317;p26"/>
          <p:cNvGrpSpPr/>
          <p:nvPr/>
        </p:nvGrpSpPr>
        <p:grpSpPr>
          <a:xfrm flipH="1">
            <a:off x="11598201" y="1489985"/>
            <a:ext cx="389367" cy="390100"/>
            <a:chOff x="7353050" y="316275"/>
            <a:chExt cx="292025" cy="292575"/>
          </a:xfrm>
        </p:grpSpPr>
        <p:sp>
          <p:nvSpPr>
            <p:cNvPr id="1318" name="Google Shape;1318;p26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19" name="Google Shape;1319;p26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20" name="Google Shape;1320;p26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21" name="Google Shape;1321;p26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322" name="Google Shape;1322;p26"/>
          <p:cNvGrpSpPr/>
          <p:nvPr/>
        </p:nvGrpSpPr>
        <p:grpSpPr>
          <a:xfrm>
            <a:off x="11571134" y="2109067"/>
            <a:ext cx="233351" cy="36000"/>
            <a:chOff x="5662375" y="212375"/>
            <a:chExt cx="175013" cy="27000"/>
          </a:xfrm>
        </p:grpSpPr>
        <p:sp>
          <p:nvSpPr>
            <p:cNvPr id="1323" name="Google Shape;1323;p26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24" name="Google Shape;1324;p26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25" name="Google Shape;1325;p26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3070273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89042" y="365125"/>
            <a:ext cx="956475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2AFBC-3B59-48AF-8F9E-3FA17C6BBAF4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C5581-7658-4F04-B228-863D16F9D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518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4" r:id="rId14"/>
    <p:sldLayoutId id="2147483665" r:id="rId15"/>
    <p:sldLayoutId id="2147483667" r:id="rId16"/>
    <p:sldLayoutId id="2147483671" r:id="rId17"/>
    <p:sldLayoutId id="2147483677" r:id="rId18"/>
    <p:sldLayoutId id="2147483679" r:id="rId19"/>
    <p:sldLayoutId id="2147483684" r:id="rId20"/>
    <p:sldLayoutId id="2147483685" r:id="rId21"/>
    <p:sldLayoutId id="2147483687" r:id="rId22"/>
    <p:sldLayoutId id="2147483688" r:id="rId23"/>
    <p:sldLayoutId id="2147483691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staff.blog.ui.ac.id/martani/" TargetMode="External"/><Relationship Id="rId2" Type="http://schemas.openxmlformats.org/officeDocument/2006/relationships/hyperlink" Target="mailto:dwimartani@yahoo.com" TargetMode="External"/><Relationship Id="rId1" Type="http://schemas.openxmlformats.org/officeDocument/2006/relationships/slideLayout" Target="../slideLayouts/slideLayout19.x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4" Type="http://schemas.openxmlformats.org/officeDocument/2006/relationships/hyperlink" Target="http://dwimartani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" name="Google Shape;1884;p35"/>
          <p:cNvSpPr txBox="1">
            <a:spLocks noGrp="1"/>
          </p:cNvSpPr>
          <p:nvPr>
            <p:ph type="ctrTitle"/>
          </p:nvPr>
        </p:nvSpPr>
        <p:spPr>
          <a:xfrm>
            <a:off x="7382400" y="4256589"/>
            <a:ext cx="4352400" cy="11948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 sz="6000" b="1" dirty="0">
                <a:latin typeface="Fjalla One" panose="02000506040000020004" pitchFamily="2" charset="0"/>
              </a:rPr>
              <a:t>PSAK 236</a:t>
            </a:r>
            <a:br>
              <a:rPr lang="en" sz="6000" b="1" dirty="0">
                <a:latin typeface="Fjalla One" panose="02000506040000020004" pitchFamily="2" charset="0"/>
              </a:rPr>
            </a:br>
            <a:r>
              <a:rPr lang="en" sz="6000" b="1" dirty="0">
                <a:latin typeface="Fjalla One" panose="02000506040000020004" pitchFamily="2" charset="0"/>
              </a:rPr>
              <a:t>Penurunan Nilai</a:t>
            </a:r>
            <a:endParaRPr sz="6000" b="1" dirty="0">
              <a:latin typeface="Fjalla One" panose="02000506040000020004" pitchFamily="2" charset="0"/>
            </a:endParaRP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D2AD623D-998C-2342-AF98-D13075A530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05684"/>
            <a:ext cx="6073115" cy="6246632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5370B2E9-5ED2-D643-B6E2-1BEFBC91B4B0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433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5000" y="227000"/>
            <a:ext cx="10262000" cy="763600"/>
          </a:xfrm>
        </p:spPr>
        <p:txBody>
          <a:bodyPr>
            <a:noAutofit/>
          </a:bodyPr>
          <a:lstStyle/>
          <a:p>
            <a:r>
              <a:rPr lang="id-ID" sz="3600" dirty="0">
                <a:latin typeface="Fjalla One" panose="02000506040000020004" pitchFamily="2" charset="0"/>
              </a:rPr>
              <a:t>Penurunan Nilai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47700" y="1411300"/>
            <a:ext cx="10896600" cy="5181600"/>
          </a:xfrm>
        </p:spPr>
        <p:txBody>
          <a:bodyPr>
            <a:normAutofit lnSpcReduction="10000"/>
          </a:bodyPr>
          <a:lstStyle/>
          <a:p>
            <a:pPr marL="285750" indent="-2857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setiap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tanggal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neraca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perusahaan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mereview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tidaknya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indikasi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aktiva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mempertahankan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sesuai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diperoleh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kembali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Pertimbangan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menentukan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indikasi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marL="628650" lvl="1" indent="-274638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luar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perusahaan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28650" lvl="1" indent="-274638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perusahaan</a:t>
            </a:r>
            <a:endParaRPr lang="id-ID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28650" indent="-274638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Pengujian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impairment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goodwill dan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berwujud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manfaat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terbatas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setiap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tanpa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mempertimbangkan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indikasi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terdapat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indikasi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maka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perhitungan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yaitu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selisih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tercatat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diperoleh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kembali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Nilai yang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diperoleh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kembali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tinggi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antara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wajarnya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dikurangi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penjualan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pakainya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asset individual yang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memiliki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arus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kas yang independent,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satu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unit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penghasil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kas (UPK)</a:t>
            </a:r>
            <a:endParaRPr lang="id-ID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merupakan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rugi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segera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diakui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beban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laporan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rugi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Beban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depresiasi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aktiva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datang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disesuaikan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agar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mencerminkan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alokasi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tercatat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direvisi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setelah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dikurangi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sisa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telah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terjadi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dibalik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asset naik,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kecuali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goodwill dan ATB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manfaat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terbatas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endParaRPr lang="en-US" sz="18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1" indent="-2857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endParaRPr lang="id-ID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96844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6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4000" dirty="0">
                <a:latin typeface="Fjalla One" panose="02000506040000020004" pitchFamily="2" charset="0"/>
              </a:rPr>
              <a:t>Tujuan dan Ruang Lingkup</a:t>
            </a:r>
            <a:endParaRPr lang="en-GB" sz="4000" dirty="0">
              <a:latin typeface="Fjalla One" panose="02000506040000020004" pitchFamily="2" charset="0"/>
            </a:endParaRPr>
          </a:p>
        </p:txBody>
      </p:sp>
      <p:sp>
        <p:nvSpPr>
          <p:cNvPr id="3075" name="Content Placeholder 7"/>
          <p:cNvSpPr>
            <a:spLocks noGrp="1"/>
          </p:cNvSpPr>
          <p:nvPr>
            <p:ph sz="quarter" idx="10"/>
          </p:nvPr>
        </p:nvSpPr>
        <p:spPr>
          <a:xfrm>
            <a:off x="5257800" y="1981200"/>
            <a:ext cx="6290866" cy="473643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fi-FI" sz="2400" dirty="0">
                <a:cs typeface="Arial" pitchFamily="34" charset="0"/>
              </a:rPr>
              <a:t>Tujuan PSAK 236 </a:t>
            </a:r>
            <a:r>
              <a:rPr lang="id-ID" sz="2400" dirty="0">
                <a:cs typeface="Arial" pitchFamily="34" charset="0"/>
              </a:rPr>
              <a:t>:</a:t>
            </a:r>
            <a:endParaRPr lang="fi-FI" sz="2400" dirty="0">
              <a:cs typeface="Arial" pitchFamily="34" charset="0"/>
            </a:endParaRPr>
          </a:p>
          <a:p>
            <a:pPr lvl="1" eaLnBrk="1" hangingPunct="1">
              <a:defRPr/>
            </a:pPr>
            <a:r>
              <a:rPr lang="id-ID" sz="2400" dirty="0">
                <a:cs typeface="Arial" pitchFamily="34" charset="0"/>
              </a:rPr>
              <a:t>Menetapan prosedur agar </a:t>
            </a:r>
            <a:r>
              <a:rPr lang="id-ID" sz="2400" b="1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aset dicatat tidak melebihi jumlah terpulihkannya </a:t>
            </a:r>
            <a:r>
              <a:rPr lang="id-ID" sz="2400" b="1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  <a:sym typeface="Wingdings" pitchFamily="2" charset="2"/>
              </a:rPr>
              <a:t> impairment</a:t>
            </a:r>
            <a:r>
              <a:rPr lang="id-ID" sz="2400" dirty="0">
                <a:cs typeface="Arial" pitchFamily="34" charset="0"/>
              </a:rPr>
              <a:t>.</a:t>
            </a:r>
          </a:p>
          <a:p>
            <a:pPr eaLnBrk="1" hangingPunct="1">
              <a:defRPr/>
            </a:pPr>
            <a:r>
              <a:rPr lang="id-ID" sz="2400" dirty="0">
                <a:cs typeface="Arial" pitchFamily="34" charset="0"/>
              </a:rPr>
              <a:t>A</a:t>
            </a:r>
            <a:r>
              <a:rPr lang="fi-FI" sz="2400" dirty="0">
                <a:cs typeface="Arial" pitchFamily="34" charset="0"/>
              </a:rPr>
              <a:t>set dikatakan melebihi jumlah terpulihkan jika jumlah</a:t>
            </a:r>
            <a:r>
              <a:rPr lang="id-ID" sz="2400" dirty="0">
                <a:cs typeface="Arial" pitchFamily="34" charset="0"/>
              </a:rPr>
              <a:t> tercatat aset melebihi jumlah yang akan dipulihkan melalui:</a:t>
            </a:r>
          </a:p>
          <a:p>
            <a:pPr marL="800100" lvl="2" indent="-342900" eaLnBrk="1" hangingPunct="1">
              <a:buFont typeface="Wingdings" pitchFamily="2" charset="2"/>
              <a:buChar char="§"/>
              <a:defRPr/>
            </a:pPr>
            <a:r>
              <a:rPr lang="id-ID" sz="2400" dirty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penggunaan atau </a:t>
            </a:r>
          </a:p>
          <a:p>
            <a:pPr marL="800100" lvl="2" indent="-342900" eaLnBrk="1" hangingPunct="1">
              <a:buFont typeface="Wingdings" pitchFamily="2" charset="2"/>
              <a:buChar char="§"/>
              <a:defRPr/>
            </a:pPr>
            <a:r>
              <a:rPr lang="id-ID" sz="2400" dirty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penjualan aset.</a:t>
            </a:r>
          </a:p>
          <a:p>
            <a:pPr lvl="1" eaLnBrk="1" hangingPunct="1">
              <a:defRPr/>
            </a:pPr>
            <a:endParaRPr lang="en-GB" sz="2000" dirty="0">
              <a:cs typeface="Arial" pitchFamily="34" charset="0"/>
            </a:endParaRPr>
          </a:p>
        </p:txBody>
      </p:sp>
      <p:pic>
        <p:nvPicPr>
          <p:cNvPr id="8" name="Picture 7" descr="A picture containing clock&#10;&#10;Description automatically generated">
            <a:extLst>
              <a:ext uri="{FF2B5EF4-FFF2-40B4-BE49-F238E27FC236}">
                <a16:creationId xmlns:a16="http://schemas.microsoft.com/office/drawing/2014/main" id="{9FC7587F-2F52-AF4C-8893-97ED22A0046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52" y="1524000"/>
            <a:ext cx="4805364" cy="4510841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83501C5D-F2A7-124C-94D7-0536515E720E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509343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6"/>
          <p:cNvSpPr>
            <a:spLocks noGrp="1"/>
          </p:cNvSpPr>
          <p:nvPr>
            <p:ph type="title"/>
          </p:nvPr>
        </p:nvSpPr>
        <p:spPr>
          <a:xfrm>
            <a:off x="2767483" y="466075"/>
            <a:ext cx="6657033" cy="137176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4000" dirty="0">
                <a:latin typeface="Fjalla One" panose="02000506040000020004" pitchFamily="2" charset="0"/>
              </a:rPr>
              <a:t>Tujuan dan Lingkup PSAK 236</a:t>
            </a:r>
            <a:endParaRPr lang="en-GB" sz="4000" dirty="0">
              <a:latin typeface="Fjalla One" panose="02000506040000020004" pitchFamily="2" charset="0"/>
            </a:endParaRPr>
          </a:p>
        </p:txBody>
      </p:sp>
      <p:sp>
        <p:nvSpPr>
          <p:cNvPr id="5" name="Round Diagonal Corner Rectangle 4"/>
          <p:cNvSpPr/>
          <p:nvPr/>
        </p:nvSpPr>
        <p:spPr>
          <a:xfrm>
            <a:off x="1467500" y="1603904"/>
            <a:ext cx="2953465" cy="2671949"/>
          </a:xfrm>
          <a:prstGeom prst="round2Diag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berlaku untuk aset keuangan yang dikelompokkan sebagai  investasi dalam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800600" y="1603904"/>
            <a:ext cx="5923900" cy="794370"/>
          </a:xfrm>
          <a:prstGeom prst="round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id-ID" sz="2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entitas anak</a:t>
            </a:r>
            <a:r>
              <a:rPr lang="id-ID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id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PSAK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110</a:t>
            </a:r>
            <a:r>
              <a:rPr lang="id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id-ID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Laporan dan Laporan Keuangan Tersendiri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800600" y="2532593"/>
            <a:ext cx="5923900" cy="794369"/>
          </a:xfrm>
          <a:prstGeom prst="round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id-ID" sz="2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ventura bersama</a:t>
            </a:r>
            <a:r>
              <a:rPr lang="id-ID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id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PSAK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228</a:t>
            </a:r>
            <a:r>
              <a:rPr lang="id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Investasi pada Entitas Asosiasi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Ventura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Bersama</a:t>
            </a:r>
            <a:endParaRPr lang="id-ID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800600" y="3461279"/>
            <a:ext cx="5923900" cy="794370"/>
          </a:xfrm>
          <a:prstGeom prst="round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id-ID" sz="2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entitas asosiasi </a:t>
            </a:r>
            <a:r>
              <a:rPr lang="id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id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PSAK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228</a:t>
            </a:r>
            <a:r>
              <a:rPr lang="id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Investasi pada Entitas Asosiasi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Ventura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Bersama</a:t>
            </a:r>
            <a:endParaRPr lang="id-ID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6634" name="Picture 2" descr="C:\Program Files\Microsoft Office\MEDIA\CAGCAT10\j0285410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4509120"/>
            <a:ext cx="1785937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ounded Rectangle 11"/>
          <p:cNvSpPr/>
          <p:nvPr/>
        </p:nvSpPr>
        <p:spPr>
          <a:xfrm>
            <a:off x="3733801" y="4524360"/>
            <a:ext cx="6990700" cy="163449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1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PSAK 236 </a:t>
            </a:r>
            <a:r>
              <a:rPr lang="en-US" sz="180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berlaku</a:t>
            </a:r>
            <a:r>
              <a:rPr lang="en-US" sz="1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juga </a:t>
            </a:r>
            <a:r>
              <a:rPr lang="en-US" sz="180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just">
              <a:defRPr/>
            </a:pPr>
            <a:r>
              <a:rPr lang="en-US" sz="1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id-ID" sz="1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 yang dicatat pada jumlah revaluasian (yaitu nilai wajar pada tanggal revaluasi dikurangi biaya penyusutan selanjutnya dan </a:t>
            </a:r>
            <a:r>
              <a:rPr lang="id-ID" sz="18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akumulasi penurunan nilai selanjutnya</a:t>
            </a:r>
            <a:r>
              <a:rPr lang="id-ID" sz="1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sesuai PSAK lain, </a:t>
            </a:r>
            <a:r>
              <a:rPr lang="it-IT" sz="1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seperti model revaluasi dalam PSAK 216: </a:t>
            </a:r>
            <a:r>
              <a:rPr lang="it-IT" sz="1800" i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 Tetap</a:t>
            </a:r>
            <a:endParaRPr lang="en-US" sz="18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4073E6A9-8B88-0A42-8FA8-68C7FF2A38E6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629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4400" dirty="0">
                <a:latin typeface="Fjalla One" panose="02000506040000020004" pitchFamily="2" charset="0"/>
              </a:rPr>
              <a:t>Tujuan</a:t>
            </a:r>
            <a:r>
              <a:rPr lang="id-ID" sz="4000" dirty="0">
                <a:latin typeface="Fjalla One" panose="02000506040000020004" pitchFamily="2" charset="0"/>
              </a:rPr>
              <a:t> </a:t>
            </a:r>
            <a:r>
              <a:rPr lang="id-ID" sz="4400" dirty="0">
                <a:latin typeface="Fjalla One" panose="02000506040000020004" pitchFamily="2" charset="0"/>
              </a:rPr>
              <a:t>dan</a:t>
            </a:r>
            <a:r>
              <a:rPr lang="id-ID" sz="4000" dirty="0">
                <a:latin typeface="Fjalla One" panose="02000506040000020004" pitchFamily="2" charset="0"/>
              </a:rPr>
              <a:t> </a:t>
            </a:r>
            <a:r>
              <a:rPr lang="id-ID" sz="4400" dirty="0">
                <a:latin typeface="Fjalla One" panose="02000506040000020004" pitchFamily="2" charset="0"/>
              </a:rPr>
              <a:t>Ruang</a:t>
            </a:r>
            <a:r>
              <a:rPr lang="id-ID" sz="4000" dirty="0">
                <a:latin typeface="Fjalla One" panose="02000506040000020004" pitchFamily="2" charset="0"/>
              </a:rPr>
              <a:t> </a:t>
            </a:r>
            <a:r>
              <a:rPr lang="id-ID" sz="4400" dirty="0">
                <a:latin typeface="Fjalla One" panose="02000506040000020004" pitchFamily="2" charset="0"/>
              </a:rPr>
              <a:t>Lingkup</a:t>
            </a:r>
            <a:endParaRPr lang="en-GB" sz="4000" dirty="0">
              <a:latin typeface="Fjalla One" panose="02000506040000020004" pitchFamily="2" charset="0"/>
            </a:endParaRPr>
          </a:p>
        </p:txBody>
      </p:sp>
      <p:sp>
        <p:nvSpPr>
          <p:cNvPr id="14339" name="Content Placeholder 7"/>
          <p:cNvSpPr>
            <a:spLocks noGrp="1"/>
          </p:cNvSpPr>
          <p:nvPr>
            <p:ph sz="quarter" idx="10"/>
          </p:nvPr>
        </p:nvSpPr>
        <p:spPr/>
        <p:txBody>
          <a:bodyPr rtlCol="0">
            <a:normAutofit lnSpcReduction="10000"/>
          </a:bodyPr>
          <a:lstStyle/>
          <a:p>
            <a:pPr marL="0" indent="0" algn="just" eaLnBrk="1" hangingPunct="1">
              <a:buNone/>
              <a:defRPr/>
            </a:pPr>
            <a:r>
              <a:rPr lang="id-ID" dirty="0">
                <a:cs typeface="Arial" pitchFamily="34" charset="0"/>
              </a:rPr>
              <a:t>PSAK 236</a:t>
            </a:r>
            <a:r>
              <a:rPr lang="fi-FI" dirty="0">
                <a:cs typeface="Arial" pitchFamily="34" charset="0"/>
              </a:rPr>
              <a:t> ini diterapkan untuk akuntansi penurunan</a:t>
            </a:r>
            <a:r>
              <a:rPr lang="id-ID" dirty="0">
                <a:cs typeface="Arial" pitchFamily="34" charset="0"/>
              </a:rPr>
              <a:t> </a:t>
            </a:r>
            <a:r>
              <a:rPr lang="fi-FI" dirty="0">
                <a:cs typeface="Arial" pitchFamily="34" charset="0"/>
              </a:rPr>
              <a:t>nilai terhadap semua aset, kecuali :</a:t>
            </a:r>
            <a:endParaRPr lang="en-GB" dirty="0">
              <a:cs typeface="Arial" pitchFamily="34" charset="0"/>
            </a:endParaRPr>
          </a:p>
          <a:p>
            <a:pPr marL="411163" lvl="1" indent="-400050" algn="just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fi-FI" dirty="0">
                <a:cs typeface="Arial" pitchFamily="34" charset="0"/>
              </a:rPr>
              <a:t>Persediaan (lihat PSAK 202: </a:t>
            </a:r>
            <a:r>
              <a:rPr lang="fi-FI" i="1" dirty="0">
                <a:cs typeface="Arial" pitchFamily="34" charset="0"/>
              </a:rPr>
              <a:t>Persediaan);</a:t>
            </a:r>
            <a:endParaRPr lang="id-ID" i="1" dirty="0">
              <a:cs typeface="Arial" pitchFamily="34" charset="0"/>
            </a:endParaRPr>
          </a:p>
          <a:p>
            <a:pPr marL="411163" lvl="1" indent="-400050" algn="just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fi-FI" dirty="0">
                <a:cs typeface="Arial" pitchFamily="34" charset="0"/>
              </a:rPr>
              <a:t>Aset pajak tangguhan (lihat PSAK 212: </a:t>
            </a:r>
            <a:r>
              <a:rPr lang="fi-FI" i="1" dirty="0">
                <a:cs typeface="Arial" pitchFamily="34" charset="0"/>
              </a:rPr>
              <a:t>Akuntansi Pajak</a:t>
            </a:r>
            <a:r>
              <a:rPr lang="id-ID" i="1" dirty="0">
                <a:cs typeface="Arial" pitchFamily="34" charset="0"/>
              </a:rPr>
              <a:t> Penghasilan);</a:t>
            </a:r>
          </a:p>
          <a:p>
            <a:pPr marL="411163" lvl="1" indent="-400050" algn="just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dirty="0">
                <a:cs typeface="Arial" pitchFamily="34" charset="0"/>
              </a:rPr>
              <a:t>A</a:t>
            </a:r>
            <a:r>
              <a:rPr lang="id-ID" dirty="0">
                <a:cs typeface="Arial" pitchFamily="34" charset="0"/>
              </a:rPr>
              <a:t>set yang timbul dari imbalan kerja (lihat PSAK </a:t>
            </a:r>
            <a:r>
              <a:rPr lang="en-US" dirty="0">
                <a:cs typeface="Arial" pitchFamily="34" charset="0"/>
              </a:rPr>
              <a:t>219</a:t>
            </a:r>
            <a:r>
              <a:rPr lang="id-ID" dirty="0">
                <a:cs typeface="Arial" pitchFamily="34" charset="0"/>
              </a:rPr>
              <a:t>: </a:t>
            </a:r>
            <a:r>
              <a:rPr lang="id-ID" i="1" dirty="0">
                <a:cs typeface="Arial" pitchFamily="34" charset="0"/>
              </a:rPr>
              <a:t>Imbalan Kerja);</a:t>
            </a:r>
          </a:p>
          <a:p>
            <a:pPr marL="411163" lvl="1" indent="-400050" algn="just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dirty="0">
                <a:cs typeface="Arial" pitchFamily="34" charset="0"/>
              </a:rPr>
              <a:t>A</a:t>
            </a:r>
            <a:r>
              <a:rPr lang="id-ID" dirty="0">
                <a:cs typeface="Arial" pitchFamily="34" charset="0"/>
              </a:rPr>
              <a:t>set keuangan yang termasuk dalam ruang lingkup PSAK </a:t>
            </a:r>
            <a:r>
              <a:rPr lang="en-US" dirty="0">
                <a:cs typeface="Arial" pitchFamily="34" charset="0"/>
              </a:rPr>
              <a:t>109</a:t>
            </a:r>
            <a:r>
              <a:rPr lang="id-ID" dirty="0">
                <a:cs typeface="Arial" pitchFamily="34" charset="0"/>
              </a:rPr>
              <a:t>: </a:t>
            </a:r>
            <a:r>
              <a:rPr lang="id-ID" i="1" dirty="0">
                <a:cs typeface="Arial" pitchFamily="34" charset="0"/>
              </a:rPr>
              <a:t>Instrumen Keuangan: Pengakuan dan Pengukuran;</a:t>
            </a:r>
          </a:p>
          <a:p>
            <a:pPr marL="411163" lvl="1" indent="-400050" algn="just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id-ID" i="1" dirty="0">
                <a:cs typeface="Arial" pitchFamily="34" charset="0"/>
              </a:rPr>
              <a:t> </a:t>
            </a:r>
            <a:r>
              <a:rPr lang="it-IT" dirty="0">
                <a:cs typeface="Arial" pitchFamily="34" charset="0"/>
              </a:rPr>
              <a:t>Properti investasi yang diukur pada nilai wajar (lihat</a:t>
            </a:r>
            <a:r>
              <a:rPr lang="id-ID" dirty="0">
                <a:cs typeface="Arial" pitchFamily="34" charset="0"/>
              </a:rPr>
              <a:t> PSAK </a:t>
            </a:r>
            <a:r>
              <a:rPr lang="en-US" dirty="0">
                <a:cs typeface="Arial" pitchFamily="34" charset="0"/>
              </a:rPr>
              <a:t>240:</a:t>
            </a:r>
            <a:r>
              <a:rPr lang="id-ID" dirty="0">
                <a:cs typeface="Arial" pitchFamily="34" charset="0"/>
              </a:rPr>
              <a:t> </a:t>
            </a:r>
            <a:r>
              <a:rPr lang="id-ID" i="1" dirty="0">
                <a:cs typeface="Arial" pitchFamily="34" charset="0"/>
              </a:rPr>
              <a:t>Properti Investasi);</a:t>
            </a:r>
          </a:p>
          <a:p>
            <a:pPr marL="411163" lvl="1" indent="-400050" algn="just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dirty="0">
                <a:cs typeface="Arial" pitchFamily="34" charset="0"/>
              </a:rPr>
              <a:t>B</a:t>
            </a:r>
            <a:r>
              <a:rPr lang="id-ID" dirty="0">
                <a:cs typeface="Arial" pitchFamily="34" charset="0"/>
              </a:rPr>
              <a:t>iaya akuisisi tangguhan, dan aset tidak berwujud, yang timbul dari hak kontraktual penanggung berdasarkan kontrak asuransi yang termasuk dalam ruang lingkup </a:t>
            </a:r>
            <a:r>
              <a:rPr lang="nb-NO" dirty="0">
                <a:cs typeface="Arial" pitchFamily="34" charset="0"/>
              </a:rPr>
              <a:t>PSAK 328: </a:t>
            </a:r>
            <a:r>
              <a:rPr lang="nb-NO" i="1" dirty="0">
                <a:cs typeface="Arial" pitchFamily="34" charset="0"/>
              </a:rPr>
              <a:t>Kontrak Asuransi; dan</a:t>
            </a:r>
            <a:endParaRPr lang="id-ID" i="1" dirty="0">
              <a:cs typeface="Arial" pitchFamily="34" charset="0"/>
            </a:endParaRPr>
          </a:p>
          <a:p>
            <a:pPr marL="411163" lvl="1" indent="-400050" algn="just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nn-NO" dirty="0">
                <a:cs typeface="Arial" pitchFamily="34" charset="0"/>
              </a:rPr>
              <a:t>Aset tidak lancar (atau kelompok lepasan) yang</a:t>
            </a:r>
            <a:r>
              <a:rPr lang="id-ID" dirty="0">
                <a:cs typeface="Arial" pitchFamily="34" charset="0"/>
              </a:rPr>
              <a:t> diklasifi kasikan sebagai dimiliki untuk dijual sesuai dengan PSAK </a:t>
            </a:r>
            <a:r>
              <a:rPr lang="en-US" dirty="0">
                <a:cs typeface="Arial" pitchFamily="34" charset="0"/>
              </a:rPr>
              <a:t>105</a:t>
            </a:r>
            <a:r>
              <a:rPr lang="id-ID" dirty="0">
                <a:cs typeface="Arial" pitchFamily="34" charset="0"/>
              </a:rPr>
              <a:t>: </a:t>
            </a:r>
            <a:r>
              <a:rPr lang="id-ID" i="1" dirty="0">
                <a:cs typeface="Arial" pitchFamily="34" charset="0"/>
              </a:rPr>
              <a:t>Aset Tidak Lancar yang Dimiliki untuk Dijual dan Operasi yang Dihentikan.</a:t>
            </a:r>
            <a:endParaRPr lang="en-GB" dirty="0">
              <a:cs typeface="Arial" pitchFamily="34" charset="0"/>
            </a:endParaRPr>
          </a:p>
        </p:txBody>
      </p:sp>
      <p:sp>
        <p:nvSpPr>
          <p:cNvPr id="9" name="AutoShape 9"/>
          <p:cNvSpPr>
            <a:spLocks noChangeArrowheads="1"/>
          </p:cNvSpPr>
          <p:nvPr/>
        </p:nvSpPr>
        <p:spPr bwMode="auto">
          <a:xfrm flipH="1">
            <a:off x="658167" y="827695"/>
            <a:ext cx="2286000" cy="547688"/>
          </a:xfrm>
          <a:prstGeom prst="leftArrow">
            <a:avLst>
              <a:gd name="adj1" fmla="val 100000"/>
              <a:gd name="adj2" fmla="val 40724"/>
            </a:avLst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>
                <a:solidFill>
                  <a:sysClr val="windowText" lastClr="000000"/>
                </a:solidFill>
                <a:latin typeface="+mn-lt"/>
              </a:rPr>
              <a:t>PSAK 236 Par 2</a:t>
            </a:r>
            <a:endParaRPr lang="en-US" sz="2000" b="1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8366E4BE-6594-CC4B-BAC0-EFCB8862D5E8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99725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505200" y="560752"/>
            <a:ext cx="5925312" cy="731600"/>
          </a:xfrm>
        </p:spPr>
        <p:txBody>
          <a:bodyPr/>
          <a:lstStyle/>
          <a:p>
            <a:pPr eaLnBrk="1" hangingPunct="1"/>
            <a:r>
              <a:rPr lang="en-US" sz="4000" dirty="0" err="1">
                <a:latin typeface="Fjalla One" panose="02000506040000020004" pitchFamily="2" charset="0"/>
              </a:rPr>
              <a:t>Pengertian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Penurunan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Nilai</a:t>
            </a:r>
            <a:r>
              <a:rPr lang="en-US" sz="4000" dirty="0">
                <a:latin typeface="Fjalla One" panose="02000506040000020004" pitchFamily="2" charset="0"/>
              </a:rPr>
              <a:t> (</a:t>
            </a:r>
            <a:r>
              <a:rPr lang="en-US" sz="4000" i="1" dirty="0">
                <a:latin typeface="Fjalla One" panose="02000506040000020004" pitchFamily="2" charset="0"/>
              </a:rPr>
              <a:t>Impairment</a:t>
            </a:r>
            <a:r>
              <a:rPr lang="en-US" sz="4000" dirty="0">
                <a:latin typeface="Fjalla One" panose="02000506040000020004" pitchFamily="2" charset="0"/>
              </a:rPr>
              <a:t>)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25DB3DC-E9A1-4841-95E4-9D9F4DAEBD69}"/>
              </a:ext>
            </a:extLst>
          </p:cNvPr>
          <p:cNvGraphicFramePr/>
          <p:nvPr/>
        </p:nvGraphicFramePr>
        <p:xfrm>
          <a:off x="685800" y="2209800"/>
          <a:ext cx="62484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 descr="Shape, arrow&#10;&#10;Description automatically generated">
            <a:extLst>
              <a:ext uri="{FF2B5EF4-FFF2-40B4-BE49-F238E27FC236}">
                <a16:creationId xmlns:a16="http://schemas.microsoft.com/office/drawing/2014/main" id="{68EA738E-99EC-EC40-A360-1AD6EB351F35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ECEBF0"/>
              </a:clrFrom>
              <a:clrTo>
                <a:srgbClr val="ECEB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2432050"/>
            <a:ext cx="3378200" cy="3213100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C64B4948-1313-8346-875C-E71EF2BEF212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090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6"/>
          <p:cNvSpPr>
            <a:spLocks noGrp="1"/>
          </p:cNvSpPr>
          <p:nvPr>
            <p:ph type="title"/>
          </p:nvPr>
        </p:nvSpPr>
        <p:spPr>
          <a:xfrm>
            <a:off x="0" y="958155"/>
            <a:ext cx="11227000" cy="763600"/>
          </a:xfrm>
        </p:spPr>
        <p:txBody>
          <a:bodyPr/>
          <a:lstStyle/>
          <a:p>
            <a:pPr eaLnBrk="1" hangingPunct="1"/>
            <a:r>
              <a:rPr lang="en-US" sz="4000" dirty="0" err="1">
                <a:latin typeface="Fjalla One" panose="02000506040000020004" pitchFamily="2" charset="0"/>
              </a:rPr>
              <a:t>Pendekatan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Pengukuran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Penurunan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Nilai</a:t>
            </a:r>
            <a:endParaRPr lang="en-GB" sz="4000" dirty="0">
              <a:latin typeface="Fjalla One" panose="02000506040000020004" pitchFamily="2" charset="0"/>
            </a:endParaRPr>
          </a:p>
        </p:txBody>
      </p:sp>
      <p:sp>
        <p:nvSpPr>
          <p:cNvPr id="14339" name="Content Placeholder 7"/>
          <p:cNvSpPr>
            <a:spLocks noGrp="1"/>
          </p:cNvSpPr>
          <p:nvPr>
            <p:ph sz="quarter" idx="10"/>
          </p:nvPr>
        </p:nvSpPr>
        <p:spPr>
          <a:xfrm>
            <a:off x="609600" y="2127583"/>
            <a:ext cx="10210800" cy="785916"/>
          </a:xfrm>
        </p:spPr>
        <p:txBody>
          <a:bodyPr>
            <a:normAutofit lnSpcReduction="10000"/>
          </a:bodyPr>
          <a:lstStyle/>
          <a:p>
            <a:pPr algn="just" eaLnBrk="1" hangingPunct="1">
              <a:buFont typeface="Wingdings" pitchFamily="2" charset="2"/>
              <a:buNone/>
            </a:pPr>
            <a:r>
              <a:rPr lang="en-GB" sz="2400" dirty="0"/>
              <a:t>	</a:t>
            </a:r>
            <a:r>
              <a:rPr lang="en-GB" sz="2400" dirty="0" err="1"/>
              <a:t>Bila</a:t>
            </a:r>
            <a:r>
              <a:rPr lang="en-GB" sz="2400" dirty="0"/>
              <a:t> </a:t>
            </a:r>
            <a:r>
              <a:rPr lang="en-GB" sz="2400" dirty="0" err="1"/>
              <a:t>ada</a:t>
            </a:r>
            <a:r>
              <a:rPr lang="en-GB" sz="2400" dirty="0"/>
              <a:t> </a:t>
            </a:r>
            <a:r>
              <a:rPr lang="en-GB" sz="2400" dirty="0" err="1"/>
              <a:t>indikasi</a:t>
            </a:r>
            <a:r>
              <a:rPr lang="en-GB" sz="2400" dirty="0"/>
              <a:t> </a:t>
            </a:r>
            <a:r>
              <a:rPr lang="en-GB" sz="2400" dirty="0" err="1"/>
              <a:t>penurunan</a:t>
            </a:r>
            <a:r>
              <a:rPr lang="en-GB" sz="2400" dirty="0"/>
              <a:t> </a:t>
            </a:r>
            <a:r>
              <a:rPr lang="en-GB" sz="2400" dirty="0" err="1"/>
              <a:t>nilai</a:t>
            </a:r>
            <a:r>
              <a:rPr lang="en-GB" sz="2400" dirty="0"/>
              <a:t> </a:t>
            </a:r>
            <a:r>
              <a:rPr lang="en-GB" sz="2400" dirty="0" err="1"/>
              <a:t>setelah</a:t>
            </a:r>
            <a:r>
              <a:rPr lang="en-GB" sz="2400" dirty="0"/>
              <a:t> </a:t>
            </a:r>
            <a:r>
              <a:rPr lang="en-GB" sz="2400" dirty="0" err="1"/>
              <a:t>dilakukan</a:t>
            </a:r>
            <a:r>
              <a:rPr lang="en-GB" sz="2400" dirty="0"/>
              <a:t> </a:t>
            </a:r>
            <a:r>
              <a:rPr lang="en-GB" sz="2400" dirty="0" err="1"/>
              <a:t>pengujian</a:t>
            </a:r>
            <a:r>
              <a:rPr lang="en-GB" sz="2400" dirty="0"/>
              <a:t> </a:t>
            </a:r>
            <a:r>
              <a:rPr lang="en-GB" sz="2400" dirty="0">
                <a:sym typeface="Wingdings" pitchFamily="2" charset="2"/>
              </a:rPr>
              <a:t> </a:t>
            </a:r>
            <a:r>
              <a:rPr lang="en-GB" sz="2400" dirty="0"/>
              <a:t> </a:t>
            </a:r>
            <a:r>
              <a:rPr lang="en-GB" sz="2400" dirty="0" err="1"/>
              <a:t>perusahaan</a:t>
            </a:r>
            <a:r>
              <a:rPr lang="en-GB" sz="2400" dirty="0"/>
              <a:t> </a:t>
            </a:r>
            <a:r>
              <a:rPr lang="en-GB" sz="2400" dirty="0" err="1"/>
              <a:t>akan</a:t>
            </a:r>
            <a:r>
              <a:rPr lang="en-GB" sz="2400" dirty="0"/>
              <a:t> </a:t>
            </a:r>
            <a:r>
              <a:rPr lang="en-GB" sz="2400" dirty="0" err="1"/>
              <a:t>mengakui</a:t>
            </a:r>
            <a:r>
              <a:rPr lang="en-GB" sz="2400" dirty="0"/>
              <a:t> </a:t>
            </a:r>
            <a:r>
              <a:rPr lang="en-GB" sz="2400" dirty="0" err="1"/>
              <a:t>adanya</a:t>
            </a:r>
            <a:r>
              <a:rPr lang="en-GB" sz="2400" dirty="0"/>
              <a:t> </a:t>
            </a:r>
            <a:r>
              <a:rPr lang="en-GB" sz="2400" dirty="0" err="1"/>
              <a:t>rugi</a:t>
            </a:r>
            <a:r>
              <a:rPr lang="en-GB" sz="2400" dirty="0"/>
              <a:t> </a:t>
            </a:r>
            <a:r>
              <a:rPr lang="en-GB" sz="2400" dirty="0" err="1"/>
              <a:t>penurunan</a:t>
            </a:r>
            <a:r>
              <a:rPr lang="en-GB" sz="2400" dirty="0"/>
              <a:t> </a:t>
            </a:r>
            <a:r>
              <a:rPr lang="en-GB" sz="2400" dirty="0" err="1"/>
              <a:t>nilai</a:t>
            </a:r>
            <a:r>
              <a:rPr lang="en-GB" sz="2400" dirty="0"/>
              <a:t> (</a:t>
            </a:r>
            <a:r>
              <a:rPr lang="en-GB" sz="2400" i="1" dirty="0"/>
              <a:t>Impairment Loss</a:t>
            </a:r>
            <a:r>
              <a:rPr lang="en-GB" sz="2400" dirty="0"/>
              <a:t>) </a:t>
            </a:r>
            <a:r>
              <a:rPr lang="en-GB" sz="2400" dirty="0" err="1"/>
              <a:t>ketika</a:t>
            </a:r>
            <a:r>
              <a:rPr lang="en-GB" sz="2400" dirty="0"/>
              <a:t>: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E1B38D5E-63E6-164C-8884-1E7CD525B410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9BEF87E-1CCA-47AE-9E93-7697B25EB1FD}"/>
              </a:ext>
            </a:extLst>
          </p:cNvPr>
          <p:cNvGrpSpPr/>
          <p:nvPr/>
        </p:nvGrpSpPr>
        <p:grpSpPr>
          <a:xfrm>
            <a:off x="2399393" y="3124200"/>
            <a:ext cx="6631214" cy="2243273"/>
            <a:chOff x="3020786" y="3319327"/>
            <a:chExt cx="6631214" cy="2243273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1EAAE95-3E74-C749-A15F-48C5D85D9C9D}"/>
                </a:ext>
              </a:extLst>
            </p:cNvPr>
            <p:cNvSpPr/>
            <p:nvPr/>
          </p:nvSpPr>
          <p:spPr>
            <a:xfrm>
              <a:off x="3020786" y="3319327"/>
              <a:ext cx="6631214" cy="224327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prstDash val="sysDash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701" name="Rectangle 4"/>
            <p:cNvSpPr>
              <a:spLocks noChangeArrowheads="1"/>
            </p:cNvSpPr>
            <p:nvPr/>
          </p:nvSpPr>
          <p:spPr bwMode="auto">
            <a:xfrm>
              <a:off x="3834408" y="4620745"/>
              <a:ext cx="491558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selisih</a:t>
              </a:r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err="1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lebih</a:t>
              </a:r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  <a:p>
              <a:pPr algn="ctr"/>
              <a:r>
                <a:rPr lang="en-US" sz="2400" b="1" dirty="0" err="1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rugi</a:t>
              </a:r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err="1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penurunan</a:t>
              </a:r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err="1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nilai</a:t>
              </a:r>
              <a:endParaRPr lang="en-GB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Left Brace 5"/>
            <p:cNvSpPr/>
            <p:nvPr/>
          </p:nvSpPr>
          <p:spPr>
            <a:xfrm rot="16200000">
              <a:off x="6117393" y="1937185"/>
              <a:ext cx="347668" cy="4750522"/>
            </a:xfrm>
            <a:prstGeom prst="lef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DC05EC-37BF-4A3F-A2EE-5CB416DE57AE}"/>
                </a:ext>
              </a:extLst>
            </p:cNvPr>
            <p:cNvSpPr/>
            <p:nvPr/>
          </p:nvSpPr>
          <p:spPr>
            <a:xfrm>
              <a:off x="3741794" y="3399031"/>
              <a:ext cx="5400339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n-GB" sz="1800" dirty="0"/>
            </a:p>
            <a:p>
              <a:pPr algn="ctr">
                <a:buNone/>
              </a:pPr>
              <a:r>
                <a:rPr lang="en-GB" sz="2000" b="1" i="1" dirty="0"/>
                <a:t>carrying amount  </a:t>
              </a:r>
              <a:r>
                <a:rPr lang="en-GB" sz="2000" b="1" dirty="0"/>
                <a:t>&gt; </a:t>
              </a:r>
              <a:r>
                <a:rPr lang="en-GB" sz="2000" b="1" i="1" dirty="0"/>
                <a:t>recoverable amount</a:t>
              </a:r>
              <a:endParaRPr lang="en-GB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17592723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bldLvl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6"/>
          <p:cNvSpPr>
            <a:spLocks noGrp="1"/>
          </p:cNvSpPr>
          <p:nvPr>
            <p:ph type="title"/>
          </p:nvPr>
        </p:nvSpPr>
        <p:spPr>
          <a:xfrm>
            <a:off x="1231700" y="552609"/>
            <a:ext cx="10262000" cy="763600"/>
          </a:xfrm>
        </p:spPr>
        <p:txBody>
          <a:bodyPr/>
          <a:lstStyle/>
          <a:p>
            <a:pPr eaLnBrk="1" hangingPunct="1"/>
            <a:r>
              <a:rPr lang="en-US" sz="4000" dirty="0" err="1">
                <a:latin typeface="Fjalla One" panose="02000506040000020004" pitchFamily="2" charset="0"/>
              </a:rPr>
              <a:t>Pendekatan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Umum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Penurunan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Nilai</a:t>
            </a:r>
            <a:endParaRPr lang="en-GB" sz="4000" dirty="0">
              <a:latin typeface="Fjalla One" panose="02000506040000020004" pitchFamily="2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0"/>
          </p:nvPr>
        </p:nvGraphicFramePr>
        <p:xfrm>
          <a:off x="-381000" y="1466167"/>
          <a:ext cx="12344400" cy="2267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/>
          <p:cNvGraphicFramePr/>
          <p:nvPr/>
        </p:nvGraphicFramePr>
        <p:xfrm>
          <a:off x="4191000" y="3852842"/>
          <a:ext cx="4343400" cy="2471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Oval 4"/>
          <p:cNvSpPr/>
          <p:nvPr/>
        </p:nvSpPr>
        <p:spPr>
          <a:xfrm>
            <a:off x="1524000" y="4094792"/>
            <a:ext cx="2080260" cy="1982159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20320" tIns="20320" rIns="20320" bIns="20320" spcCol="1270" anchor="ctr"/>
          <a:lstStyle/>
          <a:p>
            <a:pPr algn="ctr" defTabSz="7112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n-US" sz="1800" b="1" dirty="0">
                <a:solidFill>
                  <a:schemeClr val="tx1"/>
                </a:solidFill>
              </a:rPr>
              <a:t>Recoverable Amount </a:t>
            </a:r>
            <a:r>
              <a:rPr lang="en-US" sz="1800" b="1" dirty="0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en-US" sz="1800" b="1" dirty="0" err="1">
                <a:solidFill>
                  <a:schemeClr val="tx1"/>
                </a:solidFill>
                <a:sym typeface="Wingdings" pitchFamily="2" charset="2"/>
              </a:rPr>
              <a:t>Nilai</a:t>
            </a:r>
            <a:r>
              <a:rPr lang="en-US" sz="1800" b="1" dirty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sym typeface="Wingdings" pitchFamily="2" charset="2"/>
              </a:rPr>
              <a:t>tertinggi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11" name="Left Arrow 10"/>
          <p:cNvSpPr/>
          <p:nvPr/>
        </p:nvSpPr>
        <p:spPr bwMode="auto">
          <a:xfrm>
            <a:off x="8153400" y="4094792"/>
            <a:ext cx="2590800" cy="784225"/>
          </a:xfrm>
          <a:prstGeom prst="leftArrow">
            <a:avLst>
              <a:gd name="adj1" fmla="val 100000"/>
              <a:gd name="adj2" fmla="val 50000"/>
            </a:avLst>
          </a:prstGeom>
          <a:solidFill>
            <a:srgbClr val="E0F4D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tIns="91440" bIns="9144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Recovered through sale</a:t>
            </a:r>
          </a:p>
        </p:txBody>
      </p:sp>
      <p:sp>
        <p:nvSpPr>
          <p:cNvPr id="12" name="Left Arrow 11"/>
          <p:cNvSpPr/>
          <p:nvPr/>
        </p:nvSpPr>
        <p:spPr bwMode="auto">
          <a:xfrm>
            <a:off x="8229600" y="5237791"/>
            <a:ext cx="2590800" cy="685800"/>
          </a:xfrm>
          <a:prstGeom prst="leftArrow">
            <a:avLst>
              <a:gd name="adj1" fmla="val 100000"/>
              <a:gd name="adj2" fmla="val 50000"/>
            </a:avLst>
          </a:prstGeom>
          <a:solidFill>
            <a:srgbClr val="E0F4D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tIns="91440" bIns="9144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Recovered through use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E3A51FE8-03AA-EF4B-8F5D-4E835A967274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24645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6"/>
          <p:cNvSpPr>
            <a:spLocks noGrp="1"/>
          </p:cNvSpPr>
          <p:nvPr>
            <p:ph type="title"/>
          </p:nvPr>
        </p:nvSpPr>
        <p:spPr>
          <a:xfrm>
            <a:off x="762000" y="328441"/>
            <a:ext cx="6617983" cy="9022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000" dirty="0" err="1">
                <a:latin typeface="Fjalla One" panose="02000506040000020004" pitchFamily="2" charset="0"/>
                <a:cs typeface="Arial" pitchFamily="34" charset="0"/>
              </a:rPr>
              <a:t>Ide</a:t>
            </a:r>
            <a:r>
              <a:rPr lang="id-ID" sz="4000" dirty="0">
                <a:latin typeface="Fjalla One" panose="02000506040000020004" pitchFamily="2" charset="0"/>
                <a:cs typeface="Arial" pitchFamily="34" charset="0"/>
              </a:rPr>
              <a:t>ntifikasi </a:t>
            </a:r>
            <a:r>
              <a:rPr lang="en-US" sz="4000" dirty="0">
                <a:latin typeface="Fjalla One" panose="02000506040000020004" pitchFamily="2" charset="0"/>
                <a:cs typeface="Arial" pitchFamily="34" charset="0"/>
              </a:rPr>
              <a:t>A</a:t>
            </a:r>
            <a:r>
              <a:rPr lang="id-ID" sz="4000" dirty="0">
                <a:latin typeface="Fjalla One" panose="02000506040000020004" pitchFamily="2" charset="0"/>
                <a:cs typeface="Arial" pitchFamily="34" charset="0"/>
              </a:rPr>
              <a:t>set Penurunan Nilai</a:t>
            </a:r>
            <a:endParaRPr lang="en-GB" sz="4000" dirty="0">
              <a:latin typeface="Fjalla One" panose="02000506040000020004" pitchFamily="2" charset="0"/>
              <a:cs typeface="Arial" pitchFamily="34" charset="0"/>
            </a:endParaRPr>
          </a:p>
        </p:txBody>
      </p:sp>
      <p:sp>
        <p:nvSpPr>
          <p:cNvPr id="32770" name="Content Placeholder 7"/>
          <p:cNvSpPr>
            <a:spLocks noGrp="1"/>
          </p:cNvSpPr>
          <p:nvPr>
            <p:ph sz="quarter" idx="10"/>
          </p:nvPr>
        </p:nvSpPr>
        <p:spPr>
          <a:xfrm>
            <a:off x="1143000" y="4035670"/>
            <a:ext cx="9357349" cy="1833500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id-ID" sz="2200" dirty="0"/>
              <a:t>Terlepas apakah terdapat indikasi penurunan nilai</a:t>
            </a:r>
            <a:r>
              <a:rPr lang="en-US" sz="2200" dirty="0"/>
              <a:t> </a:t>
            </a:r>
            <a:r>
              <a:rPr lang="id-ID" sz="2200" dirty="0">
                <a:cs typeface="Arial" pitchFamily="34" charset="0"/>
              </a:rPr>
              <a:t>entitas harus</a:t>
            </a:r>
            <a:r>
              <a:rPr lang="en-US" sz="2200" dirty="0">
                <a:cs typeface="Arial" pitchFamily="34" charset="0"/>
              </a:rPr>
              <a:t>:</a:t>
            </a:r>
            <a:endParaRPr lang="id-ID" sz="2200" dirty="0"/>
          </a:p>
          <a:p>
            <a:pPr marL="393700" lvl="1" indent="-282575" eaLnBrk="1" hangingPunct="1"/>
            <a:r>
              <a:rPr lang="id-ID" sz="2000" b="1" dirty="0">
                <a:cs typeface="Arial" pitchFamily="34" charset="0"/>
              </a:rPr>
              <a:t>Minimal setahun sekali, </a:t>
            </a:r>
            <a:r>
              <a:rPr lang="id-ID" sz="2000" dirty="0">
                <a:cs typeface="Arial" pitchFamily="34" charset="0"/>
              </a:rPr>
              <a:t>melakukan pengujian penurunan nilai (</a:t>
            </a:r>
            <a:r>
              <a:rPr lang="id-ID" sz="2000" i="1" dirty="0">
                <a:cs typeface="Arial" pitchFamily="34" charset="0"/>
              </a:rPr>
              <a:t>impairment test</a:t>
            </a:r>
            <a:r>
              <a:rPr lang="id-ID" sz="2000" dirty="0">
                <a:cs typeface="Arial" pitchFamily="34" charset="0"/>
              </a:rPr>
              <a:t>)</a:t>
            </a:r>
            <a:r>
              <a:rPr lang="id-ID" sz="2000" b="1" dirty="0">
                <a:cs typeface="Arial" pitchFamily="34" charset="0"/>
              </a:rPr>
              <a:t>.</a:t>
            </a:r>
          </a:p>
          <a:p>
            <a:pPr marL="735013" lvl="2" indent="-341313" eaLnBrk="1" hangingPunct="1"/>
            <a:r>
              <a:rPr lang="id-ID" sz="1800" b="1" dirty="0">
                <a:cs typeface="Arial" pitchFamily="34" charset="0"/>
              </a:rPr>
              <a:t>Aset tidak berwujud dengan masa manfaat tidak terbatas</a:t>
            </a:r>
          </a:p>
          <a:p>
            <a:pPr marL="735013" lvl="2" indent="-341313" eaLnBrk="1" hangingPunct="1"/>
            <a:r>
              <a:rPr lang="id-ID" sz="1800" b="1" dirty="0">
                <a:cs typeface="Arial" pitchFamily="34" charset="0"/>
              </a:rPr>
              <a:t>Aset tidak berwujud yang belum digunakan</a:t>
            </a:r>
          </a:p>
          <a:p>
            <a:pPr marL="735013" lvl="2" indent="-341313" eaLnBrk="1" hangingPunct="1"/>
            <a:r>
              <a:rPr lang="id-ID" sz="1800" b="1" dirty="0">
                <a:cs typeface="Arial" pitchFamily="34" charset="0"/>
              </a:rPr>
              <a:t>Goodwill yang diperoleh dalam kombinasi bisnis</a:t>
            </a:r>
          </a:p>
        </p:txBody>
      </p:sp>
      <p:grpSp>
        <p:nvGrpSpPr>
          <p:cNvPr id="32773" name="Group 10"/>
          <p:cNvGrpSpPr>
            <a:grpSpLocks/>
          </p:cNvGrpSpPr>
          <p:nvPr/>
        </p:nvGrpSpPr>
        <p:grpSpPr bwMode="auto">
          <a:xfrm>
            <a:off x="1869651" y="1524000"/>
            <a:ext cx="8319839" cy="2209800"/>
            <a:chOff x="1524000" y="1397000"/>
            <a:chExt cx="5810248" cy="4064000"/>
          </a:xfrm>
        </p:grpSpPr>
        <p:graphicFrame>
          <p:nvGraphicFramePr>
            <p:cNvPr id="6" name="Diagram 5"/>
            <p:cNvGraphicFramePr/>
            <p:nvPr>
              <p:extLst>
                <p:ext uri="{D42A27DB-BD31-4B8C-83A1-F6EECF244321}">
                  <p14:modId xmlns:p14="http://schemas.microsoft.com/office/powerpoint/2010/main" val="4215817683"/>
                </p:ext>
              </p:extLst>
            </p:nvPr>
          </p:nvGraphicFramePr>
          <p:xfrm>
            <a:off x="1524000" y="1397000"/>
            <a:ext cx="5810248" cy="40640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32775" name="TextBox 6"/>
            <p:cNvSpPr txBox="1">
              <a:spLocks noChangeArrowheads="1"/>
            </p:cNvSpPr>
            <p:nvPr/>
          </p:nvSpPr>
          <p:spPr bwMode="auto">
            <a:xfrm>
              <a:off x="2183581" y="1977334"/>
              <a:ext cx="1549098" cy="7241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anchor="ctr">
              <a:spAutoFit/>
            </a:bodyPr>
            <a:lstStyle/>
            <a:p>
              <a:pPr algn="ctr"/>
              <a:r>
                <a:rPr lang="en-US" sz="24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Akhir</a:t>
              </a:r>
              <a:r>
                <a:rPr lang="en-US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periode</a:t>
              </a:r>
              <a:endParaRPr lang="en-US" sz="24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777" name="TextBox 8"/>
            <p:cNvSpPr txBox="1">
              <a:spLocks noChangeArrowheads="1"/>
            </p:cNvSpPr>
            <p:nvPr/>
          </p:nvSpPr>
          <p:spPr bwMode="auto">
            <a:xfrm>
              <a:off x="5114097" y="1977334"/>
              <a:ext cx="1756098" cy="7241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anchor="ctr">
              <a:spAutoFit/>
            </a:bodyPr>
            <a:lstStyle/>
            <a:p>
              <a:pPr algn="ctr"/>
              <a:r>
                <a:rPr lang="en-US" sz="24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Jika</a:t>
              </a:r>
              <a:r>
                <a:rPr lang="en-US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ada</a:t>
              </a:r>
              <a:r>
                <a:rPr lang="en-US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indikasi</a:t>
              </a:r>
              <a:endParaRPr lang="en-US" sz="24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F0ACAC35-CE9C-7642-BDC3-700AE8C9EA1D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955487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6"/>
          <p:cNvSpPr>
            <a:spLocks noGrp="1"/>
          </p:cNvSpPr>
          <p:nvPr>
            <p:ph type="title"/>
          </p:nvPr>
        </p:nvSpPr>
        <p:spPr>
          <a:xfrm>
            <a:off x="3225054" y="463806"/>
            <a:ext cx="6593316" cy="916921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3200" dirty="0" err="1">
                <a:latin typeface="Fjalla One" panose="02000506040000020004" pitchFamily="2" charset="0"/>
                <a:cs typeface="Arial" pitchFamily="34" charset="0"/>
              </a:rPr>
              <a:t>Ide</a:t>
            </a:r>
            <a:r>
              <a:rPr lang="id-ID" sz="3200" dirty="0">
                <a:latin typeface="Fjalla One" panose="02000506040000020004" pitchFamily="2" charset="0"/>
                <a:cs typeface="Arial" pitchFamily="34" charset="0"/>
              </a:rPr>
              <a:t>ntifikasi </a:t>
            </a:r>
            <a:r>
              <a:rPr lang="en-US" sz="3200" dirty="0">
                <a:latin typeface="Fjalla One" panose="02000506040000020004" pitchFamily="2" charset="0"/>
                <a:cs typeface="Arial" pitchFamily="34" charset="0"/>
              </a:rPr>
              <a:t>A</a:t>
            </a:r>
            <a:r>
              <a:rPr lang="id-ID" sz="3200" dirty="0">
                <a:latin typeface="Fjalla One" panose="02000506040000020004" pitchFamily="2" charset="0"/>
                <a:cs typeface="Arial" pitchFamily="34" charset="0"/>
              </a:rPr>
              <a:t>set yang </a:t>
            </a:r>
            <a:r>
              <a:rPr lang="en-US" sz="3200" dirty="0">
                <a:latin typeface="Fjalla One" panose="02000506040000020004" pitchFamily="2" charset="0"/>
                <a:cs typeface="Arial" pitchFamily="34" charset="0"/>
              </a:rPr>
              <a:t>M</a:t>
            </a:r>
            <a:r>
              <a:rPr lang="id-ID" sz="3200" dirty="0">
                <a:latin typeface="Fjalla One" panose="02000506040000020004" pitchFamily="2" charset="0"/>
                <a:cs typeface="Arial" pitchFamily="34" charset="0"/>
              </a:rPr>
              <a:t>ungkin </a:t>
            </a:r>
            <a:r>
              <a:rPr lang="en-US" sz="3200" dirty="0">
                <a:latin typeface="Fjalla One" panose="02000506040000020004" pitchFamily="2" charset="0"/>
                <a:cs typeface="Arial" pitchFamily="34" charset="0"/>
              </a:rPr>
              <a:t>M</a:t>
            </a:r>
            <a:r>
              <a:rPr lang="id-ID" sz="3200" dirty="0">
                <a:latin typeface="Fjalla One" panose="02000506040000020004" pitchFamily="2" charset="0"/>
                <a:cs typeface="Arial" pitchFamily="34" charset="0"/>
              </a:rPr>
              <a:t>engalami Penurunan Nilai Aset</a:t>
            </a:r>
            <a:endParaRPr lang="en-GB" sz="3200" dirty="0">
              <a:latin typeface="Fjalla One" panose="02000506040000020004" pitchFamily="2" charset="0"/>
              <a:cs typeface="Arial" pitchFamily="34" charset="0"/>
            </a:endParaRPr>
          </a:p>
        </p:txBody>
      </p:sp>
      <p:sp>
        <p:nvSpPr>
          <p:cNvPr id="7" name="Left Arrow 6"/>
          <p:cNvSpPr/>
          <p:nvPr/>
        </p:nvSpPr>
        <p:spPr bwMode="auto">
          <a:xfrm flipH="1">
            <a:off x="647596" y="765786"/>
            <a:ext cx="2248004" cy="528782"/>
          </a:xfrm>
          <a:prstGeom prst="leftArrow">
            <a:avLst>
              <a:gd name="adj1" fmla="val 100000"/>
              <a:gd name="adj2" fmla="val 50000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91440" bIns="9144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PSAK 236 par 12</a:t>
            </a:r>
            <a:endParaRPr lang="en-GB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797" name="TextBox 5"/>
          <p:cNvSpPr txBox="1">
            <a:spLocks noChangeArrowheads="1"/>
          </p:cNvSpPr>
          <p:nvPr/>
        </p:nvSpPr>
        <p:spPr bwMode="auto">
          <a:xfrm>
            <a:off x="1771598" y="1994113"/>
            <a:ext cx="57864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minimum yang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dipertimbangkan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3798" name="Group 7"/>
          <p:cNvGrpSpPr>
            <a:grpSpLocks/>
          </p:cNvGrpSpPr>
          <p:nvPr/>
        </p:nvGrpSpPr>
        <p:grpSpPr bwMode="auto">
          <a:xfrm>
            <a:off x="1828880" y="2550649"/>
            <a:ext cx="4105275" cy="3825875"/>
            <a:chOff x="395536" y="1700807"/>
            <a:chExt cx="2664296" cy="4926746"/>
          </a:xfrm>
        </p:grpSpPr>
        <p:sp>
          <p:nvSpPr>
            <p:cNvPr id="9" name="Rectangle 8"/>
            <p:cNvSpPr/>
            <p:nvPr/>
          </p:nvSpPr>
          <p:spPr>
            <a:xfrm>
              <a:off x="395536" y="1700807"/>
              <a:ext cx="2664296" cy="988701"/>
            </a:xfrm>
            <a:prstGeom prst="rect">
              <a:avLst/>
            </a:prstGeom>
            <a:solidFill>
              <a:srgbClr val="E0F4D5"/>
            </a:solidFill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id-ID" sz="2000" b="1" u="sng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Informasi dari sumber-sumber  eksternal</a:t>
              </a:r>
              <a:endParaRPr lang="id-ID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95536" y="2812880"/>
              <a:ext cx="2664296" cy="3814673"/>
            </a:xfrm>
            <a:prstGeom prst="rect">
              <a:avLst/>
            </a:prstGeom>
            <a:solidFill>
              <a:schemeClr val="bg1">
                <a:lumMod val="95000"/>
                <a:alpha val="34902"/>
              </a:schemeClr>
            </a:solidFill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/>
            <a:lstStyle/>
            <a:p>
              <a:pPr marL="457200" lvl="2" indent="-284163">
                <a:buFont typeface="Arial" pitchFamily="34" charset="0"/>
                <a:buChar char="•"/>
                <a:defRPr/>
              </a:pPr>
              <a:r>
                <a:rPr lang="id-ID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Perubahan signifikan </a:t>
              </a:r>
              <a:r>
                <a:rPr 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</a:t>
              </a:r>
              <a:r>
                <a:rPr lang="id-ID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ilai pasar</a:t>
              </a:r>
            </a:p>
            <a:p>
              <a:pPr marL="457200" lvl="2" indent="-284163">
                <a:buFont typeface="Arial" pitchFamily="34" charset="0"/>
                <a:buChar char="•"/>
                <a:defRPr/>
              </a:pPr>
              <a:r>
                <a:rPr lang="id-ID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Perubahan signifikan teknologi, pasar, ekonomi dan lingkup hukum</a:t>
              </a:r>
            </a:p>
            <a:p>
              <a:pPr marL="457200" lvl="2" indent="-284163">
                <a:buFont typeface="Arial" pitchFamily="34" charset="0"/>
                <a:buChar char="•"/>
                <a:defRPr/>
              </a:pPr>
              <a:r>
                <a:rPr lang="id-ID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Perubahan suku bunga</a:t>
              </a:r>
            </a:p>
            <a:p>
              <a:pPr marL="457200" lvl="2" indent="-284163">
                <a:buFont typeface="Arial" pitchFamily="34" charset="0"/>
                <a:buChar char="•"/>
                <a:defRPr/>
              </a:pPr>
              <a:r>
                <a:rPr lang="id-ID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Jumlah tercatat aset neto enttitas melebihi kapitalisasi pasarnya</a:t>
              </a:r>
            </a:p>
          </p:txBody>
        </p:sp>
      </p:grpSp>
      <p:grpSp>
        <p:nvGrpSpPr>
          <p:cNvPr id="3" name="Group 11"/>
          <p:cNvGrpSpPr/>
          <p:nvPr/>
        </p:nvGrpSpPr>
        <p:grpSpPr>
          <a:xfrm flipH="1">
            <a:off x="6258664" y="2568080"/>
            <a:ext cx="4104456" cy="3826114"/>
            <a:chOff x="395536" y="1700808"/>
            <a:chExt cx="2664296" cy="3607479"/>
          </a:xfrm>
          <a:solidFill>
            <a:srgbClr val="FFFF99"/>
          </a:solidFill>
        </p:grpSpPr>
        <p:sp>
          <p:nvSpPr>
            <p:cNvPr id="13" name="Rectangle 12"/>
            <p:cNvSpPr/>
            <p:nvPr/>
          </p:nvSpPr>
          <p:spPr>
            <a:xfrm>
              <a:off x="395536" y="1700808"/>
              <a:ext cx="2664296" cy="724114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lvl="1" algn="ctr">
                <a:defRPr/>
              </a:pPr>
              <a:r>
                <a:rPr lang="id-ID" sz="2000" b="1" u="sng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Informasi dari sumber-sumber  internal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95536" y="2515269"/>
              <a:ext cx="2664296" cy="2793018"/>
            </a:xfrm>
            <a:prstGeom prst="rect">
              <a:avLst/>
            </a:prstGeom>
            <a:solidFill>
              <a:schemeClr val="bg1">
                <a:lumMod val="95000"/>
                <a:alpha val="34902"/>
              </a:schemeClr>
            </a:solidFill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marL="393700" lvl="2" indent="-157163">
                <a:buFont typeface="Arial" pitchFamily="34" charset="0"/>
                <a:buChar char="•"/>
                <a:defRPr/>
              </a:pPr>
              <a:r>
                <a:rPr lang="id-ID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Bukti keusangan atau kerusakan fisik aset</a:t>
              </a:r>
            </a:p>
            <a:p>
              <a:pPr marL="393700" lvl="2" indent="-157163">
                <a:buFont typeface="Arial" pitchFamily="34" charset="0"/>
                <a:buChar char="•"/>
                <a:defRPr/>
              </a:pPr>
              <a:r>
                <a:rPr lang="id-ID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Perubahan signifikan atas penggunaan, penghentian dan masa manfaat aset</a:t>
              </a:r>
            </a:p>
            <a:p>
              <a:pPr marL="393700" lvl="2" indent="-157163">
                <a:buFont typeface="Arial" pitchFamily="34" charset="0"/>
                <a:buChar char="•"/>
                <a:defRPr/>
              </a:pPr>
              <a:r>
                <a:rPr lang="id-ID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Bukti internal mengindikasikan bahwa kinerja ekonomi aset lebih buruk dari yang diharapkan.</a:t>
              </a:r>
              <a:endParaRPr lang="en-GB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EB523D88-E428-9247-84C8-93FDD6713642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735222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6"/>
          <p:cNvSpPr>
            <a:spLocks noGrp="1"/>
          </p:cNvSpPr>
          <p:nvPr>
            <p:ph type="title"/>
          </p:nvPr>
        </p:nvSpPr>
        <p:spPr>
          <a:xfrm>
            <a:off x="2698171" y="268355"/>
            <a:ext cx="7250890" cy="768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4000" dirty="0">
                <a:latin typeface="Fjalla One" panose="02000506040000020004" pitchFamily="2" charset="0"/>
                <a:cs typeface="Arial" pitchFamily="34" charset="0"/>
              </a:rPr>
              <a:t>Pengukuran Jumlah Terpulihkan </a:t>
            </a:r>
            <a:endParaRPr lang="en-GB" sz="4000" dirty="0">
              <a:latin typeface="Fjalla One" panose="02000506040000020004" pitchFamily="2" charset="0"/>
              <a:cs typeface="Arial" pitchFamily="34" charset="0"/>
            </a:endParaRPr>
          </a:p>
        </p:txBody>
      </p:sp>
      <p:sp>
        <p:nvSpPr>
          <p:cNvPr id="34818" name="Content Placeholder 7"/>
          <p:cNvSpPr>
            <a:spLocks noGrp="1"/>
          </p:cNvSpPr>
          <p:nvPr>
            <p:ph sz="quarter" idx="10"/>
          </p:nvPr>
        </p:nvSpPr>
        <p:spPr>
          <a:xfrm>
            <a:off x="685800" y="1746583"/>
            <a:ext cx="11275633" cy="6965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id-ID" sz="2200" dirty="0">
                <a:cs typeface="Arial" pitchFamily="34" charset="0"/>
              </a:rPr>
              <a:t>PSAK 236 mendefinisikan jumlah terpulihkan suatu aset sebagai </a:t>
            </a:r>
            <a:r>
              <a:rPr lang="id-ID" sz="2200" b="1" u="sng" dirty="0">
                <a:cs typeface="Arial" pitchFamily="34" charset="0"/>
              </a:rPr>
              <a:t>jumlah yang lebih tinggi antara</a:t>
            </a:r>
            <a:r>
              <a:rPr lang="id-ID" sz="2200" dirty="0">
                <a:cs typeface="Arial" pitchFamily="34" charset="0"/>
              </a:rPr>
              <a:t>: </a:t>
            </a:r>
            <a:endParaRPr lang="en-US" sz="2200" dirty="0">
              <a:cs typeface="Arial" pitchFamily="34" charset="0"/>
            </a:endParaRPr>
          </a:p>
        </p:txBody>
      </p:sp>
      <p:sp>
        <p:nvSpPr>
          <p:cNvPr id="13316" name="AutoShape 5"/>
          <p:cNvSpPr>
            <a:spLocks noChangeArrowheads="1"/>
          </p:cNvSpPr>
          <p:nvPr/>
        </p:nvSpPr>
        <p:spPr bwMode="auto">
          <a:xfrm>
            <a:off x="2062164" y="2495528"/>
            <a:ext cx="4067174" cy="4286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Fair Value Less Costs to Sell</a:t>
            </a:r>
          </a:p>
        </p:txBody>
      </p:sp>
      <p:sp>
        <p:nvSpPr>
          <p:cNvPr id="13317" name="AutoShape 6"/>
          <p:cNvSpPr>
            <a:spLocks noChangeArrowheads="1"/>
          </p:cNvSpPr>
          <p:nvPr/>
        </p:nvSpPr>
        <p:spPr bwMode="auto">
          <a:xfrm>
            <a:off x="6810375" y="2495527"/>
            <a:ext cx="3367087" cy="4572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 pakai (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Value in Use</a:t>
            </a:r>
            <a:r>
              <a:rPr lang="id-ID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826" name="Rectangle 7"/>
          <p:cNvSpPr>
            <a:spLocks noChangeArrowheads="1"/>
          </p:cNvSpPr>
          <p:nvPr/>
        </p:nvSpPr>
        <p:spPr bwMode="auto">
          <a:xfrm>
            <a:off x="6129338" y="3738545"/>
            <a:ext cx="6810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algn="ctr">
              <a:spcBef>
                <a:spcPct val="40000"/>
              </a:spcBef>
              <a:tabLst>
                <a:tab pos="8223250" algn="r"/>
              </a:tabLst>
            </a:pPr>
            <a:r>
              <a:rPr lang="en-US" sz="3200" b="1" dirty="0">
                <a:latin typeface="Fjalla One" panose="02000506040000020004" pitchFamily="2" charset="0"/>
                <a:cs typeface="Calibri" panose="020F0502020204030204" pitchFamily="34" charset="0"/>
              </a:rPr>
              <a:t>&amp;</a:t>
            </a:r>
            <a:endParaRPr lang="en-GB" sz="3200" b="1" dirty="0">
              <a:latin typeface="Fjalla One" panose="02000506040000020004" pitchFamily="2" charset="0"/>
              <a:cs typeface="Calibri" panose="020F0502020204030204" pitchFamily="34" charset="0"/>
            </a:endParaRPr>
          </a:p>
          <a:p>
            <a:pPr marL="228600" indent="-228600">
              <a:spcBef>
                <a:spcPct val="40000"/>
              </a:spcBef>
              <a:tabLst>
                <a:tab pos="8223250" algn="r"/>
              </a:tabLst>
            </a:pPr>
            <a:endParaRPr lang="en-GB" sz="3200" b="1" dirty="0">
              <a:latin typeface="Fjalla One" panose="02000506040000020004" pitchFamily="2" charset="0"/>
              <a:cs typeface="Calibri" panose="020F0502020204030204" pitchFamily="34" charset="0"/>
            </a:endParaRPr>
          </a:p>
        </p:txBody>
      </p:sp>
      <p:sp>
        <p:nvSpPr>
          <p:cNvPr id="7" name="Content Placeholder 7"/>
          <p:cNvSpPr txBox="1">
            <a:spLocks/>
          </p:cNvSpPr>
          <p:nvPr/>
        </p:nvSpPr>
        <p:spPr bwMode="auto">
          <a:xfrm>
            <a:off x="2057400" y="3024165"/>
            <a:ext cx="4071938" cy="26146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adalah </a:t>
            </a:r>
            <a:r>
              <a:rPr lang="id-ID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jumlah yang dapat dihasilkan dari penjualan </a:t>
            </a:r>
            <a:r>
              <a:rPr lang="id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suatu aset atau unit penghasil kas dalam transaksi antara pihak-pihak yang mengerti dan berkehendak bebas tanpa tekanan, </a:t>
            </a:r>
            <a:r>
              <a:rPr lang="id-ID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dikurangi biaya pelepasan aset</a:t>
            </a:r>
            <a:r>
              <a:rPr lang="id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GB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ontent Placeholder 7"/>
          <p:cNvSpPr txBox="1">
            <a:spLocks/>
          </p:cNvSpPr>
          <p:nvPr/>
        </p:nvSpPr>
        <p:spPr bwMode="auto">
          <a:xfrm>
            <a:off x="6843714" y="3095603"/>
            <a:ext cx="3367087" cy="25431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adalah </a:t>
            </a:r>
            <a:r>
              <a:rPr lang="fi-FI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 sekarang dari taksiran arus kas </a:t>
            </a: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yang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diharapkan akan diterima atau unit penghasil kas.</a:t>
            </a:r>
            <a:endParaRPr lang="en-US" sz="2000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33333F63-2581-2848-AB0A-19715E87E0A0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932659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6"/>
          <p:cNvSpPr>
            <a:spLocks noGrp="1"/>
          </p:cNvSpPr>
          <p:nvPr>
            <p:ph type="title"/>
          </p:nvPr>
        </p:nvSpPr>
        <p:spPr>
          <a:xfrm>
            <a:off x="400050" y="708621"/>
            <a:ext cx="7239400" cy="763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4000" dirty="0">
                <a:latin typeface="Fjalla One" panose="02000506040000020004" pitchFamily="2" charset="0"/>
                <a:cs typeface="Arial" pitchFamily="34" charset="0"/>
              </a:rPr>
              <a:t>Pengukuran Jumlah Terpulihkan </a:t>
            </a:r>
            <a:endParaRPr lang="en-GB" sz="4000" dirty="0">
              <a:latin typeface="Fjalla One" panose="02000506040000020004" pitchFamily="2" charset="0"/>
              <a:cs typeface="Arial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965000" y="2346960"/>
            <a:ext cx="10439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74675" lvl="1" indent="-231775" fontAlgn="auto">
              <a:spcBef>
                <a:spcPct val="40000"/>
              </a:spcBef>
              <a:spcAft>
                <a:spcPts val="0"/>
              </a:spcAft>
              <a:buFont typeface="Wingdings" pitchFamily="2" charset="2"/>
              <a:buChar char="§"/>
              <a:tabLst>
                <a:tab pos="8223250" algn="r"/>
              </a:tabLst>
              <a:defRPr/>
            </a:pPr>
            <a:r>
              <a:rPr lang="af-ZA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Biaya pelepasan aset, selain biaya yang telah diakui sebagai liabilitas adalah pengurang dalam mengukur nilai wajar dikurangi biaya pelepasan.</a:t>
            </a:r>
          </a:p>
          <a:p>
            <a:pPr marL="574675" lvl="1" indent="-231775" fontAlgn="auto">
              <a:spcBef>
                <a:spcPct val="40000"/>
              </a:spcBef>
              <a:spcAft>
                <a:spcPts val="0"/>
              </a:spcAft>
              <a:buFont typeface="Wingdings" pitchFamily="2" charset="2"/>
              <a:buChar char="§"/>
              <a:tabLst>
                <a:tab pos="8223250" algn="r"/>
              </a:tabLst>
              <a:defRPr/>
            </a:pPr>
            <a:r>
              <a:rPr lang="af-ZA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Imbalan akibat pemutusan kontrak kerja dan biaya terkait dengan pengurangan atau reorganisasai bisnis setelah pelepasan aset bukan merupakan biaya inkremental langsung untuk pelepasan aset.</a:t>
            </a:r>
          </a:p>
          <a:p>
            <a:pPr marL="574675" lvl="1" indent="-231775" fontAlgn="auto">
              <a:spcBef>
                <a:spcPct val="40000"/>
              </a:spcBef>
              <a:spcAft>
                <a:spcPts val="0"/>
              </a:spcAft>
              <a:buFont typeface="Wingdings" pitchFamily="2" charset="2"/>
              <a:buChar char="§"/>
              <a:tabLst>
                <a:tab pos="8223250" algn="r"/>
              </a:tabLst>
              <a:defRPr/>
            </a:pPr>
            <a:r>
              <a:rPr lang="af-ZA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Terkadang pembeli disyaratkan mengambil alih suatu liabilitas dan hanya tersedia satu nilai wajar dikurangi biaya pelepasan yang mencakup aset dan liabilitas.</a:t>
            </a:r>
            <a:endParaRPr lang="en-GB" sz="24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844" name="AutoShape 4"/>
          <p:cNvSpPr>
            <a:spLocks noChangeArrowheads="1"/>
          </p:cNvSpPr>
          <p:nvPr/>
        </p:nvSpPr>
        <p:spPr bwMode="auto">
          <a:xfrm>
            <a:off x="965000" y="1609382"/>
            <a:ext cx="9174363" cy="60041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id-ID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 wajar dikurangi biaya pelepasan (</a:t>
            </a:r>
            <a:r>
              <a:rPr lang="en-US" sz="2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Fair Value Less Costs to Sell</a:t>
            </a:r>
            <a:r>
              <a:rPr lang="id-ID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1A9C2E12-40F0-604C-A92F-4D9BB007849C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916401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/>
          <p:cNvSpPr>
            <a:spLocks noGrp="1"/>
          </p:cNvSpPr>
          <p:nvPr>
            <p:ph type="title"/>
          </p:nvPr>
        </p:nvSpPr>
        <p:spPr>
          <a:xfrm>
            <a:off x="609600" y="603600"/>
            <a:ext cx="7696200" cy="768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4400" dirty="0">
                <a:latin typeface="Fjalla One" panose="02000506040000020004" pitchFamily="2" charset="0"/>
                <a:cs typeface="Arial" pitchFamily="34" charset="0"/>
              </a:rPr>
              <a:t>Pengukuran</a:t>
            </a:r>
            <a:r>
              <a:rPr lang="id-ID" sz="3600" dirty="0"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id-ID" sz="4400" dirty="0">
                <a:latin typeface="Fjalla One" panose="02000506040000020004" pitchFamily="2" charset="0"/>
                <a:cs typeface="Arial" pitchFamily="34" charset="0"/>
              </a:rPr>
              <a:t>Jumlah</a:t>
            </a:r>
            <a:r>
              <a:rPr lang="id-ID" sz="3600" dirty="0"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id-ID" sz="4400" dirty="0">
                <a:latin typeface="Fjalla One" panose="02000506040000020004" pitchFamily="2" charset="0"/>
                <a:cs typeface="Arial" pitchFamily="34" charset="0"/>
              </a:rPr>
              <a:t>Terpulihkan</a:t>
            </a:r>
            <a:r>
              <a:rPr lang="id-ID" sz="3600" dirty="0">
                <a:latin typeface="Fjalla One" panose="02000506040000020004" pitchFamily="2" charset="0"/>
                <a:cs typeface="Arial" pitchFamily="34" charset="0"/>
              </a:rPr>
              <a:t> </a:t>
            </a:r>
            <a:endParaRPr lang="en-GB" sz="3600" dirty="0">
              <a:latin typeface="Fjalla One" panose="02000506040000020004" pitchFamily="2" charset="0"/>
              <a:cs typeface="Arial" pitchFamily="34" charset="0"/>
            </a:endParaRPr>
          </a:p>
        </p:txBody>
      </p:sp>
      <p:sp>
        <p:nvSpPr>
          <p:cNvPr id="36867" name="AutoShape 4"/>
          <p:cNvSpPr>
            <a:spLocks noChangeArrowheads="1"/>
          </p:cNvSpPr>
          <p:nvPr/>
        </p:nvSpPr>
        <p:spPr bwMode="auto">
          <a:xfrm>
            <a:off x="1050471" y="1350713"/>
            <a:ext cx="4343400" cy="659944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id-ID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 Pakai  (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Value in Use</a:t>
            </a:r>
            <a:r>
              <a:rPr lang="id-ID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066800" y="2286000"/>
            <a:ext cx="103632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fi-FI" sz="2000" b="1" dirty="0">
                <a:latin typeface="Calibri" panose="020F0502020204030204" pitchFamily="34" charset="0"/>
                <a:cs typeface="Calibri" panose="020F0502020204030204" pitchFamily="34" charset="0"/>
              </a:rPr>
              <a:t>Nilai sekarang dari taksiran arus kas yan</a:t>
            </a:r>
            <a:r>
              <a:rPr lang="id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g diharapkan akan diterima atau unit penghasil kas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Hal-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hal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dipertimbangkan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penghitungan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pakai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GB" sz="20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19138" lvl="1" indent="-638175" algn="just" fontAlgn="auto">
              <a:spcBef>
                <a:spcPts val="600"/>
              </a:spcBef>
              <a:spcAft>
                <a:spcPts val="0"/>
              </a:spcAft>
              <a:tabLst>
                <a:tab pos="8223250" algn="r"/>
              </a:tabLst>
              <a:defRPr/>
            </a:pP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a)</a:t>
            </a:r>
            <a:r>
              <a:rPr lang="id-ID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	</a:t>
            </a:r>
            <a:r>
              <a:rPr lang="fi-FI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estimasi arus kas masa depan </a:t>
            </a:r>
            <a:r>
              <a:rPr lang="fi-FI" sz="2000" dirty="0">
                <a:latin typeface="Calibri" panose="020F0502020204030204" pitchFamily="34" charset="0"/>
                <a:cs typeface="Calibri" panose="020F0502020204030204" pitchFamily="34" charset="0"/>
              </a:rPr>
              <a:t>yang diharapkan entita</a:t>
            </a: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s akan diperoleh dari aset;</a:t>
            </a:r>
            <a:endParaRPr lang="en-GB" sz="20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19138" indent="-638175" algn="just" fontAlgn="auto">
              <a:spcBef>
                <a:spcPts val="600"/>
              </a:spcBef>
              <a:spcAft>
                <a:spcPts val="0"/>
              </a:spcAft>
              <a:tabLst>
                <a:tab pos="8223250" algn="r"/>
              </a:tabLst>
              <a:defRPr/>
            </a:pP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b)	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Harapan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kemungkinan variasi dari jumlah</a:t>
            </a:r>
            <a:r>
              <a:rPr lang="id-ID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 atau waktu arus kas masa depan </a:t>
            </a: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tersebut;</a:t>
            </a:r>
            <a:endParaRPr lang="en-GB" sz="20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19138" indent="-638175" algn="just" fontAlgn="auto">
              <a:spcBef>
                <a:spcPts val="600"/>
              </a:spcBef>
              <a:spcAft>
                <a:spcPts val="0"/>
              </a:spcAft>
              <a:tabLst>
                <a:tab pos="8223250" algn="r"/>
              </a:tabLst>
              <a:defRPr/>
            </a:pP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c)	</a:t>
            </a:r>
            <a:r>
              <a:rPr lang="id-ID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nilai waktu uang</a:t>
            </a: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, diwakili oleh </a:t>
            </a:r>
            <a:r>
              <a:rPr lang="id-ID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suku bunga pasar bebas risiko</a:t>
            </a:r>
            <a:r>
              <a:rPr lang="id-ID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yang berlaku;</a:t>
            </a:r>
            <a:endParaRPr lang="en-GB" sz="20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19138" indent="-638175" algn="just" fontAlgn="auto">
              <a:spcBef>
                <a:spcPts val="600"/>
              </a:spcBef>
              <a:spcAft>
                <a:spcPts val="0"/>
              </a:spcAft>
              <a:buFontTx/>
              <a:buAutoNum type="alphaLcParenR" startAt="4"/>
              <a:tabLst>
                <a:tab pos="8223250" algn="r"/>
              </a:tabLst>
              <a:defRPr/>
            </a:pP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harga untuk menanggung </a:t>
            </a:r>
            <a:r>
              <a:rPr lang="id-ID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ketidakpastian</a:t>
            </a:r>
            <a:r>
              <a:rPr lang="id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yang melekat pada aset </a:t>
            </a:r>
          </a:p>
          <a:p>
            <a:pPr marL="719138" indent="-638175" algn="just" fontAlgn="auto">
              <a:spcBef>
                <a:spcPts val="600"/>
              </a:spcBef>
              <a:spcAft>
                <a:spcPts val="0"/>
              </a:spcAft>
              <a:buFontTx/>
              <a:buAutoNum type="alphaLcParenR" startAt="4"/>
              <a:tabLst>
                <a:tab pos="8223250" algn="r"/>
              </a:tabLst>
              <a:defRPr/>
            </a:pPr>
            <a:r>
              <a:rPr lang="id-ID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faktor-faktor lain</a:t>
            </a: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, seperti ilikuiditas, yang akan </a:t>
            </a:r>
            <a:r>
              <a:rPr lang="sv-SE" sz="2000" dirty="0">
                <a:latin typeface="Calibri" panose="020F0502020204030204" pitchFamily="34" charset="0"/>
                <a:cs typeface="Calibri" panose="020F0502020204030204" pitchFamily="34" charset="0"/>
              </a:rPr>
              <a:t>dipertimbangkan oleh pelaku pasar dalam menilai arus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kas masa depan yang diharapkan entitas akan diperoleh dari aset tersebut.</a:t>
            </a:r>
            <a:endParaRPr lang="en-GB" sz="20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2B522473-BC60-754B-A833-68C00B2B5512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422107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6"/>
          <p:cNvSpPr>
            <a:spLocks noGrp="1"/>
          </p:cNvSpPr>
          <p:nvPr>
            <p:ph type="title"/>
          </p:nvPr>
        </p:nvSpPr>
        <p:spPr>
          <a:xfrm>
            <a:off x="3962400" y="685800"/>
            <a:ext cx="5010355" cy="1419562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4000" dirty="0">
                <a:latin typeface="Fjalla One" panose="02000506040000020004" pitchFamily="2" charset="0"/>
                <a:cs typeface="Arial" pitchFamily="34" charset="0"/>
              </a:rPr>
              <a:t>Pengukuran</a:t>
            </a:r>
            <a:r>
              <a:rPr lang="id-ID" dirty="0"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id-ID" sz="4000" dirty="0">
                <a:latin typeface="Fjalla One" panose="02000506040000020004" pitchFamily="2" charset="0"/>
                <a:cs typeface="Arial" pitchFamily="34" charset="0"/>
              </a:rPr>
              <a:t>Jumlah</a:t>
            </a:r>
            <a:r>
              <a:rPr lang="id-ID" dirty="0"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id-ID" sz="4000" dirty="0">
                <a:latin typeface="Fjalla One" panose="02000506040000020004" pitchFamily="2" charset="0"/>
                <a:cs typeface="Arial" pitchFamily="34" charset="0"/>
              </a:rPr>
              <a:t>Terpulihkan</a:t>
            </a:r>
            <a:r>
              <a:rPr lang="id-ID" dirty="0">
                <a:latin typeface="Fjalla One" panose="02000506040000020004" pitchFamily="2" charset="0"/>
                <a:cs typeface="Arial" pitchFamily="34" charset="0"/>
              </a:rPr>
              <a:t> </a:t>
            </a:r>
            <a:endParaRPr lang="en-GB" dirty="0">
              <a:latin typeface="Fjalla One" panose="02000506040000020004" pitchFamily="2" charset="0"/>
              <a:cs typeface="Arial" pitchFamily="34" charset="0"/>
            </a:endParaRPr>
          </a:p>
        </p:txBody>
      </p:sp>
      <p:sp>
        <p:nvSpPr>
          <p:cNvPr id="8" name="AutoShape 9"/>
          <p:cNvSpPr>
            <a:spLocks noChangeArrowheads="1"/>
          </p:cNvSpPr>
          <p:nvPr/>
        </p:nvSpPr>
        <p:spPr bwMode="auto">
          <a:xfrm flipH="1">
            <a:off x="990599" y="1464377"/>
            <a:ext cx="2438401" cy="528579"/>
          </a:xfrm>
          <a:prstGeom prst="leftArrow">
            <a:avLst>
              <a:gd name="adj1" fmla="val 100000"/>
              <a:gd name="adj2" fmla="val 40724"/>
            </a:avLst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PSAK 236 Par 3</a:t>
            </a:r>
            <a:r>
              <a:rPr lang="af-Z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4361" y="2516176"/>
            <a:ext cx="714385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37894" name="Rectangle 8"/>
          <p:cNvSpPr>
            <a:spLocks noChangeArrowheads="1"/>
          </p:cNvSpPr>
          <p:nvPr/>
        </p:nvSpPr>
        <p:spPr bwMode="auto">
          <a:xfrm>
            <a:off x="1528762" y="2444750"/>
            <a:ext cx="4707038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fi-FI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mengestimasi</a:t>
            </a:r>
            <a:r>
              <a:rPr lang="fi-FI" sz="2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arus</a:t>
            </a:r>
            <a:r>
              <a:rPr lang="fi-FI" sz="2200" b="1" dirty="0">
                <a:latin typeface="Calibri" panose="020F0502020204030204" pitchFamily="34" charset="0"/>
                <a:cs typeface="Calibri" panose="020F0502020204030204" pitchFamily="34" charset="0"/>
              </a:rPr>
              <a:t> kas</a:t>
            </a:r>
            <a:r>
              <a:rPr lang="fi-FI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masuk</a:t>
            </a:r>
            <a:r>
              <a:rPr lang="fi-FI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fi-FI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arus</a:t>
            </a:r>
            <a:r>
              <a:rPr lang="fi-FI" sz="2200" dirty="0">
                <a:latin typeface="Calibri" panose="020F0502020204030204" pitchFamily="34" charset="0"/>
                <a:cs typeface="Calibri" panose="020F0502020204030204" pitchFamily="34" charset="0"/>
              </a:rPr>
              <a:t> kas </a:t>
            </a:r>
            <a:r>
              <a:rPr lang="fi-FI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keluar</a:t>
            </a:r>
            <a:r>
              <a:rPr lang="fi-FI" sz="2200" dirty="0"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fi-FI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masa</a:t>
            </a:r>
            <a:r>
              <a:rPr lang="id-ID" sz="2200" dirty="0">
                <a:latin typeface="Calibri" panose="020F0502020204030204" pitchFamily="34" charset="0"/>
                <a:cs typeface="Calibri" panose="020F0502020204030204" pitchFamily="34" charset="0"/>
              </a:rPr>
              <a:t> depan dari pemakaian aset tersebut dan pelepasannya pada akhirnya</a:t>
            </a: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85799" y="4159250"/>
            <a:ext cx="571504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37896" name="Rectangle 10"/>
          <p:cNvSpPr>
            <a:spLocks noChangeArrowheads="1"/>
          </p:cNvSpPr>
          <p:nvPr/>
        </p:nvSpPr>
        <p:spPr bwMode="auto">
          <a:xfrm>
            <a:off x="1600201" y="4230688"/>
            <a:ext cx="46482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d-ID" sz="2200" b="1" dirty="0">
                <a:latin typeface="Calibri" panose="020F0502020204030204" pitchFamily="34" charset="0"/>
                <a:cs typeface="Calibri" panose="020F0502020204030204" pitchFamily="34" charset="0"/>
              </a:rPr>
              <a:t>menerapkan tingkat diskonto </a:t>
            </a:r>
            <a:r>
              <a:rPr lang="id-ID" sz="2200" dirty="0">
                <a:latin typeface="Calibri" panose="020F0502020204030204" pitchFamily="34" charset="0"/>
                <a:cs typeface="Calibri" panose="020F0502020204030204" pitchFamily="34" charset="0"/>
              </a:rPr>
              <a:t>yang tepat atas arus kas masa depan tersebut</a:t>
            </a: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BB38EF41-D626-834D-B83E-195DD908E47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993" y="1981573"/>
            <a:ext cx="4470400" cy="4355353"/>
          </a:xfrm>
          <a:prstGeom prst="rect">
            <a:avLst/>
          </a:prstGeom>
        </p:spPr>
      </p:pic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42BAA2A9-5090-AA4F-823A-827D5CD07F32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56217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6"/>
          <p:cNvSpPr>
            <a:spLocks noGrp="1"/>
          </p:cNvSpPr>
          <p:nvPr>
            <p:ph type="title"/>
          </p:nvPr>
        </p:nvSpPr>
        <p:spPr>
          <a:xfrm>
            <a:off x="0" y="196264"/>
            <a:ext cx="10262000" cy="1278750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d-ID" sz="4000" dirty="0">
                <a:latin typeface="Fjalla One" panose="02000506040000020004" pitchFamily="2" charset="0"/>
                <a:cs typeface="Arial" pitchFamily="34" charset="0"/>
              </a:rPr>
              <a:t>Pengukuran Jumlah Terpulihkan </a:t>
            </a:r>
            <a:endParaRPr lang="en-GB" sz="4000" dirty="0">
              <a:latin typeface="Fjalla One" panose="02000506040000020004" pitchFamily="2" charset="0"/>
              <a:cs typeface="Arial" pitchFamily="34" charset="0"/>
            </a:endParaRPr>
          </a:p>
        </p:txBody>
      </p:sp>
      <p:sp>
        <p:nvSpPr>
          <p:cNvPr id="38915" name="Rectangle 3"/>
          <p:cNvSpPr txBox="1">
            <a:spLocks noChangeArrowheads="1"/>
          </p:cNvSpPr>
          <p:nvPr/>
        </p:nvSpPr>
        <p:spPr bwMode="auto">
          <a:xfrm>
            <a:off x="578357" y="1469571"/>
            <a:ext cx="1026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spcBef>
                <a:spcPts val="600"/>
              </a:spcBef>
            </a:pPr>
            <a:r>
              <a:rPr lang="en-GB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Hambatan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proyeksi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arus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 kas:</a:t>
            </a:r>
          </a:p>
          <a:p>
            <a:pPr lvl="1" indent="-334963" algn="just">
              <a:spcBef>
                <a:spcPts val="600"/>
              </a:spcBef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1.	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Didasarkan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asumsi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GB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masuk</a:t>
            </a:r>
            <a:r>
              <a:rPr lang="en-GB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akal</a:t>
            </a:r>
            <a:r>
              <a:rPr lang="en-GB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GB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didukung</a:t>
            </a:r>
            <a:r>
              <a:rPr lang="en-GB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oleh </a:t>
            </a:r>
            <a:r>
              <a:rPr lang="en-GB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fakta</a:t>
            </a:r>
            <a:r>
              <a:rPr lang="en-GB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teori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Bukti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eksternal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diberikan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bobot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tinggi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922154" lvl="1" indent="-342900" algn="just">
              <a:spcBef>
                <a:spcPts val="600"/>
              </a:spcBef>
              <a:buAutoNum type="arabicPeriod" startAt="2"/>
            </a:pP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Didasarkan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GB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anggaran</a:t>
            </a:r>
            <a:r>
              <a:rPr lang="en-GB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GB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GB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terbaru</a:t>
            </a:r>
            <a:r>
              <a:rPr lang="en-GB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GB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disetujui</a:t>
            </a:r>
            <a:r>
              <a:rPr lang="en-GB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oleh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manajemen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1338263" lvl="1" indent="-358775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GB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memasukkan</a:t>
            </a:r>
            <a:r>
              <a:rPr lang="en-GB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komponen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arus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kas masa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depan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berasal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restrukturisasi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338263" lvl="1" indent="-358775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Proyeksi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berdasarkan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anggaran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hanya</a:t>
            </a:r>
            <a:r>
              <a:rPr lang="en-GB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meliputi</a:t>
            </a:r>
            <a:r>
              <a:rPr lang="en-GB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GB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5 </a:t>
            </a:r>
            <a:r>
              <a:rPr lang="en-GB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kecuali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lama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dijustifikasi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1" indent="-334963" algn="just">
              <a:spcBef>
                <a:spcPts val="600"/>
              </a:spcBef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5.	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setelah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anggaran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hanya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menggunakan</a:t>
            </a:r>
            <a:r>
              <a:rPr lang="en-GB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tingkat</a:t>
            </a:r>
            <a:r>
              <a:rPr lang="en-GB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pertumbuhan</a:t>
            </a:r>
            <a:r>
              <a:rPr lang="en-GB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tetap</a:t>
            </a:r>
            <a:r>
              <a:rPr lang="en-GB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GB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menurun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kecuali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tingkat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yang naik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dijustifikasi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. Tingkat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pertumbuhan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digunakan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proyeksi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ekstrapolasi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GB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GB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melebihi</a:t>
            </a:r>
            <a:r>
              <a:rPr lang="en-GB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rata-rata </a:t>
            </a:r>
            <a:r>
              <a:rPr lang="en-GB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jangka</a:t>
            </a:r>
            <a:r>
              <a:rPr lang="en-GB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panjang</a:t>
            </a:r>
            <a:r>
              <a:rPr lang="en-GB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pertumbuhan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produk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industri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negara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tempat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beroperasi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pasar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dimana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digunakan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kecuali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tingkat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tinggi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dijustifikasi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38916" name="AutoShape 6"/>
          <p:cNvSpPr>
            <a:spLocks noChangeArrowheads="1"/>
          </p:cNvSpPr>
          <p:nvPr/>
        </p:nvSpPr>
        <p:spPr bwMode="auto">
          <a:xfrm>
            <a:off x="5112857" y="1230086"/>
            <a:ext cx="5664400" cy="457200"/>
          </a:xfrm>
          <a:prstGeom prst="roundRect">
            <a:avLst>
              <a:gd name="adj" fmla="val 16667"/>
            </a:avLst>
          </a:prstGeom>
          <a:solidFill>
            <a:srgbClr val="D6F3E7"/>
          </a:solidFill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GB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Basis </a:t>
            </a:r>
            <a:r>
              <a:rPr lang="en-GB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GB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mengestimasi</a:t>
            </a:r>
            <a:r>
              <a:rPr lang="en-GB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arus</a:t>
            </a:r>
            <a:r>
              <a:rPr lang="en-GB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kas</a:t>
            </a:r>
            <a:r>
              <a:rPr lang="en-GB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GB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depan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5EAE0244-67D9-4B45-82F6-CDFB4B8C922B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216671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6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4000" dirty="0">
                <a:latin typeface="Fjalla One" panose="02000506040000020004" pitchFamily="2" charset="0"/>
                <a:cs typeface="Arial" pitchFamily="34" charset="0"/>
              </a:rPr>
              <a:t>Pengukuran Jumlah Terpulihkan </a:t>
            </a:r>
            <a:endParaRPr lang="en-GB" sz="4000" dirty="0">
              <a:latin typeface="Fjalla One" panose="02000506040000020004" pitchFamily="2" charset="0"/>
              <a:cs typeface="Arial" pitchFamily="34" charset="0"/>
            </a:endParaRPr>
          </a:p>
        </p:txBody>
      </p:sp>
      <p:sp>
        <p:nvSpPr>
          <p:cNvPr id="39940" name="AutoShape 7"/>
          <p:cNvSpPr>
            <a:spLocks noChangeArrowheads="1"/>
          </p:cNvSpPr>
          <p:nvPr/>
        </p:nvSpPr>
        <p:spPr bwMode="auto">
          <a:xfrm>
            <a:off x="1881187" y="1375064"/>
            <a:ext cx="8429625" cy="500052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id-ID" sz="2400" b="1" dirty="0">
                <a:latin typeface="Calibri" panose="020F0502020204030204" pitchFamily="34" charset="0"/>
                <a:cs typeface="Calibri" panose="020F0502020204030204" pitchFamily="34" charset="0"/>
              </a:rPr>
              <a:t>Komposisi Estimasi Arus Kas Masa Depan (par 39) 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1808E0F-6015-2946-BD80-FAEBE5693BD9}"/>
              </a:ext>
            </a:extLst>
          </p:cNvPr>
          <p:cNvGraphicFramePr/>
          <p:nvPr/>
        </p:nvGraphicFramePr>
        <p:xfrm>
          <a:off x="1181099" y="2362200"/>
          <a:ext cx="9829800" cy="36589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34AFFE5A-F757-C741-82B4-7D7C867E1739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654447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E8B43-2BF1-4408-8A3F-6CB8B994C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0831" y="304800"/>
            <a:ext cx="7371600" cy="816800"/>
          </a:xfrm>
        </p:spPr>
        <p:txBody>
          <a:bodyPr/>
          <a:lstStyle/>
          <a:p>
            <a:r>
              <a:rPr lang="af-ZA" dirty="0">
                <a:latin typeface="Fjalla One" panose="02000506040000020004" pitchFamily="2" charset="0"/>
              </a:rPr>
              <a:t>Arus Kas Masa Depan</a:t>
            </a:r>
            <a:endParaRPr lang="en-ID" dirty="0">
              <a:latin typeface="Fjalla One" panose="02000506040000020004" pitchFamily="2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8188809-B37D-48B0-8789-2E7DCAD9971D}"/>
              </a:ext>
            </a:extLst>
          </p:cNvPr>
          <p:cNvGraphicFramePr>
            <a:graphicFrameLocks noGrp="1"/>
          </p:cNvGraphicFramePr>
          <p:nvPr>
            <p:ph sz="quarter" idx="10"/>
          </p:nvPr>
        </p:nvGraphicFramePr>
        <p:xfrm>
          <a:off x="1541463" y="1121600"/>
          <a:ext cx="9202737" cy="5274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782753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6"/>
          <p:cNvSpPr>
            <a:spLocks noGrp="1"/>
          </p:cNvSpPr>
          <p:nvPr>
            <p:ph type="title"/>
          </p:nvPr>
        </p:nvSpPr>
        <p:spPr>
          <a:xfrm>
            <a:off x="2438403" y="451104"/>
            <a:ext cx="7315194" cy="7636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4000" dirty="0">
                <a:latin typeface="Fjalla One" panose="02000506040000020004" pitchFamily="2" charset="0"/>
                <a:cs typeface="Arial" pitchFamily="34" charset="0"/>
              </a:rPr>
              <a:t>Pengukuran Jumlah Terpulihkan </a:t>
            </a:r>
            <a:endParaRPr lang="en-GB" sz="4000" dirty="0">
              <a:latin typeface="Fjalla One" panose="02000506040000020004" pitchFamily="2" charset="0"/>
              <a:cs typeface="Arial" pitchFamily="34" charset="0"/>
            </a:endParaRPr>
          </a:p>
        </p:txBody>
      </p:sp>
      <p:sp>
        <p:nvSpPr>
          <p:cNvPr id="40963" name="Rectangle 3"/>
          <p:cNvSpPr txBox="1">
            <a:spLocks noChangeArrowheads="1"/>
          </p:cNvSpPr>
          <p:nvPr/>
        </p:nvSpPr>
        <p:spPr bwMode="auto">
          <a:xfrm>
            <a:off x="1295400" y="2537765"/>
            <a:ext cx="5562600" cy="2732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5113" indent="-265113" algn="just">
              <a:buFont typeface="Arial" pitchFamily="34" charset="0"/>
              <a:buChar char="•"/>
            </a:pPr>
            <a:r>
              <a:rPr lang="fi-FI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Arus</a:t>
            </a:r>
            <a:r>
              <a:rPr lang="fi-FI" sz="2000" dirty="0">
                <a:latin typeface="Calibri" panose="020F0502020204030204" pitchFamily="34" charset="0"/>
                <a:cs typeface="Calibri" panose="020F0502020204030204" pitchFamily="34" charset="0"/>
              </a:rPr>
              <a:t> kas </a:t>
            </a:r>
            <a:r>
              <a:rPr lang="fi-FI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masa</a:t>
            </a:r>
            <a:r>
              <a:rPr lang="fi-FI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depan</a:t>
            </a:r>
            <a:r>
              <a:rPr lang="fi-FI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diestimasi</a:t>
            </a:r>
            <a:r>
              <a:rPr lang="fi-FI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fi-FI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satuan</a:t>
            </a:r>
            <a:r>
              <a:rPr lang="fi-FI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mata</a:t>
            </a:r>
            <a:r>
              <a:rPr lang="fi-FI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uang</a:t>
            </a: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 ketika akan dihasilkan dan kemudian </a:t>
            </a:r>
            <a:r>
              <a:rPr lang="id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didiskonto</a:t>
            </a: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 menggunakan suatu tingkat diskonto yang tepat untuk satuan mata uang tersebut.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5113" indent="-265113" algn="just"/>
            <a:endParaRPr lang="id-ID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5113" indent="-265113" algn="just">
              <a:buFont typeface="Arial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Tingkat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pertukaran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digunakan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kurs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spot pada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tanggal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penghitungan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nilai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pakai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.</a:t>
            </a:r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964" name="AutoShape 8"/>
          <p:cNvSpPr>
            <a:spLocks noChangeArrowheads="1"/>
          </p:cNvSpPr>
          <p:nvPr/>
        </p:nvSpPr>
        <p:spPr bwMode="auto">
          <a:xfrm>
            <a:off x="1295400" y="1641919"/>
            <a:ext cx="5810250" cy="47444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fi-FI" sz="24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Arus</a:t>
            </a:r>
            <a:r>
              <a:rPr lang="fi-FI" sz="2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Kas Masa </a:t>
            </a:r>
            <a:r>
              <a:rPr lang="fi-FI" sz="24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Depan</a:t>
            </a:r>
            <a:r>
              <a:rPr lang="fi-FI" sz="2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Valuta </a:t>
            </a:r>
            <a:r>
              <a:rPr lang="fi-FI" sz="24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Asing</a:t>
            </a:r>
            <a:endPara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AutoShape 9"/>
          <p:cNvSpPr>
            <a:spLocks noChangeArrowheads="1"/>
          </p:cNvSpPr>
          <p:nvPr/>
        </p:nvSpPr>
        <p:spPr bwMode="auto">
          <a:xfrm>
            <a:off x="9067800" y="1700878"/>
            <a:ext cx="1981200" cy="415481"/>
          </a:xfrm>
          <a:prstGeom prst="leftArrow">
            <a:avLst>
              <a:gd name="adj1" fmla="val 100000"/>
              <a:gd name="adj2" fmla="val 40724"/>
            </a:avLst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PSAK 236 Par 54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82E5B2D-3539-754D-BA73-90EA493F782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650" y="2602533"/>
            <a:ext cx="4659888" cy="3264867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2855148C-2888-ED45-909E-1967E47A9B1A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73485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6"/>
          <p:cNvSpPr>
            <a:spLocks noGrp="1"/>
          </p:cNvSpPr>
          <p:nvPr>
            <p:ph type="title"/>
          </p:nvPr>
        </p:nvSpPr>
        <p:spPr>
          <a:xfrm>
            <a:off x="1066800" y="308641"/>
            <a:ext cx="7800974" cy="805609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4000" dirty="0">
                <a:latin typeface="Fjalla One" panose="02000506040000020004" pitchFamily="2" charset="0"/>
                <a:cs typeface="Arial" pitchFamily="34" charset="0"/>
              </a:rPr>
              <a:t>Pengukuran Jumlah Terpulihkan </a:t>
            </a:r>
            <a:endParaRPr lang="en-GB" sz="4000" dirty="0">
              <a:latin typeface="Fjalla One" panose="02000506040000020004" pitchFamily="2" charset="0"/>
              <a:cs typeface="Arial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524000"/>
            <a:ext cx="597217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Dasar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penetapan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tingkat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diskonto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tingkat diskonto sebelum pajak</a:t>
            </a: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 yang menggambarkan penilaian pasar kini dari:</a:t>
            </a:r>
          </a:p>
          <a:p>
            <a:pPr marL="898525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(a) </a:t>
            </a:r>
            <a:r>
              <a:rPr lang="af-ZA" sz="20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nilai waktu uang; dan</a:t>
            </a:r>
          </a:p>
          <a:p>
            <a:pPr marL="898525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i-FI" sz="2000" dirty="0">
                <a:latin typeface="Calibri" panose="020F0502020204030204" pitchFamily="34" charset="0"/>
                <a:cs typeface="Calibri" panose="020F0502020204030204" pitchFamily="34" charset="0"/>
              </a:rPr>
              <a:t>(b) 	risiko spesifik atas aset dimana estimasi arus kas masa</a:t>
            </a: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 depan belum disesuaikan.</a:t>
            </a:r>
            <a:endParaRPr lang="en-US" sz="20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id-ID" sz="20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d-ID" sz="2000" b="1" kern="0" dirty="0">
                <a:latin typeface="Calibri" panose="020F0502020204030204" pitchFamily="34" charset="0"/>
                <a:cs typeface="Calibri" panose="020F0502020204030204" pitchFamily="34" charset="0"/>
              </a:rPr>
              <a:t>Tingkat diskon </a:t>
            </a:r>
            <a:r>
              <a:rPr lang="id-ID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ini </a:t>
            </a:r>
            <a:r>
              <a:rPr lang="id-ID" sz="2000" b="1" kern="0" dirty="0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id-ID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tingkat pengembalian yang disyaratkan investor </a:t>
            </a: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jika seandainya mereka hendak memilih suatu investasi yang menghasilkan arus kas dengan jumlah, waktu dan profil risiko yang sama dengan </a:t>
            </a:r>
            <a:r>
              <a:rPr lang="sv-SE" sz="2000" dirty="0">
                <a:latin typeface="Calibri" panose="020F0502020204030204" pitchFamily="34" charset="0"/>
                <a:cs typeface="Calibri" panose="020F0502020204030204" pitchFamily="34" charset="0"/>
              </a:rPr>
              <a:t>yang entitas harapkan akan</a:t>
            </a: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2000" dirty="0">
                <a:latin typeface="Calibri" panose="020F0502020204030204" pitchFamily="34" charset="0"/>
                <a:cs typeface="Calibri" panose="020F0502020204030204" pitchFamily="34" charset="0"/>
              </a:rPr>
              <a:t>dihasilkan dari aset tersebut.</a:t>
            </a:r>
            <a:endParaRPr lang="en-US" sz="20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988" name="AutoShape 9"/>
          <p:cNvSpPr>
            <a:spLocks noChangeArrowheads="1"/>
          </p:cNvSpPr>
          <p:nvPr/>
        </p:nvSpPr>
        <p:spPr bwMode="auto">
          <a:xfrm>
            <a:off x="8294913" y="1811617"/>
            <a:ext cx="3421880" cy="5334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id-ID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Tingkat Diskonto</a:t>
            </a:r>
            <a:endParaRPr lang="en-US"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Left Arrow 16"/>
          <p:cNvSpPr/>
          <p:nvPr/>
        </p:nvSpPr>
        <p:spPr bwMode="auto">
          <a:xfrm>
            <a:off x="6657974" y="3505199"/>
            <a:ext cx="5534026" cy="2186452"/>
          </a:xfrm>
          <a:prstGeom prst="leftArrow">
            <a:avLst>
              <a:gd name="adj1" fmla="val 100000"/>
              <a:gd name="adj2" fmla="val 17000"/>
            </a:avLst>
          </a:prstGeom>
          <a:solidFill>
            <a:srgbClr val="E0F4D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tIns="91440" bIns="91440" anchor="ctr"/>
          <a:lstStyle/>
          <a:p>
            <a:pPr algn="just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tabLst>
                <a:tab pos="8223250" algn="r"/>
              </a:tabLst>
              <a:defRPr/>
            </a:pPr>
            <a:r>
              <a:rPr lang="id-ID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Tingkat diskonto ini </a:t>
            </a:r>
            <a:r>
              <a:rPr lang="id-ID" sz="2000" b="1" kern="0" dirty="0">
                <a:latin typeface="Calibri" panose="020F0502020204030204" pitchFamily="34" charset="0"/>
                <a:cs typeface="Calibri" panose="020F0502020204030204" pitchFamily="34" charset="0"/>
              </a:rPr>
              <a:t>diestimasi dari</a:t>
            </a:r>
            <a:r>
              <a:rPr lang="id-ID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salah satu:</a:t>
            </a:r>
            <a:endParaRPr lang="en-US" sz="20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0838" lvl="1" indent="-228600" algn="just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tabLst>
                <a:tab pos="8223250" algn="r"/>
              </a:tabLst>
              <a:defRPr/>
            </a:pPr>
            <a:r>
              <a:rPr lang="id-ID" sz="2000" b="1" kern="0" dirty="0">
                <a:latin typeface="Calibri" panose="020F0502020204030204" pitchFamily="34" charset="0"/>
                <a:cs typeface="Calibri" panose="020F0502020204030204" pitchFamily="34" charset="0"/>
              </a:rPr>
              <a:t>Tingkat diskonto  implisit </a:t>
            </a:r>
            <a:r>
              <a:rPr lang="id-ID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pada transaksi pasar kini terhadap aset sejenis atau</a:t>
            </a:r>
            <a:endParaRPr lang="en-US" sz="20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0838" lvl="1" indent="-228600" algn="just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tabLst>
                <a:tab pos="8223250" algn="r"/>
              </a:tabLst>
              <a:defRPr/>
            </a:pPr>
            <a:r>
              <a:rPr lang="id-ID" sz="2000" b="1" kern="0" dirty="0">
                <a:latin typeface="Calibri" panose="020F0502020204030204" pitchFamily="34" charset="0"/>
                <a:cs typeface="Calibri" panose="020F0502020204030204" pitchFamily="34" charset="0"/>
              </a:rPr>
              <a:t>Rata-rata tertimbang </a:t>
            </a:r>
            <a:r>
              <a:rPr lang="id-ID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biaya modal entitas yang tercatat di bursa efek yang memiliki aset sejenis </a:t>
            </a:r>
            <a:endParaRPr lang="en-US" sz="20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AutoShape 9">
            <a:extLst>
              <a:ext uri="{FF2B5EF4-FFF2-40B4-BE49-F238E27FC236}">
                <a16:creationId xmlns:a16="http://schemas.microsoft.com/office/drawing/2014/main" id="{76738CB7-225F-A741-91D9-0F795E96C1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6614" y="2754767"/>
            <a:ext cx="2588185" cy="415481"/>
          </a:xfrm>
          <a:prstGeom prst="leftArrow">
            <a:avLst>
              <a:gd name="adj1" fmla="val 100000"/>
              <a:gd name="adj2" fmla="val 40724"/>
            </a:avLst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PSAK 236 Par 56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B3DABFF5-DCAC-0B44-B43A-1D4E5C38736A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53476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6"/>
          <p:cNvSpPr>
            <a:spLocks noGrp="1"/>
          </p:cNvSpPr>
          <p:nvPr>
            <p:ph type="title"/>
          </p:nvPr>
        </p:nvSpPr>
        <p:spPr>
          <a:xfrm>
            <a:off x="965000" y="715428"/>
            <a:ext cx="10262000" cy="10156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4000" dirty="0">
                <a:latin typeface="Fjalla One" panose="02000506040000020004" pitchFamily="2" charset="0"/>
                <a:cs typeface="Arial" pitchFamily="34" charset="0"/>
              </a:rPr>
              <a:t>Pengakuan Rugi Penurunan Nilai</a:t>
            </a:r>
            <a:endParaRPr lang="en-GB" sz="4000" dirty="0">
              <a:latin typeface="Fjalla One" panose="02000506040000020004" pitchFamily="2" charset="0"/>
              <a:cs typeface="Arial" pitchFamily="34" charset="0"/>
            </a:endParaRPr>
          </a:p>
        </p:txBody>
      </p:sp>
      <p:sp>
        <p:nvSpPr>
          <p:cNvPr id="7" name="AutoShape 9"/>
          <p:cNvSpPr>
            <a:spLocks noChangeArrowheads="1"/>
          </p:cNvSpPr>
          <p:nvPr/>
        </p:nvSpPr>
        <p:spPr bwMode="auto">
          <a:xfrm>
            <a:off x="8305800" y="2024114"/>
            <a:ext cx="2419350" cy="900113"/>
          </a:xfrm>
          <a:prstGeom prst="leftArrow">
            <a:avLst>
              <a:gd name="adj1" fmla="val 100000"/>
              <a:gd name="adj2" fmla="val 40724"/>
            </a:avLst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PSAK 236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 59-60-61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52538" y="2024114"/>
            <a:ext cx="6215062" cy="48346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1800" b="1" dirty="0" err="1">
                <a:solidFill>
                  <a:schemeClr val="tx1"/>
                </a:solidFill>
                <a:cs typeface="Arial" pitchFamily="34" charset="0"/>
              </a:rPr>
              <a:t>nIlai</a:t>
            </a:r>
            <a:r>
              <a:rPr lang="id-ID" sz="1800" b="1" dirty="0">
                <a:solidFill>
                  <a:schemeClr val="tx1"/>
                </a:solidFill>
                <a:cs typeface="Arial" pitchFamily="34" charset="0"/>
              </a:rPr>
              <a:t> terpulihkan aset </a:t>
            </a:r>
            <a:r>
              <a:rPr lang="en-US" sz="1800" b="1" dirty="0">
                <a:solidFill>
                  <a:schemeClr val="tx1"/>
                </a:solidFill>
                <a:cs typeface="Arial" pitchFamily="34" charset="0"/>
              </a:rPr>
              <a:t>&lt; </a:t>
            </a:r>
            <a:r>
              <a:rPr lang="id-ID" sz="1800" b="1" dirty="0">
                <a:solidFill>
                  <a:schemeClr val="tx1"/>
                </a:solidFill>
                <a:cs typeface="Arial" pitchFamily="34" charset="0"/>
              </a:rPr>
              <a:t>dari nilai tercatatnya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43014" name="Rectangle 7"/>
          <p:cNvSpPr>
            <a:spLocks noChangeArrowheads="1"/>
          </p:cNvSpPr>
          <p:nvPr/>
        </p:nvSpPr>
        <p:spPr bwMode="auto">
          <a:xfrm>
            <a:off x="1074538" y="2789336"/>
            <a:ext cx="62865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indent="-457200">
              <a:buFont typeface="Arial" pitchFamily="34" charset="0"/>
              <a:buChar char="–"/>
            </a:pPr>
            <a:r>
              <a:rPr lang="id-ID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nilai </a:t>
            </a:r>
            <a:r>
              <a:rPr lang="id-ID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tecatat</a:t>
            </a:r>
            <a:r>
              <a:rPr lang="id-ID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aset diturunkan </a:t>
            </a:r>
            <a:r>
              <a:rPr lang="id-ID" sz="2000" i="1" dirty="0">
                <a:latin typeface="Calibri" panose="020F0502020204030204" pitchFamily="34" charset="0"/>
                <a:cs typeface="Calibri" panose="020F0502020204030204" pitchFamily="34" charset="0"/>
              </a:rPr>
              <a:t>menjadi sebesar </a:t>
            </a:r>
            <a:r>
              <a:rPr lang="id-ID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nilai </a:t>
            </a:r>
            <a:r>
              <a:rPr lang="id-ID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terpulihkan</a:t>
            </a:r>
            <a:r>
              <a:rPr lang="id-ID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GB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indent="-457200">
              <a:buFont typeface="Arial" pitchFamily="34" charset="0"/>
              <a:buChar char="–"/>
            </a:pPr>
            <a:r>
              <a:rPr lang="id-ID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id-ID" sz="2000" i="1" dirty="0">
                <a:latin typeface="Calibri" panose="020F0502020204030204" pitchFamily="34" charset="0"/>
                <a:cs typeface="Calibri" panose="020F0502020204030204" pitchFamily="34" charset="0"/>
              </a:rPr>
              <a:t> tersebut adalah </a:t>
            </a:r>
            <a:r>
              <a:rPr lang="id-ID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rugi penurunan </a:t>
            </a:r>
            <a:r>
              <a:rPr 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id-ID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ilai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04939" y="4086761"/>
            <a:ext cx="552291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Rugi penurunan nilai </a:t>
            </a:r>
            <a:r>
              <a:rPr lang="id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segera diakui dalam laporan laba rugi</a:t>
            </a: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endParaRPr lang="af-ZA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d-ID" sz="2000" b="1" i="1" u="sng" dirty="0">
                <a:latin typeface="Calibri" panose="020F0502020204030204" pitchFamily="34" charset="0"/>
                <a:cs typeface="Calibri" panose="020F0502020204030204" pitchFamily="34" charset="0"/>
              </a:rPr>
              <a:t>Kecuali</a:t>
            </a: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 aset disajikan pada jumlah direvaluasi sesuai dengan standar lain (Contoh PSAK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16: Aset Tetap) </a:t>
            </a:r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 descr="Graphical user interface&#10;&#10;Description automatically generated">
            <a:extLst>
              <a:ext uri="{FF2B5EF4-FFF2-40B4-BE49-F238E27FC236}">
                <a16:creationId xmlns:a16="http://schemas.microsoft.com/office/drawing/2014/main" id="{B2DA0261-47E6-AD4B-88AB-2D16A3BE4FD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687" y="3308429"/>
            <a:ext cx="4664075" cy="3089950"/>
          </a:xfrm>
          <a:prstGeom prst="rect">
            <a:avLst/>
          </a:prstGeom>
        </p:spPr>
      </p:pic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720D5AF4-2EC1-5049-8DE9-4A6A291E932E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3648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2514603" y="673960"/>
            <a:ext cx="7162794" cy="763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id-ID" sz="4400" dirty="0">
                <a:latin typeface="Fjalla One" panose="02000506040000020004" pitchFamily="2" charset="0"/>
                <a:cs typeface="Arial" pitchFamily="34" charset="0"/>
              </a:rPr>
              <a:t>Pengakuan</a:t>
            </a:r>
            <a:r>
              <a:rPr lang="id-ID" dirty="0"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id-ID" sz="4400" dirty="0">
                <a:latin typeface="Fjalla One" panose="02000506040000020004" pitchFamily="2" charset="0"/>
                <a:cs typeface="Arial" pitchFamily="34" charset="0"/>
              </a:rPr>
              <a:t>Rugi</a:t>
            </a:r>
            <a:r>
              <a:rPr lang="id-ID" dirty="0"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id-ID" sz="4400" dirty="0">
                <a:latin typeface="Fjalla One" panose="02000506040000020004" pitchFamily="2" charset="0"/>
                <a:cs typeface="Arial" pitchFamily="34" charset="0"/>
              </a:rPr>
              <a:t>Penurunan Nilai</a:t>
            </a:r>
            <a:endParaRPr lang="en-US" sz="4400" dirty="0">
              <a:latin typeface="Fjalla One" panose="02000506040000020004" pitchFamily="2" charset="0"/>
            </a:endParaRPr>
          </a:p>
        </p:txBody>
      </p:sp>
      <p:sp>
        <p:nvSpPr>
          <p:cNvPr id="44036" name="Content Placeholder 7"/>
          <p:cNvSpPr>
            <a:spLocks noGrp="1"/>
          </p:cNvSpPr>
          <p:nvPr>
            <p:ph sz="quarter" idx="10"/>
          </p:nvPr>
        </p:nvSpPr>
        <p:spPr>
          <a:xfrm>
            <a:off x="1295400" y="1847596"/>
            <a:ext cx="5659050" cy="3790951"/>
          </a:xfrm>
          <a:noFill/>
          <a:ln>
            <a:noFill/>
          </a:ln>
        </p:spPr>
        <p:txBody>
          <a:bodyPr/>
          <a:lstStyle/>
          <a:p>
            <a:pPr marL="0" indent="0" eaLnBrk="1" hangingPunct="1">
              <a:spcBef>
                <a:spcPct val="0"/>
              </a:spcBef>
              <a:buNone/>
            </a:pPr>
            <a:r>
              <a:rPr lang="id-ID" dirty="0">
                <a:cs typeface="Arial" pitchFamily="34" charset="0"/>
              </a:rPr>
              <a:t>Setiap </a:t>
            </a:r>
            <a:r>
              <a:rPr lang="id-ID" b="1" dirty="0">
                <a:cs typeface="Arial" pitchFamily="34" charset="0"/>
              </a:rPr>
              <a:t>rugi penurunan nilai </a:t>
            </a:r>
            <a:r>
              <a:rPr lang="id-ID" dirty="0">
                <a:cs typeface="Arial" pitchFamily="34" charset="0"/>
              </a:rPr>
              <a:t>aset </a:t>
            </a:r>
            <a:r>
              <a:rPr lang="en-US" dirty="0" err="1">
                <a:cs typeface="Arial" pitchFamily="34" charset="0"/>
              </a:rPr>
              <a:t>tetap</a:t>
            </a:r>
            <a:r>
              <a:rPr lang="en-US" dirty="0">
                <a:cs typeface="Arial" pitchFamily="34" charset="0"/>
              </a:rPr>
              <a:t> </a:t>
            </a:r>
            <a:r>
              <a:rPr lang="id-ID" dirty="0">
                <a:cs typeface="Arial" pitchFamily="34" charset="0"/>
              </a:rPr>
              <a:t>revalusian </a:t>
            </a:r>
            <a:r>
              <a:rPr lang="en-US" dirty="0">
                <a:cs typeface="Arial" pitchFamily="34" charset="0"/>
              </a:rPr>
              <a:t>(PSAK 216) </a:t>
            </a:r>
            <a:r>
              <a:rPr lang="id-ID" dirty="0">
                <a:cs typeface="Arial" pitchFamily="34" charset="0"/>
              </a:rPr>
              <a:t>diperlakukan sebagai </a:t>
            </a:r>
            <a:r>
              <a:rPr lang="id-ID" b="1" dirty="0">
                <a:cs typeface="Arial" pitchFamily="34" charset="0"/>
              </a:rPr>
              <a:t>penurunan revaluasi</a:t>
            </a:r>
            <a:r>
              <a:rPr lang="id-ID" dirty="0">
                <a:cs typeface="Arial" pitchFamily="34" charset="0"/>
              </a:rPr>
              <a:t>. </a:t>
            </a:r>
            <a:endParaRPr lang="en-US" dirty="0">
              <a:cs typeface="Arial" pitchFamily="34" charset="0"/>
            </a:endParaRPr>
          </a:p>
          <a:p>
            <a:pPr marL="411163" lvl="1" indent="-363538" eaLnBrk="1" hangingPunct="1">
              <a:spcBef>
                <a:spcPts val="1200"/>
              </a:spcBef>
              <a:buFont typeface="Wingdings" pitchFamily="2" charset="2"/>
              <a:buChar char="à"/>
            </a:pPr>
            <a:r>
              <a:rPr lang="id-ID" sz="2000" b="1" dirty="0">
                <a:cs typeface="Arial" pitchFamily="34" charset="0"/>
                <a:sym typeface="Wingdings" pitchFamily="2" charset="2"/>
              </a:rPr>
              <a:t>diakui dalam pendapatan komprehensif lain</a:t>
            </a:r>
            <a:r>
              <a:rPr lang="id-ID" sz="2000" dirty="0">
                <a:cs typeface="Arial" pitchFamily="34" charset="0"/>
                <a:sym typeface="Wingdings" pitchFamily="2" charset="2"/>
              </a:rPr>
              <a:t>, sepanjang kerugian penurunan nilai tidak melebihi jumlah surplus revaluasi untuk aset yang sama</a:t>
            </a:r>
            <a:endParaRPr lang="en-US" sz="2000" dirty="0">
              <a:cs typeface="Arial" pitchFamily="34" charset="0"/>
              <a:sym typeface="Wingdings" pitchFamily="2" charset="2"/>
            </a:endParaRPr>
          </a:p>
          <a:p>
            <a:pPr marL="411163" lvl="1" indent="-363538" eaLnBrk="1" hangingPunct="1">
              <a:spcBef>
                <a:spcPts val="1200"/>
              </a:spcBef>
              <a:buFont typeface="Wingdings" pitchFamily="2" charset="2"/>
              <a:buChar char="à"/>
            </a:pPr>
            <a:r>
              <a:rPr lang="id-ID" sz="2000" dirty="0">
                <a:cs typeface="Arial" pitchFamily="34" charset="0"/>
                <a:sym typeface="Wingdings" pitchFamily="2" charset="2"/>
              </a:rPr>
              <a:t>rugi penurunan nilai atas aset revaluasian </a:t>
            </a:r>
            <a:r>
              <a:rPr lang="id-ID" sz="2000" b="1" dirty="0">
                <a:cs typeface="Arial" pitchFamily="34" charset="0"/>
                <a:sym typeface="Wingdings" pitchFamily="2" charset="2"/>
              </a:rPr>
              <a:t>mengurangi surplus revaluasi untuk aset tersebut</a:t>
            </a:r>
            <a:endParaRPr lang="en-GB" sz="2000" b="1" dirty="0">
              <a:cs typeface="Arial" pitchFamily="34" charset="0"/>
            </a:endParaRP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55812D15-9EE5-8042-8B7A-95F74C45D1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912" y="1847596"/>
            <a:ext cx="4419600" cy="4559300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B1F48D4E-0CD9-694B-96C6-04ED3D05CBFD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7113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12D21FB2-2F39-7248-9A55-86A60AF1AE9F}"/>
              </a:ext>
            </a:extLst>
          </p:cNvPr>
          <p:cNvGrpSpPr/>
          <p:nvPr/>
        </p:nvGrpSpPr>
        <p:grpSpPr>
          <a:xfrm>
            <a:off x="2840920" y="2346969"/>
            <a:ext cx="8034356" cy="3446254"/>
            <a:chOff x="1523999" y="2802146"/>
            <a:chExt cx="8034356" cy="3446254"/>
          </a:xfrm>
        </p:grpSpPr>
        <p:graphicFrame>
          <p:nvGraphicFramePr>
            <p:cNvPr id="4" name="Diagram 3">
              <a:extLst>
                <a:ext uri="{FF2B5EF4-FFF2-40B4-BE49-F238E27FC236}">
                  <a16:creationId xmlns:a16="http://schemas.microsoft.com/office/drawing/2014/main" id="{4CEB58AF-BE03-6844-9591-231373E43F73}"/>
                </a:ext>
              </a:extLst>
            </p:cNvPr>
            <p:cNvGraphicFramePr/>
            <p:nvPr/>
          </p:nvGraphicFramePr>
          <p:xfrm>
            <a:off x="1523999" y="2802146"/>
            <a:ext cx="8034356" cy="230832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54213116-4192-B842-848E-157366506DCD}"/>
                </a:ext>
              </a:extLst>
            </p:cNvPr>
            <p:cNvGrpSpPr/>
            <p:nvPr/>
          </p:nvGrpSpPr>
          <p:grpSpPr>
            <a:xfrm>
              <a:off x="4017079" y="4682984"/>
              <a:ext cx="4841188" cy="1565416"/>
              <a:chOff x="4193224" y="4955598"/>
              <a:chExt cx="4841188" cy="1565416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589AB503-CF1F-C54C-B66E-D22DD1E339C8}"/>
                  </a:ext>
                </a:extLst>
              </p:cNvPr>
              <p:cNvGrpSpPr/>
              <p:nvPr/>
            </p:nvGrpSpPr>
            <p:grpSpPr>
              <a:xfrm>
                <a:off x="7316150" y="5936239"/>
                <a:ext cx="1718262" cy="583225"/>
                <a:chOff x="5052355" y="5101511"/>
                <a:chExt cx="1718262" cy="583225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00F23163-DAEC-9E47-962E-CAA0C56EFD3B}"/>
                    </a:ext>
                  </a:extLst>
                </p:cNvPr>
                <p:cNvSpPr/>
                <p:nvPr/>
              </p:nvSpPr>
              <p:spPr>
                <a:xfrm>
                  <a:off x="5052355" y="5101511"/>
                  <a:ext cx="1718262" cy="583225"/>
                </a:xfrm>
                <a:prstGeom prst="rect">
                  <a:avLst/>
                </a:prstGeom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27C6B1AB-30D6-F446-850E-417BD6E3D903}"/>
                    </a:ext>
                  </a:extLst>
                </p:cNvPr>
                <p:cNvSpPr txBox="1"/>
                <p:nvPr/>
              </p:nvSpPr>
              <p:spPr>
                <a:xfrm>
                  <a:off x="5052355" y="5211183"/>
                  <a:ext cx="1718262" cy="338554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sz="16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Value-in-Use</a:t>
                  </a:r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4DF07EC1-0275-8844-9D63-D5C7A72212FE}"/>
                  </a:ext>
                </a:extLst>
              </p:cNvPr>
              <p:cNvGrpSpPr/>
              <p:nvPr/>
            </p:nvGrpSpPr>
            <p:grpSpPr>
              <a:xfrm>
                <a:off x="4193224" y="4955598"/>
                <a:ext cx="3982057" cy="1565416"/>
                <a:chOff x="4193224" y="4955598"/>
                <a:chExt cx="3982057" cy="1565416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B69AB1D-E5C4-B14E-924A-6BE6D2E7EE20}"/>
                    </a:ext>
                  </a:extLst>
                </p:cNvPr>
                <p:cNvGrpSpPr/>
                <p:nvPr/>
              </p:nvGrpSpPr>
              <p:grpSpPr>
                <a:xfrm>
                  <a:off x="5629881" y="4955598"/>
                  <a:ext cx="1731894" cy="556856"/>
                  <a:chOff x="7179948" y="4829393"/>
                  <a:chExt cx="1731894" cy="556856"/>
                </a:xfrm>
              </p:grpSpPr>
              <p:sp>
                <p:nvSpPr>
                  <p:cNvPr id="6" name="Rectangle 5">
                    <a:extLst>
                      <a:ext uri="{FF2B5EF4-FFF2-40B4-BE49-F238E27FC236}">
                        <a16:creationId xmlns:a16="http://schemas.microsoft.com/office/drawing/2014/main" id="{54D9812D-3C3A-804E-9CA0-FFDC2ECA70BF}"/>
                      </a:ext>
                    </a:extLst>
                  </p:cNvPr>
                  <p:cNvSpPr/>
                  <p:nvPr/>
                </p:nvSpPr>
                <p:spPr>
                  <a:xfrm>
                    <a:off x="7179948" y="4829393"/>
                    <a:ext cx="1731894" cy="556856"/>
                  </a:xfrm>
                  <a:prstGeom prst="rect">
                    <a:avLst/>
                  </a:prstGeom>
                  <a:solidFill>
                    <a:srgbClr val="D2F3D0"/>
                  </a:solidFill>
                  <a:ln>
                    <a:solidFill>
                      <a:srgbClr val="A6A6A6"/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800"/>
                  </a:p>
                </p:txBody>
              </p:sp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8BA7BAF8-7CD8-A94C-9C9C-4D967332B679}"/>
                      </a:ext>
                    </a:extLst>
                  </p:cNvPr>
                  <p:cNvSpPr txBox="1"/>
                  <p:nvPr/>
                </p:nvSpPr>
                <p:spPr>
                  <a:xfrm>
                    <a:off x="7179948" y="4902494"/>
                    <a:ext cx="1731894" cy="338554"/>
                  </a:xfrm>
                  <a:prstGeom prst="rect">
                    <a:avLst/>
                  </a:prstGeom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Higher of</a:t>
                    </a:r>
                  </a:p>
                </p:txBody>
              </p:sp>
            </p:grp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0F5A900-517D-2542-91A4-75F025D80C33}"/>
                    </a:ext>
                  </a:extLst>
                </p:cNvPr>
                <p:cNvSpPr txBox="1"/>
                <p:nvPr/>
              </p:nvSpPr>
              <p:spPr>
                <a:xfrm>
                  <a:off x="4193224" y="5936239"/>
                  <a:ext cx="1718262" cy="584775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sz="16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Fair Value Lest costs to Sell</a:t>
                  </a:r>
                </a:p>
              </p:txBody>
            </p:sp>
            <p:cxnSp>
              <p:nvCxnSpPr>
                <p:cNvPr id="22" name="Elbow Connector 21">
                  <a:extLst>
                    <a:ext uri="{FF2B5EF4-FFF2-40B4-BE49-F238E27FC236}">
                      <a16:creationId xmlns:a16="http://schemas.microsoft.com/office/drawing/2014/main" id="{EEF267E5-52C7-ED4A-A40B-09FD17F742AD}"/>
                    </a:ext>
                  </a:extLst>
                </p:cNvPr>
                <p:cNvCxnSpPr>
                  <a:cxnSpLocks/>
                  <a:stCxn id="6" idx="1"/>
                  <a:endCxn id="14" idx="0"/>
                </p:cNvCxnSpPr>
                <p:nvPr/>
              </p:nvCxnSpPr>
              <p:spPr>
                <a:xfrm rot="10800000" flipV="1">
                  <a:off x="5052355" y="5234025"/>
                  <a:ext cx="577526" cy="702213"/>
                </a:xfrm>
                <a:prstGeom prst="bentConnector2">
                  <a:avLst/>
                </a:prstGeom>
                <a:ln w="38100">
                  <a:solidFill>
                    <a:srgbClr val="A6A6A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Elbow Connector 23">
                  <a:extLst>
                    <a:ext uri="{FF2B5EF4-FFF2-40B4-BE49-F238E27FC236}">
                      <a16:creationId xmlns:a16="http://schemas.microsoft.com/office/drawing/2014/main" id="{7F0C88D8-8D29-2F47-AAB1-622C328E5948}"/>
                    </a:ext>
                  </a:extLst>
                </p:cNvPr>
                <p:cNvCxnSpPr>
                  <a:cxnSpLocks/>
                  <a:stCxn id="5" idx="3"/>
                  <a:endCxn id="8" idx="0"/>
                </p:cNvCxnSpPr>
                <p:nvPr/>
              </p:nvCxnSpPr>
              <p:spPr>
                <a:xfrm>
                  <a:off x="7361775" y="5197976"/>
                  <a:ext cx="813506" cy="738263"/>
                </a:xfrm>
                <a:prstGeom prst="bentConnector2">
                  <a:avLst/>
                </a:prstGeom>
                <a:ln w="38100">
                  <a:solidFill>
                    <a:srgbClr val="A6A6A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45058" name="Text Box 5"/>
          <p:cNvSpPr txBox="1">
            <a:spLocks noChangeArrowheads="1"/>
          </p:cNvSpPr>
          <p:nvPr/>
        </p:nvSpPr>
        <p:spPr bwMode="auto">
          <a:xfrm>
            <a:off x="1143000" y="1721576"/>
            <a:ext cx="9194038" cy="1015663"/>
          </a:xfrm>
          <a:prstGeom prst="rect">
            <a:avLst/>
          </a:prstGeom>
          <a:noFill/>
          <a:ln w="28575" cap="sq" algn="ctr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just">
              <a:spcBef>
                <a:spcPct val="30000"/>
              </a:spcBef>
              <a:spcAft>
                <a:spcPct val="20000"/>
              </a:spcAft>
              <a:buSzPct val="80000"/>
            </a:pP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Contoh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Misalkan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PT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Anggrek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melakukan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uji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terhadap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pabrik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dimilikinya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tercatat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pabrik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Rp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00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wajar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dikurangi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menjual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Rp</a:t>
            </a:r>
            <a:r>
              <a:rPr lang="id-ID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pakainyaRp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410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1192972" name="Rectangle 12"/>
          <p:cNvSpPr>
            <a:spLocks noChangeArrowheads="1"/>
          </p:cNvSpPr>
          <p:nvPr/>
        </p:nvSpPr>
        <p:spPr bwMode="auto">
          <a:xfrm>
            <a:off x="9080078" y="3673517"/>
            <a:ext cx="1905000" cy="584775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endParaRPr lang="en-US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065" name="Title 1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4000" dirty="0" err="1">
                <a:latin typeface="Fjalla One" panose="02000506040000020004" pitchFamily="2" charset="0"/>
              </a:rPr>
              <a:t>Ilustrasi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Penurunan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Nilai</a:t>
            </a:r>
            <a:r>
              <a:rPr lang="en-US" sz="4000" dirty="0">
                <a:latin typeface="Fjalla One" panose="02000506040000020004" pitchFamily="2" charset="0"/>
              </a:rPr>
              <a:t> 1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B797916-C47B-3549-BE89-5411FB5636B7}"/>
              </a:ext>
            </a:extLst>
          </p:cNvPr>
          <p:cNvGrpSpPr/>
          <p:nvPr/>
        </p:nvGrpSpPr>
        <p:grpSpPr>
          <a:xfrm>
            <a:off x="3048000" y="2919829"/>
            <a:ext cx="6833628" cy="3185004"/>
            <a:chOff x="3048000" y="2919829"/>
            <a:chExt cx="6833628" cy="3185004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B10188CD-2ECF-0141-833D-AB57A02CD24D}"/>
                </a:ext>
              </a:extLst>
            </p:cNvPr>
            <p:cNvCxnSpPr>
              <a:cxnSpLocks/>
            </p:cNvCxnSpPr>
            <p:nvPr/>
          </p:nvCxnSpPr>
          <p:spPr>
            <a:xfrm>
              <a:off x="7620000" y="3722035"/>
              <a:ext cx="0" cy="524692"/>
            </a:xfrm>
            <a:prstGeom prst="straightConnector1">
              <a:avLst/>
            </a:prstGeom>
            <a:ln w="38100">
              <a:solidFill>
                <a:srgbClr val="A6A6A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2968" name="Rectangle 8"/>
            <p:cNvSpPr>
              <a:spLocks noChangeArrowheads="1"/>
            </p:cNvSpPr>
            <p:nvPr/>
          </p:nvSpPr>
          <p:spPr bwMode="auto">
            <a:xfrm>
              <a:off x="3048000" y="2919829"/>
              <a:ext cx="1131143" cy="33855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600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Rp</a:t>
              </a:r>
              <a:r>
                <a:rPr lang="en-US" sz="16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id-ID" sz="16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r>
                <a:rPr lang="en-US" sz="16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00 </a:t>
              </a:r>
              <a:r>
                <a:rPr lang="en-US" sz="1600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juta</a:t>
              </a:r>
              <a:endPara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92969" name="Rectangle 9"/>
            <p:cNvSpPr>
              <a:spLocks noChangeArrowheads="1"/>
            </p:cNvSpPr>
            <p:nvPr/>
          </p:nvSpPr>
          <p:spPr bwMode="auto">
            <a:xfrm>
              <a:off x="7154316" y="2919829"/>
              <a:ext cx="1131143" cy="33855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600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Rp</a:t>
              </a:r>
              <a:r>
                <a:rPr lang="en-US" sz="16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id-ID" sz="16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410</a:t>
              </a:r>
              <a:r>
                <a:rPr lang="en-US" sz="16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600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juta</a:t>
              </a:r>
              <a:endPara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92970" name="Rectangle 10"/>
            <p:cNvSpPr>
              <a:spLocks noChangeArrowheads="1"/>
            </p:cNvSpPr>
            <p:nvPr/>
          </p:nvSpPr>
          <p:spPr bwMode="auto">
            <a:xfrm>
              <a:off x="5639514" y="5766279"/>
              <a:ext cx="1131143" cy="33855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600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Rp</a:t>
              </a:r>
              <a:r>
                <a:rPr lang="en-US" sz="16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id-ID" sz="16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36</a:t>
              </a:r>
              <a:r>
                <a:rPr lang="en-US" sz="16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 </a:t>
              </a:r>
              <a:r>
                <a:rPr lang="en-US" sz="1600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juta</a:t>
              </a:r>
              <a:endPara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92971" name="Rectangle 11"/>
            <p:cNvSpPr>
              <a:spLocks noChangeArrowheads="1"/>
            </p:cNvSpPr>
            <p:nvPr/>
          </p:nvSpPr>
          <p:spPr bwMode="auto">
            <a:xfrm>
              <a:off x="8750485" y="5717327"/>
              <a:ext cx="1131143" cy="33855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600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Rp</a:t>
              </a:r>
              <a:r>
                <a:rPr lang="en-US" sz="16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id-ID" sz="16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410</a:t>
              </a:r>
              <a:r>
                <a:rPr lang="en-US" sz="16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600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juta</a:t>
              </a:r>
              <a:endPara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7" name="Slide Number Placeholder 3">
            <a:extLst>
              <a:ext uri="{FF2B5EF4-FFF2-40B4-BE49-F238E27FC236}">
                <a16:creationId xmlns:a16="http://schemas.microsoft.com/office/drawing/2014/main" id="{4CB55781-5D78-3A4F-B2DC-712A59A7CB0E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045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2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297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4"/>
          <p:cNvSpPr txBox="1">
            <a:spLocks noChangeArrowheads="1"/>
          </p:cNvSpPr>
          <p:nvPr/>
        </p:nvSpPr>
        <p:spPr bwMode="auto">
          <a:xfrm>
            <a:off x="1631505" y="1427757"/>
            <a:ext cx="8655495" cy="738664"/>
          </a:xfrm>
          <a:prstGeom prst="rect">
            <a:avLst/>
          </a:prstGeom>
          <a:noFill/>
          <a:ln w="28575" cap="sq" algn="ctr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  <a:spcAft>
                <a:spcPct val="20000"/>
              </a:spcAft>
              <a:buSzPct val="80000"/>
            </a:pPr>
            <a:r>
              <a:rPr lang="en-US" sz="21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Contoh</a:t>
            </a:r>
            <a:r>
              <a:rPr lang="en-US" sz="2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 </a:t>
            </a:r>
            <a:r>
              <a:rPr lang="en-US" sz="21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Misalkan</a:t>
            </a:r>
            <a:r>
              <a:rPr lang="en-US" sz="2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infromasi</a:t>
            </a:r>
            <a:r>
              <a:rPr lang="en-US" sz="2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PT </a:t>
            </a:r>
            <a:r>
              <a:rPr lang="en-US" sz="21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Mawar</a:t>
            </a:r>
            <a:r>
              <a:rPr lang="en-US" sz="2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1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tersedia</a:t>
            </a:r>
            <a:r>
              <a:rPr lang="en-US" sz="2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sama</a:t>
            </a:r>
            <a:r>
              <a:rPr lang="en-US" sz="2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kecuali</a:t>
            </a:r>
            <a:r>
              <a:rPr lang="en-US" sz="2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2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pakai</a:t>
            </a:r>
            <a:r>
              <a:rPr lang="en-US" sz="2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peralatan</a:t>
            </a:r>
            <a:r>
              <a:rPr lang="en-US" sz="2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US" sz="2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Rp</a:t>
            </a:r>
            <a:r>
              <a:rPr lang="en-US" sz="2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2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350</a:t>
            </a:r>
            <a:r>
              <a:rPr lang="en-US" sz="2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r>
              <a:rPr lang="en-US" sz="2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6091" name="Title 11"/>
          <p:cNvSpPr>
            <a:spLocks noGrp="1"/>
          </p:cNvSpPr>
          <p:nvPr>
            <p:ph type="title"/>
          </p:nvPr>
        </p:nvSpPr>
        <p:spPr>
          <a:xfrm>
            <a:off x="3241455" y="473380"/>
            <a:ext cx="5632890" cy="7636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dirty="0" err="1">
                <a:latin typeface="Fjalla One" panose="02000506040000020004" pitchFamily="2" charset="0"/>
              </a:rPr>
              <a:t>Ilustrasi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Penurunan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Nilai</a:t>
            </a:r>
            <a:r>
              <a:rPr lang="en-US" sz="4000" dirty="0">
                <a:latin typeface="Fjalla One" panose="02000506040000020004" pitchFamily="2" charset="0"/>
              </a:rPr>
              <a:t> 2</a:t>
            </a:r>
          </a:p>
        </p:txBody>
      </p:sp>
      <p:sp>
        <p:nvSpPr>
          <p:cNvPr id="2" name="Rectangle 1"/>
          <p:cNvSpPr/>
          <p:nvPr/>
        </p:nvSpPr>
        <p:spPr>
          <a:xfrm>
            <a:off x="7543800" y="3278470"/>
            <a:ext cx="4300556" cy="6955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457200" indent="-457200" fontAlgn="auto">
              <a:spcBef>
                <a:spcPct val="40000"/>
              </a:spcBef>
              <a:spcAft>
                <a:spcPts val="0"/>
              </a:spcAft>
              <a:tabLst>
                <a:tab pos="2286000" algn="l"/>
                <a:tab pos="4848225" algn="r"/>
                <a:tab pos="7143750" algn="r"/>
              </a:tabLst>
              <a:defRPr/>
            </a:pP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Dr.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	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Rp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fontAlgn="auto">
              <a:spcBef>
                <a:spcPct val="45000"/>
              </a:spcBef>
              <a:spcAft>
                <a:spcPts val="0"/>
              </a:spcAft>
              <a:tabLst>
                <a:tab pos="4659313" algn="r"/>
                <a:tab pos="5748338" algn="r"/>
                <a:tab pos="7143750" algn="r"/>
              </a:tabLst>
              <a:defRPr/>
            </a:pP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    Cr.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Akulumasi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	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Rp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6495D9A-A0D6-3E44-B2E1-9E37B95470C4}"/>
              </a:ext>
            </a:extLst>
          </p:cNvPr>
          <p:cNvGrpSpPr/>
          <p:nvPr/>
        </p:nvGrpSpPr>
        <p:grpSpPr>
          <a:xfrm>
            <a:off x="1295400" y="2500765"/>
            <a:ext cx="8034356" cy="3446254"/>
            <a:chOff x="1523999" y="2802146"/>
            <a:chExt cx="8034356" cy="3446254"/>
          </a:xfrm>
        </p:grpSpPr>
        <p:graphicFrame>
          <p:nvGraphicFramePr>
            <p:cNvPr id="14" name="Diagram 13">
              <a:extLst>
                <a:ext uri="{FF2B5EF4-FFF2-40B4-BE49-F238E27FC236}">
                  <a16:creationId xmlns:a16="http://schemas.microsoft.com/office/drawing/2014/main" id="{853B24AC-155C-374A-B5D4-F8A8102634BB}"/>
                </a:ext>
              </a:extLst>
            </p:cNvPr>
            <p:cNvGraphicFramePr/>
            <p:nvPr/>
          </p:nvGraphicFramePr>
          <p:xfrm>
            <a:off x="1523999" y="2802146"/>
            <a:ext cx="8034356" cy="230832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673ACF1-7FE4-FF4E-82BA-E0EA6BF0DDEC}"/>
                </a:ext>
              </a:extLst>
            </p:cNvPr>
            <p:cNvGrpSpPr/>
            <p:nvPr/>
          </p:nvGrpSpPr>
          <p:grpSpPr>
            <a:xfrm>
              <a:off x="4017079" y="4682984"/>
              <a:ext cx="4841188" cy="1565416"/>
              <a:chOff x="4193224" y="4955598"/>
              <a:chExt cx="4841188" cy="1565416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AA5459DC-E067-8645-BFF9-26AE5BA8B199}"/>
                  </a:ext>
                </a:extLst>
              </p:cNvPr>
              <p:cNvGrpSpPr/>
              <p:nvPr/>
            </p:nvGrpSpPr>
            <p:grpSpPr>
              <a:xfrm>
                <a:off x="7316150" y="5936239"/>
                <a:ext cx="1718262" cy="583225"/>
                <a:chOff x="5052355" y="5101511"/>
                <a:chExt cx="1718262" cy="583225"/>
              </a:xfrm>
            </p:grpSpPr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5640B9EB-CBD2-984A-B9B5-3DF05F344C14}"/>
                    </a:ext>
                  </a:extLst>
                </p:cNvPr>
                <p:cNvSpPr/>
                <p:nvPr/>
              </p:nvSpPr>
              <p:spPr>
                <a:xfrm>
                  <a:off x="5052355" y="5101511"/>
                  <a:ext cx="1718262" cy="583225"/>
                </a:xfrm>
                <a:prstGeom prst="rect">
                  <a:avLst/>
                </a:prstGeom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0443B1D8-727F-0041-B233-96CC51064731}"/>
                    </a:ext>
                  </a:extLst>
                </p:cNvPr>
                <p:cNvSpPr txBox="1"/>
                <p:nvPr/>
              </p:nvSpPr>
              <p:spPr>
                <a:xfrm>
                  <a:off x="5052355" y="5211183"/>
                  <a:ext cx="1718262" cy="338554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sz="16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Value-in-Use</a:t>
                  </a:r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2EA259D3-22EF-8347-985E-AC9DED8B2A30}"/>
                  </a:ext>
                </a:extLst>
              </p:cNvPr>
              <p:cNvGrpSpPr/>
              <p:nvPr/>
            </p:nvGrpSpPr>
            <p:grpSpPr>
              <a:xfrm>
                <a:off x="4193224" y="4955598"/>
                <a:ext cx="3982057" cy="1565416"/>
                <a:chOff x="4193224" y="4955598"/>
                <a:chExt cx="3982057" cy="1565416"/>
              </a:xfrm>
            </p:grpSpPr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ED67612B-3522-0749-935F-E8A1AEF6FA82}"/>
                    </a:ext>
                  </a:extLst>
                </p:cNvPr>
                <p:cNvGrpSpPr/>
                <p:nvPr/>
              </p:nvGrpSpPr>
              <p:grpSpPr>
                <a:xfrm>
                  <a:off x="5629881" y="4955598"/>
                  <a:ext cx="1731894" cy="556856"/>
                  <a:chOff x="7179948" y="4829393"/>
                  <a:chExt cx="1731894" cy="556856"/>
                </a:xfrm>
              </p:grpSpPr>
              <p:sp>
                <p:nvSpPr>
                  <p:cNvPr id="23" name="Rectangle 22">
                    <a:extLst>
                      <a:ext uri="{FF2B5EF4-FFF2-40B4-BE49-F238E27FC236}">
                        <a16:creationId xmlns:a16="http://schemas.microsoft.com/office/drawing/2014/main" id="{B6EC8D35-96CA-6143-AC89-D656A21815DF}"/>
                      </a:ext>
                    </a:extLst>
                  </p:cNvPr>
                  <p:cNvSpPr/>
                  <p:nvPr/>
                </p:nvSpPr>
                <p:spPr>
                  <a:xfrm>
                    <a:off x="7179948" y="4829393"/>
                    <a:ext cx="1731894" cy="556856"/>
                  </a:xfrm>
                  <a:prstGeom prst="rect">
                    <a:avLst/>
                  </a:prstGeom>
                  <a:solidFill>
                    <a:srgbClr val="D2F3D0"/>
                  </a:solidFill>
                  <a:ln>
                    <a:solidFill>
                      <a:srgbClr val="A6A6A6"/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800"/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24A96427-2D76-8644-AA88-4EFCC5D2234B}"/>
                      </a:ext>
                    </a:extLst>
                  </p:cNvPr>
                  <p:cNvSpPr txBox="1"/>
                  <p:nvPr/>
                </p:nvSpPr>
                <p:spPr>
                  <a:xfrm>
                    <a:off x="7179948" y="4902494"/>
                    <a:ext cx="1731894" cy="338554"/>
                  </a:xfrm>
                  <a:prstGeom prst="rect">
                    <a:avLst/>
                  </a:prstGeom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Higher of</a:t>
                    </a:r>
                  </a:p>
                </p:txBody>
              </p:sp>
            </p:grp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A80FF44D-8FDE-D84D-A864-E19A9041C505}"/>
                    </a:ext>
                  </a:extLst>
                </p:cNvPr>
                <p:cNvSpPr txBox="1"/>
                <p:nvPr/>
              </p:nvSpPr>
              <p:spPr>
                <a:xfrm>
                  <a:off x="4193224" y="5936239"/>
                  <a:ext cx="1718262" cy="584775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sz="16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Fair Value Lest costs to Sell</a:t>
                  </a:r>
                </a:p>
              </p:txBody>
            </p:sp>
            <p:cxnSp>
              <p:nvCxnSpPr>
                <p:cNvPr id="21" name="Elbow Connector 20">
                  <a:extLst>
                    <a:ext uri="{FF2B5EF4-FFF2-40B4-BE49-F238E27FC236}">
                      <a16:creationId xmlns:a16="http://schemas.microsoft.com/office/drawing/2014/main" id="{5A2820E4-4045-F848-AE0D-B5CDF06B6B15}"/>
                    </a:ext>
                  </a:extLst>
                </p:cNvPr>
                <p:cNvCxnSpPr>
                  <a:cxnSpLocks/>
                  <a:stCxn id="23" idx="1"/>
                  <a:endCxn id="20" idx="0"/>
                </p:cNvCxnSpPr>
                <p:nvPr/>
              </p:nvCxnSpPr>
              <p:spPr>
                <a:xfrm rot="10800000" flipV="1">
                  <a:off x="5052355" y="5234025"/>
                  <a:ext cx="577526" cy="702213"/>
                </a:xfrm>
                <a:prstGeom prst="bentConnector2">
                  <a:avLst/>
                </a:prstGeom>
                <a:ln w="38100">
                  <a:solidFill>
                    <a:srgbClr val="A6A6A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Elbow Connector 21">
                  <a:extLst>
                    <a:ext uri="{FF2B5EF4-FFF2-40B4-BE49-F238E27FC236}">
                      <a16:creationId xmlns:a16="http://schemas.microsoft.com/office/drawing/2014/main" id="{AC197F5A-AAED-244A-BEF6-E806FFF897D8}"/>
                    </a:ext>
                  </a:extLst>
                </p:cNvPr>
                <p:cNvCxnSpPr>
                  <a:cxnSpLocks/>
                  <a:stCxn id="24" idx="3"/>
                  <a:endCxn id="25" idx="0"/>
                </p:cNvCxnSpPr>
                <p:nvPr/>
              </p:nvCxnSpPr>
              <p:spPr>
                <a:xfrm>
                  <a:off x="7361775" y="5197976"/>
                  <a:ext cx="813506" cy="738263"/>
                </a:xfrm>
                <a:prstGeom prst="bentConnector2">
                  <a:avLst/>
                </a:prstGeom>
                <a:ln w="38100">
                  <a:solidFill>
                    <a:srgbClr val="A6A6A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7" name="Rectangle 8">
            <a:extLst>
              <a:ext uri="{FF2B5EF4-FFF2-40B4-BE49-F238E27FC236}">
                <a16:creationId xmlns:a16="http://schemas.microsoft.com/office/drawing/2014/main" id="{19E66927-C2F4-0442-8E9A-428BB0C2CA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3090899"/>
            <a:ext cx="1131143" cy="33855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Rp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00 </a:t>
            </a:r>
            <a:r>
              <a:rPr lang="en-US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endParaRPr lang="en-US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Rectangle 9">
            <a:extLst>
              <a:ext uri="{FF2B5EF4-FFF2-40B4-BE49-F238E27FC236}">
                <a16:creationId xmlns:a16="http://schemas.microsoft.com/office/drawing/2014/main" id="{602E4BED-1C9A-1B41-A7BD-2FFC28CF8D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1151" y="3071662"/>
            <a:ext cx="1131143" cy="33855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Rp </a:t>
            </a:r>
            <a:r>
              <a:rPr lang="id-ID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360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endParaRPr lang="en-US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Rectangle 10">
            <a:extLst>
              <a:ext uri="{FF2B5EF4-FFF2-40B4-BE49-F238E27FC236}">
                <a16:creationId xmlns:a16="http://schemas.microsoft.com/office/drawing/2014/main" id="{3EC83839-29A6-784C-A510-205A6F74F7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3994" y="5909846"/>
            <a:ext cx="1131143" cy="33855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Rp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</a:t>
            </a:r>
            <a:r>
              <a:rPr lang="en-US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endParaRPr lang="en-US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Rectangle 11">
            <a:extLst>
              <a:ext uri="{FF2B5EF4-FFF2-40B4-BE49-F238E27FC236}">
                <a16:creationId xmlns:a16="http://schemas.microsoft.com/office/drawing/2014/main" id="{C9997CE4-79D3-6847-BA8B-C82F2491DF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4965" y="5885864"/>
            <a:ext cx="1131143" cy="33855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Rp </a:t>
            </a:r>
            <a:r>
              <a:rPr lang="id-ID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350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endParaRPr lang="en-US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447A14A1-4479-B748-9305-D4966697F177}"/>
              </a:ext>
            </a:extLst>
          </p:cNvPr>
          <p:cNvSpPr/>
          <p:nvPr/>
        </p:nvSpPr>
        <p:spPr>
          <a:xfrm rot="16200000">
            <a:off x="4120794" y="682958"/>
            <a:ext cx="248786" cy="4463631"/>
          </a:xfrm>
          <a:prstGeom prst="rightBrace">
            <a:avLst/>
          </a:prstGeom>
          <a:ln w="38100">
            <a:solidFill>
              <a:srgbClr val="A6A6A6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13">
            <a:extLst>
              <a:ext uri="{FF2B5EF4-FFF2-40B4-BE49-F238E27FC236}">
                <a16:creationId xmlns:a16="http://schemas.microsoft.com/office/drawing/2014/main" id="{97EAE5F7-0C20-664E-A53D-2B82F9A641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2348179"/>
            <a:ext cx="3094693" cy="36933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Rp40 </a:t>
            </a:r>
            <a:r>
              <a:rPr lang="en-US" sz="18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8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Rugi</a:t>
            </a:r>
            <a:r>
              <a:rPr lang="en-US" sz="1800" dirty="0">
                <a:solidFill>
                  <a:srgbClr val="8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8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1800" dirty="0">
                <a:solidFill>
                  <a:srgbClr val="8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8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endParaRPr lang="en-US" sz="1800" dirty="0">
              <a:solidFill>
                <a:srgbClr val="8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" name="Elbow Connector 5">
            <a:extLst>
              <a:ext uri="{FF2B5EF4-FFF2-40B4-BE49-F238E27FC236}">
                <a16:creationId xmlns:a16="http://schemas.microsoft.com/office/drawing/2014/main" id="{204D00C0-D03E-4940-AE9D-E2A28DAA8C32}"/>
              </a:ext>
            </a:extLst>
          </p:cNvPr>
          <p:cNvCxnSpPr>
            <a:stCxn id="32" idx="3"/>
            <a:endCxn id="2" idx="0"/>
          </p:cNvCxnSpPr>
          <p:nvPr/>
        </p:nvCxnSpPr>
        <p:spPr>
          <a:xfrm>
            <a:off x="5990293" y="2532845"/>
            <a:ext cx="3703785" cy="745625"/>
          </a:xfrm>
          <a:prstGeom prst="bentConnector2">
            <a:avLst/>
          </a:prstGeom>
          <a:ln w="38100">
            <a:solidFill>
              <a:srgbClr val="A6A6A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80D98F0-D704-B044-A164-EF0EBFC0E631}"/>
              </a:ext>
            </a:extLst>
          </p:cNvPr>
          <p:cNvSpPr txBox="1"/>
          <p:nvPr/>
        </p:nvSpPr>
        <p:spPr>
          <a:xfrm>
            <a:off x="8805811" y="2860066"/>
            <a:ext cx="9096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Jurnal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Slide Number Placeholder 3">
            <a:extLst>
              <a:ext uri="{FF2B5EF4-FFF2-40B4-BE49-F238E27FC236}">
                <a16:creationId xmlns:a16="http://schemas.microsoft.com/office/drawing/2014/main" id="{F0EC3846-EEAA-794C-93E4-D2F1E3AB9FC5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71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/>
          <p:cNvSpPr>
            <a:spLocks noGrp="1"/>
          </p:cNvSpPr>
          <p:nvPr>
            <p:ph type="title"/>
          </p:nvPr>
        </p:nvSpPr>
        <p:spPr>
          <a:xfrm>
            <a:off x="965000" y="912800"/>
            <a:ext cx="10262000" cy="7636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id-ID" sz="4000" dirty="0">
                <a:latin typeface="Fjalla One" panose="02000506040000020004" pitchFamily="2" charset="0"/>
                <a:cs typeface="Arial" charset="0"/>
              </a:rPr>
              <a:t>Unit Penghasil Kas (UPK)</a:t>
            </a:r>
            <a:endParaRPr lang="en-GB" sz="4000" dirty="0">
              <a:latin typeface="Fjalla One" panose="02000506040000020004" pitchFamily="2" charset="0"/>
              <a:cs typeface="Arial" charset="0"/>
            </a:endParaRPr>
          </a:p>
        </p:txBody>
      </p:sp>
      <p:sp>
        <p:nvSpPr>
          <p:cNvPr id="30723" name="Content Placeholder 7"/>
          <p:cNvSpPr>
            <a:spLocks noGrp="1"/>
          </p:cNvSpPr>
          <p:nvPr>
            <p:ph sz="quarter" idx="10"/>
          </p:nvPr>
        </p:nvSpPr>
        <p:spPr>
          <a:xfrm>
            <a:off x="1068767" y="2133600"/>
            <a:ext cx="7084633" cy="473643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id-ID" dirty="0">
                <a:cs typeface="Arial" pitchFamily="34" charset="0"/>
              </a:rPr>
              <a:t>Jumlah terpulihkan dari aset individual tidak dapat ditentukan jika: </a:t>
            </a:r>
            <a:endParaRPr lang="en-GB" dirty="0">
              <a:cs typeface="Arial" pitchFamily="34" charset="0"/>
            </a:endParaRPr>
          </a:p>
          <a:p>
            <a:pPr marL="858838" indent="-512763" eaLnBrk="1" hangingPunct="1">
              <a:buFont typeface="Wingdings" pitchFamily="2" charset="2"/>
              <a:buAutoNum type="alphaLcParenBoth"/>
              <a:defRPr/>
            </a:pPr>
            <a:r>
              <a:rPr lang="fi-FI" dirty="0">
                <a:cs typeface="Arial" pitchFamily="34" charset="0"/>
              </a:rPr>
              <a:t>nilai pakai aset tidak dapat</a:t>
            </a:r>
            <a:r>
              <a:rPr lang="id-ID" dirty="0">
                <a:cs typeface="Arial" pitchFamily="34" charset="0"/>
              </a:rPr>
              <a:t> </a:t>
            </a:r>
            <a:r>
              <a:rPr lang="fi-FI" dirty="0">
                <a:cs typeface="Arial" pitchFamily="34" charset="0"/>
              </a:rPr>
              <a:t>diestimasi mendekati nilai</a:t>
            </a:r>
            <a:r>
              <a:rPr lang="id-ID" dirty="0">
                <a:cs typeface="Arial" pitchFamily="34" charset="0"/>
              </a:rPr>
              <a:t> wajarnya dikurangi biaya pelepasan</a:t>
            </a:r>
            <a:r>
              <a:rPr lang="it-IT" dirty="0">
                <a:cs typeface="Arial" pitchFamily="34" charset="0"/>
              </a:rPr>
              <a:t>; dan</a:t>
            </a:r>
            <a:endParaRPr lang="id-ID" dirty="0">
              <a:cs typeface="Arial" pitchFamily="34" charset="0"/>
            </a:endParaRPr>
          </a:p>
          <a:p>
            <a:pPr marL="858838" indent="-512763" eaLnBrk="1" hangingPunct="1">
              <a:buFont typeface="Wingdings" pitchFamily="2" charset="2"/>
              <a:buAutoNum type="alphaLcParenBoth"/>
              <a:defRPr/>
            </a:pPr>
            <a:r>
              <a:rPr lang="id-ID" dirty="0">
                <a:cs typeface="Arial" pitchFamily="34" charset="0"/>
              </a:rPr>
              <a:t>aset tidak menghasilkan arus kas masuk yang independen dari kelompok aset lain.</a:t>
            </a:r>
            <a:endParaRPr lang="en-US" dirty="0">
              <a:cs typeface="Arial" pitchFamily="34" charset="0"/>
            </a:endParaRPr>
          </a:p>
          <a:p>
            <a:pPr marL="624078" indent="-514350" eaLnBrk="1" hangingPunct="1">
              <a:buNone/>
              <a:defRPr/>
            </a:pPr>
            <a:endParaRPr lang="en-GB" dirty="0">
              <a:cs typeface="Arial" pitchFamily="34" charset="0"/>
            </a:endParaRPr>
          </a:p>
          <a:p>
            <a:pPr eaLnBrk="1" hangingPunct="1">
              <a:defRPr/>
            </a:pPr>
            <a:r>
              <a:rPr lang="id-ID" dirty="0">
                <a:cs typeface="Arial" pitchFamily="34" charset="0"/>
              </a:rPr>
              <a:t>Dalam kasus ini, nilai pakai dan, jumlah terpulihkan, dapat ditentukan hanya untuk Unit Penghasil Kas Aset.</a:t>
            </a:r>
            <a:endParaRPr lang="en-GB" dirty="0">
              <a:cs typeface="Arial" pitchFamily="34" charset="0"/>
            </a:endParaRPr>
          </a:p>
        </p:txBody>
      </p:sp>
      <p:sp>
        <p:nvSpPr>
          <p:cNvPr id="8" name="AutoShape 9"/>
          <p:cNvSpPr>
            <a:spLocks noChangeArrowheads="1"/>
          </p:cNvSpPr>
          <p:nvPr/>
        </p:nvSpPr>
        <p:spPr bwMode="auto">
          <a:xfrm>
            <a:off x="8291702" y="2378934"/>
            <a:ext cx="1824038" cy="685800"/>
          </a:xfrm>
          <a:prstGeom prst="leftArrow">
            <a:avLst>
              <a:gd name="adj1" fmla="val 100000"/>
              <a:gd name="adj2" fmla="val 40724"/>
            </a:avLst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PSAK 236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 67</a:t>
            </a:r>
            <a:endParaRPr lang="en-U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AutoShape 9"/>
          <p:cNvSpPr>
            <a:spLocks noChangeArrowheads="1"/>
          </p:cNvSpPr>
          <p:nvPr/>
        </p:nvSpPr>
        <p:spPr bwMode="auto">
          <a:xfrm>
            <a:off x="8186928" y="4093435"/>
            <a:ext cx="1966913" cy="900113"/>
          </a:xfrm>
          <a:prstGeom prst="leftArrow">
            <a:avLst>
              <a:gd name="adj1" fmla="val 100000"/>
              <a:gd name="adj2" fmla="val 40724"/>
            </a:avLst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PSAK 236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Lihat Par 67: Contoh</a:t>
            </a:r>
            <a:endParaRPr lang="en-U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F807D5B3-2D21-6943-A526-4EC6ECEB468F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79895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utoUpdateAnimBg="0"/>
      <p:bldP spid="11" grpId="0" animBg="1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id-ID" sz="4000" dirty="0">
                <a:latin typeface="Fjalla One" panose="02000506040000020004" pitchFamily="2" charset="0"/>
                <a:cs typeface="Arial" charset="0"/>
              </a:rPr>
              <a:t>Unit Penghasil Kas</a:t>
            </a:r>
            <a:endParaRPr lang="en-GB" sz="4000" dirty="0">
              <a:latin typeface="Fjalla One" panose="02000506040000020004" pitchFamily="2" charset="0"/>
              <a:cs typeface="Arial" charset="0"/>
            </a:endParaRPr>
          </a:p>
        </p:txBody>
      </p:sp>
      <p:sp>
        <p:nvSpPr>
          <p:cNvPr id="51202" name="Content Placeholder 7"/>
          <p:cNvSpPr>
            <a:spLocks noGrp="1"/>
          </p:cNvSpPr>
          <p:nvPr>
            <p:ph sz="quarter" idx="10"/>
          </p:nvPr>
        </p:nvSpPr>
        <p:spPr>
          <a:xfrm>
            <a:off x="1541586" y="1537517"/>
            <a:ext cx="6688014" cy="4858583"/>
          </a:xfrm>
        </p:spPr>
        <p:txBody>
          <a:bodyPr/>
          <a:lstStyle/>
          <a:p>
            <a:pPr algn="just" eaLnBrk="1" hangingPunct="1"/>
            <a:r>
              <a:rPr lang="en-US" sz="2400" dirty="0">
                <a:cs typeface="Arial" pitchFamily="34" charset="0"/>
              </a:rPr>
              <a:t>T</a:t>
            </a:r>
            <a:r>
              <a:rPr lang="id-ID" sz="2400" dirty="0">
                <a:cs typeface="Arial" pitchFamily="34" charset="0"/>
              </a:rPr>
              <a:t>idak mungkin mengestimasi jumlah terpulihkan aset individual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>
                <a:cs typeface="Arial" pitchFamily="34" charset="0"/>
                <a:sym typeface="Wingdings" pitchFamily="2" charset="2"/>
              </a:rPr>
              <a:t> </a:t>
            </a:r>
            <a:r>
              <a:rPr lang="fi-FI" sz="2400" dirty="0">
                <a:cs typeface="Arial" pitchFamily="34" charset="0"/>
              </a:rPr>
              <a:t>menentukan nilai terpulihkan dari unit penghasil kas</a:t>
            </a:r>
            <a:r>
              <a:rPr lang="id-ID" sz="2400" dirty="0">
                <a:cs typeface="Arial" pitchFamily="34" charset="0"/>
              </a:rPr>
              <a:t> </a:t>
            </a:r>
            <a:r>
              <a:rPr lang="fi-FI" sz="2400" dirty="0">
                <a:cs typeface="Arial" pitchFamily="34" charset="0"/>
              </a:rPr>
              <a:t>yang mana aset tercakup (aset dari unit penghasil kas</a:t>
            </a:r>
            <a:r>
              <a:rPr lang="id-ID" sz="2400" dirty="0">
                <a:cs typeface="Arial" pitchFamily="34" charset="0"/>
              </a:rPr>
              <a:t> = UPK</a:t>
            </a:r>
            <a:r>
              <a:rPr lang="fi-FI" sz="2400" dirty="0">
                <a:cs typeface="Arial" pitchFamily="34" charset="0"/>
              </a:rPr>
              <a:t>).</a:t>
            </a:r>
          </a:p>
          <a:p>
            <a:pPr algn="just" eaLnBrk="1" hangingPunct="1"/>
            <a:endParaRPr lang="en-GB" sz="2400" dirty="0">
              <a:cs typeface="Arial" pitchFamily="34" charset="0"/>
            </a:endParaRPr>
          </a:p>
          <a:p>
            <a:pPr lvl="1" algn="just" eaLnBrk="1" hangingPunct="1"/>
            <a:r>
              <a:rPr lang="id-ID" sz="2400" dirty="0">
                <a:cs typeface="Arial" pitchFamily="34" charset="0"/>
              </a:rPr>
              <a:t>Unit penghasil kas aset </a:t>
            </a:r>
            <a:r>
              <a:rPr lang="en-US" sz="2400" dirty="0">
                <a:cs typeface="Arial" pitchFamily="34" charset="0"/>
                <a:sym typeface="Wingdings" pitchFamily="2" charset="2"/>
              </a:rPr>
              <a:t></a:t>
            </a:r>
            <a:r>
              <a:rPr lang="id-ID" sz="2400" dirty="0">
                <a:cs typeface="Arial" pitchFamily="34" charset="0"/>
              </a:rPr>
              <a:t> </a:t>
            </a:r>
            <a:r>
              <a:rPr lang="id-ID" sz="2400" b="1" dirty="0">
                <a:cs typeface="Arial" pitchFamily="34" charset="0"/>
              </a:rPr>
              <a:t>kelompok terkecil </a:t>
            </a:r>
            <a:r>
              <a:rPr lang="id-ID" sz="2400" dirty="0">
                <a:cs typeface="Arial" pitchFamily="34" charset="0"/>
              </a:rPr>
              <a:t>dari aset yang termasuk </a:t>
            </a:r>
            <a:r>
              <a:rPr lang="sv-SE" sz="2400" dirty="0">
                <a:cs typeface="Arial" pitchFamily="34" charset="0"/>
              </a:rPr>
              <a:t>aset tersebut dan menghasilkan arus kas masuk yang</a:t>
            </a:r>
            <a:r>
              <a:rPr lang="id-ID" sz="2400" dirty="0">
                <a:cs typeface="Arial" pitchFamily="34" charset="0"/>
              </a:rPr>
              <a:t> independen dari arus kas masuk dari aset atau kelompok aset lain.</a:t>
            </a:r>
          </a:p>
        </p:txBody>
      </p:sp>
      <p:sp>
        <p:nvSpPr>
          <p:cNvPr id="8" name="AutoShape 9"/>
          <p:cNvSpPr>
            <a:spLocks noChangeArrowheads="1"/>
          </p:cNvSpPr>
          <p:nvPr/>
        </p:nvSpPr>
        <p:spPr bwMode="auto">
          <a:xfrm>
            <a:off x="8610600" y="1752600"/>
            <a:ext cx="1824037" cy="928688"/>
          </a:xfrm>
          <a:prstGeom prst="leftArrow">
            <a:avLst>
              <a:gd name="adj1" fmla="val 100000"/>
              <a:gd name="adj2" fmla="val 40724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PSAK 236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 66, 68: Contoh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 descr="A picture containing chart&#10;&#10;Description automatically generated">
            <a:extLst>
              <a:ext uri="{FF2B5EF4-FFF2-40B4-BE49-F238E27FC236}">
                <a16:creationId xmlns:a16="http://schemas.microsoft.com/office/drawing/2014/main" id="{F3FCD4D4-AC00-464B-B7D9-AAE9E5DA1A0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541" y="4557363"/>
            <a:ext cx="2523332" cy="2075403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FA5F043D-E88E-1D4E-BA3E-5E0B471AEF9F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21172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id-ID" sz="4000" dirty="0">
                <a:latin typeface="Fjalla One" panose="02000506040000020004" pitchFamily="2" charset="0"/>
                <a:cs typeface="Arial" charset="0"/>
              </a:rPr>
              <a:t>Unit Penghasil Kas</a:t>
            </a:r>
            <a:endParaRPr lang="en-GB" sz="4000" dirty="0">
              <a:latin typeface="Fjalla One" panose="02000506040000020004" pitchFamily="2" charset="0"/>
              <a:cs typeface="Arial" charset="0"/>
            </a:endParaRPr>
          </a:p>
        </p:txBody>
      </p:sp>
      <p:sp>
        <p:nvSpPr>
          <p:cNvPr id="31747" name="Content Placeholder 7"/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056433" cy="4736434"/>
          </a:xfrm>
        </p:spPr>
        <p:txBody>
          <a:bodyPr>
            <a:normAutofit/>
          </a:bodyPr>
          <a:lstStyle/>
          <a:p>
            <a:pPr marL="0" indent="0" algn="just" eaLnBrk="1" hangingPunct="1">
              <a:buNone/>
              <a:defRPr/>
            </a:pPr>
            <a:r>
              <a:rPr lang="id-ID" sz="2400" dirty="0">
                <a:cs typeface="Arial" pitchFamily="34" charset="0"/>
              </a:rPr>
              <a:t>Jumlah terpulihkan dari </a:t>
            </a:r>
            <a:r>
              <a:rPr lang="en-US" sz="2400" dirty="0">
                <a:cs typeface="Arial" pitchFamily="34" charset="0"/>
              </a:rPr>
              <a:t>UPK </a:t>
            </a:r>
            <a:r>
              <a:rPr lang="id-ID" sz="2400" dirty="0">
                <a:cs typeface="Arial" pitchFamily="34" charset="0"/>
              </a:rPr>
              <a:t>adalah </a:t>
            </a:r>
            <a:r>
              <a:rPr lang="id-ID" sz="2400" u="sng" dirty="0">
                <a:cs typeface="Arial" pitchFamily="34" charset="0"/>
              </a:rPr>
              <a:t>jumlah yang lebih tinggi</a:t>
            </a:r>
            <a:r>
              <a:rPr lang="id-ID" sz="2400" dirty="0">
                <a:cs typeface="Arial" pitchFamily="34" charset="0"/>
              </a:rPr>
              <a:t> antara </a:t>
            </a:r>
            <a:r>
              <a:rPr lang="id-ID" sz="2400" u="sng" dirty="0">
                <a:cs typeface="Arial" pitchFamily="34" charset="0"/>
              </a:rPr>
              <a:t>nilai wajar unit penghasil kas dikurangi biaya pelepasan</a:t>
            </a:r>
            <a:r>
              <a:rPr lang="id-ID" sz="2400" dirty="0">
                <a:cs typeface="Arial" pitchFamily="34" charset="0"/>
              </a:rPr>
              <a:t> d</a:t>
            </a:r>
            <a:r>
              <a:rPr lang="en-US" sz="2400" dirty="0" err="1">
                <a:cs typeface="Arial" pitchFamily="34" charset="0"/>
              </a:rPr>
              <a:t>engan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id-ID" sz="2400" u="sng" dirty="0">
                <a:cs typeface="Arial" pitchFamily="34" charset="0"/>
              </a:rPr>
              <a:t>nilai pakainya</a:t>
            </a:r>
            <a:r>
              <a:rPr lang="id-ID" sz="2400" dirty="0">
                <a:cs typeface="Arial" pitchFamily="34" charset="0"/>
              </a:rPr>
              <a:t>.</a:t>
            </a:r>
            <a:endParaRPr lang="en-US" sz="2400" dirty="0">
              <a:cs typeface="Arial" pitchFamily="34" charset="0"/>
            </a:endParaRPr>
          </a:p>
          <a:p>
            <a:pPr algn="just" eaLnBrk="1" hangingPunct="1">
              <a:defRPr/>
            </a:pPr>
            <a:endParaRPr lang="id-ID" sz="2400" dirty="0">
              <a:cs typeface="Arial" pitchFamily="34" charset="0"/>
            </a:endParaRPr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9299195" y="2895600"/>
            <a:ext cx="1824038" cy="685800"/>
          </a:xfrm>
          <a:prstGeom prst="leftArrow">
            <a:avLst>
              <a:gd name="adj1" fmla="val 100000"/>
              <a:gd name="adj2" fmla="val 40724"/>
            </a:avLst>
          </a:prstGeom>
          <a:solidFill>
            <a:srgbClr val="D2F3D0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PSAK 236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 74-76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706045-0A66-8847-B745-7AAC13D4ABC3}"/>
              </a:ext>
            </a:extLst>
          </p:cNvPr>
          <p:cNvSpPr/>
          <p:nvPr/>
        </p:nvSpPr>
        <p:spPr>
          <a:xfrm>
            <a:off x="1063746" y="2579671"/>
            <a:ext cx="754380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id-ID" sz="2200" dirty="0">
                <a:latin typeface="Calibri" panose="020F0502020204030204" pitchFamily="34" charset="0"/>
                <a:cs typeface="Calibri" panose="020F0502020204030204" pitchFamily="34" charset="0"/>
              </a:rPr>
              <a:t>Jumlah tercatat dari 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UPK</a:t>
            </a:r>
            <a:r>
              <a:rPr lang="id-ID" sz="22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914400" indent="-568325" algn="just">
              <a:buFont typeface="Wingdings" pitchFamily="2" charset="2"/>
              <a:buAutoNum type="alphaLcParenBoth"/>
              <a:defRPr/>
            </a:pPr>
            <a:r>
              <a:rPr lang="sv-SE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mencakup</a:t>
            </a:r>
            <a:r>
              <a:rPr lang="sv-SE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hanya</a:t>
            </a:r>
            <a:r>
              <a:rPr lang="sv-SE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2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sv-SE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2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tercatat</a:t>
            </a:r>
            <a:r>
              <a:rPr lang="sv-SE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dari aset-aset yang </a:t>
            </a:r>
            <a:r>
              <a:rPr lang="sv-SE" sz="2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id-ID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2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diatribusikan</a:t>
            </a:r>
            <a:r>
              <a:rPr lang="id-ID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langsung</a:t>
            </a:r>
            <a:r>
              <a:rPr lang="id-ID" sz="2200" dirty="0">
                <a:latin typeface="Calibri" panose="020F0502020204030204" pitchFamily="34" charset="0"/>
                <a:cs typeface="Calibri" panose="020F0502020204030204" pitchFamily="34" charset="0"/>
              </a:rPr>
              <a:t>, atau </a:t>
            </a:r>
            <a:r>
              <a:rPr lang="id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dialoksikan</a:t>
            </a:r>
            <a:r>
              <a:rPr lang="id-ID" sz="2200" dirty="0">
                <a:latin typeface="Calibri" panose="020F0502020204030204" pitchFamily="34" charset="0"/>
                <a:cs typeface="Calibri" panose="020F0502020204030204" pitchFamily="34" charset="0"/>
              </a:rPr>
              <a:t> dengan dasar yang layak dan konsisten, ke 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UPK</a:t>
            </a:r>
            <a:r>
              <a:rPr lang="id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 akan menghasilkan arus kas masuk </a:t>
            </a:r>
            <a:r>
              <a:rPr lang="id-ID" sz="2200" dirty="0">
                <a:latin typeface="Calibri" panose="020F0502020204030204" pitchFamily="34" charset="0"/>
                <a:cs typeface="Calibri" panose="020F0502020204030204" pitchFamily="34" charset="0"/>
              </a:rPr>
              <a:t>yang digunakan dalam </a:t>
            </a:r>
            <a:r>
              <a:rPr lang="fi-FI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menentukan</a:t>
            </a:r>
            <a:r>
              <a:rPr lang="fi-FI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fi-FI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pakai</a:t>
            </a:r>
            <a:r>
              <a:rPr lang="fi-FI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unit</a:t>
            </a:r>
            <a:r>
              <a:rPr lang="fi-FI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penghasil</a:t>
            </a:r>
            <a:r>
              <a:rPr lang="fi-FI" sz="2200" dirty="0">
                <a:latin typeface="Calibri" panose="020F0502020204030204" pitchFamily="34" charset="0"/>
                <a:cs typeface="Calibri" panose="020F0502020204030204" pitchFamily="34" charset="0"/>
              </a:rPr>
              <a:t> kas; </a:t>
            </a:r>
            <a:r>
              <a:rPr lang="fi-FI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endParaRPr lang="fi-FI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indent="-568325" algn="just">
              <a:buFont typeface="Wingdings" pitchFamily="2" charset="2"/>
              <a:buAutoNum type="alphaLcParenBoth"/>
              <a:defRPr/>
            </a:pPr>
            <a:endParaRPr lang="id-ID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indent="-568325" algn="just">
              <a:buFont typeface="Wingdings" pitchFamily="2" charset="2"/>
              <a:buAutoNum type="alphaLcParenBoth"/>
              <a:defRPr/>
            </a:pPr>
            <a:r>
              <a:rPr lang="id-ID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 mencakup jumlah tercatat dari setiap liabilitas yang diakui</a:t>
            </a:r>
            <a:r>
              <a:rPr lang="id-ID" sz="2200" dirty="0">
                <a:latin typeface="Calibri" panose="020F0502020204030204" pitchFamily="34" charset="0"/>
                <a:cs typeface="Calibri" panose="020F0502020204030204" pitchFamily="34" charset="0"/>
              </a:rPr>
              <a:t>, kecuali jumlah </a:t>
            </a:r>
            <a:r>
              <a:rPr lang="id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terpulihkan</a:t>
            </a:r>
            <a:r>
              <a:rPr lang="id-ID" sz="2200" dirty="0">
                <a:latin typeface="Calibri" panose="020F0502020204030204" pitchFamily="34" charset="0"/>
                <a:cs typeface="Calibri" panose="020F0502020204030204" pitchFamily="34" charset="0"/>
              </a:rPr>
              <a:t> dari unit penghasil kas tidak dapat ditentukan tanpa mempertimbangkan liabilitas tersebut.</a:t>
            </a:r>
            <a:endParaRPr lang="en-GB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Shape&#10;&#10;Description automatically generated">
            <a:extLst>
              <a:ext uri="{FF2B5EF4-FFF2-40B4-BE49-F238E27FC236}">
                <a16:creationId xmlns:a16="http://schemas.microsoft.com/office/drawing/2014/main" id="{394A1010-7B9B-8C40-B898-19217995078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964" y="3979926"/>
            <a:ext cx="2730500" cy="2387600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E94008DB-E146-B242-8F73-B9AC9B8FE124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16833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6"/>
          <p:cNvSpPr>
            <a:spLocks noGrp="1"/>
          </p:cNvSpPr>
          <p:nvPr>
            <p:ph type="title"/>
          </p:nvPr>
        </p:nvSpPr>
        <p:spPr>
          <a:xfrm>
            <a:off x="2410228" y="554799"/>
            <a:ext cx="7371600" cy="1170299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id-ID" sz="4000" dirty="0">
                <a:latin typeface="Fjalla One" panose="02000506040000020004" pitchFamily="2" charset="0"/>
                <a:cs typeface="Arial" pitchFamily="34" charset="0"/>
              </a:rPr>
              <a:t>Unit Penghasil Kas</a:t>
            </a:r>
            <a:endParaRPr lang="en-GB" sz="4000" dirty="0">
              <a:latin typeface="Fjalla One" panose="02000506040000020004" pitchFamily="2" charset="0"/>
              <a:cs typeface="Arial" pitchFamily="34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3E834C1-0693-5340-AA59-FBBB89663F9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19200" y="1537517"/>
            <a:ext cx="6781800" cy="4858583"/>
          </a:xfrm>
        </p:spPr>
        <p:txBody>
          <a:bodyPr/>
          <a:lstStyle/>
          <a:p>
            <a:pPr marL="361950" indent="0">
              <a:buNone/>
              <a:tabLst>
                <a:tab pos="8223250" algn="r"/>
              </a:tabLst>
              <a:defRPr/>
            </a:pPr>
            <a:r>
              <a:rPr lang="id-ID" sz="2400" b="1" dirty="0">
                <a:solidFill>
                  <a:schemeClr val="tx1"/>
                </a:solidFill>
              </a:rPr>
              <a:t>Rugi </a:t>
            </a:r>
            <a:r>
              <a:rPr lang="en-US" sz="2400" b="1" dirty="0">
                <a:solidFill>
                  <a:schemeClr val="tx1"/>
                </a:solidFill>
              </a:rPr>
              <a:t>P</a:t>
            </a:r>
            <a:r>
              <a:rPr lang="id-ID" sz="2400" b="1" dirty="0" err="1">
                <a:solidFill>
                  <a:schemeClr val="tx1"/>
                </a:solidFill>
              </a:rPr>
              <a:t>enurunan</a:t>
            </a:r>
            <a:r>
              <a:rPr lang="id-ID" sz="2400" b="1" dirty="0">
                <a:solidFill>
                  <a:schemeClr val="tx1"/>
                </a:solidFill>
              </a:rPr>
              <a:t> </a:t>
            </a:r>
            <a:r>
              <a:rPr lang="en-US" sz="2400" b="1" dirty="0">
                <a:solidFill>
                  <a:schemeClr val="tx1"/>
                </a:solidFill>
              </a:rPr>
              <a:t>N</a:t>
            </a:r>
            <a:r>
              <a:rPr lang="id-ID" sz="2400" b="1" dirty="0">
                <a:solidFill>
                  <a:schemeClr val="tx1"/>
                </a:solidFill>
              </a:rPr>
              <a:t>ilai </a:t>
            </a:r>
            <a:endParaRPr lang="en-GB" sz="2400" b="1" dirty="0">
              <a:solidFill>
                <a:schemeClr val="tx1"/>
              </a:solidFill>
            </a:endParaRPr>
          </a:p>
          <a:p>
            <a:pPr marL="630238" lvl="1" indent="-287338">
              <a:tabLst>
                <a:tab pos="8223250" algn="r"/>
              </a:tabLst>
              <a:defRPr/>
            </a:pPr>
            <a:r>
              <a:rPr lang="id-ID" dirty="0"/>
              <a:t>diakui untuk </a:t>
            </a:r>
            <a:r>
              <a:rPr lang="en-US" dirty="0"/>
              <a:t>UPK</a:t>
            </a:r>
            <a:endParaRPr lang="en-GB" dirty="0"/>
          </a:p>
          <a:p>
            <a:pPr marL="987425" lvl="2" indent="-176213">
              <a:defRPr/>
            </a:pPr>
            <a:r>
              <a:rPr lang="id-ID" dirty="0"/>
              <a:t> jika</a:t>
            </a:r>
            <a:r>
              <a:rPr lang="en-GB" dirty="0"/>
              <a:t>, </a:t>
            </a:r>
            <a:r>
              <a:rPr lang="id-ID" dirty="0"/>
              <a:t>dan hanya  jika, </a:t>
            </a:r>
            <a:r>
              <a:rPr lang="id-ID" i="1" dirty="0"/>
              <a:t>jumlah </a:t>
            </a:r>
            <a:r>
              <a:rPr lang="id-ID" i="1" dirty="0" err="1"/>
              <a:t>terpulihkan</a:t>
            </a:r>
            <a:r>
              <a:rPr lang="id-ID" i="1" dirty="0"/>
              <a:t> dari unit tersebut (kelompok dari unit) </a:t>
            </a:r>
            <a:r>
              <a:rPr lang="en-US" i="1" dirty="0"/>
              <a:t>&lt;</a:t>
            </a:r>
            <a:r>
              <a:rPr lang="id-ID" i="1" dirty="0"/>
              <a:t> jumlah tercatatnya.</a:t>
            </a:r>
          </a:p>
          <a:p>
            <a:pPr marL="633413" lvl="1" indent="-279400">
              <a:defRPr/>
            </a:pPr>
            <a:r>
              <a:rPr lang="id-ID" i="1" dirty="0"/>
              <a:t>dialokasikan untuk mengurangi jumlah tercatat aset dari unit tersebut (kelompok dari unit) dengan urutan </a:t>
            </a:r>
            <a:r>
              <a:rPr lang="id-ID" i="1" dirty="0" err="1"/>
              <a:t>sbb</a:t>
            </a:r>
            <a:r>
              <a:rPr lang="id-ID" i="1" dirty="0"/>
              <a:t>:</a:t>
            </a:r>
            <a:endParaRPr lang="en-GB" dirty="0"/>
          </a:p>
          <a:p>
            <a:pPr marL="976313" indent="-342900">
              <a:buFontTx/>
              <a:buAutoNum type="alphaLcParenBoth"/>
              <a:defRPr/>
            </a:pPr>
            <a:r>
              <a:rPr lang="id-ID" i="1" dirty="0"/>
              <a:t>pertama, mengurangi jumlah tercatat </a:t>
            </a:r>
            <a:r>
              <a:rPr lang="nn-NO" dirty="0"/>
              <a:t>goodwill </a:t>
            </a:r>
            <a:r>
              <a:rPr lang="nn-NO" i="1" dirty="0"/>
              <a:t>yang dialokasikan ke unit penghasil kas</a:t>
            </a:r>
            <a:r>
              <a:rPr lang="id-ID" i="1" dirty="0"/>
              <a:t> </a:t>
            </a:r>
            <a:r>
              <a:rPr lang="nl-NL" i="1" dirty="0"/>
              <a:t>(kelompok dari unit); dan</a:t>
            </a:r>
            <a:endParaRPr lang="id-ID" i="1" dirty="0"/>
          </a:p>
          <a:p>
            <a:pPr marL="976313" indent="-342900">
              <a:buFontTx/>
              <a:buAutoNum type="alphaLcParenBoth"/>
              <a:defRPr/>
            </a:pPr>
            <a:r>
              <a:rPr lang="id-ID" i="1" dirty="0"/>
              <a:t>selanjutnya, ke aset lain dari unit tersebut (kelompok dari unit) dibagi pro rata atas dasar jumlah tercatat setiap aset.</a:t>
            </a:r>
            <a:endParaRPr lang="en-GB" dirty="0"/>
          </a:p>
          <a:p>
            <a:endParaRPr lang="en-US" dirty="0"/>
          </a:p>
        </p:txBody>
      </p:sp>
      <p:sp>
        <p:nvSpPr>
          <p:cNvPr id="382980" name="AutoShape 4"/>
          <p:cNvSpPr>
            <a:spLocks noChangeArrowheads="1"/>
          </p:cNvSpPr>
          <p:nvPr/>
        </p:nvSpPr>
        <p:spPr bwMode="auto">
          <a:xfrm>
            <a:off x="8682036" y="3200400"/>
            <a:ext cx="1400175" cy="609600"/>
          </a:xfrm>
          <a:prstGeom prst="roundRect">
            <a:avLst>
              <a:gd name="adj" fmla="val 21875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89803" dir="2700000" algn="ctr" rotWithShape="0">
              <a:srgbClr val="808080"/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600" b="1" dirty="0">
                <a:latin typeface="Calibri" panose="020F0502020204030204" pitchFamily="34" charset="0"/>
                <a:cs typeface="Calibri" panose="020F0502020204030204" pitchFamily="34" charset="0"/>
              </a:rPr>
              <a:t>Pertama, 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Goodwill </a:t>
            </a:r>
          </a:p>
        </p:txBody>
      </p:sp>
      <p:sp>
        <p:nvSpPr>
          <p:cNvPr id="382982" name="AutoShape 6"/>
          <p:cNvSpPr>
            <a:spLocks noChangeArrowheads="1"/>
          </p:cNvSpPr>
          <p:nvPr/>
        </p:nvSpPr>
        <p:spPr bwMode="auto">
          <a:xfrm>
            <a:off x="8710611" y="4519613"/>
            <a:ext cx="1400175" cy="609600"/>
          </a:xfrm>
          <a:prstGeom prst="roundRect">
            <a:avLst>
              <a:gd name="adj" fmla="val 21875"/>
            </a:avLst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89803" dir="2700000" algn="ctr" rotWithShape="0">
              <a:srgbClr val="808080"/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600" b="1" dirty="0">
                <a:latin typeface="Calibri" panose="020F0502020204030204" pitchFamily="34" charset="0"/>
                <a:cs typeface="Calibri" panose="020F0502020204030204" pitchFamily="34" charset="0"/>
              </a:rPr>
              <a:t>Kemudian pro rata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AutoShape 9"/>
          <p:cNvSpPr>
            <a:spLocks noChangeArrowheads="1"/>
          </p:cNvSpPr>
          <p:nvPr/>
        </p:nvSpPr>
        <p:spPr bwMode="auto">
          <a:xfrm>
            <a:off x="8405812" y="2234150"/>
            <a:ext cx="1952625" cy="457199"/>
          </a:xfrm>
          <a:prstGeom prst="leftArrow">
            <a:avLst>
              <a:gd name="adj1" fmla="val 100000"/>
              <a:gd name="adj2" fmla="val 40724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PSAK 236 Par 98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9253535" y="3986214"/>
            <a:ext cx="357188" cy="428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B119AB8B-2A36-B447-A50C-DED880F951B4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86775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id-ID" sz="4000" dirty="0">
                <a:latin typeface="Fjalla One" panose="02000506040000020004" pitchFamily="2" charset="0"/>
                <a:cs typeface="Arial" charset="0"/>
              </a:rPr>
              <a:t>Unit Penghasil Kas</a:t>
            </a:r>
            <a:endParaRPr lang="en-GB" sz="4000" dirty="0">
              <a:latin typeface="Fjalla One" panose="02000506040000020004" pitchFamily="2" charset="0"/>
              <a:cs typeface="Arial" charset="0"/>
            </a:endParaRP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1752600" y="1785938"/>
            <a:ext cx="6691313" cy="270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i-FI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fi-FI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mengalokasikan</a:t>
            </a:r>
            <a:r>
              <a:rPr lang="fi-FI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rugi</a:t>
            </a:r>
            <a:r>
              <a:rPr lang="fi-FI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fi-FI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id-ID" sz="2000" i="1" dirty="0">
                <a:latin typeface="Calibri" panose="020F0502020204030204" pitchFamily="34" charset="0"/>
                <a:cs typeface="Calibri" panose="020F0502020204030204" pitchFamily="34" charset="0"/>
              </a:rPr>
              <a:t>, entitas tidak harus mengurangi jumlah tercatat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i="1" dirty="0">
                <a:latin typeface="Calibri" panose="020F0502020204030204" pitchFamily="34" charset="0"/>
                <a:cs typeface="Calibri" panose="020F0502020204030204" pitchFamily="34" charset="0"/>
              </a:rPr>
              <a:t>aset dengan jumlah yang tertinggi dari:</a:t>
            </a:r>
          </a:p>
          <a:p>
            <a:pPr marL="539750" indent="-539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i="1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id-ID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id-ID" sz="2000" i="1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id-ID" sz="2000" i="1" dirty="0">
                <a:latin typeface="Calibri" panose="020F0502020204030204" pitchFamily="34" charset="0"/>
                <a:cs typeface="Calibri" panose="020F0502020204030204" pitchFamily="34" charset="0"/>
              </a:rPr>
              <a:t>nilai wajarnya dikurangi biaya untuk menjual (jika ditentukan);</a:t>
            </a:r>
          </a:p>
          <a:p>
            <a:pPr marL="539750" indent="-539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2000" i="1" dirty="0">
                <a:latin typeface="Calibri" panose="020F0502020204030204" pitchFamily="34" charset="0"/>
                <a:cs typeface="Calibri" panose="020F0502020204030204" pitchFamily="34" charset="0"/>
              </a:rPr>
              <a:t>(b) 	</a:t>
            </a:r>
            <a:r>
              <a:rPr lang="sv-SE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sv-SE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pakainya</a:t>
            </a:r>
            <a:r>
              <a:rPr lang="sv-SE" sz="2000" i="1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sv-SE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sv-SE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sv-SE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ditentukan</a:t>
            </a:r>
            <a:r>
              <a:rPr lang="sv-SE" sz="2000" i="1" dirty="0">
                <a:latin typeface="Calibri" panose="020F0502020204030204" pitchFamily="34" charset="0"/>
                <a:cs typeface="Calibri" panose="020F0502020204030204" pitchFamily="34" charset="0"/>
              </a:rPr>
              <a:t>); dan</a:t>
            </a:r>
          </a:p>
          <a:p>
            <a:pPr marL="539750" indent="-539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i="1" dirty="0">
                <a:latin typeface="Calibri" panose="020F0502020204030204" pitchFamily="34" charset="0"/>
                <a:cs typeface="Calibri" panose="020F0502020204030204" pitchFamily="34" charset="0"/>
              </a:rPr>
              <a:t>(c) 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id-ID" sz="2000" i="1" dirty="0">
                <a:latin typeface="Calibri" panose="020F0502020204030204" pitchFamily="34" charset="0"/>
                <a:cs typeface="Calibri" panose="020F0502020204030204" pitchFamily="34" charset="0"/>
              </a:rPr>
              <a:t>nol.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AutoShape 9"/>
          <p:cNvSpPr>
            <a:spLocks noChangeArrowheads="1"/>
          </p:cNvSpPr>
          <p:nvPr/>
        </p:nvSpPr>
        <p:spPr bwMode="auto">
          <a:xfrm>
            <a:off x="8667751" y="1785938"/>
            <a:ext cx="1643063" cy="685800"/>
          </a:xfrm>
          <a:prstGeom prst="leftArrow">
            <a:avLst>
              <a:gd name="adj1" fmla="val 100000"/>
              <a:gd name="adj2" fmla="val 40724"/>
            </a:avLst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PSAK 236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 10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6" name="Rectangle 5"/>
          <p:cNvSpPr/>
          <p:nvPr/>
        </p:nvSpPr>
        <p:spPr>
          <a:xfrm>
            <a:off x="1752600" y="4496643"/>
            <a:ext cx="8215313" cy="76944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2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Jumlah rugi penurunan nilai yang semestinya dialokasikan </a:t>
            </a:r>
            <a:r>
              <a:rPr lang="fi-FI" sz="22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 aset </a:t>
            </a:r>
            <a:r>
              <a:rPr lang="fi-FI" sz="22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fi-FI" sz="22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harus dialokasikan pro rata ke aset</a:t>
            </a:r>
            <a:r>
              <a:rPr lang="id-ID" sz="22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</a:t>
            </a:r>
            <a:r>
              <a:rPr lang="fi-FI" sz="22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ain dari unit (kelompok dari unit).</a:t>
            </a:r>
            <a:endParaRPr lang="en-GB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B022E702-003C-BD4E-A2BC-CAD985F9BABB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97575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6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4000" dirty="0">
                <a:latin typeface="Fjalla One" panose="02000506040000020004" pitchFamily="2" charset="0"/>
                <a:cs typeface="Arial" pitchFamily="34" charset="0"/>
              </a:rPr>
              <a:t>Pembalikan Rugi Penurunan Nilai</a:t>
            </a:r>
            <a:endParaRPr lang="en-GB" sz="4000" dirty="0">
              <a:latin typeface="Fjalla One" panose="02000506040000020004" pitchFamily="2" charset="0"/>
              <a:cs typeface="Arial" pitchFamily="34" charset="0"/>
            </a:endParaRPr>
          </a:p>
        </p:txBody>
      </p:sp>
      <p:sp>
        <p:nvSpPr>
          <p:cNvPr id="64514" name="Content Placeholder 7"/>
          <p:cNvSpPr>
            <a:spLocks noGrp="1"/>
          </p:cNvSpPr>
          <p:nvPr>
            <p:ph sz="quarter" idx="10"/>
          </p:nvPr>
        </p:nvSpPr>
        <p:spPr>
          <a:xfrm>
            <a:off x="1371600" y="1537517"/>
            <a:ext cx="7848600" cy="1662883"/>
          </a:xfrm>
        </p:spPr>
        <p:txBody>
          <a:bodyPr>
            <a:normAutofit fontScale="92500"/>
          </a:bodyPr>
          <a:lstStyle/>
          <a:p>
            <a:pPr marL="0" indent="0" eaLnBrk="1" hangingPunct="1">
              <a:buNone/>
            </a:pPr>
            <a:r>
              <a:rPr lang="id-ID" sz="2400" i="1" dirty="0"/>
              <a:t>Dalam menilai apakah terdapat indikasi bahwa </a:t>
            </a:r>
            <a:r>
              <a:rPr lang="it-IT" sz="2400" i="1" dirty="0" err="1"/>
              <a:t>rugi</a:t>
            </a:r>
            <a:r>
              <a:rPr lang="it-IT" sz="2400" i="1" dirty="0"/>
              <a:t> </a:t>
            </a:r>
            <a:r>
              <a:rPr lang="it-IT" sz="2400" i="1" dirty="0" err="1"/>
              <a:t>penurunan</a:t>
            </a:r>
            <a:r>
              <a:rPr lang="it-IT" sz="2400" i="1" dirty="0"/>
              <a:t> </a:t>
            </a:r>
            <a:r>
              <a:rPr lang="it-IT" sz="2400" i="1" dirty="0" err="1"/>
              <a:t>nilai</a:t>
            </a:r>
            <a:r>
              <a:rPr lang="it-IT" sz="2400" i="1" dirty="0"/>
              <a:t> </a:t>
            </a:r>
            <a:r>
              <a:rPr lang="it-IT" sz="2400" i="1" dirty="0" err="1"/>
              <a:t>yang</a:t>
            </a:r>
            <a:r>
              <a:rPr lang="it-IT" sz="2400" i="1" dirty="0"/>
              <a:t> </a:t>
            </a:r>
            <a:r>
              <a:rPr lang="it-IT" sz="2400" i="1" dirty="0" err="1"/>
              <a:t>telah</a:t>
            </a:r>
            <a:r>
              <a:rPr lang="it-IT" sz="2400" i="1" dirty="0"/>
              <a:t> </a:t>
            </a:r>
            <a:r>
              <a:rPr lang="it-IT" sz="2400" i="1" dirty="0" err="1"/>
              <a:t>diakui</a:t>
            </a:r>
            <a:r>
              <a:rPr lang="it-IT" sz="2400" i="1" dirty="0"/>
              <a:t> </a:t>
            </a:r>
            <a:r>
              <a:rPr lang="it-IT" sz="2400" i="1" dirty="0" err="1"/>
              <a:t>pada</a:t>
            </a:r>
            <a:r>
              <a:rPr lang="it-IT" sz="2400" i="1" dirty="0"/>
              <a:t> </a:t>
            </a:r>
            <a:r>
              <a:rPr lang="it-IT" sz="2400" i="1" dirty="0" err="1"/>
              <a:t>periode-periode</a:t>
            </a:r>
            <a:r>
              <a:rPr lang="id-ID" sz="2400" i="1" dirty="0"/>
              <a:t> sebelumnya untuk aset (selain </a:t>
            </a:r>
            <a:r>
              <a:rPr lang="id-ID" sz="2400" i="1" dirty="0" err="1"/>
              <a:t>goodwill</a:t>
            </a:r>
            <a:r>
              <a:rPr lang="id-ID" sz="2400" i="1" dirty="0"/>
              <a:t>) mungkin tidak ada lagi</a:t>
            </a:r>
            <a:r>
              <a:rPr lang="id-ID" sz="2400" i="1" dirty="0">
                <a:cs typeface="Arial" pitchFamily="34" charset="0"/>
              </a:rPr>
              <a:t> </a:t>
            </a:r>
            <a:r>
              <a:rPr lang="id-ID" sz="2400" i="1" dirty="0"/>
              <a:t>atau mungkin telah menurun, entitas mempertimbangkan, minimal, indikasi berikut ini:</a:t>
            </a:r>
          </a:p>
          <a:p>
            <a:pPr eaLnBrk="1" hangingPunct="1"/>
            <a:endParaRPr lang="en-GB" sz="2400" dirty="0">
              <a:cs typeface="Arial" pitchFamily="34" charset="0"/>
            </a:endParaRPr>
          </a:p>
          <a:p>
            <a:pPr lvl="2" eaLnBrk="1" hangingPunct="1">
              <a:lnSpc>
                <a:spcPct val="90000"/>
              </a:lnSpc>
              <a:buFontTx/>
              <a:buNone/>
            </a:pPr>
            <a:endParaRPr lang="en-US" dirty="0">
              <a:cs typeface="Arial" pitchFamily="34" charset="0"/>
            </a:endParaRPr>
          </a:p>
        </p:txBody>
      </p:sp>
      <p:sp>
        <p:nvSpPr>
          <p:cNvPr id="6" name="AutoShape 9"/>
          <p:cNvSpPr>
            <a:spLocks noChangeArrowheads="1"/>
          </p:cNvSpPr>
          <p:nvPr/>
        </p:nvSpPr>
        <p:spPr bwMode="auto">
          <a:xfrm>
            <a:off x="9253728" y="1981200"/>
            <a:ext cx="1671638" cy="640942"/>
          </a:xfrm>
          <a:prstGeom prst="leftArrow">
            <a:avLst>
              <a:gd name="adj1" fmla="val 100000"/>
              <a:gd name="adj2" fmla="val 40724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PSAK 236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Par 106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AE1A22A-0685-8E4C-A18F-56EBD8614BD4}"/>
              </a:ext>
            </a:extLst>
          </p:cNvPr>
          <p:cNvGraphicFramePr/>
          <p:nvPr/>
        </p:nvGraphicFramePr>
        <p:xfrm>
          <a:off x="2514600" y="3050435"/>
          <a:ext cx="6096000" cy="2270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7690F26D-2EFC-4D45-ACD2-2549E6999F33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45169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6"/>
          <p:cNvSpPr>
            <a:spLocks noGrp="1"/>
          </p:cNvSpPr>
          <p:nvPr>
            <p:ph type="title"/>
          </p:nvPr>
        </p:nvSpPr>
        <p:spPr>
          <a:xfrm>
            <a:off x="2705103" y="461900"/>
            <a:ext cx="6781794" cy="763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4400" dirty="0">
                <a:latin typeface="Fjalla One" panose="02000506040000020004" pitchFamily="2" charset="0"/>
                <a:cs typeface="Arial" pitchFamily="34" charset="0"/>
              </a:rPr>
              <a:t>Pembalikan</a:t>
            </a:r>
            <a:r>
              <a:rPr lang="id-ID" dirty="0"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id-ID" sz="4400" dirty="0">
                <a:latin typeface="Fjalla One" panose="02000506040000020004" pitchFamily="2" charset="0"/>
                <a:cs typeface="Arial" pitchFamily="34" charset="0"/>
              </a:rPr>
              <a:t>Rugi</a:t>
            </a:r>
            <a:r>
              <a:rPr lang="id-ID" dirty="0"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id-ID" sz="4400" dirty="0">
                <a:latin typeface="Fjalla One" panose="02000506040000020004" pitchFamily="2" charset="0"/>
                <a:cs typeface="Arial" pitchFamily="34" charset="0"/>
              </a:rPr>
              <a:t>Penurunan</a:t>
            </a:r>
            <a:r>
              <a:rPr lang="id-ID" dirty="0"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id-ID" sz="4400" dirty="0">
                <a:latin typeface="Fjalla One" panose="02000506040000020004" pitchFamily="2" charset="0"/>
                <a:cs typeface="Arial" pitchFamily="34" charset="0"/>
              </a:rPr>
              <a:t>Nilai</a:t>
            </a:r>
            <a:endParaRPr lang="en-GB" dirty="0">
              <a:latin typeface="Fjalla One" panose="02000506040000020004" pitchFamily="2" charset="0"/>
              <a:cs typeface="Arial" pitchFamily="34" charset="0"/>
            </a:endParaRPr>
          </a:p>
        </p:txBody>
      </p:sp>
      <p:sp>
        <p:nvSpPr>
          <p:cNvPr id="65538" name="Content Placeholder 7"/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7008433" cy="4736434"/>
          </a:xfrm>
        </p:spPr>
        <p:txBody>
          <a:bodyPr>
            <a:normAutofit/>
          </a:bodyPr>
          <a:lstStyle/>
          <a:p>
            <a:pPr eaLnBrk="1" hangingPunct="1"/>
            <a:r>
              <a:rPr lang="id-ID" sz="2200" i="1" dirty="0"/>
              <a:t>Rugi penurunan nilai yang telah diakui dalam periode-periode sebelumnya untuk aset </a:t>
            </a:r>
            <a:r>
              <a:rPr lang="id-ID" sz="2200" i="1" dirty="0">
                <a:solidFill>
                  <a:srgbClr val="C00000"/>
                </a:solidFill>
              </a:rPr>
              <a:t>selain goodwill</a:t>
            </a:r>
            <a:r>
              <a:rPr lang="id-ID" sz="2200" i="1" dirty="0"/>
              <a:t> harus dibalik jika, dan hanya jika, </a:t>
            </a:r>
            <a:r>
              <a:rPr lang="id-ID" sz="2200" i="1" dirty="0">
                <a:solidFill>
                  <a:srgbClr val="C00000"/>
                </a:solidFill>
              </a:rPr>
              <a:t>terdapat perubahan estimasi yang digunakan untuk menentukan jumlah terpulihkan atas aset tersebut sejak rugi penurunan nilai terakhir diakui</a:t>
            </a:r>
            <a:r>
              <a:rPr lang="id-ID" sz="2200" i="1" dirty="0"/>
              <a:t>.</a:t>
            </a:r>
          </a:p>
          <a:p>
            <a:pPr eaLnBrk="1" hangingPunct="1"/>
            <a:endParaRPr lang="en-GB" sz="2200" dirty="0">
              <a:cs typeface="Arial" pitchFamily="34" charset="0"/>
            </a:endParaRPr>
          </a:p>
          <a:p>
            <a:pPr eaLnBrk="1" hangingPunct="1"/>
            <a:r>
              <a:rPr lang="id-ID" sz="2200" i="1" dirty="0">
                <a:cs typeface="Arial" pitchFamily="34" charset="0"/>
              </a:rPr>
              <a:t>j</a:t>
            </a:r>
            <a:r>
              <a:rPr lang="id-ID" sz="2200" i="1" dirty="0"/>
              <a:t>ika kasusnya seperti ini, </a:t>
            </a:r>
            <a:r>
              <a:rPr lang="id-ID" sz="2200" i="1" dirty="0">
                <a:solidFill>
                  <a:srgbClr val="C00000"/>
                </a:solidFill>
              </a:rPr>
              <a:t>jumlah tercatat aset</a:t>
            </a:r>
            <a:r>
              <a:rPr lang="id-ID" sz="2200" i="1" dirty="0"/>
              <a:t>, (ada pengecualian) </a:t>
            </a:r>
            <a:r>
              <a:rPr lang="fi-FI" sz="2200" i="1" dirty="0">
                <a:solidFill>
                  <a:srgbClr val="C00000"/>
                </a:solidFill>
              </a:rPr>
              <a:t>dinaikkan ke jumla</a:t>
            </a:r>
            <a:r>
              <a:rPr lang="id-ID" sz="2200" i="1" dirty="0">
                <a:solidFill>
                  <a:srgbClr val="C00000"/>
                </a:solidFill>
              </a:rPr>
              <a:t>h </a:t>
            </a:r>
            <a:r>
              <a:rPr lang="fi-FI" sz="2200" i="1" dirty="0" err="1">
                <a:solidFill>
                  <a:srgbClr val="C00000"/>
                </a:solidFill>
              </a:rPr>
              <a:t>terpulihkannya</a:t>
            </a:r>
            <a:r>
              <a:rPr lang="id-ID" sz="2200" i="1" dirty="0">
                <a:cs typeface="Arial" pitchFamily="34" charset="0"/>
              </a:rPr>
              <a:t>.</a:t>
            </a:r>
          </a:p>
          <a:p>
            <a:pPr eaLnBrk="1" hangingPunct="1"/>
            <a:endParaRPr lang="id-ID" sz="2200" i="1" dirty="0">
              <a:cs typeface="Arial" pitchFamily="34" charset="0"/>
            </a:endParaRPr>
          </a:p>
          <a:p>
            <a:pPr eaLnBrk="1" hangingPunct="1"/>
            <a:r>
              <a:rPr lang="fi-FI" sz="2200" i="1" dirty="0"/>
              <a:t>Kenaikan ini merupakan suat</a:t>
            </a:r>
            <a:r>
              <a:rPr lang="id-ID" sz="2200" i="1" dirty="0"/>
              <a:t>u </a:t>
            </a:r>
            <a:r>
              <a:rPr lang="fi-FI" sz="2200" i="1" dirty="0">
                <a:solidFill>
                  <a:srgbClr val="C00000"/>
                </a:solidFill>
              </a:rPr>
              <a:t>pembalika</a:t>
            </a:r>
            <a:r>
              <a:rPr lang="id-ID" sz="2200" i="1" dirty="0">
                <a:solidFill>
                  <a:srgbClr val="C00000"/>
                </a:solidFill>
              </a:rPr>
              <a:t>n rugi penurunan nilai</a:t>
            </a:r>
            <a:r>
              <a:rPr lang="id-ID" sz="2200" dirty="0">
                <a:solidFill>
                  <a:srgbClr val="C00000"/>
                </a:solidFill>
                <a:cs typeface="Arial" pitchFamily="34" charset="0"/>
              </a:rPr>
              <a:t> </a:t>
            </a:r>
          </a:p>
          <a:p>
            <a:pPr eaLnBrk="1" hangingPunct="1">
              <a:buFont typeface="Wingdings" pitchFamily="2" charset="2"/>
              <a:buNone/>
            </a:pPr>
            <a:endParaRPr lang="en-GB" sz="2200" i="1" dirty="0">
              <a:cs typeface="Arial" pitchFamily="34" charset="0"/>
            </a:endParaRPr>
          </a:p>
        </p:txBody>
      </p:sp>
      <p:sp>
        <p:nvSpPr>
          <p:cNvPr id="9" name="AutoShape 9"/>
          <p:cNvSpPr>
            <a:spLocks noChangeArrowheads="1"/>
          </p:cNvSpPr>
          <p:nvPr/>
        </p:nvSpPr>
        <p:spPr bwMode="auto">
          <a:xfrm>
            <a:off x="8574878" y="1828800"/>
            <a:ext cx="1824037" cy="685800"/>
          </a:xfrm>
          <a:prstGeom prst="leftArrow">
            <a:avLst>
              <a:gd name="adj1" fmla="val 100000"/>
              <a:gd name="adj2" fmla="val 40724"/>
            </a:avLst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PSAK 236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 109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BF69E87D-2B75-1742-9732-5BFFA8CD183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2742619"/>
            <a:ext cx="3683000" cy="3657600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E45DD339-6374-9743-A999-A46B86AE0554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45194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id-ID" sz="4000" dirty="0">
                <a:latin typeface="Fjalla One" panose="02000506040000020004" pitchFamily="2" charset="0"/>
                <a:cs typeface="Arial" pitchFamily="34" charset="0"/>
              </a:rPr>
              <a:t>Pembalikan suatu </a:t>
            </a:r>
            <a:br>
              <a:rPr lang="id-ID" sz="4000" dirty="0">
                <a:latin typeface="Fjalla One" panose="02000506040000020004" pitchFamily="2" charset="0"/>
                <a:cs typeface="Arial" pitchFamily="34" charset="0"/>
              </a:rPr>
            </a:br>
            <a:r>
              <a:rPr lang="id-ID" sz="4000" dirty="0">
                <a:latin typeface="Fjalla One" panose="02000506040000020004" pitchFamily="2" charset="0"/>
                <a:cs typeface="Arial" pitchFamily="34" charset="0"/>
              </a:rPr>
              <a:t>Rugi Penurunan Nilai –Aset Individu</a:t>
            </a:r>
            <a:endParaRPr lang="en-GB" sz="4000" dirty="0">
              <a:latin typeface="Fjalla One" panose="02000506040000020004" pitchFamily="2" charset="0"/>
              <a:cs typeface="Arial" pitchFamily="34" charset="0"/>
            </a:endParaRPr>
          </a:p>
        </p:txBody>
      </p:sp>
      <p:sp>
        <p:nvSpPr>
          <p:cNvPr id="66562" name="Content Placeholder 7"/>
          <p:cNvSpPr>
            <a:spLocks noGrp="1"/>
          </p:cNvSpPr>
          <p:nvPr>
            <p:ph sz="quarter" idx="10"/>
          </p:nvPr>
        </p:nvSpPr>
        <p:spPr>
          <a:xfrm>
            <a:off x="1251125" y="1987406"/>
            <a:ext cx="6978475" cy="4858583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fi-FI" i="1" dirty="0"/>
              <a:t>Jumlah tercatat aset yang meningkat (selain</a:t>
            </a:r>
            <a:r>
              <a:rPr lang="id-ID" i="1" dirty="0"/>
              <a:t> </a:t>
            </a:r>
            <a:r>
              <a:rPr lang="id-ID" dirty="0"/>
              <a:t>goodwill</a:t>
            </a:r>
            <a:r>
              <a:rPr lang="id-ID" i="1" dirty="0"/>
              <a:t>), yang disebabkan pembalikan rugi penurunan nilai, </a:t>
            </a:r>
            <a:r>
              <a:rPr lang="id-ID" i="1" u="sng" dirty="0"/>
              <a:t>tidak boleh melebihi </a:t>
            </a:r>
            <a:r>
              <a:rPr lang="id-ID" i="1" dirty="0"/>
              <a:t>jumlah tercatat (neto setelah amortisasi atau depresiasi) seandainya aset tidak mengalami rugi penurunan nilai di tahun-tahun sebelumnya.</a:t>
            </a:r>
          </a:p>
          <a:p>
            <a:pPr algn="just" eaLnBrk="1" hangingPunct="1"/>
            <a:r>
              <a:rPr lang="fi-FI" i="1" dirty="0"/>
              <a:t>Pembalikan rugi penurunan nilai untuk aset</a:t>
            </a:r>
            <a:r>
              <a:rPr lang="id-ID" i="1" dirty="0"/>
              <a:t> </a:t>
            </a:r>
            <a:r>
              <a:rPr lang="it-IT" i="1" dirty="0"/>
              <a:t>(selain goodwill) </a:t>
            </a:r>
            <a:r>
              <a:rPr lang="it-IT" i="1" u="sng" dirty="0"/>
              <a:t>diakui segera dalam laba rugi</a:t>
            </a:r>
            <a:r>
              <a:rPr lang="it-IT" i="1" dirty="0"/>
              <a:t>, kecuali aset</a:t>
            </a:r>
            <a:r>
              <a:rPr lang="id-ID" i="1" dirty="0"/>
              <a:t> disajikan pada jumlah direvaluasi sesuai dengan Pernyataa l</a:t>
            </a:r>
            <a:r>
              <a:rPr lang="it-IT" i="1" dirty="0"/>
              <a:t>ain (contohnya, model revaluasi di PSAK 216). </a:t>
            </a:r>
          </a:p>
          <a:p>
            <a:pPr algn="just" eaLnBrk="1" hangingPunct="1"/>
            <a:r>
              <a:rPr lang="it-IT" i="1" dirty="0"/>
              <a:t>Setiap</a:t>
            </a:r>
            <a:r>
              <a:rPr lang="id-ID" i="1" dirty="0"/>
              <a:t> </a:t>
            </a:r>
            <a:r>
              <a:rPr lang="fi-FI" i="1" u="sng" dirty="0"/>
              <a:t>pemulihan rugi penurunan nilai </a:t>
            </a:r>
            <a:r>
              <a:rPr lang="fi-FI" i="1" dirty="0"/>
              <a:t>aset revaluasian harus</a:t>
            </a:r>
            <a:r>
              <a:rPr lang="id-ID" i="1" dirty="0"/>
              <a:t> </a:t>
            </a:r>
            <a:r>
              <a:rPr lang="fi-FI" i="1" dirty="0"/>
              <a:t>diperlakukan sebagai </a:t>
            </a:r>
            <a:r>
              <a:rPr lang="fi-FI" i="1" u="sng" dirty="0"/>
              <a:t>kenaikan penilaian kembali </a:t>
            </a:r>
            <a:r>
              <a:rPr lang="fi-FI" i="1" dirty="0"/>
              <a:t>sesuai</a:t>
            </a:r>
            <a:r>
              <a:rPr lang="id-ID" i="1" dirty="0"/>
              <a:t> dengan PSAK terkait.</a:t>
            </a:r>
            <a:endParaRPr lang="en-GB" dirty="0">
              <a:cs typeface="Arial" pitchFamily="34" charset="0"/>
            </a:endParaRPr>
          </a:p>
        </p:txBody>
      </p:sp>
      <p:sp>
        <p:nvSpPr>
          <p:cNvPr id="7" name="AutoShape 9"/>
          <p:cNvSpPr>
            <a:spLocks noChangeArrowheads="1"/>
          </p:cNvSpPr>
          <p:nvPr/>
        </p:nvSpPr>
        <p:spPr bwMode="auto">
          <a:xfrm>
            <a:off x="8869189" y="2092503"/>
            <a:ext cx="2071686" cy="704849"/>
          </a:xfrm>
          <a:prstGeom prst="leftArrow">
            <a:avLst>
              <a:gd name="adj1" fmla="val 100000"/>
              <a:gd name="adj2" fmla="val 40724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PSAK 236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 112-114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picture containing vector graphics, toy&#10;&#10;Description automatically generated">
            <a:extLst>
              <a:ext uri="{FF2B5EF4-FFF2-40B4-BE49-F238E27FC236}">
                <a16:creationId xmlns:a16="http://schemas.microsoft.com/office/drawing/2014/main" id="{631D6BC9-8156-7145-ADBE-6F2D5852DE1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3079496"/>
            <a:ext cx="3378200" cy="3327400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B8BDC81-7642-CC4C-9B14-CF7393887594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58978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981200" y="451104"/>
            <a:ext cx="8458200" cy="78079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3600" dirty="0">
                <a:latin typeface="Fjalla One" panose="02000506040000020004" pitchFamily="2" charset="0"/>
                <a:cs typeface="Arial" pitchFamily="34" charset="0"/>
              </a:rPr>
              <a:t>Pembalikan Rugi Penurunan Nilai untuk UPK</a:t>
            </a:r>
            <a:endParaRPr lang="en-GB" sz="3600" dirty="0">
              <a:latin typeface="Fjalla One" panose="02000506040000020004" pitchFamily="2" charset="0"/>
              <a:cs typeface="Arial" pitchFamily="34" charset="0"/>
            </a:endParaRPr>
          </a:p>
        </p:txBody>
      </p:sp>
      <p:sp>
        <p:nvSpPr>
          <p:cNvPr id="67586" name="Content Placeholder 7"/>
          <p:cNvSpPr>
            <a:spLocks noGrp="1"/>
          </p:cNvSpPr>
          <p:nvPr>
            <p:ph idx="4294967295"/>
          </p:nvPr>
        </p:nvSpPr>
        <p:spPr>
          <a:xfrm>
            <a:off x="1600199" y="1371600"/>
            <a:ext cx="7429500" cy="5302250"/>
          </a:xfrm>
        </p:spPr>
        <p:txBody>
          <a:bodyPr>
            <a:normAutofit/>
          </a:bodyPr>
          <a:lstStyle/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fi-FI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Dialokasikan kepada aset-aset </a:t>
            </a:r>
            <a:r>
              <a:rPr lang="fi-FI" sz="1800" i="1" dirty="0">
                <a:latin typeface="Calibri" panose="020F0502020204030204" pitchFamily="34" charset="0"/>
                <a:cs typeface="Calibri" panose="020F0502020204030204" pitchFamily="34" charset="0"/>
              </a:rPr>
              <a:t>dari unit (</a:t>
            </a:r>
            <a:r>
              <a:rPr lang="fi-FI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kecuali</a:t>
            </a:r>
            <a:r>
              <a:rPr lang="id-ID" sz="1800" i="1" dirty="0">
                <a:latin typeface="Calibri" panose="020F0502020204030204" pitchFamily="34" charset="0"/>
                <a:cs typeface="Calibri" panose="020F0502020204030204" pitchFamily="34" charset="0"/>
              </a:rPr>
              <a:t> untuk </a:t>
            </a:r>
            <a:r>
              <a:rPr lang="id-ID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goodwill</a:t>
            </a:r>
            <a:r>
              <a:rPr lang="id-ID" sz="1800" i="1" dirty="0">
                <a:latin typeface="Calibri" panose="020F0502020204030204" pitchFamily="34" charset="0"/>
                <a:cs typeface="Calibri" panose="020F0502020204030204" pitchFamily="34" charset="0"/>
              </a:rPr>
              <a:t>) pro rata dengan jumlah tercatat dari aset</a:t>
            </a:r>
            <a:r>
              <a:rPr lang="en-US" sz="1800" i="1" dirty="0" err="1">
                <a:latin typeface="Calibri" panose="020F0502020204030204" pitchFamily="34" charset="0"/>
                <a:cs typeface="Calibri" panose="020F0502020204030204" pitchFamily="34" charset="0"/>
              </a:rPr>
              <a:t>ny</a:t>
            </a:r>
            <a:r>
              <a:rPr lang="id-ID" sz="1800" i="1" dirty="0">
                <a:latin typeface="Calibri" panose="020F0502020204030204" pitchFamily="34" charset="0"/>
                <a:cs typeface="Calibri" panose="020F0502020204030204" pitchFamily="34" charset="0"/>
              </a:rPr>
              <a:t>a.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en-US" sz="1800" i="1" dirty="0" err="1">
                <a:latin typeface="Calibri" panose="020F0502020204030204" pitchFamily="34" charset="0"/>
                <a:cs typeface="Calibri" panose="020F0502020204030204" pitchFamily="34" charset="0"/>
              </a:rPr>
              <a:t>Diperlakukan</a:t>
            </a:r>
            <a:r>
              <a:rPr lang="en-US" sz="18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1800" i="1" dirty="0">
                <a:latin typeface="Calibri" panose="020F0502020204030204" pitchFamily="34" charset="0"/>
                <a:cs typeface="Calibri" panose="020F0502020204030204" pitchFamily="34" charset="0"/>
              </a:rPr>
              <a:t>sebagai </a:t>
            </a:r>
            <a:r>
              <a:rPr lang="id-ID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pembalikan rugi penurunan nilai </a:t>
            </a:r>
            <a:r>
              <a:rPr lang="id-ID" sz="1800" i="1" dirty="0">
                <a:latin typeface="Calibri" panose="020F0502020204030204" pitchFamily="34" charset="0"/>
                <a:cs typeface="Calibri" panose="020F0502020204030204" pitchFamily="34" charset="0"/>
              </a:rPr>
              <a:t>untuk aset </a:t>
            </a:r>
            <a:r>
              <a:rPr lang="it-IT" sz="1800" i="1" dirty="0">
                <a:latin typeface="Calibri" panose="020F0502020204030204" pitchFamily="34" charset="0"/>
                <a:cs typeface="Calibri" panose="020F0502020204030204" pitchFamily="34" charset="0"/>
              </a:rPr>
              <a:t>individual dan diakui sesuai dengan </a:t>
            </a:r>
            <a:r>
              <a:rPr lang="id-ID" sz="1800" i="1" dirty="0">
                <a:latin typeface="Calibri" panose="020F0502020204030204" pitchFamily="34" charset="0"/>
                <a:cs typeface="Calibri" panose="020F0502020204030204" pitchFamily="34" charset="0"/>
              </a:rPr>
              <a:t>PSAK ini.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fi-FI" sz="1800" i="1" dirty="0">
                <a:latin typeface="Calibri" panose="020F0502020204030204" pitchFamily="34" charset="0"/>
                <a:cs typeface="Calibri" panose="020F0502020204030204" pitchFamily="34" charset="0"/>
              </a:rPr>
              <a:t>Alokasi pembalikan rugi penurunan</a:t>
            </a:r>
            <a:r>
              <a:rPr lang="id-ID" sz="1800" i="1" dirty="0">
                <a:latin typeface="Calibri" panose="020F0502020204030204" pitchFamily="34" charset="0"/>
                <a:cs typeface="Calibri" panose="020F0502020204030204" pitchFamily="34" charset="0"/>
              </a:rPr>
              <a:t> nilai </a:t>
            </a:r>
            <a:r>
              <a:rPr lang="en-US" sz="1800" i="1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id-ID" sz="1800" i="1" dirty="0">
                <a:latin typeface="Calibri" panose="020F0502020204030204" pitchFamily="34" charset="0"/>
                <a:cs typeface="Calibri" panose="020F0502020204030204" pitchFamily="34" charset="0"/>
              </a:rPr>
              <a:t>jumlah tercatat aset </a:t>
            </a:r>
            <a:r>
              <a:rPr lang="id-ID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tidak boleh dinaikkan diatas nilai yang terendah dari</a:t>
            </a:r>
            <a:r>
              <a:rPr lang="id-ID" sz="1800" i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735013" lvl="1" indent="-342900" eaLnBrk="1" hangingPunct="1">
              <a:lnSpc>
                <a:spcPct val="120000"/>
              </a:lnSpc>
              <a:buFont typeface="Wingdings" pitchFamily="2" charset="2"/>
              <a:buAutoNum type="alphaLcParenBoth"/>
            </a:pPr>
            <a:r>
              <a:rPr lang="en-US" sz="18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1800" i="1" dirty="0">
                <a:latin typeface="Calibri" panose="020F0502020204030204" pitchFamily="34" charset="0"/>
                <a:cs typeface="Calibri" panose="020F0502020204030204" pitchFamily="34" charset="0"/>
              </a:rPr>
              <a:t>jumlah terpulihkan (jika ditentukan); dan</a:t>
            </a:r>
          </a:p>
          <a:p>
            <a:pPr marL="735013" lvl="1" indent="-342900" eaLnBrk="1" hangingPunct="1">
              <a:lnSpc>
                <a:spcPct val="120000"/>
              </a:lnSpc>
              <a:buFont typeface="Wingdings" pitchFamily="2" charset="2"/>
              <a:buAutoNum type="alphaLcParenBoth"/>
            </a:pPr>
            <a:r>
              <a:rPr lang="en-US" sz="1800" i="1" dirty="0">
                <a:latin typeface="Calibri" panose="020F0502020204030204" pitchFamily="34" charset="0"/>
                <a:cs typeface="Calibri" panose="020F0502020204030204" pitchFamily="34" charset="0"/>
              </a:rPr>
              <a:t> j</a:t>
            </a:r>
            <a:r>
              <a:rPr lang="it-IT" sz="1800" i="1" dirty="0">
                <a:latin typeface="Calibri" panose="020F0502020204030204" pitchFamily="34" charset="0"/>
                <a:cs typeface="Calibri" panose="020F0502020204030204" pitchFamily="34" charset="0"/>
              </a:rPr>
              <a:t>umlah tercatat yang telah ditentukan (amortisasi atau</a:t>
            </a:r>
            <a:r>
              <a:rPr lang="id-ID" sz="1800" i="1" dirty="0">
                <a:latin typeface="Calibri" panose="020F0502020204030204" pitchFamily="34" charset="0"/>
                <a:cs typeface="Calibri" panose="020F0502020204030204" pitchFamily="34" charset="0"/>
              </a:rPr>
              <a:t> depresiasi neto) seandainya tidak ada rugi penurunan nilai yang telah diakui untuk aset tersebut dalam periode sebelumnya.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id-ID" sz="1800" i="1" dirty="0">
                <a:latin typeface="Calibri" panose="020F0502020204030204" pitchFamily="34" charset="0"/>
                <a:cs typeface="Calibri" panose="020F0502020204030204" pitchFamily="34" charset="0"/>
              </a:rPr>
              <a:t>Jumlah pemulihan rugi penurunan nilai yang sebaliknya </a:t>
            </a:r>
            <a:r>
              <a:rPr lang="fi-FI" sz="1800" i="1" dirty="0">
                <a:latin typeface="Calibri" panose="020F0502020204030204" pitchFamily="34" charset="0"/>
                <a:cs typeface="Calibri" panose="020F0502020204030204" pitchFamily="34" charset="0"/>
              </a:rPr>
              <a:t>telah dialokasikan untuk aset tersebut harus </a:t>
            </a:r>
            <a:r>
              <a:rPr lang="fi-FI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dialokasikan</a:t>
            </a:r>
            <a:r>
              <a:rPr lang="id-ID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pro rata ke aset lain </a:t>
            </a:r>
            <a:r>
              <a:rPr lang="fi-FI" sz="1800" i="1" dirty="0">
                <a:latin typeface="Calibri" panose="020F0502020204030204" pitchFamily="34" charset="0"/>
                <a:cs typeface="Calibri" panose="020F0502020204030204" pitchFamily="34" charset="0"/>
              </a:rPr>
              <a:t>dari unit itu, kecuali untuk goodwill.</a:t>
            </a:r>
            <a:endParaRPr lang="en-GB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AutoShape 9"/>
          <p:cNvSpPr>
            <a:spLocks noChangeArrowheads="1"/>
          </p:cNvSpPr>
          <p:nvPr/>
        </p:nvSpPr>
        <p:spPr bwMode="auto">
          <a:xfrm>
            <a:off x="9060179" y="1600200"/>
            <a:ext cx="1609725" cy="971550"/>
          </a:xfrm>
          <a:prstGeom prst="leftArrow">
            <a:avLst>
              <a:gd name="adj1" fmla="val 100000"/>
              <a:gd name="adj2" fmla="val 40724"/>
            </a:avLst>
          </a:prstGeom>
          <a:solidFill>
            <a:srgbClr val="D2F3D0"/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PSAK 236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 117-118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DEA24732-1376-AC41-B52B-D2D289421EE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641" y="2819400"/>
            <a:ext cx="1320800" cy="3289300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2D7D7EBC-58F3-7941-8EC2-57FD70D01ADB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42108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2658706" y="407094"/>
            <a:ext cx="6874588" cy="1120522"/>
          </a:xfrm>
        </p:spPr>
        <p:txBody>
          <a:bodyPr>
            <a:normAutofit/>
          </a:bodyPr>
          <a:lstStyle/>
          <a:p>
            <a:pPr marL="912813" indent="-687388" eaLnBrk="1" hangingPunct="1"/>
            <a:r>
              <a:rPr lang="id-ID" sz="4000" dirty="0">
                <a:latin typeface="Fjalla One" panose="02000506040000020004" pitchFamily="2" charset="0"/>
                <a:cs typeface="Arial" pitchFamily="34" charset="0"/>
              </a:rPr>
              <a:t>Pengungkapan</a:t>
            </a:r>
            <a:endParaRPr lang="en-GB" sz="4000" dirty="0">
              <a:latin typeface="Fjalla One" panose="02000506040000020004" pitchFamily="2" charset="0"/>
              <a:cs typeface="Arial" pitchFamily="34" charset="0"/>
            </a:endParaRPr>
          </a:p>
        </p:txBody>
      </p:sp>
      <p:sp>
        <p:nvSpPr>
          <p:cNvPr id="7" name="AutoShape 9"/>
          <p:cNvSpPr>
            <a:spLocks noChangeArrowheads="1"/>
          </p:cNvSpPr>
          <p:nvPr/>
        </p:nvSpPr>
        <p:spPr bwMode="auto">
          <a:xfrm flipH="1">
            <a:off x="68943" y="1907880"/>
            <a:ext cx="1812108" cy="714375"/>
          </a:xfrm>
          <a:prstGeom prst="leftArrow">
            <a:avLst>
              <a:gd name="adj1" fmla="val 100000"/>
              <a:gd name="adj2" fmla="val 40724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PSAK 236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 121-130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1981200" y="1343994"/>
          <a:ext cx="10363200" cy="51339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90916375-86A5-F841-A967-C6E83F6A1C36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88908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0228" y="451099"/>
            <a:ext cx="7371600" cy="1086417"/>
          </a:xfrm>
        </p:spPr>
        <p:txBody>
          <a:bodyPr>
            <a:normAutofit/>
          </a:bodyPr>
          <a:lstStyle/>
          <a:p>
            <a:r>
              <a:rPr lang="id-ID" sz="4000" dirty="0">
                <a:latin typeface="Fjalla One" panose="02000506040000020004" pitchFamily="2" charset="0"/>
              </a:rPr>
              <a:t>Pengungkapan tambahan 2013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Autofit/>
          </a:bodyPr>
          <a:lstStyle/>
          <a:p>
            <a:r>
              <a:rPr lang="id-ID" dirty="0"/>
              <a:t>jumlah terpulihkan aset (unit penghasil kas) dan apakah jumlah terpulihkan aset (unit penghasil kas) adalah nilai wajarnya </a:t>
            </a:r>
            <a:r>
              <a:rPr lang="fi-FI" dirty="0"/>
              <a:t>dikurangi biaya pelepasan atau nilai pakainya.</a:t>
            </a:r>
            <a:r>
              <a:rPr lang="id-ID" dirty="0"/>
              <a:t> </a:t>
            </a:r>
          </a:p>
          <a:p>
            <a:r>
              <a:rPr lang="id-ID" dirty="0"/>
              <a:t>jika jumlah terpulihkan merupakan nilai wajar dikurangi biaya pelepasan, maka entitas mengungkapkan informasi:</a:t>
            </a:r>
          </a:p>
          <a:p>
            <a:pPr lvl="1"/>
            <a:r>
              <a:rPr lang="id-ID" dirty="0"/>
              <a:t>Tingkat hirarki sesuai PSAK </a:t>
            </a:r>
            <a:r>
              <a:rPr lang="en-US" dirty="0"/>
              <a:t>113</a:t>
            </a:r>
            <a:endParaRPr lang="id-ID" dirty="0"/>
          </a:p>
          <a:p>
            <a:pPr lvl="1"/>
            <a:r>
              <a:rPr lang="id-ID" dirty="0"/>
              <a:t>Deskripsi teknik penilaian (level 2 dan 3)</a:t>
            </a:r>
          </a:p>
          <a:p>
            <a:pPr lvl="1"/>
            <a:r>
              <a:rPr lang="id-ID" dirty="0"/>
              <a:t>Asumsi utama (level 2 dan 3)</a:t>
            </a:r>
          </a:p>
          <a:p>
            <a:r>
              <a:rPr lang="id-ID" dirty="0"/>
              <a:t>Jika jumlah terpulihkan merupakan nilai wajar dikurangi biaya pelepasan: diungkapkan penjelasan pendekatan manajemen: level hirarki dan alasan perubahan teknik penilaian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0A3224-5EA6-2B44-A528-97B261661CB6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1302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Title 1"/>
          <p:cNvSpPr>
            <a:spLocks noGrp="1"/>
          </p:cNvSpPr>
          <p:nvPr>
            <p:ph type="title"/>
          </p:nvPr>
        </p:nvSpPr>
        <p:spPr>
          <a:xfrm>
            <a:off x="3429000" y="451104"/>
            <a:ext cx="5105393" cy="7636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dirty="0" err="1">
                <a:latin typeface="Fjalla One" panose="02000506040000020004" pitchFamily="2" charset="0"/>
              </a:rPr>
              <a:t>Kasus</a:t>
            </a:r>
            <a:r>
              <a:rPr lang="en-US" sz="4000" dirty="0">
                <a:latin typeface="Fjalla One" panose="02000506040000020004" pitchFamily="2" charset="0"/>
              </a:rPr>
              <a:t> 1</a:t>
            </a:r>
            <a:endParaRPr lang="id-ID" sz="4000" dirty="0">
              <a:latin typeface="Fjalla One" panose="02000506040000020004" pitchFamily="2" charset="0"/>
            </a:endParaRPr>
          </a:p>
        </p:txBody>
      </p:sp>
      <p:sp>
        <p:nvSpPr>
          <p:cNvPr id="59394" name="Content Placeholder 2"/>
          <p:cNvSpPr>
            <a:spLocks noGrp="1"/>
          </p:cNvSpPr>
          <p:nvPr>
            <p:ph sz="quarter" idx="10"/>
          </p:nvPr>
        </p:nvSpPr>
        <p:spPr>
          <a:xfrm>
            <a:off x="1078292" y="1511966"/>
            <a:ext cx="10251300" cy="4736434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en-US" dirty="0" err="1"/>
              <a:t>Suatu</a:t>
            </a:r>
            <a:r>
              <a:rPr lang="en-US" dirty="0"/>
              <a:t> unit </a:t>
            </a:r>
            <a:r>
              <a:rPr lang="en-US" dirty="0" err="1"/>
              <a:t>penghasil</a:t>
            </a:r>
            <a:r>
              <a:rPr lang="en-US" dirty="0"/>
              <a:t> </a:t>
            </a:r>
            <a:r>
              <a:rPr lang="en-US" dirty="0" err="1"/>
              <a:t>kas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aset</a:t>
            </a:r>
            <a:r>
              <a:rPr lang="en-US" dirty="0"/>
              <a:t> </a:t>
            </a:r>
            <a:r>
              <a:rPr lang="en-US" dirty="0" err="1"/>
              <a:t>bersih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:</a:t>
            </a:r>
            <a:endParaRPr lang="id-ID" dirty="0"/>
          </a:p>
          <a:p>
            <a:pPr eaLnBrk="1" hangingPunct="1">
              <a:buFont typeface="Arial" pitchFamily="34" charset="0"/>
              <a:buNone/>
            </a:pPr>
            <a:r>
              <a:rPr lang="id-ID" dirty="0"/>
              <a:t>					</a:t>
            </a:r>
            <a:r>
              <a:rPr lang="en-US" u="sng" dirty="0" err="1"/>
              <a:t>Rp</a:t>
            </a:r>
            <a:r>
              <a:rPr lang="en-US" u="sng" dirty="0"/>
              <a:t> M</a:t>
            </a:r>
            <a:endParaRPr lang="id-ID" u="sng" dirty="0"/>
          </a:p>
          <a:p>
            <a:pPr eaLnBrk="1" hangingPunct="1">
              <a:buFont typeface="Arial" pitchFamily="34" charset="0"/>
              <a:buNone/>
            </a:pPr>
            <a:r>
              <a:rPr lang="id-ID" dirty="0"/>
              <a:t>	Goodwill 			10</a:t>
            </a:r>
          </a:p>
          <a:p>
            <a:pPr eaLnBrk="1" hangingPunct="1">
              <a:buFont typeface="Arial" pitchFamily="34" charset="0"/>
              <a:buNone/>
            </a:pPr>
            <a:r>
              <a:rPr lang="id-ID" dirty="0"/>
              <a:t>	Propert</a:t>
            </a:r>
            <a:r>
              <a:rPr lang="en-US" dirty="0" err="1"/>
              <a:t>i</a:t>
            </a:r>
            <a:r>
              <a:rPr lang="id-ID" dirty="0"/>
              <a:t>			20</a:t>
            </a:r>
          </a:p>
          <a:p>
            <a:pPr eaLnBrk="1" hangingPunct="1">
              <a:buFont typeface="Arial" pitchFamily="34" charset="0"/>
              <a:buNone/>
            </a:pPr>
            <a:r>
              <a:rPr lang="id-ID" dirty="0"/>
              <a:t>	</a:t>
            </a:r>
            <a:r>
              <a:rPr lang="en-US" dirty="0" err="1"/>
              <a:t>Pabrik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Peralatan</a:t>
            </a:r>
            <a:r>
              <a:rPr lang="id-ID" dirty="0"/>
              <a:t>		</a:t>
            </a:r>
            <a:r>
              <a:rPr lang="id-ID" u="sng" dirty="0"/>
              <a:t>30</a:t>
            </a:r>
          </a:p>
          <a:p>
            <a:pPr eaLnBrk="1" hangingPunct="1">
              <a:buFont typeface="Arial" pitchFamily="34" charset="0"/>
              <a:buNone/>
            </a:pPr>
            <a:r>
              <a:rPr lang="id-ID" dirty="0"/>
              <a:t>					</a:t>
            </a:r>
            <a:r>
              <a:rPr lang="id-ID" u="sng" dirty="0"/>
              <a:t>60</a:t>
            </a:r>
          </a:p>
          <a:p>
            <a:pPr eaLnBrk="1" hangingPunct="1">
              <a:buFont typeface="Arial" pitchFamily="34" charset="0"/>
              <a:buNone/>
            </a:pPr>
            <a:r>
              <a:rPr lang="en-US" dirty="0" err="1"/>
              <a:t>Nilai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dipulihkan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 45 M.</a:t>
            </a:r>
          </a:p>
          <a:p>
            <a:pPr eaLnBrk="1" hangingPunct="1">
              <a:buFont typeface="Arial" pitchFamily="34" charset="0"/>
              <a:buNone/>
            </a:pPr>
            <a:r>
              <a:rPr lang="id-ID" b="1" dirty="0"/>
              <a:t>Diminta : </a:t>
            </a:r>
            <a:r>
              <a:rPr lang="en-US" dirty="0" err="1"/>
              <a:t>Alokasikan</a:t>
            </a:r>
            <a:r>
              <a:rPr lang="en-US" dirty="0"/>
              <a:t> </a:t>
            </a:r>
            <a:r>
              <a:rPr lang="en-US" dirty="0" err="1"/>
              <a:t>kerugian</a:t>
            </a:r>
            <a:r>
              <a:rPr lang="en-US" dirty="0"/>
              <a:t> </a:t>
            </a:r>
            <a:r>
              <a:rPr lang="en-US" dirty="0" err="1"/>
              <a:t>penurunan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aset</a:t>
            </a:r>
            <a:r>
              <a:rPr lang="en-US" dirty="0"/>
              <a:t> </a:t>
            </a:r>
            <a:r>
              <a:rPr lang="en-US" dirty="0" err="1"/>
              <a:t>bersih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</a:t>
            </a:r>
            <a:endParaRPr lang="id-ID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638298" y="5029200"/>
          <a:ext cx="8915403" cy="16764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2004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4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85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77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7645">
                <a:tc>
                  <a:txBody>
                    <a:bodyPr/>
                    <a:lstStyle/>
                    <a:p>
                      <a:pPr algn="ctr"/>
                      <a:endParaRPr lang="id-ID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Goodwill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Properti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Pabrik &amp; Peralatan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421">
                <a:tc>
                  <a:txBody>
                    <a:bodyPr/>
                    <a:lstStyle/>
                    <a:p>
                      <a:pPr algn="l"/>
                      <a:r>
                        <a:rPr lang="id-ID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Nilai</a:t>
                      </a:r>
                      <a:r>
                        <a:rPr lang="id-ID" sz="18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buku</a:t>
                      </a:r>
                      <a:endParaRPr lang="id-ID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661">
                <a:tc>
                  <a:txBody>
                    <a:bodyPr/>
                    <a:lstStyle/>
                    <a:p>
                      <a:pPr algn="l"/>
                      <a:r>
                        <a:rPr lang="id-ID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Penurunan</a:t>
                      </a:r>
                      <a:r>
                        <a:rPr lang="id-ID" sz="18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Nilai</a:t>
                      </a:r>
                      <a:endParaRPr lang="id-ID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(10)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(15)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757">
                <a:tc>
                  <a:txBody>
                    <a:bodyPr/>
                    <a:lstStyle/>
                    <a:p>
                      <a:pPr algn="l"/>
                      <a:r>
                        <a:rPr lang="id-ID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Nilai setelah</a:t>
                      </a:r>
                      <a:r>
                        <a:rPr lang="id-ID" sz="18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penurunan nilai</a:t>
                      </a:r>
                      <a:endParaRPr lang="id-ID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(18)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AutoShape 3">
            <a:extLst>
              <a:ext uri="{FF2B5EF4-FFF2-40B4-BE49-F238E27FC236}">
                <a16:creationId xmlns:a16="http://schemas.microsoft.com/office/drawing/2014/main" id="{9A4656CB-F3A5-E945-81F3-01F36A42E4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5450" y="260604"/>
            <a:ext cx="1905000" cy="381000"/>
          </a:xfrm>
          <a:prstGeom prst="roundRect">
            <a:avLst>
              <a:gd name="adj" fmla="val 13449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Example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90064A0B-681D-2749-8C64-0B0550D85DF2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074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6"/>
          <p:cNvSpPr>
            <a:spLocks noGrp="1"/>
          </p:cNvSpPr>
          <p:nvPr>
            <p:ph type="title"/>
          </p:nvPr>
        </p:nvSpPr>
        <p:spPr>
          <a:xfrm>
            <a:off x="2095500" y="451104"/>
            <a:ext cx="8001000" cy="982186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000" dirty="0" err="1">
                <a:latin typeface="Fjalla One" panose="02000506040000020004" pitchFamily="2" charset="0"/>
                <a:cs typeface="Arial" charset="0"/>
              </a:rPr>
              <a:t>Kasus</a:t>
            </a:r>
            <a:r>
              <a:rPr lang="en-US" sz="4000" dirty="0">
                <a:latin typeface="Fjalla One" panose="02000506040000020004" pitchFamily="2" charset="0"/>
                <a:cs typeface="Arial" charset="0"/>
              </a:rPr>
              <a:t> 2: </a:t>
            </a:r>
            <a:r>
              <a:rPr lang="id-ID" sz="4000" dirty="0">
                <a:latin typeface="Fjalla One" panose="02000506040000020004" pitchFamily="2" charset="0"/>
                <a:cs typeface="Arial" charset="0"/>
              </a:rPr>
              <a:t>Unit Penghasil Kas</a:t>
            </a:r>
            <a:endParaRPr lang="en-GB" sz="4000" dirty="0">
              <a:latin typeface="Fjalla One" panose="02000506040000020004" pitchFamily="2" charset="0"/>
              <a:cs typeface="Arial" charset="0"/>
            </a:endParaRPr>
          </a:p>
        </p:txBody>
      </p:sp>
      <p:sp>
        <p:nvSpPr>
          <p:cNvPr id="355331" name="AutoShape 3"/>
          <p:cNvSpPr>
            <a:spLocks noChangeArrowheads="1"/>
          </p:cNvSpPr>
          <p:nvPr/>
        </p:nvSpPr>
        <p:spPr bwMode="auto">
          <a:xfrm>
            <a:off x="9315450" y="260604"/>
            <a:ext cx="1905000" cy="381000"/>
          </a:xfrm>
          <a:prstGeom prst="roundRect">
            <a:avLst>
              <a:gd name="adj" fmla="val 13449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Example</a:t>
            </a:r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1181100" y="1433290"/>
            <a:ext cx="9829800" cy="504371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tIns="0"/>
          <a:lstStyle/>
          <a:p>
            <a:pPr marL="228600" indent="-228600" defTabSz="684213">
              <a:spcBef>
                <a:spcPct val="10000"/>
              </a:spcBef>
              <a:buFont typeface="Arial" pitchFamily="34" charset="0"/>
              <a:buChar char="•"/>
              <a:tabLst>
                <a:tab pos="6399213" algn="r"/>
              </a:tabLst>
            </a:pP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PT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Melati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melakukan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reviu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UPK X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2011,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berikut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dimiliki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oleh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PT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Melati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228600" indent="-228600" defTabSz="684213">
              <a:spcBef>
                <a:spcPct val="10000"/>
              </a:spcBef>
              <a:tabLst>
                <a:tab pos="6399213" algn="r"/>
              </a:tabLst>
            </a:pP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	 	   </a:t>
            </a:r>
            <a:r>
              <a:rPr lang="en-GB" sz="18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GB" sz="18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Tercatat</a:t>
            </a:r>
            <a:endParaRPr lang="en-GB" sz="180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lvl="1" indent="-228600" defTabSz="684213">
              <a:spcBef>
                <a:spcPct val="10000"/>
              </a:spcBef>
              <a:tabLst>
                <a:tab pos="6399213" algn="r"/>
              </a:tabLst>
            </a:pP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Goodwill	Rp100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endParaRPr lang="en-GB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lvl="1" indent="-228600" defTabSz="684213">
              <a:spcBef>
                <a:spcPct val="10000"/>
              </a:spcBef>
              <a:tabLst>
                <a:tab pos="6399213" algn="r"/>
              </a:tabLst>
            </a:pP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PPE,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setelah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didepresiasi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	             300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endParaRPr lang="en-GB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lvl="1" indent="-228600" defTabSz="684213">
              <a:spcBef>
                <a:spcPct val="10000"/>
              </a:spcBef>
              <a:tabLst>
                <a:tab pos="6399213" algn="r"/>
              </a:tabLst>
            </a:pP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Tak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Berwujud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amortisasinya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	   200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endParaRPr lang="en-GB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lvl="1" indent="-228600" defTabSz="684213">
              <a:spcBef>
                <a:spcPct val="10000"/>
              </a:spcBef>
              <a:tabLst>
                <a:tab pos="6399213" algn="r"/>
              </a:tabLst>
            </a:pP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Properti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Investasi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setelah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didepresiasi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	250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endParaRPr lang="en-GB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lvl="1" indent="-228600" defTabSz="684213">
              <a:spcBef>
                <a:spcPct val="10000"/>
              </a:spcBef>
              <a:tabLst>
                <a:tab pos="6399213" algn="r"/>
              </a:tabLst>
            </a:pP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wajar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	107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endParaRPr lang="en-GB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lvl="1" indent="-228600" defTabSz="684213">
              <a:spcBef>
                <a:spcPct val="10000"/>
              </a:spcBef>
              <a:tabLst>
                <a:tab pos="6399213" algn="r"/>
              </a:tabLst>
            </a:pP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Persediaan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, at cost 	    50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endParaRPr lang="en-GB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lvl="1" indent="-228600" defTabSz="684213">
              <a:spcBef>
                <a:spcPct val="10000"/>
              </a:spcBef>
              <a:tabLst>
                <a:tab pos="6399213" algn="r"/>
              </a:tabLst>
            </a:pP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Piutang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Dagang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GB" sz="1800" u="sng" dirty="0">
                <a:latin typeface="Calibri" panose="020F0502020204030204" pitchFamily="34" charset="0"/>
                <a:cs typeface="Calibri" panose="020F0502020204030204" pitchFamily="34" charset="0"/>
              </a:rPr>
              <a:t>130 </a:t>
            </a:r>
            <a:r>
              <a:rPr lang="en-GB" sz="18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endParaRPr lang="en-GB" sz="180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lvl="1" indent="-228600" defTabSz="684213">
              <a:spcBef>
                <a:spcPct val="10000"/>
              </a:spcBef>
              <a:tabLst>
                <a:tab pos="6399213" algn="r"/>
              </a:tabLst>
            </a:pP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Total 	 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Rp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1137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endParaRPr lang="en-GB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-228600" defTabSz="684213">
              <a:spcBef>
                <a:spcPct val="10000"/>
              </a:spcBef>
              <a:tabLst>
                <a:tab pos="6399213" algn="r"/>
              </a:tabLst>
            </a:pPr>
            <a:endParaRPr lang="en-GB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-228600" defTabSz="684213">
              <a:spcBef>
                <a:spcPct val="10000"/>
              </a:spcBef>
              <a:buFont typeface="Arial" pitchFamily="34" charset="0"/>
              <a:buChar char="•"/>
              <a:tabLst>
                <a:tab pos="6399213" algn="r"/>
              </a:tabLst>
            </a:pP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Setelah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reviu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, PT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Melati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menemukan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fakta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bahwa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dipulihkan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UPK X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senilai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Rp800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termasuk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properti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investasi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senilai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Rp200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28600" indent="-228600" defTabSz="684213">
              <a:spcBef>
                <a:spcPct val="10000"/>
              </a:spcBef>
              <a:buFont typeface="Arial" pitchFamily="34" charset="0"/>
              <a:buChar char="•"/>
              <a:tabLst>
                <a:tab pos="6399213" algn="r"/>
              </a:tabLst>
            </a:pP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Hitunglah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alokasikan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ke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masing-masing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EB61438C-89D7-E947-AE0C-6EB7591AE2BD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348681"/>
      </p:ext>
    </p:extLst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1727263" y="5772151"/>
            <a:ext cx="7188137" cy="7143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tIns="0" rIns="0" anchor="ctr"/>
          <a:lstStyle/>
          <a:p>
            <a:pPr defTabSz="684213" fontAlgn="auto">
              <a:spcBef>
                <a:spcPct val="10000"/>
              </a:spcBef>
              <a:spcAft>
                <a:spcPts val="0"/>
              </a:spcAft>
              <a:tabLst>
                <a:tab pos="4575175" algn="r"/>
                <a:tab pos="6399213" algn="r"/>
                <a:tab pos="8451850" algn="r"/>
              </a:tabLst>
              <a:defRPr/>
            </a:pP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Kemudian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sisa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dialokasikan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lancar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 rata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terhadap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tercatat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lancar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1828800" y="1428750"/>
            <a:ext cx="8686800" cy="3733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</p:spPr>
        <p:txBody>
          <a:bodyPr tIns="0"/>
          <a:lstStyle/>
          <a:p>
            <a:pPr marL="228600" indent="-228600" defTabSz="684213" fontAlgn="auto">
              <a:spcBef>
                <a:spcPct val="10000"/>
              </a:spcBef>
              <a:spcAft>
                <a:spcPts val="0"/>
              </a:spcAft>
              <a:tabLst>
                <a:tab pos="4575175" algn="r"/>
                <a:tab pos="6399213" algn="r"/>
                <a:tab pos="8397875" algn="r"/>
              </a:tabLst>
              <a:defRPr/>
            </a:pP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 Carrying 		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Carrying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	 amount after 	 Allocated 	 amount after </a:t>
            </a:r>
            <a:b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	 </a:t>
            </a:r>
            <a:r>
              <a:rPr lang="en-US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impairment loss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 </a:t>
            </a:r>
            <a:r>
              <a:rPr lang="en-US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impairment loss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impairment loss</a:t>
            </a:r>
          </a:p>
          <a:p>
            <a:pPr marL="228600" indent="-228600" defTabSz="684213" fontAlgn="auto">
              <a:spcBef>
                <a:spcPct val="10000"/>
              </a:spcBef>
              <a:spcAft>
                <a:spcPts val="0"/>
              </a:spcAft>
              <a:tabLst>
                <a:tab pos="4575175" algn="r"/>
                <a:tab pos="6399213" algn="r"/>
                <a:tab pos="8397875" algn="r"/>
              </a:tabLst>
              <a:defRPr/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-228600" defTabSz="684213" fontAlgn="auto">
              <a:spcBef>
                <a:spcPct val="10000"/>
              </a:spcBef>
              <a:spcAft>
                <a:spcPts val="0"/>
              </a:spcAft>
              <a:tabLst>
                <a:tab pos="4575175" algn="r"/>
                <a:tab pos="6399213" algn="r"/>
                <a:tab pos="8397875" algn="r"/>
              </a:tabLst>
              <a:defRPr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Goodwill	Rp 100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Rp  (100 </a:t>
            </a:r>
            <a:r>
              <a:rPr lang="en-US" sz="16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r>
              <a:rPr lang="en-US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Rp         0</a:t>
            </a:r>
          </a:p>
          <a:p>
            <a:pPr marL="228600" indent="-228600" defTabSz="684213" fontAlgn="auto">
              <a:spcBef>
                <a:spcPct val="10000"/>
              </a:spcBef>
              <a:spcAft>
                <a:spcPts val="0"/>
              </a:spcAft>
              <a:tabLst>
                <a:tab pos="4575175" algn="r"/>
                <a:tab pos="6399213" algn="r"/>
                <a:tab pos="8397875" algn="r"/>
              </a:tabLst>
              <a:defRPr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Property, plant and equipment	300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(112.2 </a:t>
            </a: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187.8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-228600" defTabSz="684213" fontAlgn="auto">
              <a:spcBef>
                <a:spcPct val="10000"/>
              </a:spcBef>
              <a:spcAft>
                <a:spcPts val="0"/>
              </a:spcAft>
              <a:tabLst>
                <a:tab pos="4575175" algn="r"/>
                <a:tab pos="6399213" algn="r"/>
                <a:tab pos="8397875" algn="r"/>
              </a:tabLst>
              <a:defRPr/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Tak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Berwujud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200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id-ID" sz="16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74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id-ID" sz="16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125.2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-228600" defTabSz="684213" fontAlgn="auto">
              <a:spcBef>
                <a:spcPct val="10000"/>
              </a:spcBef>
              <a:spcAft>
                <a:spcPts val="0"/>
              </a:spcAft>
              <a:tabLst>
                <a:tab pos="4575175" algn="r"/>
                <a:tab pos="6399213" algn="r"/>
                <a:tab pos="8397875" algn="r"/>
              </a:tabLst>
              <a:defRPr/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Properti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Investasi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(250 jt-50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jt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)	200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-	200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-228600" defTabSz="684213" fontAlgn="auto">
              <a:spcBef>
                <a:spcPct val="10000"/>
              </a:spcBef>
              <a:spcAft>
                <a:spcPts val="0"/>
              </a:spcAft>
              <a:tabLst>
                <a:tab pos="4575175" algn="r"/>
                <a:tab pos="6399213" algn="r"/>
                <a:tab pos="8397875" algn="r"/>
              </a:tabLst>
              <a:defRPr/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107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-	107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-228600" defTabSz="684213" fontAlgn="auto">
              <a:spcBef>
                <a:spcPct val="10000"/>
              </a:spcBef>
              <a:spcAft>
                <a:spcPts val="0"/>
              </a:spcAft>
              <a:tabLst>
                <a:tab pos="4575175" algn="r"/>
                <a:tab pos="6399213" algn="r"/>
                <a:tab pos="8397875" algn="r"/>
              </a:tabLst>
              <a:defRPr/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Persediaan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50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-	50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-228600" defTabSz="684213" fontAlgn="auto">
              <a:spcBef>
                <a:spcPct val="10000"/>
              </a:spcBef>
              <a:spcAft>
                <a:spcPts val="0"/>
              </a:spcAft>
              <a:tabLst>
                <a:tab pos="4575175" algn="r"/>
                <a:tab pos="6399213" algn="r"/>
                <a:tab pos="8397875" algn="r"/>
              </a:tabLst>
              <a:defRPr/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Piutang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Dagang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  130 </a:t>
            </a:r>
            <a:r>
              <a:rPr lang="en-US" sz="16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            -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  130 </a:t>
            </a:r>
            <a:r>
              <a:rPr lang="en-US" sz="16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endParaRPr lang="en-US" sz="160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-228600" defTabSz="684213" fontAlgn="auto">
              <a:spcBef>
                <a:spcPct val="10000"/>
              </a:spcBef>
              <a:spcAft>
                <a:spcPts val="0"/>
              </a:spcAft>
              <a:tabLst>
                <a:tab pos="4575175" algn="r"/>
                <a:tab pos="6399213" algn="r"/>
                <a:tab pos="8397875" algn="r"/>
              </a:tabLst>
              <a:defRPr/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-228600" defTabSz="684213" fontAlgn="auto">
              <a:spcBef>
                <a:spcPct val="10000"/>
              </a:spcBef>
              <a:spcAft>
                <a:spcPts val="0"/>
              </a:spcAft>
              <a:tabLst>
                <a:tab pos="4575175" algn="r"/>
                <a:tab pos="6399213" algn="r"/>
                <a:tab pos="8397875" algn="r"/>
              </a:tabLst>
              <a:defRPr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Total 	1087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(287 </a:t>
            </a:r>
            <a:r>
              <a:rPr lang="en-US" sz="1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r>
              <a:rPr lang="en-US" sz="1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800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juta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1749171" y="5086351"/>
            <a:ext cx="7166229" cy="4286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0" rIns="0" anchor="ctr"/>
          <a:lstStyle/>
          <a:p>
            <a:pPr marL="228600" indent="-228600" defTabSz="684213" fontAlgn="auto">
              <a:spcBef>
                <a:spcPct val="10000"/>
              </a:spcBef>
              <a:spcAft>
                <a:spcPts val="0"/>
              </a:spcAft>
              <a:tabLst>
                <a:tab pos="4575175" algn="r"/>
                <a:tab pos="6399213" algn="r"/>
                <a:tab pos="8451850" algn="r"/>
              </a:tabLst>
              <a:defRPr/>
            </a:pP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Pertama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rugi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mengurangi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seluruh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goodwill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4B96E7-3958-5D42-B754-A4FB511B2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4203" y="426160"/>
            <a:ext cx="5943594" cy="763600"/>
          </a:xfrm>
        </p:spPr>
        <p:txBody>
          <a:bodyPr/>
          <a:lstStyle/>
          <a:p>
            <a:r>
              <a:rPr lang="en-US" sz="4000" dirty="0" err="1">
                <a:latin typeface="Fjalla One" panose="02000506040000020004" pitchFamily="2" charset="0"/>
                <a:cs typeface="Arial" charset="0"/>
              </a:rPr>
              <a:t>Kasus</a:t>
            </a:r>
            <a:r>
              <a:rPr lang="en-US" sz="4000" dirty="0">
                <a:latin typeface="Fjalla One" panose="02000506040000020004" pitchFamily="2" charset="0"/>
                <a:cs typeface="Arial" charset="0"/>
              </a:rPr>
              <a:t> 2: </a:t>
            </a:r>
            <a:r>
              <a:rPr lang="id-ID" sz="4000" dirty="0">
                <a:latin typeface="Fjalla One" panose="02000506040000020004" pitchFamily="2" charset="0"/>
                <a:cs typeface="Arial" charset="0"/>
              </a:rPr>
              <a:t>Unit Penghasil Kas</a:t>
            </a:r>
            <a:br>
              <a:rPr lang="en-GB" sz="4000" dirty="0">
                <a:latin typeface="Fjalla One" panose="02000506040000020004" pitchFamily="2" charset="0"/>
                <a:cs typeface="Arial" charset="0"/>
              </a:rPr>
            </a:br>
            <a:endParaRPr lang="en-US" sz="4000" dirty="0">
              <a:latin typeface="Fjalla One" panose="02000506040000020004" pitchFamily="2" charset="0"/>
            </a:endParaRPr>
          </a:p>
        </p:txBody>
      </p:sp>
      <p:sp>
        <p:nvSpPr>
          <p:cNvPr id="48137" name="Slide Number Placeholder 9"/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/>
          </a:p>
        </p:txBody>
      </p:sp>
      <p:sp>
        <p:nvSpPr>
          <p:cNvPr id="13" name="AutoShape 3">
            <a:extLst>
              <a:ext uri="{FF2B5EF4-FFF2-40B4-BE49-F238E27FC236}">
                <a16:creationId xmlns:a16="http://schemas.microsoft.com/office/drawing/2014/main" id="{DEBF9131-7ECA-984B-8203-6C2FF5C4A8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5450" y="260604"/>
            <a:ext cx="1905000" cy="381000"/>
          </a:xfrm>
          <a:prstGeom prst="roundRect">
            <a:avLst>
              <a:gd name="adj" fmla="val 13449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Example</a:t>
            </a: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1B6B2989-110F-5C4E-9888-978D1D8087E9}"/>
              </a:ext>
            </a:extLst>
          </p:cNvPr>
          <p:cNvSpPr/>
          <p:nvPr/>
        </p:nvSpPr>
        <p:spPr>
          <a:xfrm>
            <a:off x="8458200" y="2819400"/>
            <a:ext cx="152400" cy="381000"/>
          </a:xfrm>
          <a:prstGeom prst="rightBrace">
            <a:avLst/>
          </a:prstGeom>
          <a:ln w="38100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Elbow Connector 6">
            <a:extLst>
              <a:ext uri="{FF2B5EF4-FFF2-40B4-BE49-F238E27FC236}">
                <a16:creationId xmlns:a16="http://schemas.microsoft.com/office/drawing/2014/main" id="{D114DEC4-6FC4-9F44-99B2-9FC2207FDDA7}"/>
              </a:ext>
            </a:extLst>
          </p:cNvPr>
          <p:cNvCxnSpPr>
            <a:cxnSpLocks/>
            <a:endCxn id="39945" idx="3"/>
          </p:cNvCxnSpPr>
          <p:nvPr/>
        </p:nvCxnSpPr>
        <p:spPr>
          <a:xfrm rot="16200000" flipH="1">
            <a:off x="7331868" y="3717132"/>
            <a:ext cx="2709864" cy="457200"/>
          </a:xfrm>
          <a:prstGeom prst="bentConnector4">
            <a:avLst>
              <a:gd name="adj1" fmla="val -295"/>
              <a:gd name="adj2" fmla="val 150000"/>
            </a:avLst>
          </a:prstGeom>
          <a:ln w="38100">
            <a:solidFill>
              <a:srgbClr val="A6A6A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>
            <a:extLst>
              <a:ext uri="{FF2B5EF4-FFF2-40B4-BE49-F238E27FC236}">
                <a16:creationId xmlns:a16="http://schemas.microsoft.com/office/drawing/2014/main" id="{E3B2DCC2-53CB-8C40-883D-1C431633F2F6}"/>
              </a:ext>
            </a:extLst>
          </p:cNvPr>
          <p:cNvCxnSpPr>
            <a:cxnSpLocks/>
            <a:endCxn id="39938" idx="3"/>
          </p:cNvCxnSpPr>
          <p:nvPr/>
        </p:nvCxnSpPr>
        <p:spPr>
          <a:xfrm rot="16200000" flipH="1">
            <a:off x="7224045" y="4437983"/>
            <a:ext cx="3157539" cy="225171"/>
          </a:xfrm>
          <a:prstGeom prst="bentConnector4">
            <a:avLst>
              <a:gd name="adj1" fmla="val 326"/>
              <a:gd name="adj2" fmla="val 282741"/>
            </a:avLst>
          </a:prstGeom>
          <a:ln w="38100">
            <a:solidFill>
              <a:srgbClr val="A6A6A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F8B08C37-F3FD-8E4B-9FF0-C599727A67E6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764647"/>
      </p:ext>
    </p:extLst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508986"/>
            <a:ext cx="6096000" cy="1301496"/>
          </a:xfrm>
        </p:spPr>
        <p:txBody>
          <a:bodyPr>
            <a:normAutofit/>
          </a:bodyPr>
          <a:lstStyle/>
          <a:p>
            <a:r>
              <a:rPr lang="en-US" sz="4000" dirty="0" err="1">
                <a:latin typeface="Fjalla One" panose="02000506040000020004" pitchFamily="2" charset="0"/>
              </a:rPr>
              <a:t>Ilustrasi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menentukan</a:t>
            </a:r>
            <a:r>
              <a:rPr lang="en-US" sz="4000" dirty="0">
                <a:latin typeface="Fjalla One" panose="02000506040000020004" pitchFamily="2" charset="0"/>
              </a:rPr>
              <a:t> CGU</a:t>
            </a:r>
            <a:endParaRPr lang="id-ID" sz="4000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175167" y="1447800"/>
            <a:ext cx="9950033" cy="1464534"/>
          </a:xfr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 err="1"/>
              <a:t>Gedung</a:t>
            </a:r>
            <a:r>
              <a:rPr lang="en-US" sz="1800" b="1" dirty="0"/>
              <a:t> yang </a:t>
            </a:r>
            <a:r>
              <a:rPr lang="en-US" sz="1800" b="1" dirty="0" err="1"/>
              <a:t>Sebagian</a:t>
            </a:r>
            <a:r>
              <a:rPr lang="en-US" sz="1800" b="1" dirty="0"/>
              <a:t> </a:t>
            </a:r>
            <a:r>
              <a:rPr lang="en-US" sz="1800" b="1" dirty="0" err="1"/>
              <a:t>Disewakan</a:t>
            </a:r>
            <a:r>
              <a:rPr lang="en-US" sz="1800" b="1" dirty="0"/>
              <a:t> </a:t>
            </a:r>
            <a:r>
              <a:rPr lang="en-US" sz="1800" b="1" dirty="0" err="1"/>
              <a:t>dan</a:t>
            </a:r>
            <a:r>
              <a:rPr lang="en-US" sz="1800" b="1" dirty="0"/>
              <a:t> </a:t>
            </a:r>
            <a:r>
              <a:rPr lang="en-US" sz="1800" b="1" dirty="0" err="1"/>
              <a:t>Sebagian</a:t>
            </a:r>
            <a:r>
              <a:rPr lang="en-US" sz="1800" b="1" dirty="0"/>
              <a:t> </a:t>
            </a:r>
            <a:r>
              <a:rPr lang="en-US" sz="1800" b="1" dirty="0" err="1"/>
              <a:t>Ditempati</a:t>
            </a:r>
            <a:r>
              <a:rPr lang="en-US" sz="1800" b="1" dirty="0"/>
              <a:t> </a:t>
            </a:r>
            <a:r>
              <a:rPr lang="en-US" sz="1800" b="1" dirty="0" err="1"/>
              <a:t>Untuk</a:t>
            </a:r>
            <a:r>
              <a:rPr lang="en-US" sz="1800" b="1" dirty="0"/>
              <a:t> </a:t>
            </a:r>
            <a:r>
              <a:rPr lang="en-US" sz="1800" b="1" dirty="0" err="1"/>
              <a:t>Digunakan</a:t>
            </a:r>
            <a:r>
              <a:rPr lang="en-US" sz="1800" b="1" dirty="0"/>
              <a:t> </a:t>
            </a:r>
            <a:r>
              <a:rPr lang="en-US" sz="1800" b="1" dirty="0" err="1"/>
              <a:t>Sendiri</a:t>
            </a:r>
            <a:endParaRPr lang="en-US" sz="1800" b="1" dirty="0"/>
          </a:p>
          <a:p>
            <a:pPr marL="0" indent="0">
              <a:buNone/>
            </a:pPr>
            <a:r>
              <a:rPr lang="pl-PL" sz="1800" dirty="0"/>
              <a:t>M adalah perusahaan manufaktur. M memiliki sebuah</a:t>
            </a:r>
            <a:r>
              <a:rPr lang="en-US" sz="1800" dirty="0"/>
              <a:t> </a:t>
            </a:r>
            <a:r>
              <a:rPr lang="en-US" sz="1800" dirty="0" err="1"/>
              <a:t>gedung</a:t>
            </a:r>
            <a:r>
              <a:rPr lang="en-US" sz="1800" dirty="0"/>
              <a:t> </a:t>
            </a:r>
            <a:r>
              <a:rPr lang="en-US" sz="1800" dirty="0" err="1"/>
              <a:t>kantor</a:t>
            </a:r>
            <a:r>
              <a:rPr lang="en-US" sz="1800" dirty="0"/>
              <a:t> </a:t>
            </a:r>
            <a:r>
              <a:rPr lang="en-US" sz="1800" dirty="0" err="1"/>
              <a:t>pusat</a:t>
            </a:r>
            <a:r>
              <a:rPr lang="en-US" sz="1800" dirty="0"/>
              <a:t> yang </a:t>
            </a:r>
            <a:r>
              <a:rPr lang="en-US" sz="1800" dirty="0" err="1"/>
              <a:t>biasanya</a:t>
            </a:r>
            <a:r>
              <a:rPr lang="en-US" sz="1800" dirty="0"/>
              <a:t> </a:t>
            </a:r>
            <a:r>
              <a:rPr lang="en-US" sz="1800" dirty="0" err="1"/>
              <a:t>ditempati</a:t>
            </a:r>
            <a:r>
              <a:rPr lang="en-US" sz="1800" dirty="0"/>
              <a:t> </a:t>
            </a:r>
            <a:r>
              <a:rPr lang="en-US" sz="1800" dirty="0" err="1"/>
              <a:t>sepenuhnya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keperluan</a:t>
            </a:r>
            <a:r>
              <a:rPr lang="en-US" sz="1800" dirty="0"/>
              <a:t> internal. Setelah </a:t>
            </a:r>
            <a:r>
              <a:rPr lang="en-US" sz="1800" dirty="0" err="1"/>
              <a:t>pengurangan</a:t>
            </a:r>
            <a:r>
              <a:rPr lang="en-US" sz="1800" dirty="0"/>
              <a:t> </a:t>
            </a:r>
            <a:r>
              <a:rPr lang="en-US" sz="1800" dirty="0" err="1"/>
              <a:t>pegawai</a:t>
            </a:r>
            <a:r>
              <a:rPr lang="en-US" sz="1800" dirty="0"/>
              <a:t>, </a:t>
            </a:r>
            <a:r>
              <a:rPr lang="en-US" sz="1800" dirty="0" err="1"/>
              <a:t>setengah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gedung</a:t>
            </a:r>
            <a:r>
              <a:rPr lang="en-US" sz="1800" dirty="0"/>
              <a:t> </a:t>
            </a:r>
            <a:r>
              <a:rPr lang="en-US" sz="1800" dirty="0" err="1"/>
              <a:t>sekarang</a:t>
            </a:r>
            <a:r>
              <a:rPr lang="en-US" sz="1800" dirty="0"/>
              <a:t> </a:t>
            </a:r>
            <a:r>
              <a:rPr lang="en-US" sz="1800" dirty="0" err="1"/>
              <a:t>digunakan</a:t>
            </a:r>
            <a:r>
              <a:rPr lang="en-US" sz="1800" dirty="0"/>
              <a:t> secara internal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setengahnya</a:t>
            </a:r>
            <a:r>
              <a:rPr lang="en-US" sz="1800" dirty="0"/>
              <a:t> </a:t>
            </a:r>
            <a:r>
              <a:rPr lang="sv-SE" sz="1800" dirty="0"/>
              <a:t>lagi disewakan ke pihak ketiga. Perjanjian sewa dengan </a:t>
            </a:r>
            <a:r>
              <a:rPr lang="en-US" sz="1800" dirty="0" err="1"/>
              <a:t>penyewa</a:t>
            </a:r>
            <a:r>
              <a:rPr lang="en-US" sz="1800" dirty="0"/>
              <a:t> </a:t>
            </a:r>
            <a:r>
              <a:rPr lang="en-US" sz="1800" dirty="0" err="1"/>
              <a:t>berlaku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lima </a:t>
            </a:r>
            <a:r>
              <a:rPr lang="en-US" sz="1800" dirty="0" err="1"/>
              <a:t>tahun</a:t>
            </a:r>
            <a:r>
              <a:rPr lang="en-US" sz="1800" dirty="0"/>
              <a:t>. </a:t>
            </a:r>
            <a:r>
              <a:rPr lang="en-US" sz="1800" dirty="0" err="1"/>
              <a:t>Apa</a:t>
            </a:r>
            <a:r>
              <a:rPr lang="en-US" sz="1800" dirty="0"/>
              <a:t> unit </a:t>
            </a:r>
            <a:r>
              <a:rPr lang="en-US" sz="1800" dirty="0" err="1"/>
              <a:t>penghasil</a:t>
            </a:r>
            <a:r>
              <a:rPr lang="en-US" sz="1800" dirty="0"/>
              <a:t> </a:t>
            </a:r>
            <a:r>
              <a:rPr lang="en-US" sz="1800" dirty="0" err="1"/>
              <a:t>kas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gedung</a:t>
            </a:r>
            <a:r>
              <a:rPr lang="en-US" sz="1800" dirty="0"/>
              <a:t> </a:t>
            </a:r>
            <a:r>
              <a:rPr lang="en-US" sz="1800" dirty="0" err="1"/>
              <a:t>tersebut</a:t>
            </a:r>
            <a:r>
              <a:rPr lang="en-US" sz="1800" dirty="0"/>
              <a:t>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486063" y="3200400"/>
            <a:ext cx="9126901" cy="3048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Analisis</a:t>
            </a:r>
          </a:p>
          <a:p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Tujuan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utama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gedung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melayani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korporat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mendukung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aktifi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tas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manufaktur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M.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Sehingga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gedung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secara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keseluruhan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dipertimbangkan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menghasilkan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arus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kas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masuk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independen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arus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kas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masuk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secara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keseluruhan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Jadi,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mungkin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bahwa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unit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penghasil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kas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gedung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M secara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keseluruhan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Gedung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dimiliki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sebuah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investasi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Sehingga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tepat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menentukan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pakai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gedung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berdasarkan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proyeksi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sewa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terkait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pasar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di masa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depan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A48B0D-4F11-B047-AB26-B356900DF1B3}"/>
              </a:ext>
            </a:extLst>
          </p:cNvPr>
          <p:cNvSpPr/>
          <p:nvPr/>
        </p:nvSpPr>
        <p:spPr>
          <a:xfrm>
            <a:off x="1479967" y="3176122"/>
            <a:ext cx="9264233" cy="266700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FB8FAF44-7645-C84C-988B-5D10EF9BF482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911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5652" y="667466"/>
            <a:ext cx="5600696" cy="992200"/>
          </a:xfrm>
        </p:spPr>
        <p:txBody>
          <a:bodyPr>
            <a:normAutofit/>
          </a:bodyPr>
          <a:lstStyle/>
          <a:p>
            <a:r>
              <a:rPr lang="en-US" sz="4000" dirty="0" err="1">
                <a:latin typeface="Fjalla One" panose="02000506040000020004" pitchFamily="2" charset="0"/>
              </a:rPr>
              <a:t>Ilustrasi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menentukan</a:t>
            </a:r>
            <a:r>
              <a:rPr lang="en-US" sz="4000" dirty="0">
                <a:latin typeface="Fjalla One" panose="02000506040000020004" pitchFamily="2" charset="0"/>
              </a:rPr>
              <a:t> CGU</a:t>
            </a:r>
            <a:endParaRPr lang="id-ID" sz="4000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373574" y="1659666"/>
            <a:ext cx="9751626" cy="1769334"/>
          </a:xfr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 err="1"/>
              <a:t>Contoh</a:t>
            </a:r>
            <a:endParaRPr lang="en-US" b="1" dirty="0"/>
          </a:p>
          <a:p>
            <a:pPr marL="0" indent="0">
              <a:buNone/>
            </a:pPr>
            <a:r>
              <a:rPr lang="en-US" dirty="0"/>
              <a:t>Perusahaan bus </a:t>
            </a:r>
            <a:r>
              <a:rPr lang="en-US" dirty="0" err="1"/>
              <a:t>menyediakan</a:t>
            </a:r>
            <a:r>
              <a:rPr lang="en-US" dirty="0"/>
              <a:t> </a:t>
            </a:r>
            <a:r>
              <a:rPr lang="en-US" dirty="0" err="1"/>
              <a:t>kontrak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kotamadya</a:t>
            </a:r>
            <a:r>
              <a:rPr lang="en-US" dirty="0"/>
              <a:t> yang </a:t>
            </a:r>
            <a:r>
              <a:rPr lang="en-US" dirty="0" err="1"/>
              <a:t>mensyaratkan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minimal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lima </a:t>
            </a:r>
            <a:r>
              <a:rPr lang="en-US" dirty="0" err="1"/>
              <a:t>rute</a:t>
            </a:r>
            <a:r>
              <a:rPr lang="en-US" dirty="0"/>
              <a:t> </a:t>
            </a:r>
            <a:r>
              <a:rPr lang="en-US" dirty="0" err="1"/>
              <a:t>berbeda</a:t>
            </a:r>
            <a:r>
              <a:rPr lang="en-US" dirty="0"/>
              <a:t>. </a:t>
            </a:r>
            <a:r>
              <a:rPr lang="en-US" dirty="0" err="1"/>
              <a:t>Aset</a:t>
            </a:r>
            <a:r>
              <a:rPr lang="en-US" dirty="0"/>
              <a:t> yang </a:t>
            </a:r>
            <a:r>
              <a:rPr lang="en-US" dirty="0" err="1"/>
              <a:t>disediakan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rute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kas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rute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 </a:t>
            </a:r>
            <a:r>
              <a:rPr lang="en-US" dirty="0" err="1"/>
              <a:t>identifikasi</a:t>
            </a:r>
            <a:r>
              <a:rPr lang="en-US" dirty="0"/>
              <a:t> secara </a:t>
            </a:r>
            <a:r>
              <a:rPr lang="en-US" dirty="0" err="1"/>
              <a:t>terpisah</a:t>
            </a:r>
            <a:r>
              <a:rPr lang="en-US" dirty="0"/>
              <a:t>. Salah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rute</a:t>
            </a:r>
            <a:r>
              <a:rPr lang="en-US" dirty="0"/>
              <a:t> </a:t>
            </a:r>
            <a:r>
              <a:rPr lang="en-US" dirty="0" err="1"/>
              <a:t>beroperasi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kerugian</a:t>
            </a:r>
            <a:r>
              <a:rPr lang="en-US" dirty="0"/>
              <a:t> yang </a:t>
            </a:r>
            <a:r>
              <a:rPr lang="en-US" dirty="0" err="1"/>
              <a:t>signifikan</a:t>
            </a:r>
            <a:r>
              <a:rPr lang="en-US" dirty="0"/>
              <a:t>. 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373574" y="3505200"/>
            <a:ext cx="9676413" cy="18288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Analisis</a:t>
            </a:r>
          </a:p>
          <a:p>
            <a:pPr marL="0" indent="0">
              <a:buNone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Disebankan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memiliki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pilihan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membatasi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salah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satu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rute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bus,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tingkat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terendah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arus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masuk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diidentifi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kasi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independen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arus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masuk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lain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kelompok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lain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arus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masuk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dihasilkan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kelima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rute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bus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 Unit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penghasil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tiap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rute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perusahaan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bus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itu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secara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keseluruhan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24595-8309-F743-9D3D-0A16B33FB90C}"/>
              </a:ext>
            </a:extLst>
          </p:cNvPr>
          <p:cNvSpPr/>
          <p:nvPr/>
        </p:nvSpPr>
        <p:spPr>
          <a:xfrm>
            <a:off x="1221174" y="3429000"/>
            <a:ext cx="9904026" cy="213360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8E4EBC1C-74C8-C341-B67C-4260ACBE530E}"/>
              </a:ext>
            </a:extLst>
          </p:cNvPr>
          <p:cNvSpPr txBox="1">
            <a:spLocks/>
          </p:cNvSpPr>
          <p:nvPr/>
        </p:nvSpPr>
        <p:spPr>
          <a:xfrm>
            <a:off x="9652000" y="6248400"/>
            <a:ext cx="2387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90C7FC-4AF7-4C09-969D-486AD881BC46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835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44D1C4-F409-43E0-B52D-E6477FE50D67}"/>
              </a:ext>
            </a:extLst>
          </p:cNvPr>
          <p:cNvSpPr/>
          <p:nvPr/>
        </p:nvSpPr>
        <p:spPr>
          <a:xfrm>
            <a:off x="3657600" y="3788664"/>
            <a:ext cx="5486400" cy="1200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Dwi Martani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- </a:t>
            </a:r>
            <a:r>
              <a:rPr kumimoji="0" lang="id-ID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+62</a:t>
            </a:r>
            <a:r>
              <a:rPr kumimoji="0" lang="id-ID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81318227080</a:t>
            </a:r>
          </a:p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800" b="1" i="0" u="sng" strike="noStrike" kern="1200" cap="none" spc="0" normalizeH="0" baseline="0" noProof="0" dirty="0">
                <a:ln>
                  <a:noFill/>
                </a:ln>
                <a:solidFill>
                  <a:srgbClr val="F4EBD4">
                    <a:lumMod val="2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martani@ui.ac.id</a:t>
            </a:r>
            <a:r>
              <a:rPr kumimoji="0" lang="id-ID" sz="18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atau </a:t>
            </a: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rgbClr val="F4EBD4">
                    <a:lumMod val="2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d</a:t>
            </a: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rgbClr val="F4EBD4">
                    <a:lumMod val="2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wimartani@yahoo.com</a:t>
            </a:r>
            <a:endParaRPr kumimoji="0" lang="id-ID" sz="1800" b="1" i="0" u="none" strike="noStrike" kern="1200" cap="none" spc="0" normalizeH="0" baseline="0" noProof="0" dirty="0">
              <a:ln>
                <a:noFill/>
              </a:ln>
              <a:solidFill>
                <a:srgbClr val="F4EBD4">
                  <a:lumMod val="25000"/>
                </a:srgbClr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hlinkClick r:id="rId3"/>
              </a:rPr>
              <a:t>http://staff.blog.ui.ac.id/martani/</a:t>
            </a:r>
            <a:endParaRPr kumimoji="0" lang="id-ID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hlinkClick r:id="rId4"/>
              </a:rPr>
              <a:t>http://dwimartani.com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pic>
        <p:nvPicPr>
          <p:cNvPr id="7" name="Picture 6" descr="A picture containing chart&#10;&#10;Description automatically generated">
            <a:extLst>
              <a:ext uri="{FF2B5EF4-FFF2-40B4-BE49-F238E27FC236}">
                <a16:creationId xmlns:a16="http://schemas.microsoft.com/office/drawing/2014/main" id="{B173C84E-11EB-D540-872D-2CE463360D0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154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522" b="37391"/>
          <a:stretch/>
        </p:blipFill>
        <p:spPr>
          <a:xfrm>
            <a:off x="-228600" y="1648239"/>
            <a:ext cx="13258800" cy="2161761"/>
          </a:xfrm>
          <a:prstGeom prst="rect">
            <a:avLst/>
          </a:prstGeom>
        </p:spPr>
      </p:pic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CCF52285-C770-CA44-9509-FAC9907EB8DE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40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1229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1885</TotalTime>
  <Words>3709</Words>
  <Application>Microsoft Office PowerPoint</Application>
  <PresentationFormat>Widescreen</PresentationFormat>
  <Paragraphs>422</Paragraphs>
  <Slides>40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7" baseType="lpstr">
      <vt:lpstr>Arial</vt:lpstr>
      <vt:lpstr>Barlow Semi Condensed</vt:lpstr>
      <vt:lpstr>Calibri</vt:lpstr>
      <vt:lpstr>Calibri Light</vt:lpstr>
      <vt:lpstr>Fjalla One</vt:lpstr>
      <vt:lpstr>Wingdings</vt:lpstr>
      <vt:lpstr>Office Theme</vt:lpstr>
      <vt:lpstr>PSAK 236 Penurunan Nilai</vt:lpstr>
      <vt:lpstr>Penurunan Nilai</vt:lpstr>
      <vt:lpstr>Tujuan dan Ruang Lingkup</vt:lpstr>
      <vt:lpstr>Tujuan dan Lingkup PSAK 236</vt:lpstr>
      <vt:lpstr>Tujuan dan Ruang Lingkup</vt:lpstr>
      <vt:lpstr>Pengertian Penurunan Nilai (Impairment)</vt:lpstr>
      <vt:lpstr>Pendekatan Pengukuran Penurunan Nilai</vt:lpstr>
      <vt:lpstr>Pendekatan Umum Penurunan Nilai</vt:lpstr>
      <vt:lpstr>Identifikasi Aset Penurunan Nilai</vt:lpstr>
      <vt:lpstr>Identifikasi Aset yang Mungkin Mengalami Penurunan Nilai Aset</vt:lpstr>
      <vt:lpstr>Pengukuran Jumlah Terpulihkan </vt:lpstr>
      <vt:lpstr>Pengukuran Jumlah Terpulihkan </vt:lpstr>
      <vt:lpstr>Pengukuran Jumlah Terpulihkan </vt:lpstr>
      <vt:lpstr>Pengukuran Jumlah Terpulihkan </vt:lpstr>
      <vt:lpstr>Pengukuran Jumlah Terpulihkan </vt:lpstr>
      <vt:lpstr>Pengukuran Jumlah Terpulihkan </vt:lpstr>
      <vt:lpstr>Arus Kas Masa Depan</vt:lpstr>
      <vt:lpstr>Pengukuran Jumlah Terpulihkan </vt:lpstr>
      <vt:lpstr>Pengukuran Jumlah Terpulihkan </vt:lpstr>
      <vt:lpstr>Pengakuan Rugi Penurunan Nilai</vt:lpstr>
      <vt:lpstr>Pengakuan Rugi Penurunan Nilai</vt:lpstr>
      <vt:lpstr>Ilustrasi Penurunan Nilai 1</vt:lpstr>
      <vt:lpstr>Ilustrasi Penurunan Nilai 2</vt:lpstr>
      <vt:lpstr>Unit Penghasil Kas (UPK)</vt:lpstr>
      <vt:lpstr>Unit Penghasil Kas</vt:lpstr>
      <vt:lpstr>Unit Penghasil Kas</vt:lpstr>
      <vt:lpstr>Unit Penghasil Kas</vt:lpstr>
      <vt:lpstr>Unit Penghasil Kas</vt:lpstr>
      <vt:lpstr>Pembalikan Rugi Penurunan Nilai</vt:lpstr>
      <vt:lpstr>Pembalikan Rugi Penurunan Nilai</vt:lpstr>
      <vt:lpstr>Pembalikan suatu  Rugi Penurunan Nilai –Aset Individu</vt:lpstr>
      <vt:lpstr>Pembalikan Rugi Penurunan Nilai untuk UPK</vt:lpstr>
      <vt:lpstr>Pengungkapan</vt:lpstr>
      <vt:lpstr>Pengungkapan tambahan 2013</vt:lpstr>
      <vt:lpstr>Kasus 1</vt:lpstr>
      <vt:lpstr>Kasus 2: Unit Penghasil Kas</vt:lpstr>
      <vt:lpstr>Kasus 2: Unit Penghasil Kas </vt:lpstr>
      <vt:lpstr>Ilustrasi menentukan CGU</vt:lpstr>
      <vt:lpstr>Ilustrasi menentukan CGU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RAPAT DEWAN PENGURUS NASIONAL  IKATAN AKUNTAN INDONESIA 9 Juni 2020</dc:title>
  <dc:creator>elly zarni</dc:creator>
  <cp:lastModifiedBy>Dwi Martani</cp:lastModifiedBy>
  <cp:revision>91</cp:revision>
  <dcterms:created xsi:type="dcterms:W3CDTF">2020-06-08T13:03:24Z</dcterms:created>
  <dcterms:modified xsi:type="dcterms:W3CDTF">2024-05-13T21:32:06Z</dcterms:modified>
</cp:coreProperties>
</file>