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6"/>
  </p:notesMasterIdLst>
  <p:sldIdLst>
    <p:sldId id="257" r:id="rId3"/>
    <p:sldId id="1582" r:id="rId4"/>
    <p:sldId id="1579" r:id="rId5"/>
    <p:sldId id="2437" r:id="rId6"/>
    <p:sldId id="707" r:id="rId7"/>
    <p:sldId id="708" r:id="rId8"/>
    <p:sldId id="709" r:id="rId9"/>
    <p:sldId id="710" r:id="rId10"/>
    <p:sldId id="711" r:id="rId11"/>
    <p:sldId id="712" r:id="rId12"/>
    <p:sldId id="713" r:id="rId13"/>
    <p:sldId id="714" r:id="rId14"/>
    <p:sldId id="715" r:id="rId15"/>
    <p:sldId id="716" r:id="rId16"/>
    <p:sldId id="717" r:id="rId17"/>
    <p:sldId id="718" r:id="rId18"/>
    <p:sldId id="719" r:id="rId19"/>
    <p:sldId id="720" r:id="rId20"/>
    <p:sldId id="721" r:id="rId21"/>
    <p:sldId id="722" r:id="rId22"/>
    <p:sldId id="723" r:id="rId23"/>
    <p:sldId id="724" r:id="rId24"/>
    <p:sldId id="725" r:id="rId25"/>
    <p:sldId id="726" r:id="rId26"/>
    <p:sldId id="727" r:id="rId27"/>
    <p:sldId id="728" r:id="rId28"/>
    <p:sldId id="729" r:id="rId29"/>
    <p:sldId id="730" r:id="rId30"/>
    <p:sldId id="731" r:id="rId31"/>
    <p:sldId id="732" r:id="rId32"/>
    <p:sldId id="733" r:id="rId33"/>
    <p:sldId id="734" r:id="rId34"/>
    <p:sldId id="735" r:id="rId35"/>
    <p:sldId id="736" r:id="rId36"/>
    <p:sldId id="737" r:id="rId37"/>
    <p:sldId id="738" r:id="rId38"/>
    <p:sldId id="739" r:id="rId39"/>
    <p:sldId id="740" r:id="rId40"/>
    <p:sldId id="744" r:id="rId41"/>
    <p:sldId id="745" r:id="rId42"/>
    <p:sldId id="746" r:id="rId43"/>
    <p:sldId id="747" r:id="rId44"/>
    <p:sldId id="748" r:id="rId45"/>
    <p:sldId id="749" r:id="rId46"/>
    <p:sldId id="750" r:id="rId47"/>
    <p:sldId id="751" r:id="rId48"/>
    <p:sldId id="752" r:id="rId49"/>
    <p:sldId id="753" r:id="rId50"/>
    <p:sldId id="754" r:id="rId51"/>
    <p:sldId id="755" r:id="rId52"/>
    <p:sldId id="756" r:id="rId53"/>
    <p:sldId id="757" r:id="rId54"/>
    <p:sldId id="758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D44D4-4933-4EA8-AACC-62A27876C01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12FC0F-171B-4EC8-8DB9-C65F3F835893}">
      <dgm:prSet phldrT="[Text]" phldr="1"/>
      <dgm:spPr/>
      <dgm:t>
        <a:bodyPr/>
        <a:lstStyle/>
        <a:p>
          <a:endParaRPr lang="en-US"/>
        </a:p>
      </dgm:t>
    </dgm:pt>
    <dgm:pt modelId="{F8310EAD-F155-46D0-A6AA-C180D9CA4E73}" type="parTrans" cxnId="{A93C50A0-5494-430C-9905-BDFA213E9EB6}">
      <dgm:prSet/>
      <dgm:spPr/>
      <dgm:t>
        <a:bodyPr/>
        <a:lstStyle/>
        <a:p>
          <a:endParaRPr lang="en-US"/>
        </a:p>
      </dgm:t>
    </dgm:pt>
    <dgm:pt modelId="{1ABBE79D-4B3F-48D7-B24E-8ACE72CD5DF8}" type="sibTrans" cxnId="{A93C50A0-5494-430C-9905-BDFA213E9EB6}">
      <dgm:prSet/>
      <dgm:spPr/>
      <dgm:t>
        <a:bodyPr/>
        <a:lstStyle/>
        <a:p>
          <a:endParaRPr lang="en-US"/>
        </a:p>
      </dgm:t>
    </dgm:pt>
    <dgm:pt modelId="{3FE125D3-7F26-4362-B917-38CC2808D853}">
      <dgm:prSet phldrT="[Text]" custT="1"/>
      <dgm:spPr/>
      <dgm:t>
        <a:bodyPr/>
        <a:lstStyle/>
        <a:p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kecuali</a:t>
          </a:r>
          <a:r>
            <a:rPr lang="en-US" sz="2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tidak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termasuk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lingkup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PSAK 55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misal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melekat</a:t>
          </a:r>
          <a:r>
            <a:rPr lang="en-US" sz="2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kontrak</a:t>
          </a:r>
          <a:r>
            <a:rPr lang="en-US" sz="2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lain</a:t>
          </a:r>
          <a:endParaRPr lang="en-US" sz="22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147E643-988B-403C-85CC-E7C838265907}" type="parTrans" cxnId="{86EC1F02-0769-44DF-859B-4C8521F0B382}">
      <dgm:prSet/>
      <dgm:spPr/>
      <dgm:t>
        <a:bodyPr/>
        <a:lstStyle/>
        <a:p>
          <a:endParaRPr lang="en-US"/>
        </a:p>
      </dgm:t>
    </dgm:pt>
    <dgm:pt modelId="{2CC697BE-A111-4571-B6ED-3D85AB1275EE}" type="sibTrans" cxnId="{86EC1F02-0769-44DF-859B-4C8521F0B382}">
      <dgm:prSet/>
      <dgm:spPr/>
      <dgm:t>
        <a:bodyPr/>
        <a:lstStyle/>
        <a:p>
          <a:endParaRPr lang="en-US"/>
        </a:p>
      </dgm:t>
    </dgm:pt>
    <dgm:pt modelId="{E0494A76-5358-40EC-8D04-6038C20667EA}">
      <dgm:prSet phldrT="[Text]" phldr="1"/>
      <dgm:spPr/>
      <dgm:t>
        <a:bodyPr/>
        <a:lstStyle/>
        <a:p>
          <a:endParaRPr lang="en-US"/>
        </a:p>
      </dgm:t>
    </dgm:pt>
    <dgm:pt modelId="{73C75D3C-778D-4BE3-B654-98AC9DE6DD1D}" type="parTrans" cxnId="{19216EA1-E3EC-4D63-A031-049FB9187147}">
      <dgm:prSet/>
      <dgm:spPr/>
      <dgm:t>
        <a:bodyPr/>
        <a:lstStyle/>
        <a:p>
          <a:endParaRPr lang="en-US"/>
        </a:p>
      </dgm:t>
    </dgm:pt>
    <dgm:pt modelId="{483CBDF0-BF32-49DD-9E64-74DD2D022B9B}" type="sibTrans" cxnId="{19216EA1-E3EC-4D63-A031-049FB9187147}">
      <dgm:prSet/>
      <dgm:spPr/>
      <dgm:t>
        <a:bodyPr/>
        <a:lstStyle/>
        <a:p>
          <a:endParaRPr lang="en-US"/>
        </a:p>
      </dgm:t>
    </dgm:pt>
    <dgm:pt modelId="{963F708C-EE06-47A4-AE27-BB46AAE7A929}">
      <dgm:prSet phldrT="[Text]" custT="1"/>
      <dgm:spPr/>
      <dgm:t>
        <a:bodyPr/>
        <a:lstStyle/>
        <a:p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Akuntansi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lindung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termasuk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lindung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investasi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LN</a:t>
          </a:r>
        </a:p>
      </dgm:t>
    </dgm:pt>
    <dgm:pt modelId="{B38FD9E6-22F8-4649-AB75-9CA2490C8D22}" type="parTrans" cxnId="{F9E4D57A-B0A1-4119-9C55-FFC32E1ACD29}">
      <dgm:prSet/>
      <dgm:spPr/>
      <dgm:t>
        <a:bodyPr/>
        <a:lstStyle/>
        <a:p>
          <a:endParaRPr lang="en-US"/>
        </a:p>
      </dgm:t>
    </dgm:pt>
    <dgm:pt modelId="{ACCAB5AF-FB14-4B65-9151-BEE82457DBEE}" type="sibTrans" cxnId="{F9E4D57A-B0A1-4119-9C55-FFC32E1ACD29}">
      <dgm:prSet/>
      <dgm:spPr/>
      <dgm:t>
        <a:bodyPr/>
        <a:lstStyle/>
        <a:p>
          <a:endParaRPr lang="en-US"/>
        </a:p>
      </dgm:t>
    </dgm:pt>
    <dgm:pt modelId="{539E873F-AAFF-4DD0-8977-C0594990B0F8}">
      <dgm:prSet phldrT="[Text]" phldr="1"/>
      <dgm:spPr/>
      <dgm:t>
        <a:bodyPr/>
        <a:lstStyle/>
        <a:p>
          <a:endParaRPr lang="en-US"/>
        </a:p>
      </dgm:t>
    </dgm:pt>
    <dgm:pt modelId="{C1BF69B4-8CB8-4768-AB26-93D26091E693}" type="parTrans" cxnId="{0316A8A1-BABE-4D4E-9F2D-574979BF237E}">
      <dgm:prSet/>
      <dgm:spPr/>
      <dgm:t>
        <a:bodyPr/>
        <a:lstStyle/>
        <a:p>
          <a:endParaRPr lang="en-US"/>
        </a:p>
      </dgm:t>
    </dgm:pt>
    <dgm:pt modelId="{AE18A447-9D85-4104-B2CF-27937AAF1AA0}" type="sibTrans" cxnId="{0316A8A1-BABE-4D4E-9F2D-574979BF237E}">
      <dgm:prSet/>
      <dgm:spPr/>
      <dgm:t>
        <a:bodyPr/>
        <a:lstStyle/>
        <a:p>
          <a:endParaRPr lang="en-US"/>
        </a:p>
      </dgm:t>
    </dgm:pt>
    <dgm:pt modelId="{075FA8E8-E582-4B46-BCA3-A7E360F03205}">
      <dgm:prSet phldrT="[Text]" custT="1"/>
      <dgm:spPr/>
      <dgm:t>
        <a:bodyPr/>
        <a:lstStyle/>
        <a:p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Penyajian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laporan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arus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kas</a:t>
          </a:r>
          <a:r>
            <a:rPr lang="en-US" sz="2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transaksi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penjabaran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arus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kas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200" dirty="0">
              <a:latin typeface="Segoe UI" pitchFamily="34" charset="0"/>
              <a:ea typeface="Segoe UI" pitchFamily="34" charset="0"/>
              <a:cs typeface="Segoe UI" pitchFamily="34" charset="0"/>
            </a:rPr>
            <a:t> LN</a:t>
          </a:r>
        </a:p>
      </dgm:t>
    </dgm:pt>
    <dgm:pt modelId="{46BC1419-82CD-42B0-9381-1E4F27C80888}" type="parTrans" cxnId="{F7C0A559-EB25-4235-A8DB-DF5C374AB28C}">
      <dgm:prSet/>
      <dgm:spPr/>
      <dgm:t>
        <a:bodyPr/>
        <a:lstStyle/>
        <a:p>
          <a:endParaRPr lang="en-US"/>
        </a:p>
      </dgm:t>
    </dgm:pt>
    <dgm:pt modelId="{4889CE37-B933-4D23-957F-145B1C70CBFE}" type="sibTrans" cxnId="{F7C0A559-EB25-4235-A8DB-DF5C374AB28C}">
      <dgm:prSet/>
      <dgm:spPr/>
      <dgm:t>
        <a:bodyPr/>
        <a:lstStyle/>
        <a:p>
          <a:endParaRPr lang="en-US"/>
        </a:p>
      </dgm:t>
    </dgm:pt>
    <dgm:pt modelId="{EAFF7DE4-15D7-41A1-B6D2-FE9EAFCBFF08}" type="pres">
      <dgm:prSet presAssocID="{691D44D4-4933-4EA8-AACC-62A27876C014}" presName="linearFlow" presStyleCnt="0">
        <dgm:presLayoutVars>
          <dgm:dir/>
          <dgm:animLvl val="lvl"/>
          <dgm:resizeHandles val="exact"/>
        </dgm:presLayoutVars>
      </dgm:prSet>
      <dgm:spPr/>
    </dgm:pt>
    <dgm:pt modelId="{1E85E758-327E-453E-A1D4-563C2CA58F8B}" type="pres">
      <dgm:prSet presAssocID="{7812FC0F-171B-4EC8-8DB9-C65F3F835893}" presName="composite" presStyleCnt="0"/>
      <dgm:spPr/>
    </dgm:pt>
    <dgm:pt modelId="{4DEE8733-D887-46C0-8BF4-F580DB90F99E}" type="pres">
      <dgm:prSet presAssocID="{7812FC0F-171B-4EC8-8DB9-C65F3F83589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D27722A-05E7-4382-B972-CEC97AF3CB55}" type="pres">
      <dgm:prSet presAssocID="{7812FC0F-171B-4EC8-8DB9-C65F3F835893}" presName="descendantText" presStyleLbl="alignAcc1" presStyleIdx="0" presStyleCnt="3">
        <dgm:presLayoutVars>
          <dgm:bulletEnabled val="1"/>
        </dgm:presLayoutVars>
      </dgm:prSet>
      <dgm:spPr/>
    </dgm:pt>
    <dgm:pt modelId="{B743420B-2CFC-42DC-86AD-86F359C7ECD0}" type="pres">
      <dgm:prSet presAssocID="{1ABBE79D-4B3F-48D7-B24E-8ACE72CD5DF8}" presName="sp" presStyleCnt="0"/>
      <dgm:spPr/>
    </dgm:pt>
    <dgm:pt modelId="{F682A092-5500-47C8-BD06-C71F32E5B7A7}" type="pres">
      <dgm:prSet presAssocID="{E0494A76-5358-40EC-8D04-6038C20667EA}" presName="composite" presStyleCnt="0"/>
      <dgm:spPr/>
    </dgm:pt>
    <dgm:pt modelId="{AA3D49C1-BE03-4DB6-9809-2BAE6592EB18}" type="pres">
      <dgm:prSet presAssocID="{E0494A76-5358-40EC-8D04-6038C20667E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39A55DD-19EA-4251-9681-747EF2DEFCD3}" type="pres">
      <dgm:prSet presAssocID="{E0494A76-5358-40EC-8D04-6038C20667EA}" presName="descendantText" presStyleLbl="alignAcc1" presStyleIdx="1" presStyleCnt="3">
        <dgm:presLayoutVars>
          <dgm:bulletEnabled val="1"/>
        </dgm:presLayoutVars>
      </dgm:prSet>
      <dgm:spPr/>
    </dgm:pt>
    <dgm:pt modelId="{274BF55C-9683-468E-8C7A-75069648ACBF}" type="pres">
      <dgm:prSet presAssocID="{483CBDF0-BF32-49DD-9E64-74DD2D022B9B}" presName="sp" presStyleCnt="0"/>
      <dgm:spPr/>
    </dgm:pt>
    <dgm:pt modelId="{588922CC-631F-4E39-A4A5-49B98141B523}" type="pres">
      <dgm:prSet presAssocID="{539E873F-AAFF-4DD0-8977-C0594990B0F8}" presName="composite" presStyleCnt="0"/>
      <dgm:spPr/>
    </dgm:pt>
    <dgm:pt modelId="{52DBB4E9-C813-4A3D-B130-203F62CA882D}" type="pres">
      <dgm:prSet presAssocID="{539E873F-AAFF-4DD0-8977-C0594990B0F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2BC5B50-78D1-48DA-ACE9-5E934168BDD3}" type="pres">
      <dgm:prSet presAssocID="{539E873F-AAFF-4DD0-8977-C0594990B0F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6EC1F02-0769-44DF-859B-4C8521F0B382}" srcId="{7812FC0F-171B-4EC8-8DB9-C65F3F835893}" destId="{3FE125D3-7F26-4362-B917-38CC2808D853}" srcOrd="0" destOrd="0" parTransId="{9147E643-988B-403C-85CC-E7C838265907}" sibTransId="{2CC697BE-A111-4571-B6ED-3D85AB1275EE}"/>
    <dgm:cxn modelId="{6523200A-0418-40D9-B1D8-A8983F15BB02}" type="presOf" srcId="{E0494A76-5358-40EC-8D04-6038C20667EA}" destId="{AA3D49C1-BE03-4DB6-9809-2BAE6592EB18}" srcOrd="0" destOrd="0" presId="urn:microsoft.com/office/officeart/2005/8/layout/chevron2"/>
    <dgm:cxn modelId="{43530A14-0124-49D5-AE80-50669DBCF7A4}" type="presOf" srcId="{3FE125D3-7F26-4362-B917-38CC2808D853}" destId="{0D27722A-05E7-4382-B972-CEC97AF3CB55}" srcOrd="0" destOrd="0" presId="urn:microsoft.com/office/officeart/2005/8/layout/chevron2"/>
    <dgm:cxn modelId="{02584525-FA35-4A82-97D0-07619CC1A832}" type="presOf" srcId="{7812FC0F-171B-4EC8-8DB9-C65F3F835893}" destId="{4DEE8733-D887-46C0-8BF4-F580DB90F99E}" srcOrd="0" destOrd="0" presId="urn:microsoft.com/office/officeart/2005/8/layout/chevron2"/>
    <dgm:cxn modelId="{F7C0A559-EB25-4235-A8DB-DF5C374AB28C}" srcId="{539E873F-AAFF-4DD0-8977-C0594990B0F8}" destId="{075FA8E8-E582-4B46-BCA3-A7E360F03205}" srcOrd="0" destOrd="0" parTransId="{46BC1419-82CD-42B0-9381-1E4F27C80888}" sibTransId="{4889CE37-B933-4D23-957F-145B1C70CBFE}"/>
    <dgm:cxn modelId="{F9E4D57A-B0A1-4119-9C55-FFC32E1ACD29}" srcId="{E0494A76-5358-40EC-8D04-6038C20667EA}" destId="{963F708C-EE06-47A4-AE27-BB46AAE7A929}" srcOrd="0" destOrd="0" parTransId="{B38FD9E6-22F8-4649-AB75-9CA2490C8D22}" sibTransId="{ACCAB5AF-FB14-4B65-9151-BEE82457DBEE}"/>
    <dgm:cxn modelId="{9BA95186-0F08-4CEF-97D1-3807E6F44352}" type="presOf" srcId="{691D44D4-4933-4EA8-AACC-62A27876C014}" destId="{EAFF7DE4-15D7-41A1-B6D2-FE9EAFCBFF08}" srcOrd="0" destOrd="0" presId="urn:microsoft.com/office/officeart/2005/8/layout/chevron2"/>
    <dgm:cxn modelId="{A93C50A0-5494-430C-9905-BDFA213E9EB6}" srcId="{691D44D4-4933-4EA8-AACC-62A27876C014}" destId="{7812FC0F-171B-4EC8-8DB9-C65F3F835893}" srcOrd="0" destOrd="0" parTransId="{F8310EAD-F155-46D0-A6AA-C180D9CA4E73}" sibTransId="{1ABBE79D-4B3F-48D7-B24E-8ACE72CD5DF8}"/>
    <dgm:cxn modelId="{19216EA1-E3EC-4D63-A031-049FB9187147}" srcId="{691D44D4-4933-4EA8-AACC-62A27876C014}" destId="{E0494A76-5358-40EC-8D04-6038C20667EA}" srcOrd="1" destOrd="0" parTransId="{73C75D3C-778D-4BE3-B654-98AC9DE6DD1D}" sibTransId="{483CBDF0-BF32-49DD-9E64-74DD2D022B9B}"/>
    <dgm:cxn modelId="{0316A8A1-BABE-4D4E-9F2D-574979BF237E}" srcId="{691D44D4-4933-4EA8-AACC-62A27876C014}" destId="{539E873F-AAFF-4DD0-8977-C0594990B0F8}" srcOrd="2" destOrd="0" parTransId="{C1BF69B4-8CB8-4768-AB26-93D26091E693}" sibTransId="{AE18A447-9D85-4104-B2CF-27937AAF1AA0}"/>
    <dgm:cxn modelId="{A1FF4CA3-764E-4CC1-A30E-5C1FF1FB7799}" type="presOf" srcId="{075FA8E8-E582-4B46-BCA3-A7E360F03205}" destId="{02BC5B50-78D1-48DA-ACE9-5E934168BDD3}" srcOrd="0" destOrd="0" presId="urn:microsoft.com/office/officeart/2005/8/layout/chevron2"/>
    <dgm:cxn modelId="{F00C5AA4-C7DC-4C2F-8484-6B6E8B8AAAAE}" type="presOf" srcId="{539E873F-AAFF-4DD0-8977-C0594990B0F8}" destId="{52DBB4E9-C813-4A3D-B130-203F62CA882D}" srcOrd="0" destOrd="0" presId="urn:microsoft.com/office/officeart/2005/8/layout/chevron2"/>
    <dgm:cxn modelId="{C71F56F3-153F-4BAA-95E9-CD4E878805F0}" type="presOf" srcId="{963F708C-EE06-47A4-AE27-BB46AAE7A929}" destId="{A39A55DD-19EA-4251-9681-747EF2DEFCD3}" srcOrd="0" destOrd="0" presId="urn:microsoft.com/office/officeart/2005/8/layout/chevron2"/>
    <dgm:cxn modelId="{AAA3364A-7ECB-49D4-AC91-A24D7C1D6CB3}" type="presParOf" srcId="{EAFF7DE4-15D7-41A1-B6D2-FE9EAFCBFF08}" destId="{1E85E758-327E-453E-A1D4-563C2CA58F8B}" srcOrd="0" destOrd="0" presId="urn:microsoft.com/office/officeart/2005/8/layout/chevron2"/>
    <dgm:cxn modelId="{83D19642-038D-4BEF-8BA3-1610568096E6}" type="presParOf" srcId="{1E85E758-327E-453E-A1D4-563C2CA58F8B}" destId="{4DEE8733-D887-46C0-8BF4-F580DB90F99E}" srcOrd="0" destOrd="0" presId="urn:microsoft.com/office/officeart/2005/8/layout/chevron2"/>
    <dgm:cxn modelId="{71D19498-ABA4-4A55-9BDD-7EA796853D6A}" type="presParOf" srcId="{1E85E758-327E-453E-A1D4-563C2CA58F8B}" destId="{0D27722A-05E7-4382-B972-CEC97AF3CB55}" srcOrd="1" destOrd="0" presId="urn:microsoft.com/office/officeart/2005/8/layout/chevron2"/>
    <dgm:cxn modelId="{F7F25114-D86D-410E-8DF2-08EC7957D945}" type="presParOf" srcId="{EAFF7DE4-15D7-41A1-B6D2-FE9EAFCBFF08}" destId="{B743420B-2CFC-42DC-86AD-86F359C7ECD0}" srcOrd="1" destOrd="0" presId="urn:microsoft.com/office/officeart/2005/8/layout/chevron2"/>
    <dgm:cxn modelId="{DFEAB784-6348-4253-BE9E-5CA4FAF929D2}" type="presParOf" srcId="{EAFF7DE4-15D7-41A1-B6D2-FE9EAFCBFF08}" destId="{F682A092-5500-47C8-BD06-C71F32E5B7A7}" srcOrd="2" destOrd="0" presId="urn:microsoft.com/office/officeart/2005/8/layout/chevron2"/>
    <dgm:cxn modelId="{8114AC09-B5A9-4C12-84FC-423084BD00BF}" type="presParOf" srcId="{F682A092-5500-47C8-BD06-C71F32E5B7A7}" destId="{AA3D49C1-BE03-4DB6-9809-2BAE6592EB18}" srcOrd="0" destOrd="0" presId="urn:microsoft.com/office/officeart/2005/8/layout/chevron2"/>
    <dgm:cxn modelId="{29DFB777-9069-4536-A36B-6304A39A71D4}" type="presParOf" srcId="{F682A092-5500-47C8-BD06-C71F32E5B7A7}" destId="{A39A55DD-19EA-4251-9681-747EF2DEFCD3}" srcOrd="1" destOrd="0" presId="urn:microsoft.com/office/officeart/2005/8/layout/chevron2"/>
    <dgm:cxn modelId="{550F5110-7539-45BD-87E1-570863FBEAE8}" type="presParOf" srcId="{EAFF7DE4-15D7-41A1-B6D2-FE9EAFCBFF08}" destId="{274BF55C-9683-468E-8C7A-75069648ACBF}" srcOrd="3" destOrd="0" presId="urn:microsoft.com/office/officeart/2005/8/layout/chevron2"/>
    <dgm:cxn modelId="{01FBFC60-7711-4598-B53F-A4BD79C829F3}" type="presParOf" srcId="{EAFF7DE4-15D7-41A1-B6D2-FE9EAFCBFF08}" destId="{588922CC-631F-4E39-A4A5-49B98141B523}" srcOrd="4" destOrd="0" presId="urn:microsoft.com/office/officeart/2005/8/layout/chevron2"/>
    <dgm:cxn modelId="{F3B109E5-D33B-4BC9-AB24-3F3BFB2C0280}" type="presParOf" srcId="{588922CC-631F-4E39-A4A5-49B98141B523}" destId="{52DBB4E9-C813-4A3D-B130-203F62CA882D}" srcOrd="0" destOrd="0" presId="urn:microsoft.com/office/officeart/2005/8/layout/chevron2"/>
    <dgm:cxn modelId="{231C8F41-DD32-40F8-B36A-658D7D3C37DC}" type="presParOf" srcId="{588922CC-631F-4E39-A4A5-49B98141B523}" destId="{02BC5B50-78D1-48DA-ACE9-5E934168BD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5A144F-B8EF-4906-BFCB-0F46588E1AE3}" type="doc">
      <dgm:prSet loTypeId="urn:microsoft.com/office/officeart/2005/8/layout/vList3#1" loCatId="list" qsTypeId="urn:microsoft.com/office/officeart/2005/8/quickstyle/3d2" qsCatId="3D" csTypeId="urn:microsoft.com/office/officeart/2005/8/colors/colorful5" csCatId="colorful" phldr="1"/>
      <dgm:spPr/>
    </dgm:pt>
    <dgm:pt modelId="{336E1DE5-BAF6-4E99-9FD4-C2BF89B644E9}">
      <dgm:prSet phldrT="[Text]"/>
      <dgm:spPr/>
      <dgm:t>
        <a:bodyPr/>
        <a:lstStyle/>
        <a:p>
          <a:pPr algn="just"/>
          <a:r>
            <a:rPr lang="id-ID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Tinggi rendahnya proporsi kegiatan usaha luar negeri.</a:t>
          </a:r>
          <a:endParaRPr lang="en-US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C14D459-B605-4979-A996-4409032855DC}" type="parTrans" cxnId="{A028077A-E03D-4D01-AA0A-60EC4A19B320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E4656FB-8558-4B7D-809F-B8C971C4A14B}" type="sibTrans" cxnId="{A028077A-E03D-4D01-AA0A-60EC4A19B320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A1984F5-033B-4B96-9DDE-9A92CA3FB757}">
      <dgm:prSet phldrT="[Text]"/>
      <dgm:spPr/>
      <dgm:t>
        <a:bodyPr/>
        <a:lstStyle/>
        <a:p>
          <a:pPr algn="just"/>
          <a:r>
            <a:rPr lang="id-ID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Apakah arus kas secara langsung mempengaruhi arus kas entitas pelapor dan apakah arus kas tersebut siap tersedia untuk dikirimkan ke entitas pelapor.</a:t>
          </a:r>
          <a:endParaRPr lang="en-US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766E943-CB8A-4BC6-BDC3-B722F3CC8838}" type="parTrans" cxnId="{409B7B33-4362-4899-8E30-7C0500CB414A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07C4A9C4-966F-4E9D-96C4-72E229FAB9E9}" type="sibTrans" cxnId="{409B7B33-4362-4899-8E30-7C0500CB414A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EE46B33-3184-4CFB-AA01-41223B52F0CD}">
      <dgm:prSet phldrT="[Text]"/>
      <dgm:spPr/>
      <dgm:t>
        <a:bodyPr/>
        <a:lstStyle/>
        <a:p>
          <a:pPr algn="just"/>
          <a:r>
            <a:rPr lang="id-ID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Apakah arus kas cukup untuk membayar kewajiban instrumen utang yang ada ataupun yang diperkirakan dapat terjadi tanpa </a:t>
          </a:r>
          <a:r>
            <a:rPr lang="sv-SE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adanya dana yang disediakan oleh entitas pelapor.</a:t>
          </a:r>
          <a:endParaRPr lang="en-US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DA1CC781-D3B3-4237-8C70-56DAEB6DE724}" type="parTrans" cxnId="{D06B1F21-756B-4090-9B1C-5C608FDDB33C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C9A32C4-889C-4D65-ADED-B93FA4557851}" type="sibTrans" cxnId="{D06B1F21-756B-4090-9B1C-5C608FDDB33C}">
      <dgm:prSet/>
      <dgm:spPr/>
      <dgm:t>
        <a:bodyPr/>
        <a:lstStyle/>
        <a:p>
          <a:pPr algn="just"/>
          <a:endParaRPr lang="en-US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8A57F0D-F965-4930-A240-885B33D57DC9}" type="pres">
      <dgm:prSet presAssocID="{385A144F-B8EF-4906-BFCB-0F46588E1AE3}" presName="linearFlow" presStyleCnt="0">
        <dgm:presLayoutVars>
          <dgm:dir/>
          <dgm:resizeHandles val="exact"/>
        </dgm:presLayoutVars>
      </dgm:prSet>
      <dgm:spPr/>
    </dgm:pt>
    <dgm:pt modelId="{8B8A5350-617F-4EC7-ADA7-8FDA0D416323}" type="pres">
      <dgm:prSet presAssocID="{336E1DE5-BAF6-4E99-9FD4-C2BF89B644E9}" presName="composite" presStyleCnt="0"/>
      <dgm:spPr/>
    </dgm:pt>
    <dgm:pt modelId="{9C482BE6-4E33-4CFB-9277-A0949E49864A}" type="pres">
      <dgm:prSet presAssocID="{336E1DE5-BAF6-4E99-9FD4-C2BF89B644E9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3803409-152A-480C-AC11-BDCB0B4BD726}" type="pres">
      <dgm:prSet presAssocID="{336E1DE5-BAF6-4E99-9FD4-C2BF89B644E9}" presName="txShp" presStyleLbl="node1" presStyleIdx="0" presStyleCnt="3">
        <dgm:presLayoutVars>
          <dgm:bulletEnabled val="1"/>
        </dgm:presLayoutVars>
      </dgm:prSet>
      <dgm:spPr/>
    </dgm:pt>
    <dgm:pt modelId="{290231C6-3581-4932-85FB-0C2AC42BC7FB}" type="pres">
      <dgm:prSet presAssocID="{7E4656FB-8558-4B7D-809F-B8C971C4A14B}" presName="spacing" presStyleCnt="0"/>
      <dgm:spPr/>
    </dgm:pt>
    <dgm:pt modelId="{D48F8CC7-E096-4C42-9305-D915D5FFCA4D}" type="pres">
      <dgm:prSet presAssocID="{CA1984F5-033B-4B96-9DDE-9A92CA3FB757}" presName="composite" presStyleCnt="0"/>
      <dgm:spPr/>
    </dgm:pt>
    <dgm:pt modelId="{45A4D8C9-A749-499F-BE61-133B310AC8A2}" type="pres">
      <dgm:prSet presAssocID="{CA1984F5-033B-4B96-9DDE-9A92CA3FB757}" presName="imgShp" presStyleLbl="fgImgPlace1" presStyleIdx="1" presStyleCnt="3" custLinFactNeighborX="-6639" custLinFactNeighborY="-684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DDDEF78-8EC7-444A-905C-2E1EC0ADFD52}" type="pres">
      <dgm:prSet presAssocID="{CA1984F5-033B-4B96-9DDE-9A92CA3FB757}" presName="txShp" presStyleLbl="node1" presStyleIdx="1" presStyleCnt="3">
        <dgm:presLayoutVars>
          <dgm:bulletEnabled val="1"/>
        </dgm:presLayoutVars>
      </dgm:prSet>
      <dgm:spPr/>
    </dgm:pt>
    <dgm:pt modelId="{8C2D3283-AF88-480F-B3E2-5B7AAB0564B5}" type="pres">
      <dgm:prSet presAssocID="{07C4A9C4-966F-4E9D-96C4-72E229FAB9E9}" presName="spacing" presStyleCnt="0"/>
      <dgm:spPr/>
    </dgm:pt>
    <dgm:pt modelId="{2F5AD1C2-6343-4351-8575-D1E9E1AD8E5D}" type="pres">
      <dgm:prSet presAssocID="{AEE46B33-3184-4CFB-AA01-41223B52F0CD}" presName="composite" presStyleCnt="0"/>
      <dgm:spPr/>
    </dgm:pt>
    <dgm:pt modelId="{ACB8A8A8-A6A7-4B3B-8175-2A20F901CACC}" type="pres">
      <dgm:prSet presAssocID="{AEE46B33-3184-4CFB-AA01-41223B52F0CD}" presName="imgShp" presStyleLbl="fgImgPlace1" presStyleIdx="2" presStyleCnt="3" custLinFactNeighborX="-11679" custLinFactNeighborY="-565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2C53698-804B-4D64-BEC8-E4269F4B8B67}" type="pres">
      <dgm:prSet presAssocID="{AEE46B33-3184-4CFB-AA01-41223B52F0CD}" presName="txShp" presStyleLbl="node1" presStyleIdx="2" presStyleCnt="3">
        <dgm:presLayoutVars>
          <dgm:bulletEnabled val="1"/>
        </dgm:presLayoutVars>
      </dgm:prSet>
      <dgm:spPr/>
    </dgm:pt>
  </dgm:ptLst>
  <dgm:cxnLst>
    <dgm:cxn modelId="{D06B1F21-756B-4090-9B1C-5C608FDDB33C}" srcId="{385A144F-B8EF-4906-BFCB-0F46588E1AE3}" destId="{AEE46B33-3184-4CFB-AA01-41223B52F0CD}" srcOrd="2" destOrd="0" parTransId="{DA1CC781-D3B3-4237-8C70-56DAEB6DE724}" sibTransId="{8C9A32C4-889C-4D65-ADED-B93FA4557851}"/>
    <dgm:cxn modelId="{409B7B33-4362-4899-8E30-7C0500CB414A}" srcId="{385A144F-B8EF-4906-BFCB-0F46588E1AE3}" destId="{CA1984F5-033B-4B96-9DDE-9A92CA3FB757}" srcOrd="1" destOrd="0" parTransId="{5766E943-CB8A-4BC6-BDC3-B722F3CC8838}" sibTransId="{07C4A9C4-966F-4E9D-96C4-72E229FAB9E9}"/>
    <dgm:cxn modelId="{A028077A-E03D-4D01-AA0A-60EC4A19B320}" srcId="{385A144F-B8EF-4906-BFCB-0F46588E1AE3}" destId="{336E1DE5-BAF6-4E99-9FD4-C2BF89B644E9}" srcOrd="0" destOrd="0" parTransId="{AC14D459-B605-4979-A996-4409032855DC}" sibTransId="{7E4656FB-8558-4B7D-809F-B8C971C4A14B}"/>
    <dgm:cxn modelId="{CF7A945A-8DE6-4E6F-9C33-F0E5E094804A}" type="presOf" srcId="{336E1DE5-BAF6-4E99-9FD4-C2BF89B644E9}" destId="{E3803409-152A-480C-AC11-BDCB0B4BD726}" srcOrd="0" destOrd="0" presId="urn:microsoft.com/office/officeart/2005/8/layout/vList3#1"/>
    <dgm:cxn modelId="{17A30892-A49A-4E33-9487-E6D83A834DF7}" type="presOf" srcId="{385A144F-B8EF-4906-BFCB-0F46588E1AE3}" destId="{98A57F0D-F965-4930-A240-885B33D57DC9}" srcOrd="0" destOrd="0" presId="urn:microsoft.com/office/officeart/2005/8/layout/vList3#1"/>
    <dgm:cxn modelId="{DDCF629C-52AD-43AE-B15D-D3703B221CA2}" type="presOf" srcId="{CA1984F5-033B-4B96-9DDE-9A92CA3FB757}" destId="{DDDDEF78-8EC7-444A-905C-2E1EC0ADFD52}" srcOrd="0" destOrd="0" presId="urn:microsoft.com/office/officeart/2005/8/layout/vList3#1"/>
    <dgm:cxn modelId="{91008BC3-3662-472A-ABE3-F9651B918B13}" type="presOf" srcId="{AEE46B33-3184-4CFB-AA01-41223B52F0CD}" destId="{42C53698-804B-4D64-BEC8-E4269F4B8B67}" srcOrd="0" destOrd="0" presId="urn:microsoft.com/office/officeart/2005/8/layout/vList3#1"/>
    <dgm:cxn modelId="{17C0F724-32E2-444A-9011-630091AFC736}" type="presParOf" srcId="{98A57F0D-F965-4930-A240-885B33D57DC9}" destId="{8B8A5350-617F-4EC7-ADA7-8FDA0D416323}" srcOrd="0" destOrd="0" presId="urn:microsoft.com/office/officeart/2005/8/layout/vList3#1"/>
    <dgm:cxn modelId="{04F2301D-59F0-4A12-B7C3-9E8AF3C25FF4}" type="presParOf" srcId="{8B8A5350-617F-4EC7-ADA7-8FDA0D416323}" destId="{9C482BE6-4E33-4CFB-9277-A0949E49864A}" srcOrd="0" destOrd="0" presId="urn:microsoft.com/office/officeart/2005/8/layout/vList3#1"/>
    <dgm:cxn modelId="{781108E4-C163-465E-BB9D-99BE19CFA05B}" type="presParOf" srcId="{8B8A5350-617F-4EC7-ADA7-8FDA0D416323}" destId="{E3803409-152A-480C-AC11-BDCB0B4BD726}" srcOrd="1" destOrd="0" presId="urn:microsoft.com/office/officeart/2005/8/layout/vList3#1"/>
    <dgm:cxn modelId="{39F19CC5-1B5B-4EA6-AB20-4EE409329351}" type="presParOf" srcId="{98A57F0D-F965-4930-A240-885B33D57DC9}" destId="{290231C6-3581-4932-85FB-0C2AC42BC7FB}" srcOrd="1" destOrd="0" presId="urn:microsoft.com/office/officeart/2005/8/layout/vList3#1"/>
    <dgm:cxn modelId="{EBDEEAAC-52FF-4449-81BF-60C67AF7B328}" type="presParOf" srcId="{98A57F0D-F965-4930-A240-885B33D57DC9}" destId="{D48F8CC7-E096-4C42-9305-D915D5FFCA4D}" srcOrd="2" destOrd="0" presId="urn:microsoft.com/office/officeart/2005/8/layout/vList3#1"/>
    <dgm:cxn modelId="{7E21F97B-5A66-43DB-BA73-D3357B414408}" type="presParOf" srcId="{D48F8CC7-E096-4C42-9305-D915D5FFCA4D}" destId="{45A4D8C9-A749-499F-BE61-133B310AC8A2}" srcOrd="0" destOrd="0" presId="urn:microsoft.com/office/officeart/2005/8/layout/vList3#1"/>
    <dgm:cxn modelId="{0ED0AC77-CB67-4E66-8DCA-7B327FB238BF}" type="presParOf" srcId="{D48F8CC7-E096-4C42-9305-D915D5FFCA4D}" destId="{DDDDEF78-8EC7-444A-905C-2E1EC0ADFD52}" srcOrd="1" destOrd="0" presId="urn:microsoft.com/office/officeart/2005/8/layout/vList3#1"/>
    <dgm:cxn modelId="{362070D7-1DAF-4315-BB73-79EC6BBEAB09}" type="presParOf" srcId="{98A57F0D-F965-4930-A240-885B33D57DC9}" destId="{8C2D3283-AF88-480F-B3E2-5B7AAB0564B5}" srcOrd="3" destOrd="0" presId="urn:microsoft.com/office/officeart/2005/8/layout/vList3#1"/>
    <dgm:cxn modelId="{5126E76F-D9F7-4074-B3FC-35CAD8D09B61}" type="presParOf" srcId="{98A57F0D-F965-4930-A240-885B33D57DC9}" destId="{2F5AD1C2-6343-4351-8575-D1E9E1AD8E5D}" srcOrd="4" destOrd="0" presId="urn:microsoft.com/office/officeart/2005/8/layout/vList3#1"/>
    <dgm:cxn modelId="{51BEA119-A43F-4E1B-857C-50DBDE8B331B}" type="presParOf" srcId="{2F5AD1C2-6343-4351-8575-D1E9E1AD8E5D}" destId="{ACB8A8A8-A6A7-4B3B-8175-2A20F901CACC}" srcOrd="0" destOrd="0" presId="urn:microsoft.com/office/officeart/2005/8/layout/vList3#1"/>
    <dgm:cxn modelId="{9C8CB626-6013-461C-9EED-55D06A0B464C}" type="presParOf" srcId="{2F5AD1C2-6343-4351-8575-D1E9E1AD8E5D}" destId="{42C53698-804B-4D64-BEC8-E4269F4B8B6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1F057D-4670-467E-BCAE-F3339ECBF5CF}" type="doc">
      <dgm:prSet loTypeId="urn:microsoft.com/office/officeart/2005/8/layout/vList6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5B8C818-DF81-46E2-A89C-EFCE5D9BB171}">
      <dgm:prSet phldrT="[Text]" phldr="1" custT="1"/>
      <dgm:spPr/>
      <dgm:t>
        <a:bodyPr/>
        <a:lstStyle/>
        <a:p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BF6F69B-898A-4125-8CED-79275A4CC1FA}" type="parTrans" cxnId="{B0200E88-18AB-4FFC-B579-90844191D72D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6946863-FB4C-463C-A898-F6A7D54BCF6D}" type="sibTrans" cxnId="{B0200E88-18AB-4FFC-B579-90844191D72D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25FAB40-85E4-425E-8736-0E705D3BBDA1}">
      <dgm:prSet phldrT="[Text]" custT="1"/>
      <dgm:spPr/>
      <dgm:t>
        <a:bodyPr/>
        <a:lstStyle/>
        <a:p>
          <a:r>
            <a:rPr lang="id-ID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pensiun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 dan imbalan kerja lainnya harus dibayar dalam kas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4E7D193-859C-435D-B56A-04F28A34B3A6}" type="parTrans" cxnId="{842B2C97-36D0-470D-9783-2CD89313F19C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ABDB610-6843-4C6F-8D24-188EA42FB027}" type="sibTrans" cxnId="{842B2C97-36D0-470D-9783-2CD89313F19C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2A9DE5C-0B7F-4775-82A6-550E5F87F08A}">
      <dgm:prSet phldrT="[Text]" custT="1"/>
      <dgm:spPr/>
      <dgm:t>
        <a:bodyPr/>
        <a:lstStyle/>
        <a:p>
          <a:r>
            <a:rPr lang="id-ID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kewajiban diestimasi 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yang harus </a:t>
          </a:r>
          <a:r>
            <a:rPr lang="sv-SE" sz="2000" dirty="0">
              <a:latin typeface="Segoe UI" pitchFamily="34" charset="0"/>
              <a:ea typeface="Segoe UI" pitchFamily="34" charset="0"/>
              <a:cs typeface="Segoe UI" pitchFamily="34" charset="0"/>
            </a:rPr>
            <a:t>diselesaikan secara kas, dan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B8DFA1D0-758C-413C-A16C-59CF6B8F1804}" type="parTrans" cxnId="{6BA2961C-754E-4DD2-82F9-CEDF6D2F8706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933F2AC-AD3C-4758-B78B-AA035D43A3D1}" type="sibTrans" cxnId="{6BA2961C-754E-4DD2-82F9-CEDF6D2F8706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EDFA7EE-5039-47A5-9B14-B780F5D5453D}">
      <dgm:prSet phldrT="[Text]" phldr="1" custT="1"/>
      <dgm:spPr/>
      <dgm:t>
        <a:bodyPr/>
        <a:lstStyle/>
        <a:p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F95FE0A-CC1D-4782-A459-08A611469AA8}" type="parTrans" cxnId="{91405F1A-56C4-45F4-9A2B-3FE89AD0D5CC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B563D33B-5FE0-401F-B155-BC1900918DF8}" type="sibTrans" cxnId="{91405F1A-56C4-45F4-9A2B-3FE89AD0D5CC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683F652-650A-43B3-B54B-004CCCCF9083}">
      <dgm:prSet phldrT="[Text]" custT="1"/>
      <dgm:spPr/>
      <dgm:t>
        <a:bodyPr/>
        <a:lstStyle/>
        <a:p>
          <a:r>
            <a:rPr lang="id-ID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Kontrak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 untuk </a:t>
          </a:r>
          <a:r>
            <a:rPr lang="id-ID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menerima (atau menyerahkan) 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jumlah variabel instrumen ekuitas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/ 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jumlah variabel dari aset yang nilai wajarnya harus diterima (atau diserahkan) setara dengan suatu jumlah unit mata uang yang tetap atau dapat ditentukan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  <a:sym typeface="Wingdings" pitchFamily="2" charset="2"/>
            </a:rPr>
            <a:t> </a:t>
          </a:r>
          <a:r>
            <a:rPr lang="id-ID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pos moneter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. 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79A968C-1A5A-47A6-8DA8-D8102CA65F45}" type="parTrans" cxnId="{497F895D-4750-4578-8012-69430ECE12AA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0A550FA-BE08-4144-A38F-B58EC3A470C3}" type="sibTrans" cxnId="{497F895D-4750-4578-8012-69430ECE12AA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A4456AB-E70D-4D37-8291-E37EB3C7E50E}">
      <dgm:prSet phldrT="[Text]" custT="1"/>
      <dgm:spPr/>
      <dgm:t>
        <a:bodyPr/>
        <a:lstStyle/>
        <a:p>
          <a:r>
            <a:rPr lang="sv-SE" sz="2000" b="1" dirty="0">
              <a:latin typeface="Segoe UI" pitchFamily="34" charset="0"/>
              <a:ea typeface="Segoe UI" pitchFamily="34" charset="0"/>
              <a:cs typeface="Segoe UI" pitchFamily="34" charset="0"/>
            </a:rPr>
            <a:t>dividen kas</a:t>
          </a:r>
          <a:r>
            <a:rPr lang="sv-SE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diakui sebagai</a:t>
          </a:r>
          <a:r>
            <a:rPr lang="id-ID" sz="2000" dirty="0">
              <a:latin typeface="Segoe UI" pitchFamily="34" charset="0"/>
              <a:ea typeface="Segoe UI" pitchFamily="34" charset="0"/>
              <a:cs typeface="Segoe UI" pitchFamily="34" charset="0"/>
            </a:rPr>
            <a:t> kewajiban. </a:t>
          </a:r>
          <a:r>
            <a:rPr lang="sv-SE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22FD473-FF35-4D45-A7F9-9D5958204BD3}" type="parTrans" cxnId="{875960A8-DB1E-4AEF-AEB1-B73B7B8FFBF2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2CB36DB3-391F-4F41-AF53-3EE2D3E17D94}" type="sibTrans" cxnId="{875960A8-DB1E-4AEF-AEB1-B73B7B8FFBF2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30BB470-6322-4D87-972E-333649A70323}" type="pres">
      <dgm:prSet presAssocID="{191F057D-4670-467E-BCAE-F3339ECBF5CF}" presName="Name0" presStyleCnt="0">
        <dgm:presLayoutVars>
          <dgm:dir/>
          <dgm:animLvl val="lvl"/>
          <dgm:resizeHandles/>
        </dgm:presLayoutVars>
      </dgm:prSet>
      <dgm:spPr/>
    </dgm:pt>
    <dgm:pt modelId="{1417EAE5-8D74-4521-BCF1-699FC389BF60}" type="pres">
      <dgm:prSet presAssocID="{55B8C818-DF81-46E2-A89C-EFCE5D9BB171}" presName="linNode" presStyleCnt="0"/>
      <dgm:spPr/>
    </dgm:pt>
    <dgm:pt modelId="{C741BED0-411C-4CEB-9243-A9783171FF39}" type="pres">
      <dgm:prSet presAssocID="{55B8C818-DF81-46E2-A89C-EFCE5D9BB171}" presName="parentShp" presStyleLbl="node1" presStyleIdx="0" presStyleCnt="2" custScaleX="21622" custScaleY="119722">
        <dgm:presLayoutVars>
          <dgm:bulletEnabled val="1"/>
        </dgm:presLayoutVars>
      </dgm:prSet>
      <dgm:spPr/>
    </dgm:pt>
    <dgm:pt modelId="{47F1B571-E659-4C3A-85BD-BA1A91003DE9}" type="pres">
      <dgm:prSet presAssocID="{55B8C818-DF81-46E2-A89C-EFCE5D9BB171}" presName="childShp" presStyleLbl="bgAccFollowNode1" presStyleIdx="0" presStyleCnt="2" custScaleX="131981" custScaleY="148983">
        <dgm:presLayoutVars>
          <dgm:bulletEnabled val="1"/>
        </dgm:presLayoutVars>
      </dgm:prSet>
      <dgm:spPr/>
    </dgm:pt>
    <dgm:pt modelId="{5429BF9F-6731-42C5-9104-ADD436461219}" type="pres">
      <dgm:prSet presAssocID="{66946863-FB4C-463C-A898-F6A7D54BCF6D}" presName="spacing" presStyleCnt="0"/>
      <dgm:spPr/>
    </dgm:pt>
    <dgm:pt modelId="{E5AF7327-49D7-4865-8496-879A0A956B44}" type="pres">
      <dgm:prSet presAssocID="{5EDFA7EE-5039-47A5-9B14-B780F5D5453D}" presName="linNode" presStyleCnt="0"/>
      <dgm:spPr/>
    </dgm:pt>
    <dgm:pt modelId="{202DC650-3869-48D8-839B-1CB16380C559}" type="pres">
      <dgm:prSet presAssocID="{5EDFA7EE-5039-47A5-9B14-B780F5D5453D}" presName="parentShp" presStyleLbl="node1" presStyleIdx="1" presStyleCnt="2" custScaleX="21622" custScaleY="132062" custLinFactNeighborX="-207" custLinFactNeighborY="-13201">
        <dgm:presLayoutVars>
          <dgm:bulletEnabled val="1"/>
        </dgm:presLayoutVars>
      </dgm:prSet>
      <dgm:spPr/>
    </dgm:pt>
    <dgm:pt modelId="{A9F2E2C8-85E5-42A1-9B7E-91B163193EFD}" type="pres">
      <dgm:prSet presAssocID="{5EDFA7EE-5039-47A5-9B14-B780F5D5453D}" presName="childShp" presStyleLbl="bgAccFollowNode1" presStyleIdx="1" presStyleCnt="2" custScaleX="131981" custScaleY="170457" custLinFactNeighborX="-340" custLinFactNeighborY="-13836">
        <dgm:presLayoutVars>
          <dgm:bulletEnabled val="1"/>
        </dgm:presLayoutVars>
      </dgm:prSet>
      <dgm:spPr/>
    </dgm:pt>
  </dgm:ptLst>
  <dgm:cxnLst>
    <dgm:cxn modelId="{DC093012-FF8B-49A4-92B7-64C25EA28B00}" type="presOf" srcId="{55B8C818-DF81-46E2-A89C-EFCE5D9BB171}" destId="{C741BED0-411C-4CEB-9243-A9783171FF39}" srcOrd="0" destOrd="0" presId="urn:microsoft.com/office/officeart/2005/8/layout/vList6"/>
    <dgm:cxn modelId="{91405F1A-56C4-45F4-9A2B-3FE89AD0D5CC}" srcId="{191F057D-4670-467E-BCAE-F3339ECBF5CF}" destId="{5EDFA7EE-5039-47A5-9B14-B780F5D5453D}" srcOrd="1" destOrd="0" parTransId="{5F95FE0A-CC1D-4782-A459-08A611469AA8}" sibTransId="{B563D33B-5FE0-401F-B155-BC1900918DF8}"/>
    <dgm:cxn modelId="{6BA2961C-754E-4DD2-82F9-CEDF6D2F8706}" srcId="{55B8C818-DF81-46E2-A89C-EFCE5D9BB171}" destId="{32A9DE5C-0B7F-4775-82A6-550E5F87F08A}" srcOrd="1" destOrd="0" parTransId="{B8DFA1D0-758C-413C-A16C-59CF6B8F1804}" sibTransId="{1933F2AC-AD3C-4758-B78B-AA035D43A3D1}"/>
    <dgm:cxn modelId="{497F895D-4750-4578-8012-69430ECE12AA}" srcId="{5EDFA7EE-5039-47A5-9B14-B780F5D5453D}" destId="{A683F652-650A-43B3-B54B-004CCCCF9083}" srcOrd="0" destOrd="0" parTransId="{679A968C-1A5A-47A6-8DA8-D8102CA65F45}" sibTransId="{70A550FA-BE08-4144-A38F-B58EC3A470C3}"/>
    <dgm:cxn modelId="{178B2753-62B6-45DB-B89B-9AE0042AC60D}" type="presOf" srcId="{191F057D-4670-467E-BCAE-F3339ECBF5CF}" destId="{830BB470-6322-4D87-972E-333649A70323}" srcOrd="0" destOrd="0" presId="urn:microsoft.com/office/officeart/2005/8/layout/vList6"/>
    <dgm:cxn modelId="{B0200E88-18AB-4FFC-B579-90844191D72D}" srcId="{191F057D-4670-467E-BCAE-F3339ECBF5CF}" destId="{55B8C818-DF81-46E2-A89C-EFCE5D9BB171}" srcOrd="0" destOrd="0" parTransId="{1BF6F69B-898A-4125-8CED-79275A4CC1FA}" sibTransId="{66946863-FB4C-463C-A898-F6A7D54BCF6D}"/>
    <dgm:cxn modelId="{98EDAC8B-FCC9-497E-901A-FD7AD9C763C7}" type="presOf" srcId="{E25FAB40-85E4-425E-8736-0E705D3BBDA1}" destId="{47F1B571-E659-4C3A-85BD-BA1A91003DE9}" srcOrd="0" destOrd="0" presId="urn:microsoft.com/office/officeart/2005/8/layout/vList6"/>
    <dgm:cxn modelId="{ED4D418D-30AD-4CD6-8575-EB52D91DFCCD}" type="presOf" srcId="{5EDFA7EE-5039-47A5-9B14-B780F5D5453D}" destId="{202DC650-3869-48D8-839B-1CB16380C559}" srcOrd="0" destOrd="0" presId="urn:microsoft.com/office/officeart/2005/8/layout/vList6"/>
    <dgm:cxn modelId="{842B2C97-36D0-470D-9783-2CD89313F19C}" srcId="{55B8C818-DF81-46E2-A89C-EFCE5D9BB171}" destId="{E25FAB40-85E4-425E-8736-0E705D3BBDA1}" srcOrd="0" destOrd="0" parTransId="{C4E7D193-859C-435D-B56A-04F28A34B3A6}" sibTransId="{AABDB610-6843-4C6F-8D24-188EA42FB027}"/>
    <dgm:cxn modelId="{73C7BF9E-E8D9-452F-988D-E984C47CDF6C}" type="presOf" srcId="{A683F652-650A-43B3-B54B-004CCCCF9083}" destId="{A9F2E2C8-85E5-42A1-9B7E-91B163193EFD}" srcOrd="0" destOrd="0" presId="urn:microsoft.com/office/officeart/2005/8/layout/vList6"/>
    <dgm:cxn modelId="{875960A8-DB1E-4AEF-AEB1-B73B7B8FFBF2}" srcId="{55B8C818-DF81-46E2-A89C-EFCE5D9BB171}" destId="{7A4456AB-E70D-4D37-8291-E37EB3C7E50E}" srcOrd="2" destOrd="0" parTransId="{122FD473-FF35-4D45-A7F9-9D5958204BD3}" sibTransId="{2CB36DB3-391F-4F41-AF53-3EE2D3E17D94}"/>
    <dgm:cxn modelId="{3E67D4B7-8518-4156-974F-96F8E6457597}" type="presOf" srcId="{7A4456AB-E70D-4D37-8291-E37EB3C7E50E}" destId="{47F1B571-E659-4C3A-85BD-BA1A91003DE9}" srcOrd="0" destOrd="2" presId="urn:microsoft.com/office/officeart/2005/8/layout/vList6"/>
    <dgm:cxn modelId="{5ED858CB-2B0D-462C-9A0F-765B747F41B4}" type="presOf" srcId="{32A9DE5C-0B7F-4775-82A6-550E5F87F08A}" destId="{47F1B571-E659-4C3A-85BD-BA1A91003DE9}" srcOrd="0" destOrd="1" presId="urn:microsoft.com/office/officeart/2005/8/layout/vList6"/>
    <dgm:cxn modelId="{58976567-B1B5-4A7D-8332-801CEA3E8BA9}" type="presParOf" srcId="{830BB470-6322-4D87-972E-333649A70323}" destId="{1417EAE5-8D74-4521-BCF1-699FC389BF60}" srcOrd="0" destOrd="0" presId="urn:microsoft.com/office/officeart/2005/8/layout/vList6"/>
    <dgm:cxn modelId="{A62AFF98-8187-47AF-9895-DEC82130CE2E}" type="presParOf" srcId="{1417EAE5-8D74-4521-BCF1-699FC389BF60}" destId="{C741BED0-411C-4CEB-9243-A9783171FF39}" srcOrd="0" destOrd="0" presId="urn:microsoft.com/office/officeart/2005/8/layout/vList6"/>
    <dgm:cxn modelId="{9E4DC54D-E3BB-4240-BBF8-1E55EEB29121}" type="presParOf" srcId="{1417EAE5-8D74-4521-BCF1-699FC389BF60}" destId="{47F1B571-E659-4C3A-85BD-BA1A91003DE9}" srcOrd="1" destOrd="0" presId="urn:microsoft.com/office/officeart/2005/8/layout/vList6"/>
    <dgm:cxn modelId="{14F553F3-BEEE-4285-AA6A-9A6BA8C1C7B9}" type="presParOf" srcId="{830BB470-6322-4D87-972E-333649A70323}" destId="{5429BF9F-6731-42C5-9104-ADD436461219}" srcOrd="1" destOrd="0" presId="urn:microsoft.com/office/officeart/2005/8/layout/vList6"/>
    <dgm:cxn modelId="{FA63BF98-FF6E-4AE1-A7B4-97A0310FED1C}" type="presParOf" srcId="{830BB470-6322-4D87-972E-333649A70323}" destId="{E5AF7327-49D7-4865-8496-879A0A956B44}" srcOrd="2" destOrd="0" presId="urn:microsoft.com/office/officeart/2005/8/layout/vList6"/>
    <dgm:cxn modelId="{580824A9-016E-442E-9ACD-F48D5199F681}" type="presParOf" srcId="{E5AF7327-49D7-4865-8496-879A0A956B44}" destId="{202DC650-3869-48D8-839B-1CB16380C559}" srcOrd="0" destOrd="0" presId="urn:microsoft.com/office/officeart/2005/8/layout/vList6"/>
    <dgm:cxn modelId="{185D52CD-171B-495B-9F11-C89E2C342DB4}" type="presParOf" srcId="{E5AF7327-49D7-4865-8496-879A0A956B44}" destId="{A9F2E2C8-85E5-42A1-9B7E-91B163193EF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36E628-1ACE-4D30-A9D5-4A8D76C7DBAB}" type="doc">
      <dgm:prSet loTypeId="urn:microsoft.com/office/officeart/2005/8/layout/targe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53E7B3C-0064-4345-A3B2-83DB55D2B3E8}">
      <dgm:prSet phldrT="[Text]" custT="1"/>
      <dgm:spPr/>
      <dgm:t>
        <a:bodyPr/>
        <a:lstStyle/>
        <a:p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Pencatatan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2B05B58-67C3-40A0-89CC-99571C7EBB15}" type="parTrans" cxnId="{78C612AE-ED35-4DCA-B1B2-CF1DFF4EF1F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C819FDD-1E1A-4B32-9B79-533A44627C21}" type="sibTrans" cxnId="{78C612AE-ED35-4DCA-B1B2-CF1DFF4EF1F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FD39532-00CC-41FE-AE8F-C1F817BF12BB}">
      <dgm:prSet phldrT="[Text]" custT="1"/>
      <dgm:spPr/>
      <dgm:t>
        <a:bodyPr/>
        <a:lstStyle/>
        <a:p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Jumlah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</a:p>
        <a:p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dihitung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4C998E5-CD15-4205-920E-58A484D6303B}" type="parTrans" cxnId="{2DCF1B0A-E8D5-4EE0-8961-B05FA8A32AC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F71F652-0C9B-4B7D-B85F-2CC206C37CF6}" type="sibTrans" cxnId="{2DCF1B0A-E8D5-4EE0-8961-B05FA8A32AC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B5A0703-13A9-45BD-9476-C653E798CB8B}">
      <dgm:prSet phldrT="[Text]"/>
      <dgm:spPr/>
      <dgm:t>
        <a:bodyPr/>
        <a:lstStyle/>
        <a:p>
          <a:r>
            <a:rPr lang="sv-SE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Dihitung </a:t>
          </a:r>
          <a:r>
            <a:rPr lang="sv-SE" dirty="0">
              <a:latin typeface="Segoe UI" pitchFamily="34" charset="0"/>
              <a:ea typeface="Segoe UI" pitchFamily="34" charset="0"/>
              <a:cs typeface="Segoe UI" pitchFamily="34" charset="0"/>
            </a:rPr>
            <a:t>ke dalam </a:t>
          </a:r>
          <a:r>
            <a:rPr lang="sv-SE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 uang fungsional </a:t>
          </a:r>
          <a:r>
            <a:rPr lang="sv-SE" dirty="0">
              <a:latin typeface="Segoe UI" pitchFamily="34" charset="0"/>
              <a:ea typeface="Segoe UI" pitchFamily="34" charset="0"/>
              <a:cs typeface="Segoe UI" pitchFamily="34" charset="0"/>
            </a:rPr>
            <a:t>dengan </a:t>
          </a:r>
          <a:r>
            <a:rPr lang="sv-SE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kurs spot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antara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tanggal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transaksi</a:t>
          </a:r>
          <a:endParaRPr lang="en-US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0EFBD39-4EAC-41D1-8B65-423B226C35FD}" type="parTrans" cxnId="{0FBB8C42-3504-4752-8EC6-5834FA31300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49142F7-61A2-4189-829F-0562EBCD6BCA}" type="sibTrans" cxnId="{0FBB8C42-3504-4752-8EC6-5834FA31300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E82E8C5-09A4-4E4F-BAD5-CEB33F8F8473}">
      <dgm:prSet phldrT="[Text]"/>
      <dgm:spPr/>
      <dgm:t>
        <a:bodyPr/>
        <a:lstStyle/>
        <a:p>
          <a:pPr algn="just"/>
          <a:r>
            <a:rPr lang="fi-FI" dirty="0">
              <a:latin typeface="Segoe UI" pitchFamily="34" charset="0"/>
              <a:ea typeface="Segoe UI" pitchFamily="34" charset="0"/>
              <a:cs typeface="Segoe UI" pitchFamily="34" charset="0"/>
            </a:rPr>
            <a:t>Suatu transaksi mata uang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harus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dicatat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endParaRPr lang="en-US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D5A20AB-E249-45E0-9BC1-20836BCFEEA2}" type="sibTrans" cxnId="{140760F2-664C-4A75-9CDC-043112910A2F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6BAAD7B-891B-420A-AEBB-867CE06012D1}" type="parTrans" cxnId="{140760F2-664C-4A75-9CDC-043112910A2F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6781919-60C0-4C3E-BB31-E7893D22D504}" type="pres">
      <dgm:prSet presAssocID="{6B36E628-1ACE-4D30-A9D5-4A8D76C7DBA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B83544E-CBD3-4EE4-BCD3-4E6D87E51D5A}" type="pres">
      <dgm:prSet presAssocID="{453E7B3C-0064-4345-A3B2-83DB55D2B3E8}" presName="circle1" presStyleLbl="node1" presStyleIdx="0" presStyleCnt="2"/>
      <dgm:spPr/>
    </dgm:pt>
    <dgm:pt modelId="{035E2F43-C022-4C55-81B6-BBB164F36CB2}" type="pres">
      <dgm:prSet presAssocID="{453E7B3C-0064-4345-A3B2-83DB55D2B3E8}" presName="space" presStyleCnt="0"/>
      <dgm:spPr/>
    </dgm:pt>
    <dgm:pt modelId="{BCC64D8D-7FB0-4119-97A9-08F388A6F428}" type="pres">
      <dgm:prSet presAssocID="{453E7B3C-0064-4345-A3B2-83DB55D2B3E8}" presName="rect1" presStyleLbl="alignAcc1" presStyleIdx="0" presStyleCnt="2"/>
      <dgm:spPr/>
    </dgm:pt>
    <dgm:pt modelId="{46D0C8F5-D92C-41C2-A974-E8ABB4F35167}" type="pres">
      <dgm:prSet presAssocID="{9FD39532-00CC-41FE-AE8F-C1F817BF12BB}" presName="vertSpace2" presStyleLbl="node1" presStyleIdx="0" presStyleCnt="2"/>
      <dgm:spPr/>
    </dgm:pt>
    <dgm:pt modelId="{926EDA3D-CD43-472C-87E7-B4B76B8A2AF0}" type="pres">
      <dgm:prSet presAssocID="{9FD39532-00CC-41FE-AE8F-C1F817BF12BB}" presName="circle2" presStyleLbl="node1" presStyleIdx="1" presStyleCnt="2"/>
      <dgm:spPr/>
    </dgm:pt>
    <dgm:pt modelId="{26873C6E-DEF3-48FC-89B6-7FF97012C737}" type="pres">
      <dgm:prSet presAssocID="{9FD39532-00CC-41FE-AE8F-C1F817BF12BB}" presName="rect2" presStyleLbl="alignAcc1" presStyleIdx="1" presStyleCnt="2"/>
      <dgm:spPr/>
    </dgm:pt>
    <dgm:pt modelId="{B808D814-AD3D-4A75-A4F9-1703BE059641}" type="pres">
      <dgm:prSet presAssocID="{453E7B3C-0064-4345-A3B2-83DB55D2B3E8}" presName="rect1ParTx" presStyleLbl="alignAcc1" presStyleIdx="1" presStyleCnt="2">
        <dgm:presLayoutVars>
          <dgm:chMax val="1"/>
          <dgm:bulletEnabled val="1"/>
        </dgm:presLayoutVars>
      </dgm:prSet>
      <dgm:spPr/>
    </dgm:pt>
    <dgm:pt modelId="{0AB4EFD6-909D-42B6-992F-FA3C07D75923}" type="pres">
      <dgm:prSet presAssocID="{453E7B3C-0064-4345-A3B2-83DB55D2B3E8}" presName="rect1ChTx" presStyleLbl="alignAcc1" presStyleIdx="1" presStyleCnt="2" custScaleX="130016" custLinFactNeighborX="-15882">
        <dgm:presLayoutVars>
          <dgm:bulletEnabled val="1"/>
        </dgm:presLayoutVars>
      </dgm:prSet>
      <dgm:spPr/>
    </dgm:pt>
    <dgm:pt modelId="{85F1874C-C759-462C-85F5-6942269F8D20}" type="pres">
      <dgm:prSet presAssocID="{9FD39532-00CC-41FE-AE8F-C1F817BF12BB}" presName="rect2ParTx" presStyleLbl="alignAcc1" presStyleIdx="1" presStyleCnt="2">
        <dgm:presLayoutVars>
          <dgm:chMax val="1"/>
          <dgm:bulletEnabled val="1"/>
        </dgm:presLayoutVars>
      </dgm:prSet>
      <dgm:spPr/>
    </dgm:pt>
    <dgm:pt modelId="{68B3B8F3-5067-4ECD-B105-C872B43E7572}" type="pres">
      <dgm:prSet presAssocID="{9FD39532-00CC-41FE-AE8F-C1F817BF12BB}" presName="rect2ChTx" presStyleLbl="alignAcc1" presStyleIdx="1" presStyleCnt="2" custScaleX="125454" custLinFactNeighborX="-11561">
        <dgm:presLayoutVars>
          <dgm:bulletEnabled val="1"/>
        </dgm:presLayoutVars>
      </dgm:prSet>
      <dgm:spPr/>
    </dgm:pt>
  </dgm:ptLst>
  <dgm:cxnLst>
    <dgm:cxn modelId="{2DCF1B0A-E8D5-4EE0-8961-B05FA8A32AC7}" srcId="{6B36E628-1ACE-4D30-A9D5-4A8D76C7DBAB}" destId="{9FD39532-00CC-41FE-AE8F-C1F817BF12BB}" srcOrd="1" destOrd="0" parTransId="{C4C998E5-CD15-4205-920E-58A484D6303B}" sibTransId="{EF71F652-0C9B-4B7D-B85F-2CC206C37CF6}"/>
    <dgm:cxn modelId="{5885EB1D-7FB4-4A99-89D6-DA6FCE4B8350}" type="presOf" srcId="{6B36E628-1ACE-4D30-A9D5-4A8D76C7DBAB}" destId="{E6781919-60C0-4C3E-BB31-E7893D22D504}" srcOrd="0" destOrd="0" presId="urn:microsoft.com/office/officeart/2005/8/layout/target3"/>
    <dgm:cxn modelId="{F6586A35-620E-496E-89B0-09362E227CCA}" type="presOf" srcId="{453E7B3C-0064-4345-A3B2-83DB55D2B3E8}" destId="{B808D814-AD3D-4A75-A4F9-1703BE059641}" srcOrd="1" destOrd="0" presId="urn:microsoft.com/office/officeart/2005/8/layout/target3"/>
    <dgm:cxn modelId="{0FBB8C42-3504-4752-8EC6-5834FA313007}" srcId="{9FD39532-00CC-41FE-AE8F-C1F817BF12BB}" destId="{AB5A0703-13A9-45BD-9476-C653E798CB8B}" srcOrd="0" destOrd="0" parTransId="{E0EFBD39-4EAC-41D1-8B65-423B226C35FD}" sibTransId="{149142F7-61A2-4189-829F-0562EBCD6BCA}"/>
    <dgm:cxn modelId="{616DF747-5BEC-4052-97F6-3A75C26A9559}" type="presOf" srcId="{9FD39532-00CC-41FE-AE8F-C1F817BF12BB}" destId="{26873C6E-DEF3-48FC-89B6-7FF97012C737}" srcOrd="0" destOrd="0" presId="urn:microsoft.com/office/officeart/2005/8/layout/target3"/>
    <dgm:cxn modelId="{78C612AE-ED35-4DCA-B1B2-CF1DFF4EF1F3}" srcId="{6B36E628-1ACE-4D30-A9D5-4A8D76C7DBAB}" destId="{453E7B3C-0064-4345-A3B2-83DB55D2B3E8}" srcOrd="0" destOrd="0" parTransId="{32B05B58-67C3-40A0-89CC-99571C7EBB15}" sibTransId="{8C819FDD-1E1A-4B32-9B79-533A44627C21}"/>
    <dgm:cxn modelId="{BF1D1AC8-87BB-40F9-A09F-AF5B0D8E68D4}" type="presOf" srcId="{9FD39532-00CC-41FE-AE8F-C1F817BF12BB}" destId="{85F1874C-C759-462C-85F5-6942269F8D20}" srcOrd="1" destOrd="0" presId="urn:microsoft.com/office/officeart/2005/8/layout/target3"/>
    <dgm:cxn modelId="{FC0E27CA-3F06-42D1-9F15-6C47E737FC4F}" type="presOf" srcId="{AB5A0703-13A9-45BD-9476-C653E798CB8B}" destId="{68B3B8F3-5067-4ECD-B105-C872B43E7572}" srcOrd="0" destOrd="0" presId="urn:microsoft.com/office/officeart/2005/8/layout/target3"/>
    <dgm:cxn modelId="{13D942CA-386C-4FA9-A6F8-C5E5DC9877E2}" type="presOf" srcId="{3E82E8C5-09A4-4E4F-BAD5-CEB33F8F8473}" destId="{0AB4EFD6-909D-42B6-992F-FA3C07D75923}" srcOrd="0" destOrd="0" presId="urn:microsoft.com/office/officeart/2005/8/layout/target3"/>
    <dgm:cxn modelId="{A2F7CBD6-21A8-4E31-8CD0-14F54DE1A3EC}" type="presOf" srcId="{453E7B3C-0064-4345-A3B2-83DB55D2B3E8}" destId="{BCC64D8D-7FB0-4119-97A9-08F388A6F428}" srcOrd="0" destOrd="0" presId="urn:microsoft.com/office/officeart/2005/8/layout/target3"/>
    <dgm:cxn modelId="{140760F2-664C-4A75-9CDC-043112910A2F}" srcId="{453E7B3C-0064-4345-A3B2-83DB55D2B3E8}" destId="{3E82E8C5-09A4-4E4F-BAD5-CEB33F8F8473}" srcOrd="0" destOrd="0" parTransId="{C6BAAD7B-891B-420A-AEBB-867CE06012D1}" sibTransId="{AD5A20AB-E249-45E0-9BC1-20836BCFEEA2}"/>
    <dgm:cxn modelId="{D71F0E01-08A8-4241-8B1E-866AD777A452}" type="presParOf" srcId="{E6781919-60C0-4C3E-BB31-E7893D22D504}" destId="{0B83544E-CBD3-4EE4-BCD3-4E6D87E51D5A}" srcOrd="0" destOrd="0" presId="urn:microsoft.com/office/officeart/2005/8/layout/target3"/>
    <dgm:cxn modelId="{CBF16053-3A7C-4D7E-BF1A-4249B61257FF}" type="presParOf" srcId="{E6781919-60C0-4C3E-BB31-E7893D22D504}" destId="{035E2F43-C022-4C55-81B6-BBB164F36CB2}" srcOrd="1" destOrd="0" presId="urn:microsoft.com/office/officeart/2005/8/layout/target3"/>
    <dgm:cxn modelId="{F5715654-7A86-47F3-8580-8752E78FB443}" type="presParOf" srcId="{E6781919-60C0-4C3E-BB31-E7893D22D504}" destId="{BCC64D8D-7FB0-4119-97A9-08F388A6F428}" srcOrd="2" destOrd="0" presId="urn:microsoft.com/office/officeart/2005/8/layout/target3"/>
    <dgm:cxn modelId="{CEAC5745-AC02-410F-BA61-57565C6FFAB3}" type="presParOf" srcId="{E6781919-60C0-4C3E-BB31-E7893D22D504}" destId="{46D0C8F5-D92C-41C2-A974-E8ABB4F35167}" srcOrd="3" destOrd="0" presId="urn:microsoft.com/office/officeart/2005/8/layout/target3"/>
    <dgm:cxn modelId="{7874BA72-EE38-4DD4-BB91-629E2404CC35}" type="presParOf" srcId="{E6781919-60C0-4C3E-BB31-E7893D22D504}" destId="{926EDA3D-CD43-472C-87E7-B4B76B8A2AF0}" srcOrd="4" destOrd="0" presId="urn:microsoft.com/office/officeart/2005/8/layout/target3"/>
    <dgm:cxn modelId="{78E5A0A4-8116-4876-AC5F-D804F81BE440}" type="presParOf" srcId="{E6781919-60C0-4C3E-BB31-E7893D22D504}" destId="{26873C6E-DEF3-48FC-89B6-7FF97012C737}" srcOrd="5" destOrd="0" presId="urn:microsoft.com/office/officeart/2005/8/layout/target3"/>
    <dgm:cxn modelId="{1E25906D-EB94-4F9A-A375-748CE8319682}" type="presParOf" srcId="{E6781919-60C0-4C3E-BB31-E7893D22D504}" destId="{B808D814-AD3D-4A75-A4F9-1703BE059641}" srcOrd="6" destOrd="0" presId="urn:microsoft.com/office/officeart/2005/8/layout/target3"/>
    <dgm:cxn modelId="{1DD141BA-286F-49AB-806C-9D7B48EBD8BB}" type="presParOf" srcId="{E6781919-60C0-4C3E-BB31-E7893D22D504}" destId="{0AB4EFD6-909D-42B6-992F-FA3C07D75923}" srcOrd="7" destOrd="0" presId="urn:microsoft.com/office/officeart/2005/8/layout/target3"/>
    <dgm:cxn modelId="{5441EB9E-3A08-48E9-9D8B-29C351CE72E8}" type="presParOf" srcId="{E6781919-60C0-4C3E-BB31-E7893D22D504}" destId="{85F1874C-C759-462C-85F5-6942269F8D20}" srcOrd="8" destOrd="0" presId="urn:microsoft.com/office/officeart/2005/8/layout/target3"/>
    <dgm:cxn modelId="{765A2279-4330-4550-AFA0-6DE7FC9D22D3}" type="presParOf" srcId="{E6781919-60C0-4C3E-BB31-E7893D22D504}" destId="{68B3B8F3-5067-4ECD-B105-C872B43E757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52A231-7E0D-4630-AED0-C3526CD1376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971F5546-BB22-47D0-A304-403FFE0395FC}">
      <dgm:prSet phldrT="[Text]" custT="1"/>
      <dgm:spPr/>
      <dgm:t>
        <a:bodyPr/>
        <a:lstStyle/>
        <a:p>
          <a:pPr algn="just"/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pos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moneter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membentuk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bagian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investasi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neto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luar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negeri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pt-BR" sz="2000" dirty="0">
              <a:latin typeface="Segoe UI" pitchFamily="34" charset="0"/>
              <a:ea typeface="Segoe UI" pitchFamily="34" charset="0"/>
              <a:cs typeface="Segoe UI" pitchFamily="34" charset="0"/>
            </a:rPr>
            <a:t>dalam laporan keuangan tersendiri dari entitas pelapor (PSAK 4) atau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laporan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keuangan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individual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luar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negeri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, yang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mana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tepat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. </a:t>
          </a:r>
        </a:p>
      </dgm:t>
    </dgm:pt>
    <dgm:pt modelId="{7566894B-5A83-4AC1-A3B0-686AEF209A95}" type="parTrans" cxnId="{B86F1C73-A1D1-4CCC-A970-79433AA8D97F}">
      <dgm:prSet/>
      <dgm:spPr/>
      <dgm:t>
        <a:bodyPr/>
        <a:lstStyle/>
        <a:p>
          <a:endParaRPr lang="en-US"/>
        </a:p>
      </dgm:t>
    </dgm:pt>
    <dgm:pt modelId="{8987ED94-347A-4D6A-A337-6B67BAFFEB46}" type="sibTrans" cxnId="{B86F1C73-A1D1-4CCC-A970-79433AA8D97F}">
      <dgm:prSet/>
      <dgm:spPr/>
      <dgm:t>
        <a:bodyPr/>
        <a:lstStyle/>
        <a:p>
          <a:endParaRPr lang="en-US"/>
        </a:p>
      </dgm:t>
    </dgm:pt>
    <dgm:pt modelId="{A9F33BC4-9FAB-48BD-91E7-99C90853EEA5}">
      <dgm:prSet custT="1"/>
      <dgm:spPr/>
      <dgm:t>
        <a:bodyPr/>
        <a:lstStyle/>
        <a:p>
          <a:pPr algn="just"/>
          <a:r>
            <a:rPr lang="en-US" sz="2000">
              <a:latin typeface="Segoe UI" pitchFamily="34" charset="0"/>
              <a:ea typeface="Segoe UI" pitchFamily="34" charset="0"/>
              <a:cs typeface="Segoe UI" pitchFamily="34" charset="0"/>
            </a:rPr>
            <a:t>Dalam </a:t>
          </a:r>
          <a:r>
            <a:rPr lang="en-US" sz="200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laporan keuangan yang memasukkan kegiatan usaha luar negeri </a:t>
          </a:r>
          <a:r>
            <a:rPr lang="en-US" sz="2000">
              <a:latin typeface="Segoe UI" pitchFamily="34" charset="0"/>
              <a:ea typeface="Segoe UI" pitchFamily="34" charset="0"/>
              <a:cs typeface="Segoe UI" pitchFamily="34" charset="0"/>
            </a:rPr>
            <a:t>dan entitas pelapor (konsolidasi), selisih selisih kurs diakui awalnya dalam </a:t>
          </a:r>
          <a:r>
            <a:rPr lang="en-US" sz="200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pendapatan komprehensif lain </a:t>
          </a:r>
          <a:r>
            <a:rPr lang="en-US" sz="2000">
              <a:latin typeface="Segoe UI" pitchFamily="34" charset="0"/>
              <a:ea typeface="Segoe UI" pitchFamily="34" charset="0"/>
              <a:cs typeface="Segoe UI" pitchFamily="34" charset="0"/>
            </a:rPr>
            <a:t>dan direklasifikasi dari ekuitas ke laba atau rugi pada saat pelepasan investasi neto sesuai dengan paragraf 46.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3829EAF-E0A0-4B03-9E77-7D215431A9BB}" type="parTrans" cxnId="{49B8261A-95E3-4634-BC91-5CAB00C905D5}">
      <dgm:prSet/>
      <dgm:spPr/>
      <dgm:t>
        <a:bodyPr/>
        <a:lstStyle/>
        <a:p>
          <a:endParaRPr lang="en-US"/>
        </a:p>
      </dgm:t>
    </dgm:pt>
    <dgm:pt modelId="{3DC2CA28-D814-412F-AF44-3045A12CEEA1}" type="sibTrans" cxnId="{49B8261A-95E3-4634-BC91-5CAB00C905D5}">
      <dgm:prSet/>
      <dgm:spPr/>
      <dgm:t>
        <a:bodyPr/>
        <a:lstStyle/>
        <a:p>
          <a:endParaRPr lang="en-US"/>
        </a:p>
      </dgm:t>
    </dgm:pt>
    <dgm:pt modelId="{5CB8F50F-F36E-4867-810E-8C0AD28E49C6}" type="pres">
      <dgm:prSet presAssocID="{AD52A231-7E0D-4630-AED0-C3526CD13764}" presName="compositeShape" presStyleCnt="0">
        <dgm:presLayoutVars>
          <dgm:dir/>
          <dgm:resizeHandles/>
        </dgm:presLayoutVars>
      </dgm:prSet>
      <dgm:spPr/>
    </dgm:pt>
    <dgm:pt modelId="{64D22521-CED5-4A54-B5DF-65AE16AF3CBB}" type="pres">
      <dgm:prSet presAssocID="{AD52A231-7E0D-4630-AED0-C3526CD13764}" presName="pyramid" presStyleLbl="node1" presStyleIdx="0" presStyleCnt="1"/>
      <dgm:spPr>
        <a:solidFill>
          <a:schemeClr val="tx2">
            <a:lumMod val="20000"/>
            <a:lumOff val="80000"/>
          </a:schemeClr>
        </a:solidFill>
      </dgm:spPr>
    </dgm:pt>
    <dgm:pt modelId="{3C5FA28E-0149-4F2D-B080-0BB77B1A12EF}" type="pres">
      <dgm:prSet presAssocID="{AD52A231-7E0D-4630-AED0-C3526CD13764}" presName="theList" presStyleCnt="0"/>
      <dgm:spPr/>
    </dgm:pt>
    <dgm:pt modelId="{2A157546-6CD3-46D1-B925-F4D2E09EB4D4}" type="pres">
      <dgm:prSet presAssocID="{971F5546-BB22-47D0-A304-403FFE0395FC}" presName="aNode" presStyleLbl="fgAcc1" presStyleIdx="0" presStyleCnt="2" custScaleX="176220">
        <dgm:presLayoutVars>
          <dgm:bulletEnabled val="1"/>
        </dgm:presLayoutVars>
      </dgm:prSet>
      <dgm:spPr/>
    </dgm:pt>
    <dgm:pt modelId="{FB2B74BE-25F3-46B3-8EAC-2C2712886599}" type="pres">
      <dgm:prSet presAssocID="{971F5546-BB22-47D0-A304-403FFE0395FC}" presName="aSpace" presStyleCnt="0"/>
      <dgm:spPr/>
    </dgm:pt>
    <dgm:pt modelId="{D0CF68A5-B525-433E-AFC1-190778B0B05B}" type="pres">
      <dgm:prSet presAssocID="{A9F33BC4-9FAB-48BD-91E7-99C90853EEA5}" presName="aNode" presStyleLbl="fgAcc1" presStyleIdx="1" presStyleCnt="2" custScaleX="183725">
        <dgm:presLayoutVars>
          <dgm:bulletEnabled val="1"/>
        </dgm:presLayoutVars>
      </dgm:prSet>
      <dgm:spPr/>
    </dgm:pt>
    <dgm:pt modelId="{2A522D3E-A105-4FA0-B666-CF9EF3DBEAD1}" type="pres">
      <dgm:prSet presAssocID="{A9F33BC4-9FAB-48BD-91E7-99C90853EEA5}" presName="aSpace" presStyleCnt="0"/>
      <dgm:spPr/>
    </dgm:pt>
  </dgm:ptLst>
  <dgm:cxnLst>
    <dgm:cxn modelId="{6CE31901-D829-4EB0-B9F5-54FCE2FDFC08}" type="presOf" srcId="{A9F33BC4-9FAB-48BD-91E7-99C90853EEA5}" destId="{D0CF68A5-B525-433E-AFC1-190778B0B05B}" srcOrd="0" destOrd="0" presId="urn:microsoft.com/office/officeart/2005/8/layout/pyramid2"/>
    <dgm:cxn modelId="{49B8261A-95E3-4634-BC91-5CAB00C905D5}" srcId="{AD52A231-7E0D-4630-AED0-C3526CD13764}" destId="{A9F33BC4-9FAB-48BD-91E7-99C90853EEA5}" srcOrd="1" destOrd="0" parTransId="{13829EAF-E0A0-4B03-9E77-7D215431A9BB}" sibTransId="{3DC2CA28-D814-412F-AF44-3045A12CEEA1}"/>
    <dgm:cxn modelId="{B86F1C73-A1D1-4CCC-A970-79433AA8D97F}" srcId="{AD52A231-7E0D-4630-AED0-C3526CD13764}" destId="{971F5546-BB22-47D0-A304-403FFE0395FC}" srcOrd="0" destOrd="0" parTransId="{7566894B-5A83-4AC1-A3B0-686AEF209A95}" sibTransId="{8987ED94-347A-4D6A-A337-6B67BAFFEB46}"/>
    <dgm:cxn modelId="{C658929A-4298-48B1-98CC-839D239A75FC}" type="presOf" srcId="{AD52A231-7E0D-4630-AED0-C3526CD13764}" destId="{5CB8F50F-F36E-4867-810E-8C0AD28E49C6}" srcOrd="0" destOrd="0" presId="urn:microsoft.com/office/officeart/2005/8/layout/pyramid2"/>
    <dgm:cxn modelId="{FADCA5A0-3A58-4E32-ADC6-0231BAB8F547}" type="presOf" srcId="{971F5546-BB22-47D0-A304-403FFE0395FC}" destId="{2A157546-6CD3-46D1-B925-F4D2E09EB4D4}" srcOrd="0" destOrd="0" presId="urn:microsoft.com/office/officeart/2005/8/layout/pyramid2"/>
    <dgm:cxn modelId="{DAB7AD74-22CA-4B4B-8EB4-5ECC0BA64B61}" type="presParOf" srcId="{5CB8F50F-F36E-4867-810E-8C0AD28E49C6}" destId="{64D22521-CED5-4A54-B5DF-65AE16AF3CBB}" srcOrd="0" destOrd="0" presId="urn:microsoft.com/office/officeart/2005/8/layout/pyramid2"/>
    <dgm:cxn modelId="{6D57562F-4804-4361-9397-20F6382D79AB}" type="presParOf" srcId="{5CB8F50F-F36E-4867-810E-8C0AD28E49C6}" destId="{3C5FA28E-0149-4F2D-B080-0BB77B1A12EF}" srcOrd="1" destOrd="0" presId="urn:microsoft.com/office/officeart/2005/8/layout/pyramid2"/>
    <dgm:cxn modelId="{8847323B-26D6-46A0-BA36-3247E4245F35}" type="presParOf" srcId="{3C5FA28E-0149-4F2D-B080-0BB77B1A12EF}" destId="{2A157546-6CD3-46D1-B925-F4D2E09EB4D4}" srcOrd="0" destOrd="0" presId="urn:microsoft.com/office/officeart/2005/8/layout/pyramid2"/>
    <dgm:cxn modelId="{4FF9EFAD-9FBD-4830-9904-758007B0F654}" type="presParOf" srcId="{3C5FA28E-0149-4F2D-B080-0BB77B1A12EF}" destId="{FB2B74BE-25F3-46B3-8EAC-2C2712886599}" srcOrd="1" destOrd="0" presId="urn:microsoft.com/office/officeart/2005/8/layout/pyramid2"/>
    <dgm:cxn modelId="{562B3039-52AD-4850-974B-7428AFADEEC5}" type="presParOf" srcId="{3C5FA28E-0149-4F2D-B080-0BB77B1A12EF}" destId="{D0CF68A5-B525-433E-AFC1-190778B0B05B}" srcOrd="2" destOrd="0" presId="urn:microsoft.com/office/officeart/2005/8/layout/pyramid2"/>
    <dgm:cxn modelId="{308E09CD-6C8E-4A22-AD88-D0BB78DEF05E}" type="presParOf" srcId="{3C5FA28E-0149-4F2D-B080-0BB77B1A12EF}" destId="{2A522D3E-A105-4FA0-B666-CF9EF3DBEAD1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538C1D-3327-41D5-A8C6-509E1A065D94}" type="doc">
      <dgm:prSet loTypeId="urn:microsoft.com/office/officeart/2005/8/layout/chevron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3115218-D633-4E9F-958E-0E284D639A0F}">
      <dgm:prSet phldrT="[Text]" phldr="1"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83FD43F-8603-41BA-854D-224A1C923CA1}" type="parTrans" cxnId="{B3F4728C-1B87-4E1D-A2D6-D202D55CCF2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98C5008-2428-4D88-8035-1CC055707D90}" type="sibTrans" cxnId="{B3F4728C-1B87-4E1D-A2D6-D202D55CCF2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FCD5AF94-A864-49C5-B00A-EE88B90024DD}">
      <dgm:prSet phldrT="[Text]"/>
      <dgm:spPr/>
      <dgm:t>
        <a:bodyPr/>
        <a:lstStyle/>
        <a:p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jumlah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kecuali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instrumen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keuangan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diukur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wajarnya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melalui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PSAK 55 (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revisi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2006)</a:t>
          </a:r>
        </a:p>
      </dgm:t>
    </dgm:pt>
    <dgm:pt modelId="{663D2159-1437-4387-8383-DDBDADAC3C89}" type="parTrans" cxnId="{3B28CFAE-1972-462F-8379-2947A304330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ABD4B9EF-6C9A-4501-840D-66A31B0D6693}" type="sibTrans" cxnId="{3B28CFAE-1972-462F-8379-2947A3043307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21A784E-720F-4513-A09F-4CFEDDAB2F06}">
      <dgm:prSet phldrT="[Text]" phldr="1"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984CC59-30AF-40D7-803C-CE57661D3A96}" type="parTrans" cxnId="{BF3C8FA1-775F-47C4-9261-3EF4FBC2E076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28F706E-EE03-4CE3-984A-29799197EDF9}" type="sibTrans" cxnId="{BF3C8FA1-775F-47C4-9261-3EF4FBC2E076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94BA2F4-639C-48AB-A5C3-2CDD4B4E6581}">
      <dgm:prSet phldrT="[Text]"/>
      <dgm:spPr/>
      <dgm:t>
        <a:bodyPr/>
        <a:lstStyle/>
        <a:p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neto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pendapatan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komprehensif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lain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diakumulasikan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komponen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ekuitas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terpisah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serta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rekonsiliasi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awal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akhir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periode</a:t>
          </a:r>
          <a:endParaRPr lang="en-US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4D6C6B99-6571-4149-9482-74E304F612F0}" type="parTrans" cxnId="{44EC2C35-5EC2-45AF-8322-B0C2C94142C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7BCA375-389F-49B8-A9F0-634949F92637}" type="sibTrans" cxnId="{44EC2C35-5EC2-45AF-8322-B0C2C94142C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8CBDD33-9CFD-4E81-9427-60D336DD6D7D}" type="pres">
      <dgm:prSet presAssocID="{D2538C1D-3327-41D5-A8C6-509E1A065D94}" presName="linearFlow" presStyleCnt="0">
        <dgm:presLayoutVars>
          <dgm:dir/>
          <dgm:animLvl val="lvl"/>
          <dgm:resizeHandles val="exact"/>
        </dgm:presLayoutVars>
      </dgm:prSet>
      <dgm:spPr/>
    </dgm:pt>
    <dgm:pt modelId="{2D3755FB-52CF-48D1-8CFE-2E7C5904116B}" type="pres">
      <dgm:prSet presAssocID="{43115218-D633-4E9F-958E-0E284D639A0F}" presName="composite" presStyleCnt="0"/>
      <dgm:spPr/>
    </dgm:pt>
    <dgm:pt modelId="{9CF2BCF2-A27A-4835-94B1-4813A708B1F0}" type="pres">
      <dgm:prSet presAssocID="{43115218-D633-4E9F-958E-0E284D639A0F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7BB6FA3-A6FB-4E16-ADF9-CE03FE5F348D}" type="pres">
      <dgm:prSet presAssocID="{43115218-D633-4E9F-958E-0E284D639A0F}" presName="descendantText" presStyleLbl="alignAcc1" presStyleIdx="0" presStyleCnt="2">
        <dgm:presLayoutVars>
          <dgm:bulletEnabled val="1"/>
        </dgm:presLayoutVars>
      </dgm:prSet>
      <dgm:spPr/>
    </dgm:pt>
    <dgm:pt modelId="{E806F7FA-7724-405C-AB70-FF71E1E7DBF7}" type="pres">
      <dgm:prSet presAssocID="{A98C5008-2428-4D88-8035-1CC055707D90}" presName="sp" presStyleCnt="0"/>
      <dgm:spPr/>
    </dgm:pt>
    <dgm:pt modelId="{F2799517-30AD-4AF7-BCC7-30052D1391EA}" type="pres">
      <dgm:prSet presAssocID="{921A784E-720F-4513-A09F-4CFEDDAB2F06}" presName="composite" presStyleCnt="0"/>
      <dgm:spPr/>
    </dgm:pt>
    <dgm:pt modelId="{ECBE3E72-5915-4DB7-8BFE-B855677C1FAA}" type="pres">
      <dgm:prSet presAssocID="{921A784E-720F-4513-A09F-4CFEDDAB2F06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42C84D9-49C1-4495-862F-1F007AAC6826}" type="pres">
      <dgm:prSet presAssocID="{921A784E-720F-4513-A09F-4CFEDDAB2F06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44EC2C35-5EC2-45AF-8322-B0C2C94142C9}" srcId="{921A784E-720F-4513-A09F-4CFEDDAB2F06}" destId="{994BA2F4-639C-48AB-A5C3-2CDD4B4E6581}" srcOrd="0" destOrd="0" parTransId="{4D6C6B99-6571-4149-9482-74E304F612F0}" sibTransId="{77BCA375-389F-49B8-A9F0-634949F92637}"/>
    <dgm:cxn modelId="{715B2648-AFE6-4BCC-B83B-C6C73C8967C3}" type="presOf" srcId="{43115218-D633-4E9F-958E-0E284D639A0F}" destId="{9CF2BCF2-A27A-4835-94B1-4813A708B1F0}" srcOrd="0" destOrd="0" presId="urn:microsoft.com/office/officeart/2005/8/layout/chevron2"/>
    <dgm:cxn modelId="{8E453648-2613-434F-B336-13937BEB18C0}" type="presOf" srcId="{994BA2F4-639C-48AB-A5C3-2CDD4B4E6581}" destId="{F42C84D9-49C1-4495-862F-1F007AAC6826}" srcOrd="0" destOrd="0" presId="urn:microsoft.com/office/officeart/2005/8/layout/chevron2"/>
    <dgm:cxn modelId="{68432175-5A38-4935-A01B-9CFF7123A7A6}" type="presOf" srcId="{FCD5AF94-A864-49C5-B00A-EE88B90024DD}" destId="{B7BB6FA3-A6FB-4E16-ADF9-CE03FE5F348D}" srcOrd="0" destOrd="0" presId="urn:microsoft.com/office/officeart/2005/8/layout/chevron2"/>
    <dgm:cxn modelId="{B3F4728C-1B87-4E1D-A2D6-D202D55CCF23}" srcId="{D2538C1D-3327-41D5-A8C6-509E1A065D94}" destId="{43115218-D633-4E9F-958E-0E284D639A0F}" srcOrd="0" destOrd="0" parTransId="{783FD43F-8603-41BA-854D-224A1C923CA1}" sibTransId="{A98C5008-2428-4D88-8035-1CC055707D90}"/>
    <dgm:cxn modelId="{AE7883A0-B662-4B27-B4D0-91E3FABFFB02}" type="presOf" srcId="{D2538C1D-3327-41D5-A8C6-509E1A065D94}" destId="{38CBDD33-9CFD-4E81-9427-60D336DD6D7D}" srcOrd="0" destOrd="0" presId="urn:microsoft.com/office/officeart/2005/8/layout/chevron2"/>
    <dgm:cxn modelId="{BF3C8FA1-775F-47C4-9261-3EF4FBC2E076}" srcId="{D2538C1D-3327-41D5-A8C6-509E1A065D94}" destId="{921A784E-720F-4513-A09F-4CFEDDAB2F06}" srcOrd="1" destOrd="0" parTransId="{6984CC59-30AF-40D7-803C-CE57661D3A96}" sibTransId="{728F706E-EE03-4CE3-984A-29799197EDF9}"/>
    <dgm:cxn modelId="{3B28CFAE-1972-462F-8379-2947A3043307}" srcId="{43115218-D633-4E9F-958E-0E284D639A0F}" destId="{FCD5AF94-A864-49C5-B00A-EE88B90024DD}" srcOrd="0" destOrd="0" parTransId="{663D2159-1437-4387-8383-DDBDADAC3C89}" sibTransId="{ABD4B9EF-6C9A-4501-840D-66A31B0D6693}"/>
    <dgm:cxn modelId="{F88341C9-A2FC-4C4E-B530-8B05E25288FE}" type="presOf" srcId="{921A784E-720F-4513-A09F-4CFEDDAB2F06}" destId="{ECBE3E72-5915-4DB7-8BFE-B855677C1FAA}" srcOrd="0" destOrd="0" presId="urn:microsoft.com/office/officeart/2005/8/layout/chevron2"/>
    <dgm:cxn modelId="{1D7A144E-FC6E-43CC-B340-D465378E41D4}" type="presParOf" srcId="{38CBDD33-9CFD-4E81-9427-60D336DD6D7D}" destId="{2D3755FB-52CF-48D1-8CFE-2E7C5904116B}" srcOrd="0" destOrd="0" presId="urn:microsoft.com/office/officeart/2005/8/layout/chevron2"/>
    <dgm:cxn modelId="{22B41236-06F1-4B1E-BBFD-B1F815FF2171}" type="presParOf" srcId="{2D3755FB-52CF-48D1-8CFE-2E7C5904116B}" destId="{9CF2BCF2-A27A-4835-94B1-4813A708B1F0}" srcOrd="0" destOrd="0" presId="urn:microsoft.com/office/officeart/2005/8/layout/chevron2"/>
    <dgm:cxn modelId="{22139D48-A279-44A9-A166-23F30919B40B}" type="presParOf" srcId="{2D3755FB-52CF-48D1-8CFE-2E7C5904116B}" destId="{B7BB6FA3-A6FB-4E16-ADF9-CE03FE5F348D}" srcOrd="1" destOrd="0" presId="urn:microsoft.com/office/officeart/2005/8/layout/chevron2"/>
    <dgm:cxn modelId="{78AA9E33-5AFF-443F-A1AB-EC75A68906A0}" type="presParOf" srcId="{38CBDD33-9CFD-4E81-9427-60D336DD6D7D}" destId="{E806F7FA-7724-405C-AB70-FF71E1E7DBF7}" srcOrd="1" destOrd="0" presId="urn:microsoft.com/office/officeart/2005/8/layout/chevron2"/>
    <dgm:cxn modelId="{BB4DE419-71CE-4705-B472-39D5ED3670A0}" type="presParOf" srcId="{38CBDD33-9CFD-4E81-9427-60D336DD6D7D}" destId="{F2799517-30AD-4AF7-BCC7-30052D1391EA}" srcOrd="2" destOrd="0" presId="urn:microsoft.com/office/officeart/2005/8/layout/chevron2"/>
    <dgm:cxn modelId="{B1F10D05-6D3B-495C-AC44-9806F0D0EB4E}" type="presParOf" srcId="{F2799517-30AD-4AF7-BCC7-30052D1391EA}" destId="{ECBE3E72-5915-4DB7-8BFE-B855677C1FAA}" srcOrd="0" destOrd="0" presId="urn:microsoft.com/office/officeart/2005/8/layout/chevron2"/>
    <dgm:cxn modelId="{39190E21-6E51-40D7-9675-35496DF41168}" type="presParOf" srcId="{F2799517-30AD-4AF7-BCC7-30052D1391EA}" destId="{F42C84D9-49C1-4495-862F-1F007AAC682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84BD63-F7A7-40A2-8C9C-BDD2427D1809}" type="doc">
      <dgm:prSet loTypeId="urn:microsoft.com/office/officeart/2005/8/layout/chevron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A69F1A3-710C-4B56-AFE4-B1C4D6355C0E}">
      <dgm:prSet phldrT="[Text]" phldr="1" custT="1"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D11B2A6-4464-4671-AE22-852D8F7EEFA4}" type="parTrans" cxnId="{938778A6-7F3A-4DDC-B3E7-AC1B51535C68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DF692B7-F426-4741-8580-AAA585ADA88E}" type="sibTrans" cxnId="{938778A6-7F3A-4DDC-B3E7-AC1B51535C68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B47A2833-A11F-459E-9A30-2B331FA98110}">
      <dgm:prSet phldrT="[Text]" custT="1"/>
      <dgm:spPr/>
      <dgm:t>
        <a:bodyPr/>
        <a:lstStyle/>
        <a:p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Jika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pelaporan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berbeda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maka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fakta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dinyatakan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bersama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dengan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pengungkapan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alasan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menggunakan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berbeda</a:t>
          </a:r>
          <a:endParaRPr lang="en-US" sz="2000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2F0920C-C5CA-4B65-907A-FA1020B81A40}" type="parTrans" cxnId="{EE992928-6136-4973-A310-1BBC2D768EF7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B0EBE148-D486-4ECA-A7C6-4907D3BC2C8D}" type="sibTrans" cxnId="{EE992928-6136-4973-A310-1BBC2D768EF7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4897468-D7D6-426C-9254-C23B0F813B0E}">
      <dgm:prSet phldrT="[Text]" phldr="1" custT="1"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BB460EC1-CFB8-48FA-AA5D-EFCC61E1CD0D}" type="parTrans" cxnId="{6E808A80-5FBD-4DB5-8D29-0C53696DBD48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F7B33E2E-E6BC-4E56-B409-00F32C83CC15}" type="sibTrans" cxnId="{6E808A80-5FBD-4DB5-8D29-0C53696DBD48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B6E1F29-1686-408C-82A9-931EBC2AA23B}">
      <dgm:prSet phldrT="[Text]" custT="1"/>
      <dgm:spPr/>
      <dgm:t>
        <a:bodyPr/>
        <a:lstStyle/>
        <a:p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Ketika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terdapat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perubahan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maupun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sv-SE" sz="2000" dirty="0">
              <a:latin typeface="Segoe UI" pitchFamily="34" charset="0"/>
              <a:ea typeface="Segoe UI" pitchFamily="34" charset="0"/>
              <a:cs typeface="Segoe UI" pitchFamily="34" charset="0"/>
            </a:rPr>
            <a:t>usaha luar negeri yang signifikan, </a:t>
          </a:r>
          <a:r>
            <a:rPr lang="sv-SE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fakta </a:t>
          </a:r>
          <a:r>
            <a:rPr lang="sv-SE" sz="2000" dirty="0">
              <a:latin typeface="Segoe UI" pitchFamily="34" charset="0"/>
              <a:ea typeface="Segoe UI" pitchFamily="34" charset="0"/>
              <a:cs typeface="Segoe UI" pitchFamily="34" charset="0"/>
            </a:rPr>
            <a:t>tersebut dan </a:t>
          </a:r>
          <a:r>
            <a:rPr lang="sv-SE" sz="20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alasan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perubahan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harus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dirty="0" err="1">
              <a:latin typeface="Segoe UI" pitchFamily="34" charset="0"/>
              <a:ea typeface="Segoe UI" pitchFamily="34" charset="0"/>
              <a:cs typeface="Segoe UI" pitchFamily="34" charset="0"/>
            </a:rPr>
            <a:t>diungkapkan</a:t>
          </a:r>
          <a:r>
            <a:rPr lang="en-US" sz="2000" dirty="0">
              <a:latin typeface="Segoe UI" pitchFamily="34" charset="0"/>
              <a:ea typeface="Segoe UI" pitchFamily="34" charset="0"/>
              <a:cs typeface="Segoe UI" pitchFamily="34" charset="0"/>
            </a:rPr>
            <a:t>.</a:t>
          </a:r>
        </a:p>
      </dgm:t>
    </dgm:pt>
    <dgm:pt modelId="{2468EB93-53EB-4405-B768-1CF23895BC22}" type="parTrans" cxnId="{DD5C4290-F16F-4F0C-95F0-C75BE93781AA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788CD30-E8BC-42CD-B5D4-9EF3E7BBB237}" type="sibTrans" cxnId="{DD5C4290-F16F-4F0C-95F0-C75BE93781AA}">
      <dgm:prSet/>
      <dgm:spPr/>
      <dgm:t>
        <a:bodyPr/>
        <a:lstStyle/>
        <a:p>
          <a:endParaRPr lang="en-US" sz="200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2D14A93-1DA0-4119-B91A-67F3C53CAEBA}" type="pres">
      <dgm:prSet presAssocID="{7B84BD63-F7A7-40A2-8C9C-BDD2427D1809}" presName="linearFlow" presStyleCnt="0">
        <dgm:presLayoutVars>
          <dgm:dir/>
          <dgm:animLvl val="lvl"/>
          <dgm:resizeHandles val="exact"/>
        </dgm:presLayoutVars>
      </dgm:prSet>
      <dgm:spPr/>
    </dgm:pt>
    <dgm:pt modelId="{74C97402-B34F-4EFA-BDFE-C2A9CC1A20F3}" type="pres">
      <dgm:prSet presAssocID="{0A69F1A3-710C-4B56-AFE4-B1C4D6355C0E}" presName="composite" presStyleCnt="0"/>
      <dgm:spPr/>
    </dgm:pt>
    <dgm:pt modelId="{1B3F5105-332B-4F18-A8AC-916213A49A08}" type="pres">
      <dgm:prSet presAssocID="{0A69F1A3-710C-4B56-AFE4-B1C4D6355C0E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F0551B33-083A-4DBE-8FA4-E06A6D173C34}" type="pres">
      <dgm:prSet presAssocID="{0A69F1A3-710C-4B56-AFE4-B1C4D6355C0E}" presName="descendantText" presStyleLbl="alignAcc1" presStyleIdx="0" presStyleCnt="2">
        <dgm:presLayoutVars>
          <dgm:bulletEnabled val="1"/>
        </dgm:presLayoutVars>
      </dgm:prSet>
      <dgm:spPr/>
    </dgm:pt>
    <dgm:pt modelId="{ADE2FF09-4C40-4B03-8E76-E941738CE5B8}" type="pres">
      <dgm:prSet presAssocID="{1DF692B7-F426-4741-8580-AAA585ADA88E}" presName="sp" presStyleCnt="0"/>
      <dgm:spPr/>
    </dgm:pt>
    <dgm:pt modelId="{637BEFA6-4E19-4D54-9B21-4E591F308634}" type="pres">
      <dgm:prSet presAssocID="{C4897468-D7D6-426C-9254-C23B0F813B0E}" presName="composite" presStyleCnt="0"/>
      <dgm:spPr/>
    </dgm:pt>
    <dgm:pt modelId="{FB5FD4E1-04F5-4719-B614-BED695BAB49C}" type="pres">
      <dgm:prSet presAssocID="{C4897468-D7D6-426C-9254-C23B0F813B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BB57B74-5515-4286-872D-43BF0102026D}" type="pres">
      <dgm:prSet presAssocID="{C4897468-D7D6-426C-9254-C23B0F813B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1C551C00-73BC-4BC7-8C1E-6879ABB22000}" type="presOf" srcId="{C4897468-D7D6-426C-9254-C23B0F813B0E}" destId="{FB5FD4E1-04F5-4719-B614-BED695BAB49C}" srcOrd="0" destOrd="0" presId="urn:microsoft.com/office/officeart/2005/8/layout/chevron2"/>
    <dgm:cxn modelId="{B5C44006-DC14-4831-AC74-1822CBCEDCFA}" type="presOf" srcId="{1B6E1F29-1686-408C-82A9-931EBC2AA23B}" destId="{1BB57B74-5515-4286-872D-43BF0102026D}" srcOrd="0" destOrd="0" presId="urn:microsoft.com/office/officeart/2005/8/layout/chevron2"/>
    <dgm:cxn modelId="{1E259324-1BF5-43B5-B2B0-5995841A1A95}" type="presOf" srcId="{0A69F1A3-710C-4B56-AFE4-B1C4D6355C0E}" destId="{1B3F5105-332B-4F18-A8AC-916213A49A08}" srcOrd="0" destOrd="0" presId="urn:microsoft.com/office/officeart/2005/8/layout/chevron2"/>
    <dgm:cxn modelId="{EE992928-6136-4973-A310-1BBC2D768EF7}" srcId="{0A69F1A3-710C-4B56-AFE4-B1C4D6355C0E}" destId="{B47A2833-A11F-459E-9A30-2B331FA98110}" srcOrd="0" destOrd="0" parTransId="{92F0920C-C5CA-4B65-907A-FA1020B81A40}" sibTransId="{B0EBE148-D486-4ECA-A7C6-4907D3BC2C8D}"/>
    <dgm:cxn modelId="{6E808A80-5FBD-4DB5-8D29-0C53696DBD48}" srcId="{7B84BD63-F7A7-40A2-8C9C-BDD2427D1809}" destId="{C4897468-D7D6-426C-9254-C23B0F813B0E}" srcOrd="1" destOrd="0" parTransId="{BB460EC1-CFB8-48FA-AA5D-EFCC61E1CD0D}" sibTransId="{F7B33E2E-E6BC-4E56-B409-00F32C83CC15}"/>
    <dgm:cxn modelId="{DD5C4290-F16F-4F0C-95F0-C75BE93781AA}" srcId="{C4897468-D7D6-426C-9254-C23B0F813B0E}" destId="{1B6E1F29-1686-408C-82A9-931EBC2AA23B}" srcOrd="0" destOrd="0" parTransId="{2468EB93-53EB-4405-B768-1CF23895BC22}" sibTransId="{7788CD30-E8BC-42CD-B5D4-9EF3E7BBB237}"/>
    <dgm:cxn modelId="{938778A6-7F3A-4DDC-B3E7-AC1B51535C68}" srcId="{7B84BD63-F7A7-40A2-8C9C-BDD2427D1809}" destId="{0A69F1A3-710C-4B56-AFE4-B1C4D6355C0E}" srcOrd="0" destOrd="0" parTransId="{CD11B2A6-4464-4671-AE22-852D8F7EEFA4}" sibTransId="{1DF692B7-F426-4741-8580-AAA585ADA88E}"/>
    <dgm:cxn modelId="{D43BF7AF-7871-40C6-ACB6-57C4DF407D78}" type="presOf" srcId="{B47A2833-A11F-459E-9A30-2B331FA98110}" destId="{F0551B33-083A-4DBE-8FA4-E06A6D173C34}" srcOrd="0" destOrd="0" presId="urn:microsoft.com/office/officeart/2005/8/layout/chevron2"/>
    <dgm:cxn modelId="{49C49AFF-B908-4AA1-8F6A-F6C68B75C1F1}" type="presOf" srcId="{7B84BD63-F7A7-40A2-8C9C-BDD2427D1809}" destId="{62D14A93-1DA0-4119-B91A-67F3C53CAEBA}" srcOrd="0" destOrd="0" presId="urn:microsoft.com/office/officeart/2005/8/layout/chevron2"/>
    <dgm:cxn modelId="{8B7C825A-DD4D-49D7-ADB6-F04BB00C420F}" type="presParOf" srcId="{62D14A93-1DA0-4119-B91A-67F3C53CAEBA}" destId="{74C97402-B34F-4EFA-BDFE-C2A9CC1A20F3}" srcOrd="0" destOrd="0" presId="urn:microsoft.com/office/officeart/2005/8/layout/chevron2"/>
    <dgm:cxn modelId="{E1742598-1F66-48EA-B158-59BA67BE6AC3}" type="presParOf" srcId="{74C97402-B34F-4EFA-BDFE-C2A9CC1A20F3}" destId="{1B3F5105-332B-4F18-A8AC-916213A49A08}" srcOrd="0" destOrd="0" presId="urn:microsoft.com/office/officeart/2005/8/layout/chevron2"/>
    <dgm:cxn modelId="{B8FF0D57-4650-4D66-8D49-3896F1804647}" type="presParOf" srcId="{74C97402-B34F-4EFA-BDFE-C2A9CC1A20F3}" destId="{F0551B33-083A-4DBE-8FA4-E06A6D173C34}" srcOrd="1" destOrd="0" presId="urn:microsoft.com/office/officeart/2005/8/layout/chevron2"/>
    <dgm:cxn modelId="{1E1E0E53-0142-4545-B67C-2CA8E5FA6486}" type="presParOf" srcId="{62D14A93-1DA0-4119-B91A-67F3C53CAEBA}" destId="{ADE2FF09-4C40-4B03-8E76-E941738CE5B8}" srcOrd="1" destOrd="0" presId="urn:microsoft.com/office/officeart/2005/8/layout/chevron2"/>
    <dgm:cxn modelId="{51173B10-864E-4C62-9D5F-A9AACCD4DCDC}" type="presParOf" srcId="{62D14A93-1DA0-4119-B91A-67F3C53CAEBA}" destId="{637BEFA6-4E19-4D54-9B21-4E591F308634}" srcOrd="2" destOrd="0" presId="urn:microsoft.com/office/officeart/2005/8/layout/chevron2"/>
    <dgm:cxn modelId="{52E4B859-75CD-426E-9760-21394FA4931C}" type="presParOf" srcId="{637BEFA6-4E19-4D54-9B21-4E591F308634}" destId="{FB5FD4E1-04F5-4719-B614-BED695BAB49C}" srcOrd="0" destOrd="0" presId="urn:microsoft.com/office/officeart/2005/8/layout/chevron2"/>
    <dgm:cxn modelId="{3F34CBD7-B902-4E34-9214-7906255105E4}" type="presParOf" srcId="{637BEFA6-4E19-4D54-9B21-4E591F308634}" destId="{1BB57B74-5515-4286-872D-43BF010202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F0F8B0-922C-4D11-9B37-5B6A4BC6B2F2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DB03BD8-9F69-4017-86CF-C6D5445CF2B0}">
      <dgm:prSet phldrT="[Text]" phldr="1"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2187D85D-E9B8-422E-8B89-BB1BDADBB450}" type="parTrans" cxnId="{7244EA59-88D1-476D-B8BD-3726BFD3117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C482073D-ECF8-4CEB-B7AA-98337B592D56}" type="sibTrans" cxnId="{7244EA59-88D1-476D-B8BD-3726BFD31173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A50E677-0EE2-4DD5-89D6-1358BC7FD987}">
      <dgm:prSet phldrT="[Text]"/>
      <dgm:spPr/>
      <dgm:t>
        <a:bodyPr/>
        <a:lstStyle/>
        <a:p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mengidentifikasikan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secara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jelas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sebagai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membedakannya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tunduk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dengan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PSAK</a:t>
          </a:r>
        </a:p>
      </dgm:t>
    </dgm:pt>
    <dgm:pt modelId="{FD328DC9-3B62-4EDA-8241-7C02996FC335}" type="parTrans" cxnId="{EF4747DD-69AA-49FC-B6B8-DF354BC9667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9AA2EA0-EFD9-4DF6-A3DA-553CCBABDAD0}" type="sibTrans" cxnId="{EF4747DD-69AA-49FC-B6B8-DF354BC9667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94E4317-CE04-408D-8FAB-193951F2DD83}">
      <dgm:prSet phldrT="[Text]" phldr="1"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36E997A-15F3-4BB3-8B03-2FC813BEBBB2}" type="parTrans" cxnId="{644A96BE-1394-457D-A6B8-19F8366501FA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97493E5B-3990-4BB2-BE5F-F7BBB66B9DCD}" type="sibTrans" cxnId="{644A96BE-1394-457D-A6B8-19F8366501FA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203C14B-0059-47B3-A6DF-658FC147FAAD}">
      <dgm:prSet phldrT="[Text]"/>
      <dgm:spPr/>
      <dgm:t>
        <a:bodyPr/>
        <a:lstStyle/>
        <a:p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mengungkapkan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mana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disajikan</a:t>
          </a:r>
          <a:endParaRPr lang="en-US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194042CA-E451-4C3A-B9C0-15E1BBDEB010}" type="parTrans" cxnId="{CE090159-1056-4B55-B320-B8B6D89929A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D27B65A6-F6FB-42E6-885E-2C7634B42007}" type="sibTrans" cxnId="{CE090159-1056-4B55-B320-B8B6D89929A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D82107FB-31A0-4A4F-83C9-27EA6D41B15B}">
      <dgm:prSet phldrT="[Text]" phldr="1"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E76678E1-AFB8-42FF-BB1F-03E297960E14}" type="parTrans" cxnId="{07532551-8C5B-4027-8B7C-9162D2FC7316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6DCA3D31-82C4-41A2-8B3C-A720AC1D96A2}" type="sibTrans" cxnId="{07532551-8C5B-4027-8B7C-9162D2FC7316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2C9339A6-FA8D-4E3A-A6C9-BD8A50666112}">
      <dgm:prSet phldrT="[Text]"/>
      <dgm:spPr/>
      <dgm:t>
        <a:bodyPr/>
        <a:lstStyle/>
        <a:p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mengungkapkan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mata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s-ES" dirty="0">
              <a:latin typeface="Segoe UI" pitchFamily="34" charset="0"/>
              <a:ea typeface="Segoe UI" pitchFamily="34" charset="0"/>
              <a:cs typeface="Segoe UI" pitchFamily="34" charset="0"/>
            </a:rPr>
            <a:t> dan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metode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penjabaran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digunakan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menentukan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endParaRPr lang="en-US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5A208A13-EB7A-4859-B390-4886D8F9E551}" type="parTrans" cxnId="{224FFF03-12C3-4584-B53B-925FA8E39F5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376E641B-960B-41DB-9AAE-F01C4F1667F0}" type="sibTrans" cxnId="{224FFF03-12C3-4584-B53B-925FA8E39F59}">
      <dgm:prSet/>
      <dgm:spPr/>
      <dgm:t>
        <a:bodyPr/>
        <a:lstStyle/>
        <a:p>
          <a:endParaRPr lang="en-US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756AD120-F20C-4672-B174-B8E4755C72C7}" type="pres">
      <dgm:prSet presAssocID="{BEF0F8B0-922C-4D11-9B37-5B6A4BC6B2F2}" presName="linearFlow" presStyleCnt="0">
        <dgm:presLayoutVars>
          <dgm:dir/>
          <dgm:animLvl val="lvl"/>
          <dgm:resizeHandles val="exact"/>
        </dgm:presLayoutVars>
      </dgm:prSet>
      <dgm:spPr/>
    </dgm:pt>
    <dgm:pt modelId="{3BDE4AAB-9091-411E-ACE7-6BF4F9DF3B21}" type="pres">
      <dgm:prSet presAssocID="{2DB03BD8-9F69-4017-86CF-C6D5445CF2B0}" presName="composite" presStyleCnt="0"/>
      <dgm:spPr/>
    </dgm:pt>
    <dgm:pt modelId="{25784915-D290-41D9-BF63-9A044F29C8B3}" type="pres">
      <dgm:prSet presAssocID="{2DB03BD8-9F69-4017-86CF-C6D5445CF2B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46DEAAD-F50F-412D-BEA6-5F3A9A882970}" type="pres">
      <dgm:prSet presAssocID="{2DB03BD8-9F69-4017-86CF-C6D5445CF2B0}" presName="descendantText" presStyleLbl="alignAcc1" presStyleIdx="0" presStyleCnt="3">
        <dgm:presLayoutVars>
          <dgm:bulletEnabled val="1"/>
        </dgm:presLayoutVars>
      </dgm:prSet>
      <dgm:spPr/>
    </dgm:pt>
    <dgm:pt modelId="{84C0027C-8FDC-47E1-8D8D-D68E5AD3DD83}" type="pres">
      <dgm:prSet presAssocID="{C482073D-ECF8-4CEB-B7AA-98337B592D56}" presName="sp" presStyleCnt="0"/>
      <dgm:spPr/>
    </dgm:pt>
    <dgm:pt modelId="{F2B4BC42-A862-446F-AC0B-E982BBCDDD2F}" type="pres">
      <dgm:prSet presAssocID="{994E4317-CE04-408D-8FAB-193951F2DD83}" presName="composite" presStyleCnt="0"/>
      <dgm:spPr/>
    </dgm:pt>
    <dgm:pt modelId="{FD312128-671A-4D56-A53C-ACCE9425BBBD}" type="pres">
      <dgm:prSet presAssocID="{994E4317-CE04-408D-8FAB-193951F2DD8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D2B8B96-BDD3-4914-BA04-B771C2633E08}" type="pres">
      <dgm:prSet presAssocID="{994E4317-CE04-408D-8FAB-193951F2DD83}" presName="descendantText" presStyleLbl="alignAcc1" presStyleIdx="1" presStyleCnt="3">
        <dgm:presLayoutVars>
          <dgm:bulletEnabled val="1"/>
        </dgm:presLayoutVars>
      </dgm:prSet>
      <dgm:spPr/>
    </dgm:pt>
    <dgm:pt modelId="{F3593FFF-6E5E-4176-B9F6-23735028BAD7}" type="pres">
      <dgm:prSet presAssocID="{97493E5B-3990-4BB2-BE5F-F7BBB66B9DCD}" presName="sp" presStyleCnt="0"/>
      <dgm:spPr/>
    </dgm:pt>
    <dgm:pt modelId="{B5B3C9D8-E1A0-40AA-B096-31E365FF15C3}" type="pres">
      <dgm:prSet presAssocID="{D82107FB-31A0-4A4F-83C9-27EA6D41B15B}" presName="composite" presStyleCnt="0"/>
      <dgm:spPr/>
    </dgm:pt>
    <dgm:pt modelId="{F262EF0D-FEE6-4006-907D-4FB215C8C13E}" type="pres">
      <dgm:prSet presAssocID="{D82107FB-31A0-4A4F-83C9-27EA6D41B15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ED40A59-7CF9-4693-8986-EBE68849ABF5}" type="pres">
      <dgm:prSet presAssocID="{D82107FB-31A0-4A4F-83C9-27EA6D41B15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24FFF03-12C3-4584-B53B-925FA8E39F59}" srcId="{D82107FB-31A0-4A4F-83C9-27EA6D41B15B}" destId="{2C9339A6-FA8D-4E3A-A6C9-BD8A50666112}" srcOrd="0" destOrd="0" parTransId="{5A208A13-EB7A-4859-B390-4886D8F9E551}" sibTransId="{376E641B-960B-41DB-9AAE-F01C4F1667F0}"/>
    <dgm:cxn modelId="{70983D14-CDFF-4F3F-9B4D-DB330A6809A0}" type="presOf" srcId="{2DB03BD8-9F69-4017-86CF-C6D5445CF2B0}" destId="{25784915-D290-41D9-BF63-9A044F29C8B3}" srcOrd="0" destOrd="0" presId="urn:microsoft.com/office/officeart/2005/8/layout/chevron2"/>
    <dgm:cxn modelId="{F1208F4C-B590-4891-AF6A-919D4394ECED}" type="presOf" srcId="{BEF0F8B0-922C-4D11-9B37-5B6A4BC6B2F2}" destId="{756AD120-F20C-4672-B174-B8E4755C72C7}" srcOrd="0" destOrd="0" presId="urn:microsoft.com/office/officeart/2005/8/layout/chevron2"/>
    <dgm:cxn modelId="{853F7C6D-F6A4-4F2D-B95C-024EEFE4C7C2}" type="presOf" srcId="{994E4317-CE04-408D-8FAB-193951F2DD83}" destId="{FD312128-671A-4D56-A53C-ACCE9425BBBD}" srcOrd="0" destOrd="0" presId="urn:microsoft.com/office/officeart/2005/8/layout/chevron2"/>
    <dgm:cxn modelId="{07532551-8C5B-4027-8B7C-9162D2FC7316}" srcId="{BEF0F8B0-922C-4D11-9B37-5B6A4BC6B2F2}" destId="{D82107FB-31A0-4A4F-83C9-27EA6D41B15B}" srcOrd="2" destOrd="0" parTransId="{E76678E1-AFB8-42FF-BB1F-03E297960E14}" sibTransId="{6DCA3D31-82C4-41A2-8B3C-A720AC1D96A2}"/>
    <dgm:cxn modelId="{CE090159-1056-4B55-B320-B8B6D89929A9}" srcId="{994E4317-CE04-408D-8FAB-193951F2DD83}" destId="{5203C14B-0059-47B3-A6DF-658FC147FAAD}" srcOrd="0" destOrd="0" parTransId="{194042CA-E451-4C3A-B9C0-15E1BBDEB010}" sibTransId="{D27B65A6-F6FB-42E6-885E-2C7634B42007}"/>
    <dgm:cxn modelId="{7244EA59-88D1-476D-B8BD-3726BFD31173}" srcId="{BEF0F8B0-922C-4D11-9B37-5B6A4BC6B2F2}" destId="{2DB03BD8-9F69-4017-86CF-C6D5445CF2B0}" srcOrd="0" destOrd="0" parTransId="{2187D85D-E9B8-422E-8B89-BB1BDADBB450}" sibTransId="{C482073D-ECF8-4CEB-B7AA-98337B592D56}"/>
    <dgm:cxn modelId="{2FC85F8D-C3B9-46D5-A306-1C92EA56F3CE}" type="presOf" srcId="{5203C14B-0059-47B3-A6DF-658FC147FAAD}" destId="{4D2B8B96-BDD3-4914-BA04-B771C2633E08}" srcOrd="0" destOrd="0" presId="urn:microsoft.com/office/officeart/2005/8/layout/chevron2"/>
    <dgm:cxn modelId="{F1C4E7B7-9D89-4A81-B976-75E7A046F82B}" type="presOf" srcId="{D82107FB-31A0-4A4F-83C9-27EA6D41B15B}" destId="{F262EF0D-FEE6-4006-907D-4FB215C8C13E}" srcOrd="0" destOrd="0" presId="urn:microsoft.com/office/officeart/2005/8/layout/chevron2"/>
    <dgm:cxn modelId="{644A96BE-1394-457D-A6B8-19F8366501FA}" srcId="{BEF0F8B0-922C-4D11-9B37-5B6A4BC6B2F2}" destId="{994E4317-CE04-408D-8FAB-193951F2DD83}" srcOrd="1" destOrd="0" parTransId="{636E997A-15F3-4BB3-8B03-2FC813BEBBB2}" sibTransId="{97493E5B-3990-4BB2-BE5F-F7BBB66B9DCD}"/>
    <dgm:cxn modelId="{9C8869CC-A7F0-4C94-A550-CEDE341E70C9}" type="presOf" srcId="{5A50E677-0EE2-4DD5-89D6-1358BC7FD987}" destId="{F46DEAAD-F50F-412D-BEA6-5F3A9A882970}" srcOrd="0" destOrd="0" presId="urn:microsoft.com/office/officeart/2005/8/layout/chevron2"/>
    <dgm:cxn modelId="{EF4747DD-69AA-49FC-B6B8-DF354BC96679}" srcId="{2DB03BD8-9F69-4017-86CF-C6D5445CF2B0}" destId="{5A50E677-0EE2-4DD5-89D6-1358BC7FD987}" srcOrd="0" destOrd="0" parTransId="{FD328DC9-3B62-4EDA-8241-7C02996FC335}" sibTransId="{E9AA2EA0-EFD9-4DF6-A3DA-553CCBABDAD0}"/>
    <dgm:cxn modelId="{91CE18EC-94D2-4813-9D03-E8466969A6E6}" type="presOf" srcId="{2C9339A6-FA8D-4E3A-A6C9-BD8A50666112}" destId="{8ED40A59-7CF9-4693-8986-EBE68849ABF5}" srcOrd="0" destOrd="0" presId="urn:microsoft.com/office/officeart/2005/8/layout/chevron2"/>
    <dgm:cxn modelId="{79361ABD-F65F-42F5-9CD4-665E44A48BBB}" type="presParOf" srcId="{756AD120-F20C-4672-B174-B8E4755C72C7}" destId="{3BDE4AAB-9091-411E-ACE7-6BF4F9DF3B21}" srcOrd="0" destOrd="0" presId="urn:microsoft.com/office/officeart/2005/8/layout/chevron2"/>
    <dgm:cxn modelId="{2CE55438-A724-4AB6-91CA-F461CE545FEF}" type="presParOf" srcId="{3BDE4AAB-9091-411E-ACE7-6BF4F9DF3B21}" destId="{25784915-D290-41D9-BF63-9A044F29C8B3}" srcOrd="0" destOrd="0" presId="urn:microsoft.com/office/officeart/2005/8/layout/chevron2"/>
    <dgm:cxn modelId="{3265BDA6-F5E2-4333-AEE0-EF2BB7E98C7E}" type="presParOf" srcId="{3BDE4AAB-9091-411E-ACE7-6BF4F9DF3B21}" destId="{F46DEAAD-F50F-412D-BEA6-5F3A9A882970}" srcOrd="1" destOrd="0" presId="urn:microsoft.com/office/officeart/2005/8/layout/chevron2"/>
    <dgm:cxn modelId="{9F3942C9-BB52-423B-A120-7AEB51312E0A}" type="presParOf" srcId="{756AD120-F20C-4672-B174-B8E4755C72C7}" destId="{84C0027C-8FDC-47E1-8D8D-D68E5AD3DD83}" srcOrd="1" destOrd="0" presId="urn:microsoft.com/office/officeart/2005/8/layout/chevron2"/>
    <dgm:cxn modelId="{73CFAC0F-E6AD-4844-8153-74D75DFF7317}" type="presParOf" srcId="{756AD120-F20C-4672-B174-B8E4755C72C7}" destId="{F2B4BC42-A862-446F-AC0B-E982BBCDDD2F}" srcOrd="2" destOrd="0" presId="urn:microsoft.com/office/officeart/2005/8/layout/chevron2"/>
    <dgm:cxn modelId="{B2AF7672-B6F0-4AFE-9225-541F03E4CA8E}" type="presParOf" srcId="{F2B4BC42-A862-446F-AC0B-E982BBCDDD2F}" destId="{FD312128-671A-4D56-A53C-ACCE9425BBBD}" srcOrd="0" destOrd="0" presId="urn:microsoft.com/office/officeart/2005/8/layout/chevron2"/>
    <dgm:cxn modelId="{D1426E70-C27C-4399-B668-B2C1C86BCF69}" type="presParOf" srcId="{F2B4BC42-A862-446F-AC0B-E982BBCDDD2F}" destId="{4D2B8B96-BDD3-4914-BA04-B771C2633E08}" srcOrd="1" destOrd="0" presId="urn:microsoft.com/office/officeart/2005/8/layout/chevron2"/>
    <dgm:cxn modelId="{623A552E-DF21-480F-A8E1-DAE5EAD6EE3C}" type="presParOf" srcId="{756AD120-F20C-4672-B174-B8E4755C72C7}" destId="{F3593FFF-6E5E-4176-B9F6-23735028BAD7}" srcOrd="3" destOrd="0" presId="urn:microsoft.com/office/officeart/2005/8/layout/chevron2"/>
    <dgm:cxn modelId="{7C3B9FBD-DFCD-4F1B-A28F-4FC8C331E6AC}" type="presParOf" srcId="{756AD120-F20C-4672-B174-B8E4755C72C7}" destId="{B5B3C9D8-E1A0-40AA-B096-31E365FF15C3}" srcOrd="4" destOrd="0" presId="urn:microsoft.com/office/officeart/2005/8/layout/chevron2"/>
    <dgm:cxn modelId="{61DA08E5-0A19-4A7B-B377-A7F919F5F3D8}" type="presParOf" srcId="{B5B3C9D8-E1A0-40AA-B096-31E365FF15C3}" destId="{F262EF0D-FEE6-4006-907D-4FB215C8C13E}" srcOrd="0" destOrd="0" presId="urn:microsoft.com/office/officeart/2005/8/layout/chevron2"/>
    <dgm:cxn modelId="{EE2BA20E-EA7D-42CB-A04E-26FC84E8142A}" type="presParOf" srcId="{B5B3C9D8-E1A0-40AA-B096-31E365FF15C3}" destId="{8ED40A59-7CF9-4693-8986-EBE68849AB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E8733-D887-46C0-8BF4-F580DB90F99E}">
      <dsp:nvSpPr>
        <dsp:cNvPr id="0" name=""/>
        <dsp:cNvSpPr/>
      </dsp:nvSpPr>
      <dsp:spPr>
        <a:xfrm rot="5400000">
          <a:off x="-238636" y="241152"/>
          <a:ext cx="1590907" cy="11136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-5400000">
        <a:off x="1" y="559334"/>
        <a:ext cx="1113635" cy="477272"/>
      </dsp:txXfrm>
    </dsp:sp>
    <dsp:sp modelId="{0D27722A-05E7-4382-B972-CEC97AF3CB55}">
      <dsp:nvSpPr>
        <dsp:cNvPr id="0" name=""/>
        <dsp:cNvSpPr/>
      </dsp:nvSpPr>
      <dsp:spPr>
        <a:xfrm rot="5400000">
          <a:off x="4254614" y="-3138462"/>
          <a:ext cx="1034090" cy="7316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200" kern="1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kecuali</a:t>
          </a:r>
          <a:r>
            <a:rPr lang="en-US" sz="2200" kern="1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tidak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termasuk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lingkup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PSAK 55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misal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derivatif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200" kern="1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melekat</a:t>
          </a:r>
          <a:r>
            <a:rPr lang="en-US" sz="2200" kern="1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200" kern="1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kontrak</a:t>
          </a:r>
          <a:r>
            <a:rPr lang="en-US" sz="2200" kern="1200" dirty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lain</a:t>
          </a:r>
          <a:endParaRPr lang="en-US" sz="22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113635" y="52997"/>
        <a:ext cx="7265568" cy="933130"/>
      </dsp:txXfrm>
    </dsp:sp>
    <dsp:sp modelId="{AA3D49C1-BE03-4DB6-9809-2BAE6592EB18}">
      <dsp:nvSpPr>
        <dsp:cNvPr id="0" name=""/>
        <dsp:cNvSpPr/>
      </dsp:nvSpPr>
      <dsp:spPr>
        <a:xfrm rot="5400000">
          <a:off x="-238636" y="1637909"/>
          <a:ext cx="1590907" cy="11136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-5400000">
        <a:off x="1" y="1956091"/>
        <a:ext cx="1113635" cy="477272"/>
      </dsp:txXfrm>
    </dsp:sp>
    <dsp:sp modelId="{A39A55DD-19EA-4251-9681-747EF2DEFCD3}">
      <dsp:nvSpPr>
        <dsp:cNvPr id="0" name=""/>
        <dsp:cNvSpPr/>
      </dsp:nvSpPr>
      <dsp:spPr>
        <a:xfrm rot="5400000">
          <a:off x="4254614" y="-1741706"/>
          <a:ext cx="1034090" cy="7316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Akuntansi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lindung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termasuk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lindung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investasi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LN</a:t>
          </a:r>
        </a:p>
      </dsp:txBody>
      <dsp:txXfrm rot="-5400000">
        <a:off x="1113635" y="1449753"/>
        <a:ext cx="7265568" cy="933130"/>
      </dsp:txXfrm>
    </dsp:sp>
    <dsp:sp modelId="{52DBB4E9-C813-4A3D-B130-203F62CA882D}">
      <dsp:nvSpPr>
        <dsp:cNvPr id="0" name=""/>
        <dsp:cNvSpPr/>
      </dsp:nvSpPr>
      <dsp:spPr>
        <a:xfrm rot="5400000">
          <a:off x="-238636" y="3034665"/>
          <a:ext cx="1590907" cy="11136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-5400000">
        <a:off x="1" y="3352847"/>
        <a:ext cx="1113635" cy="477272"/>
      </dsp:txXfrm>
    </dsp:sp>
    <dsp:sp modelId="{02BC5B50-78D1-48DA-ACE9-5E934168BDD3}">
      <dsp:nvSpPr>
        <dsp:cNvPr id="0" name=""/>
        <dsp:cNvSpPr/>
      </dsp:nvSpPr>
      <dsp:spPr>
        <a:xfrm rot="5400000">
          <a:off x="4254614" y="-344949"/>
          <a:ext cx="1034090" cy="7316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Penyajian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laporan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arus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kas</a:t>
          </a:r>
          <a:r>
            <a:rPr lang="en-US" sz="22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transaksi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penjabaran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arus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kas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2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2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LN</a:t>
          </a:r>
        </a:p>
      </dsp:txBody>
      <dsp:txXfrm rot="-5400000">
        <a:off x="1113635" y="2846510"/>
        <a:ext cx="7265568" cy="933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03409-152A-480C-AC11-BDCB0B4BD726}">
      <dsp:nvSpPr>
        <dsp:cNvPr id="0" name=""/>
        <dsp:cNvSpPr/>
      </dsp:nvSpPr>
      <dsp:spPr>
        <a:xfrm rot="10800000">
          <a:off x="2077713" y="705"/>
          <a:ext cx="6840902" cy="141851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526" tIns="76200" rIns="14224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Tinggi rendahnya proporsi kegiatan usaha luar negeri.</a:t>
          </a:r>
          <a:endParaRPr lang="en-US" sz="2000" kern="1200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10800000">
        <a:off x="2432342" y="705"/>
        <a:ext cx="6486273" cy="1418515"/>
      </dsp:txXfrm>
    </dsp:sp>
    <dsp:sp modelId="{9C482BE6-4E33-4CFB-9277-A0949E49864A}">
      <dsp:nvSpPr>
        <dsp:cNvPr id="0" name=""/>
        <dsp:cNvSpPr/>
      </dsp:nvSpPr>
      <dsp:spPr>
        <a:xfrm>
          <a:off x="1368455" y="705"/>
          <a:ext cx="1418515" cy="141851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DEF78-8EC7-444A-905C-2E1EC0ADFD52}">
      <dsp:nvSpPr>
        <dsp:cNvPr id="0" name=""/>
        <dsp:cNvSpPr/>
      </dsp:nvSpPr>
      <dsp:spPr>
        <a:xfrm rot="10800000">
          <a:off x="2077713" y="1842659"/>
          <a:ext cx="6840902" cy="1418515"/>
        </a:xfrm>
        <a:prstGeom prst="homePlat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526" tIns="76200" rIns="14224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Apakah arus kas secara langsung mempengaruhi arus kas entitas pelapor dan apakah arus kas tersebut siap tersedia untuk dikirimkan ke entitas pelapor.</a:t>
          </a:r>
          <a:endParaRPr lang="en-US" sz="2000" kern="1200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10800000">
        <a:off x="2432342" y="1842659"/>
        <a:ext cx="6486273" cy="1418515"/>
      </dsp:txXfrm>
    </dsp:sp>
    <dsp:sp modelId="{45A4D8C9-A749-499F-BE61-133B310AC8A2}">
      <dsp:nvSpPr>
        <dsp:cNvPr id="0" name=""/>
        <dsp:cNvSpPr/>
      </dsp:nvSpPr>
      <dsp:spPr>
        <a:xfrm>
          <a:off x="1274280" y="1745604"/>
          <a:ext cx="1418515" cy="141851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53698-804B-4D64-BEC8-E4269F4B8B67}">
      <dsp:nvSpPr>
        <dsp:cNvPr id="0" name=""/>
        <dsp:cNvSpPr/>
      </dsp:nvSpPr>
      <dsp:spPr>
        <a:xfrm rot="10800000">
          <a:off x="2077713" y="3684612"/>
          <a:ext cx="6840902" cy="1418515"/>
        </a:xfrm>
        <a:prstGeom prst="homePlat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526" tIns="76200" rIns="14224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Apakah arus kas cukup untuk membayar kewajiban instrumen utang yang ada ataupun yang diperkirakan dapat terjadi tanpa </a:t>
          </a:r>
          <a:r>
            <a:rPr lang="sv-SE" sz="2000" kern="1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adanya dana yang disediakan oleh entitas pelapor.</a:t>
          </a:r>
          <a:endParaRPr lang="en-US" sz="2000" kern="1200" dirty="0">
            <a:solidFill>
              <a:schemeClr val="tx1"/>
            </a:solidFill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10800000">
        <a:off x="2432342" y="3684612"/>
        <a:ext cx="6486273" cy="1418515"/>
      </dsp:txXfrm>
    </dsp:sp>
    <dsp:sp modelId="{ACB8A8A8-A6A7-4B3B-8175-2A20F901CACC}">
      <dsp:nvSpPr>
        <dsp:cNvPr id="0" name=""/>
        <dsp:cNvSpPr/>
      </dsp:nvSpPr>
      <dsp:spPr>
        <a:xfrm>
          <a:off x="1202787" y="3604466"/>
          <a:ext cx="1418515" cy="141851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1B571-E659-4C3A-85BD-BA1A91003DE9}">
      <dsp:nvSpPr>
        <dsp:cNvPr id="0" name=""/>
        <dsp:cNvSpPr/>
      </dsp:nvSpPr>
      <dsp:spPr>
        <a:xfrm>
          <a:off x="1434454" y="2067"/>
          <a:ext cx="7686083" cy="17570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pensiun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dan imbalan kerja lainnya harus dibayar dalam kas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kewajiban diestimasi 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yang harus </a:t>
          </a:r>
          <a:r>
            <a:rPr lang="sv-SE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diselesaikan secara kas, dan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dividen kas</a:t>
          </a:r>
          <a:r>
            <a:rPr lang="sv-SE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diakui sebagai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kewajiban. </a:t>
          </a:r>
          <a:r>
            <a:rPr lang="sv-SE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1434454" y="221696"/>
        <a:ext cx="7027196" cy="1317773"/>
      </dsp:txXfrm>
    </dsp:sp>
    <dsp:sp modelId="{C741BED0-411C-4CEB-9243-A9783171FF39}">
      <dsp:nvSpPr>
        <dsp:cNvPr id="0" name=""/>
        <dsp:cNvSpPr/>
      </dsp:nvSpPr>
      <dsp:spPr>
        <a:xfrm>
          <a:off x="594997" y="174612"/>
          <a:ext cx="839456" cy="14119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635976" y="215591"/>
        <a:ext cx="757498" cy="1329984"/>
      </dsp:txXfrm>
    </dsp:sp>
    <dsp:sp modelId="{A9F2E2C8-85E5-42A1-9B7E-91B163193EFD}">
      <dsp:nvSpPr>
        <dsp:cNvPr id="0" name=""/>
        <dsp:cNvSpPr/>
      </dsp:nvSpPr>
      <dsp:spPr>
        <a:xfrm>
          <a:off x="1421254" y="1713859"/>
          <a:ext cx="7686083" cy="20102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Kontrak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untuk </a:t>
          </a:r>
          <a:r>
            <a:rPr lang="id-ID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menerima (atau menyerahkan) 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jumlah variabel instrumen ekuitas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/ 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jumlah variabel dari aset yang nilai wajarnya harus diterima (atau diserahkan) setara dengan suatu jumlah unit mata uang yang tetap atau dapat ditentukan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  <a:sym typeface="Wingdings" pitchFamily="2" charset="2"/>
            </a:rPr>
            <a:t> </a:t>
          </a:r>
          <a:r>
            <a:rPr lang="id-ID" sz="2000" b="1" kern="1200" dirty="0">
              <a:latin typeface="Segoe UI" pitchFamily="34" charset="0"/>
              <a:ea typeface="Segoe UI" pitchFamily="34" charset="0"/>
              <a:cs typeface="Segoe UI" pitchFamily="34" charset="0"/>
            </a:rPr>
            <a:t>pos moneter</a:t>
          </a:r>
          <a:r>
            <a:rPr lang="id-ID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. 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1421254" y="1965145"/>
        <a:ext cx="6932226" cy="1507713"/>
      </dsp:txXfrm>
    </dsp:sp>
    <dsp:sp modelId="{202DC650-3869-48D8-839B-1CB16380C559}">
      <dsp:nvSpPr>
        <dsp:cNvPr id="0" name=""/>
        <dsp:cNvSpPr/>
      </dsp:nvSpPr>
      <dsp:spPr>
        <a:xfrm>
          <a:off x="582942" y="1947754"/>
          <a:ext cx="839456" cy="1557473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623921" y="1988733"/>
        <a:ext cx="757498" cy="14755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3544E-CBD3-4EE4-BCD3-4E6D87E51D5A}">
      <dsp:nvSpPr>
        <dsp:cNvPr id="0" name=""/>
        <dsp:cNvSpPr/>
      </dsp:nvSpPr>
      <dsp:spPr>
        <a:xfrm>
          <a:off x="-233190" y="0"/>
          <a:ext cx="3714776" cy="371477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C64D8D-7FB0-4119-97A9-08F388A6F428}">
      <dsp:nvSpPr>
        <dsp:cNvPr id="0" name=""/>
        <dsp:cNvSpPr/>
      </dsp:nvSpPr>
      <dsp:spPr>
        <a:xfrm>
          <a:off x="1624197" y="0"/>
          <a:ext cx="6215106" cy="3714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Pencatatan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1624197" y="0"/>
        <a:ext cx="3107553" cy="1764518"/>
      </dsp:txXfrm>
    </dsp:sp>
    <dsp:sp modelId="{926EDA3D-CD43-472C-87E7-B4B76B8A2AF0}">
      <dsp:nvSpPr>
        <dsp:cNvPr id="0" name=""/>
        <dsp:cNvSpPr/>
      </dsp:nvSpPr>
      <dsp:spPr>
        <a:xfrm>
          <a:off x="741937" y="1764518"/>
          <a:ext cx="1764518" cy="176451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873C6E-DEF3-48FC-89B6-7FF97012C737}">
      <dsp:nvSpPr>
        <dsp:cNvPr id="0" name=""/>
        <dsp:cNvSpPr/>
      </dsp:nvSpPr>
      <dsp:spPr>
        <a:xfrm>
          <a:off x="1624197" y="1764518"/>
          <a:ext cx="6215106" cy="17645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Jumlah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dihitung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1624197" y="1764518"/>
        <a:ext cx="3107553" cy="1764518"/>
      </dsp:txXfrm>
    </dsp:sp>
    <dsp:sp modelId="{0AB4EFD6-909D-42B6-992F-FA3C07D75923}">
      <dsp:nvSpPr>
        <dsp:cNvPr id="0" name=""/>
        <dsp:cNvSpPr/>
      </dsp:nvSpPr>
      <dsp:spPr>
        <a:xfrm>
          <a:off x="3771827" y="0"/>
          <a:ext cx="4040316" cy="1764518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Suatu transaksi mata uang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harus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dicatat</a:t>
          </a:r>
          <a:r>
            <a:rPr lang="en-US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endParaRPr lang="en-US" sz="21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3771827" y="0"/>
        <a:ext cx="4040316" cy="1764518"/>
      </dsp:txXfrm>
    </dsp:sp>
    <dsp:sp modelId="{68B3B8F3-5067-4ECD-B105-C872B43E7572}">
      <dsp:nvSpPr>
        <dsp:cNvPr id="0" name=""/>
        <dsp:cNvSpPr/>
      </dsp:nvSpPr>
      <dsp:spPr>
        <a:xfrm>
          <a:off x="3976987" y="1764518"/>
          <a:ext cx="3898549" cy="1764518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Dihitung </a:t>
          </a:r>
          <a:r>
            <a:rPr lang="sv-SE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ke dalam </a:t>
          </a:r>
          <a:r>
            <a:rPr lang="sv-SE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 uang fungsional </a:t>
          </a:r>
          <a:r>
            <a:rPr lang="sv-SE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dengan </a:t>
          </a:r>
          <a:r>
            <a:rPr lang="sv-SE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kurs spot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antara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asing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1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tanggal</a:t>
          </a:r>
          <a:r>
            <a:rPr lang="en-US" sz="21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1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transaksi</a:t>
          </a:r>
          <a:endParaRPr lang="en-US" sz="21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3976987" y="1764518"/>
        <a:ext cx="3898549" cy="17645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22521-CED5-4A54-B5DF-65AE16AF3CBB}">
      <dsp:nvSpPr>
        <dsp:cNvPr id="0" name=""/>
        <dsp:cNvSpPr/>
      </dsp:nvSpPr>
      <dsp:spPr>
        <a:xfrm>
          <a:off x="263867" y="0"/>
          <a:ext cx="5857892" cy="5857892"/>
        </a:xfrm>
        <a:prstGeom prst="triangl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57546-6CD3-46D1-B925-F4D2E09EB4D4}">
      <dsp:nvSpPr>
        <dsp:cNvPr id="0" name=""/>
        <dsp:cNvSpPr/>
      </dsp:nvSpPr>
      <dsp:spPr>
        <a:xfrm>
          <a:off x="1741725" y="586361"/>
          <a:ext cx="6709805" cy="20822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pos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moneter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membentuk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bagian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investasi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neto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luar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negeri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pt-BR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dalam laporan keuangan tersendiri dari entitas pelapor (PSAK 4) atau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laporan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keuangan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individual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usaha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luar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negeri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mana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tepat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. </a:t>
          </a:r>
        </a:p>
      </dsp:txBody>
      <dsp:txXfrm>
        <a:off x="1843374" y="688010"/>
        <a:ext cx="6506507" cy="1878999"/>
      </dsp:txXfrm>
    </dsp:sp>
    <dsp:sp modelId="{D0CF68A5-B525-433E-AFC1-190778B0B05B}">
      <dsp:nvSpPr>
        <dsp:cNvPr id="0" name=""/>
        <dsp:cNvSpPr/>
      </dsp:nvSpPr>
      <dsp:spPr>
        <a:xfrm>
          <a:off x="1598844" y="2928946"/>
          <a:ext cx="6995567" cy="20822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Segoe UI" pitchFamily="34" charset="0"/>
              <a:ea typeface="Segoe UI" pitchFamily="34" charset="0"/>
              <a:cs typeface="Segoe UI" pitchFamily="34" charset="0"/>
            </a:rPr>
            <a:t>Dalam </a:t>
          </a:r>
          <a:r>
            <a:rPr lang="en-US" sz="2000" kern="120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laporan keuangan yang memasukkan kegiatan usaha luar negeri </a:t>
          </a:r>
          <a:r>
            <a:rPr lang="en-US" sz="2000" kern="1200">
              <a:latin typeface="Segoe UI" pitchFamily="34" charset="0"/>
              <a:ea typeface="Segoe UI" pitchFamily="34" charset="0"/>
              <a:cs typeface="Segoe UI" pitchFamily="34" charset="0"/>
            </a:rPr>
            <a:t>dan entitas pelapor (konsolidasi), selisih selisih kurs diakui awalnya dalam </a:t>
          </a:r>
          <a:r>
            <a:rPr lang="en-US" sz="2000" kern="120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pendapatan komprehensif lain </a:t>
          </a:r>
          <a:r>
            <a:rPr lang="en-US" sz="2000" kern="1200">
              <a:latin typeface="Segoe UI" pitchFamily="34" charset="0"/>
              <a:ea typeface="Segoe UI" pitchFamily="34" charset="0"/>
              <a:cs typeface="Segoe UI" pitchFamily="34" charset="0"/>
            </a:rPr>
            <a:t>dan direklasifikasi dari ekuitas ke laba atau rugi pada saat pelepasan investasi neto sesuai dengan paragraf 46.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>
        <a:off x="1700493" y="3030595"/>
        <a:ext cx="6792269" cy="18789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2BCF2-A27A-4835-94B1-4813A708B1F0}">
      <dsp:nvSpPr>
        <dsp:cNvPr id="0" name=""/>
        <dsp:cNvSpPr/>
      </dsp:nvSpPr>
      <dsp:spPr>
        <a:xfrm rot="5400000">
          <a:off x="-326231" y="326692"/>
          <a:ext cx="2174874" cy="1522412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0" y="761667"/>
        <a:ext cx="1522412" cy="652462"/>
      </dsp:txXfrm>
    </dsp:sp>
    <dsp:sp modelId="{B7BB6FA3-A6FB-4E16-ADF9-CE03FE5F348D}">
      <dsp:nvSpPr>
        <dsp:cNvPr id="0" name=""/>
        <dsp:cNvSpPr/>
      </dsp:nvSpPr>
      <dsp:spPr>
        <a:xfrm rot="5400000">
          <a:off x="4304932" y="-2782059"/>
          <a:ext cx="1413668" cy="697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jumlah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kecuali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timbul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instrumen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keuangan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diukur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nilai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wajarnya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melalui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laba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atau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rugi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PSAK 55 (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revisi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2006)</a:t>
          </a:r>
        </a:p>
      </dsp:txBody>
      <dsp:txXfrm rot="-5400000">
        <a:off x="1522412" y="69471"/>
        <a:ext cx="6909699" cy="1275648"/>
      </dsp:txXfrm>
    </dsp:sp>
    <dsp:sp modelId="{ECBE3E72-5915-4DB7-8BFE-B855677C1FAA}">
      <dsp:nvSpPr>
        <dsp:cNvPr id="0" name=""/>
        <dsp:cNvSpPr/>
      </dsp:nvSpPr>
      <dsp:spPr>
        <a:xfrm rot="5400000">
          <a:off x="-326231" y="2214895"/>
          <a:ext cx="2174874" cy="1522412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0" y="2649870"/>
        <a:ext cx="1522412" cy="652462"/>
      </dsp:txXfrm>
    </dsp:sp>
    <dsp:sp modelId="{F42C84D9-49C1-4495-862F-1F007AAC6826}">
      <dsp:nvSpPr>
        <dsp:cNvPr id="0" name=""/>
        <dsp:cNvSpPr/>
      </dsp:nvSpPr>
      <dsp:spPr>
        <a:xfrm rot="5400000">
          <a:off x="4304932" y="-893856"/>
          <a:ext cx="1413668" cy="697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selisih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neto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pendapatan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komprehensif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lain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diakumulasikan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komponen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ekuitas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terpisah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serta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rekonsiliasi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kurs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pada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awal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akhir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periode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522412" y="1957674"/>
        <a:ext cx="6909699" cy="12756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F5105-332B-4F18-A8AC-916213A49A08}">
      <dsp:nvSpPr>
        <dsp:cNvPr id="0" name=""/>
        <dsp:cNvSpPr/>
      </dsp:nvSpPr>
      <dsp:spPr>
        <a:xfrm rot="5400000">
          <a:off x="-325912" y="328357"/>
          <a:ext cx="2172751" cy="152092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2" y="762907"/>
        <a:ext cx="1520925" cy="651826"/>
      </dsp:txXfrm>
    </dsp:sp>
    <dsp:sp modelId="{F0551B33-083A-4DBE-8FA4-E06A6D173C34}">
      <dsp:nvSpPr>
        <dsp:cNvPr id="0" name=""/>
        <dsp:cNvSpPr/>
      </dsp:nvSpPr>
      <dsp:spPr>
        <a:xfrm rot="5400000">
          <a:off x="4233441" y="-2710070"/>
          <a:ext cx="1412288" cy="68373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Jika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pelaporan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berbeda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maka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fakta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dinyatakan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,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bersama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dengan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pengungkapan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alasan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menggunakan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berbeda</a:t>
          </a:r>
          <a:endParaRPr lang="en-US" sz="20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520925" y="71388"/>
        <a:ext cx="6768378" cy="1274404"/>
      </dsp:txXfrm>
    </dsp:sp>
    <dsp:sp modelId="{FB5FD4E1-04F5-4719-B614-BED695BAB49C}">
      <dsp:nvSpPr>
        <dsp:cNvPr id="0" name=""/>
        <dsp:cNvSpPr/>
      </dsp:nvSpPr>
      <dsp:spPr>
        <a:xfrm rot="5400000">
          <a:off x="-325912" y="2214716"/>
          <a:ext cx="2172751" cy="1520925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2" y="2649266"/>
        <a:ext cx="1520925" cy="651826"/>
      </dsp:txXfrm>
    </dsp:sp>
    <dsp:sp modelId="{1BB57B74-5515-4286-872D-43BF0102026D}">
      <dsp:nvSpPr>
        <dsp:cNvPr id="0" name=""/>
        <dsp:cNvSpPr/>
      </dsp:nvSpPr>
      <dsp:spPr>
        <a:xfrm rot="5400000">
          <a:off x="4233441" y="-823712"/>
          <a:ext cx="1412288" cy="68373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Ketika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terdapat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perubahan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pelapor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maupun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suatu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kegiatan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sv-SE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usaha luar negeri yang signifikan, </a:t>
          </a:r>
          <a:r>
            <a:rPr lang="sv-SE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fakta </a:t>
          </a:r>
          <a:r>
            <a:rPr lang="sv-SE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tersebut dan </a:t>
          </a:r>
          <a:r>
            <a:rPr lang="sv-SE" sz="2000" kern="1200" dirty="0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alasan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solidFill>
                <a:srgbClr val="FF0000"/>
              </a:solidFill>
              <a:latin typeface="Segoe UI" pitchFamily="34" charset="0"/>
              <a:ea typeface="Segoe UI" pitchFamily="34" charset="0"/>
              <a:cs typeface="Segoe UI" pitchFamily="34" charset="0"/>
            </a:rPr>
            <a:t>perubahan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dalam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harus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20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diungkapkan</a:t>
          </a:r>
          <a:r>
            <a:rPr lang="en-US" sz="20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.</a:t>
          </a:r>
        </a:p>
      </dsp:txBody>
      <dsp:txXfrm rot="-5400000">
        <a:off x="1520925" y="1957746"/>
        <a:ext cx="6768378" cy="12744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84915-D290-41D9-BF63-9A044F29C8B3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" y="520688"/>
        <a:ext cx="1039018" cy="445294"/>
      </dsp:txXfrm>
    </dsp:sp>
    <dsp:sp modelId="{F46DEAAD-F50F-412D-BEA6-5F3A9A882970}">
      <dsp:nvSpPr>
        <dsp:cNvPr id="0" name=""/>
        <dsp:cNvSpPr/>
      </dsp:nvSpPr>
      <dsp:spPr>
        <a:xfrm rot="5400000">
          <a:off x="4144792" y="-3104594"/>
          <a:ext cx="964803" cy="71763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mengidentifikasikan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secara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jelas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sebagai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membedakannya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dari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yang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tunduk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dengan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PSAK</a:t>
          </a:r>
        </a:p>
      </dsp:txBody>
      <dsp:txXfrm rot="-5400000">
        <a:off x="1039018" y="48278"/>
        <a:ext cx="7129253" cy="870607"/>
      </dsp:txXfrm>
    </dsp:sp>
    <dsp:sp modelId="{FD312128-671A-4D56-A53C-ACCE9425BBBD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" y="1809352"/>
        <a:ext cx="1039018" cy="445294"/>
      </dsp:txXfrm>
    </dsp:sp>
    <dsp:sp modelId="{4D2B8B96-BDD3-4914-BA04-B771C2633E08}">
      <dsp:nvSpPr>
        <dsp:cNvPr id="0" name=""/>
        <dsp:cNvSpPr/>
      </dsp:nvSpPr>
      <dsp:spPr>
        <a:xfrm rot="5400000">
          <a:off x="4144792" y="-1815930"/>
          <a:ext cx="964803" cy="71763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mengungkapkan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mata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mana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tersebut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disajikan</a:t>
          </a:r>
          <a:endParaRPr lang="en-US" sz="18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039018" y="1336942"/>
        <a:ext cx="7129253" cy="870607"/>
      </dsp:txXfrm>
    </dsp:sp>
    <dsp:sp modelId="{F262EF0D-FEE6-4006-907D-4FB215C8C13E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" y="3098016"/>
        <a:ext cx="1039018" cy="445294"/>
      </dsp:txXfrm>
    </dsp:sp>
    <dsp:sp modelId="{8ED40A59-7CF9-4693-8986-EBE68849ABF5}">
      <dsp:nvSpPr>
        <dsp:cNvPr id="0" name=""/>
        <dsp:cNvSpPr/>
      </dsp:nvSpPr>
      <dsp:spPr>
        <a:xfrm rot="5400000">
          <a:off x="4144792" y="-527266"/>
          <a:ext cx="964803" cy="71763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mengungkapkan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mata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uang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fungsional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s-E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entitas</a:t>
          </a:r>
          <a:r>
            <a:rPr lang="es-E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dan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metode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penjabaran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yang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digunakan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untuk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menentukan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informasi</a:t>
          </a:r>
          <a:r>
            <a:rPr lang="en-US" sz="1800" kern="1200" dirty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en-US" sz="1800" kern="1200" dirty="0" err="1">
              <a:latin typeface="Segoe UI" pitchFamily="34" charset="0"/>
              <a:ea typeface="Segoe UI" pitchFamily="34" charset="0"/>
              <a:cs typeface="Segoe UI" pitchFamily="34" charset="0"/>
            </a:rPr>
            <a:t>tambahan</a:t>
          </a:r>
          <a:endParaRPr lang="en-US" sz="1800" kern="1200" dirty="0">
            <a:latin typeface="Segoe UI" pitchFamily="34" charset="0"/>
            <a:ea typeface="Segoe UI" pitchFamily="34" charset="0"/>
            <a:cs typeface="Segoe UI" pitchFamily="34" charset="0"/>
          </a:endParaRPr>
        </a:p>
      </dsp:txBody>
      <dsp:txXfrm rot="-5400000">
        <a:off x="1039018" y="2625606"/>
        <a:ext cx="712925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5FDA8-35B8-4CD7-A62E-852E504BF25D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74FEE-C0FA-472B-8C47-4328059EB7F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899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25426-FB17-4508-A56F-DFED2B1A8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CBB15-0F37-4E5B-BC0A-94AA6D497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1468B-CC41-41E9-9E0E-7DE27180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EEA08-F6CC-4ABE-A7B2-E8D85C04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4FA6-049A-4AB2-A5E6-54D19C593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003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817C6-816D-4299-A012-3C35CB14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A965-E668-469A-BFE3-C16B21235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D6478-5D54-4D9D-B175-1CEE15EFD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43595-062B-431E-8CB1-1C405EF7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4FCD4-0EC5-498A-B1B3-112A7C44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607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C7CE-8C4C-4AEC-819E-80E87D207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C2AB4-68CC-4784-B280-D9DC46B65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A3526-EE6E-413D-814B-D3959583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DA27E-DC4C-4286-A328-E20512EE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DD4CE-9744-4F15-8F9A-1C549E5E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570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1A73-7D2F-4025-8634-06E9F04AE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7F285-5C38-4D84-A0E1-C6A63DC27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452C8-C4B1-464C-B3D1-C3B050D27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E3019-3C89-4D91-8171-D3ABE259E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F5535-1960-4BFB-8F92-03B073FC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5759D-A625-44A3-8C02-AEB9CC66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5958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F4BF-C61D-4936-A9CA-51F7FF59C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18D83-CA04-4D52-9652-0746F6E0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6FFA6-F61D-49F9-AD32-F294A26A1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380E8-37F8-4A70-9FC7-A1448AA91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048A4E-4C3B-43DC-BBBF-181D5E1AE4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3C22B4-6DB3-4543-95E1-597060BEA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917663-0504-4670-9423-9BD50FED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B4343-2524-47D2-B68B-61F2063A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293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0D00D-D473-411F-AFC1-7C892C59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33694C-E6BF-48F1-80B3-5E07A840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2C5C32-808E-4361-AC7D-20EBF1B66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16BAE-0CE1-4179-A028-B8A7788EA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4817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FC362B-12F0-481D-AFD4-5D814FB6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6EE62-0002-40BF-9F47-8FED37CB3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38E62-A021-4AA2-8C3C-DA53B6C0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636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3804-AFEE-405A-BA30-1BF0B489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AC4E6-6B6D-4FFB-9771-FE5725A58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64D2C-3BAF-4D5B-802C-61E5DE843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E154E-1921-4288-BA87-D1DE135A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D1561-516D-43E2-8D7A-AE272E7F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C7D60C-18E1-4D03-A725-6A3E3765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426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42151-6A39-4507-94C2-9C3D570D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999AF4-8D7E-4028-B6EA-B60909ED7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509B7-F40D-448E-9833-3D0AAC21E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528AF-17E1-4FA3-862D-8176B27F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86523-EDE0-4536-BC76-4278EFA9F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8C380-6C43-4B6D-9E73-4FFFEA80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773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C359B-B586-4CEC-940D-DA5F033C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56BA4-121C-4D87-BD09-6C0DBE8D3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7775C-200F-4A6F-BFEF-01C1A24D8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02942-78EF-4D38-BB3B-3DE943E0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83EF-3578-48E7-AF62-6CA3788DE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078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4D0F6-C5CA-4FD4-BAF5-E592489F1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9D42F-4064-41B6-BF8E-93C702FBF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C8674-AFCB-4CAF-AE1E-7FF3FFE6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6F2A2-9D21-4047-9755-79F1E227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468BE-943D-4E3E-A474-BF7DB73E9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042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A373-42D3-4496-BAD2-09CFE707F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31727-F32A-4485-AFDF-35D1867D1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D1146-D3C6-429D-B83A-BFD50CF5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9F3E7-E4D1-4207-8D67-22223C96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ECF54-F848-4444-89BD-69124D76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002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2FE26-5D10-498E-B870-2A26E4CF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B1B46-EC95-4478-9C81-EF6444286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38C94-DCFD-47CB-9CBA-9294338F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9B624-5361-4492-A517-08AF3AAD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3C924-4D0F-412C-A9AB-9FEFB35A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0502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7A9E-B733-4732-A185-1570AB59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6C8F3-5353-45FB-848A-FFC9D980F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5EBAD-9421-4D28-AA1B-BCBE0EA6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C192F-B97E-40F3-A5A0-E897B9B4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D2BFD-072D-482C-905E-569F95A3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6304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9C83-6177-485E-AE4E-FA2CD995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29229-9102-4AF7-A3EE-8044C2930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854DF-5CA6-4D21-B999-D2464F4A8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CD4A8-A199-4462-91D5-E22D63D1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88BC6-2023-420E-B0A7-9B9A8C1DE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926CE-3E65-47A4-A85A-C74CCB49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1301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54801-09F1-4453-A25E-904FAA5A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A4926-F2D3-4333-A56C-E42C6A187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CFF89-355A-4D34-8AE3-24DD85661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D7ABDE-5642-44D8-9FA7-987C78F9D8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C0DB9-15EC-43EE-B28E-048DCA510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162A52-59EB-42C9-975F-568E7282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8454C1-D121-4CFE-9A36-BBA38048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5F55C-E9DA-4C19-9D3B-498F53EB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721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0144-8C09-4679-8168-A5EFCA87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CAA41-3CC6-4291-B68D-C82FE182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3F14BD-C24F-45B3-93BB-904DC625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9605C-E5F1-4737-862A-59488D36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5343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CDD9FD-BD4B-48F6-ABFC-7F96698E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49D7D4-498F-4643-A6E1-409EDFF4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EE6CC-48B4-469F-B821-498613C8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4268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B580B-BFA6-4C80-9C6E-784D00B0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0262-D12A-4D1B-81BF-742AC727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3B27F-25EE-49BC-A34E-02BBEEC46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40A4B-DC7C-4036-9A36-CC5E6C9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061B6-893D-4C6B-976B-FB180BA0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B6127-DA66-4B3E-A512-ECC5FEDA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6552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27FB-FED4-4C05-94FB-BA6F5E6C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4EC4E-374E-4EFE-9B17-BF2793B26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41763-33EF-470D-955B-0A0957645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18610-8CF9-4BFE-83AF-08A132D5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504DB-E32D-45EB-A131-8E7857B6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6C0C4-B4FA-42D8-AAD3-11F9C6DFE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0502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B0D6D-8849-40BA-86E4-0A7183B2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05173-D06E-4FDB-AAB1-2AC0FC748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8739D-9B20-4DD8-8CB3-83512F3E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5EA72-F76C-44E4-9342-FEA5758F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9472D-C3F4-4B4C-BE7A-CA75C62CD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7806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ADB71C-D80A-4880-8A6E-F4D415F3D2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BEAF80-8784-4C20-9F5A-7C762C02B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148FA-7A9A-4C89-AC0A-690073D40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1ECE0-9CB9-4819-B49E-69E4E7B1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6E9DF-9D32-44C4-8F07-B877F8C0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5236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0960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AAAA9-BB46-4229-BA03-12F90BA90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CBDF53-594E-4847-8BC4-6301DA5E01AF}"/>
              </a:ext>
            </a:extLst>
          </p:cNvPr>
          <p:cNvGrpSpPr/>
          <p:nvPr userDrawn="1"/>
        </p:nvGrpSpPr>
        <p:grpSpPr>
          <a:xfrm>
            <a:off x="5257800" y="-30866"/>
            <a:ext cx="6934200" cy="6878998"/>
            <a:chOff x="0" y="0"/>
            <a:chExt cx="13826067" cy="13716000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862168C5-4D23-4922-9790-C4F5F301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64" b="13364"/>
            <a:stretch>
              <a:fillRect/>
            </a:stretch>
          </p:blipFill>
          <p:spPr>
            <a:xfrm>
              <a:off x="0" y="0"/>
              <a:ext cx="9175044" cy="4487333"/>
            </a:xfrm>
            <a:prstGeom prst="rect">
              <a:avLst/>
            </a:prstGeom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0551EA1-EA71-467E-AB93-A7A528C2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585" r="46267"/>
            <a:stretch>
              <a:fillRect/>
            </a:stretch>
          </p:blipFill>
          <p:spPr>
            <a:xfrm>
              <a:off x="9302044" y="0"/>
              <a:ext cx="4524022" cy="9101667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A00EE472-C169-4625-982A-43678D66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83" r="16383"/>
            <a:stretch>
              <a:fillRect/>
            </a:stretch>
          </p:blipFill>
          <p:spPr>
            <a:xfrm>
              <a:off x="4651022" y="4614333"/>
              <a:ext cx="4524022" cy="4487333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42EAC4C-B446-4BB7-9B66-C807039E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50" r="12650"/>
            <a:stretch>
              <a:fillRect/>
            </a:stretch>
          </p:blipFill>
          <p:spPr>
            <a:xfrm>
              <a:off x="0" y="4614333"/>
              <a:ext cx="4524022" cy="910166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145C65E5-F4AC-415E-8F42-326CFA87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96" r="1396"/>
            <a:stretch>
              <a:fillRect/>
            </a:stretch>
          </p:blipFill>
          <p:spPr>
            <a:xfrm>
              <a:off x="4651022" y="9228667"/>
              <a:ext cx="9175044" cy="4487333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0C99C2-2881-4BCE-8960-7FFC5634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04800"/>
            <a:ext cx="4495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DF80DD6-19BC-412A-8622-4282030C8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944562"/>
            <a:ext cx="4495800" cy="51514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709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71758896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183731695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937449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411364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584704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584704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1" name="Google Shape;671;p15"/>
          <p:cNvSpPr txBox="1">
            <a:spLocks noGrp="1"/>
          </p:cNvSpPr>
          <p:nvPr>
            <p:ph type="subTitle" idx="5"/>
          </p:nvPr>
        </p:nvSpPr>
        <p:spPr>
          <a:xfrm>
            <a:off x="3767328" y="4267200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2" name="Google Shape;672;p15"/>
          <p:cNvSpPr txBox="1">
            <a:spLocks noGrp="1"/>
          </p:cNvSpPr>
          <p:nvPr>
            <p:ph type="subTitle" idx="6"/>
          </p:nvPr>
        </p:nvSpPr>
        <p:spPr>
          <a:xfrm>
            <a:off x="3767328" y="4791456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3" name="Google Shape;673;p15"/>
          <p:cNvSpPr txBox="1">
            <a:spLocks noGrp="1"/>
          </p:cNvSpPr>
          <p:nvPr>
            <p:ph type="subTitle" idx="7"/>
          </p:nvPr>
        </p:nvSpPr>
        <p:spPr>
          <a:xfrm>
            <a:off x="8619744" y="4267200"/>
            <a:ext cx="26580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4" name="Google Shape;674;p15"/>
          <p:cNvSpPr txBox="1">
            <a:spLocks noGrp="1"/>
          </p:cNvSpPr>
          <p:nvPr>
            <p:ph type="subTitle" idx="8"/>
          </p:nvPr>
        </p:nvSpPr>
        <p:spPr>
          <a:xfrm>
            <a:off x="8619744" y="4791456"/>
            <a:ext cx="26580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645465467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944909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137988317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42904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6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08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Fjalla One" panose="02000506040000020004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26663356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799502" y="797889"/>
            <a:ext cx="8604973" cy="4841515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183737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6371752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091768368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"/>
          <p:cNvGrpSpPr/>
          <p:nvPr/>
        </p:nvGrpSpPr>
        <p:grpSpPr>
          <a:xfrm>
            <a:off x="2843532" y="951004"/>
            <a:ext cx="6504936" cy="4956005"/>
            <a:chOff x="399425" y="238125"/>
            <a:chExt cx="6810025" cy="5187000"/>
          </a:xfrm>
        </p:grpSpPr>
        <p:sp>
          <p:nvSpPr>
            <p:cNvPr id="45" name="Google Shape;45;p3"/>
            <p:cNvSpPr/>
            <p:nvPr/>
          </p:nvSpPr>
          <p:spPr>
            <a:xfrm>
              <a:off x="399425" y="238325"/>
              <a:ext cx="6810025" cy="5186100"/>
            </a:xfrm>
            <a:custGeom>
              <a:avLst/>
              <a:gdLst/>
              <a:ahLst/>
              <a:cxnLst/>
              <a:rect l="l" t="t" r="r" b="b"/>
              <a:pathLst>
                <a:path w="272401" h="207444" extrusionOk="0">
                  <a:moveTo>
                    <a:pt x="143525" y="0"/>
                  </a:moveTo>
                  <a:cubicBezTo>
                    <a:pt x="130816" y="0"/>
                    <a:pt x="118065" y="708"/>
                    <a:pt x="105367" y="1397"/>
                  </a:cubicBezTo>
                  <a:cubicBezTo>
                    <a:pt x="85699" y="2506"/>
                    <a:pt x="65661" y="3689"/>
                    <a:pt x="47175" y="10640"/>
                  </a:cubicBezTo>
                  <a:cubicBezTo>
                    <a:pt x="28764" y="17590"/>
                    <a:pt x="11832" y="31343"/>
                    <a:pt x="5990" y="50198"/>
                  </a:cubicBezTo>
                  <a:cubicBezTo>
                    <a:pt x="1" y="69867"/>
                    <a:pt x="6877" y="90940"/>
                    <a:pt x="13680" y="110387"/>
                  </a:cubicBezTo>
                  <a:cubicBezTo>
                    <a:pt x="22479" y="135305"/>
                    <a:pt x="31870" y="161332"/>
                    <a:pt x="51390" y="179152"/>
                  </a:cubicBezTo>
                  <a:cubicBezTo>
                    <a:pt x="67098" y="193557"/>
                    <a:pt x="97572" y="207444"/>
                    <a:pt x="121591" y="207444"/>
                  </a:cubicBezTo>
                  <a:cubicBezTo>
                    <a:pt x="124820" y="207444"/>
                    <a:pt x="127933" y="207193"/>
                    <a:pt x="130877" y="206658"/>
                  </a:cubicBezTo>
                  <a:cubicBezTo>
                    <a:pt x="145739" y="204070"/>
                    <a:pt x="159714" y="191205"/>
                    <a:pt x="171840" y="182923"/>
                  </a:cubicBezTo>
                  <a:cubicBezTo>
                    <a:pt x="188625" y="171314"/>
                    <a:pt x="205484" y="159705"/>
                    <a:pt x="222268" y="148097"/>
                  </a:cubicBezTo>
                  <a:cubicBezTo>
                    <a:pt x="236909" y="138041"/>
                    <a:pt x="252067" y="127319"/>
                    <a:pt x="260348" y="111644"/>
                  </a:cubicBezTo>
                  <a:cubicBezTo>
                    <a:pt x="272400" y="88722"/>
                    <a:pt x="266411" y="59071"/>
                    <a:pt x="249996" y="39033"/>
                  </a:cubicBezTo>
                  <a:cubicBezTo>
                    <a:pt x="233507" y="18995"/>
                    <a:pt x="208367" y="7756"/>
                    <a:pt x="182858" y="3098"/>
                  </a:cubicBezTo>
                  <a:cubicBezTo>
                    <a:pt x="169864" y="762"/>
                    <a:pt x="156717" y="0"/>
                    <a:pt x="1435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91875" y="238125"/>
              <a:ext cx="6575225" cy="5187000"/>
            </a:xfrm>
            <a:custGeom>
              <a:avLst/>
              <a:gdLst/>
              <a:ahLst/>
              <a:cxnLst/>
              <a:rect l="l" t="t" r="r" b="b"/>
              <a:pathLst>
                <a:path w="263009" h="207480" extrusionOk="0">
                  <a:moveTo>
                    <a:pt x="139601" y="0"/>
                  </a:moveTo>
                  <a:cubicBezTo>
                    <a:pt x="126957" y="0"/>
                    <a:pt x="114313" y="739"/>
                    <a:pt x="101669" y="1405"/>
                  </a:cubicBezTo>
                  <a:cubicBezTo>
                    <a:pt x="82001" y="2514"/>
                    <a:pt x="61963" y="3697"/>
                    <a:pt x="43477" y="10648"/>
                  </a:cubicBezTo>
                  <a:cubicBezTo>
                    <a:pt x="25066" y="17598"/>
                    <a:pt x="8134" y="31351"/>
                    <a:pt x="2292" y="50206"/>
                  </a:cubicBezTo>
                  <a:cubicBezTo>
                    <a:pt x="665" y="55530"/>
                    <a:pt x="0" y="60928"/>
                    <a:pt x="0" y="66399"/>
                  </a:cubicBezTo>
                  <a:cubicBezTo>
                    <a:pt x="0" y="81114"/>
                    <a:pt x="5028" y="96198"/>
                    <a:pt x="9982" y="110395"/>
                  </a:cubicBezTo>
                  <a:cubicBezTo>
                    <a:pt x="18781" y="135313"/>
                    <a:pt x="28172" y="161340"/>
                    <a:pt x="47692" y="179160"/>
                  </a:cubicBezTo>
                  <a:cubicBezTo>
                    <a:pt x="63442" y="193579"/>
                    <a:pt x="93979" y="207480"/>
                    <a:pt x="118010" y="207480"/>
                  </a:cubicBezTo>
                  <a:cubicBezTo>
                    <a:pt x="121190" y="207480"/>
                    <a:pt x="124221" y="207258"/>
                    <a:pt x="127179" y="206666"/>
                  </a:cubicBezTo>
                  <a:cubicBezTo>
                    <a:pt x="142041" y="204078"/>
                    <a:pt x="156016" y="191213"/>
                    <a:pt x="168142" y="182931"/>
                  </a:cubicBezTo>
                  <a:cubicBezTo>
                    <a:pt x="184927" y="171322"/>
                    <a:pt x="201786" y="159713"/>
                    <a:pt x="218570" y="148105"/>
                  </a:cubicBezTo>
                  <a:cubicBezTo>
                    <a:pt x="233211" y="138049"/>
                    <a:pt x="248369" y="127327"/>
                    <a:pt x="256650" y="111652"/>
                  </a:cubicBezTo>
                  <a:cubicBezTo>
                    <a:pt x="261013" y="103370"/>
                    <a:pt x="263009" y="94127"/>
                    <a:pt x="263009" y="84885"/>
                  </a:cubicBezTo>
                  <a:cubicBezTo>
                    <a:pt x="263009" y="68544"/>
                    <a:pt x="256798" y="51833"/>
                    <a:pt x="246298" y="39041"/>
                  </a:cubicBezTo>
                  <a:cubicBezTo>
                    <a:pt x="229809" y="19003"/>
                    <a:pt x="204669" y="7764"/>
                    <a:pt x="179160" y="3106"/>
                  </a:cubicBezTo>
                  <a:cubicBezTo>
                    <a:pt x="166146" y="813"/>
                    <a:pt x="152910" y="0"/>
                    <a:pt x="1396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3962400" y="2974848"/>
            <a:ext cx="4267200" cy="10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 hasCustomPrompt="1"/>
          </p:nvPr>
        </p:nvSpPr>
        <p:spPr>
          <a:xfrm>
            <a:off x="3962400" y="1548384"/>
            <a:ext cx="3956800" cy="142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3964300" y="3998976"/>
            <a:ext cx="426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51" name="Google Shape;51;p3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2" name="Google Shape;52;p3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53" name="Google Shape;53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" name="Google Shape;59;p3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60" name="Google Shape;60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69" name="Google Shape;69;p3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3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7" name="Google Shape;77;p3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2" name="Google Shape;82;p3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1" name="Google Shape;91;p3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3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96" name="Google Shape;96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03" name="Google Shape;103;p3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" name="Google Shape;105;p3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874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273069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6">
            <a:extLst>
              <a:ext uri="{FF2B5EF4-FFF2-40B4-BE49-F238E27FC236}">
                <a16:creationId xmlns:a16="http://schemas.microsoft.com/office/drawing/2014/main" id="{0ADF28B5-B94B-4D84-B1F4-B8041997159C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52AC2A-19E9-4A7B-89EB-B056415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11432"/>
            <a:ext cx="8534400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556C6E2-E410-4491-83F3-1CCF6BF1F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2842" r="22842"/>
          <a:stretch>
            <a:fillRect/>
          </a:stretch>
        </p:blipFill>
        <p:spPr>
          <a:xfrm>
            <a:off x="9443711" y="-76215"/>
            <a:ext cx="2839990" cy="256556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EB1758F-3ACA-49A7-84C5-269AE518C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96" r="10196"/>
          <a:stretch>
            <a:fillRect/>
          </a:stretch>
        </p:blipFill>
        <p:spPr>
          <a:xfrm>
            <a:off x="9448800" y="2456383"/>
            <a:ext cx="2868119" cy="25590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735877-BF5B-4B53-AEAB-81B6D0863B27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F02850-DD9E-4721-8566-53D95EB34B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311B8A6F-53DE-4318-80E5-3089C60DFE6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F44ECA4-BC8C-49FA-B1C7-0A27DC119542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7F2C8D33-8952-4F48-A499-8B755CBB730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10B967D9-AADE-48DB-AF95-87151587B2E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3C7038-8454-494E-BE4E-EA1C1A8D8B64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7F7EAE3-71F4-4ABF-B378-41E5F60C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0140"/>
            <a:ext cx="85344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89607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6">
            <a:extLst>
              <a:ext uri="{FF2B5EF4-FFF2-40B4-BE49-F238E27FC236}">
                <a16:creationId xmlns:a16="http://schemas.microsoft.com/office/drawing/2014/main" id="{F47A3F14-8302-4037-9005-8DA77324E270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40" y="-147454"/>
            <a:ext cx="10009744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FF2CA5-5693-4939-881E-37F075C916AA}"/>
              </a:ext>
            </a:extLst>
          </p:cNvPr>
          <p:cNvGrpSpPr/>
          <p:nvPr userDrawn="1"/>
        </p:nvGrpSpPr>
        <p:grpSpPr>
          <a:xfrm>
            <a:off x="9572997" y="152400"/>
            <a:ext cx="4371603" cy="6625924"/>
            <a:chOff x="1667909" y="834580"/>
            <a:chExt cx="5222422" cy="7994049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5C5F271-D874-44AB-AE9D-3396F50B15DA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324DAF5C-9D44-4F03-81CB-0ED9E21CD4F5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37ACC781-32C2-4E75-A126-B0FB895AA83A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5010B2A5-2D95-4251-A578-53587EF531EE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80BC681C-A316-441F-8830-2F79279E9439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C655FDBD-8DB4-46CB-B181-50EFE4322572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208E3796-B407-426D-9EED-E940FAF39A30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54C9789C-9456-441C-8FBA-E1CE9F60EFE7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D700C33E-7696-4C27-A6C8-F2292C28E7FB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43551BE9-2924-4FD5-A0CF-5079809876A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B15C6EE7-69C7-46D9-977B-CE2860CD84E5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D38CD0BC-92FB-4A21-88B6-FC700B897B10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F40E8818-22A7-4218-B90B-C7C84CFEDE6E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83A223C6-4FD2-4208-B1E8-7317B163C97B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2971CC9D-7CC9-4813-8C6E-3A6F5AA0979F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2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8361"/>
            <a:ext cx="8534400" cy="5286029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200"/>
            </a:lvl1pPr>
            <a:lvl2pPr marL="579438" indent="-230188">
              <a:spcBef>
                <a:spcPts val="600"/>
              </a:spcBef>
              <a:defRPr sz="2200"/>
            </a:lvl2pPr>
            <a:lvl3pPr marL="912813" indent="-228600">
              <a:spcBef>
                <a:spcPts val="600"/>
              </a:spcBef>
              <a:defRPr sz="2200"/>
            </a:lvl3pPr>
            <a:lvl4pPr marL="1263650" indent="-228600">
              <a:spcBef>
                <a:spcPts val="600"/>
              </a:spcBef>
              <a:defRPr sz="2200"/>
            </a:lvl4pPr>
            <a:lvl5pPr marL="1600200" indent="-228600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Picture 2" descr="tnjtj.jpg">
            <a:extLst>
              <a:ext uri="{FF2B5EF4-FFF2-40B4-BE49-F238E27FC236}">
                <a16:creationId xmlns:a16="http://schemas.microsoft.com/office/drawing/2014/main" id="{166FFB1B-3738-411F-84C9-06E8F9130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7800" y="2122106"/>
            <a:ext cx="3347214" cy="2170502"/>
          </a:xfrm>
          <a:prstGeom prst="rect">
            <a:avLst/>
          </a:prstGeom>
        </p:spPr>
      </p:pic>
      <p:pic>
        <p:nvPicPr>
          <p:cNvPr id="4" name="Picture 3" descr="accounting.jpg">
            <a:extLst>
              <a:ext uri="{FF2B5EF4-FFF2-40B4-BE49-F238E27FC236}">
                <a16:creationId xmlns:a16="http://schemas.microsoft.com/office/drawing/2014/main" id="{8332FB31-4673-4250-B77A-97AF6107F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7800" y="4466974"/>
            <a:ext cx="3429000" cy="20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43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1AE3F1-5092-48EF-AB20-A591FDED19C6}"/>
              </a:ext>
            </a:extLst>
          </p:cNvPr>
          <p:cNvGrpSpPr/>
          <p:nvPr userDrawn="1"/>
        </p:nvGrpSpPr>
        <p:grpSpPr>
          <a:xfrm>
            <a:off x="8763000" y="1"/>
            <a:ext cx="4114800" cy="6858000"/>
            <a:chOff x="1667909" y="834580"/>
            <a:chExt cx="5222422" cy="799404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13A8DD57-67BB-4E7C-A73B-2B62C817C304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1D0D5D0-6ED1-4ACC-9477-09B650FA4CC1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BFDB30B7-E6EB-4086-A3F7-A8714097C6EE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503CACA9-270E-4248-B61D-E797189D8E13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E262662-75FB-4BAA-91DE-931D3B58ADF6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6839D59E-F15E-4A31-B67B-0D7A9138E405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380504F0-05F5-4960-8083-0DBFA362C87A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BD51B64-B577-410B-8583-EDE528F83DCA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605A75E-93CC-4D26-BEDF-6C730CD1B6D2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971E97E0-7FF7-45DE-B366-414F6776BB0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4F3AACCB-49AF-49FB-8181-903F225DE102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7F9E248E-3E28-4123-84B3-2232AD08666C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E004F24A-2AF0-468B-8905-339A41842727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9B8520A7-7CAE-4958-ADC5-8621FD68A050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074CF806-9093-4EA8-B7C7-CA11B57C0B27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6">
            <a:extLst>
              <a:ext uri="{FF2B5EF4-FFF2-40B4-BE49-F238E27FC236}">
                <a16:creationId xmlns:a16="http://schemas.microsoft.com/office/drawing/2014/main" id="{F2A41278-0A1B-449D-8ED5-CE5EFCE77B22}"/>
              </a:ext>
            </a:extLst>
          </p:cNvPr>
          <p:cNvSpPr/>
          <p:nvPr userDrawn="1"/>
        </p:nvSpPr>
        <p:spPr>
          <a:xfrm>
            <a:off x="707314" y="558791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48873"/>
            <a:ext cx="9799617" cy="693363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52154"/>
            <a:ext cx="7956673" cy="514864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B533A94C-390D-4700-B3F0-7ACCF28C4C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69673" y="6160110"/>
            <a:ext cx="1035053" cy="103505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3731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6">
            <a:extLst>
              <a:ext uri="{FF2B5EF4-FFF2-40B4-BE49-F238E27FC236}">
                <a16:creationId xmlns:a16="http://schemas.microsoft.com/office/drawing/2014/main" id="{86593B47-5820-4063-B55A-6E9C0253C98C}"/>
              </a:ext>
            </a:extLst>
          </p:cNvPr>
          <p:cNvSpPr/>
          <p:nvPr userDrawn="1"/>
        </p:nvSpPr>
        <p:spPr>
          <a:xfrm>
            <a:off x="707314" y="558791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C90582-7142-4DCA-97BC-928348C63036}"/>
              </a:ext>
            </a:extLst>
          </p:cNvPr>
          <p:cNvGrpSpPr/>
          <p:nvPr userDrawn="1"/>
        </p:nvGrpSpPr>
        <p:grpSpPr>
          <a:xfrm>
            <a:off x="9067800" y="648484"/>
            <a:ext cx="4195440" cy="3857652"/>
            <a:chOff x="1346663" y="1028701"/>
            <a:chExt cx="4866313" cy="4295386"/>
          </a:xfrm>
          <a:solidFill>
            <a:srgbClr val="BCBCBC"/>
          </a:solidFill>
        </p:grpSpPr>
        <p:grpSp>
          <p:nvGrpSpPr>
            <p:cNvPr id="29" name="Group 7">
              <a:extLst>
                <a:ext uri="{FF2B5EF4-FFF2-40B4-BE49-F238E27FC236}">
                  <a16:creationId xmlns:a16="http://schemas.microsoft.com/office/drawing/2014/main" id="{B3C5A203-D26C-45CC-8575-FDB0C7AED0D7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1710E791-1354-476D-AB30-5E8951886EF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19C8BA4A-3936-453B-9472-E0D17FF62E07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EACD9667-1BD2-4CAA-AE2C-66D45211F56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D75AD44-CCBF-4628-A8BF-99EF487CE9B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D611DCBD-6A86-4C27-A530-EFD2FB3B55EB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5" name="Picture 5">
            <a:extLst>
              <a:ext uri="{FF2B5EF4-FFF2-40B4-BE49-F238E27FC236}">
                <a16:creationId xmlns:a16="http://schemas.microsoft.com/office/drawing/2014/main" id="{5E147BA2-FDAC-45C6-896C-9BE94A0D7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383" r="16383"/>
          <a:stretch>
            <a:fillRect/>
          </a:stretch>
        </p:blipFill>
        <p:spPr>
          <a:xfrm>
            <a:off x="7090751" y="2541087"/>
            <a:ext cx="3648612" cy="361902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D0DBD9-3798-4D41-A068-1ABEB81D7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400" y="1371600"/>
            <a:ext cx="5588000" cy="50292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A629A4B-6AB2-4E4B-BBA5-D036DB051D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CCCE17B6-4AF1-4E75-BC28-197E114967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6B2152E-FB13-40F4-B66B-7BEFC76C79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69673" y="6160110"/>
            <a:ext cx="1035053" cy="103505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85518A6-3C54-484A-8ADF-C0FAC69A5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4436CF7-1CB8-4125-B67D-7F247B70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0222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835" y="1494609"/>
            <a:ext cx="6556437" cy="466330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D49A5A-BF6C-431B-B061-05DE9F4ED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1067CD-028A-4EFD-BAF5-010BC685B213}"/>
              </a:ext>
            </a:extLst>
          </p:cNvPr>
          <p:cNvGrpSpPr/>
          <p:nvPr userDrawn="1"/>
        </p:nvGrpSpPr>
        <p:grpSpPr>
          <a:xfrm>
            <a:off x="10429677" y="0"/>
            <a:ext cx="4191000" cy="3428207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2F69DC3A-5FD9-4D17-9BC7-A8370F9A7D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51794BFC-754E-4DE4-B9E0-13498DCF504D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620E8A9-EC20-499D-ADA0-44A39AFEA90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DF1C9F6A-FE60-4ADC-A3BF-6DE7D1E62E88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FC7F8222-618A-41BF-88C6-754EBCE9396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F4736055-178F-44E7-B069-9B879EF355AC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7" name="Picture 2">
            <a:extLst>
              <a:ext uri="{FF2B5EF4-FFF2-40B4-BE49-F238E27FC236}">
                <a16:creationId xmlns:a16="http://schemas.microsoft.com/office/drawing/2014/main" id="{0FFCBB91-12D0-4396-A90D-80D4FC736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926"/>
          <a:stretch>
            <a:fillRect/>
          </a:stretch>
        </p:blipFill>
        <p:spPr>
          <a:xfrm>
            <a:off x="7805010" y="3276600"/>
            <a:ext cx="4310790" cy="358902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F7503B3-7AEE-4CC1-8BE2-73E38034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4" y="20273"/>
            <a:ext cx="10009744" cy="1275127"/>
          </a:xfrm>
        </p:spPr>
        <p:txBody>
          <a:bodyPr/>
          <a:lstStyle>
            <a:lvl1pPr marL="234950" indent="-6350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421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818" y="228601"/>
            <a:ext cx="9688982" cy="1021614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1283818" y="1395724"/>
            <a:ext cx="9624364" cy="495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icon to add table </a:t>
            </a:r>
            <a:endParaRPr lang="id-ID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44600" y="6248400"/>
            <a:ext cx="2844800" cy="3206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200" y="6248400"/>
            <a:ext cx="3860800" cy="3206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0E63F4-C084-4BC0-870B-1892CDD56F5C}"/>
              </a:ext>
            </a:extLst>
          </p:cNvPr>
          <p:cNvGrpSpPr/>
          <p:nvPr userDrawn="1"/>
        </p:nvGrpSpPr>
        <p:grpSpPr>
          <a:xfrm>
            <a:off x="11201400" y="76200"/>
            <a:ext cx="4495800" cy="6752492"/>
            <a:chOff x="1667909" y="834580"/>
            <a:chExt cx="5222422" cy="799404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31C1D81-0581-481B-AE91-C5C5DDF69E1C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FD72F6A7-CCC5-4E56-943F-7FAD95B69207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4C6C8968-A88B-4D80-BDB8-CD78AF4838EE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D0EFD3D-9512-45DC-B19B-75357D0B7635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A60B89E-C025-4AB8-9D67-F9587AC0126C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648DBFA-7A9E-48D3-8A88-34D54B8CF19A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05FD1CF9-EA7E-4310-B231-62CAD47A2E1F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026DDB72-9587-47CC-B5E0-BE3DC5381227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E3887DD2-4CCA-43B5-A703-3E8D02D308F5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A788DA55-C23F-42E3-BB75-B5E9B158074E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723217F-3A82-4DEE-BAB3-11C088F6D77B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3202E160-20BF-4C30-BCB6-F3C99A120D85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F425E281-4EA0-43B7-8D8D-EAEB5897920B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8002E33D-8857-44A8-9E5E-5C3CAF6A56B0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C303257C-B276-4646-AF3C-2F17D5A374D3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AF3668F0-5D34-48E9-BE5F-06854676E9F2}"/>
              </a:ext>
            </a:extLst>
          </p:cNvPr>
          <p:cNvSpPr/>
          <p:nvPr userDrawn="1"/>
        </p:nvSpPr>
        <p:spPr bwMode="auto">
          <a:xfrm>
            <a:off x="-76200" y="6477000"/>
            <a:ext cx="9525000" cy="381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4B5A9F7-A071-48A4-AB3E-EF3E596DC1FA}"/>
              </a:ext>
            </a:extLst>
          </p:cNvPr>
          <p:cNvGrpSpPr/>
          <p:nvPr userDrawn="1"/>
        </p:nvGrpSpPr>
        <p:grpSpPr>
          <a:xfrm>
            <a:off x="-3505200" y="49904"/>
            <a:ext cx="4495800" cy="6752492"/>
            <a:chOff x="1667909" y="834580"/>
            <a:chExt cx="5222422" cy="7994049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9F8612F2-837D-4A36-BA0D-246C7FBDB40C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E638101F-79D5-4D46-A531-ABBC3D59E654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211BB47A-C8D0-4CC2-A13C-084A92DB485C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D312FC23-8909-4448-9B80-5EC7BB23AA98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A5A972A8-49FF-4D5F-9AB6-425D575FD557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5D94351D-F080-4A13-8D73-B7E8C3B8EBB5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FCBD42F2-D821-44F8-957A-BF3F51F25531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08DA1DF3-CF2F-4C10-A4BE-1707D33CF6AA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FA7FC06F-FB89-4423-8B1B-216E71D1C85E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F23ABA80-F32D-4A13-89E1-D7A7B4C7FFF7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4" name="Freeform 3">
              <a:extLst>
                <a:ext uri="{FF2B5EF4-FFF2-40B4-BE49-F238E27FC236}">
                  <a16:creationId xmlns:a16="http://schemas.microsoft.com/office/drawing/2014/main" id="{51F362AF-E26D-451C-A72D-FE3C45B2F436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9A3CC9EC-2024-49AE-90FD-803BB07856D1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6DAA28F9-6B16-4408-B0A1-D7BDBCF0E8A8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7" name="Freeform 3">
              <a:extLst>
                <a:ext uri="{FF2B5EF4-FFF2-40B4-BE49-F238E27FC236}">
                  <a16:creationId xmlns:a16="http://schemas.microsoft.com/office/drawing/2014/main" id="{31CA0BAD-BEF2-42D1-91D2-8BB39AF2F8D3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8" name="Freeform 3">
              <a:extLst>
                <a:ext uri="{FF2B5EF4-FFF2-40B4-BE49-F238E27FC236}">
                  <a16:creationId xmlns:a16="http://schemas.microsoft.com/office/drawing/2014/main" id="{B543131F-73B9-45BC-84AF-328F0C936A1F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  <p:extLst>
      <p:ext uri="{BB962C8B-B14F-4D97-AF65-F5344CB8AC3E}">
        <p14:creationId xmlns:p14="http://schemas.microsoft.com/office/powerpoint/2010/main" val="738867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5" y="457200"/>
            <a:ext cx="11387667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2168" y="1749425"/>
            <a:ext cx="5592233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749425"/>
            <a:ext cx="5592233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Google Shape;127;p16">
            <a:extLst>
              <a:ext uri="{FF2B5EF4-FFF2-40B4-BE49-F238E27FC236}">
                <a16:creationId xmlns:a16="http://schemas.microsoft.com/office/drawing/2014/main" id="{E498C889-31A7-4BB4-8459-887CAFC8A347}"/>
              </a:ext>
            </a:extLst>
          </p:cNvPr>
          <p:cNvSpPr/>
          <p:nvPr userDrawn="1"/>
        </p:nvSpPr>
        <p:spPr>
          <a:xfrm rot="16200000">
            <a:off x="7556692" y="-4356291"/>
            <a:ext cx="279018" cy="8991601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5551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96001"/>
            <a:ext cx="53904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600" y="2178000"/>
            <a:ext cx="53904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0" y="1490400"/>
            <a:ext cx="53904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0" y="1490400"/>
            <a:ext cx="53904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89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82200" y="6375645"/>
            <a:ext cx="1676400" cy="406155"/>
          </a:xfrm>
          <a:prstGeom prst="rect">
            <a:avLst/>
          </a:prstGeom>
        </p:spPr>
        <p:txBody>
          <a:bodyPr/>
          <a:lstStyle/>
          <a:p>
            <a:fld id="{300CD961-1678-4F71-88D2-FF49F969FA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88924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Google Shape;127;p16">
            <a:extLst>
              <a:ext uri="{FF2B5EF4-FFF2-40B4-BE49-F238E27FC236}">
                <a16:creationId xmlns:a16="http://schemas.microsoft.com/office/drawing/2014/main" id="{47639198-98D0-41D5-9C7B-84A6B7B3DD9E}"/>
              </a:ext>
            </a:extLst>
          </p:cNvPr>
          <p:cNvSpPr/>
          <p:nvPr userDrawn="1"/>
        </p:nvSpPr>
        <p:spPr>
          <a:xfrm>
            <a:off x="-4910" y="-152400"/>
            <a:ext cx="245269" cy="5562600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27;p16">
            <a:extLst>
              <a:ext uri="{FF2B5EF4-FFF2-40B4-BE49-F238E27FC236}">
                <a16:creationId xmlns:a16="http://schemas.microsoft.com/office/drawing/2014/main" id="{00A9292A-0299-4159-849C-A060681CFD45}"/>
              </a:ext>
            </a:extLst>
          </p:cNvPr>
          <p:cNvSpPr/>
          <p:nvPr userDrawn="1"/>
        </p:nvSpPr>
        <p:spPr>
          <a:xfrm>
            <a:off x="11935044" y="1295400"/>
            <a:ext cx="245269" cy="5562600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C78529-D8F0-49D9-BA40-8966BF63FA00}"/>
              </a:ext>
            </a:extLst>
          </p:cNvPr>
          <p:cNvSpPr/>
          <p:nvPr userDrawn="1"/>
        </p:nvSpPr>
        <p:spPr bwMode="auto">
          <a:xfrm>
            <a:off x="-142596" y="6477000"/>
            <a:ext cx="11801195" cy="533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26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4AA55-9228-46F5-ADEE-4B3236A1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A5BD0-8E3D-45EE-AB96-B1B49893F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F4A01-2853-464F-A1BC-C018290A6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D4F68-8C7A-4D62-9DD5-FEC93C68977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488BD-4F82-48D7-84C1-222113256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F13FC-7E5B-4B3F-84BA-DC60629D6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773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AC660-D559-4C5E-817F-F7ABB198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3DFBE-45AC-4F70-9FB1-8E2F8FBA7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A11C1-7362-4C5A-A1EE-69C016C89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3E5AC-E070-4DAE-A138-80DFD456A259}" type="datetimeFigureOut">
              <a:rPr lang="en-ID" smtClean="0"/>
              <a:t>02/05/2024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1E585-27CD-4177-BB08-25E8F498B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B51D9-1AC3-4B05-9E4F-E52F16951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835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jalla One" panose="0200050604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8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8.gi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5454502" y="1190847"/>
            <a:ext cx="6737498" cy="324633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9213" marR="0" lvl="0" indent="-492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PSAK 221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PENGARUH PERUBAHAN KURS VALUTA ASING</a:t>
            </a:r>
          </a:p>
        </p:txBody>
      </p:sp>
      <p:pic>
        <p:nvPicPr>
          <p:cNvPr id="1026" name="Picture 2" descr="Sulitnya Mencari Ekspedisi Murah, Jadi Kendala UMKM Bersaing di Pasar  Domestik. – Kargopedia Indonesia">
            <a:extLst>
              <a:ext uri="{FF2B5EF4-FFF2-40B4-BE49-F238E27FC236}">
                <a16:creationId xmlns:a16="http://schemas.microsoft.com/office/drawing/2014/main" id="{CA42B418-5952-40CA-AEA6-2829AF820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5562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;p3">
            <a:extLst>
              <a:ext uri="{FF2B5EF4-FFF2-40B4-BE49-F238E27FC236}">
                <a16:creationId xmlns:a16="http://schemas.microsoft.com/office/drawing/2014/main" id="{AB81BFED-E1C0-191A-4A13-4BCDD02BB7F8}"/>
              </a:ext>
            </a:extLst>
          </p:cNvPr>
          <p:cNvSpPr/>
          <p:nvPr/>
        </p:nvSpPr>
        <p:spPr>
          <a:xfrm>
            <a:off x="2788598" y="1599026"/>
            <a:ext cx="6039450" cy="4029818"/>
          </a:xfrm>
          <a:custGeom>
            <a:avLst/>
            <a:gdLst/>
            <a:ahLst/>
            <a:cxnLst/>
            <a:rect l="l" t="t" r="r" b="b"/>
            <a:pathLst>
              <a:path w="272401" h="207444" extrusionOk="0">
                <a:moveTo>
                  <a:pt x="143525" y="0"/>
                </a:moveTo>
                <a:cubicBezTo>
                  <a:pt x="130816" y="0"/>
                  <a:pt x="118065" y="708"/>
                  <a:pt x="105367" y="1397"/>
                </a:cubicBezTo>
                <a:cubicBezTo>
                  <a:pt x="85699" y="2506"/>
                  <a:pt x="65661" y="3689"/>
                  <a:pt x="47175" y="10640"/>
                </a:cubicBezTo>
                <a:cubicBezTo>
                  <a:pt x="28764" y="17590"/>
                  <a:pt x="11832" y="31343"/>
                  <a:pt x="5990" y="50198"/>
                </a:cubicBezTo>
                <a:cubicBezTo>
                  <a:pt x="1" y="69867"/>
                  <a:pt x="6877" y="90940"/>
                  <a:pt x="13680" y="110387"/>
                </a:cubicBezTo>
                <a:cubicBezTo>
                  <a:pt x="22479" y="135305"/>
                  <a:pt x="31870" y="161332"/>
                  <a:pt x="51390" y="179152"/>
                </a:cubicBezTo>
                <a:cubicBezTo>
                  <a:pt x="67098" y="193557"/>
                  <a:pt x="97572" y="207444"/>
                  <a:pt x="121591" y="207444"/>
                </a:cubicBezTo>
                <a:cubicBezTo>
                  <a:pt x="124820" y="207444"/>
                  <a:pt x="127933" y="207193"/>
                  <a:pt x="130877" y="206658"/>
                </a:cubicBezTo>
                <a:cubicBezTo>
                  <a:pt x="145739" y="204070"/>
                  <a:pt x="159714" y="191205"/>
                  <a:pt x="171840" y="182923"/>
                </a:cubicBezTo>
                <a:cubicBezTo>
                  <a:pt x="188625" y="171314"/>
                  <a:pt x="205484" y="159705"/>
                  <a:pt x="222268" y="148097"/>
                </a:cubicBezTo>
                <a:cubicBezTo>
                  <a:pt x="236909" y="138041"/>
                  <a:pt x="252067" y="127319"/>
                  <a:pt x="260348" y="111644"/>
                </a:cubicBezTo>
                <a:cubicBezTo>
                  <a:pt x="272400" y="88722"/>
                  <a:pt x="266411" y="59071"/>
                  <a:pt x="249996" y="39033"/>
                </a:cubicBezTo>
                <a:cubicBezTo>
                  <a:pt x="233507" y="18995"/>
                  <a:pt x="208367" y="7756"/>
                  <a:pt x="182858" y="3098"/>
                </a:cubicBezTo>
                <a:cubicBezTo>
                  <a:pt x="169864" y="762"/>
                  <a:pt x="156717" y="0"/>
                  <a:pt x="1435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AD157-4650-A47C-6563-3B4F7A6FD42E}"/>
              </a:ext>
            </a:extLst>
          </p:cNvPr>
          <p:cNvSpPr txBox="1"/>
          <p:nvPr/>
        </p:nvSpPr>
        <p:spPr>
          <a:xfrm>
            <a:off x="2730336" y="2535065"/>
            <a:ext cx="6097712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213" marR="0" lvl="0" indent="-492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PSAK 221</a:t>
            </a:r>
          </a:p>
          <a:p>
            <a:pPr marL="49213" marR="0" lvl="0" indent="-492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PENGARUH PERUBAHAN KURS VALUTA ASING</a:t>
            </a:r>
          </a:p>
        </p:txBody>
      </p:sp>
    </p:spTree>
    <p:extLst>
      <p:ext uri="{BB962C8B-B14F-4D97-AF65-F5344CB8AC3E}">
        <p14:creationId xmlns:p14="http://schemas.microsoft.com/office/powerpoint/2010/main" val="3467178183"/>
      </p:ext>
    </p:extLst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5319" y="306512"/>
            <a:ext cx="10744200" cy="762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PSAK 221 : </a:t>
            </a:r>
            <a:r>
              <a:rPr lang="id-ID" sz="3600" b="1" dirty="0">
                <a:cs typeface="Arial" pitchFamily="34" charset="0"/>
              </a:rPr>
              <a:t>Pengaruh Perubahan Kurs Valuta Asing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7141" y="1219200"/>
            <a:ext cx="10582383" cy="5638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menyajikan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fungsionalnya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Mata uang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fungsional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uang pada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ekonomi utama dimana suatu entitas beroperasi. PSAK 221 menjelaskan indikator mata uang fungsional.</a:t>
            </a:r>
          </a:p>
          <a:p>
            <a:pPr lvl="1">
              <a:lnSpc>
                <a:spcPct val="90000"/>
              </a:lnSpc>
            </a:pP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Mata uang asing : mata uang selain mata uang fungsional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Akuntansi </a:t>
            </a:r>
            <a:r>
              <a:rPr lang="id-ID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transaksi dan saldo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dalam mata uang </a:t>
            </a:r>
            <a:r>
              <a:rPr lang="id-ID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asing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, kecuali transaksi dan </a:t>
            </a:r>
            <a:r>
              <a:rPr lang="id-ID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derivatif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(PSAK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239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disajikan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dengan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uang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fungsional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Selisih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kurs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diakui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rugi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fi-FI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Suatu transaksi mata uang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asing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harus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dicatat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dalam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uang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fungsional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sv-SE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dengan </a:t>
            </a:r>
            <a:r>
              <a:rPr lang="sv-SE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kurs spot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antara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uang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fungsional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uang </a:t>
            </a:r>
            <a:r>
              <a:rPr lang="en-US" sz="18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asing</a:t>
            </a:r>
            <a:r>
              <a:rPr lang="en-US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pada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tanggal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transaksi</a:t>
            </a:r>
            <a:endParaRPr lang="en-US" sz="1800" dirty="0">
              <a:solidFill>
                <a:srgbClr val="FF0000"/>
              </a:solidFill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fi-FI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Saldo </a:t>
            </a:r>
            <a:r>
              <a:rPr lang="fi-FI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akun moneter </a:t>
            </a:r>
            <a:r>
              <a:rPr lang="fi-FI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dalam tanggal pelaporan akan dinyatakan dalam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mata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uang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fungsional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sv-SE" sz="18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dengan kurs pada tanggal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pelaporan</a:t>
            </a:r>
            <a:r>
              <a:rPr lang="en-US" sz="1800" dirty="0">
                <a:solidFill>
                  <a:srgbClr val="FF0000"/>
                </a:solidFill>
                <a:ea typeface="Segoe UI" pitchFamily="34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ea typeface="Segoe UI" pitchFamily="34" charset="0"/>
              </a:rPr>
              <a:t>akun</a:t>
            </a:r>
            <a:r>
              <a:rPr lang="en-US" sz="1800" dirty="0">
                <a:solidFill>
                  <a:srgbClr val="FF0000"/>
                </a:solidFill>
                <a:ea typeface="Segoe UI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Segoe UI" pitchFamily="34" charset="0"/>
              </a:rPr>
              <a:t>nonmoneter</a:t>
            </a:r>
            <a:r>
              <a:rPr lang="en-US" sz="1800" dirty="0">
                <a:solidFill>
                  <a:srgbClr val="FF0000"/>
                </a:solidFill>
                <a:ea typeface="Segoe UI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Menjabarkan hasil dan posisi keuangan dari kegiatan </a:t>
            </a:r>
            <a:r>
              <a:rPr lang="id-ID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usaha luar negeri </a:t>
            </a:r>
            <a:r>
              <a:rPr lang="id-ID" sz="1800" dirty="0">
                <a:latin typeface="Calibri" panose="020F0502020204030204" pitchFamily="34" charset="0"/>
                <a:cs typeface="Calibri" panose="020F0502020204030204" pitchFamily="34" charset="0"/>
              </a:rPr>
              <a:t>yang termasuk dalam laporan keuangan ke dalam </a:t>
            </a:r>
            <a:r>
              <a:rPr lang="id-ID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mata uang penyajian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Translasi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dari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mata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uang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fungsional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ke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mata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uang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pelaporan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yang 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berbeda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Translasi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menggunakan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dasar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kurs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tanggal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item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neraca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dan </a:t>
            </a:r>
            <a:r>
              <a:rPr lang="en-US" sz="1800" dirty="0" err="1">
                <a:sym typeface="Wingdings" panose="05000000000000000000" pitchFamily="2" charset="2"/>
              </a:rPr>
              <a:t>kurs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tanggal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transaksi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untuk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item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rugi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Selisih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diakui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sebagai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penghasilan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komprehensif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lain.</a:t>
            </a:r>
          </a:p>
          <a:p>
            <a:pPr lvl="1">
              <a:lnSpc>
                <a:spcPct val="90000"/>
              </a:lnSpc>
            </a:pPr>
            <a:r>
              <a:rPr lang="en-US" sz="1800" i="1" dirty="0">
                <a:solidFill>
                  <a:srgbClr val="FF0000"/>
                </a:solidFill>
              </a:rPr>
              <a:t>Remeasurement </a:t>
            </a:r>
            <a:r>
              <a:rPr lang="en-US" sz="1800" i="1" dirty="0" err="1">
                <a:solidFill>
                  <a:srgbClr val="FF0000"/>
                </a:solidFill>
              </a:rPr>
              <a:t>entitas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ym typeface="Wingdings" panose="05000000000000000000" pitchFamily="2" charset="2"/>
              </a:rPr>
              <a:t>yang </a:t>
            </a:r>
            <a:r>
              <a:rPr lang="en-US" sz="1800" dirty="0" err="1">
                <a:sym typeface="Wingdings" panose="05000000000000000000" pitchFamily="2" charset="2"/>
              </a:rPr>
              <a:t>menggunakan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mata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uang</a:t>
            </a:r>
            <a:r>
              <a:rPr lang="en-US" sz="1800" dirty="0">
                <a:sym typeface="Wingdings" panose="05000000000000000000" pitchFamily="2" charset="2"/>
              </a:rPr>
              <a:t> non </a:t>
            </a:r>
            <a:r>
              <a:rPr lang="en-US" sz="1800" dirty="0" err="1">
                <a:sym typeface="Wingdings" panose="05000000000000000000" pitchFamily="2" charset="2"/>
              </a:rPr>
              <a:t>fungsional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ke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mata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uang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fungsional</a:t>
            </a:r>
            <a:r>
              <a:rPr lang="en-US" sz="1800" dirty="0">
                <a:sym typeface="Wingdings" panose="05000000000000000000" pitchFamily="2" charset="2"/>
              </a:rPr>
              <a:t>. </a:t>
            </a:r>
            <a:r>
              <a:rPr lang="en-US" sz="1800" dirty="0" err="1">
                <a:sym typeface="Wingdings" panose="05000000000000000000" pitchFamily="2" charset="2"/>
              </a:rPr>
              <a:t>Selisih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akan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diakui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dalam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laba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rugi</a:t>
            </a:r>
            <a:r>
              <a:rPr lang="en-US" sz="1800" dirty="0">
                <a:sym typeface="Wingdings" panose="05000000000000000000" pitchFamily="2" charset="2"/>
              </a:rPr>
              <a:t>. </a:t>
            </a:r>
            <a:r>
              <a:rPr lang="en-US" sz="1800" dirty="0" err="1">
                <a:sym typeface="Wingdings" panose="05000000000000000000" pitchFamily="2" charset="2"/>
              </a:rPr>
              <a:t>Akun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moneter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dengan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kurs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tanggal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pelaporan</a:t>
            </a:r>
            <a:r>
              <a:rPr lang="en-US" sz="1800" dirty="0">
                <a:sym typeface="Wingdings" panose="05000000000000000000" pitchFamily="2" charset="2"/>
              </a:rPr>
              <a:t>, </a:t>
            </a:r>
            <a:r>
              <a:rPr lang="en-US" sz="1800" dirty="0" err="1">
                <a:sym typeface="Wingdings" panose="05000000000000000000" pitchFamily="2" charset="2"/>
              </a:rPr>
              <a:t>akun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nonmoneter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dengan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kurs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historis</a:t>
            </a:r>
            <a:r>
              <a:rPr lang="en-US" sz="1800" dirty="0">
                <a:sym typeface="Wingdings" panose="05000000000000000000" pitchFamily="2" charset="2"/>
              </a:rPr>
              <a:t>, </a:t>
            </a:r>
            <a:r>
              <a:rPr lang="en-US" sz="1800" dirty="0" err="1">
                <a:sym typeface="Wingdings" panose="05000000000000000000" pitchFamily="2" charset="2"/>
              </a:rPr>
              <a:t>akun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nonmoneter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nilai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wajar</a:t>
            </a:r>
            <a:r>
              <a:rPr lang="en-US" sz="1800" dirty="0">
                <a:sym typeface="Wingdings" panose="05000000000000000000" pitchFamily="2" charset="2"/>
              </a:rPr>
              <a:t> – </a:t>
            </a:r>
            <a:r>
              <a:rPr lang="en-US" sz="1800" dirty="0" err="1">
                <a:sym typeface="Wingdings" panose="05000000000000000000" pitchFamily="2" charset="2"/>
              </a:rPr>
              <a:t>kurs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saat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pengukuran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nilai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wajar</a:t>
            </a:r>
            <a:endParaRPr lang="id-ID" sz="1800" dirty="0"/>
          </a:p>
          <a:p>
            <a:pPr lvl="1">
              <a:lnSpc>
                <a:spcPct val="90000"/>
              </a:lnSpc>
            </a:pPr>
            <a:endPara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2151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14236" y="398979"/>
            <a:ext cx="10744200" cy="762000"/>
          </a:xfrm>
        </p:spPr>
        <p:txBody>
          <a:bodyPr>
            <a:noAutofit/>
          </a:bodyPr>
          <a:lstStyle/>
          <a:p>
            <a:r>
              <a:rPr lang="en-US" sz="4000" b="1" dirty="0"/>
              <a:t>Mata </a:t>
            </a:r>
            <a:r>
              <a:rPr lang="en-US" sz="4000" b="1" dirty="0" err="1"/>
              <a:t>Uang</a:t>
            </a:r>
            <a:r>
              <a:rPr lang="en-US" sz="4000" b="1" dirty="0"/>
              <a:t> </a:t>
            </a:r>
            <a:r>
              <a:rPr lang="en-US" sz="4000" b="1" dirty="0" err="1"/>
              <a:t>Fungsional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0374" y="1160979"/>
            <a:ext cx="10571252" cy="545331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800" dirty="0"/>
              <a:t>Mata </a:t>
            </a:r>
            <a:r>
              <a:rPr lang="en-US" sz="1800" dirty="0" err="1"/>
              <a:t>uang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b="1" i="1" dirty="0" err="1"/>
              <a:t>mata</a:t>
            </a:r>
            <a:r>
              <a:rPr lang="en-US" sz="1800" b="1" i="1" dirty="0"/>
              <a:t> </a:t>
            </a:r>
            <a:r>
              <a:rPr lang="en-US" sz="1800" b="1" i="1" dirty="0" err="1"/>
              <a:t>uang</a:t>
            </a:r>
            <a:r>
              <a:rPr lang="en-US" sz="1800" b="1" i="1" dirty="0"/>
              <a:t> pada </a:t>
            </a:r>
            <a:r>
              <a:rPr lang="en-US" sz="1800" b="1" i="1" dirty="0" err="1"/>
              <a:t>lingkungan</a:t>
            </a:r>
            <a:r>
              <a:rPr lang="en-US" sz="1800" b="1" i="1" dirty="0"/>
              <a:t> </a:t>
            </a:r>
            <a:r>
              <a:rPr lang="it-IT" sz="1800" b="1" i="1" dirty="0"/>
              <a:t>ekonomi utama dimana suatu entitas beroperasi</a:t>
            </a:r>
            <a:endParaRPr lang="en-US" sz="1800" dirty="0">
              <a:ea typeface="Segoe UI" pitchFamily="34" charset="0"/>
            </a:endParaRP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800" dirty="0"/>
              <a:t> Mata </a:t>
            </a:r>
            <a:r>
              <a:rPr lang="en-US" sz="1800" dirty="0" err="1"/>
              <a:t>uang</a:t>
            </a:r>
            <a:r>
              <a:rPr lang="en-US" sz="1800" dirty="0"/>
              <a:t> yang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penyajian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mata</a:t>
            </a:r>
            <a:r>
              <a:rPr lang="en-US" sz="1800" dirty="0"/>
              <a:t> </a:t>
            </a:r>
            <a:r>
              <a:rPr lang="en-US" sz="1800" dirty="0" err="1"/>
              <a:t>uang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800" dirty="0">
                <a:solidFill>
                  <a:srgbClr val="FF0000"/>
                </a:solidFill>
              </a:rPr>
              <a:t>Mata </a:t>
            </a:r>
            <a:r>
              <a:rPr lang="en-US" sz="1800" dirty="0" err="1">
                <a:solidFill>
                  <a:srgbClr val="FF0000"/>
                </a:solidFill>
              </a:rPr>
              <a:t>uang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fungsional</a:t>
            </a:r>
            <a:r>
              <a:rPr lang="en-US" sz="1800" dirty="0">
                <a:solidFill>
                  <a:srgbClr val="FF0000"/>
                </a:solidFill>
              </a:rPr>
              <a:t> Par 9 dan 10: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paling </a:t>
            </a: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mempengaruhi harga jual </a:t>
            </a:r>
            <a:r>
              <a:rPr lang="id-ID" sz="1800" dirty="0">
                <a:ea typeface="Segoe UI" pitchFamily="34" charset="0"/>
              </a:rPr>
              <a:t>(seringkali menjadi mata uang dimana harga jual untuk barang dan jasa didenominasikan dan diselesaikan); dan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dari suatu negara yang kekuatan </a:t>
            </a: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persaingan </a:t>
            </a:r>
            <a:r>
              <a:rPr lang="id-ID" sz="1800" dirty="0">
                <a:ea typeface="Segoe UI" pitchFamily="34" charset="0"/>
              </a:rPr>
              <a:t>dan </a:t>
            </a: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perundang-undangannya</a:t>
            </a:r>
            <a:r>
              <a:rPr lang="id-ID" sz="1800" dirty="0">
                <a:ea typeface="Segoe UI" pitchFamily="34" charset="0"/>
              </a:rPr>
              <a:t> sebagian besar </a:t>
            </a: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menentukan </a:t>
            </a:r>
            <a:r>
              <a:rPr lang="sv-SE" sz="1800" dirty="0">
                <a:solidFill>
                  <a:srgbClr val="FF0000"/>
                </a:solidFill>
                <a:ea typeface="Segoe UI" pitchFamily="34" charset="0"/>
              </a:rPr>
              <a:t>harga jual </a:t>
            </a:r>
            <a:r>
              <a:rPr lang="sv-SE" sz="1800" dirty="0">
                <a:ea typeface="Segoe UI" pitchFamily="34" charset="0"/>
              </a:rPr>
              <a:t>dari barang dan jasanya</a:t>
            </a:r>
            <a:endParaRPr lang="id-ID" sz="1800" dirty="0">
              <a:ea typeface="Segoe UI" pitchFamily="34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mempengaruhi biaya </a:t>
            </a:r>
            <a:r>
              <a:rPr lang="id-ID" sz="1800" dirty="0">
                <a:ea typeface="Segoe UI" pitchFamily="34" charset="0"/>
              </a:rPr>
              <a:t>tenaga kerja, bahan baku, dan biaya lain dari pengadaan barang atau jasa (biaya didenominasikan dan diselesaikan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sv-SE" sz="1800" dirty="0">
                <a:ea typeface="Segoe UI" pitchFamily="34" charset="0"/>
              </a:rPr>
              <a:t>mata uang yang mana </a:t>
            </a:r>
            <a:r>
              <a:rPr lang="sv-SE" sz="1800" dirty="0">
                <a:solidFill>
                  <a:srgbClr val="FF0000"/>
                </a:solidFill>
                <a:ea typeface="Segoe UI" pitchFamily="34" charset="0"/>
              </a:rPr>
              <a:t>dana </a:t>
            </a:r>
            <a:r>
              <a:rPr lang="sv-SE" sz="1800" dirty="0">
                <a:ea typeface="Segoe UI" pitchFamily="34" charset="0"/>
              </a:rPr>
              <a:t>dari aktivitas pendanaan (antara</a:t>
            </a:r>
            <a:r>
              <a:rPr lang="id-ID" sz="1800" dirty="0">
                <a:ea typeface="Segoe UI" pitchFamily="34" charset="0"/>
              </a:rPr>
              <a:t> lain penerbitan instrumen utang dan instrumen ekuitas) dihasilkan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mata uang dalam mana </a:t>
            </a:r>
            <a:r>
              <a:rPr lang="id-ID" sz="1800" dirty="0">
                <a:solidFill>
                  <a:srgbClr val="FF0000"/>
                </a:solidFill>
                <a:ea typeface="Segoe UI" pitchFamily="34" charset="0"/>
              </a:rPr>
              <a:t>penerimaan dari aktivitas operasi </a:t>
            </a:r>
            <a:r>
              <a:rPr lang="id-ID" sz="1800" dirty="0">
                <a:ea typeface="Segoe UI" pitchFamily="34" charset="0"/>
              </a:rPr>
              <a:t>pada umumnya ditahan</a:t>
            </a:r>
            <a:endParaRPr lang="en-US" sz="1800" dirty="0">
              <a:ea typeface="Segoe UI" pitchFamily="34" charset="0"/>
            </a:endParaRP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800" dirty="0" err="1">
                <a:ea typeface="Segoe UI" pitchFamily="34" charset="0"/>
              </a:rPr>
              <a:t>Pertimbangan</a:t>
            </a:r>
            <a:r>
              <a:rPr lang="en-US" sz="1800" dirty="0">
                <a:ea typeface="Segoe UI" pitchFamily="34" charset="0"/>
              </a:rPr>
              <a:t> </a:t>
            </a:r>
            <a:r>
              <a:rPr lang="en-US" sz="1800" dirty="0" err="1">
                <a:ea typeface="Segoe UI" pitchFamily="34" charset="0"/>
              </a:rPr>
              <a:t>menentukan</a:t>
            </a:r>
            <a:r>
              <a:rPr lang="en-US" sz="1800" dirty="0">
                <a:ea typeface="Segoe UI" pitchFamily="34" charset="0"/>
              </a:rPr>
              <a:t> </a:t>
            </a:r>
            <a:r>
              <a:rPr lang="en-US" sz="1800" dirty="0" err="1">
                <a:ea typeface="Segoe UI" pitchFamily="34" charset="0"/>
              </a:rPr>
              <a:t>mata</a:t>
            </a:r>
            <a:r>
              <a:rPr lang="en-US" sz="1800" dirty="0">
                <a:ea typeface="Segoe UI" pitchFamily="34" charset="0"/>
              </a:rPr>
              <a:t> </a:t>
            </a:r>
            <a:r>
              <a:rPr lang="en-US" sz="1800" dirty="0" err="1">
                <a:ea typeface="Segoe UI" pitchFamily="34" charset="0"/>
              </a:rPr>
              <a:t>uang</a:t>
            </a:r>
            <a:r>
              <a:rPr lang="en-US" sz="1800" dirty="0">
                <a:ea typeface="Segoe UI" pitchFamily="34" charset="0"/>
              </a:rPr>
              <a:t> </a:t>
            </a:r>
            <a:r>
              <a:rPr lang="en-US" sz="1800" dirty="0" err="1">
                <a:ea typeface="Segoe UI" pitchFamily="34" charset="0"/>
              </a:rPr>
              <a:t>fungsional</a:t>
            </a:r>
            <a:r>
              <a:rPr lang="en-US" sz="1800" dirty="0">
                <a:ea typeface="Segoe UI" pitchFamily="34" charset="0"/>
              </a:rPr>
              <a:t> Par 11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Tinggi rendahnya proporsi kegiatan usaha luar negeri.</a:t>
            </a:r>
            <a:endParaRPr lang="en-US" sz="1800" dirty="0">
              <a:ea typeface="Segoe UI" pitchFamily="34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Apakah arus kas secara langsung mempengaruhi arus kas entitas pelapor dan apakah arus kas tersebut siap tersedia untuk dikirimkan ke entitas pelapor.</a:t>
            </a:r>
            <a:endParaRPr lang="en-US" sz="1800" dirty="0">
              <a:ea typeface="Segoe UI" pitchFamily="34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Apakah arus kas cukup untuk membayar kewajiban instrumen utang yang ada ataupun yang diperkirakan dapat terjadi tanpa </a:t>
            </a:r>
            <a:r>
              <a:rPr lang="sv-SE" sz="1800" dirty="0">
                <a:ea typeface="Segoe UI" pitchFamily="34" charset="0"/>
              </a:rPr>
              <a:t>adanya dana yang disediakan oleh entitas pelapor.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id-ID" sz="1800" dirty="0">
                <a:ea typeface="Segoe UI" pitchFamily="34" charset="0"/>
              </a:rPr>
              <a:t>Sekali ditentukan, mata uang </a:t>
            </a:r>
            <a:r>
              <a:rPr lang="id-ID" sz="1800" b="1" dirty="0">
                <a:solidFill>
                  <a:srgbClr val="FF0000"/>
                </a:solidFill>
                <a:ea typeface="Segoe UI" pitchFamily="34" charset="0"/>
              </a:rPr>
              <a:t>fungsional tidak </a:t>
            </a:r>
            <a:r>
              <a:rPr lang="es-ES" sz="1800" b="1" dirty="0" err="1">
                <a:solidFill>
                  <a:srgbClr val="FF0000"/>
                </a:solidFill>
                <a:ea typeface="Segoe UI" pitchFamily="34" charset="0"/>
              </a:rPr>
              <a:t>berubah</a:t>
            </a:r>
            <a:r>
              <a:rPr lang="es-ES" sz="1800" b="1" dirty="0">
                <a:solidFill>
                  <a:srgbClr val="FF0000"/>
                </a:solidFill>
                <a:ea typeface="Segoe UI" pitchFamily="34" charset="0"/>
              </a:rPr>
              <a:t> </a:t>
            </a:r>
            <a:r>
              <a:rPr lang="es-ES" sz="1800" dirty="0" err="1">
                <a:ea typeface="Segoe UI" pitchFamily="34" charset="0"/>
              </a:rPr>
              <a:t>kecuali</a:t>
            </a:r>
            <a:r>
              <a:rPr lang="es-ES" sz="1800" dirty="0">
                <a:ea typeface="Segoe UI" pitchFamily="34" charset="0"/>
              </a:rPr>
              <a:t> </a:t>
            </a:r>
            <a:r>
              <a:rPr lang="es-ES" sz="1800" dirty="0" err="1">
                <a:ea typeface="Segoe UI" pitchFamily="34" charset="0"/>
              </a:rPr>
              <a:t>ada</a:t>
            </a:r>
            <a:r>
              <a:rPr lang="es-ES" sz="1800" dirty="0">
                <a:ea typeface="Segoe UI" pitchFamily="34" charset="0"/>
              </a:rPr>
              <a:t> </a:t>
            </a:r>
            <a:r>
              <a:rPr lang="es-ES" sz="1800" dirty="0" err="1">
                <a:ea typeface="Segoe UI" pitchFamily="34" charset="0"/>
              </a:rPr>
              <a:t>perubahan</a:t>
            </a:r>
            <a:r>
              <a:rPr lang="es-ES" sz="1800" dirty="0">
                <a:ea typeface="Segoe UI" pitchFamily="34" charset="0"/>
              </a:rPr>
              <a:t> pada </a:t>
            </a:r>
            <a:r>
              <a:rPr lang="es-ES" sz="1800" dirty="0" err="1">
                <a:ea typeface="Segoe UI" pitchFamily="34" charset="0"/>
              </a:rPr>
              <a:t>transaksi</a:t>
            </a:r>
            <a:r>
              <a:rPr lang="es-ES" sz="1800" dirty="0">
                <a:ea typeface="Segoe UI" pitchFamily="34" charset="0"/>
              </a:rPr>
              <a:t>, </a:t>
            </a:r>
            <a:r>
              <a:rPr lang="es-ES" sz="1800" dirty="0" err="1">
                <a:ea typeface="Segoe UI" pitchFamily="34" charset="0"/>
              </a:rPr>
              <a:t>kejadian</a:t>
            </a:r>
            <a:r>
              <a:rPr lang="es-ES" sz="1800" dirty="0">
                <a:ea typeface="Segoe UI" pitchFamily="34" charset="0"/>
              </a:rPr>
              <a:t> dan</a:t>
            </a:r>
            <a:r>
              <a:rPr lang="id-ID" sz="1800" dirty="0">
                <a:ea typeface="Segoe UI" pitchFamily="34" charset="0"/>
              </a:rPr>
              <a:t> kondisi yang mendasari tersebut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endParaRPr lang="en-US" sz="1800" dirty="0">
              <a:ea typeface="Segoe UI" pitchFamily="34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</a:pPr>
            <a:endParaRPr lang="en-US" sz="1800" dirty="0">
              <a:ea typeface="Segoe UI" pitchFamily="34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</a:pPr>
            <a:endParaRPr lang="id-ID" sz="1800" b="1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30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69C8C-BB66-4DE0-A46D-3536B1F8AB37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0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034" y="1476396"/>
            <a:ext cx="8305800" cy="4953000"/>
          </a:xfrm>
        </p:spPr>
        <p:txBody>
          <a:bodyPr/>
          <a:lstStyle/>
          <a:p>
            <a:r>
              <a:rPr lang="id-ID" sz="2400" dirty="0"/>
              <a:t>Tujuan dan Lingkup</a:t>
            </a:r>
          </a:p>
          <a:p>
            <a:r>
              <a:rPr lang="id-ID" sz="2400" dirty="0"/>
              <a:t>Definisi</a:t>
            </a:r>
          </a:p>
          <a:p>
            <a:r>
              <a:rPr lang="id-ID" sz="2400" dirty="0"/>
              <a:t>Ringkasan Pendekatan</a:t>
            </a:r>
          </a:p>
          <a:p>
            <a:r>
              <a:rPr lang="id-ID" sz="2400" dirty="0"/>
              <a:t>Pelaporan Transaksi mata uang</a:t>
            </a:r>
          </a:p>
          <a:p>
            <a:r>
              <a:rPr lang="id-ID" sz="2400" dirty="0"/>
              <a:t>Penggunaan mata uang</a:t>
            </a:r>
          </a:p>
          <a:p>
            <a:r>
              <a:rPr lang="id-ID" sz="2400" dirty="0"/>
              <a:t>Pengaruh pajak</a:t>
            </a:r>
          </a:p>
          <a:p>
            <a:r>
              <a:rPr lang="id-ID" sz="2400" dirty="0"/>
              <a:t>Pengungkapan</a:t>
            </a:r>
          </a:p>
          <a:p>
            <a:endParaRPr lang="id-ID" sz="2400" dirty="0"/>
          </a:p>
          <a:p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45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Tujuan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500174"/>
            <a:ext cx="8305800" cy="4748226"/>
          </a:xfrm>
        </p:spPr>
        <p:txBody>
          <a:bodyPr/>
          <a:lstStyle/>
          <a:p>
            <a:r>
              <a:rPr lang="id-ID" dirty="0"/>
              <a:t>Bagaimana memasukkan </a:t>
            </a:r>
          </a:p>
          <a:p>
            <a:pPr lvl="1"/>
            <a:r>
              <a:rPr lang="id-ID" dirty="0"/>
              <a:t>Transaksi dalam mata uang asing dan </a:t>
            </a:r>
          </a:p>
          <a:p>
            <a:pPr lvl="1"/>
            <a:r>
              <a:rPr lang="id-ID" dirty="0"/>
              <a:t>Kegiatan usaha luar negeri</a:t>
            </a:r>
          </a:p>
          <a:p>
            <a:pPr>
              <a:buNone/>
            </a:pPr>
            <a:r>
              <a:rPr lang="id-ID" dirty="0"/>
              <a:t>	ke dalam laporan keuangan entitas dan </a:t>
            </a:r>
          </a:p>
          <a:p>
            <a:r>
              <a:rPr lang="id-ID" dirty="0"/>
              <a:t>Menjabarkan laporan keuangan ke dalam mata uang penyajian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2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Permasalahan</a:t>
            </a:r>
          </a:p>
        </p:txBody>
      </p:sp>
      <p:pic>
        <p:nvPicPr>
          <p:cNvPr id="6" name="Picture 2" descr="C:\Program Files\Microsoft Office\MEDIA\CAGCAT10\j0299125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17" y="3857628"/>
            <a:ext cx="1100023" cy="180502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loud Callout 4"/>
          <p:cNvSpPr/>
          <p:nvPr/>
        </p:nvSpPr>
        <p:spPr>
          <a:xfrm>
            <a:off x="2166910" y="1714488"/>
            <a:ext cx="2500330" cy="1571636"/>
          </a:xfrm>
          <a:prstGeom prst="cloudCallout">
            <a:avLst>
              <a:gd name="adj1" fmla="val 66135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rgbClr val="FF0000"/>
                </a:solidFill>
              </a:rPr>
              <a:t>Kurs mana yang digunakan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5807968" y="1268760"/>
            <a:ext cx="4860032" cy="2017364"/>
          </a:xfrm>
          <a:prstGeom prst="cloudCallout">
            <a:avLst>
              <a:gd name="adj1" fmla="val -60686"/>
              <a:gd name="adj2" fmla="val 118219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rgbClr val="FF0000"/>
                </a:solidFill>
              </a:rPr>
              <a:t>Bagaimana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id-ID" sz="2400" dirty="0">
                <a:solidFill>
                  <a:srgbClr val="FF0000"/>
                </a:solidFill>
              </a:rPr>
              <a:t>elaporkan pengaruh perubahan kurs dalam LK</a:t>
            </a:r>
          </a:p>
        </p:txBody>
      </p:sp>
    </p:spTree>
    <p:extLst>
      <p:ext uri="{BB962C8B-B14F-4D97-AF65-F5344CB8AC3E}">
        <p14:creationId xmlns:p14="http://schemas.microsoft.com/office/powerpoint/2010/main" val="378329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b="1" dirty="0"/>
              <a:t>Ruang lingkup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476396"/>
            <a:ext cx="6691330" cy="4953000"/>
          </a:xfrm>
        </p:spPr>
        <p:txBody>
          <a:bodyPr/>
          <a:lstStyle/>
          <a:p>
            <a:r>
              <a:rPr lang="id-ID" sz="2400" dirty="0"/>
              <a:t>Akuntansi </a:t>
            </a:r>
            <a:r>
              <a:rPr lang="id-ID" sz="2400" dirty="0">
                <a:solidFill>
                  <a:srgbClr val="FF0000"/>
                </a:solidFill>
              </a:rPr>
              <a:t>transaksi dan saldo </a:t>
            </a:r>
            <a:r>
              <a:rPr lang="id-ID" sz="2400" dirty="0"/>
              <a:t>dalam mata uang </a:t>
            </a:r>
            <a:r>
              <a:rPr lang="id-ID" sz="2400" dirty="0">
                <a:solidFill>
                  <a:srgbClr val="FF0000"/>
                </a:solidFill>
              </a:rPr>
              <a:t>asing</a:t>
            </a:r>
            <a:r>
              <a:rPr lang="id-ID" sz="2400" dirty="0"/>
              <a:t>, kecuali transaksi dan </a:t>
            </a:r>
            <a:r>
              <a:rPr lang="id-ID" sz="2400" dirty="0">
                <a:solidFill>
                  <a:srgbClr val="FF0000"/>
                </a:solidFill>
              </a:rPr>
              <a:t>saldo derivatif </a:t>
            </a:r>
            <a:r>
              <a:rPr lang="id-ID" sz="2400" dirty="0"/>
              <a:t>(PSAK 55)</a:t>
            </a:r>
          </a:p>
          <a:p>
            <a:r>
              <a:rPr lang="id-ID" sz="2400" dirty="0"/>
              <a:t>Menjabarkan hasil dan posisi keuangan dari kegiatan </a:t>
            </a:r>
            <a:r>
              <a:rPr lang="id-ID" sz="2400" dirty="0">
                <a:solidFill>
                  <a:srgbClr val="FF0000"/>
                </a:solidFill>
              </a:rPr>
              <a:t>usaha luar negeri </a:t>
            </a:r>
            <a:r>
              <a:rPr lang="id-ID" sz="2400" dirty="0"/>
              <a:t>yang termasuk dalam laporan keuangan entitas secara konsolidasi, proporsional atau metode ekuitas.</a:t>
            </a:r>
          </a:p>
          <a:p>
            <a:r>
              <a:rPr lang="id-ID" sz="2400" dirty="0"/>
              <a:t>Menjabarkan hasil dan posisi keuangan suatu entitas ke dalam </a:t>
            </a:r>
            <a:r>
              <a:rPr lang="id-ID" sz="2400" dirty="0">
                <a:solidFill>
                  <a:srgbClr val="FF0000"/>
                </a:solidFill>
              </a:rPr>
              <a:t>mata uang penyajian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596330" y="1643050"/>
            <a:ext cx="1785950" cy="428628"/>
          </a:xfrm>
          <a:prstGeom prst="rect">
            <a:avLst/>
          </a:prstGeom>
          <a:gradFill>
            <a:gsLst>
              <a:gs pos="0">
                <a:srgbClr val="FF99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Transaksi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96330" y="2143116"/>
            <a:ext cx="1785950" cy="428628"/>
          </a:xfrm>
          <a:prstGeom prst="rect">
            <a:avLst/>
          </a:prstGeom>
          <a:gradFill>
            <a:gsLst>
              <a:gs pos="0">
                <a:srgbClr val="FF99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Saldo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96330" y="2786058"/>
            <a:ext cx="1785950" cy="571504"/>
          </a:xfrm>
          <a:prstGeom prst="rect">
            <a:avLst/>
          </a:prstGeom>
          <a:gradFill>
            <a:gsLst>
              <a:gs pos="0">
                <a:srgbClr val="FF99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Penjabaran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operasi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96330" y="4643446"/>
            <a:ext cx="1785950" cy="571504"/>
          </a:xfrm>
          <a:prstGeom prst="rect">
            <a:avLst/>
          </a:prstGeom>
          <a:gradFill>
            <a:gsLst>
              <a:gs pos="0">
                <a:srgbClr val="FF99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Penjabaran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 </a:t>
            </a:r>
            <a:r>
              <a:rPr lang="en-US" dirty="0" err="1">
                <a:solidFill>
                  <a:schemeClr val="tx1"/>
                </a:solidFill>
              </a:rPr>
              <a:t>penyajian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 descr="office_worker_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5016" y="5692460"/>
            <a:ext cx="1604253" cy="116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4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2222"/>
            <a:ext cx="8229600" cy="548378"/>
          </a:xfrm>
        </p:spPr>
        <p:txBody>
          <a:bodyPr>
            <a:noAutofit/>
          </a:bodyPr>
          <a:lstStyle/>
          <a:p>
            <a:r>
              <a:rPr lang="en-US" sz="3200" b="1" dirty="0" err="1"/>
              <a:t>Tidak</a:t>
            </a:r>
            <a:r>
              <a:rPr lang="en-US" sz="3200" b="1" dirty="0"/>
              <a:t> </a:t>
            </a:r>
            <a:r>
              <a:rPr lang="en-US" sz="3200" b="1" dirty="0" err="1"/>
              <a:t>Termasuk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738282" y="1397000"/>
          <a:ext cx="8429684" cy="438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376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8282" y="1571612"/>
            <a:ext cx="3143272" cy="113730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Investasi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neto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luar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6" name="Notched Right Arrow 5"/>
          <p:cNvSpPr/>
          <p:nvPr/>
        </p:nvSpPr>
        <p:spPr>
          <a:xfrm>
            <a:off x="4952992" y="1714488"/>
            <a:ext cx="857256" cy="714380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53124" y="1571613"/>
            <a:ext cx="45720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jumlah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kepentingan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pelapor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neto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tersebut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38282" y="3143248"/>
            <a:ext cx="3143272" cy="857256"/>
          </a:xfrm>
          <a:prstGeom prst="roundRect">
            <a:avLst/>
          </a:prstGeom>
          <a:solidFill>
            <a:srgbClr val="8DF07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luar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negeri</a:t>
            </a:r>
            <a:endParaRPr lang="en-US" sz="2400" b="1" dirty="0">
              <a:latin typeface="+mj-l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Notched Right Arrow 8"/>
          <p:cNvSpPr/>
          <p:nvPr/>
        </p:nvSpPr>
        <p:spPr>
          <a:xfrm>
            <a:off x="4952992" y="3214686"/>
            <a:ext cx="857256" cy="714380"/>
          </a:xfrm>
          <a:prstGeom prst="notchedRightArrow">
            <a:avLst/>
          </a:prstGeom>
          <a:solidFill>
            <a:srgbClr val="8DF07C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53124" y="2928934"/>
            <a:ext cx="4572000" cy="1631216"/>
          </a:xfrm>
          <a:prstGeom prst="rect">
            <a:avLst/>
          </a:prstGeom>
          <a:ln>
            <a:solidFill>
              <a:srgbClr val="8DF07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anak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asosiasi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ventura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bersama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cabang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pelapor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aktivitasnya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dilaksanakan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negara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uangnya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selain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pelapor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738282" y="4857760"/>
            <a:ext cx="3143272" cy="500066"/>
          </a:xfrm>
          <a:prstGeom prst="roundRect">
            <a:avLst/>
          </a:prstGeom>
          <a:solidFill>
            <a:srgbClr val="D3BA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Kelompok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</a:rPr>
              <a:t>usaha</a:t>
            </a:r>
            <a:endParaRPr lang="en-US" sz="2400" b="1" dirty="0">
              <a:latin typeface="+mj-l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Notched Right Arrow 11"/>
          <p:cNvSpPr/>
          <p:nvPr/>
        </p:nvSpPr>
        <p:spPr>
          <a:xfrm>
            <a:off x="5024430" y="4714884"/>
            <a:ext cx="857256" cy="714380"/>
          </a:xfrm>
          <a:prstGeom prst="notchedRightArrow">
            <a:avLst/>
          </a:prstGeom>
          <a:solidFill>
            <a:srgbClr val="D3BAE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53156" y="4786322"/>
            <a:ext cx="4572000" cy="707886"/>
          </a:xfrm>
          <a:prstGeom prst="rect">
            <a:avLst/>
          </a:prstGeom>
          <a:ln>
            <a:solidFill>
              <a:srgbClr val="D3BAE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induk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seluruh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anaknya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53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548378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Definisi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38282" y="1643050"/>
            <a:ext cx="2214578" cy="500066"/>
          </a:xfrm>
          <a:prstGeom prst="roundRect">
            <a:avLst/>
          </a:prstGeom>
          <a:solidFill>
            <a:srgbClr val="AFDDD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endParaRPr lang="en-US" sz="2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Notched Right Arrow 6"/>
          <p:cNvSpPr/>
          <p:nvPr/>
        </p:nvSpPr>
        <p:spPr>
          <a:xfrm>
            <a:off x="4238612" y="1500174"/>
            <a:ext cx="857256" cy="714380"/>
          </a:xfrm>
          <a:prstGeom prst="notchedRightArrow">
            <a:avLst/>
          </a:prstGeom>
          <a:solidFill>
            <a:srgbClr val="AFDDD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81652" y="1671568"/>
            <a:ext cx="4572000" cy="400110"/>
          </a:xfrm>
          <a:prstGeom prst="rect">
            <a:avLst/>
          </a:prstGeom>
          <a:ln>
            <a:solidFill>
              <a:srgbClr val="AFDDD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rasio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pertukaran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dua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38282" y="2428868"/>
            <a:ext cx="2214578" cy="500066"/>
          </a:xfrm>
          <a:prstGeom prst="roundRect">
            <a:avLst/>
          </a:prstGeom>
          <a:solidFill>
            <a:srgbClr val="DCE56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Penutup</a:t>
            </a:r>
            <a:endParaRPr lang="en-US" sz="2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Notched Right Arrow 9"/>
          <p:cNvSpPr/>
          <p:nvPr/>
        </p:nvSpPr>
        <p:spPr>
          <a:xfrm>
            <a:off x="4238612" y="2285992"/>
            <a:ext cx="857256" cy="714380"/>
          </a:xfrm>
          <a:prstGeom prst="notchedRightArrow">
            <a:avLst/>
          </a:prstGeom>
          <a:solidFill>
            <a:srgbClr val="DCE56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81652" y="2457386"/>
            <a:ext cx="4572000" cy="707886"/>
          </a:xfrm>
          <a:prstGeom prst="rect">
            <a:avLst/>
          </a:prstGeom>
          <a:ln>
            <a:solidFill>
              <a:srgbClr val="DCE56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spot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akhir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periode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pelaporan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738282" y="3335538"/>
            <a:ext cx="2214578" cy="500066"/>
          </a:xfrm>
          <a:prstGeom prst="roundRect">
            <a:avLst/>
          </a:prstGeom>
          <a:solidFill>
            <a:srgbClr val="FDCEB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Spot</a:t>
            </a:r>
            <a:endParaRPr lang="en-US" sz="2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Notched Right Arrow 12"/>
          <p:cNvSpPr/>
          <p:nvPr/>
        </p:nvSpPr>
        <p:spPr>
          <a:xfrm>
            <a:off x="4167174" y="3192662"/>
            <a:ext cx="857256" cy="714380"/>
          </a:xfrm>
          <a:prstGeom prst="notchedRightArrow">
            <a:avLst/>
          </a:prstGeom>
          <a:solidFill>
            <a:srgbClr val="FDCE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381652" y="3364056"/>
            <a:ext cx="4572000" cy="400110"/>
          </a:xfrm>
          <a:prstGeom prst="rect">
            <a:avLst/>
          </a:prstGeom>
          <a:noFill/>
          <a:ln>
            <a:solidFill>
              <a:srgbClr val="FDCEB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realisasi</a:t>
            </a:r>
            <a:r>
              <a:rPr lang="en-US" sz="2000" kern="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segera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738282" y="4214818"/>
            <a:ext cx="2214578" cy="571504"/>
          </a:xfrm>
          <a:prstGeom prst="roundRect">
            <a:avLst/>
          </a:prstGeom>
          <a:solidFill>
            <a:srgbClr val="FF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endParaRPr lang="en-US" sz="2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Notched Right Arrow 15"/>
          <p:cNvSpPr/>
          <p:nvPr/>
        </p:nvSpPr>
        <p:spPr>
          <a:xfrm>
            <a:off x="4167174" y="4071942"/>
            <a:ext cx="857256" cy="714380"/>
          </a:xfrm>
          <a:prstGeom prst="notchedRightArrow">
            <a:avLst/>
          </a:prstGeom>
          <a:solidFill>
            <a:srgbClr val="FFFFCC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381652" y="4143380"/>
            <a:ext cx="4572000" cy="707886"/>
          </a:xfrm>
          <a:prstGeom prst="rect">
            <a:avLst/>
          </a:prstGeom>
          <a:noFill/>
          <a:ln>
            <a:solidFill>
              <a:srgbClr val="FFFF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mata uang selain mata uang fungsional suatu entitas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738282" y="5072074"/>
            <a:ext cx="2214578" cy="7078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</a:t>
            </a:r>
            <a:r>
              <a:rPr lang="en-US" sz="2200" b="1" dirty="0" err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endParaRPr lang="en-US" sz="22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Notched Right Arrow 18"/>
          <p:cNvSpPr/>
          <p:nvPr/>
        </p:nvSpPr>
        <p:spPr>
          <a:xfrm>
            <a:off x="4167174" y="5000636"/>
            <a:ext cx="857256" cy="714380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381652" y="5072075"/>
            <a:ext cx="4572000" cy="10156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000" b="1" i="1" dirty="0" err="1"/>
              <a:t>mata</a:t>
            </a:r>
            <a:r>
              <a:rPr lang="en-US" sz="2000" b="1" i="1" dirty="0"/>
              <a:t> </a:t>
            </a:r>
            <a:r>
              <a:rPr lang="en-US" sz="2000" b="1" i="1" dirty="0" err="1"/>
              <a:t>uang</a:t>
            </a:r>
            <a:r>
              <a:rPr lang="en-US" sz="2000" b="1" i="1" dirty="0"/>
              <a:t> </a:t>
            </a:r>
            <a:r>
              <a:rPr lang="en-US" sz="2000" b="1" i="1" dirty="0" err="1"/>
              <a:t>pada</a:t>
            </a:r>
            <a:r>
              <a:rPr lang="en-US" sz="2000" b="1" i="1" dirty="0"/>
              <a:t> </a:t>
            </a:r>
            <a:r>
              <a:rPr lang="en-US" sz="2000" b="1" i="1" dirty="0" err="1"/>
              <a:t>lingkungan</a:t>
            </a:r>
            <a:endParaRPr lang="en-US" sz="2000" b="1" i="1" dirty="0"/>
          </a:p>
          <a:p>
            <a:r>
              <a:rPr lang="it-IT" sz="2000" b="1" i="1" dirty="0"/>
              <a:t>ekonomi utama dimana suatu entitas beroperasi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79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066800"/>
          </a:xfrm>
        </p:spPr>
        <p:txBody>
          <a:bodyPr/>
          <a:lstStyle/>
          <a:p>
            <a:r>
              <a:rPr lang="en-US" sz="4000" b="1" dirty="0" err="1"/>
              <a:t>Definisi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8282" y="1500174"/>
            <a:ext cx="2214578" cy="571504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sv-SE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</a:t>
            </a:r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penyajian</a:t>
            </a:r>
            <a:endParaRPr lang="en-US" sz="2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4167174" y="1428736"/>
            <a:ext cx="857256" cy="714380"/>
          </a:xfrm>
          <a:prstGeom prst="notchedRightArrow">
            <a:avLst/>
          </a:prstGeom>
          <a:solidFill>
            <a:schemeClr val="accent3">
              <a:lumMod val="8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81652" y="1500174"/>
            <a:ext cx="4857752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v-SE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mata uang yang digunakan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dalam penyajian laporan keuangan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38282" y="2571744"/>
            <a:ext cx="2214578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Pos-pos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endParaRPr lang="en-US" sz="2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Notched Right Arrow 8"/>
          <p:cNvSpPr/>
          <p:nvPr/>
        </p:nvSpPr>
        <p:spPr>
          <a:xfrm>
            <a:off x="4167174" y="2500306"/>
            <a:ext cx="857256" cy="714380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1652" y="2571745"/>
            <a:ext cx="4857752" cy="1323439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unit mata uang yang dimiliki serta aset atau liabilitas yang akan diterima atau dibayarkan </a:t>
            </a:r>
            <a:r>
              <a:rPr lang="sv-SE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dalam jumlah unit mata uang yang 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tetap </a:t>
            </a:r>
            <a:r>
              <a:rPr lang="sv-SE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atau dapat ditentukan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738250" y="4214818"/>
            <a:ext cx="2214578" cy="571504"/>
          </a:xfrm>
          <a:prstGeom prst="roundRect">
            <a:avLst/>
          </a:prstGeom>
          <a:solidFill>
            <a:srgbClr val="C9F58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/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 kurs</a:t>
            </a:r>
            <a:endParaRPr lang="en-US" sz="2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Notched Right Arrow 11"/>
          <p:cNvSpPr/>
          <p:nvPr/>
        </p:nvSpPr>
        <p:spPr>
          <a:xfrm>
            <a:off x="4167142" y="4143380"/>
            <a:ext cx="857256" cy="714380"/>
          </a:xfrm>
          <a:prstGeom prst="notchedRightArrow">
            <a:avLst/>
          </a:prstGeom>
          <a:solidFill>
            <a:srgbClr val="C9F58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81620" y="4214819"/>
            <a:ext cx="4857752" cy="1323439"/>
          </a:xfrm>
          <a:prstGeom prst="rect">
            <a:avLst/>
          </a:prstGeom>
          <a:noFill/>
          <a:ln>
            <a:solidFill>
              <a:srgbClr val="C9F58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selisih yang dihasilkan dari penjabaran sejumlah tertentu satu mata uang ke dalam mata uang lain pada kurs yang berbeda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5" name="Picture 14" descr="juggle-expens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282" y="5085038"/>
            <a:ext cx="1500198" cy="17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0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890" y="533400"/>
            <a:ext cx="8229600" cy="548378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Pertimbangan</a:t>
            </a:r>
            <a:r>
              <a:rPr lang="en-US" sz="3600" b="1" dirty="0"/>
              <a:t> MU </a:t>
            </a:r>
            <a:r>
              <a:rPr lang="en-US" sz="3600" b="1" dirty="0" err="1"/>
              <a:t>Fungsional</a:t>
            </a:r>
            <a:r>
              <a:rPr lang="id-ID" sz="3600" b="1" dirty="0"/>
              <a:t> (</a:t>
            </a:r>
            <a:r>
              <a:rPr lang="en-US" sz="3600" b="1" dirty="0"/>
              <a:t>par 9</a:t>
            </a:r>
            <a:r>
              <a:rPr lang="id-ID" sz="3600" b="1" dirty="0"/>
              <a:t>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215534" y="1500174"/>
            <a:ext cx="8305800" cy="4953000"/>
          </a:xfrm>
        </p:spPr>
        <p:txBody>
          <a:bodyPr/>
          <a:lstStyle/>
          <a:p>
            <a:r>
              <a:rPr lang="id-ID" sz="2400" dirty="0"/>
              <a:t>Mata uang:</a:t>
            </a:r>
          </a:p>
          <a:p>
            <a:pPr lvl="1"/>
            <a:r>
              <a:rPr lang="sv-SE" sz="2000" dirty="0"/>
              <a:t>.</a:t>
            </a:r>
            <a:endParaRPr lang="id-ID" sz="4400" dirty="0"/>
          </a:p>
          <a:p>
            <a:r>
              <a:rPr lang="id-ID" sz="2400" dirty="0"/>
              <a:t>Mata uang yang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95472" y="1500175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2024034" y="2071678"/>
            <a:ext cx="8358246" cy="785818"/>
          </a:xfrm>
          <a:prstGeom prst="round2DiagRect">
            <a:avLst/>
          </a:prstGeom>
          <a:gradFill flip="none" rotWithShape="1">
            <a:gsLst>
              <a:gs pos="0">
                <a:srgbClr val="FDCEB9">
                  <a:shade val="30000"/>
                  <a:satMod val="115000"/>
                </a:srgbClr>
              </a:gs>
              <a:gs pos="50000">
                <a:srgbClr val="FDCEB9">
                  <a:shade val="67500"/>
                  <a:satMod val="115000"/>
                </a:srgbClr>
              </a:gs>
              <a:gs pos="100000">
                <a:srgbClr val="FDCEB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paling </a:t>
            </a:r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mempengaruhi harga jual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(seringkali menjadi mata uang dimana harga jual untuk barang dan jasa didenominasikan dan diselesaikan); dan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2024034" y="3071810"/>
            <a:ext cx="8358246" cy="928694"/>
          </a:xfrm>
          <a:prstGeom prst="round2DiagRect">
            <a:avLst/>
          </a:prstGeom>
          <a:gradFill flip="none" rotWithShape="1">
            <a:gsLst>
              <a:gs pos="0">
                <a:srgbClr val="FDCEB9">
                  <a:shade val="30000"/>
                  <a:satMod val="115000"/>
                </a:srgbClr>
              </a:gs>
              <a:gs pos="50000">
                <a:srgbClr val="FDCEB9">
                  <a:shade val="67500"/>
                  <a:satMod val="115000"/>
                </a:srgbClr>
              </a:gs>
              <a:gs pos="100000">
                <a:srgbClr val="FDCEB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suatu negara yang kekuatan </a:t>
            </a:r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persaingan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perundang-undangannya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sebagian besar </a:t>
            </a:r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menentukan </a:t>
            </a:r>
            <a:r>
              <a:rPr lang="sv-SE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harga jual </a:t>
            </a:r>
            <a:r>
              <a:rPr lang="sv-SE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barang dan jasanya</a:t>
            </a:r>
            <a:endParaRPr lang="id-ID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2024034" y="4214818"/>
            <a:ext cx="8358246" cy="928694"/>
          </a:xfrm>
          <a:prstGeom prst="round2DiagRect">
            <a:avLst/>
          </a:prstGeom>
          <a:gradFill flip="none" rotWithShape="1">
            <a:gsLst>
              <a:gs pos="0">
                <a:srgbClr val="FDCEB9">
                  <a:shade val="30000"/>
                  <a:satMod val="115000"/>
                </a:srgbClr>
              </a:gs>
              <a:gs pos="50000">
                <a:srgbClr val="FDCEB9">
                  <a:shade val="67500"/>
                  <a:satMod val="115000"/>
                </a:srgbClr>
              </a:gs>
              <a:gs pos="100000">
                <a:srgbClr val="FDCEB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id-ID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mempengaruhi biaya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tenaga kerja, bahan baku, dan biaya lain dari pengadaan barang atau jasa (biaya didenominasikan dan diselesaikan</a:t>
            </a:r>
          </a:p>
        </p:txBody>
      </p:sp>
      <p:pic>
        <p:nvPicPr>
          <p:cNvPr id="9" name="Picture 8" descr="moneygraph-clipart-moneygraph-clip-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198" y="5211000"/>
            <a:ext cx="2428892" cy="16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71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err="1"/>
              <a:t>Pertimbangan</a:t>
            </a:r>
            <a:r>
              <a:rPr lang="en-US" sz="3200" b="1" dirty="0"/>
              <a:t> MU </a:t>
            </a:r>
            <a:r>
              <a:rPr lang="en-US" sz="3200" b="1" dirty="0" err="1"/>
              <a:t>Fungsional</a:t>
            </a:r>
            <a:r>
              <a:rPr lang="id-ID" sz="3200" b="1" dirty="0"/>
              <a:t> (</a:t>
            </a:r>
            <a:r>
              <a:rPr lang="en-US" sz="3200" b="1" dirty="0"/>
              <a:t>par 10</a:t>
            </a:r>
            <a:r>
              <a:rPr lang="id-ID" sz="3200" b="1" dirty="0"/>
              <a:t>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781800" y="1643050"/>
            <a:ext cx="8305800" cy="473868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id-ID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2024034" y="1928802"/>
            <a:ext cx="8358246" cy="1071570"/>
          </a:xfrm>
          <a:prstGeom prst="round2DiagRect">
            <a:avLst/>
          </a:prstGeom>
          <a:gradFill flip="none" rotWithShape="1">
            <a:gsLst>
              <a:gs pos="0">
                <a:srgbClr val="FDCEB9">
                  <a:shade val="30000"/>
                  <a:satMod val="115000"/>
                </a:srgbClr>
              </a:gs>
              <a:gs pos="50000">
                <a:srgbClr val="FDCEB9">
                  <a:shade val="67500"/>
                  <a:satMod val="115000"/>
                </a:srgbClr>
              </a:gs>
              <a:gs pos="100000">
                <a:srgbClr val="FDCEB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sv-SE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yang mana </a:t>
            </a:r>
            <a:r>
              <a:rPr lang="sv-SE" sz="24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dana </a:t>
            </a:r>
            <a:r>
              <a:rPr lang="sv-SE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aktivitas pendanaan (antara</a:t>
            </a:r>
            <a:r>
              <a:rPr lang="id-ID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lain penerbitan instrumen utang dan instrumen ekuitas) dihasilkan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2024034" y="3286124"/>
            <a:ext cx="8358246" cy="785818"/>
          </a:xfrm>
          <a:prstGeom prst="round2DiagRect">
            <a:avLst/>
          </a:prstGeom>
          <a:gradFill flip="none" rotWithShape="1">
            <a:gsLst>
              <a:gs pos="0">
                <a:srgbClr val="FDCEB9">
                  <a:shade val="30000"/>
                  <a:satMod val="115000"/>
                </a:srgbClr>
              </a:gs>
              <a:gs pos="50000">
                <a:srgbClr val="FDCEB9">
                  <a:shade val="67500"/>
                  <a:satMod val="115000"/>
                </a:srgbClr>
              </a:gs>
              <a:gs pos="100000">
                <a:srgbClr val="FDCEB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800"/>
              </a:spcBef>
            </a:pPr>
            <a:r>
              <a:rPr lang="id-ID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dalam mana </a:t>
            </a:r>
            <a:r>
              <a:rPr lang="id-ID" sz="24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penerimaan dari aktivitas operasi </a:t>
            </a:r>
            <a:r>
              <a:rPr lang="id-ID" sz="2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 umumnya ditahan</a:t>
            </a:r>
            <a:endParaRPr lang="en-US" sz="24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 descr="officeca_430x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6910" y="4286257"/>
            <a:ext cx="3000396" cy="235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1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548378"/>
          </a:xfrm>
        </p:spPr>
        <p:txBody>
          <a:bodyPr/>
          <a:lstStyle/>
          <a:p>
            <a:r>
              <a:rPr lang="en-US" sz="2800" b="1" dirty="0" err="1"/>
              <a:t>Pertimbangan</a:t>
            </a:r>
            <a:r>
              <a:rPr lang="en-US" sz="2800" b="1" dirty="0"/>
              <a:t> MU </a:t>
            </a:r>
            <a:r>
              <a:rPr lang="en-US" sz="2800" b="1" dirty="0" err="1"/>
              <a:t>Fungsional</a:t>
            </a:r>
            <a:r>
              <a:rPr lang="id-ID" sz="2800" b="1" dirty="0"/>
              <a:t> (</a:t>
            </a:r>
            <a:r>
              <a:rPr lang="en-US" sz="2800" b="1" dirty="0"/>
              <a:t>11</a:t>
            </a:r>
            <a:r>
              <a:rPr lang="id-ID" sz="2800" b="1" dirty="0"/>
              <a:t>)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Kode-Etik-Akunt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9721" y="1500174"/>
            <a:ext cx="2678925" cy="2357454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3952860" y="1071546"/>
            <a:ext cx="2357454" cy="1000132"/>
          </a:xfrm>
          <a:prstGeom prst="wedgeEllipseCallout">
            <a:avLst>
              <a:gd name="adj1" fmla="val -76547"/>
              <a:gd name="adj2" fmla="val 4977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Perpanjangan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otonomi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??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0" y="1857364"/>
            <a:ext cx="4429156" cy="928694"/>
          </a:xfrm>
          <a:prstGeom prst="roundRect">
            <a:avLst/>
          </a:prstGeom>
          <a:solidFill>
            <a:srgbClr val="F5DA9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Hanya menjual barang</a:t>
            </a:r>
            <a:r>
              <a:rPr lang="en-US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pt-BR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diimpor dari entitas pelapor dan </a:t>
            </a:r>
            <a:r>
              <a:rPr lang="pt-BR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mengirimkan</a:t>
            </a:r>
            <a:r>
              <a:rPr lang="id-ID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hasilnya ke entitas pelapor</a:t>
            </a:r>
            <a:endParaRPr lang="en-US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7453322" y="2857496"/>
            <a:ext cx="1214446" cy="35719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6881818" y="5072074"/>
            <a:ext cx="3071834" cy="1571636"/>
          </a:xfrm>
          <a:prstGeom prst="irregularSeal1">
            <a:avLst/>
          </a:prstGeom>
          <a:solidFill>
            <a:srgbClr val="8DF07C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Otonomi</a:t>
            </a:r>
            <a:endParaRPr lang="en-US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738282" y="5286388"/>
            <a:ext cx="4429156" cy="1285884"/>
          </a:xfrm>
          <a:prstGeom prst="roundRect">
            <a:avLst/>
          </a:prstGeom>
          <a:solidFill>
            <a:srgbClr val="8DF07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</a:t>
            </a:r>
            <a:r>
              <a:rPr lang="fi-FI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engakumulasikan kas</a:t>
            </a:r>
            <a:r>
              <a:rPr lang="id-ID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dan pos moneter, pengeluaran, pendapatan dan pinjaman, yang secara substansial menggunakan mata uang lokalnya</a:t>
            </a:r>
            <a:endParaRPr lang="en-US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 rot="16200000">
            <a:off x="5953124" y="5643578"/>
            <a:ext cx="1214446" cy="357190"/>
          </a:xfrm>
          <a:prstGeom prst="downArrow">
            <a:avLst/>
          </a:prstGeom>
          <a:ln>
            <a:solidFill>
              <a:srgbClr val="8DF07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xplosion 1 11"/>
          <p:cNvSpPr/>
          <p:nvPr/>
        </p:nvSpPr>
        <p:spPr>
          <a:xfrm>
            <a:off x="6667504" y="3295648"/>
            <a:ext cx="3071834" cy="157163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Perpanjangan</a:t>
            </a:r>
            <a:r>
              <a:rPr lang="en-US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pelapor</a:t>
            </a:r>
            <a:endParaRPr lang="en-US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4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2234035" y="381001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 err="1">
                <a:latin typeface="+mj-lt"/>
                <a:ea typeface="+mj-ea"/>
                <a:cs typeface="+mj-cs"/>
              </a:rPr>
              <a:t>Pertimbangan</a:t>
            </a:r>
            <a:r>
              <a:rPr lang="en-US" sz="3200" b="1" kern="0" dirty="0">
                <a:latin typeface="+mj-lt"/>
                <a:ea typeface="+mj-ea"/>
                <a:cs typeface="+mj-cs"/>
              </a:rPr>
              <a:t> MU </a:t>
            </a:r>
            <a:r>
              <a:rPr lang="en-US" sz="3200" b="1" kern="0" dirty="0" err="1">
                <a:latin typeface="+mj-lt"/>
                <a:ea typeface="+mj-ea"/>
                <a:cs typeface="+mj-cs"/>
              </a:rPr>
              <a:t>Fungsional</a:t>
            </a:r>
            <a:r>
              <a:rPr lang="id-ID" sz="3200" b="1" kern="0" dirty="0">
                <a:latin typeface="+mj-lt"/>
                <a:ea typeface="+mj-ea"/>
                <a:cs typeface="+mj-cs"/>
              </a:rPr>
              <a:t> (</a:t>
            </a:r>
            <a:r>
              <a:rPr lang="en-US" sz="3200" b="1" kern="0" dirty="0">
                <a:latin typeface="+mj-lt"/>
                <a:ea typeface="+mj-ea"/>
                <a:cs typeface="+mj-cs"/>
              </a:rPr>
              <a:t>11</a:t>
            </a:r>
            <a:r>
              <a:rPr lang="id-ID" sz="3200" b="1" kern="0" dirty="0">
                <a:latin typeface="+mj-lt"/>
                <a:ea typeface="+mj-ea"/>
                <a:cs typeface="+mj-cs"/>
              </a:rPr>
              <a:t>)</a:t>
            </a:r>
            <a:endParaRPr lang="en-US" sz="3200" b="1" kern="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881026" y="1397000"/>
          <a:ext cx="10287072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271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Pertimbangan</a:t>
            </a:r>
            <a:r>
              <a:rPr lang="en-US" dirty="0"/>
              <a:t> MU </a:t>
            </a:r>
            <a:r>
              <a:rPr lang="en-US" dirty="0" err="1"/>
              <a:t>Fungsional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48680" y="6394474"/>
            <a:ext cx="2133600" cy="320675"/>
          </a:xfrm>
        </p:spPr>
        <p:txBody>
          <a:bodyPr/>
          <a:lstStyle/>
          <a:p>
            <a:fld id="{C8917DDB-6779-4320-89F1-0A441ABEDE4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24034" y="1428736"/>
            <a:ext cx="2428892" cy="928694"/>
          </a:xfrm>
          <a:prstGeom prst="rect">
            <a:avLst/>
          </a:prstGeom>
          <a:solidFill>
            <a:srgbClr val="F2F5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Indikator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MU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jelas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7504" y="1428736"/>
            <a:ext cx="3429024" cy="928694"/>
          </a:xfrm>
          <a:prstGeom prst="rect">
            <a:avLst/>
          </a:prstGeom>
          <a:solidFill>
            <a:srgbClr val="F2F5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Manajemen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menentukan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MU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paling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tepat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4952992" y="1571612"/>
            <a:ext cx="1000132" cy="71438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solidFill>
              <a:srgbClr val="F2F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/>
          <p:cNvSpPr/>
          <p:nvPr/>
        </p:nvSpPr>
        <p:spPr>
          <a:xfrm>
            <a:off x="2095472" y="2857496"/>
            <a:ext cx="7715304" cy="1000132"/>
          </a:xfrm>
          <a:prstGeom prst="round2SameRect">
            <a:avLst/>
          </a:prstGeom>
          <a:solidFill>
            <a:schemeClr val="bg1">
              <a:lumMod val="8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</a:t>
            </a:r>
            <a:r>
              <a:rPr lang="sv-SE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anajemen memberikan </a:t>
            </a:r>
            <a:r>
              <a:rPr lang="sv-SE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prioritas</a:t>
            </a:r>
            <a:r>
              <a:rPr lang="sv-SE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sv-SE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indikator-indikator</a:t>
            </a:r>
            <a:r>
              <a:rPr lang="id-ID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utama </a:t>
            </a:r>
            <a:r>
              <a:rPr lang="pt-BR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 paragraf 9 sebelum mempertimbangkan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indikator-indikator dalam paragraf 10  dan 11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>
            <a:off x="2095472" y="4000504"/>
            <a:ext cx="7715304" cy="1000132"/>
          </a:xfrm>
          <a:prstGeom prst="round2SameRect">
            <a:avLst/>
          </a:prstGeom>
          <a:solidFill>
            <a:schemeClr val="bg1">
              <a:lumMod val="8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fungsional suatu entitas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mencerminkan transaksi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kejadian dan kondisi yang </a:t>
            </a:r>
            <a:r>
              <a:rPr lang="id-ID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mendasari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relevan.</a:t>
            </a:r>
          </a:p>
        </p:txBody>
      </p:sp>
      <p:sp>
        <p:nvSpPr>
          <p:cNvPr id="13" name="Round Same Side Corner Rectangle 12"/>
          <p:cNvSpPr/>
          <p:nvPr/>
        </p:nvSpPr>
        <p:spPr>
          <a:xfrm>
            <a:off x="2095472" y="5143512"/>
            <a:ext cx="7715304" cy="1000132"/>
          </a:xfrm>
          <a:prstGeom prst="round2SameRect">
            <a:avLst/>
          </a:prstGeom>
          <a:solidFill>
            <a:schemeClr val="bg1">
              <a:lumMod val="8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Sekali ditentukan, mata uang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 tidak </a:t>
            </a:r>
            <a:r>
              <a:rPr lang="es-ES" sz="20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berubah</a:t>
            </a:r>
            <a:r>
              <a:rPr lang="es-ES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kecuali</a:t>
            </a:r>
            <a:r>
              <a:rPr lang="es-E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ada</a:t>
            </a:r>
            <a:r>
              <a:rPr lang="es-E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perubahan</a:t>
            </a:r>
            <a:r>
              <a:rPr lang="es-E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pada </a:t>
            </a:r>
            <a:r>
              <a:rPr lang="es-E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transaksi</a:t>
            </a:r>
            <a:r>
              <a:rPr lang="es-E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s-E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kejadian</a:t>
            </a:r>
            <a:r>
              <a:rPr lang="es-E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dan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kondisi yang mendasari tersebut</a:t>
            </a:r>
          </a:p>
        </p:txBody>
      </p:sp>
    </p:spTree>
    <p:extLst>
      <p:ext uri="{BB962C8B-B14F-4D97-AF65-F5344CB8AC3E}">
        <p14:creationId xmlns:p14="http://schemas.microsoft.com/office/powerpoint/2010/main" val="376558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Neto</a:t>
            </a:r>
            <a:r>
              <a:rPr lang="en-US" dirty="0"/>
              <a:t> LN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1952596" y="1428736"/>
            <a:ext cx="8215370" cy="928694"/>
          </a:xfrm>
          <a:prstGeom prst="round2DiagRect">
            <a:avLst/>
          </a:prstGeom>
          <a:solidFill>
            <a:srgbClr val="C9F58F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 mungkin memiliki pos moneter yang merupakan tagihan 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/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 utang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 usaha luar negeri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952596" y="2428868"/>
            <a:ext cx="8215370" cy="928694"/>
          </a:xfrm>
          <a:prstGeom prst="round2DiagRect">
            <a:avLst/>
          </a:prstGeom>
          <a:solidFill>
            <a:srgbClr val="FDCEB9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 pos yang penyelesaiannya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tidak direncanakan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/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mungkin tidak akan terjadi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dimasa mendatang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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bagian dari investasi neto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 tersebut di dalam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 usaha luar negeri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(par 30-31)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1952596" y="3429000"/>
            <a:ext cx="8215370" cy="928694"/>
          </a:xfrm>
          <a:prstGeom prst="round2DiagRect">
            <a:avLst/>
          </a:prstGeom>
          <a:solidFill>
            <a:srgbClr val="DCE565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Pos-pos moneter ini mungkin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mencakup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piutang atau utang jangka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panjang. 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1952596" y="4429132"/>
            <a:ext cx="8215370" cy="928694"/>
          </a:xfrm>
          <a:prstGeom prst="round2DiagRect">
            <a:avLst/>
          </a:prstGeom>
          <a:solidFill>
            <a:srgbClr val="F2F583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Pos-pos moneter ini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tidak mencakup piutang dagang atau utang dagang</a:t>
            </a:r>
          </a:p>
        </p:txBody>
      </p:sp>
      <p:pic>
        <p:nvPicPr>
          <p:cNvPr id="10" name="Picture 9" descr="presentation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0447" y="5286389"/>
            <a:ext cx="2239463" cy="157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81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Pos Moneter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5438" y="1285861"/>
            <a:ext cx="1071538" cy="1075391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2952728" y="1785926"/>
            <a:ext cx="2143140" cy="642942"/>
          </a:xfrm>
          <a:prstGeom prst="roundRect">
            <a:avLst/>
          </a:prstGeom>
          <a:solidFill>
            <a:srgbClr val="D3BAE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Fitur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utama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pos </a:t>
            </a:r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endParaRPr lang="en-US" sz="20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5613747" y="1240672"/>
            <a:ext cx="4572032" cy="1285884"/>
          </a:xfrm>
          <a:prstGeom prst="round2DiagRect">
            <a:avLst/>
          </a:prstGeom>
          <a:noFill/>
          <a:ln>
            <a:solidFill>
              <a:srgbClr val="D3BA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hak untuk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menerima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(atau kewajiban untuk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menyerahkan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suatu jumlah unit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tetap atau dapat ditentukan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255946" y="2624243"/>
          <a:ext cx="9715536" cy="3889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4563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Pos </a:t>
            </a:r>
            <a:r>
              <a:rPr lang="en-US" dirty="0"/>
              <a:t>N</a:t>
            </a:r>
            <a:r>
              <a:rPr lang="id-ID" dirty="0"/>
              <a:t>on Moneter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024034" y="2500306"/>
            <a:ext cx="2286016" cy="7143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Fitur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utama</a:t>
            </a:r>
            <a:r>
              <a:rPr lang="en-US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pos non </a:t>
            </a:r>
            <a:r>
              <a:rPr lang="en-US" sz="2000" b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endParaRPr lang="en-US" sz="20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4810116" y="2143116"/>
            <a:ext cx="5572164" cy="1428760"/>
          </a:xfrm>
          <a:prstGeom prst="round2Diag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tidak adanya hak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 menerima (atau kewajiban untuk menyerahkan) suatu jumlah unit mata uang yang tetap atau dapat ditentukan.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095472" y="3967162"/>
            <a:ext cx="2143140" cy="714380"/>
          </a:xfrm>
          <a:prstGeom prst="ellipse">
            <a:avLst/>
          </a:prstGeom>
          <a:solidFill>
            <a:srgbClr val="00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muka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595802" y="3967162"/>
            <a:ext cx="2143140" cy="714380"/>
          </a:xfrm>
          <a:prstGeom prst="ellipse">
            <a:avLst/>
          </a:prstGeom>
          <a:solidFill>
            <a:srgbClr val="D3BAE8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goodwill</a:t>
            </a:r>
          </a:p>
        </p:txBody>
      </p:sp>
      <p:sp>
        <p:nvSpPr>
          <p:cNvPr id="9" name="Oval 8"/>
          <p:cNvSpPr/>
          <p:nvPr/>
        </p:nvSpPr>
        <p:spPr>
          <a:xfrm>
            <a:off x="2166910" y="5181608"/>
            <a:ext cx="2143140" cy="714380"/>
          </a:xfrm>
          <a:prstGeom prst="ellipse">
            <a:avLst/>
          </a:prstGeom>
          <a:solidFill>
            <a:srgbClr val="FDCEB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berwujud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667240" y="5110170"/>
            <a:ext cx="2143140" cy="714380"/>
          </a:xfrm>
          <a:prstGeom prst="ellipse">
            <a:avLst/>
          </a:prstGeom>
          <a:solidFill>
            <a:srgbClr val="C9F58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tetap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953256" y="3967162"/>
            <a:ext cx="3638544" cy="22479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kewajiban diestimasi </a:t>
            </a:r>
            <a:r>
              <a:rPr lang="da-DK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harus diselesaikan dengan penyerahan aset nonmoneter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50" name="Litebulb"/>
          <p:cNvSpPr>
            <a:spLocks noEditPoints="1" noChangeArrowheads="1"/>
          </p:cNvSpPr>
          <p:nvPr/>
        </p:nvSpPr>
        <p:spPr bwMode="auto">
          <a:xfrm rot="20153201">
            <a:off x="1881159" y="1357299"/>
            <a:ext cx="1109659" cy="881053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30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548378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Pengakuan Awal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1952596" y="1785926"/>
            <a:ext cx="8286808" cy="785818"/>
          </a:xfrm>
          <a:prstGeom prst="round2DiagRect">
            <a:avLst/>
          </a:prstGeom>
          <a:solidFill>
            <a:srgbClr val="FDCE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transaksi yang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didenominasikan atau memerlukan penyelesaian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 suatu </a:t>
            </a:r>
            <a:r>
              <a:rPr lang="id-ID" sz="2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 uang asing</a:t>
            </a:r>
            <a:endParaRPr lang="en-US" sz="20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2596" y="1357298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Transaksi</a:t>
            </a:r>
            <a:r>
              <a:rPr lang="en-U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0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mata</a:t>
            </a:r>
            <a:r>
              <a:rPr lang="en-U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0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uang</a:t>
            </a:r>
            <a:r>
              <a:rPr lang="en-U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0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asing</a:t>
            </a:r>
            <a:endParaRPr lang="en-US" sz="20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81554" y="2857496"/>
            <a:ext cx="5286412" cy="1000132"/>
          </a:xfrm>
          <a:prstGeom prst="roundRect">
            <a:avLst/>
          </a:prstGeom>
          <a:noFill/>
          <a:ln>
            <a:solidFill>
              <a:srgbClr val="FDCE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membeli atau menjual</a:t>
            </a:r>
            <a:r>
              <a:rPr lang="id-ID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barang atau jasa yang harganya didenominasikan dalam suatu mata uang asing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24232" y="4000504"/>
            <a:ext cx="6643734" cy="1000132"/>
          </a:xfrm>
          <a:prstGeom prst="roundRect">
            <a:avLst/>
          </a:prstGeom>
          <a:noFill/>
          <a:ln>
            <a:solidFill>
              <a:srgbClr val="FDCE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sv-SE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meminjam atau meminjamkan</a:t>
            </a:r>
            <a:r>
              <a:rPr lang="sv-SE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dana</a:t>
            </a:r>
            <a:r>
              <a:rPr lang="sv-SE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 jumlah yang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merupakan utang atau tagihan didenominasikan dalam </a:t>
            </a:r>
            <a:r>
              <a:rPr lang="fi-FI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 mata uang asing; atau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95670" y="5143512"/>
            <a:ext cx="6643734" cy="1000132"/>
          </a:xfrm>
          <a:prstGeom prst="roundRect">
            <a:avLst/>
          </a:prstGeom>
          <a:noFill/>
          <a:ln>
            <a:solidFill>
              <a:srgbClr val="FDCE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id-ID" sz="20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memperoleh atau melepas aset</a:t>
            </a:r>
            <a:r>
              <a:rPr lang="id-ID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id-ID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 mengadakan atau menyelesaikan kewajiban yang didenominasikan dalam suatu mata uang asing</a:t>
            </a:r>
            <a:endParaRPr lang="fi-FI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074" name="Picture 2" descr="C:\Program Files\Microsoft Office\MEDIA\CAGCAT10\j022202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03266">
            <a:off x="2033458" y="2721121"/>
            <a:ext cx="1125963" cy="1130009"/>
          </a:xfrm>
          <a:prstGeom prst="rect">
            <a:avLst/>
          </a:prstGeom>
          <a:noFill/>
        </p:spPr>
      </p:pic>
      <p:pic>
        <p:nvPicPr>
          <p:cNvPr id="3075" name="Picture 3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208955">
            <a:off x="1978958" y="4033788"/>
            <a:ext cx="1102640" cy="1106604"/>
          </a:xfrm>
          <a:prstGeom prst="rect">
            <a:avLst/>
          </a:prstGeom>
          <a:noFill/>
        </p:spPr>
      </p:pic>
      <p:pic>
        <p:nvPicPr>
          <p:cNvPr id="3076" name="Picture 4" descr="C:\Program Files\Microsoft Office\MEDIA\CAGCAT10\j022201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557292">
            <a:off x="3272945" y="2834893"/>
            <a:ext cx="1041598" cy="1045341"/>
          </a:xfrm>
          <a:prstGeom prst="rect">
            <a:avLst/>
          </a:prstGeom>
          <a:noFill/>
        </p:spPr>
      </p:pic>
      <p:pic>
        <p:nvPicPr>
          <p:cNvPr id="3077" name="Picture 5" descr="C:\Program Files\Microsoft Office\MEDIA\CAGCAT10\j0222019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8409" y="5091969"/>
            <a:ext cx="1035066" cy="10387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1961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548378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Penerapan</a:t>
            </a:r>
            <a:r>
              <a:rPr lang="en-US" sz="3600" b="1" dirty="0"/>
              <a:t> </a:t>
            </a:r>
            <a:r>
              <a:rPr lang="id-ID" sz="3600" b="1" dirty="0"/>
              <a:t>Pengakuan Awal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38282" y="1357299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Pengakuan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awal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…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881158" y="1857364"/>
          <a:ext cx="8072494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2952728" y="5814972"/>
            <a:ext cx="6786610" cy="40011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transaksi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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tanggal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memenuhi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kriteria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  <a:sym typeface="Wingdings" pitchFamily="2" charset="2"/>
              </a:rPr>
              <a:t>pengakuan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87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b="1" dirty="0" err="1"/>
              <a:t>Penerapan</a:t>
            </a:r>
            <a:r>
              <a:rPr lang="en-US" sz="3200" b="1" dirty="0"/>
              <a:t> </a:t>
            </a:r>
            <a:r>
              <a:rPr lang="en-US" sz="3200" b="1" dirty="0" err="1"/>
              <a:t>pada</a:t>
            </a:r>
            <a:r>
              <a:rPr lang="en-US" sz="3200" b="1" dirty="0"/>
              <a:t> </a:t>
            </a:r>
            <a:r>
              <a:rPr lang="en-US" sz="3200" b="1" dirty="0" err="1"/>
              <a:t>Tanggal</a:t>
            </a:r>
            <a:r>
              <a:rPr lang="en-US" sz="3200" b="1" dirty="0"/>
              <a:t> </a:t>
            </a:r>
            <a:r>
              <a:rPr lang="en-US" sz="3200" b="1" dirty="0" err="1"/>
              <a:t>Pelaporan</a:t>
            </a:r>
            <a:endParaRPr lang="id-ID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8282" y="1428736"/>
            <a:ext cx="8358246" cy="1000132"/>
          </a:xfrm>
          <a:prstGeom prst="roundRect">
            <a:avLst/>
          </a:prstGeom>
          <a:solidFill>
            <a:srgbClr val="F2F583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penutup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38282" y="2571744"/>
            <a:ext cx="8358246" cy="1000132"/>
          </a:xfrm>
          <a:prstGeom prst="roundRect">
            <a:avLst/>
          </a:prstGeom>
          <a:solidFill>
            <a:srgbClr val="F2F583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5563" indent="-55563" algn="ctr">
              <a:tabLst>
                <a:tab pos="55563" algn="l"/>
              </a:tabLst>
            </a:pP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nonmoneter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diukur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biaya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historis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s-E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s-E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pada </a:t>
            </a:r>
            <a:r>
              <a:rPr lang="es-E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s-E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s-E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transaksi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38282" y="3786190"/>
            <a:ext cx="8358246" cy="1285884"/>
          </a:xfrm>
          <a:prstGeom prst="roundRect">
            <a:avLst/>
          </a:prstGeom>
          <a:solidFill>
            <a:srgbClr val="F2F583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nonmoneter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diukur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wajar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wajar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ditentukan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 descr="business_chart-10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283" y="5871855"/>
            <a:ext cx="2286016" cy="78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20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142853"/>
            <a:ext cx="8229600" cy="563563"/>
          </a:xfrm>
        </p:spPr>
        <p:txBody>
          <a:bodyPr>
            <a:noAutofit/>
          </a:bodyPr>
          <a:lstStyle/>
          <a:p>
            <a:r>
              <a:rPr lang="en-US" sz="3200" dirty="0" err="1"/>
              <a:t>Penerapan</a:t>
            </a:r>
            <a:r>
              <a:rPr lang="en-US" sz="3200" dirty="0"/>
              <a:t> - </a:t>
            </a:r>
            <a:r>
              <a:rPr lang="en-US" sz="3200" dirty="0" err="1"/>
              <a:t>Aset</a:t>
            </a:r>
            <a:r>
              <a:rPr lang="en-US" sz="3200" dirty="0"/>
              <a:t> </a:t>
            </a:r>
            <a:r>
              <a:rPr lang="en-US" sz="3200" dirty="0" err="1"/>
              <a:t>Tetap</a:t>
            </a:r>
            <a:endParaRPr lang="id-ID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1600200" y="2073156"/>
            <a:ext cx="1891846" cy="71290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diukur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41950" y="2644660"/>
            <a:ext cx="1500430" cy="71290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historis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41950" y="1430214"/>
            <a:ext cx="1500430" cy="71290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wajar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20443537">
            <a:off x="3729089" y="1771085"/>
            <a:ext cx="456652" cy="64809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ight Arrow 10"/>
          <p:cNvSpPr/>
          <p:nvPr/>
        </p:nvSpPr>
        <p:spPr>
          <a:xfrm rot="1579798">
            <a:off x="3732203" y="2635530"/>
            <a:ext cx="456652" cy="64809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ight Brace 11"/>
          <p:cNvSpPr/>
          <p:nvPr/>
        </p:nvSpPr>
        <p:spPr>
          <a:xfrm>
            <a:off x="6040335" y="1775625"/>
            <a:ext cx="391417" cy="1296185"/>
          </a:xfrm>
          <a:prstGeom prst="rightBrace">
            <a:avLst/>
          </a:prstGeom>
          <a:noFill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6455355" y="1600200"/>
            <a:ext cx="1826610" cy="1676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jika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jumlahnya ditentukan dalam mata uang asing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8416190" y="2066528"/>
            <a:ext cx="456652" cy="64809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8873764" y="1600200"/>
            <a:ext cx="1565637" cy="1676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kedalam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fusional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9331740" y="3495288"/>
            <a:ext cx="521888" cy="648092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8116831" y="4392316"/>
            <a:ext cx="2283263" cy="10369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beberapa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tersedia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10800000">
            <a:off x="7328846" y="4566858"/>
            <a:ext cx="456652" cy="64809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3592115" y="4412202"/>
            <a:ext cx="3457512" cy="123137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v-SE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 di mana arus kas masa depan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diselesaikan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jika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arus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kas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terjadi</a:t>
            </a:r>
            <a:r>
              <a:rPr lang="en-US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 tanggal pengukuran</a:t>
            </a:r>
            <a:endParaRPr lang="en-US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1" name="Picture 20" descr="0511-0901-0904-4510_Smoke_Pouring_Out_of_a_Factory_clipart_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0596" y="4970896"/>
            <a:ext cx="1828633" cy="11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21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638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Selisih</a:t>
            </a:r>
            <a:r>
              <a:rPr lang="en-US" b="1" dirty="0"/>
              <a:t> </a:t>
            </a:r>
            <a:r>
              <a:rPr lang="en-US" b="1" dirty="0" err="1"/>
              <a:t>Kurs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Horizontal Scroll 5"/>
          <p:cNvSpPr/>
          <p:nvPr/>
        </p:nvSpPr>
        <p:spPr>
          <a:xfrm>
            <a:off x="1882295" y="2388596"/>
            <a:ext cx="8329642" cy="3729046"/>
          </a:xfrm>
          <a:prstGeom prst="horizontalScroll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timbul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penyelesaian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pos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proses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pos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moneter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berbeda dari kurs pada saat pos moneter tersebut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pengakuan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awal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selama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sebelumnya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periode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saat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terjadinya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kecuali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sebagaimana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dijelaskan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paragraf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32.</a:t>
            </a:r>
          </a:p>
        </p:txBody>
      </p:sp>
      <p:pic>
        <p:nvPicPr>
          <p:cNvPr id="2050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9140" y="1214422"/>
            <a:ext cx="2143108" cy="1833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0611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9804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Selisih</a:t>
            </a:r>
            <a:r>
              <a:rPr lang="en-US" sz="3600" b="1" dirty="0"/>
              <a:t> </a:t>
            </a:r>
            <a:r>
              <a:rPr lang="en-US" sz="3600" b="1" dirty="0" err="1"/>
              <a:t>Nilai</a:t>
            </a:r>
            <a:r>
              <a:rPr lang="en-US" sz="3600" b="1" dirty="0"/>
              <a:t> </a:t>
            </a:r>
            <a:r>
              <a:rPr lang="en-US" sz="3600" b="1" dirty="0" err="1"/>
              <a:t>Tukar</a:t>
            </a:r>
            <a:r>
              <a:rPr lang="en-US" sz="3600" b="1" dirty="0"/>
              <a:t> - </a:t>
            </a:r>
            <a:r>
              <a:rPr lang="en-US" sz="3600" b="1" dirty="0" err="1"/>
              <a:t>Komprehensif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619964" y="1500174"/>
            <a:ext cx="8477280" cy="4748226"/>
          </a:xfrm>
        </p:spPr>
        <p:txBody>
          <a:bodyPr/>
          <a:lstStyle/>
          <a:p>
            <a:r>
              <a:rPr lang="fi-FI" dirty="0"/>
              <a:t>. </a:t>
            </a:r>
          </a:p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2166910" y="1357298"/>
            <a:ext cx="8072494" cy="1643074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Jika keuntungan atau kerugian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nonmoneter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lain, setiap komponen perubahan dari keuntungan atau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kerugian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lain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2095472" y="3286124"/>
            <a:ext cx="8072494" cy="1643074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Sebaliknya, jika keuntungan atau kerugian 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nonmoneter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maka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komponen keuntungan atau kerugian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tersebut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 descr="man_on_phon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6910" y="5035524"/>
            <a:ext cx="2714612" cy="18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0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b="1" dirty="0" err="1"/>
              <a:t>Selisih</a:t>
            </a:r>
            <a:r>
              <a:rPr lang="en-US" sz="3200" b="1" dirty="0"/>
              <a:t> </a:t>
            </a:r>
            <a:r>
              <a:rPr lang="en-US" sz="3200" b="1" dirty="0" err="1"/>
              <a:t>Nilai</a:t>
            </a:r>
            <a:r>
              <a:rPr lang="en-US" sz="3200" b="1" dirty="0"/>
              <a:t> </a:t>
            </a:r>
            <a:r>
              <a:rPr lang="en-US" sz="3200" b="1" dirty="0" err="1"/>
              <a:t>Tukar</a:t>
            </a:r>
            <a:r>
              <a:rPr lang="en-US" sz="3200" b="1" dirty="0"/>
              <a:t> – </a:t>
            </a:r>
            <a:r>
              <a:rPr lang="en-US" sz="3200" b="1" dirty="0" err="1"/>
              <a:t>Investasi</a:t>
            </a:r>
            <a:r>
              <a:rPr lang="en-US" sz="3200" b="1" dirty="0"/>
              <a:t> </a:t>
            </a:r>
            <a:r>
              <a:rPr lang="en-US" sz="3200" b="1" dirty="0" err="1"/>
              <a:t>Neto</a:t>
            </a:r>
            <a:endParaRPr lang="id-ID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000108"/>
          <a:ext cx="8858280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6990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8366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b="1" dirty="0" err="1"/>
              <a:t>Perubahan</a:t>
            </a:r>
            <a:r>
              <a:rPr lang="en-US" sz="3200" b="1" dirty="0"/>
              <a:t> Mata </a:t>
            </a:r>
            <a:r>
              <a:rPr lang="en-US" sz="3200" b="1" dirty="0" err="1"/>
              <a:t>Uang</a:t>
            </a:r>
            <a:r>
              <a:rPr lang="en-US" sz="3200" b="1" dirty="0"/>
              <a:t> </a:t>
            </a:r>
            <a:r>
              <a:rPr lang="en-US" sz="3200" b="1" dirty="0" err="1"/>
              <a:t>Fungsional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215666" y="1714488"/>
            <a:ext cx="8477280" cy="4429156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Round Same Side Corner Rectangle 4"/>
          <p:cNvSpPr/>
          <p:nvPr/>
        </p:nvSpPr>
        <p:spPr>
          <a:xfrm>
            <a:off x="1809720" y="3286124"/>
            <a:ext cx="8001056" cy="2000264"/>
          </a:xfrm>
          <a:prstGeom prst="round2SameRect">
            <a:avLst/>
          </a:prstGeom>
          <a:solidFill>
            <a:srgbClr val="8DF07C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terdapat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perubahan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menerapkan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prosedur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lang="en-US" sz="2200" b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baru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secara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prospektif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sejak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perubahan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itu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074" name="Picture 2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84" y="1500175"/>
            <a:ext cx="2786082" cy="238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8338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142853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dirty="0" err="1"/>
              <a:t>Penjabaran</a:t>
            </a:r>
            <a:r>
              <a:rPr lang="en-US" sz="3200" dirty="0"/>
              <a:t> Mata </a:t>
            </a:r>
            <a:r>
              <a:rPr lang="en-US" sz="3200" dirty="0" err="1"/>
              <a:t>Uang</a:t>
            </a:r>
            <a:r>
              <a:rPr lang="en-US" sz="3200" dirty="0"/>
              <a:t> </a:t>
            </a:r>
            <a:r>
              <a:rPr lang="en-US" sz="3200" dirty="0" err="1"/>
              <a:t>Pelaporan</a:t>
            </a:r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66876" y="1357298"/>
            <a:ext cx="8858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Prosedur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hasil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posisi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fungsionalnya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bukan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ekonomi hiperinflasi</a:t>
            </a:r>
            <a:r>
              <a:rPr lang="en-US" sz="22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ke dalam mata uang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pelaporan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berbeda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09720" y="2500306"/>
            <a:ext cx="8501122" cy="9286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liabilitas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posisi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disajikan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yaitu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termasuk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komparatif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penutup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09720" y="3500438"/>
            <a:ext cx="8501122" cy="13001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beban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terpisah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disajikan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yaitu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termasuk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komparatif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transaksi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09720" y="4857760"/>
            <a:ext cx="8501122" cy="9286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semua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hasil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0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lain</a:t>
            </a: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 descr="busin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2596" y="5844188"/>
            <a:ext cx="2286016" cy="101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39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201142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Penjabaran</a:t>
            </a:r>
            <a:r>
              <a:rPr lang="en-US" sz="3600" dirty="0"/>
              <a:t> MU - </a:t>
            </a:r>
            <a:r>
              <a:rPr lang="en-US" sz="3600" i="1" dirty="0"/>
              <a:t>Goodwill</a:t>
            </a:r>
            <a:endParaRPr lang="id-ID" sz="3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809720" y="1428736"/>
            <a:ext cx="8429684" cy="1785950"/>
          </a:xfrm>
          <a:prstGeom prst="roundRect">
            <a:avLst/>
          </a:prstGeom>
          <a:gradFill flip="none" rotWithShape="1">
            <a:gsLst>
              <a:gs pos="0">
                <a:srgbClr val="DCE565">
                  <a:tint val="66000"/>
                  <a:satMod val="160000"/>
                </a:srgbClr>
              </a:gs>
              <a:gs pos="50000">
                <a:srgbClr val="DCE565">
                  <a:tint val="44500"/>
                  <a:satMod val="160000"/>
                </a:srgbClr>
              </a:gs>
              <a:gs pos="100000">
                <a:srgbClr val="DCE565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i="1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Goodwill</a:t>
            </a:r>
            <a:r>
              <a:rPr lang="pt-BR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pt-BR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akuisisi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penyesuaian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wajar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jumlah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tercatat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kewajiban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timbul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 akuisisi kegiatan usaha luar negeri tersebut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diperlakukan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sebagai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kewajiban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itu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09720" y="3429000"/>
            <a:ext cx="8429684" cy="1428760"/>
          </a:xfrm>
          <a:prstGeom prst="roundRect">
            <a:avLst/>
          </a:prstGeom>
          <a:gradFill flip="none" rotWithShape="1">
            <a:gsLst>
              <a:gs pos="0">
                <a:srgbClr val="DCE565">
                  <a:tint val="66000"/>
                  <a:satMod val="160000"/>
                </a:srgbClr>
              </a:gs>
              <a:gs pos="50000">
                <a:srgbClr val="DCE565">
                  <a:tint val="44500"/>
                  <a:satMod val="160000"/>
                </a:srgbClr>
              </a:gs>
              <a:gs pos="100000">
                <a:srgbClr val="DCE565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liablitas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ddinyatakan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dijabarkan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penutup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sesuai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paragraf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39.</a:t>
            </a:r>
          </a:p>
        </p:txBody>
      </p:sp>
      <p:pic>
        <p:nvPicPr>
          <p:cNvPr id="8" name="Picture 7" descr="auditor_at_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6132" y="4684856"/>
            <a:ext cx="2571768" cy="21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51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9804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Pelepasan</a:t>
            </a:r>
            <a:r>
              <a:rPr lang="en-US" b="1" dirty="0"/>
              <a:t> Usaha LN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lded Corner 4"/>
          <p:cNvSpPr/>
          <p:nvPr/>
        </p:nvSpPr>
        <p:spPr>
          <a:xfrm>
            <a:off x="2166910" y="1571612"/>
            <a:ext cx="8072494" cy="3214710"/>
          </a:xfrm>
          <a:prstGeom prst="foldedCorner">
            <a:avLst/>
          </a:prstGeom>
          <a:solidFill>
            <a:srgbClr val="FDCEB9"/>
          </a:solidFill>
          <a:ln>
            <a:solidFill>
              <a:srgbClr val="FDCE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pelepasan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jumlah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kumulatif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terkait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lain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diakumulasi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komponen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terpisah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ekuitas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direklasifikasi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ekuitas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penyesuaian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pengelompokkan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ulang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keuntungan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kerugian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pelepasan suatu kegiatan usaha di luar negeri diakui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lihat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PSAK 1).</a:t>
            </a:r>
          </a:p>
        </p:txBody>
      </p:sp>
      <p:pic>
        <p:nvPicPr>
          <p:cNvPr id="6" name="Picture 5" descr="Affiliate-Marketing-Busine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8348" y="4832744"/>
            <a:ext cx="3000396" cy="202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64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6973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Pelepasan</a:t>
            </a:r>
            <a:r>
              <a:rPr lang="en-US" b="1" dirty="0"/>
              <a:t> Usaha LN - </a:t>
            </a:r>
            <a:r>
              <a:rPr lang="en-US" b="1" dirty="0" err="1"/>
              <a:t>Anak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8282" y="1428736"/>
            <a:ext cx="8643998" cy="2143140"/>
          </a:xfrm>
          <a:prstGeom prst="roundRect">
            <a:avLst/>
          </a:prstGeom>
          <a:solidFill>
            <a:srgbClr val="A2F4A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pelepasan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anak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mencakup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mereatribusi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bagian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sebanding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jumlah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kumulatif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lain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kepentingan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nonpengendali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 usaha luar negeri tersebut</a:t>
            </a:r>
            <a:endParaRPr lang="en-US" sz="2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38282" y="3714752"/>
            <a:ext cx="8643998" cy="1643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v-SE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 setiap pelepasan 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yang lain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usaha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negeri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mereklasifikasi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hanya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bagian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sebanding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jumlah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kumulatif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diakui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pendapatan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komprehensif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lain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endParaRPr lang="en-US" sz="22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8" name="Picture 7" descr="ekonomi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305" y="5318020"/>
            <a:ext cx="1843268" cy="15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59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142853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93408" y="1465026"/>
            <a:ext cx="6714960" cy="203598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Keuntungan atau kerugian pada transaksi mata uang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selisih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timbul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hasil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posisi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suatu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berbeda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mungkin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memiliki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pengaruh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pajak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1998" y="4497792"/>
            <a:ext cx="53748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PSAK 46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diterapkan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ke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pengaruh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pajak</a:t>
            </a:r>
            <a:r>
              <a:rPr lang="en-US" sz="22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ini</a:t>
            </a:r>
            <a:endParaRPr lang="en-US" sz="22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447927" y="3740111"/>
            <a:ext cx="1143008" cy="642942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oks-pile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10601" y="3200400"/>
            <a:ext cx="1877321" cy="284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12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Pengungkapan</a:t>
            </a:r>
            <a:r>
              <a:rPr lang="en-US" b="1" dirty="0"/>
              <a:t> - 1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881158" y="1397000"/>
          <a:ext cx="85011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1884" y="4552946"/>
            <a:ext cx="2330384" cy="23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47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Pengungkapan</a:t>
            </a:r>
            <a:r>
              <a:rPr lang="en-US" b="1" dirty="0"/>
              <a:t> - 2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2024034" y="1397000"/>
          <a:ext cx="835824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Home_inspection_checklist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53388" y="4384848"/>
            <a:ext cx="2500330" cy="247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794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142853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Pengungkapan</a:t>
            </a:r>
            <a:r>
              <a:rPr lang="en-US" dirty="0"/>
              <a:t> - 3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309786" y="1714488"/>
            <a:ext cx="7929618" cy="2571768"/>
          </a:xfrm>
          <a:prstGeom prst="roundRect">
            <a:avLst/>
          </a:prstGeom>
          <a:solidFill>
            <a:srgbClr val="F2F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 entitas </a:t>
            </a:r>
            <a:r>
              <a:rPr lang="fi-FI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menyajikan laporan keuangan </a:t>
            </a:r>
            <a:r>
              <a:rPr lang="fi-FI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berbeda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fungsionalnya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maka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menjelaskan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bahwa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mereka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tunduk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SAK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hanya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jika</a:t>
            </a:r>
            <a:r>
              <a:rPr lang="en-US" sz="2200" dirty="0">
                <a:solidFill>
                  <a:srgbClr val="FF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mematuhi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semua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persyaratan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Pernyataan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Interpretasi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Pernyataan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berlaku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termasuk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metode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sebagaimana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dijelaskan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paragraf</a:t>
            </a:r>
            <a:r>
              <a:rPr lang="en-US" sz="2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37.</a:t>
            </a:r>
          </a:p>
        </p:txBody>
      </p:sp>
      <p:pic>
        <p:nvPicPr>
          <p:cNvPr id="6" name="Picture 5" descr="Home_inspection_checklis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0447" y="4572008"/>
            <a:ext cx="2311113" cy="22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692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242" y="304801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Pengungkapan</a:t>
            </a:r>
            <a:r>
              <a:rPr lang="en-US" b="1" dirty="0"/>
              <a:t> - 4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095472" y="1500174"/>
            <a:ext cx="8215370" cy="1214446"/>
          </a:xfrm>
          <a:prstGeom prst="roundRect">
            <a:avLst/>
          </a:prstGeom>
          <a:solidFill>
            <a:srgbClr val="FDCEB9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 menyajikan laporan keuangan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berbeda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fungsionalnya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maupun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sv-SE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mata uang pelaporannya, dan persyaratan-persyaratan </a:t>
            </a:r>
            <a:r>
              <a:rPr lang="it-IT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 paragraf 52 tidak dipenuhi, entitas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2095472" y="2794000"/>
          <a:ext cx="821537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1989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9526" y="381001"/>
            <a:ext cx="8229600" cy="563563"/>
          </a:xfrm>
        </p:spPr>
        <p:txBody>
          <a:bodyPr>
            <a:noAutofit/>
          </a:bodyPr>
          <a:lstStyle/>
          <a:p>
            <a:r>
              <a:rPr lang="en-US" sz="3600" b="1" dirty="0" err="1"/>
              <a:t>Tanggal</a:t>
            </a:r>
            <a:r>
              <a:rPr lang="en-US" sz="3600" b="1" dirty="0"/>
              <a:t> </a:t>
            </a:r>
            <a:r>
              <a:rPr lang="en-US" sz="3600" b="1" dirty="0" err="1"/>
              <a:t>Efektif</a:t>
            </a:r>
            <a:r>
              <a:rPr lang="en-US" sz="3600" b="1" dirty="0"/>
              <a:t> </a:t>
            </a:r>
            <a:r>
              <a:rPr lang="en-US" sz="3600" b="1" dirty="0" err="1"/>
              <a:t>dan</a:t>
            </a:r>
            <a:r>
              <a:rPr lang="en-US" sz="3600" b="1" dirty="0"/>
              <a:t> </a:t>
            </a:r>
            <a:r>
              <a:rPr lang="en-US" sz="3600" b="1" dirty="0" err="1"/>
              <a:t>Transisi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86906" y="1571612"/>
            <a:ext cx="8477280" cy="4429156"/>
          </a:xfrm>
        </p:spPr>
        <p:txBody>
          <a:bodyPr/>
          <a:lstStyle/>
          <a:p>
            <a:endParaRPr lang="en-US" sz="2200" dirty="0"/>
          </a:p>
          <a:p>
            <a:endParaRPr lang="en-US" sz="22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Folded Corner 4"/>
          <p:cNvSpPr/>
          <p:nvPr/>
        </p:nvSpPr>
        <p:spPr>
          <a:xfrm>
            <a:off x="2166910" y="1357274"/>
            <a:ext cx="8143932" cy="4999076"/>
          </a:xfrm>
          <a:prstGeom prst="foldedCorner">
            <a:avLst/>
          </a:prstGeom>
          <a:solidFill>
            <a:srgbClr val="F2F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endParaRPr lang="fi-FI" sz="2000" b="1" i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r>
              <a:rPr lang="fi-FI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Pernyataan ini diterapkan untuk periode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tahunan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dimulai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setelah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1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Januari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2012.</a:t>
            </a:r>
          </a:p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Goodwill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penyesuaian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wajar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dinyatakan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didalam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merupakan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pos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nonmoneter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dilaporkan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i-FI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 tanggal akuisisi.</a:t>
            </a:r>
            <a:endParaRPr lang="en-US" sz="20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Entitas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menerapkan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paragraf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43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prospektif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semua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akuisisi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setelah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awal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periode ldi mana Pernyataan ini pertama 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kali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diterapkan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Pernyataan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menghapus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devaluasi atau depresiasi luar biasa. Perubahan ini diterapkan secara prospektif.</a:t>
            </a:r>
          </a:p>
          <a:p>
            <a:pPr marL="290513" indent="-290513" algn="just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ü"/>
            </a:pPr>
            <a:r>
              <a:rPr lang="fi-FI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Perubahan lain yang dihasilkan dari penerapan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Pernyataan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diperlakukan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sesuai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Persyaratan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PSAK 25.</a:t>
            </a:r>
          </a:p>
        </p:txBody>
      </p:sp>
    </p:spTree>
    <p:extLst>
      <p:ext uri="{BB962C8B-B14F-4D97-AF65-F5344CB8AC3E}">
        <p14:creationId xmlns:p14="http://schemas.microsoft.com/office/powerpoint/2010/main" val="1527373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905000" y="30480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1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sp>
        <p:nvSpPr>
          <p:cNvPr id="351236" name="Rectangle 4"/>
          <p:cNvSpPr>
            <a:spLocks noChangeArrowheads="1"/>
          </p:cNvSpPr>
          <p:nvPr/>
        </p:nvSpPr>
        <p:spPr bwMode="auto">
          <a:xfrm>
            <a:off x="1738282" y="1428736"/>
            <a:ext cx="8501122" cy="36907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b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Fakta</a:t>
            </a:r>
            <a:endParaRPr kumimoji="1" lang="en-US" altLang="en-US" sz="2000" b="1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346075" indent="-346075">
              <a:lnSpc>
                <a:spcPct val="90000"/>
              </a:lnSpc>
              <a:buClr>
                <a:srgbClr val="FF6699"/>
              </a:buClr>
              <a:tabLst>
                <a:tab pos="40163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 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BritCo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sebuah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perusahaan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Inggris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yang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dimiliki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sepenuhunya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oleh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DollarCo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menggabungkan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diri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ketika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tukarnya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£1 = US$1.10;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sedangkan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lainnya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1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Januari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ke-6			£1 = US$1.20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31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Desember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ke-6		£1 = US$1.40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Rata-rata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ke-6		£1 = US$1.30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401638" algn="l"/>
                <a:tab pos="512763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Piutang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hutang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hutang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jangka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panjang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dinyatakan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dalam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lokal</a:t>
            </a:r>
            <a:endParaRPr kumimoji="1" lang="en-US" altLang="en-US" sz="2000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401638" algn="l"/>
                <a:tab pos="512763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 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Saldo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Dollar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atas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Ditahan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Desember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ke-5, 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adalah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$60,000</a:t>
            </a:r>
          </a:p>
          <a:p>
            <a:pPr marL="111125" indent="-111125">
              <a:lnSpc>
                <a:spcPct val="90000"/>
              </a:lnSpc>
              <a:buClr>
                <a:srgbClr val="FF6699"/>
              </a:buClr>
              <a:tabLst>
                <a:tab pos="230188" algn="l"/>
                <a:tab pos="40163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 	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Kumulatif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Penyesuaian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Penjabaran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Mata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 			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Desember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ke-5,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sebesar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$30,000 (Cr.)	</a:t>
            </a:r>
          </a:p>
        </p:txBody>
      </p:sp>
    </p:spTree>
    <p:extLst>
      <p:ext uri="{BB962C8B-B14F-4D97-AF65-F5344CB8AC3E}">
        <p14:creationId xmlns:p14="http://schemas.microsoft.com/office/powerpoint/2010/main" val="2877452093"/>
      </p:ext>
    </p:extLst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13132" y="228601"/>
            <a:ext cx="731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4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4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4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4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1… </a:t>
            </a:r>
            <a:r>
              <a:rPr lang="en-US" altLang="en-US" sz="24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400" dirty="0">
              <a:solidFill>
                <a:srgbClr val="2D512E"/>
              </a:solidFill>
              <a:latin typeface="Arial Black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09720" y="1428737"/>
            <a:ext cx="8143932" cy="49649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 marL="234950" indent="-234950">
              <a:lnSpc>
                <a:spcPct val="90000"/>
              </a:lnSpc>
              <a:buClr>
                <a:srgbClr val="FF6699"/>
              </a:buClr>
              <a:tabLst>
                <a:tab pos="111125" algn="l"/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 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Neraca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Salso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BritCo’s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Desember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ke-6,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sesuai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prinsip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akuntansi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DollarCo’s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; pound (£)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merupakan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fungsional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dari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BritCo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   				</a:t>
            </a:r>
            <a:r>
              <a:rPr kumimoji="1" lang="en-US" altLang="en-US" sz="1600" u="sng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Debit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      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</a:t>
            </a:r>
            <a:r>
              <a:rPr kumimoji="1" lang="en-US" altLang="en-US" sz="1600" u="sng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redit</a:t>
            </a:r>
            <a:endParaRPr kumimoji="1" lang="en-US" altLang="en-US" sz="1600" u="sng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Kas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</a:t>
            </a:r>
            <a:r>
              <a:rPr kumimoji="1" lang="id-ID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r>
              <a:rPr kumimoji="1" lang="en-US" altLang="en-US" sz="1600" dirty="0">
                <a:solidFill>
                  <a:srgbClr val="0070C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£100,000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Piutang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300,000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Persediaan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16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 cost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500,000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Beban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dibayar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dimuka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25,000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Peralatan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Bangunan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(net)		1,000,000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Wesel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tagih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jangka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panjang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75,000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Hutang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£500,000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Porsi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kini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atas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hutang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jangka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panjang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id-ID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  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100,000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Hutang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jangka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panjang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</a:t>
            </a:r>
            <a:r>
              <a:rPr kumimoji="1" lang="id-ID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900,000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Modal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saham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</a:t>
            </a:r>
            <a:r>
              <a:rPr kumimoji="1" lang="id-ID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300,000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ditahan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1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Januari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ke-6				</a:t>
            </a:r>
            <a:r>
              <a:rPr kumimoji="1" lang="id-ID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Penjualan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5,000,000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HPP		4,000,000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Depresiasi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300,000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Beban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Lainnya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          	</a:t>
            </a:r>
            <a:r>
              <a:rPr kumimoji="1" lang="en-US" altLang="en-US" sz="1600" u="sng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550,000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r>
              <a:rPr kumimoji="1" lang="en-US" altLang="en-US" sz="1600" u="sng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             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							£6,850,000	£6,850,000</a:t>
            </a:r>
          </a:p>
          <a:p>
            <a:pPr marL="234950" indent="-234950">
              <a:lnSpc>
                <a:spcPct val="90000"/>
              </a:lnSpc>
              <a:buClr>
                <a:srgbClr val="FF6699"/>
              </a:buClr>
              <a:tabLst>
                <a:tab pos="230188" algn="l"/>
                <a:tab pos="234950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Penjualan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seluruh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beban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operasi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muncul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setiap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HPP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dapat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dikonversikan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rata-rata.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692150" algn="l"/>
                <a:tab pos="1023938" algn="l"/>
                <a:tab pos="4459288" algn="r"/>
                <a:tab pos="4978400" algn="l"/>
                <a:tab pos="5772150" algn="r"/>
              </a:tabLst>
              <a:defRPr/>
            </a:pP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• 	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Konsekuensi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pajak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penghasilan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16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diabaikan</a:t>
            </a:r>
            <a:r>
              <a:rPr kumimoji="1" lang="en-US" altLang="en-US" sz="16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0752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60" name="Rectangle 4"/>
          <p:cNvSpPr>
            <a:spLocks noChangeArrowheads="1"/>
          </p:cNvSpPr>
          <p:nvPr/>
        </p:nvSpPr>
        <p:spPr bwMode="auto">
          <a:xfrm>
            <a:off x="1952628" y="1357299"/>
            <a:ext cx="8215338" cy="49095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BritCo</a:t>
            </a:r>
            <a:endParaRPr kumimoji="1" lang="en-US" altLang="en-US" sz="1200" u="sng" dirty="0">
              <a:solidFill>
                <a:srgbClr val="3333FF"/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Penjabaran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Laporan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Posisi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Keuangan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dan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Lapran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Laba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u="sng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Rugi</a:t>
            </a:r>
            <a:r>
              <a:rPr kumimoji="1" lang="en-US" altLang="en-US" sz="1200" u="sng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516438" algn="l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		</a:t>
            </a:r>
            <a:r>
              <a:rPr kumimoji="1" lang="en-US" altLang="en-US" sz="1200" i="1" dirty="0" err="1">
                <a:solidFill>
                  <a:srgbClr val="3333FF"/>
                </a:solidFill>
                <a:cs typeface="Times New Roman" pitchFamily="18" charset="0"/>
              </a:rPr>
              <a:t>Nilai</a:t>
            </a:r>
            <a:r>
              <a:rPr kumimoji="1" lang="en-US" altLang="en-US" sz="1200" i="1" dirty="0">
                <a:solidFill>
                  <a:srgbClr val="3333FF"/>
                </a:solidFill>
                <a:cs typeface="Times New Roman" pitchFamily="18" charset="0"/>
              </a:rPr>
              <a:t>         	 </a:t>
            </a:r>
            <a:r>
              <a:rPr kumimoji="1" lang="en-US" altLang="en-US" sz="1200" i="1" dirty="0" err="1">
                <a:solidFill>
                  <a:srgbClr val="3333FF"/>
                </a:solidFill>
                <a:cs typeface="Times New Roman" pitchFamily="18" charset="0"/>
              </a:rPr>
              <a:t>Kode</a:t>
            </a:r>
            <a:r>
              <a:rPr kumimoji="1" lang="en-US" altLang="en-US" sz="1200" i="1" dirty="0">
                <a:solidFill>
                  <a:srgbClr val="3333FF"/>
                </a:solidFill>
                <a:cs typeface="Times New Roman" pitchFamily="18" charset="0"/>
              </a:rPr>
              <a:t> 		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281488" algn="l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i="1" dirty="0">
                <a:solidFill>
                  <a:srgbClr val="3333FF"/>
                </a:solidFill>
                <a:cs typeface="Times New Roman" pitchFamily="18" charset="0"/>
              </a:rPr>
              <a:t>			£	    </a:t>
            </a:r>
            <a:r>
              <a:rPr kumimoji="1" lang="en-US" altLang="en-US" sz="1200" i="1" dirty="0" err="1">
                <a:solidFill>
                  <a:srgbClr val="3333FF"/>
                </a:solidFill>
                <a:cs typeface="Times New Roman" pitchFamily="18" charset="0"/>
              </a:rPr>
              <a:t>Tukar</a:t>
            </a:r>
            <a:r>
              <a:rPr kumimoji="1" lang="en-US" altLang="en-US" sz="1200" i="1" dirty="0">
                <a:solidFill>
                  <a:srgbClr val="3333FF"/>
                </a:solidFill>
                <a:cs typeface="Times New Roman" pitchFamily="18" charset="0"/>
              </a:rPr>
              <a:t>    	</a:t>
            </a:r>
            <a:r>
              <a:rPr kumimoji="1" lang="en-US" altLang="en-US" sz="1200" i="1" dirty="0" err="1">
                <a:solidFill>
                  <a:srgbClr val="3333FF"/>
                </a:solidFill>
                <a:cs typeface="Times New Roman" pitchFamily="18" charset="0"/>
              </a:rPr>
              <a:t>Penjelasan</a:t>
            </a:r>
            <a:r>
              <a:rPr kumimoji="1" lang="en-US" altLang="en-US" sz="1200" i="1" dirty="0">
                <a:solidFill>
                  <a:srgbClr val="3333FF"/>
                </a:solidFill>
                <a:cs typeface="Times New Roman" pitchFamily="18" charset="0"/>
              </a:rPr>
              <a:t>*	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US $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Laporan</a:t>
            </a:r>
            <a:r>
              <a:rPr kumimoji="1" lang="en-US" altLang="en-US" sz="1200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Posisi</a:t>
            </a:r>
            <a:r>
              <a:rPr kumimoji="1" lang="en-US" altLang="en-US" sz="1200" dirty="0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latin typeface="Arial Black" pitchFamily="34" charset="0"/>
                <a:cs typeface="Times New Roman" pitchFamily="18" charset="0"/>
              </a:rPr>
              <a:t>Keuangan</a:t>
            </a:r>
            <a:endParaRPr kumimoji="1" lang="en-US" altLang="en-US" sz="1200" dirty="0">
              <a:solidFill>
                <a:srgbClr val="3333FF"/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Kas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100,000	1.4	C	140,000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Piutang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300,000	1.4	C	420,000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Persediaan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, at cost	500,000	1.4	C	700,000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Beban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Dibayar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Dimuka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25,000	1.4	C	35,000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Peralatan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Bangunan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(net)	1,000,000	1.4	C	1,400,000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Wesel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Taguh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Jangka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Panjang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 75,000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1.4	C	          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105,000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Total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Aset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2,000,000			2,800,000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Hutang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Dagang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500,000	1.4	C	700,000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Porsi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Kini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atas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Hutang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Jangka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Panjang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100,000	1.4	C	140,000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Hutang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Jangka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Panjang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900,000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1.4	C	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1,260,000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Total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Liabilitas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1,500,000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	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2,100,000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Modal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Saham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300,000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1.1	H	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330,000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Laba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DItahan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Saldo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, 1/1/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Tahun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ke-6	50,000		B	60,000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Laba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Bersih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Periode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Berjalan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       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150,000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F	      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195,000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Saldo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, 31/12/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Tahun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ke-6	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200,000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	 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255,000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Kumulatif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Penyesualian</a:t>
            </a:r>
            <a:endParaRPr kumimoji="1" lang="en-US" altLang="en-US" sz="1200" dirty="0">
              <a:solidFill>
                <a:srgbClr val="3333FF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Penjabaran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Mata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Uang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Asing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Saldo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, 1/1/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Tahun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ke-6			B	30,000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Penyesuaian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periode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berjalan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	G	85,000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Saldo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, 31/12/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Tahun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ke-6				115,000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Total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Ekuitas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Pemegang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Saham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500,000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			            </a:t>
            </a:r>
            <a:r>
              <a:rPr kumimoji="1" lang="en-US" altLang="en-US" sz="1200" u="sng" dirty="0">
                <a:solidFill>
                  <a:srgbClr val="3333FF"/>
                </a:solidFill>
                <a:cs typeface="Times New Roman" pitchFamily="18" charset="0"/>
              </a:rPr>
              <a:t>    700,000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Total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Liabilitas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dan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kumimoji="1" lang="en-US" altLang="en-US" sz="1200" dirty="0" err="1">
                <a:solidFill>
                  <a:srgbClr val="3333FF"/>
                </a:solidFill>
                <a:cs typeface="Times New Roman" pitchFamily="18" charset="0"/>
              </a:rPr>
              <a:t>Ekuitas</a:t>
            </a:r>
            <a:r>
              <a:rPr kumimoji="1" lang="en-US" altLang="en-US" sz="1200" dirty="0">
                <a:solidFill>
                  <a:srgbClr val="3333FF"/>
                </a:solidFill>
                <a:cs typeface="Times New Roman" pitchFamily="18" charset="0"/>
              </a:rPr>
              <a:t> 	2,000,000			2,800,000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endParaRPr kumimoji="1" lang="en-US" altLang="en-US" sz="1200" dirty="0">
              <a:solidFill>
                <a:srgbClr val="3333FF"/>
              </a:solidFill>
              <a:cs typeface="Times New Roman" pitchFamily="18" charset="0"/>
            </a:endParaRPr>
          </a:p>
        </p:txBody>
      </p:sp>
      <p:sp>
        <p:nvSpPr>
          <p:cNvPr id="57348" name="Line 5"/>
          <p:cNvSpPr>
            <a:spLocks noChangeShapeType="1"/>
          </p:cNvSpPr>
          <p:nvPr/>
        </p:nvSpPr>
        <p:spPr bwMode="auto">
          <a:xfrm flipH="1">
            <a:off x="4595802" y="3000372"/>
            <a:ext cx="685800" cy="0"/>
          </a:xfrm>
          <a:prstGeom prst="line">
            <a:avLst/>
          </a:prstGeom>
          <a:noFill/>
          <a:ln w="25400" cmpd="dbl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Line 6"/>
          <p:cNvSpPr>
            <a:spLocks noChangeShapeType="1"/>
          </p:cNvSpPr>
          <p:nvPr/>
        </p:nvSpPr>
        <p:spPr bwMode="auto">
          <a:xfrm flipH="1">
            <a:off x="8267720" y="3000372"/>
            <a:ext cx="685800" cy="0"/>
          </a:xfrm>
          <a:prstGeom prst="line">
            <a:avLst/>
          </a:prstGeom>
          <a:noFill/>
          <a:ln w="25400" cmpd="dbl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Line 9"/>
          <p:cNvSpPr>
            <a:spLocks noChangeShapeType="1"/>
          </p:cNvSpPr>
          <p:nvPr/>
        </p:nvSpPr>
        <p:spPr bwMode="auto">
          <a:xfrm flipH="1">
            <a:off x="8382016" y="5105400"/>
            <a:ext cx="685800" cy="0"/>
          </a:xfrm>
          <a:prstGeom prst="line">
            <a:avLst/>
          </a:prstGeom>
          <a:noFill/>
          <a:ln w="25400" cmpd="dbl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Line 10"/>
          <p:cNvSpPr>
            <a:spLocks noChangeShapeType="1"/>
          </p:cNvSpPr>
          <p:nvPr/>
        </p:nvSpPr>
        <p:spPr bwMode="auto">
          <a:xfrm flipH="1">
            <a:off x="4738678" y="5105400"/>
            <a:ext cx="685800" cy="0"/>
          </a:xfrm>
          <a:prstGeom prst="line">
            <a:avLst/>
          </a:prstGeom>
          <a:noFill/>
          <a:ln w="25400" cmpd="dbl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05000" y="261641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1…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61633"/>
      </p:ext>
    </p:extLst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09720" y="1571612"/>
            <a:ext cx="8643998" cy="42447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90488" tIns="44450" rIns="90488" bIns="44450">
            <a:spAutoFit/>
          </a:bodyPr>
          <a:lstStyle/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2000" b="1" u="sng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BritCo</a:t>
            </a:r>
            <a:endParaRPr kumimoji="1" lang="en-US" altLang="en-US" sz="2000" b="1" u="sng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2000" b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kumimoji="1" lang="en-US" altLang="en-US" sz="2000" b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b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kumimoji="1" lang="en-US" altLang="en-US" sz="2000" b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b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Rugi</a:t>
            </a:r>
            <a:endParaRPr kumimoji="1" lang="en-US" altLang="en-US" sz="2000" b="1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endParaRPr kumimoji="1" lang="en-US" altLang="en-US" sz="2000" b="1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516438" algn="l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2000" i="1" dirty="0">
                <a:solidFill>
                  <a:srgbClr val="3333FF"/>
                </a:solidFill>
                <a:cs typeface="Times New Roman" pitchFamily="18" charset="0"/>
              </a:rPr>
              <a:t>				</a:t>
            </a:r>
            <a:r>
              <a:rPr kumimoji="1" lang="en-US" altLang="en-US" sz="2000" i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kumimoji="1" lang="en-US" altLang="en-US" sz="20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     	 </a:t>
            </a:r>
            <a:r>
              <a:rPr kumimoji="1" lang="en-US" altLang="en-US" sz="2000" i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Kode</a:t>
            </a:r>
            <a:r>
              <a:rPr kumimoji="1" lang="en-US" altLang="en-US" sz="20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		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144838" algn="dec"/>
                <a:tab pos="4281488" algn="l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20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£	    </a:t>
            </a:r>
            <a:r>
              <a:rPr kumimoji="1" lang="en-US" altLang="en-US" sz="2000" i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kumimoji="1" lang="en-US" altLang="en-US" sz="20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	</a:t>
            </a:r>
            <a:r>
              <a:rPr kumimoji="1" lang="en-US" altLang="en-US" sz="2000" i="1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Penjelasan</a:t>
            </a:r>
            <a:r>
              <a:rPr kumimoji="1" lang="en-US" altLang="en-US" sz="2000" i="1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*		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 $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endParaRPr kumimoji="1" lang="en-US" altLang="en-US" sz="2000" b="1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939088" algn="dec"/>
              </a:tabLst>
              <a:defRPr/>
            </a:pP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Penjualan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5,000,000	1.3	A	         6,500,000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883525" algn="dec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HPP	(4,000,000)	1.3	A	             (5,200,000)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939088" algn="dec"/>
              </a:tabLst>
              <a:defRPr/>
            </a:pP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Depresiasi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(300,000)	1.3	A	(390,000)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6054725" algn="l"/>
                <a:tab pos="7370763" algn="l"/>
              </a:tabLst>
              <a:defRPr/>
            </a:pP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Laba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Bersih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 150,000			               195,000 </a:t>
            </a: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endParaRPr kumimoji="1" lang="en-US" altLang="en-US" sz="2000" dirty="0">
              <a:solidFill>
                <a:srgbClr val="3333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lnSpc>
                <a:spcPct val="90000"/>
              </a:lnSpc>
              <a:buClr>
                <a:srgbClr val="FF6699"/>
              </a:buClr>
              <a:tabLst>
                <a:tab pos="115888" algn="l"/>
                <a:tab pos="230188" algn="l"/>
                <a:tab pos="3594100" algn="dec"/>
                <a:tab pos="4748213" algn="dec"/>
                <a:tab pos="5888038" algn="dec"/>
                <a:tab pos="7259638" algn="dec"/>
              </a:tabLst>
              <a:defRPr/>
            </a:pP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*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Kode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translasi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atau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1" lang="en-US" altLang="en-US" sz="2000" dirty="0" err="1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penjelasan</a:t>
            </a:r>
            <a:r>
              <a:rPr kumimoji="1" lang="en-US" altLang="en-US" sz="2000" dirty="0">
                <a:solidFill>
                  <a:srgbClr val="3333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  C = Current rate. H =	 Historical rate. A =	 Average rate. B = Balance in U.S. dollars at the beginning of the period. F = Per income statement. G = 	Amount needed to balance the financial statements.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9720" y="285728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1…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98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805354" y="685800"/>
            <a:ext cx="8434050" cy="14573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tabLst>
                <a:tab pos="55563" algn="l"/>
              </a:tabLst>
              <a:defRPr/>
            </a:pP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31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Desember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20x3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perusahaan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Indonesia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bernama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Alfa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membeli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seluruh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saham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perusahaan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asing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bernama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“Beta Company” yang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memiliki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mata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uang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Ringgit Malaysia.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akuisisi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laporan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posisi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keuangan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Beta Company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adalah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sebagai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berikut</a:t>
            </a:r>
            <a:r>
              <a:rPr lang="en-US" sz="2000" dirty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20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8" name="Group 202"/>
          <p:cNvGraphicFramePr>
            <a:graphicFrameLocks noGrp="1"/>
          </p:cNvGraphicFramePr>
          <p:nvPr/>
        </p:nvGraphicFramePr>
        <p:xfrm>
          <a:off x="1809721" y="2214554"/>
          <a:ext cx="8429685" cy="418089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890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8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Beta Company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5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Laporan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Posisi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Keuangan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(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dalam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ribu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Ringgit Malaysia)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Aset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     20X3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20x4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Bangunan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peralatan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225,000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Persediaan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120,000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Piutang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150,000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34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lang="en-US" sz="2000" dirty="0" err="1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Kas</a:t>
                      </a:r>
                      <a:endParaRPr lang="en-US" sz="2000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endParaRPr lang="en-US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5,000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Hutang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(80,000)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(120,000)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Aset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Bersih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370,000 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430,000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40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Modal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Saham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Ditahan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170,000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230,000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Ekuitas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370,000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                   </a:t>
                      </a: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430,000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5677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5" name="Group 113"/>
          <p:cNvGraphicFramePr>
            <a:graphicFrameLocks/>
          </p:cNvGraphicFramePr>
          <p:nvPr/>
        </p:nvGraphicFramePr>
        <p:xfrm>
          <a:off x="2166910" y="1571612"/>
          <a:ext cx="7643866" cy="4642104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14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1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Laporan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Rugi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 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5563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dalam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ribu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Ringgit Malaysia)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Penjualan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800,000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Harga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Pokok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Penjualan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(470,000)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Kotor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330,000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Depresiasi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(25,000)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Beban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Operasi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(200,000)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Sebelum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105,000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(20,000)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Setelah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85,000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Dividen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yang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Dibayarkan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(25,000)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Tahun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Berjalan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60,000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pada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1 Jan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170,000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pada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31 Des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230,000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359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srgbClr val="2D512E"/>
                </a:solidFill>
              </a:rPr>
              <a:pPr/>
              <a:t>45</a:t>
            </a:fld>
            <a:endParaRPr lang="en-US">
              <a:solidFill>
                <a:srgbClr val="2D512E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2596" y="1500174"/>
            <a:ext cx="8215370" cy="4500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Informasi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tambahan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Aset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didepresiasikan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menggunakan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metode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garis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lurus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tingkat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depresiasi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10%.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Selama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20x4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sebuah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peralatan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harga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MYR 50,000,000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dibeli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Depresiasi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satu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penuh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dicatat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Berikut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daftar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nilai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tukar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Rp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terhadap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MYR:</a:t>
            </a:r>
          </a:p>
          <a:p>
            <a:pPr algn="just"/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			1 MYR=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31/12/20x3				3300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peralatan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3280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pembayaran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dividen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3200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persediaan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akhir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(20x4)			3180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peralatan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					3250</a:t>
            </a:r>
          </a:p>
          <a:p>
            <a:pPr algn="just"/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Rata-rata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20x4					3230</a:t>
            </a:r>
          </a:p>
          <a:p>
            <a:pPr algn="just"/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20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31/12/20x4				3170</a:t>
            </a:r>
          </a:p>
          <a:p>
            <a:pPr algn="just"/>
            <a:endParaRPr lang="en-US" sz="2000" dirty="0">
              <a:solidFill>
                <a:srgbClr val="2D512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43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5" name="Group 71"/>
          <p:cNvGraphicFramePr>
            <a:graphicFrameLocks noGrp="1"/>
          </p:cNvGraphicFramePr>
          <p:nvPr/>
        </p:nvGraphicFramePr>
        <p:xfrm>
          <a:off x="1595407" y="1285861"/>
          <a:ext cx="9072595" cy="5143541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64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61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Laporan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Rugi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Translasian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Metode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Kurs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Penutup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MYR (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dalam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ribu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Kurs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Rp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dalam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juta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Penjualan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2584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HPP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(470,000)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(1518.1)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Kotor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330,000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1065.9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Depresiasi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(25,000)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(80.75)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Beban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Operasi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(200,000)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(646)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Sebelum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105,000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339.15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(20,000)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(64.6)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Setelah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85,000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274.55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Dividen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yang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Dibayarkan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(25,000)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(80)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pada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tahun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berjalan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194.55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pada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 Jan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170,000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3300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*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561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Ditahan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pada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31 Des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230,000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755.55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Rectangular Callout 5"/>
          <p:cNvSpPr/>
          <p:nvPr/>
        </p:nvSpPr>
        <p:spPr>
          <a:xfrm>
            <a:off x="5453058" y="2143116"/>
            <a:ext cx="1714512" cy="428628"/>
          </a:xfrm>
          <a:prstGeom prst="wedgeRectCallout">
            <a:avLst>
              <a:gd name="adj1" fmla="val 71404"/>
              <a:gd name="adj2" fmla="val 52803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rata-rata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tahun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20x4 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5381620" y="4714884"/>
            <a:ext cx="1785950" cy="428628"/>
          </a:xfrm>
          <a:prstGeom prst="wedgeRectCallout">
            <a:avLst>
              <a:gd name="adj1" fmla="val 69099"/>
              <a:gd name="adj2" fmla="val 47147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bayar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dividen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381620" y="5429264"/>
            <a:ext cx="1714512" cy="428628"/>
          </a:xfrm>
          <a:prstGeom prst="wedgeRectCallout">
            <a:avLst>
              <a:gd name="adj1" fmla="val 70133"/>
              <a:gd name="adj2" fmla="val 60076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akuisisi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27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graphicFrame>
        <p:nvGraphicFramePr>
          <p:cNvPr id="6" name="Group 70"/>
          <p:cNvGraphicFramePr>
            <a:graphicFrameLocks noGrp="1"/>
          </p:cNvGraphicFramePr>
          <p:nvPr/>
        </p:nvGraphicFramePr>
        <p:xfrm>
          <a:off x="1809721" y="714356"/>
          <a:ext cx="8572561" cy="578268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330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29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Beta Company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9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Laporan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Posisi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Keuangan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per 31/12/20x4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42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MYR (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dalam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ribu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Kurs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Rp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dalam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milyar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Bangunan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peralatan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225,000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713.25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Persediaan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380.4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Piutang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200,000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634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Kas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15.85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Hutang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(120,000)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(380.4)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Aset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Bersih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430,000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1363.1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Modal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Saham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200,000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3300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660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Ditahan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230,000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Dari Lap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laba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Rugi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755.55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Cadangan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Translasi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_______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 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(52.45)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430,000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1363.1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Rectangular Callout 6"/>
          <p:cNvSpPr/>
          <p:nvPr/>
        </p:nvSpPr>
        <p:spPr>
          <a:xfrm>
            <a:off x="7739074" y="2143116"/>
            <a:ext cx="2000264" cy="571504"/>
          </a:xfrm>
          <a:prstGeom prst="wedgeRectCallout">
            <a:avLst>
              <a:gd name="adj1" fmla="val -52694"/>
              <a:gd name="adj2" fmla="val 79470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31/12/20x4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7524760" y="4500570"/>
            <a:ext cx="2000264" cy="571504"/>
          </a:xfrm>
          <a:prstGeom prst="wedgeRectCallout">
            <a:avLst>
              <a:gd name="adj1" fmla="val -52694"/>
              <a:gd name="adj2" fmla="val 79470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31/12/20x3</a:t>
            </a:r>
          </a:p>
        </p:txBody>
      </p:sp>
    </p:spTree>
    <p:extLst>
      <p:ext uri="{BB962C8B-B14F-4D97-AF65-F5344CB8AC3E}">
        <p14:creationId xmlns:p14="http://schemas.microsoft.com/office/powerpoint/2010/main" val="341536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graphicFrame>
        <p:nvGraphicFramePr>
          <p:cNvPr id="7" name="Group 37"/>
          <p:cNvGraphicFramePr>
            <a:graphicFrameLocks noGrp="1"/>
          </p:cNvGraphicFramePr>
          <p:nvPr/>
        </p:nvGraphicFramePr>
        <p:xfrm>
          <a:off x="1809721" y="1752601"/>
          <a:ext cx="8572559" cy="3627247"/>
        </p:xfrm>
        <a:graphic>
          <a:graphicData uri="http://schemas.openxmlformats.org/drawingml/2006/table">
            <a:tbl>
              <a:tblPr/>
              <a:tblGrid>
                <a:gridCol w="336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3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Pergerakan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Nilai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MYR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ribu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Rate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milyar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Jan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3300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1221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Kenaikan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bersih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setelah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pajak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274.55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Penurunan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Dividen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yang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dibayarkan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(25,000)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(80)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31 Des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1415.55 (A)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1383.1 (B)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57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Perbedaan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translasi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(B – A)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32.45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5524496" y="1895476"/>
            <a:ext cx="1643074" cy="428628"/>
          </a:xfrm>
          <a:prstGeom prst="wedgeRectCallout">
            <a:avLst>
              <a:gd name="adj1" fmla="val 78847"/>
              <a:gd name="adj2" fmla="val 108561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31/12/20x3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524496" y="2681294"/>
            <a:ext cx="1643074" cy="428628"/>
          </a:xfrm>
          <a:prstGeom prst="wedgeRectCallout">
            <a:avLst>
              <a:gd name="adj1" fmla="val 81216"/>
              <a:gd name="adj2" fmla="val 60076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rata-rata 20x4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5524496" y="3324236"/>
            <a:ext cx="1785950" cy="500066"/>
          </a:xfrm>
          <a:prstGeom prst="wedgeRectCallout">
            <a:avLst>
              <a:gd name="adj1" fmla="val 60566"/>
              <a:gd name="adj2" fmla="val 73929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pembayaran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dividen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5524496" y="4181492"/>
            <a:ext cx="1714512" cy="428628"/>
          </a:xfrm>
          <a:prstGeom prst="wedgeRectCallout">
            <a:avLst>
              <a:gd name="adj1" fmla="val 72484"/>
              <a:gd name="adj2" fmla="val 55228"/>
            </a:avLst>
          </a:prstGeom>
          <a:solidFill>
            <a:srgbClr val="A2F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31/12/20x4</a:t>
            </a:r>
          </a:p>
        </p:txBody>
      </p:sp>
    </p:spTree>
    <p:extLst>
      <p:ext uri="{BB962C8B-B14F-4D97-AF65-F5344CB8AC3E}">
        <p14:creationId xmlns:p14="http://schemas.microsoft.com/office/powerpoint/2010/main" val="6119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7108" y="6137291"/>
            <a:ext cx="2133600" cy="365125"/>
          </a:xfrm>
        </p:spPr>
        <p:txBody>
          <a:bodyPr/>
          <a:lstStyle/>
          <a:p>
            <a:fld id="{C8917DDB-6779-4320-89F1-0A441ABEDE43}" type="slidenum">
              <a:rPr lang="en-US" smtClean="0"/>
              <a:pPr/>
              <a:t>49</a:t>
            </a:fld>
            <a:endParaRPr lang="en-US"/>
          </a:p>
        </p:txBody>
      </p:sp>
      <p:graphicFrame>
        <p:nvGraphicFramePr>
          <p:cNvPr id="5" name="Group 71"/>
          <p:cNvGraphicFramePr>
            <a:graphicFrameLocks noGrp="1"/>
          </p:cNvGraphicFramePr>
          <p:nvPr/>
        </p:nvGraphicFramePr>
        <p:xfrm>
          <a:off x="2011067" y="1066800"/>
          <a:ext cx="8072492" cy="5344424"/>
        </p:xfrm>
        <a:graphic>
          <a:graphicData uri="http://schemas.openxmlformats.org/drawingml/2006/table">
            <a:tbl>
              <a:tblPr/>
              <a:tblGrid>
                <a:gridCol w="2786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91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Remeasured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Income Statement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mata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uang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fungsional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Rp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 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4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MYR (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ribu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Kurs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milyar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Penjualan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3230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2584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HPP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(470,000)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 (a)    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600" b="0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1531.1</a:t>
                      </a: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Kotor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1052.9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Depresiasi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(25,000)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 (b)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82.25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Beban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Operasi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(200,000)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3230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(646)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Rugi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remeasurement</a:t>
                      </a:r>
                      <a:endParaRPr kumimoji="0" 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________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 (c)   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(9.75)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sebelum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pajak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314.9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Pajak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(20,000)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3230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(64.6)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setelah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pajak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250.3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Dividen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yang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dibayarkan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(25,000)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3200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(80)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94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ditahan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berjalan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170.3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94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ditahan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Jan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170,000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3300 </a:t>
                      </a:r>
                      <a:endParaRPr kumimoji="0" lang="id-ID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Acq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date)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60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ditahan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31 Des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731.3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440223" y="1709742"/>
            <a:ext cx="1194443" cy="3929090"/>
            <a:chOff x="4786314" y="1928802"/>
            <a:chExt cx="1194443" cy="3929090"/>
          </a:xfrm>
        </p:grpSpPr>
        <p:sp>
          <p:nvSpPr>
            <p:cNvPr id="8" name="Rectangular Callout 7"/>
            <p:cNvSpPr/>
            <p:nvPr/>
          </p:nvSpPr>
          <p:spPr>
            <a:xfrm>
              <a:off x="4786314" y="1928802"/>
              <a:ext cx="1000132" cy="357190"/>
            </a:xfrm>
            <a:prstGeom prst="wedgeRectCallout">
              <a:avLst>
                <a:gd name="adj1" fmla="val 88338"/>
                <a:gd name="adj2" fmla="val 55736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rata-rata 20x4</a:t>
              </a:r>
            </a:p>
          </p:txBody>
        </p:sp>
        <p:sp>
          <p:nvSpPr>
            <p:cNvPr id="10" name="Rectangular Callout 9"/>
            <p:cNvSpPr/>
            <p:nvPr/>
          </p:nvSpPr>
          <p:spPr>
            <a:xfrm>
              <a:off x="4857752" y="4643446"/>
              <a:ext cx="1123005" cy="357190"/>
            </a:xfrm>
            <a:prstGeom prst="wedgeRectCallout">
              <a:avLst>
                <a:gd name="adj1" fmla="val 78508"/>
                <a:gd name="adj2" fmla="val 76077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id-ID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p</a:t>
              </a:r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emba</a:t>
              </a:r>
              <a:r>
                <a:rPr lang="id-ID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-</a:t>
              </a:r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yaran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dividen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1" name="Rectangular Callout 10"/>
            <p:cNvSpPr/>
            <p:nvPr/>
          </p:nvSpPr>
          <p:spPr>
            <a:xfrm>
              <a:off x="4857752" y="5500702"/>
              <a:ext cx="1091573" cy="357190"/>
            </a:xfrm>
            <a:prstGeom prst="wedgeRectCallout">
              <a:avLst>
                <a:gd name="adj1" fmla="val 46527"/>
                <a:gd name="adj2" fmla="val 80763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tanggal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31/12/20x3</a:t>
              </a:r>
            </a:p>
          </p:txBody>
        </p:sp>
        <p:sp>
          <p:nvSpPr>
            <p:cNvPr id="12" name="Rectangular Callout 11"/>
            <p:cNvSpPr/>
            <p:nvPr/>
          </p:nvSpPr>
          <p:spPr>
            <a:xfrm>
              <a:off x="4786314" y="3071810"/>
              <a:ext cx="1071570" cy="357190"/>
            </a:xfrm>
            <a:prstGeom prst="wedgeRectCallout">
              <a:avLst>
                <a:gd name="adj1" fmla="val 85691"/>
                <a:gd name="adj2" fmla="val 81134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rata-rata 20x4</a:t>
              </a:r>
            </a:p>
          </p:txBody>
        </p:sp>
        <p:sp>
          <p:nvSpPr>
            <p:cNvPr id="13" name="Rectangular Callout 12"/>
            <p:cNvSpPr/>
            <p:nvPr/>
          </p:nvSpPr>
          <p:spPr>
            <a:xfrm>
              <a:off x="4857752" y="3929066"/>
              <a:ext cx="1071570" cy="357190"/>
            </a:xfrm>
            <a:prstGeom prst="wedgeRectCallout">
              <a:avLst>
                <a:gd name="adj1" fmla="val 83114"/>
                <a:gd name="adj2" fmla="val 88244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rata-rata 20x4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5038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27667" y="5789625"/>
            <a:ext cx="2133600" cy="365125"/>
          </a:xfr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srgbClr val="2D512E"/>
                </a:solidFill>
              </a:rPr>
              <a:pPr/>
              <a:t>50</a:t>
            </a:fld>
            <a:endParaRPr lang="en-US">
              <a:solidFill>
                <a:srgbClr val="2D512E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graphicFrame>
        <p:nvGraphicFramePr>
          <p:cNvPr id="6" name="Group 173"/>
          <p:cNvGraphicFramePr>
            <a:graphicFrameLocks noGrp="1"/>
          </p:cNvGraphicFramePr>
          <p:nvPr/>
        </p:nvGraphicFramePr>
        <p:xfrm>
          <a:off x="2045939" y="1219200"/>
          <a:ext cx="8286808" cy="4919599"/>
        </p:xfrm>
        <a:graphic>
          <a:graphicData uri="http://schemas.openxmlformats.org/drawingml/2006/table">
            <a:tbl>
              <a:tblPr/>
              <a:tblGrid>
                <a:gridCol w="27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Note (a) – HPP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MYR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ribu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Kurs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Rp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milyar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Persediaan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awal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3300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330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Purchases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490,000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1582.7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Persediaan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akhir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(120,000)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3180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(381.6)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COGS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470,000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1531.1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Note (b) –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Beban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depresiasi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  MYR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ribu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Kurs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</a:t>
                      </a:r>
                      <a:r>
                        <a:rPr kumimoji="0" lang="en-US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Rp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 (</a:t>
                      </a:r>
                      <a:r>
                        <a:rPr kumimoji="0" lang="en-US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dalam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milyar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Peralatan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yang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ada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20,000*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3300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66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New equipment (2004)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</a:t>
                      </a: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5,000**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3250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 16.25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25,000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82.25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*200,000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÷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10 years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**50,000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÷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10 years 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Rectangular Callout 6"/>
          <p:cNvSpPr/>
          <p:nvPr/>
        </p:nvSpPr>
        <p:spPr>
          <a:xfrm>
            <a:off x="6617971" y="1790704"/>
            <a:ext cx="1214446" cy="428628"/>
          </a:xfrm>
          <a:prstGeom prst="wedgeRectCallout">
            <a:avLst>
              <a:gd name="adj1" fmla="val 65627"/>
              <a:gd name="adj2" fmla="val 40683"/>
            </a:avLst>
          </a:prstGeom>
          <a:solidFill>
            <a:srgbClr val="FDC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31/12/20x3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6617971" y="2290770"/>
            <a:ext cx="1161644" cy="428628"/>
          </a:xfrm>
          <a:prstGeom prst="wedgeRectCallout">
            <a:avLst>
              <a:gd name="adj1" fmla="val 71260"/>
              <a:gd name="adj2" fmla="val 4896"/>
            </a:avLst>
          </a:prstGeom>
          <a:solidFill>
            <a:srgbClr val="FDC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rata-rata 20x4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6617971" y="2790836"/>
            <a:ext cx="1214446" cy="428628"/>
          </a:xfrm>
          <a:prstGeom prst="wedgeRectCallout">
            <a:avLst>
              <a:gd name="adj1" fmla="val 70414"/>
              <a:gd name="adj2" fmla="val -20731"/>
            </a:avLst>
          </a:prstGeom>
          <a:solidFill>
            <a:srgbClr val="FDC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Persediaan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akhir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(20x4)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6617971" y="4862538"/>
            <a:ext cx="1018768" cy="428628"/>
          </a:xfrm>
          <a:prstGeom prst="wedgeRectCallout">
            <a:avLst>
              <a:gd name="adj1" fmla="val 83063"/>
              <a:gd name="adj2" fmla="val -9188"/>
            </a:avLst>
          </a:prstGeom>
          <a:solidFill>
            <a:srgbClr val="FDC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Pembelian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peralatan</a:t>
            </a:r>
            <a:endParaRPr lang="en-US" sz="1400" dirty="0">
              <a:solidFill>
                <a:srgbClr val="2D512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6403657" y="4291034"/>
            <a:ext cx="1214446" cy="428628"/>
          </a:xfrm>
          <a:prstGeom prst="wedgeRectCallout">
            <a:avLst>
              <a:gd name="adj1" fmla="val 82220"/>
              <a:gd name="adj2" fmla="val 34218"/>
            </a:avLst>
          </a:prstGeom>
          <a:solidFill>
            <a:srgbClr val="FDC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Kurs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1400" dirty="0" err="1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tanggal</a:t>
            </a:r>
            <a:r>
              <a:rPr lang="en-US" sz="1400" dirty="0">
                <a:solidFill>
                  <a:srgbClr val="2D512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31/12/20x3</a:t>
            </a:r>
          </a:p>
        </p:txBody>
      </p:sp>
    </p:spTree>
    <p:extLst>
      <p:ext uri="{BB962C8B-B14F-4D97-AF65-F5344CB8AC3E}">
        <p14:creationId xmlns:p14="http://schemas.microsoft.com/office/powerpoint/2010/main" val="151039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51</a:t>
            </a:fld>
            <a:endParaRPr lang="en-US"/>
          </a:p>
        </p:txBody>
      </p:sp>
      <p:graphicFrame>
        <p:nvGraphicFramePr>
          <p:cNvPr id="5" name="Group 61"/>
          <p:cNvGraphicFramePr>
            <a:graphicFrameLocks noGrp="1"/>
          </p:cNvGraphicFramePr>
          <p:nvPr/>
        </p:nvGraphicFramePr>
        <p:xfrm>
          <a:off x="2092569" y="1817452"/>
          <a:ext cx="8153400" cy="4139311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3289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2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Pergerakan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Nilai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Bersih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MYR (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ribu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Kurs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Rp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dalam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juta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Aset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moneter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bersih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, 1 Jan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70,000</a:t>
                      </a:r>
                      <a:r>
                        <a:rPr kumimoji="0" lang="en-US" sz="18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3300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231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∆ in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aset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liabilitas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moneter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Penjualan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800,000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2584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Pembelian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peralatan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(50,000)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3250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(162.5)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Pembelian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(490,000)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(1582.7)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Beban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Operasi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(200,000)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(646)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(20,000)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3230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(64.6)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Dividen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yang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dibayarkan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sz="18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25,000)</a:t>
                      </a:r>
                      <a:endParaRPr kumimoji="0" lang="en-US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3200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(80)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279.2 (A)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Aset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moneter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bersih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31 Des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85,000</a:t>
                      </a:r>
                      <a:r>
                        <a:rPr kumimoji="0" lang="en-US" sz="18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/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269.45 (B)</a:t>
                      </a:r>
                      <a:endParaRPr kumimoji="0" lang="en-US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Rugi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remeasurement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(B-A)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(9.75)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024308" y="1341139"/>
            <a:ext cx="34246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/>
              <a:t>Note (c): </a:t>
            </a:r>
            <a:r>
              <a:rPr lang="en-US" sz="2000" b="1" dirty="0" err="1"/>
              <a:t>Rugi</a:t>
            </a:r>
            <a:r>
              <a:rPr lang="en-US" sz="2000" b="1" dirty="0"/>
              <a:t> </a:t>
            </a:r>
            <a:r>
              <a:rPr lang="en-US" sz="2000" b="1" i="1" dirty="0" err="1"/>
              <a:t>Remeasurement</a:t>
            </a:r>
            <a:endParaRPr lang="en-US" sz="2000" b="1" i="1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96199" y="2285992"/>
            <a:ext cx="1419019" cy="3214710"/>
            <a:chOff x="6715140" y="2214554"/>
            <a:chExt cx="1419019" cy="321471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8" name="Rectangular Callout 7"/>
            <p:cNvSpPr/>
            <p:nvPr/>
          </p:nvSpPr>
          <p:spPr>
            <a:xfrm>
              <a:off x="6715140" y="2214554"/>
              <a:ext cx="1419019" cy="428628"/>
            </a:xfrm>
            <a:prstGeom prst="wedgeRectCallout">
              <a:avLst>
                <a:gd name="adj1" fmla="val -62632"/>
                <a:gd name="adj2" fmla="val -221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tanggal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31/12/20x3</a:t>
              </a:r>
            </a:p>
          </p:txBody>
        </p:sp>
        <p:sp>
          <p:nvSpPr>
            <p:cNvPr id="9" name="Rectangular Callout 8"/>
            <p:cNvSpPr/>
            <p:nvPr/>
          </p:nvSpPr>
          <p:spPr>
            <a:xfrm>
              <a:off x="6715140" y="2786058"/>
              <a:ext cx="1357322" cy="428628"/>
            </a:xfrm>
            <a:prstGeom prst="wedgeRectCallout">
              <a:avLst>
                <a:gd name="adj1" fmla="val -65884"/>
                <a:gd name="adj2" fmla="val 23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rata-rata 20x4</a:t>
              </a:r>
            </a:p>
          </p:txBody>
        </p:sp>
        <p:sp>
          <p:nvSpPr>
            <p:cNvPr id="10" name="Rectangular Callout 9"/>
            <p:cNvSpPr/>
            <p:nvPr/>
          </p:nvSpPr>
          <p:spPr>
            <a:xfrm>
              <a:off x="6715140" y="3786190"/>
              <a:ext cx="1357322" cy="428628"/>
            </a:xfrm>
            <a:prstGeom prst="wedgeRectCallout">
              <a:avLst>
                <a:gd name="adj1" fmla="val -64499"/>
                <a:gd name="adj2" fmla="val 2775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rata-rata 20x4</a:t>
              </a:r>
            </a:p>
          </p:txBody>
        </p:sp>
        <p:sp>
          <p:nvSpPr>
            <p:cNvPr id="11" name="Rectangular Callout 10"/>
            <p:cNvSpPr/>
            <p:nvPr/>
          </p:nvSpPr>
          <p:spPr>
            <a:xfrm>
              <a:off x="6715140" y="3286124"/>
              <a:ext cx="1357322" cy="428628"/>
            </a:xfrm>
            <a:prstGeom prst="wedgeRectCallout">
              <a:avLst>
                <a:gd name="adj1" fmla="val -69317"/>
                <a:gd name="adj2" fmla="val -440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Pembelian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peralatan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2" name="Rectangular Callout 11"/>
            <p:cNvSpPr/>
            <p:nvPr/>
          </p:nvSpPr>
          <p:spPr>
            <a:xfrm>
              <a:off x="6715140" y="4286256"/>
              <a:ext cx="1357322" cy="642942"/>
            </a:xfrm>
            <a:prstGeom prst="wedgeRectCallout">
              <a:avLst>
                <a:gd name="adj1" fmla="val -66714"/>
                <a:gd name="adj2" fmla="val -135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pembayaran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dividen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Rectangular Callout 12"/>
            <p:cNvSpPr/>
            <p:nvPr/>
          </p:nvSpPr>
          <p:spPr>
            <a:xfrm>
              <a:off x="6715140" y="5000636"/>
              <a:ext cx="1357322" cy="428628"/>
            </a:xfrm>
            <a:prstGeom prst="wedgeRectCallout">
              <a:avLst>
                <a:gd name="adj1" fmla="val -65330"/>
                <a:gd name="adj2" fmla="val 406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Kurs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tanggal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 31/12/20x4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60010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>
                <a:solidFill>
                  <a:srgbClr val="2D512E"/>
                </a:solidFill>
              </a:rPr>
              <a:pPr/>
              <a:t>52</a:t>
            </a:fld>
            <a:endParaRPr lang="en-US">
              <a:solidFill>
                <a:srgbClr val="2D512E"/>
              </a:solidFill>
            </a:endParaRPr>
          </a:p>
        </p:txBody>
      </p:sp>
      <p:graphicFrame>
        <p:nvGraphicFramePr>
          <p:cNvPr id="5" name="Group 29"/>
          <p:cNvGraphicFramePr>
            <a:graphicFrameLocks noGrp="1"/>
          </p:cNvGraphicFramePr>
          <p:nvPr/>
        </p:nvGraphicFramePr>
        <p:xfrm>
          <a:off x="1807554" y="2453228"/>
          <a:ext cx="3645505" cy="3476103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333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Saldo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awal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6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MYR (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ribu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Piutang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Hutang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(80,000)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Nonmoneter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Jan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Saldo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akhir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Piutang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Kas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5,000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Hutang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(120,000)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Nonmoneter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31 Des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85,000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Group 59"/>
          <p:cNvGraphicFramePr>
            <a:graphicFrameLocks noGrp="1"/>
          </p:cNvGraphicFramePr>
          <p:nvPr/>
        </p:nvGraphicFramePr>
        <p:xfrm>
          <a:off x="5524497" y="1291600"/>
          <a:ext cx="4991865" cy="3566160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2074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 (d) -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Peralatan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Peralatan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yang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ada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MYR (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ribu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Kurs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milyar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Biaya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Perolehan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Akumulasi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depresiasi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(20,000)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Nilai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tercatat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180,000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594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Peralatan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baru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Biaya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Perolehan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Akumulasi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depresiasi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(5,000)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Nilai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tercatat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45,000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3250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146.25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225,000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740.25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09720" y="21429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5892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7DDB-6779-4320-89F1-0A441ABEDE43}" type="slidenum">
              <a:rPr lang="en-US" smtClean="0"/>
              <a:pPr/>
              <a:t>53</a:t>
            </a:fld>
            <a:endParaRPr lang="en-US"/>
          </a:p>
        </p:txBody>
      </p:sp>
      <p:graphicFrame>
        <p:nvGraphicFramePr>
          <p:cNvPr id="5" name="Group 159"/>
          <p:cNvGraphicFramePr>
            <a:graphicFrameLocks noGrp="1"/>
          </p:cNvGraphicFramePr>
          <p:nvPr/>
        </p:nvGraphicFramePr>
        <p:xfrm>
          <a:off x="2024035" y="1471635"/>
          <a:ext cx="8429685" cy="4755833"/>
        </p:xfrm>
        <a:graphic>
          <a:graphicData uri="http://schemas.openxmlformats.org/drawingml/2006/table">
            <a:tbl>
              <a:tblPr/>
              <a:tblGrid>
                <a:gridCol w="27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19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Beta Company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Laporan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Posisi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Keuangan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per 31/12/20x4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MYR 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dalam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ribu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Kurs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dalam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milyar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Bangunan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peralatan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 (d)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740.25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Persediaan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3180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381.6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634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Kas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5,000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15.85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Hutang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(120,000)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3170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(380.4)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bersih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430,000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1391.3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Modal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Saham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660 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Laba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ditahan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230,000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From I/S  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731.3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430,000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1391.3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9720" y="47590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Ilustrasi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Translasi</a:t>
            </a:r>
            <a:r>
              <a:rPr lang="en-US" altLang="en-US" sz="2800" dirty="0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 2… </a:t>
            </a:r>
            <a:r>
              <a:rPr lang="en-US" altLang="en-US" sz="2800" dirty="0" err="1">
                <a:solidFill>
                  <a:srgbClr val="2D512E"/>
                </a:solidFill>
                <a:latin typeface="Arial Black" pitchFamily="34" charset="0"/>
                <a:cs typeface="Times New Roman" pitchFamily="18" charset="0"/>
              </a:rPr>
              <a:t>Lanjutan</a:t>
            </a:r>
            <a:endParaRPr lang="en-US" altLang="en-US" sz="2800" dirty="0">
              <a:solidFill>
                <a:srgbClr val="2D512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00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4510</Words>
  <Application>Microsoft Office PowerPoint</Application>
  <PresentationFormat>Widescreen</PresentationFormat>
  <Paragraphs>806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Arial Black</vt:lpstr>
      <vt:lpstr>Barlow Semi Condensed</vt:lpstr>
      <vt:lpstr>Barlow Semi Condensed Medium</vt:lpstr>
      <vt:lpstr>Calibri</vt:lpstr>
      <vt:lpstr>Calibri Light</vt:lpstr>
      <vt:lpstr>Fjalla One</vt:lpstr>
      <vt:lpstr>Segoe UI</vt:lpstr>
      <vt:lpstr>Wingdings</vt:lpstr>
      <vt:lpstr>Office Theme</vt:lpstr>
      <vt:lpstr>1_Office Theme</vt:lpstr>
      <vt:lpstr>PSAK 221 PENGARUH PERUBAHAN KURS VALUTA ASING</vt:lpstr>
      <vt:lpstr>PowerPoint Presentation</vt:lpstr>
      <vt:lpstr>PSAK 221 : Pengaruh Perubahan Kurs Valuta Asing</vt:lpstr>
      <vt:lpstr>Mata Uang Fungsional</vt:lpstr>
      <vt:lpstr>Agenda</vt:lpstr>
      <vt:lpstr>Tujuan</vt:lpstr>
      <vt:lpstr>Permasalahan</vt:lpstr>
      <vt:lpstr>Ruang lingkup</vt:lpstr>
      <vt:lpstr>Tidak Termasuk</vt:lpstr>
      <vt:lpstr>Definisi</vt:lpstr>
      <vt:lpstr>Definisi</vt:lpstr>
      <vt:lpstr>Definisi</vt:lpstr>
      <vt:lpstr>Pertimbangan MU Fungsional (par 9)</vt:lpstr>
      <vt:lpstr>Pertimbangan MU Fungsional (par 10)</vt:lpstr>
      <vt:lpstr>Pertimbangan MU Fungsional (11)</vt:lpstr>
      <vt:lpstr>PowerPoint Presentation</vt:lpstr>
      <vt:lpstr>Pertimbangan MU Fungsional</vt:lpstr>
      <vt:lpstr>Investasi Neto LN</vt:lpstr>
      <vt:lpstr>Pos Moneter</vt:lpstr>
      <vt:lpstr>Pos Non Moneter</vt:lpstr>
      <vt:lpstr>Pengakuan Awal</vt:lpstr>
      <vt:lpstr>Penerapan Pengakuan Awal</vt:lpstr>
      <vt:lpstr>Penerapan pada Tanggal Pelaporan</vt:lpstr>
      <vt:lpstr>Penerapan - Aset Tetap</vt:lpstr>
      <vt:lpstr>Selisih Kurs</vt:lpstr>
      <vt:lpstr>Selisih Nilai Tukar - Komprehensif</vt:lpstr>
      <vt:lpstr>Selisih Nilai Tukar – Investasi Neto</vt:lpstr>
      <vt:lpstr>Perubahan Mata Uang Fungsional</vt:lpstr>
      <vt:lpstr>Penjabaran Mata Uang Pelaporan</vt:lpstr>
      <vt:lpstr>Penjabaran MU - Goodwill</vt:lpstr>
      <vt:lpstr>Pelepasan Usaha LN</vt:lpstr>
      <vt:lpstr>Pelepasan Usaha LN - Anak</vt:lpstr>
      <vt:lpstr>Pengaruh Pajak</vt:lpstr>
      <vt:lpstr>Pengungkapan - 1</vt:lpstr>
      <vt:lpstr>Pengungkapan - 2</vt:lpstr>
      <vt:lpstr>Pengungkapan - 3</vt:lpstr>
      <vt:lpstr>Pengungkapan - 4</vt:lpstr>
      <vt:lpstr>Tanggal Efektif dan Transisi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221 PENGARUH PERUBAHAN KURS VALUTA ASING</dc:title>
  <dc:creator>Dwi Martani</dc:creator>
  <cp:lastModifiedBy>Dwi Martani</cp:lastModifiedBy>
  <cp:revision>3</cp:revision>
  <dcterms:created xsi:type="dcterms:W3CDTF">2024-04-24T14:53:12Z</dcterms:created>
  <dcterms:modified xsi:type="dcterms:W3CDTF">2024-05-02T05:08:49Z</dcterms:modified>
</cp:coreProperties>
</file>