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57" r:id="rId2"/>
    <p:sldId id="1277" r:id="rId3"/>
    <p:sldId id="1279" r:id="rId4"/>
    <p:sldId id="1280" r:id="rId5"/>
    <p:sldId id="1284" r:id="rId6"/>
    <p:sldId id="1281" r:id="rId7"/>
    <p:sldId id="1285" r:id="rId8"/>
    <p:sldId id="1289" r:id="rId9"/>
    <p:sldId id="1290" r:id="rId10"/>
    <p:sldId id="1291" r:id="rId11"/>
    <p:sldId id="1292" r:id="rId12"/>
    <p:sldId id="1307" r:id="rId13"/>
    <p:sldId id="1308" r:id="rId14"/>
    <p:sldId id="1309" r:id="rId15"/>
    <p:sldId id="2351" r:id="rId16"/>
    <p:sldId id="1310" r:id="rId17"/>
    <p:sldId id="1312" r:id="rId18"/>
    <p:sldId id="1314" r:id="rId19"/>
    <p:sldId id="1294" r:id="rId20"/>
    <p:sldId id="1293" r:id="rId21"/>
    <p:sldId id="2337" r:id="rId22"/>
    <p:sldId id="2338" r:id="rId23"/>
    <p:sldId id="2339" r:id="rId24"/>
    <p:sldId id="1303" r:id="rId25"/>
    <p:sldId id="2340" r:id="rId26"/>
    <p:sldId id="1305" r:id="rId27"/>
    <p:sldId id="2349" r:id="rId28"/>
    <p:sldId id="2511" r:id="rId29"/>
    <p:sldId id="1322" r:id="rId30"/>
    <p:sldId id="3027" r:id="rId31"/>
    <p:sldId id="2524" r:id="rId32"/>
    <p:sldId id="2525" r:id="rId33"/>
    <p:sldId id="2512" r:id="rId34"/>
    <p:sldId id="2517" r:id="rId35"/>
    <p:sldId id="2529" r:id="rId36"/>
    <p:sldId id="2530" r:id="rId37"/>
    <p:sldId id="2516" r:id="rId38"/>
    <p:sldId id="2531" r:id="rId39"/>
    <p:sldId id="2533" r:id="rId40"/>
    <p:sldId id="2534" r:id="rId41"/>
    <p:sldId id="2535" r:id="rId42"/>
    <p:sldId id="2536" r:id="rId43"/>
    <p:sldId id="2532" r:id="rId44"/>
    <p:sldId id="2537" r:id="rId45"/>
    <p:sldId id="2538" r:id="rId46"/>
    <p:sldId id="2539" r:id="rId47"/>
    <p:sldId id="2546" r:id="rId48"/>
    <p:sldId id="2545" r:id="rId49"/>
    <p:sldId id="1350" r:id="rId50"/>
    <p:sldId id="2543" r:id="rId51"/>
    <p:sldId id="3025" r:id="rId52"/>
    <p:sldId id="2540" r:id="rId53"/>
    <p:sldId id="2547" r:id="rId54"/>
    <p:sldId id="1356" r:id="rId55"/>
    <p:sldId id="3023" r:id="rId56"/>
    <p:sldId id="2344" r:id="rId57"/>
    <p:sldId id="2331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6A49"/>
    <a:srgbClr val="E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1" autoAdjust="0"/>
    <p:restoredTop sz="94633"/>
  </p:normalViewPr>
  <p:slideViewPr>
    <p:cSldViewPr snapToGrid="0">
      <p:cViewPr varScale="1">
        <p:scale>
          <a:sx n="43" d="100"/>
          <a:sy n="43" d="100"/>
        </p:scale>
        <p:origin x="14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39" d="100"/>
          <a:sy n="39" d="100"/>
        </p:scale>
        <p:origin x="1892" y="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08B27-91BB-4293-963E-41732686C53C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EBAAB59-C81C-45DD-A22F-08AD6E090B81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Tanaman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produktif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6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bearer plants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adalah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tanaman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hidup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yang:</a:t>
          </a:r>
        </a:p>
      </dgm:t>
    </dgm:pt>
    <dgm:pt modelId="{3F35BCF0-9B14-4195-8A29-C9DD200E58A3}" type="parTrans" cxnId="{3BC28EF5-22D2-4AE2-9F21-9109DA974B8E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74ADE7-5C03-4193-8896-93647E831F49}" type="sibTrans" cxnId="{3BC28EF5-22D2-4AE2-9F21-9109DA974B8E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978B5E7-C43E-402D-8AAC-02D64F3E1E02}">
      <dgm:prSet custT="1"/>
      <dgm:spPr/>
      <dgm:t>
        <a:bodyPr/>
        <a:lstStyle/>
        <a:p>
          <a:pPr>
            <a:spcAft>
              <a:spcPts val="600"/>
            </a:spcAft>
          </a:pPr>
          <a:r>
            <a:rPr 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memiliki kemungkinan yang sangat jarang untuk dijual sebagai produk agrikultur, kecuali untuk penjualan sisa yang insidental (incidental scrap).</a:t>
          </a:r>
          <a:endParaRPr lang="en-US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D0A639C-8826-47F2-A465-C1A262CE300A}" type="sibTrans" cxnId="{0FD4F8CA-663E-482E-A1F1-84CAA9704014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E9403F-9D7D-4B3C-9DD0-4E14AE9E15C0}" type="parTrans" cxnId="{0FD4F8CA-663E-482E-A1F1-84CAA9704014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17E75C-56C9-4909-AD6E-41197775DF40}">
      <dgm:prSet custT="1"/>
      <dgm:spPr/>
      <dgm:t>
        <a:bodyPr/>
        <a:lstStyle/>
        <a:p>
          <a:pPr>
            <a:spcAft>
              <a:spcPts val="600"/>
            </a:spcAft>
          </a:pP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produksi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penyediaan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agrikultur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; </a:t>
          </a:r>
        </a:p>
      </dgm:t>
    </dgm:pt>
    <dgm:pt modelId="{34C93DC9-8967-4452-950A-18322FF867BF}" type="sibTrans" cxnId="{B1E29212-BBF6-4752-A847-F19DDF25F922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DD2565-BB16-48F0-BAA7-909D0E528854}" type="parTrans" cxnId="{B1E29212-BBF6-4752-A847-F19DDF25F922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6CAB32E-0005-4308-A12D-0AF99C73F93F}">
      <dgm:prSet custT="1"/>
      <dgm:spPr/>
      <dgm:t>
        <a:bodyPr/>
        <a:lstStyle/>
        <a:p>
          <a:pPr>
            <a:spcAft>
              <a:spcPts val="600"/>
            </a:spcAft>
          </a:pPr>
          <a:r>
            <a:rPr 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diharapkan untuk menghasilkan produk untuk jangka waktu lebih dari satu periode; dan </a:t>
          </a:r>
          <a:endParaRPr lang="en-US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3A826E-F15C-4FAE-ACA4-58FA47E1A817}" type="sibTrans" cxnId="{DACD6FDB-5AA3-429C-8184-CAC2EA87D33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CE0BCCF-31E3-485D-A8CC-F6C9049C3A74}" type="parTrans" cxnId="{DACD6FDB-5AA3-429C-8184-CAC2EA87D33C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7333D0C-A9F1-4B7C-8CCB-ABE08F5CAE6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Tanaman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produktif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dicatat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cara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sama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tetap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dikonstruksi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sebelum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sesuai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intensi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gm:t>
    </dgm:pt>
    <dgm:pt modelId="{E4A51C05-B989-45EF-B533-ED23E1FEB322}" type="parTrans" cxnId="{C4D5F446-BA99-4F71-AA96-71EAB3A4838D}">
      <dgm:prSet/>
      <dgm:spPr/>
      <dgm:t>
        <a:bodyPr/>
        <a:lstStyle/>
        <a:p>
          <a:endParaRPr lang="en-ID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AF4836D-9238-4DB3-980A-0427E44711CF}" type="sibTrans" cxnId="{C4D5F446-BA99-4F71-AA96-71EAB3A4838D}">
      <dgm:prSet/>
      <dgm:spPr/>
      <dgm:t>
        <a:bodyPr/>
        <a:lstStyle/>
        <a:p>
          <a:endParaRPr lang="en-ID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58EBBE-EAF6-44F4-8A8F-4FB771CA174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“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”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adalah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membudidayakan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tanaman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produktif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siap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sesuai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intensi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71E6B20-AB83-4F25-B3CD-7EC51C0F0550}" type="parTrans" cxnId="{F8D93F43-7E6A-44A7-AF63-37C14BEC086E}">
      <dgm:prSet/>
      <dgm:spPr/>
      <dgm:t>
        <a:bodyPr/>
        <a:lstStyle/>
        <a:p>
          <a:endParaRPr lang="en-ID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334E16-8F5C-480E-85C8-AA3C401DBBF3}" type="sibTrans" cxnId="{F8D93F43-7E6A-44A7-AF63-37C14BEC086E}">
      <dgm:prSet/>
      <dgm:spPr/>
      <dgm:t>
        <a:bodyPr/>
        <a:lstStyle/>
        <a:p>
          <a:endParaRPr lang="en-ID" sz="16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C77AF9-55FA-4F62-930A-09ADBF95A3F1}" type="pres">
      <dgm:prSet presAssocID="{90008B27-91BB-4293-963E-41732686C53C}" presName="linear" presStyleCnt="0">
        <dgm:presLayoutVars>
          <dgm:dir/>
          <dgm:animLvl val="lvl"/>
          <dgm:resizeHandles val="exact"/>
        </dgm:presLayoutVars>
      </dgm:prSet>
      <dgm:spPr/>
    </dgm:pt>
    <dgm:pt modelId="{1AF3CA56-5EC4-407E-86A2-73108407CB74}" type="pres">
      <dgm:prSet presAssocID="{4EBAAB59-C81C-45DD-A22F-08AD6E090B81}" presName="parentLin" presStyleCnt="0"/>
      <dgm:spPr/>
    </dgm:pt>
    <dgm:pt modelId="{C66EC8F1-8C50-4804-A55E-99400C448208}" type="pres">
      <dgm:prSet presAssocID="{4EBAAB59-C81C-45DD-A22F-08AD6E090B81}" presName="parentLeftMargin" presStyleLbl="node1" presStyleIdx="0" presStyleCnt="3"/>
      <dgm:spPr/>
    </dgm:pt>
    <dgm:pt modelId="{EF37DF56-0295-4543-8B85-EB97E0F1565A}" type="pres">
      <dgm:prSet presAssocID="{4EBAAB59-C81C-45DD-A22F-08AD6E090B81}" presName="parentText" presStyleLbl="node1" presStyleIdx="0" presStyleCnt="3" custScaleX="108931" custScaleY="79798">
        <dgm:presLayoutVars>
          <dgm:chMax val="0"/>
          <dgm:bulletEnabled val="1"/>
        </dgm:presLayoutVars>
      </dgm:prSet>
      <dgm:spPr/>
    </dgm:pt>
    <dgm:pt modelId="{29A66C7E-2FDD-4617-A646-192B03FCC24F}" type="pres">
      <dgm:prSet presAssocID="{4EBAAB59-C81C-45DD-A22F-08AD6E090B81}" presName="negativeSpace" presStyleCnt="0"/>
      <dgm:spPr/>
    </dgm:pt>
    <dgm:pt modelId="{ECC10334-3C2E-4F8B-98D5-7577365E8EF8}" type="pres">
      <dgm:prSet presAssocID="{4EBAAB59-C81C-45DD-A22F-08AD6E090B81}" presName="childText" presStyleLbl="conFgAcc1" presStyleIdx="0" presStyleCnt="3">
        <dgm:presLayoutVars>
          <dgm:bulletEnabled val="1"/>
        </dgm:presLayoutVars>
      </dgm:prSet>
      <dgm:spPr/>
    </dgm:pt>
    <dgm:pt modelId="{ABD6A4B8-7C37-45AE-A671-2C6AD03905A2}" type="pres">
      <dgm:prSet presAssocID="{E574ADE7-5C03-4193-8896-93647E831F49}" presName="spaceBetweenRectangles" presStyleCnt="0"/>
      <dgm:spPr/>
    </dgm:pt>
    <dgm:pt modelId="{C7393E16-A386-4997-86C0-6551E6C8378D}" type="pres">
      <dgm:prSet presAssocID="{77333D0C-A9F1-4B7C-8CCB-ABE08F5CAE64}" presName="parentLin" presStyleCnt="0"/>
      <dgm:spPr/>
    </dgm:pt>
    <dgm:pt modelId="{D72071DB-5489-4914-8A4B-65F953738A31}" type="pres">
      <dgm:prSet presAssocID="{77333D0C-A9F1-4B7C-8CCB-ABE08F5CAE64}" presName="parentLeftMargin" presStyleLbl="node1" presStyleIdx="0" presStyleCnt="3"/>
      <dgm:spPr/>
    </dgm:pt>
    <dgm:pt modelId="{9F58CC82-6705-4F6E-8D92-62A18AF26900}" type="pres">
      <dgm:prSet presAssocID="{77333D0C-A9F1-4B7C-8CCB-ABE08F5CAE64}" presName="parentText" presStyleLbl="node1" presStyleIdx="1" presStyleCnt="3" custScaleX="108931">
        <dgm:presLayoutVars>
          <dgm:chMax val="0"/>
          <dgm:bulletEnabled val="1"/>
        </dgm:presLayoutVars>
      </dgm:prSet>
      <dgm:spPr/>
    </dgm:pt>
    <dgm:pt modelId="{23AFFCD3-8ADC-4E49-A23C-28A5A40A9461}" type="pres">
      <dgm:prSet presAssocID="{77333D0C-A9F1-4B7C-8CCB-ABE08F5CAE64}" presName="negativeSpace" presStyleCnt="0"/>
      <dgm:spPr/>
    </dgm:pt>
    <dgm:pt modelId="{A4CEEA51-86D0-4551-BC00-0E7B46056A17}" type="pres">
      <dgm:prSet presAssocID="{77333D0C-A9F1-4B7C-8CCB-ABE08F5CAE64}" presName="childText" presStyleLbl="conFgAcc1" presStyleIdx="1" presStyleCnt="3">
        <dgm:presLayoutVars>
          <dgm:bulletEnabled val="1"/>
        </dgm:presLayoutVars>
      </dgm:prSet>
      <dgm:spPr/>
    </dgm:pt>
    <dgm:pt modelId="{028E930E-946E-47CC-9D8E-F329EB02BCBB}" type="pres">
      <dgm:prSet presAssocID="{3AF4836D-9238-4DB3-980A-0427E44711CF}" presName="spaceBetweenRectangles" presStyleCnt="0"/>
      <dgm:spPr/>
    </dgm:pt>
    <dgm:pt modelId="{9C110004-459B-42B7-9F53-B8A45E54319D}" type="pres">
      <dgm:prSet presAssocID="{8358EBBE-EAF6-44F4-8A8F-4FB771CA174F}" presName="parentLin" presStyleCnt="0"/>
      <dgm:spPr/>
    </dgm:pt>
    <dgm:pt modelId="{6AE840B4-F959-4455-A68D-A73CDFE89D48}" type="pres">
      <dgm:prSet presAssocID="{8358EBBE-EAF6-44F4-8A8F-4FB771CA174F}" presName="parentLeftMargin" presStyleLbl="node1" presStyleIdx="1" presStyleCnt="3" custScaleX="125210" custScaleY="116183" custLinFactNeighborY="-8806"/>
      <dgm:spPr/>
    </dgm:pt>
    <dgm:pt modelId="{11601958-CBD2-497B-8D93-D50259B09FCB}" type="pres">
      <dgm:prSet presAssocID="{8358EBBE-EAF6-44F4-8A8F-4FB771CA174F}" presName="parentText" presStyleLbl="node1" presStyleIdx="2" presStyleCnt="3" custScaleX="108931" custScaleY="98522">
        <dgm:presLayoutVars>
          <dgm:chMax val="0"/>
          <dgm:bulletEnabled val="1"/>
        </dgm:presLayoutVars>
      </dgm:prSet>
      <dgm:spPr/>
    </dgm:pt>
    <dgm:pt modelId="{46579B1D-7CFB-41E9-AFF8-A1601B995775}" type="pres">
      <dgm:prSet presAssocID="{8358EBBE-EAF6-44F4-8A8F-4FB771CA174F}" presName="negativeSpace" presStyleCnt="0"/>
      <dgm:spPr/>
    </dgm:pt>
    <dgm:pt modelId="{100E2447-EFFB-4D40-810F-9ECDB23ECD75}" type="pres">
      <dgm:prSet presAssocID="{8358EBBE-EAF6-44F4-8A8F-4FB771CA17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1E29212-BBF6-4752-A847-F19DDF25F922}" srcId="{4EBAAB59-C81C-45DD-A22F-08AD6E090B81}" destId="{B117E75C-56C9-4909-AD6E-41197775DF40}" srcOrd="0" destOrd="0" parTransId="{74DD2565-BB16-48F0-BAA7-909D0E528854}" sibTransId="{34C93DC9-8967-4452-950A-18322FF867BF}"/>
    <dgm:cxn modelId="{37427D1E-4E9F-40B3-A061-94BA2EB8720F}" type="presOf" srcId="{B117E75C-56C9-4909-AD6E-41197775DF40}" destId="{ECC10334-3C2E-4F8B-98D5-7577365E8EF8}" srcOrd="0" destOrd="0" presId="urn:microsoft.com/office/officeart/2005/8/layout/list1"/>
    <dgm:cxn modelId="{E4777536-DA2C-4078-832E-37977EDB665B}" type="presOf" srcId="{4EBAAB59-C81C-45DD-A22F-08AD6E090B81}" destId="{EF37DF56-0295-4543-8B85-EB97E0F1565A}" srcOrd="1" destOrd="0" presId="urn:microsoft.com/office/officeart/2005/8/layout/list1"/>
    <dgm:cxn modelId="{F8D93F43-7E6A-44A7-AF63-37C14BEC086E}" srcId="{90008B27-91BB-4293-963E-41732686C53C}" destId="{8358EBBE-EAF6-44F4-8A8F-4FB771CA174F}" srcOrd="2" destOrd="0" parTransId="{071E6B20-AB83-4F25-B3CD-7EC51C0F0550}" sibTransId="{FA334E16-8F5C-480E-85C8-AA3C401DBBF3}"/>
    <dgm:cxn modelId="{2CD10B46-71D3-42AE-AEB1-B8048D76B558}" type="presOf" srcId="{90008B27-91BB-4293-963E-41732686C53C}" destId="{ECC77AF9-55FA-4F62-930A-09ADBF95A3F1}" srcOrd="0" destOrd="0" presId="urn:microsoft.com/office/officeart/2005/8/layout/list1"/>
    <dgm:cxn modelId="{C4D5F446-BA99-4F71-AA96-71EAB3A4838D}" srcId="{90008B27-91BB-4293-963E-41732686C53C}" destId="{77333D0C-A9F1-4B7C-8CCB-ABE08F5CAE64}" srcOrd="1" destOrd="0" parTransId="{E4A51C05-B989-45EF-B533-ED23E1FEB322}" sibTransId="{3AF4836D-9238-4DB3-980A-0427E44711CF}"/>
    <dgm:cxn modelId="{F0300B47-48AE-4430-998B-5D2F9FDED840}" type="presOf" srcId="{4978B5E7-C43E-402D-8AAC-02D64F3E1E02}" destId="{ECC10334-3C2E-4F8B-98D5-7577365E8EF8}" srcOrd="0" destOrd="2" presId="urn:microsoft.com/office/officeart/2005/8/layout/list1"/>
    <dgm:cxn modelId="{8420DA71-A037-41E5-9DA8-42BA7D20CB13}" type="presOf" srcId="{77333D0C-A9F1-4B7C-8CCB-ABE08F5CAE64}" destId="{9F58CC82-6705-4F6E-8D92-62A18AF26900}" srcOrd="1" destOrd="0" presId="urn:microsoft.com/office/officeart/2005/8/layout/list1"/>
    <dgm:cxn modelId="{24699153-D669-491B-94D0-798D00A8B56F}" type="presOf" srcId="{8358EBBE-EAF6-44F4-8A8F-4FB771CA174F}" destId="{6AE840B4-F959-4455-A68D-A73CDFE89D48}" srcOrd="0" destOrd="0" presId="urn:microsoft.com/office/officeart/2005/8/layout/list1"/>
    <dgm:cxn modelId="{0FD4F8CA-663E-482E-A1F1-84CAA9704014}" srcId="{4EBAAB59-C81C-45DD-A22F-08AD6E090B81}" destId="{4978B5E7-C43E-402D-8AAC-02D64F3E1E02}" srcOrd="2" destOrd="0" parTransId="{2DE9403F-9D7D-4B3C-9DD0-4E14AE9E15C0}" sibTransId="{9D0A639C-8826-47F2-A465-C1A262CE300A}"/>
    <dgm:cxn modelId="{DACD6FDB-5AA3-429C-8184-CAC2EA87D33C}" srcId="{4EBAAB59-C81C-45DD-A22F-08AD6E090B81}" destId="{66CAB32E-0005-4308-A12D-0AF99C73F93F}" srcOrd="1" destOrd="0" parTransId="{5CE0BCCF-31E3-485D-A8CC-F6C9049C3A74}" sibTransId="{483A826E-F15C-4FAE-ACA4-58FA47E1A817}"/>
    <dgm:cxn modelId="{3C938BE6-841D-4A50-A24A-8DA89131D98F}" type="presOf" srcId="{77333D0C-A9F1-4B7C-8CCB-ABE08F5CAE64}" destId="{D72071DB-5489-4914-8A4B-65F953738A31}" srcOrd="0" destOrd="0" presId="urn:microsoft.com/office/officeart/2005/8/layout/list1"/>
    <dgm:cxn modelId="{1E4C45E7-267C-4D7C-B820-DDE12F761FCD}" type="presOf" srcId="{66CAB32E-0005-4308-A12D-0AF99C73F93F}" destId="{ECC10334-3C2E-4F8B-98D5-7577365E8EF8}" srcOrd="0" destOrd="1" presId="urn:microsoft.com/office/officeart/2005/8/layout/list1"/>
    <dgm:cxn modelId="{1C21D0F1-35C9-48C9-95D6-F7EC6FB390C5}" type="presOf" srcId="{4EBAAB59-C81C-45DD-A22F-08AD6E090B81}" destId="{C66EC8F1-8C50-4804-A55E-99400C448208}" srcOrd="0" destOrd="0" presId="urn:microsoft.com/office/officeart/2005/8/layout/list1"/>
    <dgm:cxn modelId="{3BC28EF5-22D2-4AE2-9F21-9109DA974B8E}" srcId="{90008B27-91BB-4293-963E-41732686C53C}" destId="{4EBAAB59-C81C-45DD-A22F-08AD6E090B81}" srcOrd="0" destOrd="0" parTransId="{3F35BCF0-9B14-4195-8A29-C9DD200E58A3}" sibTransId="{E574ADE7-5C03-4193-8896-93647E831F49}"/>
    <dgm:cxn modelId="{4D20EAFE-B7EB-456E-A5F6-81E0AA47A374}" type="presOf" srcId="{8358EBBE-EAF6-44F4-8A8F-4FB771CA174F}" destId="{11601958-CBD2-497B-8D93-D50259B09FCB}" srcOrd="1" destOrd="0" presId="urn:microsoft.com/office/officeart/2005/8/layout/list1"/>
    <dgm:cxn modelId="{D4494BD8-4005-4123-B3AD-FEA038AF3F5D}" type="presParOf" srcId="{ECC77AF9-55FA-4F62-930A-09ADBF95A3F1}" destId="{1AF3CA56-5EC4-407E-86A2-73108407CB74}" srcOrd="0" destOrd="0" presId="urn:microsoft.com/office/officeart/2005/8/layout/list1"/>
    <dgm:cxn modelId="{1D043B63-FCDB-4C88-AA33-62FBB40FD695}" type="presParOf" srcId="{1AF3CA56-5EC4-407E-86A2-73108407CB74}" destId="{C66EC8F1-8C50-4804-A55E-99400C448208}" srcOrd="0" destOrd="0" presId="urn:microsoft.com/office/officeart/2005/8/layout/list1"/>
    <dgm:cxn modelId="{AA944408-0DBF-4DDE-BE19-39461642FDB9}" type="presParOf" srcId="{1AF3CA56-5EC4-407E-86A2-73108407CB74}" destId="{EF37DF56-0295-4543-8B85-EB97E0F1565A}" srcOrd="1" destOrd="0" presId="urn:microsoft.com/office/officeart/2005/8/layout/list1"/>
    <dgm:cxn modelId="{EBFECB41-0E90-4EE8-9B3D-C4611CAAD903}" type="presParOf" srcId="{ECC77AF9-55FA-4F62-930A-09ADBF95A3F1}" destId="{29A66C7E-2FDD-4617-A646-192B03FCC24F}" srcOrd="1" destOrd="0" presId="urn:microsoft.com/office/officeart/2005/8/layout/list1"/>
    <dgm:cxn modelId="{7DA1C027-517B-4858-A5FA-ED5C1847F34A}" type="presParOf" srcId="{ECC77AF9-55FA-4F62-930A-09ADBF95A3F1}" destId="{ECC10334-3C2E-4F8B-98D5-7577365E8EF8}" srcOrd="2" destOrd="0" presId="urn:microsoft.com/office/officeart/2005/8/layout/list1"/>
    <dgm:cxn modelId="{44AA0397-1AB9-43DF-BEC2-157DA1346801}" type="presParOf" srcId="{ECC77AF9-55FA-4F62-930A-09ADBF95A3F1}" destId="{ABD6A4B8-7C37-45AE-A671-2C6AD03905A2}" srcOrd="3" destOrd="0" presId="urn:microsoft.com/office/officeart/2005/8/layout/list1"/>
    <dgm:cxn modelId="{4C6F257D-A94C-4C0E-99C3-706F45C5A909}" type="presParOf" srcId="{ECC77AF9-55FA-4F62-930A-09ADBF95A3F1}" destId="{C7393E16-A386-4997-86C0-6551E6C8378D}" srcOrd="4" destOrd="0" presId="urn:microsoft.com/office/officeart/2005/8/layout/list1"/>
    <dgm:cxn modelId="{105B194F-53C3-4676-A71A-988988402E63}" type="presParOf" srcId="{C7393E16-A386-4997-86C0-6551E6C8378D}" destId="{D72071DB-5489-4914-8A4B-65F953738A31}" srcOrd="0" destOrd="0" presId="urn:microsoft.com/office/officeart/2005/8/layout/list1"/>
    <dgm:cxn modelId="{8053AC3F-4FA3-4A23-BB70-34F9486E7FCA}" type="presParOf" srcId="{C7393E16-A386-4997-86C0-6551E6C8378D}" destId="{9F58CC82-6705-4F6E-8D92-62A18AF26900}" srcOrd="1" destOrd="0" presId="urn:microsoft.com/office/officeart/2005/8/layout/list1"/>
    <dgm:cxn modelId="{7019706D-38D4-4AE8-BA73-BFFBC1D38075}" type="presParOf" srcId="{ECC77AF9-55FA-4F62-930A-09ADBF95A3F1}" destId="{23AFFCD3-8ADC-4E49-A23C-28A5A40A9461}" srcOrd="5" destOrd="0" presId="urn:microsoft.com/office/officeart/2005/8/layout/list1"/>
    <dgm:cxn modelId="{301DDECF-B35E-491C-84C6-453C5CFE23FB}" type="presParOf" srcId="{ECC77AF9-55FA-4F62-930A-09ADBF95A3F1}" destId="{A4CEEA51-86D0-4551-BC00-0E7B46056A17}" srcOrd="6" destOrd="0" presId="urn:microsoft.com/office/officeart/2005/8/layout/list1"/>
    <dgm:cxn modelId="{85C0E8ED-D22F-4C6D-8300-BFD8B4751E5E}" type="presParOf" srcId="{ECC77AF9-55FA-4F62-930A-09ADBF95A3F1}" destId="{028E930E-946E-47CC-9D8E-F329EB02BCBB}" srcOrd="7" destOrd="0" presId="urn:microsoft.com/office/officeart/2005/8/layout/list1"/>
    <dgm:cxn modelId="{887B59EC-ACD5-4722-9005-7602B4B6F27D}" type="presParOf" srcId="{ECC77AF9-55FA-4F62-930A-09ADBF95A3F1}" destId="{9C110004-459B-42B7-9F53-B8A45E54319D}" srcOrd="8" destOrd="0" presId="urn:microsoft.com/office/officeart/2005/8/layout/list1"/>
    <dgm:cxn modelId="{B335B0F0-F7D8-48DB-9928-00A1BCC28660}" type="presParOf" srcId="{9C110004-459B-42B7-9F53-B8A45E54319D}" destId="{6AE840B4-F959-4455-A68D-A73CDFE89D48}" srcOrd="0" destOrd="0" presId="urn:microsoft.com/office/officeart/2005/8/layout/list1"/>
    <dgm:cxn modelId="{3EEA3384-9CF2-41DC-8478-155B8BDB820A}" type="presParOf" srcId="{9C110004-459B-42B7-9F53-B8A45E54319D}" destId="{11601958-CBD2-497B-8D93-D50259B09FCB}" srcOrd="1" destOrd="0" presId="urn:microsoft.com/office/officeart/2005/8/layout/list1"/>
    <dgm:cxn modelId="{01FB0EC8-F082-4119-964F-8F8DAE9EA666}" type="presParOf" srcId="{ECC77AF9-55FA-4F62-930A-09ADBF95A3F1}" destId="{46579B1D-7CFB-41E9-AFF8-A1601B995775}" srcOrd="9" destOrd="0" presId="urn:microsoft.com/office/officeart/2005/8/layout/list1"/>
    <dgm:cxn modelId="{39DBE8DF-D48B-48A5-BF26-AD1868999CA8}" type="presParOf" srcId="{ECC77AF9-55FA-4F62-930A-09ADBF95A3F1}" destId="{100E2447-EFFB-4D40-810F-9ECDB23ECD7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B20F7E-BB6E-FA48-BC8B-C6F018EFE65F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73741B3-78CF-D84A-A604-BBE98C9A3AF2}">
      <dgm:prSet custT="1"/>
      <dgm:spPr/>
      <dgm:t>
        <a:bodyPr/>
        <a:lstStyle/>
        <a:p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</a:t>
          </a:r>
          <a:r>
            <a:rPr lang="id-ID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pembukaan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fasilitas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baru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84DE94-D0AC-5646-A8A0-2EABBB989572}" type="parTrans" cxnId="{E27D6DF3-7132-7E46-BFB7-7A890B34F2AA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2FA3D51-EEA8-584C-87E1-9E5DE9716F2F}" type="sibTrans" cxnId="{E27D6DF3-7132-7E46-BFB7-7A890B34F2AA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ADEBD4-F08A-D44F-9043-5C97B5883213}">
      <dgm:prSet custT="1"/>
      <dgm:spPr/>
      <dgm:t>
        <a:bodyPr/>
        <a:lstStyle/>
        <a:p>
          <a:r>
            <a:rPr lang="en-GB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 pengenalan produk baru</a:t>
          </a:r>
          <a:endParaRPr lang="en-ID" sz="20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7A487DA-3C0A-794D-BE67-C807454F199A}" type="parTrans" cxnId="{DDDFB785-8D92-6443-AEDB-6A802A32CC22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A0826EC-66F8-BA46-BB6C-98319E5D7C7F}" type="sibTrans" cxnId="{DDDFB785-8D92-6443-AEDB-6A802A32CC22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C2C39F-8156-F748-ABA1-7BEE0AD3A9AB}">
      <dgm:prSet custT="1"/>
      <dgm:spPr/>
      <dgm:t>
        <a:bodyPr/>
        <a:lstStyle/>
        <a:p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penyelenggaraan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di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lokasi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baru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pelatihan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staf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A2546F-B181-BB4F-8A72-4207D712B038}" type="parTrans" cxnId="{DC5EC127-5227-544A-A9F9-704D57816139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D36367-DFA6-A548-8B2B-7EF753BE2C05}" type="sibTrans" cxnId="{DC5EC127-5227-544A-A9F9-704D57816139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26A55E-55AC-C14E-A044-8DCD443FA494}">
      <dgm:prSet custT="1"/>
      <dgm:spPr/>
      <dgm:t>
        <a:bodyPr/>
        <a:lstStyle/>
        <a:p>
          <a:r>
            <a:rPr lang="en-GB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Administrasi dan overhead umum</a:t>
          </a:r>
          <a:endParaRPr lang="en-ID" sz="20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B336A3-694B-BA46-9438-899F5A5DD266}" type="parTrans" cxnId="{F1B5F9B0-ED1F-CC48-B85D-662C5E0D81EA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DEDF84-933B-9F44-AC4F-D61BB541B230}" type="sibTrans" cxnId="{F1B5F9B0-ED1F-CC48-B85D-662C5E0D81EA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AC6573-7289-DC4C-B133-DFACA8EB6EE9}">
      <dgm:prSet custT="1"/>
      <dgm:spPr/>
      <dgm:t>
        <a:bodyPr/>
        <a:lstStyle/>
        <a:p>
          <a:r>
            <a:rPr lang="en-GB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 saat alat belum beroperasi penuh</a:t>
          </a:r>
          <a:endParaRPr lang="en-ID" sz="20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1CA2460-9DC9-4F42-B4F9-FAAF463A0975}" type="parTrans" cxnId="{5DBF22E0-9A3E-0440-9A4B-6AD74DCF5DAE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57BD37-DCA2-D34A-A0CB-350891364D39}" type="sibTrans" cxnId="{5DBF22E0-9A3E-0440-9A4B-6AD74DCF5DAE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BD7F23-5CB7-5D4E-80BD-9D34F67CD9B3}">
      <dgm:prSet custT="1"/>
      <dgm:spPr/>
      <dgm:t>
        <a:bodyPr/>
        <a:lstStyle/>
        <a:p>
          <a:r>
            <a:rPr lang="en-GB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Kerugian awal operasi</a:t>
          </a:r>
          <a:endParaRPr lang="en-ID" sz="20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8D0931-D275-FD4C-A378-03E09FCD8CE9}" type="parTrans" cxnId="{928E92D7-7598-2344-8400-B7DA522907AC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4FA1A3-079A-1C4E-B89B-D1D4145D53F8}" type="sibTrans" cxnId="{928E92D7-7598-2344-8400-B7DA522907AC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D73303-FE0D-3540-BCD1-B28DC4511E06}">
      <dgm:prSet custT="1"/>
      <dgm:spPr/>
      <dgm:t>
        <a:bodyPr/>
        <a:lstStyle/>
        <a:p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relokasi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reorganisasi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operasi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7F19CF-EC45-C642-BA16-E830A0722762}" type="parTrans" cxnId="{7FDC499F-B201-6F48-8A72-6D58FCD31748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E65C3E8-C4F1-0044-A6BE-DD5FC865A942}" type="sibTrans" cxnId="{7FDC499F-B201-6F48-8A72-6D58FCD31748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1CC996-A61A-DA43-9C3F-49966408B3D5}">
      <dgm:prSet custT="1"/>
      <dgm:spPr/>
      <dgm:t>
        <a:bodyPr/>
        <a:lstStyle/>
        <a:p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Hasil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sebelum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dimanfaatkan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hasil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parkir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lahan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belum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).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22F6F40-C7C0-9C4D-928E-808710F3AA19}" type="parTrans" cxnId="{F3AE836E-30B6-294F-885A-8650F88834DD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9EE559-DED6-1D41-B31A-2ED3E4A680D3}" type="sibTrans" cxnId="{F3AE836E-30B6-294F-885A-8650F88834DD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5A6341-1828-FC45-BD33-3FEAE87AC52A}">
      <dgm:prSet custT="1"/>
      <dgm:spPr/>
      <dgm:t>
        <a:bodyPr/>
        <a:lstStyle/>
        <a:p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internal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persediaan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perusahaan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74F9BD-7B5A-DB42-806C-93D6BF8E184B}" type="parTrans" cxnId="{71C4D0EC-253A-C349-AF7F-E59FB444D0E7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DC49B0-6622-024E-AB17-D35F7D5FD26B}" type="sibTrans" cxnId="{71C4D0EC-253A-C349-AF7F-E59FB444D0E7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1A66C7-84B6-1744-B13E-D8D280B20733}" type="pres">
      <dgm:prSet presAssocID="{D3B20F7E-BB6E-FA48-BC8B-C6F018EFE65F}" presName="linear" presStyleCnt="0">
        <dgm:presLayoutVars>
          <dgm:animLvl val="lvl"/>
          <dgm:resizeHandles val="exact"/>
        </dgm:presLayoutVars>
      </dgm:prSet>
      <dgm:spPr/>
    </dgm:pt>
    <dgm:pt modelId="{EDB94D7B-EB47-244C-9A54-D463D5714D7C}" type="pres">
      <dgm:prSet presAssocID="{C73741B3-78CF-D84A-A604-BBE98C9A3AF2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925BD3CA-1D28-DF4B-9796-967F387C0F69}" type="pres">
      <dgm:prSet presAssocID="{72FA3D51-EEA8-584C-87E1-9E5DE9716F2F}" presName="spacer" presStyleCnt="0"/>
      <dgm:spPr/>
    </dgm:pt>
    <dgm:pt modelId="{CCB8D17C-CBA7-1543-A0A1-12867E1A0E08}" type="pres">
      <dgm:prSet presAssocID="{04ADEBD4-F08A-D44F-9043-5C97B5883213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DB43D684-AD88-2F46-8B5E-1D012D1EA3AD}" type="pres">
      <dgm:prSet presAssocID="{6A0826EC-66F8-BA46-BB6C-98319E5D7C7F}" presName="spacer" presStyleCnt="0"/>
      <dgm:spPr/>
    </dgm:pt>
    <dgm:pt modelId="{31903680-47F1-AA48-A77B-57965081AABD}" type="pres">
      <dgm:prSet presAssocID="{84C2C39F-8156-F748-ABA1-7BEE0AD3A9AB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F61D8B61-3D65-1541-8A7C-F8D8666F1E47}" type="pres">
      <dgm:prSet presAssocID="{16D36367-DFA6-A548-8B2B-7EF753BE2C05}" presName="spacer" presStyleCnt="0"/>
      <dgm:spPr/>
    </dgm:pt>
    <dgm:pt modelId="{F8DDBB61-3A67-6841-B752-BA9FEC1D5053}" type="pres">
      <dgm:prSet presAssocID="{4126A55E-55AC-C14E-A044-8DCD443FA494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00BAD8C1-1EED-F140-BA71-FB89D7B58862}" type="pres">
      <dgm:prSet presAssocID="{68DEDF84-933B-9F44-AC4F-D61BB541B230}" presName="spacer" presStyleCnt="0"/>
      <dgm:spPr/>
    </dgm:pt>
    <dgm:pt modelId="{2C5D2CAF-FDFD-4242-AAF4-064CB9CD30A7}" type="pres">
      <dgm:prSet presAssocID="{57AC6573-7289-DC4C-B133-DFACA8EB6EE9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2DDC2D81-198C-CA4B-8CEF-975E90DAD337}" type="pres">
      <dgm:prSet presAssocID="{7D57BD37-DCA2-D34A-A0CB-350891364D39}" presName="spacer" presStyleCnt="0"/>
      <dgm:spPr/>
    </dgm:pt>
    <dgm:pt modelId="{23F7BFD4-BA6F-0A46-B451-2B3C404BE5C6}" type="pres">
      <dgm:prSet presAssocID="{40BD7F23-5CB7-5D4E-80BD-9D34F67CD9B3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90ED15D1-F1E4-C644-9D3B-EC04F53E0184}" type="pres">
      <dgm:prSet presAssocID="{544FA1A3-079A-1C4E-B89B-D1D4145D53F8}" presName="spacer" presStyleCnt="0"/>
      <dgm:spPr/>
    </dgm:pt>
    <dgm:pt modelId="{1154ACCD-5772-4F41-965E-65D8D2964228}" type="pres">
      <dgm:prSet presAssocID="{88D73303-FE0D-3540-BCD1-B28DC4511E06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33CEC2E3-635D-E749-8645-A20608265E46}" type="pres">
      <dgm:prSet presAssocID="{3E65C3E8-C4F1-0044-A6BE-DD5FC865A942}" presName="spacer" presStyleCnt="0"/>
      <dgm:spPr/>
    </dgm:pt>
    <dgm:pt modelId="{0A35BF58-4292-4041-B77D-CCCCEDE0AB20}" type="pres">
      <dgm:prSet presAssocID="{411CC996-A61A-DA43-9C3F-49966408B3D5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6F027BAD-19E4-EA4E-A35B-9A0A0878163E}" type="pres">
      <dgm:prSet presAssocID="{B99EE559-DED6-1D41-B31A-2ED3E4A680D3}" presName="spacer" presStyleCnt="0"/>
      <dgm:spPr/>
    </dgm:pt>
    <dgm:pt modelId="{5F76AA76-7389-FB46-8DC1-81E141FF2FA8}" type="pres">
      <dgm:prSet presAssocID="{925A6341-1828-FC45-BD33-3FEAE87AC52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124EFF00-B090-3B47-94A6-EA9048FBB418}" type="presOf" srcId="{4126A55E-55AC-C14E-A044-8DCD443FA494}" destId="{F8DDBB61-3A67-6841-B752-BA9FEC1D5053}" srcOrd="0" destOrd="0" presId="urn:microsoft.com/office/officeart/2005/8/layout/vList2"/>
    <dgm:cxn modelId="{0602AB11-0424-F146-8A7F-D8E1DD758DB5}" type="presOf" srcId="{57AC6573-7289-DC4C-B133-DFACA8EB6EE9}" destId="{2C5D2CAF-FDFD-4242-AAF4-064CB9CD30A7}" srcOrd="0" destOrd="0" presId="urn:microsoft.com/office/officeart/2005/8/layout/vList2"/>
    <dgm:cxn modelId="{E718A61F-CEE3-0040-8C6E-BDCE7AA8682D}" type="presOf" srcId="{04ADEBD4-F08A-D44F-9043-5C97B5883213}" destId="{CCB8D17C-CBA7-1543-A0A1-12867E1A0E08}" srcOrd="0" destOrd="0" presId="urn:microsoft.com/office/officeart/2005/8/layout/vList2"/>
    <dgm:cxn modelId="{DC5EC127-5227-544A-A9F9-704D57816139}" srcId="{D3B20F7E-BB6E-FA48-BC8B-C6F018EFE65F}" destId="{84C2C39F-8156-F748-ABA1-7BEE0AD3A9AB}" srcOrd="2" destOrd="0" parTransId="{A1A2546F-B181-BB4F-8A72-4207D712B038}" sibTransId="{16D36367-DFA6-A548-8B2B-7EF753BE2C05}"/>
    <dgm:cxn modelId="{ACA04239-1FFF-5542-B66C-D4DA0B7669B4}" type="presOf" srcId="{D3B20F7E-BB6E-FA48-BC8B-C6F018EFE65F}" destId="{261A66C7-84B6-1744-B13E-D8D280B20733}" srcOrd="0" destOrd="0" presId="urn:microsoft.com/office/officeart/2005/8/layout/vList2"/>
    <dgm:cxn modelId="{36EEEF3D-657B-7D4D-B6F0-5B184CFAB2BD}" type="presOf" srcId="{411CC996-A61A-DA43-9C3F-49966408B3D5}" destId="{0A35BF58-4292-4041-B77D-CCCCEDE0AB20}" srcOrd="0" destOrd="0" presId="urn:microsoft.com/office/officeart/2005/8/layout/vList2"/>
    <dgm:cxn modelId="{01D79E45-3295-B14F-8F8D-82052E22B00B}" type="presOf" srcId="{84C2C39F-8156-F748-ABA1-7BEE0AD3A9AB}" destId="{31903680-47F1-AA48-A77B-57965081AABD}" srcOrd="0" destOrd="0" presId="urn:microsoft.com/office/officeart/2005/8/layout/vList2"/>
    <dgm:cxn modelId="{518B0C6C-711C-524F-A6E0-1A0B55CF373F}" type="presOf" srcId="{925A6341-1828-FC45-BD33-3FEAE87AC52A}" destId="{5F76AA76-7389-FB46-8DC1-81E141FF2FA8}" srcOrd="0" destOrd="0" presId="urn:microsoft.com/office/officeart/2005/8/layout/vList2"/>
    <dgm:cxn modelId="{F3AE836E-30B6-294F-885A-8650F88834DD}" srcId="{D3B20F7E-BB6E-FA48-BC8B-C6F018EFE65F}" destId="{411CC996-A61A-DA43-9C3F-49966408B3D5}" srcOrd="7" destOrd="0" parTransId="{722F6F40-C7C0-9C4D-928E-808710F3AA19}" sibTransId="{B99EE559-DED6-1D41-B31A-2ED3E4A680D3}"/>
    <dgm:cxn modelId="{DDDFB785-8D92-6443-AEDB-6A802A32CC22}" srcId="{D3B20F7E-BB6E-FA48-BC8B-C6F018EFE65F}" destId="{04ADEBD4-F08A-D44F-9043-5C97B5883213}" srcOrd="1" destOrd="0" parTransId="{C7A487DA-3C0A-794D-BE67-C807454F199A}" sibTransId="{6A0826EC-66F8-BA46-BB6C-98319E5D7C7F}"/>
    <dgm:cxn modelId="{B04F3B94-8D11-1A40-8344-5A24220AA8A3}" type="presOf" srcId="{40BD7F23-5CB7-5D4E-80BD-9D34F67CD9B3}" destId="{23F7BFD4-BA6F-0A46-B451-2B3C404BE5C6}" srcOrd="0" destOrd="0" presId="urn:microsoft.com/office/officeart/2005/8/layout/vList2"/>
    <dgm:cxn modelId="{7FDC499F-B201-6F48-8A72-6D58FCD31748}" srcId="{D3B20F7E-BB6E-FA48-BC8B-C6F018EFE65F}" destId="{88D73303-FE0D-3540-BCD1-B28DC4511E06}" srcOrd="6" destOrd="0" parTransId="{217F19CF-EC45-C642-BA16-E830A0722762}" sibTransId="{3E65C3E8-C4F1-0044-A6BE-DD5FC865A942}"/>
    <dgm:cxn modelId="{F1B5F9B0-ED1F-CC48-B85D-662C5E0D81EA}" srcId="{D3B20F7E-BB6E-FA48-BC8B-C6F018EFE65F}" destId="{4126A55E-55AC-C14E-A044-8DCD443FA494}" srcOrd="3" destOrd="0" parTransId="{A5B336A3-694B-BA46-9438-899F5A5DD266}" sibTransId="{68DEDF84-933B-9F44-AC4F-D61BB541B230}"/>
    <dgm:cxn modelId="{928E92D7-7598-2344-8400-B7DA522907AC}" srcId="{D3B20F7E-BB6E-FA48-BC8B-C6F018EFE65F}" destId="{40BD7F23-5CB7-5D4E-80BD-9D34F67CD9B3}" srcOrd="5" destOrd="0" parTransId="{B48D0931-D275-FD4C-A378-03E09FCD8CE9}" sibTransId="{544FA1A3-079A-1C4E-B89B-D1D4145D53F8}"/>
    <dgm:cxn modelId="{5DBF22E0-9A3E-0440-9A4B-6AD74DCF5DAE}" srcId="{D3B20F7E-BB6E-FA48-BC8B-C6F018EFE65F}" destId="{57AC6573-7289-DC4C-B133-DFACA8EB6EE9}" srcOrd="4" destOrd="0" parTransId="{71CA2460-9DC9-4F42-B4F9-FAAF463A0975}" sibTransId="{7D57BD37-DCA2-D34A-A0CB-350891364D39}"/>
    <dgm:cxn modelId="{D07677E7-0E83-8246-A438-154A1DE8BE0E}" type="presOf" srcId="{C73741B3-78CF-D84A-A604-BBE98C9A3AF2}" destId="{EDB94D7B-EB47-244C-9A54-D463D5714D7C}" srcOrd="0" destOrd="0" presId="urn:microsoft.com/office/officeart/2005/8/layout/vList2"/>
    <dgm:cxn modelId="{71C4D0EC-253A-C349-AF7F-E59FB444D0E7}" srcId="{D3B20F7E-BB6E-FA48-BC8B-C6F018EFE65F}" destId="{925A6341-1828-FC45-BD33-3FEAE87AC52A}" srcOrd="8" destOrd="0" parTransId="{1B74F9BD-7B5A-DB42-806C-93D6BF8E184B}" sibTransId="{A6DC49B0-6622-024E-AB17-D35F7D5FD26B}"/>
    <dgm:cxn modelId="{E27D6DF3-7132-7E46-BFB7-7A890B34F2AA}" srcId="{D3B20F7E-BB6E-FA48-BC8B-C6F018EFE65F}" destId="{C73741B3-78CF-D84A-A604-BBE98C9A3AF2}" srcOrd="0" destOrd="0" parTransId="{0184DE94-D0AC-5646-A8A0-2EABBB989572}" sibTransId="{72FA3D51-EEA8-584C-87E1-9E5DE9716F2F}"/>
    <dgm:cxn modelId="{63A002F8-3D9E-AA44-BC3D-C35202706ACE}" type="presOf" srcId="{88D73303-FE0D-3540-BCD1-B28DC4511E06}" destId="{1154ACCD-5772-4F41-965E-65D8D2964228}" srcOrd="0" destOrd="0" presId="urn:microsoft.com/office/officeart/2005/8/layout/vList2"/>
    <dgm:cxn modelId="{B6BAC4EF-32FE-514E-B16C-414A736D0974}" type="presParOf" srcId="{261A66C7-84B6-1744-B13E-D8D280B20733}" destId="{EDB94D7B-EB47-244C-9A54-D463D5714D7C}" srcOrd="0" destOrd="0" presId="urn:microsoft.com/office/officeart/2005/8/layout/vList2"/>
    <dgm:cxn modelId="{082BAF3D-2D18-ED4C-81EA-AD058D849A17}" type="presParOf" srcId="{261A66C7-84B6-1744-B13E-D8D280B20733}" destId="{925BD3CA-1D28-DF4B-9796-967F387C0F69}" srcOrd="1" destOrd="0" presId="urn:microsoft.com/office/officeart/2005/8/layout/vList2"/>
    <dgm:cxn modelId="{8FD3592B-884B-FD4F-9ADC-06BECEE96200}" type="presParOf" srcId="{261A66C7-84B6-1744-B13E-D8D280B20733}" destId="{CCB8D17C-CBA7-1543-A0A1-12867E1A0E08}" srcOrd="2" destOrd="0" presId="urn:microsoft.com/office/officeart/2005/8/layout/vList2"/>
    <dgm:cxn modelId="{0BD93C86-8716-E543-994F-DA213F35074D}" type="presParOf" srcId="{261A66C7-84B6-1744-B13E-D8D280B20733}" destId="{DB43D684-AD88-2F46-8B5E-1D012D1EA3AD}" srcOrd="3" destOrd="0" presId="urn:microsoft.com/office/officeart/2005/8/layout/vList2"/>
    <dgm:cxn modelId="{229E434B-0F95-C24D-BEF0-9B9842AD3078}" type="presParOf" srcId="{261A66C7-84B6-1744-B13E-D8D280B20733}" destId="{31903680-47F1-AA48-A77B-57965081AABD}" srcOrd="4" destOrd="0" presId="urn:microsoft.com/office/officeart/2005/8/layout/vList2"/>
    <dgm:cxn modelId="{EBE6BC8A-FFFF-4C46-82AA-2E5DACF189D9}" type="presParOf" srcId="{261A66C7-84B6-1744-B13E-D8D280B20733}" destId="{F61D8B61-3D65-1541-8A7C-F8D8666F1E47}" srcOrd="5" destOrd="0" presId="urn:microsoft.com/office/officeart/2005/8/layout/vList2"/>
    <dgm:cxn modelId="{3C1ECF4C-631A-BB4A-8D9D-8278BA0EB7F4}" type="presParOf" srcId="{261A66C7-84B6-1744-B13E-D8D280B20733}" destId="{F8DDBB61-3A67-6841-B752-BA9FEC1D5053}" srcOrd="6" destOrd="0" presId="urn:microsoft.com/office/officeart/2005/8/layout/vList2"/>
    <dgm:cxn modelId="{6BD43349-745A-C743-B7F5-8E2D55873FA7}" type="presParOf" srcId="{261A66C7-84B6-1744-B13E-D8D280B20733}" destId="{00BAD8C1-1EED-F140-BA71-FB89D7B58862}" srcOrd="7" destOrd="0" presId="urn:microsoft.com/office/officeart/2005/8/layout/vList2"/>
    <dgm:cxn modelId="{90441F2D-E546-FC40-84EA-CFC575C7CE36}" type="presParOf" srcId="{261A66C7-84B6-1744-B13E-D8D280B20733}" destId="{2C5D2CAF-FDFD-4242-AAF4-064CB9CD30A7}" srcOrd="8" destOrd="0" presId="urn:microsoft.com/office/officeart/2005/8/layout/vList2"/>
    <dgm:cxn modelId="{3FD926C0-A2EA-4548-84A5-0EB4C5C0E022}" type="presParOf" srcId="{261A66C7-84B6-1744-B13E-D8D280B20733}" destId="{2DDC2D81-198C-CA4B-8CEF-975E90DAD337}" srcOrd="9" destOrd="0" presId="urn:microsoft.com/office/officeart/2005/8/layout/vList2"/>
    <dgm:cxn modelId="{71F571CA-9DAC-1D43-9667-91FD6E61C018}" type="presParOf" srcId="{261A66C7-84B6-1744-B13E-D8D280B20733}" destId="{23F7BFD4-BA6F-0A46-B451-2B3C404BE5C6}" srcOrd="10" destOrd="0" presId="urn:microsoft.com/office/officeart/2005/8/layout/vList2"/>
    <dgm:cxn modelId="{2F66F749-BD31-E94A-831F-DA0AF3A09A2D}" type="presParOf" srcId="{261A66C7-84B6-1744-B13E-D8D280B20733}" destId="{90ED15D1-F1E4-C644-9D3B-EC04F53E0184}" srcOrd="11" destOrd="0" presId="urn:microsoft.com/office/officeart/2005/8/layout/vList2"/>
    <dgm:cxn modelId="{81218C43-E4F4-244E-AC6E-52CCA369A692}" type="presParOf" srcId="{261A66C7-84B6-1744-B13E-D8D280B20733}" destId="{1154ACCD-5772-4F41-965E-65D8D2964228}" srcOrd="12" destOrd="0" presId="urn:microsoft.com/office/officeart/2005/8/layout/vList2"/>
    <dgm:cxn modelId="{56CF1AA9-4213-B74A-A321-070CC9599D2E}" type="presParOf" srcId="{261A66C7-84B6-1744-B13E-D8D280B20733}" destId="{33CEC2E3-635D-E749-8645-A20608265E46}" srcOrd="13" destOrd="0" presId="urn:microsoft.com/office/officeart/2005/8/layout/vList2"/>
    <dgm:cxn modelId="{C24FD054-8FA4-254B-9E8F-765448962AFA}" type="presParOf" srcId="{261A66C7-84B6-1744-B13E-D8D280B20733}" destId="{0A35BF58-4292-4041-B77D-CCCCEDE0AB20}" srcOrd="14" destOrd="0" presId="urn:microsoft.com/office/officeart/2005/8/layout/vList2"/>
    <dgm:cxn modelId="{B0A87FFE-B337-C34A-85FA-5582D43C67C6}" type="presParOf" srcId="{261A66C7-84B6-1744-B13E-D8D280B20733}" destId="{6F027BAD-19E4-EA4E-A35B-9A0A0878163E}" srcOrd="15" destOrd="0" presId="urn:microsoft.com/office/officeart/2005/8/layout/vList2"/>
    <dgm:cxn modelId="{996DDE1D-FD83-4A43-A4E9-34F76459B236}" type="presParOf" srcId="{261A66C7-84B6-1744-B13E-D8D280B20733}" destId="{5F76AA76-7389-FB46-8DC1-81E141FF2FA8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3C729F-D69F-5740-88F0-F49120948DB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EE61E56-EE9E-4242-8A65-AE3D729ED975}">
      <dgm:prSet custT="1"/>
      <dgm:spPr/>
      <dgm:t>
        <a:bodyPr/>
        <a:lstStyle/>
        <a:p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pembangunan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akuisisi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tetap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669190-5071-8145-8479-422E3B49B1C9}" type="parTrans" cxnId="{7340B421-D4FA-554C-A476-F4DB19AA9A7C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B2F570-A14D-8F42-BAE9-70D57AC555EA}" type="sibTrans" cxnId="{7340B421-D4FA-554C-A476-F4DB19AA9A7C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940BBD-04A3-F14A-9B2D-9A7CC58F4092}">
      <dgm:prSet custT="1"/>
      <dgm:spPr/>
      <dgm:t>
        <a:bodyPr/>
        <a:lstStyle/>
        <a:p>
          <a:r>
            <a:rPr lang="en-GB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 penyiapan lahan untuk pabrik;</a:t>
          </a:r>
          <a:endParaRPr lang="en-ID" sz="20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E86E45-76DF-5549-ACA0-E37A6DD06458}" type="parTrans" cxnId="{41A926A4-8074-D040-B2FE-756DA8B43C22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994B9C8-A8D1-2447-81B0-8F4AC361F9E8}" type="sibTrans" cxnId="{41A926A4-8074-D040-B2FE-756DA8B43C22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B7B959-7D8B-CC49-B355-5DE57D45F437}">
      <dgm:prSet custT="1"/>
      <dgm:spPr/>
      <dgm:t>
        <a:bodyPr/>
        <a:lstStyle/>
        <a:p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handling dan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penyerahan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awal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;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126069-0874-5946-8F6B-AD318ECB6A1D}" type="parTrans" cxnId="{6126BF8E-463D-7844-97DA-74CDE93C8193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201C6F-3456-984A-B83F-0B535266FB55}" type="sibTrans" cxnId="{6126BF8E-463D-7844-97DA-74CDE93C8193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7D0E911-F4A3-D949-8358-301AC04EF955}">
      <dgm:prSet custT="1"/>
      <dgm:spPr/>
      <dgm:t>
        <a:bodyPr/>
        <a:lstStyle/>
        <a:p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perakitan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instalasi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9B9731-11A2-8E46-B754-3D57170308F0}" type="parTrans" cxnId="{28AB610D-F9B9-A448-826C-6C13AADACA7A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392787-9E22-6F4B-B109-9FCD48EC98E4}" type="sibTrans" cxnId="{28AB610D-F9B9-A448-826C-6C13AADACA7A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0C4E90-5CCC-4C4A-BEA2-02BE83843673}">
      <dgm:prSet custT="1"/>
      <dgm:spPr/>
      <dgm:t>
        <a:bodyPr/>
        <a:lstStyle/>
        <a:p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pengujian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apakah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berfungsi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baik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setelah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dikurangi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hasil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AB92579-A496-6443-97EC-803F87F25F41}" type="parTrans" cxnId="{8BD5C782-3BFB-5946-9D8F-1D1F71564C74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7BA57AA-9998-8541-9264-90F374D5F1FC}" type="sibTrans" cxnId="{8BD5C782-3BFB-5946-9D8F-1D1F71564C74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373B42-9E16-5F4F-BDF7-819DCA256E30}">
      <dgm:prSet custT="1"/>
      <dgm:spPr/>
      <dgm:t>
        <a:bodyPr/>
        <a:lstStyle/>
        <a:p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Komisi</a:t>
          </a:r>
          <a:r>
            <a: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profesional</a:t>
          </a:r>
          <a:endParaRPr lang="en-ID" sz="20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7CDF33-3157-3A42-BDB6-2B89379B8274}" type="parTrans" cxnId="{5E10AF17-5439-F04B-8653-25F76F039E8F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6F07F6-9EE7-3845-A1B2-9772325D6974}" type="sibTrans" cxnId="{5E10AF17-5439-F04B-8653-25F76F039E8F}">
      <dgm:prSet/>
      <dgm:spPr/>
      <dgm:t>
        <a:bodyPr/>
        <a:lstStyle/>
        <a:p>
          <a:endParaRPr lang="en-US" sz="28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3168D4-E159-3E4D-87C2-E9CD4C7F5A2E}" type="pres">
      <dgm:prSet presAssocID="{043C729F-D69F-5740-88F0-F49120948DB5}" presName="linear" presStyleCnt="0">
        <dgm:presLayoutVars>
          <dgm:animLvl val="lvl"/>
          <dgm:resizeHandles val="exact"/>
        </dgm:presLayoutVars>
      </dgm:prSet>
      <dgm:spPr/>
    </dgm:pt>
    <dgm:pt modelId="{769C05FD-3086-DE49-95B6-9723C0543FC1}" type="pres">
      <dgm:prSet presAssocID="{5EE61E56-EE9E-4242-8A65-AE3D729ED97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CBD05B1-00D6-CB46-BA6C-1B8249AB25CB}" type="pres">
      <dgm:prSet presAssocID="{16B2F570-A14D-8F42-BAE9-70D57AC555EA}" presName="spacer" presStyleCnt="0"/>
      <dgm:spPr/>
    </dgm:pt>
    <dgm:pt modelId="{5E225516-2BF1-C147-8D37-D3360C598C85}" type="pres">
      <dgm:prSet presAssocID="{AE940BBD-04A3-F14A-9B2D-9A7CC58F4092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4186652-1B06-0C41-9064-A6F8A0CD8070}" type="pres">
      <dgm:prSet presAssocID="{3994B9C8-A8D1-2447-81B0-8F4AC361F9E8}" presName="spacer" presStyleCnt="0"/>
      <dgm:spPr/>
    </dgm:pt>
    <dgm:pt modelId="{A8768597-4751-5A42-BFAC-2EAA40153106}" type="pres">
      <dgm:prSet presAssocID="{64B7B959-7D8B-CC49-B355-5DE57D45F43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ECB7C94-2133-2342-9E2E-E8C26269EE40}" type="pres">
      <dgm:prSet presAssocID="{7D201C6F-3456-984A-B83F-0B535266FB55}" presName="spacer" presStyleCnt="0"/>
      <dgm:spPr/>
    </dgm:pt>
    <dgm:pt modelId="{DC084133-6155-7D4A-9489-0CC07E47A52B}" type="pres">
      <dgm:prSet presAssocID="{C7D0E911-F4A3-D949-8358-301AC04EF95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E9013C9-DDE4-C847-85AB-3B9F4BE63F9D}" type="pres">
      <dgm:prSet presAssocID="{91392787-9E22-6F4B-B109-9FCD48EC98E4}" presName="spacer" presStyleCnt="0"/>
      <dgm:spPr/>
    </dgm:pt>
    <dgm:pt modelId="{38DA7B87-5F33-CA49-B420-21DFABC82A96}" type="pres">
      <dgm:prSet presAssocID="{160C4E90-5CCC-4C4A-BEA2-02BE8384367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66A4E89-F33E-B247-B9D0-ADE114DA5952}" type="pres">
      <dgm:prSet presAssocID="{C7BA57AA-9998-8541-9264-90F374D5F1FC}" presName="spacer" presStyleCnt="0"/>
      <dgm:spPr/>
    </dgm:pt>
    <dgm:pt modelId="{3C4F36F2-13CF-9249-A58A-F18CC9547B18}" type="pres">
      <dgm:prSet presAssocID="{BA373B42-9E16-5F4F-BDF7-819DCA256E30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88F280C-81F3-F440-9C8D-A2EAC72E08C3}" type="presOf" srcId="{64B7B959-7D8B-CC49-B355-5DE57D45F437}" destId="{A8768597-4751-5A42-BFAC-2EAA40153106}" srcOrd="0" destOrd="0" presId="urn:microsoft.com/office/officeart/2005/8/layout/vList2"/>
    <dgm:cxn modelId="{28AB610D-F9B9-A448-826C-6C13AADACA7A}" srcId="{043C729F-D69F-5740-88F0-F49120948DB5}" destId="{C7D0E911-F4A3-D949-8358-301AC04EF955}" srcOrd="3" destOrd="0" parTransId="{C19B9731-11A2-8E46-B754-3D57170308F0}" sibTransId="{91392787-9E22-6F4B-B109-9FCD48EC98E4}"/>
    <dgm:cxn modelId="{5E10AF17-5439-F04B-8653-25F76F039E8F}" srcId="{043C729F-D69F-5740-88F0-F49120948DB5}" destId="{BA373B42-9E16-5F4F-BDF7-819DCA256E30}" srcOrd="5" destOrd="0" parTransId="{327CDF33-3157-3A42-BDB6-2B89379B8274}" sibTransId="{E96F07F6-9EE7-3845-A1B2-9772325D6974}"/>
    <dgm:cxn modelId="{CE2DD21A-47C9-A84D-8F2F-7AE52BB78E3E}" type="presOf" srcId="{BA373B42-9E16-5F4F-BDF7-819DCA256E30}" destId="{3C4F36F2-13CF-9249-A58A-F18CC9547B18}" srcOrd="0" destOrd="0" presId="urn:microsoft.com/office/officeart/2005/8/layout/vList2"/>
    <dgm:cxn modelId="{7340B421-D4FA-554C-A476-F4DB19AA9A7C}" srcId="{043C729F-D69F-5740-88F0-F49120948DB5}" destId="{5EE61E56-EE9E-4242-8A65-AE3D729ED975}" srcOrd="0" destOrd="0" parTransId="{21669190-5071-8145-8479-422E3B49B1C9}" sibTransId="{16B2F570-A14D-8F42-BAE9-70D57AC555EA}"/>
    <dgm:cxn modelId="{679C114E-7C97-B246-9264-C7C4149145AF}" type="presOf" srcId="{AE940BBD-04A3-F14A-9B2D-9A7CC58F4092}" destId="{5E225516-2BF1-C147-8D37-D3360C598C85}" srcOrd="0" destOrd="0" presId="urn:microsoft.com/office/officeart/2005/8/layout/vList2"/>
    <dgm:cxn modelId="{DA10CD72-7A3F-8A40-8F11-C5C6AA704C38}" type="presOf" srcId="{C7D0E911-F4A3-D949-8358-301AC04EF955}" destId="{DC084133-6155-7D4A-9489-0CC07E47A52B}" srcOrd="0" destOrd="0" presId="urn:microsoft.com/office/officeart/2005/8/layout/vList2"/>
    <dgm:cxn modelId="{8BD5C782-3BFB-5946-9D8F-1D1F71564C74}" srcId="{043C729F-D69F-5740-88F0-F49120948DB5}" destId="{160C4E90-5CCC-4C4A-BEA2-02BE83843673}" srcOrd="4" destOrd="0" parTransId="{9AB92579-A496-6443-97EC-803F87F25F41}" sibTransId="{C7BA57AA-9998-8541-9264-90F374D5F1FC}"/>
    <dgm:cxn modelId="{6126BF8E-463D-7844-97DA-74CDE93C8193}" srcId="{043C729F-D69F-5740-88F0-F49120948DB5}" destId="{64B7B959-7D8B-CC49-B355-5DE57D45F437}" srcOrd="2" destOrd="0" parTransId="{22126069-0874-5946-8F6B-AD318ECB6A1D}" sibTransId="{7D201C6F-3456-984A-B83F-0B535266FB55}"/>
    <dgm:cxn modelId="{41A926A4-8074-D040-B2FE-756DA8B43C22}" srcId="{043C729F-D69F-5740-88F0-F49120948DB5}" destId="{AE940BBD-04A3-F14A-9B2D-9A7CC58F4092}" srcOrd="1" destOrd="0" parTransId="{94E86E45-76DF-5549-ACA0-E37A6DD06458}" sibTransId="{3994B9C8-A8D1-2447-81B0-8F4AC361F9E8}"/>
    <dgm:cxn modelId="{D7F5FBCC-1E47-7C43-B80C-2ED7A3B72CDC}" type="presOf" srcId="{043C729F-D69F-5740-88F0-F49120948DB5}" destId="{B33168D4-E159-3E4D-87C2-E9CD4C7F5A2E}" srcOrd="0" destOrd="0" presId="urn:microsoft.com/office/officeart/2005/8/layout/vList2"/>
    <dgm:cxn modelId="{F311C2DA-24DD-3D4F-A701-0C1FC8AB76B4}" type="presOf" srcId="{160C4E90-5CCC-4C4A-BEA2-02BE83843673}" destId="{38DA7B87-5F33-CA49-B420-21DFABC82A96}" srcOrd="0" destOrd="0" presId="urn:microsoft.com/office/officeart/2005/8/layout/vList2"/>
    <dgm:cxn modelId="{9043E8E9-E0C2-FA4A-BB00-7278D8E24BD1}" type="presOf" srcId="{5EE61E56-EE9E-4242-8A65-AE3D729ED975}" destId="{769C05FD-3086-DE49-95B6-9723C0543FC1}" srcOrd="0" destOrd="0" presId="urn:microsoft.com/office/officeart/2005/8/layout/vList2"/>
    <dgm:cxn modelId="{87EF051A-A126-6142-A8FB-6653C1DDA869}" type="presParOf" srcId="{B33168D4-E159-3E4D-87C2-E9CD4C7F5A2E}" destId="{769C05FD-3086-DE49-95B6-9723C0543FC1}" srcOrd="0" destOrd="0" presId="urn:microsoft.com/office/officeart/2005/8/layout/vList2"/>
    <dgm:cxn modelId="{893AABB1-314E-104E-B10A-FBDEBECEFB7C}" type="presParOf" srcId="{B33168D4-E159-3E4D-87C2-E9CD4C7F5A2E}" destId="{CCBD05B1-00D6-CB46-BA6C-1B8249AB25CB}" srcOrd="1" destOrd="0" presId="urn:microsoft.com/office/officeart/2005/8/layout/vList2"/>
    <dgm:cxn modelId="{D64FB11B-47F0-E448-8709-8E21292F2F29}" type="presParOf" srcId="{B33168D4-E159-3E4D-87C2-E9CD4C7F5A2E}" destId="{5E225516-2BF1-C147-8D37-D3360C598C85}" srcOrd="2" destOrd="0" presId="urn:microsoft.com/office/officeart/2005/8/layout/vList2"/>
    <dgm:cxn modelId="{D46C054C-DB7F-3542-B02E-B97B6396B17F}" type="presParOf" srcId="{B33168D4-E159-3E4D-87C2-E9CD4C7F5A2E}" destId="{84186652-1B06-0C41-9064-A6F8A0CD8070}" srcOrd="3" destOrd="0" presId="urn:microsoft.com/office/officeart/2005/8/layout/vList2"/>
    <dgm:cxn modelId="{FE82F40E-160E-0C4D-93E9-188DAE38830A}" type="presParOf" srcId="{B33168D4-E159-3E4D-87C2-E9CD4C7F5A2E}" destId="{A8768597-4751-5A42-BFAC-2EAA40153106}" srcOrd="4" destOrd="0" presId="urn:microsoft.com/office/officeart/2005/8/layout/vList2"/>
    <dgm:cxn modelId="{487D0685-1342-1C4C-860F-32768973121B}" type="presParOf" srcId="{B33168D4-E159-3E4D-87C2-E9CD4C7F5A2E}" destId="{7ECB7C94-2133-2342-9E2E-E8C26269EE40}" srcOrd="5" destOrd="0" presId="urn:microsoft.com/office/officeart/2005/8/layout/vList2"/>
    <dgm:cxn modelId="{70344CA9-A802-9548-9D88-BC69BEEB55F0}" type="presParOf" srcId="{B33168D4-E159-3E4D-87C2-E9CD4C7F5A2E}" destId="{DC084133-6155-7D4A-9489-0CC07E47A52B}" srcOrd="6" destOrd="0" presId="urn:microsoft.com/office/officeart/2005/8/layout/vList2"/>
    <dgm:cxn modelId="{44AE1C26-1D8B-E94E-8F2C-77952C7DE1E1}" type="presParOf" srcId="{B33168D4-E159-3E4D-87C2-E9CD4C7F5A2E}" destId="{DE9013C9-DDE4-C847-85AB-3B9F4BE63F9D}" srcOrd="7" destOrd="0" presId="urn:microsoft.com/office/officeart/2005/8/layout/vList2"/>
    <dgm:cxn modelId="{8CA417D9-9708-A140-976A-0AD5E35B509C}" type="presParOf" srcId="{B33168D4-E159-3E4D-87C2-E9CD4C7F5A2E}" destId="{38DA7B87-5F33-CA49-B420-21DFABC82A96}" srcOrd="8" destOrd="0" presId="urn:microsoft.com/office/officeart/2005/8/layout/vList2"/>
    <dgm:cxn modelId="{4CEEE2CF-4269-4949-8E4E-DE7676D623FD}" type="presParOf" srcId="{B33168D4-E159-3E4D-87C2-E9CD4C7F5A2E}" destId="{966A4E89-F33E-B247-B9D0-ADE114DA5952}" srcOrd="9" destOrd="0" presId="urn:microsoft.com/office/officeart/2005/8/layout/vList2"/>
    <dgm:cxn modelId="{1883C6F8-4D35-4A47-BC30-1E4CDF2539E4}" type="presParOf" srcId="{B33168D4-E159-3E4D-87C2-E9CD4C7F5A2E}" destId="{3C4F36F2-13CF-9249-A58A-F18CC9547B18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C85E15-8D42-184E-A67E-E07D2A0CC6A8}" type="doc">
      <dgm:prSet loTypeId="urn:microsoft.com/office/officeart/2009/3/layout/SubStepProces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1D39F99-1258-754D-9118-3D3C5CC0B7F6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Semua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terkait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akuisisi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:</a:t>
          </a:r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66B444-A4DD-D444-807F-70A2B44325CD}" type="sibTrans" cxnId="{545BDD06-F942-6E4A-876D-D315BA5AF7D1}">
      <dgm:prSet/>
      <dgm:spPr/>
      <dgm:t>
        <a:bodyPr/>
        <a:lstStyle/>
        <a:p>
          <a:endParaRPr lang="en-US"/>
        </a:p>
      </dgm:t>
    </dgm:pt>
    <dgm:pt modelId="{228B0B1C-FB4C-3343-96D3-30C05BD75B1E}" type="parTrans" cxnId="{545BDD06-F942-6E4A-876D-D315BA5AF7D1}">
      <dgm:prSet/>
      <dgm:spPr/>
      <dgm:t>
        <a:bodyPr/>
        <a:lstStyle/>
        <a:p>
          <a:endParaRPr lang="en-US"/>
        </a:p>
      </dgm:t>
    </dgm:pt>
    <dgm:pt modelId="{25730ADB-EDE3-2D47-A5C4-65774D1549D8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Material,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tenaga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, overhead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selama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proses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,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rPr>
            <a:t>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membangun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sendiri</a:t>
          </a:r>
          <a:endParaRPr lang="en-ID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3CEA77D-82F2-BD43-816B-3335A642EFCC}" type="sibTrans" cxnId="{AD35E13E-ED05-0C42-84DA-1C1D498971F0}">
      <dgm:prSet/>
      <dgm:spPr/>
      <dgm:t>
        <a:bodyPr/>
        <a:lstStyle/>
        <a:p>
          <a:endParaRPr lang="en-US"/>
        </a:p>
      </dgm:t>
    </dgm:pt>
    <dgm:pt modelId="{DB8AA932-75CB-1E4E-B9E5-578630877A55}" type="parTrans" cxnId="{AD35E13E-ED05-0C42-84DA-1C1D498971F0}">
      <dgm:prSet/>
      <dgm:spPr/>
      <dgm:t>
        <a:bodyPr/>
        <a:lstStyle/>
        <a:p>
          <a:endParaRPr lang="en-US"/>
        </a:p>
      </dgm:t>
    </dgm:pt>
    <dgm:pt modelId="{BFBA3311-4BC8-9C4F-9E2A-B1A7A7A2DE80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Harga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beli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bangunan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pengurusan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hak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bangunan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C168EE8-1E46-0E4B-B42E-F72C85559F22}" type="sibTrans" cxnId="{C36C4D47-855B-0F43-BD05-F9798C2CF3C8}">
      <dgm:prSet/>
      <dgm:spPr/>
      <dgm:t>
        <a:bodyPr/>
        <a:lstStyle/>
        <a:p>
          <a:endParaRPr lang="en-US"/>
        </a:p>
      </dgm:t>
    </dgm:pt>
    <dgm:pt modelId="{0CD81E15-A1FA-694D-ADBC-E654B9ED953E}" type="parTrans" cxnId="{C36C4D47-855B-0F43-BD05-F9798C2CF3C8}">
      <dgm:prSet/>
      <dgm:spPr/>
      <dgm:t>
        <a:bodyPr/>
        <a:lstStyle/>
        <a:p>
          <a:endParaRPr lang="en-US"/>
        </a:p>
      </dgm:t>
    </dgm:pt>
    <dgm:pt modelId="{7E25F478-1B14-0D49-9F70-6609F80C5EE8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Fee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profesional</a:t>
          </a:r>
          <a:endParaRPr lang="en-ID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EE3A04-9A87-2D48-9395-BF872E7CDB68}" type="sibTrans" cxnId="{5CE31BFB-C0C5-B442-8C3B-1B8E5C19BA43}">
      <dgm:prSet/>
      <dgm:spPr/>
      <dgm:t>
        <a:bodyPr/>
        <a:lstStyle/>
        <a:p>
          <a:endParaRPr lang="en-US"/>
        </a:p>
      </dgm:t>
    </dgm:pt>
    <dgm:pt modelId="{60A6EF00-A131-104D-9985-E96AB2DF6AB8}" type="parTrans" cxnId="{5CE31BFB-C0C5-B442-8C3B-1B8E5C19BA43}">
      <dgm:prSet/>
      <dgm:spPr/>
      <dgm:t>
        <a:bodyPr/>
        <a:lstStyle/>
        <a:p>
          <a:endParaRPr lang="en-US"/>
        </a:p>
      </dgm:t>
    </dgm:pt>
    <dgm:pt modelId="{E06D83A2-A73A-3F4F-9AC8-7F64489EA29C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Ijin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pendirian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latin typeface="Calibri" panose="020F0502020204030204" pitchFamily="34" charset="0"/>
              <a:cs typeface="Calibri" panose="020F0502020204030204" pitchFamily="34" charset="0"/>
            </a:rPr>
            <a:t>bangunan</a:t>
          </a:r>
          <a:endParaRPr lang="en-ID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4AD2A64-B6F6-FE44-8411-F1E3802738E8}" type="sibTrans" cxnId="{9DB2C196-4EE2-9F4A-9EA4-F4779B77A085}">
      <dgm:prSet/>
      <dgm:spPr/>
      <dgm:t>
        <a:bodyPr/>
        <a:lstStyle/>
        <a:p>
          <a:endParaRPr lang="en-US"/>
        </a:p>
      </dgm:t>
    </dgm:pt>
    <dgm:pt modelId="{3060A855-0658-9746-8067-B6ECC8615B36}" type="parTrans" cxnId="{9DB2C196-4EE2-9F4A-9EA4-F4779B77A085}">
      <dgm:prSet/>
      <dgm:spPr/>
      <dgm:t>
        <a:bodyPr/>
        <a:lstStyle/>
        <a:p>
          <a:endParaRPr lang="en-US"/>
        </a:p>
      </dgm:t>
    </dgm:pt>
    <dgm:pt modelId="{4517AEB0-C5B5-A248-957F-F94B52674606}" type="pres">
      <dgm:prSet presAssocID="{D3C85E15-8D42-184E-A67E-E07D2A0CC6A8}" presName="Name0" presStyleCnt="0">
        <dgm:presLayoutVars>
          <dgm:chMax val="7"/>
          <dgm:dir/>
          <dgm:animOne val="branch"/>
        </dgm:presLayoutVars>
      </dgm:prSet>
      <dgm:spPr/>
    </dgm:pt>
    <dgm:pt modelId="{C0128ED9-73B4-EF41-88B1-9B35FFA92DB1}" type="pres">
      <dgm:prSet presAssocID="{81D39F99-1258-754D-9118-3D3C5CC0B7F6}" presName="parTx1" presStyleLbl="node1" presStyleIdx="0" presStyleCnt="1" custScaleX="75699" custScaleY="71596"/>
      <dgm:spPr/>
    </dgm:pt>
    <dgm:pt modelId="{E9665E88-8CFE-9F49-B111-BC7679A2C74A}" type="pres">
      <dgm:prSet presAssocID="{81D39F99-1258-754D-9118-3D3C5CC0B7F6}" presName="spPre1" presStyleCnt="0"/>
      <dgm:spPr/>
    </dgm:pt>
    <dgm:pt modelId="{6FBFD58B-B3D9-124E-B77B-FDDAED2FEB4B}" type="pres">
      <dgm:prSet presAssocID="{81D39F99-1258-754D-9118-3D3C5CC0B7F6}" presName="chLin1" presStyleCnt="0"/>
      <dgm:spPr/>
    </dgm:pt>
    <dgm:pt modelId="{A474E5CE-7D4F-3E4A-B201-8CF8FE237A2B}" type="pres">
      <dgm:prSet presAssocID="{DB8AA932-75CB-1E4E-B9E5-578630877A55}" presName="Name11" presStyleLbl="parChTrans1D1" presStyleIdx="0" presStyleCnt="8"/>
      <dgm:spPr/>
    </dgm:pt>
    <dgm:pt modelId="{D11EA2D2-EE1A-6E47-AD04-E4822DEF6BB7}" type="pres">
      <dgm:prSet presAssocID="{25730ADB-EDE3-2D47-A5C4-65774D1549D8}" presName="txAndLines1" presStyleCnt="0"/>
      <dgm:spPr/>
    </dgm:pt>
    <dgm:pt modelId="{CB9C5000-3A89-2147-9042-5554832E532F}" type="pres">
      <dgm:prSet presAssocID="{25730ADB-EDE3-2D47-A5C4-65774D1549D8}" presName="anchor1" presStyleCnt="0"/>
      <dgm:spPr/>
    </dgm:pt>
    <dgm:pt modelId="{FDA9C3C1-41BA-4E43-BD99-B7B8B574BF74}" type="pres">
      <dgm:prSet presAssocID="{25730ADB-EDE3-2D47-A5C4-65774D1549D8}" presName="backup1" presStyleCnt="0"/>
      <dgm:spPr/>
    </dgm:pt>
    <dgm:pt modelId="{0C290B0B-2680-6C43-94BC-32D76D076E49}" type="pres">
      <dgm:prSet presAssocID="{25730ADB-EDE3-2D47-A5C4-65774D1549D8}" presName="preLine1" presStyleLbl="parChTrans1D1" presStyleIdx="1" presStyleCnt="8"/>
      <dgm:spPr/>
    </dgm:pt>
    <dgm:pt modelId="{52FF4C09-EEA8-D347-BF51-91C18A1E2B99}" type="pres">
      <dgm:prSet presAssocID="{25730ADB-EDE3-2D47-A5C4-65774D1549D8}" presName="desTx1" presStyleLbl="revTx" presStyleIdx="0" presStyleCnt="0" custScaleX="105966">
        <dgm:presLayoutVars>
          <dgm:bulletEnabled val="1"/>
        </dgm:presLayoutVars>
      </dgm:prSet>
      <dgm:spPr/>
    </dgm:pt>
    <dgm:pt modelId="{04D00861-296D-8C43-A00B-62B18497DD87}" type="pres">
      <dgm:prSet presAssocID="{0CD81E15-A1FA-694D-ADBC-E654B9ED953E}" presName="Name11" presStyleLbl="parChTrans1D1" presStyleIdx="2" presStyleCnt="8"/>
      <dgm:spPr/>
    </dgm:pt>
    <dgm:pt modelId="{182DBA41-EF86-DC46-9827-630FF9315507}" type="pres">
      <dgm:prSet presAssocID="{BFBA3311-4BC8-9C4F-9E2A-B1A7A7A2DE80}" presName="txAndLines1" presStyleCnt="0"/>
      <dgm:spPr/>
    </dgm:pt>
    <dgm:pt modelId="{8AD33796-BBF4-C24A-9F33-F7C32520CA66}" type="pres">
      <dgm:prSet presAssocID="{BFBA3311-4BC8-9C4F-9E2A-B1A7A7A2DE80}" presName="anchor1" presStyleCnt="0"/>
      <dgm:spPr/>
    </dgm:pt>
    <dgm:pt modelId="{DC06BF33-574E-CD44-9893-4FCF68A968BE}" type="pres">
      <dgm:prSet presAssocID="{BFBA3311-4BC8-9C4F-9E2A-B1A7A7A2DE80}" presName="backup1" presStyleCnt="0"/>
      <dgm:spPr/>
    </dgm:pt>
    <dgm:pt modelId="{5440640C-ABC8-4142-9247-26D808F04DC8}" type="pres">
      <dgm:prSet presAssocID="{BFBA3311-4BC8-9C4F-9E2A-B1A7A7A2DE80}" presName="preLine1" presStyleLbl="parChTrans1D1" presStyleIdx="3" presStyleCnt="8"/>
      <dgm:spPr/>
    </dgm:pt>
    <dgm:pt modelId="{E8611542-3537-3D46-A6D5-F332DA56A049}" type="pres">
      <dgm:prSet presAssocID="{BFBA3311-4BC8-9C4F-9E2A-B1A7A7A2DE80}" presName="desTx1" presStyleLbl="revTx" presStyleIdx="0" presStyleCnt="0" custLinFactNeighborY="19853">
        <dgm:presLayoutVars>
          <dgm:bulletEnabled val="1"/>
        </dgm:presLayoutVars>
      </dgm:prSet>
      <dgm:spPr/>
    </dgm:pt>
    <dgm:pt modelId="{A1DC96DC-3C56-7346-AD64-403B1DB8E2E7}" type="pres">
      <dgm:prSet presAssocID="{60A6EF00-A131-104D-9985-E96AB2DF6AB8}" presName="Name11" presStyleLbl="parChTrans1D1" presStyleIdx="4" presStyleCnt="8"/>
      <dgm:spPr/>
    </dgm:pt>
    <dgm:pt modelId="{CB4469EE-71CE-0D46-B6EE-43FEBF9150EE}" type="pres">
      <dgm:prSet presAssocID="{7E25F478-1B14-0D49-9F70-6609F80C5EE8}" presName="txAndLines1" presStyleCnt="0"/>
      <dgm:spPr/>
    </dgm:pt>
    <dgm:pt modelId="{A5ABFA39-7A90-5E40-B9AF-060FE0DE61AB}" type="pres">
      <dgm:prSet presAssocID="{7E25F478-1B14-0D49-9F70-6609F80C5EE8}" presName="anchor1" presStyleCnt="0"/>
      <dgm:spPr/>
    </dgm:pt>
    <dgm:pt modelId="{F0F87F36-C710-C94A-AA5C-AC14A5A54E54}" type="pres">
      <dgm:prSet presAssocID="{7E25F478-1B14-0D49-9F70-6609F80C5EE8}" presName="backup1" presStyleCnt="0"/>
      <dgm:spPr/>
    </dgm:pt>
    <dgm:pt modelId="{3E519C8E-71CF-1442-86E5-F85F6A3355D0}" type="pres">
      <dgm:prSet presAssocID="{7E25F478-1B14-0D49-9F70-6609F80C5EE8}" presName="preLine1" presStyleLbl="parChTrans1D1" presStyleIdx="5" presStyleCnt="8"/>
      <dgm:spPr/>
    </dgm:pt>
    <dgm:pt modelId="{220D7108-09AA-4F48-A030-17BCD8BA9E7B}" type="pres">
      <dgm:prSet presAssocID="{7E25F478-1B14-0D49-9F70-6609F80C5EE8}" presName="desTx1" presStyleLbl="revTx" presStyleIdx="0" presStyleCnt="0">
        <dgm:presLayoutVars>
          <dgm:bulletEnabled val="1"/>
        </dgm:presLayoutVars>
      </dgm:prSet>
      <dgm:spPr/>
    </dgm:pt>
    <dgm:pt modelId="{9D56EEC2-5F83-044A-A0EF-F750C5C3B96B}" type="pres">
      <dgm:prSet presAssocID="{3060A855-0658-9746-8067-B6ECC8615B36}" presName="Name11" presStyleLbl="parChTrans1D1" presStyleIdx="6" presStyleCnt="8"/>
      <dgm:spPr/>
    </dgm:pt>
    <dgm:pt modelId="{F463F470-BA32-EF44-A00B-783345F65374}" type="pres">
      <dgm:prSet presAssocID="{E06D83A2-A73A-3F4F-9AC8-7F64489EA29C}" presName="txAndLines1" presStyleCnt="0"/>
      <dgm:spPr/>
    </dgm:pt>
    <dgm:pt modelId="{4DA77891-D27E-3E4D-AAAD-5791D33AB330}" type="pres">
      <dgm:prSet presAssocID="{E06D83A2-A73A-3F4F-9AC8-7F64489EA29C}" presName="anchor1" presStyleCnt="0"/>
      <dgm:spPr/>
    </dgm:pt>
    <dgm:pt modelId="{3209A07F-5B18-D548-ACAA-4DE6D202FF79}" type="pres">
      <dgm:prSet presAssocID="{E06D83A2-A73A-3F4F-9AC8-7F64489EA29C}" presName="backup1" presStyleCnt="0"/>
      <dgm:spPr/>
    </dgm:pt>
    <dgm:pt modelId="{2E9FF81A-4CB0-7648-B87D-9B7EBCE1246B}" type="pres">
      <dgm:prSet presAssocID="{E06D83A2-A73A-3F4F-9AC8-7F64489EA29C}" presName="preLine1" presStyleLbl="parChTrans1D1" presStyleIdx="7" presStyleCnt="8"/>
      <dgm:spPr/>
    </dgm:pt>
    <dgm:pt modelId="{7D79CFC3-F369-4640-B877-3A4EB227FBE3}" type="pres">
      <dgm:prSet presAssocID="{E06D83A2-A73A-3F4F-9AC8-7F64489EA29C}" presName="desTx1" presStyleLbl="revTx" presStyleIdx="0" presStyleCnt="0">
        <dgm:presLayoutVars>
          <dgm:bulletEnabled val="1"/>
        </dgm:presLayoutVars>
      </dgm:prSet>
      <dgm:spPr/>
    </dgm:pt>
  </dgm:ptLst>
  <dgm:cxnLst>
    <dgm:cxn modelId="{545BDD06-F942-6E4A-876D-D315BA5AF7D1}" srcId="{D3C85E15-8D42-184E-A67E-E07D2A0CC6A8}" destId="{81D39F99-1258-754D-9118-3D3C5CC0B7F6}" srcOrd="0" destOrd="0" parTransId="{228B0B1C-FB4C-3343-96D3-30C05BD75B1E}" sibTransId="{2D66B444-A4DD-D444-807F-70A2B44325CD}"/>
    <dgm:cxn modelId="{AD35E13E-ED05-0C42-84DA-1C1D498971F0}" srcId="{81D39F99-1258-754D-9118-3D3C5CC0B7F6}" destId="{25730ADB-EDE3-2D47-A5C4-65774D1549D8}" srcOrd="0" destOrd="0" parTransId="{DB8AA932-75CB-1E4E-B9E5-578630877A55}" sibTransId="{33CEA77D-82F2-BD43-816B-3335A642EFCC}"/>
    <dgm:cxn modelId="{5A862046-0072-054A-A1C0-6791E2156CFF}" type="presOf" srcId="{E06D83A2-A73A-3F4F-9AC8-7F64489EA29C}" destId="{7D79CFC3-F369-4640-B877-3A4EB227FBE3}" srcOrd="0" destOrd="0" presId="urn:microsoft.com/office/officeart/2009/3/layout/SubStepProcess"/>
    <dgm:cxn modelId="{87CD6467-9234-8C41-A2B2-CF208CBAF52F}" type="presOf" srcId="{81D39F99-1258-754D-9118-3D3C5CC0B7F6}" destId="{C0128ED9-73B4-EF41-88B1-9B35FFA92DB1}" srcOrd="0" destOrd="0" presId="urn:microsoft.com/office/officeart/2009/3/layout/SubStepProcess"/>
    <dgm:cxn modelId="{C36C4D47-855B-0F43-BD05-F9798C2CF3C8}" srcId="{81D39F99-1258-754D-9118-3D3C5CC0B7F6}" destId="{BFBA3311-4BC8-9C4F-9E2A-B1A7A7A2DE80}" srcOrd="1" destOrd="0" parTransId="{0CD81E15-A1FA-694D-ADBC-E654B9ED953E}" sibTransId="{FC168EE8-1E46-0E4B-B42E-F72C85559F22}"/>
    <dgm:cxn modelId="{5EAB5873-D0FF-6B41-B4FA-C320171991DF}" type="presOf" srcId="{7E25F478-1B14-0D49-9F70-6609F80C5EE8}" destId="{220D7108-09AA-4F48-A030-17BCD8BA9E7B}" srcOrd="0" destOrd="0" presId="urn:microsoft.com/office/officeart/2009/3/layout/SubStepProcess"/>
    <dgm:cxn modelId="{9DB2C196-4EE2-9F4A-9EA4-F4779B77A085}" srcId="{81D39F99-1258-754D-9118-3D3C5CC0B7F6}" destId="{E06D83A2-A73A-3F4F-9AC8-7F64489EA29C}" srcOrd="3" destOrd="0" parTransId="{3060A855-0658-9746-8067-B6ECC8615B36}" sibTransId="{E4AD2A64-B6F6-FE44-8411-F1E3802738E8}"/>
    <dgm:cxn modelId="{5F39DCA2-3850-6043-BE82-5591E1972ED4}" type="presOf" srcId="{D3C85E15-8D42-184E-A67E-E07D2A0CC6A8}" destId="{4517AEB0-C5B5-A248-957F-F94B52674606}" srcOrd="0" destOrd="0" presId="urn:microsoft.com/office/officeart/2009/3/layout/SubStepProcess"/>
    <dgm:cxn modelId="{D13E89A3-DE0B-5145-B45E-8B6C043466E2}" type="presOf" srcId="{BFBA3311-4BC8-9C4F-9E2A-B1A7A7A2DE80}" destId="{E8611542-3537-3D46-A6D5-F332DA56A049}" srcOrd="0" destOrd="0" presId="urn:microsoft.com/office/officeart/2009/3/layout/SubStepProcess"/>
    <dgm:cxn modelId="{A783FBA4-E21B-EF49-B529-283047078776}" type="presOf" srcId="{25730ADB-EDE3-2D47-A5C4-65774D1549D8}" destId="{52FF4C09-EEA8-D347-BF51-91C18A1E2B99}" srcOrd="0" destOrd="0" presId="urn:microsoft.com/office/officeart/2009/3/layout/SubStepProcess"/>
    <dgm:cxn modelId="{5CE31BFB-C0C5-B442-8C3B-1B8E5C19BA43}" srcId="{81D39F99-1258-754D-9118-3D3C5CC0B7F6}" destId="{7E25F478-1B14-0D49-9F70-6609F80C5EE8}" srcOrd="2" destOrd="0" parTransId="{60A6EF00-A131-104D-9985-E96AB2DF6AB8}" sibTransId="{00EE3A04-9A87-2D48-9395-BF872E7CDB68}"/>
    <dgm:cxn modelId="{EFB35288-27A0-C54A-BBC5-C24A2E378DE2}" type="presParOf" srcId="{4517AEB0-C5B5-A248-957F-F94B52674606}" destId="{C0128ED9-73B4-EF41-88B1-9B35FFA92DB1}" srcOrd="0" destOrd="0" presId="urn:microsoft.com/office/officeart/2009/3/layout/SubStepProcess"/>
    <dgm:cxn modelId="{85946F59-A6AA-2C43-B973-07D73EF1EA9E}" type="presParOf" srcId="{4517AEB0-C5B5-A248-957F-F94B52674606}" destId="{E9665E88-8CFE-9F49-B111-BC7679A2C74A}" srcOrd="1" destOrd="0" presId="urn:microsoft.com/office/officeart/2009/3/layout/SubStepProcess"/>
    <dgm:cxn modelId="{DF6F9485-6864-A942-8948-AC414D7A0DFB}" type="presParOf" srcId="{4517AEB0-C5B5-A248-957F-F94B52674606}" destId="{6FBFD58B-B3D9-124E-B77B-FDDAED2FEB4B}" srcOrd="2" destOrd="0" presId="urn:microsoft.com/office/officeart/2009/3/layout/SubStepProcess"/>
    <dgm:cxn modelId="{E8030ACB-51E5-A144-880B-373D56D6BC8E}" type="presParOf" srcId="{6FBFD58B-B3D9-124E-B77B-FDDAED2FEB4B}" destId="{A474E5CE-7D4F-3E4A-B201-8CF8FE237A2B}" srcOrd="0" destOrd="0" presId="urn:microsoft.com/office/officeart/2009/3/layout/SubStepProcess"/>
    <dgm:cxn modelId="{8EAAA02C-83E3-5D46-A72C-AD11D5C9F37D}" type="presParOf" srcId="{6FBFD58B-B3D9-124E-B77B-FDDAED2FEB4B}" destId="{D11EA2D2-EE1A-6E47-AD04-E4822DEF6BB7}" srcOrd="1" destOrd="0" presId="urn:microsoft.com/office/officeart/2009/3/layout/SubStepProcess"/>
    <dgm:cxn modelId="{19C3588E-0316-334F-847D-2C651178B41B}" type="presParOf" srcId="{D11EA2D2-EE1A-6E47-AD04-E4822DEF6BB7}" destId="{CB9C5000-3A89-2147-9042-5554832E532F}" srcOrd="0" destOrd="0" presId="urn:microsoft.com/office/officeart/2009/3/layout/SubStepProcess"/>
    <dgm:cxn modelId="{47E10936-AC2F-0640-999B-019DFA4DAA88}" type="presParOf" srcId="{D11EA2D2-EE1A-6E47-AD04-E4822DEF6BB7}" destId="{FDA9C3C1-41BA-4E43-BD99-B7B8B574BF74}" srcOrd="1" destOrd="0" presId="urn:microsoft.com/office/officeart/2009/3/layout/SubStepProcess"/>
    <dgm:cxn modelId="{92F69D7F-0EB3-2242-B036-A32928D73EA3}" type="presParOf" srcId="{D11EA2D2-EE1A-6E47-AD04-E4822DEF6BB7}" destId="{0C290B0B-2680-6C43-94BC-32D76D076E49}" srcOrd="2" destOrd="0" presId="urn:microsoft.com/office/officeart/2009/3/layout/SubStepProcess"/>
    <dgm:cxn modelId="{39715253-C1A4-8047-88CD-585A55A167BC}" type="presParOf" srcId="{D11EA2D2-EE1A-6E47-AD04-E4822DEF6BB7}" destId="{52FF4C09-EEA8-D347-BF51-91C18A1E2B99}" srcOrd="3" destOrd="0" presId="urn:microsoft.com/office/officeart/2009/3/layout/SubStepProcess"/>
    <dgm:cxn modelId="{FB20E72D-1EB7-EF44-AB8E-BD6A1BFD28BF}" type="presParOf" srcId="{6FBFD58B-B3D9-124E-B77B-FDDAED2FEB4B}" destId="{04D00861-296D-8C43-A00B-62B18497DD87}" srcOrd="2" destOrd="0" presId="urn:microsoft.com/office/officeart/2009/3/layout/SubStepProcess"/>
    <dgm:cxn modelId="{D1696EF1-BB3D-F541-95F1-5A6C9399CE33}" type="presParOf" srcId="{6FBFD58B-B3D9-124E-B77B-FDDAED2FEB4B}" destId="{182DBA41-EF86-DC46-9827-630FF9315507}" srcOrd="3" destOrd="0" presId="urn:microsoft.com/office/officeart/2009/3/layout/SubStepProcess"/>
    <dgm:cxn modelId="{3B5C9A84-B6FB-F74D-B239-CD30F985CA60}" type="presParOf" srcId="{182DBA41-EF86-DC46-9827-630FF9315507}" destId="{8AD33796-BBF4-C24A-9F33-F7C32520CA66}" srcOrd="0" destOrd="0" presId="urn:microsoft.com/office/officeart/2009/3/layout/SubStepProcess"/>
    <dgm:cxn modelId="{1F5B85E2-6CE8-AA4E-A41E-58873B5C35D4}" type="presParOf" srcId="{182DBA41-EF86-DC46-9827-630FF9315507}" destId="{DC06BF33-574E-CD44-9893-4FCF68A968BE}" srcOrd="1" destOrd="0" presId="urn:microsoft.com/office/officeart/2009/3/layout/SubStepProcess"/>
    <dgm:cxn modelId="{59E2B123-B9E1-A143-9636-C6094A50DD9E}" type="presParOf" srcId="{182DBA41-EF86-DC46-9827-630FF9315507}" destId="{5440640C-ABC8-4142-9247-26D808F04DC8}" srcOrd="2" destOrd="0" presId="urn:microsoft.com/office/officeart/2009/3/layout/SubStepProcess"/>
    <dgm:cxn modelId="{6FC3FAE2-5429-D942-9501-9EC13E8D2D63}" type="presParOf" srcId="{182DBA41-EF86-DC46-9827-630FF9315507}" destId="{E8611542-3537-3D46-A6D5-F332DA56A049}" srcOrd="3" destOrd="0" presId="urn:microsoft.com/office/officeart/2009/3/layout/SubStepProcess"/>
    <dgm:cxn modelId="{B7F92D8D-EB76-AD4F-B169-F2478D22134D}" type="presParOf" srcId="{6FBFD58B-B3D9-124E-B77B-FDDAED2FEB4B}" destId="{A1DC96DC-3C56-7346-AD64-403B1DB8E2E7}" srcOrd="4" destOrd="0" presId="urn:microsoft.com/office/officeart/2009/3/layout/SubStepProcess"/>
    <dgm:cxn modelId="{FFD282AD-C2B7-0A41-BCA6-D1787591EA10}" type="presParOf" srcId="{6FBFD58B-B3D9-124E-B77B-FDDAED2FEB4B}" destId="{CB4469EE-71CE-0D46-B6EE-43FEBF9150EE}" srcOrd="5" destOrd="0" presId="urn:microsoft.com/office/officeart/2009/3/layout/SubStepProcess"/>
    <dgm:cxn modelId="{632B51AC-E9D0-184D-952A-78D78D540D6A}" type="presParOf" srcId="{CB4469EE-71CE-0D46-B6EE-43FEBF9150EE}" destId="{A5ABFA39-7A90-5E40-B9AF-060FE0DE61AB}" srcOrd="0" destOrd="0" presId="urn:microsoft.com/office/officeart/2009/3/layout/SubStepProcess"/>
    <dgm:cxn modelId="{6EC07267-E10B-7C40-A634-16DC8872EBB5}" type="presParOf" srcId="{CB4469EE-71CE-0D46-B6EE-43FEBF9150EE}" destId="{F0F87F36-C710-C94A-AA5C-AC14A5A54E54}" srcOrd="1" destOrd="0" presId="urn:microsoft.com/office/officeart/2009/3/layout/SubStepProcess"/>
    <dgm:cxn modelId="{CC0982F1-6171-E844-8EB9-469ED8F3B118}" type="presParOf" srcId="{CB4469EE-71CE-0D46-B6EE-43FEBF9150EE}" destId="{3E519C8E-71CF-1442-86E5-F85F6A3355D0}" srcOrd="2" destOrd="0" presId="urn:microsoft.com/office/officeart/2009/3/layout/SubStepProcess"/>
    <dgm:cxn modelId="{6F8CF354-6125-0749-B596-6E86559157E7}" type="presParOf" srcId="{CB4469EE-71CE-0D46-B6EE-43FEBF9150EE}" destId="{220D7108-09AA-4F48-A030-17BCD8BA9E7B}" srcOrd="3" destOrd="0" presId="urn:microsoft.com/office/officeart/2009/3/layout/SubStepProcess"/>
    <dgm:cxn modelId="{DCC57CAB-F218-154E-8E4E-0FB2BB21B0BB}" type="presParOf" srcId="{6FBFD58B-B3D9-124E-B77B-FDDAED2FEB4B}" destId="{9D56EEC2-5F83-044A-A0EF-F750C5C3B96B}" srcOrd="6" destOrd="0" presId="urn:microsoft.com/office/officeart/2009/3/layout/SubStepProcess"/>
    <dgm:cxn modelId="{B5758D8C-9104-3A4C-81D9-96A926611BA7}" type="presParOf" srcId="{6FBFD58B-B3D9-124E-B77B-FDDAED2FEB4B}" destId="{F463F470-BA32-EF44-A00B-783345F65374}" srcOrd="7" destOrd="0" presId="urn:microsoft.com/office/officeart/2009/3/layout/SubStepProcess"/>
    <dgm:cxn modelId="{15EB0C9D-C486-C840-BD34-785D9521382F}" type="presParOf" srcId="{F463F470-BA32-EF44-A00B-783345F65374}" destId="{4DA77891-D27E-3E4D-AAAD-5791D33AB330}" srcOrd="0" destOrd="0" presId="urn:microsoft.com/office/officeart/2009/3/layout/SubStepProcess"/>
    <dgm:cxn modelId="{04A21955-252F-DD4A-A492-C242968890CA}" type="presParOf" srcId="{F463F470-BA32-EF44-A00B-783345F65374}" destId="{3209A07F-5B18-D548-ACAA-4DE6D202FF79}" srcOrd="1" destOrd="0" presId="urn:microsoft.com/office/officeart/2009/3/layout/SubStepProcess"/>
    <dgm:cxn modelId="{69131200-B0DE-5245-9664-9CD31498BDFC}" type="presParOf" srcId="{F463F470-BA32-EF44-A00B-783345F65374}" destId="{2E9FF81A-4CB0-7648-B87D-9B7EBCE1246B}" srcOrd="2" destOrd="0" presId="urn:microsoft.com/office/officeart/2009/3/layout/SubStepProcess"/>
    <dgm:cxn modelId="{E30E4EDA-9198-B149-AE73-86E36E70355A}" type="presParOf" srcId="{F463F470-BA32-EF44-A00B-783345F65374}" destId="{7D79CFC3-F369-4640-B877-3A4EB227FBE3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10334-3C2E-4F8B-98D5-7577365E8EF8}">
      <dsp:nvSpPr>
        <dsp:cNvPr id="0" name=""/>
        <dsp:cNvSpPr/>
      </dsp:nvSpPr>
      <dsp:spPr>
        <a:xfrm>
          <a:off x="0" y="232464"/>
          <a:ext cx="9753600" cy="16285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6988" tIns="458216" rIns="75698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produksi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penyediaan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agrikultur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;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6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diharapkan untuk menghasilkan produk untuk jangka waktu lebih dari satu periode; dan </a:t>
          </a:r>
          <a:endParaRPr lang="en-US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600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memiliki kemungkinan yang sangat jarang untuk dijual sebagai produk agrikultur, kecuali untuk penjualan sisa yang insidental (incidental scrap).</a:t>
          </a:r>
          <a:endParaRPr lang="en-US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32464"/>
        <a:ext cx="9753600" cy="1628549"/>
      </dsp:txXfrm>
    </dsp:sp>
    <dsp:sp modelId="{EF37DF56-0295-4543-8B85-EB97E0F1565A}">
      <dsp:nvSpPr>
        <dsp:cNvPr id="0" name=""/>
        <dsp:cNvSpPr/>
      </dsp:nvSpPr>
      <dsp:spPr>
        <a:xfrm>
          <a:off x="487680" y="38944"/>
          <a:ext cx="7437285" cy="518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064" tIns="0" rIns="258064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Tanaman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produktif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6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bearer plants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adalah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tanaman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hidup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yang:</a:t>
          </a:r>
        </a:p>
      </dsp:txBody>
      <dsp:txXfrm>
        <a:off x="512978" y="64242"/>
        <a:ext cx="7386689" cy="467644"/>
      </dsp:txXfrm>
    </dsp:sp>
    <dsp:sp modelId="{A4CEEA51-86D0-4551-BC00-0E7B46056A17}">
      <dsp:nvSpPr>
        <dsp:cNvPr id="0" name=""/>
        <dsp:cNvSpPr/>
      </dsp:nvSpPr>
      <dsp:spPr>
        <a:xfrm>
          <a:off x="0" y="2304534"/>
          <a:ext cx="97536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58CC82-6705-4F6E-8D92-62A18AF26900}">
      <dsp:nvSpPr>
        <dsp:cNvPr id="0" name=""/>
        <dsp:cNvSpPr/>
      </dsp:nvSpPr>
      <dsp:spPr>
        <a:xfrm>
          <a:off x="487680" y="1979814"/>
          <a:ext cx="7437285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064" tIns="0" rIns="258064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Tanaman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produktif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dicatat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cara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sama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tetap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dikonstruksi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sebelum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sesuai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intensi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sp:txBody>
      <dsp:txXfrm>
        <a:off x="519383" y="2011517"/>
        <a:ext cx="7373879" cy="586034"/>
      </dsp:txXfrm>
    </dsp:sp>
    <dsp:sp modelId="{100E2447-EFFB-4D40-810F-9ECDB23ECD75}">
      <dsp:nvSpPr>
        <dsp:cNvPr id="0" name=""/>
        <dsp:cNvSpPr/>
      </dsp:nvSpPr>
      <dsp:spPr>
        <a:xfrm>
          <a:off x="0" y="3292855"/>
          <a:ext cx="97536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01958-CBD2-497B-8D93-D50259B09FCB}">
      <dsp:nvSpPr>
        <dsp:cNvPr id="0" name=""/>
        <dsp:cNvSpPr/>
      </dsp:nvSpPr>
      <dsp:spPr>
        <a:xfrm>
          <a:off x="610624" y="2977734"/>
          <a:ext cx="7437285" cy="63984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064" tIns="0" rIns="258064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“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”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adalah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membudidayakan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tanaman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produktif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siap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sesuai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intensi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manajemen</a:t>
          </a:r>
          <a:r>
            <a:rPr lang="en-U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41858" y="3008968"/>
        <a:ext cx="7374817" cy="5773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B94D7B-EB47-244C-9A54-D463D5714D7C}">
      <dsp:nvSpPr>
        <dsp:cNvPr id="0" name=""/>
        <dsp:cNvSpPr/>
      </dsp:nvSpPr>
      <dsp:spPr>
        <a:xfrm>
          <a:off x="0" y="787"/>
          <a:ext cx="6655690" cy="6517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</a:t>
          </a:r>
          <a:r>
            <a:rPr lang="id-ID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pembukaan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fasilitas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baru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815" y="32602"/>
        <a:ext cx="6592060" cy="588110"/>
      </dsp:txXfrm>
    </dsp:sp>
    <dsp:sp modelId="{CCB8D17C-CBA7-1543-A0A1-12867E1A0E08}">
      <dsp:nvSpPr>
        <dsp:cNvPr id="0" name=""/>
        <dsp:cNvSpPr/>
      </dsp:nvSpPr>
      <dsp:spPr>
        <a:xfrm>
          <a:off x="0" y="664341"/>
          <a:ext cx="6655690" cy="651740"/>
        </a:xfrm>
        <a:prstGeom prst="roundRect">
          <a:avLst/>
        </a:prstGeom>
        <a:solidFill>
          <a:schemeClr val="accent3">
            <a:hueOff val="338825"/>
            <a:satOff val="12500"/>
            <a:lumOff val="-18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 pengenalan produk baru</a:t>
          </a:r>
          <a:endParaRPr lang="en-ID" sz="2000" kern="12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815" y="696156"/>
        <a:ext cx="6592060" cy="588110"/>
      </dsp:txXfrm>
    </dsp:sp>
    <dsp:sp modelId="{31903680-47F1-AA48-A77B-57965081AABD}">
      <dsp:nvSpPr>
        <dsp:cNvPr id="0" name=""/>
        <dsp:cNvSpPr/>
      </dsp:nvSpPr>
      <dsp:spPr>
        <a:xfrm>
          <a:off x="0" y="1327894"/>
          <a:ext cx="6655690" cy="651740"/>
        </a:xfrm>
        <a:prstGeom prst="roundRec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penyelenggaraan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bisnis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di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lokasi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baru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termasuk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pelatihan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staf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815" y="1359709"/>
        <a:ext cx="6592060" cy="588110"/>
      </dsp:txXfrm>
    </dsp:sp>
    <dsp:sp modelId="{F8DDBB61-3A67-6841-B752-BA9FEC1D5053}">
      <dsp:nvSpPr>
        <dsp:cNvPr id="0" name=""/>
        <dsp:cNvSpPr/>
      </dsp:nvSpPr>
      <dsp:spPr>
        <a:xfrm>
          <a:off x="0" y="1991447"/>
          <a:ext cx="6655690" cy="651740"/>
        </a:xfrm>
        <a:prstGeom prst="roundRect">
          <a:avLst/>
        </a:prstGeom>
        <a:solidFill>
          <a:schemeClr val="accent3">
            <a:hueOff val="1016475"/>
            <a:satOff val="37500"/>
            <a:lumOff val="-55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Administrasi dan overhead umum</a:t>
          </a:r>
          <a:endParaRPr lang="en-ID" sz="2000" kern="12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815" y="2023262"/>
        <a:ext cx="6592060" cy="588110"/>
      </dsp:txXfrm>
    </dsp:sp>
    <dsp:sp modelId="{2C5D2CAF-FDFD-4242-AAF4-064CB9CD30A7}">
      <dsp:nvSpPr>
        <dsp:cNvPr id="0" name=""/>
        <dsp:cNvSpPr/>
      </dsp:nvSpPr>
      <dsp:spPr>
        <a:xfrm>
          <a:off x="0" y="2655001"/>
          <a:ext cx="6655690" cy="65174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 saat alat belum beroperasi penuh</a:t>
          </a:r>
          <a:endParaRPr lang="en-ID" sz="2000" kern="12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815" y="2686816"/>
        <a:ext cx="6592060" cy="588110"/>
      </dsp:txXfrm>
    </dsp:sp>
    <dsp:sp modelId="{23F7BFD4-BA6F-0A46-B451-2B3C404BE5C6}">
      <dsp:nvSpPr>
        <dsp:cNvPr id="0" name=""/>
        <dsp:cNvSpPr/>
      </dsp:nvSpPr>
      <dsp:spPr>
        <a:xfrm>
          <a:off x="0" y="3318554"/>
          <a:ext cx="6655690" cy="651740"/>
        </a:xfrm>
        <a:prstGeom prst="roundRect">
          <a:avLst/>
        </a:prstGeom>
        <a:solidFill>
          <a:schemeClr val="accent3">
            <a:hueOff val="1694124"/>
            <a:satOff val="62500"/>
            <a:lumOff val="-91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Kerugian awal operasi</a:t>
          </a:r>
          <a:endParaRPr lang="en-ID" sz="2000" kern="12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815" y="3350369"/>
        <a:ext cx="6592060" cy="588110"/>
      </dsp:txXfrm>
    </dsp:sp>
    <dsp:sp modelId="{1154ACCD-5772-4F41-965E-65D8D2964228}">
      <dsp:nvSpPr>
        <dsp:cNvPr id="0" name=""/>
        <dsp:cNvSpPr/>
      </dsp:nvSpPr>
      <dsp:spPr>
        <a:xfrm>
          <a:off x="0" y="3982107"/>
          <a:ext cx="6655690" cy="651740"/>
        </a:xfrm>
        <a:prstGeom prst="roundRec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relokasi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reorganisasi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operasi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815" y="4013922"/>
        <a:ext cx="6592060" cy="588110"/>
      </dsp:txXfrm>
    </dsp:sp>
    <dsp:sp modelId="{0A35BF58-4292-4041-B77D-CCCCEDE0AB20}">
      <dsp:nvSpPr>
        <dsp:cNvPr id="0" name=""/>
        <dsp:cNvSpPr/>
      </dsp:nvSpPr>
      <dsp:spPr>
        <a:xfrm>
          <a:off x="0" y="4645661"/>
          <a:ext cx="6655690" cy="651740"/>
        </a:xfrm>
        <a:prstGeom prst="roundRect">
          <a:avLst/>
        </a:prstGeom>
        <a:solidFill>
          <a:schemeClr val="accent3">
            <a:hueOff val="2371774"/>
            <a:satOff val="87500"/>
            <a:lumOff val="-128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Hasil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sebelum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dimanfaatkan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hasil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parkir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lahan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belum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).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815" y="4677476"/>
        <a:ext cx="6592060" cy="588110"/>
      </dsp:txXfrm>
    </dsp:sp>
    <dsp:sp modelId="{5F76AA76-7389-FB46-8DC1-81E141FF2FA8}">
      <dsp:nvSpPr>
        <dsp:cNvPr id="0" name=""/>
        <dsp:cNvSpPr/>
      </dsp:nvSpPr>
      <dsp:spPr>
        <a:xfrm>
          <a:off x="0" y="5309214"/>
          <a:ext cx="6655690" cy="65174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internal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persediaan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perusahaan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815" y="5341029"/>
        <a:ext cx="6592060" cy="5881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C05FD-3086-DE49-95B6-9723C0543FC1}">
      <dsp:nvSpPr>
        <dsp:cNvPr id="0" name=""/>
        <dsp:cNvSpPr/>
      </dsp:nvSpPr>
      <dsp:spPr>
        <a:xfrm>
          <a:off x="0" y="1288"/>
          <a:ext cx="7112692" cy="6969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imbalan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pembangunan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akuisisi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tetap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021" y="35309"/>
        <a:ext cx="7044650" cy="628884"/>
      </dsp:txXfrm>
    </dsp:sp>
    <dsp:sp modelId="{5E225516-2BF1-C147-8D37-D3360C598C85}">
      <dsp:nvSpPr>
        <dsp:cNvPr id="0" name=""/>
        <dsp:cNvSpPr/>
      </dsp:nvSpPr>
      <dsp:spPr>
        <a:xfrm>
          <a:off x="0" y="710829"/>
          <a:ext cx="7112692" cy="696926"/>
        </a:xfrm>
        <a:prstGeom prst="round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 penyiapan lahan untuk pabrik;</a:t>
          </a:r>
          <a:endParaRPr lang="en-ID" sz="2000" kern="120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021" y="744850"/>
        <a:ext cx="7044650" cy="628884"/>
      </dsp:txXfrm>
    </dsp:sp>
    <dsp:sp modelId="{A8768597-4751-5A42-BFAC-2EAA40153106}">
      <dsp:nvSpPr>
        <dsp:cNvPr id="0" name=""/>
        <dsp:cNvSpPr/>
      </dsp:nvSpPr>
      <dsp:spPr>
        <a:xfrm>
          <a:off x="0" y="1420370"/>
          <a:ext cx="7112692" cy="696926"/>
        </a:xfrm>
        <a:prstGeom prst="round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handling dan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penyerahan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awal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;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021" y="1454391"/>
        <a:ext cx="7044650" cy="628884"/>
      </dsp:txXfrm>
    </dsp:sp>
    <dsp:sp modelId="{DC084133-6155-7D4A-9489-0CC07E47A52B}">
      <dsp:nvSpPr>
        <dsp:cNvPr id="0" name=""/>
        <dsp:cNvSpPr/>
      </dsp:nvSpPr>
      <dsp:spPr>
        <a:xfrm>
          <a:off x="0" y="2129911"/>
          <a:ext cx="7112692" cy="696926"/>
        </a:xfrm>
        <a:prstGeom prst="round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perakitan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instalasi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021" y="2163932"/>
        <a:ext cx="7044650" cy="628884"/>
      </dsp:txXfrm>
    </dsp:sp>
    <dsp:sp modelId="{38DA7B87-5F33-CA49-B420-21DFABC82A96}">
      <dsp:nvSpPr>
        <dsp:cNvPr id="0" name=""/>
        <dsp:cNvSpPr/>
      </dsp:nvSpPr>
      <dsp:spPr>
        <a:xfrm>
          <a:off x="0" y="2839452"/>
          <a:ext cx="7112692" cy="696926"/>
        </a:xfrm>
        <a:prstGeom prst="round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pengujian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apakah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berfungsi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baik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setelah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dikurangi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hasil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produk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021" y="2873473"/>
        <a:ext cx="7044650" cy="628884"/>
      </dsp:txXfrm>
    </dsp:sp>
    <dsp:sp modelId="{3C4F36F2-13CF-9249-A58A-F18CC9547B18}">
      <dsp:nvSpPr>
        <dsp:cNvPr id="0" name=""/>
        <dsp:cNvSpPr/>
      </dsp:nvSpPr>
      <dsp:spPr>
        <a:xfrm>
          <a:off x="0" y="3548993"/>
          <a:ext cx="7112692" cy="696926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Komisi</a:t>
          </a:r>
          <a:r>
            <a:rPr lang="en-GB" sz="20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0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profesional</a:t>
          </a:r>
          <a:endParaRPr lang="en-ID" sz="20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021" y="3583014"/>
        <a:ext cx="7044650" cy="6288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128ED9-73B4-EF41-88B1-9B35FFA92DB1}">
      <dsp:nvSpPr>
        <dsp:cNvPr id="0" name=""/>
        <dsp:cNvSpPr/>
      </dsp:nvSpPr>
      <dsp:spPr>
        <a:xfrm>
          <a:off x="1185" y="621618"/>
          <a:ext cx="2955559" cy="2795363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Semua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terkait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akuisisi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:</a:t>
          </a: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4017" y="1030989"/>
        <a:ext cx="2089895" cy="1976621"/>
      </dsp:txXfrm>
    </dsp:sp>
    <dsp:sp modelId="{A474E5CE-7D4F-3E4A-B201-8CF8FE237A2B}">
      <dsp:nvSpPr>
        <dsp:cNvPr id="0" name=""/>
        <dsp:cNvSpPr/>
      </dsp:nvSpPr>
      <dsp:spPr>
        <a:xfrm rot="18292530">
          <a:off x="2721398" y="1179860"/>
          <a:ext cx="164082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40827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90B0B-2680-6C43-94BC-32D76D076E49}">
      <dsp:nvSpPr>
        <dsp:cNvPr id="0" name=""/>
        <dsp:cNvSpPr/>
      </dsp:nvSpPr>
      <dsp:spPr>
        <a:xfrm>
          <a:off x="4010920" y="506795"/>
          <a:ext cx="4835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FF4C09-EEA8-D347-BF51-91C18A1E2B99}">
      <dsp:nvSpPr>
        <dsp:cNvPr id="0" name=""/>
        <dsp:cNvSpPr/>
      </dsp:nvSpPr>
      <dsp:spPr>
        <a:xfrm>
          <a:off x="4494512" y="2627"/>
          <a:ext cx="3429102" cy="10083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Material,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tenaga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kerja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, overhead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selama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proses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,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rPr>
            <a:t>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jika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membangun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sendiri</a:t>
          </a:r>
          <a:endParaRPr lang="en-ID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494512" y="2627"/>
        <a:ext cx="3429102" cy="1008336"/>
      </dsp:txXfrm>
    </dsp:sp>
    <dsp:sp modelId="{04D00861-296D-8C43-A00B-62B18497DD87}">
      <dsp:nvSpPr>
        <dsp:cNvPr id="0" name=""/>
        <dsp:cNvSpPr/>
      </dsp:nvSpPr>
      <dsp:spPr>
        <a:xfrm rot="20722064">
          <a:off x="3067452" y="1850589"/>
          <a:ext cx="10709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0980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40640C-ABC8-4142-9247-26D808F04DC8}">
      <dsp:nvSpPr>
        <dsp:cNvPr id="0" name=""/>
        <dsp:cNvSpPr/>
      </dsp:nvSpPr>
      <dsp:spPr>
        <a:xfrm>
          <a:off x="4121065" y="1715316"/>
          <a:ext cx="456364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611542-3537-3D46-A6D5-F332DA56A049}">
      <dsp:nvSpPr>
        <dsp:cNvPr id="0" name=""/>
        <dsp:cNvSpPr/>
      </dsp:nvSpPr>
      <dsp:spPr>
        <a:xfrm>
          <a:off x="4577429" y="1211148"/>
          <a:ext cx="3236040" cy="10083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Harga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beli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bangunan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pengurusan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hak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bangunan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77429" y="1211148"/>
        <a:ext cx="3236040" cy="1008336"/>
      </dsp:txXfrm>
    </dsp:sp>
    <dsp:sp modelId="{A1DC96DC-3C56-7346-AD64-403B1DB8E2E7}">
      <dsp:nvSpPr>
        <dsp:cNvPr id="0" name=""/>
        <dsp:cNvSpPr/>
      </dsp:nvSpPr>
      <dsp:spPr>
        <a:xfrm rot="1404799">
          <a:off x="3038330" y="2299113"/>
          <a:ext cx="11292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9223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519C8E-71CF-1442-86E5-F85F6A3355D0}">
      <dsp:nvSpPr>
        <dsp:cNvPr id="0" name=""/>
        <dsp:cNvSpPr/>
      </dsp:nvSpPr>
      <dsp:spPr>
        <a:xfrm>
          <a:off x="4121065" y="2523468"/>
          <a:ext cx="456364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0D7108-09AA-4F48-A030-17BCD8BA9E7B}">
      <dsp:nvSpPr>
        <dsp:cNvPr id="0" name=""/>
        <dsp:cNvSpPr/>
      </dsp:nvSpPr>
      <dsp:spPr>
        <a:xfrm>
          <a:off x="4577429" y="2019300"/>
          <a:ext cx="3236040" cy="10083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Fee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profesional</a:t>
          </a:r>
          <a:endParaRPr lang="en-ID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77429" y="2019300"/>
        <a:ext cx="3236040" cy="1008336"/>
      </dsp:txXfrm>
    </dsp:sp>
    <dsp:sp modelId="{9D56EEC2-5F83-044A-A0EF-F750C5C3B96B}">
      <dsp:nvSpPr>
        <dsp:cNvPr id="0" name=""/>
        <dsp:cNvSpPr/>
      </dsp:nvSpPr>
      <dsp:spPr>
        <a:xfrm rot="3144662">
          <a:off x="2753550" y="2858739"/>
          <a:ext cx="16987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98784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9FF81A-4CB0-7648-B87D-9B7EBCE1246B}">
      <dsp:nvSpPr>
        <dsp:cNvPr id="0" name=""/>
        <dsp:cNvSpPr/>
      </dsp:nvSpPr>
      <dsp:spPr>
        <a:xfrm>
          <a:off x="4121065" y="3531804"/>
          <a:ext cx="456364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9CFC3-F369-4640-B877-3A4EB227FBE3}">
      <dsp:nvSpPr>
        <dsp:cNvPr id="0" name=""/>
        <dsp:cNvSpPr/>
      </dsp:nvSpPr>
      <dsp:spPr>
        <a:xfrm>
          <a:off x="4577429" y="3027636"/>
          <a:ext cx="3236040" cy="10083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Ijin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pendirian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latin typeface="Calibri" panose="020F0502020204030204" pitchFamily="34" charset="0"/>
              <a:cs typeface="Calibri" panose="020F0502020204030204" pitchFamily="34" charset="0"/>
            </a:rPr>
            <a:t>bangunan</a:t>
          </a:r>
          <a:endParaRPr lang="en-ID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77429" y="3027636"/>
        <a:ext cx="3236040" cy="1008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95951D-7389-0B56-8085-32BD5B3C57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129361-F9D8-8588-55E6-CB14D71154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36A8B-AF16-4426-8B80-E2A277BB77AB}" type="datetimeFigureOut">
              <a:rPr lang="en-ID" smtClean="0"/>
              <a:t>14/05/2024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F6B22-72A6-38E8-2077-F02DD251D4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621323" y="8462476"/>
            <a:ext cx="5615354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endParaRPr lang="id-ID" sz="1000" dirty="0">
              <a:ea typeface="Calibri" pitchFamily="34" charset="0"/>
              <a:cs typeface="Times New Roman" pitchFamily="18" charset="0"/>
            </a:endParaRPr>
          </a:p>
          <a:p>
            <a:pPr algn="ctr"/>
            <a:endParaRPr lang="id-ID" sz="1000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id-ID" sz="1000" dirty="0">
                <a:ea typeface="Calibri" pitchFamily="34" charset="0"/>
                <a:cs typeface="Times New Roman" pitchFamily="18" charset="0"/>
              </a:rPr>
              <a:t>This training material is solely for the use of </a:t>
            </a:r>
            <a:r>
              <a:rPr lang="en-US" sz="1000" dirty="0">
                <a:ea typeface="Calibri" pitchFamily="34" charset="0"/>
                <a:cs typeface="Times New Roman" pitchFamily="18" charset="0"/>
              </a:rPr>
              <a:t>IAI training</a:t>
            </a:r>
            <a:r>
              <a:rPr lang="id-ID" sz="1000" dirty="0">
                <a:ea typeface="Calibri" pitchFamily="34" charset="0"/>
                <a:cs typeface="Times New Roman" pitchFamily="18" charset="0"/>
              </a:rPr>
              <a:t>. </a:t>
            </a:r>
            <a:r>
              <a:rPr lang="en-US" sz="1000" dirty="0">
                <a:ea typeface="Calibri" pitchFamily="34" charset="0"/>
                <a:cs typeface="Times New Roman" pitchFamily="18" charset="0"/>
              </a:rPr>
              <a:t> </a:t>
            </a:r>
            <a:r>
              <a:rPr lang="id-ID" sz="1000" dirty="0">
                <a:ea typeface="Calibri" pitchFamily="34" charset="0"/>
                <a:cs typeface="Times New Roman" pitchFamily="18" charset="0"/>
              </a:rPr>
              <a:t>No part of it may be circulated, quoted, or reproduced for distribution without prior written approval from The </a:t>
            </a:r>
            <a:r>
              <a:rPr lang="id-ID" sz="1000" dirty="0"/>
              <a:t>Institute of Indonesia Chartered Accountants (Ikatan Akuntan Indonesia).</a:t>
            </a:r>
            <a:endParaRPr lang="en-US" sz="1000" dirty="0">
              <a:ea typeface="Calibri" pitchFamily="34" charset="0"/>
              <a:cs typeface="Times New Roman" pitchFamily="18" charset="0"/>
            </a:endParaRPr>
          </a:p>
          <a:p>
            <a:pPr algn="ctr"/>
            <a:endParaRPr lang="en-ID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11DCB6-FB8F-100A-5CC5-575370ED34D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9D389-7C11-4D86-9B22-1AA17B49CAD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7941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1T03:04:41.0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13924 7255 678 0,'0'-1'216'0,"0"2"-238"16,-2-1-30-16,1 0-19 16,0 0 8-16,-1 0 20 15,2 0 24-15,0 0 71 16,0 0 28-16,0 0 31 15,0 0-1-15,0 0-42 16,0 0-22-16,0-1-32 16,0 1-8-16,0 0-5 15,0 0-1-15,0 0 0 0,6-1 0 16,9-1 0-16,29-1 0 16,-21 2 0-16,0 0 2 15,2-1 4-15,3 2 8 16,4 1 16-16,0-2 3 15,5 3-1-15,0-3-6 16,0 1-16-16,0 0-3 16,5 2-2-1,-2-1 2-15,1-1 1 0,-1 1 1 16,2-1 0-16,-1-1 2 16,3 2 0-16,2-1 1 0,-4 0 0 15,0 2 8-15,4 1 7 16,0 1 0-16,4-2-1 15,1 0-9-15,3 2-4 16,-4-3 1-16,1 1 0 16,1 1-2-16,-3-2-5 15,4 2-1-15,0-1-1 16,-2-1 0-16,3 0-1 16,-3-1 0-16,6 1-2 15,-4-3 1-15,-2 1-1 16,3 1 0-16,-2-1-1 15,4 2 0-15,5 1 0 16,1 0 0-16,2 0-1 16,2-1 0-16,3 2 0 15,1 1 1-15,1 0-1 0,5 1 1 16,0-4 0-16,4-1 1 16,4-1 0-16,-2-4 0 15,4 3-10-15,6-1 84 16,3 1 1-16,2-2-2 15,-7 2 10-15,-8 0-85 16,1 1-1-16,0 1 1 16,6-1 1-16,2 1 0 0,1-3 0 15,-4 0 0 1,3-1 0-16,-1 2 0 0,1-1 1 16,5 0-1-16,2 1 1 15,-2-1-1-15,0 0-1 16,0-1 1-16,1 1 0 15,4-4 1-15,3 1 0 16,5-2 0-16,8-1 7 16,-3 1-2-16,0 2-1 15,0 0 1-15,-8 1-7 16,4 4 0-16,3-2 0 16,-1 2 0-16,1 0 0 15,1 0-1-15,-3 1 0 16,0 0-1-16,1 0 2 15,1 0-1-15,2-2 1 0,-4 1 2 16,10 2-1 0,-3-1 1-16,1 3 0 0,2-3-1 15,-5 0 0-15,-1 0 0 16,1 0 0-16,-2 2-1 16,0 1 1-16,2 4 0 15,-1-1-1-15,1 0 0 16,0 0 1-16,3-1-1 15,0-2 0-15,0 0 1 0,1 1-1 16,-3-2 1-16,2-4 0 16,0-2 0-16,2-4 2 15,4 1-1-15,-3-1-1 16,-1 1 0-16,-2 3-2 16,-2-1 0-16,0 0 0 15,4 4 1-15,0 1 0 16,3 1 0-16,-2 1 0 15,-4-2 0-15,2-2 0 16,-2 1 0-16,-1-2 0 16,1 2 1-16,3 0 0 15,-2 0 0-15,2 1 0 16,0 0 0-16,-5 1 0 16,-1 0-1-16,1 3 0 15,-3-1 1-15,3-1-1 16,5-1 2-16,0-3 2 15,7 1 3-15,3-5 2 0,-8 2-2 16,-4 3-2-16,-2-2-3 16,0 2 0-16,9 2 0 15,5-2 5-15,-3 0-1 16,-1 1 0-16,-1 0 1 16,6-1 1-16,-1-3 2 15,-3-3 1-15,-8 0-1 16,-10-3 10-16,9 2 8 0,-2 0 5 15,-5 0 2-15,1 2-13 16,-12-3-9-16,-10 6-3 16,-1 2-5-16,-12-2 6 15,-6 4 3-15,-7-6 2 16,-1 1 0-16,-6 1 1 16,-5-1-2-16,-2 4 2 15,-7-1 0-15,-5 1-5 16,2 4-3-16,-11-2-3 15,-5 0-2-15,-4 1 1 16,-13-5 0-16,0 2-1 16,-1-2 1-16,-5 2-3 15,5 0-21-15,-6 0-130 16,-1 0 51-16</inkml:trace>
  <inkml:trace contextRef="#ctx0" brushRef="#br0" timeOffset="26315.1">10433 8276 894 0,'-76'-45'332'16,"-7"-5"-169"-16,-14-10-234 0,1-5-5 16,6-4 44-16,5-3 24 15,3-1 22 1,4-3 11-16,-5-1 15 0,-7 1-5 16,-10-1-9-16,-5 0-9 15,-9 1-15-15,-4 1 2 16,-16 0 5-16,-8-3 2 0,-4 4 3 15,-6-1 0-15,0 3-1 16,2 5-1-16,-12 8 0 16,1 5 12-16,7 11 31 15,-3 4 2-15,-9 9-3 16,-7 2-15-16,-10 9-34 16,-19 4-5-16,12 4 1 15,1 0 2-15,-10 6 4 16,15 1 1-16,-15 8-1 15,-6 5-3-15,7 3-3 16,-12 7-2-16,13 8 1 16,1 3-2-16,-4 13 1 15,6 2 0-15,-6 12-2 16,3 12 1-16,1 17-3 16,-1 7 0-16,-2 10 0 15,4 4 0-15,7 3 3 0,8 2 1 16,21 5-1-16,5-3 1 15,15 2-2-15,8 7 1 16,13-3-1-16,11 5 0 16,11 2-2-1,4-5 0-15,6 7-1 0,9 4-1 16,17-5 0-16,9 2-1 16,17 0-1-16,9-5-3 15,8 0 0-15,9-1-1 0,10 2 0 16,8 1 1-16,9 3 1 15,9 4 1-15,8 2 2 16,6-1 1-16,17-1 3 16,9-4-1-16,19 0 1 15,8-6 0-15,15-2 1 16,7-6 1-16,12-10-1 16,6-1 0-16,15-1-3 15,3 1 1-15,17-8-1 16,3-3 0-16,14-10 2 15,11-3-2-15,3-5 5 16,13-5 2-16,9-6 0 16,2-5-1-16,11-6-3 15,-1-2 0-15,9-4 2 16,-1-2 1-16,13-8 1 16,2-1 2-16,4-11 0 15,5-3 0-15,-2-13 0 0,-4-8-1 16,0-16-1-16,-7-9 1 15,-8-11-1-15,-3-14 5 16,-7-18 3-16,-5-11-1 16,-11-22 2-16,0-2-1 15,-31-11 7-15,1-3 4 16,-15-1 5-16,-10-4 0 16,6-10-4-16,-6 0-3 0,-5-12-6 15,-5 1-2-15,-5-2-6 16,-8-2 0-16,-7-2-1 15,-3-3 0-15,-19 4 13 16,-9 7 5-16,-25 13 19 16,-15 2-1-16,-22 15 18 15,-9 1 8-15,-19 13 4 16,-6 9 6-16,-11 5-27 16,-4 4-10-16,-6 1-20 15,-6 0-6-15,-6-4-14 16,-4-1-13-16,-6-2-14 15,0-4-7-15,-4-3-41 16,-10 0-58-16,-12-20 88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8E59B-54DE-E046-832F-EE3123EAA221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72D13-948E-D341-A1CC-2B17D8B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19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3507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5159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5746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997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8167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110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2037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434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450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1766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80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563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2368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05556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8229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3458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11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154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835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ADAD7-BAD9-4582-A64A-E93C10718799}" type="slidenum">
              <a:rPr lang="id-ID" smtClean="0"/>
              <a:t>28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20190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69104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5722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1208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05012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87530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41237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8525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60713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7904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4043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95793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  <a:noFill/>
        </p:spPr>
        <p:txBody>
          <a:bodyPr/>
          <a:lstStyle/>
          <a:p>
            <a:fld id="{4EAA4CEF-F334-4132-8B3C-226BB2812653}" type="slidenum">
              <a:rPr lang="en-US" smtClean="0">
                <a:latin typeface="Arial" pitchFamily="34" charset="0"/>
              </a:rPr>
              <a:pPr/>
              <a:t>54</a:t>
            </a:fld>
            <a:endParaRPr lang="en-US"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3" y="752475"/>
            <a:ext cx="6594475" cy="37099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5375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  <a:noFill/>
        </p:spPr>
        <p:txBody>
          <a:bodyPr/>
          <a:lstStyle/>
          <a:p>
            <a:fld id="{4EAA4CEF-F334-4132-8B3C-226BB2812653}" type="slidenum">
              <a:rPr lang="en-US" smtClean="0">
                <a:latin typeface="Arial" pitchFamily="34" charset="0"/>
              </a:rPr>
              <a:pPr/>
              <a:t>55</a:t>
            </a:fld>
            <a:endParaRPr lang="en-US"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3" y="752475"/>
            <a:ext cx="6594475" cy="37099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6833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  <a:noFill/>
        </p:spPr>
        <p:txBody>
          <a:bodyPr/>
          <a:lstStyle/>
          <a:p>
            <a:fld id="{4EAA4CEF-F334-4132-8B3C-226BB2812653}" type="slidenum">
              <a:rPr lang="en-US" smtClean="0">
                <a:latin typeface="Arial" pitchFamily="34" charset="0"/>
              </a:rPr>
              <a:pPr/>
              <a:t>56</a:t>
            </a:fld>
            <a:endParaRPr lang="en-US"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3" y="752475"/>
            <a:ext cx="6594475" cy="37099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2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2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597348" cy="1325563"/>
          </a:xfrm>
        </p:spPr>
        <p:txBody>
          <a:bodyPr>
            <a:no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9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5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2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89042" y="365125"/>
            <a:ext cx="9566345" cy="132556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9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2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03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6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7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4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82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 userDrawn="1">
  <p:cSld name="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F21D606-7811-6C4D-AB74-96BB7C0395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08893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userDrawn="1">
  <p:cSld name="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>
            <a:cxnSpLocks/>
          </p:cNvCxnSpPr>
          <p:nvPr/>
        </p:nvCxnSpPr>
        <p:spPr>
          <a:xfrm rot="10800000">
            <a:off x="11752852" y="4673255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>
            <a:cxnSpLocks/>
          </p:cNvCxnSpPr>
          <p:nvPr/>
        </p:nvCxnSpPr>
        <p:spPr>
          <a:xfrm rot="10800000" flipH="1">
            <a:off x="11348852" y="5970821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11749837" y="5751155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1547238" y="4493155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24889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827831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4">
  <p:cSld name="Three columns of text 4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1" name="Google Shape;1091;p22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2" name="Google Shape;1092;p22"/>
          <p:cNvSpPr txBox="1">
            <a:spLocks noGrp="1"/>
          </p:cNvSpPr>
          <p:nvPr>
            <p:ph type="title"/>
          </p:nvPr>
        </p:nvSpPr>
        <p:spPr>
          <a:xfrm>
            <a:off x="2944233" y="457033"/>
            <a:ext cx="63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093" name="Google Shape;1093;p22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94" name="Google Shape;1094;p22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1095" name="Google Shape;1095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7" name="Google Shape;1097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8" name="Google Shape;1098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99" name="Google Shape;1099;p22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1100" name="Google Shape;1100;p22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1" name="Google Shape;1101;p22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2" name="Google Shape;1102;p22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3" name="Google Shape;1103;p22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4" name="Google Shape;1104;p22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5" name="Google Shape;1105;p22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06" name="Google Shape;1106;p22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7" name="Google Shape;1107;p22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08" name="Google Shape;1108;p22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09" name="Google Shape;1109;p2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0" name="Google Shape;1110;p2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1" name="Google Shape;1111;p2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2" name="Google Shape;1112;p2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3" name="Google Shape;1113;p2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4" name="Google Shape;1114;p2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15" name="Google Shape;1115;p22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16" name="Google Shape;1116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7" name="Google Shape;1117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8" name="Google Shape;1118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9" name="Google Shape;1119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0" name="Google Shape;1120;p22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21" name="Google Shape;1121;p22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2" name="Google Shape;1122;p22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3" name="Google Shape;1123;p22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4" name="Google Shape;1124;p22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5" name="Google Shape;1125;p2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26" name="Google Shape;1126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7" name="Google Shape;1127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8" name="Google Shape;1128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9" name="Google Shape;1129;p22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30" name="Google Shape;1130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1" name="Google Shape;1131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2" name="Google Shape;1132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133" name="Google Shape;1133;p22"/>
          <p:cNvSpPr txBox="1">
            <a:spLocks noGrp="1"/>
          </p:cNvSpPr>
          <p:nvPr>
            <p:ph type="subTitle" idx="1"/>
          </p:nvPr>
        </p:nvSpPr>
        <p:spPr>
          <a:xfrm>
            <a:off x="7522464" y="3657600"/>
            <a:ext cx="24872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4" name="Google Shape;1134;p22"/>
          <p:cNvSpPr txBox="1">
            <a:spLocks noGrp="1"/>
          </p:cNvSpPr>
          <p:nvPr>
            <p:ph type="subTitle" idx="2"/>
          </p:nvPr>
        </p:nvSpPr>
        <p:spPr>
          <a:xfrm>
            <a:off x="4852416" y="2182368"/>
            <a:ext cx="24872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5" name="Google Shape;1135;p22"/>
          <p:cNvSpPr txBox="1">
            <a:spLocks noGrp="1"/>
          </p:cNvSpPr>
          <p:nvPr>
            <p:ph type="subTitle" idx="3"/>
          </p:nvPr>
        </p:nvSpPr>
        <p:spPr>
          <a:xfrm>
            <a:off x="2182368" y="2999232"/>
            <a:ext cx="24872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6" name="Google Shape;1136;p22"/>
          <p:cNvSpPr txBox="1">
            <a:spLocks noGrp="1"/>
          </p:cNvSpPr>
          <p:nvPr>
            <p:ph type="subTitle" idx="4"/>
          </p:nvPr>
        </p:nvSpPr>
        <p:spPr>
          <a:xfrm>
            <a:off x="7522464" y="4108704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7" name="Google Shape;1137;p22"/>
          <p:cNvSpPr txBox="1">
            <a:spLocks noGrp="1"/>
          </p:cNvSpPr>
          <p:nvPr>
            <p:ph type="subTitle" idx="5"/>
          </p:nvPr>
        </p:nvSpPr>
        <p:spPr>
          <a:xfrm>
            <a:off x="4852416" y="2633472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8" name="Google Shape;1138;p22"/>
          <p:cNvSpPr txBox="1">
            <a:spLocks noGrp="1"/>
          </p:cNvSpPr>
          <p:nvPr>
            <p:ph type="subTitle" idx="6"/>
          </p:nvPr>
        </p:nvSpPr>
        <p:spPr>
          <a:xfrm>
            <a:off x="2182368" y="3462528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2651997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userDrawn="1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940675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userDrawn="1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18802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p29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420" name="Google Shape;1420;p29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21" name="Google Shape;1421;p29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422" name="Google Shape;1422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28" name="Google Shape;1428;p29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429" name="Google Shape;1429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33" name="Google Shape;1433;p29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434" name="Google Shape;1434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7" name="Google Shape;1437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38" name="Google Shape;1438;p29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9" name="Google Shape;1439;p29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440" name="Google Shape;1440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1" name="Google Shape;1441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46" name="Google Shape;1446;p29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7" name="Google Shape;1447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1" name="Google Shape;1451;p29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6" name="Google Shape;1456;p29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457" name="Google Shape;1457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4" name="Google Shape;1464;p29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465" name="Google Shape;1465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7" name="Google Shape;1467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8" name="Google Shape;1468;p29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469" name="Google Shape;1469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0" name="Google Shape;1470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72" name="Google Shape;1472;p29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4" name="Google Shape;1474;p29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17177809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 userDrawn="1">
  <p:cSld name="Six columns of text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 txBox="1">
            <a:spLocks noGrp="1"/>
          </p:cNvSpPr>
          <p:nvPr>
            <p:ph type="title"/>
          </p:nvPr>
        </p:nvSpPr>
        <p:spPr>
          <a:xfrm>
            <a:off x="3590822" y="689470"/>
            <a:ext cx="5010355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774" name="Google Shape;774;p17"/>
          <p:cNvCxnSpPr/>
          <p:nvPr/>
        </p:nvCxnSpPr>
        <p:spPr>
          <a:xfrm>
            <a:off x="3872377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17"/>
          <p:cNvCxnSpPr/>
          <p:nvPr/>
        </p:nvCxnSpPr>
        <p:spPr>
          <a:xfrm rot="10800000" flipH="1">
            <a:off x="2082777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17"/>
          <p:cNvCxnSpPr/>
          <p:nvPr/>
        </p:nvCxnSpPr>
        <p:spPr>
          <a:xfrm>
            <a:off x="346077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17"/>
          <p:cNvCxnSpPr/>
          <p:nvPr/>
        </p:nvCxnSpPr>
        <p:spPr>
          <a:xfrm>
            <a:off x="-9156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8" name="Google Shape;778;p17"/>
          <p:cNvGrpSpPr/>
          <p:nvPr/>
        </p:nvGrpSpPr>
        <p:grpSpPr>
          <a:xfrm flipH="1">
            <a:off x="1704444" y="6017433"/>
            <a:ext cx="775733" cy="776467"/>
            <a:chOff x="8064275" y="887850"/>
            <a:chExt cx="581800" cy="582350"/>
          </a:xfrm>
        </p:grpSpPr>
        <p:sp>
          <p:nvSpPr>
            <p:cNvPr id="779" name="Google Shape;779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85" name="Google Shape;785;p17"/>
          <p:cNvGrpSpPr/>
          <p:nvPr/>
        </p:nvGrpSpPr>
        <p:grpSpPr>
          <a:xfrm flipH="1">
            <a:off x="3663478" y="5787285"/>
            <a:ext cx="389367" cy="390100"/>
            <a:chOff x="7353050" y="316275"/>
            <a:chExt cx="292025" cy="292575"/>
          </a:xfrm>
        </p:grpSpPr>
        <p:sp>
          <p:nvSpPr>
            <p:cNvPr id="786" name="Google Shape;786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0" name="Google Shape;790;p17"/>
          <p:cNvGrpSpPr/>
          <p:nvPr/>
        </p:nvGrpSpPr>
        <p:grpSpPr>
          <a:xfrm flipH="1">
            <a:off x="228411" y="5753367"/>
            <a:ext cx="233333" cy="233333"/>
            <a:chOff x="8792300" y="321275"/>
            <a:chExt cx="175000" cy="175000"/>
          </a:xfrm>
        </p:grpSpPr>
        <p:sp>
          <p:nvSpPr>
            <p:cNvPr id="791" name="Google Shape;791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4" name="Google Shape;794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5164263" y="6210067"/>
            <a:ext cx="390815" cy="391184"/>
            <a:chOff x="3164039" y="430875"/>
            <a:chExt cx="293111" cy="293388"/>
          </a:xfrm>
        </p:grpSpPr>
        <p:sp>
          <p:nvSpPr>
            <p:cNvPr id="796" name="Google Shape;796;p1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7" name="Google Shape;797;p1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8" name="Google Shape;798;p1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9" name="Google Shape;799;p1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0" name="Google Shape;800;p1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1" name="Google Shape;801;p1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323027" y="5523233"/>
            <a:ext cx="233351" cy="36000"/>
            <a:chOff x="5662375" y="212375"/>
            <a:chExt cx="175013" cy="27000"/>
          </a:xfrm>
        </p:grpSpPr>
        <p:sp>
          <p:nvSpPr>
            <p:cNvPr id="803" name="Google Shape;80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06" name="Google Shape;806;p17"/>
          <p:cNvCxnSpPr/>
          <p:nvPr/>
        </p:nvCxnSpPr>
        <p:spPr>
          <a:xfrm rot="10800000">
            <a:off x="7993400" y="302133"/>
            <a:ext cx="2006000" cy="29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7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8" name="Google Shape;808;p17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9" name="Google Shape;809;p17"/>
          <p:cNvGrpSpPr/>
          <p:nvPr/>
        </p:nvGrpSpPr>
        <p:grpSpPr>
          <a:xfrm>
            <a:off x="10752367" y="1387000"/>
            <a:ext cx="775733" cy="776467"/>
            <a:chOff x="8064275" y="887850"/>
            <a:chExt cx="581800" cy="582350"/>
          </a:xfrm>
        </p:grpSpPr>
        <p:sp>
          <p:nvSpPr>
            <p:cNvPr id="810" name="Google Shape;810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16" name="Google Shape;816;p17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817" name="Google Shape;817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11723067" y="428367"/>
            <a:ext cx="233333" cy="233333"/>
            <a:chOff x="8792300" y="321275"/>
            <a:chExt cx="175000" cy="175000"/>
          </a:xfrm>
        </p:grpSpPr>
        <p:sp>
          <p:nvSpPr>
            <p:cNvPr id="822" name="Google Shape;822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26" name="Google Shape;826;p17"/>
          <p:cNvSpPr/>
          <p:nvPr/>
        </p:nvSpPr>
        <p:spPr>
          <a:xfrm>
            <a:off x="7772406" y="916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7" name="Google Shape;827;p17"/>
          <p:cNvSpPr/>
          <p:nvPr/>
        </p:nvSpPr>
        <p:spPr>
          <a:xfrm>
            <a:off x="7769401" y="882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8" name="Google Shape;828;p17"/>
          <p:cNvSpPr/>
          <p:nvPr/>
        </p:nvSpPr>
        <p:spPr>
          <a:xfrm>
            <a:off x="7821059" y="1402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9" name="Google Shape;829;p17"/>
          <p:cNvSpPr/>
          <p:nvPr/>
        </p:nvSpPr>
        <p:spPr>
          <a:xfrm>
            <a:off x="7818070" y="1369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0" name="Google Shape;830;p17"/>
          <p:cNvSpPr/>
          <p:nvPr/>
        </p:nvSpPr>
        <p:spPr>
          <a:xfrm>
            <a:off x="7873844" y="1930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1" name="Google Shape;831;p17"/>
          <p:cNvSpPr/>
          <p:nvPr/>
        </p:nvSpPr>
        <p:spPr>
          <a:xfrm>
            <a:off x="7870854" y="1900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832" name="Google Shape;832;p17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833" name="Google Shape;83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36" name="Google Shape;836;p17"/>
          <p:cNvGrpSpPr/>
          <p:nvPr/>
        </p:nvGrpSpPr>
        <p:grpSpPr>
          <a:xfrm>
            <a:off x="11571134" y="2210667"/>
            <a:ext cx="233351" cy="36000"/>
            <a:chOff x="5662375" y="212375"/>
            <a:chExt cx="175013" cy="27000"/>
          </a:xfrm>
        </p:grpSpPr>
        <p:sp>
          <p:nvSpPr>
            <p:cNvPr id="837" name="Google Shape;837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B501989-1CC8-1049-B6F4-523B9534CE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6391978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userDrawn="1">
  <p:cSld name="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2535" y="1537517"/>
            <a:ext cx="10794732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425621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9"/>
          <p:cNvSpPr txBox="1">
            <a:spLocks noGrp="1"/>
          </p:cNvSpPr>
          <p:nvPr>
            <p:ph type="title"/>
          </p:nvPr>
        </p:nvSpPr>
        <p:spPr>
          <a:xfrm>
            <a:off x="2510125" y="489333"/>
            <a:ext cx="7171751" cy="791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267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7F6F4B44-3F0F-B040-A26D-E22F61BC6D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6669" y="1653399"/>
            <a:ext cx="7025929" cy="4838419"/>
          </a:xfrm>
          <a:prstGeom prst="rect">
            <a:avLst/>
          </a:prstGeom>
        </p:spPr>
        <p:txBody>
          <a:bodyPr/>
          <a:lstStyle>
            <a:lvl1pPr marL="302676" indent="-302676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92652" indent="-28997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38179" indent="-24552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68891" indent="-230712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316534" indent="-249760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0779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343AB9E-9F26-B440-8D56-B9A541BB6B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8891710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555647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 userDrawn="1">
  <p:cSld name="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7229365-A095-8143-BC80-3B545AE69B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24000" y="1612628"/>
            <a:ext cx="4474558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898A937C-CD73-F142-8B2B-F42D88FC8D4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42792" y="1611679"/>
            <a:ext cx="4541287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076740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1_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2"/>
          <p:cNvSpPr txBox="1">
            <a:spLocks noGrp="1"/>
          </p:cNvSpPr>
          <p:nvPr>
            <p:ph type="body" idx="1"/>
          </p:nvPr>
        </p:nvSpPr>
        <p:spPr>
          <a:xfrm>
            <a:off x="1692092" y="1662467"/>
            <a:ext cx="4133198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1" name="Google Shape;1621;p32"/>
          <p:cNvSpPr txBox="1">
            <a:spLocks noGrp="1"/>
          </p:cNvSpPr>
          <p:nvPr>
            <p:ph type="body" idx="2"/>
          </p:nvPr>
        </p:nvSpPr>
        <p:spPr>
          <a:xfrm>
            <a:off x="6170617" y="1662467"/>
            <a:ext cx="41332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21611526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1194816" y="2962068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441" name="Google Shape;441;p9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9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3" name="Google Shape;443;p9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4" name="Google Shape;444;p9"/>
          <p:cNvGrpSpPr/>
          <p:nvPr/>
        </p:nvGrpSpPr>
        <p:grpSpPr>
          <a:xfrm flipH="1">
            <a:off x="665867" y="1279567"/>
            <a:ext cx="775733" cy="776467"/>
            <a:chOff x="8064275" y="887850"/>
            <a:chExt cx="581800" cy="582350"/>
          </a:xfrm>
        </p:grpSpPr>
        <p:sp>
          <p:nvSpPr>
            <p:cNvPr id="445" name="Google Shape;445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51" name="Google Shape;451;p9"/>
          <p:cNvGrpSpPr/>
          <p:nvPr/>
        </p:nvGrpSpPr>
        <p:grpSpPr>
          <a:xfrm flipH="1">
            <a:off x="2000534" y="517467"/>
            <a:ext cx="389367" cy="390100"/>
            <a:chOff x="7353050" y="316275"/>
            <a:chExt cx="292025" cy="292575"/>
          </a:xfrm>
        </p:grpSpPr>
        <p:sp>
          <p:nvSpPr>
            <p:cNvPr id="452" name="Google Shape;452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6" name="Google Shape;456;p9"/>
          <p:cNvSpPr/>
          <p:nvPr/>
        </p:nvSpPr>
        <p:spPr>
          <a:xfrm flipH="1">
            <a:off x="4221708" y="6635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57" name="Google Shape;457;p9"/>
          <p:cNvSpPr/>
          <p:nvPr/>
        </p:nvSpPr>
        <p:spPr>
          <a:xfrm flipH="1">
            <a:off x="4218719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58" name="Google Shape;458;p9"/>
          <p:cNvSpPr/>
          <p:nvPr/>
        </p:nvSpPr>
        <p:spPr>
          <a:xfrm flipH="1">
            <a:off x="4270374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59" name="Google Shape;459;p9"/>
          <p:cNvSpPr/>
          <p:nvPr/>
        </p:nvSpPr>
        <p:spPr>
          <a:xfrm flipH="1">
            <a:off x="4267368" y="7088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60" name="Google Shape;460;p9"/>
          <p:cNvSpPr/>
          <p:nvPr/>
        </p:nvSpPr>
        <p:spPr>
          <a:xfrm flipH="1">
            <a:off x="4323522" y="7649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61" name="Google Shape;461;p9"/>
          <p:cNvSpPr/>
          <p:nvPr/>
        </p:nvSpPr>
        <p:spPr>
          <a:xfrm flipH="1">
            <a:off x="4320146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462" name="Google Shape;462;p9"/>
          <p:cNvGrpSpPr/>
          <p:nvPr/>
        </p:nvGrpSpPr>
        <p:grpSpPr>
          <a:xfrm flipH="1">
            <a:off x="4702817" y="481467"/>
            <a:ext cx="233351" cy="36000"/>
            <a:chOff x="5662375" y="212375"/>
            <a:chExt cx="175013" cy="27000"/>
          </a:xfrm>
        </p:grpSpPr>
        <p:sp>
          <p:nvSpPr>
            <p:cNvPr id="463" name="Google Shape;463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66" name="Google Shape;466;p9"/>
          <p:cNvGrpSpPr/>
          <p:nvPr/>
        </p:nvGrpSpPr>
        <p:grpSpPr>
          <a:xfrm flipH="1">
            <a:off x="640550" y="323600"/>
            <a:ext cx="233351" cy="36000"/>
            <a:chOff x="5662375" y="212375"/>
            <a:chExt cx="175013" cy="27000"/>
          </a:xfrm>
        </p:grpSpPr>
        <p:sp>
          <p:nvSpPr>
            <p:cNvPr id="467" name="Google Shape;467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70" name="Google Shape;470;p9"/>
          <p:cNvGrpSpPr/>
          <p:nvPr/>
        </p:nvGrpSpPr>
        <p:grpSpPr>
          <a:xfrm flipH="1">
            <a:off x="1202283" y="2204833"/>
            <a:ext cx="233351" cy="36000"/>
            <a:chOff x="5662375" y="212375"/>
            <a:chExt cx="175013" cy="27000"/>
          </a:xfrm>
        </p:grpSpPr>
        <p:sp>
          <p:nvSpPr>
            <p:cNvPr id="471" name="Google Shape;471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474" name="Google Shape;474;p9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5" name="Google Shape;475;p9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76" name="Google Shape;476;p9"/>
          <p:cNvGrpSpPr/>
          <p:nvPr/>
        </p:nvGrpSpPr>
        <p:grpSpPr>
          <a:xfrm rot="10800000">
            <a:off x="665867" y="5254567"/>
            <a:ext cx="775733" cy="776467"/>
            <a:chOff x="8064275" y="887850"/>
            <a:chExt cx="581800" cy="582350"/>
          </a:xfrm>
        </p:grpSpPr>
        <p:sp>
          <p:nvSpPr>
            <p:cNvPr id="477" name="Google Shape;477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83" name="Google Shape;483;p9"/>
          <p:cNvGrpSpPr/>
          <p:nvPr/>
        </p:nvGrpSpPr>
        <p:grpSpPr>
          <a:xfrm rot="10800000">
            <a:off x="2426101" y="6115667"/>
            <a:ext cx="389367" cy="390100"/>
            <a:chOff x="7353050" y="316275"/>
            <a:chExt cx="292025" cy="292575"/>
          </a:xfrm>
        </p:grpSpPr>
        <p:sp>
          <p:nvSpPr>
            <p:cNvPr id="484" name="Google Shape;484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88" name="Google Shape;488;p9"/>
          <p:cNvGrpSpPr/>
          <p:nvPr/>
        </p:nvGrpSpPr>
        <p:grpSpPr>
          <a:xfrm rot="10800000">
            <a:off x="283367" y="6194067"/>
            <a:ext cx="233333" cy="233333"/>
            <a:chOff x="8792300" y="321275"/>
            <a:chExt cx="175000" cy="175000"/>
          </a:xfrm>
        </p:grpSpPr>
        <p:sp>
          <p:nvSpPr>
            <p:cNvPr id="489" name="Google Shape;489;p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93" name="Google Shape;493;p9"/>
          <p:cNvGrpSpPr/>
          <p:nvPr/>
        </p:nvGrpSpPr>
        <p:grpSpPr>
          <a:xfrm rot="10800000">
            <a:off x="640550" y="6469767"/>
            <a:ext cx="233351" cy="36000"/>
            <a:chOff x="5662375" y="212375"/>
            <a:chExt cx="175013" cy="27000"/>
          </a:xfrm>
        </p:grpSpPr>
        <p:sp>
          <p:nvSpPr>
            <p:cNvPr id="494" name="Google Shape;494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97" name="Google Shape;497;p9"/>
          <p:cNvGrpSpPr/>
          <p:nvPr/>
        </p:nvGrpSpPr>
        <p:grpSpPr>
          <a:xfrm rot="10800000">
            <a:off x="1405483" y="5198133"/>
            <a:ext cx="233351" cy="36000"/>
            <a:chOff x="5662375" y="212375"/>
            <a:chExt cx="175013" cy="27000"/>
          </a:xfrm>
        </p:grpSpPr>
        <p:sp>
          <p:nvSpPr>
            <p:cNvPr id="498" name="Google Shape;498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46800" y="600667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833355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25"/>
          <p:cNvSpPr txBox="1">
            <a:spLocks noGrp="1"/>
          </p:cNvSpPr>
          <p:nvPr>
            <p:ph type="title"/>
          </p:nvPr>
        </p:nvSpPr>
        <p:spPr>
          <a:xfrm>
            <a:off x="1194800" y="2645933"/>
            <a:ext cx="4609600" cy="17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28" name="Google Shape;1228;p25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9" name="Google Shape;1229;p25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0" name="Google Shape;1230;p25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31" name="Google Shape;1231;p25"/>
          <p:cNvGrpSpPr/>
          <p:nvPr/>
        </p:nvGrpSpPr>
        <p:grpSpPr>
          <a:xfrm flipH="1">
            <a:off x="665867" y="1279567"/>
            <a:ext cx="775733" cy="776467"/>
            <a:chOff x="8064275" y="887850"/>
            <a:chExt cx="581800" cy="582350"/>
          </a:xfrm>
        </p:grpSpPr>
        <p:sp>
          <p:nvSpPr>
            <p:cNvPr id="1232" name="Google Shape;1232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3" name="Google Shape;1233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4" name="Google Shape;1234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5" name="Google Shape;1235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6" name="Google Shape;1236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7" name="Google Shape;1237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38" name="Google Shape;1238;p25"/>
          <p:cNvGrpSpPr/>
          <p:nvPr/>
        </p:nvGrpSpPr>
        <p:grpSpPr>
          <a:xfrm flipH="1">
            <a:off x="2000534" y="517467"/>
            <a:ext cx="389367" cy="390100"/>
            <a:chOff x="7353050" y="316275"/>
            <a:chExt cx="292025" cy="292575"/>
          </a:xfrm>
        </p:grpSpPr>
        <p:sp>
          <p:nvSpPr>
            <p:cNvPr id="1239" name="Google Shape;1239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0" name="Google Shape;1240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1" name="Google Shape;1241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2" name="Google Shape;1242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243" name="Google Shape;1243;p25"/>
          <p:cNvSpPr/>
          <p:nvPr/>
        </p:nvSpPr>
        <p:spPr>
          <a:xfrm flipH="1">
            <a:off x="4221708" y="6635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4" name="Google Shape;1244;p25"/>
          <p:cNvSpPr/>
          <p:nvPr/>
        </p:nvSpPr>
        <p:spPr>
          <a:xfrm flipH="1">
            <a:off x="4218719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5" name="Google Shape;1245;p25"/>
          <p:cNvSpPr/>
          <p:nvPr/>
        </p:nvSpPr>
        <p:spPr>
          <a:xfrm flipH="1">
            <a:off x="4270374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6" name="Google Shape;1246;p25"/>
          <p:cNvSpPr/>
          <p:nvPr/>
        </p:nvSpPr>
        <p:spPr>
          <a:xfrm flipH="1">
            <a:off x="4267368" y="7088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7" name="Google Shape;1247;p25"/>
          <p:cNvSpPr/>
          <p:nvPr/>
        </p:nvSpPr>
        <p:spPr>
          <a:xfrm flipH="1">
            <a:off x="4323522" y="7649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8" name="Google Shape;1248;p25"/>
          <p:cNvSpPr/>
          <p:nvPr/>
        </p:nvSpPr>
        <p:spPr>
          <a:xfrm flipH="1">
            <a:off x="4320146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249" name="Google Shape;1249;p25"/>
          <p:cNvGrpSpPr/>
          <p:nvPr/>
        </p:nvGrpSpPr>
        <p:grpSpPr>
          <a:xfrm flipH="1">
            <a:off x="4702817" y="481467"/>
            <a:ext cx="233351" cy="36000"/>
            <a:chOff x="5662375" y="212375"/>
            <a:chExt cx="175013" cy="27000"/>
          </a:xfrm>
        </p:grpSpPr>
        <p:sp>
          <p:nvSpPr>
            <p:cNvPr id="1250" name="Google Shape;1250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1" name="Google Shape;1251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2" name="Google Shape;1252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3" name="Google Shape;1253;p25"/>
          <p:cNvGrpSpPr/>
          <p:nvPr/>
        </p:nvGrpSpPr>
        <p:grpSpPr>
          <a:xfrm flipH="1">
            <a:off x="640550" y="323600"/>
            <a:ext cx="233351" cy="36000"/>
            <a:chOff x="5662375" y="212375"/>
            <a:chExt cx="175013" cy="27000"/>
          </a:xfrm>
        </p:grpSpPr>
        <p:sp>
          <p:nvSpPr>
            <p:cNvPr id="1254" name="Google Shape;1254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5" name="Google Shape;1255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6" name="Google Shape;1256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7" name="Google Shape;1257;p25"/>
          <p:cNvGrpSpPr/>
          <p:nvPr/>
        </p:nvGrpSpPr>
        <p:grpSpPr>
          <a:xfrm flipH="1">
            <a:off x="1202283" y="2204833"/>
            <a:ext cx="233351" cy="36000"/>
            <a:chOff x="5662375" y="212375"/>
            <a:chExt cx="175013" cy="27000"/>
          </a:xfrm>
        </p:grpSpPr>
        <p:sp>
          <p:nvSpPr>
            <p:cNvPr id="1258" name="Google Shape;1258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9" name="Google Shape;1259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0" name="Google Shape;1260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261" name="Google Shape;1261;p25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2" name="Google Shape;1262;p25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63" name="Google Shape;1263;p25"/>
          <p:cNvGrpSpPr/>
          <p:nvPr/>
        </p:nvGrpSpPr>
        <p:grpSpPr>
          <a:xfrm rot="10800000">
            <a:off x="665867" y="5254567"/>
            <a:ext cx="775733" cy="776467"/>
            <a:chOff x="8064275" y="887850"/>
            <a:chExt cx="581800" cy="582350"/>
          </a:xfrm>
        </p:grpSpPr>
        <p:sp>
          <p:nvSpPr>
            <p:cNvPr id="1264" name="Google Shape;1264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5" name="Google Shape;1265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6" name="Google Shape;1266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7" name="Google Shape;1267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8" name="Google Shape;1268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9" name="Google Shape;1269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0" name="Google Shape;1270;p25"/>
          <p:cNvGrpSpPr/>
          <p:nvPr/>
        </p:nvGrpSpPr>
        <p:grpSpPr>
          <a:xfrm rot="10800000">
            <a:off x="2426101" y="6115667"/>
            <a:ext cx="389367" cy="390100"/>
            <a:chOff x="7353050" y="316275"/>
            <a:chExt cx="292025" cy="292575"/>
          </a:xfrm>
        </p:grpSpPr>
        <p:sp>
          <p:nvSpPr>
            <p:cNvPr id="1271" name="Google Shape;1271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2" name="Google Shape;1272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3" name="Google Shape;1273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4" name="Google Shape;1274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5" name="Google Shape;1275;p25"/>
          <p:cNvGrpSpPr/>
          <p:nvPr/>
        </p:nvGrpSpPr>
        <p:grpSpPr>
          <a:xfrm rot="10800000">
            <a:off x="283367" y="6194067"/>
            <a:ext cx="233333" cy="233333"/>
            <a:chOff x="8792300" y="321275"/>
            <a:chExt cx="175000" cy="175000"/>
          </a:xfrm>
        </p:grpSpPr>
        <p:sp>
          <p:nvSpPr>
            <p:cNvPr id="1276" name="Google Shape;1276;p25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7" name="Google Shape;1277;p25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8" name="Google Shape;1278;p25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9" name="Google Shape;1279;p25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0" name="Google Shape;1280;p25"/>
          <p:cNvGrpSpPr/>
          <p:nvPr/>
        </p:nvGrpSpPr>
        <p:grpSpPr>
          <a:xfrm rot="10800000">
            <a:off x="640550" y="6469767"/>
            <a:ext cx="233351" cy="36000"/>
            <a:chOff x="5662375" y="212375"/>
            <a:chExt cx="175013" cy="27000"/>
          </a:xfrm>
        </p:grpSpPr>
        <p:sp>
          <p:nvSpPr>
            <p:cNvPr id="1281" name="Google Shape;1281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2" name="Google Shape;1282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4" name="Google Shape;1284;p25"/>
          <p:cNvGrpSpPr/>
          <p:nvPr/>
        </p:nvGrpSpPr>
        <p:grpSpPr>
          <a:xfrm rot="10800000">
            <a:off x="1405483" y="5198133"/>
            <a:ext cx="233351" cy="36000"/>
            <a:chOff x="5662375" y="212375"/>
            <a:chExt cx="175013" cy="27000"/>
          </a:xfrm>
        </p:grpSpPr>
        <p:sp>
          <p:nvSpPr>
            <p:cNvPr id="1285" name="Google Shape;1285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6" name="Google Shape;1286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7" name="Google Shape;1287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79498827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4725118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>
  <p:cSld name="1_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9" name="Google Shape;639;p14"/>
          <p:cNvSpPr txBox="1">
            <a:spLocks noGrp="1"/>
          </p:cNvSpPr>
          <p:nvPr>
            <p:ph type="subTitle" idx="1"/>
          </p:nvPr>
        </p:nvSpPr>
        <p:spPr>
          <a:xfrm>
            <a:off x="4925568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365504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1" name="Google Shape;641;p14"/>
          <p:cNvSpPr txBox="1">
            <a:spLocks noGrp="1"/>
          </p:cNvSpPr>
          <p:nvPr>
            <p:ph type="subTitle" idx="3"/>
          </p:nvPr>
        </p:nvSpPr>
        <p:spPr>
          <a:xfrm>
            <a:off x="8473440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2" name="Google Shape;642;p14"/>
          <p:cNvSpPr txBox="1">
            <a:spLocks noGrp="1"/>
          </p:cNvSpPr>
          <p:nvPr>
            <p:ph type="subTitle" idx="4"/>
          </p:nvPr>
        </p:nvSpPr>
        <p:spPr>
          <a:xfrm>
            <a:off x="4925568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365504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4" name="Google Shape;644;p14"/>
          <p:cNvSpPr txBox="1">
            <a:spLocks noGrp="1"/>
          </p:cNvSpPr>
          <p:nvPr>
            <p:ph type="subTitle" idx="6"/>
          </p:nvPr>
        </p:nvSpPr>
        <p:spPr>
          <a:xfrm>
            <a:off x="8473440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386343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 point 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7" name="Google Shape;1547;p31"/>
          <p:cNvGrpSpPr/>
          <p:nvPr/>
        </p:nvGrpSpPr>
        <p:grpSpPr>
          <a:xfrm>
            <a:off x="1799502" y="797889"/>
            <a:ext cx="8604973" cy="4841515"/>
            <a:chOff x="365750" y="1285025"/>
            <a:chExt cx="6934275" cy="3315500"/>
          </a:xfrm>
        </p:grpSpPr>
        <p:sp>
          <p:nvSpPr>
            <p:cNvPr id="1548" name="Google Shape;1548;p31"/>
            <p:cNvSpPr/>
            <p:nvPr/>
          </p:nvSpPr>
          <p:spPr>
            <a:xfrm>
              <a:off x="365750" y="1285025"/>
              <a:ext cx="6934275" cy="3315500"/>
            </a:xfrm>
            <a:custGeom>
              <a:avLst/>
              <a:gdLst/>
              <a:ahLst/>
              <a:cxnLst/>
              <a:rect l="l" t="t" r="r" b="b"/>
              <a:pathLst>
                <a:path w="277371" h="132620" extrusionOk="0">
                  <a:moveTo>
                    <a:pt x="139292" y="1"/>
                  </a:moveTo>
                  <a:cubicBezTo>
                    <a:pt x="131931" y="1"/>
                    <a:pt x="124510" y="530"/>
                    <a:pt x="116820" y="2020"/>
                  </a:cubicBezTo>
                  <a:cubicBezTo>
                    <a:pt x="97286" y="5794"/>
                    <a:pt x="78528" y="13563"/>
                    <a:pt x="62212" y="24940"/>
                  </a:cubicBezTo>
                  <a:cubicBezTo>
                    <a:pt x="40180" y="40312"/>
                    <a:pt x="16039" y="63953"/>
                    <a:pt x="5883" y="89204"/>
                  </a:cubicBezTo>
                  <a:cubicBezTo>
                    <a:pt x="2054" y="98638"/>
                    <a:pt x="1" y="109904"/>
                    <a:pt x="5162" y="118672"/>
                  </a:cubicBezTo>
                  <a:cubicBezTo>
                    <a:pt x="10878" y="128329"/>
                    <a:pt x="23309" y="131547"/>
                    <a:pt x="34519" y="132324"/>
                  </a:cubicBezTo>
                  <a:cubicBezTo>
                    <a:pt x="37485" y="132528"/>
                    <a:pt x="40447" y="132620"/>
                    <a:pt x="43408" y="132620"/>
                  </a:cubicBezTo>
                  <a:cubicBezTo>
                    <a:pt x="64717" y="132620"/>
                    <a:pt x="85919" y="127832"/>
                    <a:pt x="107164" y="125054"/>
                  </a:cubicBezTo>
                  <a:cubicBezTo>
                    <a:pt x="121795" y="123154"/>
                    <a:pt x="136548" y="122208"/>
                    <a:pt x="151300" y="122208"/>
                  </a:cubicBezTo>
                  <a:cubicBezTo>
                    <a:pt x="172303" y="122208"/>
                    <a:pt x="193303" y="124126"/>
                    <a:pt x="213939" y="127940"/>
                  </a:cubicBezTo>
                  <a:cubicBezTo>
                    <a:pt x="222522" y="129553"/>
                    <a:pt x="231673" y="131360"/>
                    <a:pt x="240407" y="131360"/>
                  </a:cubicBezTo>
                  <a:cubicBezTo>
                    <a:pt x="248501" y="131360"/>
                    <a:pt x="256237" y="129808"/>
                    <a:pt x="262831" y="125110"/>
                  </a:cubicBezTo>
                  <a:cubicBezTo>
                    <a:pt x="276372" y="115454"/>
                    <a:pt x="277371" y="99138"/>
                    <a:pt x="274429" y="84431"/>
                  </a:cubicBezTo>
                  <a:cubicBezTo>
                    <a:pt x="271488" y="69670"/>
                    <a:pt x="264329" y="59902"/>
                    <a:pt x="257059" y="47305"/>
                  </a:cubicBezTo>
                  <a:cubicBezTo>
                    <a:pt x="252786" y="39868"/>
                    <a:pt x="247736" y="33098"/>
                    <a:pt x="241798" y="27215"/>
                  </a:cubicBezTo>
                  <a:cubicBezTo>
                    <a:pt x="234972" y="20500"/>
                    <a:pt x="226925" y="14951"/>
                    <a:pt x="217768" y="11177"/>
                  </a:cubicBezTo>
                  <a:cubicBezTo>
                    <a:pt x="203783" y="5350"/>
                    <a:pt x="188521" y="3407"/>
                    <a:pt x="173482" y="2186"/>
                  </a:cubicBezTo>
                  <a:cubicBezTo>
                    <a:pt x="161726" y="1246"/>
                    <a:pt x="150579" y="1"/>
                    <a:pt x="1392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49" name="Google Shape;1549;p31"/>
            <p:cNvSpPr/>
            <p:nvPr/>
          </p:nvSpPr>
          <p:spPr>
            <a:xfrm>
              <a:off x="417100" y="1285575"/>
              <a:ext cx="6842700" cy="3314500"/>
            </a:xfrm>
            <a:custGeom>
              <a:avLst/>
              <a:gdLst/>
              <a:ahLst/>
              <a:cxnLst/>
              <a:rect l="l" t="t" r="r" b="b"/>
              <a:pathLst>
                <a:path w="273708" h="132580" extrusionOk="0">
                  <a:moveTo>
                    <a:pt x="137298" y="0"/>
                  </a:moveTo>
                  <a:cubicBezTo>
                    <a:pt x="129917" y="0"/>
                    <a:pt x="122480" y="500"/>
                    <a:pt x="114766" y="1998"/>
                  </a:cubicBezTo>
                  <a:cubicBezTo>
                    <a:pt x="95232" y="5772"/>
                    <a:pt x="76474" y="13541"/>
                    <a:pt x="60158" y="24918"/>
                  </a:cubicBezTo>
                  <a:cubicBezTo>
                    <a:pt x="38126" y="40290"/>
                    <a:pt x="13985" y="63931"/>
                    <a:pt x="3829" y="89182"/>
                  </a:cubicBezTo>
                  <a:cubicBezTo>
                    <a:pt x="1609" y="94621"/>
                    <a:pt x="0" y="100614"/>
                    <a:pt x="56" y="106386"/>
                  </a:cubicBezTo>
                  <a:cubicBezTo>
                    <a:pt x="56" y="110715"/>
                    <a:pt x="943" y="114877"/>
                    <a:pt x="3108" y="118650"/>
                  </a:cubicBezTo>
                  <a:cubicBezTo>
                    <a:pt x="8824" y="128307"/>
                    <a:pt x="21255" y="131525"/>
                    <a:pt x="32465" y="132302"/>
                  </a:cubicBezTo>
                  <a:cubicBezTo>
                    <a:pt x="35407" y="132469"/>
                    <a:pt x="38403" y="132580"/>
                    <a:pt x="41345" y="132580"/>
                  </a:cubicBezTo>
                  <a:cubicBezTo>
                    <a:pt x="62655" y="132580"/>
                    <a:pt x="83855" y="127807"/>
                    <a:pt x="105110" y="125032"/>
                  </a:cubicBezTo>
                  <a:cubicBezTo>
                    <a:pt x="119761" y="123146"/>
                    <a:pt x="134523" y="122202"/>
                    <a:pt x="149340" y="122202"/>
                  </a:cubicBezTo>
                  <a:cubicBezTo>
                    <a:pt x="170318" y="122202"/>
                    <a:pt x="191240" y="124089"/>
                    <a:pt x="211885" y="127918"/>
                  </a:cubicBezTo>
                  <a:cubicBezTo>
                    <a:pt x="220486" y="129528"/>
                    <a:pt x="229643" y="131359"/>
                    <a:pt x="238412" y="131359"/>
                  </a:cubicBezTo>
                  <a:cubicBezTo>
                    <a:pt x="246459" y="131359"/>
                    <a:pt x="254173" y="129805"/>
                    <a:pt x="260777" y="125088"/>
                  </a:cubicBezTo>
                  <a:cubicBezTo>
                    <a:pt x="270433" y="118206"/>
                    <a:pt x="273707" y="107884"/>
                    <a:pt x="273707" y="97229"/>
                  </a:cubicBezTo>
                  <a:cubicBezTo>
                    <a:pt x="273707" y="92956"/>
                    <a:pt x="273208" y="88627"/>
                    <a:pt x="272375" y="84409"/>
                  </a:cubicBezTo>
                  <a:cubicBezTo>
                    <a:pt x="269434" y="69648"/>
                    <a:pt x="262275" y="59880"/>
                    <a:pt x="255005" y="47283"/>
                  </a:cubicBezTo>
                  <a:cubicBezTo>
                    <a:pt x="250732" y="39846"/>
                    <a:pt x="245682" y="33076"/>
                    <a:pt x="239744" y="27193"/>
                  </a:cubicBezTo>
                  <a:cubicBezTo>
                    <a:pt x="232918" y="20478"/>
                    <a:pt x="224871" y="14929"/>
                    <a:pt x="215714" y="11155"/>
                  </a:cubicBezTo>
                  <a:cubicBezTo>
                    <a:pt x="201729" y="5328"/>
                    <a:pt x="186467" y="3385"/>
                    <a:pt x="171428" y="2164"/>
                  </a:cubicBezTo>
                  <a:cubicBezTo>
                    <a:pt x="159663" y="1221"/>
                    <a:pt x="148563" y="0"/>
                    <a:pt x="137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3780730" y="1801594"/>
            <a:ext cx="5206000" cy="2781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551" name="Google Shape;1551;p31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552" name="Google Shape;1552;p31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3" name="Google Shape;1553;p31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4" name="Google Shape;1554;p31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5" name="Google Shape;1555;p31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56" name="Google Shape;1556;p31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557" name="Google Shape;1557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8" name="Google Shape;1558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9" name="Google Shape;1559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0" name="Google Shape;1560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1" name="Google Shape;1561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2" name="Google Shape;1562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3" name="Google Shape;1563;p31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564" name="Google Shape;1564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5" name="Google Shape;1565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6" name="Google Shape;1566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7" name="Google Shape;1567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8" name="Google Shape;1568;p31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569" name="Google Shape;1569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0" name="Google Shape;1570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1" name="Google Shape;1571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2" name="Google Shape;1572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73" name="Google Shape;1573;p31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74" name="Google Shape;1574;p31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5" name="Google Shape;1575;p31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6" name="Google Shape;1576;p31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7" name="Google Shape;1577;p31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8" name="Google Shape;1578;p31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9" name="Google Shape;1579;p31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80" name="Google Shape;1580;p31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81" name="Google Shape;158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2" name="Google Shape;158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3" name="Google Shape;158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84" name="Google Shape;1584;p31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31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31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87" name="Google Shape;1587;p31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88" name="Google Shape;1588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9" name="Google Shape;1589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0" name="Google Shape;1590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1" name="Google Shape;1591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2" name="Google Shape;1592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3" name="Google Shape;1593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4" name="Google Shape;1594;p31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95" name="Google Shape;1595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6" name="Google Shape;1596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7" name="Google Shape;1597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8" name="Google Shape;1598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9" name="Google Shape;1599;p31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600" name="Google Shape;1600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1" name="Google Shape;1601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2" name="Google Shape;1602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3" name="Google Shape;1603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604" name="Google Shape;1604;p31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5" name="Google Shape;1605;p31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6" name="Google Shape;1606;p31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7" name="Google Shape;1607;p31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8" name="Google Shape;1608;p31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9" name="Google Shape;1609;p31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610" name="Google Shape;1610;p31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611" name="Google Shape;161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2" name="Google Shape;161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3" name="Google Shape;161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14" name="Google Shape;1614;p31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615" name="Google Shape;1615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6" name="Google Shape;1616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7" name="Google Shape;1617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818108" y="4137763"/>
            <a:ext cx="5242013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108034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89042" y="365125"/>
            <a:ext cx="95647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2AFBC-3B59-48AF-8F9E-3FA17C6BBAF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C5581-7658-4F04-B228-863D16F9D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18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8" r:id="rId28"/>
    <p:sldLayoutId id="214748367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9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2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staff.blog.ui.ac.id/martani/" TargetMode="External"/><Relationship Id="rId2" Type="http://schemas.openxmlformats.org/officeDocument/2006/relationships/hyperlink" Target="mailto:dwimartani@yahoo.com" TargetMode="External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hyperlink" Target="http://dwimarta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7172419" y="1270687"/>
            <a:ext cx="4474939" cy="3226362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4800" b="1" dirty="0">
                <a:latin typeface="Fjalla One" panose="02000506040000020004" pitchFamily="2" charset="0"/>
              </a:rPr>
              <a:t>PSAK 216</a:t>
            </a:r>
            <a:br>
              <a:rPr lang="en" sz="4800" b="1" dirty="0">
                <a:latin typeface="Fjalla One" panose="02000506040000020004" pitchFamily="2" charset="0"/>
              </a:rPr>
            </a:br>
            <a:r>
              <a:rPr lang="en" sz="4800" b="1" dirty="0">
                <a:latin typeface="Fjalla One" panose="02000506040000020004" pitchFamily="2" charset="0"/>
              </a:rPr>
              <a:t>ASET TETAP</a:t>
            </a:r>
            <a:endParaRPr sz="4800" b="1" dirty="0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2E607819-EC80-AC48-A240-94683692A57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42377"/>
            <a:ext cx="6629400" cy="497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0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3" name="Oval 9"/>
          <p:cNvSpPr>
            <a:spLocks noChangeArrowheads="1"/>
          </p:cNvSpPr>
          <p:nvPr/>
        </p:nvSpPr>
        <p:spPr bwMode="gray">
          <a:xfrm rot="20056323">
            <a:off x="3566567" y="3190657"/>
            <a:ext cx="1207558" cy="488150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 sz="2000"/>
          </a:p>
        </p:txBody>
      </p:sp>
      <p:sp>
        <p:nvSpPr>
          <p:cNvPr id="82951" name="Oval 7"/>
          <p:cNvSpPr>
            <a:spLocks noChangeArrowheads="1"/>
          </p:cNvSpPr>
          <p:nvPr/>
        </p:nvSpPr>
        <p:spPr bwMode="gray">
          <a:xfrm rot="20056323">
            <a:off x="4218195" y="5549491"/>
            <a:ext cx="1207558" cy="345017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 sz="2000"/>
          </a:p>
        </p:txBody>
      </p:sp>
      <p:sp>
        <p:nvSpPr>
          <p:cNvPr id="82948" name="Freeform 4"/>
          <p:cNvSpPr>
            <a:spLocks noEditPoints="1"/>
          </p:cNvSpPr>
          <p:nvPr/>
        </p:nvSpPr>
        <p:spPr bwMode="gray">
          <a:xfrm rot="20241944">
            <a:off x="1930432" y="2035088"/>
            <a:ext cx="7624486" cy="3060093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id-ID"/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gray">
          <a:xfrm>
            <a:off x="3595670" y="4844978"/>
            <a:ext cx="1221934" cy="1248888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d-ID" sz="1600" b="1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 </a:t>
            </a:r>
            <a:r>
              <a:rPr lang="id-ID" sz="3600" b="1" dirty="0">
                <a:latin typeface="Fjalla One" panose="02000506040000020004" pitchFamily="2" charset="0"/>
              </a:rPr>
              <a:t>Pengaturan Aset Tetap dalam PSAK</a:t>
            </a:r>
            <a:endParaRPr lang="en-US" sz="3600" b="1" dirty="0">
              <a:latin typeface="Fjalla One" panose="02000506040000020004" pitchFamily="2" charset="0"/>
            </a:endParaRPr>
          </a:p>
        </p:txBody>
      </p:sp>
      <p:sp>
        <p:nvSpPr>
          <p:cNvPr id="82949" name="Oval 5"/>
          <p:cNvSpPr>
            <a:spLocks noChangeArrowheads="1"/>
          </p:cNvSpPr>
          <p:nvPr/>
        </p:nvSpPr>
        <p:spPr bwMode="gray">
          <a:xfrm rot="20056323">
            <a:off x="5989875" y="2054388"/>
            <a:ext cx="1207558" cy="345017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 sz="2000"/>
          </a:p>
        </p:txBody>
      </p:sp>
      <p:sp>
        <p:nvSpPr>
          <p:cNvPr id="82950" name="Oval 6"/>
          <p:cNvSpPr>
            <a:spLocks noChangeArrowheads="1"/>
          </p:cNvSpPr>
          <p:nvPr/>
        </p:nvSpPr>
        <p:spPr bwMode="gray">
          <a:xfrm rot="20056323">
            <a:off x="8516749" y="2406937"/>
            <a:ext cx="1207558" cy="345017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 sz="2000"/>
          </a:p>
        </p:txBody>
      </p:sp>
      <p:sp>
        <p:nvSpPr>
          <p:cNvPr id="82952" name="Oval 8"/>
          <p:cNvSpPr>
            <a:spLocks noChangeArrowheads="1"/>
          </p:cNvSpPr>
          <p:nvPr/>
        </p:nvSpPr>
        <p:spPr bwMode="gray">
          <a:xfrm rot="20056323">
            <a:off x="8127255" y="4135129"/>
            <a:ext cx="1207558" cy="345017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 sz="2000"/>
          </a:p>
        </p:txBody>
      </p:sp>
      <p:sp>
        <p:nvSpPr>
          <p:cNvPr id="82954" name="Oval 10"/>
          <p:cNvSpPr>
            <a:spLocks noChangeArrowheads="1"/>
          </p:cNvSpPr>
          <p:nvPr/>
        </p:nvSpPr>
        <p:spPr bwMode="gray">
          <a:xfrm>
            <a:off x="5339806" y="1400563"/>
            <a:ext cx="1293813" cy="1247091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d-ID" sz="2000"/>
          </a:p>
        </p:txBody>
      </p:sp>
      <p:sp>
        <p:nvSpPr>
          <p:cNvPr id="82955" name="Oval 11"/>
          <p:cNvSpPr>
            <a:spLocks noChangeArrowheads="1"/>
          </p:cNvSpPr>
          <p:nvPr/>
        </p:nvSpPr>
        <p:spPr bwMode="gray">
          <a:xfrm>
            <a:off x="2902928" y="2387695"/>
            <a:ext cx="1292016" cy="124709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id-ID" sz="2000"/>
          </a:p>
        </p:txBody>
      </p:sp>
      <p:sp>
        <p:nvSpPr>
          <p:cNvPr id="82957" name="Oval 13"/>
          <p:cNvSpPr>
            <a:spLocks noChangeArrowheads="1"/>
          </p:cNvSpPr>
          <p:nvPr/>
        </p:nvSpPr>
        <p:spPr bwMode="gray">
          <a:xfrm>
            <a:off x="7524760" y="3450661"/>
            <a:ext cx="1292016" cy="124709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id-ID" sz="2000"/>
          </a:p>
        </p:txBody>
      </p:sp>
      <p:sp>
        <p:nvSpPr>
          <p:cNvPr id="82958" name="Oval 14"/>
          <p:cNvSpPr>
            <a:spLocks noChangeArrowheads="1"/>
          </p:cNvSpPr>
          <p:nvPr/>
        </p:nvSpPr>
        <p:spPr bwMode="gray">
          <a:xfrm>
            <a:off x="8023034" y="1702124"/>
            <a:ext cx="1221934" cy="1248888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d-ID" sz="2000" b="1"/>
          </a:p>
        </p:txBody>
      </p:sp>
      <p:sp>
        <p:nvSpPr>
          <p:cNvPr id="82959" name="Text Box 15"/>
          <p:cNvSpPr txBox="1">
            <a:spLocks noChangeArrowheads="1"/>
          </p:cNvSpPr>
          <p:nvPr/>
        </p:nvSpPr>
        <p:spPr bwMode="gray">
          <a:xfrm>
            <a:off x="3191666" y="2691466"/>
            <a:ext cx="7361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id-ID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PSAK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216</a:t>
            </a:r>
            <a:endParaRPr lang="id-ID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960" name="Text Box 16"/>
          <p:cNvSpPr txBox="1">
            <a:spLocks noChangeArrowheads="1"/>
          </p:cNvSpPr>
          <p:nvPr/>
        </p:nvSpPr>
        <p:spPr bwMode="gray">
          <a:xfrm>
            <a:off x="5602061" y="1699003"/>
            <a:ext cx="79387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id-ID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PSAK 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223</a:t>
            </a:r>
            <a:endParaRPr lang="id-ID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961" name="Text Box 17"/>
          <p:cNvSpPr txBox="1">
            <a:spLocks noChangeArrowheads="1"/>
          </p:cNvSpPr>
          <p:nvPr/>
        </p:nvSpPr>
        <p:spPr bwMode="gray">
          <a:xfrm>
            <a:off x="8233796" y="1957848"/>
            <a:ext cx="7361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id-ID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PSAK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236</a:t>
            </a:r>
          </a:p>
        </p:txBody>
      </p:sp>
      <p:sp>
        <p:nvSpPr>
          <p:cNvPr id="82962" name="Text Box 18"/>
          <p:cNvSpPr txBox="1">
            <a:spLocks noChangeArrowheads="1"/>
          </p:cNvSpPr>
          <p:nvPr/>
        </p:nvSpPr>
        <p:spPr bwMode="gray">
          <a:xfrm>
            <a:off x="7788044" y="3751095"/>
            <a:ext cx="7361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id-ID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PSAK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105</a:t>
            </a:r>
            <a:endParaRPr lang="id-ID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963" name="Text Box 19"/>
          <p:cNvSpPr txBox="1">
            <a:spLocks noChangeArrowheads="1"/>
          </p:cNvSpPr>
          <p:nvPr/>
        </p:nvSpPr>
        <p:spPr bwMode="gray">
          <a:xfrm>
            <a:off x="3595671" y="5110270"/>
            <a:ext cx="1221933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id-ID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PSAK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116</a:t>
            </a:r>
            <a:endParaRPr lang="id-ID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id-ID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ISAK 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</a:p>
        </p:txBody>
      </p:sp>
      <p:sp>
        <p:nvSpPr>
          <p:cNvPr id="82964" name="Text Box 20"/>
          <p:cNvSpPr txBox="1">
            <a:spLocks noChangeArrowheads="1"/>
          </p:cNvSpPr>
          <p:nvPr/>
        </p:nvSpPr>
        <p:spPr bwMode="gray">
          <a:xfrm>
            <a:off x="4350238" y="3124200"/>
            <a:ext cx="3193562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id-ID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PSAK 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id-ID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 tetap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7"/>
          <p:cNvSpPr>
            <a:spLocks noChangeArrowheads="1"/>
          </p:cNvSpPr>
          <p:nvPr/>
        </p:nvSpPr>
        <p:spPr bwMode="gray">
          <a:xfrm rot="20056323">
            <a:off x="6399063" y="4898136"/>
            <a:ext cx="1207558" cy="345017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 sz="2000"/>
          </a:p>
        </p:txBody>
      </p:sp>
      <p:sp>
        <p:nvSpPr>
          <p:cNvPr id="29" name="Oval 12"/>
          <p:cNvSpPr>
            <a:spLocks noChangeArrowheads="1"/>
          </p:cNvSpPr>
          <p:nvPr/>
        </p:nvSpPr>
        <p:spPr bwMode="gray">
          <a:xfrm>
            <a:off x="5591944" y="4292459"/>
            <a:ext cx="1292016" cy="1247091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id-ID" sz="2000"/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gray">
          <a:xfrm>
            <a:off x="5580027" y="4545122"/>
            <a:ext cx="12602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id-ID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PSAK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240 &amp; 238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024958" y="1378959"/>
            <a:ext cx="21911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/>
            <a:r>
              <a:rPr lang="id-ID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endParaRPr lang="en-SG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783580" y="4480788"/>
            <a:ext cx="25731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Lancar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Dimiliki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Dihentikan</a:t>
            </a:r>
            <a:endParaRPr lang="en-SG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893328" y="5530007"/>
            <a:ext cx="24349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Properti</a:t>
            </a:r>
            <a:endParaRPr lang="en-US" sz="1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berwujud</a:t>
            </a:r>
            <a:endParaRPr lang="en-US" sz="1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596925" y="5574234"/>
            <a:ext cx="1917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Sewa</a:t>
            </a:r>
            <a:endParaRPr lang="en-US" sz="1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r"/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Konsesi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Jasa</a:t>
            </a:r>
            <a:endParaRPr lang="en-SG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05186" y="3059668"/>
            <a:ext cx="119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Tetap</a:t>
            </a:r>
            <a:endParaRPr lang="en-SG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041642" y="1476072"/>
            <a:ext cx="10967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</a:t>
            </a:r>
            <a:endParaRPr lang="en-US" sz="1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Pinjaman</a:t>
            </a:r>
            <a:endParaRPr lang="en-SG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/>
        </p:nvGraphicFramePr>
        <p:xfrm>
          <a:off x="1881925" y="1488341"/>
          <a:ext cx="673577" cy="1219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Clip" r:id="rId4" imgW="3003550" imgH="5470525" progId="MS_ClipArt_Gallery.5">
                  <p:embed/>
                </p:oleObj>
              </mc:Choice>
              <mc:Fallback>
                <p:oleObj name="Clip" r:id="rId4" imgW="3003550" imgH="5470525" progId="MS_ClipArt_Gallery.5">
                  <p:embed/>
                  <p:pic>
                    <p:nvPicPr>
                      <p:cNvPr id="3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925" y="1488341"/>
                        <a:ext cx="673577" cy="12195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Slide Number Placeholder 1">
            <a:extLst>
              <a:ext uri="{FF2B5EF4-FFF2-40B4-BE49-F238E27FC236}">
                <a16:creationId xmlns:a16="http://schemas.microsoft.com/office/drawing/2014/main" id="{6433D080-8164-43FC-BC30-1638F3710967}"/>
              </a:ext>
            </a:extLst>
          </p:cNvPr>
          <p:cNvSpPr txBox="1">
            <a:spLocks/>
          </p:cNvSpPr>
          <p:nvPr/>
        </p:nvSpPr>
        <p:spPr>
          <a:xfrm>
            <a:off x="10972800" y="6444469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Oval 9">
            <a:extLst>
              <a:ext uri="{FF2B5EF4-FFF2-40B4-BE49-F238E27FC236}">
                <a16:creationId xmlns:a16="http://schemas.microsoft.com/office/drawing/2014/main" id="{85E90527-8599-4EE6-8832-D8551F6DF85A}"/>
              </a:ext>
            </a:extLst>
          </p:cNvPr>
          <p:cNvSpPr>
            <a:spLocks noChangeArrowheads="1"/>
          </p:cNvSpPr>
          <p:nvPr/>
        </p:nvSpPr>
        <p:spPr bwMode="gray">
          <a:xfrm rot="20056323">
            <a:off x="2092830" y="4739330"/>
            <a:ext cx="1207558" cy="488150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 sz="2000"/>
          </a:p>
        </p:txBody>
      </p:sp>
      <p:sp>
        <p:nvSpPr>
          <p:cNvPr id="40" name="Oval 11">
            <a:extLst>
              <a:ext uri="{FF2B5EF4-FFF2-40B4-BE49-F238E27FC236}">
                <a16:creationId xmlns:a16="http://schemas.microsoft.com/office/drawing/2014/main" id="{E2D5E553-189D-4211-BEBD-26E8C279087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411512" y="4006979"/>
            <a:ext cx="1292016" cy="1247091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id-ID" sz="2000"/>
          </a:p>
        </p:txBody>
      </p:sp>
      <p:sp>
        <p:nvSpPr>
          <p:cNvPr id="41" name="Text Box 15">
            <a:extLst>
              <a:ext uri="{FF2B5EF4-FFF2-40B4-BE49-F238E27FC236}">
                <a16:creationId xmlns:a16="http://schemas.microsoft.com/office/drawing/2014/main" id="{6385F773-0B2B-4F81-9DB9-C6DBC1A2F14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700249" y="4310750"/>
            <a:ext cx="7361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id-ID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PSAK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113</a:t>
            </a:r>
            <a:endParaRPr lang="id-ID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D975C77-6C4C-46A8-8113-16584698DB95}"/>
              </a:ext>
            </a:extLst>
          </p:cNvPr>
          <p:cNvSpPr/>
          <p:nvPr/>
        </p:nvSpPr>
        <p:spPr>
          <a:xfrm>
            <a:off x="223099" y="4718012"/>
            <a:ext cx="1266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Wajar</a:t>
            </a:r>
            <a:endParaRPr lang="en-SG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98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7183" y="451104"/>
            <a:ext cx="5991423" cy="844296"/>
          </a:xfrm>
        </p:spPr>
        <p:txBody>
          <a:bodyPr>
            <a:normAutofit/>
          </a:bodyPr>
          <a:lstStyle/>
          <a:p>
            <a:r>
              <a:rPr lang="en-US" sz="4000" b="1" dirty="0" err="1">
                <a:latin typeface="Fjalla One" panose="02000506040000020004" pitchFamily="2" charset="0"/>
              </a:rPr>
              <a:t>Ruang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Lingkup</a:t>
            </a:r>
            <a:endParaRPr lang="en-US" sz="4000" b="1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dirty="0" err="1"/>
              <a:t>diterapkan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:</a:t>
            </a:r>
          </a:p>
          <a:p>
            <a:pPr marL="630238" indent="-365125">
              <a:lnSpc>
                <a:spcPct val="110000"/>
              </a:lnSpc>
              <a:buFont typeface="+mj-lt"/>
              <a:buAutoNum type="alphaLcPeriod"/>
            </a:pPr>
            <a:r>
              <a:rPr lang="en-US" dirty="0"/>
              <a:t>Aset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dijual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PSAK 105;</a:t>
            </a:r>
          </a:p>
          <a:p>
            <a:pPr marL="630238" indent="-365125">
              <a:lnSpc>
                <a:spcPct val="1100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0000"/>
                </a:solidFill>
              </a:rPr>
              <a:t>Aset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biologis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terkait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aktivitas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agrikultur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selain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tanaman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produktif</a:t>
            </a:r>
            <a:r>
              <a:rPr lang="en-US" dirty="0">
                <a:solidFill>
                  <a:srgbClr val="FF0000"/>
                </a:solidFill>
              </a:rPr>
              <a:t> (PSAK 240 </a:t>
            </a:r>
            <a:r>
              <a:rPr lang="en-US" dirty="0" err="1">
                <a:solidFill>
                  <a:srgbClr val="FF0000"/>
                </a:solidFill>
              </a:rPr>
              <a:t>Agrikultur</a:t>
            </a:r>
            <a:r>
              <a:rPr lang="en-US" dirty="0">
                <a:solidFill>
                  <a:srgbClr val="FF0000"/>
                </a:solidFill>
              </a:rPr>
              <a:t>), </a:t>
            </a:r>
            <a:r>
              <a:rPr lang="en-US" dirty="0" err="1">
                <a:solidFill>
                  <a:srgbClr val="FF0000"/>
                </a:solidFill>
              </a:rPr>
              <a:t>produk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tanaman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produktif</a:t>
            </a:r>
            <a:r>
              <a:rPr lang="en-US" dirty="0">
                <a:solidFill>
                  <a:srgbClr val="FF0000"/>
                </a:solidFill>
              </a:rPr>
              <a:t>;.</a:t>
            </a:r>
          </a:p>
          <a:p>
            <a:pPr marL="630238" indent="-365125">
              <a:lnSpc>
                <a:spcPct val="110000"/>
              </a:lnSpc>
              <a:buFont typeface="+mj-lt"/>
              <a:buAutoNum type="alphaLcPeriod"/>
            </a:pPr>
            <a:r>
              <a:rPr lang="en-US" dirty="0" err="1"/>
              <a:t>Pengakuan</a:t>
            </a:r>
            <a:r>
              <a:rPr lang="en-US" dirty="0"/>
              <a:t> dan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eksplorasi</a:t>
            </a:r>
            <a:r>
              <a:rPr lang="en-US" dirty="0"/>
              <a:t> dan </a:t>
            </a:r>
            <a:r>
              <a:rPr lang="en-US" dirty="0" err="1"/>
              <a:t>evaluasi</a:t>
            </a:r>
            <a:r>
              <a:rPr lang="en-US" dirty="0"/>
              <a:t> (PSAK 106)</a:t>
            </a:r>
          </a:p>
          <a:p>
            <a:pPr marL="630238" indent="-365125">
              <a:lnSpc>
                <a:spcPct val="110000"/>
              </a:lnSpc>
              <a:buFont typeface="+mj-lt"/>
              <a:buAutoNum type="alphaLcPeriod"/>
            </a:pP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penambangan</a:t>
            </a:r>
            <a:r>
              <a:rPr lang="en-US" dirty="0"/>
              <a:t> dan </a:t>
            </a:r>
            <a:r>
              <a:rPr lang="en-US" dirty="0" err="1"/>
              <a:t>cadangan</a:t>
            </a:r>
            <a:r>
              <a:rPr lang="en-US" dirty="0"/>
              <a:t> mineral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, gas </a:t>
            </a:r>
            <a:r>
              <a:rPr lang="en-US" dirty="0" err="1"/>
              <a:t>alam</a:t>
            </a:r>
            <a:r>
              <a:rPr lang="en-US" dirty="0"/>
              <a:t>, dan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serupa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diperbarui</a:t>
            </a:r>
            <a:r>
              <a:rPr lang="en-US" dirty="0"/>
              <a:t>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yang </a:t>
            </a:r>
            <a:r>
              <a:rPr lang="en-US" dirty="0" err="1"/>
              <a:t>dideskripsikan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(b)–(d).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555FBD3-6F1E-4698-9768-D9FD6DE59695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71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6"/>
          <p:cNvSpPr>
            <a:spLocks noGrp="1"/>
          </p:cNvSpPr>
          <p:nvPr>
            <p:ph type="title"/>
          </p:nvPr>
        </p:nvSpPr>
        <p:spPr>
          <a:xfrm>
            <a:off x="2177144" y="475893"/>
            <a:ext cx="8008400" cy="794400"/>
          </a:xfrm>
        </p:spPr>
        <p:txBody>
          <a:bodyPr>
            <a:noAutofit/>
          </a:bodyPr>
          <a:lstStyle/>
          <a:p>
            <a:r>
              <a:rPr lang="en-GB" sz="4000" b="1" dirty="0" err="1">
                <a:latin typeface="Fjalla One" panose="02000506040000020004" pitchFamily="2" charset="0"/>
              </a:rPr>
              <a:t>Pengertian</a:t>
            </a:r>
            <a:r>
              <a:rPr lang="en-GB" sz="4000" b="1" dirty="0">
                <a:latin typeface="Fjalla One" panose="02000506040000020004" pitchFamily="2" charset="0"/>
              </a:rPr>
              <a:t> </a:t>
            </a:r>
            <a:r>
              <a:rPr lang="en-GB" sz="4000" b="1" dirty="0" err="1">
                <a:latin typeface="Fjalla One" panose="02000506040000020004" pitchFamily="2" charset="0"/>
              </a:rPr>
              <a:t>Aset</a:t>
            </a:r>
            <a:r>
              <a:rPr lang="en-GB" sz="4000" b="1" dirty="0">
                <a:latin typeface="Fjalla One" panose="02000506040000020004" pitchFamily="2" charset="0"/>
              </a:rPr>
              <a:t> </a:t>
            </a:r>
            <a:r>
              <a:rPr lang="en-GB" sz="4000" b="1" dirty="0" err="1">
                <a:latin typeface="Fjalla One" panose="02000506040000020004" pitchFamily="2" charset="0"/>
              </a:rPr>
              <a:t>Tetap</a:t>
            </a:r>
            <a:endParaRPr lang="en-GB" sz="4000" b="1" dirty="0">
              <a:latin typeface="Fjalla One" panose="02000506040000020004" pitchFamily="2" charset="0"/>
            </a:endParaRPr>
          </a:p>
        </p:txBody>
      </p:sp>
      <p:sp>
        <p:nvSpPr>
          <p:cNvPr id="15363" name="Content Placeholder 7"/>
          <p:cNvSpPr>
            <a:spLocks noGrp="1"/>
          </p:cNvSpPr>
          <p:nvPr>
            <p:ph sz="quarter" idx="10"/>
          </p:nvPr>
        </p:nvSpPr>
        <p:spPr>
          <a:xfrm>
            <a:off x="914400" y="1498334"/>
            <a:ext cx="10146700" cy="485858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indent="0" algn="just">
              <a:spcBef>
                <a:spcPts val="600"/>
              </a:spcBef>
              <a:buNone/>
            </a:pPr>
            <a:r>
              <a:rPr lang="en-US" sz="2200" b="1" dirty="0" err="1"/>
              <a:t>Definisi</a:t>
            </a:r>
            <a:r>
              <a:rPr lang="en-US" sz="2200" b="1" dirty="0"/>
              <a:t> </a:t>
            </a:r>
            <a:r>
              <a:rPr lang="en-US" sz="2200" dirty="0">
                <a:sym typeface="Wingdings" pitchFamily="2" charset="2"/>
              </a:rPr>
              <a:t> </a:t>
            </a:r>
            <a:r>
              <a:rPr lang="en-US" sz="2200" dirty="0" err="1"/>
              <a:t>Aset</a:t>
            </a:r>
            <a:r>
              <a:rPr lang="en-US" sz="2200" dirty="0"/>
              <a:t> </a:t>
            </a:r>
            <a:r>
              <a:rPr lang="en-US" sz="2200" dirty="0" err="1"/>
              <a:t>tetap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</a:t>
            </a:r>
            <a:r>
              <a:rPr lang="en-US" sz="2200" dirty="0" err="1"/>
              <a:t>berwujud</a:t>
            </a:r>
            <a:r>
              <a:rPr lang="en-US" sz="2200" dirty="0"/>
              <a:t> yang: (par 6)</a:t>
            </a:r>
          </a:p>
          <a:p>
            <a:pPr marL="806450" lvl="1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en-US" sz="2200" b="1" dirty="0" err="1"/>
              <a:t>Dimiliki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b="1" dirty="0" err="1"/>
              <a:t>digunakan</a:t>
            </a:r>
            <a:r>
              <a:rPr lang="en-US" sz="2200" b="1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produksi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penyediaan</a:t>
            </a:r>
            <a:r>
              <a:rPr lang="en-US" sz="2200" dirty="0"/>
              <a:t> </a:t>
            </a:r>
            <a:r>
              <a:rPr lang="en-US" sz="2200" dirty="0" err="1"/>
              <a:t>barang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jasa</a:t>
            </a:r>
            <a:r>
              <a:rPr lang="en-US" sz="2200" dirty="0"/>
              <a:t>,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direntalkan</a:t>
            </a:r>
            <a:r>
              <a:rPr lang="en-US" sz="2200" dirty="0"/>
              <a:t> </a:t>
            </a:r>
            <a:r>
              <a:rPr lang="en-US" sz="2200" dirty="0" err="1"/>
              <a:t>kepada</a:t>
            </a:r>
            <a:r>
              <a:rPr lang="en-US" sz="2200" dirty="0"/>
              <a:t> </a:t>
            </a:r>
            <a:r>
              <a:rPr lang="en-US" sz="2200" dirty="0" err="1"/>
              <a:t>pihak</a:t>
            </a:r>
            <a:r>
              <a:rPr lang="en-US" sz="2200" dirty="0"/>
              <a:t> lain,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tujuan</a:t>
            </a:r>
            <a:r>
              <a:rPr lang="en-US" sz="2200" dirty="0"/>
              <a:t> </a:t>
            </a:r>
            <a:r>
              <a:rPr lang="en-US" sz="2200" dirty="0" err="1"/>
              <a:t>administratif</a:t>
            </a:r>
            <a:r>
              <a:rPr lang="en-US" sz="2200" dirty="0"/>
              <a:t>; dan </a:t>
            </a:r>
          </a:p>
          <a:p>
            <a:pPr marL="806450" lvl="1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en-US" sz="2200" dirty="0" err="1"/>
              <a:t>Diharapkan</a:t>
            </a:r>
            <a:r>
              <a:rPr lang="en-US" sz="2200" dirty="0"/>
              <a:t> </a:t>
            </a:r>
            <a:r>
              <a:rPr lang="en-US" sz="2200" dirty="0" err="1"/>
              <a:t>digunakan</a:t>
            </a:r>
            <a:r>
              <a:rPr lang="en-US" sz="2200" dirty="0"/>
              <a:t> </a:t>
            </a:r>
            <a:r>
              <a:rPr lang="en-US" sz="2200" dirty="0" err="1"/>
              <a:t>selama</a:t>
            </a:r>
            <a:r>
              <a:rPr lang="en-US" sz="2200" dirty="0"/>
              <a:t> </a:t>
            </a:r>
            <a:r>
              <a:rPr lang="en-US" sz="2200" b="1" dirty="0" err="1"/>
              <a:t>lebih</a:t>
            </a:r>
            <a:r>
              <a:rPr lang="en-US" sz="2200" b="1" dirty="0"/>
              <a:t> </a:t>
            </a:r>
            <a:r>
              <a:rPr lang="en-US" sz="2200" b="1" dirty="0" err="1"/>
              <a:t>dari</a:t>
            </a:r>
            <a:r>
              <a:rPr lang="en-US" sz="2200" b="1" dirty="0"/>
              <a:t> </a:t>
            </a:r>
            <a:r>
              <a:rPr lang="en-US" sz="2200" b="1" dirty="0" err="1"/>
              <a:t>satu</a:t>
            </a:r>
            <a:r>
              <a:rPr lang="en-US" sz="2200" b="1" dirty="0"/>
              <a:t> </a:t>
            </a:r>
            <a:r>
              <a:rPr lang="en-US" sz="2200" b="1" dirty="0" err="1"/>
              <a:t>periode</a:t>
            </a:r>
            <a:r>
              <a:rPr lang="en-US" sz="2200" dirty="0"/>
              <a:t>.</a:t>
            </a:r>
          </a:p>
        </p:txBody>
      </p:sp>
      <p:sp>
        <p:nvSpPr>
          <p:cNvPr id="8" name="Content Placeholder 7"/>
          <p:cNvSpPr txBox="1">
            <a:spLocks/>
          </p:cNvSpPr>
          <p:nvPr/>
        </p:nvSpPr>
        <p:spPr bwMode="auto">
          <a:xfrm>
            <a:off x="7913429" y="4656907"/>
            <a:ext cx="2030669" cy="1003693"/>
          </a:xfrm>
          <a:prstGeom prst="rect">
            <a:avLst/>
          </a:prstGeom>
          <a:solidFill>
            <a:srgbClr val="FDCF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defTabSz="914400" fontAlgn="base">
              <a:spcAft>
                <a:spcPct val="0"/>
              </a:spcAft>
              <a:buClr>
                <a:schemeClr val="tx2"/>
              </a:buClr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914400" fontAlgn="base">
              <a:spcAft>
                <a:spcPct val="0"/>
              </a:spcAft>
              <a:buClr>
                <a:schemeClr val="tx2"/>
              </a:buClr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penambangan</a:t>
            </a:r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914400" fontAlgn="base">
              <a:spcAft>
                <a:spcPct val="0"/>
              </a:spcAft>
              <a:buClr>
                <a:schemeClr val="tx2"/>
              </a:buClr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Reservasi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tambang</a:t>
            </a:r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 bwMode="auto">
          <a:xfrm>
            <a:off x="1394998" y="3378469"/>
            <a:ext cx="4786346" cy="2184129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defTabSz="914400" fontAlgn="base"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Ciri</a:t>
            </a:r>
            <a:endParaRPr lang="en-US" sz="18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3900" indent="-361950">
              <a:buClr>
                <a:srgbClr val="800000"/>
              </a:buClr>
              <a:buSzPct val="90000"/>
              <a:buFont typeface="Arial" charset="0"/>
              <a:buChar char="►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0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Used in operations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” and not for resale.</a:t>
            </a:r>
          </a:p>
          <a:p>
            <a:pPr marL="723900" indent="-361950">
              <a:buClr>
                <a:srgbClr val="800000"/>
              </a:buClr>
              <a:buSzPct val="90000"/>
              <a:buFont typeface="Arial" charset="0"/>
              <a:buChar char="►"/>
            </a:pPr>
            <a:r>
              <a:rPr lang="en-US" sz="20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Long-term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in nature and usually depreciated.</a:t>
            </a:r>
          </a:p>
          <a:p>
            <a:pPr marL="723900" indent="-361950">
              <a:buClr>
                <a:srgbClr val="800000"/>
              </a:buClr>
              <a:buSzPct val="90000"/>
              <a:buFont typeface="Arial" charset="0"/>
              <a:buChar char="►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Possess </a:t>
            </a:r>
            <a:r>
              <a:rPr lang="en-US" sz="20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substance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7418130" y="3262753"/>
          <a:ext cx="3021269" cy="1252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Clip" r:id="rId4" imgW="4603687" imgH="2574202" progId="MS_ClipArt_Gallery.5">
                  <p:embed/>
                </p:oleObj>
              </mc:Choice>
              <mc:Fallback>
                <p:oleObj name="Clip" r:id="rId4" imgW="4603687" imgH="2574202" progId="MS_ClipArt_Gallery.5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8130" y="3262753"/>
                        <a:ext cx="3021269" cy="12525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394998" y="5802231"/>
            <a:ext cx="8206202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Tanaman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produktif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(bearer plants)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559A48A-D855-4DDC-B31B-362071706835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298826"/>
      </p:ext>
    </p:extLst>
  </p:cSld>
  <p:clrMapOvr>
    <a:masterClrMapping/>
  </p:clrMapOvr>
  <p:transition spd="slow" advClick="0"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6"/>
          <p:cNvSpPr>
            <a:spLocks noGrp="1"/>
          </p:cNvSpPr>
          <p:nvPr>
            <p:ph type="title"/>
          </p:nvPr>
        </p:nvSpPr>
        <p:spPr>
          <a:xfrm>
            <a:off x="2514600" y="489364"/>
            <a:ext cx="6303600" cy="763600"/>
          </a:xfrm>
        </p:spPr>
        <p:txBody>
          <a:bodyPr>
            <a:noAutofit/>
          </a:bodyPr>
          <a:lstStyle/>
          <a:p>
            <a:r>
              <a:rPr lang="en-US" sz="4000" b="1" dirty="0" err="1">
                <a:latin typeface="Fjalla One" panose="02000506040000020004" pitchFamily="2" charset="0"/>
              </a:rPr>
              <a:t>Pengakuan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Aset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Tetap</a:t>
            </a:r>
            <a:endParaRPr lang="en-US" sz="4000" b="1" dirty="0">
              <a:latin typeface="Fjalla One" panose="02000506040000020004" pitchFamily="2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32926" y="1700808"/>
            <a:ext cx="7768474" cy="2718792"/>
          </a:xfrm>
          <a:prstGeom prst="rect">
            <a:avLst/>
          </a:prstGeom>
          <a:solidFill>
            <a:srgbClr val="DCFCA2"/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spcBef>
                <a:spcPts val="1200"/>
              </a:spcBef>
              <a:defRPr/>
            </a:pP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: (par 7)</a:t>
            </a:r>
          </a:p>
          <a:p>
            <a:pPr marL="684213" lvl="1" indent="-341313" algn="just">
              <a:spcBef>
                <a:spcPts val="1200"/>
              </a:spcBef>
              <a:buFontTx/>
              <a:buAutoNum type="alphaLcParenR"/>
              <a:defRPr/>
            </a:pP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GB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kemungkinan</a:t>
            </a:r>
            <a:r>
              <a:rPr lang="en-GB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GB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ekonomis</a:t>
            </a:r>
            <a:r>
              <a:rPr lang="en-GB" sz="21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di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berkenaan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mengalir</a:t>
            </a:r>
            <a:r>
              <a:rPr lang="en-GB" sz="21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endParaRPr lang="en-GB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4213" lvl="1" indent="-341313" algn="just">
              <a:spcBef>
                <a:spcPts val="1200"/>
              </a:spcBef>
              <a:buFontTx/>
              <a:buAutoNum type="alphaLcParenR"/>
              <a:defRPr/>
            </a:pP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GB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GB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GB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andal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146" name="Picture 2" descr="C:\Program Files\Microsoft Office\MEDIA\CAGCAT10\j0187423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9699" y="3486335"/>
            <a:ext cx="1762049" cy="1827886"/>
          </a:xfrm>
          <a:prstGeom prst="rect">
            <a:avLst/>
          </a:prstGeom>
          <a:noFill/>
        </p:spPr>
      </p:pic>
      <p:pic>
        <p:nvPicPr>
          <p:cNvPr id="6148" name="Picture 4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829" y="1501107"/>
            <a:ext cx="1818742" cy="1809598"/>
          </a:xfrm>
          <a:prstGeom prst="rect">
            <a:avLst/>
          </a:prstGeom>
          <a:noFill/>
        </p:spPr>
      </p:pic>
      <p:sp>
        <p:nvSpPr>
          <p:cNvPr id="11" name="Content Placeholder 7"/>
          <p:cNvSpPr txBox="1">
            <a:spLocks/>
          </p:cNvSpPr>
          <p:nvPr/>
        </p:nvSpPr>
        <p:spPr bwMode="auto">
          <a:xfrm>
            <a:off x="3432926" y="4644265"/>
            <a:ext cx="7768474" cy="842135"/>
          </a:xfrm>
          <a:prstGeom prst="rect">
            <a:avLst/>
          </a:prstGeom>
          <a:solidFill>
            <a:srgbClr val="FBE29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defTabSz="914400" fontAlgn="base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defRPr/>
            </a:pP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Kriteria pengakuan berlaku </a:t>
            </a:r>
            <a:r>
              <a:rPr lang="en-US" sz="20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id-ID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4C180FD-1329-4AA7-8155-A3BBD14FA8CF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663769"/>
      </p:ext>
    </p:extLst>
  </p:cSld>
  <p:clrMapOvr>
    <a:masterClrMapping/>
  </p:clrMapOvr>
  <p:transition spd="slow" advClick="0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377400" y="389620"/>
            <a:ext cx="7437200" cy="792400"/>
          </a:xfrm>
        </p:spPr>
        <p:txBody>
          <a:bodyPr/>
          <a:lstStyle/>
          <a:p>
            <a:r>
              <a:rPr lang="en-GB" altLang="en-US" sz="3600" b="1" dirty="0">
                <a:latin typeface="Fjalla One" panose="02000506040000020004" pitchFamily="2" charset="0"/>
              </a:rPr>
              <a:t>PSAK 216 – </a:t>
            </a:r>
            <a:r>
              <a:rPr lang="en-GB" altLang="en-US" sz="3600" b="1" dirty="0" err="1">
                <a:latin typeface="Fjalla One" panose="02000506040000020004" pitchFamily="2" charset="0"/>
              </a:rPr>
              <a:t>Tanaman</a:t>
            </a:r>
            <a:r>
              <a:rPr lang="en-GB" altLang="en-US" sz="3600" b="1" dirty="0">
                <a:latin typeface="Fjalla One" panose="02000506040000020004" pitchFamily="2" charset="0"/>
              </a:rPr>
              <a:t> </a:t>
            </a:r>
            <a:r>
              <a:rPr lang="en-GB" altLang="en-US" sz="3600" b="1" dirty="0" err="1">
                <a:latin typeface="Fjalla One" panose="02000506040000020004" pitchFamily="2" charset="0"/>
              </a:rPr>
              <a:t>Produktif</a:t>
            </a:r>
            <a:endParaRPr lang="en-GB" altLang="en-US" sz="3600" b="1" dirty="0">
              <a:latin typeface="Fjalla One" panose="02000506040000020004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289304" y="2362200"/>
          <a:ext cx="9753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F3C5403-DB0F-4512-8EBF-6BB6CA1CDD4B}"/>
              </a:ext>
            </a:extLst>
          </p:cNvPr>
          <p:cNvSpPr/>
          <p:nvPr/>
        </p:nvSpPr>
        <p:spPr>
          <a:xfrm>
            <a:off x="1261872" y="1182020"/>
            <a:ext cx="9781032" cy="10772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PSAK 113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Agrikultur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disahkan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tanaman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produktif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(bearer plant),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lagi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diklasifikasikan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biologis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namun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Namun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buah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menempel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tanaman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produktif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biologis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Tanaman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produktif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diatur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SAK EP –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bab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menurut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SAKEP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tanaman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hewan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hidup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asset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biologis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055B505-6455-4CD4-8B7D-2112F45D4366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6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40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6"/>
          <p:cNvSpPr>
            <a:spLocks noGrp="1"/>
          </p:cNvSpPr>
          <p:nvPr>
            <p:ph type="title"/>
          </p:nvPr>
        </p:nvSpPr>
        <p:spPr>
          <a:xfrm>
            <a:off x="812600" y="396239"/>
            <a:ext cx="7340800" cy="763600"/>
          </a:xfrm>
        </p:spPr>
        <p:txBody>
          <a:bodyPr>
            <a:noAutofit/>
          </a:bodyPr>
          <a:lstStyle/>
          <a:p>
            <a:r>
              <a:rPr lang="en-US" sz="4000" b="1" dirty="0" err="1">
                <a:latin typeface="Fjalla One" panose="02000506040000020004" pitchFamily="2" charset="0"/>
              </a:rPr>
              <a:t>Pengakuan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Aset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Tetap</a:t>
            </a:r>
            <a:endParaRPr lang="en-US" sz="4000" b="1" dirty="0">
              <a:latin typeface="Fjalla One" panose="02000506040000020004" pitchFamily="2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171556" y="1432056"/>
            <a:ext cx="6264696" cy="16776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182880" tIns="91440" rIns="182880" bIns="91440" anchor="ctr"/>
          <a:lstStyle/>
          <a:p>
            <a:pPr marL="228600" indent="-228600">
              <a:buFont typeface="Wingdings" pitchFamily="2" charset="2"/>
              <a:buChar char="§"/>
              <a:defRPr/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Suku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cadang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utama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siap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pakai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digunakan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lebih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dari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satu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periode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hanya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digunakan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untuk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aset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tertentu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komponen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yang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diganti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tidak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diakui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lagi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750430" y="3381911"/>
            <a:ext cx="7612770" cy="2180689"/>
          </a:xfrm>
          <a:prstGeom prst="rect">
            <a:avLst/>
          </a:prstGeom>
          <a:solidFill>
            <a:srgbClr val="FFCC99"/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182880" tIns="91440" rIns="182880" bIns="91440" anchor="ctr"/>
          <a:lstStyle/>
          <a:p>
            <a:pPr marL="228600" indent="-2286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Contoh: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Entitas membeli suatu komponen suku cadang dari suatu mesin. Suku cadang tersebut spesifik dan harganya material dibandingkan dengan nilai aset tersebut. Jangka waktu pemakaian suku cadang tersebut lebih satu tahun.</a:t>
            </a:r>
          </a:p>
          <a:p>
            <a:pPr marL="228600" indent="-2286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Suku cadang dikategorikan sebagai aset pada saat pembelian, dengan syarat komponen yang akan diganti dihapuskan dari pembukuan.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422912"/>
            <a:ext cx="1669392" cy="1686782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CBD3613-CF85-47B1-8C94-A39B12048152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7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66150"/>
      </p:ext>
    </p:extLst>
  </p:cSld>
  <p:clrMapOvr>
    <a:masterClrMapping/>
  </p:clrMapOvr>
  <p:transition spd="slow" advClick="0"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6"/>
          <p:cNvSpPr>
            <a:spLocks noGrp="1"/>
          </p:cNvSpPr>
          <p:nvPr>
            <p:ph type="title"/>
          </p:nvPr>
        </p:nvSpPr>
        <p:spPr>
          <a:xfrm>
            <a:off x="2560833" y="441217"/>
            <a:ext cx="6117846" cy="916768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err="1">
                <a:latin typeface="Fjalla One" panose="02000506040000020004" pitchFamily="2" charset="0"/>
              </a:rPr>
              <a:t>Pengukuran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Awal</a:t>
            </a:r>
            <a:endParaRPr lang="en-GB" sz="4000" b="1" dirty="0">
              <a:latin typeface="Fjalla One" panose="02000506040000020004" pitchFamily="2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1219200" y="1513310"/>
            <a:ext cx="8610600" cy="8332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buFontTx/>
              <a:buNone/>
              <a:defRPr/>
            </a:pP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kualifikasi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awalnya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0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. (par 15)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1237919" y="2722916"/>
            <a:ext cx="2286000" cy="609600"/>
          </a:xfrm>
          <a:prstGeom prst="roundRect">
            <a:avLst>
              <a:gd name="adj" fmla="val 13449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id-ID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3524232" y="3335564"/>
            <a:ext cx="2571768" cy="1086960"/>
          </a:xfrm>
          <a:prstGeom prst="roundRect">
            <a:avLst>
              <a:gd name="adj" fmla="val 13449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diat</a:t>
            </a:r>
            <a:r>
              <a:rPr lang="id-ID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ibusikan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129528" y="4422524"/>
            <a:ext cx="3700272" cy="1140076"/>
          </a:xfrm>
          <a:prstGeom prst="roundRect">
            <a:avLst>
              <a:gd name="adj" fmla="val 13449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pembongkaran</a:t>
            </a:r>
            <a:r>
              <a:rPr lang="en-GB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pemindahan</a:t>
            </a:r>
            <a:r>
              <a:rPr lang="en-GB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restorasi</a:t>
            </a:r>
            <a:r>
              <a:rPr lang="en-GB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lokasi</a:t>
            </a:r>
            <a:r>
              <a:rPr lang="en-GB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506" name="Picture 2" descr="C:\Users\siina\Desktop\MOM'S\PSAK BARU\gambar ekonomi\rig elnu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846" y="2717652"/>
            <a:ext cx="2568954" cy="154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37F294D7-F6FA-4097-AE43-A8BA81199BCB}"/>
              </a:ext>
            </a:extLst>
          </p:cNvPr>
          <p:cNvSpPr txBox="1">
            <a:spLocks/>
          </p:cNvSpPr>
          <p:nvPr/>
        </p:nvSpPr>
        <p:spPr>
          <a:xfrm>
            <a:off x="11049000" y="6553200"/>
            <a:ext cx="1143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8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630456"/>
      </p:ext>
    </p:extLst>
  </p:cSld>
  <p:clrMapOvr>
    <a:masterClrMapping/>
  </p:clrMapOvr>
  <p:transition spd="slow" advClick="0"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6"/>
          <p:cNvSpPr>
            <a:spLocks noGrp="1"/>
          </p:cNvSpPr>
          <p:nvPr>
            <p:ph type="title"/>
          </p:nvPr>
        </p:nvSpPr>
        <p:spPr>
          <a:xfrm>
            <a:off x="1371600" y="990600"/>
            <a:ext cx="8839200" cy="838200"/>
          </a:xfrm>
        </p:spPr>
        <p:txBody>
          <a:bodyPr>
            <a:normAutofit/>
          </a:bodyPr>
          <a:lstStyle/>
          <a:p>
            <a:r>
              <a:rPr lang="en-US" sz="4000" b="1" dirty="0" err="1">
                <a:latin typeface="Fjalla One" panose="02000506040000020004" pitchFamily="2" charset="0"/>
              </a:rPr>
              <a:t>Biaya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Perolehan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awal</a:t>
            </a:r>
            <a:endParaRPr lang="en-US" sz="4000" b="1" dirty="0">
              <a:latin typeface="Fjalla One" panose="02000506040000020004" pitchFamily="2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59696" y="2268758"/>
            <a:ext cx="7765504" cy="2664296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182880" tIns="91440" rIns="182880" bIns="91440" anchor="ctr"/>
          <a:lstStyle/>
          <a:p>
            <a:pPr marL="228600" indent="-228600">
              <a:buFont typeface="Wingdings" pitchFamily="2" charset="2"/>
              <a:buChar char="§"/>
              <a:defRPr/>
            </a:pP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mendatang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600" indent="-228600">
              <a:buFont typeface="Wingdings" pitchFamily="2" charset="2"/>
              <a:buChar char="§"/>
              <a:defRPr/>
            </a:pP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 yang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berfungsi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agar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mendatang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Alat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yang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dipasang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 agar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pabrik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dapat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berjalan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sesuai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dengan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ketentuan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pengolahan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limbah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industri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.</a:t>
            </a:r>
          </a:p>
        </p:txBody>
      </p:sp>
      <p:pic>
        <p:nvPicPr>
          <p:cNvPr id="22530" name="Picture 2" descr="C:\Users\siina\Desktop\MOM'S\PSAK BARU\gambar ekonomi\Copy of building-clip-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14" y="2680156"/>
            <a:ext cx="1993900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88FC2F5-CFB9-4B1C-B4A0-7FFD55C44E11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9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723391"/>
      </p:ext>
    </p:extLst>
  </p:cSld>
  <p:clrMapOvr>
    <a:masterClrMapping/>
  </p:clrMapOvr>
  <p:transition spd="slow" advClick="0"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siina\Desktop\MOM'S\PSAK BARU\gambar ekonomi\contruction-worker-clip-art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039" y="2895600"/>
            <a:ext cx="2310304" cy="325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>
                <a:latin typeface="Fjalla One" panose="02000506040000020004" pitchFamily="2" charset="0"/>
              </a:rPr>
              <a:t>Biaya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Setelah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Perolehan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Awal</a:t>
            </a:r>
            <a:endParaRPr lang="en-US" sz="4000" b="1" dirty="0">
              <a:latin typeface="Fjalla One" panose="02000506040000020004" pitchFamily="2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D408BD-CFFC-E64E-891F-F0B0D427B98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6" y="1537517"/>
            <a:ext cx="8507200" cy="4858583"/>
          </a:xfrm>
        </p:spPr>
        <p:txBody>
          <a:bodyPr/>
          <a:lstStyle/>
          <a:p>
            <a:pPr marL="228600" indent="-228600">
              <a:buFont typeface="Wingdings" pitchFamily="2" charset="2"/>
              <a:buChar char="§"/>
              <a:defRPr/>
            </a:pPr>
            <a:r>
              <a:rPr lang="en-GB" sz="2100" dirty="0" err="1"/>
              <a:t>Biaya</a:t>
            </a:r>
            <a:r>
              <a:rPr lang="en-GB" sz="2100" dirty="0"/>
              <a:t> </a:t>
            </a:r>
            <a:r>
              <a:rPr lang="en-GB" sz="2100" dirty="0" err="1"/>
              <a:t>pemeliharaan</a:t>
            </a:r>
            <a:r>
              <a:rPr lang="en-GB" sz="2100" dirty="0"/>
              <a:t> dan </a:t>
            </a:r>
            <a:r>
              <a:rPr lang="en-GB" sz="2100" dirty="0" err="1"/>
              <a:t>perbaikan</a:t>
            </a:r>
            <a:r>
              <a:rPr lang="en-GB" sz="2100" dirty="0"/>
              <a:t> </a:t>
            </a:r>
            <a:r>
              <a:rPr lang="en-GB" sz="2100" dirty="0">
                <a:sym typeface="Wingdings" pitchFamily="2" charset="2"/>
              </a:rPr>
              <a:t> </a:t>
            </a:r>
            <a:r>
              <a:rPr lang="en-GB" sz="2100" dirty="0" err="1">
                <a:sym typeface="Wingdings" pitchFamily="2" charset="2"/>
              </a:rPr>
              <a:t>diakui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beban</a:t>
            </a:r>
            <a:r>
              <a:rPr lang="en-GB" sz="2100" dirty="0">
                <a:sym typeface="Wingdings" pitchFamily="2" charset="2"/>
              </a:rPr>
              <a:t> di </a:t>
            </a:r>
            <a:r>
              <a:rPr lang="en-GB" sz="2100" dirty="0" err="1">
                <a:sym typeface="Wingdings" pitchFamily="2" charset="2"/>
              </a:rPr>
              <a:t>laporan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laba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rugi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id-ID" sz="2100" dirty="0">
                <a:sym typeface="Wingdings" pitchFamily="2" charset="2"/>
              </a:rPr>
              <a:t>komprehensif </a:t>
            </a:r>
            <a:r>
              <a:rPr lang="en-GB" sz="2100" dirty="0" err="1">
                <a:sym typeface="Wingdings" pitchFamily="2" charset="2"/>
              </a:rPr>
              <a:t>periode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berjalan</a:t>
            </a:r>
            <a:endParaRPr lang="en-GB" sz="2100" dirty="0">
              <a:sym typeface="Wingdings" pitchFamily="2" charset="2"/>
            </a:endParaRP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2100" dirty="0" err="1">
                <a:sym typeface="Wingdings" pitchFamily="2" charset="2"/>
              </a:rPr>
              <a:t>Perawatan</a:t>
            </a:r>
            <a:endParaRPr lang="en-GB" sz="2100" dirty="0">
              <a:sym typeface="Wingdings" pitchFamily="2" charset="2"/>
            </a:endParaRP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2100" dirty="0" err="1">
                <a:sym typeface="Wingdings" pitchFamily="2" charset="2"/>
              </a:rPr>
              <a:t>Suku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cadang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kecil</a:t>
            </a:r>
            <a:endParaRPr lang="en-GB" sz="2100" dirty="0">
              <a:sym typeface="Wingdings" pitchFamily="2" charset="2"/>
            </a:endParaRPr>
          </a:p>
          <a:p>
            <a:pPr marL="228600" indent="-22860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2100" dirty="0" err="1">
                <a:sym typeface="Wingdings" pitchFamily="2" charset="2"/>
              </a:rPr>
              <a:t>Penggantian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aset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akan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menambah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aset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jika</a:t>
            </a:r>
            <a:r>
              <a:rPr lang="en-GB" sz="2100" dirty="0">
                <a:sym typeface="Wingdings" pitchFamily="2" charset="2"/>
              </a:rPr>
              <a:t>:</a:t>
            </a: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2100" dirty="0" err="1">
                <a:sym typeface="Wingdings" pitchFamily="2" charset="2"/>
              </a:rPr>
              <a:t>Memenuhi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kriteria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aset</a:t>
            </a:r>
            <a:r>
              <a:rPr lang="en-GB" sz="2100" dirty="0">
                <a:sym typeface="Wingdings" pitchFamily="2" charset="2"/>
              </a:rPr>
              <a:t> (</a:t>
            </a:r>
            <a:r>
              <a:rPr lang="id-ID" sz="2100" dirty="0">
                <a:sym typeface="Wingdings" pitchFamily="2" charset="2"/>
              </a:rPr>
              <a:t>m</a:t>
            </a:r>
            <a:r>
              <a:rPr lang="en-GB" sz="2100" dirty="0" err="1">
                <a:sym typeface="Wingdings" pitchFamily="2" charset="2"/>
              </a:rPr>
              <a:t>emiliki</a:t>
            </a:r>
            <a:r>
              <a:rPr lang="en-GB" sz="2100" dirty="0">
                <a:sym typeface="Wingdings" pitchFamily="2" charset="2"/>
              </a:rPr>
              <a:t> masa </a:t>
            </a:r>
            <a:r>
              <a:rPr lang="en-GB" sz="2100" dirty="0" err="1">
                <a:sym typeface="Wingdings" pitchFamily="2" charset="2"/>
              </a:rPr>
              <a:t>manfaat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lebih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dari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satu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periode</a:t>
            </a:r>
            <a:r>
              <a:rPr lang="en-GB" sz="2100" dirty="0">
                <a:sym typeface="Wingdings" pitchFamily="2" charset="2"/>
              </a:rPr>
              <a:t> dan </a:t>
            </a:r>
            <a:r>
              <a:rPr lang="en-GB" sz="2100" dirty="0" err="1">
                <a:sym typeface="Wingdings" pitchFamily="2" charset="2"/>
              </a:rPr>
              <a:t>diukur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dengan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andal</a:t>
            </a:r>
            <a:r>
              <a:rPr lang="en-GB" sz="2100" dirty="0">
                <a:sym typeface="Wingdings" pitchFamily="2" charset="2"/>
              </a:rPr>
              <a:t>)</a:t>
            </a: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2100" dirty="0" err="1">
                <a:sym typeface="Wingdings" pitchFamily="2" charset="2"/>
              </a:rPr>
              <a:t>Komponen</a:t>
            </a:r>
            <a:r>
              <a:rPr lang="en-GB" sz="2100" dirty="0">
                <a:sym typeface="Wingdings" pitchFamily="2" charset="2"/>
              </a:rPr>
              <a:t> yang </a:t>
            </a:r>
            <a:r>
              <a:rPr lang="en-GB" sz="2100" dirty="0" err="1">
                <a:sym typeface="Wingdings" pitchFamily="2" charset="2"/>
              </a:rPr>
              <a:t>diganti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tidak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lagi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dicatat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sebagai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aset</a:t>
            </a:r>
            <a:endParaRPr lang="en-GB" sz="2100" dirty="0">
              <a:sym typeface="Wingdings" pitchFamily="2" charset="2"/>
            </a:endParaRPr>
          </a:p>
          <a:p>
            <a:pPr marL="228600" indent="-22860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2100" dirty="0" err="1">
                <a:sym typeface="Wingdings" pitchFamily="2" charset="2"/>
              </a:rPr>
              <a:t>Inspeksi</a:t>
            </a:r>
            <a:r>
              <a:rPr lang="en-GB" sz="2100" dirty="0">
                <a:sym typeface="Wingdings" pitchFamily="2" charset="2"/>
              </a:rPr>
              <a:t> yang </a:t>
            </a:r>
            <a:r>
              <a:rPr lang="en-GB" sz="2100" dirty="0" err="1">
                <a:sym typeface="Wingdings" pitchFamily="2" charset="2"/>
              </a:rPr>
              <a:t>signifikan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dapat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diakui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sebagai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aset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jika</a:t>
            </a:r>
            <a:r>
              <a:rPr lang="en-GB" sz="2100" dirty="0">
                <a:sym typeface="Wingdings" pitchFamily="2" charset="2"/>
              </a:rPr>
              <a:t>:</a:t>
            </a: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2100" dirty="0" err="1">
                <a:sym typeface="Wingdings" pitchFamily="2" charset="2"/>
              </a:rPr>
              <a:t>Memenuhi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kriteria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aset</a:t>
            </a:r>
            <a:r>
              <a:rPr lang="en-GB" sz="2100" dirty="0">
                <a:sym typeface="Wingdings" pitchFamily="2" charset="2"/>
              </a:rPr>
              <a:t> </a:t>
            </a:r>
          </a:p>
          <a:p>
            <a:pPr marL="685800" lvl="1" indent="-228600">
              <a:buFont typeface="Wingdings" pitchFamily="2" charset="2"/>
              <a:buChar char="§"/>
              <a:defRPr/>
            </a:pPr>
            <a:r>
              <a:rPr lang="en-GB" sz="2100" dirty="0">
                <a:sym typeface="Wingdings" pitchFamily="2" charset="2"/>
              </a:rPr>
              <a:t>Nilai </a:t>
            </a:r>
            <a:r>
              <a:rPr lang="en-GB" sz="2100" dirty="0" err="1">
                <a:sym typeface="Wingdings" pitchFamily="2" charset="2"/>
              </a:rPr>
              <a:t>inspeksi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terdahulu</a:t>
            </a:r>
            <a:r>
              <a:rPr lang="en-GB" sz="2100" dirty="0">
                <a:sym typeface="Wingdings" pitchFamily="2" charset="2"/>
              </a:rPr>
              <a:t> (</a:t>
            </a:r>
            <a:r>
              <a:rPr lang="en-GB" sz="2100" dirty="0" err="1">
                <a:sym typeface="Wingdings" pitchFamily="2" charset="2"/>
              </a:rPr>
              <a:t>dibedakan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dari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fisik</a:t>
            </a:r>
            <a:r>
              <a:rPr lang="en-GB" sz="2100" dirty="0">
                <a:sym typeface="Wingdings" pitchFamily="2" charset="2"/>
              </a:rPr>
              <a:t>) </a:t>
            </a:r>
            <a:r>
              <a:rPr lang="en-GB" sz="2100" dirty="0" err="1">
                <a:sym typeface="Wingdings" pitchFamily="2" charset="2"/>
              </a:rPr>
              <a:t>dihentikan</a:t>
            </a:r>
            <a:r>
              <a:rPr lang="en-GB" sz="2100" dirty="0">
                <a:sym typeface="Wingdings" pitchFamily="2" charset="2"/>
              </a:rPr>
              <a:t> </a:t>
            </a:r>
            <a:r>
              <a:rPr lang="en-GB" sz="2100" dirty="0" err="1">
                <a:sym typeface="Wingdings" pitchFamily="2" charset="2"/>
              </a:rPr>
              <a:t>pencatatanya</a:t>
            </a:r>
            <a:endParaRPr lang="en-GB" sz="2100" dirty="0">
              <a:sym typeface="Wingdings" pitchFamily="2" charset="2"/>
            </a:endParaRPr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469893209"/>
      </p:ext>
    </p:extLst>
  </p:cSld>
  <p:clrMapOvr>
    <a:masterClrMapping/>
  </p:clrMapOvr>
  <p:transition spd="slow" advClick="0"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6"/>
          <p:cNvSpPr>
            <a:spLocks noGrp="1"/>
          </p:cNvSpPr>
          <p:nvPr>
            <p:ph type="title"/>
          </p:nvPr>
        </p:nvSpPr>
        <p:spPr>
          <a:xfrm>
            <a:off x="2348737" y="501331"/>
            <a:ext cx="6596000" cy="780400"/>
          </a:xfrm>
        </p:spPr>
        <p:txBody>
          <a:bodyPr>
            <a:normAutofit/>
          </a:bodyPr>
          <a:lstStyle/>
          <a:p>
            <a:r>
              <a:rPr lang="en-US" sz="4000" b="1" dirty="0" err="1">
                <a:latin typeface="Fjalla One" panose="02000506040000020004" pitchFamily="2" charset="0"/>
              </a:rPr>
              <a:t>Komponen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biaya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Perolehan</a:t>
            </a:r>
            <a:endParaRPr lang="en-GB" sz="4000" b="1" dirty="0">
              <a:latin typeface="Fjalla One" panose="02000506040000020004" pitchFamily="2" charset="0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914400" y="1689186"/>
            <a:ext cx="9982200" cy="4536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1950" lvl="1" indent="-361950" algn="just">
              <a:spcBef>
                <a:spcPts val="1200"/>
              </a:spcBef>
              <a:defRPr/>
            </a:pP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a) 	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bea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impor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pajak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100" kern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GB" sz="2100" kern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100" kern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 </a:t>
            </a:r>
            <a:r>
              <a:rPr lang="en-GB" sz="2100" kern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dikreditkan</a:t>
            </a:r>
            <a:r>
              <a:rPr lang="en-GB" sz="2100" kern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diskon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potongan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lain;</a:t>
            </a:r>
          </a:p>
          <a:p>
            <a:pPr marL="361950" lvl="1" indent="-361950" algn="just">
              <a:spcBef>
                <a:spcPts val="1200"/>
              </a:spcBef>
              <a:defRPr/>
            </a:pP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b) 	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Biaya-biaya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100" kern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100" kern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GB" sz="2100" kern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GB" sz="2100" kern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GB" sz="2100" kern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membawa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lokasi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diinginkan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agar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siap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keinginan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maksud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endParaRPr lang="en-GB" sz="21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lvl="1" indent="-361950" algn="just">
              <a:spcBef>
                <a:spcPts val="1200"/>
              </a:spcBef>
              <a:buFontTx/>
              <a:buAutoNum type="alphaLcParenR" startAt="3"/>
              <a:defRPr/>
            </a:pP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Estimasi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pembongkaran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pemindahan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restorasi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lokasi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DC74BAF5-815D-45BD-8D03-66A7D0CE579A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11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53993EA9-2BC0-5541-9C85-1F4C6FC253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4218980"/>
            <a:ext cx="3759200" cy="2006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76744F-21DC-174B-8E2B-714633C2196A}"/>
              </a:ext>
            </a:extLst>
          </p:cNvPr>
          <p:cNvSpPr/>
          <p:nvPr/>
        </p:nvSpPr>
        <p:spPr>
          <a:xfrm>
            <a:off x="914400" y="4356186"/>
            <a:ext cx="6096000" cy="14619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20725" lvl="2" indent="-346075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diperoleh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endParaRPr lang="en-GB" sz="2100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0725" lvl="2" indent="-346075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selain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GB" sz="21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1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persediaan</a:t>
            </a:r>
            <a:r>
              <a:rPr lang="en-GB" sz="21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1264142"/>
      </p:ext>
    </p:extLst>
  </p:cSld>
  <p:clrMapOvr>
    <a:masterClrMapping/>
  </p:clrMapOvr>
  <p:transition spd="slow" advClick="0"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0125" y="989373"/>
            <a:ext cx="7171751" cy="791952"/>
          </a:xfrm>
        </p:spPr>
        <p:txBody>
          <a:bodyPr>
            <a:noAutofit/>
          </a:bodyPr>
          <a:lstStyle/>
          <a:p>
            <a:r>
              <a:rPr lang="en-US" sz="40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Aset</a:t>
            </a:r>
            <a:r>
              <a:rPr lang="en-US" sz="4000" b="1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Dibangun</a:t>
            </a:r>
            <a:r>
              <a:rPr lang="en-US" sz="4000" b="1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Sendiri</a:t>
            </a:r>
            <a:endParaRPr lang="en-US" sz="4000" b="1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3276601" y="1991782"/>
            <a:ext cx="5943600" cy="4434418"/>
          </a:xfrm>
        </p:spPr>
        <p:txBody>
          <a:bodyPr/>
          <a:lstStyle/>
          <a:p>
            <a:r>
              <a:rPr lang="en-US" sz="2500" dirty="0" err="1"/>
              <a:t>Biaya</a:t>
            </a:r>
            <a:r>
              <a:rPr lang="en-US" sz="2500" dirty="0"/>
              <a:t> yang </a:t>
            </a:r>
            <a:r>
              <a:rPr lang="en-US" sz="2500" dirty="0" err="1"/>
              <a:t>dikeluarkan</a:t>
            </a:r>
            <a:r>
              <a:rPr lang="en-US" sz="2500" dirty="0"/>
              <a:t> </a:t>
            </a:r>
            <a:r>
              <a:rPr lang="en-US" sz="2500" dirty="0" err="1"/>
              <a:t>sampai</a:t>
            </a:r>
            <a:r>
              <a:rPr lang="en-US" sz="2500" dirty="0"/>
              <a:t> </a:t>
            </a:r>
            <a:r>
              <a:rPr lang="en-US" sz="2500" dirty="0" err="1"/>
              <a:t>aset</a:t>
            </a:r>
            <a:r>
              <a:rPr lang="en-US" sz="2500" dirty="0"/>
              <a:t> </a:t>
            </a:r>
            <a:r>
              <a:rPr lang="en-US" sz="2500" dirty="0" err="1"/>
              <a:t>tersebut</a:t>
            </a:r>
            <a:r>
              <a:rPr lang="en-US" sz="2500" dirty="0"/>
              <a:t> </a:t>
            </a:r>
            <a:r>
              <a:rPr lang="en-US" sz="2500" dirty="0" err="1"/>
              <a:t>siap</a:t>
            </a:r>
            <a:r>
              <a:rPr lang="en-US" sz="2500" dirty="0"/>
              <a:t> </a:t>
            </a:r>
            <a:r>
              <a:rPr lang="en-US" sz="2500" dirty="0" err="1"/>
              <a:t>digunakan</a:t>
            </a:r>
            <a:r>
              <a:rPr lang="en-US" sz="2500" dirty="0"/>
              <a:t>:</a:t>
            </a:r>
          </a:p>
          <a:p>
            <a:pPr lvl="1"/>
            <a:r>
              <a:rPr lang="en-US" sz="2500" dirty="0"/>
              <a:t>Material </a:t>
            </a:r>
            <a:r>
              <a:rPr lang="en-US" sz="2500" dirty="0" err="1"/>
              <a:t>dan</a:t>
            </a:r>
            <a:r>
              <a:rPr lang="en-US" sz="2500" dirty="0"/>
              <a:t> </a:t>
            </a:r>
            <a:r>
              <a:rPr lang="en-US" sz="2500" dirty="0" err="1"/>
              <a:t>tenaga</a:t>
            </a:r>
            <a:r>
              <a:rPr lang="en-US" sz="2500" dirty="0"/>
              <a:t> </a:t>
            </a:r>
            <a:r>
              <a:rPr lang="en-US" sz="2500" dirty="0" err="1"/>
              <a:t>kerja</a:t>
            </a:r>
            <a:endParaRPr lang="en-US" sz="2500" dirty="0"/>
          </a:p>
          <a:p>
            <a:pPr lvl="1"/>
            <a:r>
              <a:rPr lang="en-US" sz="2500" dirty="0"/>
              <a:t>Overhead  </a:t>
            </a:r>
            <a:r>
              <a:rPr lang="en-US" sz="2500" dirty="0">
                <a:sym typeface="Wingdings" pitchFamily="2" charset="2"/>
              </a:rPr>
              <a:t> </a:t>
            </a:r>
            <a:r>
              <a:rPr lang="en-US" sz="2500" dirty="0"/>
              <a:t> </a:t>
            </a:r>
            <a:r>
              <a:rPr lang="en-US" sz="2500" dirty="0" err="1"/>
              <a:t>biaya</a:t>
            </a:r>
            <a:r>
              <a:rPr lang="en-US" sz="2500" dirty="0"/>
              <a:t> </a:t>
            </a:r>
            <a:r>
              <a:rPr lang="en-US" sz="2500" dirty="0" err="1"/>
              <a:t>variabel</a:t>
            </a:r>
            <a:r>
              <a:rPr lang="en-US" sz="2500" dirty="0"/>
              <a:t> </a:t>
            </a:r>
            <a:r>
              <a:rPr lang="en-US" sz="2500" dirty="0" err="1"/>
              <a:t>dan</a:t>
            </a:r>
            <a:r>
              <a:rPr lang="en-US" sz="2500" dirty="0"/>
              <a:t> </a:t>
            </a:r>
            <a:r>
              <a:rPr lang="en-US" sz="2500" dirty="0" err="1"/>
              <a:t>porsi</a:t>
            </a:r>
            <a:r>
              <a:rPr lang="en-US" sz="2500" dirty="0"/>
              <a:t> </a:t>
            </a:r>
            <a:r>
              <a:rPr lang="en-US" sz="2500" dirty="0" err="1"/>
              <a:t>dari</a:t>
            </a:r>
            <a:r>
              <a:rPr lang="en-US" sz="2500" dirty="0"/>
              <a:t> fixed overhead  yang </a:t>
            </a:r>
            <a:r>
              <a:rPr lang="en-US" sz="2500" dirty="0" err="1"/>
              <a:t>terkait</a:t>
            </a:r>
            <a:r>
              <a:rPr lang="en-US" sz="2500" dirty="0"/>
              <a:t> </a:t>
            </a:r>
            <a:r>
              <a:rPr lang="en-US" sz="2500" dirty="0" err="1"/>
              <a:t>langsung</a:t>
            </a:r>
            <a:r>
              <a:rPr lang="en-US" sz="2500" dirty="0"/>
              <a:t> </a:t>
            </a:r>
            <a:r>
              <a:rPr lang="en-US" sz="2500" dirty="0" err="1"/>
              <a:t>dengan</a:t>
            </a:r>
            <a:r>
              <a:rPr lang="en-US" sz="2500" dirty="0"/>
              <a:t> </a:t>
            </a:r>
            <a:r>
              <a:rPr lang="en-US" sz="2500" dirty="0" err="1"/>
              <a:t>pembangunan</a:t>
            </a:r>
            <a:r>
              <a:rPr lang="en-US" sz="2500" dirty="0"/>
              <a:t> </a:t>
            </a:r>
            <a:r>
              <a:rPr lang="en-US" sz="2500" dirty="0" err="1"/>
              <a:t>aset</a:t>
            </a:r>
            <a:r>
              <a:rPr lang="en-US" sz="2500" dirty="0"/>
              <a:t>.</a:t>
            </a:r>
          </a:p>
          <a:p>
            <a:pPr lvl="1"/>
            <a:r>
              <a:rPr lang="en-US" sz="2500" dirty="0" err="1"/>
              <a:t>Biaya</a:t>
            </a:r>
            <a:r>
              <a:rPr lang="en-US" sz="2500" dirty="0"/>
              <a:t> </a:t>
            </a:r>
            <a:r>
              <a:rPr lang="en-US" sz="2500" dirty="0" err="1"/>
              <a:t>bunga</a:t>
            </a:r>
            <a:r>
              <a:rPr lang="en-US" sz="2500" dirty="0"/>
              <a:t> </a:t>
            </a:r>
            <a:r>
              <a:rPr lang="en-US" sz="2500" dirty="0" err="1"/>
              <a:t>selama</a:t>
            </a:r>
            <a:r>
              <a:rPr lang="en-US" sz="2500" dirty="0"/>
              <a:t> </a:t>
            </a:r>
            <a:r>
              <a:rPr lang="en-US" sz="2500" dirty="0" err="1"/>
              <a:t>proses</a:t>
            </a:r>
            <a:r>
              <a:rPr lang="en-US" sz="2500" dirty="0"/>
              <a:t> </a:t>
            </a:r>
            <a:r>
              <a:rPr lang="en-US" sz="2500" dirty="0" err="1"/>
              <a:t>pembangunan</a:t>
            </a:r>
            <a:endParaRPr lang="en-US" sz="2500" dirty="0"/>
          </a:p>
          <a:p>
            <a:pPr lvl="1"/>
            <a:endParaRPr lang="en-US" sz="2500" dirty="0"/>
          </a:p>
          <a:p>
            <a:endParaRPr lang="en-US" sz="2500" dirty="0"/>
          </a:p>
        </p:txBody>
      </p:sp>
      <p:pic>
        <p:nvPicPr>
          <p:cNvPr id="16386" name="Picture 2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15400" y="4085884"/>
            <a:ext cx="2352142" cy="2340316"/>
          </a:xfrm>
          <a:prstGeom prst="rect">
            <a:avLst/>
          </a:prstGeom>
          <a:noFill/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038994DD-3A16-4D2E-9E00-AA6D8D91FE0E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12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085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501" y="710947"/>
            <a:ext cx="6807400" cy="763600"/>
          </a:xfrm>
        </p:spPr>
        <p:txBody>
          <a:bodyPr>
            <a:noAutofit/>
          </a:bodyPr>
          <a:lstStyle/>
          <a:p>
            <a:r>
              <a:rPr lang="en-US" sz="40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Bunga</a:t>
            </a:r>
            <a:r>
              <a:rPr lang="en-US" sz="4000" b="1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selama</a:t>
            </a:r>
            <a:r>
              <a:rPr lang="en-US" sz="4000" b="1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Proses</a:t>
            </a:r>
            <a:r>
              <a:rPr lang="en-US" sz="4000" b="1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Konstruksi</a:t>
            </a:r>
            <a:endParaRPr lang="en-US" sz="4000" b="1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1" y="1659666"/>
            <a:ext cx="9906000" cy="4736434"/>
          </a:xfrm>
        </p:spPr>
        <p:txBody>
          <a:bodyPr/>
          <a:lstStyle/>
          <a:p>
            <a:r>
              <a:rPr lang="en-US" sz="2400" dirty="0" err="1"/>
              <a:t>Alternatif</a:t>
            </a:r>
            <a:r>
              <a:rPr lang="en-US" sz="2400" dirty="0"/>
              <a:t> </a:t>
            </a:r>
            <a:r>
              <a:rPr lang="en-US" sz="2400" dirty="0" err="1"/>
              <a:t>pembebanan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bungan</a:t>
            </a:r>
            <a:r>
              <a:rPr lang="en-US" sz="2400" dirty="0"/>
              <a:t> yang </a:t>
            </a:r>
            <a:r>
              <a:rPr lang="en-US" sz="2400" dirty="0" err="1"/>
              <a:t>muncul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</a:t>
            </a:r>
            <a:r>
              <a:rPr lang="en-US" sz="2400" dirty="0" err="1"/>
              <a:t>proses</a:t>
            </a:r>
            <a:r>
              <a:rPr lang="en-US" sz="2400" dirty="0"/>
              <a:t> </a:t>
            </a:r>
            <a:r>
              <a:rPr lang="en-US" sz="2400" dirty="0" err="1"/>
              <a:t>konstruksi</a:t>
            </a:r>
            <a:endParaRPr lang="en-US" sz="2400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30996" y="3590821"/>
            <a:ext cx="2424137" cy="1015663"/>
          </a:xfrm>
          <a:prstGeom prst="rect">
            <a:avLst/>
          </a:prstGeom>
          <a:noFill/>
          <a:ln w="28575" cap="sq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dikapitalisasi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konstruksi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968011" y="3634772"/>
            <a:ext cx="3767133" cy="1015663"/>
          </a:xfrm>
          <a:prstGeom prst="rect">
            <a:avLst/>
          </a:prstGeom>
          <a:noFill/>
          <a:ln w="28575" cap="sq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Kapitalisasi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aktual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konstruksi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modifikasi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9436876" y="3566305"/>
            <a:ext cx="1714512" cy="1015663"/>
          </a:xfrm>
          <a:prstGeom prst="rect">
            <a:avLst/>
          </a:prstGeom>
          <a:noFill/>
          <a:ln w="28575" cap="sq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Kapitalisasi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1643065" y="3165497"/>
            <a:ext cx="8720133" cy="6490"/>
          </a:xfrm>
          <a:prstGeom prst="line">
            <a:avLst/>
          </a:prstGeom>
          <a:noFill/>
          <a:ln w="57150" cap="sq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V="1">
            <a:off x="5851578" y="3217027"/>
            <a:ext cx="0" cy="457200"/>
          </a:xfrm>
          <a:prstGeom prst="line">
            <a:avLst/>
          </a:prstGeom>
          <a:noFill/>
          <a:ln w="76200" cap="sq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flipV="1">
            <a:off x="5851578" y="4608294"/>
            <a:ext cx="0" cy="381000"/>
          </a:xfrm>
          <a:prstGeom prst="line">
            <a:avLst/>
          </a:prstGeom>
          <a:noFill/>
          <a:ln w="76200" cap="sq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4915474" y="5182385"/>
            <a:ext cx="1872208" cy="523220"/>
          </a:xfrm>
          <a:prstGeom prst="rect">
            <a:avLst/>
          </a:prstGeom>
          <a:solidFill>
            <a:srgbClr val="FFFF99"/>
          </a:solidFill>
          <a:ln w="28575" cap="sq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IFRS</a:t>
            </a:r>
            <a:r>
              <a:rPr lang="id-ID" sz="2800" b="1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/PSAK</a:t>
            </a:r>
            <a:endParaRPr lang="en-US" sz="2800" b="1" dirty="0">
              <a:solidFill>
                <a:srgbClr val="8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1643066" y="2936897"/>
            <a:ext cx="0" cy="457200"/>
          </a:xfrm>
          <a:prstGeom prst="line">
            <a:avLst/>
          </a:prstGeom>
          <a:noFill/>
          <a:ln w="76200" cap="sq">
            <a:solidFill>
              <a:srgbClr val="00B0F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>
            <a:off x="10363201" y="2929426"/>
            <a:ext cx="0" cy="457200"/>
          </a:xfrm>
          <a:prstGeom prst="line">
            <a:avLst/>
          </a:prstGeom>
          <a:noFill/>
          <a:ln w="76200" cap="sq">
            <a:solidFill>
              <a:srgbClr val="00B0F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942962" y="2333594"/>
            <a:ext cx="1400204" cy="461665"/>
          </a:xfrm>
          <a:prstGeom prst="rect">
            <a:avLst/>
          </a:prstGeom>
          <a:noFill/>
          <a:ln w="28575" cap="sq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0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9839258" y="2382153"/>
            <a:ext cx="1081058" cy="461665"/>
          </a:xfrm>
          <a:prstGeom prst="rect">
            <a:avLst/>
          </a:prstGeom>
          <a:noFill/>
          <a:ln w="28575" cap="sq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?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3979907" y="2382153"/>
            <a:ext cx="3743340" cy="461665"/>
          </a:xfrm>
          <a:prstGeom prst="rect">
            <a:avLst/>
          </a:prstGeom>
          <a:noFill/>
          <a:ln w="28575" cap="sq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Menambah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54A5C8B5-332A-4777-9C14-15ED3F7F4CAF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13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719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Text Box 1026"/>
          <p:cNvSpPr txBox="1">
            <a:spLocks noChangeArrowheads="1"/>
          </p:cNvSpPr>
          <p:nvPr/>
        </p:nvSpPr>
        <p:spPr bwMode="auto">
          <a:xfrm>
            <a:off x="685800" y="1295400"/>
            <a:ext cx="9829800" cy="2862322"/>
          </a:xfrm>
          <a:prstGeom prst="rect">
            <a:avLst/>
          </a:prstGeom>
          <a:noFill/>
          <a:ln w="2857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273050" indent="-273050">
              <a:spcBef>
                <a:spcPts val="6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223 (IFRS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23)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mengkapitalisasi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aktual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modifikasi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id-ID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spcBef>
                <a:spcPts val="6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id-ID" sz="1600" dirty="0">
                <a:latin typeface="Calibri" panose="020F0502020204030204" pitchFamily="34" charset="0"/>
                <a:cs typeface="Calibri" panose="020F0502020204030204" pitchFamily="34" charset="0"/>
              </a:rPr>
              <a:t>SAK ETAP dan IFRS SME, bunga pinjaman </a:t>
            </a:r>
            <a:r>
              <a:rPr lang="id-ID" sz="1600" b="1" dirty="0">
                <a:latin typeface="Calibri" panose="020F0502020204030204" pitchFamily="34" charset="0"/>
                <a:cs typeface="Calibri" panose="020F0502020204030204" pitchFamily="34" charset="0"/>
              </a:rPr>
              <a:t>tidak dikapitalisasi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spcBef>
                <a:spcPts val="6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Konsisten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prinsip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dikapitalisasi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33400" lvl="1" indent="-260350">
              <a:spcBef>
                <a:spcPts val="3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pembangunan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dan utang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33400" lvl="1" indent="-260350">
              <a:spcBef>
                <a:spcPts val="3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opportunity cost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utang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ditarik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cost of capital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dapa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diperhitungkan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33400" lvl="1" indent="-260350">
              <a:spcBef>
                <a:spcPts val="3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dikapitalisasi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maksimal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aktual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konsisten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dengan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konsep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harga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perolehan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</a:t>
            </a:r>
          </a:p>
          <a:p>
            <a:pPr marL="533400" lvl="1" indent="-260350">
              <a:spcBef>
                <a:spcPts val="3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Bunga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ini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dikapitalisasi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sebagai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bagian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perolehan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asset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tetap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dibangun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sendiri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sehingga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perusahaan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terhindar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dari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mengakui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sebagai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beban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bunga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 </a:t>
            </a:r>
            <a:r>
              <a:rPr lang="en-US" sz="1600" b="1" i="1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avoidable interest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86156" y="465926"/>
            <a:ext cx="6731200" cy="7636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4D4A4C"/>
                </a:solidFill>
                <a:latin typeface="Fjalla One" panose="02000506040000020004" pitchFamily="2" charset="0"/>
              </a:rPr>
              <a:t>Bunga </a:t>
            </a:r>
            <a:r>
              <a:rPr lang="en-US" sz="36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Pinjaman</a:t>
            </a:r>
            <a:r>
              <a:rPr lang="en-US" sz="3600" b="1" dirty="0">
                <a:solidFill>
                  <a:srgbClr val="4D4A4C"/>
                </a:solidFill>
                <a:latin typeface="Fjalla One" panose="02000506040000020004" pitchFamily="2" charset="0"/>
              </a:rPr>
              <a:t> (PSAK 223)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05000" y="4289471"/>
            <a:ext cx="9525000" cy="1308050"/>
          </a:xfrm>
          <a:prstGeom prst="rect">
            <a:avLst/>
          </a:prstGeom>
          <a:solidFill>
            <a:srgbClr val="FCE29D"/>
          </a:solidFill>
          <a:ln w="2857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265113" indent="-265113">
              <a:spcBef>
                <a:spcPts val="6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kapitalisasi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tiga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pertimbangan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Qualifying assets,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kapitalisasi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-265113">
              <a:spcBef>
                <a:spcPts val="6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Qualifying Assets /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kualifikasi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3400" lvl="1" indent="-260350">
              <a:spcBef>
                <a:spcPts val="600"/>
              </a:spcBef>
              <a:buSzPct val="80000"/>
              <a:buFont typeface="Wingdings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Memerlukan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cukup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lama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membangun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menyiapkan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penggunaannya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33400" lvl="1" indent="-260350">
              <a:spcBef>
                <a:spcPts val="600"/>
              </a:spcBef>
              <a:buSzPct val="80000"/>
              <a:buFont typeface="Wingdings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dua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dibangun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sendiri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maupun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disewakan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559C04BD-A017-4318-992D-6BCD8326ABD9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14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57890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410228" y="533400"/>
            <a:ext cx="7371600" cy="8168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4D4A4C"/>
                </a:solidFill>
                <a:latin typeface="Fjalla One" panose="02000506040000020004" pitchFamily="2" charset="0"/>
              </a:rPr>
              <a:t>Bunga </a:t>
            </a:r>
            <a:r>
              <a:rPr lang="en-US" sz="36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Pinjaman</a:t>
            </a:r>
            <a:r>
              <a:rPr lang="en-US" sz="3600" b="1" dirty="0">
                <a:solidFill>
                  <a:srgbClr val="4D4A4C"/>
                </a:solidFill>
                <a:latin typeface="Fjalla One" panose="02000506040000020004" pitchFamily="2" charset="0"/>
              </a:rPr>
              <a:t> (PSAK 223)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C2B378-0483-4602-B21B-F307B82DD1F3}"/>
              </a:ext>
            </a:extLst>
          </p:cNvPr>
          <p:cNvSpPr txBox="1">
            <a:spLocks/>
          </p:cNvSpPr>
          <p:nvPr/>
        </p:nvSpPr>
        <p:spPr>
          <a:xfrm>
            <a:off x="1485900" y="1439880"/>
            <a:ext cx="9220200" cy="4884720"/>
          </a:xfr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defTabSz="91440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dikapitalisasi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pembangunan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asset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kualifikasian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defTabSz="91440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dikapitalisasikan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maupun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25475" indent="-268288" defTabSz="9144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iaya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diatribusikan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konstruksi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produksi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kualifikasian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tersebut.  </a:t>
            </a:r>
            <a:endParaRPr lang="id-ID" sz="19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84250" lvl="1" indent="-358775" defTabSz="914400">
              <a:buFont typeface="Wingdings" panose="05000000000000000000" pitchFamily="2" charset="2"/>
              <a:buChar char="ü"/>
            </a:pP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biaya pinjaman aktual yang terjadi atas pinjaman tersebut selama periode berjalan </a:t>
            </a:r>
            <a:r>
              <a:rPr lang="id-ID" sz="1900" b="1" kern="0" dirty="0"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</a:p>
          <a:p>
            <a:pPr marL="984250" lvl="1" indent="-358775" defTabSz="914400">
              <a:buFont typeface="Wingdings" panose="05000000000000000000" pitchFamily="2" charset="2"/>
              <a:buChar char="ü"/>
            </a:pPr>
            <a:r>
              <a:rPr lang="it-IT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penghasilan investasi dari investasi temporer pinjaman</a:t>
            </a: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tersebut.</a:t>
            </a:r>
          </a:p>
          <a:p>
            <a:pPr marL="625475" indent="-268288" defTabSz="914400">
              <a:buFont typeface="Wingdings" panose="05000000000000000000" pitchFamily="2" charset="2"/>
              <a:buChar char="§"/>
            </a:pP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Menggunakan </a:t>
            </a:r>
            <a:r>
              <a:rPr lang="pt-BR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dana secara</a:t>
            </a: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umum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pinjaman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fi-FI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tingkat kapitalisasi</a:t>
            </a: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untuk pengeluaran atas aset tersebut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dikalikan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r>
              <a:rPr lang="en-US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 rata-rata </a:t>
            </a:r>
            <a:r>
              <a:rPr lang="en-US" sz="19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tertimbang</a:t>
            </a:r>
            <a:r>
              <a:rPr lang="fi-FI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id-ID" sz="19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Jumlah biaya pinjaman yang dikapitalisasi selama suatu periode tidak boleh melebihi jumlah biaya pinjaman yang terjadi.</a:t>
            </a:r>
            <a:endParaRPr lang="en-US" sz="19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v-SE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Biaya pinjaman </a:t>
            </a: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</a:rPr>
              <a:t>yang dikapitalisasi </a:t>
            </a:r>
            <a:r>
              <a:rPr lang="id-ID" sz="19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menambah aset</a:t>
            </a:r>
            <a:endParaRPr lang="sv-SE" sz="19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1CF3A9F-BF98-48CC-AF06-D17F8CCD1F13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15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95844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9917" y="315016"/>
            <a:ext cx="6532166" cy="920496"/>
          </a:xfrm>
        </p:spPr>
        <p:txBody>
          <a:bodyPr>
            <a:normAutofit/>
          </a:bodyPr>
          <a:lstStyle/>
          <a:p>
            <a:r>
              <a:rPr lang="en-US" sz="4000" b="1" dirty="0" err="1">
                <a:latin typeface="Fjalla One" panose="02000506040000020004" pitchFamily="2" charset="0"/>
              </a:rPr>
              <a:t>Pengukuran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Biaya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Perolehan</a:t>
            </a:r>
            <a:endParaRPr lang="en-US" sz="4000" b="1" dirty="0">
              <a:latin typeface="Fjalla One" panose="02000506040000020004" pitchFamily="2" charset="0"/>
            </a:endParaRP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1524000" y="1199226"/>
            <a:ext cx="8915400" cy="5840060"/>
          </a:xfrm>
          <a:prstGeom prst="rect">
            <a:avLst/>
          </a:prstGeom>
          <a:noFill/>
          <a:ln w="28575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Diskon</a:t>
            </a:r>
            <a:r>
              <a:rPr lang="en-US" sz="1800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— </a:t>
            </a:r>
            <a:r>
              <a:rPr lang="en-US" sz="1800" dirty="0" err="1">
                <a:solidFill>
                  <a:schemeClr val="tx1"/>
                </a:solidFill>
              </a:rPr>
              <a:t>Diskon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harus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dikurangkan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harga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perolehan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aset</a:t>
            </a:r>
            <a:r>
              <a:rPr lang="id-ID" sz="1800" dirty="0">
                <a:solidFill>
                  <a:schemeClr val="tx1"/>
                </a:solidFill>
              </a:rPr>
              <a:t> </a:t>
            </a:r>
            <a:r>
              <a:rPr lang="id-ID" sz="1800" dirty="0">
                <a:solidFill>
                  <a:schemeClr val="tx1"/>
                </a:solidFill>
                <a:sym typeface="Wingdings" pitchFamily="2" charset="2"/>
              </a:rPr>
              <a:t> aset dicatat setelah diskon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Pembayaran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ditangguhkan</a:t>
            </a:r>
            <a:r>
              <a:rPr lang="en-US" sz="1800" dirty="0">
                <a:solidFill>
                  <a:schemeClr val="tx1"/>
                </a:solidFill>
              </a:rPr>
              <a:t>—  </a:t>
            </a:r>
            <a:r>
              <a:rPr lang="en-US" sz="1800" dirty="0" err="1">
                <a:solidFill>
                  <a:schemeClr val="tx1"/>
                </a:solidFill>
              </a:rPr>
              <a:t>Aset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dibeli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pembayaran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ditangguhkan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setara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tunainya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Perbedan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tunai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pembayaran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diakui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sebagai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beban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bunga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Pertukaran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aset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— </a:t>
            </a:r>
            <a:r>
              <a:rPr lang="en-US" sz="1800" dirty="0" err="1">
                <a:solidFill>
                  <a:schemeClr val="tx1"/>
                </a:solidFill>
              </a:rPr>
              <a:t>menggunakan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wajar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kecuali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tidak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ada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substansi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ekonomi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atau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tidak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ada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wajar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andal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Pembelian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dengan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lumpsum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800" dirty="0"/>
              <a:t>— </a:t>
            </a:r>
            <a:r>
              <a:rPr lang="en-US" sz="1800" dirty="0" err="1"/>
              <a:t>dialokasikan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total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perolehan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masing-masing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dasar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wajar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. (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asetnya</a:t>
            </a:r>
            <a:r>
              <a:rPr lang="en-US" sz="1800" dirty="0"/>
              <a:t> </a:t>
            </a:r>
            <a:r>
              <a:rPr lang="en-US" sz="1800" dirty="0" err="1"/>
              <a:t>diklasikan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masa </a:t>
            </a:r>
            <a:r>
              <a:rPr lang="en-US" sz="1800" dirty="0" err="1"/>
              <a:t>manfaat</a:t>
            </a:r>
            <a:r>
              <a:rPr lang="en-US" sz="1800" dirty="0"/>
              <a:t> </a:t>
            </a:r>
            <a:r>
              <a:rPr lang="en-US" sz="1800" dirty="0" err="1"/>
              <a:t>berbeda</a:t>
            </a:r>
            <a:r>
              <a:rPr lang="en-US" sz="1800" dirty="0"/>
              <a:t>).</a:t>
            </a:r>
          </a:p>
          <a:p>
            <a:pPr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Penerbitan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saham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— </a:t>
            </a:r>
            <a:r>
              <a:rPr lang="en-US" sz="1800" dirty="0" err="1">
                <a:solidFill>
                  <a:schemeClr val="tx1"/>
                </a:solidFill>
              </a:rPr>
              <a:t>menggunakan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dasar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wajar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saham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sebagai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indikator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/>
              <a:t>w</a:t>
            </a:r>
            <a:r>
              <a:rPr lang="en-US" sz="1800" dirty="0" err="1">
                <a:solidFill>
                  <a:schemeClr val="tx1"/>
                </a:solidFill>
              </a:rPr>
              <a:t>ajar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aset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jika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saha</a:t>
            </a:r>
            <a:r>
              <a:rPr lang="en-US" sz="1800" dirty="0" err="1"/>
              <a:t>m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diandalkan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</a:p>
          <a:p>
            <a:pPr lvl="1">
              <a:spcBef>
                <a:spcPts val="3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Mana yang </a:t>
            </a:r>
            <a:r>
              <a:rPr lang="en-US" sz="1800" dirty="0" err="1">
                <a:solidFill>
                  <a:schemeClr val="tx1"/>
                </a:solidFill>
              </a:rPr>
              <a:t>lebih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andal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antara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wajar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saham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atau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aset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</a:p>
          <a:p>
            <a:pPr lvl="1">
              <a:spcBef>
                <a:spcPts val="3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sz="1800" dirty="0" err="1">
                <a:solidFill>
                  <a:schemeClr val="tx1"/>
                </a:solidFill>
              </a:rPr>
              <a:t>Jika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keduanya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andal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nilai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wajar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aset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diserahkan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digunakan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mengukur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aset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diterima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Hibah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pemerintah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800" dirty="0"/>
              <a:t>—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boleh</a:t>
            </a:r>
            <a:r>
              <a:rPr lang="en-US" sz="1800" dirty="0"/>
              <a:t> </a:t>
            </a:r>
            <a:r>
              <a:rPr lang="en-US" sz="1800" dirty="0" err="1"/>
              <a:t>diakui</a:t>
            </a:r>
            <a:r>
              <a:rPr lang="en-US" sz="1800" dirty="0"/>
              <a:t> </a:t>
            </a:r>
            <a:r>
              <a:rPr lang="en-US" sz="1800" dirty="0" err="1"/>
              <a:t>sampai</a:t>
            </a:r>
            <a:r>
              <a:rPr lang="en-US" sz="1800" dirty="0"/>
              <a:t> </a:t>
            </a:r>
            <a:r>
              <a:rPr lang="en-US" sz="1800" dirty="0" err="1"/>
              <a:t>diperoleh</a:t>
            </a:r>
            <a:r>
              <a:rPr lang="en-US" sz="1800" dirty="0"/>
              <a:t> </a:t>
            </a:r>
            <a:r>
              <a:rPr lang="en-US" sz="1800" dirty="0" err="1"/>
              <a:t>keyakinan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 dan </a:t>
            </a:r>
            <a:r>
              <a:rPr lang="en-US" sz="1800" dirty="0" err="1"/>
              <a:t>hibah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diperoleh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  <a:buSzPct val="80000"/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60738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6858" y="476772"/>
            <a:ext cx="5010355" cy="768000"/>
          </a:xfrm>
        </p:spPr>
        <p:txBody>
          <a:bodyPr>
            <a:noAutofit/>
          </a:bodyPr>
          <a:lstStyle/>
          <a:p>
            <a:r>
              <a:rPr lang="en-US" sz="4000" b="1" dirty="0" err="1">
                <a:latin typeface="Fjalla One" panose="02000506040000020004" pitchFamily="2" charset="0"/>
              </a:rPr>
              <a:t>Pertukaran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Aset</a:t>
            </a:r>
            <a:endParaRPr lang="en-US" sz="4000" b="1" dirty="0">
              <a:solidFill>
                <a:srgbClr val="66FFFF"/>
              </a:solidFill>
              <a:latin typeface="Fjalla One" panose="02000506040000020004" pitchFamily="2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066800" y="4563846"/>
            <a:ext cx="9220200" cy="9572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marL="349250" indent="-2286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  <a:tabLst>
                <a:tab pos="8223250" algn="r"/>
              </a:tabLst>
              <a:defRPr/>
            </a:pP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perolehannya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GB" sz="2400" u="sng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GB" sz="2400" u="sng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GB" sz="2400" u="sng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400" u="sng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400" u="sng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diserahkan</a:t>
            </a:r>
            <a:r>
              <a:rPr lang="en-GB" sz="2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8281982" y="2069801"/>
            <a:ext cx="2362200" cy="742960"/>
          </a:xfrm>
          <a:prstGeom prst="roundRect">
            <a:avLst>
              <a:gd name="adj" fmla="val 13449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Substansi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Komersial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8281982" y="3554372"/>
            <a:ext cx="2362200" cy="742960"/>
          </a:xfrm>
          <a:prstGeom prst="roundRect">
            <a:avLst>
              <a:gd name="adj" fmla="val 13449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dipertukarkan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066800" y="1447800"/>
            <a:ext cx="9220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40000"/>
              </a:spcBef>
              <a:buFont typeface="Wingdings" panose="05000000000000000000" pitchFamily="2" charset="2"/>
              <a:buChar char="§"/>
              <a:tabLst>
                <a:tab pos="8223250" algn="r"/>
              </a:tabLst>
              <a:defRPr/>
            </a:pP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pertukaran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sng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4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sng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endParaRPr lang="en-GB" sz="2400" b="1" u="sng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07" name="Rectangle 10"/>
          <p:cNvSpPr>
            <a:spLocks noChangeArrowheads="1"/>
          </p:cNvSpPr>
          <p:nvPr/>
        </p:nvSpPr>
        <p:spPr bwMode="auto">
          <a:xfrm>
            <a:off x="1905000" y="2286000"/>
            <a:ext cx="419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40000"/>
              </a:spcBef>
              <a:tabLst>
                <a:tab pos="8223250" algn="r"/>
              </a:tabLst>
            </a:pPr>
            <a:r>
              <a:rPr lang="en-GB" sz="2400" b="1" u="sng" dirty="0" err="1">
                <a:solidFill>
                  <a:srgbClr val="FF0000"/>
                </a:solidFill>
              </a:rPr>
              <a:t>kecuali</a:t>
            </a:r>
            <a:r>
              <a:rPr lang="en-GB" sz="2400" u="sng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1624018" y="2796828"/>
            <a:ext cx="6296036" cy="1971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84213" lvl="1" indent="-341313">
              <a:buFontTx/>
              <a:buChar char="–"/>
              <a:tabLst>
                <a:tab pos="8223250" algn="r"/>
              </a:tabLst>
              <a:defRPr/>
            </a:pP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sng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substansi</a:t>
            </a:r>
            <a:r>
              <a:rPr lang="en-GB" sz="24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sng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komersial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684213" lvl="1" indent="-341313">
              <a:buFontTx/>
              <a:buChar char="–"/>
              <a:tabLst>
                <a:tab pos="8223250" algn="r"/>
              </a:tabLst>
              <a:defRPr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4213" lvl="1" indent="-341313">
              <a:buFontTx/>
              <a:buChar char="–"/>
              <a:tabLst>
                <a:tab pos="8223250" algn="r"/>
              </a:tabLst>
              <a:defRPr/>
            </a:pP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diterima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diserahkan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sng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GB" sz="2400" b="1" u="sng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sng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400" b="1" u="sng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sng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GB" sz="2400" b="1" u="sng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andal</a:t>
            </a:r>
            <a:endParaRPr lang="en-GB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267200" y="3810000"/>
            <a:ext cx="579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84213" lvl="1" indent="-341313">
              <a:buFontTx/>
              <a:buChar char="–"/>
              <a:tabLst>
                <a:tab pos="8223250" algn="r"/>
              </a:tabLst>
              <a:defRPr/>
            </a:pPr>
            <a:endParaRPr lang="en-GB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DB7E950-9EEC-4A03-96DF-F2C6EF8FFB53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17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977550"/>
      </p:ext>
    </p:extLst>
  </p:cSld>
  <p:clrMapOvr>
    <a:masterClrMapping/>
  </p:clrMapOvr>
  <p:transition spd="slow" advClick="0">
    <p:strips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362200"/>
            <a:ext cx="1391377" cy="1828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9208" y="451199"/>
            <a:ext cx="6693584" cy="768000"/>
          </a:xfrm>
        </p:spPr>
        <p:txBody>
          <a:bodyPr>
            <a:noAutofit/>
          </a:bodyPr>
          <a:lstStyle/>
          <a:p>
            <a:r>
              <a:rPr lang="id-ID" sz="3600" b="1" dirty="0">
                <a:latin typeface="Fjalla One" panose="02000506040000020004" pitchFamily="2" charset="0"/>
              </a:rPr>
              <a:t>Pengeluaran setelah Perolehan Aset</a:t>
            </a: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 flipH="1">
            <a:off x="1447800" y="1447801"/>
            <a:ext cx="8229600" cy="2209799"/>
          </a:xfrm>
          <a:prstGeom prst="wedgeRoundRectCallout">
            <a:avLst>
              <a:gd name="adj1" fmla="val -58084"/>
              <a:gd name="adj2" fmla="val 41326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99190" dir="2388334" algn="ctr" rotWithShape="0">
              <a:schemeClr val="tx1"/>
            </a:outerShdw>
          </a:effectLst>
        </p:spPr>
        <p:txBody>
          <a:bodyPr anchor="ctr"/>
          <a:lstStyle/>
          <a:p>
            <a:pPr marL="342900" indent="-342900">
              <a:spcBef>
                <a:spcPct val="50000"/>
              </a:spcBef>
              <a:buClr>
                <a:srgbClr val="800080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Pengeluaran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mengakuisisi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atau menambah aset tetap baru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belanja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modal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id-ID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capital expenditure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50000"/>
              </a:spcBef>
              <a:buClr>
                <a:srgbClr val="800080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Pengeluaran akan dicatat menambah nilai aset jika sesuai dengan definisi aset tetap yaitu memiliki manfaat ekonomi di masa depan dan nilainya dapat diukur dengan andal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 flipH="1">
            <a:off x="1600200" y="3886202"/>
            <a:ext cx="8001000" cy="1828799"/>
          </a:xfrm>
          <a:prstGeom prst="wedgeRoundRectCallout">
            <a:avLst>
              <a:gd name="adj1" fmla="val -65977"/>
              <a:gd name="adj2" fmla="val -59783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99190" dir="2388334" algn="ctr" rotWithShape="0">
              <a:schemeClr val="tx1"/>
            </a:outerShdw>
          </a:effectLst>
        </p:spPr>
        <p:txBody>
          <a:bodyPr anchor="ctr"/>
          <a:lstStyle/>
          <a:p>
            <a:pPr marL="342900" indent="-342900">
              <a:spcBef>
                <a:spcPct val="50000"/>
              </a:spcBef>
              <a:buClr>
                <a:srgbClr val="800080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Pengeluaran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memperbaiki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memelihara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memberikan manfaat di masa mendatang disebut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belanja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pendapatan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= revenue expenditure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50000"/>
              </a:spcBef>
              <a:buClr>
                <a:srgbClr val="800080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Pengeluaran akan diklasifikasikan sebagai beban pemerliharaan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060E9E07-2374-4F31-BE52-2FC76164AAEC}"/>
              </a:ext>
            </a:extLst>
          </p:cNvPr>
          <p:cNvSpPr txBox="1">
            <a:spLocks/>
          </p:cNvSpPr>
          <p:nvPr/>
        </p:nvSpPr>
        <p:spPr>
          <a:xfrm>
            <a:off x="107442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18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770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6"/>
          <p:cNvSpPr>
            <a:spLocks noGrp="1"/>
          </p:cNvSpPr>
          <p:nvPr>
            <p:ph type="title"/>
          </p:nvPr>
        </p:nvSpPr>
        <p:spPr>
          <a:xfrm>
            <a:off x="979058" y="2366167"/>
            <a:ext cx="4036694" cy="1573548"/>
          </a:xfrm>
        </p:spPr>
        <p:txBody>
          <a:bodyPr/>
          <a:lstStyle/>
          <a:p>
            <a:pPr algn="l"/>
            <a:r>
              <a:rPr lang="en-US" sz="3600" b="1" dirty="0" err="1">
                <a:latin typeface="Fjalla One" panose="02000506040000020004" pitchFamily="2" charset="0"/>
              </a:rPr>
              <a:t>Bukan</a:t>
            </a:r>
            <a:r>
              <a:rPr lang="en-US" sz="3600" b="1" dirty="0">
                <a:latin typeface="Fjalla One" panose="02000506040000020004" pitchFamily="2" charset="0"/>
              </a:rPr>
              <a:t> </a:t>
            </a:r>
            <a:r>
              <a:rPr lang="id-ID" sz="3600" b="1" dirty="0">
                <a:latin typeface="Fjalla One" panose="02000506040000020004" pitchFamily="2" charset="0"/>
              </a:rPr>
              <a:t>K</a:t>
            </a:r>
            <a:r>
              <a:rPr lang="en-US" sz="3600" b="1" dirty="0" err="1">
                <a:latin typeface="Fjalla One" panose="02000506040000020004" pitchFamily="2" charset="0"/>
              </a:rPr>
              <a:t>omponen</a:t>
            </a:r>
            <a:r>
              <a:rPr lang="en-US" sz="3600" b="1" dirty="0">
                <a:latin typeface="Fjalla One" panose="02000506040000020004" pitchFamily="2" charset="0"/>
              </a:rPr>
              <a:t> </a:t>
            </a:r>
            <a:r>
              <a:rPr lang="id-ID" sz="3600" b="1" dirty="0">
                <a:latin typeface="Fjalla One" panose="02000506040000020004" pitchFamily="2" charset="0"/>
              </a:rPr>
              <a:t>B</a:t>
            </a:r>
            <a:r>
              <a:rPr lang="en-US" sz="3600" b="1" dirty="0" err="1">
                <a:latin typeface="Fjalla One" panose="02000506040000020004" pitchFamily="2" charset="0"/>
              </a:rPr>
              <a:t>iaya</a:t>
            </a:r>
            <a:r>
              <a:rPr lang="id-ID" sz="3600" b="1" dirty="0">
                <a:latin typeface="Fjalla One" panose="02000506040000020004" pitchFamily="2" charset="0"/>
              </a:rPr>
              <a:t> Perolehan</a:t>
            </a:r>
            <a:endParaRPr lang="en-GB" sz="3600" b="1" dirty="0">
              <a:latin typeface="Fjalla One" panose="02000506040000020004" pitchFamily="2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AB7432-1A24-6441-96F5-DEB8D46AF8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9222619"/>
              </p:ext>
            </p:extLst>
          </p:nvPr>
        </p:nvGraphicFramePr>
        <p:xfrm>
          <a:off x="5231510" y="439057"/>
          <a:ext cx="6655690" cy="5961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8737850D-C108-4ACD-9D1B-AF70DFEC4837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19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418330"/>
      </p:ext>
    </p:extLst>
  </p:cSld>
  <p:clrMapOvr>
    <a:masterClrMapping/>
  </p:clrMapOvr>
  <p:transition spd="slow" advClick="0">
    <p:strips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6"/>
          <p:cNvSpPr>
            <a:spLocks noGrp="1"/>
          </p:cNvSpPr>
          <p:nvPr>
            <p:ph type="title"/>
          </p:nvPr>
        </p:nvSpPr>
        <p:spPr>
          <a:xfrm>
            <a:off x="914400" y="2346373"/>
            <a:ext cx="3200400" cy="2165253"/>
          </a:xfrm>
        </p:spPr>
        <p:txBody>
          <a:bodyPr>
            <a:normAutofit/>
          </a:bodyPr>
          <a:lstStyle/>
          <a:p>
            <a:r>
              <a:rPr lang="en-US" sz="4000" b="1" dirty="0" err="1">
                <a:latin typeface="Fjalla One" panose="02000506040000020004" pitchFamily="2" charset="0"/>
              </a:rPr>
              <a:t>Biaya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id-ID" sz="4000" b="1" dirty="0" err="1">
                <a:latin typeface="Fjalla One" panose="02000506040000020004" pitchFamily="2" charset="0"/>
              </a:rPr>
              <a:t>D</a:t>
            </a:r>
            <a:r>
              <a:rPr lang="en-US" sz="4000" b="1" dirty="0" err="1">
                <a:latin typeface="Fjalla One" panose="02000506040000020004" pitchFamily="2" charset="0"/>
              </a:rPr>
              <a:t>iatribusikan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id-ID" sz="4000" b="1" dirty="0">
                <a:latin typeface="Fjalla One" panose="02000506040000020004" pitchFamily="2" charset="0"/>
              </a:rPr>
              <a:t>L</a:t>
            </a:r>
            <a:r>
              <a:rPr lang="en-US" sz="4000" b="1" dirty="0" err="1">
                <a:latin typeface="Fjalla One" panose="02000506040000020004" pitchFamily="2" charset="0"/>
              </a:rPr>
              <a:t>angsung</a:t>
            </a:r>
            <a:endParaRPr lang="en-GB" sz="4000" b="1" dirty="0">
              <a:latin typeface="Fjalla One" panose="02000506040000020004" pitchFamily="2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6B1B692-B5E4-7540-984F-FC7EA8B2C6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9661750"/>
              </p:ext>
            </p:extLst>
          </p:nvPr>
        </p:nvGraphicFramePr>
        <p:xfrm>
          <a:off x="4648200" y="1447800"/>
          <a:ext cx="7112692" cy="4247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DF3A0866-EE77-4F15-9286-7545AD736F62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20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411373"/>
      </p:ext>
    </p:extLst>
  </p:cSld>
  <p:clrMapOvr>
    <a:masterClrMapping/>
  </p:clrMapOvr>
  <p:transition spd="slow" advClick="0">
    <p:strips dir="r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768270"/>
            <a:ext cx="2638414" cy="1632682"/>
          </a:xfrm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Pengukuran</a:t>
            </a:r>
            <a:r>
              <a:rPr lang="en-US" sz="4000" b="1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solidFill>
                  <a:srgbClr val="4D4A4C"/>
                </a:solidFill>
                <a:latin typeface="Fjalla One" panose="02000506040000020004" pitchFamily="2" charset="0"/>
              </a:rPr>
              <a:t>Awal</a:t>
            </a:r>
            <a:endParaRPr lang="en-US" sz="4000" b="1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  <p:sp>
        <p:nvSpPr>
          <p:cNvPr id="287748" name="AutoShape 4"/>
          <p:cNvSpPr>
            <a:spLocks noChangeArrowheads="1"/>
          </p:cNvSpPr>
          <p:nvPr/>
        </p:nvSpPr>
        <p:spPr bwMode="auto">
          <a:xfrm>
            <a:off x="9982200" y="442392"/>
            <a:ext cx="1329633" cy="366025"/>
          </a:xfrm>
          <a:prstGeom prst="roundRect">
            <a:avLst>
              <a:gd name="adj" fmla="val 13449"/>
            </a:avLst>
          </a:prstGeom>
          <a:solidFill>
            <a:schemeClr val="accent5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Diskusi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E79701C-1B4A-48A4-BCC9-54A4C5A24E3A}"/>
              </a:ext>
            </a:extLst>
          </p:cNvPr>
          <p:cNvSpPr txBox="1">
            <a:spLocks noChangeArrowheads="1"/>
          </p:cNvSpPr>
          <p:nvPr/>
        </p:nvSpPr>
        <p:spPr>
          <a:xfrm>
            <a:off x="3344827" y="5410201"/>
            <a:ext cx="7696200" cy="1240267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66FF33"/>
            </a:solidFill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tabLst>
                <a:tab pos="8223250" algn="r"/>
              </a:tabLst>
              <a:defRPr/>
            </a:pPr>
            <a:endParaRPr lang="id-ID" sz="1400" kern="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1C1747C-9C7D-4686-84BA-3E49AC7A348F}"/>
              </a:ext>
            </a:extLst>
          </p:cNvPr>
          <p:cNvSpPr txBox="1">
            <a:spLocks noChangeArrowheads="1"/>
          </p:cNvSpPr>
          <p:nvPr/>
        </p:nvSpPr>
        <p:spPr>
          <a:xfrm>
            <a:off x="4146932" y="1439307"/>
            <a:ext cx="7358114" cy="196443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defTabSz="914400">
              <a:tabLst>
                <a:tab pos="8223250" algn="r"/>
              </a:tabLst>
              <a:defRPr/>
            </a:pPr>
            <a:endParaRPr lang="id-ID" sz="1800" kern="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9C15E42-7747-4547-A254-0472BE570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827" y="3584611"/>
            <a:ext cx="8311517" cy="2388735"/>
          </a:xfrm>
          <a:prstGeom prst="rect">
            <a:avLst/>
          </a:prstGeom>
          <a:solidFill>
            <a:srgbClr val="FEFAD7"/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Dokumen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pencatatan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agar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dokumen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bukti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asset.</a:t>
            </a:r>
            <a:endParaRPr lang="id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id-ID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Biaya lain-lain tersebut apakah dapat dikategorikan sebagai biaya perolehan aset ?</a:t>
            </a:r>
          </a:p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Berdasarkan konsep perolehan semua biaya yang terkait dengan pengadaan dapat ditambahkan dalam penilaian aset.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835E675F-39C0-4C05-93DD-913244586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5368" y="1569656"/>
            <a:ext cx="8333232" cy="16326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 defTabSz="914400">
              <a:tabLst>
                <a:tab pos="8223250" algn="r"/>
              </a:tabLst>
              <a:defRPr/>
            </a:pPr>
            <a:r>
              <a:rPr lang="id-ID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 membeli peralatan dengan harga 2,4 milyar. Biaya instalasi dan pemasangan 200 juta. Biaya komisi / perantara sebesar 600 juta, biaya pengadaan dan perjalanan dinas terkait pengadaan peralatan terseb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id-ID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id-ID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 juta?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 defTabSz="914400">
              <a:tabLst>
                <a:tab pos="8223250" algn="r"/>
              </a:tabLst>
              <a:defRPr/>
            </a:pP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Praktik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sering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konsisten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penerapanannya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lain-lain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asset </a:t>
            </a:r>
            <a:r>
              <a:rPr lang="en-US" sz="1800" kern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18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1800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5006C-12A0-46F7-AD08-CD6834CA4946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21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304975"/>
      </p:ext>
    </p:extLst>
  </p:cSld>
  <p:clrMapOvr>
    <a:masterClrMapping/>
  </p:clrMapOvr>
  <p:transition spd="slow" advClick="0">
    <p:strips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>
            <a:extLst>
              <a:ext uri="{FF2B5EF4-FFF2-40B4-BE49-F238E27FC236}">
                <a16:creationId xmlns:a16="http://schemas.microsoft.com/office/drawing/2014/main" id="{8E79701C-1B4A-48A4-BCC9-54A4C5A24E3A}"/>
              </a:ext>
            </a:extLst>
          </p:cNvPr>
          <p:cNvSpPr txBox="1">
            <a:spLocks noChangeArrowheads="1"/>
          </p:cNvSpPr>
          <p:nvPr/>
        </p:nvSpPr>
        <p:spPr>
          <a:xfrm>
            <a:off x="3344827" y="5410201"/>
            <a:ext cx="7696200" cy="1240267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66FF33"/>
            </a:solidFill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tabLst>
                <a:tab pos="8223250" algn="r"/>
              </a:tabLst>
              <a:defRPr/>
            </a:pPr>
            <a:endParaRPr lang="id-ID" sz="1400" kern="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1C1747C-9C7D-4686-84BA-3E49AC7A348F}"/>
              </a:ext>
            </a:extLst>
          </p:cNvPr>
          <p:cNvSpPr txBox="1">
            <a:spLocks noChangeArrowheads="1"/>
          </p:cNvSpPr>
          <p:nvPr/>
        </p:nvSpPr>
        <p:spPr>
          <a:xfrm>
            <a:off x="4146932" y="1439307"/>
            <a:ext cx="7358114" cy="196443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defTabSz="914400">
              <a:tabLst>
                <a:tab pos="8223250" algn="r"/>
              </a:tabLst>
              <a:defRPr/>
            </a:pPr>
            <a:endParaRPr lang="id-ID" sz="1800" kern="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9C15E42-7747-4547-A254-0472BE570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076" y="1439306"/>
            <a:ext cx="8092970" cy="1328964"/>
          </a:xfrm>
          <a:prstGeom prst="rect">
            <a:avLst/>
          </a:prstGeom>
          <a:solidFill>
            <a:srgbClr val="DDF0F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Dokumen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pencatatan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agar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dokumen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bukti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BBB9C4EF-8CC6-4416-A786-DCC28AB0D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075" y="3002013"/>
            <a:ext cx="8092970" cy="3165045"/>
          </a:xfrm>
          <a:prstGeom prst="rect">
            <a:avLst/>
          </a:prstGeom>
          <a:solidFill>
            <a:srgbClr val="D6F3E7"/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tabLst>
                <a:tab pos="8223250" algn="r"/>
              </a:tabLst>
              <a:defRPr/>
            </a:pPr>
            <a:r>
              <a:rPr lang="id-ID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Dokumen transaksi yang menjelaskan secara rinci komponen biaya perolehan.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</a:t>
            </a:r>
            <a:r>
              <a:rPr lang="id-ID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anggal pengeluaran biaya seringkali berbeda-beda, dapat terjadi sebelum atau sesudah aset utama diperoleh.</a:t>
            </a:r>
          </a:p>
          <a:p>
            <a:pPr lvl="1" algn="just">
              <a:tabLst>
                <a:tab pos="8223250" algn="r"/>
              </a:tabLst>
              <a:defRPr/>
            </a:pPr>
            <a:r>
              <a:rPr lang="id-ID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 sebelum aset utama diperoleh jika dapat diidentifikasi berhubungan langsung dengan aset dapat diakui sebagai beban tangguhan sebelum dicatat sebagai aset.</a:t>
            </a:r>
          </a:p>
          <a:p>
            <a:pPr lvl="1" algn="just">
              <a:tabLst>
                <a:tab pos="8223250" algn="r"/>
              </a:tabLst>
              <a:defRPr/>
            </a:pPr>
            <a:r>
              <a:rPr lang="id-ID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 beban setelah aset utama diakui sebagai penambah nilai aset tetap </a:t>
            </a:r>
            <a:r>
              <a:rPr lang="id-ID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ditentukan titik pengakuan saat aset mulai digunakan.</a:t>
            </a:r>
            <a:endParaRPr lang="en-US" sz="1800" dirty="0">
              <a:solidFill>
                <a:srgbClr val="4D4A4C"/>
              </a:solidFill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algn="just">
              <a:tabLst>
                <a:tab pos="8223250" algn="r"/>
              </a:tabLst>
              <a:defRPr/>
            </a:pP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Untuk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dapat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digunakan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sebagai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bagian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dari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biaya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perolehan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asset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tetap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,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harus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ada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penjelasan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hubungan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kegiatan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tersebut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dengan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perolehan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aset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1800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tetap</a:t>
            </a:r>
            <a:r>
              <a:rPr lang="en-US" sz="1800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.</a:t>
            </a:r>
            <a:endParaRPr lang="id-ID" sz="1800" dirty="0">
              <a:solidFill>
                <a:srgbClr val="4D4A4C"/>
              </a:solidFill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52D51C6-582C-41EE-B286-88428A91CDD2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22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393DE770-B113-AF4E-829E-C89A26632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442392"/>
            <a:ext cx="1329633" cy="366025"/>
          </a:xfrm>
          <a:prstGeom prst="roundRect">
            <a:avLst>
              <a:gd name="adj" fmla="val 13449"/>
            </a:avLst>
          </a:prstGeom>
          <a:solidFill>
            <a:schemeClr val="accent5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Diskusi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9C34D9F-96E4-DF40-8F39-A8A05231CCA4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768270"/>
            <a:ext cx="2638414" cy="1632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defTabSz="914400"/>
            <a:r>
              <a:rPr lang="en-US" sz="4000" b="1" kern="0" dirty="0" err="1">
                <a:solidFill>
                  <a:srgbClr val="4D4A4C"/>
                </a:solidFill>
              </a:rPr>
              <a:t>Pengukuran</a:t>
            </a:r>
            <a:r>
              <a:rPr lang="en-US" sz="4000" b="1" kern="0" dirty="0">
                <a:solidFill>
                  <a:srgbClr val="4D4A4C"/>
                </a:solidFill>
              </a:rPr>
              <a:t> Awal</a:t>
            </a:r>
          </a:p>
        </p:txBody>
      </p:sp>
    </p:spTree>
    <p:extLst>
      <p:ext uri="{BB962C8B-B14F-4D97-AF65-F5344CB8AC3E}">
        <p14:creationId xmlns:p14="http://schemas.microsoft.com/office/powerpoint/2010/main" val="776973756"/>
      </p:ext>
    </p:extLst>
  </p:cSld>
  <p:clrMapOvr>
    <a:masterClrMapping/>
  </p:clrMapOvr>
  <p:transition spd="slow" advClick="0">
    <p:strips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>
            <a:extLst>
              <a:ext uri="{FF2B5EF4-FFF2-40B4-BE49-F238E27FC236}">
                <a16:creationId xmlns:a16="http://schemas.microsoft.com/office/drawing/2014/main" id="{8E79701C-1B4A-48A4-BCC9-54A4C5A24E3A}"/>
              </a:ext>
            </a:extLst>
          </p:cNvPr>
          <p:cNvSpPr txBox="1">
            <a:spLocks noChangeArrowheads="1"/>
          </p:cNvSpPr>
          <p:nvPr/>
        </p:nvSpPr>
        <p:spPr>
          <a:xfrm>
            <a:off x="3344827" y="5410201"/>
            <a:ext cx="7696200" cy="1240267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66FF33"/>
            </a:solidFill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tabLst>
                <a:tab pos="8223250" algn="r"/>
              </a:tabLst>
              <a:defRPr/>
            </a:pPr>
            <a:endParaRPr lang="id-ID" sz="1400" kern="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1C1747C-9C7D-4686-84BA-3E49AC7A348F}"/>
              </a:ext>
            </a:extLst>
          </p:cNvPr>
          <p:cNvSpPr txBox="1">
            <a:spLocks noChangeArrowheads="1"/>
          </p:cNvSpPr>
          <p:nvPr/>
        </p:nvSpPr>
        <p:spPr>
          <a:xfrm>
            <a:off x="4146932" y="1439307"/>
            <a:ext cx="7358114" cy="196443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defTabSz="914400">
              <a:tabLst>
                <a:tab pos="8223250" algn="r"/>
              </a:tabLst>
              <a:defRPr/>
            </a:pPr>
            <a:endParaRPr lang="id-ID" sz="1800" kern="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9C15E42-7747-4547-A254-0472BE570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828" y="1752601"/>
            <a:ext cx="8462278" cy="889328"/>
          </a:xfrm>
          <a:prstGeom prst="rect">
            <a:avLst/>
          </a:prstGeom>
          <a:solidFill>
            <a:srgbClr val="FEFAD7"/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id-ID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Biaya lain-lain tersebut apakah dapat dikategorikan sebagai biaya perolehan aset ?</a:t>
            </a:r>
          </a:p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Berdasarkan konsep perolehan semua biaya yang terkait dengan pengadaan dapat ditambahkan dalam penilaian aset.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BBB9C4EF-8CC6-4416-A786-DCC28AB0D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854" y="2880625"/>
            <a:ext cx="8546451" cy="2750439"/>
          </a:xfrm>
          <a:prstGeom prst="rect">
            <a:avLst/>
          </a:prstGeom>
          <a:solidFill>
            <a:schemeClr val="accent6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tabLst>
                <a:tab pos="8223250" algn="r"/>
              </a:tabLst>
              <a:defRPr/>
            </a:pP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Klasifikasi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lain-lain,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sebaiknya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dihindari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menimbulkan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makna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pajak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dibebankan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tabLst>
                <a:tab pos="8223250" algn="r"/>
              </a:tabLst>
              <a:defRPr/>
            </a:pP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asset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melanggar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berhubungan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lagnsung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d-ID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ika nilai biaya ini material, akan membuat nilai tercatat aset tidak mencerminkan manfaat yang akan diperoleh di masa mendatang.</a:t>
            </a:r>
          </a:p>
          <a:p>
            <a:pPr algn="just">
              <a:spcBef>
                <a:spcPts val="300"/>
              </a:spcBef>
              <a:tabLst>
                <a:tab pos="8223250" algn="r"/>
              </a:tabLst>
              <a:defRPr/>
            </a:pPr>
            <a:r>
              <a:rPr lang="id-ID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 dapat dicatat mengalami penurunan nilai pada periode berikutnya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ditemukan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indikasi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pnurunan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asset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overstated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8075448-9041-4CBA-9C2F-2C8AA9DA7D6A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23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39C37A5B-620F-EA47-A9CE-014006D14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442392"/>
            <a:ext cx="1329633" cy="366025"/>
          </a:xfrm>
          <a:prstGeom prst="roundRect">
            <a:avLst>
              <a:gd name="adj" fmla="val 13449"/>
            </a:avLst>
          </a:prstGeom>
          <a:solidFill>
            <a:schemeClr val="accent5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Diskusi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080E4EF-7756-B842-B12C-B5B6CF37C869}"/>
              </a:ext>
            </a:extLst>
          </p:cNvPr>
          <p:cNvSpPr txBox="1">
            <a:spLocks noChangeArrowheads="1"/>
          </p:cNvSpPr>
          <p:nvPr/>
        </p:nvSpPr>
        <p:spPr>
          <a:xfrm>
            <a:off x="308695" y="2768270"/>
            <a:ext cx="2863119" cy="1632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Fjalla One"/>
              <a:buNone/>
              <a:defRPr sz="56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defTabSz="914400"/>
            <a:r>
              <a:rPr lang="en-US" sz="4000" b="1" kern="0" dirty="0" err="1">
                <a:solidFill>
                  <a:srgbClr val="4D4A4C"/>
                </a:solidFill>
              </a:rPr>
              <a:t>Pengukuran</a:t>
            </a:r>
            <a:r>
              <a:rPr lang="en-US" sz="4000" b="1" kern="0" dirty="0">
                <a:solidFill>
                  <a:srgbClr val="4D4A4C"/>
                </a:solidFill>
              </a:rPr>
              <a:t> Awal</a:t>
            </a:r>
          </a:p>
        </p:txBody>
      </p:sp>
    </p:spTree>
    <p:extLst>
      <p:ext uri="{BB962C8B-B14F-4D97-AF65-F5344CB8AC3E}">
        <p14:creationId xmlns:p14="http://schemas.microsoft.com/office/powerpoint/2010/main" val="162022541"/>
      </p:ext>
    </p:extLst>
  </p:cSld>
  <p:clrMapOvr>
    <a:masterClrMapping/>
  </p:clrMapOvr>
  <p:transition spd="slow" advClick="0">
    <p:strips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EFF604E-FCCD-B847-A14F-D22CA9F1A3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5136812"/>
              </p:ext>
            </p:extLst>
          </p:nvPr>
        </p:nvGraphicFramePr>
        <p:xfrm>
          <a:off x="838200" y="1905000"/>
          <a:ext cx="7924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08FA32DE-ADF9-49F9-9462-FCFDB3B5367F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24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2FD8D7-50FB-D840-A322-0F0AC5D899B9}"/>
              </a:ext>
            </a:extLst>
          </p:cNvPr>
          <p:cNvSpPr/>
          <p:nvPr/>
        </p:nvSpPr>
        <p:spPr>
          <a:xfrm>
            <a:off x="2122469" y="587514"/>
            <a:ext cx="77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b="1" dirty="0">
                <a:solidFill>
                  <a:srgbClr val="4D4A4C"/>
                </a:solidFill>
                <a:latin typeface="Fjalla One" panose="02000506040000020004" pitchFamily="2" charset="0"/>
              </a:rPr>
              <a:t>Perolehan Bangunan</a:t>
            </a:r>
            <a:endParaRPr lang="en-US" sz="4000" b="1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  <p:pic>
        <p:nvPicPr>
          <p:cNvPr id="42" name="Picture 2" descr="C:\Users\siina\Desktop\MOM'S\PSAK BARU\gambar ekonomi\Copy of building-clip-art[1].jpg">
            <a:extLst>
              <a:ext uri="{FF2B5EF4-FFF2-40B4-BE49-F238E27FC236}">
                <a16:creationId xmlns:a16="http://schemas.microsoft.com/office/drawing/2014/main" id="{E4E7C135-B66A-8244-A6B9-A25018EBD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2743200"/>
            <a:ext cx="3052729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24270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Text Box 2"/>
          <p:cNvSpPr txBox="1">
            <a:spLocks noChangeArrowheads="1"/>
          </p:cNvSpPr>
          <p:nvPr/>
        </p:nvSpPr>
        <p:spPr bwMode="auto">
          <a:xfrm>
            <a:off x="1371601" y="2129971"/>
            <a:ext cx="5486400" cy="3003130"/>
          </a:xfrm>
          <a:prstGeom prst="rect">
            <a:avLst/>
          </a:prstGeom>
          <a:noFill/>
          <a:ln w="2857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SzPct val="80000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akuisisi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penyiapan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574675" indent="-574675">
              <a:lnSpc>
                <a:spcPct val="125000"/>
              </a:lnSpc>
              <a:spcBef>
                <a:spcPct val="30000"/>
              </a:spcBef>
              <a:buClr>
                <a:srgbClr val="800000"/>
              </a:buClr>
              <a:buFontTx/>
              <a:buAutoNum type="arabicParenBoth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Beli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4675" indent="-574675">
              <a:lnSpc>
                <a:spcPct val="125000"/>
              </a:lnSpc>
              <a:spcBef>
                <a:spcPct val="30000"/>
              </a:spcBef>
              <a:buClr>
                <a:srgbClr val="800000"/>
              </a:buClr>
              <a:buFontTx/>
              <a:buAutoNum type="arabicParenBoth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pengurusan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sertifikat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pajak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/BPHTB,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notaris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dll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74675" indent="-574675">
              <a:lnSpc>
                <a:spcPct val="125000"/>
              </a:lnSpc>
              <a:spcBef>
                <a:spcPct val="30000"/>
              </a:spcBef>
              <a:buClr>
                <a:srgbClr val="800000"/>
              </a:buClr>
              <a:buFontTx/>
              <a:buAutoNum type="arabicParenBoth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perataan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penghancuran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006886" y="865216"/>
            <a:ext cx="5486400" cy="70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id-ID" sz="4000" dirty="0">
                <a:solidFill>
                  <a:srgbClr val="4D4A4C"/>
                </a:solidFill>
                <a:latin typeface="Fjalla One" panose="02000506040000020004" pitchFamily="2" charset="0"/>
                <a:cs typeface="Calibri" panose="020F0502020204030204" pitchFamily="34" charset="0"/>
              </a:rPr>
              <a:t>Perolehan </a:t>
            </a:r>
            <a:r>
              <a:rPr lang="en-US" sz="4000" dirty="0">
                <a:solidFill>
                  <a:srgbClr val="4D4A4C"/>
                </a:solidFill>
                <a:latin typeface="Fjalla One" panose="02000506040000020004" pitchFamily="2" charset="0"/>
                <a:cs typeface="Calibri" panose="020F0502020204030204" pitchFamily="34" charset="0"/>
              </a:rPr>
              <a:t>Tanah</a:t>
            </a:r>
          </a:p>
        </p:txBody>
      </p:sp>
      <p:pic>
        <p:nvPicPr>
          <p:cNvPr id="5" name="Picture 2" descr="C:\Program Files\Microsoft Office\MEDIA\CAGCAT10\j0233312.wmf">
            <a:extLst>
              <a:ext uri="{FF2B5EF4-FFF2-40B4-BE49-F238E27FC236}">
                <a16:creationId xmlns:a16="http://schemas.microsoft.com/office/drawing/2014/main" id="{5E363A33-B993-408A-91D8-CA50C2CE3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05650" y="2133600"/>
            <a:ext cx="3467100" cy="3003130"/>
          </a:xfrm>
          <a:prstGeom prst="rect">
            <a:avLst/>
          </a:prstGeom>
          <a:noFill/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F921AB6-81DE-4667-9096-0F4935570A57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25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6671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7525" y="598411"/>
            <a:ext cx="7171751" cy="791952"/>
          </a:xfrm>
        </p:spPr>
        <p:txBody>
          <a:bodyPr>
            <a:noAutofit/>
          </a:bodyPr>
          <a:lstStyle/>
          <a:p>
            <a:r>
              <a:rPr lang="id-ID" sz="3200" b="1" dirty="0">
                <a:latin typeface="Fjalla One" panose="02000506040000020004" pitchFamily="2" charset="0"/>
              </a:rPr>
              <a:t>PSAK </a:t>
            </a:r>
            <a:r>
              <a:rPr lang="en-US" sz="3200" b="1" dirty="0">
                <a:latin typeface="Fjalla One" panose="02000506040000020004" pitchFamily="2" charset="0"/>
              </a:rPr>
              <a:t>240</a:t>
            </a:r>
            <a:br>
              <a:rPr lang="id-ID" sz="3200" b="1" dirty="0">
                <a:latin typeface="Fjalla One" panose="02000506040000020004" pitchFamily="2" charset="0"/>
              </a:rPr>
            </a:br>
            <a:r>
              <a:rPr lang="en-US" sz="3200" b="1" dirty="0">
                <a:latin typeface="Fjalla One" panose="02000506040000020004" pitchFamily="2" charset="0"/>
              </a:rPr>
              <a:t>Tanah </a:t>
            </a:r>
            <a:r>
              <a:rPr lang="en-US" sz="3200" b="1" dirty="0" err="1">
                <a:latin typeface="Fjalla One" panose="02000506040000020004" pitchFamily="2" charset="0"/>
              </a:rPr>
              <a:t>dan</a:t>
            </a:r>
            <a:r>
              <a:rPr lang="en-US" sz="3200" b="1" dirty="0">
                <a:latin typeface="Fjalla One" panose="02000506040000020004" pitchFamily="2" charset="0"/>
              </a:rPr>
              <a:t> </a:t>
            </a:r>
            <a:r>
              <a:rPr lang="en-US" sz="3200" b="1" dirty="0" err="1">
                <a:latin typeface="Fjalla One" panose="02000506040000020004" pitchFamily="2" charset="0"/>
              </a:rPr>
              <a:t>Bangunan</a:t>
            </a:r>
            <a:r>
              <a:rPr lang="en-US" sz="3200" b="1" dirty="0">
                <a:latin typeface="Fjalla One" panose="02000506040000020004" pitchFamily="2" charset="0"/>
              </a:rPr>
              <a:t> </a:t>
            </a:r>
            <a:r>
              <a:rPr lang="en-US" sz="3200" b="1" dirty="0">
                <a:latin typeface="Fjalla One" panose="02000506040000020004" pitchFamily="2" charset="0"/>
                <a:sym typeface="Wingdings" pitchFamily="2" charset="2"/>
              </a:rPr>
              <a:t> </a:t>
            </a:r>
            <a:r>
              <a:rPr lang="en-US" sz="3200" b="1" dirty="0" err="1">
                <a:latin typeface="Fjalla One" panose="02000506040000020004" pitchFamily="2" charset="0"/>
                <a:sym typeface="Wingdings" pitchFamily="2" charset="2"/>
              </a:rPr>
              <a:t>Investasi</a:t>
            </a:r>
            <a:r>
              <a:rPr lang="en-US" sz="3200" b="1" dirty="0">
                <a:latin typeface="Fjalla One" panose="02000506040000020004" pitchFamily="2" charset="0"/>
                <a:sym typeface="Wingdings" pitchFamily="2" charset="2"/>
              </a:rPr>
              <a:t> </a:t>
            </a:r>
            <a:r>
              <a:rPr lang="en-US" sz="3200" b="1" dirty="0" err="1">
                <a:latin typeface="Fjalla One" panose="02000506040000020004" pitchFamily="2" charset="0"/>
                <a:sym typeface="Wingdings" pitchFamily="2" charset="2"/>
              </a:rPr>
              <a:t>Properti</a:t>
            </a:r>
            <a:endParaRPr lang="en-US" sz="3200" b="1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2566669" y="2023210"/>
            <a:ext cx="7025929" cy="4838419"/>
          </a:xfrm>
        </p:spPr>
        <p:txBody>
          <a:bodyPr>
            <a:normAutofit/>
          </a:bodyPr>
          <a:lstStyle/>
          <a:p>
            <a:pPr algn="just"/>
            <a:r>
              <a:rPr lang="en-GB" sz="2000" dirty="0" err="1"/>
              <a:t>Properti</a:t>
            </a:r>
            <a:r>
              <a:rPr lang="en-GB" sz="2000" dirty="0"/>
              <a:t> </a:t>
            </a:r>
            <a:r>
              <a:rPr lang="en-GB" sz="2000" dirty="0" err="1"/>
              <a:t>Investasi</a:t>
            </a:r>
            <a:r>
              <a:rPr lang="en-GB" sz="2000" dirty="0"/>
              <a:t> </a:t>
            </a:r>
            <a:r>
              <a:rPr lang="en-GB" sz="2000" dirty="0" err="1"/>
              <a:t>menurut</a:t>
            </a:r>
            <a:r>
              <a:rPr lang="en-GB" sz="2000" dirty="0"/>
              <a:t> PSAK 240 </a:t>
            </a:r>
            <a:r>
              <a:rPr lang="en-GB" sz="2000" dirty="0" err="1"/>
              <a:t>adalah</a:t>
            </a:r>
            <a:r>
              <a:rPr lang="en-GB" sz="2000" dirty="0"/>
              <a:t>:</a:t>
            </a:r>
          </a:p>
          <a:p>
            <a:pPr lvl="1" algn="just"/>
            <a:r>
              <a:rPr lang="en-GB" sz="2000" dirty="0" err="1"/>
              <a:t>properti</a:t>
            </a:r>
            <a:r>
              <a:rPr lang="en-GB" sz="2000" dirty="0"/>
              <a:t> (</a:t>
            </a:r>
            <a:r>
              <a:rPr lang="en-GB" sz="2000" dirty="0" err="1"/>
              <a:t>tanah</a:t>
            </a:r>
            <a:r>
              <a:rPr lang="en-GB" sz="2000" dirty="0"/>
              <a:t> </a:t>
            </a:r>
            <a:r>
              <a:rPr lang="en-GB" sz="2000" dirty="0" err="1"/>
              <a:t>atau</a:t>
            </a:r>
            <a:r>
              <a:rPr lang="en-GB" sz="2000" dirty="0"/>
              <a:t> </a:t>
            </a:r>
            <a:r>
              <a:rPr lang="en-GB" sz="2000" dirty="0" err="1"/>
              <a:t>bangunan</a:t>
            </a:r>
            <a:r>
              <a:rPr lang="en-GB" sz="2000" dirty="0"/>
              <a:t>—</a:t>
            </a:r>
            <a:r>
              <a:rPr lang="en-GB" sz="2000" dirty="0" err="1"/>
              <a:t>atau</a:t>
            </a:r>
            <a:r>
              <a:rPr lang="en-GB" sz="2000" dirty="0"/>
              <a:t> </a:t>
            </a:r>
            <a:r>
              <a:rPr lang="en-GB" sz="2000" dirty="0" err="1"/>
              <a:t>bagian</a:t>
            </a:r>
            <a:r>
              <a:rPr lang="en-GB" sz="2000" dirty="0"/>
              <a:t> </a:t>
            </a:r>
            <a:r>
              <a:rPr lang="en-GB" sz="2000" dirty="0" err="1"/>
              <a:t>dari</a:t>
            </a:r>
            <a:r>
              <a:rPr lang="en-GB" sz="2000" dirty="0"/>
              <a:t> </a:t>
            </a:r>
            <a:r>
              <a:rPr lang="en-GB" sz="2000" dirty="0" err="1"/>
              <a:t>bangunan</a:t>
            </a:r>
            <a:r>
              <a:rPr lang="en-GB" sz="2000" dirty="0"/>
              <a:t>—</a:t>
            </a:r>
            <a:r>
              <a:rPr lang="en-GB" sz="2000" dirty="0" err="1"/>
              <a:t>atau</a:t>
            </a:r>
            <a:r>
              <a:rPr lang="en-GB" sz="2000" dirty="0"/>
              <a:t> </a:t>
            </a:r>
            <a:r>
              <a:rPr lang="en-GB" sz="2000" dirty="0" err="1"/>
              <a:t>keduanya</a:t>
            </a:r>
            <a:r>
              <a:rPr lang="en-GB" sz="2000" dirty="0"/>
              <a:t>) yang </a:t>
            </a:r>
            <a:r>
              <a:rPr lang="en-GB" sz="2000" dirty="0" err="1"/>
              <a:t>dikuasai</a:t>
            </a:r>
            <a:r>
              <a:rPr lang="en-GB" sz="2000" dirty="0"/>
              <a:t> (</a:t>
            </a:r>
            <a:r>
              <a:rPr lang="en-GB" sz="2000" dirty="0" err="1"/>
              <a:t>oleh</a:t>
            </a:r>
            <a:r>
              <a:rPr lang="en-GB" sz="2000" dirty="0"/>
              <a:t> </a:t>
            </a:r>
            <a:r>
              <a:rPr lang="en-GB" sz="2000" dirty="0" err="1"/>
              <a:t>pemilik</a:t>
            </a:r>
            <a:r>
              <a:rPr lang="en-GB" sz="2000" dirty="0"/>
              <a:t> </a:t>
            </a:r>
            <a:r>
              <a:rPr lang="en-GB" sz="2000" dirty="0" err="1"/>
              <a:t>atau</a:t>
            </a:r>
            <a:r>
              <a:rPr lang="en-GB" sz="2000" dirty="0"/>
              <a:t> lessee </a:t>
            </a:r>
            <a:r>
              <a:rPr lang="en-GB" sz="2000" dirty="0" err="1"/>
              <a:t>melalui</a:t>
            </a:r>
            <a:r>
              <a:rPr lang="en-GB" sz="2000" dirty="0"/>
              <a:t> </a:t>
            </a:r>
            <a:r>
              <a:rPr lang="en-GB" sz="2000" dirty="0" err="1"/>
              <a:t>sewa</a:t>
            </a:r>
            <a:r>
              <a:rPr lang="en-GB" sz="2000" dirty="0"/>
              <a:t> </a:t>
            </a:r>
            <a:r>
              <a:rPr lang="en-GB" sz="2000" dirty="0" err="1"/>
              <a:t>pembiayaan</a:t>
            </a:r>
            <a:r>
              <a:rPr lang="en-GB" sz="2000" dirty="0"/>
              <a:t>) </a:t>
            </a:r>
            <a:r>
              <a:rPr lang="en-GB" sz="2000" dirty="0" err="1"/>
              <a:t>untuk</a:t>
            </a:r>
            <a:r>
              <a:rPr lang="en-GB" sz="2000" dirty="0"/>
              <a:t> </a:t>
            </a:r>
            <a:r>
              <a:rPr lang="en-GB" sz="2000" dirty="0" err="1"/>
              <a:t>menghasilkan</a:t>
            </a:r>
            <a:r>
              <a:rPr lang="en-GB" sz="2000" dirty="0"/>
              <a:t> rental </a:t>
            </a:r>
            <a:r>
              <a:rPr lang="en-GB" sz="2000" dirty="0" err="1"/>
              <a:t>atau</a:t>
            </a:r>
            <a:r>
              <a:rPr lang="en-GB" sz="2000" dirty="0"/>
              <a:t> </a:t>
            </a:r>
            <a:r>
              <a:rPr lang="en-GB" sz="2000" dirty="0" err="1"/>
              <a:t>untuk</a:t>
            </a:r>
            <a:r>
              <a:rPr lang="en-GB" sz="2000" dirty="0"/>
              <a:t> </a:t>
            </a:r>
            <a:r>
              <a:rPr lang="en-GB" sz="2000" dirty="0" err="1"/>
              <a:t>kenaikan</a:t>
            </a:r>
            <a:r>
              <a:rPr lang="en-GB" sz="2000" dirty="0"/>
              <a:t> </a:t>
            </a:r>
            <a:r>
              <a:rPr lang="en-GB" sz="2000" dirty="0" err="1"/>
              <a:t>nilai</a:t>
            </a:r>
            <a:r>
              <a:rPr lang="en-GB" sz="2000" dirty="0"/>
              <a:t>, </a:t>
            </a:r>
            <a:r>
              <a:rPr lang="en-GB" sz="2000" dirty="0" err="1"/>
              <a:t>atau</a:t>
            </a:r>
            <a:r>
              <a:rPr lang="en-GB" sz="2000" dirty="0"/>
              <a:t> </a:t>
            </a:r>
            <a:r>
              <a:rPr lang="en-GB" sz="2000" dirty="0" err="1"/>
              <a:t>kedua-duanya</a:t>
            </a:r>
            <a:r>
              <a:rPr lang="en-GB" sz="2000" dirty="0"/>
              <a:t>, </a:t>
            </a:r>
            <a:r>
              <a:rPr lang="en-GB" sz="2000" dirty="0" err="1"/>
              <a:t>dan</a:t>
            </a:r>
            <a:r>
              <a:rPr lang="en-GB" sz="2000" dirty="0"/>
              <a:t> </a:t>
            </a:r>
            <a:r>
              <a:rPr lang="en-GB" sz="2000" dirty="0" err="1">
                <a:solidFill>
                  <a:srgbClr val="C00000"/>
                </a:solidFill>
              </a:rPr>
              <a:t>tidak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untuk</a:t>
            </a:r>
            <a:r>
              <a:rPr lang="en-GB" sz="2000" dirty="0"/>
              <a:t>:</a:t>
            </a:r>
          </a:p>
          <a:p>
            <a:pPr marL="1173163" lvl="2" indent="-477838" algn="just">
              <a:buFont typeface="Wingdings" panose="05000000000000000000" pitchFamily="2" charset="2"/>
              <a:buChar char="ü"/>
            </a:pPr>
            <a:r>
              <a:rPr lang="en-GB" sz="2000" dirty="0" err="1">
                <a:solidFill>
                  <a:srgbClr val="C00000"/>
                </a:solidFill>
              </a:rPr>
              <a:t>Digunakan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dalam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produksi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atau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penyediaan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barang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atau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jasa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atau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untuk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tujuan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administratif</a:t>
            </a:r>
            <a:r>
              <a:rPr lang="en-GB" sz="2000" dirty="0">
                <a:solidFill>
                  <a:srgbClr val="C00000"/>
                </a:solidFill>
              </a:rPr>
              <a:t>; </a:t>
            </a:r>
            <a:r>
              <a:rPr lang="en-GB" sz="2000" dirty="0" err="1">
                <a:solidFill>
                  <a:srgbClr val="C00000"/>
                </a:solidFill>
              </a:rPr>
              <a:t>atau</a:t>
            </a:r>
            <a:endParaRPr lang="en-GB" sz="2000" dirty="0">
              <a:solidFill>
                <a:srgbClr val="C00000"/>
              </a:solidFill>
            </a:endParaRPr>
          </a:p>
          <a:p>
            <a:pPr marL="1173163" lvl="2" indent="-477838" algn="just">
              <a:buFont typeface="Wingdings" panose="05000000000000000000" pitchFamily="2" charset="2"/>
              <a:buChar char="ü"/>
            </a:pPr>
            <a:r>
              <a:rPr lang="en-GB" sz="2000" dirty="0" err="1">
                <a:solidFill>
                  <a:srgbClr val="C00000"/>
                </a:solidFill>
              </a:rPr>
              <a:t>Dijual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dalam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kegiatan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usaha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rgbClr val="C00000"/>
                </a:solidFill>
              </a:rPr>
              <a:t>sehari-hari</a:t>
            </a:r>
            <a:r>
              <a:rPr lang="en-GB" sz="2000" dirty="0">
                <a:solidFill>
                  <a:srgbClr val="C00000"/>
                </a:solidFill>
              </a:rPr>
              <a:t>.</a:t>
            </a:r>
            <a:endParaRPr lang="id-ID" sz="2000" dirty="0">
              <a:solidFill>
                <a:srgbClr val="C00000"/>
              </a:solidFill>
            </a:endParaRPr>
          </a:p>
          <a:p>
            <a:pPr algn="just">
              <a:spcBef>
                <a:spcPts val="1200"/>
              </a:spcBef>
            </a:pPr>
            <a:r>
              <a:rPr lang="en-US" sz="2000" dirty="0" err="1"/>
              <a:t>Jika</a:t>
            </a:r>
            <a:r>
              <a:rPr lang="en-US" sz="2000" dirty="0"/>
              <a:t> asset s</a:t>
            </a:r>
            <a:r>
              <a:rPr lang="id-ID" sz="2000" dirty="0"/>
              <a:t>ebagian aset digunakan </a:t>
            </a:r>
            <a:r>
              <a:rPr lang="en-US" sz="2000" dirty="0"/>
              <a:t>dan </a:t>
            </a:r>
            <a:r>
              <a:rPr lang="id-ID" sz="2000" dirty="0"/>
              <a:t>sebagian </a:t>
            </a:r>
            <a:r>
              <a:rPr lang="en-US" sz="2000" dirty="0" err="1"/>
              <a:t>disewakan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pendekatan</a:t>
            </a:r>
            <a:r>
              <a:rPr lang="en-US" sz="2000" dirty="0"/>
              <a:t> </a:t>
            </a:r>
            <a:r>
              <a:rPr lang="id-ID" sz="2000" dirty="0">
                <a:sym typeface="Wingdings" pitchFamily="2" charset="2"/>
              </a:rPr>
              <a:t>prorate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atau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menganalisis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komponen</a:t>
            </a:r>
            <a:r>
              <a:rPr lang="en-US" sz="2000" dirty="0">
                <a:sym typeface="Wingdings" pitchFamily="2" charset="2"/>
              </a:rPr>
              <a:t> yang </a:t>
            </a:r>
            <a:r>
              <a:rPr lang="en-US" sz="2000" dirty="0" err="1">
                <a:sym typeface="Wingdings" pitchFamily="2" charset="2"/>
              </a:rPr>
              <a:t>dominan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dari</a:t>
            </a:r>
            <a:r>
              <a:rPr lang="en-US" sz="2000" dirty="0">
                <a:sym typeface="Wingdings" pitchFamily="2" charset="2"/>
              </a:rPr>
              <a:t> asset </a:t>
            </a:r>
            <a:r>
              <a:rPr lang="en-US" sz="2000" dirty="0" err="1">
                <a:sym typeface="Wingdings" pitchFamily="2" charset="2"/>
              </a:rPr>
              <a:t>tersebut</a:t>
            </a:r>
            <a:r>
              <a:rPr lang="en-US" sz="2000" dirty="0">
                <a:sym typeface="Wingdings" pitchFamily="2" charset="2"/>
              </a:rPr>
              <a:t>.</a:t>
            </a:r>
            <a:endParaRPr lang="en-GB" sz="2000" dirty="0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7BA156FC-AA0E-4BED-974B-1DFC8914D49A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26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7584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>
            <a:extLst>
              <a:ext uri="{FF2B5EF4-FFF2-40B4-BE49-F238E27FC236}">
                <a16:creationId xmlns:a16="http://schemas.microsoft.com/office/drawing/2014/main" id="{60186756-F04D-41F3-8933-A7F307593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905000"/>
            <a:ext cx="7239000" cy="3574761"/>
          </a:xfrm>
          <a:prstGeom prst="rect">
            <a:avLst/>
          </a:prstGeom>
          <a:noFill/>
          <a:ln w="2857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361950" indent="-361950">
              <a:lnSpc>
                <a:spcPct val="110000"/>
              </a:lnSpc>
              <a:spcBef>
                <a:spcPct val="40000"/>
              </a:spcBef>
              <a:buClr>
                <a:srgbClr val="800000"/>
              </a:buClr>
              <a:buFont typeface="Wingdings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meliputi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mesin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kendaraan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kantor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pabrik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, peralatan tambang, mesin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lain.</a:t>
            </a:r>
          </a:p>
          <a:p>
            <a:pPr marL="361950" indent="-361950">
              <a:lnSpc>
                <a:spcPct val="110000"/>
              </a:lnSpc>
              <a:spcBef>
                <a:spcPct val="40000"/>
              </a:spcBef>
              <a:buClr>
                <a:srgbClr val="800000"/>
              </a:buClr>
              <a:buFont typeface="Wingdings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meliputi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31875" lvl="1" indent="-574675">
              <a:lnSpc>
                <a:spcPct val="110000"/>
              </a:lnSpc>
              <a:buClr>
                <a:srgbClr val="800000"/>
              </a:buClr>
              <a:buFontTx/>
              <a:buAutoNum type="arabicParenBoth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beli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1031875" lvl="1" indent="-574675">
              <a:lnSpc>
                <a:spcPct val="110000"/>
              </a:lnSpc>
              <a:buClr>
                <a:srgbClr val="800000"/>
              </a:buClr>
              <a:buFontTx/>
              <a:buAutoNum type="arabicParenBoth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Pajak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Bea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dikreditkan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31875" lvl="1" indent="-574675">
              <a:lnSpc>
                <a:spcPct val="110000"/>
              </a:lnSpc>
              <a:buClr>
                <a:srgbClr val="800000"/>
              </a:buClr>
              <a:buFontTx/>
              <a:buAutoNum type="arabicParenBoth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transportasi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31875" lvl="1" indent="-574675">
              <a:lnSpc>
                <a:spcPct val="110000"/>
              </a:lnSpc>
              <a:buClr>
                <a:srgbClr val="800000"/>
              </a:buClr>
              <a:buFontTx/>
              <a:buAutoNum type="arabicParenBoth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pengiriman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31875" lvl="1" indent="-574675">
              <a:lnSpc>
                <a:spcPct val="110000"/>
              </a:lnSpc>
              <a:buClr>
                <a:srgbClr val="800000"/>
              </a:buClr>
              <a:buFontTx/>
              <a:buAutoNum type="arabicParenBoth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instalasi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penyiapan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tempat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instalasi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31875" lvl="1" indent="-574675">
              <a:lnSpc>
                <a:spcPct val="110000"/>
              </a:lnSpc>
              <a:buClr>
                <a:srgbClr val="800000"/>
              </a:buClr>
              <a:buFontTx/>
              <a:buAutoNum type="arabicParenBoth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pengetesan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3" descr="C:\Program Files\Microsoft Office\MEDIA\CAGCAT10\j0285750.wmf">
            <a:extLst>
              <a:ext uri="{FF2B5EF4-FFF2-40B4-BE49-F238E27FC236}">
                <a16:creationId xmlns:a16="http://schemas.microsoft.com/office/drawing/2014/main" id="{92477E75-3FDD-4D43-AF23-DD29E809D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10600" y="2845109"/>
            <a:ext cx="2988004" cy="1981201"/>
          </a:xfrm>
          <a:prstGeom prst="rect">
            <a:avLst/>
          </a:prstGeom>
          <a:noFill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7E557E2-E541-44EF-B0CB-4A1565347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890" y="832568"/>
            <a:ext cx="8712400" cy="1091342"/>
          </a:xfrm>
        </p:spPr>
        <p:txBody>
          <a:bodyPr>
            <a:normAutofit/>
          </a:bodyPr>
          <a:lstStyle/>
          <a:p>
            <a:r>
              <a:rPr lang="id-ID" sz="4000" b="1" dirty="0">
                <a:latin typeface="Fjalla One" panose="02000506040000020004" pitchFamily="2" charset="0"/>
              </a:rPr>
              <a:t>Perolehan Peralatan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53301B3F-6EDF-471D-8D55-8A9D2515DC8D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27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4330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4600" y="446405"/>
            <a:ext cx="7391400" cy="9810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err="1">
                <a:latin typeface="Fjalla One" panose="02000506040000020004" pitchFamily="2" charset="0"/>
              </a:rPr>
              <a:t>Biaya</a:t>
            </a:r>
            <a:r>
              <a:rPr lang="en-US" sz="3600" b="1" dirty="0">
                <a:latin typeface="Fjalla One" panose="02000506040000020004" pitchFamily="2" charset="0"/>
              </a:rPr>
              <a:t> </a:t>
            </a:r>
            <a:r>
              <a:rPr lang="en-US" sz="3600" b="1" dirty="0" err="1">
                <a:latin typeface="Fjalla One" panose="02000506040000020004" pitchFamily="2" charset="0"/>
              </a:rPr>
              <a:t>Pengujian</a:t>
            </a:r>
            <a:r>
              <a:rPr lang="en-US" sz="3600" b="1" dirty="0">
                <a:latin typeface="Fjalla One" panose="02000506040000020004" pitchFamily="2" charset="0"/>
              </a:rPr>
              <a:t> </a:t>
            </a:r>
            <a:r>
              <a:rPr lang="en-US" sz="3600" b="1" dirty="0" err="1">
                <a:latin typeface="Fjalla One" panose="02000506040000020004" pitchFamily="2" charset="0"/>
              </a:rPr>
              <a:t>Amandemen</a:t>
            </a:r>
            <a:r>
              <a:rPr lang="en-US" sz="3600" b="1" dirty="0">
                <a:latin typeface="Fjalla One" panose="02000506040000020004" pitchFamily="2" charset="0"/>
              </a:rPr>
              <a:t> 2020</a:t>
            </a:r>
            <a:endParaRPr lang="id-ID" sz="3600" b="1" dirty="0">
              <a:latin typeface="Fjalla One" panose="02000506040000020004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506200" y="6438265"/>
            <a:ext cx="685800" cy="419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28</a:t>
            </a:fld>
            <a:endParaRPr lang="es-E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E38DAD-FA51-40D9-98A3-D3DF87F8DD9D}"/>
              </a:ext>
            </a:extLst>
          </p:cNvPr>
          <p:cNvSpPr txBox="1"/>
          <p:nvPr/>
        </p:nvSpPr>
        <p:spPr>
          <a:xfrm>
            <a:off x="1449160" y="1590059"/>
            <a:ext cx="952227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Amendemen PSAK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mengklarifikasi biaya yang dapat diatribusikan secara langsung mencakup: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46088" indent="-446088"/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(e)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Biaya pengujian.</a:t>
            </a:r>
          </a:p>
          <a:p>
            <a:pPr marL="720725" indent="-274638">
              <a:buFont typeface="Arial" panose="020B0604020202020204" pitchFamily="34" charset="0"/>
              <a:buChar char="•"/>
            </a:pP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Melarang pengurangan hasil neto</a:t>
            </a: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penjualan setiap produk yang dihasilkan (sehubungan dengan pengujian tersebut) dari biaya pengujian.</a:t>
            </a:r>
          </a:p>
          <a:p>
            <a:pPr marL="720725" indent="-274638">
              <a:buFont typeface="Arial" panose="020B0604020202020204" pitchFamily="34" charset="0"/>
              <a:buChar char="•"/>
            </a:pP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Mengklarifikasi arti pengujian </a:t>
            </a: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(yaitu, ketika menguji apakah suatu aset berfungsi dengan baik, suatu entitas menilai kinerja teknis dan kinerja fisik aset tersebut).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enambahkan paragraf 20A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 mengakui hasil penjualan dan biaya perolehan atas item yang dihasilkan saat membawa aset tetap ke lokasi dan kondisi siap digunakan sesuai intensi manajemen </a:t>
            </a: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 Laba Rugi.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Entitas mengukur biaya perolehan atas item tersebut dengan menerapkan PSAK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Persediaan.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enambahkan paragraf 74A(b)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persyaratan pengungkapan atas hasil dan biaya perolehan yang bukan merupakan </a:t>
            </a:r>
            <a:r>
              <a:rPr lang="id-ID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dari aktivitas normal entitas</a:t>
            </a: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serta pengungkapan pada pos mana dalam laporan laba rugi dan penghasilan komprehensif lain yang mencakup hasil dan biaya perolehan tersebut</a:t>
            </a:r>
          </a:p>
          <a:p>
            <a:endParaRPr lang="id-ID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177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47395D4A-D803-47D2-9B95-25BD17BDABE4}"/>
              </a:ext>
            </a:extLst>
          </p:cNvPr>
          <p:cNvSpPr txBox="1">
            <a:spLocks/>
          </p:cNvSpPr>
          <p:nvPr/>
        </p:nvSpPr>
        <p:spPr>
          <a:xfrm>
            <a:off x="1981200" y="471478"/>
            <a:ext cx="8229600" cy="54837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Pengukuran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setelah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Pengakuan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Awal</a:t>
            </a:r>
            <a:endParaRPr lang="en-GB" sz="3600" b="1" kern="0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4DD6BAC-3E9D-446D-ACF6-C377B480B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1385878"/>
            <a:ext cx="8420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defRPr/>
            </a:pP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memilih</a:t>
            </a:r>
            <a:r>
              <a:rPr lang="en-GB" sz="24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57C0DEE1-6B07-49FF-BAD4-453C7C513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285992"/>
            <a:ext cx="2895600" cy="614362"/>
          </a:xfrm>
          <a:prstGeom prst="roundRect">
            <a:avLst>
              <a:gd name="adj" fmla="val 13449"/>
            </a:avLst>
          </a:prstGeom>
          <a:gradFill rotWithShape="0">
            <a:gsLst>
              <a:gs pos="0">
                <a:srgbClr val="FFCCCC"/>
              </a:gs>
              <a:gs pos="50000">
                <a:srgbClr val="FFFFFF"/>
              </a:gs>
              <a:gs pos="100000">
                <a:srgbClr val="FFCCCC"/>
              </a:gs>
            </a:gsLst>
            <a:lin ang="2700000" scaled="1"/>
          </a:gradFill>
          <a:ln w="9525">
            <a:solidFill>
              <a:srgbClr val="FF0000"/>
            </a:solidFill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Cost Model</a:t>
            </a:r>
          </a:p>
        </p:txBody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C85311B5-3806-4B87-A88F-9876640A6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62374"/>
            <a:ext cx="2895600" cy="614362"/>
          </a:xfrm>
          <a:prstGeom prst="roundRect">
            <a:avLst>
              <a:gd name="adj" fmla="val 13449"/>
            </a:avLst>
          </a:prstGeom>
          <a:gradFill rotWithShape="0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2700000" scaled="1"/>
          </a:gradFill>
          <a:ln w="9525">
            <a:solidFill>
              <a:srgbClr val="FF0000"/>
            </a:solidFill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Revaluation Model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2050044D-F4ED-442D-8D72-3CB3F07CB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599" y="2128846"/>
            <a:ext cx="4689427" cy="32384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spcBef>
                <a:spcPts val="1200"/>
              </a:spcBef>
              <a:buFont typeface="Wingdings" pitchFamily="2" charset="2"/>
              <a:buChar char="§"/>
            </a:pP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akuntansinya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spcBef>
                <a:spcPts val="1200"/>
              </a:spcBef>
              <a:buFont typeface="Wingdings" pitchFamily="2" charset="2"/>
              <a:buChar char="§"/>
            </a:pP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Menerapkan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lang="en-GB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85800" lvl="1" indent="-228600">
              <a:spcBef>
                <a:spcPts val="1200"/>
              </a:spcBef>
              <a:buFont typeface="Wingdings" pitchFamily="2" charset="2"/>
              <a:buChar char="§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Tanah,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bangungan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mesin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kapal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pesawat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perabotan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kantor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>
              <a:spcBef>
                <a:spcPts val="1200"/>
              </a:spcBef>
              <a:buFont typeface="Wingdings" pitchFamily="2" charset="2"/>
              <a:buChar char="§"/>
            </a:pP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AutoShape 8">
            <a:extLst>
              <a:ext uri="{FF2B5EF4-FFF2-40B4-BE49-F238E27FC236}">
                <a16:creationId xmlns:a16="http://schemas.microsoft.com/office/drawing/2014/main" id="{64424FA8-7AF5-464D-BBB4-7398C2097CB8}"/>
              </a:ext>
            </a:extLst>
          </p:cNvPr>
          <p:cNvSpPr>
            <a:spLocks/>
          </p:cNvSpPr>
          <p:nvPr/>
        </p:nvSpPr>
        <p:spPr bwMode="auto">
          <a:xfrm>
            <a:off x="5410200" y="2347898"/>
            <a:ext cx="257172" cy="2057400"/>
          </a:xfrm>
          <a:prstGeom prst="rightBrace">
            <a:avLst>
              <a:gd name="adj1" fmla="val 37500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119AEDF-6525-4939-A9F0-6546427A5BEF}"/>
              </a:ext>
            </a:extLst>
          </p:cNvPr>
          <p:cNvGrpSpPr/>
          <p:nvPr/>
        </p:nvGrpSpPr>
        <p:grpSpPr>
          <a:xfrm>
            <a:off x="2946603" y="5013465"/>
            <a:ext cx="2653125" cy="1158026"/>
            <a:chOff x="1148959" y="4090402"/>
            <a:chExt cx="2653125" cy="1809889"/>
          </a:xfrm>
        </p:grpSpPr>
        <p:graphicFrame>
          <p:nvGraphicFramePr>
            <p:cNvPr id="15" name="Object 14">
              <a:extLst>
                <a:ext uri="{FF2B5EF4-FFF2-40B4-BE49-F238E27FC236}">
                  <a16:creationId xmlns:a16="http://schemas.microsoft.com/office/drawing/2014/main" id="{7776CC7A-F1A6-4F30-8BF1-9AB01153151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148959" y="4090402"/>
            <a:ext cx="2578867" cy="18098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Clip" r:id="rId4" imgW="6042660" imgH="6010910" progId="MS_ClipArt_Gallery.2">
                    <p:embed/>
                  </p:oleObj>
                </mc:Choice>
                <mc:Fallback>
                  <p:oleObj name="Clip" r:id="rId4" imgW="6042660" imgH="6010910" progId="MS_ClipArt_Gallery.2">
                    <p:embed/>
                    <p:pic>
                      <p:nvPicPr>
                        <p:cNvPr id="15" name="Object 14">
                          <a:extLst>
                            <a:ext uri="{FF2B5EF4-FFF2-40B4-BE49-F238E27FC236}">
                              <a16:creationId xmlns:a16="http://schemas.microsoft.com/office/drawing/2014/main" id="{7776CC7A-F1A6-4F30-8BF1-9AB01153151D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8959" y="4090402"/>
                          <a:ext cx="2578867" cy="18098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5">
              <a:extLst>
                <a:ext uri="{FF2B5EF4-FFF2-40B4-BE49-F238E27FC236}">
                  <a16:creationId xmlns:a16="http://schemas.microsoft.com/office/drawing/2014/main" id="{000113F9-C4CC-461C-B310-F2B84F572E3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154198" y="4892182"/>
            <a:ext cx="842183" cy="443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Clip" r:id="rId6" imgW="5807075" imgH="3009900" progId="MS_ClipArt_Gallery.5">
                    <p:embed/>
                  </p:oleObj>
                </mc:Choice>
                <mc:Fallback>
                  <p:oleObj name="Clip" r:id="rId6" imgW="5807075" imgH="3009900" progId="MS_ClipArt_Gallery.5">
                    <p:embed/>
                    <p:pic>
                      <p:nvPicPr>
                        <p:cNvPr id="16" name="Object 15">
                          <a:extLst>
                            <a:ext uri="{FF2B5EF4-FFF2-40B4-BE49-F238E27FC236}">
                              <a16:creationId xmlns:a16="http://schemas.microsoft.com/office/drawing/2014/main" id="{000113F9-C4CC-461C-B310-F2B84F572E37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4198" y="4892182"/>
                          <a:ext cx="842183" cy="443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6">
              <a:extLst>
                <a:ext uri="{FF2B5EF4-FFF2-40B4-BE49-F238E27FC236}">
                  <a16:creationId xmlns:a16="http://schemas.microsoft.com/office/drawing/2014/main" id="{F36CA698-BB28-44EB-8B2D-E240A5CB91A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707575" y="5036198"/>
            <a:ext cx="1094509" cy="3526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8" name="Clip" r:id="rId8" imgW="2285301" imgH="983609" progId="MS_ClipArt_Gallery.5">
                    <p:embed/>
                  </p:oleObj>
                </mc:Choice>
                <mc:Fallback>
                  <p:oleObj name="Clip" r:id="rId8" imgW="2285301" imgH="983609" progId="MS_ClipArt_Gallery.5">
                    <p:embed/>
                    <p:pic>
                      <p:nvPicPr>
                        <p:cNvPr id="17" name="Object 16">
                          <a:extLst>
                            <a:ext uri="{FF2B5EF4-FFF2-40B4-BE49-F238E27FC236}">
                              <a16:creationId xmlns:a16="http://schemas.microsoft.com/office/drawing/2014/main" id="{F36CA698-BB28-44EB-8B2D-E240A5CB91A7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7575" y="5036198"/>
                          <a:ext cx="1094509" cy="3526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981E9246-DCEC-4BE5-9222-0176A15E0279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29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64774"/>
      </p:ext>
    </p:extLst>
  </p:cSld>
  <p:clrMapOvr>
    <a:masterClrMapping/>
  </p:clrMapOvr>
  <p:transition spd="slow" advClick="0">
    <p:strips dir="r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AE1887D9-6E76-4465-8D70-F0983E5C77E6}"/>
              </a:ext>
            </a:extLst>
          </p:cNvPr>
          <p:cNvSpPr txBox="1">
            <a:spLocks/>
          </p:cNvSpPr>
          <p:nvPr/>
        </p:nvSpPr>
        <p:spPr>
          <a:xfrm>
            <a:off x="1981200" y="457200"/>
            <a:ext cx="8229600" cy="54837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Pengukuran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setelah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Pengakuan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Awal</a:t>
            </a:r>
            <a:endParaRPr lang="en-GB" sz="3600" b="1" kern="0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1DE7FD73-7368-4299-927A-D4C430C40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71618"/>
            <a:ext cx="2895600" cy="457200"/>
          </a:xfrm>
          <a:prstGeom prst="roundRect">
            <a:avLst>
              <a:gd name="adj" fmla="val 13449"/>
            </a:avLst>
          </a:prstGeom>
          <a:gradFill rotWithShape="0">
            <a:gsLst>
              <a:gs pos="0">
                <a:srgbClr val="FFCCCC"/>
              </a:gs>
              <a:gs pos="50000">
                <a:srgbClr val="FFFFFF"/>
              </a:gs>
              <a:gs pos="100000">
                <a:srgbClr val="FFCCCC"/>
              </a:gs>
            </a:gsLst>
            <a:lin ang="2700000" scaled="1"/>
          </a:gradFill>
          <a:ln w="9525">
            <a:solidFill>
              <a:srgbClr val="FF0000"/>
            </a:solidFill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Cost Model</a:t>
            </a: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16204281-BF37-4362-8A95-DCF689C98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829056"/>
            <a:ext cx="2895600" cy="457200"/>
          </a:xfrm>
          <a:prstGeom prst="roundRect">
            <a:avLst>
              <a:gd name="adj" fmla="val 13449"/>
            </a:avLst>
          </a:prstGeom>
          <a:gradFill rotWithShape="0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2700000" scaled="1"/>
          </a:gradFill>
          <a:ln w="9525">
            <a:solidFill>
              <a:srgbClr val="FF0000"/>
            </a:solidFill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Revaluation Model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7AB993-5601-48A4-9C70-5C1896DFD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1594" y="1362076"/>
            <a:ext cx="5715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dicatat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4488" lvl="1" indent="-230188">
              <a:spcBef>
                <a:spcPts val="600"/>
              </a:spcBef>
              <a:buFont typeface="Wingdings" pitchFamily="2" charset="2"/>
              <a:buChar char="§"/>
            </a:pP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endParaRPr lang="en-GB" sz="2200" b="1" u="sng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4488" lvl="1" indent="-230188">
              <a:buFont typeface="Wingdings" pitchFamily="2" charset="2"/>
              <a:buChar char="§"/>
            </a:pP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endParaRPr lang="en-GB" sz="22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4D534FA-00B9-406B-A1B6-DFB72734E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594" y="3681434"/>
            <a:ext cx="562768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dicatat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4488" lvl="1" indent="-230188">
              <a:spcBef>
                <a:spcPts val="600"/>
              </a:spcBef>
              <a:buFontTx/>
              <a:buChar char="–"/>
            </a:pP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revaluasian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GB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pada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200" b="1" u="sng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endParaRPr lang="en-GB" sz="2200" b="1" u="sng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4488" lvl="1" indent="-230188">
              <a:buFontTx/>
              <a:buChar char="–"/>
            </a:pP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endParaRPr lang="en-GB" sz="22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7388" lvl="2" indent="-228600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	yang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9" name="Picture 1" descr="C:\Documents and Settings\dwi martani\Desktop\PSAK BARU\gambar ekonomi\office_worker_3.gif">
            <a:extLst>
              <a:ext uri="{FF2B5EF4-FFF2-40B4-BE49-F238E27FC236}">
                <a16:creationId xmlns:a16="http://schemas.microsoft.com/office/drawing/2014/main" id="{B3756D24-035C-44F6-BC76-F108165A5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6911" y="2214555"/>
            <a:ext cx="1690683" cy="1228333"/>
          </a:xfrm>
          <a:prstGeom prst="rect">
            <a:avLst/>
          </a:prstGeom>
          <a:noFill/>
        </p:spPr>
      </p:pic>
      <p:pic>
        <p:nvPicPr>
          <p:cNvPr id="10" name="Picture 2" descr="C:\Documents and Settings\dwi martani\Desktop\PSAK BARU\gambar ekonomi\office_worker_4.gif">
            <a:extLst>
              <a:ext uri="{FF2B5EF4-FFF2-40B4-BE49-F238E27FC236}">
                <a16:creationId xmlns:a16="http://schemas.microsoft.com/office/drawing/2014/main" id="{B08CF79A-39CE-43D5-B72E-A317CB3E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2178" y="4714884"/>
            <a:ext cx="1619245" cy="12491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209888"/>
      </p:ext>
    </p:extLst>
  </p:cSld>
  <p:clrMapOvr>
    <a:masterClrMapping/>
  </p:clrMapOvr>
  <p:transition spd="slow" advClick="0">
    <p:strips dir="r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B9A5D8E-A0D1-4747-AB12-EB02354EFD20}"/>
              </a:ext>
            </a:extLst>
          </p:cNvPr>
          <p:cNvSpPr txBox="1">
            <a:spLocks/>
          </p:cNvSpPr>
          <p:nvPr/>
        </p:nvSpPr>
        <p:spPr>
          <a:xfrm>
            <a:off x="1829172" y="441410"/>
            <a:ext cx="8533656" cy="92497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Pengukuran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setelah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Pengakuan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</a:t>
            </a:r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Awal</a:t>
            </a:r>
            <a:endParaRPr lang="id-ID" sz="3600" b="1" kern="0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  <p:sp>
        <p:nvSpPr>
          <p:cNvPr id="6" name="AutoShape 3">
            <a:extLst>
              <a:ext uri="{FF2B5EF4-FFF2-40B4-BE49-F238E27FC236}">
                <a16:creationId xmlns:a16="http://schemas.microsoft.com/office/drawing/2014/main" id="{FDDE700A-D765-4DAC-BF05-5F920A7F7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1295400"/>
            <a:ext cx="3048000" cy="457200"/>
          </a:xfrm>
          <a:prstGeom prst="roundRect">
            <a:avLst>
              <a:gd name="adj" fmla="val 13449"/>
            </a:avLst>
          </a:prstGeom>
          <a:solidFill>
            <a:srgbClr val="DCDCBA"/>
          </a:solidFill>
          <a:ln w="9525">
            <a:noFill/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Revaluation Model</a:t>
            </a:r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44F60BDA-B8C2-4A22-AB9B-D7A868190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1905151"/>
            <a:ext cx="1676400" cy="600472"/>
          </a:xfrm>
          <a:prstGeom prst="leftArrow">
            <a:avLst>
              <a:gd name="adj1" fmla="val 100000"/>
              <a:gd name="adj2" fmla="val 32199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Entire class</a:t>
            </a:r>
          </a:p>
        </p:txBody>
      </p:sp>
      <p:sp>
        <p:nvSpPr>
          <p:cNvPr id="9" name="AutoShape 7">
            <a:extLst>
              <a:ext uri="{FF2B5EF4-FFF2-40B4-BE49-F238E27FC236}">
                <a16:creationId xmlns:a16="http://schemas.microsoft.com/office/drawing/2014/main" id="{A5B7A2E4-DB4A-4549-A9D0-774D33247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3429000"/>
            <a:ext cx="1524000" cy="716632"/>
          </a:xfrm>
          <a:prstGeom prst="leftArrow">
            <a:avLst>
              <a:gd name="adj1" fmla="val 100000"/>
              <a:gd name="adj2" fmla="val 32199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en-GB" sz="2000" b="1">
                <a:latin typeface="Calibri" panose="020F0502020204030204" pitchFamily="34" charset="0"/>
                <a:cs typeface="Calibri" panose="020F0502020204030204" pitchFamily="34" charset="0"/>
              </a:rPr>
              <a:t>To Equity directly</a:t>
            </a: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FD2089C2-DF77-4F10-8063-DAE0DE49D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4581128"/>
            <a:ext cx="1524000" cy="572616"/>
          </a:xfrm>
          <a:prstGeom prst="leftArrow">
            <a:avLst>
              <a:gd name="adj1" fmla="val 100000"/>
              <a:gd name="adj2" fmla="val 3219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en-GB" sz="2000" b="1">
                <a:latin typeface="Calibri" panose="020F0502020204030204" pitchFamily="34" charset="0"/>
                <a:cs typeface="Calibri" panose="020F0502020204030204" pitchFamily="34" charset="0"/>
              </a:rPr>
              <a:t>Negative to P/L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F524BBC7-3110-48BF-9640-5EB5164A76AF}"/>
              </a:ext>
            </a:extLst>
          </p:cNvPr>
          <p:cNvSpPr txBox="1">
            <a:spLocks noChangeArrowheads="1"/>
          </p:cNvSpPr>
          <p:nvPr/>
        </p:nvSpPr>
        <p:spPr>
          <a:xfrm>
            <a:off x="1637928" y="1724744"/>
            <a:ext cx="7011888" cy="4841776"/>
          </a:xfrm>
          <a:noFill/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defTabSz="914400">
              <a:buFont typeface="Arial" panose="020B0604020202020204" pitchFamily="34" charset="0"/>
              <a:buChar char="•"/>
              <a:tabLst>
                <a:tab pos="2857500" algn="l"/>
                <a:tab pos="3206750" algn="l"/>
              </a:tabLst>
            </a:pP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direvaluasi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endParaRPr lang="en-GB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342900" defTabSz="914400">
              <a:buFont typeface="Arial" panose="020B0604020202020204" pitchFamily="34" charset="0"/>
              <a:buChar char="•"/>
              <a:tabLst>
                <a:tab pos="2857500" algn="l"/>
                <a:tab pos="3206750" algn="l"/>
              </a:tabLst>
            </a:pPr>
            <a:r>
              <a:rPr lang="en-GB" sz="2000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direvaluasi</a:t>
            </a:r>
            <a:endParaRPr lang="en-GB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buFont typeface="Arial" panose="020B0604020202020204" pitchFamily="34" charset="0"/>
              <a:buChar char="•"/>
              <a:tabLst>
                <a:tab pos="2857500" algn="l"/>
                <a:tab pos="3206750" algn="l"/>
              </a:tabLst>
            </a:pP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meningkat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akibat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kenaikan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dikreditkan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surplus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85800" lvl="1" indent="-342900" defTabSz="914400">
              <a:buFont typeface="Arial" panose="020B0604020202020204" pitchFamily="34" charset="0"/>
              <a:buChar char="•"/>
              <a:tabLst>
                <a:tab pos="2857500" algn="l"/>
                <a:tab pos="3206750" algn="l"/>
              </a:tabLst>
            </a:pP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pembalikan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jika sebelumnya ada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akibat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terdahulu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/ impairment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defTabSz="914400">
              <a:buFont typeface="Arial" panose="020B0604020202020204" pitchFamily="34" charset="0"/>
              <a:buChar char="•"/>
              <a:tabLst>
                <a:tab pos="2857500" algn="l"/>
                <a:tab pos="3206750" algn="l"/>
              </a:tabLst>
            </a:pP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menurun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akibat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u="sng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GB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85800" lvl="1" indent="-342900" defTabSz="914400">
              <a:buFont typeface="Arial" panose="020B0604020202020204" pitchFamily="34" charset="0"/>
              <a:buChar char="•"/>
              <a:tabLst>
                <a:tab pos="2857500" algn="l"/>
                <a:tab pos="3206750" algn="l"/>
              </a:tabLst>
            </a:pP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Didebit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surplus revaluasi (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sejumlah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surplus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sebelum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berjalan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2EB85DC-21F6-4E29-A9B7-ADA94233D8B0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31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586068"/>
      </p:ext>
    </p:extLst>
  </p:cSld>
  <p:clrMapOvr>
    <a:masterClrMapping/>
  </p:clrMapOvr>
  <p:transition spd="slow" advClick="0">
    <p:strips dir="r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B9A5D8E-A0D1-4747-AB12-EB02354EFD20}"/>
              </a:ext>
            </a:extLst>
          </p:cNvPr>
          <p:cNvSpPr txBox="1">
            <a:spLocks/>
          </p:cNvSpPr>
          <p:nvPr/>
        </p:nvSpPr>
        <p:spPr>
          <a:xfrm>
            <a:off x="2580047" y="683218"/>
            <a:ext cx="6629400" cy="7636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40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Revalution</a:t>
            </a:r>
            <a:r>
              <a:rPr lang="en-US" sz="40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Model</a:t>
            </a:r>
            <a:endParaRPr lang="id-ID" sz="4000" b="1" kern="0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19951F43-44AA-406D-B4AF-667AD6B9C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9575" y="1022626"/>
            <a:ext cx="2895600" cy="457200"/>
          </a:xfrm>
          <a:prstGeom prst="roundRect">
            <a:avLst>
              <a:gd name="adj" fmla="val 13449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Revaluation Model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288C45A9-CB03-4FB9-928A-CD93FD06D2D1}"/>
              </a:ext>
            </a:extLst>
          </p:cNvPr>
          <p:cNvSpPr txBox="1">
            <a:spLocks noChangeArrowheads="1"/>
          </p:cNvSpPr>
          <p:nvPr/>
        </p:nvSpPr>
        <p:spPr>
          <a:xfrm>
            <a:off x="1576387" y="1911286"/>
            <a:ext cx="9039225" cy="2907748"/>
          </a:xfrm>
          <a:noFill/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just" defTabSz="914400">
              <a:buFont typeface="Wingdings" panose="05000000000000000000" pitchFamily="2" charset="2"/>
              <a:buChar char="§"/>
              <a:tabLst>
                <a:tab pos="2857500" algn="l"/>
                <a:tab pos="3206750" algn="l"/>
              </a:tabLst>
            </a:pP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Surplus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dipindahkan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sado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penggunaannya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 algn="just" defTabSz="914400">
              <a:buFont typeface="Wingdings" panose="05000000000000000000" pitchFamily="2" charset="2"/>
              <a:buChar char="§"/>
              <a:tabLst>
                <a:tab pos="2857500" algn="l"/>
                <a:tab pos="3206750" algn="l"/>
              </a:tabLst>
            </a:pP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Namun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pemindahan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seiring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000" i="1" kern="0" dirty="0">
                <a:latin typeface="Calibri" panose="020F0502020204030204" pitchFamily="34" charset="0"/>
                <a:cs typeface="Calibri" panose="020F0502020204030204" pitchFamily="34" charset="0"/>
              </a:rPr>
              <a:t>partially realized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saat penyusutan</a:t>
            </a:r>
            <a:endParaRPr lang="en-GB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342900" algn="just" defTabSz="9144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2857500" algn="l"/>
                <a:tab pos="3206750" algn="l"/>
              </a:tabLst>
            </a:pP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Dipindahkan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id-ID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surplus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dibagi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sisa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ekonomis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03E07DA4-5154-47F1-9AA9-5F4DDCE2D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3975" y="5584478"/>
            <a:ext cx="9141544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Arial" pitchFamily="34" charset="0"/>
              <a:buChar char="•"/>
              <a:tabLst>
                <a:tab pos="2857500" algn="l"/>
                <a:tab pos="3206750" algn="l"/>
              </a:tabLst>
            </a:pP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Pemindahan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surplus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4CEB072F-798F-48AF-A638-1B2FB4466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402828"/>
            <a:ext cx="5034136" cy="798928"/>
          </a:xfrm>
          <a:prstGeom prst="rect">
            <a:avLst/>
          </a:prstGeom>
          <a:solidFill>
            <a:schemeClr val="accent6"/>
          </a:solidFill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tIns="91440" rIns="0" bIns="91440"/>
          <a:lstStyle/>
          <a:p>
            <a:pPr marL="455613" indent="-455613">
              <a:spcBef>
                <a:spcPts val="600"/>
              </a:spcBef>
              <a:tabLst>
                <a:tab pos="912813" algn="l"/>
                <a:tab pos="4117975" algn="l"/>
                <a:tab pos="5434013" algn="l"/>
              </a:tabLst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Dr	Surplus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5613" indent="-455613">
              <a:spcBef>
                <a:spcPts val="600"/>
              </a:spcBef>
              <a:tabLst>
                <a:tab pos="912813" algn="l"/>
                <a:tab pos="4117975" algn="l"/>
                <a:tab pos="5434013" algn="l"/>
              </a:tabLst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Cr	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5613" indent="-455613">
              <a:lnSpc>
                <a:spcPct val="90000"/>
              </a:lnSpc>
              <a:spcBef>
                <a:spcPct val="10000"/>
              </a:spcBef>
              <a:tabLst>
                <a:tab pos="912813" algn="l"/>
                <a:tab pos="4117975" algn="l"/>
                <a:tab pos="5434013" algn="l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45E41E5-6C16-4F89-92E6-21839B349294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32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65995"/>
      </p:ext>
    </p:extLst>
  </p:cSld>
  <p:clrMapOvr>
    <a:masterClrMapping/>
  </p:clrMapOvr>
  <p:transition spd="slow" advClick="0">
    <p:strips dir="r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B9A5D8E-A0D1-4747-AB12-EB02354EFD20}"/>
              </a:ext>
            </a:extLst>
          </p:cNvPr>
          <p:cNvSpPr txBox="1">
            <a:spLocks/>
          </p:cNvSpPr>
          <p:nvPr/>
        </p:nvSpPr>
        <p:spPr>
          <a:xfrm>
            <a:off x="1981944" y="533400"/>
            <a:ext cx="6629400" cy="7636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id-ID" sz="40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Frekuensi Penilaian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34E99B27-CE08-43DF-9FA3-0975D2F2EE08}"/>
              </a:ext>
            </a:extLst>
          </p:cNvPr>
          <p:cNvSpPr txBox="1">
            <a:spLocks/>
          </p:cNvSpPr>
          <p:nvPr/>
        </p:nvSpPr>
        <p:spPr>
          <a:xfrm>
            <a:off x="1905000" y="1500174"/>
            <a:ext cx="8305800" cy="4748226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defTabSz="914400">
              <a:buFont typeface="Wingdings" panose="05000000000000000000" pitchFamily="2" charset="2"/>
              <a:buChar char="§"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Frekuensi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tergantung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d-ID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buFont typeface="Wingdings" panose="05000000000000000000" pitchFamily="2" charset="2"/>
              <a:buChar char="§"/>
              <a:tabLst>
                <a:tab pos="361950" algn="l"/>
              </a:tabLst>
            </a:pPr>
            <a:r>
              <a:rPr lang="id-ID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id-ID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d-ID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buFont typeface="Wingdings" panose="05000000000000000000" pitchFamily="2" charset="2"/>
              <a:buChar char="§"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asset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direvaluasi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berbeda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material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tercatatnya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lanjutan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id-ID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buFont typeface="Wingdings" panose="05000000000000000000" pitchFamily="2" charset="2"/>
              <a:buChar char="§"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asset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mengalami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fluktuatif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direvaluasi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id-ID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buFont typeface="Wingdings" panose="05000000000000000000" pitchFamily="2" charset="2"/>
              <a:buChar char="§"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tahunan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id-ID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apabila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2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id-ID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asset </a:t>
            </a:r>
            <a:r>
              <a:rPr lang="id-ID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dapat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direvaluasi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tiga</a:t>
            </a:r>
            <a:r>
              <a:rPr lang="en-US" sz="2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lima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24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sekali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AFEF5B5-6A77-4E6B-9A90-895DC0C508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88288" y="560241"/>
          <a:ext cx="2286398" cy="1573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Clip" r:id="rId3" imgW="2924269" imgH="2192448" progId="MS_ClipArt_Gallery.2">
                  <p:embed/>
                </p:oleObj>
              </mc:Choice>
              <mc:Fallback>
                <p:oleObj name="Clip" r:id="rId3" imgW="2924269" imgH="2192448" progId="MS_ClipArt_Gallery.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2AFEF5B5-6A77-4E6B-9A90-895DC0C508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8288" y="560241"/>
                        <a:ext cx="2286398" cy="15733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F58D978-F830-4D7A-A6F6-858662952AC7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33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685088"/>
      </p:ext>
    </p:extLst>
  </p:cSld>
  <p:clrMapOvr>
    <a:masterClrMapping/>
  </p:clrMapOvr>
  <p:transition spd="slow" advClick="0">
    <p:strips dir="r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B9A5D8E-A0D1-4747-AB12-EB02354EFD20}"/>
              </a:ext>
            </a:extLst>
          </p:cNvPr>
          <p:cNvSpPr txBox="1">
            <a:spLocks/>
          </p:cNvSpPr>
          <p:nvPr/>
        </p:nvSpPr>
        <p:spPr>
          <a:xfrm>
            <a:off x="2519154" y="265880"/>
            <a:ext cx="6629400" cy="7636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Revalution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Model - </a:t>
            </a:r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Ilustrasi</a:t>
            </a:r>
            <a:endParaRPr lang="id-ID" sz="3600" b="1" kern="0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5791E7-1955-4C6D-AAB7-2E0B6AB2E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9D2957-38F2-478C-B4A4-F7CF1B289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C:\Users\siina\Desktop\MOM'S\PSAK BARU\gambar ekonomi\0511-0901-0904-4510_Smoke_Pouring_Out_of_a_Factory_clipart_image.jpg">
            <a:extLst>
              <a:ext uri="{FF2B5EF4-FFF2-40B4-BE49-F238E27FC236}">
                <a16:creationId xmlns:a16="http://schemas.microsoft.com/office/drawing/2014/main" id="{35B779EA-798F-4C99-95E8-24BAF9FC1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665" y="2438400"/>
            <a:ext cx="2467412" cy="352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3">
            <a:extLst>
              <a:ext uri="{FF2B5EF4-FFF2-40B4-BE49-F238E27FC236}">
                <a16:creationId xmlns:a16="http://schemas.microsoft.com/office/drawing/2014/main" id="{DC864B0A-84F0-4761-82BC-06B95C7C4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540" y="1314440"/>
            <a:ext cx="2895600" cy="457200"/>
          </a:xfrm>
          <a:prstGeom prst="roundRect">
            <a:avLst>
              <a:gd name="adj" fmla="val 13449"/>
            </a:avLst>
          </a:prstGeom>
          <a:solidFill>
            <a:srgbClr val="DCDCBA"/>
          </a:solidFill>
          <a:ln w="9525">
            <a:noFill/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Revaluation Model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25DF4D-CCAB-4444-91FD-12E9A23DA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799" y="1314440"/>
            <a:ext cx="6346371" cy="13525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id-ID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memastikan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berbeda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material </a:t>
            </a:r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neraca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0F62EE-9502-4CBD-97BD-1E9DE5E69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799" y="2726262"/>
            <a:ext cx="6180484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diperlakukan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proporsional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eliminasi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2C322F-18BB-4885-8F20-67D47017F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013200"/>
            <a:ext cx="6346370" cy="23663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/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GB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proporsional</a:t>
            </a:r>
            <a:endParaRPr lang="id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defRPr/>
            </a:pPr>
            <a:r>
              <a:rPr lang="id-ID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d-ID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akumulasi depresiasi dan harga perolehan dinaikkan secara proporsional sehingga nilai bersih aset sama dengan nilai revaluasi.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GB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eliminasi</a:t>
            </a:r>
            <a:r>
              <a:rPr lang="en-GB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defRPr/>
            </a:pPr>
            <a:r>
              <a:rPr lang="id-ID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Nilai akumulasi depresiai ditutup mengurangi nilai aset. Kemudian aset dinaikkan menjadi nilai revaluasi</a:t>
            </a:r>
            <a:endParaRPr lang="en-GB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A33C17AB-CEAE-40D5-A979-C1CEDE91646A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34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175167"/>
      </p:ext>
    </p:extLst>
  </p:cSld>
  <p:clrMapOvr>
    <a:masterClrMapping/>
  </p:clrMapOvr>
  <p:transition spd="slow" advClick="0">
    <p:strips dir="r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76A282-021F-41EC-B1FB-88168719409B}"/>
              </a:ext>
            </a:extLst>
          </p:cNvPr>
          <p:cNvSpPr txBox="1">
            <a:spLocks/>
          </p:cNvSpPr>
          <p:nvPr/>
        </p:nvSpPr>
        <p:spPr>
          <a:xfrm>
            <a:off x="1452922" y="1296999"/>
            <a:ext cx="9443678" cy="1512341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PT.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Semeru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pada 2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Januari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2014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membeli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Rp100miilar dan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Rp200Miliar.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didepresiakan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20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 Pada 31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2015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senilai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Rp97,2Miliar dan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220Miliar. Pada 31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2018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ulang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Rp250Miliar dan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bangunnan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Rp72Milar. Pada 2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Februari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2019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Rp260Miliar.</a:t>
            </a:r>
          </a:p>
          <a:p>
            <a:pPr defTabSz="914400"/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320DA2DE-A9A8-461F-8A06-A5B4E7B46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5396" y="3046989"/>
            <a:ext cx="4209353" cy="1872874"/>
          </a:xfrm>
          <a:prstGeom prst="leftArrow">
            <a:avLst>
              <a:gd name="adj1" fmla="val 100000"/>
              <a:gd name="adj2" fmla="val 28530"/>
            </a:avLst>
          </a:prstGeom>
          <a:gradFill rotWithShape="0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/>
          <a:lstStyle/>
          <a:p>
            <a:pPr marL="361950" indent="-361950">
              <a:tabLst>
                <a:tab pos="715963" algn="l"/>
                <a:tab pos="2238375" algn="r"/>
                <a:tab pos="2873375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Januari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2014</a:t>
            </a:r>
          </a:p>
          <a:p>
            <a:pPr marL="361950" indent="-361950">
              <a:tabLst>
                <a:tab pos="715963" algn="l"/>
                <a:tab pos="2870200" algn="r"/>
                <a:tab pos="2873375" algn="r"/>
                <a:tab pos="34940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Tanah	200</a:t>
            </a:r>
          </a:p>
          <a:p>
            <a:pPr marL="361950" indent="-361950">
              <a:tabLst>
                <a:tab pos="715963" algn="l"/>
                <a:tab pos="2870200" algn="r"/>
                <a:tab pos="2873375" algn="r"/>
                <a:tab pos="34940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100</a:t>
            </a:r>
          </a:p>
          <a:p>
            <a:pPr marL="361950" indent="-361950">
              <a:tabLst>
                <a:tab pos="715963" algn="l"/>
                <a:tab pos="2870200" algn="r"/>
                <a:tab pos="2873375" algn="r"/>
                <a:tab pos="34940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Kas			300</a:t>
            </a:r>
          </a:p>
          <a:p>
            <a:pPr marL="361950" indent="-361950">
              <a:spcBef>
                <a:spcPts val="600"/>
              </a:spcBef>
              <a:tabLst>
                <a:tab pos="715963" algn="l"/>
                <a:tab pos="3944938" algn="r"/>
                <a:tab pos="4660900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31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2014</a:t>
            </a:r>
          </a:p>
          <a:p>
            <a:pPr marL="361950" indent="-361950">
              <a:tabLst>
                <a:tab pos="715963" algn="l"/>
                <a:tab pos="2689225" algn="r"/>
                <a:tab pos="350043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Beban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5</a:t>
            </a:r>
          </a:p>
          <a:p>
            <a:pPr marL="361950" indent="-361950">
              <a:tabLst>
                <a:tab pos="715963" algn="l"/>
                <a:tab pos="2689225" algn="r"/>
                <a:tab pos="34051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5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tabLst>
                <a:tab pos="715963" algn="l"/>
                <a:tab pos="2870200" algn="r"/>
                <a:tab pos="2873375" algn="r"/>
                <a:tab pos="3494088" algn="r"/>
              </a:tabLst>
              <a:defRPr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C1D4421D-B6C1-4CCA-9CCC-8E59CCE45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280820"/>
            <a:ext cx="4477604" cy="2514600"/>
          </a:xfrm>
          <a:prstGeom prst="leftArrow">
            <a:avLst>
              <a:gd name="adj1" fmla="val 100000"/>
              <a:gd name="adj2" fmla="val 23919"/>
            </a:avLst>
          </a:prstGeom>
          <a:gradFill rotWithShape="0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/>
          <a:lstStyle/>
          <a:p>
            <a:pPr marL="361950" indent="-361950">
              <a:tabLst>
                <a:tab pos="715963" algn="l"/>
                <a:tab pos="3944938" algn="r"/>
                <a:tab pos="4660900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31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2015</a:t>
            </a:r>
          </a:p>
          <a:p>
            <a:pPr marL="361950" indent="-361950">
              <a:tabLst>
                <a:tab pos="715963" algn="l"/>
                <a:tab pos="2689225" algn="r"/>
                <a:tab pos="350043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Beban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5</a:t>
            </a:r>
          </a:p>
          <a:p>
            <a:pPr marL="361950" indent="-361950">
              <a:tabLst>
                <a:tab pos="715963" algn="l"/>
                <a:tab pos="2689225" algn="r"/>
                <a:tab pos="34051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5</a:t>
            </a:r>
          </a:p>
          <a:p>
            <a:pPr marL="361950" indent="-361950">
              <a:spcBef>
                <a:spcPts val="600"/>
              </a:spcBef>
              <a:tabLst>
                <a:tab pos="715963" algn="l"/>
                <a:tab pos="2689225" algn="r"/>
                <a:tab pos="350043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10</a:t>
            </a:r>
          </a:p>
          <a:p>
            <a:pPr marL="361950" indent="-361950">
              <a:tabLst>
                <a:tab pos="715963" algn="l"/>
                <a:tab pos="2689225" algn="r"/>
                <a:tab pos="34051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10</a:t>
            </a:r>
          </a:p>
          <a:p>
            <a:pPr marL="361950" indent="-361950">
              <a:spcBef>
                <a:spcPts val="600"/>
              </a:spcBef>
              <a:tabLst>
                <a:tab pos="715963" algn="l"/>
                <a:tab pos="2689225" algn="r"/>
                <a:tab pos="350043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7,2</a:t>
            </a:r>
          </a:p>
          <a:p>
            <a:pPr marL="361950" indent="-361950">
              <a:tabLst>
                <a:tab pos="715963" algn="l"/>
                <a:tab pos="2689225" algn="r"/>
                <a:tab pos="34051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Surplus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7,2</a:t>
            </a:r>
          </a:p>
          <a:p>
            <a:pPr marL="361950" indent="-361950">
              <a:spcBef>
                <a:spcPts val="600"/>
              </a:spcBef>
              <a:tabLst>
                <a:tab pos="715963" algn="l"/>
                <a:tab pos="2689225" algn="r"/>
                <a:tab pos="350043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Tanah	20</a:t>
            </a:r>
          </a:p>
          <a:p>
            <a:pPr marL="361950" indent="-361950">
              <a:tabLst>
                <a:tab pos="715963" algn="l"/>
                <a:tab pos="2689225" algn="r"/>
                <a:tab pos="34051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Surplus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20</a:t>
            </a: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C6CFBA58-3941-4E60-A85D-F90DF544F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398" y="5035201"/>
            <a:ext cx="4343399" cy="1324822"/>
          </a:xfrm>
          <a:prstGeom prst="leftArrow">
            <a:avLst>
              <a:gd name="adj1" fmla="val 100000"/>
              <a:gd name="adj2" fmla="val 50545"/>
            </a:avLst>
          </a:prstGeom>
          <a:gradFill rotWithShape="0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/>
          <a:lstStyle/>
          <a:p>
            <a:pPr marL="361950" indent="-361950">
              <a:tabLst>
                <a:tab pos="715963" algn="l"/>
                <a:tab pos="3944938" algn="r"/>
                <a:tab pos="4660900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31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2016</a:t>
            </a:r>
          </a:p>
          <a:p>
            <a:pPr marL="361950" indent="-361950"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Beban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5,4</a:t>
            </a:r>
          </a:p>
          <a:p>
            <a:pPr marL="361950" indent="-361950"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Dep		5,4</a:t>
            </a:r>
          </a:p>
          <a:p>
            <a:pPr marL="361950" indent="-361950"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	Surplus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0,4</a:t>
            </a:r>
          </a:p>
          <a:p>
            <a:pPr marL="361950" indent="-361950"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0,5		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CBEDB61-7FEB-4087-94CA-90B294412E3A}"/>
              </a:ext>
            </a:extLst>
          </p:cNvPr>
          <p:cNvSpPr/>
          <p:nvPr/>
        </p:nvSpPr>
        <p:spPr bwMode="auto">
          <a:xfrm>
            <a:off x="5801645" y="3263098"/>
            <a:ext cx="470559" cy="5334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47A48580-BC57-4DAC-BEF2-4FDA3ADD56F2}"/>
              </a:ext>
            </a:extLst>
          </p:cNvPr>
          <p:cNvSpPr/>
          <p:nvPr/>
        </p:nvSpPr>
        <p:spPr bwMode="auto">
          <a:xfrm>
            <a:off x="5801646" y="5434354"/>
            <a:ext cx="470559" cy="6096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E8385B63-2FAB-45B5-9FA8-79D2F7511259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35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D194F12-8438-D346-9226-AF6F540DFF1F}"/>
              </a:ext>
            </a:extLst>
          </p:cNvPr>
          <p:cNvSpPr txBox="1">
            <a:spLocks/>
          </p:cNvSpPr>
          <p:nvPr/>
        </p:nvSpPr>
        <p:spPr>
          <a:xfrm>
            <a:off x="4524430" y="486846"/>
            <a:ext cx="7163544" cy="7636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Revalution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Model</a:t>
            </a:r>
            <a:endParaRPr lang="id-ID" sz="3600" b="1" kern="0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272005"/>
      </p:ext>
    </p:extLst>
  </p:cSld>
  <p:clrMapOvr>
    <a:masterClrMapping/>
  </p:clrMapOvr>
  <p:transition spd="slow" advClick="0">
    <p:strips dir="r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E9AA57-1C36-4522-9E34-A9B8B2282C23}"/>
              </a:ext>
            </a:extLst>
          </p:cNvPr>
          <p:cNvSpPr txBox="1">
            <a:spLocks/>
          </p:cNvSpPr>
          <p:nvPr/>
        </p:nvSpPr>
        <p:spPr>
          <a:xfrm>
            <a:off x="1712392" y="1170945"/>
            <a:ext cx="9298605" cy="171450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Pada 31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2018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ulang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Rp250Miliar dan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Rp72Milar. Pada 2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Februari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2019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Rp260Miliar.</a:t>
            </a:r>
          </a:p>
          <a:p>
            <a:pPr defTabSz="914400"/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B1D68619-6B15-40BE-B7FB-6547C8D3B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362200"/>
            <a:ext cx="4343399" cy="1416738"/>
          </a:xfrm>
          <a:prstGeom prst="leftArrow">
            <a:avLst>
              <a:gd name="adj1" fmla="val 100000"/>
              <a:gd name="adj2" fmla="val 50709"/>
            </a:avLst>
          </a:prstGeom>
          <a:gradFill rotWithShape="0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/>
          <a:lstStyle/>
          <a:p>
            <a:pPr marL="361950" indent="-361950">
              <a:spcBef>
                <a:spcPts val="100"/>
              </a:spcBef>
              <a:tabLst>
                <a:tab pos="715963" algn="l"/>
                <a:tab pos="3944938" algn="r"/>
                <a:tab pos="4660900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31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2018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Beban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5,4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Dep		5,4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	Surplus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Revaluasi-Bg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0,4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0,4 </a:t>
            </a:r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146BC3AD-DA05-4882-8100-5F7459400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019" y="3790371"/>
            <a:ext cx="4343399" cy="822382"/>
          </a:xfrm>
          <a:prstGeom prst="leftArrow">
            <a:avLst>
              <a:gd name="adj1" fmla="val 100000"/>
              <a:gd name="adj2" fmla="val 8553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361950" indent="-361950">
              <a:spcBef>
                <a:spcPts val="100"/>
              </a:spcBef>
              <a:tabLst>
                <a:tab pos="715963" algn="l"/>
                <a:tab pos="3944938" algn="r"/>
                <a:tab pos="4660900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31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2019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Beban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4,8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Dep		4,8</a:t>
            </a:r>
          </a:p>
        </p:txBody>
      </p:sp>
      <p:sp>
        <p:nvSpPr>
          <p:cNvPr id="14" name="AutoShape 7">
            <a:extLst>
              <a:ext uri="{FF2B5EF4-FFF2-40B4-BE49-F238E27FC236}">
                <a16:creationId xmlns:a16="http://schemas.microsoft.com/office/drawing/2014/main" id="{07516315-A900-45A4-B28E-206178ED7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8745" y="2187903"/>
            <a:ext cx="4343399" cy="1375024"/>
          </a:xfrm>
          <a:prstGeom prst="leftArrow">
            <a:avLst>
              <a:gd name="adj1" fmla="val 100000"/>
              <a:gd name="adj2" fmla="val 48712"/>
            </a:avLst>
          </a:prstGeom>
          <a:gradFill rotWithShape="0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/>
          <a:lstStyle/>
          <a:p>
            <a:pPr marL="361950" indent="-361950">
              <a:spcBef>
                <a:spcPts val="100"/>
              </a:spcBef>
              <a:tabLst>
                <a:tab pos="715963" algn="l"/>
                <a:tab pos="3944938" algn="r"/>
                <a:tab pos="4660900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31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2017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Beban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5,4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Dep		5,4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	Surplus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Revaluasi-Bg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0,4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0,4		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A97F6A26-A56B-4156-A3F7-50657702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440" y="4103454"/>
            <a:ext cx="4477604" cy="2186751"/>
          </a:xfrm>
          <a:prstGeom prst="leftArrow">
            <a:avLst>
              <a:gd name="adj1" fmla="val 100000"/>
              <a:gd name="adj2" fmla="val 37199"/>
            </a:avLst>
          </a:prstGeom>
          <a:gradFill rotWithShape="0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/>
          <a:lstStyle/>
          <a:p>
            <a:pPr marL="361950" indent="-361950">
              <a:spcBef>
                <a:spcPts val="100"/>
              </a:spcBef>
              <a:tabLst>
                <a:tab pos="715963" algn="l"/>
                <a:tab pos="3944938" algn="r"/>
                <a:tab pos="4660900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31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2018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Dep	16,2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4051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16,2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50043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Tanah	30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4051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Surplus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Revaluasi-Tnh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30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4051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	Surplus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Revaluasi-Bg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6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50043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Nilai	3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4051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9</a:t>
            </a:r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93DB6412-9500-4F48-990C-CC8EEFFC6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217" y="4751864"/>
            <a:ext cx="4343399" cy="1538341"/>
          </a:xfrm>
          <a:prstGeom prst="leftArrow">
            <a:avLst>
              <a:gd name="adj1" fmla="val 100000"/>
              <a:gd name="adj2" fmla="val 4615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361950" indent="-361950">
              <a:spcBef>
                <a:spcPts val="100"/>
              </a:spcBef>
              <a:tabLst>
                <a:tab pos="715963" algn="l"/>
                <a:tab pos="3944938" algn="r"/>
                <a:tab pos="4660900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Februari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2019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 	Kas		260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Tanah		250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Penj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Tnh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10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	Sur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Revaluasi-Tnh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50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Cr		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		50</a:t>
            </a: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spcBef>
                <a:spcPts val="100"/>
              </a:spcBef>
              <a:tabLst>
                <a:tab pos="715963" algn="l"/>
                <a:tab pos="2689225" algn="r"/>
                <a:tab pos="3316288" algn="r"/>
              </a:tabLst>
              <a:defRPr/>
            </a:pP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EB5B758-27F3-4BDB-91F0-4116B4D32B11}"/>
              </a:ext>
            </a:extLst>
          </p:cNvPr>
          <p:cNvSpPr/>
          <p:nvPr/>
        </p:nvSpPr>
        <p:spPr bwMode="auto">
          <a:xfrm>
            <a:off x="6055694" y="2305049"/>
            <a:ext cx="609600" cy="5334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F599F27D-6980-4D79-BF24-6D904EFE64F2}"/>
              </a:ext>
            </a:extLst>
          </p:cNvPr>
          <p:cNvSpPr/>
          <p:nvPr/>
        </p:nvSpPr>
        <p:spPr bwMode="auto">
          <a:xfrm>
            <a:off x="5988439" y="5693108"/>
            <a:ext cx="618698" cy="6096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46174F22-A359-4D2E-8045-6C4A9B2D85D1}"/>
              </a:ext>
            </a:extLst>
          </p:cNvPr>
          <p:cNvSpPr/>
          <p:nvPr/>
        </p:nvSpPr>
        <p:spPr bwMode="auto">
          <a:xfrm>
            <a:off x="1597994" y="4511889"/>
            <a:ext cx="533400" cy="479949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EB51839F-0045-4551-B017-1573B70D702B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36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7F992CF-904D-A74D-8F2D-F0F186B91CF2}"/>
              </a:ext>
            </a:extLst>
          </p:cNvPr>
          <p:cNvSpPr txBox="1">
            <a:spLocks/>
          </p:cNvSpPr>
          <p:nvPr/>
        </p:nvSpPr>
        <p:spPr>
          <a:xfrm>
            <a:off x="4653337" y="446876"/>
            <a:ext cx="7163544" cy="7636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3600" b="1" kern="0" dirty="0" err="1">
                <a:solidFill>
                  <a:srgbClr val="4D4A4C"/>
                </a:solidFill>
                <a:latin typeface="Fjalla One" panose="02000506040000020004" pitchFamily="2" charset="0"/>
              </a:rPr>
              <a:t>Revalution</a:t>
            </a:r>
            <a:r>
              <a:rPr lang="en-US" sz="3600" b="1" kern="0" dirty="0">
                <a:solidFill>
                  <a:srgbClr val="4D4A4C"/>
                </a:solidFill>
                <a:latin typeface="Fjalla One" panose="02000506040000020004" pitchFamily="2" charset="0"/>
              </a:rPr>
              <a:t> Model</a:t>
            </a:r>
            <a:endParaRPr lang="id-ID" sz="3600" b="1" kern="0" dirty="0">
              <a:solidFill>
                <a:srgbClr val="4D4A4C"/>
              </a:solidFill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600056"/>
      </p:ext>
    </p:extLst>
  </p:cSld>
  <p:clrMapOvr>
    <a:masterClrMapping/>
  </p:clrMapOvr>
  <p:transition spd="slow" advClick="0">
    <p:strips dir="r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6F4A48-0CCF-46EC-B571-4A3666D84427}"/>
              </a:ext>
            </a:extLst>
          </p:cNvPr>
          <p:cNvSpPr txBox="1">
            <a:spLocks/>
          </p:cNvSpPr>
          <p:nvPr/>
        </p:nvSpPr>
        <p:spPr>
          <a:xfrm>
            <a:off x="1295400" y="1371600"/>
            <a:ext cx="9601200" cy="5029200"/>
          </a:xfr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defTabSz="914400">
              <a:buFont typeface="Wingdings" panose="05000000000000000000" pitchFamily="2" charset="2"/>
              <a:buChar char="§"/>
            </a:pP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Obyek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pajak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selisih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lebih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penilaian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kembali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aktiva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tetap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,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hanya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selisih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lebih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bukan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Revaluasi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dalam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konsep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penilaian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kembali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yang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dapat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beroptensi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untung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atau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rugi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buFont typeface="Wingdings" panose="05000000000000000000" pitchFamily="2" charset="2"/>
              <a:buChar char="§"/>
            </a:pP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pajak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jika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menggunakan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SAK ETAP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dapat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dicatat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menurut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akuntansi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karena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SAK ETAP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menyatakan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Revaluasi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aset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tetap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diperkenankan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sepanjang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sesuai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dengan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ketentuan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pemerintah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(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dalam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kasus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ini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adalah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ketentuan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pajak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).</a:t>
            </a:r>
          </a:p>
          <a:p>
            <a:pPr marL="342900" indent="-342900" defTabSz="914400">
              <a:buFont typeface="Wingdings" panose="05000000000000000000" pitchFamily="2" charset="2"/>
              <a:buChar char="§"/>
            </a:pP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Revaluasi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pajak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menurut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PSAK,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entitas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dapat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memilih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:</a:t>
            </a:r>
          </a:p>
          <a:p>
            <a:pPr marL="635000" lvl="2" indent="-274638" defTabSz="914400">
              <a:buFont typeface="Wingdings" panose="05000000000000000000" pitchFamily="2" charset="2"/>
              <a:buChar char="§"/>
            </a:pP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Revaluasi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untuk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tujuan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pajak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hasil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Revaluasi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tidak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diakui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dalam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laporan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keuangan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,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hanya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nilai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pajaknya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yang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dicatat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sebagai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beban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 Akan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muncul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pajak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tangguhan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</a:t>
            </a:r>
          </a:p>
          <a:p>
            <a:pPr marL="635000" lvl="2" indent="-274638" defTabSz="914400">
              <a:buFont typeface="Wingdings" panose="05000000000000000000" pitchFamily="2" charset="2"/>
              <a:buChar char="§"/>
            </a:pP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Revaluasi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untuk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tujuan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pajak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dan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akuntansi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diakui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dalam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laporan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keuangan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nilai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aset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dan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perhitungan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pajak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juga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mengikuti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nilai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yang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direvaluasi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Kemungkinan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hanya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di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awal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karena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saat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akuntansi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direvaluasi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belum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tentu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pajak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memperkenankan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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hanya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untuk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tujuan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akuntansi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635000" lvl="2" indent="-274638" defTabSz="914400">
              <a:buFont typeface="Wingdings" panose="05000000000000000000" pitchFamily="2" charset="2"/>
              <a:buChar char="§"/>
            </a:pP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Revaluasi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untuk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tujuan</a:t>
            </a:r>
            <a:r>
              <a:rPr lang="en-US" sz="2000" b="1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b="1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akuntans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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diakui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nilai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revaluasinya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di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laporan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keuangan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namun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tidak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digunakan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dalam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perhitungan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fiskal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,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timbul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pajak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tangguhan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</a:t>
            </a:r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68C72AB2-6AC7-485C-8699-F4E8C5EE5C7E}"/>
              </a:ext>
            </a:extLst>
          </p:cNvPr>
          <p:cNvSpPr txBox="1">
            <a:spLocks noChangeArrowheads="1"/>
          </p:cNvSpPr>
          <p:nvPr/>
        </p:nvSpPr>
        <p:spPr>
          <a:xfrm>
            <a:off x="3289929" y="486229"/>
            <a:ext cx="6396995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id-ID" sz="4000" b="1" kern="0" dirty="0"/>
              <a:t>Revalua</a:t>
            </a:r>
            <a:r>
              <a:rPr lang="en-US" sz="4000" b="1" kern="0" dirty="0" err="1"/>
              <a:t>si</a:t>
            </a:r>
            <a:r>
              <a:rPr lang="en-US" sz="4000" b="1" kern="0" dirty="0"/>
              <a:t> </a:t>
            </a:r>
            <a:r>
              <a:rPr lang="en-US" sz="4000" b="1" kern="0" dirty="0" err="1"/>
              <a:t>Pajak</a:t>
            </a:r>
            <a:r>
              <a:rPr lang="en-US" sz="4000" b="1" kern="0" dirty="0"/>
              <a:t> – </a:t>
            </a:r>
            <a:r>
              <a:rPr lang="en-US" sz="4000" b="1" kern="0" dirty="0" err="1"/>
              <a:t>Bultek</a:t>
            </a:r>
            <a:r>
              <a:rPr lang="en-US" sz="4000" b="1" kern="0" dirty="0"/>
              <a:t> 11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CA3232F8-EC93-44BC-9362-B7432D1EADE7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37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150644"/>
      </p:ext>
    </p:extLst>
  </p:cSld>
  <p:clrMapOvr>
    <a:masterClrMapping/>
  </p:clrMapOvr>
  <p:transition spd="slow" advClick="0">
    <p:strips dir="r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68C72AB2-6AC7-485C-8699-F4E8C5EE5C7E}"/>
              </a:ext>
            </a:extLst>
          </p:cNvPr>
          <p:cNvSpPr txBox="1">
            <a:spLocks noChangeArrowheads="1"/>
          </p:cNvSpPr>
          <p:nvPr/>
        </p:nvSpPr>
        <p:spPr>
          <a:xfrm>
            <a:off x="3630940" y="353530"/>
            <a:ext cx="49530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4000" b="1" kern="0" dirty="0" err="1"/>
              <a:t>Penyusutan</a:t>
            </a:r>
            <a:endParaRPr lang="en-US" sz="4000" b="1" kern="0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15FFF6-D825-4246-9C52-BADD5E536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3214686"/>
            <a:ext cx="8420100" cy="3262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4625" indent="-174625" algn="just">
              <a:spcBef>
                <a:spcPct val="30000"/>
              </a:spcBef>
              <a:defRPr/>
            </a:pPr>
            <a:r>
              <a:rPr lang="en-GB" sz="2400" b="1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alokasi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sistematis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GB" sz="24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4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GB" sz="24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disusutkan</a:t>
            </a:r>
            <a:r>
              <a:rPr lang="en-GB" sz="24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(depreciable amount)</a:t>
            </a:r>
            <a:r>
              <a:rPr lang="en-GB" sz="24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umur</a:t>
            </a:r>
            <a:r>
              <a:rPr lang="en-GB" sz="24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manfaatnya</a:t>
            </a:r>
            <a:r>
              <a:rPr lang="en-GB" sz="24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(useful life)</a:t>
            </a:r>
            <a:r>
              <a:rPr lang="en-GB" sz="24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8" name="Group 12">
            <a:extLst>
              <a:ext uri="{FF2B5EF4-FFF2-40B4-BE49-F238E27FC236}">
                <a16:creationId xmlns:a16="http://schemas.microsoft.com/office/drawing/2014/main" id="{267BF6D5-12C2-4C00-8254-5698850C962B}"/>
              </a:ext>
            </a:extLst>
          </p:cNvPr>
          <p:cNvGrpSpPr>
            <a:grpSpLocks/>
          </p:cNvGrpSpPr>
          <p:nvPr/>
        </p:nvGrpSpPr>
        <p:grpSpPr bwMode="auto">
          <a:xfrm>
            <a:off x="5078413" y="1681156"/>
            <a:ext cx="4841875" cy="814388"/>
            <a:chOff x="2239" y="960"/>
            <a:chExt cx="3050" cy="513"/>
          </a:xfrm>
        </p:grpSpPr>
        <p:sp>
          <p:nvSpPr>
            <p:cNvPr id="9" name="AutoShape 5">
              <a:extLst>
                <a:ext uri="{FF2B5EF4-FFF2-40B4-BE49-F238E27FC236}">
                  <a16:creationId xmlns:a16="http://schemas.microsoft.com/office/drawing/2014/main" id="{433CBD34-8BCB-4038-B0B2-4CB742009E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5" y="1053"/>
              <a:ext cx="1824" cy="288"/>
            </a:xfrm>
            <a:prstGeom prst="roundRect">
              <a:avLst>
                <a:gd name="adj" fmla="val 13449"/>
              </a:avLst>
            </a:prstGeom>
            <a:gradFill rotWithShape="0">
              <a:gsLst>
                <a:gs pos="0">
                  <a:srgbClr val="FF0000">
                    <a:gamma/>
                    <a:shade val="46275"/>
                    <a:invGamma/>
                  </a:srgbClr>
                </a:gs>
                <a:gs pos="5000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dist="71842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sz="24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Penyusutan</a:t>
              </a:r>
              <a:endPara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0" name="AutoShape 9">
              <a:extLst>
                <a:ext uri="{FF2B5EF4-FFF2-40B4-BE49-F238E27FC236}">
                  <a16:creationId xmlns:a16="http://schemas.microsoft.com/office/drawing/2014/main" id="{AF638AB9-6DDC-4A0B-AD94-88EDD20885FF}"/>
                </a:ext>
              </a:extLst>
            </p:cNvPr>
            <p:cNvCxnSpPr>
              <a:cxnSpLocks noChangeShapeType="1"/>
              <a:stCxn id="12" idx="3"/>
              <a:endCxn id="9" idx="1"/>
            </p:cNvCxnSpPr>
            <p:nvPr/>
          </p:nvCxnSpPr>
          <p:spPr bwMode="auto">
            <a:xfrm>
              <a:off x="2295" y="960"/>
              <a:ext cx="1170" cy="237"/>
            </a:xfrm>
            <a:prstGeom prst="straightConnector1">
              <a:avLst/>
            </a:prstGeom>
            <a:noFill/>
            <a:ln w="2857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0">
              <a:extLst>
                <a:ext uri="{FF2B5EF4-FFF2-40B4-BE49-F238E27FC236}">
                  <a16:creationId xmlns:a16="http://schemas.microsoft.com/office/drawing/2014/main" id="{F3644CA5-E794-4F1D-90FE-C5BED596CE60}"/>
                </a:ext>
              </a:extLst>
            </p:cNvPr>
            <p:cNvCxnSpPr>
              <a:cxnSpLocks noChangeShapeType="1"/>
              <a:stCxn id="13" idx="3"/>
              <a:endCxn id="9" idx="1"/>
            </p:cNvCxnSpPr>
            <p:nvPr/>
          </p:nvCxnSpPr>
          <p:spPr bwMode="auto">
            <a:xfrm flipV="1">
              <a:off x="2239" y="1197"/>
              <a:ext cx="1226" cy="276"/>
            </a:xfrm>
            <a:prstGeom prst="straightConnector1">
              <a:avLst/>
            </a:prstGeom>
            <a:noFill/>
            <a:ln w="2857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</p:spPr>
        </p:cxnSp>
      </p:grpSp>
      <p:sp>
        <p:nvSpPr>
          <p:cNvPr id="12" name="AutoShape 7">
            <a:extLst>
              <a:ext uri="{FF2B5EF4-FFF2-40B4-BE49-F238E27FC236}">
                <a16:creationId xmlns:a16="http://schemas.microsoft.com/office/drawing/2014/main" id="{7BA55490-59DB-472E-910C-01FBB62E0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1706" y="1452554"/>
            <a:ext cx="2895600" cy="457200"/>
          </a:xfrm>
          <a:prstGeom prst="roundRect">
            <a:avLst>
              <a:gd name="adj" fmla="val 13449"/>
            </a:avLst>
          </a:prstGeom>
          <a:gradFill rotWithShape="0">
            <a:gsLst>
              <a:gs pos="0">
                <a:srgbClr val="FFCCCC"/>
              </a:gs>
              <a:gs pos="50000">
                <a:srgbClr val="FFFFFF"/>
              </a:gs>
              <a:gs pos="100000">
                <a:srgbClr val="FFCCCC"/>
              </a:gs>
            </a:gsLst>
            <a:lin ang="2700000" scaled="1"/>
          </a:gradFill>
          <a:ln w="9525">
            <a:solidFill>
              <a:srgbClr val="FF0000"/>
            </a:solidFill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Cost Model</a:t>
            </a:r>
          </a:p>
        </p:txBody>
      </p:sp>
      <p:sp>
        <p:nvSpPr>
          <p:cNvPr id="13" name="AutoShape 8">
            <a:extLst>
              <a:ext uri="{FF2B5EF4-FFF2-40B4-BE49-F238E27FC236}">
                <a16:creationId xmlns:a16="http://schemas.microsoft.com/office/drawing/2014/main" id="{2B4EFA0B-8F4F-4E04-AE59-7F812CD2D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3140" y="2266727"/>
            <a:ext cx="2895600" cy="457200"/>
          </a:xfrm>
          <a:prstGeom prst="roundRect">
            <a:avLst>
              <a:gd name="adj" fmla="val 13449"/>
            </a:avLst>
          </a:prstGeom>
          <a:gradFill rotWithShape="0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2700000" scaled="1"/>
          </a:gradFill>
          <a:ln w="9525">
            <a:solidFill>
              <a:srgbClr val="FF0000"/>
            </a:solidFill>
            <a:round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Revaluation Model</a:t>
            </a:r>
          </a:p>
        </p:txBody>
      </p:sp>
      <p:pic>
        <p:nvPicPr>
          <p:cNvPr id="14" name="Picture 2" descr="C:\Users\Nelson\AppData\Local\Microsoft\Windows\Temporary Internet Files\Content.IE5\MTVWYFT0\MCj02958840000[1].wmf">
            <a:extLst>
              <a:ext uri="{FF2B5EF4-FFF2-40B4-BE49-F238E27FC236}">
                <a16:creationId xmlns:a16="http://schemas.microsoft.com/office/drawing/2014/main" id="{DB87E4A9-EEDC-4FF9-B9B6-F43F7C2FD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4319126"/>
            <a:ext cx="2900389" cy="214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530B04D5-F737-4F96-840C-13DE2782519A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38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377131"/>
      </p:ext>
    </p:extLst>
  </p:cSld>
  <p:clrMapOvr>
    <a:masterClrMapping/>
  </p:clrMapOvr>
  <p:transition spd="slow" advClick="0">
    <p:strips dir="r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243AFB-74BA-47F1-B5D9-65D6F1928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450" y="1795506"/>
            <a:ext cx="3638866" cy="341375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Semua aset tetap kecuali tanah kehilangan kapasitasnya saat digunakan.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defRPr/>
            </a:pP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Kehilangan kapasitas produksi ini diakui sebagai </a:t>
            </a:r>
            <a:r>
              <a:rPr lang="id-ID" sz="2400" b="1" i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Beban Depresiasi.</a:t>
            </a:r>
            <a:endParaRPr lang="en-US" sz="2400" b="1" i="1" dirty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defRPr/>
            </a:pPr>
            <a:r>
              <a:rPr lang="en-US" sz="2400" b="1" i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US" sz="2400" b="1" i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400" b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alokasi</a:t>
            </a: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b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biaya</a:t>
            </a: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b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perolehan</a:t>
            </a:r>
            <a:endParaRPr lang="id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3FC12866-BE98-490E-80A9-7914B8E52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987" y="1752600"/>
            <a:ext cx="3637376" cy="15696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id-ID" sz="2400" u="sng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Depresiasi fisik</a:t>
            </a:r>
            <a:r>
              <a:rPr lang="id-ID" sz="2400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id-ID" sz="2400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dari pengausan atau perusakan saat digunakan atau karena cuaca.</a:t>
            </a: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A126E95D-7EF2-42D1-90B4-8F2F5661F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6956" y="3581851"/>
            <a:ext cx="3637376" cy="15696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id-ID" sz="2400" u="sng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Depresasi fungsional</a:t>
            </a: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 terjadi saat aset tetap tidak lagi dapat digunakan pada tingkat yang diharapkan.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22B307DD-3DF7-4015-837D-1262F069C614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39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012795-A810-4B4D-8F1E-943082AAD5DF}"/>
              </a:ext>
            </a:extLst>
          </p:cNvPr>
          <p:cNvSpPr txBox="1">
            <a:spLocks noChangeArrowheads="1"/>
          </p:cNvSpPr>
          <p:nvPr/>
        </p:nvSpPr>
        <p:spPr>
          <a:xfrm>
            <a:off x="3630940" y="353530"/>
            <a:ext cx="49530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4000" b="1" kern="0" dirty="0" err="1"/>
              <a:t>Penyusutan</a:t>
            </a:r>
            <a:endParaRPr lang="en-US" sz="4000" b="1" kern="0" dirty="0"/>
          </a:p>
        </p:txBody>
      </p:sp>
    </p:spTree>
    <p:extLst>
      <p:ext uri="{BB962C8B-B14F-4D97-AF65-F5344CB8AC3E}">
        <p14:creationId xmlns:p14="http://schemas.microsoft.com/office/powerpoint/2010/main" val="655025176"/>
      </p:ext>
    </p:extLst>
  </p:cSld>
  <p:clrMapOvr>
    <a:masterClrMapping/>
  </p:clrMapOvr>
  <p:transition spd="slow" advClick="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 autoUpdateAnimBg="0"/>
      <p:bldP spid="17" grpId="0" animBg="1" autoUpdateAnimBg="0"/>
      <p:bldP spid="18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>
            <a:extLst>
              <a:ext uri="{FF2B5EF4-FFF2-40B4-BE49-F238E27FC236}">
                <a16:creationId xmlns:a16="http://schemas.microsoft.com/office/drawing/2014/main" id="{B7930337-41C3-47C9-9FBB-E91F3A619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0256" y="3645844"/>
            <a:ext cx="1066800" cy="50323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33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89907CA5-8757-4480-A2AE-1C266FD309F7}"/>
              </a:ext>
            </a:extLst>
          </p:cNvPr>
          <p:cNvGrpSpPr>
            <a:grpSpLocks/>
          </p:cNvGrpSpPr>
          <p:nvPr/>
        </p:nvGrpSpPr>
        <p:grpSpPr bwMode="auto">
          <a:xfrm rot="1647396">
            <a:off x="2750555" y="2778488"/>
            <a:ext cx="1210959" cy="1714084"/>
            <a:chOff x="2202" y="1158"/>
            <a:chExt cx="1356" cy="2003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CF18DF37-0952-4793-A3C8-2DDAEABA8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" y="1322"/>
              <a:ext cx="1356" cy="1701"/>
            </a:xfrm>
            <a:custGeom>
              <a:avLst/>
              <a:gdLst>
                <a:gd name="T0" fmla="*/ 1881 w 2712"/>
                <a:gd name="T1" fmla="*/ 846 h 3401"/>
                <a:gd name="T2" fmla="*/ 1731 w 2712"/>
                <a:gd name="T3" fmla="*/ 692 h 3401"/>
                <a:gd name="T4" fmla="*/ 1503 w 2712"/>
                <a:gd name="T5" fmla="*/ 599 h 3401"/>
                <a:gd name="T6" fmla="*/ 1243 w 2712"/>
                <a:gd name="T7" fmla="*/ 591 h 3401"/>
                <a:gd name="T8" fmla="*/ 1002 w 2712"/>
                <a:gd name="T9" fmla="*/ 675 h 3401"/>
                <a:gd name="T10" fmla="*/ 846 w 2712"/>
                <a:gd name="T11" fmla="*/ 825 h 3401"/>
                <a:gd name="T12" fmla="*/ 791 w 2712"/>
                <a:gd name="T13" fmla="*/ 1015 h 3401"/>
                <a:gd name="T14" fmla="*/ 859 w 2712"/>
                <a:gd name="T15" fmla="*/ 1196 h 3401"/>
                <a:gd name="T16" fmla="*/ 1036 w 2712"/>
                <a:gd name="T17" fmla="*/ 1338 h 3401"/>
                <a:gd name="T18" fmla="*/ 1279 w 2712"/>
                <a:gd name="T19" fmla="*/ 1413 h 3401"/>
                <a:gd name="T20" fmla="*/ 1828 w 2712"/>
                <a:gd name="T21" fmla="*/ 1470 h 3401"/>
                <a:gd name="T22" fmla="*/ 2182 w 2712"/>
                <a:gd name="T23" fmla="*/ 1616 h 3401"/>
                <a:gd name="T24" fmla="*/ 2463 w 2712"/>
                <a:gd name="T25" fmla="*/ 1833 h 3401"/>
                <a:gd name="T26" fmla="*/ 2644 w 2712"/>
                <a:gd name="T27" fmla="*/ 2103 h 3401"/>
                <a:gd name="T28" fmla="*/ 2712 w 2712"/>
                <a:gd name="T29" fmla="*/ 2397 h 3401"/>
                <a:gd name="T30" fmla="*/ 2651 w 2712"/>
                <a:gd name="T31" fmla="*/ 2694 h 3401"/>
                <a:gd name="T32" fmla="*/ 2476 w 2712"/>
                <a:gd name="T33" fmla="*/ 2964 h 3401"/>
                <a:gd name="T34" fmla="*/ 2203 w 2712"/>
                <a:gd name="T35" fmla="*/ 3185 h 3401"/>
                <a:gd name="T36" fmla="*/ 1845 w 2712"/>
                <a:gd name="T37" fmla="*/ 3335 h 3401"/>
                <a:gd name="T38" fmla="*/ 1450 w 2712"/>
                <a:gd name="T39" fmla="*/ 3401 h 3401"/>
                <a:gd name="T40" fmla="*/ 1045 w 2712"/>
                <a:gd name="T41" fmla="*/ 3375 h 3401"/>
                <a:gd name="T42" fmla="*/ 667 w 2712"/>
                <a:gd name="T43" fmla="*/ 3264 h 3401"/>
                <a:gd name="T44" fmla="*/ 350 w 2712"/>
                <a:gd name="T45" fmla="*/ 3074 h 3401"/>
                <a:gd name="T46" fmla="*/ 125 w 2712"/>
                <a:gd name="T47" fmla="*/ 2827 h 3401"/>
                <a:gd name="T48" fmla="*/ 13 w 2712"/>
                <a:gd name="T49" fmla="*/ 2540 h 3401"/>
                <a:gd name="T50" fmla="*/ 791 w 2712"/>
                <a:gd name="T51" fmla="*/ 2416 h 3401"/>
                <a:gd name="T52" fmla="*/ 859 w 2712"/>
                <a:gd name="T53" fmla="*/ 2603 h 3401"/>
                <a:gd name="T54" fmla="*/ 1028 w 2712"/>
                <a:gd name="T55" fmla="*/ 2747 h 3401"/>
                <a:gd name="T56" fmla="*/ 1273 w 2712"/>
                <a:gd name="T57" fmla="*/ 2814 h 3401"/>
                <a:gd name="T58" fmla="*/ 1537 w 2712"/>
                <a:gd name="T59" fmla="*/ 2800 h 3401"/>
                <a:gd name="T60" fmla="*/ 1758 w 2712"/>
                <a:gd name="T61" fmla="*/ 2694 h 3401"/>
                <a:gd name="T62" fmla="*/ 1891 w 2712"/>
                <a:gd name="T63" fmla="*/ 2531 h 3401"/>
                <a:gd name="T64" fmla="*/ 1916 w 2712"/>
                <a:gd name="T65" fmla="*/ 2340 h 3401"/>
                <a:gd name="T66" fmla="*/ 1815 w 2712"/>
                <a:gd name="T67" fmla="*/ 2164 h 3401"/>
                <a:gd name="T68" fmla="*/ 1614 w 2712"/>
                <a:gd name="T69" fmla="*/ 2036 h 3401"/>
                <a:gd name="T70" fmla="*/ 1256 w 2712"/>
                <a:gd name="T71" fmla="*/ 1992 h 3401"/>
                <a:gd name="T72" fmla="*/ 861 w 2712"/>
                <a:gd name="T73" fmla="*/ 1930 h 3401"/>
                <a:gd name="T74" fmla="*/ 511 w 2712"/>
                <a:gd name="T75" fmla="*/ 1780 h 3401"/>
                <a:gd name="T76" fmla="*/ 234 w 2712"/>
                <a:gd name="T77" fmla="*/ 1559 h 3401"/>
                <a:gd name="T78" fmla="*/ 55 w 2712"/>
                <a:gd name="T79" fmla="*/ 1289 h 3401"/>
                <a:gd name="T80" fmla="*/ 0 w 2712"/>
                <a:gd name="T81" fmla="*/ 992 h 3401"/>
                <a:gd name="T82" fmla="*/ 67 w 2712"/>
                <a:gd name="T83" fmla="*/ 696 h 3401"/>
                <a:gd name="T84" fmla="*/ 247 w 2712"/>
                <a:gd name="T85" fmla="*/ 428 h 3401"/>
                <a:gd name="T86" fmla="*/ 525 w 2712"/>
                <a:gd name="T87" fmla="*/ 211 h 3401"/>
                <a:gd name="T88" fmla="*/ 878 w 2712"/>
                <a:gd name="T89" fmla="*/ 65 h 3401"/>
                <a:gd name="T90" fmla="*/ 1279 w 2712"/>
                <a:gd name="T91" fmla="*/ 4 h 3401"/>
                <a:gd name="T92" fmla="*/ 1684 w 2712"/>
                <a:gd name="T93" fmla="*/ 30 h 3401"/>
                <a:gd name="T94" fmla="*/ 2058 w 2712"/>
                <a:gd name="T95" fmla="*/ 148 h 3401"/>
                <a:gd name="T96" fmla="*/ 2370 w 2712"/>
                <a:gd name="T97" fmla="*/ 338 h 3401"/>
                <a:gd name="T98" fmla="*/ 2590 w 2712"/>
                <a:gd name="T99" fmla="*/ 591 h 3401"/>
                <a:gd name="T100" fmla="*/ 2701 w 2712"/>
                <a:gd name="T101" fmla="*/ 878 h 340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712"/>
                <a:gd name="T154" fmla="*/ 0 h 3401"/>
                <a:gd name="T155" fmla="*/ 2712 w 2712"/>
                <a:gd name="T156" fmla="*/ 3401 h 340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712" h="3401">
                  <a:moveTo>
                    <a:pt x="1918" y="998"/>
                  </a:moveTo>
                  <a:lnTo>
                    <a:pt x="1918" y="958"/>
                  </a:lnTo>
                  <a:lnTo>
                    <a:pt x="1912" y="926"/>
                  </a:lnTo>
                  <a:lnTo>
                    <a:pt x="1899" y="886"/>
                  </a:lnTo>
                  <a:lnTo>
                    <a:pt x="1881" y="846"/>
                  </a:lnTo>
                  <a:lnTo>
                    <a:pt x="1861" y="812"/>
                  </a:lnTo>
                  <a:lnTo>
                    <a:pt x="1834" y="778"/>
                  </a:lnTo>
                  <a:lnTo>
                    <a:pt x="1805" y="747"/>
                  </a:lnTo>
                  <a:lnTo>
                    <a:pt x="1767" y="719"/>
                  </a:lnTo>
                  <a:lnTo>
                    <a:pt x="1731" y="692"/>
                  </a:lnTo>
                  <a:lnTo>
                    <a:pt x="1691" y="665"/>
                  </a:lnTo>
                  <a:lnTo>
                    <a:pt x="1644" y="644"/>
                  </a:lnTo>
                  <a:lnTo>
                    <a:pt x="1600" y="625"/>
                  </a:lnTo>
                  <a:lnTo>
                    <a:pt x="1551" y="608"/>
                  </a:lnTo>
                  <a:lnTo>
                    <a:pt x="1503" y="599"/>
                  </a:lnTo>
                  <a:lnTo>
                    <a:pt x="1450" y="591"/>
                  </a:lnTo>
                  <a:lnTo>
                    <a:pt x="1397" y="584"/>
                  </a:lnTo>
                  <a:lnTo>
                    <a:pt x="1344" y="582"/>
                  </a:lnTo>
                  <a:lnTo>
                    <a:pt x="1292" y="587"/>
                  </a:lnTo>
                  <a:lnTo>
                    <a:pt x="1243" y="591"/>
                  </a:lnTo>
                  <a:lnTo>
                    <a:pt x="1190" y="601"/>
                  </a:lnTo>
                  <a:lnTo>
                    <a:pt x="1142" y="614"/>
                  </a:lnTo>
                  <a:lnTo>
                    <a:pt x="1093" y="631"/>
                  </a:lnTo>
                  <a:lnTo>
                    <a:pt x="1045" y="652"/>
                  </a:lnTo>
                  <a:lnTo>
                    <a:pt x="1002" y="675"/>
                  </a:lnTo>
                  <a:lnTo>
                    <a:pt x="965" y="698"/>
                  </a:lnTo>
                  <a:lnTo>
                    <a:pt x="929" y="728"/>
                  </a:lnTo>
                  <a:lnTo>
                    <a:pt x="895" y="759"/>
                  </a:lnTo>
                  <a:lnTo>
                    <a:pt x="869" y="789"/>
                  </a:lnTo>
                  <a:lnTo>
                    <a:pt x="846" y="825"/>
                  </a:lnTo>
                  <a:lnTo>
                    <a:pt x="821" y="861"/>
                  </a:lnTo>
                  <a:lnTo>
                    <a:pt x="808" y="899"/>
                  </a:lnTo>
                  <a:lnTo>
                    <a:pt x="794" y="935"/>
                  </a:lnTo>
                  <a:lnTo>
                    <a:pt x="794" y="975"/>
                  </a:lnTo>
                  <a:lnTo>
                    <a:pt x="791" y="1015"/>
                  </a:lnTo>
                  <a:lnTo>
                    <a:pt x="794" y="1051"/>
                  </a:lnTo>
                  <a:lnTo>
                    <a:pt x="802" y="1089"/>
                  </a:lnTo>
                  <a:lnTo>
                    <a:pt x="821" y="1129"/>
                  </a:lnTo>
                  <a:lnTo>
                    <a:pt x="838" y="1162"/>
                  </a:lnTo>
                  <a:lnTo>
                    <a:pt x="859" y="1196"/>
                  </a:lnTo>
                  <a:lnTo>
                    <a:pt x="889" y="1232"/>
                  </a:lnTo>
                  <a:lnTo>
                    <a:pt x="920" y="1262"/>
                  </a:lnTo>
                  <a:lnTo>
                    <a:pt x="952" y="1293"/>
                  </a:lnTo>
                  <a:lnTo>
                    <a:pt x="996" y="1319"/>
                  </a:lnTo>
                  <a:lnTo>
                    <a:pt x="1036" y="1338"/>
                  </a:lnTo>
                  <a:lnTo>
                    <a:pt x="1079" y="1361"/>
                  </a:lnTo>
                  <a:lnTo>
                    <a:pt x="1129" y="1378"/>
                  </a:lnTo>
                  <a:lnTo>
                    <a:pt x="1176" y="1395"/>
                  </a:lnTo>
                  <a:lnTo>
                    <a:pt x="1226" y="1405"/>
                  </a:lnTo>
                  <a:lnTo>
                    <a:pt x="1279" y="1413"/>
                  </a:lnTo>
                  <a:lnTo>
                    <a:pt x="1515" y="1413"/>
                  </a:lnTo>
                  <a:lnTo>
                    <a:pt x="1591" y="1422"/>
                  </a:lnTo>
                  <a:lnTo>
                    <a:pt x="1671" y="1435"/>
                  </a:lnTo>
                  <a:lnTo>
                    <a:pt x="1750" y="1453"/>
                  </a:lnTo>
                  <a:lnTo>
                    <a:pt x="1828" y="1470"/>
                  </a:lnTo>
                  <a:lnTo>
                    <a:pt x="1904" y="1492"/>
                  </a:lnTo>
                  <a:lnTo>
                    <a:pt x="1975" y="1519"/>
                  </a:lnTo>
                  <a:lnTo>
                    <a:pt x="2053" y="1549"/>
                  </a:lnTo>
                  <a:lnTo>
                    <a:pt x="2119" y="1576"/>
                  </a:lnTo>
                  <a:lnTo>
                    <a:pt x="2182" y="1616"/>
                  </a:lnTo>
                  <a:lnTo>
                    <a:pt x="2246" y="1656"/>
                  </a:lnTo>
                  <a:lnTo>
                    <a:pt x="2305" y="1692"/>
                  </a:lnTo>
                  <a:lnTo>
                    <a:pt x="2362" y="1740"/>
                  </a:lnTo>
                  <a:lnTo>
                    <a:pt x="2414" y="1783"/>
                  </a:lnTo>
                  <a:lnTo>
                    <a:pt x="2463" y="1833"/>
                  </a:lnTo>
                  <a:lnTo>
                    <a:pt x="2514" y="1882"/>
                  </a:lnTo>
                  <a:lnTo>
                    <a:pt x="2550" y="1932"/>
                  </a:lnTo>
                  <a:lnTo>
                    <a:pt x="2587" y="1987"/>
                  </a:lnTo>
                  <a:lnTo>
                    <a:pt x="2613" y="2044"/>
                  </a:lnTo>
                  <a:lnTo>
                    <a:pt x="2644" y="2103"/>
                  </a:lnTo>
                  <a:lnTo>
                    <a:pt x="2668" y="2160"/>
                  </a:lnTo>
                  <a:lnTo>
                    <a:pt x="2687" y="2221"/>
                  </a:lnTo>
                  <a:lnTo>
                    <a:pt x="2697" y="2276"/>
                  </a:lnTo>
                  <a:lnTo>
                    <a:pt x="2706" y="2340"/>
                  </a:lnTo>
                  <a:lnTo>
                    <a:pt x="2712" y="2397"/>
                  </a:lnTo>
                  <a:lnTo>
                    <a:pt x="2712" y="2456"/>
                  </a:lnTo>
                  <a:lnTo>
                    <a:pt x="2701" y="2517"/>
                  </a:lnTo>
                  <a:lnTo>
                    <a:pt x="2691" y="2576"/>
                  </a:lnTo>
                  <a:lnTo>
                    <a:pt x="2670" y="2637"/>
                  </a:lnTo>
                  <a:lnTo>
                    <a:pt x="2651" y="2694"/>
                  </a:lnTo>
                  <a:lnTo>
                    <a:pt x="2625" y="2751"/>
                  </a:lnTo>
                  <a:lnTo>
                    <a:pt x="2594" y="2806"/>
                  </a:lnTo>
                  <a:lnTo>
                    <a:pt x="2560" y="2859"/>
                  </a:lnTo>
                  <a:lnTo>
                    <a:pt x="2520" y="2911"/>
                  </a:lnTo>
                  <a:lnTo>
                    <a:pt x="2476" y="2964"/>
                  </a:lnTo>
                  <a:lnTo>
                    <a:pt x="2429" y="3013"/>
                  </a:lnTo>
                  <a:lnTo>
                    <a:pt x="2379" y="3061"/>
                  </a:lnTo>
                  <a:lnTo>
                    <a:pt x="2320" y="3105"/>
                  </a:lnTo>
                  <a:lnTo>
                    <a:pt x="2263" y="3145"/>
                  </a:lnTo>
                  <a:lnTo>
                    <a:pt x="2203" y="3185"/>
                  </a:lnTo>
                  <a:lnTo>
                    <a:pt x="2136" y="3221"/>
                  </a:lnTo>
                  <a:lnTo>
                    <a:pt x="2066" y="3253"/>
                  </a:lnTo>
                  <a:lnTo>
                    <a:pt x="1996" y="3283"/>
                  </a:lnTo>
                  <a:lnTo>
                    <a:pt x="1921" y="3310"/>
                  </a:lnTo>
                  <a:lnTo>
                    <a:pt x="1845" y="3335"/>
                  </a:lnTo>
                  <a:lnTo>
                    <a:pt x="1767" y="3350"/>
                  </a:lnTo>
                  <a:lnTo>
                    <a:pt x="1691" y="3371"/>
                  </a:lnTo>
                  <a:lnTo>
                    <a:pt x="1614" y="3384"/>
                  </a:lnTo>
                  <a:lnTo>
                    <a:pt x="1534" y="3394"/>
                  </a:lnTo>
                  <a:lnTo>
                    <a:pt x="1450" y="3401"/>
                  </a:lnTo>
                  <a:lnTo>
                    <a:pt x="1366" y="3401"/>
                  </a:lnTo>
                  <a:lnTo>
                    <a:pt x="1290" y="3401"/>
                  </a:lnTo>
                  <a:lnTo>
                    <a:pt x="1207" y="3397"/>
                  </a:lnTo>
                  <a:lnTo>
                    <a:pt x="1125" y="3388"/>
                  </a:lnTo>
                  <a:lnTo>
                    <a:pt x="1045" y="3375"/>
                  </a:lnTo>
                  <a:lnTo>
                    <a:pt x="969" y="3361"/>
                  </a:lnTo>
                  <a:lnTo>
                    <a:pt x="889" y="3344"/>
                  </a:lnTo>
                  <a:lnTo>
                    <a:pt x="815" y="3318"/>
                  </a:lnTo>
                  <a:lnTo>
                    <a:pt x="741" y="3291"/>
                  </a:lnTo>
                  <a:lnTo>
                    <a:pt x="667" y="3264"/>
                  </a:lnTo>
                  <a:lnTo>
                    <a:pt x="599" y="3234"/>
                  </a:lnTo>
                  <a:lnTo>
                    <a:pt x="530" y="3198"/>
                  </a:lnTo>
                  <a:lnTo>
                    <a:pt x="471" y="3158"/>
                  </a:lnTo>
                  <a:lnTo>
                    <a:pt x="411" y="3120"/>
                  </a:lnTo>
                  <a:lnTo>
                    <a:pt x="350" y="3074"/>
                  </a:lnTo>
                  <a:lnTo>
                    <a:pt x="300" y="3027"/>
                  </a:lnTo>
                  <a:lnTo>
                    <a:pt x="249" y="2983"/>
                  </a:lnTo>
                  <a:lnTo>
                    <a:pt x="203" y="2930"/>
                  </a:lnTo>
                  <a:lnTo>
                    <a:pt x="163" y="2880"/>
                  </a:lnTo>
                  <a:lnTo>
                    <a:pt x="125" y="2827"/>
                  </a:lnTo>
                  <a:lnTo>
                    <a:pt x="97" y="2770"/>
                  </a:lnTo>
                  <a:lnTo>
                    <a:pt x="68" y="2717"/>
                  </a:lnTo>
                  <a:lnTo>
                    <a:pt x="46" y="2658"/>
                  </a:lnTo>
                  <a:lnTo>
                    <a:pt x="27" y="2601"/>
                  </a:lnTo>
                  <a:lnTo>
                    <a:pt x="13" y="2540"/>
                  </a:lnTo>
                  <a:lnTo>
                    <a:pt x="0" y="2479"/>
                  </a:lnTo>
                  <a:lnTo>
                    <a:pt x="0" y="2420"/>
                  </a:lnTo>
                  <a:lnTo>
                    <a:pt x="0" y="2403"/>
                  </a:lnTo>
                  <a:lnTo>
                    <a:pt x="791" y="2403"/>
                  </a:lnTo>
                  <a:lnTo>
                    <a:pt x="791" y="2416"/>
                  </a:lnTo>
                  <a:lnTo>
                    <a:pt x="794" y="2454"/>
                  </a:lnTo>
                  <a:lnTo>
                    <a:pt x="802" y="2491"/>
                  </a:lnTo>
                  <a:lnTo>
                    <a:pt x="817" y="2531"/>
                  </a:lnTo>
                  <a:lnTo>
                    <a:pt x="834" y="2567"/>
                  </a:lnTo>
                  <a:lnTo>
                    <a:pt x="859" y="2603"/>
                  </a:lnTo>
                  <a:lnTo>
                    <a:pt x="886" y="2637"/>
                  </a:lnTo>
                  <a:lnTo>
                    <a:pt x="920" y="2667"/>
                  </a:lnTo>
                  <a:lnTo>
                    <a:pt x="948" y="2694"/>
                  </a:lnTo>
                  <a:lnTo>
                    <a:pt x="988" y="2721"/>
                  </a:lnTo>
                  <a:lnTo>
                    <a:pt x="1028" y="2747"/>
                  </a:lnTo>
                  <a:lnTo>
                    <a:pt x="1076" y="2766"/>
                  </a:lnTo>
                  <a:lnTo>
                    <a:pt x="1123" y="2783"/>
                  </a:lnTo>
                  <a:lnTo>
                    <a:pt x="1169" y="2797"/>
                  </a:lnTo>
                  <a:lnTo>
                    <a:pt x="1222" y="2806"/>
                  </a:lnTo>
                  <a:lnTo>
                    <a:pt x="1273" y="2814"/>
                  </a:lnTo>
                  <a:lnTo>
                    <a:pt x="1327" y="2818"/>
                  </a:lnTo>
                  <a:lnTo>
                    <a:pt x="1380" y="2818"/>
                  </a:lnTo>
                  <a:lnTo>
                    <a:pt x="1433" y="2814"/>
                  </a:lnTo>
                  <a:lnTo>
                    <a:pt x="1488" y="2810"/>
                  </a:lnTo>
                  <a:lnTo>
                    <a:pt x="1537" y="2800"/>
                  </a:lnTo>
                  <a:lnTo>
                    <a:pt x="1583" y="2783"/>
                  </a:lnTo>
                  <a:lnTo>
                    <a:pt x="1631" y="2766"/>
                  </a:lnTo>
                  <a:lnTo>
                    <a:pt x="1674" y="2747"/>
                  </a:lnTo>
                  <a:lnTo>
                    <a:pt x="1718" y="2723"/>
                  </a:lnTo>
                  <a:lnTo>
                    <a:pt x="1758" y="2694"/>
                  </a:lnTo>
                  <a:lnTo>
                    <a:pt x="1792" y="2667"/>
                  </a:lnTo>
                  <a:lnTo>
                    <a:pt x="1823" y="2637"/>
                  </a:lnTo>
                  <a:lnTo>
                    <a:pt x="1847" y="2607"/>
                  </a:lnTo>
                  <a:lnTo>
                    <a:pt x="1872" y="2570"/>
                  </a:lnTo>
                  <a:lnTo>
                    <a:pt x="1891" y="2531"/>
                  </a:lnTo>
                  <a:lnTo>
                    <a:pt x="1904" y="2492"/>
                  </a:lnTo>
                  <a:lnTo>
                    <a:pt x="1916" y="2456"/>
                  </a:lnTo>
                  <a:lnTo>
                    <a:pt x="1918" y="2420"/>
                  </a:lnTo>
                  <a:lnTo>
                    <a:pt x="1918" y="2377"/>
                  </a:lnTo>
                  <a:lnTo>
                    <a:pt x="1916" y="2340"/>
                  </a:lnTo>
                  <a:lnTo>
                    <a:pt x="1902" y="2302"/>
                  </a:lnTo>
                  <a:lnTo>
                    <a:pt x="1889" y="2262"/>
                  </a:lnTo>
                  <a:lnTo>
                    <a:pt x="1864" y="2230"/>
                  </a:lnTo>
                  <a:lnTo>
                    <a:pt x="1842" y="2192"/>
                  </a:lnTo>
                  <a:lnTo>
                    <a:pt x="1815" y="2164"/>
                  </a:lnTo>
                  <a:lnTo>
                    <a:pt x="1781" y="2133"/>
                  </a:lnTo>
                  <a:lnTo>
                    <a:pt x="1745" y="2103"/>
                  </a:lnTo>
                  <a:lnTo>
                    <a:pt x="1705" y="2076"/>
                  </a:lnTo>
                  <a:lnTo>
                    <a:pt x="1665" y="2057"/>
                  </a:lnTo>
                  <a:lnTo>
                    <a:pt x="1614" y="2036"/>
                  </a:lnTo>
                  <a:lnTo>
                    <a:pt x="1568" y="2017"/>
                  </a:lnTo>
                  <a:lnTo>
                    <a:pt x="1517" y="2010"/>
                  </a:lnTo>
                  <a:lnTo>
                    <a:pt x="1467" y="1996"/>
                  </a:lnTo>
                  <a:lnTo>
                    <a:pt x="1416" y="1989"/>
                  </a:lnTo>
                  <a:lnTo>
                    <a:pt x="1256" y="1992"/>
                  </a:lnTo>
                  <a:lnTo>
                    <a:pt x="1180" y="1987"/>
                  </a:lnTo>
                  <a:lnTo>
                    <a:pt x="1095" y="1979"/>
                  </a:lnTo>
                  <a:lnTo>
                    <a:pt x="1019" y="1962"/>
                  </a:lnTo>
                  <a:lnTo>
                    <a:pt x="939" y="1949"/>
                  </a:lnTo>
                  <a:lnTo>
                    <a:pt x="861" y="1930"/>
                  </a:lnTo>
                  <a:lnTo>
                    <a:pt x="789" y="1903"/>
                  </a:lnTo>
                  <a:lnTo>
                    <a:pt x="715" y="1876"/>
                  </a:lnTo>
                  <a:lnTo>
                    <a:pt x="640" y="1850"/>
                  </a:lnTo>
                  <a:lnTo>
                    <a:pt x="574" y="1816"/>
                  </a:lnTo>
                  <a:lnTo>
                    <a:pt x="511" y="1780"/>
                  </a:lnTo>
                  <a:lnTo>
                    <a:pt x="447" y="1740"/>
                  </a:lnTo>
                  <a:lnTo>
                    <a:pt x="388" y="1700"/>
                  </a:lnTo>
                  <a:lnTo>
                    <a:pt x="334" y="1656"/>
                  </a:lnTo>
                  <a:lnTo>
                    <a:pt x="283" y="1607"/>
                  </a:lnTo>
                  <a:lnTo>
                    <a:pt x="234" y="1559"/>
                  </a:lnTo>
                  <a:lnTo>
                    <a:pt x="190" y="1510"/>
                  </a:lnTo>
                  <a:lnTo>
                    <a:pt x="150" y="1456"/>
                  </a:lnTo>
                  <a:lnTo>
                    <a:pt x="116" y="1399"/>
                  </a:lnTo>
                  <a:lnTo>
                    <a:pt x="82" y="1342"/>
                  </a:lnTo>
                  <a:lnTo>
                    <a:pt x="55" y="1289"/>
                  </a:lnTo>
                  <a:lnTo>
                    <a:pt x="36" y="1228"/>
                  </a:lnTo>
                  <a:lnTo>
                    <a:pt x="23" y="1169"/>
                  </a:lnTo>
                  <a:lnTo>
                    <a:pt x="10" y="1112"/>
                  </a:lnTo>
                  <a:lnTo>
                    <a:pt x="0" y="1051"/>
                  </a:lnTo>
                  <a:lnTo>
                    <a:pt x="0" y="992"/>
                  </a:lnTo>
                  <a:lnTo>
                    <a:pt x="0" y="930"/>
                  </a:lnTo>
                  <a:lnTo>
                    <a:pt x="10" y="869"/>
                  </a:lnTo>
                  <a:lnTo>
                    <a:pt x="23" y="816"/>
                  </a:lnTo>
                  <a:lnTo>
                    <a:pt x="44" y="753"/>
                  </a:lnTo>
                  <a:lnTo>
                    <a:pt x="67" y="696"/>
                  </a:lnTo>
                  <a:lnTo>
                    <a:pt x="93" y="639"/>
                  </a:lnTo>
                  <a:lnTo>
                    <a:pt x="124" y="582"/>
                  </a:lnTo>
                  <a:lnTo>
                    <a:pt x="160" y="532"/>
                  </a:lnTo>
                  <a:lnTo>
                    <a:pt x="200" y="477"/>
                  </a:lnTo>
                  <a:lnTo>
                    <a:pt x="247" y="428"/>
                  </a:lnTo>
                  <a:lnTo>
                    <a:pt x="293" y="378"/>
                  </a:lnTo>
                  <a:lnTo>
                    <a:pt x="348" y="335"/>
                  </a:lnTo>
                  <a:lnTo>
                    <a:pt x="403" y="291"/>
                  </a:lnTo>
                  <a:lnTo>
                    <a:pt x="460" y="247"/>
                  </a:lnTo>
                  <a:lnTo>
                    <a:pt x="525" y="211"/>
                  </a:lnTo>
                  <a:lnTo>
                    <a:pt x="591" y="175"/>
                  </a:lnTo>
                  <a:lnTo>
                    <a:pt x="661" y="141"/>
                  </a:lnTo>
                  <a:lnTo>
                    <a:pt x="732" y="110"/>
                  </a:lnTo>
                  <a:lnTo>
                    <a:pt x="802" y="87"/>
                  </a:lnTo>
                  <a:lnTo>
                    <a:pt x="878" y="65"/>
                  </a:lnTo>
                  <a:lnTo>
                    <a:pt x="958" y="44"/>
                  </a:lnTo>
                  <a:lnTo>
                    <a:pt x="1036" y="27"/>
                  </a:lnTo>
                  <a:lnTo>
                    <a:pt x="1116" y="17"/>
                  </a:lnTo>
                  <a:lnTo>
                    <a:pt x="1195" y="8"/>
                  </a:lnTo>
                  <a:lnTo>
                    <a:pt x="1279" y="4"/>
                  </a:lnTo>
                  <a:lnTo>
                    <a:pt x="1361" y="0"/>
                  </a:lnTo>
                  <a:lnTo>
                    <a:pt x="1441" y="4"/>
                  </a:lnTo>
                  <a:lnTo>
                    <a:pt x="1520" y="11"/>
                  </a:lnTo>
                  <a:lnTo>
                    <a:pt x="1604" y="17"/>
                  </a:lnTo>
                  <a:lnTo>
                    <a:pt x="1684" y="30"/>
                  </a:lnTo>
                  <a:lnTo>
                    <a:pt x="1766" y="47"/>
                  </a:lnTo>
                  <a:lnTo>
                    <a:pt x="1842" y="68"/>
                  </a:lnTo>
                  <a:lnTo>
                    <a:pt x="1916" y="91"/>
                  </a:lnTo>
                  <a:lnTo>
                    <a:pt x="1988" y="114"/>
                  </a:lnTo>
                  <a:lnTo>
                    <a:pt x="2058" y="148"/>
                  </a:lnTo>
                  <a:lnTo>
                    <a:pt x="2129" y="181"/>
                  </a:lnTo>
                  <a:lnTo>
                    <a:pt x="2193" y="217"/>
                  </a:lnTo>
                  <a:lnTo>
                    <a:pt x="2256" y="251"/>
                  </a:lnTo>
                  <a:lnTo>
                    <a:pt x="2313" y="298"/>
                  </a:lnTo>
                  <a:lnTo>
                    <a:pt x="2370" y="338"/>
                  </a:lnTo>
                  <a:lnTo>
                    <a:pt x="2421" y="384"/>
                  </a:lnTo>
                  <a:lnTo>
                    <a:pt x="2471" y="435"/>
                  </a:lnTo>
                  <a:lnTo>
                    <a:pt x="2514" y="485"/>
                  </a:lnTo>
                  <a:lnTo>
                    <a:pt x="2556" y="538"/>
                  </a:lnTo>
                  <a:lnTo>
                    <a:pt x="2590" y="591"/>
                  </a:lnTo>
                  <a:lnTo>
                    <a:pt x="2621" y="648"/>
                  </a:lnTo>
                  <a:lnTo>
                    <a:pt x="2647" y="705"/>
                  </a:lnTo>
                  <a:lnTo>
                    <a:pt x="2670" y="762"/>
                  </a:lnTo>
                  <a:lnTo>
                    <a:pt x="2687" y="817"/>
                  </a:lnTo>
                  <a:lnTo>
                    <a:pt x="2701" y="878"/>
                  </a:lnTo>
                  <a:lnTo>
                    <a:pt x="2706" y="939"/>
                  </a:lnTo>
                  <a:lnTo>
                    <a:pt x="2712" y="998"/>
                  </a:lnTo>
                  <a:lnTo>
                    <a:pt x="1918" y="998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1" name="Rectangle 15">
              <a:extLst>
                <a:ext uri="{FF2B5EF4-FFF2-40B4-BE49-F238E27FC236}">
                  <a16:creationId xmlns:a16="http://schemas.microsoft.com/office/drawing/2014/main" id="{E6236E54-8B25-455E-9E48-4D75C2ACD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5" y="1158"/>
              <a:ext cx="189" cy="2003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</p:grpSp>
      <p:sp>
        <p:nvSpPr>
          <p:cNvPr id="12" name="AutoShape 16">
            <a:extLst>
              <a:ext uri="{FF2B5EF4-FFF2-40B4-BE49-F238E27FC236}">
                <a16:creationId xmlns:a16="http://schemas.microsoft.com/office/drawing/2014/main" id="{6409AFFB-EC6D-4FD9-831E-F5D12AC2B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34" y="3213398"/>
            <a:ext cx="2736124" cy="64765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Biaya Perolehan</a:t>
            </a:r>
          </a:p>
        </p:txBody>
      </p:sp>
      <p:grpSp>
        <p:nvGrpSpPr>
          <p:cNvPr id="13" name="Group 18">
            <a:extLst>
              <a:ext uri="{FF2B5EF4-FFF2-40B4-BE49-F238E27FC236}">
                <a16:creationId xmlns:a16="http://schemas.microsoft.com/office/drawing/2014/main" id="{78A350AF-2D67-4692-A652-6D56784CE725}"/>
              </a:ext>
            </a:extLst>
          </p:cNvPr>
          <p:cNvGrpSpPr>
            <a:grpSpLocks/>
          </p:cNvGrpSpPr>
          <p:nvPr/>
        </p:nvGrpSpPr>
        <p:grpSpPr bwMode="auto">
          <a:xfrm rot="19502016">
            <a:off x="5285481" y="2834900"/>
            <a:ext cx="1172916" cy="1617686"/>
            <a:chOff x="2036" y="1093"/>
            <a:chExt cx="1668" cy="2130"/>
          </a:xfrm>
        </p:grpSpPr>
        <p:sp>
          <p:nvSpPr>
            <p:cNvPr id="14" name="Freeform 19">
              <a:extLst>
                <a:ext uri="{FF2B5EF4-FFF2-40B4-BE49-F238E27FC236}">
                  <a16:creationId xmlns:a16="http://schemas.microsoft.com/office/drawing/2014/main" id="{FEBF24C7-DAFA-4FBE-93EE-5F5308082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7" y="2772"/>
              <a:ext cx="1015" cy="451"/>
            </a:xfrm>
            <a:custGeom>
              <a:avLst/>
              <a:gdLst>
                <a:gd name="T0" fmla="*/ 159 w 2030"/>
                <a:gd name="T1" fmla="*/ 0 h 903"/>
                <a:gd name="T2" fmla="*/ 2030 w 2030"/>
                <a:gd name="T3" fmla="*/ 639 h 903"/>
                <a:gd name="T4" fmla="*/ 1959 w 2030"/>
                <a:gd name="T5" fmla="*/ 829 h 903"/>
                <a:gd name="T6" fmla="*/ 1518 w 2030"/>
                <a:gd name="T7" fmla="*/ 878 h 903"/>
                <a:gd name="T8" fmla="*/ 1064 w 2030"/>
                <a:gd name="T9" fmla="*/ 903 h 903"/>
                <a:gd name="T10" fmla="*/ 0 w 2030"/>
                <a:gd name="T11" fmla="*/ 576 h 903"/>
                <a:gd name="T12" fmla="*/ 13 w 2030"/>
                <a:gd name="T13" fmla="*/ 122 h 903"/>
                <a:gd name="T14" fmla="*/ 159 w 2030"/>
                <a:gd name="T15" fmla="*/ 0 h 903"/>
                <a:gd name="T16" fmla="*/ 159 w 2030"/>
                <a:gd name="T17" fmla="*/ 0 h 903"/>
                <a:gd name="T18" fmla="*/ 159 w 2030"/>
                <a:gd name="T19" fmla="*/ 0 h 9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30"/>
                <a:gd name="T31" fmla="*/ 0 h 903"/>
                <a:gd name="T32" fmla="*/ 2030 w 2030"/>
                <a:gd name="T33" fmla="*/ 903 h 90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30" h="903">
                  <a:moveTo>
                    <a:pt x="159" y="0"/>
                  </a:moveTo>
                  <a:lnTo>
                    <a:pt x="2030" y="639"/>
                  </a:lnTo>
                  <a:lnTo>
                    <a:pt x="1959" y="829"/>
                  </a:lnTo>
                  <a:lnTo>
                    <a:pt x="1518" y="878"/>
                  </a:lnTo>
                  <a:lnTo>
                    <a:pt x="1064" y="903"/>
                  </a:lnTo>
                  <a:lnTo>
                    <a:pt x="0" y="576"/>
                  </a:lnTo>
                  <a:lnTo>
                    <a:pt x="13" y="122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8C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50AE316D-AFB5-4BA3-AED9-C8C7C6F65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" y="1200"/>
              <a:ext cx="983" cy="551"/>
            </a:xfrm>
            <a:custGeom>
              <a:avLst/>
              <a:gdLst>
                <a:gd name="T0" fmla="*/ 29 w 1965"/>
                <a:gd name="T1" fmla="*/ 0 h 1103"/>
                <a:gd name="T2" fmla="*/ 1965 w 1965"/>
                <a:gd name="T3" fmla="*/ 42 h 1103"/>
                <a:gd name="T4" fmla="*/ 1933 w 1965"/>
                <a:gd name="T5" fmla="*/ 392 h 1103"/>
                <a:gd name="T6" fmla="*/ 1834 w 1965"/>
                <a:gd name="T7" fmla="*/ 555 h 1103"/>
                <a:gd name="T8" fmla="*/ 768 w 1965"/>
                <a:gd name="T9" fmla="*/ 1103 h 1103"/>
                <a:gd name="T10" fmla="*/ 679 w 1965"/>
                <a:gd name="T11" fmla="*/ 456 h 1103"/>
                <a:gd name="T12" fmla="*/ 336 w 1965"/>
                <a:gd name="T13" fmla="*/ 420 h 1103"/>
                <a:gd name="T14" fmla="*/ 40 w 1965"/>
                <a:gd name="T15" fmla="*/ 331 h 1103"/>
                <a:gd name="T16" fmla="*/ 0 w 1965"/>
                <a:gd name="T17" fmla="*/ 188 h 1103"/>
                <a:gd name="T18" fmla="*/ 29 w 1965"/>
                <a:gd name="T19" fmla="*/ 0 h 1103"/>
                <a:gd name="T20" fmla="*/ 29 w 1965"/>
                <a:gd name="T21" fmla="*/ 0 h 1103"/>
                <a:gd name="T22" fmla="*/ 29 w 1965"/>
                <a:gd name="T23" fmla="*/ 0 h 110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65"/>
                <a:gd name="T37" fmla="*/ 0 h 1103"/>
                <a:gd name="T38" fmla="*/ 1965 w 1965"/>
                <a:gd name="T39" fmla="*/ 1103 h 110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65" h="1103">
                  <a:moveTo>
                    <a:pt x="29" y="0"/>
                  </a:moveTo>
                  <a:lnTo>
                    <a:pt x="1965" y="42"/>
                  </a:lnTo>
                  <a:lnTo>
                    <a:pt x="1933" y="392"/>
                  </a:lnTo>
                  <a:lnTo>
                    <a:pt x="1834" y="555"/>
                  </a:lnTo>
                  <a:lnTo>
                    <a:pt x="768" y="1103"/>
                  </a:lnTo>
                  <a:lnTo>
                    <a:pt x="679" y="456"/>
                  </a:lnTo>
                  <a:lnTo>
                    <a:pt x="336" y="420"/>
                  </a:lnTo>
                  <a:lnTo>
                    <a:pt x="40" y="331"/>
                  </a:lnTo>
                  <a:lnTo>
                    <a:pt x="0" y="18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8C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2FD4D9FE-DD29-4914-B6B9-DDDC0D41D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7" y="1417"/>
              <a:ext cx="314" cy="1456"/>
            </a:xfrm>
            <a:custGeom>
              <a:avLst/>
              <a:gdLst>
                <a:gd name="T0" fmla="*/ 540 w 629"/>
                <a:gd name="T1" fmla="*/ 0 h 2912"/>
                <a:gd name="T2" fmla="*/ 496 w 629"/>
                <a:gd name="T3" fmla="*/ 182 h 2912"/>
                <a:gd name="T4" fmla="*/ 559 w 629"/>
                <a:gd name="T5" fmla="*/ 631 h 2912"/>
                <a:gd name="T6" fmla="*/ 483 w 629"/>
                <a:gd name="T7" fmla="*/ 785 h 2912"/>
                <a:gd name="T8" fmla="*/ 483 w 629"/>
                <a:gd name="T9" fmla="*/ 891 h 2912"/>
                <a:gd name="T10" fmla="*/ 540 w 629"/>
                <a:gd name="T11" fmla="*/ 1016 h 2912"/>
                <a:gd name="T12" fmla="*/ 524 w 629"/>
                <a:gd name="T13" fmla="*/ 1121 h 2912"/>
                <a:gd name="T14" fmla="*/ 496 w 629"/>
                <a:gd name="T15" fmla="*/ 1193 h 2912"/>
                <a:gd name="T16" fmla="*/ 540 w 629"/>
                <a:gd name="T17" fmla="*/ 1381 h 2912"/>
                <a:gd name="T18" fmla="*/ 559 w 629"/>
                <a:gd name="T19" fmla="*/ 1649 h 2912"/>
                <a:gd name="T20" fmla="*/ 490 w 629"/>
                <a:gd name="T21" fmla="*/ 1923 h 2912"/>
                <a:gd name="T22" fmla="*/ 629 w 629"/>
                <a:gd name="T23" fmla="*/ 2912 h 2912"/>
                <a:gd name="T24" fmla="*/ 0 w 629"/>
                <a:gd name="T25" fmla="*/ 2680 h 2912"/>
                <a:gd name="T26" fmla="*/ 47 w 629"/>
                <a:gd name="T27" fmla="*/ 2260 h 2912"/>
                <a:gd name="T28" fmla="*/ 215 w 629"/>
                <a:gd name="T29" fmla="*/ 2541 h 2912"/>
                <a:gd name="T30" fmla="*/ 336 w 629"/>
                <a:gd name="T31" fmla="*/ 2351 h 2912"/>
                <a:gd name="T32" fmla="*/ 329 w 629"/>
                <a:gd name="T33" fmla="*/ 20 h 2912"/>
                <a:gd name="T34" fmla="*/ 540 w 629"/>
                <a:gd name="T35" fmla="*/ 0 h 2912"/>
                <a:gd name="T36" fmla="*/ 540 w 629"/>
                <a:gd name="T37" fmla="*/ 0 h 2912"/>
                <a:gd name="T38" fmla="*/ 540 w 629"/>
                <a:gd name="T39" fmla="*/ 0 h 29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9"/>
                <a:gd name="T61" fmla="*/ 0 h 2912"/>
                <a:gd name="T62" fmla="*/ 629 w 629"/>
                <a:gd name="T63" fmla="*/ 2912 h 29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9" h="2912">
                  <a:moveTo>
                    <a:pt x="540" y="0"/>
                  </a:moveTo>
                  <a:lnTo>
                    <a:pt x="496" y="182"/>
                  </a:lnTo>
                  <a:lnTo>
                    <a:pt x="559" y="631"/>
                  </a:lnTo>
                  <a:lnTo>
                    <a:pt x="483" y="785"/>
                  </a:lnTo>
                  <a:lnTo>
                    <a:pt x="483" y="891"/>
                  </a:lnTo>
                  <a:lnTo>
                    <a:pt x="540" y="1016"/>
                  </a:lnTo>
                  <a:lnTo>
                    <a:pt x="524" y="1121"/>
                  </a:lnTo>
                  <a:lnTo>
                    <a:pt x="496" y="1193"/>
                  </a:lnTo>
                  <a:lnTo>
                    <a:pt x="540" y="1381"/>
                  </a:lnTo>
                  <a:lnTo>
                    <a:pt x="559" y="1649"/>
                  </a:lnTo>
                  <a:lnTo>
                    <a:pt x="490" y="1923"/>
                  </a:lnTo>
                  <a:lnTo>
                    <a:pt x="629" y="2912"/>
                  </a:lnTo>
                  <a:lnTo>
                    <a:pt x="0" y="2680"/>
                  </a:lnTo>
                  <a:lnTo>
                    <a:pt x="47" y="2260"/>
                  </a:lnTo>
                  <a:lnTo>
                    <a:pt x="215" y="2541"/>
                  </a:lnTo>
                  <a:lnTo>
                    <a:pt x="336" y="2351"/>
                  </a:lnTo>
                  <a:lnTo>
                    <a:pt x="329" y="2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EBA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B978D9D8-EEC4-4776-9774-6EA517658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" y="1395"/>
              <a:ext cx="115" cy="1135"/>
            </a:xfrm>
            <a:custGeom>
              <a:avLst/>
              <a:gdLst>
                <a:gd name="T0" fmla="*/ 203 w 230"/>
                <a:gd name="T1" fmla="*/ 0 h 2269"/>
                <a:gd name="T2" fmla="*/ 230 w 230"/>
                <a:gd name="T3" fmla="*/ 310 h 2269"/>
                <a:gd name="T4" fmla="*/ 196 w 230"/>
                <a:gd name="T5" fmla="*/ 690 h 2269"/>
                <a:gd name="T6" fmla="*/ 154 w 230"/>
                <a:gd name="T7" fmla="*/ 907 h 2269"/>
                <a:gd name="T8" fmla="*/ 188 w 230"/>
                <a:gd name="T9" fmla="*/ 1083 h 2269"/>
                <a:gd name="T10" fmla="*/ 180 w 230"/>
                <a:gd name="T11" fmla="*/ 1347 h 2269"/>
                <a:gd name="T12" fmla="*/ 154 w 230"/>
                <a:gd name="T13" fmla="*/ 1519 h 2269"/>
                <a:gd name="T14" fmla="*/ 196 w 230"/>
                <a:gd name="T15" fmla="*/ 1579 h 2269"/>
                <a:gd name="T16" fmla="*/ 159 w 230"/>
                <a:gd name="T17" fmla="*/ 1728 h 2269"/>
                <a:gd name="T18" fmla="*/ 196 w 230"/>
                <a:gd name="T19" fmla="*/ 1904 h 2269"/>
                <a:gd name="T20" fmla="*/ 188 w 230"/>
                <a:gd name="T21" fmla="*/ 2269 h 2269"/>
                <a:gd name="T22" fmla="*/ 0 w 230"/>
                <a:gd name="T23" fmla="*/ 1912 h 2269"/>
                <a:gd name="T24" fmla="*/ 21 w 230"/>
                <a:gd name="T25" fmla="*/ 773 h 2269"/>
                <a:gd name="T26" fmla="*/ 203 w 230"/>
                <a:gd name="T27" fmla="*/ 0 h 2269"/>
                <a:gd name="T28" fmla="*/ 203 w 230"/>
                <a:gd name="T29" fmla="*/ 0 h 2269"/>
                <a:gd name="T30" fmla="*/ 203 w 230"/>
                <a:gd name="T31" fmla="*/ 0 h 226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30"/>
                <a:gd name="T49" fmla="*/ 0 h 2269"/>
                <a:gd name="T50" fmla="*/ 230 w 230"/>
                <a:gd name="T51" fmla="*/ 2269 h 226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0" h="2269">
                  <a:moveTo>
                    <a:pt x="203" y="0"/>
                  </a:moveTo>
                  <a:lnTo>
                    <a:pt x="230" y="310"/>
                  </a:lnTo>
                  <a:lnTo>
                    <a:pt x="196" y="690"/>
                  </a:lnTo>
                  <a:lnTo>
                    <a:pt x="154" y="907"/>
                  </a:lnTo>
                  <a:lnTo>
                    <a:pt x="188" y="1083"/>
                  </a:lnTo>
                  <a:lnTo>
                    <a:pt x="180" y="1347"/>
                  </a:lnTo>
                  <a:lnTo>
                    <a:pt x="154" y="1519"/>
                  </a:lnTo>
                  <a:lnTo>
                    <a:pt x="196" y="1579"/>
                  </a:lnTo>
                  <a:lnTo>
                    <a:pt x="159" y="1728"/>
                  </a:lnTo>
                  <a:lnTo>
                    <a:pt x="196" y="1904"/>
                  </a:lnTo>
                  <a:lnTo>
                    <a:pt x="188" y="2269"/>
                  </a:lnTo>
                  <a:lnTo>
                    <a:pt x="0" y="1912"/>
                  </a:lnTo>
                  <a:lnTo>
                    <a:pt x="21" y="773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EBA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95685F83-524A-4C44-BC85-47F400AFE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9" y="1343"/>
              <a:ext cx="1275" cy="1865"/>
            </a:xfrm>
            <a:custGeom>
              <a:avLst/>
              <a:gdLst>
                <a:gd name="T0" fmla="*/ 2410 w 2549"/>
                <a:gd name="T1" fmla="*/ 133 h 3730"/>
                <a:gd name="T2" fmla="*/ 2410 w 2549"/>
                <a:gd name="T3" fmla="*/ 282 h 3730"/>
                <a:gd name="T4" fmla="*/ 2464 w 2549"/>
                <a:gd name="T5" fmla="*/ 555 h 3730"/>
                <a:gd name="T6" fmla="*/ 2403 w 2549"/>
                <a:gd name="T7" fmla="*/ 928 h 3730"/>
                <a:gd name="T8" fmla="*/ 2464 w 2549"/>
                <a:gd name="T9" fmla="*/ 1067 h 3730"/>
                <a:gd name="T10" fmla="*/ 2443 w 2549"/>
                <a:gd name="T11" fmla="*/ 1202 h 3730"/>
                <a:gd name="T12" fmla="*/ 2410 w 2549"/>
                <a:gd name="T13" fmla="*/ 1264 h 3730"/>
                <a:gd name="T14" fmla="*/ 2450 w 2549"/>
                <a:gd name="T15" fmla="*/ 1574 h 3730"/>
                <a:gd name="T16" fmla="*/ 2374 w 2549"/>
                <a:gd name="T17" fmla="*/ 2002 h 3730"/>
                <a:gd name="T18" fmla="*/ 2424 w 2549"/>
                <a:gd name="T19" fmla="*/ 2057 h 3730"/>
                <a:gd name="T20" fmla="*/ 2424 w 2549"/>
                <a:gd name="T21" fmla="*/ 2205 h 3730"/>
                <a:gd name="T22" fmla="*/ 2367 w 2549"/>
                <a:gd name="T23" fmla="*/ 2268 h 3730"/>
                <a:gd name="T24" fmla="*/ 2410 w 2549"/>
                <a:gd name="T25" fmla="*/ 2570 h 3730"/>
                <a:gd name="T26" fmla="*/ 2374 w 2549"/>
                <a:gd name="T27" fmla="*/ 2768 h 3730"/>
                <a:gd name="T28" fmla="*/ 2487 w 2549"/>
                <a:gd name="T29" fmla="*/ 2857 h 3730"/>
                <a:gd name="T30" fmla="*/ 2542 w 2549"/>
                <a:gd name="T31" fmla="*/ 2992 h 3730"/>
                <a:gd name="T32" fmla="*/ 2549 w 2549"/>
                <a:gd name="T33" fmla="*/ 3321 h 3730"/>
                <a:gd name="T34" fmla="*/ 2388 w 2549"/>
                <a:gd name="T35" fmla="*/ 3496 h 3730"/>
                <a:gd name="T36" fmla="*/ 1954 w 2549"/>
                <a:gd name="T37" fmla="*/ 3673 h 3730"/>
                <a:gd name="T38" fmla="*/ 1624 w 2549"/>
                <a:gd name="T39" fmla="*/ 3730 h 3730"/>
                <a:gd name="T40" fmla="*/ 1806 w 2549"/>
                <a:gd name="T41" fmla="*/ 3608 h 3730"/>
                <a:gd name="T42" fmla="*/ 1589 w 2549"/>
                <a:gd name="T43" fmla="*/ 3623 h 3730"/>
                <a:gd name="T44" fmla="*/ 1785 w 2549"/>
                <a:gd name="T45" fmla="*/ 3524 h 3730"/>
                <a:gd name="T46" fmla="*/ 1295 w 2549"/>
                <a:gd name="T47" fmla="*/ 3539 h 3730"/>
                <a:gd name="T48" fmla="*/ 932 w 2549"/>
                <a:gd name="T49" fmla="*/ 3482 h 3730"/>
                <a:gd name="T50" fmla="*/ 595 w 2549"/>
                <a:gd name="T51" fmla="*/ 3405 h 3730"/>
                <a:gd name="T52" fmla="*/ 363 w 2549"/>
                <a:gd name="T53" fmla="*/ 3321 h 3730"/>
                <a:gd name="T54" fmla="*/ 126 w 2549"/>
                <a:gd name="T55" fmla="*/ 3201 h 3730"/>
                <a:gd name="T56" fmla="*/ 0 w 2549"/>
                <a:gd name="T57" fmla="*/ 3068 h 3730"/>
                <a:gd name="T58" fmla="*/ 21 w 2549"/>
                <a:gd name="T59" fmla="*/ 2857 h 3730"/>
                <a:gd name="T60" fmla="*/ 356 w 2549"/>
                <a:gd name="T61" fmla="*/ 2844 h 3730"/>
                <a:gd name="T62" fmla="*/ 637 w 2549"/>
                <a:gd name="T63" fmla="*/ 2821 h 3730"/>
                <a:gd name="T64" fmla="*/ 2163 w 2549"/>
                <a:gd name="T65" fmla="*/ 2640 h 3730"/>
                <a:gd name="T66" fmla="*/ 2257 w 2549"/>
                <a:gd name="T67" fmla="*/ 1945 h 3730"/>
                <a:gd name="T68" fmla="*/ 2260 w 2549"/>
                <a:gd name="T69" fmla="*/ 149 h 3730"/>
                <a:gd name="T70" fmla="*/ 2135 w 2549"/>
                <a:gd name="T71" fmla="*/ 44 h 3730"/>
                <a:gd name="T72" fmla="*/ 2458 w 2549"/>
                <a:gd name="T73" fmla="*/ 0 h 3730"/>
                <a:gd name="T74" fmla="*/ 2410 w 2549"/>
                <a:gd name="T75" fmla="*/ 133 h 3730"/>
                <a:gd name="T76" fmla="*/ 2410 w 2549"/>
                <a:gd name="T77" fmla="*/ 133 h 3730"/>
                <a:gd name="T78" fmla="*/ 2410 w 2549"/>
                <a:gd name="T79" fmla="*/ 133 h 37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49"/>
                <a:gd name="T121" fmla="*/ 0 h 3730"/>
                <a:gd name="T122" fmla="*/ 2549 w 2549"/>
                <a:gd name="T123" fmla="*/ 3730 h 373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49" h="3730">
                  <a:moveTo>
                    <a:pt x="2410" y="133"/>
                  </a:moveTo>
                  <a:lnTo>
                    <a:pt x="2410" y="282"/>
                  </a:lnTo>
                  <a:lnTo>
                    <a:pt x="2464" y="555"/>
                  </a:lnTo>
                  <a:lnTo>
                    <a:pt x="2403" y="928"/>
                  </a:lnTo>
                  <a:lnTo>
                    <a:pt x="2464" y="1067"/>
                  </a:lnTo>
                  <a:lnTo>
                    <a:pt x="2443" y="1202"/>
                  </a:lnTo>
                  <a:lnTo>
                    <a:pt x="2410" y="1264"/>
                  </a:lnTo>
                  <a:lnTo>
                    <a:pt x="2450" y="1574"/>
                  </a:lnTo>
                  <a:lnTo>
                    <a:pt x="2374" y="2002"/>
                  </a:lnTo>
                  <a:lnTo>
                    <a:pt x="2424" y="2057"/>
                  </a:lnTo>
                  <a:lnTo>
                    <a:pt x="2424" y="2205"/>
                  </a:lnTo>
                  <a:lnTo>
                    <a:pt x="2367" y="2268"/>
                  </a:lnTo>
                  <a:lnTo>
                    <a:pt x="2410" y="2570"/>
                  </a:lnTo>
                  <a:lnTo>
                    <a:pt x="2374" y="2768"/>
                  </a:lnTo>
                  <a:lnTo>
                    <a:pt x="2487" y="2857"/>
                  </a:lnTo>
                  <a:lnTo>
                    <a:pt x="2542" y="2992"/>
                  </a:lnTo>
                  <a:lnTo>
                    <a:pt x="2549" y="3321"/>
                  </a:lnTo>
                  <a:lnTo>
                    <a:pt x="2388" y="3496"/>
                  </a:lnTo>
                  <a:lnTo>
                    <a:pt x="1954" y="3673"/>
                  </a:lnTo>
                  <a:lnTo>
                    <a:pt x="1624" y="3730"/>
                  </a:lnTo>
                  <a:lnTo>
                    <a:pt x="1806" y="3608"/>
                  </a:lnTo>
                  <a:lnTo>
                    <a:pt x="1589" y="3623"/>
                  </a:lnTo>
                  <a:lnTo>
                    <a:pt x="1785" y="3524"/>
                  </a:lnTo>
                  <a:lnTo>
                    <a:pt x="1295" y="3539"/>
                  </a:lnTo>
                  <a:lnTo>
                    <a:pt x="932" y="3482"/>
                  </a:lnTo>
                  <a:lnTo>
                    <a:pt x="595" y="3405"/>
                  </a:lnTo>
                  <a:lnTo>
                    <a:pt x="363" y="3321"/>
                  </a:lnTo>
                  <a:lnTo>
                    <a:pt x="126" y="3201"/>
                  </a:lnTo>
                  <a:lnTo>
                    <a:pt x="0" y="3068"/>
                  </a:lnTo>
                  <a:lnTo>
                    <a:pt x="21" y="2857"/>
                  </a:lnTo>
                  <a:lnTo>
                    <a:pt x="356" y="2844"/>
                  </a:lnTo>
                  <a:lnTo>
                    <a:pt x="637" y="2821"/>
                  </a:lnTo>
                  <a:lnTo>
                    <a:pt x="2163" y="2640"/>
                  </a:lnTo>
                  <a:lnTo>
                    <a:pt x="2257" y="1945"/>
                  </a:lnTo>
                  <a:lnTo>
                    <a:pt x="2260" y="149"/>
                  </a:lnTo>
                  <a:lnTo>
                    <a:pt x="2135" y="44"/>
                  </a:lnTo>
                  <a:lnTo>
                    <a:pt x="2458" y="0"/>
                  </a:lnTo>
                  <a:lnTo>
                    <a:pt x="2410" y="133"/>
                  </a:lnTo>
                  <a:close/>
                </a:path>
              </a:pathLst>
            </a:custGeom>
            <a:solidFill>
              <a:srgbClr val="EBA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C959224D-316B-429D-ACA7-19BC5BAA2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" y="1101"/>
              <a:ext cx="1221" cy="312"/>
            </a:xfrm>
            <a:custGeom>
              <a:avLst/>
              <a:gdLst>
                <a:gd name="T0" fmla="*/ 148 w 2443"/>
                <a:gd name="T1" fmla="*/ 85 h 625"/>
                <a:gd name="T2" fmla="*/ 623 w 2443"/>
                <a:gd name="T3" fmla="*/ 28 h 625"/>
                <a:gd name="T4" fmla="*/ 1072 w 2443"/>
                <a:gd name="T5" fmla="*/ 0 h 625"/>
                <a:gd name="T6" fmla="*/ 1534 w 2443"/>
                <a:gd name="T7" fmla="*/ 15 h 625"/>
                <a:gd name="T8" fmla="*/ 1891 w 2443"/>
                <a:gd name="T9" fmla="*/ 36 h 625"/>
                <a:gd name="T10" fmla="*/ 2178 w 2443"/>
                <a:gd name="T11" fmla="*/ 64 h 625"/>
                <a:gd name="T12" fmla="*/ 2410 w 2443"/>
                <a:gd name="T13" fmla="*/ 119 h 625"/>
                <a:gd name="T14" fmla="*/ 2443 w 2443"/>
                <a:gd name="T15" fmla="*/ 169 h 625"/>
                <a:gd name="T16" fmla="*/ 2437 w 2443"/>
                <a:gd name="T17" fmla="*/ 435 h 625"/>
                <a:gd name="T18" fmla="*/ 2332 w 2443"/>
                <a:gd name="T19" fmla="*/ 513 h 625"/>
                <a:gd name="T20" fmla="*/ 2275 w 2443"/>
                <a:gd name="T21" fmla="*/ 555 h 625"/>
                <a:gd name="T22" fmla="*/ 1772 w 2443"/>
                <a:gd name="T23" fmla="*/ 604 h 625"/>
                <a:gd name="T24" fmla="*/ 1232 w 2443"/>
                <a:gd name="T25" fmla="*/ 625 h 625"/>
                <a:gd name="T26" fmla="*/ 1568 w 2443"/>
                <a:gd name="T27" fmla="*/ 528 h 625"/>
                <a:gd name="T28" fmla="*/ 1184 w 2443"/>
                <a:gd name="T29" fmla="*/ 513 h 625"/>
                <a:gd name="T30" fmla="*/ 1610 w 2443"/>
                <a:gd name="T31" fmla="*/ 458 h 625"/>
                <a:gd name="T32" fmla="*/ 1268 w 2443"/>
                <a:gd name="T33" fmla="*/ 414 h 625"/>
                <a:gd name="T34" fmla="*/ 1589 w 2443"/>
                <a:gd name="T35" fmla="*/ 353 h 625"/>
                <a:gd name="T36" fmla="*/ 1218 w 2443"/>
                <a:gd name="T37" fmla="*/ 346 h 625"/>
                <a:gd name="T38" fmla="*/ 1521 w 2443"/>
                <a:gd name="T39" fmla="*/ 275 h 625"/>
                <a:gd name="T40" fmla="*/ 834 w 2443"/>
                <a:gd name="T41" fmla="*/ 281 h 625"/>
                <a:gd name="T42" fmla="*/ 167 w 2443"/>
                <a:gd name="T43" fmla="*/ 239 h 625"/>
                <a:gd name="T44" fmla="*/ 0 w 2443"/>
                <a:gd name="T45" fmla="*/ 197 h 625"/>
                <a:gd name="T46" fmla="*/ 148 w 2443"/>
                <a:gd name="T47" fmla="*/ 85 h 625"/>
                <a:gd name="T48" fmla="*/ 148 w 2443"/>
                <a:gd name="T49" fmla="*/ 85 h 625"/>
                <a:gd name="T50" fmla="*/ 148 w 2443"/>
                <a:gd name="T51" fmla="*/ 85 h 6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443"/>
                <a:gd name="T79" fmla="*/ 0 h 625"/>
                <a:gd name="T80" fmla="*/ 2443 w 2443"/>
                <a:gd name="T81" fmla="*/ 625 h 62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443" h="625">
                  <a:moveTo>
                    <a:pt x="148" y="85"/>
                  </a:moveTo>
                  <a:lnTo>
                    <a:pt x="623" y="28"/>
                  </a:lnTo>
                  <a:lnTo>
                    <a:pt x="1072" y="0"/>
                  </a:lnTo>
                  <a:lnTo>
                    <a:pt x="1534" y="15"/>
                  </a:lnTo>
                  <a:lnTo>
                    <a:pt x="1891" y="36"/>
                  </a:lnTo>
                  <a:lnTo>
                    <a:pt x="2178" y="64"/>
                  </a:lnTo>
                  <a:lnTo>
                    <a:pt x="2410" y="119"/>
                  </a:lnTo>
                  <a:lnTo>
                    <a:pt x="2443" y="169"/>
                  </a:lnTo>
                  <a:lnTo>
                    <a:pt x="2437" y="435"/>
                  </a:lnTo>
                  <a:lnTo>
                    <a:pt x="2332" y="513"/>
                  </a:lnTo>
                  <a:lnTo>
                    <a:pt x="2275" y="555"/>
                  </a:lnTo>
                  <a:lnTo>
                    <a:pt x="1772" y="604"/>
                  </a:lnTo>
                  <a:lnTo>
                    <a:pt x="1232" y="625"/>
                  </a:lnTo>
                  <a:lnTo>
                    <a:pt x="1568" y="528"/>
                  </a:lnTo>
                  <a:lnTo>
                    <a:pt x="1184" y="513"/>
                  </a:lnTo>
                  <a:lnTo>
                    <a:pt x="1610" y="458"/>
                  </a:lnTo>
                  <a:lnTo>
                    <a:pt x="1268" y="414"/>
                  </a:lnTo>
                  <a:lnTo>
                    <a:pt x="1589" y="353"/>
                  </a:lnTo>
                  <a:lnTo>
                    <a:pt x="1218" y="346"/>
                  </a:lnTo>
                  <a:lnTo>
                    <a:pt x="1521" y="275"/>
                  </a:lnTo>
                  <a:lnTo>
                    <a:pt x="834" y="281"/>
                  </a:lnTo>
                  <a:lnTo>
                    <a:pt x="167" y="239"/>
                  </a:lnTo>
                  <a:lnTo>
                    <a:pt x="0" y="197"/>
                  </a:lnTo>
                  <a:lnTo>
                    <a:pt x="148" y="85"/>
                  </a:lnTo>
                  <a:close/>
                </a:path>
              </a:pathLst>
            </a:custGeom>
            <a:solidFill>
              <a:srgbClr val="EBA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39EF02EC-7AA1-4D38-AA2B-7FBB5C77F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" y="1428"/>
              <a:ext cx="575" cy="1518"/>
            </a:xfrm>
            <a:custGeom>
              <a:avLst/>
              <a:gdLst>
                <a:gd name="T0" fmla="*/ 91 w 1148"/>
                <a:gd name="T1" fmla="*/ 29 h 3038"/>
                <a:gd name="T2" fmla="*/ 694 w 1148"/>
                <a:gd name="T3" fmla="*/ 21 h 3038"/>
                <a:gd name="T4" fmla="*/ 1101 w 1148"/>
                <a:gd name="T5" fmla="*/ 0 h 3038"/>
                <a:gd name="T6" fmla="*/ 1135 w 1148"/>
                <a:gd name="T7" fmla="*/ 168 h 3038"/>
                <a:gd name="T8" fmla="*/ 1140 w 1148"/>
                <a:gd name="T9" fmla="*/ 386 h 3038"/>
                <a:gd name="T10" fmla="*/ 1101 w 1148"/>
                <a:gd name="T11" fmla="*/ 590 h 3038"/>
                <a:gd name="T12" fmla="*/ 933 w 1148"/>
                <a:gd name="T13" fmla="*/ 865 h 3038"/>
                <a:gd name="T14" fmla="*/ 616 w 1148"/>
                <a:gd name="T15" fmla="*/ 1158 h 3038"/>
                <a:gd name="T16" fmla="*/ 701 w 1148"/>
                <a:gd name="T17" fmla="*/ 1223 h 3038"/>
                <a:gd name="T18" fmla="*/ 743 w 1148"/>
                <a:gd name="T19" fmla="*/ 1312 h 3038"/>
                <a:gd name="T20" fmla="*/ 722 w 1148"/>
                <a:gd name="T21" fmla="*/ 1382 h 3038"/>
                <a:gd name="T22" fmla="*/ 637 w 1148"/>
                <a:gd name="T23" fmla="*/ 1481 h 3038"/>
                <a:gd name="T24" fmla="*/ 918 w 1148"/>
                <a:gd name="T25" fmla="*/ 1819 h 3038"/>
                <a:gd name="T26" fmla="*/ 1093 w 1148"/>
                <a:gd name="T27" fmla="*/ 2091 h 3038"/>
                <a:gd name="T28" fmla="*/ 1135 w 1148"/>
                <a:gd name="T29" fmla="*/ 2234 h 3038"/>
                <a:gd name="T30" fmla="*/ 1148 w 1148"/>
                <a:gd name="T31" fmla="*/ 2430 h 3038"/>
                <a:gd name="T32" fmla="*/ 1121 w 1148"/>
                <a:gd name="T33" fmla="*/ 2652 h 3038"/>
                <a:gd name="T34" fmla="*/ 1059 w 1148"/>
                <a:gd name="T35" fmla="*/ 2802 h 3038"/>
                <a:gd name="T36" fmla="*/ 926 w 1148"/>
                <a:gd name="T37" fmla="*/ 2920 h 3038"/>
                <a:gd name="T38" fmla="*/ 701 w 1148"/>
                <a:gd name="T39" fmla="*/ 2998 h 3038"/>
                <a:gd name="T40" fmla="*/ 547 w 1148"/>
                <a:gd name="T41" fmla="*/ 3038 h 3038"/>
                <a:gd name="T42" fmla="*/ 91 w 1148"/>
                <a:gd name="T43" fmla="*/ 2990 h 3038"/>
                <a:gd name="T44" fmla="*/ 36 w 1148"/>
                <a:gd name="T45" fmla="*/ 2935 h 3038"/>
                <a:gd name="T46" fmla="*/ 49 w 1148"/>
                <a:gd name="T47" fmla="*/ 2738 h 3038"/>
                <a:gd name="T48" fmla="*/ 44 w 1148"/>
                <a:gd name="T49" fmla="*/ 2492 h 3038"/>
                <a:gd name="T50" fmla="*/ 21 w 1148"/>
                <a:gd name="T51" fmla="*/ 2373 h 3038"/>
                <a:gd name="T52" fmla="*/ 0 w 1148"/>
                <a:gd name="T53" fmla="*/ 2274 h 3038"/>
                <a:gd name="T54" fmla="*/ 36 w 1148"/>
                <a:gd name="T55" fmla="*/ 2198 h 3038"/>
                <a:gd name="T56" fmla="*/ 44 w 1148"/>
                <a:gd name="T57" fmla="*/ 2091 h 3038"/>
                <a:gd name="T58" fmla="*/ 36 w 1148"/>
                <a:gd name="T59" fmla="*/ 2008 h 3038"/>
                <a:gd name="T60" fmla="*/ 0 w 1148"/>
                <a:gd name="T61" fmla="*/ 1930 h 3038"/>
                <a:gd name="T62" fmla="*/ 78 w 1148"/>
                <a:gd name="T63" fmla="*/ 1833 h 3038"/>
                <a:gd name="T64" fmla="*/ 239 w 1148"/>
                <a:gd name="T65" fmla="*/ 1510 h 3038"/>
                <a:gd name="T66" fmla="*/ 141 w 1148"/>
                <a:gd name="T67" fmla="*/ 1411 h 3038"/>
                <a:gd name="T68" fmla="*/ 260 w 1148"/>
                <a:gd name="T69" fmla="*/ 1187 h 3038"/>
                <a:gd name="T70" fmla="*/ 198 w 1148"/>
                <a:gd name="T71" fmla="*/ 829 h 3038"/>
                <a:gd name="T72" fmla="*/ 21 w 1148"/>
                <a:gd name="T73" fmla="*/ 632 h 3038"/>
                <a:gd name="T74" fmla="*/ 91 w 1148"/>
                <a:gd name="T75" fmla="*/ 29 h 3038"/>
                <a:gd name="T76" fmla="*/ 91 w 1148"/>
                <a:gd name="T77" fmla="*/ 29 h 3038"/>
                <a:gd name="T78" fmla="*/ 91 w 1148"/>
                <a:gd name="T79" fmla="*/ 29 h 303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48"/>
                <a:gd name="T121" fmla="*/ 0 h 3038"/>
                <a:gd name="T122" fmla="*/ 1148 w 1148"/>
                <a:gd name="T123" fmla="*/ 3038 h 303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48" h="3038">
                  <a:moveTo>
                    <a:pt x="91" y="29"/>
                  </a:moveTo>
                  <a:lnTo>
                    <a:pt x="694" y="21"/>
                  </a:lnTo>
                  <a:lnTo>
                    <a:pt x="1101" y="0"/>
                  </a:lnTo>
                  <a:lnTo>
                    <a:pt x="1135" y="168"/>
                  </a:lnTo>
                  <a:lnTo>
                    <a:pt x="1140" y="386"/>
                  </a:lnTo>
                  <a:lnTo>
                    <a:pt x="1101" y="590"/>
                  </a:lnTo>
                  <a:lnTo>
                    <a:pt x="933" y="865"/>
                  </a:lnTo>
                  <a:lnTo>
                    <a:pt x="616" y="1158"/>
                  </a:lnTo>
                  <a:lnTo>
                    <a:pt x="701" y="1223"/>
                  </a:lnTo>
                  <a:lnTo>
                    <a:pt x="743" y="1312"/>
                  </a:lnTo>
                  <a:lnTo>
                    <a:pt x="722" y="1382"/>
                  </a:lnTo>
                  <a:lnTo>
                    <a:pt x="637" y="1481"/>
                  </a:lnTo>
                  <a:lnTo>
                    <a:pt x="918" y="1819"/>
                  </a:lnTo>
                  <a:lnTo>
                    <a:pt x="1093" y="2091"/>
                  </a:lnTo>
                  <a:lnTo>
                    <a:pt x="1135" y="2234"/>
                  </a:lnTo>
                  <a:lnTo>
                    <a:pt x="1148" y="2430"/>
                  </a:lnTo>
                  <a:lnTo>
                    <a:pt x="1121" y="2652"/>
                  </a:lnTo>
                  <a:lnTo>
                    <a:pt x="1059" y="2802"/>
                  </a:lnTo>
                  <a:lnTo>
                    <a:pt x="926" y="2920"/>
                  </a:lnTo>
                  <a:lnTo>
                    <a:pt x="701" y="2998"/>
                  </a:lnTo>
                  <a:lnTo>
                    <a:pt x="547" y="3038"/>
                  </a:lnTo>
                  <a:lnTo>
                    <a:pt x="91" y="2990"/>
                  </a:lnTo>
                  <a:lnTo>
                    <a:pt x="36" y="2935"/>
                  </a:lnTo>
                  <a:lnTo>
                    <a:pt x="49" y="2738"/>
                  </a:lnTo>
                  <a:lnTo>
                    <a:pt x="44" y="2492"/>
                  </a:lnTo>
                  <a:lnTo>
                    <a:pt x="21" y="2373"/>
                  </a:lnTo>
                  <a:lnTo>
                    <a:pt x="0" y="2274"/>
                  </a:lnTo>
                  <a:lnTo>
                    <a:pt x="36" y="2198"/>
                  </a:lnTo>
                  <a:lnTo>
                    <a:pt x="44" y="2091"/>
                  </a:lnTo>
                  <a:lnTo>
                    <a:pt x="36" y="2008"/>
                  </a:lnTo>
                  <a:lnTo>
                    <a:pt x="0" y="1930"/>
                  </a:lnTo>
                  <a:lnTo>
                    <a:pt x="78" y="1833"/>
                  </a:lnTo>
                  <a:lnTo>
                    <a:pt x="239" y="1510"/>
                  </a:lnTo>
                  <a:lnTo>
                    <a:pt x="141" y="1411"/>
                  </a:lnTo>
                  <a:lnTo>
                    <a:pt x="260" y="1187"/>
                  </a:lnTo>
                  <a:lnTo>
                    <a:pt x="198" y="829"/>
                  </a:lnTo>
                  <a:lnTo>
                    <a:pt x="21" y="632"/>
                  </a:lnTo>
                  <a:lnTo>
                    <a:pt x="91" y="29"/>
                  </a:lnTo>
                  <a:close/>
                </a:path>
              </a:pathLst>
            </a:custGeom>
            <a:solidFill>
              <a:srgbClr val="C9C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DF855C45-9AFC-44DA-B5DC-44CA48B9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8" y="1649"/>
              <a:ext cx="476" cy="358"/>
            </a:xfrm>
            <a:custGeom>
              <a:avLst/>
              <a:gdLst>
                <a:gd name="T0" fmla="*/ 57 w 952"/>
                <a:gd name="T1" fmla="*/ 14 h 715"/>
                <a:gd name="T2" fmla="*/ 482 w 952"/>
                <a:gd name="T3" fmla="*/ 0 h 715"/>
                <a:gd name="T4" fmla="*/ 650 w 952"/>
                <a:gd name="T5" fmla="*/ 42 h 715"/>
                <a:gd name="T6" fmla="*/ 798 w 952"/>
                <a:gd name="T7" fmla="*/ 111 h 715"/>
                <a:gd name="T8" fmla="*/ 889 w 952"/>
                <a:gd name="T9" fmla="*/ 175 h 715"/>
                <a:gd name="T10" fmla="*/ 952 w 952"/>
                <a:gd name="T11" fmla="*/ 266 h 715"/>
                <a:gd name="T12" fmla="*/ 553 w 952"/>
                <a:gd name="T13" fmla="*/ 715 h 715"/>
                <a:gd name="T14" fmla="*/ 252 w 952"/>
                <a:gd name="T15" fmla="*/ 645 h 715"/>
                <a:gd name="T16" fmla="*/ 0 w 952"/>
                <a:gd name="T17" fmla="*/ 225 h 715"/>
                <a:gd name="T18" fmla="*/ 57 w 952"/>
                <a:gd name="T19" fmla="*/ 14 h 715"/>
                <a:gd name="T20" fmla="*/ 57 w 952"/>
                <a:gd name="T21" fmla="*/ 14 h 715"/>
                <a:gd name="T22" fmla="*/ 57 w 952"/>
                <a:gd name="T23" fmla="*/ 14 h 71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52"/>
                <a:gd name="T37" fmla="*/ 0 h 715"/>
                <a:gd name="T38" fmla="*/ 952 w 952"/>
                <a:gd name="T39" fmla="*/ 715 h 71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52" h="715">
                  <a:moveTo>
                    <a:pt x="57" y="14"/>
                  </a:moveTo>
                  <a:lnTo>
                    <a:pt x="482" y="0"/>
                  </a:lnTo>
                  <a:lnTo>
                    <a:pt x="650" y="42"/>
                  </a:lnTo>
                  <a:lnTo>
                    <a:pt x="798" y="111"/>
                  </a:lnTo>
                  <a:lnTo>
                    <a:pt x="889" y="175"/>
                  </a:lnTo>
                  <a:lnTo>
                    <a:pt x="952" y="266"/>
                  </a:lnTo>
                  <a:lnTo>
                    <a:pt x="553" y="715"/>
                  </a:lnTo>
                  <a:lnTo>
                    <a:pt x="252" y="645"/>
                  </a:lnTo>
                  <a:lnTo>
                    <a:pt x="0" y="225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FFD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C3744C15-582F-4432-97E3-0F93E193B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" y="2217"/>
              <a:ext cx="490" cy="685"/>
            </a:xfrm>
            <a:custGeom>
              <a:avLst/>
              <a:gdLst>
                <a:gd name="T0" fmla="*/ 428 w 981"/>
                <a:gd name="T1" fmla="*/ 0 h 1369"/>
                <a:gd name="T2" fmla="*/ 380 w 981"/>
                <a:gd name="T3" fmla="*/ 779 h 1369"/>
                <a:gd name="T4" fmla="*/ 28 w 981"/>
                <a:gd name="T5" fmla="*/ 962 h 1369"/>
                <a:gd name="T6" fmla="*/ 0 w 981"/>
                <a:gd name="T7" fmla="*/ 1201 h 1369"/>
                <a:gd name="T8" fmla="*/ 76 w 981"/>
                <a:gd name="T9" fmla="*/ 1298 h 1369"/>
                <a:gd name="T10" fmla="*/ 433 w 981"/>
                <a:gd name="T11" fmla="*/ 1369 h 1369"/>
                <a:gd name="T12" fmla="*/ 749 w 981"/>
                <a:gd name="T13" fmla="*/ 1355 h 1369"/>
                <a:gd name="T14" fmla="*/ 952 w 981"/>
                <a:gd name="T15" fmla="*/ 1215 h 1369"/>
                <a:gd name="T16" fmla="*/ 981 w 981"/>
                <a:gd name="T17" fmla="*/ 1072 h 1369"/>
                <a:gd name="T18" fmla="*/ 863 w 981"/>
                <a:gd name="T19" fmla="*/ 947 h 1369"/>
                <a:gd name="T20" fmla="*/ 462 w 981"/>
                <a:gd name="T21" fmla="*/ 758 h 1369"/>
                <a:gd name="T22" fmla="*/ 428 w 981"/>
                <a:gd name="T23" fmla="*/ 0 h 1369"/>
                <a:gd name="T24" fmla="*/ 428 w 981"/>
                <a:gd name="T25" fmla="*/ 0 h 1369"/>
                <a:gd name="T26" fmla="*/ 428 w 981"/>
                <a:gd name="T27" fmla="*/ 0 h 13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81"/>
                <a:gd name="T43" fmla="*/ 0 h 1369"/>
                <a:gd name="T44" fmla="*/ 981 w 981"/>
                <a:gd name="T45" fmla="*/ 1369 h 136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81" h="1369">
                  <a:moveTo>
                    <a:pt x="428" y="0"/>
                  </a:moveTo>
                  <a:lnTo>
                    <a:pt x="380" y="779"/>
                  </a:lnTo>
                  <a:lnTo>
                    <a:pt x="28" y="962"/>
                  </a:lnTo>
                  <a:lnTo>
                    <a:pt x="0" y="1201"/>
                  </a:lnTo>
                  <a:lnTo>
                    <a:pt x="76" y="1298"/>
                  </a:lnTo>
                  <a:lnTo>
                    <a:pt x="433" y="1369"/>
                  </a:lnTo>
                  <a:lnTo>
                    <a:pt x="749" y="1355"/>
                  </a:lnTo>
                  <a:lnTo>
                    <a:pt x="952" y="1215"/>
                  </a:lnTo>
                  <a:lnTo>
                    <a:pt x="981" y="1072"/>
                  </a:lnTo>
                  <a:lnTo>
                    <a:pt x="863" y="947"/>
                  </a:lnTo>
                  <a:lnTo>
                    <a:pt x="462" y="758"/>
                  </a:lnTo>
                  <a:lnTo>
                    <a:pt x="428" y="0"/>
                  </a:lnTo>
                  <a:close/>
                </a:path>
              </a:pathLst>
            </a:custGeom>
            <a:solidFill>
              <a:srgbClr val="FFD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026529DC-E97C-42C8-A9C2-AC8A3F067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1093"/>
              <a:ext cx="1214" cy="177"/>
            </a:xfrm>
            <a:custGeom>
              <a:avLst/>
              <a:gdLst>
                <a:gd name="T0" fmla="*/ 2290 w 2427"/>
                <a:gd name="T1" fmla="*/ 56 h 354"/>
                <a:gd name="T2" fmla="*/ 2376 w 2427"/>
                <a:gd name="T3" fmla="*/ 69 h 354"/>
                <a:gd name="T4" fmla="*/ 2403 w 2427"/>
                <a:gd name="T5" fmla="*/ 78 h 354"/>
                <a:gd name="T6" fmla="*/ 2427 w 2427"/>
                <a:gd name="T7" fmla="*/ 82 h 354"/>
                <a:gd name="T8" fmla="*/ 2427 w 2427"/>
                <a:gd name="T9" fmla="*/ 88 h 354"/>
                <a:gd name="T10" fmla="*/ 2039 w 2427"/>
                <a:gd name="T11" fmla="*/ 50 h 354"/>
                <a:gd name="T12" fmla="*/ 1857 w 2427"/>
                <a:gd name="T13" fmla="*/ 38 h 354"/>
                <a:gd name="T14" fmla="*/ 1576 w 2427"/>
                <a:gd name="T15" fmla="*/ 25 h 354"/>
                <a:gd name="T16" fmla="*/ 1361 w 2427"/>
                <a:gd name="T17" fmla="*/ 29 h 354"/>
                <a:gd name="T18" fmla="*/ 958 w 2427"/>
                <a:gd name="T19" fmla="*/ 54 h 354"/>
                <a:gd name="T20" fmla="*/ 715 w 2427"/>
                <a:gd name="T21" fmla="*/ 86 h 354"/>
                <a:gd name="T22" fmla="*/ 566 w 2427"/>
                <a:gd name="T23" fmla="*/ 120 h 354"/>
                <a:gd name="T24" fmla="*/ 483 w 2427"/>
                <a:gd name="T25" fmla="*/ 141 h 354"/>
                <a:gd name="T26" fmla="*/ 336 w 2427"/>
                <a:gd name="T27" fmla="*/ 185 h 354"/>
                <a:gd name="T28" fmla="*/ 319 w 2427"/>
                <a:gd name="T29" fmla="*/ 202 h 354"/>
                <a:gd name="T30" fmla="*/ 336 w 2427"/>
                <a:gd name="T31" fmla="*/ 217 h 354"/>
                <a:gd name="T32" fmla="*/ 494 w 2427"/>
                <a:gd name="T33" fmla="*/ 234 h 354"/>
                <a:gd name="T34" fmla="*/ 732 w 2427"/>
                <a:gd name="T35" fmla="*/ 246 h 354"/>
                <a:gd name="T36" fmla="*/ 918 w 2427"/>
                <a:gd name="T37" fmla="*/ 263 h 354"/>
                <a:gd name="T38" fmla="*/ 1298 w 2427"/>
                <a:gd name="T39" fmla="*/ 276 h 354"/>
                <a:gd name="T40" fmla="*/ 1502 w 2427"/>
                <a:gd name="T41" fmla="*/ 274 h 354"/>
                <a:gd name="T42" fmla="*/ 1532 w 2427"/>
                <a:gd name="T43" fmla="*/ 274 h 354"/>
                <a:gd name="T44" fmla="*/ 1618 w 2427"/>
                <a:gd name="T45" fmla="*/ 272 h 354"/>
                <a:gd name="T46" fmla="*/ 2108 w 2427"/>
                <a:gd name="T47" fmla="*/ 263 h 354"/>
                <a:gd name="T48" fmla="*/ 2380 w 2427"/>
                <a:gd name="T49" fmla="*/ 246 h 354"/>
                <a:gd name="T50" fmla="*/ 2378 w 2427"/>
                <a:gd name="T51" fmla="*/ 251 h 354"/>
                <a:gd name="T52" fmla="*/ 2334 w 2427"/>
                <a:gd name="T53" fmla="*/ 261 h 354"/>
                <a:gd name="T54" fmla="*/ 1977 w 2427"/>
                <a:gd name="T55" fmla="*/ 293 h 354"/>
                <a:gd name="T56" fmla="*/ 1618 w 2427"/>
                <a:gd name="T57" fmla="*/ 308 h 354"/>
                <a:gd name="T58" fmla="*/ 1559 w 2427"/>
                <a:gd name="T59" fmla="*/ 324 h 354"/>
                <a:gd name="T60" fmla="*/ 1511 w 2427"/>
                <a:gd name="T61" fmla="*/ 343 h 354"/>
                <a:gd name="T62" fmla="*/ 1441 w 2427"/>
                <a:gd name="T63" fmla="*/ 352 h 354"/>
                <a:gd name="T64" fmla="*/ 1334 w 2427"/>
                <a:gd name="T65" fmla="*/ 354 h 354"/>
                <a:gd name="T66" fmla="*/ 1133 w 2427"/>
                <a:gd name="T67" fmla="*/ 352 h 354"/>
                <a:gd name="T68" fmla="*/ 684 w 2427"/>
                <a:gd name="T69" fmla="*/ 341 h 354"/>
                <a:gd name="T70" fmla="*/ 509 w 2427"/>
                <a:gd name="T71" fmla="*/ 333 h 354"/>
                <a:gd name="T72" fmla="*/ 207 w 2427"/>
                <a:gd name="T73" fmla="*/ 312 h 354"/>
                <a:gd name="T74" fmla="*/ 80 w 2427"/>
                <a:gd name="T75" fmla="*/ 289 h 354"/>
                <a:gd name="T76" fmla="*/ 46 w 2427"/>
                <a:gd name="T77" fmla="*/ 276 h 354"/>
                <a:gd name="T78" fmla="*/ 21 w 2427"/>
                <a:gd name="T79" fmla="*/ 253 h 354"/>
                <a:gd name="T80" fmla="*/ 0 w 2427"/>
                <a:gd name="T81" fmla="*/ 215 h 354"/>
                <a:gd name="T82" fmla="*/ 6 w 2427"/>
                <a:gd name="T83" fmla="*/ 166 h 354"/>
                <a:gd name="T84" fmla="*/ 42 w 2427"/>
                <a:gd name="T85" fmla="*/ 137 h 354"/>
                <a:gd name="T86" fmla="*/ 89 w 2427"/>
                <a:gd name="T87" fmla="*/ 116 h 354"/>
                <a:gd name="T88" fmla="*/ 141 w 2427"/>
                <a:gd name="T89" fmla="*/ 103 h 354"/>
                <a:gd name="T90" fmla="*/ 414 w 2427"/>
                <a:gd name="T91" fmla="*/ 56 h 354"/>
                <a:gd name="T92" fmla="*/ 563 w 2427"/>
                <a:gd name="T93" fmla="*/ 37 h 354"/>
                <a:gd name="T94" fmla="*/ 825 w 2427"/>
                <a:gd name="T95" fmla="*/ 19 h 354"/>
                <a:gd name="T96" fmla="*/ 1142 w 2427"/>
                <a:gd name="T97" fmla="*/ 10 h 354"/>
                <a:gd name="T98" fmla="*/ 1329 w 2427"/>
                <a:gd name="T99" fmla="*/ 8 h 354"/>
                <a:gd name="T100" fmla="*/ 1570 w 2427"/>
                <a:gd name="T101" fmla="*/ 0 h 354"/>
                <a:gd name="T102" fmla="*/ 1941 w 2427"/>
                <a:gd name="T103" fmla="*/ 23 h 354"/>
                <a:gd name="T104" fmla="*/ 2290 w 2427"/>
                <a:gd name="T105" fmla="*/ 56 h 354"/>
                <a:gd name="T106" fmla="*/ 2290 w 2427"/>
                <a:gd name="T107" fmla="*/ 56 h 354"/>
                <a:gd name="T108" fmla="*/ 2290 w 2427"/>
                <a:gd name="T109" fmla="*/ 56 h 35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27"/>
                <a:gd name="T166" fmla="*/ 0 h 354"/>
                <a:gd name="T167" fmla="*/ 2427 w 2427"/>
                <a:gd name="T168" fmla="*/ 354 h 35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27" h="354">
                  <a:moveTo>
                    <a:pt x="2290" y="56"/>
                  </a:moveTo>
                  <a:lnTo>
                    <a:pt x="2376" y="69"/>
                  </a:lnTo>
                  <a:lnTo>
                    <a:pt x="2403" y="78"/>
                  </a:lnTo>
                  <a:lnTo>
                    <a:pt x="2427" y="82"/>
                  </a:lnTo>
                  <a:lnTo>
                    <a:pt x="2427" y="88"/>
                  </a:lnTo>
                  <a:lnTo>
                    <a:pt x="2039" y="50"/>
                  </a:lnTo>
                  <a:lnTo>
                    <a:pt x="1857" y="38"/>
                  </a:lnTo>
                  <a:lnTo>
                    <a:pt x="1576" y="25"/>
                  </a:lnTo>
                  <a:lnTo>
                    <a:pt x="1361" y="29"/>
                  </a:lnTo>
                  <a:lnTo>
                    <a:pt x="958" y="54"/>
                  </a:lnTo>
                  <a:lnTo>
                    <a:pt x="715" y="86"/>
                  </a:lnTo>
                  <a:lnTo>
                    <a:pt x="566" y="120"/>
                  </a:lnTo>
                  <a:lnTo>
                    <a:pt x="483" y="141"/>
                  </a:lnTo>
                  <a:lnTo>
                    <a:pt x="336" y="185"/>
                  </a:lnTo>
                  <a:lnTo>
                    <a:pt x="319" y="202"/>
                  </a:lnTo>
                  <a:lnTo>
                    <a:pt x="336" y="217"/>
                  </a:lnTo>
                  <a:lnTo>
                    <a:pt x="494" y="234"/>
                  </a:lnTo>
                  <a:lnTo>
                    <a:pt x="732" y="246"/>
                  </a:lnTo>
                  <a:lnTo>
                    <a:pt x="918" y="263"/>
                  </a:lnTo>
                  <a:lnTo>
                    <a:pt x="1298" y="276"/>
                  </a:lnTo>
                  <a:lnTo>
                    <a:pt x="1502" y="274"/>
                  </a:lnTo>
                  <a:lnTo>
                    <a:pt x="1532" y="274"/>
                  </a:lnTo>
                  <a:lnTo>
                    <a:pt x="1618" y="272"/>
                  </a:lnTo>
                  <a:lnTo>
                    <a:pt x="2108" y="263"/>
                  </a:lnTo>
                  <a:lnTo>
                    <a:pt x="2380" y="246"/>
                  </a:lnTo>
                  <a:lnTo>
                    <a:pt x="2378" y="251"/>
                  </a:lnTo>
                  <a:lnTo>
                    <a:pt x="2334" y="261"/>
                  </a:lnTo>
                  <a:lnTo>
                    <a:pt x="1977" y="293"/>
                  </a:lnTo>
                  <a:lnTo>
                    <a:pt x="1618" y="308"/>
                  </a:lnTo>
                  <a:lnTo>
                    <a:pt x="1559" y="324"/>
                  </a:lnTo>
                  <a:lnTo>
                    <a:pt x="1511" y="343"/>
                  </a:lnTo>
                  <a:lnTo>
                    <a:pt x="1441" y="352"/>
                  </a:lnTo>
                  <a:lnTo>
                    <a:pt x="1334" y="354"/>
                  </a:lnTo>
                  <a:lnTo>
                    <a:pt x="1133" y="352"/>
                  </a:lnTo>
                  <a:lnTo>
                    <a:pt x="684" y="341"/>
                  </a:lnTo>
                  <a:lnTo>
                    <a:pt x="509" y="333"/>
                  </a:lnTo>
                  <a:lnTo>
                    <a:pt x="207" y="312"/>
                  </a:lnTo>
                  <a:lnTo>
                    <a:pt x="80" y="289"/>
                  </a:lnTo>
                  <a:lnTo>
                    <a:pt x="46" y="276"/>
                  </a:lnTo>
                  <a:lnTo>
                    <a:pt x="21" y="253"/>
                  </a:lnTo>
                  <a:lnTo>
                    <a:pt x="0" y="215"/>
                  </a:lnTo>
                  <a:lnTo>
                    <a:pt x="6" y="166"/>
                  </a:lnTo>
                  <a:lnTo>
                    <a:pt x="42" y="137"/>
                  </a:lnTo>
                  <a:lnTo>
                    <a:pt x="89" y="116"/>
                  </a:lnTo>
                  <a:lnTo>
                    <a:pt x="141" y="103"/>
                  </a:lnTo>
                  <a:lnTo>
                    <a:pt x="414" y="56"/>
                  </a:lnTo>
                  <a:lnTo>
                    <a:pt x="563" y="37"/>
                  </a:lnTo>
                  <a:lnTo>
                    <a:pt x="825" y="19"/>
                  </a:lnTo>
                  <a:lnTo>
                    <a:pt x="1142" y="10"/>
                  </a:lnTo>
                  <a:lnTo>
                    <a:pt x="1329" y="8"/>
                  </a:lnTo>
                  <a:lnTo>
                    <a:pt x="1570" y="0"/>
                  </a:lnTo>
                  <a:lnTo>
                    <a:pt x="1941" y="23"/>
                  </a:lnTo>
                  <a:lnTo>
                    <a:pt x="229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D4690E85-9914-42DA-ACCB-89EB6CF24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" y="1187"/>
              <a:ext cx="251" cy="87"/>
            </a:xfrm>
            <a:custGeom>
              <a:avLst/>
              <a:gdLst>
                <a:gd name="T0" fmla="*/ 492 w 502"/>
                <a:gd name="T1" fmla="*/ 28 h 173"/>
                <a:gd name="T2" fmla="*/ 411 w 502"/>
                <a:gd name="T3" fmla="*/ 110 h 173"/>
                <a:gd name="T4" fmla="*/ 339 w 502"/>
                <a:gd name="T5" fmla="*/ 136 h 173"/>
                <a:gd name="T6" fmla="*/ 204 w 502"/>
                <a:gd name="T7" fmla="*/ 155 h 173"/>
                <a:gd name="T8" fmla="*/ 179 w 502"/>
                <a:gd name="T9" fmla="*/ 157 h 173"/>
                <a:gd name="T10" fmla="*/ 126 w 502"/>
                <a:gd name="T11" fmla="*/ 161 h 173"/>
                <a:gd name="T12" fmla="*/ 36 w 502"/>
                <a:gd name="T13" fmla="*/ 173 h 173"/>
                <a:gd name="T14" fmla="*/ 0 w 502"/>
                <a:gd name="T15" fmla="*/ 169 h 173"/>
                <a:gd name="T16" fmla="*/ 0 w 502"/>
                <a:gd name="T17" fmla="*/ 157 h 173"/>
                <a:gd name="T18" fmla="*/ 181 w 502"/>
                <a:gd name="T19" fmla="*/ 136 h 173"/>
                <a:gd name="T20" fmla="*/ 281 w 502"/>
                <a:gd name="T21" fmla="*/ 102 h 173"/>
                <a:gd name="T22" fmla="*/ 306 w 502"/>
                <a:gd name="T23" fmla="*/ 76 h 173"/>
                <a:gd name="T24" fmla="*/ 308 w 502"/>
                <a:gd name="T25" fmla="*/ 64 h 173"/>
                <a:gd name="T26" fmla="*/ 327 w 502"/>
                <a:gd name="T27" fmla="*/ 55 h 173"/>
                <a:gd name="T28" fmla="*/ 371 w 502"/>
                <a:gd name="T29" fmla="*/ 49 h 173"/>
                <a:gd name="T30" fmla="*/ 456 w 502"/>
                <a:gd name="T31" fmla="*/ 20 h 173"/>
                <a:gd name="T32" fmla="*/ 496 w 502"/>
                <a:gd name="T33" fmla="*/ 0 h 173"/>
                <a:gd name="T34" fmla="*/ 502 w 502"/>
                <a:gd name="T35" fmla="*/ 5 h 173"/>
                <a:gd name="T36" fmla="*/ 492 w 502"/>
                <a:gd name="T37" fmla="*/ 28 h 173"/>
                <a:gd name="T38" fmla="*/ 492 w 502"/>
                <a:gd name="T39" fmla="*/ 28 h 173"/>
                <a:gd name="T40" fmla="*/ 492 w 502"/>
                <a:gd name="T41" fmla="*/ 28 h 1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2"/>
                <a:gd name="T64" fmla="*/ 0 h 173"/>
                <a:gd name="T65" fmla="*/ 502 w 502"/>
                <a:gd name="T66" fmla="*/ 173 h 1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2" h="173">
                  <a:moveTo>
                    <a:pt x="492" y="28"/>
                  </a:moveTo>
                  <a:lnTo>
                    <a:pt x="411" y="110"/>
                  </a:lnTo>
                  <a:lnTo>
                    <a:pt x="339" y="136"/>
                  </a:lnTo>
                  <a:lnTo>
                    <a:pt x="204" y="155"/>
                  </a:lnTo>
                  <a:lnTo>
                    <a:pt x="179" y="157"/>
                  </a:lnTo>
                  <a:lnTo>
                    <a:pt x="126" y="161"/>
                  </a:lnTo>
                  <a:lnTo>
                    <a:pt x="36" y="173"/>
                  </a:lnTo>
                  <a:lnTo>
                    <a:pt x="0" y="169"/>
                  </a:lnTo>
                  <a:lnTo>
                    <a:pt x="0" y="157"/>
                  </a:lnTo>
                  <a:lnTo>
                    <a:pt x="181" y="136"/>
                  </a:lnTo>
                  <a:lnTo>
                    <a:pt x="281" y="102"/>
                  </a:lnTo>
                  <a:lnTo>
                    <a:pt x="306" y="76"/>
                  </a:lnTo>
                  <a:lnTo>
                    <a:pt x="308" y="64"/>
                  </a:lnTo>
                  <a:lnTo>
                    <a:pt x="327" y="55"/>
                  </a:lnTo>
                  <a:lnTo>
                    <a:pt x="371" y="49"/>
                  </a:lnTo>
                  <a:lnTo>
                    <a:pt x="456" y="20"/>
                  </a:lnTo>
                  <a:lnTo>
                    <a:pt x="496" y="0"/>
                  </a:lnTo>
                  <a:lnTo>
                    <a:pt x="502" y="5"/>
                  </a:lnTo>
                  <a:lnTo>
                    <a:pt x="492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E668D6CA-5846-47D6-99D0-776E0A979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1238"/>
              <a:ext cx="369" cy="99"/>
            </a:xfrm>
            <a:custGeom>
              <a:avLst/>
              <a:gdLst>
                <a:gd name="T0" fmla="*/ 735 w 737"/>
                <a:gd name="T1" fmla="*/ 31 h 198"/>
                <a:gd name="T2" fmla="*/ 699 w 737"/>
                <a:gd name="T3" fmla="*/ 71 h 198"/>
                <a:gd name="T4" fmla="*/ 676 w 737"/>
                <a:gd name="T5" fmla="*/ 101 h 198"/>
                <a:gd name="T6" fmla="*/ 652 w 737"/>
                <a:gd name="T7" fmla="*/ 116 h 198"/>
                <a:gd name="T8" fmla="*/ 604 w 737"/>
                <a:gd name="T9" fmla="*/ 128 h 198"/>
                <a:gd name="T10" fmla="*/ 549 w 737"/>
                <a:gd name="T11" fmla="*/ 143 h 198"/>
                <a:gd name="T12" fmla="*/ 439 w 737"/>
                <a:gd name="T13" fmla="*/ 160 h 198"/>
                <a:gd name="T14" fmla="*/ 279 w 737"/>
                <a:gd name="T15" fmla="*/ 179 h 198"/>
                <a:gd name="T16" fmla="*/ 120 w 737"/>
                <a:gd name="T17" fmla="*/ 194 h 198"/>
                <a:gd name="T18" fmla="*/ 0 w 737"/>
                <a:gd name="T19" fmla="*/ 198 h 198"/>
                <a:gd name="T20" fmla="*/ 0 w 737"/>
                <a:gd name="T21" fmla="*/ 196 h 198"/>
                <a:gd name="T22" fmla="*/ 0 w 737"/>
                <a:gd name="T23" fmla="*/ 187 h 198"/>
                <a:gd name="T24" fmla="*/ 21 w 737"/>
                <a:gd name="T25" fmla="*/ 181 h 198"/>
                <a:gd name="T26" fmla="*/ 258 w 737"/>
                <a:gd name="T27" fmla="*/ 160 h 198"/>
                <a:gd name="T28" fmla="*/ 528 w 737"/>
                <a:gd name="T29" fmla="*/ 112 h 198"/>
                <a:gd name="T30" fmla="*/ 597 w 737"/>
                <a:gd name="T31" fmla="*/ 82 h 198"/>
                <a:gd name="T32" fmla="*/ 657 w 737"/>
                <a:gd name="T33" fmla="*/ 42 h 198"/>
                <a:gd name="T34" fmla="*/ 709 w 737"/>
                <a:gd name="T35" fmla="*/ 19 h 198"/>
                <a:gd name="T36" fmla="*/ 728 w 737"/>
                <a:gd name="T37" fmla="*/ 0 h 198"/>
                <a:gd name="T38" fmla="*/ 737 w 737"/>
                <a:gd name="T39" fmla="*/ 2 h 198"/>
                <a:gd name="T40" fmla="*/ 735 w 737"/>
                <a:gd name="T41" fmla="*/ 31 h 198"/>
                <a:gd name="T42" fmla="*/ 735 w 737"/>
                <a:gd name="T43" fmla="*/ 31 h 198"/>
                <a:gd name="T44" fmla="*/ 735 w 737"/>
                <a:gd name="T45" fmla="*/ 31 h 1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37"/>
                <a:gd name="T70" fmla="*/ 0 h 198"/>
                <a:gd name="T71" fmla="*/ 737 w 737"/>
                <a:gd name="T72" fmla="*/ 198 h 19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37" h="198">
                  <a:moveTo>
                    <a:pt x="735" y="31"/>
                  </a:moveTo>
                  <a:lnTo>
                    <a:pt x="699" y="71"/>
                  </a:lnTo>
                  <a:lnTo>
                    <a:pt x="676" y="101"/>
                  </a:lnTo>
                  <a:lnTo>
                    <a:pt x="652" y="116"/>
                  </a:lnTo>
                  <a:lnTo>
                    <a:pt x="604" y="128"/>
                  </a:lnTo>
                  <a:lnTo>
                    <a:pt x="549" y="143"/>
                  </a:lnTo>
                  <a:lnTo>
                    <a:pt x="439" y="160"/>
                  </a:lnTo>
                  <a:lnTo>
                    <a:pt x="279" y="179"/>
                  </a:lnTo>
                  <a:lnTo>
                    <a:pt x="120" y="194"/>
                  </a:lnTo>
                  <a:lnTo>
                    <a:pt x="0" y="198"/>
                  </a:lnTo>
                  <a:lnTo>
                    <a:pt x="0" y="196"/>
                  </a:lnTo>
                  <a:lnTo>
                    <a:pt x="0" y="187"/>
                  </a:lnTo>
                  <a:lnTo>
                    <a:pt x="21" y="181"/>
                  </a:lnTo>
                  <a:lnTo>
                    <a:pt x="258" y="160"/>
                  </a:lnTo>
                  <a:lnTo>
                    <a:pt x="528" y="112"/>
                  </a:lnTo>
                  <a:lnTo>
                    <a:pt x="597" y="82"/>
                  </a:lnTo>
                  <a:lnTo>
                    <a:pt x="657" y="42"/>
                  </a:lnTo>
                  <a:lnTo>
                    <a:pt x="709" y="19"/>
                  </a:lnTo>
                  <a:lnTo>
                    <a:pt x="728" y="0"/>
                  </a:lnTo>
                  <a:lnTo>
                    <a:pt x="737" y="2"/>
                  </a:lnTo>
                  <a:lnTo>
                    <a:pt x="735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39D16B0F-4496-4528-B5E5-A5C37A853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7" y="1240"/>
              <a:ext cx="1170" cy="116"/>
            </a:xfrm>
            <a:custGeom>
              <a:avLst/>
              <a:gdLst>
                <a:gd name="T0" fmla="*/ 232 w 2340"/>
                <a:gd name="T1" fmla="*/ 46 h 234"/>
                <a:gd name="T2" fmla="*/ 312 w 2340"/>
                <a:gd name="T3" fmla="*/ 55 h 234"/>
                <a:gd name="T4" fmla="*/ 345 w 2340"/>
                <a:gd name="T5" fmla="*/ 57 h 234"/>
                <a:gd name="T6" fmla="*/ 415 w 2340"/>
                <a:gd name="T7" fmla="*/ 67 h 234"/>
                <a:gd name="T8" fmla="*/ 474 w 2340"/>
                <a:gd name="T9" fmla="*/ 70 h 234"/>
                <a:gd name="T10" fmla="*/ 573 w 2340"/>
                <a:gd name="T11" fmla="*/ 82 h 234"/>
                <a:gd name="T12" fmla="*/ 632 w 2340"/>
                <a:gd name="T13" fmla="*/ 82 h 234"/>
                <a:gd name="T14" fmla="*/ 729 w 2340"/>
                <a:gd name="T15" fmla="*/ 91 h 234"/>
                <a:gd name="T16" fmla="*/ 1346 w 2340"/>
                <a:gd name="T17" fmla="*/ 110 h 234"/>
                <a:gd name="T18" fmla="*/ 1707 w 2340"/>
                <a:gd name="T19" fmla="*/ 114 h 234"/>
                <a:gd name="T20" fmla="*/ 1966 w 2340"/>
                <a:gd name="T21" fmla="*/ 108 h 234"/>
                <a:gd name="T22" fmla="*/ 2059 w 2340"/>
                <a:gd name="T23" fmla="*/ 99 h 234"/>
                <a:gd name="T24" fmla="*/ 2253 w 2340"/>
                <a:gd name="T25" fmla="*/ 89 h 234"/>
                <a:gd name="T26" fmla="*/ 2335 w 2340"/>
                <a:gd name="T27" fmla="*/ 82 h 234"/>
                <a:gd name="T28" fmla="*/ 2340 w 2340"/>
                <a:gd name="T29" fmla="*/ 86 h 234"/>
                <a:gd name="T30" fmla="*/ 2340 w 2340"/>
                <a:gd name="T31" fmla="*/ 89 h 234"/>
                <a:gd name="T32" fmla="*/ 2325 w 2340"/>
                <a:gd name="T33" fmla="*/ 97 h 234"/>
                <a:gd name="T34" fmla="*/ 2067 w 2340"/>
                <a:gd name="T35" fmla="*/ 118 h 234"/>
                <a:gd name="T36" fmla="*/ 1894 w 2340"/>
                <a:gd name="T37" fmla="*/ 133 h 234"/>
                <a:gd name="T38" fmla="*/ 1778 w 2340"/>
                <a:gd name="T39" fmla="*/ 141 h 234"/>
                <a:gd name="T40" fmla="*/ 1565 w 2340"/>
                <a:gd name="T41" fmla="*/ 158 h 234"/>
                <a:gd name="T42" fmla="*/ 1460 w 2340"/>
                <a:gd name="T43" fmla="*/ 175 h 234"/>
                <a:gd name="T44" fmla="*/ 1388 w 2340"/>
                <a:gd name="T45" fmla="*/ 196 h 234"/>
                <a:gd name="T46" fmla="*/ 1337 w 2340"/>
                <a:gd name="T47" fmla="*/ 209 h 234"/>
                <a:gd name="T48" fmla="*/ 1263 w 2340"/>
                <a:gd name="T49" fmla="*/ 232 h 234"/>
                <a:gd name="T50" fmla="*/ 1156 w 2340"/>
                <a:gd name="T51" fmla="*/ 234 h 234"/>
                <a:gd name="T52" fmla="*/ 818 w 2340"/>
                <a:gd name="T53" fmla="*/ 211 h 234"/>
                <a:gd name="T54" fmla="*/ 449 w 2340"/>
                <a:gd name="T55" fmla="*/ 167 h 234"/>
                <a:gd name="T56" fmla="*/ 198 w 2340"/>
                <a:gd name="T57" fmla="*/ 133 h 234"/>
                <a:gd name="T58" fmla="*/ 58 w 2340"/>
                <a:gd name="T59" fmla="*/ 101 h 234"/>
                <a:gd name="T60" fmla="*/ 12 w 2340"/>
                <a:gd name="T61" fmla="*/ 76 h 234"/>
                <a:gd name="T62" fmla="*/ 0 w 2340"/>
                <a:gd name="T63" fmla="*/ 50 h 234"/>
                <a:gd name="T64" fmla="*/ 2 w 2340"/>
                <a:gd name="T65" fmla="*/ 8 h 234"/>
                <a:gd name="T66" fmla="*/ 12 w 2340"/>
                <a:gd name="T67" fmla="*/ 0 h 234"/>
                <a:gd name="T68" fmla="*/ 84 w 2340"/>
                <a:gd name="T69" fmla="*/ 21 h 234"/>
                <a:gd name="T70" fmla="*/ 232 w 2340"/>
                <a:gd name="T71" fmla="*/ 46 h 234"/>
                <a:gd name="T72" fmla="*/ 232 w 2340"/>
                <a:gd name="T73" fmla="*/ 46 h 234"/>
                <a:gd name="T74" fmla="*/ 232 w 2340"/>
                <a:gd name="T75" fmla="*/ 46 h 2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40"/>
                <a:gd name="T115" fmla="*/ 0 h 234"/>
                <a:gd name="T116" fmla="*/ 2340 w 2340"/>
                <a:gd name="T117" fmla="*/ 234 h 23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40" h="234">
                  <a:moveTo>
                    <a:pt x="232" y="46"/>
                  </a:moveTo>
                  <a:lnTo>
                    <a:pt x="312" y="55"/>
                  </a:lnTo>
                  <a:lnTo>
                    <a:pt x="345" y="57"/>
                  </a:lnTo>
                  <a:lnTo>
                    <a:pt x="415" y="67"/>
                  </a:lnTo>
                  <a:lnTo>
                    <a:pt x="474" y="70"/>
                  </a:lnTo>
                  <a:lnTo>
                    <a:pt x="573" y="82"/>
                  </a:lnTo>
                  <a:lnTo>
                    <a:pt x="632" y="82"/>
                  </a:lnTo>
                  <a:lnTo>
                    <a:pt x="729" y="91"/>
                  </a:lnTo>
                  <a:lnTo>
                    <a:pt x="1346" y="110"/>
                  </a:lnTo>
                  <a:lnTo>
                    <a:pt x="1707" y="114"/>
                  </a:lnTo>
                  <a:lnTo>
                    <a:pt x="1966" y="108"/>
                  </a:lnTo>
                  <a:lnTo>
                    <a:pt x="2059" y="99"/>
                  </a:lnTo>
                  <a:lnTo>
                    <a:pt x="2253" y="89"/>
                  </a:lnTo>
                  <a:lnTo>
                    <a:pt x="2335" y="82"/>
                  </a:lnTo>
                  <a:lnTo>
                    <a:pt x="2340" y="86"/>
                  </a:lnTo>
                  <a:lnTo>
                    <a:pt x="2340" y="89"/>
                  </a:lnTo>
                  <a:lnTo>
                    <a:pt x="2325" y="97"/>
                  </a:lnTo>
                  <a:lnTo>
                    <a:pt x="2067" y="118"/>
                  </a:lnTo>
                  <a:lnTo>
                    <a:pt x="1894" y="133"/>
                  </a:lnTo>
                  <a:lnTo>
                    <a:pt x="1778" y="141"/>
                  </a:lnTo>
                  <a:lnTo>
                    <a:pt x="1565" y="158"/>
                  </a:lnTo>
                  <a:lnTo>
                    <a:pt x="1460" y="175"/>
                  </a:lnTo>
                  <a:lnTo>
                    <a:pt x="1388" y="196"/>
                  </a:lnTo>
                  <a:lnTo>
                    <a:pt x="1337" y="209"/>
                  </a:lnTo>
                  <a:lnTo>
                    <a:pt x="1263" y="232"/>
                  </a:lnTo>
                  <a:lnTo>
                    <a:pt x="1156" y="234"/>
                  </a:lnTo>
                  <a:lnTo>
                    <a:pt x="818" y="211"/>
                  </a:lnTo>
                  <a:lnTo>
                    <a:pt x="449" y="167"/>
                  </a:lnTo>
                  <a:lnTo>
                    <a:pt x="198" y="133"/>
                  </a:lnTo>
                  <a:lnTo>
                    <a:pt x="58" y="101"/>
                  </a:lnTo>
                  <a:lnTo>
                    <a:pt x="12" y="76"/>
                  </a:lnTo>
                  <a:lnTo>
                    <a:pt x="0" y="50"/>
                  </a:lnTo>
                  <a:lnTo>
                    <a:pt x="2" y="8"/>
                  </a:lnTo>
                  <a:lnTo>
                    <a:pt x="12" y="0"/>
                  </a:lnTo>
                  <a:lnTo>
                    <a:pt x="84" y="21"/>
                  </a:lnTo>
                  <a:lnTo>
                    <a:pt x="232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9CC3C0C3-32F7-432F-B933-938FB3307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" y="1295"/>
              <a:ext cx="460" cy="150"/>
            </a:xfrm>
            <a:custGeom>
              <a:avLst/>
              <a:gdLst>
                <a:gd name="T0" fmla="*/ 920 w 920"/>
                <a:gd name="T1" fmla="*/ 16 h 301"/>
                <a:gd name="T2" fmla="*/ 892 w 920"/>
                <a:gd name="T3" fmla="*/ 59 h 301"/>
                <a:gd name="T4" fmla="*/ 878 w 920"/>
                <a:gd name="T5" fmla="*/ 107 h 301"/>
                <a:gd name="T6" fmla="*/ 838 w 920"/>
                <a:gd name="T7" fmla="*/ 126 h 301"/>
                <a:gd name="T8" fmla="*/ 658 w 920"/>
                <a:gd name="T9" fmla="*/ 171 h 301"/>
                <a:gd name="T10" fmla="*/ 574 w 920"/>
                <a:gd name="T11" fmla="*/ 183 h 301"/>
                <a:gd name="T12" fmla="*/ 348 w 920"/>
                <a:gd name="T13" fmla="*/ 208 h 301"/>
                <a:gd name="T14" fmla="*/ 179 w 920"/>
                <a:gd name="T15" fmla="*/ 225 h 301"/>
                <a:gd name="T16" fmla="*/ 169 w 920"/>
                <a:gd name="T17" fmla="*/ 234 h 301"/>
                <a:gd name="T18" fmla="*/ 184 w 920"/>
                <a:gd name="T19" fmla="*/ 293 h 301"/>
                <a:gd name="T20" fmla="*/ 184 w 920"/>
                <a:gd name="T21" fmla="*/ 297 h 301"/>
                <a:gd name="T22" fmla="*/ 183 w 920"/>
                <a:gd name="T23" fmla="*/ 301 h 301"/>
                <a:gd name="T24" fmla="*/ 120 w 920"/>
                <a:gd name="T25" fmla="*/ 236 h 301"/>
                <a:gd name="T26" fmla="*/ 6 w 920"/>
                <a:gd name="T27" fmla="*/ 230 h 301"/>
                <a:gd name="T28" fmla="*/ 0 w 920"/>
                <a:gd name="T29" fmla="*/ 225 h 301"/>
                <a:gd name="T30" fmla="*/ 0 w 920"/>
                <a:gd name="T31" fmla="*/ 221 h 301"/>
                <a:gd name="T32" fmla="*/ 6 w 920"/>
                <a:gd name="T33" fmla="*/ 217 h 301"/>
                <a:gd name="T34" fmla="*/ 103 w 920"/>
                <a:gd name="T35" fmla="*/ 213 h 301"/>
                <a:gd name="T36" fmla="*/ 192 w 920"/>
                <a:gd name="T37" fmla="*/ 206 h 301"/>
                <a:gd name="T38" fmla="*/ 445 w 920"/>
                <a:gd name="T39" fmla="*/ 171 h 301"/>
                <a:gd name="T40" fmla="*/ 586 w 920"/>
                <a:gd name="T41" fmla="*/ 154 h 301"/>
                <a:gd name="T42" fmla="*/ 673 w 920"/>
                <a:gd name="T43" fmla="*/ 137 h 301"/>
                <a:gd name="T44" fmla="*/ 747 w 920"/>
                <a:gd name="T45" fmla="*/ 105 h 301"/>
                <a:gd name="T46" fmla="*/ 774 w 920"/>
                <a:gd name="T47" fmla="*/ 97 h 301"/>
                <a:gd name="T48" fmla="*/ 855 w 920"/>
                <a:gd name="T49" fmla="*/ 35 h 301"/>
                <a:gd name="T50" fmla="*/ 903 w 920"/>
                <a:gd name="T51" fmla="*/ 0 h 301"/>
                <a:gd name="T52" fmla="*/ 909 w 920"/>
                <a:gd name="T53" fmla="*/ 0 h 301"/>
                <a:gd name="T54" fmla="*/ 920 w 920"/>
                <a:gd name="T55" fmla="*/ 16 h 301"/>
                <a:gd name="T56" fmla="*/ 920 w 920"/>
                <a:gd name="T57" fmla="*/ 16 h 301"/>
                <a:gd name="T58" fmla="*/ 920 w 920"/>
                <a:gd name="T59" fmla="*/ 16 h 30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20"/>
                <a:gd name="T91" fmla="*/ 0 h 301"/>
                <a:gd name="T92" fmla="*/ 920 w 920"/>
                <a:gd name="T93" fmla="*/ 301 h 30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20" h="301">
                  <a:moveTo>
                    <a:pt x="920" y="16"/>
                  </a:moveTo>
                  <a:lnTo>
                    <a:pt x="892" y="59"/>
                  </a:lnTo>
                  <a:lnTo>
                    <a:pt x="878" y="107"/>
                  </a:lnTo>
                  <a:lnTo>
                    <a:pt x="838" y="126"/>
                  </a:lnTo>
                  <a:lnTo>
                    <a:pt x="658" y="171"/>
                  </a:lnTo>
                  <a:lnTo>
                    <a:pt x="574" y="183"/>
                  </a:lnTo>
                  <a:lnTo>
                    <a:pt x="348" y="208"/>
                  </a:lnTo>
                  <a:lnTo>
                    <a:pt x="179" y="225"/>
                  </a:lnTo>
                  <a:lnTo>
                    <a:pt x="169" y="234"/>
                  </a:lnTo>
                  <a:lnTo>
                    <a:pt x="184" y="293"/>
                  </a:lnTo>
                  <a:lnTo>
                    <a:pt x="184" y="297"/>
                  </a:lnTo>
                  <a:lnTo>
                    <a:pt x="183" y="301"/>
                  </a:lnTo>
                  <a:lnTo>
                    <a:pt x="120" y="236"/>
                  </a:lnTo>
                  <a:lnTo>
                    <a:pt x="6" y="230"/>
                  </a:lnTo>
                  <a:lnTo>
                    <a:pt x="0" y="225"/>
                  </a:lnTo>
                  <a:lnTo>
                    <a:pt x="0" y="221"/>
                  </a:lnTo>
                  <a:lnTo>
                    <a:pt x="6" y="217"/>
                  </a:lnTo>
                  <a:lnTo>
                    <a:pt x="103" y="213"/>
                  </a:lnTo>
                  <a:lnTo>
                    <a:pt x="192" y="206"/>
                  </a:lnTo>
                  <a:lnTo>
                    <a:pt x="445" y="171"/>
                  </a:lnTo>
                  <a:lnTo>
                    <a:pt x="586" y="154"/>
                  </a:lnTo>
                  <a:lnTo>
                    <a:pt x="673" y="137"/>
                  </a:lnTo>
                  <a:lnTo>
                    <a:pt x="747" y="105"/>
                  </a:lnTo>
                  <a:lnTo>
                    <a:pt x="774" y="97"/>
                  </a:lnTo>
                  <a:lnTo>
                    <a:pt x="855" y="35"/>
                  </a:lnTo>
                  <a:lnTo>
                    <a:pt x="903" y="0"/>
                  </a:lnTo>
                  <a:lnTo>
                    <a:pt x="909" y="0"/>
                  </a:lnTo>
                  <a:lnTo>
                    <a:pt x="92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FD092146-DD8C-416E-802D-9057222E8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1298"/>
              <a:ext cx="1227" cy="123"/>
            </a:xfrm>
            <a:custGeom>
              <a:avLst/>
              <a:gdLst>
                <a:gd name="T0" fmla="*/ 2452 w 2454"/>
                <a:gd name="T1" fmla="*/ 78 h 247"/>
                <a:gd name="T2" fmla="*/ 2439 w 2454"/>
                <a:gd name="T3" fmla="*/ 89 h 247"/>
                <a:gd name="T4" fmla="*/ 2264 w 2454"/>
                <a:gd name="T5" fmla="*/ 116 h 247"/>
                <a:gd name="T6" fmla="*/ 2087 w 2454"/>
                <a:gd name="T7" fmla="*/ 143 h 247"/>
                <a:gd name="T8" fmla="*/ 1821 w 2454"/>
                <a:gd name="T9" fmla="*/ 171 h 247"/>
                <a:gd name="T10" fmla="*/ 1652 w 2454"/>
                <a:gd name="T11" fmla="*/ 184 h 247"/>
                <a:gd name="T12" fmla="*/ 1517 w 2454"/>
                <a:gd name="T13" fmla="*/ 207 h 247"/>
                <a:gd name="T14" fmla="*/ 1441 w 2454"/>
                <a:gd name="T15" fmla="*/ 238 h 247"/>
                <a:gd name="T16" fmla="*/ 1426 w 2454"/>
                <a:gd name="T17" fmla="*/ 245 h 247"/>
                <a:gd name="T18" fmla="*/ 1107 w 2454"/>
                <a:gd name="T19" fmla="*/ 247 h 247"/>
                <a:gd name="T20" fmla="*/ 757 w 2454"/>
                <a:gd name="T21" fmla="*/ 232 h 247"/>
                <a:gd name="T22" fmla="*/ 610 w 2454"/>
                <a:gd name="T23" fmla="*/ 215 h 247"/>
                <a:gd name="T24" fmla="*/ 411 w 2454"/>
                <a:gd name="T25" fmla="*/ 186 h 247"/>
                <a:gd name="T26" fmla="*/ 367 w 2454"/>
                <a:gd name="T27" fmla="*/ 184 h 247"/>
                <a:gd name="T28" fmla="*/ 232 w 2454"/>
                <a:gd name="T29" fmla="*/ 160 h 247"/>
                <a:gd name="T30" fmla="*/ 128 w 2454"/>
                <a:gd name="T31" fmla="*/ 139 h 247"/>
                <a:gd name="T32" fmla="*/ 55 w 2454"/>
                <a:gd name="T33" fmla="*/ 112 h 247"/>
                <a:gd name="T34" fmla="*/ 14 w 2454"/>
                <a:gd name="T35" fmla="*/ 72 h 247"/>
                <a:gd name="T36" fmla="*/ 0 w 2454"/>
                <a:gd name="T37" fmla="*/ 40 h 247"/>
                <a:gd name="T38" fmla="*/ 0 w 2454"/>
                <a:gd name="T39" fmla="*/ 6 h 247"/>
                <a:gd name="T40" fmla="*/ 6 w 2454"/>
                <a:gd name="T41" fmla="*/ 0 h 247"/>
                <a:gd name="T42" fmla="*/ 19 w 2454"/>
                <a:gd name="T43" fmla="*/ 2 h 247"/>
                <a:gd name="T44" fmla="*/ 42 w 2454"/>
                <a:gd name="T45" fmla="*/ 23 h 247"/>
                <a:gd name="T46" fmla="*/ 225 w 2454"/>
                <a:gd name="T47" fmla="*/ 63 h 247"/>
                <a:gd name="T48" fmla="*/ 443 w 2454"/>
                <a:gd name="T49" fmla="*/ 91 h 247"/>
                <a:gd name="T50" fmla="*/ 770 w 2454"/>
                <a:gd name="T51" fmla="*/ 120 h 247"/>
                <a:gd name="T52" fmla="*/ 1044 w 2454"/>
                <a:gd name="T53" fmla="*/ 145 h 247"/>
                <a:gd name="T54" fmla="*/ 1243 w 2454"/>
                <a:gd name="T55" fmla="*/ 158 h 247"/>
                <a:gd name="T56" fmla="*/ 1420 w 2454"/>
                <a:gd name="T57" fmla="*/ 154 h 247"/>
                <a:gd name="T58" fmla="*/ 1587 w 2454"/>
                <a:gd name="T59" fmla="*/ 148 h 247"/>
                <a:gd name="T60" fmla="*/ 1713 w 2454"/>
                <a:gd name="T61" fmla="*/ 139 h 247"/>
                <a:gd name="T62" fmla="*/ 1802 w 2454"/>
                <a:gd name="T63" fmla="*/ 129 h 247"/>
                <a:gd name="T64" fmla="*/ 1867 w 2454"/>
                <a:gd name="T65" fmla="*/ 126 h 247"/>
                <a:gd name="T66" fmla="*/ 1913 w 2454"/>
                <a:gd name="T67" fmla="*/ 127 h 247"/>
                <a:gd name="T68" fmla="*/ 2122 w 2454"/>
                <a:gd name="T69" fmla="*/ 118 h 247"/>
                <a:gd name="T70" fmla="*/ 2300 w 2454"/>
                <a:gd name="T71" fmla="*/ 93 h 247"/>
                <a:gd name="T72" fmla="*/ 2437 w 2454"/>
                <a:gd name="T73" fmla="*/ 67 h 247"/>
                <a:gd name="T74" fmla="*/ 2454 w 2454"/>
                <a:gd name="T75" fmla="*/ 67 h 247"/>
                <a:gd name="T76" fmla="*/ 2452 w 2454"/>
                <a:gd name="T77" fmla="*/ 78 h 247"/>
                <a:gd name="T78" fmla="*/ 2452 w 2454"/>
                <a:gd name="T79" fmla="*/ 78 h 247"/>
                <a:gd name="T80" fmla="*/ 2452 w 2454"/>
                <a:gd name="T81" fmla="*/ 78 h 24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54"/>
                <a:gd name="T124" fmla="*/ 0 h 247"/>
                <a:gd name="T125" fmla="*/ 2454 w 2454"/>
                <a:gd name="T126" fmla="*/ 247 h 24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54" h="247">
                  <a:moveTo>
                    <a:pt x="2452" y="78"/>
                  </a:moveTo>
                  <a:lnTo>
                    <a:pt x="2439" y="89"/>
                  </a:lnTo>
                  <a:lnTo>
                    <a:pt x="2264" y="116"/>
                  </a:lnTo>
                  <a:lnTo>
                    <a:pt x="2087" y="143"/>
                  </a:lnTo>
                  <a:lnTo>
                    <a:pt x="1821" y="171"/>
                  </a:lnTo>
                  <a:lnTo>
                    <a:pt x="1652" y="184"/>
                  </a:lnTo>
                  <a:lnTo>
                    <a:pt x="1517" y="207"/>
                  </a:lnTo>
                  <a:lnTo>
                    <a:pt x="1441" y="238"/>
                  </a:lnTo>
                  <a:lnTo>
                    <a:pt x="1426" y="245"/>
                  </a:lnTo>
                  <a:lnTo>
                    <a:pt x="1107" y="247"/>
                  </a:lnTo>
                  <a:lnTo>
                    <a:pt x="757" y="232"/>
                  </a:lnTo>
                  <a:lnTo>
                    <a:pt x="610" y="215"/>
                  </a:lnTo>
                  <a:lnTo>
                    <a:pt x="411" y="186"/>
                  </a:lnTo>
                  <a:lnTo>
                    <a:pt x="367" y="184"/>
                  </a:lnTo>
                  <a:lnTo>
                    <a:pt x="232" y="160"/>
                  </a:lnTo>
                  <a:lnTo>
                    <a:pt x="128" y="139"/>
                  </a:lnTo>
                  <a:lnTo>
                    <a:pt x="55" y="112"/>
                  </a:lnTo>
                  <a:lnTo>
                    <a:pt x="14" y="72"/>
                  </a:lnTo>
                  <a:lnTo>
                    <a:pt x="0" y="40"/>
                  </a:lnTo>
                  <a:lnTo>
                    <a:pt x="0" y="6"/>
                  </a:lnTo>
                  <a:lnTo>
                    <a:pt x="6" y="0"/>
                  </a:lnTo>
                  <a:lnTo>
                    <a:pt x="19" y="2"/>
                  </a:lnTo>
                  <a:lnTo>
                    <a:pt x="42" y="23"/>
                  </a:lnTo>
                  <a:lnTo>
                    <a:pt x="225" y="63"/>
                  </a:lnTo>
                  <a:lnTo>
                    <a:pt x="443" y="91"/>
                  </a:lnTo>
                  <a:lnTo>
                    <a:pt x="770" y="120"/>
                  </a:lnTo>
                  <a:lnTo>
                    <a:pt x="1044" y="145"/>
                  </a:lnTo>
                  <a:lnTo>
                    <a:pt x="1243" y="158"/>
                  </a:lnTo>
                  <a:lnTo>
                    <a:pt x="1420" y="154"/>
                  </a:lnTo>
                  <a:lnTo>
                    <a:pt x="1587" y="148"/>
                  </a:lnTo>
                  <a:lnTo>
                    <a:pt x="1713" y="139"/>
                  </a:lnTo>
                  <a:lnTo>
                    <a:pt x="1802" y="129"/>
                  </a:lnTo>
                  <a:lnTo>
                    <a:pt x="1867" y="126"/>
                  </a:lnTo>
                  <a:lnTo>
                    <a:pt x="1913" y="127"/>
                  </a:lnTo>
                  <a:lnTo>
                    <a:pt x="2122" y="118"/>
                  </a:lnTo>
                  <a:lnTo>
                    <a:pt x="2300" y="93"/>
                  </a:lnTo>
                  <a:lnTo>
                    <a:pt x="2437" y="67"/>
                  </a:lnTo>
                  <a:lnTo>
                    <a:pt x="2454" y="67"/>
                  </a:lnTo>
                  <a:lnTo>
                    <a:pt x="2452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B0E6AEF9-3365-4CF4-8AF0-E268B81C6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" y="1380"/>
              <a:ext cx="829" cy="1718"/>
            </a:xfrm>
            <a:custGeom>
              <a:avLst/>
              <a:gdLst>
                <a:gd name="T0" fmla="*/ 1555 w 1657"/>
                <a:gd name="T1" fmla="*/ 113 h 3435"/>
                <a:gd name="T2" fmla="*/ 1562 w 1657"/>
                <a:gd name="T3" fmla="*/ 183 h 3435"/>
                <a:gd name="T4" fmla="*/ 1517 w 1657"/>
                <a:gd name="T5" fmla="*/ 213 h 3435"/>
                <a:gd name="T6" fmla="*/ 1471 w 1657"/>
                <a:gd name="T7" fmla="*/ 367 h 3435"/>
                <a:gd name="T8" fmla="*/ 1600 w 1657"/>
                <a:gd name="T9" fmla="*/ 459 h 3435"/>
                <a:gd name="T10" fmla="*/ 1608 w 1657"/>
                <a:gd name="T11" fmla="*/ 320 h 3435"/>
                <a:gd name="T12" fmla="*/ 1627 w 1657"/>
                <a:gd name="T13" fmla="*/ 612 h 3435"/>
                <a:gd name="T14" fmla="*/ 1532 w 1657"/>
                <a:gd name="T15" fmla="*/ 869 h 3435"/>
                <a:gd name="T16" fmla="*/ 1460 w 1657"/>
                <a:gd name="T17" fmla="*/ 951 h 3435"/>
                <a:gd name="T18" fmla="*/ 1581 w 1657"/>
                <a:gd name="T19" fmla="*/ 960 h 3435"/>
                <a:gd name="T20" fmla="*/ 1437 w 1657"/>
                <a:gd name="T21" fmla="*/ 1019 h 3435"/>
                <a:gd name="T22" fmla="*/ 1585 w 1657"/>
                <a:gd name="T23" fmla="*/ 1052 h 3435"/>
                <a:gd name="T24" fmla="*/ 1623 w 1657"/>
                <a:gd name="T25" fmla="*/ 1023 h 3435"/>
                <a:gd name="T26" fmla="*/ 1469 w 1657"/>
                <a:gd name="T27" fmla="*/ 1131 h 3435"/>
                <a:gd name="T28" fmla="*/ 1499 w 1657"/>
                <a:gd name="T29" fmla="*/ 1164 h 3435"/>
                <a:gd name="T30" fmla="*/ 1553 w 1657"/>
                <a:gd name="T31" fmla="*/ 1268 h 3435"/>
                <a:gd name="T32" fmla="*/ 1467 w 1657"/>
                <a:gd name="T33" fmla="*/ 1496 h 3435"/>
                <a:gd name="T34" fmla="*/ 1579 w 1657"/>
                <a:gd name="T35" fmla="*/ 1599 h 3435"/>
                <a:gd name="T36" fmla="*/ 1608 w 1657"/>
                <a:gd name="T37" fmla="*/ 1468 h 3435"/>
                <a:gd name="T38" fmla="*/ 1581 w 1657"/>
                <a:gd name="T39" fmla="*/ 1745 h 3435"/>
                <a:gd name="T40" fmla="*/ 1558 w 1657"/>
                <a:gd name="T41" fmla="*/ 1985 h 3435"/>
                <a:gd name="T42" fmla="*/ 1461 w 1657"/>
                <a:gd name="T43" fmla="*/ 2015 h 3435"/>
                <a:gd name="T44" fmla="*/ 1553 w 1657"/>
                <a:gd name="T45" fmla="*/ 2032 h 3435"/>
                <a:gd name="T46" fmla="*/ 1425 w 1657"/>
                <a:gd name="T47" fmla="*/ 2093 h 3435"/>
                <a:gd name="T48" fmla="*/ 1517 w 1657"/>
                <a:gd name="T49" fmla="*/ 2163 h 3435"/>
                <a:gd name="T50" fmla="*/ 1463 w 1657"/>
                <a:gd name="T51" fmla="*/ 2241 h 3435"/>
                <a:gd name="T52" fmla="*/ 1473 w 1657"/>
                <a:gd name="T53" fmla="*/ 2542 h 3435"/>
                <a:gd name="T54" fmla="*/ 1570 w 1657"/>
                <a:gd name="T55" fmla="*/ 2498 h 3435"/>
                <a:gd name="T56" fmla="*/ 1536 w 1657"/>
                <a:gd name="T57" fmla="*/ 2679 h 3435"/>
                <a:gd name="T58" fmla="*/ 1441 w 1657"/>
                <a:gd name="T59" fmla="*/ 2884 h 3435"/>
                <a:gd name="T60" fmla="*/ 1446 w 1657"/>
                <a:gd name="T61" fmla="*/ 2969 h 3435"/>
                <a:gd name="T62" fmla="*/ 1437 w 1657"/>
                <a:gd name="T63" fmla="*/ 3047 h 3435"/>
                <a:gd name="T64" fmla="*/ 1534 w 1657"/>
                <a:gd name="T65" fmla="*/ 3104 h 3435"/>
                <a:gd name="T66" fmla="*/ 1418 w 1657"/>
                <a:gd name="T67" fmla="*/ 3159 h 3435"/>
                <a:gd name="T68" fmla="*/ 872 w 1657"/>
                <a:gd name="T69" fmla="*/ 3325 h 3435"/>
                <a:gd name="T70" fmla="*/ 572 w 1657"/>
                <a:gd name="T71" fmla="*/ 3382 h 3435"/>
                <a:gd name="T72" fmla="*/ 152 w 1657"/>
                <a:gd name="T73" fmla="*/ 3403 h 3435"/>
                <a:gd name="T74" fmla="*/ 7 w 1657"/>
                <a:gd name="T75" fmla="*/ 3351 h 3435"/>
                <a:gd name="T76" fmla="*/ 213 w 1657"/>
                <a:gd name="T77" fmla="*/ 3287 h 3435"/>
                <a:gd name="T78" fmla="*/ 380 w 1657"/>
                <a:gd name="T79" fmla="*/ 3275 h 3435"/>
                <a:gd name="T80" fmla="*/ 813 w 1657"/>
                <a:gd name="T81" fmla="*/ 3150 h 3435"/>
                <a:gd name="T82" fmla="*/ 1159 w 1657"/>
                <a:gd name="T83" fmla="*/ 3093 h 3435"/>
                <a:gd name="T84" fmla="*/ 1298 w 1657"/>
                <a:gd name="T85" fmla="*/ 2928 h 3435"/>
                <a:gd name="T86" fmla="*/ 1266 w 1657"/>
                <a:gd name="T87" fmla="*/ 2542 h 3435"/>
                <a:gd name="T88" fmla="*/ 1317 w 1657"/>
                <a:gd name="T89" fmla="*/ 2192 h 3435"/>
                <a:gd name="T90" fmla="*/ 1315 w 1657"/>
                <a:gd name="T91" fmla="*/ 1994 h 3435"/>
                <a:gd name="T92" fmla="*/ 1345 w 1657"/>
                <a:gd name="T93" fmla="*/ 1899 h 3435"/>
                <a:gd name="T94" fmla="*/ 1296 w 1657"/>
                <a:gd name="T95" fmla="*/ 1555 h 3435"/>
                <a:gd name="T96" fmla="*/ 1363 w 1657"/>
                <a:gd name="T97" fmla="*/ 1173 h 3435"/>
                <a:gd name="T98" fmla="*/ 1344 w 1657"/>
                <a:gd name="T99" fmla="*/ 964 h 3435"/>
                <a:gd name="T100" fmla="*/ 1382 w 1657"/>
                <a:gd name="T101" fmla="*/ 778 h 3435"/>
                <a:gd name="T102" fmla="*/ 1387 w 1657"/>
                <a:gd name="T103" fmla="*/ 276 h 3435"/>
                <a:gd name="T104" fmla="*/ 1402 w 1657"/>
                <a:gd name="T105" fmla="*/ 105 h 3435"/>
                <a:gd name="T106" fmla="*/ 1420 w 1657"/>
                <a:gd name="T107" fmla="*/ 37 h 3435"/>
                <a:gd name="T108" fmla="*/ 1657 w 1657"/>
                <a:gd name="T109" fmla="*/ 6 h 343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57"/>
                <a:gd name="T166" fmla="*/ 0 h 3435"/>
                <a:gd name="T167" fmla="*/ 1657 w 1657"/>
                <a:gd name="T168" fmla="*/ 3435 h 343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57" h="3435">
                  <a:moveTo>
                    <a:pt x="1657" y="6"/>
                  </a:moveTo>
                  <a:lnTo>
                    <a:pt x="1655" y="27"/>
                  </a:lnTo>
                  <a:lnTo>
                    <a:pt x="1640" y="69"/>
                  </a:lnTo>
                  <a:lnTo>
                    <a:pt x="1604" y="97"/>
                  </a:lnTo>
                  <a:lnTo>
                    <a:pt x="1555" y="113"/>
                  </a:lnTo>
                  <a:lnTo>
                    <a:pt x="1549" y="118"/>
                  </a:lnTo>
                  <a:lnTo>
                    <a:pt x="1558" y="128"/>
                  </a:lnTo>
                  <a:lnTo>
                    <a:pt x="1602" y="133"/>
                  </a:lnTo>
                  <a:lnTo>
                    <a:pt x="1602" y="147"/>
                  </a:lnTo>
                  <a:lnTo>
                    <a:pt x="1562" y="183"/>
                  </a:lnTo>
                  <a:lnTo>
                    <a:pt x="1517" y="194"/>
                  </a:lnTo>
                  <a:lnTo>
                    <a:pt x="1499" y="194"/>
                  </a:lnTo>
                  <a:lnTo>
                    <a:pt x="1496" y="196"/>
                  </a:lnTo>
                  <a:lnTo>
                    <a:pt x="1496" y="202"/>
                  </a:lnTo>
                  <a:lnTo>
                    <a:pt x="1517" y="213"/>
                  </a:lnTo>
                  <a:lnTo>
                    <a:pt x="1530" y="229"/>
                  </a:lnTo>
                  <a:lnTo>
                    <a:pt x="1530" y="238"/>
                  </a:lnTo>
                  <a:lnTo>
                    <a:pt x="1501" y="270"/>
                  </a:lnTo>
                  <a:lnTo>
                    <a:pt x="1482" y="320"/>
                  </a:lnTo>
                  <a:lnTo>
                    <a:pt x="1471" y="367"/>
                  </a:lnTo>
                  <a:lnTo>
                    <a:pt x="1479" y="398"/>
                  </a:lnTo>
                  <a:lnTo>
                    <a:pt x="1490" y="449"/>
                  </a:lnTo>
                  <a:lnTo>
                    <a:pt x="1539" y="493"/>
                  </a:lnTo>
                  <a:lnTo>
                    <a:pt x="1566" y="491"/>
                  </a:lnTo>
                  <a:lnTo>
                    <a:pt x="1600" y="459"/>
                  </a:lnTo>
                  <a:lnTo>
                    <a:pt x="1608" y="394"/>
                  </a:lnTo>
                  <a:lnTo>
                    <a:pt x="1600" y="354"/>
                  </a:lnTo>
                  <a:lnTo>
                    <a:pt x="1600" y="322"/>
                  </a:lnTo>
                  <a:lnTo>
                    <a:pt x="1602" y="318"/>
                  </a:lnTo>
                  <a:lnTo>
                    <a:pt x="1608" y="320"/>
                  </a:lnTo>
                  <a:lnTo>
                    <a:pt x="1612" y="325"/>
                  </a:lnTo>
                  <a:lnTo>
                    <a:pt x="1623" y="388"/>
                  </a:lnTo>
                  <a:lnTo>
                    <a:pt x="1633" y="413"/>
                  </a:lnTo>
                  <a:lnTo>
                    <a:pt x="1642" y="487"/>
                  </a:lnTo>
                  <a:lnTo>
                    <a:pt x="1627" y="612"/>
                  </a:lnTo>
                  <a:lnTo>
                    <a:pt x="1604" y="702"/>
                  </a:lnTo>
                  <a:lnTo>
                    <a:pt x="1579" y="749"/>
                  </a:lnTo>
                  <a:lnTo>
                    <a:pt x="1560" y="803"/>
                  </a:lnTo>
                  <a:lnTo>
                    <a:pt x="1537" y="841"/>
                  </a:lnTo>
                  <a:lnTo>
                    <a:pt x="1532" y="869"/>
                  </a:lnTo>
                  <a:lnTo>
                    <a:pt x="1528" y="890"/>
                  </a:lnTo>
                  <a:lnTo>
                    <a:pt x="1513" y="901"/>
                  </a:lnTo>
                  <a:lnTo>
                    <a:pt x="1477" y="913"/>
                  </a:lnTo>
                  <a:lnTo>
                    <a:pt x="1454" y="936"/>
                  </a:lnTo>
                  <a:lnTo>
                    <a:pt x="1460" y="951"/>
                  </a:lnTo>
                  <a:lnTo>
                    <a:pt x="1469" y="957"/>
                  </a:lnTo>
                  <a:lnTo>
                    <a:pt x="1553" y="960"/>
                  </a:lnTo>
                  <a:lnTo>
                    <a:pt x="1570" y="955"/>
                  </a:lnTo>
                  <a:lnTo>
                    <a:pt x="1575" y="955"/>
                  </a:lnTo>
                  <a:lnTo>
                    <a:pt x="1581" y="960"/>
                  </a:lnTo>
                  <a:lnTo>
                    <a:pt x="1579" y="970"/>
                  </a:lnTo>
                  <a:lnTo>
                    <a:pt x="1551" y="979"/>
                  </a:lnTo>
                  <a:lnTo>
                    <a:pt x="1524" y="981"/>
                  </a:lnTo>
                  <a:lnTo>
                    <a:pt x="1452" y="1006"/>
                  </a:lnTo>
                  <a:lnTo>
                    <a:pt x="1437" y="1019"/>
                  </a:lnTo>
                  <a:lnTo>
                    <a:pt x="1437" y="1029"/>
                  </a:lnTo>
                  <a:lnTo>
                    <a:pt x="1469" y="1057"/>
                  </a:lnTo>
                  <a:lnTo>
                    <a:pt x="1507" y="1065"/>
                  </a:lnTo>
                  <a:lnTo>
                    <a:pt x="1564" y="1063"/>
                  </a:lnTo>
                  <a:lnTo>
                    <a:pt x="1585" y="1052"/>
                  </a:lnTo>
                  <a:lnTo>
                    <a:pt x="1604" y="1023"/>
                  </a:lnTo>
                  <a:lnTo>
                    <a:pt x="1602" y="1008"/>
                  </a:lnTo>
                  <a:lnTo>
                    <a:pt x="1602" y="1002"/>
                  </a:lnTo>
                  <a:lnTo>
                    <a:pt x="1608" y="998"/>
                  </a:lnTo>
                  <a:lnTo>
                    <a:pt x="1623" y="1023"/>
                  </a:lnTo>
                  <a:lnTo>
                    <a:pt x="1617" y="1053"/>
                  </a:lnTo>
                  <a:lnTo>
                    <a:pt x="1602" y="1082"/>
                  </a:lnTo>
                  <a:lnTo>
                    <a:pt x="1572" y="1099"/>
                  </a:lnTo>
                  <a:lnTo>
                    <a:pt x="1526" y="1103"/>
                  </a:lnTo>
                  <a:lnTo>
                    <a:pt x="1469" y="1131"/>
                  </a:lnTo>
                  <a:lnTo>
                    <a:pt x="1469" y="1137"/>
                  </a:lnTo>
                  <a:lnTo>
                    <a:pt x="1486" y="1150"/>
                  </a:lnTo>
                  <a:lnTo>
                    <a:pt x="1496" y="1150"/>
                  </a:lnTo>
                  <a:lnTo>
                    <a:pt x="1501" y="1156"/>
                  </a:lnTo>
                  <a:lnTo>
                    <a:pt x="1499" y="1164"/>
                  </a:lnTo>
                  <a:lnTo>
                    <a:pt x="1473" y="1198"/>
                  </a:lnTo>
                  <a:lnTo>
                    <a:pt x="1475" y="1219"/>
                  </a:lnTo>
                  <a:lnTo>
                    <a:pt x="1509" y="1249"/>
                  </a:lnTo>
                  <a:lnTo>
                    <a:pt x="1551" y="1266"/>
                  </a:lnTo>
                  <a:lnTo>
                    <a:pt x="1553" y="1268"/>
                  </a:lnTo>
                  <a:lnTo>
                    <a:pt x="1553" y="1276"/>
                  </a:lnTo>
                  <a:lnTo>
                    <a:pt x="1503" y="1327"/>
                  </a:lnTo>
                  <a:lnTo>
                    <a:pt x="1484" y="1373"/>
                  </a:lnTo>
                  <a:lnTo>
                    <a:pt x="1467" y="1445"/>
                  </a:lnTo>
                  <a:lnTo>
                    <a:pt x="1467" y="1496"/>
                  </a:lnTo>
                  <a:lnTo>
                    <a:pt x="1480" y="1542"/>
                  </a:lnTo>
                  <a:lnTo>
                    <a:pt x="1507" y="1576"/>
                  </a:lnTo>
                  <a:lnTo>
                    <a:pt x="1532" y="1597"/>
                  </a:lnTo>
                  <a:lnTo>
                    <a:pt x="1556" y="1605"/>
                  </a:lnTo>
                  <a:lnTo>
                    <a:pt x="1579" y="1599"/>
                  </a:lnTo>
                  <a:lnTo>
                    <a:pt x="1594" y="1580"/>
                  </a:lnTo>
                  <a:lnTo>
                    <a:pt x="1602" y="1531"/>
                  </a:lnTo>
                  <a:lnTo>
                    <a:pt x="1598" y="1477"/>
                  </a:lnTo>
                  <a:lnTo>
                    <a:pt x="1600" y="1468"/>
                  </a:lnTo>
                  <a:lnTo>
                    <a:pt x="1608" y="1468"/>
                  </a:lnTo>
                  <a:lnTo>
                    <a:pt x="1613" y="1496"/>
                  </a:lnTo>
                  <a:lnTo>
                    <a:pt x="1612" y="1569"/>
                  </a:lnTo>
                  <a:lnTo>
                    <a:pt x="1604" y="1607"/>
                  </a:lnTo>
                  <a:lnTo>
                    <a:pt x="1598" y="1660"/>
                  </a:lnTo>
                  <a:lnTo>
                    <a:pt x="1581" y="1745"/>
                  </a:lnTo>
                  <a:lnTo>
                    <a:pt x="1555" y="1823"/>
                  </a:lnTo>
                  <a:lnTo>
                    <a:pt x="1541" y="1840"/>
                  </a:lnTo>
                  <a:lnTo>
                    <a:pt x="1536" y="1878"/>
                  </a:lnTo>
                  <a:lnTo>
                    <a:pt x="1536" y="1918"/>
                  </a:lnTo>
                  <a:lnTo>
                    <a:pt x="1558" y="1985"/>
                  </a:lnTo>
                  <a:lnTo>
                    <a:pt x="1560" y="1989"/>
                  </a:lnTo>
                  <a:lnTo>
                    <a:pt x="1555" y="1994"/>
                  </a:lnTo>
                  <a:lnTo>
                    <a:pt x="1496" y="1994"/>
                  </a:lnTo>
                  <a:lnTo>
                    <a:pt x="1461" y="2011"/>
                  </a:lnTo>
                  <a:lnTo>
                    <a:pt x="1461" y="2015"/>
                  </a:lnTo>
                  <a:lnTo>
                    <a:pt x="1467" y="2021"/>
                  </a:lnTo>
                  <a:lnTo>
                    <a:pt x="1541" y="2017"/>
                  </a:lnTo>
                  <a:lnTo>
                    <a:pt x="1547" y="2017"/>
                  </a:lnTo>
                  <a:lnTo>
                    <a:pt x="1553" y="2023"/>
                  </a:lnTo>
                  <a:lnTo>
                    <a:pt x="1553" y="2032"/>
                  </a:lnTo>
                  <a:lnTo>
                    <a:pt x="1537" y="2044"/>
                  </a:lnTo>
                  <a:lnTo>
                    <a:pt x="1452" y="2053"/>
                  </a:lnTo>
                  <a:lnTo>
                    <a:pt x="1433" y="2065"/>
                  </a:lnTo>
                  <a:lnTo>
                    <a:pt x="1425" y="2076"/>
                  </a:lnTo>
                  <a:lnTo>
                    <a:pt x="1425" y="2093"/>
                  </a:lnTo>
                  <a:lnTo>
                    <a:pt x="1442" y="2108"/>
                  </a:lnTo>
                  <a:lnTo>
                    <a:pt x="1532" y="2108"/>
                  </a:lnTo>
                  <a:lnTo>
                    <a:pt x="1564" y="2110"/>
                  </a:lnTo>
                  <a:lnTo>
                    <a:pt x="1558" y="2133"/>
                  </a:lnTo>
                  <a:lnTo>
                    <a:pt x="1517" y="2163"/>
                  </a:lnTo>
                  <a:lnTo>
                    <a:pt x="1471" y="2177"/>
                  </a:lnTo>
                  <a:lnTo>
                    <a:pt x="1456" y="2184"/>
                  </a:lnTo>
                  <a:lnTo>
                    <a:pt x="1446" y="2194"/>
                  </a:lnTo>
                  <a:lnTo>
                    <a:pt x="1448" y="2217"/>
                  </a:lnTo>
                  <a:lnTo>
                    <a:pt x="1463" y="2241"/>
                  </a:lnTo>
                  <a:lnTo>
                    <a:pt x="1460" y="2266"/>
                  </a:lnTo>
                  <a:lnTo>
                    <a:pt x="1425" y="2306"/>
                  </a:lnTo>
                  <a:lnTo>
                    <a:pt x="1425" y="2361"/>
                  </a:lnTo>
                  <a:lnTo>
                    <a:pt x="1431" y="2454"/>
                  </a:lnTo>
                  <a:lnTo>
                    <a:pt x="1473" y="2542"/>
                  </a:lnTo>
                  <a:lnTo>
                    <a:pt x="1507" y="2574"/>
                  </a:lnTo>
                  <a:lnTo>
                    <a:pt x="1530" y="2580"/>
                  </a:lnTo>
                  <a:lnTo>
                    <a:pt x="1545" y="2574"/>
                  </a:lnTo>
                  <a:lnTo>
                    <a:pt x="1560" y="2557"/>
                  </a:lnTo>
                  <a:lnTo>
                    <a:pt x="1570" y="2498"/>
                  </a:lnTo>
                  <a:lnTo>
                    <a:pt x="1572" y="2494"/>
                  </a:lnTo>
                  <a:lnTo>
                    <a:pt x="1579" y="2494"/>
                  </a:lnTo>
                  <a:lnTo>
                    <a:pt x="1583" y="2536"/>
                  </a:lnTo>
                  <a:lnTo>
                    <a:pt x="1568" y="2641"/>
                  </a:lnTo>
                  <a:lnTo>
                    <a:pt x="1536" y="2679"/>
                  </a:lnTo>
                  <a:lnTo>
                    <a:pt x="1490" y="2719"/>
                  </a:lnTo>
                  <a:lnTo>
                    <a:pt x="1484" y="2724"/>
                  </a:lnTo>
                  <a:lnTo>
                    <a:pt x="1479" y="2760"/>
                  </a:lnTo>
                  <a:lnTo>
                    <a:pt x="1442" y="2829"/>
                  </a:lnTo>
                  <a:lnTo>
                    <a:pt x="1441" y="2884"/>
                  </a:lnTo>
                  <a:lnTo>
                    <a:pt x="1450" y="2907"/>
                  </a:lnTo>
                  <a:lnTo>
                    <a:pt x="1450" y="2939"/>
                  </a:lnTo>
                  <a:lnTo>
                    <a:pt x="1431" y="2948"/>
                  </a:lnTo>
                  <a:lnTo>
                    <a:pt x="1431" y="2950"/>
                  </a:lnTo>
                  <a:lnTo>
                    <a:pt x="1446" y="2969"/>
                  </a:lnTo>
                  <a:lnTo>
                    <a:pt x="1475" y="2988"/>
                  </a:lnTo>
                  <a:lnTo>
                    <a:pt x="1518" y="3011"/>
                  </a:lnTo>
                  <a:lnTo>
                    <a:pt x="1520" y="3013"/>
                  </a:lnTo>
                  <a:lnTo>
                    <a:pt x="1520" y="3019"/>
                  </a:lnTo>
                  <a:lnTo>
                    <a:pt x="1437" y="3047"/>
                  </a:lnTo>
                  <a:lnTo>
                    <a:pt x="1423" y="3057"/>
                  </a:lnTo>
                  <a:lnTo>
                    <a:pt x="1423" y="3064"/>
                  </a:lnTo>
                  <a:lnTo>
                    <a:pt x="1477" y="3099"/>
                  </a:lnTo>
                  <a:lnTo>
                    <a:pt x="1482" y="3104"/>
                  </a:lnTo>
                  <a:lnTo>
                    <a:pt x="1534" y="3104"/>
                  </a:lnTo>
                  <a:lnTo>
                    <a:pt x="1539" y="3104"/>
                  </a:lnTo>
                  <a:lnTo>
                    <a:pt x="1545" y="3110"/>
                  </a:lnTo>
                  <a:lnTo>
                    <a:pt x="1541" y="3120"/>
                  </a:lnTo>
                  <a:lnTo>
                    <a:pt x="1484" y="3144"/>
                  </a:lnTo>
                  <a:lnTo>
                    <a:pt x="1418" y="3159"/>
                  </a:lnTo>
                  <a:lnTo>
                    <a:pt x="1389" y="3167"/>
                  </a:lnTo>
                  <a:lnTo>
                    <a:pt x="1231" y="3177"/>
                  </a:lnTo>
                  <a:lnTo>
                    <a:pt x="1134" y="3234"/>
                  </a:lnTo>
                  <a:lnTo>
                    <a:pt x="988" y="3296"/>
                  </a:lnTo>
                  <a:lnTo>
                    <a:pt x="872" y="3325"/>
                  </a:lnTo>
                  <a:lnTo>
                    <a:pt x="787" y="3329"/>
                  </a:lnTo>
                  <a:lnTo>
                    <a:pt x="732" y="3338"/>
                  </a:lnTo>
                  <a:lnTo>
                    <a:pt x="690" y="3346"/>
                  </a:lnTo>
                  <a:lnTo>
                    <a:pt x="593" y="3370"/>
                  </a:lnTo>
                  <a:lnTo>
                    <a:pt x="572" y="3382"/>
                  </a:lnTo>
                  <a:lnTo>
                    <a:pt x="534" y="3427"/>
                  </a:lnTo>
                  <a:lnTo>
                    <a:pt x="503" y="3431"/>
                  </a:lnTo>
                  <a:lnTo>
                    <a:pt x="429" y="3435"/>
                  </a:lnTo>
                  <a:lnTo>
                    <a:pt x="327" y="3426"/>
                  </a:lnTo>
                  <a:lnTo>
                    <a:pt x="152" y="3403"/>
                  </a:lnTo>
                  <a:lnTo>
                    <a:pt x="9" y="3370"/>
                  </a:lnTo>
                  <a:lnTo>
                    <a:pt x="5" y="3370"/>
                  </a:lnTo>
                  <a:lnTo>
                    <a:pt x="0" y="3365"/>
                  </a:lnTo>
                  <a:lnTo>
                    <a:pt x="0" y="3357"/>
                  </a:lnTo>
                  <a:lnTo>
                    <a:pt x="7" y="3351"/>
                  </a:lnTo>
                  <a:lnTo>
                    <a:pt x="28" y="3355"/>
                  </a:lnTo>
                  <a:lnTo>
                    <a:pt x="47" y="3342"/>
                  </a:lnTo>
                  <a:lnTo>
                    <a:pt x="106" y="3334"/>
                  </a:lnTo>
                  <a:lnTo>
                    <a:pt x="186" y="3304"/>
                  </a:lnTo>
                  <a:lnTo>
                    <a:pt x="213" y="3287"/>
                  </a:lnTo>
                  <a:lnTo>
                    <a:pt x="260" y="3289"/>
                  </a:lnTo>
                  <a:lnTo>
                    <a:pt x="289" y="3272"/>
                  </a:lnTo>
                  <a:lnTo>
                    <a:pt x="311" y="3264"/>
                  </a:lnTo>
                  <a:lnTo>
                    <a:pt x="357" y="3268"/>
                  </a:lnTo>
                  <a:lnTo>
                    <a:pt x="380" y="3275"/>
                  </a:lnTo>
                  <a:lnTo>
                    <a:pt x="399" y="3274"/>
                  </a:lnTo>
                  <a:lnTo>
                    <a:pt x="481" y="3222"/>
                  </a:lnTo>
                  <a:lnTo>
                    <a:pt x="581" y="3186"/>
                  </a:lnTo>
                  <a:lnTo>
                    <a:pt x="722" y="3161"/>
                  </a:lnTo>
                  <a:lnTo>
                    <a:pt x="813" y="3150"/>
                  </a:lnTo>
                  <a:lnTo>
                    <a:pt x="908" y="3144"/>
                  </a:lnTo>
                  <a:lnTo>
                    <a:pt x="963" y="3140"/>
                  </a:lnTo>
                  <a:lnTo>
                    <a:pt x="994" y="3137"/>
                  </a:lnTo>
                  <a:lnTo>
                    <a:pt x="1138" y="3121"/>
                  </a:lnTo>
                  <a:lnTo>
                    <a:pt x="1159" y="3093"/>
                  </a:lnTo>
                  <a:lnTo>
                    <a:pt x="1197" y="3053"/>
                  </a:lnTo>
                  <a:lnTo>
                    <a:pt x="1243" y="3015"/>
                  </a:lnTo>
                  <a:lnTo>
                    <a:pt x="1271" y="3002"/>
                  </a:lnTo>
                  <a:lnTo>
                    <a:pt x="1296" y="2968"/>
                  </a:lnTo>
                  <a:lnTo>
                    <a:pt x="1298" y="2928"/>
                  </a:lnTo>
                  <a:lnTo>
                    <a:pt x="1328" y="2878"/>
                  </a:lnTo>
                  <a:lnTo>
                    <a:pt x="1328" y="2821"/>
                  </a:lnTo>
                  <a:lnTo>
                    <a:pt x="1315" y="2760"/>
                  </a:lnTo>
                  <a:lnTo>
                    <a:pt x="1275" y="2616"/>
                  </a:lnTo>
                  <a:lnTo>
                    <a:pt x="1266" y="2542"/>
                  </a:lnTo>
                  <a:lnTo>
                    <a:pt x="1271" y="2489"/>
                  </a:lnTo>
                  <a:lnTo>
                    <a:pt x="1296" y="2395"/>
                  </a:lnTo>
                  <a:lnTo>
                    <a:pt x="1325" y="2312"/>
                  </a:lnTo>
                  <a:lnTo>
                    <a:pt x="1325" y="2217"/>
                  </a:lnTo>
                  <a:lnTo>
                    <a:pt x="1317" y="2192"/>
                  </a:lnTo>
                  <a:lnTo>
                    <a:pt x="1319" y="2156"/>
                  </a:lnTo>
                  <a:lnTo>
                    <a:pt x="1294" y="2116"/>
                  </a:lnTo>
                  <a:lnTo>
                    <a:pt x="1288" y="2076"/>
                  </a:lnTo>
                  <a:lnTo>
                    <a:pt x="1294" y="2029"/>
                  </a:lnTo>
                  <a:lnTo>
                    <a:pt x="1315" y="1994"/>
                  </a:lnTo>
                  <a:lnTo>
                    <a:pt x="1319" y="1964"/>
                  </a:lnTo>
                  <a:lnTo>
                    <a:pt x="1328" y="1943"/>
                  </a:lnTo>
                  <a:lnTo>
                    <a:pt x="1342" y="1930"/>
                  </a:lnTo>
                  <a:lnTo>
                    <a:pt x="1345" y="1911"/>
                  </a:lnTo>
                  <a:lnTo>
                    <a:pt x="1345" y="1899"/>
                  </a:lnTo>
                  <a:lnTo>
                    <a:pt x="1340" y="1863"/>
                  </a:lnTo>
                  <a:lnTo>
                    <a:pt x="1326" y="1831"/>
                  </a:lnTo>
                  <a:lnTo>
                    <a:pt x="1325" y="1810"/>
                  </a:lnTo>
                  <a:lnTo>
                    <a:pt x="1300" y="1646"/>
                  </a:lnTo>
                  <a:lnTo>
                    <a:pt x="1296" y="1555"/>
                  </a:lnTo>
                  <a:lnTo>
                    <a:pt x="1307" y="1462"/>
                  </a:lnTo>
                  <a:lnTo>
                    <a:pt x="1325" y="1394"/>
                  </a:lnTo>
                  <a:lnTo>
                    <a:pt x="1364" y="1263"/>
                  </a:lnTo>
                  <a:lnTo>
                    <a:pt x="1372" y="1230"/>
                  </a:lnTo>
                  <a:lnTo>
                    <a:pt x="1363" y="1173"/>
                  </a:lnTo>
                  <a:lnTo>
                    <a:pt x="1344" y="1139"/>
                  </a:lnTo>
                  <a:lnTo>
                    <a:pt x="1336" y="1093"/>
                  </a:lnTo>
                  <a:lnTo>
                    <a:pt x="1319" y="1052"/>
                  </a:lnTo>
                  <a:lnTo>
                    <a:pt x="1323" y="998"/>
                  </a:lnTo>
                  <a:lnTo>
                    <a:pt x="1344" y="964"/>
                  </a:lnTo>
                  <a:lnTo>
                    <a:pt x="1355" y="951"/>
                  </a:lnTo>
                  <a:lnTo>
                    <a:pt x="1357" y="918"/>
                  </a:lnTo>
                  <a:lnTo>
                    <a:pt x="1387" y="867"/>
                  </a:lnTo>
                  <a:lnTo>
                    <a:pt x="1387" y="803"/>
                  </a:lnTo>
                  <a:lnTo>
                    <a:pt x="1382" y="778"/>
                  </a:lnTo>
                  <a:lnTo>
                    <a:pt x="1378" y="738"/>
                  </a:lnTo>
                  <a:lnTo>
                    <a:pt x="1359" y="679"/>
                  </a:lnTo>
                  <a:lnTo>
                    <a:pt x="1336" y="525"/>
                  </a:lnTo>
                  <a:lnTo>
                    <a:pt x="1344" y="405"/>
                  </a:lnTo>
                  <a:lnTo>
                    <a:pt x="1387" y="276"/>
                  </a:lnTo>
                  <a:lnTo>
                    <a:pt x="1410" y="229"/>
                  </a:lnTo>
                  <a:lnTo>
                    <a:pt x="1418" y="196"/>
                  </a:lnTo>
                  <a:lnTo>
                    <a:pt x="1412" y="164"/>
                  </a:lnTo>
                  <a:lnTo>
                    <a:pt x="1399" y="137"/>
                  </a:lnTo>
                  <a:lnTo>
                    <a:pt x="1402" y="105"/>
                  </a:lnTo>
                  <a:lnTo>
                    <a:pt x="1401" y="95"/>
                  </a:lnTo>
                  <a:lnTo>
                    <a:pt x="1364" y="65"/>
                  </a:lnTo>
                  <a:lnTo>
                    <a:pt x="1353" y="40"/>
                  </a:lnTo>
                  <a:lnTo>
                    <a:pt x="1361" y="35"/>
                  </a:lnTo>
                  <a:lnTo>
                    <a:pt x="1420" y="37"/>
                  </a:lnTo>
                  <a:lnTo>
                    <a:pt x="1532" y="23"/>
                  </a:lnTo>
                  <a:lnTo>
                    <a:pt x="1600" y="14"/>
                  </a:lnTo>
                  <a:lnTo>
                    <a:pt x="1640" y="0"/>
                  </a:lnTo>
                  <a:lnTo>
                    <a:pt x="1652" y="0"/>
                  </a:lnTo>
                  <a:lnTo>
                    <a:pt x="1657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0E201D86-1332-410E-A4AB-2757CED78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4" y="1392"/>
              <a:ext cx="274" cy="1457"/>
            </a:xfrm>
            <a:custGeom>
              <a:avLst/>
              <a:gdLst>
                <a:gd name="T0" fmla="*/ 406 w 547"/>
                <a:gd name="T1" fmla="*/ 36 h 2916"/>
                <a:gd name="T2" fmla="*/ 406 w 547"/>
                <a:gd name="T3" fmla="*/ 63 h 2916"/>
                <a:gd name="T4" fmla="*/ 441 w 547"/>
                <a:gd name="T5" fmla="*/ 190 h 2916"/>
                <a:gd name="T6" fmla="*/ 452 w 547"/>
                <a:gd name="T7" fmla="*/ 377 h 2916"/>
                <a:gd name="T8" fmla="*/ 424 w 547"/>
                <a:gd name="T9" fmla="*/ 529 h 2916"/>
                <a:gd name="T10" fmla="*/ 416 w 547"/>
                <a:gd name="T11" fmla="*/ 652 h 2916"/>
                <a:gd name="T12" fmla="*/ 425 w 547"/>
                <a:gd name="T13" fmla="*/ 704 h 2916"/>
                <a:gd name="T14" fmla="*/ 456 w 547"/>
                <a:gd name="T15" fmla="*/ 768 h 2916"/>
                <a:gd name="T16" fmla="*/ 433 w 547"/>
                <a:gd name="T17" fmla="*/ 823 h 2916"/>
                <a:gd name="T18" fmla="*/ 416 w 547"/>
                <a:gd name="T19" fmla="*/ 875 h 2916"/>
                <a:gd name="T20" fmla="*/ 431 w 547"/>
                <a:gd name="T21" fmla="*/ 1019 h 2916"/>
                <a:gd name="T22" fmla="*/ 473 w 547"/>
                <a:gd name="T23" fmla="*/ 1217 h 2916"/>
                <a:gd name="T24" fmla="*/ 446 w 547"/>
                <a:gd name="T25" fmla="*/ 1443 h 2916"/>
                <a:gd name="T26" fmla="*/ 429 w 547"/>
                <a:gd name="T27" fmla="*/ 1587 h 2916"/>
                <a:gd name="T28" fmla="*/ 445 w 547"/>
                <a:gd name="T29" fmla="*/ 1660 h 2916"/>
                <a:gd name="T30" fmla="*/ 475 w 547"/>
                <a:gd name="T31" fmla="*/ 1760 h 2916"/>
                <a:gd name="T32" fmla="*/ 458 w 547"/>
                <a:gd name="T33" fmla="*/ 1827 h 2916"/>
                <a:gd name="T34" fmla="*/ 439 w 547"/>
                <a:gd name="T35" fmla="*/ 1922 h 2916"/>
                <a:gd name="T36" fmla="*/ 483 w 547"/>
                <a:gd name="T37" fmla="*/ 2121 h 2916"/>
                <a:gd name="T38" fmla="*/ 467 w 547"/>
                <a:gd name="T39" fmla="*/ 2365 h 2916"/>
                <a:gd name="T40" fmla="*/ 437 w 547"/>
                <a:gd name="T41" fmla="*/ 2458 h 2916"/>
                <a:gd name="T42" fmla="*/ 397 w 547"/>
                <a:gd name="T43" fmla="*/ 2507 h 2916"/>
                <a:gd name="T44" fmla="*/ 412 w 547"/>
                <a:gd name="T45" fmla="*/ 2523 h 2916"/>
                <a:gd name="T46" fmla="*/ 414 w 547"/>
                <a:gd name="T47" fmla="*/ 2557 h 2916"/>
                <a:gd name="T48" fmla="*/ 363 w 547"/>
                <a:gd name="T49" fmla="*/ 2650 h 2916"/>
                <a:gd name="T50" fmla="*/ 376 w 547"/>
                <a:gd name="T51" fmla="*/ 2696 h 2916"/>
                <a:gd name="T52" fmla="*/ 509 w 547"/>
                <a:gd name="T53" fmla="*/ 2707 h 2916"/>
                <a:gd name="T54" fmla="*/ 538 w 547"/>
                <a:gd name="T55" fmla="*/ 2711 h 2916"/>
                <a:gd name="T56" fmla="*/ 543 w 547"/>
                <a:gd name="T57" fmla="*/ 2760 h 2916"/>
                <a:gd name="T58" fmla="*/ 427 w 547"/>
                <a:gd name="T59" fmla="*/ 2821 h 2916"/>
                <a:gd name="T60" fmla="*/ 173 w 547"/>
                <a:gd name="T61" fmla="*/ 2848 h 2916"/>
                <a:gd name="T62" fmla="*/ 59 w 547"/>
                <a:gd name="T63" fmla="*/ 2886 h 2916"/>
                <a:gd name="T64" fmla="*/ 4 w 547"/>
                <a:gd name="T65" fmla="*/ 2910 h 2916"/>
                <a:gd name="T66" fmla="*/ 9 w 547"/>
                <a:gd name="T67" fmla="*/ 2796 h 2916"/>
                <a:gd name="T68" fmla="*/ 140 w 547"/>
                <a:gd name="T69" fmla="*/ 2657 h 2916"/>
                <a:gd name="T70" fmla="*/ 237 w 547"/>
                <a:gd name="T71" fmla="*/ 2610 h 2916"/>
                <a:gd name="T72" fmla="*/ 254 w 547"/>
                <a:gd name="T73" fmla="*/ 2568 h 2916"/>
                <a:gd name="T74" fmla="*/ 285 w 547"/>
                <a:gd name="T75" fmla="*/ 2456 h 2916"/>
                <a:gd name="T76" fmla="*/ 291 w 547"/>
                <a:gd name="T77" fmla="*/ 2391 h 2916"/>
                <a:gd name="T78" fmla="*/ 283 w 547"/>
                <a:gd name="T79" fmla="*/ 2357 h 2916"/>
                <a:gd name="T80" fmla="*/ 260 w 547"/>
                <a:gd name="T81" fmla="*/ 2296 h 2916"/>
                <a:gd name="T82" fmla="*/ 243 w 547"/>
                <a:gd name="T83" fmla="*/ 2224 h 2916"/>
                <a:gd name="T84" fmla="*/ 256 w 547"/>
                <a:gd name="T85" fmla="*/ 2009 h 2916"/>
                <a:gd name="T86" fmla="*/ 279 w 547"/>
                <a:gd name="T87" fmla="*/ 1874 h 2916"/>
                <a:gd name="T88" fmla="*/ 254 w 547"/>
                <a:gd name="T89" fmla="*/ 1785 h 2916"/>
                <a:gd name="T90" fmla="*/ 247 w 547"/>
                <a:gd name="T91" fmla="*/ 1684 h 2916"/>
                <a:gd name="T92" fmla="*/ 264 w 547"/>
                <a:gd name="T93" fmla="*/ 1620 h 2916"/>
                <a:gd name="T94" fmla="*/ 277 w 547"/>
                <a:gd name="T95" fmla="*/ 1509 h 2916"/>
                <a:gd name="T96" fmla="*/ 232 w 547"/>
                <a:gd name="T97" fmla="*/ 1335 h 2916"/>
                <a:gd name="T98" fmla="*/ 230 w 547"/>
                <a:gd name="T99" fmla="*/ 1156 h 2916"/>
                <a:gd name="T100" fmla="*/ 258 w 547"/>
                <a:gd name="T101" fmla="*/ 1004 h 2916"/>
                <a:gd name="T102" fmla="*/ 234 w 547"/>
                <a:gd name="T103" fmla="*/ 857 h 2916"/>
                <a:gd name="T104" fmla="*/ 207 w 547"/>
                <a:gd name="T105" fmla="*/ 774 h 2916"/>
                <a:gd name="T106" fmla="*/ 230 w 547"/>
                <a:gd name="T107" fmla="*/ 709 h 2916"/>
                <a:gd name="T108" fmla="*/ 241 w 547"/>
                <a:gd name="T109" fmla="*/ 658 h 2916"/>
                <a:gd name="T110" fmla="*/ 226 w 547"/>
                <a:gd name="T111" fmla="*/ 498 h 2916"/>
                <a:gd name="T112" fmla="*/ 197 w 547"/>
                <a:gd name="T113" fmla="*/ 321 h 2916"/>
                <a:gd name="T114" fmla="*/ 197 w 547"/>
                <a:gd name="T115" fmla="*/ 202 h 2916"/>
                <a:gd name="T116" fmla="*/ 245 w 547"/>
                <a:gd name="T117" fmla="*/ 74 h 2916"/>
                <a:gd name="T118" fmla="*/ 241 w 547"/>
                <a:gd name="T119" fmla="*/ 12 h 2916"/>
                <a:gd name="T120" fmla="*/ 353 w 547"/>
                <a:gd name="T121" fmla="*/ 21 h 2916"/>
                <a:gd name="T122" fmla="*/ 405 w 547"/>
                <a:gd name="T123" fmla="*/ 29 h 291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47"/>
                <a:gd name="T187" fmla="*/ 0 h 2916"/>
                <a:gd name="T188" fmla="*/ 547 w 547"/>
                <a:gd name="T189" fmla="*/ 2916 h 291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47" h="2916">
                  <a:moveTo>
                    <a:pt x="405" y="29"/>
                  </a:moveTo>
                  <a:lnTo>
                    <a:pt x="406" y="36"/>
                  </a:lnTo>
                  <a:lnTo>
                    <a:pt x="418" y="48"/>
                  </a:lnTo>
                  <a:lnTo>
                    <a:pt x="406" y="63"/>
                  </a:lnTo>
                  <a:lnTo>
                    <a:pt x="416" y="120"/>
                  </a:lnTo>
                  <a:lnTo>
                    <a:pt x="441" y="190"/>
                  </a:lnTo>
                  <a:lnTo>
                    <a:pt x="456" y="280"/>
                  </a:lnTo>
                  <a:lnTo>
                    <a:pt x="452" y="377"/>
                  </a:lnTo>
                  <a:lnTo>
                    <a:pt x="435" y="485"/>
                  </a:lnTo>
                  <a:lnTo>
                    <a:pt x="424" y="529"/>
                  </a:lnTo>
                  <a:lnTo>
                    <a:pt x="414" y="578"/>
                  </a:lnTo>
                  <a:lnTo>
                    <a:pt x="416" y="652"/>
                  </a:lnTo>
                  <a:lnTo>
                    <a:pt x="429" y="679"/>
                  </a:lnTo>
                  <a:lnTo>
                    <a:pt x="425" y="704"/>
                  </a:lnTo>
                  <a:lnTo>
                    <a:pt x="450" y="745"/>
                  </a:lnTo>
                  <a:lnTo>
                    <a:pt x="456" y="768"/>
                  </a:lnTo>
                  <a:lnTo>
                    <a:pt x="445" y="806"/>
                  </a:lnTo>
                  <a:lnTo>
                    <a:pt x="433" y="823"/>
                  </a:lnTo>
                  <a:lnTo>
                    <a:pt x="429" y="859"/>
                  </a:lnTo>
                  <a:lnTo>
                    <a:pt x="416" y="875"/>
                  </a:lnTo>
                  <a:lnTo>
                    <a:pt x="420" y="949"/>
                  </a:lnTo>
                  <a:lnTo>
                    <a:pt x="431" y="1019"/>
                  </a:lnTo>
                  <a:lnTo>
                    <a:pt x="443" y="1046"/>
                  </a:lnTo>
                  <a:lnTo>
                    <a:pt x="473" y="1217"/>
                  </a:lnTo>
                  <a:lnTo>
                    <a:pt x="469" y="1310"/>
                  </a:lnTo>
                  <a:lnTo>
                    <a:pt x="446" y="1443"/>
                  </a:lnTo>
                  <a:lnTo>
                    <a:pt x="425" y="1546"/>
                  </a:lnTo>
                  <a:lnTo>
                    <a:pt x="429" y="1587"/>
                  </a:lnTo>
                  <a:lnTo>
                    <a:pt x="446" y="1622"/>
                  </a:lnTo>
                  <a:lnTo>
                    <a:pt x="445" y="1660"/>
                  </a:lnTo>
                  <a:lnTo>
                    <a:pt x="477" y="1711"/>
                  </a:lnTo>
                  <a:lnTo>
                    <a:pt x="475" y="1760"/>
                  </a:lnTo>
                  <a:lnTo>
                    <a:pt x="452" y="1789"/>
                  </a:lnTo>
                  <a:lnTo>
                    <a:pt x="458" y="1827"/>
                  </a:lnTo>
                  <a:lnTo>
                    <a:pt x="441" y="1863"/>
                  </a:lnTo>
                  <a:lnTo>
                    <a:pt x="439" y="1922"/>
                  </a:lnTo>
                  <a:lnTo>
                    <a:pt x="471" y="2032"/>
                  </a:lnTo>
                  <a:lnTo>
                    <a:pt x="483" y="2121"/>
                  </a:lnTo>
                  <a:lnTo>
                    <a:pt x="477" y="2313"/>
                  </a:lnTo>
                  <a:lnTo>
                    <a:pt x="467" y="2365"/>
                  </a:lnTo>
                  <a:lnTo>
                    <a:pt x="448" y="2424"/>
                  </a:lnTo>
                  <a:lnTo>
                    <a:pt x="437" y="2458"/>
                  </a:lnTo>
                  <a:lnTo>
                    <a:pt x="441" y="2477"/>
                  </a:lnTo>
                  <a:lnTo>
                    <a:pt x="397" y="2507"/>
                  </a:lnTo>
                  <a:lnTo>
                    <a:pt x="397" y="2517"/>
                  </a:lnTo>
                  <a:lnTo>
                    <a:pt x="412" y="2523"/>
                  </a:lnTo>
                  <a:lnTo>
                    <a:pt x="420" y="2536"/>
                  </a:lnTo>
                  <a:lnTo>
                    <a:pt x="414" y="2557"/>
                  </a:lnTo>
                  <a:lnTo>
                    <a:pt x="370" y="2621"/>
                  </a:lnTo>
                  <a:lnTo>
                    <a:pt x="363" y="2650"/>
                  </a:lnTo>
                  <a:lnTo>
                    <a:pt x="359" y="2680"/>
                  </a:lnTo>
                  <a:lnTo>
                    <a:pt x="376" y="2696"/>
                  </a:lnTo>
                  <a:lnTo>
                    <a:pt x="439" y="2709"/>
                  </a:lnTo>
                  <a:lnTo>
                    <a:pt x="509" y="2707"/>
                  </a:lnTo>
                  <a:lnTo>
                    <a:pt x="519" y="2701"/>
                  </a:lnTo>
                  <a:lnTo>
                    <a:pt x="538" y="2711"/>
                  </a:lnTo>
                  <a:lnTo>
                    <a:pt x="547" y="2741"/>
                  </a:lnTo>
                  <a:lnTo>
                    <a:pt x="543" y="2760"/>
                  </a:lnTo>
                  <a:lnTo>
                    <a:pt x="500" y="2796"/>
                  </a:lnTo>
                  <a:lnTo>
                    <a:pt x="427" y="2821"/>
                  </a:lnTo>
                  <a:lnTo>
                    <a:pt x="374" y="2830"/>
                  </a:lnTo>
                  <a:lnTo>
                    <a:pt x="173" y="2848"/>
                  </a:lnTo>
                  <a:lnTo>
                    <a:pt x="95" y="2865"/>
                  </a:lnTo>
                  <a:lnTo>
                    <a:pt x="59" y="2886"/>
                  </a:lnTo>
                  <a:lnTo>
                    <a:pt x="21" y="2916"/>
                  </a:lnTo>
                  <a:lnTo>
                    <a:pt x="4" y="2910"/>
                  </a:lnTo>
                  <a:lnTo>
                    <a:pt x="0" y="2849"/>
                  </a:lnTo>
                  <a:lnTo>
                    <a:pt x="9" y="2796"/>
                  </a:lnTo>
                  <a:lnTo>
                    <a:pt x="45" y="2735"/>
                  </a:lnTo>
                  <a:lnTo>
                    <a:pt x="140" y="2657"/>
                  </a:lnTo>
                  <a:lnTo>
                    <a:pt x="232" y="2610"/>
                  </a:lnTo>
                  <a:lnTo>
                    <a:pt x="237" y="2610"/>
                  </a:lnTo>
                  <a:lnTo>
                    <a:pt x="247" y="2602"/>
                  </a:lnTo>
                  <a:lnTo>
                    <a:pt x="254" y="2568"/>
                  </a:lnTo>
                  <a:lnTo>
                    <a:pt x="279" y="2538"/>
                  </a:lnTo>
                  <a:lnTo>
                    <a:pt x="285" y="2456"/>
                  </a:lnTo>
                  <a:lnTo>
                    <a:pt x="294" y="2435"/>
                  </a:lnTo>
                  <a:lnTo>
                    <a:pt x="291" y="2391"/>
                  </a:lnTo>
                  <a:lnTo>
                    <a:pt x="285" y="2382"/>
                  </a:lnTo>
                  <a:lnTo>
                    <a:pt x="283" y="2357"/>
                  </a:lnTo>
                  <a:lnTo>
                    <a:pt x="264" y="2317"/>
                  </a:lnTo>
                  <a:lnTo>
                    <a:pt x="260" y="2296"/>
                  </a:lnTo>
                  <a:lnTo>
                    <a:pt x="251" y="2272"/>
                  </a:lnTo>
                  <a:lnTo>
                    <a:pt x="243" y="2224"/>
                  </a:lnTo>
                  <a:lnTo>
                    <a:pt x="241" y="2114"/>
                  </a:lnTo>
                  <a:lnTo>
                    <a:pt x="256" y="2009"/>
                  </a:lnTo>
                  <a:lnTo>
                    <a:pt x="281" y="1895"/>
                  </a:lnTo>
                  <a:lnTo>
                    <a:pt x="279" y="1874"/>
                  </a:lnTo>
                  <a:lnTo>
                    <a:pt x="254" y="1814"/>
                  </a:lnTo>
                  <a:lnTo>
                    <a:pt x="254" y="1785"/>
                  </a:lnTo>
                  <a:lnTo>
                    <a:pt x="239" y="1755"/>
                  </a:lnTo>
                  <a:lnTo>
                    <a:pt x="247" y="1684"/>
                  </a:lnTo>
                  <a:lnTo>
                    <a:pt x="262" y="1654"/>
                  </a:lnTo>
                  <a:lnTo>
                    <a:pt x="264" y="1620"/>
                  </a:lnTo>
                  <a:lnTo>
                    <a:pt x="277" y="1597"/>
                  </a:lnTo>
                  <a:lnTo>
                    <a:pt x="277" y="1509"/>
                  </a:lnTo>
                  <a:lnTo>
                    <a:pt x="258" y="1454"/>
                  </a:lnTo>
                  <a:lnTo>
                    <a:pt x="232" y="1335"/>
                  </a:lnTo>
                  <a:lnTo>
                    <a:pt x="226" y="1259"/>
                  </a:lnTo>
                  <a:lnTo>
                    <a:pt x="230" y="1156"/>
                  </a:lnTo>
                  <a:lnTo>
                    <a:pt x="251" y="1046"/>
                  </a:lnTo>
                  <a:lnTo>
                    <a:pt x="258" y="1004"/>
                  </a:lnTo>
                  <a:lnTo>
                    <a:pt x="272" y="926"/>
                  </a:lnTo>
                  <a:lnTo>
                    <a:pt x="234" y="857"/>
                  </a:lnTo>
                  <a:lnTo>
                    <a:pt x="230" y="823"/>
                  </a:lnTo>
                  <a:lnTo>
                    <a:pt x="207" y="774"/>
                  </a:lnTo>
                  <a:lnTo>
                    <a:pt x="213" y="738"/>
                  </a:lnTo>
                  <a:lnTo>
                    <a:pt x="230" y="709"/>
                  </a:lnTo>
                  <a:lnTo>
                    <a:pt x="235" y="667"/>
                  </a:lnTo>
                  <a:lnTo>
                    <a:pt x="241" y="658"/>
                  </a:lnTo>
                  <a:lnTo>
                    <a:pt x="243" y="601"/>
                  </a:lnTo>
                  <a:lnTo>
                    <a:pt x="226" y="498"/>
                  </a:lnTo>
                  <a:lnTo>
                    <a:pt x="207" y="394"/>
                  </a:lnTo>
                  <a:lnTo>
                    <a:pt x="197" y="321"/>
                  </a:lnTo>
                  <a:lnTo>
                    <a:pt x="194" y="251"/>
                  </a:lnTo>
                  <a:lnTo>
                    <a:pt x="197" y="202"/>
                  </a:lnTo>
                  <a:lnTo>
                    <a:pt x="218" y="139"/>
                  </a:lnTo>
                  <a:lnTo>
                    <a:pt x="245" y="74"/>
                  </a:lnTo>
                  <a:lnTo>
                    <a:pt x="247" y="21"/>
                  </a:lnTo>
                  <a:lnTo>
                    <a:pt x="241" y="12"/>
                  </a:lnTo>
                  <a:lnTo>
                    <a:pt x="247" y="0"/>
                  </a:lnTo>
                  <a:lnTo>
                    <a:pt x="353" y="21"/>
                  </a:lnTo>
                  <a:lnTo>
                    <a:pt x="405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468D010A-D08A-4327-BF3E-52A251B5C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1413"/>
              <a:ext cx="1083" cy="1722"/>
            </a:xfrm>
            <a:custGeom>
              <a:avLst/>
              <a:gdLst>
                <a:gd name="T0" fmla="*/ 711 w 2165"/>
                <a:gd name="T1" fmla="*/ 101 h 3442"/>
                <a:gd name="T2" fmla="*/ 722 w 2165"/>
                <a:gd name="T3" fmla="*/ 131 h 3442"/>
                <a:gd name="T4" fmla="*/ 709 w 2165"/>
                <a:gd name="T5" fmla="*/ 245 h 3442"/>
                <a:gd name="T6" fmla="*/ 751 w 2165"/>
                <a:gd name="T7" fmla="*/ 549 h 3442"/>
                <a:gd name="T8" fmla="*/ 707 w 2165"/>
                <a:gd name="T9" fmla="*/ 815 h 3442"/>
                <a:gd name="T10" fmla="*/ 700 w 2165"/>
                <a:gd name="T11" fmla="*/ 941 h 3442"/>
                <a:gd name="T12" fmla="*/ 781 w 2165"/>
                <a:gd name="T13" fmla="*/ 1002 h 3442"/>
                <a:gd name="T14" fmla="*/ 705 w 2165"/>
                <a:gd name="T15" fmla="*/ 1081 h 3442"/>
                <a:gd name="T16" fmla="*/ 827 w 2165"/>
                <a:gd name="T17" fmla="*/ 1047 h 3442"/>
                <a:gd name="T18" fmla="*/ 757 w 2165"/>
                <a:gd name="T19" fmla="*/ 1150 h 3442"/>
                <a:gd name="T20" fmla="*/ 766 w 2165"/>
                <a:gd name="T21" fmla="*/ 1169 h 3442"/>
                <a:gd name="T22" fmla="*/ 721 w 2165"/>
                <a:gd name="T23" fmla="*/ 1256 h 3442"/>
                <a:gd name="T24" fmla="*/ 795 w 2165"/>
                <a:gd name="T25" fmla="*/ 1355 h 3442"/>
                <a:gd name="T26" fmla="*/ 753 w 2165"/>
                <a:gd name="T27" fmla="*/ 1524 h 3442"/>
                <a:gd name="T28" fmla="*/ 838 w 2165"/>
                <a:gd name="T29" fmla="*/ 1619 h 3442"/>
                <a:gd name="T30" fmla="*/ 736 w 2165"/>
                <a:gd name="T31" fmla="*/ 1870 h 3442"/>
                <a:gd name="T32" fmla="*/ 741 w 2165"/>
                <a:gd name="T33" fmla="*/ 2011 h 3442"/>
                <a:gd name="T34" fmla="*/ 698 w 2165"/>
                <a:gd name="T35" fmla="*/ 2055 h 3442"/>
                <a:gd name="T36" fmla="*/ 791 w 2165"/>
                <a:gd name="T37" fmla="*/ 2076 h 3442"/>
                <a:gd name="T38" fmla="*/ 743 w 2165"/>
                <a:gd name="T39" fmla="*/ 2159 h 3442"/>
                <a:gd name="T40" fmla="*/ 741 w 2165"/>
                <a:gd name="T41" fmla="*/ 2216 h 3442"/>
                <a:gd name="T42" fmla="*/ 776 w 2165"/>
                <a:gd name="T43" fmla="*/ 2243 h 3442"/>
                <a:gd name="T44" fmla="*/ 728 w 2165"/>
                <a:gd name="T45" fmla="*/ 2290 h 3442"/>
                <a:gd name="T46" fmla="*/ 755 w 2165"/>
                <a:gd name="T47" fmla="*/ 2319 h 3442"/>
                <a:gd name="T48" fmla="*/ 732 w 2165"/>
                <a:gd name="T49" fmla="*/ 2520 h 3442"/>
                <a:gd name="T50" fmla="*/ 785 w 2165"/>
                <a:gd name="T51" fmla="*/ 2496 h 3442"/>
                <a:gd name="T52" fmla="*/ 808 w 2165"/>
                <a:gd name="T53" fmla="*/ 2422 h 3442"/>
                <a:gd name="T54" fmla="*/ 829 w 2165"/>
                <a:gd name="T55" fmla="*/ 2764 h 3442"/>
                <a:gd name="T56" fmla="*/ 774 w 2165"/>
                <a:gd name="T57" fmla="*/ 2977 h 3442"/>
                <a:gd name="T58" fmla="*/ 776 w 2165"/>
                <a:gd name="T59" fmla="*/ 3016 h 3442"/>
                <a:gd name="T60" fmla="*/ 755 w 2165"/>
                <a:gd name="T61" fmla="*/ 3066 h 3442"/>
                <a:gd name="T62" fmla="*/ 698 w 2165"/>
                <a:gd name="T63" fmla="*/ 3115 h 3442"/>
                <a:gd name="T64" fmla="*/ 823 w 2165"/>
                <a:gd name="T65" fmla="*/ 3182 h 3442"/>
                <a:gd name="T66" fmla="*/ 886 w 2165"/>
                <a:gd name="T67" fmla="*/ 3178 h 3442"/>
                <a:gd name="T68" fmla="*/ 584 w 2165"/>
                <a:gd name="T69" fmla="*/ 3252 h 3442"/>
                <a:gd name="T70" fmla="*/ 1190 w 2165"/>
                <a:gd name="T71" fmla="*/ 3383 h 3442"/>
                <a:gd name="T72" fmla="*/ 1973 w 2165"/>
                <a:gd name="T73" fmla="*/ 3343 h 3442"/>
                <a:gd name="T74" fmla="*/ 2165 w 2165"/>
                <a:gd name="T75" fmla="*/ 3315 h 3442"/>
                <a:gd name="T76" fmla="*/ 1120 w 2165"/>
                <a:gd name="T77" fmla="*/ 3427 h 3442"/>
                <a:gd name="T78" fmla="*/ 724 w 2165"/>
                <a:gd name="T79" fmla="*/ 3364 h 3442"/>
                <a:gd name="T80" fmla="*/ 148 w 2165"/>
                <a:gd name="T81" fmla="*/ 3119 h 3442"/>
                <a:gd name="T82" fmla="*/ 4 w 2165"/>
                <a:gd name="T83" fmla="*/ 2988 h 3442"/>
                <a:gd name="T84" fmla="*/ 88 w 2165"/>
                <a:gd name="T85" fmla="*/ 2982 h 3442"/>
                <a:gd name="T86" fmla="*/ 378 w 2165"/>
                <a:gd name="T87" fmla="*/ 3165 h 3442"/>
                <a:gd name="T88" fmla="*/ 405 w 2165"/>
                <a:gd name="T89" fmla="*/ 3132 h 3442"/>
                <a:gd name="T90" fmla="*/ 542 w 2165"/>
                <a:gd name="T91" fmla="*/ 3072 h 3442"/>
                <a:gd name="T92" fmla="*/ 582 w 2165"/>
                <a:gd name="T93" fmla="*/ 2982 h 3442"/>
                <a:gd name="T94" fmla="*/ 582 w 2165"/>
                <a:gd name="T95" fmla="*/ 2743 h 3442"/>
                <a:gd name="T96" fmla="*/ 616 w 2165"/>
                <a:gd name="T97" fmla="*/ 2427 h 3442"/>
                <a:gd name="T98" fmla="*/ 549 w 2165"/>
                <a:gd name="T99" fmla="*/ 2135 h 3442"/>
                <a:gd name="T100" fmla="*/ 616 w 2165"/>
                <a:gd name="T101" fmla="*/ 1943 h 3442"/>
                <a:gd name="T102" fmla="*/ 593 w 2165"/>
                <a:gd name="T103" fmla="*/ 1825 h 3442"/>
                <a:gd name="T104" fmla="*/ 574 w 2165"/>
                <a:gd name="T105" fmla="*/ 1519 h 3442"/>
                <a:gd name="T106" fmla="*/ 593 w 2165"/>
                <a:gd name="T107" fmla="*/ 1205 h 3442"/>
                <a:gd name="T108" fmla="*/ 582 w 2165"/>
                <a:gd name="T109" fmla="*/ 1013 h 3442"/>
                <a:gd name="T110" fmla="*/ 563 w 2165"/>
                <a:gd name="T111" fmla="*/ 646 h 3442"/>
                <a:gd name="T112" fmla="*/ 605 w 2165"/>
                <a:gd name="T113" fmla="*/ 285 h 3442"/>
                <a:gd name="T114" fmla="*/ 576 w 2165"/>
                <a:gd name="T115" fmla="*/ 99 h 3442"/>
                <a:gd name="T116" fmla="*/ 549 w 2165"/>
                <a:gd name="T117" fmla="*/ 0 h 344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65"/>
                <a:gd name="T178" fmla="*/ 0 h 3442"/>
                <a:gd name="T179" fmla="*/ 2165 w 2165"/>
                <a:gd name="T180" fmla="*/ 3442 h 344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65" h="3442">
                  <a:moveTo>
                    <a:pt x="800" y="28"/>
                  </a:moveTo>
                  <a:lnTo>
                    <a:pt x="798" y="44"/>
                  </a:lnTo>
                  <a:lnTo>
                    <a:pt x="772" y="63"/>
                  </a:lnTo>
                  <a:lnTo>
                    <a:pt x="747" y="72"/>
                  </a:lnTo>
                  <a:lnTo>
                    <a:pt x="711" y="101"/>
                  </a:lnTo>
                  <a:lnTo>
                    <a:pt x="694" y="105"/>
                  </a:lnTo>
                  <a:lnTo>
                    <a:pt x="683" y="120"/>
                  </a:lnTo>
                  <a:lnTo>
                    <a:pt x="683" y="127"/>
                  </a:lnTo>
                  <a:lnTo>
                    <a:pt x="688" y="133"/>
                  </a:lnTo>
                  <a:lnTo>
                    <a:pt x="722" y="131"/>
                  </a:lnTo>
                  <a:lnTo>
                    <a:pt x="726" y="137"/>
                  </a:lnTo>
                  <a:lnTo>
                    <a:pt x="726" y="146"/>
                  </a:lnTo>
                  <a:lnTo>
                    <a:pt x="656" y="207"/>
                  </a:lnTo>
                  <a:lnTo>
                    <a:pt x="675" y="228"/>
                  </a:lnTo>
                  <a:lnTo>
                    <a:pt x="709" y="245"/>
                  </a:lnTo>
                  <a:lnTo>
                    <a:pt x="722" y="268"/>
                  </a:lnTo>
                  <a:lnTo>
                    <a:pt x="726" y="342"/>
                  </a:lnTo>
                  <a:lnTo>
                    <a:pt x="738" y="454"/>
                  </a:lnTo>
                  <a:lnTo>
                    <a:pt x="747" y="488"/>
                  </a:lnTo>
                  <a:lnTo>
                    <a:pt x="751" y="549"/>
                  </a:lnTo>
                  <a:lnTo>
                    <a:pt x="738" y="597"/>
                  </a:lnTo>
                  <a:lnTo>
                    <a:pt x="688" y="717"/>
                  </a:lnTo>
                  <a:lnTo>
                    <a:pt x="671" y="758"/>
                  </a:lnTo>
                  <a:lnTo>
                    <a:pt x="683" y="800"/>
                  </a:lnTo>
                  <a:lnTo>
                    <a:pt x="707" y="815"/>
                  </a:lnTo>
                  <a:lnTo>
                    <a:pt x="724" y="838"/>
                  </a:lnTo>
                  <a:lnTo>
                    <a:pt x="738" y="874"/>
                  </a:lnTo>
                  <a:lnTo>
                    <a:pt x="736" y="901"/>
                  </a:lnTo>
                  <a:lnTo>
                    <a:pt x="721" y="928"/>
                  </a:lnTo>
                  <a:lnTo>
                    <a:pt x="700" y="941"/>
                  </a:lnTo>
                  <a:lnTo>
                    <a:pt x="694" y="977"/>
                  </a:lnTo>
                  <a:lnTo>
                    <a:pt x="690" y="981"/>
                  </a:lnTo>
                  <a:lnTo>
                    <a:pt x="690" y="990"/>
                  </a:lnTo>
                  <a:lnTo>
                    <a:pt x="698" y="998"/>
                  </a:lnTo>
                  <a:lnTo>
                    <a:pt x="781" y="1002"/>
                  </a:lnTo>
                  <a:lnTo>
                    <a:pt x="783" y="1005"/>
                  </a:lnTo>
                  <a:lnTo>
                    <a:pt x="783" y="1007"/>
                  </a:lnTo>
                  <a:lnTo>
                    <a:pt x="726" y="1034"/>
                  </a:lnTo>
                  <a:lnTo>
                    <a:pt x="703" y="1055"/>
                  </a:lnTo>
                  <a:lnTo>
                    <a:pt x="705" y="1081"/>
                  </a:lnTo>
                  <a:lnTo>
                    <a:pt x="736" y="1102"/>
                  </a:lnTo>
                  <a:lnTo>
                    <a:pt x="764" y="1102"/>
                  </a:lnTo>
                  <a:lnTo>
                    <a:pt x="789" y="1095"/>
                  </a:lnTo>
                  <a:lnTo>
                    <a:pt x="810" y="1074"/>
                  </a:lnTo>
                  <a:lnTo>
                    <a:pt x="827" y="1047"/>
                  </a:lnTo>
                  <a:lnTo>
                    <a:pt x="835" y="1047"/>
                  </a:lnTo>
                  <a:lnTo>
                    <a:pt x="833" y="1095"/>
                  </a:lnTo>
                  <a:lnTo>
                    <a:pt x="806" y="1120"/>
                  </a:lnTo>
                  <a:lnTo>
                    <a:pt x="772" y="1137"/>
                  </a:lnTo>
                  <a:lnTo>
                    <a:pt x="757" y="1150"/>
                  </a:lnTo>
                  <a:lnTo>
                    <a:pt x="736" y="1156"/>
                  </a:lnTo>
                  <a:lnTo>
                    <a:pt x="726" y="1165"/>
                  </a:lnTo>
                  <a:lnTo>
                    <a:pt x="732" y="1173"/>
                  </a:lnTo>
                  <a:lnTo>
                    <a:pt x="762" y="1171"/>
                  </a:lnTo>
                  <a:lnTo>
                    <a:pt x="766" y="1169"/>
                  </a:lnTo>
                  <a:lnTo>
                    <a:pt x="768" y="1169"/>
                  </a:lnTo>
                  <a:lnTo>
                    <a:pt x="774" y="1175"/>
                  </a:lnTo>
                  <a:lnTo>
                    <a:pt x="759" y="1205"/>
                  </a:lnTo>
                  <a:lnTo>
                    <a:pt x="721" y="1245"/>
                  </a:lnTo>
                  <a:lnTo>
                    <a:pt x="721" y="1256"/>
                  </a:lnTo>
                  <a:lnTo>
                    <a:pt x="741" y="1281"/>
                  </a:lnTo>
                  <a:lnTo>
                    <a:pt x="740" y="1289"/>
                  </a:lnTo>
                  <a:lnTo>
                    <a:pt x="770" y="1310"/>
                  </a:lnTo>
                  <a:lnTo>
                    <a:pt x="787" y="1329"/>
                  </a:lnTo>
                  <a:lnTo>
                    <a:pt x="795" y="1355"/>
                  </a:lnTo>
                  <a:lnTo>
                    <a:pt x="791" y="1391"/>
                  </a:lnTo>
                  <a:lnTo>
                    <a:pt x="741" y="1443"/>
                  </a:lnTo>
                  <a:lnTo>
                    <a:pt x="724" y="1490"/>
                  </a:lnTo>
                  <a:lnTo>
                    <a:pt x="730" y="1509"/>
                  </a:lnTo>
                  <a:lnTo>
                    <a:pt x="753" y="1524"/>
                  </a:lnTo>
                  <a:lnTo>
                    <a:pt x="795" y="1517"/>
                  </a:lnTo>
                  <a:lnTo>
                    <a:pt x="814" y="1496"/>
                  </a:lnTo>
                  <a:lnTo>
                    <a:pt x="827" y="1519"/>
                  </a:lnTo>
                  <a:lnTo>
                    <a:pt x="835" y="1591"/>
                  </a:lnTo>
                  <a:lnTo>
                    <a:pt x="838" y="1619"/>
                  </a:lnTo>
                  <a:lnTo>
                    <a:pt x="833" y="1716"/>
                  </a:lnTo>
                  <a:lnTo>
                    <a:pt x="819" y="1775"/>
                  </a:lnTo>
                  <a:lnTo>
                    <a:pt x="800" y="1802"/>
                  </a:lnTo>
                  <a:lnTo>
                    <a:pt x="766" y="1827"/>
                  </a:lnTo>
                  <a:lnTo>
                    <a:pt x="736" y="1870"/>
                  </a:lnTo>
                  <a:lnTo>
                    <a:pt x="730" y="1899"/>
                  </a:lnTo>
                  <a:lnTo>
                    <a:pt x="717" y="1943"/>
                  </a:lnTo>
                  <a:lnTo>
                    <a:pt x="713" y="1975"/>
                  </a:lnTo>
                  <a:lnTo>
                    <a:pt x="713" y="1990"/>
                  </a:lnTo>
                  <a:lnTo>
                    <a:pt x="741" y="2011"/>
                  </a:lnTo>
                  <a:lnTo>
                    <a:pt x="747" y="2013"/>
                  </a:lnTo>
                  <a:lnTo>
                    <a:pt x="753" y="2019"/>
                  </a:lnTo>
                  <a:lnTo>
                    <a:pt x="728" y="2038"/>
                  </a:lnTo>
                  <a:lnTo>
                    <a:pt x="711" y="2043"/>
                  </a:lnTo>
                  <a:lnTo>
                    <a:pt x="698" y="2055"/>
                  </a:lnTo>
                  <a:lnTo>
                    <a:pt x="719" y="2076"/>
                  </a:lnTo>
                  <a:lnTo>
                    <a:pt x="745" y="2083"/>
                  </a:lnTo>
                  <a:lnTo>
                    <a:pt x="783" y="2074"/>
                  </a:lnTo>
                  <a:lnTo>
                    <a:pt x="787" y="2074"/>
                  </a:lnTo>
                  <a:lnTo>
                    <a:pt x="791" y="2076"/>
                  </a:lnTo>
                  <a:lnTo>
                    <a:pt x="783" y="2089"/>
                  </a:lnTo>
                  <a:lnTo>
                    <a:pt x="722" y="2131"/>
                  </a:lnTo>
                  <a:lnTo>
                    <a:pt x="719" y="2135"/>
                  </a:lnTo>
                  <a:lnTo>
                    <a:pt x="719" y="2140"/>
                  </a:lnTo>
                  <a:lnTo>
                    <a:pt x="743" y="2159"/>
                  </a:lnTo>
                  <a:lnTo>
                    <a:pt x="757" y="2163"/>
                  </a:lnTo>
                  <a:lnTo>
                    <a:pt x="760" y="2163"/>
                  </a:lnTo>
                  <a:lnTo>
                    <a:pt x="768" y="2171"/>
                  </a:lnTo>
                  <a:lnTo>
                    <a:pt x="766" y="2188"/>
                  </a:lnTo>
                  <a:lnTo>
                    <a:pt x="741" y="2216"/>
                  </a:lnTo>
                  <a:lnTo>
                    <a:pt x="726" y="2224"/>
                  </a:lnTo>
                  <a:lnTo>
                    <a:pt x="717" y="2231"/>
                  </a:lnTo>
                  <a:lnTo>
                    <a:pt x="717" y="2235"/>
                  </a:lnTo>
                  <a:lnTo>
                    <a:pt x="724" y="2245"/>
                  </a:lnTo>
                  <a:lnTo>
                    <a:pt x="776" y="2243"/>
                  </a:lnTo>
                  <a:lnTo>
                    <a:pt x="778" y="2241"/>
                  </a:lnTo>
                  <a:lnTo>
                    <a:pt x="787" y="2241"/>
                  </a:lnTo>
                  <a:lnTo>
                    <a:pt x="793" y="2247"/>
                  </a:lnTo>
                  <a:lnTo>
                    <a:pt x="789" y="2256"/>
                  </a:lnTo>
                  <a:lnTo>
                    <a:pt x="728" y="2290"/>
                  </a:lnTo>
                  <a:lnTo>
                    <a:pt x="722" y="2296"/>
                  </a:lnTo>
                  <a:lnTo>
                    <a:pt x="722" y="2300"/>
                  </a:lnTo>
                  <a:lnTo>
                    <a:pt x="728" y="2306"/>
                  </a:lnTo>
                  <a:lnTo>
                    <a:pt x="755" y="2306"/>
                  </a:lnTo>
                  <a:lnTo>
                    <a:pt x="755" y="2319"/>
                  </a:lnTo>
                  <a:lnTo>
                    <a:pt x="726" y="2347"/>
                  </a:lnTo>
                  <a:lnTo>
                    <a:pt x="721" y="2363"/>
                  </a:lnTo>
                  <a:lnTo>
                    <a:pt x="717" y="2454"/>
                  </a:lnTo>
                  <a:lnTo>
                    <a:pt x="728" y="2479"/>
                  </a:lnTo>
                  <a:lnTo>
                    <a:pt x="732" y="2520"/>
                  </a:lnTo>
                  <a:lnTo>
                    <a:pt x="749" y="2558"/>
                  </a:lnTo>
                  <a:lnTo>
                    <a:pt x="755" y="2564"/>
                  </a:lnTo>
                  <a:lnTo>
                    <a:pt x="760" y="2564"/>
                  </a:lnTo>
                  <a:lnTo>
                    <a:pt x="776" y="2543"/>
                  </a:lnTo>
                  <a:lnTo>
                    <a:pt x="785" y="2496"/>
                  </a:lnTo>
                  <a:lnTo>
                    <a:pt x="787" y="2423"/>
                  </a:lnTo>
                  <a:lnTo>
                    <a:pt x="783" y="2420"/>
                  </a:lnTo>
                  <a:lnTo>
                    <a:pt x="785" y="2412"/>
                  </a:lnTo>
                  <a:lnTo>
                    <a:pt x="798" y="2412"/>
                  </a:lnTo>
                  <a:lnTo>
                    <a:pt x="808" y="2422"/>
                  </a:lnTo>
                  <a:lnTo>
                    <a:pt x="831" y="2509"/>
                  </a:lnTo>
                  <a:lnTo>
                    <a:pt x="838" y="2560"/>
                  </a:lnTo>
                  <a:lnTo>
                    <a:pt x="848" y="2623"/>
                  </a:lnTo>
                  <a:lnTo>
                    <a:pt x="842" y="2720"/>
                  </a:lnTo>
                  <a:lnTo>
                    <a:pt x="829" y="2764"/>
                  </a:lnTo>
                  <a:lnTo>
                    <a:pt x="821" y="2802"/>
                  </a:lnTo>
                  <a:lnTo>
                    <a:pt x="755" y="2893"/>
                  </a:lnTo>
                  <a:lnTo>
                    <a:pt x="745" y="2929"/>
                  </a:lnTo>
                  <a:lnTo>
                    <a:pt x="745" y="2956"/>
                  </a:lnTo>
                  <a:lnTo>
                    <a:pt x="774" y="2977"/>
                  </a:lnTo>
                  <a:lnTo>
                    <a:pt x="791" y="2980"/>
                  </a:lnTo>
                  <a:lnTo>
                    <a:pt x="800" y="2980"/>
                  </a:lnTo>
                  <a:lnTo>
                    <a:pt x="806" y="2988"/>
                  </a:lnTo>
                  <a:lnTo>
                    <a:pt x="806" y="2996"/>
                  </a:lnTo>
                  <a:lnTo>
                    <a:pt x="776" y="3016"/>
                  </a:lnTo>
                  <a:lnTo>
                    <a:pt x="734" y="3026"/>
                  </a:lnTo>
                  <a:lnTo>
                    <a:pt x="709" y="3037"/>
                  </a:lnTo>
                  <a:lnTo>
                    <a:pt x="703" y="3043"/>
                  </a:lnTo>
                  <a:lnTo>
                    <a:pt x="719" y="3060"/>
                  </a:lnTo>
                  <a:lnTo>
                    <a:pt x="755" y="3066"/>
                  </a:lnTo>
                  <a:lnTo>
                    <a:pt x="770" y="3079"/>
                  </a:lnTo>
                  <a:lnTo>
                    <a:pt x="778" y="3089"/>
                  </a:lnTo>
                  <a:lnTo>
                    <a:pt x="757" y="3106"/>
                  </a:lnTo>
                  <a:lnTo>
                    <a:pt x="721" y="3113"/>
                  </a:lnTo>
                  <a:lnTo>
                    <a:pt x="698" y="3115"/>
                  </a:lnTo>
                  <a:lnTo>
                    <a:pt x="686" y="3127"/>
                  </a:lnTo>
                  <a:lnTo>
                    <a:pt x="688" y="3151"/>
                  </a:lnTo>
                  <a:lnTo>
                    <a:pt x="713" y="3172"/>
                  </a:lnTo>
                  <a:lnTo>
                    <a:pt x="736" y="3180"/>
                  </a:lnTo>
                  <a:lnTo>
                    <a:pt x="823" y="3182"/>
                  </a:lnTo>
                  <a:lnTo>
                    <a:pt x="859" y="3165"/>
                  </a:lnTo>
                  <a:lnTo>
                    <a:pt x="882" y="3150"/>
                  </a:lnTo>
                  <a:lnTo>
                    <a:pt x="888" y="3150"/>
                  </a:lnTo>
                  <a:lnTo>
                    <a:pt x="894" y="3155"/>
                  </a:lnTo>
                  <a:lnTo>
                    <a:pt x="886" y="3178"/>
                  </a:lnTo>
                  <a:lnTo>
                    <a:pt x="852" y="3207"/>
                  </a:lnTo>
                  <a:lnTo>
                    <a:pt x="785" y="3229"/>
                  </a:lnTo>
                  <a:lnTo>
                    <a:pt x="753" y="3237"/>
                  </a:lnTo>
                  <a:lnTo>
                    <a:pt x="690" y="3254"/>
                  </a:lnTo>
                  <a:lnTo>
                    <a:pt x="584" y="3252"/>
                  </a:lnTo>
                  <a:lnTo>
                    <a:pt x="584" y="3258"/>
                  </a:lnTo>
                  <a:lnTo>
                    <a:pt x="681" y="3288"/>
                  </a:lnTo>
                  <a:lnTo>
                    <a:pt x="747" y="3305"/>
                  </a:lnTo>
                  <a:lnTo>
                    <a:pt x="776" y="3315"/>
                  </a:lnTo>
                  <a:lnTo>
                    <a:pt x="1190" y="3383"/>
                  </a:lnTo>
                  <a:lnTo>
                    <a:pt x="1249" y="3393"/>
                  </a:lnTo>
                  <a:lnTo>
                    <a:pt x="1420" y="3398"/>
                  </a:lnTo>
                  <a:lnTo>
                    <a:pt x="1572" y="3389"/>
                  </a:lnTo>
                  <a:lnTo>
                    <a:pt x="1872" y="3355"/>
                  </a:lnTo>
                  <a:lnTo>
                    <a:pt x="1973" y="3343"/>
                  </a:lnTo>
                  <a:lnTo>
                    <a:pt x="2082" y="3322"/>
                  </a:lnTo>
                  <a:lnTo>
                    <a:pt x="2156" y="3305"/>
                  </a:lnTo>
                  <a:lnTo>
                    <a:pt x="2161" y="3305"/>
                  </a:lnTo>
                  <a:lnTo>
                    <a:pt x="2165" y="3309"/>
                  </a:lnTo>
                  <a:lnTo>
                    <a:pt x="2165" y="3315"/>
                  </a:lnTo>
                  <a:lnTo>
                    <a:pt x="2082" y="3343"/>
                  </a:lnTo>
                  <a:lnTo>
                    <a:pt x="1871" y="3397"/>
                  </a:lnTo>
                  <a:lnTo>
                    <a:pt x="1568" y="3433"/>
                  </a:lnTo>
                  <a:lnTo>
                    <a:pt x="1395" y="3442"/>
                  </a:lnTo>
                  <a:lnTo>
                    <a:pt x="1120" y="3427"/>
                  </a:lnTo>
                  <a:lnTo>
                    <a:pt x="990" y="3406"/>
                  </a:lnTo>
                  <a:lnTo>
                    <a:pt x="825" y="3378"/>
                  </a:lnTo>
                  <a:lnTo>
                    <a:pt x="783" y="3366"/>
                  </a:lnTo>
                  <a:lnTo>
                    <a:pt x="751" y="3372"/>
                  </a:lnTo>
                  <a:lnTo>
                    <a:pt x="724" y="3364"/>
                  </a:lnTo>
                  <a:lnTo>
                    <a:pt x="703" y="3349"/>
                  </a:lnTo>
                  <a:lnTo>
                    <a:pt x="614" y="3324"/>
                  </a:lnTo>
                  <a:lnTo>
                    <a:pt x="504" y="3288"/>
                  </a:lnTo>
                  <a:lnTo>
                    <a:pt x="356" y="3235"/>
                  </a:lnTo>
                  <a:lnTo>
                    <a:pt x="148" y="3119"/>
                  </a:lnTo>
                  <a:lnTo>
                    <a:pt x="59" y="3056"/>
                  </a:lnTo>
                  <a:lnTo>
                    <a:pt x="15" y="3001"/>
                  </a:lnTo>
                  <a:lnTo>
                    <a:pt x="15" y="2997"/>
                  </a:lnTo>
                  <a:lnTo>
                    <a:pt x="8" y="2988"/>
                  </a:lnTo>
                  <a:lnTo>
                    <a:pt x="4" y="2988"/>
                  </a:lnTo>
                  <a:lnTo>
                    <a:pt x="0" y="2992"/>
                  </a:lnTo>
                  <a:lnTo>
                    <a:pt x="6" y="2923"/>
                  </a:lnTo>
                  <a:lnTo>
                    <a:pt x="19" y="2912"/>
                  </a:lnTo>
                  <a:lnTo>
                    <a:pt x="25" y="2912"/>
                  </a:lnTo>
                  <a:lnTo>
                    <a:pt x="88" y="2982"/>
                  </a:lnTo>
                  <a:lnTo>
                    <a:pt x="186" y="3070"/>
                  </a:lnTo>
                  <a:lnTo>
                    <a:pt x="390" y="3188"/>
                  </a:lnTo>
                  <a:lnTo>
                    <a:pt x="403" y="3191"/>
                  </a:lnTo>
                  <a:lnTo>
                    <a:pt x="407" y="3189"/>
                  </a:lnTo>
                  <a:lnTo>
                    <a:pt x="378" y="3165"/>
                  </a:lnTo>
                  <a:lnTo>
                    <a:pt x="342" y="3142"/>
                  </a:lnTo>
                  <a:lnTo>
                    <a:pt x="337" y="3132"/>
                  </a:lnTo>
                  <a:lnTo>
                    <a:pt x="337" y="3129"/>
                  </a:lnTo>
                  <a:lnTo>
                    <a:pt x="342" y="3123"/>
                  </a:lnTo>
                  <a:lnTo>
                    <a:pt x="405" y="3132"/>
                  </a:lnTo>
                  <a:lnTo>
                    <a:pt x="430" y="3127"/>
                  </a:lnTo>
                  <a:lnTo>
                    <a:pt x="460" y="3115"/>
                  </a:lnTo>
                  <a:lnTo>
                    <a:pt x="491" y="3113"/>
                  </a:lnTo>
                  <a:lnTo>
                    <a:pt x="498" y="3115"/>
                  </a:lnTo>
                  <a:lnTo>
                    <a:pt x="542" y="3072"/>
                  </a:lnTo>
                  <a:lnTo>
                    <a:pt x="555" y="3066"/>
                  </a:lnTo>
                  <a:lnTo>
                    <a:pt x="565" y="3058"/>
                  </a:lnTo>
                  <a:lnTo>
                    <a:pt x="559" y="3030"/>
                  </a:lnTo>
                  <a:lnTo>
                    <a:pt x="568" y="2997"/>
                  </a:lnTo>
                  <a:lnTo>
                    <a:pt x="582" y="2982"/>
                  </a:lnTo>
                  <a:lnTo>
                    <a:pt x="586" y="2961"/>
                  </a:lnTo>
                  <a:lnTo>
                    <a:pt x="597" y="2944"/>
                  </a:lnTo>
                  <a:lnTo>
                    <a:pt x="599" y="2906"/>
                  </a:lnTo>
                  <a:lnTo>
                    <a:pt x="599" y="2819"/>
                  </a:lnTo>
                  <a:lnTo>
                    <a:pt x="582" y="2743"/>
                  </a:lnTo>
                  <a:lnTo>
                    <a:pt x="570" y="2680"/>
                  </a:lnTo>
                  <a:lnTo>
                    <a:pt x="568" y="2587"/>
                  </a:lnTo>
                  <a:lnTo>
                    <a:pt x="582" y="2551"/>
                  </a:lnTo>
                  <a:lnTo>
                    <a:pt x="586" y="2513"/>
                  </a:lnTo>
                  <a:lnTo>
                    <a:pt x="616" y="2427"/>
                  </a:lnTo>
                  <a:lnTo>
                    <a:pt x="616" y="2330"/>
                  </a:lnTo>
                  <a:lnTo>
                    <a:pt x="584" y="2273"/>
                  </a:lnTo>
                  <a:lnTo>
                    <a:pt x="582" y="2243"/>
                  </a:lnTo>
                  <a:lnTo>
                    <a:pt x="553" y="2197"/>
                  </a:lnTo>
                  <a:lnTo>
                    <a:pt x="549" y="2135"/>
                  </a:lnTo>
                  <a:lnTo>
                    <a:pt x="568" y="2083"/>
                  </a:lnTo>
                  <a:lnTo>
                    <a:pt x="591" y="2051"/>
                  </a:lnTo>
                  <a:lnTo>
                    <a:pt x="591" y="2015"/>
                  </a:lnTo>
                  <a:lnTo>
                    <a:pt x="614" y="1992"/>
                  </a:lnTo>
                  <a:lnTo>
                    <a:pt x="616" y="1943"/>
                  </a:lnTo>
                  <a:lnTo>
                    <a:pt x="610" y="1927"/>
                  </a:lnTo>
                  <a:lnTo>
                    <a:pt x="608" y="1901"/>
                  </a:lnTo>
                  <a:lnTo>
                    <a:pt x="601" y="1859"/>
                  </a:lnTo>
                  <a:lnTo>
                    <a:pt x="595" y="1844"/>
                  </a:lnTo>
                  <a:lnTo>
                    <a:pt x="593" y="1825"/>
                  </a:lnTo>
                  <a:lnTo>
                    <a:pt x="584" y="1804"/>
                  </a:lnTo>
                  <a:lnTo>
                    <a:pt x="582" y="1770"/>
                  </a:lnTo>
                  <a:lnTo>
                    <a:pt x="572" y="1732"/>
                  </a:lnTo>
                  <a:lnTo>
                    <a:pt x="567" y="1617"/>
                  </a:lnTo>
                  <a:lnTo>
                    <a:pt x="574" y="1519"/>
                  </a:lnTo>
                  <a:lnTo>
                    <a:pt x="586" y="1443"/>
                  </a:lnTo>
                  <a:lnTo>
                    <a:pt x="603" y="1355"/>
                  </a:lnTo>
                  <a:lnTo>
                    <a:pt x="616" y="1226"/>
                  </a:lnTo>
                  <a:lnTo>
                    <a:pt x="616" y="1222"/>
                  </a:lnTo>
                  <a:lnTo>
                    <a:pt x="593" y="1205"/>
                  </a:lnTo>
                  <a:lnTo>
                    <a:pt x="580" y="1148"/>
                  </a:lnTo>
                  <a:lnTo>
                    <a:pt x="567" y="1120"/>
                  </a:lnTo>
                  <a:lnTo>
                    <a:pt x="563" y="1085"/>
                  </a:lnTo>
                  <a:lnTo>
                    <a:pt x="568" y="1047"/>
                  </a:lnTo>
                  <a:lnTo>
                    <a:pt x="582" y="1013"/>
                  </a:lnTo>
                  <a:lnTo>
                    <a:pt x="587" y="983"/>
                  </a:lnTo>
                  <a:lnTo>
                    <a:pt x="612" y="928"/>
                  </a:lnTo>
                  <a:lnTo>
                    <a:pt x="614" y="853"/>
                  </a:lnTo>
                  <a:lnTo>
                    <a:pt x="591" y="758"/>
                  </a:lnTo>
                  <a:lnTo>
                    <a:pt x="563" y="646"/>
                  </a:lnTo>
                  <a:lnTo>
                    <a:pt x="561" y="623"/>
                  </a:lnTo>
                  <a:lnTo>
                    <a:pt x="557" y="492"/>
                  </a:lnTo>
                  <a:lnTo>
                    <a:pt x="565" y="416"/>
                  </a:lnTo>
                  <a:lnTo>
                    <a:pt x="595" y="300"/>
                  </a:lnTo>
                  <a:lnTo>
                    <a:pt x="605" y="285"/>
                  </a:lnTo>
                  <a:lnTo>
                    <a:pt x="612" y="238"/>
                  </a:lnTo>
                  <a:lnTo>
                    <a:pt x="605" y="200"/>
                  </a:lnTo>
                  <a:lnTo>
                    <a:pt x="601" y="171"/>
                  </a:lnTo>
                  <a:lnTo>
                    <a:pt x="601" y="143"/>
                  </a:lnTo>
                  <a:lnTo>
                    <a:pt x="576" y="99"/>
                  </a:lnTo>
                  <a:lnTo>
                    <a:pt x="576" y="89"/>
                  </a:lnTo>
                  <a:lnTo>
                    <a:pt x="544" y="55"/>
                  </a:lnTo>
                  <a:lnTo>
                    <a:pt x="538" y="23"/>
                  </a:lnTo>
                  <a:lnTo>
                    <a:pt x="538" y="11"/>
                  </a:lnTo>
                  <a:lnTo>
                    <a:pt x="549" y="0"/>
                  </a:lnTo>
                  <a:lnTo>
                    <a:pt x="793" y="23"/>
                  </a:lnTo>
                  <a:lnTo>
                    <a:pt x="800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9023F86B-2F91-4901-A496-00CD5564B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" y="1433"/>
              <a:ext cx="591" cy="320"/>
            </a:xfrm>
            <a:custGeom>
              <a:avLst/>
              <a:gdLst>
                <a:gd name="T0" fmla="*/ 1112 w 1183"/>
                <a:gd name="T1" fmla="*/ 80 h 639"/>
                <a:gd name="T2" fmla="*/ 1162 w 1183"/>
                <a:gd name="T3" fmla="*/ 89 h 639"/>
                <a:gd name="T4" fmla="*/ 1183 w 1183"/>
                <a:gd name="T5" fmla="*/ 215 h 639"/>
                <a:gd name="T6" fmla="*/ 1156 w 1183"/>
                <a:gd name="T7" fmla="*/ 407 h 639"/>
                <a:gd name="T8" fmla="*/ 1095 w 1183"/>
                <a:gd name="T9" fmla="*/ 429 h 639"/>
                <a:gd name="T10" fmla="*/ 1055 w 1183"/>
                <a:gd name="T11" fmla="*/ 441 h 639"/>
                <a:gd name="T12" fmla="*/ 1053 w 1183"/>
                <a:gd name="T13" fmla="*/ 420 h 639"/>
                <a:gd name="T14" fmla="*/ 1107 w 1183"/>
                <a:gd name="T15" fmla="*/ 355 h 639"/>
                <a:gd name="T16" fmla="*/ 1089 w 1183"/>
                <a:gd name="T17" fmla="*/ 327 h 639"/>
                <a:gd name="T18" fmla="*/ 1126 w 1183"/>
                <a:gd name="T19" fmla="*/ 300 h 639"/>
                <a:gd name="T20" fmla="*/ 1114 w 1183"/>
                <a:gd name="T21" fmla="*/ 275 h 639"/>
                <a:gd name="T22" fmla="*/ 1034 w 1183"/>
                <a:gd name="T23" fmla="*/ 264 h 639"/>
                <a:gd name="T24" fmla="*/ 1036 w 1183"/>
                <a:gd name="T25" fmla="*/ 234 h 639"/>
                <a:gd name="T26" fmla="*/ 970 w 1183"/>
                <a:gd name="T27" fmla="*/ 139 h 639"/>
                <a:gd name="T28" fmla="*/ 947 w 1183"/>
                <a:gd name="T29" fmla="*/ 112 h 639"/>
                <a:gd name="T30" fmla="*/ 920 w 1183"/>
                <a:gd name="T31" fmla="*/ 99 h 639"/>
                <a:gd name="T32" fmla="*/ 801 w 1183"/>
                <a:gd name="T33" fmla="*/ 106 h 639"/>
                <a:gd name="T34" fmla="*/ 732 w 1183"/>
                <a:gd name="T35" fmla="*/ 179 h 639"/>
                <a:gd name="T36" fmla="*/ 757 w 1183"/>
                <a:gd name="T37" fmla="*/ 224 h 639"/>
                <a:gd name="T38" fmla="*/ 785 w 1183"/>
                <a:gd name="T39" fmla="*/ 258 h 639"/>
                <a:gd name="T40" fmla="*/ 789 w 1183"/>
                <a:gd name="T41" fmla="*/ 283 h 639"/>
                <a:gd name="T42" fmla="*/ 660 w 1183"/>
                <a:gd name="T43" fmla="*/ 308 h 639"/>
                <a:gd name="T44" fmla="*/ 527 w 1183"/>
                <a:gd name="T45" fmla="*/ 317 h 639"/>
                <a:gd name="T46" fmla="*/ 339 w 1183"/>
                <a:gd name="T47" fmla="*/ 334 h 639"/>
                <a:gd name="T48" fmla="*/ 320 w 1183"/>
                <a:gd name="T49" fmla="*/ 350 h 639"/>
                <a:gd name="T50" fmla="*/ 346 w 1183"/>
                <a:gd name="T51" fmla="*/ 365 h 639"/>
                <a:gd name="T52" fmla="*/ 405 w 1183"/>
                <a:gd name="T53" fmla="*/ 380 h 639"/>
                <a:gd name="T54" fmla="*/ 418 w 1183"/>
                <a:gd name="T55" fmla="*/ 401 h 639"/>
                <a:gd name="T56" fmla="*/ 474 w 1183"/>
                <a:gd name="T57" fmla="*/ 412 h 639"/>
                <a:gd name="T58" fmla="*/ 517 w 1183"/>
                <a:gd name="T59" fmla="*/ 439 h 639"/>
                <a:gd name="T60" fmla="*/ 483 w 1183"/>
                <a:gd name="T61" fmla="*/ 467 h 639"/>
                <a:gd name="T62" fmla="*/ 291 w 1183"/>
                <a:gd name="T63" fmla="*/ 473 h 639"/>
                <a:gd name="T64" fmla="*/ 323 w 1183"/>
                <a:gd name="T65" fmla="*/ 507 h 639"/>
                <a:gd name="T66" fmla="*/ 354 w 1183"/>
                <a:gd name="T67" fmla="*/ 545 h 639"/>
                <a:gd name="T68" fmla="*/ 477 w 1183"/>
                <a:gd name="T69" fmla="*/ 606 h 639"/>
                <a:gd name="T70" fmla="*/ 489 w 1183"/>
                <a:gd name="T71" fmla="*/ 631 h 639"/>
                <a:gd name="T72" fmla="*/ 354 w 1183"/>
                <a:gd name="T73" fmla="*/ 629 h 639"/>
                <a:gd name="T74" fmla="*/ 139 w 1183"/>
                <a:gd name="T75" fmla="*/ 559 h 639"/>
                <a:gd name="T76" fmla="*/ 69 w 1183"/>
                <a:gd name="T77" fmla="*/ 515 h 639"/>
                <a:gd name="T78" fmla="*/ 53 w 1183"/>
                <a:gd name="T79" fmla="*/ 507 h 639"/>
                <a:gd name="T80" fmla="*/ 40 w 1183"/>
                <a:gd name="T81" fmla="*/ 298 h 639"/>
                <a:gd name="T82" fmla="*/ 15 w 1183"/>
                <a:gd name="T83" fmla="*/ 230 h 639"/>
                <a:gd name="T84" fmla="*/ 8 w 1183"/>
                <a:gd name="T85" fmla="*/ 114 h 639"/>
                <a:gd name="T86" fmla="*/ 38 w 1183"/>
                <a:gd name="T87" fmla="*/ 87 h 639"/>
                <a:gd name="T88" fmla="*/ 57 w 1183"/>
                <a:gd name="T89" fmla="*/ 45 h 639"/>
                <a:gd name="T90" fmla="*/ 88 w 1183"/>
                <a:gd name="T91" fmla="*/ 15 h 639"/>
                <a:gd name="T92" fmla="*/ 109 w 1183"/>
                <a:gd name="T93" fmla="*/ 11 h 639"/>
                <a:gd name="T94" fmla="*/ 270 w 1183"/>
                <a:gd name="T95" fmla="*/ 11 h 639"/>
                <a:gd name="T96" fmla="*/ 346 w 1183"/>
                <a:gd name="T97" fmla="*/ 32 h 639"/>
                <a:gd name="T98" fmla="*/ 567 w 1183"/>
                <a:gd name="T99" fmla="*/ 19 h 639"/>
                <a:gd name="T100" fmla="*/ 719 w 1183"/>
                <a:gd name="T101" fmla="*/ 49 h 639"/>
                <a:gd name="T102" fmla="*/ 899 w 1183"/>
                <a:gd name="T103" fmla="*/ 7 h 639"/>
                <a:gd name="T104" fmla="*/ 930 w 1183"/>
                <a:gd name="T105" fmla="*/ 0 h 639"/>
                <a:gd name="T106" fmla="*/ 1061 w 1183"/>
                <a:gd name="T107" fmla="*/ 25 h 639"/>
                <a:gd name="T108" fmla="*/ 1061 w 1183"/>
                <a:gd name="T109" fmla="*/ 25 h 63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83"/>
                <a:gd name="T166" fmla="*/ 0 h 639"/>
                <a:gd name="T167" fmla="*/ 1183 w 1183"/>
                <a:gd name="T168" fmla="*/ 639 h 63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83" h="639">
                  <a:moveTo>
                    <a:pt x="1061" y="25"/>
                  </a:moveTo>
                  <a:lnTo>
                    <a:pt x="1112" y="80"/>
                  </a:lnTo>
                  <a:lnTo>
                    <a:pt x="1127" y="87"/>
                  </a:lnTo>
                  <a:lnTo>
                    <a:pt x="1162" y="89"/>
                  </a:lnTo>
                  <a:lnTo>
                    <a:pt x="1177" y="120"/>
                  </a:lnTo>
                  <a:lnTo>
                    <a:pt x="1183" y="215"/>
                  </a:lnTo>
                  <a:lnTo>
                    <a:pt x="1175" y="359"/>
                  </a:lnTo>
                  <a:lnTo>
                    <a:pt x="1156" y="407"/>
                  </a:lnTo>
                  <a:lnTo>
                    <a:pt x="1139" y="424"/>
                  </a:lnTo>
                  <a:lnTo>
                    <a:pt x="1095" y="429"/>
                  </a:lnTo>
                  <a:lnTo>
                    <a:pt x="1065" y="441"/>
                  </a:lnTo>
                  <a:lnTo>
                    <a:pt x="1055" y="441"/>
                  </a:lnTo>
                  <a:lnTo>
                    <a:pt x="1050" y="435"/>
                  </a:lnTo>
                  <a:lnTo>
                    <a:pt x="1053" y="420"/>
                  </a:lnTo>
                  <a:lnTo>
                    <a:pt x="1097" y="380"/>
                  </a:lnTo>
                  <a:lnTo>
                    <a:pt x="1107" y="355"/>
                  </a:lnTo>
                  <a:lnTo>
                    <a:pt x="1089" y="334"/>
                  </a:lnTo>
                  <a:lnTo>
                    <a:pt x="1089" y="327"/>
                  </a:lnTo>
                  <a:lnTo>
                    <a:pt x="1122" y="304"/>
                  </a:lnTo>
                  <a:lnTo>
                    <a:pt x="1126" y="300"/>
                  </a:lnTo>
                  <a:lnTo>
                    <a:pt x="1120" y="283"/>
                  </a:lnTo>
                  <a:lnTo>
                    <a:pt x="1114" y="275"/>
                  </a:lnTo>
                  <a:lnTo>
                    <a:pt x="1101" y="266"/>
                  </a:lnTo>
                  <a:lnTo>
                    <a:pt x="1034" y="264"/>
                  </a:lnTo>
                  <a:lnTo>
                    <a:pt x="1029" y="256"/>
                  </a:lnTo>
                  <a:lnTo>
                    <a:pt x="1036" y="234"/>
                  </a:lnTo>
                  <a:lnTo>
                    <a:pt x="1029" y="207"/>
                  </a:lnTo>
                  <a:lnTo>
                    <a:pt x="970" y="139"/>
                  </a:lnTo>
                  <a:lnTo>
                    <a:pt x="958" y="122"/>
                  </a:lnTo>
                  <a:lnTo>
                    <a:pt x="947" y="112"/>
                  </a:lnTo>
                  <a:lnTo>
                    <a:pt x="932" y="108"/>
                  </a:lnTo>
                  <a:lnTo>
                    <a:pt x="920" y="99"/>
                  </a:lnTo>
                  <a:lnTo>
                    <a:pt x="858" y="91"/>
                  </a:lnTo>
                  <a:lnTo>
                    <a:pt x="801" y="106"/>
                  </a:lnTo>
                  <a:lnTo>
                    <a:pt x="738" y="163"/>
                  </a:lnTo>
                  <a:lnTo>
                    <a:pt x="732" y="179"/>
                  </a:lnTo>
                  <a:lnTo>
                    <a:pt x="738" y="203"/>
                  </a:lnTo>
                  <a:lnTo>
                    <a:pt x="757" y="224"/>
                  </a:lnTo>
                  <a:lnTo>
                    <a:pt x="766" y="228"/>
                  </a:lnTo>
                  <a:lnTo>
                    <a:pt x="785" y="258"/>
                  </a:lnTo>
                  <a:lnTo>
                    <a:pt x="791" y="274"/>
                  </a:lnTo>
                  <a:lnTo>
                    <a:pt x="789" y="283"/>
                  </a:lnTo>
                  <a:lnTo>
                    <a:pt x="759" y="300"/>
                  </a:lnTo>
                  <a:lnTo>
                    <a:pt x="660" y="308"/>
                  </a:lnTo>
                  <a:lnTo>
                    <a:pt x="586" y="314"/>
                  </a:lnTo>
                  <a:lnTo>
                    <a:pt x="527" y="317"/>
                  </a:lnTo>
                  <a:lnTo>
                    <a:pt x="388" y="323"/>
                  </a:lnTo>
                  <a:lnTo>
                    <a:pt x="339" y="334"/>
                  </a:lnTo>
                  <a:lnTo>
                    <a:pt x="329" y="340"/>
                  </a:lnTo>
                  <a:lnTo>
                    <a:pt x="320" y="350"/>
                  </a:lnTo>
                  <a:lnTo>
                    <a:pt x="320" y="353"/>
                  </a:lnTo>
                  <a:lnTo>
                    <a:pt x="346" y="365"/>
                  </a:lnTo>
                  <a:lnTo>
                    <a:pt x="384" y="372"/>
                  </a:lnTo>
                  <a:lnTo>
                    <a:pt x="405" y="380"/>
                  </a:lnTo>
                  <a:lnTo>
                    <a:pt x="407" y="380"/>
                  </a:lnTo>
                  <a:lnTo>
                    <a:pt x="418" y="401"/>
                  </a:lnTo>
                  <a:lnTo>
                    <a:pt x="434" y="407"/>
                  </a:lnTo>
                  <a:lnTo>
                    <a:pt x="474" y="412"/>
                  </a:lnTo>
                  <a:lnTo>
                    <a:pt x="512" y="433"/>
                  </a:lnTo>
                  <a:lnTo>
                    <a:pt x="517" y="439"/>
                  </a:lnTo>
                  <a:lnTo>
                    <a:pt x="517" y="452"/>
                  </a:lnTo>
                  <a:lnTo>
                    <a:pt x="483" y="467"/>
                  </a:lnTo>
                  <a:lnTo>
                    <a:pt x="306" y="466"/>
                  </a:lnTo>
                  <a:lnTo>
                    <a:pt x="291" y="473"/>
                  </a:lnTo>
                  <a:lnTo>
                    <a:pt x="291" y="483"/>
                  </a:lnTo>
                  <a:lnTo>
                    <a:pt x="323" y="507"/>
                  </a:lnTo>
                  <a:lnTo>
                    <a:pt x="337" y="530"/>
                  </a:lnTo>
                  <a:lnTo>
                    <a:pt x="354" y="545"/>
                  </a:lnTo>
                  <a:lnTo>
                    <a:pt x="445" y="589"/>
                  </a:lnTo>
                  <a:lnTo>
                    <a:pt x="477" y="606"/>
                  </a:lnTo>
                  <a:lnTo>
                    <a:pt x="489" y="621"/>
                  </a:lnTo>
                  <a:lnTo>
                    <a:pt x="489" y="631"/>
                  </a:lnTo>
                  <a:lnTo>
                    <a:pt x="474" y="639"/>
                  </a:lnTo>
                  <a:lnTo>
                    <a:pt x="354" y="629"/>
                  </a:lnTo>
                  <a:lnTo>
                    <a:pt x="238" y="599"/>
                  </a:lnTo>
                  <a:lnTo>
                    <a:pt x="139" y="559"/>
                  </a:lnTo>
                  <a:lnTo>
                    <a:pt x="76" y="524"/>
                  </a:lnTo>
                  <a:lnTo>
                    <a:pt x="69" y="515"/>
                  </a:lnTo>
                  <a:lnTo>
                    <a:pt x="59" y="513"/>
                  </a:lnTo>
                  <a:lnTo>
                    <a:pt x="53" y="507"/>
                  </a:lnTo>
                  <a:lnTo>
                    <a:pt x="53" y="384"/>
                  </a:lnTo>
                  <a:lnTo>
                    <a:pt x="40" y="298"/>
                  </a:lnTo>
                  <a:lnTo>
                    <a:pt x="27" y="255"/>
                  </a:lnTo>
                  <a:lnTo>
                    <a:pt x="15" y="230"/>
                  </a:lnTo>
                  <a:lnTo>
                    <a:pt x="0" y="156"/>
                  </a:lnTo>
                  <a:lnTo>
                    <a:pt x="8" y="114"/>
                  </a:lnTo>
                  <a:lnTo>
                    <a:pt x="17" y="99"/>
                  </a:lnTo>
                  <a:lnTo>
                    <a:pt x="38" y="87"/>
                  </a:lnTo>
                  <a:lnTo>
                    <a:pt x="53" y="61"/>
                  </a:lnTo>
                  <a:lnTo>
                    <a:pt x="57" y="45"/>
                  </a:lnTo>
                  <a:lnTo>
                    <a:pt x="88" y="17"/>
                  </a:lnTo>
                  <a:lnTo>
                    <a:pt x="88" y="15"/>
                  </a:lnTo>
                  <a:lnTo>
                    <a:pt x="97" y="6"/>
                  </a:lnTo>
                  <a:lnTo>
                    <a:pt x="109" y="11"/>
                  </a:lnTo>
                  <a:lnTo>
                    <a:pt x="196" y="4"/>
                  </a:lnTo>
                  <a:lnTo>
                    <a:pt x="270" y="11"/>
                  </a:lnTo>
                  <a:lnTo>
                    <a:pt x="316" y="34"/>
                  </a:lnTo>
                  <a:lnTo>
                    <a:pt x="346" y="32"/>
                  </a:lnTo>
                  <a:lnTo>
                    <a:pt x="375" y="25"/>
                  </a:lnTo>
                  <a:lnTo>
                    <a:pt x="567" y="19"/>
                  </a:lnTo>
                  <a:lnTo>
                    <a:pt x="614" y="45"/>
                  </a:lnTo>
                  <a:lnTo>
                    <a:pt x="719" y="49"/>
                  </a:lnTo>
                  <a:lnTo>
                    <a:pt x="804" y="34"/>
                  </a:lnTo>
                  <a:lnTo>
                    <a:pt x="899" y="7"/>
                  </a:lnTo>
                  <a:lnTo>
                    <a:pt x="909" y="2"/>
                  </a:lnTo>
                  <a:lnTo>
                    <a:pt x="930" y="0"/>
                  </a:lnTo>
                  <a:lnTo>
                    <a:pt x="1029" y="9"/>
                  </a:lnTo>
                  <a:lnTo>
                    <a:pt x="1061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E7AC9DC1-586B-40D3-8AEF-75DF4909A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9" y="1709"/>
              <a:ext cx="131" cy="777"/>
            </a:xfrm>
            <a:custGeom>
              <a:avLst/>
              <a:gdLst>
                <a:gd name="T0" fmla="*/ 226 w 260"/>
                <a:gd name="T1" fmla="*/ 135 h 1555"/>
                <a:gd name="T2" fmla="*/ 194 w 260"/>
                <a:gd name="T3" fmla="*/ 194 h 1555"/>
                <a:gd name="T4" fmla="*/ 135 w 260"/>
                <a:gd name="T5" fmla="*/ 323 h 1555"/>
                <a:gd name="T6" fmla="*/ 121 w 260"/>
                <a:gd name="T7" fmla="*/ 460 h 1555"/>
                <a:gd name="T8" fmla="*/ 175 w 260"/>
                <a:gd name="T9" fmla="*/ 538 h 1555"/>
                <a:gd name="T10" fmla="*/ 222 w 260"/>
                <a:gd name="T11" fmla="*/ 540 h 1555"/>
                <a:gd name="T12" fmla="*/ 235 w 260"/>
                <a:gd name="T13" fmla="*/ 536 h 1555"/>
                <a:gd name="T14" fmla="*/ 230 w 260"/>
                <a:gd name="T15" fmla="*/ 658 h 1555"/>
                <a:gd name="T16" fmla="*/ 201 w 260"/>
                <a:gd name="T17" fmla="*/ 831 h 1555"/>
                <a:gd name="T18" fmla="*/ 205 w 260"/>
                <a:gd name="T19" fmla="*/ 867 h 1555"/>
                <a:gd name="T20" fmla="*/ 180 w 260"/>
                <a:gd name="T21" fmla="*/ 893 h 1555"/>
                <a:gd name="T22" fmla="*/ 142 w 260"/>
                <a:gd name="T23" fmla="*/ 901 h 1555"/>
                <a:gd name="T24" fmla="*/ 146 w 260"/>
                <a:gd name="T25" fmla="*/ 935 h 1555"/>
                <a:gd name="T26" fmla="*/ 194 w 260"/>
                <a:gd name="T27" fmla="*/ 950 h 1555"/>
                <a:gd name="T28" fmla="*/ 195 w 260"/>
                <a:gd name="T29" fmla="*/ 960 h 1555"/>
                <a:gd name="T30" fmla="*/ 148 w 260"/>
                <a:gd name="T31" fmla="*/ 968 h 1555"/>
                <a:gd name="T32" fmla="*/ 133 w 260"/>
                <a:gd name="T33" fmla="*/ 988 h 1555"/>
                <a:gd name="T34" fmla="*/ 213 w 260"/>
                <a:gd name="T35" fmla="*/ 994 h 1555"/>
                <a:gd name="T36" fmla="*/ 218 w 260"/>
                <a:gd name="T37" fmla="*/ 990 h 1555"/>
                <a:gd name="T38" fmla="*/ 207 w 260"/>
                <a:gd name="T39" fmla="*/ 1011 h 1555"/>
                <a:gd name="T40" fmla="*/ 125 w 260"/>
                <a:gd name="T41" fmla="*/ 1047 h 1555"/>
                <a:gd name="T42" fmla="*/ 159 w 260"/>
                <a:gd name="T43" fmla="*/ 1087 h 1555"/>
                <a:gd name="T44" fmla="*/ 203 w 260"/>
                <a:gd name="T45" fmla="*/ 1125 h 1555"/>
                <a:gd name="T46" fmla="*/ 150 w 260"/>
                <a:gd name="T47" fmla="*/ 1161 h 1555"/>
                <a:gd name="T48" fmla="*/ 133 w 260"/>
                <a:gd name="T49" fmla="*/ 1236 h 1555"/>
                <a:gd name="T50" fmla="*/ 209 w 260"/>
                <a:gd name="T51" fmla="*/ 1433 h 1555"/>
                <a:gd name="T52" fmla="*/ 239 w 260"/>
                <a:gd name="T53" fmla="*/ 1422 h 1555"/>
                <a:gd name="T54" fmla="*/ 237 w 260"/>
                <a:gd name="T55" fmla="*/ 1386 h 1555"/>
                <a:gd name="T56" fmla="*/ 243 w 260"/>
                <a:gd name="T57" fmla="*/ 1378 h 1555"/>
                <a:gd name="T58" fmla="*/ 260 w 260"/>
                <a:gd name="T59" fmla="*/ 1492 h 1555"/>
                <a:gd name="T60" fmla="*/ 243 w 260"/>
                <a:gd name="T61" fmla="*/ 1555 h 1555"/>
                <a:gd name="T62" fmla="*/ 176 w 260"/>
                <a:gd name="T63" fmla="*/ 1441 h 1555"/>
                <a:gd name="T64" fmla="*/ 74 w 260"/>
                <a:gd name="T65" fmla="*/ 1270 h 1555"/>
                <a:gd name="T66" fmla="*/ 49 w 260"/>
                <a:gd name="T67" fmla="*/ 1135 h 1555"/>
                <a:gd name="T68" fmla="*/ 19 w 260"/>
                <a:gd name="T69" fmla="*/ 1051 h 1555"/>
                <a:gd name="T70" fmla="*/ 3 w 260"/>
                <a:gd name="T71" fmla="*/ 971 h 1555"/>
                <a:gd name="T72" fmla="*/ 26 w 260"/>
                <a:gd name="T73" fmla="*/ 933 h 1555"/>
                <a:gd name="T74" fmla="*/ 57 w 260"/>
                <a:gd name="T75" fmla="*/ 861 h 1555"/>
                <a:gd name="T76" fmla="*/ 38 w 260"/>
                <a:gd name="T77" fmla="*/ 684 h 1555"/>
                <a:gd name="T78" fmla="*/ 3 w 260"/>
                <a:gd name="T79" fmla="*/ 492 h 1555"/>
                <a:gd name="T80" fmla="*/ 36 w 260"/>
                <a:gd name="T81" fmla="*/ 352 h 1555"/>
                <a:gd name="T82" fmla="*/ 49 w 260"/>
                <a:gd name="T83" fmla="*/ 283 h 1555"/>
                <a:gd name="T84" fmla="*/ 222 w 260"/>
                <a:gd name="T85" fmla="*/ 55 h 1555"/>
                <a:gd name="T86" fmla="*/ 260 w 260"/>
                <a:gd name="T87" fmla="*/ 8 h 1555"/>
                <a:gd name="T88" fmla="*/ 254 w 260"/>
                <a:gd name="T89" fmla="*/ 89 h 15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0"/>
                <a:gd name="T136" fmla="*/ 0 h 1555"/>
                <a:gd name="T137" fmla="*/ 260 w 260"/>
                <a:gd name="T138" fmla="*/ 1555 h 15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0" h="1555">
                  <a:moveTo>
                    <a:pt x="254" y="89"/>
                  </a:moveTo>
                  <a:lnTo>
                    <a:pt x="226" y="135"/>
                  </a:lnTo>
                  <a:lnTo>
                    <a:pt x="218" y="165"/>
                  </a:lnTo>
                  <a:lnTo>
                    <a:pt x="194" y="194"/>
                  </a:lnTo>
                  <a:lnTo>
                    <a:pt x="192" y="253"/>
                  </a:lnTo>
                  <a:lnTo>
                    <a:pt x="135" y="323"/>
                  </a:lnTo>
                  <a:lnTo>
                    <a:pt x="121" y="367"/>
                  </a:lnTo>
                  <a:lnTo>
                    <a:pt x="121" y="460"/>
                  </a:lnTo>
                  <a:lnTo>
                    <a:pt x="138" y="498"/>
                  </a:lnTo>
                  <a:lnTo>
                    <a:pt x="175" y="538"/>
                  </a:lnTo>
                  <a:lnTo>
                    <a:pt x="190" y="544"/>
                  </a:lnTo>
                  <a:lnTo>
                    <a:pt x="222" y="540"/>
                  </a:lnTo>
                  <a:lnTo>
                    <a:pt x="232" y="540"/>
                  </a:lnTo>
                  <a:lnTo>
                    <a:pt x="235" y="536"/>
                  </a:lnTo>
                  <a:lnTo>
                    <a:pt x="241" y="536"/>
                  </a:lnTo>
                  <a:lnTo>
                    <a:pt x="230" y="658"/>
                  </a:lnTo>
                  <a:lnTo>
                    <a:pt x="216" y="734"/>
                  </a:lnTo>
                  <a:lnTo>
                    <a:pt x="201" y="831"/>
                  </a:lnTo>
                  <a:lnTo>
                    <a:pt x="199" y="857"/>
                  </a:lnTo>
                  <a:lnTo>
                    <a:pt x="205" y="867"/>
                  </a:lnTo>
                  <a:lnTo>
                    <a:pt x="201" y="882"/>
                  </a:lnTo>
                  <a:lnTo>
                    <a:pt x="180" y="893"/>
                  </a:lnTo>
                  <a:lnTo>
                    <a:pt x="159" y="895"/>
                  </a:lnTo>
                  <a:lnTo>
                    <a:pt x="142" y="901"/>
                  </a:lnTo>
                  <a:lnTo>
                    <a:pt x="135" y="911"/>
                  </a:lnTo>
                  <a:lnTo>
                    <a:pt x="146" y="935"/>
                  </a:lnTo>
                  <a:lnTo>
                    <a:pt x="157" y="947"/>
                  </a:lnTo>
                  <a:lnTo>
                    <a:pt x="194" y="950"/>
                  </a:lnTo>
                  <a:lnTo>
                    <a:pt x="195" y="954"/>
                  </a:lnTo>
                  <a:lnTo>
                    <a:pt x="195" y="960"/>
                  </a:lnTo>
                  <a:lnTo>
                    <a:pt x="186" y="966"/>
                  </a:lnTo>
                  <a:lnTo>
                    <a:pt x="148" y="968"/>
                  </a:lnTo>
                  <a:lnTo>
                    <a:pt x="133" y="981"/>
                  </a:lnTo>
                  <a:lnTo>
                    <a:pt x="133" y="988"/>
                  </a:lnTo>
                  <a:lnTo>
                    <a:pt x="148" y="998"/>
                  </a:lnTo>
                  <a:lnTo>
                    <a:pt x="213" y="994"/>
                  </a:lnTo>
                  <a:lnTo>
                    <a:pt x="216" y="990"/>
                  </a:lnTo>
                  <a:lnTo>
                    <a:pt x="218" y="990"/>
                  </a:lnTo>
                  <a:lnTo>
                    <a:pt x="224" y="996"/>
                  </a:lnTo>
                  <a:lnTo>
                    <a:pt x="207" y="1011"/>
                  </a:lnTo>
                  <a:lnTo>
                    <a:pt x="136" y="1036"/>
                  </a:lnTo>
                  <a:lnTo>
                    <a:pt x="125" y="1047"/>
                  </a:lnTo>
                  <a:lnTo>
                    <a:pt x="127" y="1059"/>
                  </a:lnTo>
                  <a:lnTo>
                    <a:pt x="159" y="1087"/>
                  </a:lnTo>
                  <a:lnTo>
                    <a:pt x="182" y="1099"/>
                  </a:lnTo>
                  <a:lnTo>
                    <a:pt x="203" y="1125"/>
                  </a:lnTo>
                  <a:lnTo>
                    <a:pt x="203" y="1131"/>
                  </a:lnTo>
                  <a:lnTo>
                    <a:pt x="150" y="1161"/>
                  </a:lnTo>
                  <a:lnTo>
                    <a:pt x="135" y="1182"/>
                  </a:lnTo>
                  <a:lnTo>
                    <a:pt x="133" y="1236"/>
                  </a:lnTo>
                  <a:lnTo>
                    <a:pt x="144" y="1312"/>
                  </a:lnTo>
                  <a:lnTo>
                    <a:pt x="209" y="1433"/>
                  </a:lnTo>
                  <a:lnTo>
                    <a:pt x="218" y="1443"/>
                  </a:lnTo>
                  <a:lnTo>
                    <a:pt x="239" y="1422"/>
                  </a:lnTo>
                  <a:lnTo>
                    <a:pt x="241" y="1390"/>
                  </a:lnTo>
                  <a:lnTo>
                    <a:pt x="237" y="1386"/>
                  </a:lnTo>
                  <a:lnTo>
                    <a:pt x="237" y="1384"/>
                  </a:lnTo>
                  <a:lnTo>
                    <a:pt x="243" y="1378"/>
                  </a:lnTo>
                  <a:lnTo>
                    <a:pt x="258" y="1395"/>
                  </a:lnTo>
                  <a:lnTo>
                    <a:pt x="260" y="1492"/>
                  </a:lnTo>
                  <a:lnTo>
                    <a:pt x="251" y="1549"/>
                  </a:lnTo>
                  <a:lnTo>
                    <a:pt x="243" y="1555"/>
                  </a:lnTo>
                  <a:lnTo>
                    <a:pt x="235" y="1551"/>
                  </a:lnTo>
                  <a:lnTo>
                    <a:pt x="176" y="1441"/>
                  </a:lnTo>
                  <a:lnTo>
                    <a:pt x="114" y="1338"/>
                  </a:lnTo>
                  <a:lnTo>
                    <a:pt x="74" y="1270"/>
                  </a:lnTo>
                  <a:lnTo>
                    <a:pt x="45" y="1232"/>
                  </a:lnTo>
                  <a:lnTo>
                    <a:pt x="49" y="1135"/>
                  </a:lnTo>
                  <a:lnTo>
                    <a:pt x="21" y="1091"/>
                  </a:lnTo>
                  <a:lnTo>
                    <a:pt x="19" y="1051"/>
                  </a:lnTo>
                  <a:lnTo>
                    <a:pt x="0" y="1013"/>
                  </a:lnTo>
                  <a:lnTo>
                    <a:pt x="3" y="971"/>
                  </a:lnTo>
                  <a:lnTo>
                    <a:pt x="15" y="947"/>
                  </a:lnTo>
                  <a:lnTo>
                    <a:pt x="26" y="933"/>
                  </a:lnTo>
                  <a:lnTo>
                    <a:pt x="28" y="897"/>
                  </a:lnTo>
                  <a:lnTo>
                    <a:pt x="57" y="861"/>
                  </a:lnTo>
                  <a:lnTo>
                    <a:pt x="57" y="776"/>
                  </a:lnTo>
                  <a:lnTo>
                    <a:pt x="38" y="684"/>
                  </a:lnTo>
                  <a:lnTo>
                    <a:pt x="11" y="553"/>
                  </a:lnTo>
                  <a:lnTo>
                    <a:pt x="3" y="492"/>
                  </a:lnTo>
                  <a:lnTo>
                    <a:pt x="9" y="441"/>
                  </a:lnTo>
                  <a:lnTo>
                    <a:pt x="36" y="352"/>
                  </a:lnTo>
                  <a:lnTo>
                    <a:pt x="45" y="325"/>
                  </a:lnTo>
                  <a:lnTo>
                    <a:pt x="49" y="283"/>
                  </a:lnTo>
                  <a:lnTo>
                    <a:pt x="116" y="215"/>
                  </a:lnTo>
                  <a:lnTo>
                    <a:pt x="222" y="55"/>
                  </a:lnTo>
                  <a:lnTo>
                    <a:pt x="254" y="0"/>
                  </a:lnTo>
                  <a:lnTo>
                    <a:pt x="260" y="8"/>
                  </a:lnTo>
                  <a:lnTo>
                    <a:pt x="254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308C29DE-668A-4AA7-B758-5AEFBD9F2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6" y="1725"/>
              <a:ext cx="434" cy="292"/>
            </a:xfrm>
            <a:custGeom>
              <a:avLst/>
              <a:gdLst>
                <a:gd name="T0" fmla="*/ 97 w 867"/>
                <a:gd name="T1" fmla="*/ 25 h 584"/>
                <a:gd name="T2" fmla="*/ 114 w 867"/>
                <a:gd name="T3" fmla="*/ 29 h 584"/>
                <a:gd name="T4" fmla="*/ 133 w 867"/>
                <a:gd name="T5" fmla="*/ 57 h 584"/>
                <a:gd name="T6" fmla="*/ 163 w 867"/>
                <a:gd name="T7" fmla="*/ 67 h 584"/>
                <a:gd name="T8" fmla="*/ 192 w 867"/>
                <a:gd name="T9" fmla="*/ 75 h 584"/>
                <a:gd name="T10" fmla="*/ 207 w 867"/>
                <a:gd name="T11" fmla="*/ 80 h 584"/>
                <a:gd name="T12" fmla="*/ 224 w 867"/>
                <a:gd name="T13" fmla="*/ 86 h 584"/>
                <a:gd name="T14" fmla="*/ 264 w 867"/>
                <a:gd name="T15" fmla="*/ 107 h 584"/>
                <a:gd name="T16" fmla="*/ 275 w 867"/>
                <a:gd name="T17" fmla="*/ 111 h 584"/>
                <a:gd name="T18" fmla="*/ 289 w 867"/>
                <a:gd name="T19" fmla="*/ 132 h 584"/>
                <a:gd name="T20" fmla="*/ 292 w 867"/>
                <a:gd name="T21" fmla="*/ 152 h 584"/>
                <a:gd name="T22" fmla="*/ 342 w 867"/>
                <a:gd name="T23" fmla="*/ 173 h 584"/>
                <a:gd name="T24" fmla="*/ 369 w 867"/>
                <a:gd name="T25" fmla="*/ 194 h 584"/>
                <a:gd name="T26" fmla="*/ 452 w 867"/>
                <a:gd name="T27" fmla="*/ 185 h 584"/>
                <a:gd name="T28" fmla="*/ 640 w 867"/>
                <a:gd name="T29" fmla="*/ 189 h 584"/>
                <a:gd name="T30" fmla="*/ 695 w 867"/>
                <a:gd name="T31" fmla="*/ 173 h 584"/>
                <a:gd name="T32" fmla="*/ 726 w 867"/>
                <a:gd name="T33" fmla="*/ 156 h 584"/>
                <a:gd name="T34" fmla="*/ 794 w 867"/>
                <a:gd name="T35" fmla="*/ 94 h 584"/>
                <a:gd name="T36" fmla="*/ 821 w 867"/>
                <a:gd name="T37" fmla="*/ 63 h 584"/>
                <a:gd name="T38" fmla="*/ 840 w 867"/>
                <a:gd name="T39" fmla="*/ 50 h 584"/>
                <a:gd name="T40" fmla="*/ 865 w 867"/>
                <a:gd name="T41" fmla="*/ 50 h 584"/>
                <a:gd name="T42" fmla="*/ 867 w 867"/>
                <a:gd name="T43" fmla="*/ 54 h 584"/>
                <a:gd name="T44" fmla="*/ 861 w 867"/>
                <a:gd name="T45" fmla="*/ 71 h 584"/>
                <a:gd name="T46" fmla="*/ 743 w 867"/>
                <a:gd name="T47" fmla="*/ 219 h 584"/>
                <a:gd name="T48" fmla="*/ 732 w 867"/>
                <a:gd name="T49" fmla="*/ 255 h 584"/>
                <a:gd name="T50" fmla="*/ 705 w 867"/>
                <a:gd name="T51" fmla="*/ 293 h 584"/>
                <a:gd name="T52" fmla="*/ 697 w 867"/>
                <a:gd name="T53" fmla="*/ 331 h 584"/>
                <a:gd name="T54" fmla="*/ 695 w 867"/>
                <a:gd name="T55" fmla="*/ 394 h 584"/>
                <a:gd name="T56" fmla="*/ 701 w 867"/>
                <a:gd name="T57" fmla="*/ 401 h 584"/>
                <a:gd name="T58" fmla="*/ 726 w 867"/>
                <a:gd name="T59" fmla="*/ 396 h 584"/>
                <a:gd name="T60" fmla="*/ 766 w 867"/>
                <a:gd name="T61" fmla="*/ 371 h 584"/>
                <a:gd name="T62" fmla="*/ 766 w 867"/>
                <a:gd name="T63" fmla="*/ 367 h 584"/>
                <a:gd name="T64" fmla="*/ 772 w 867"/>
                <a:gd name="T65" fmla="*/ 367 h 584"/>
                <a:gd name="T66" fmla="*/ 756 w 867"/>
                <a:gd name="T67" fmla="*/ 394 h 584"/>
                <a:gd name="T68" fmla="*/ 663 w 867"/>
                <a:gd name="T69" fmla="*/ 498 h 584"/>
                <a:gd name="T70" fmla="*/ 621 w 867"/>
                <a:gd name="T71" fmla="*/ 565 h 584"/>
                <a:gd name="T72" fmla="*/ 597 w 867"/>
                <a:gd name="T73" fmla="*/ 567 h 584"/>
                <a:gd name="T74" fmla="*/ 564 w 867"/>
                <a:gd name="T75" fmla="*/ 582 h 584"/>
                <a:gd name="T76" fmla="*/ 534 w 867"/>
                <a:gd name="T77" fmla="*/ 574 h 584"/>
                <a:gd name="T78" fmla="*/ 528 w 867"/>
                <a:gd name="T79" fmla="*/ 565 h 584"/>
                <a:gd name="T80" fmla="*/ 522 w 867"/>
                <a:gd name="T81" fmla="*/ 559 h 584"/>
                <a:gd name="T82" fmla="*/ 483 w 867"/>
                <a:gd name="T83" fmla="*/ 573 h 584"/>
                <a:gd name="T84" fmla="*/ 439 w 867"/>
                <a:gd name="T85" fmla="*/ 584 h 584"/>
                <a:gd name="T86" fmla="*/ 327 w 867"/>
                <a:gd name="T87" fmla="*/ 578 h 584"/>
                <a:gd name="T88" fmla="*/ 287 w 867"/>
                <a:gd name="T89" fmla="*/ 565 h 584"/>
                <a:gd name="T90" fmla="*/ 272 w 867"/>
                <a:gd name="T91" fmla="*/ 565 h 584"/>
                <a:gd name="T92" fmla="*/ 266 w 867"/>
                <a:gd name="T93" fmla="*/ 559 h 584"/>
                <a:gd name="T94" fmla="*/ 243 w 867"/>
                <a:gd name="T95" fmla="*/ 561 h 584"/>
                <a:gd name="T96" fmla="*/ 207 w 867"/>
                <a:gd name="T97" fmla="*/ 453 h 584"/>
                <a:gd name="T98" fmla="*/ 148 w 867"/>
                <a:gd name="T99" fmla="*/ 348 h 584"/>
                <a:gd name="T100" fmla="*/ 49 w 867"/>
                <a:gd name="T101" fmla="*/ 225 h 584"/>
                <a:gd name="T102" fmla="*/ 0 w 867"/>
                <a:gd name="T103" fmla="*/ 139 h 584"/>
                <a:gd name="T104" fmla="*/ 4 w 867"/>
                <a:gd name="T105" fmla="*/ 67 h 584"/>
                <a:gd name="T106" fmla="*/ 17 w 867"/>
                <a:gd name="T107" fmla="*/ 29 h 584"/>
                <a:gd name="T108" fmla="*/ 19 w 867"/>
                <a:gd name="T109" fmla="*/ 8 h 584"/>
                <a:gd name="T110" fmla="*/ 30 w 867"/>
                <a:gd name="T111" fmla="*/ 0 h 584"/>
                <a:gd name="T112" fmla="*/ 68 w 867"/>
                <a:gd name="T113" fmla="*/ 4 h 584"/>
                <a:gd name="T114" fmla="*/ 97 w 867"/>
                <a:gd name="T115" fmla="*/ 25 h 584"/>
                <a:gd name="T116" fmla="*/ 97 w 867"/>
                <a:gd name="T117" fmla="*/ 25 h 584"/>
                <a:gd name="T118" fmla="*/ 97 w 867"/>
                <a:gd name="T119" fmla="*/ 25 h 5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67"/>
                <a:gd name="T181" fmla="*/ 0 h 584"/>
                <a:gd name="T182" fmla="*/ 867 w 867"/>
                <a:gd name="T183" fmla="*/ 584 h 5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67" h="584">
                  <a:moveTo>
                    <a:pt x="97" y="25"/>
                  </a:moveTo>
                  <a:lnTo>
                    <a:pt x="114" y="29"/>
                  </a:lnTo>
                  <a:lnTo>
                    <a:pt x="133" y="57"/>
                  </a:lnTo>
                  <a:lnTo>
                    <a:pt x="163" y="67"/>
                  </a:lnTo>
                  <a:lnTo>
                    <a:pt x="192" y="75"/>
                  </a:lnTo>
                  <a:lnTo>
                    <a:pt x="207" y="80"/>
                  </a:lnTo>
                  <a:lnTo>
                    <a:pt x="224" y="86"/>
                  </a:lnTo>
                  <a:lnTo>
                    <a:pt x="264" y="107"/>
                  </a:lnTo>
                  <a:lnTo>
                    <a:pt x="275" y="111"/>
                  </a:lnTo>
                  <a:lnTo>
                    <a:pt x="289" y="132"/>
                  </a:lnTo>
                  <a:lnTo>
                    <a:pt x="292" y="152"/>
                  </a:lnTo>
                  <a:lnTo>
                    <a:pt x="342" y="173"/>
                  </a:lnTo>
                  <a:lnTo>
                    <a:pt x="369" y="194"/>
                  </a:lnTo>
                  <a:lnTo>
                    <a:pt x="452" y="185"/>
                  </a:lnTo>
                  <a:lnTo>
                    <a:pt x="640" y="189"/>
                  </a:lnTo>
                  <a:lnTo>
                    <a:pt x="695" y="173"/>
                  </a:lnTo>
                  <a:lnTo>
                    <a:pt x="726" y="156"/>
                  </a:lnTo>
                  <a:lnTo>
                    <a:pt x="794" y="94"/>
                  </a:lnTo>
                  <a:lnTo>
                    <a:pt x="821" y="63"/>
                  </a:lnTo>
                  <a:lnTo>
                    <a:pt x="840" y="50"/>
                  </a:lnTo>
                  <a:lnTo>
                    <a:pt x="865" y="50"/>
                  </a:lnTo>
                  <a:lnTo>
                    <a:pt x="867" y="54"/>
                  </a:lnTo>
                  <a:lnTo>
                    <a:pt x="861" y="71"/>
                  </a:lnTo>
                  <a:lnTo>
                    <a:pt x="743" y="219"/>
                  </a:lnTo>
                  <a:lnTo>
                    <a:pt x="732" y="255"/>
                  </a:lnTo>
                  <a:lnTo>
                    <a:pt x="705" y="293"/>
                  </a:lnTo>
                  <a:lnTo>
                    <a:pt x="697" y="331"/>
                  </a:lnTo>
                  <a:lnTo>
                    <a:pt x="695" y="394"/>
                  </a:lnTo>
                  <a:lnTo>
                    <a:pt x="701" y="401"/>
                  </a:lnTo>
                  <a:lnTo>
                    <a:pt x="726" y="396"/>
                  </a:lnTo>
                  <a:lnTo>
                    <a:pt x="766" y="371"/>
                  </a:lnTo>
                  <a:lnTo>
                    <a:pt x="766" y="367"/>
                  </a:lnTo>
                  <a:lnTo>
                    <a:pt x="772" y="367"/>
                  </a:lnTo>
                  <a:lnTo>
                    <a:pt x="756" y="394"/>
                  </a:lnTo>
                  <a:lnTo>
                    <a:pt x="663" y="498"/>
                  </a:lnTo>
                  <a:lnTo>
                    <a:pt x="621" y="565"/>
                  </a:lnTo>
                  <a:lnTo>
                    <a:pt x="597" y="567"/>
                  </a:lnTo>
                  <a:lnTo>
                    <a:pt x="564" y="582"/>
                  </a:lnTo>
                  <a:lnTo>
                    <a:pt x="534" y="574"/>
                  </a:lnTo>
                  <a:lnTo>
                    <a:pt x="528" y="565"/>
                  </a:lnTo>
                  <a:lnTo>
                    <a:pt x="522" y="559"/>
                  </a:lnTo>
                  <a:lnTo>
                    <a:pt x="483" y="573"/>
                  </a:lnTo>
                  <a:lnTo>
                    <a:pt x="439" y="584"/>
                  </a:lnTo>
                  <a:lnTo>
                    <a:pt x="327" y="578"/>
                  </a:lnTo>
                  <a:lnTo>
                    <a:pt x="287" y="565"/>
                  </a:lnTo>
                  <a:lnTo>
                    <a:pt x="272" y="565"/>
                  </a:lnTo>
                  <a:lnTo>
                    <a:pt x="266" y="559"/>
                  </a:lnTo>
                  <a:lnTo>
                    <a:pt x="243" y="561"/>
                  </a:lnTo>
                  <a:lnTo>
                    <a:pt x="207" y="453"/>
                  </a:lnTo>
                  <a:lnTo>
                    <a:pt x="148" y="348"/>
                  </a:lnTo>
                  <a:lnTo>
                    <a:pt x="49" y="225"/>
                  </a:lnTo>
                  <a:lnTo>
                    <a:pt x="0" y="139"/>
                  </a:lnTo>
                  <a:lnTo>
                    <a:pt x="4" y="67"/>
                  </a:lnTo>
                  <a:lnTo>
                    <a:pt x="17" y="29"/>
                  </a:lnTo>
                  <a:lnTo>
                    <a:pt x="19" y="8"/>
                  </a:lnTo>
                  <a:lnTo>
                    <a:pt x="30" y="0"/>
                  </a:lnTo>
                  <a:lnTo>
                    <a:pt x="68" y="4"/>
                  </a:lnTo>
                  <a:lnTo>
                    <a:pt x="97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9" name="Freeform 40">
              <a:extLst>
                <a:ext uri="{FF2B5EF4-FFF2-40B4-BE49-F238E27FC236}">
                  <a16:creationId xmlns:a16="http://schemas.microsoft.com/office/drawing/2014/main" id="{7D07B783-8ED8-4474-90F4-4616558F7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" y="2010"/>
              <a:ext cx="290" cy="178"/>
            </a:xfrm>
            <a:custGeom>
              <a:avLst/>
              <a:gdLst>
                <a:gd name="T0" fmla="*/ 321 w 580"/>
                <a:gd name="T1" fmla="*/ 40 h 355"/>
                <a:gd name="T2" fmla="*/ 429 w 580"/>
                <a:gd name="T3" fmla="*/ 40 h 355"/>
                <a:gd name="T4" fmla="*/ 473 w 580"/>
                <a:gd name="T5" fmla="*/ 32 h 355"/>
                <a:gd name="T6" fmla="*/ 483 w 580"/>
                <a:gd name="T7" fmla="*/ 32 h 355"/>
                <a:gd name="T8" fmla="*/ 483 w 580"/>
                <a:gd name="T9" fmla="*/ 57 h 355"/>
                <a:gd name="T10" fmla="*/ 462 w 580"/>
                <a:gd name="T11" fmla="*/ 76 h 355"/>
                <a:gd name="T12" fmla="*/ 336 w 580"/>
                <a:gd name="T13" fmla="*/ 93 h 355"/>
                <a:gd name="T14" fmla="*/ 264 w 580"/>
                <a:gd name="T15" fmla="*/ 108 h 355"/>
                <a:gd name="T16" fmla="*/ 251 w 580"/>
                <a:gd name="T17" fmla="*/ 108 h 355"/>
                <a:gd name="T18" fmla="*/ 249 w 580"/>
                <a:gd name="T19" fmla="*/ 112 h 355"/>
                <a:gd name="T20" fmla="*/ 249 w 580"/>
                <a:gd name="T21" fmla="*/ 117 h 355"/>
                <a:gd name="T22" fmla="*/ 272 w 580"/>
                <a:gd name="T23" fmla="*/ 125 h 355"/>
                <a:gd name="T24" fmla="*/ 332 w 580"/>
                <a:gd name="T25" fmla="*/ 123 h 355"/>
                <a:gd name="T26" fmla="*/ 338 w 580"/>
                <a:gd name="T27" fmla="*/ 129 h 355"/>
                <a:gd name="T28" fmla="*/ 334 w 580"/>
                <a:gd name="T29" fmla="*/ 140 h 355"/>
                <a:gd name="T30" fmla="*/ 312 w 580"/>
                <a:gd name="T31" fmla="*/ 155 h 355"/>
                <a:gd name="T32" fmla="*/ 217 w 580"/>
                <a:gd name="T33" fmla="*/ 192 h 355"/>
                <a:gd name="T34" fmla="*/ 186 w 580"/>
                <a:gd name="T35" fmla="*/ 207 h 355"/>
                <a:gd name="T36" fmla="*/ 171 w 580"/>
                <a:gd name="T37" fmla="*/ 226 h 355"/>
                <a:gd name="T38" fmla="*/ 169 w 580"/>
                <a:gd name="T39" fmla="*/ 237 h 355"/>
                <a:gd name="T40" fmla="*/ 213 w 580"/>
                <a:gd name="T41" fmla="*/ 268 h 355"/>
                <a:gd name="T42" fmla="*/ 312 w 580"/>
                <a:gd name="T43" fmla="*/ 283 h 355"/>
                <a:gd name="T44" fmla="*/ 395 w 580"/>
                <a:gd name="T45" fmla="*/ 281 h 355"/>
                <a:gd name="T46" fmla="*/ 524 w 580"/>
                <a:gd name="T47" fmla="*/ 256 h 355"/>
                <a:gd name="T48" fmla="*/ 576 w 580"/>
                <a:gd name="T49" fmla="*/ 237 h 355"/>
                <a:gd name="T50" fmla="*/ 580 w 580"/>
                <a:gd name="T51" fmla="*/ 239 h 355"/>
                <a:gd name="T52" fmla="*/ 576 w 580"/>
                <a:gd name="T53" fmla="*/ 249 h 355"/>
                <a:gd name="T54" fmla="*/ 543 w 580"/>
                <a:gd name="T55" fmla="*/ 273 h 355"/>
                <a:gd name="T56" fmla="*/ 443 w 580"/>
                <a:gd name="T57" fmla="*/ 298 h 355"/>
                <a:gd name="T58" fmla="*/ 344 w 580"/>
                <a:gd name="T59" fmla="*/ 309 h 355"/>
                <a:gd name="T60" fmla="*/ 340 w 580"/>
                <a:gd name="T61" fmla="*/ 313 h 355"/>
                <a:gd name="T62" fmla="*/ 340 w 580"/>
                <a:gd name="T63" fmla="*/ 319 h 355"/>
                <a:gd name="T64" fmla="*/ 462 w 580"/>
                <a:gd name="T65" fmla="*/ 319 h 355"/>
                <a:gd name="T66" fmla="*/ 481 w 580"/>
                <a:gd name="T67" fmla="*/ 315 h 355"/>
                <a:gd name="T68" fmla="*/ 490 w 580"/>
                <a:gd name="T69" fmla="*/ 315 h 355"/>
                <a:gd name="T70" fmla="*/ 492 w 580"/>
                <a:gd name="T71" fmla="*/ 317 h 355"/>
                <a:gd name="T72" fmla="*/ 492 w 580"/>
                <a:gd name="T73" fmla="*/ 327 h 355"/>
                <a:gd name="T74" fmla="*/ 443 w 580"/>
                <a:gd name="T75" fmla="*/ 344 h 355"/>
                <a:gd name="T76" fmla="*/ 296 w 580"/>
                <a:gd name="T77" fmla="*/ 353 h 355"/>
                <a:gd name="T78" fmla="*/ 226 w 580"/>
                <a:gd name="T79" fmla="*/ 355 h 355"/>
                <a:gd name="T80" fmla="*/ 186 w 580"/>
                <a:gd name="T81" fmla="*/ 351 h 355"/>
                <a:gd name="T82" fmla="*/ 146 w 580"/>
                <a:gd name="T83" fmla="*/ 328 h 355"/>
                <a:gd name="T84" fmla="*/ 125 w 580"/>
                <a:gd name="T85" fmla="*/ 311 h 355"/>
                <a:gd name="T86" fmla="*/ 34 w 580"/>
                <a:gd name="T87" fmla="*/ 285 h 355"/>
                <a:gd name="T88" fmla="*/ 0 w 580"/>
                <a:gd name="T89" fmla="*/ 233 h 355"/>
                <a:gd name="T90" fmla="*/ 6 w 580"/>
                <a:gd name="T91" fmla="*/ 159 h 355"/>
                <a:gd name="T92" fmla="*/ 30 w 580"/>
                <a:gd name="T93" fmla="*/ 125 h 355"/>
                <a:gd name="T94" fmla="*/ 78 w 580"/>
                <a:gd name="T95" fmla="*/ 93 h 355"/>
                <a:gd name="T96" fmla="*/ 91 w 580"/>
                <a:gd name="T97" fmla="*/ 64 h 355"/>
                <a:gd name="T98" fmla="*/ 129 w 580"/>
                <a:gd name="T99" fmla="*/ 26 h 355"/>
                <a:gd name="T100" fmla="*/ 133 w 580"/>
                <a:gd name="T101" fmla="*/ 7 h 355"/>
                <a:gd name="T102" fmla="*/ 146 w 580"/>
                <a:gd name="T103" fmla="*/ 0 h 355"/>
                <a:gd name="T104" fmla="*/ 203 w 580"/>
                <a:gd name="T105" fmla="*/ 22 h 355"/>
                <a:gd name="T106" fmla="*/ 321 w 580"/>
                <a:gd name="T107" fmla="*/ 40 h 355"/>
                <a:gd name="T108" fmla="*/ 321 w 580"/>
                <a:gd name="T109" fmla="*/ 40 h 355"/>
                <a:gd name="T110" fmla="*/ 321 w 580"/>
                <a:gd name="T111" fmla="*/ 40 h 35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80"/>
                <a:gd name="T169" fmla="*/ 0 h 355"/>
                <a:gd name="T170" fmla="*/ 580 w 580"/>
                <a:gd name="T171" fmla="*/ 355 h 35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80" h="355">
                  <a:moveTo>
                    <a:pt x="321" y="40"/>
                  </a:moveTo>
                  <a:lnTo>
                    <a:pt x="429" y="40"/>
                  </a:lnTo>
                  <a:lnTo>
                    <a:pt x="473" y="32"/>
                  </a:lnTo>
                  <a:lnTo>
                    <a:pt x="483" y="32"/>
                  </a:lnTo>
                  <a:lnTo>
                    <a:pt x="483" y="57"/>
                  </a:lnTo>
                  <a:lnTo>
                    <a:pt x="462" y="76"/>
                  </a:lnTo>
                  <a:lnTo>
                    <a:pt x="336" y="93"/>
                  </a:lnTo>
                  <a:lnTo>
                    <a:pt x="264" y="108"/>
                  </a:lnTo>
                  <a:lnTo>
                    <a:pt x="251" y="108"/>
                  </a:lnTo>
                  <a:lnTo>
                    <a:pt x="249" y="112"/>
                  </a:lnTo>
                  <a:lnTo>
                    <a:pt x="249" y="117"/>
                  </a:lnTo>
                  <a:lnTo>
                    <a:pt x="272" y="125"/>
                  </a:lnTo>
                  <a:lnTo>
                    <a:pt x="332" y="123"/>
                  </a:lnTo>
                  <a:lnTo>
                    <a:pt x="338" y="129"/>
                  </a:lnTo>
                  <a:lnTo>
                    <a:pt x="334" y="140"/>
                  </a:lnTo>
                  <a:lnTo>
                    <a:pt x="312" y="155"/>
                  </a:lnTo>
                  <a:lnTo>
                    <a:pt x="217" y="192"/>
                  </a:lnTo>
                  <a:lnTo>
                    <a:pt x="186" y="207"/>
                  </a:lnTo>
                  <a:lnTo>
                    <a:pt x="171" y="226"/>
                  </a:lnTo>
                  <a:lnTo>
                    <a:pt x="169" y="237"/>
                  </a:lnTo>
                  <a:lnTo>
                    <a:pt x="213" y="268"/>
                  </a:lnTo>
                  <a:lnTo>
                    <a:pt x="312" y="283"/>
                  </a:lnTo>
                  <a:lnTo>
                    <a:pt x="395" y="281"/>
                  </a:lnTo>
                  <a:lnTo>
                    <a:pt x="524" y="256"/>
                  </a:lnTo>
                  <a:lnTo>
                    <a:pt x="576" y="237"/>
                  </a:lnTo>
                  <a:lnTo>
                    <a:pt x="580" y="239"/>
                  </a:lnTo>
                  <a:lnTo>
                    <a:pt x="576" y="249"/>
                  </a:lnTo>
                  <a:lnTo>
                    <a:pt x="543" y="273"/>
                  </a:lnTo>
                  <a:lnTo>
                    <a:pt x="443" y="298"/>
                  </a:lnTo>
                  <a:lnTo>
                    <a:pt x="344" y="309"/>
                  </a:lnTo>
                  <a:lnTo>
                    <a:pt x="340" y="313"/>
                  </a:lnTo>
                  <a:lnTo>
                    <a:pt x="340" y="319"/>
                  </a:lnTo>
                  <a:lnTo>
                    <a:pt x="462" y="319"/>
                  </a:lnTo>
                  <a:lnTo>
                    <a:pt x="481" y="315"/>
                  </a:lnTo>
                  <a:lnTo>
                    <a:pt x="490" y="315"/>
                  </a:lnTo>
                  <a:lnTo>
                    <a:pt x="492" y="317"/>
                  </a:lnTo>
                  <a:lnTo>
                    <a:pt x="492" y="327"/>
                  </a:lnTo>
                  <a:lnTo>
                    <a:pt x="443" y="344"/>
                  </a:lnTo>
                  <a:lnTo>
                    <a:pt x="296" y="353"/>
                  </a:lnTo>
                  <a:lnTo>
                    <a:pt x="226" y="355"/>
                  </a:lnTo>
                  <a:lnTo>
                    <a:pt x="186" y="351"/>
                  </a:lnTo>
                  <a:lnTo>
                    <a:pt x="146" y="328"/>
                  </a:lnTo>
                  <a:lnTo>
                    <a:pt x="125" y="311"/>
                  </a:lnTo>
                  <a:lnTo>
                    <a:pt x="34" y="285"/>
                  </a:lnTo>
                  <a:lnTo>
                    <a:pt x="0" y="233"/>
                  </a:lnTo>
                  <a:lnTo>
                    <a:pt x="6" y="159"/>
                  </a:lnTo>
                  <a:lnTo>
                    <a:pt x="30" y="125"/>
                  </a:lnTo>
                  <a:lnTo>
                    <a:pt x="78" y="93"/>
                  </a:lnTo>
                  <a:lnTo>
                    <a:pt x="91" y="64"/>
                  </a:lnTo>
                  <a:lnTo>
                    <a:pt x="129" y="26"/>
                  </a:lnTo>
                  <a:lnTo>
                    <a:pt x="133" y="7"/>
                  </a:lnTo>
                  <a:lnTo>
                    <a:pt x="146" y="0"/>
                  </a:lnTo>
                  <a:lnTo>
                    <a:pt x="203" y="22"/>
                  </a:lnTo>
                  <a:lnTo>
                    <a:pt x="321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0" name="Freeform 41">
              <a:extLst>
                <a:ext uri="{FF2B5EF4-FFF2-40B4-BE49-F238E27FC236}">
                  <a16:creationId xmlns:a16="http://schemas.microsoft.com/office/drawing/2014/main" id="{028DD19F-CD1F-43CC-B86C-117394D06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2" y="2052"/>
              <a:ext cx="118" cy="67"/>
            </a:xfrm>
            <a:custGeom>
              <a:avLst/>
              <a:gdLst>
                <a:gd name="T0" fmla="*/ 238 w 238"/>
                <a:gd name="T1" fmla="*/ 74 h 133"/>
                <a:gd name="T2" fmla="*/ 238 w 238"/>
                <a:gd name="T3" fmla="*/ 101 h 133"/>
                <a:gd name="T4" fmla="*/ 232 w 238"/>
                <a:gd name="T5" fmla="*/ 111 h 133"/>
                <a:gd name="T6" fmla="*/ 226 w 238"/>
                <a:gd name="T7" fmla="*/ 116 h 133"/>
                <a:gd name="T8" fmla="*/ 207 w 238"/>
                <a:gd name="T9" fmla="*/ 97 h 133"/>
                <a:gd name="T10" fmla="*/ 137 w 238"/>
                <a:gd name="T11" fmla="*/ 107 h 133"/>
                <a:gd name="T12" fmla="*/ 67 w 238"/>
                <a:gd name="T13" fmla="*/ 131 h 133"/>
                <a:gd name="T14" fmla="*/ 42 w 238"/>
                <a:gd name="T15" fmla="*/ 133 h 133"/>
                <a:gd name="T16" fmla="*/ 36 w 238"/>
                <a:gd name="T17" fmla="*/ 126 h 133"/>
                <a:gd name="T18" fmla="*/ 50 w 238"/>
                <a:gd name="T19" fmla="*/ 116 h 133"/>
                <a:gd name="T20" fmla="*/ 82 w 238"/>
                <a:gd name="T21" fmla="*/ 101 h 133"/>
                <a:gd name="T22" fmla="*/ 107 w 238"/>
                <a:gd name="T23" fmla="*/ 69 h 133"/>
                <a:gd name="T24" fmla="*/ 90 w 238"/>
                <a:gd name="T25" fmla="*/ 52 h 133"/>
                <a:gd name="T26" fmla="*/ 4 w 238"/>
                <a:gd name="T27" fmla="*/ 48 h 133"/>
                <a:gd name="T28" fmla="*/ 0 w 238"/>
                <a:gd name="T29" fmla="*/ 46 h 133"/>
                <a:gd name="T30" fmla="*/ 0 w 238"/>
                <a:gd name="T31" fmla="*/ 42 h 133"/>
                <a:gd name="T32" fmla="*/ 15 w 238"/>
                <a:gd name="T33" fmla="*/ 34 h 133"/>
                <a:gd name="T34" fmla="*/ 51 w 238"/>
                <a:gd name="T35" fmla="*/ 33 h 133"/>
                <a:gd name="T36" fmla="*/ 97 w 238"/>
                <a:gd name="T37" fmla="*/ 17 h 133"/>
                <a:gd name="T38" fmla="*/ 116 w 238"/>
                <a:gd name="T39" fmla="*/ 0 h 133"/>
                <a:gd name="T40" fmla="*/ 202 w 238"/>
                <a:gd name="T41" fmla="*/ 31 h 133"/>
                <a:gd name="T42" fmla="*/ 238 w 238"/>
                <a:gd name="T43" fmla="*/ 74 h 133"/>
                <a:gd name="T44" fmla="*/ 238 w 238"/>
                <a:gd name="T45" fmla="*/ 74 h 133"/>
                <a:gd name="T46" fmla="*/ 238 w 238"/>
                <a:gd name="T47" fmla="*/ 74 h 13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38"/>
                <a:gd name="T73" fmla="*/ 0 h 133"/>
                <a:gd name="T74" fmla="*/ 238 w 238"/>
                <a:gd name="T75" fmla="*/ 133 h 13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38" h="133">
                  <a:moveTo>
                    <a:pt x="238" y="74"/>
                  </a:moveTo>
                  <a:lnTo>
                    <a:pt x="238" y="101"/>
                  </a:lnTo>
                  <a:lnTo>
                    <a:pt x="232" y="111"/>
                  </a:lnTo>
                  <a:lnTo>
                    <a:pt x="226" y="116"/>
                  </a:lnTo>
                  <a:lnTo>
                    <a:pt x="207" y="97"/>
                  </a:lnTo>
                  <a:lnTo>
                    <a:pt x="137" y="107"/>
                  </a:lnTo>
                  <a:lnTo>
                    <a:pt x="67" y="131"/>
                  </a:lnTo>
                  <a:lnTo>
                    <a:pt x="42" y="133"/>
                  </a:lnTo>
                  <a:lnTo>
                    <a:pt x="36" y="126"/>
                  </a:lnTo>
                  <a:lnTo>
                    <a:pt x="50" y="116"/>
                  </a:lnTo>
                  <a:lnTo>
                    <a:pt x="82" y="101"/>
                  </a:lnTo>
                  <a:lnTo>
                    <a:pt x="107" y="69"/>
                  </a:lnTo>
                  <a:lnTo>
                    <a:pt x="90" y="52"/>
                  </a:lnTo>
                  <a:lnTo>
                    <a:pt x="4" y="48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15" y="34"/>
                  </a:lnTo>
                  <a:lnTo>
                    <a:pt x="51" y="33"/>
                  </a:lnTo>
                  <a:lnTo>
                    <a:pt x="97" y="17"/>
                  </a:lnTo>
                  <a:lnTo>
                    <a:pt x="116" y="0"/>
                  </a:lnTo>
                  <a:lnTo>
                    <a:pt x="202" y="31"/>
                  </a:lnTo>
                  <a:lnTo>
                    <a:pt x="238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04113CCA-B999-4CFE-B964-2B69A6A4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9" y="2181"/>
              <a:ext cx="243" cy="540"/>
            </a:xfrm>
            <a:custGeom>
              <a:avLst/>
              <a:gdLst>
                <a:gd name="T0" fmla="*/ 194 w 487"/>
                <a:gd name="T1" fmla="*/ 123 h 1079"/>
                <a:gd name="T2" fmla="*/ 476 w 487"/>
                <a:gd name="T3" fmla="*/ 557 h 1079"/>
                <a:gd name="T4" fmla="*/ 487 w 487"/>
                <a:gd name="T5" fmla="*/ 646 h 1079"/>
                <a:gd name="T6" fmla="*/ 466 w 487"/>
                <a:gd name="T7" fmla="*/ 713 h 1079"/>
                <a:gd name="T8" fmla="*/ 472 w 487"/>
                <a:gd name="T9" fmla="*/ 768 h 1079"/>
                <a:gd name="T10" fmla="*/ 436 w 487"/>
                <a:gd name="T11" fmla="*/ 817 h 1079"/>
                <a:gd name="T12" fmla="*/ 460 w 487"/>
                <a:gd name="T13" fmla="*/ 880 h 1079"/>
                <a:gd name="T14" fmla="*/ 419 w 487"/>
                <a:gd name="T15" fmla="*/ 918 h 1079"/>
                <a:gd name="T16" fmla="*/ 428 w 487"/>
                <a:gd name="T17" fmla="*/ 1062 h 1079"/>
                <a:gd name="T18" fmla="*/ 401 w 487"/>
                <a:gd name="T19" fmla="*/ 1079 h 1079"/>
                <a:gd name="T20" fmla="*/ 238 w 487"/>
                <a:gd name="T21" fmla="*/ 990 h 1079"/>
                <a:gd name="T22" fmla="*/ 0 w 487"/>
                <a:gd name="T23" fmla="*/ 844 h 1079"/>
                <a:gd name="T24" fmla="*/ 97 w 487"/>
                <a:gd name="T25" fmla="*/ 834 h 1079"/>
                <a:gd name="T26" fmla="*/ 209 w 487"/>
                <a:gd name="T27" fmla="*/ 842 h 1079"/>
                <a:gd name="T28" fmla="*/ 204 w 487"/>
                <a:gd name="T29" fmla="*/ 851 h 1079"/>
                <a:gd name="T30" fmla="*/ 109 w 487"/>
                <a:gd name="T31" fmla="*/ 868 h 1079"/>
                <a:gd name="T32" fmla="*/ 105 w 487"/>
                <a:gd name="T33" fmla="*/ 878 h 1079"/>
                <a:gd name="T34" fmla="*/ 261 w 487"/>
                <a:gd name="T35" fmla="*/ 943 h 1079"/>
                <a:gd name="T36" fmla="*/ 280 w 487"/>
                <a:gd name="T37" fmla="*/ 946 h 1079"/>
                <a:gd name="T38" fmla="*/ 363 w 487"/>
                <a:gd name="T39" fmla="*/ 796 h 1079"/>
                <a:gd name="T40" fmla="*/ 331 w 487"/>
                <a:gd name="T41" fmla="*/ 652 h 1079"/>
                <a:gd name="T42" fmla="*/ 312 w 487"/>
                <a:gd name="T43" fmla="*/ 503 h 1079"/>
                <a:gd name="T44" fmla="*/ 320 w 487"/>
                <a:gd name="T45" fmla="*/ 454 h 1079"/>
                <a:gd name="T46" fmla="*/ 371 w 487"/>
                <a:gd name="T47" fmla="*/ 513 h 1079"/>
                <a:gd name="T48" fmla="*/ 394 w 487"/>
                <a:gd name="T49" fmla="*/ 549 h 1079"/>
                <a:gd name="T50" fmla="*/ 400 w 487"/>
                <a:gd name="T51" fmla="*/ 540 h 1079"/>
                <a:gd name="T52" fmla="*/ 316 w 487"/>
                <a:gd name="T53" fmla="*/ 395 h 1079"/>
                <a:gd name="T54" fmla="*/ 206 w 487"/>
                <a:gd name="T55" fmla="*/ 199 h 1079"/>
                <a:gd name="T56" fmla="*/ 126 w 487"/>
                <a:gd name="T57" fmla="*/ 55 h 1079"/>
                <a:gd name="T58" fmla="*/ 94 w 487"/>
                <a:gd name="T59" fmla="*/ 5 h 1079"/>
                <a:gd name="T60" fmla="*/ 124 w 487"/>
                <a:gd name="T61" fmla="*/ 7 h 1079"/>
                <a:gd name="T62" fmla="*/ 154 w 487"/>
                <a:gd name="T63" fmla="*/ 55 h 107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87"/>
                <a:gd name="T97" fmla="*/ 0 h 1079"/>
                <a:gd name="T98" fmla="*/ 487 w 487"/>
                <a:gd name="T99" fmla="*/ 1079 h 107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87" h="1079">
                  <a:moveTo>
                    <a:pt x="154" y="55"/>
                  </a:moveTo>
                  <a:lnTo>
                    <a:pt x="194" y="123"/>
                  </a:lnTo>
                  <a:lnTo>
                    <a:pt x="434" y="464"/>
                  </a:lnTo>
                  <a:lnTo>
                    <a:pt x="476" y="557"/>
                  </a:lnTo>
                  <a:lnTo>
                    <a:pt x="483" y="597"/>
                  </a:lnTo>
                  <a:lnTo>
                    <a:pt x="487" y="646"/>
                  </a:lnTo>
                  <a:lnTo>
                    <a:pt x="476" y="699"/>
                  </a:lnTo>
                  <a:lnTo>
                    <a:pt x="466" y="713"/>
                  </a:lnTo>
                  <a:lnTo>
                    <a:pt x="466" y="758"/>
                  </a:lnTo>
                  <a:lnTo>
                    <a:pt x="472" y="768"/>
                  </a:lnTo>
                  <a:lnTo>
                    <a:pt x="468" y="783"/>
                  </a:lnTo>
                  <a:lnTo>
                    <a:pt x="436" y="817"/>
                  </a:lnTo>
                  <a:lnTo>
                    <a:pt x="464" y="863"/>
                  </a:lnTo>
                  <a:lnTo>
                    <a:pt x="460" y="880"/>
                  </a:lnTo>
                  <a:lnTo>
                    <a:pt x="428" y="906"/>
                  </a:lnTo>
                  <a:lnTo>
                    <a:pt x="419" y="918"/>
                  </a:lnTo>
                  <a:lnTo>
                    <a:pt x="432" y="973"/>
                  </a:lnTo>
                  <a:lnTo>
                    <a:pt x="428" y="1062"/>
                  </a:lnTo>
                  <a:lnTo>
                    <a:pt x="422" y="1079"/>
                  </a:lnTo>
                  <a:lnTo>
                    <a:pt x="401" y="1079"/>
                  </a:lnTo>
                  <a:lnTo>
                    <a:pt x="251" y="994"/>
                  </a:lnTo>
                  <a:lnTo>
                    <a:pt x="238" y="990"/>
                  </a:lnTo>
                  <a:lnTo>
                    <a:pt x="0" y="849"/>
                  </a:lnTo>
                  <a:lnTo>
                    <a:pt x="0" y="844"/>
                  </a:lnTo>
                  <a:lnTo>
                    <a:pt x="19" y="836"/>
                  </a:lnTo>
                  <a:lnTo>
                    <a:pt x="97" y="834"/>
                  </a:lnTo>
                  <a:lnTo>
                    <a:pt x="204" y="836"/>
                  </a:lnTo>
                  <a:lnTo>
                    <a:pt x="209" y="842"/>
                  </a:lnTo>
                  <a:lnTo>
                    <a:pt x="209" y="846"/>
                  </a:lnTo>
                  <a:lnTo>
                    <a:pt x="204" y="851"/>
                  </a:lnTo>
                  <a:lnTo>
                    <a:pt x="151" y="851"/>
                  </a:lnTo>
                  <a:lnTo>
                    <a:pt x="109" y="868"/>
                  </a:lnTo>
                  <a:lnTo>
                    <a:pt x="105" y="870"/>
                  </a:lnTo>
                  <a:lnTo>
                    <a:pt x="105" y="878"/>
                  </a:lnTo>
                  <a:lnTo>
                    <a:pt x="133" y="899"/>
                  </a:lnTo>
                  <a:lnTo>
                    <a:pt x="261" y="943"/>
                  </a:lnTo>
                  <a:lnTo>
                    <a:pt x="272" y="946"/>
                  </a:lnTo>
                  <a:lnTo>
                    <a:pt x="280" y="946"/>
                  </a:lnTo>
                  <a:lnTo>
                    <a:pt x="314" y="865"/>
                  </a:lnTo>
                  <a:lnTo>
                    <a:pt x="363" y="796"/>
                  </a:lnTo>
                  <a:lnTo>
                    <a:pt x="365" y="752"/>
                  </a:lnTo>
                  <a:lnTo>
                    <a:pt x="331" y="652"/>
                  </a:lnTo>
                  <a:lnTo>
                    <a:pt x="318" y="578"/>
                  </a:lnTo>
                  <a:lnTo>
                    <a:pt x="312" y="503"/>
                  </a:lnTo>
                  <a:lnTo>
                    <a:pt x="318" y="456"/>
                  </a:lnTo>
                  <a:lnTo>
                    <a:pt x="320" y="454"/>
                  </a:lnTo>
                  <a:lnTo>
                    <a:pt x="329" y="458"/>
                  </a:lnTo>
                  <a:lnTo>
                    <a:pt x="371" y="513"/>
                  </a:lnTo>
                  <a:lnTo>
                    <a:pt x="392" y="543"/>
                  </a:lnTo>
                  <a:lnTo>
                    <a:pt x="394" y="549"/>
                  </a:lnTo>
                  <a:lnTo>
                    <a:pt x="400" y="549"/>
                  </a:lnTo>
                  <a:lnTo>
                    <a:pt x="400" y="540"/>
                  </a:lnTo>
                  <a:lnTo>
                    <a:pt x="363" y="469"/>
                  </a:lnTo>
                  <a:lnTo>
                    <a:pt x="316" y="395"/>
                  </a:lnTo>
                  <a:lnTo>
                    <a:pt x="308" y="338"/>
                  </a:lnTo>
                  <a:lnTo>
                    <a:pt x="206" y="199"/>
                  </a:lnTo>
                  <a:lnTo>
                    <a:pt x="162" y="121"/>
                  </a:lnTo>
                  <a:lnTo>
                    <a:pt x="126" y="55"/>
                  </a:lnTo>
                  <a:lnTo>
                    <a:pt x="94" y="15"/>
                  </a:lnTo>
                  <a:lnTo>
                    <a:pt x="94" y="5"/>
                  </a:lnTo>
                  <a:lnTo>
                    <a:pt x="113" y="0"/>
                  </a:lnTo>
                  <a:lnTo>
                    <a:pt x="124" y="7"/>
                  </a:lnTo>
                  <a:lnTo>
                    <a:pt x="154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2" name="Freeform 43">
              <a:extLst>
                <a:ext uri="{FF2B5EF4-FFF2-40B4-BE49-F238E27FC236}">
                  <a16:creationId xmlns:a16="http://schemas.microsoft.com/office/drawing/2014/main" id="{0B77EB3F-099C-4506-A2D2-8BD996846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" y="2193"/>
              <a:ext cx="191" cy="181"/>
            </a:xfrm>
            <a:custGeom>
              <a:avLst/>
              <a:gdLst>
                <a:gd name="T0" fmla="*/ 382 w 382"/>
                <a:gd name="T1" fmla="*/ 15 h 363"/>
                <a:gd name="T2" fmla="*/ 382 w 382"/>
                <a:gd name="T3" fmla="*/ 17 h 363"/>
                <a:gd name="T4" fmla="*/ 318 w 382"/>
                <a:gd name="T5" fmla="*/ 26 h 363"/>
                <a:gd name="T6" fmla="*/ 270 w 382"/>
                <a:gd name="T7" fmla="*/ 45 h 363"/>
                <a:gd name="T8" fmla="*/ 223 w 382"/>
                <a:gd name="T9" fmla="*/ 95 h 363"/>
                <a:gd name="T10" fmla="*/ 137 w 382"/>
                <a:gd name="T11" fmla="*/ 209 h 363"/>
                <a:gd name="T12" fmla="*/ 33 w 382"/>
                <a:gd name="T13" fmla="*/ 344 h 363"/>
                <a:gd name="T14" fmla="*/ 10 w 382"/>
                <a:gd name="T15" fmla="*/ 363 h 363"/>
                <a:gd name="T16" fmla="*/ 6 w 382"/>
                <a:gd name="T17" fmla="*/ 363 h 363"/>
                <a:gd name="T18" fmla="*/ 0 w 382"/>
                <a:gd name="T19" fmla="*/ 357 h 363"/>
                <a:gd name="T20" fmla="*/ 76 w 382"/>
                <a:gd name="T21" fmla="*/ 252 h 363"/>
                <a:gd name="T22" fmla="*/ 139 w 382"/>
                <a:gd name="T23" fmla="*/ 161 h 363"/>
                <a:gd name="T24" fmla="*/ 160 w 382"/>
                <a:gd name="T25" fmla="*/ 133 h 363"/>
                <a:gd name="T26" fmla="*/ 230 w 382"/>
                <a:gd name="T27" fmla="*/ 5 h 363"/>
                <a:gd name="T28" fmla="*/ 234 w 382"/>
                <a:gd name="T29" fmla="*/ 0 h 363"/>
                <a:gd name="T30" fmla="*/ 344 w 382"/>
                <a:gd name="T31" fmla="*/ 13 h 363"/>
                <a:gd name="T32" fmla="*/ 382 w 382"/>
                <a:gd name="T33" fmla="*/ 15 h 363"/>
                <a:gd name="T34" fmla="*/ 382 w 382"/>
                <a:gd name="T35" fmla="*/ 15 h 363"/>
                <a:gd name="T36" fmla="*/ 382 w 382"/>
                <a:gd name="T37" fmla="*/ 15 h 3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82"/>
                <a:gd name="T58" fmla="*/ 0 h 363"/>
                <a:gd name="T59" fmla="*/ 382 w 382"/>
                <a:gd name="T60" fmla="*/ 363 h 3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82" h="363">
                  <a:moveTo>
                    <a:pt x="382" y="15"/>
                  </a:moveTo>
                  <a:lnTo>
                    <a:pt x="382" y="17"/>
                  </a:lnTo>
                  <a:lnTo>
                    <a:pt x="318" y="26"/>
                  </a:lnTo>
                  <a:lnTo>
                    <a:pt x="270" y="45"/>
                  </a:lnTo>
                  <a:lnTo>
                    <a:pt x="223" y="95"/>
                  </a:lnTo>
                  <a:lnTo>
                    <a:pt x="137" y="209"/>
                  </a:lnTo>
                  <a:lnTo>
                    <a:pt x="33" y="344"/>
                  </a:lnTo>
                  <a:lnTo>
                    <a:pt x="10" y="363"/>
                  </a:lnTo>
                  <a:lnTo>
                    <a:pt x="6" y="363"/>
                  </a:lnTo>
                  <a:lnTo>
                    <a:pt x="0" y="357"/>
                  </a:lnTo>
                  <a:lnTo>
                    <a:pt x="76" y="252"/>
                  </a:lnTo>
                  <a:lnTo>
                    <a:pt x="139" y="161"/>
                  </a:lnTo>
                  <a:lnTo>
                    <a:pt x="160" y="133"/>
                  </a:lnTo>
                  <a:lnTo>
                    <a:pt x="230" y="5"/>
                  </a:lnTo>
                  <a:lnTo>
                    <a:pt x="234" y="0"/>
                  </a:lnTo>
                  <a:lnTo>
                    <a:pt x="344" y="13"/>
                  </a:lnTo>
                  <a:lnTo>
                    <a:pt x="382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1BFA00A2-71AC-4AD5-B735-F08ACB63A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213"/>
              <a:ext cx="197" cy="477"/>
            </a:xfrm>
            <a:custGeom>
              <a:avLst/>
              <a:gdLst>
                <a:gd name="T0" fmla="*/ 373 w 394"/>
                <a:gd name="T1" fmla="*/ 149 h 955"/>
                <a:gd name="T2" fmla="*/ 361 w 394"/>
                <a:gd name="T3" fmla="*/ 535 h 955"/>
                <a:gd name="T4" fmla="*/ 359 w 394"/>
                <a:gd name="T5" fmla="*/ 588 h 955"/>
                <a:gd name="T6" fmla="*/ 357 w 394"/>
                <a:gd name="T7" fmla="*/ 698 h 955"/>
                <a:gd name="T8" fmla="*/ 365 w 394"/>
                <a:gd name="T9" fmla="*/ 747 h 955"/>
                <a:gd name="T10" fmla="*/ 359 w 394"/>
                <a:gd name="T11" fmla="*/ 755 h 955"/>
                <a:gd name="T12" fmla="*/ 354 w 394"/>
                <a:gd name="T13" fmla="*/ 761 h 955"/>
                <a:gd name="T14" fmla="*/ 365 w 394"/>
                <a:gd name="T15" fmla="*/ 772 h 955"/>
                <a:gd name="T16" fmla="*/ 388 w 394"/>
                <a:gd name="T17" fmla="*/ 774 h 955"/>
                <a:gd name="T18" fmla="*/ 394 w 394"/>
                <a:gd name="T19" fmla="*/ 784 h 955"/>
                <a:gd name="T20" fmla="*/ 382 w 394"/>
                <a:gd name="T21" fmla="*/ 801 h 955"/>
                <a:gd name="T22" fmla="*/ 335 w 394"/>
                <a:gd name="T23" fmla="*/ 831 h 955"/>
                <a:gd name="T24" fmla="*/ 312 w 394"/>
                <a:gd name="T25" fmla="*/ 833 h 955"/>
                <a:gd name="T26" fmla="*/ 281 w 394"/>
                <a:gd name="T27" fmla="*/ 839 h 955"/>
                <a:gd name="T28" fmla="*/ 164 w 394"/>
                <a:gd name="T29" fmla="*/ 896 h 955"/>
                <a:gd name="T30" fmla="*/ 129 w 394"/>
                <a:gd name="T31" fmla="*/ 903 h 955"/>
                <a:gd name="T32" fmla="*/ 17 w 394"/>
                <a:gd name="T33" fmla="*/ 955 h 955"/>
                <a:gd name="T34" fmla="*/ 6 w 394"/>
                <a:gd name="T35" fmla="*/ 953 h 955"/>
                <a:gd name="T36" fmla="*/ 0 w 394"/>
                <a:gd name="T37" fmla="*/ 943 h 955"/>
                <a:gd name="T38" fmla="*/ 19 w 394"/>
                <a:gd name="T39" fmla="*/ 926 h 955"/>
                <a:gd name="T40" fmla="*/ 91 w 394"/>
                <a:gd name="T41" fmla="*/ 886 h 955"/>
                <a:gd name="T42" fmla="*/ 186 w 394"/>
                <a:gd name="T43" fmla="*/ 825 h 955"/>
                <a:gd name="T44" fmla="*/ 287 w 394"/>
                <a:gd name="T45" fmla="*/ 766 h 955"/>
                <a:gd name="T46" fmla="*/ 318 w 394"/>
                <a:gd name="T47" fmla="*/ 738 h 955"/>
                <a:gd name="T48" fmla="*/ 337 w 394"/>
                <a:gd name="T49" fmla="*/ 263 h 955"/>
                <a:gd name="T50" fmla="*/ 337 w 394"/>
                <a:gd name="T51" fmla="*/ 147 h 955"/>
                <a:gd name="T52" fmla="*/ 337 w 394"/>
                <a:gd name="T53" fmla="*/ 27 h 955"/>
                <a:gd name="T54" fmla="*/ 337 w 394"/>
                <a:gd name="T55" fmla="*/ 14 h 955"/>
                <a:gd name="T56" fmla="*/ 356 w 394"/>
                <a:gd name="T57" fmla="*/ 0 h 955"/>
                <a:gd name="T58" fmla="*/ 365 w 394"/>
                <a:gd name="T59" fmla="*/ 10 h 955"/>
                <a:gd name="T60" fmla="*/ 373 w 394"/>
                <a:gd name="T61" fmla="*/ 149 h 955"/>
                <a:gd name="T62" fmla="*/ 373 w 394"/>
                <a:gd name="T63" fmla="*/ 149 h 955"/>
                <a:gd name="T64" fmla="*/ 373 w 394"/>
                <a:gd name="T65" fmla="*/ 149 h 95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94"/>
                <a:gd name="T100" fmla="*/ 0 h 955"/>
                <a:gd name="T101" fmla="*/ 394 w 394"/>
                <a:gd name="T102" fmla="*/ 955 h 95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94" h="955">
                  <a:moveTo>
                    <a:pt x="373" y="149"/>
                  </a:moveTo>
                  <a:lnTo>
                    <a:pt x="361" y="535"/>
                  </a:lnTo>
                  <a:lnTo>
                    <a:pt x="359" y="588"/>
                  </a:lnTo>
                  <a:lnTo>
                    <a:pt x="357" y="698"/>
                  </a:lnTo>
                  <a:lnTo>
                    <a:pt x="365" y="747"/>
                  </a:lnTo>
                  <a:lnTo>
                    <a:pt x="359" y="755"/>
                  </a:lnTo>
                  <a:lnTo>
                    <a:pt x="354" y="761"/>
                  </a:lnTo>
                  <a:lnTo>
                    <a:pt x="365" y="772"/>
                  </a:lnTo>
                  <a:lnTo>
                    <a:pt x="388" y="774"/>
                  </a:lnTo>
                  <a:lnTo>
                    <a:pt x="394" y="784"/>
                  </a:lnTo>
                  <a:lnTo>
                    <a:pt x="382" y="801"/>
                  </a:lnTo>
                  <a:lnTo>
                    <a:pt x="335" y="831"/>
                  </a:lnTo>
                  <a:lnTo>
                    <a:pt x="312" y="833"/>
                  </a:lnTo>
                  <a:lnTo>
                    <a:pt x="281" y="839"/>
                  </a:lnTo>
                  <a:lnTo>
                    <a:pt x="164" y="896"/>
                  </a:lnTo>
                  <a:lnTo>
                    <a:pt x="129" y="903"/>
                  </a:lnTo>
                  <a:lnTo>
                    <a:pt x="17" y="955"/>
                  </a:lnTo>
                  <a:lnTo>
                    <a:pt x="6" y="953"/>
                  </a:lnTo>
                  <a:lnTo>
                    <a:pt x="0" y="943"/>
                  </a:lnTo>
                  <a:lnTo>
                    <a:pt x="19" y="926"/>
                  </a:lnTo>
                  <a:lnTo>
                    <a:pt x="91" y="886"/>
                  </a:lnTo>
                  <a:lnTo>
                    <a:pt x="186" y="825"/>
                  </a:lnTo>
                  <a:lnTo>
                    <a:pt x="287" y="766"/>
                  </a:lnTo>
                  <a:lnTo>
                    <a:pt x="318" y="738"/>
                  </a:lnTo>
                  <a:lnTo>
                    <a:pt x="337" y="263"/>
                  </a:lnTo>
                  <a:lnTo>
                    <a:pt x="337" y="147"/>
                  </a:lnTo>
                  <a:lnTo>
                    <a:pt x="337" y="27"/>
                  </a:lnTo>
                  <a:lnTo>
                    <a:pt x="337" y="14"/>
                  </a:lnTo>
                  <a:lnTo>
                    <a:pt x="356" y="0"/>
                  </a:lnTo>
                  <a:lnTo>
                    <a:pt x="365" y="10"/>
                  </a:lnTo>
                  <a:lnTo>
                    <a:pt x="373" y="1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4792A8F0-7690-430A-BDAE-AC256AE1A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2635"/>
              <a:ext cx="648" cy="294"/>
            </a:xfrm>
            <a:custGeom>
              <a:avLst/>
              <a:gdLst>
                <a:gd name="T0" fmla="*/ 1264 w 1297"/>
                <a:gd name="T1" fmla="*/ 71 h 590"/>
                <a:gd name="T2" fmla="*/ 1272 w 1297"/>
                <a:gd name="T3" fmla="*/ 133 h 590"/>
                <a:gd name="T4" fmla="*/ 1297 w 1297"/>
                <a:gd name="T5" fmla="*/ 213 h 590"/>
                <a:gd name="T6" fmla="*/ 1291 w 1297"/>
                <a:gd name="T7" fmla="*/ 229 h 590"/>
                <a:gd name="T8" fmla="*/ 1179 w 1297"/>
                <a:gd name="T9" fmla="*/ 171 h 590"/>
                <a:gd name="T10" fmla="*/ 1116 w 1297"/>
                <a:gd name="T11" fmla="*/ 139 h 590"/>
                <a:gd name="T12" fmla="*/ 1103 w 1297"/>
                <a:gd name="T13" fmla="*/ 181 h 590"/>
                <a:gd name="T14" fmla="*/ 1038 w 1297"/>
                <a:gd name="T15" fmla="*/ 375 h 590"/>
                <a:gd name="T16" fmla="*/ 943 w 1297"/>
                <a:gd name="T17" fmla="*/ 478 h 590"/>
                <a:gd name="T18" fmla="*/ 762 w 1297"/>
                <a:gd name="T19" fmla="*/ 567 h 590"/>
                <a:gd name="T20" fmla="*/ 631 w 1297"/>
                <a:gd name="T21" fmla="*/ 582 h 590"/>
                <a:gd name="T22" fmla="*/ 508 w 1297"/>
                <a:gd name="T23" fmla="*/ 590 h 590"/>
                <a:gd name="T24" fmla="*/ 240 w 1297"/>
                <a:gd name="T25" fmla="*/ 573 h 590"/>
                <a:gd name="T26" fmla="*/ 76 w 1297"/>
                <a:gd name="T27" fmla="*/ 525 h 590"/>
                <a:gd name="T28" fmla="*/ 8 w 1297"/>
                <a:gd name="T29" fmla="*/ 493 h 590"/>
                <a:gd name="T30" fmla="*/ 0 w 1297"/>
                <a:gd name="T31" fmla="*/ 436 h 590"/>
                <a:gd name="T32" fmla="*/ 21 w 1297"/>
                <a:gd name="T33" fmla="*/ 394 h 590"/>
                <a:gd name="T34" fmla="*/ 230 w 1297"/>
                <a:gd name="T35" fmla="*/ 476 h 590"/>
                <a:gd name="T36" fmla="*/ 591 w 1297"/>
                <a:gd name="T37" fmla="*/ 504 h 590"/>
                <a:gd name="T38" fmla="*/ 675 w 1297"/>
                <a:gd name="T39" fmla="*/ 493 h 590"/>
                <a:gd name="T40" fmla="*/ 867 w 1297"/>
                <a:gd name="T41" fmla="*/ 430 h 590"/>
                <a:gd name="T42" fmla="*/ 970 w 1297"/>
                <a:gd name="T43" fmla="*/ 318 h 590"/>
                <a:gd name="T44" fmla="*/ 975 w 1297"/>
                <a:gd name="T45" fmla="*/ 314 h 590"/>
                <a:gd name="T46" fmla="*/ 992 w 1297"/>
                <a:gd name="T47" fmla="*/ 365 h 590"/>
                <a:gd name="T48" fmla="*/ 1025 w 1297"/>
                <a:gd name="T49" fmla="*/ 346 h 590"/>
                <a:gd name="T50" fmla="*/ 1061 w 1297"/>
                <a:gd name="T51" fmla="*/ 272 h 590"/>
                <a:gd name="T52" fmla="*/ 1074 w 1297"/>
                <a:gd name="T53" fmla="*/ 200 h 590"/>
                <a:gd name="T54" fmla="*/ 1076 w 1297"/>
                <a:gd name="T55" fmla="*/ 147 h 590"/>
                <a:gd name="T56" fmla="*/ 1032 w 1297"/>
                <a:gd name="T57" fmla="*/ 154 h 590"/>
                <a:gd name="T58" fmla="*/ 1021 w 1297"/>
                <a:gd name="T59" fmla="*/ 156 h 590"/>
                <a:gd name="T60" fmla="*/ 1086 w 1297"/>
                <a:gd name="T61" fmla="*/ 52 h 590"/>
                <a:gd name="T62" fmla="*/ 1091 w 1297"/>
                <a:gd name="T63" fmla="*/ 0 h 590"/>
                <a:gd name="T64" fmla="*/ 1251 w 1297"/>
                <a:gd name="T65" fmla="*/ 61 h 590"/>
                <a:gd name="T66" fmla="*/ 1251 w 1297"/>
                <a:gd name="T67" fmla="*/ 61 h 59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97"/>
                <a:gd name="T103" fmla="*/ 0 h 590"/>
                <a:gd name="T104" fmla="*/ 1297 w 1297"/>
                <a:gd name="T105" fmla="*/ 590 h 59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97" h="590">
                  <a:moveTo>
                    <a:pt x="1251" y="61"/>
                  </a:moveTo>
                  <a:lnTo>
                    <a:pt x="1264" y="71"/>
                  </a:lnTo>
                  <a:lnTo>
                    <a:pt x="1268" y="78"/>
                  </a:lnTo>
                  <a:lnTo>
                    <a:pt x="1272" y="133"/>
                  </a:lnTo>
                  <a:lnTo>
                    <a:pt x="1285" y="198"/>
                  </a:lnTo>
                  <a:lnTo>
                    <a:pt x="1297" y="213"/>
                  </a:lnTo>
                  <a:lnTo>
                    <a:pt x="1297" y="223"/>
                  </a:lnTo>
                  <a:lnTo>
                    <a:pt x="1291" y="229"/>
                  </a:lnTo>
                  <a:lnTo>
                    <a:pt x="1211" y="185"/>
                  </a:lnTo>
                  <a:lnTo>
                    <a:pt x="1179" y="171"/>
                  </a:lnTo>
                  <a:lnTo>
                    <a:pt x="1122" y="139"/>
                  </a:lnTo>
                  <a:lnTo>
                    <a:pt x="1116" y="139"/>
                  </a:lnTo>
                  <a:lnTo>
                    <a:pt x="1106" y="154"/>
                  </a:lnTo>
                  <a:lnTo>
                    <a:pt x="1103" y="181"/>
                  </a:lnTo>
                  <a:lnTo>
                    <a:pt x="1082" y="261"/>
                  </a:lnTo>
                  <a:lnTo>
                    <a:pt x="1038" y="375"/>
                  </a:lnTo>
                  <a:lnTo>
                    <a:pt x="1019" y="411"/>
                  </a:lnTo>
                  <a:lnTo>
                    <a:pt x="943" y="478"/>
                  </a:lnTo>
                  <a:lnTo>
                    <a:pt x="833" y="540"/>
                  </a:lnTo>
                  <a:lnTo>
                    <a:pt x="762" y="567"/>
                  </a:lnTo>
                  <a:lnTo>
                    <a:pt x="669" y="578"/>
                  </a:lnTo>
                  <a:lnTo>
                    <a:pt x="631" y="582"/>
                  </a:lnTo>
                  <a:lnTo>
                    <a:pt x="574" y="588"/>
                  </a:lnTo>
                  <a:lnTo>
                    <a:pt x="508" y="590"/>
                  </a:lnTo>
                  <a:lnTo>
                    <a:pt x="299" y="584"/>
                  </a:lnTo>
                  <a:lnTo>
                    <a:pt x="240" y="573"/>
                  </a:lnTo>
                  <a:lnTo>
                    <a:pt x="145" y="548"/>
                  </a:lnTo>
                  <a:lnTo>
                    <a:pt x="76" y="525"/>
                  </a:lnTo>
                  <a:lnTo>
                    <a:pt x="44" y="516"/>
                  </a:lnTo>
                  <a:lnTo>
                    <a:pt x="8" y="493"/>
                  </a:lnTo>
                  <a:lnTo>
                    <a:pt x="0" y="483"/>
                  </a:lnTo>
                  <a:lnTo>
                    <a:pt x="0" y="436"/>
                  </a:lnTo>
                  <a:lnTo>
                    <a:pt x="15" y="400"/>
                  </a:lnTo>
                  <a:lnTo>
                    <a:pt x="21" y="394"/>
                  </a:lnTo>
                  <a:lnTo>
                    <a:pt x="129" y="455"/>
                  </a:lnTo>
                  <a:lnTo>
                    <a:pt x="230" y="476"/>
                  </a:lnTo>
                  <a:lnTo>
                    <a:pt x="523" y="510"/>
                  </a:lnTo>
                  <a:lnTo>
                    <a:pt x="591" y="504"/>
                  </a:lnTo>
                  <a:lnTo>
                    <a:pt x="658" y="491"/>
                  </a:lnTo>
                  <a:lnTo>
                    <a:pt x="675" y="493"/>
                  </a:lnTo>
                  <a:lnTo>
                    <a:pt x="787" y="466"/>
                  </a:lnTo>
                  <a:lnTo>
                    <a:pt x="867" y="430"/>
                  </a:lnTo>
                  <a:lnTo>
                    <a:pt x="930" y="375"/>
                  </a:lnTo>
                  <a:lnTo>
                    <a:pt x="970" y="318"/>
                  </a:lnTo>
                  <a:lnTo>
                    <a:pt x="973" y="318"/>
                  </a:lnTo>
                  <a:lnTo>
                    <a:pt x="975" y="314"/>
                  </a:lnTo>
                  <a:lnTo>
                    <a:pt x="989" y="339"/>
                  </a:lnTo>
                  <a:lnTo>
                    <a:pt x="992" y="365"/>
                  </a:lnTo>
                  <a:lnTo>
                    <a:pt x="998" y="371"/>
                  </a:lnTo>
                  <a:lnTo>
                    <a:pt x="1025" y="346"/>
                  </a:lnTo>
                  <a:lnTo>
                    <a:pt x="1057" y="293"/>
                  </a:lnTo>
                  <a:lnTo>
                    <a:pt x="1061" y="272"/>
                  </a:lnTo>
                  <a:lnTo>
                    <a:pt x="1070" y="238"/>
                  </a:lnTo>
                  <a:lnTo>
                    <a:pt x="1074" y="200"/>
                  </a:lnTo>
                  <a:lnTo>
                    <a:pt x="1082" y="179"/>
                  </a:lnTo>
                  <a:lnTo>
                    <a:pt x="1076" y="147"/>
                  </a:lnTo>
                  <a:lnTo>
                    <a:pt x="1068" y="137"/>
                  </a:lnTo>
                  <a:lnTo>
                    <a:pt x="1032" y="154"/>
                  </a:lnTo>
                  <a:lnTo>
                    <a:pt x="983" y="190"/>
                  </a:lnTo>
                  <a:lnTo>
                    <a:pt x="1021" y="156"/>
                  </a:lnTo>
                  <a:lnTo>
                    <a:pt x="1059" y="114"/>
                  </a:lnTo>
                  <a:lnTo>
                    <a:pt x="1086" y="52"/>
                  </a:lnTo>
                  <a:lnTo>
                    <a:pt x="1087" y="6"/>
                  </a:lnTo>
                  <a:lnTo>
                    <a:pt x="1091" y="0"/>
                  </a:lnTo>
                  <a:lnTo>
                    <a:pt x="1219" y="48"/>
                  </a:lnTo>
                  <a:lnTo>
                    <a:pt x="1251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4DF84547-31CA-4A17-B0BE-ECD013DFA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7" y="2642"/>
              <a:ext cx="54" cy="87"/>
            </a:xfrm>
            <a:custGeom>
              <a:avLst/>
              <a:gdLst>
                <a:gd name="T0" fmla="*/ 109 w 109"/>
                <a:gd name="T1" fmla="*/ 11 h 173"/>
                <a:gd name="T2" fmla="*/ 99 w 109"/>
                <a:gd name="T3" fmla="*/ 41 h 173"/>
                <a:gd name="T4" fmla="*/ 86 w 109"/>
                <a:gd name="T5" fmla="*/ 78 h 173"/>
                <a:gd name="T6" fmla="*/ 80 w 109"/>
                <a:gd name="T7" fmla="*/ 157 h 173"/>
                <a:gd name="T8" fmla="*/ 73 w 109"/>
                <a:gd name="T9" fmla="*/ 167 h 173"/>
                <a:gd name="T10" fmla="*/ 67 w 109"/>
                <a:gd name="T11" fmla="*/ 173 h 173"/>
                <a:gd name="T12" fmla="*/ 59 w 109"/>
                <a:gd name="T13" fmla="*/ 169 h 173"/>
                <a:gd name="T14" fmla="*/ 38 w 109"/>
                <a:gd name="T15" fmla="*/ 112 h 173"/>
                <a:gd name="T16" fmla="*/ 0 w 109"/>
                <a:gd name="T17" fmla="*/ 32 h 173"/>
                <a:gd name="T18" fmla="*/ 4 w 109"/>
                <a:gd name="T19" fmla="*/ 24 h 173"/>
                <a:gd name="T20" fmla="*/ 88 w 109"/>
                <a:gd name="T21" fmla="*/ 0 h 173"/>
                <a:gd name="T22" fmla="*/ 97 w 109"/>
                <a:gd name="T23" fmla="*/ 0 h 173"/>
                <a:gd name="T24" fmla="*/ 109 w 109"/>
                <a:gd name="T25" fmla="*/ 11 h 173"/>
                <a:gd name="T26" fmla="*/ 109 w 109"/>
                <a:gd name="T27" fmla="*/ 11 h 173"/>
                <a:gd name="T28" fmla="*/ 109 w 109"/>
                <a:gd name="T29" fmla="*/ 11 h 17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9"/>
                <a:gd name="T46" fmla="*/ 0 h 173"/>
                <a:gd name="T47" fmla="*/ 109 w 109"/>
                <a:gd name="T48" fmla="*/ 173 h 17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9" h="173">
                  <a:moveTo>
                    <a:pt x="109" y="11"/>
                  </a:moveTo>
                  <a:lnTo>
                    <a:pt x="99" y="41"/>
                  </a:lnTo>
                  <a:lnTo>
                    <a:pt x="86" y="78"/>
                  </a:lnTo>
                  <a:lnTo>
                    <a:pt x="80" y="157"/>
                  </a:lnTo>
                  <a:lnTo>
                    <a:pt x="73" y="167"/>
                  </a:lnTo>
                  <a:lnTo>
                    <a:pt x="67" y="173"/>
                  </a:lnTo>
                  <a:lnTo>
                    <a:pt x="59" y="169"/>
                  </a:lnTo>
                  <a:lnTo>
                    <a:pt x="38" y="112"/>
                  </a:lnTo>
                  <a:lnTo>
                    <a:pt x="0" y="32"/>
                  </a:lnTo>
                  <a:lnTo>
                    <a:pt x="4" y="24"/>
                  </a:lnTo>
                  <a:lnTo>
                    <a:pt x="88" y="0"/>
                  </a:lnTo>
                  <a:lnTo>
                    <a:pt x="97" y="0"/>
                  </a:lnTo>
                  <a:lnTo>
                    <a:pt x="109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D6C0662B-0244-4440-8751-89A5B1151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7" y="2733"/>
              <a:ext cx="102" cy="246"/>
            </a:xfrm>
            <a:custGeom>
              <a:avLst/>
              <a:gdLst>
                <a:gd name="T0" fmla="*/ 92 w 206"/>
                <a:gd name="T1" fmla="*/ 29 h 492"/>
                <a:gd name="T2" fmla="*/ 135 w 206"/>
                <a:gd name="T3" fmla="*/ 69 h 492"/>
                <a:gd name="T4" fmla="*/ 202 w 206"/>
                <a:gd name="T5" fmla="*/ 160 h 492"/>
                <a:gd name="T6" fmla="*/ 206 w 206"/>
                <a:gd name="T7" fmla="*/ 175 h 492"/>
                <a:gd name="T8" fmla="*/ 200 w 206"/>
                <a:gd name="T9" fmla="*/ 289 h 492"/>
                <a:gd name="T10" fmla="*/ 149 w 206"/>
                <a:gd name="T11" fmla="*/ 380 h 492"/>
                <a:gd name="T12" fmla="*/ 74 w 206"/>
                <a:gd name="T13" fmla="*/ 464 h 492"/>
                <a:gd name="T14" fmla="*/ 36 w 206"/>
                <a:gd name="T15" fmla="*/ 492 h 492"/>
                <a:gd name="T16" fmla="*/ 29 w 206"/>
                <a:gd name="T17" fmla="*/ 483 h 492"/>
                <a:gd name="T18" fmla="*/ 63 w 206"/>
                <a:gd name="T19" fmla="*/ 437 h 492"/>
                <a:gd name="T20" fmla="*/ 154 w 206"/>
                <a:gd name="T21" fmla="*/ 314 h 492"/>
                <a:gd name="T22" fmla="*/ 166 w 206"/>
                <a:gd name="T23" fmla="*/ 285 h 492"/>
                <a:gd name="T24" fmla="*/ 177 w 206"/>
                <a:gd name="T25" fmla="*/ 243 h 492"/>
                <a:gd name="T26" fmla="*/ 177 w 206"/>
                <a:gd name="T27" fmla="*/ 173 h 492"/>
                <a:gd name="T28" fmla="*/ 152 w 206"/>
                <a:gd name="T29" fmla="*/ 120 h 492"/>
                <a:gd name="T30" fmla="*/ 93 w 206"/>
                <a:gd name="T31" fmla="*/ 67 h 492"/>
                <a:gd name="T32" fmla="*/ 80 w 206"/>
                <a:gd name="T33" fmla="*/ 61 h 492"/>
                <a:gd name="T34" fmla="*/ 69 w 206"/>
                <a:gd name="T35" fmla="*/ 74 h 492"/>
                <a:gd name="T36" fmla="*/ 67 w 206"/>
                <a:gd name="T37" fmla="*/ 194 h 492"/>
                <a:gd name="T38" fmla="*/ 97 w 206"/>
                <a:gd name="T39" fmla="*/ 253 h 492"/>
                <a:gd name="T40" fmla="*/ 93 w 206"/>
                <a:gd name="T41" fmla="*/ 255 h 492"/>
                <a:gd name="T42" fmla="*/ 46 w 206"/>
                <a:gd name="T43" fmla="*/ 226 h 492"/>
                <a:gd name="T44" fmla="*/ 25 w 206"/>
                <a:gd name="T45" fmla="*/ 223 h 492"/>
                <a:gd name="T46" fmla="*/ 8 w 206"/>
                <a:gd name="T47" fmla="*/ 200 h 492"/>
                <a:gd name="T48" fmla="*/ 0 w 206"/>
                <a:gd name="T49" fmla="*/ 158 h 492"/>
                <a:gd name="T50" fmla="*/ 12 w 206"/>
                <a:gd name="T51" fmla="*/ 110 h 492"/>
                <a:gd name="T52" fmla="*/ 29 w 206"/>
                <a:gd name="T53" fmla="*/ 21 h 492"/>
                <a:gd name="T54" fmla="*/ 29 w 206"/>
                <a:gd name="T55" fmla="*/ 12 h 492"/>
                <a:gd name="T56" fmla="*/ 27 w 206"/>
                <a:gd name="T57" fmla="*/ 10 h 492"/>
                <a:gd name="T58" fmla="*/ 33 w 206"/>
                <a:gd name="T59" fmla="*/ 0 h 492"/>
                <a:gd name="T60" fmla="*/ 54 w 206"/>
                <a:gd name="T61" fmla="*/ 4 h 492"/>
                <a:gd name="T62" fmla="*/ 92 w 206"/>
                <a:gd name="T63" fmla="*/ 29 h 492"/>
                <a:gd name="T64" fmla="*/ 92 w 206"/>
                <a:gd name="T65" fmla="*/ 29 h 492"/>
                <a:gd name="T66" fmla="*/ 92 w 206"/>
                <a:gd name="T67" fmla="*/ 29 h 49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6"/>
                <a:gd name="T103" fmla="*/ 0 h 492"/>
                <a:gd name="T104" fmla="*/ 206 w 206"/>
                <a:gd name="T105" fmla="*/ 492 h 49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6" h="492">
                  <a:moveTo>
                    <a:pt x="92" y="29"/>
                  </a:moveTo>
                  <a:lnTo>
                    <a:pt x="135" y="69"/>
                  </a:lnTo>
                  <a:lnTo>
                    <a:pt x="202" y="160"/>
                  </a:lnTo>
                  <a:lnTo>
                    <a:pt x="206" y="175"/>
                  </a:lnTo>
                  <a:lnTo>
                    <a:pt x="200" y="289"/>
                  </a:lnTo>
                  <a:lnTo>
                    <a:pt x="149" y="380"/>
                  </a:lnTo>
                  <a:lnTo>
                    <a:pt x="74" y="464"/>
                  </a:lnTo>
                  <a:lnTo>
                    <a:pt x="36" y="492"/>
                  </a:lnTo>
                  <a:lnTo>
                    <a:pt x="29" y="483"/>
                  </a:lnTo>
                  <a:lnTo>
                    <a:pt x="63" y="437"/>
                  </a:lnTo>
                  <a:lnTo>
                    <a:pt x="154" y="314"/>
                  </a:lnTo>
                  <a:lnTo>
                    <a:pt x="166" y="285"/>
                  </a:lnTo>
                  <a:lnTo>
                    <a:pt x="177" y="243"/>
                  </a:lnTo>
                  <a:lnTo>
                    <a:pt x="177" y="173"/>
                  </a:lnTo>
                  <a:lnTo>
                    <a:pt x="152" y="120"/>
                  </a:lnTo>
                  <a:lnTo>
                    <a:pt x="93" y="67"/>
                  </a:lnTo>
                  <a:lnTo>
                    <a:pt x="80" y="61"/>
                  </a:lnTo>
                  <a:lnTo>
                    <a:pt x="69" y="74"/>
                  </a:lnTo>
                  <a:lnTo>
                    <a:pt x="67" y="194"/>
                  </a:lnTo>
                  <a:lnTo>
                    <a:pt x="97" y="253"/>
                  </a:lnTo>
                  <a:lnTo>
                    <a:pt x="93" y="255"/>
                  </a:lnTo>
                  <a:lnTo>
                    <a:pt x="46" y="226"/>
                  </a:lnTo>
                  <a:lnTo>
                    <a:pt x="25" y="223"/>
                  </a:lnTo>
                  <a:lnTo>
                    <a:pt x="8" y="200"/>
                  </a:lnTo>
                  <a:lnTo>
                    <a:pt x="0" y="158"/>
                  </a:lnTo>
                  <a:lnTo>
                    <a:pt x="12" y="110"/>
                  </a:lnTo>
                  <a:lnTo>
                    <a:pt x="29" y="21"/>
                  </a:lnTo>
                  <a:lnTo>
                    <a:pt x="29" y="12"/>
                  </a:lnTo>
                  <a:lnTo>
                    <a:pt x="27" y="10"/>
                  </a:lnTo>
                  <a:lnTo>
                    <a:pt x="33" y="0"/>
                  </a:lnTo>
                  <a:lnTo>
                    <a:pt x="54" y="4"/>
                  </a:lnTo>
                  <a:lnTo>
                    <a:pt x="92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7" name="Freeform 48">
              <a:extLst>
                <a:ext uri="{FF2B5EF4-FFF2-40B4-BE49-F238E27FC236}">
                  <a16:creationId xmlns:a16="http://schemas.microsoft.com/office/drawing/2014/main" id="{8EB460DE-FEFE-49CE-8C4F-EAB555F2E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" y="2817"/>
              <a:ext cx="1628" cy="406"/>
            </a:xfrm>
            <a:custGeom>
              <a:avLst/>
              <a:gdLst>
                <a:gd name="T0" fmla="*/ 677 w 3256"/>
                <a:gd name="T1" fmla="*/ 8 h 812"/>
                <a:gd name="T2" fmla="*/ 673 w 3256"/>
                <a:gd name="T3" fmla="*/ 289 h 812"/>
                <a:gd name="T4" fmla="*/ 677 w 3256"/>
                <a:gd name="T5" fmla="*/ 308 h 812"/>
                <a:gd name="T6" fmla="*/ 681 w 3256"/>
                <a:gd name="T7" fmla="*/ 314 h 812"/>
                <a:gd name="T8" fmla="*/ 701 w 3256"/>
                <a:gd name="T9" fmla="*/ 331 h 812"/>
                <a:gd name="T10" fmla="*/ 720 w 3256"/>
                <a:gd name="T11" fmla="*/ 360 h 812"/>
                <a:gd name="T12" fmla="*/ 814 w 3256"/>
                <a:gd name="T13" fmla="*/ 438 h 812"/>
                <a:gd name="T14" fmla="*/ 981 w 3256"/>
                <a:gd name="T15" fmla="*/ 531 h 812"/>
                <a:gd name="T16" fmla="*/ 1167 w 3256"/>
                <a:gd name="T17" fmla="*/ 609 h 812"/>
                <a:gd name="T18" fmla="*/ 1336 w 3256"/>
                <a:gd name="T19" fmla="*/ 664 h 812"/>
                <a:gd name="T20" fmla="*/ 1469 w 3256"/>
                <a:gd name="T21" fmla="*/ 704 h 812"/>
                <a:gd name="T22" fmla="*/ 1601 w 3256"/>
                <a:gd name="T23" fmla="*/ 732 h 812"/>
                <a:gd name="T24" fmla="*/ 1787 w 3256"/>
                <a:gd name="T25" fmla="*/ 751 h 812"/>
                <a:gd name="T26" fmla="*/ 1969 w 3256"/>
                <a:gd name="T27" fmla="*/ 761 h 812"/>
                <a:gd name="T28" fmla="*/ 2213 w 3256"/>
                <a:gd name="T29" fmla="*/ 766 h 812"/>
                <a:gd name="T30" fmla="*/ 2406 w 3256"/>
                <a:gd name="T31" fmla="*/ 745 h 812"/>
                <a:gd name="T32" fmla="*/ 2576 w 3256"/>
                <a:gd name="T33" fmla="*/ 715 h 812"/>
                <a:gd name="T34" fmla="*/ 2836 w 3256"/>
                <a:gd name="T35" fmla="*/ 641 h 812"/>
                <a:gd name="T36" fmla="*/ 2973 w 3256"/>
                <a:gd name="T37" fmla="*/ 590 h 812"/>
                <a:gd name="T38" fmla="*/ 3074 w 3256"/>
                <a:gd name="T39" fmla="*/ 525 h 812"/>
                <a:gd name="T40" fmla="*/ 3142 w 3256"/>
                <a:gd name="T41" fmla="*/ 464 h 812"/>
                <a:gd name="T42" fmla="*/ 3201 w 3256"/>
                <a:gd name="T43" fmla="*/ 388 h 812"/>
                <a:gd name="T44" fmla="*/ 3228 w 3256"/>
                <a:gd name="T45" fmla="*/ 331 h 812"/>
                <a:gd name="T46" fmla="*/ 3249 w 3256"/>
                <a:gd name="T47" fmla="*/ 333 h 812"/>
                <a:gd name="T48" fmla="*/ 3256 w 3256"/>
                <a:gd name="T49" fmla="*/ 344 h 812"/>
                <a:gd name="T50" fmla="*/ 3252 w 3256"/>
                <a:gd name="T51" fmla="*/ 377 h 812"/>
                <a:gd name="T52" fmla="*/ 3211 w 3256"/>
                <a:gd name="T53" fmla="*/ 447 h 812"/>
                <a:gd name="T54" fmla="*/ 3125 w 3256"/>
                <a:gd name="T55" fmla="*/ 534 h 812"/>
                <a:gd name="T56" fmla="*/ 3030 w 3256"/>
                <a:gd name="T57" fmla="*/ 597 h 812"/>
                <a:gd name="T58" fmla="*/ 2946 w 3256"/>
                <a:gd name="T59" fmla="*/ 641 h 812"/>
                <a:gd name="T60" fmla="*/ 2798 w 3256"/>
                <a:gd name="T61" fmla="*/ 698 h 812"/>
                <a:gd name="T62" fmla="*/ 2674 w 3256"/>
                <a:gd name="T63" fmla="*/ 730 h 812"/>
                <a:gd name="T64" fmla="*/ 2547 w 3256"/>
                <a:gd name="T65" fmla="*/ 763 h 812"/>
                <a:gd name="T66" fmla="*/ 2424 w 3256"/>
                <a:gd name="T67" fmla="*/ 782 h 812"/>
                <a:gd name="T68" fmla="*/ 2323 w 3256"/>
                <a:gd name="T69" fmla="*/ 793 h 812"/>
                <a:gd name="T70" fmla="*/ 2237 w 3256"/>
                <a:gd name="T71" fmla="*/ 802 h 812"/>
                <a:gd name="T72" fmla="*/ 2045 w 3256"/>
                <a:gd name="T73" fmla="*/ 806 h 812"/>
                <a:gd name="T74" fmla="*/ 1939 w 3256"/>
                <a:gd name="T75" fmla="*/ 806 h 812"/>
                <a:gd name="T76" fmla="*/ 1901 w 3256"/>
                <a:gd name="T77" fmla="*/ 812 h 812"/>
                <a:gd name="T78" fmla="*/ 1631 w 3256"/>
                <a:gd name="T79" fmla="*/ 799 h 812"/>
                <a:gd name="T80" fmla="*/ 1416 w 3256"/>
                <a:gd name="T81" fmla="*/ 776 h 812"/>
                <a:gd name="T82" fmla="*/ 1211 w 3256"/>
                <a:gd name="T83" fmla="*/ 747 h 812"/>
                <a:gd name="T84" fmla="*/ 1182 w 3256"/>
                <a:gd name="T85" fmla="*/ 742 h 812"/>
                <a:gd name="T86" fmla="*/ 878 w 3256"/>
                <a:gd name="T87" fmla="*/ 687 h 812"/>
                <a:gd name="T88" fmla="*/ 648 w 3256"/>
                <a:gd name="T89" fmla="*/ 631 h 812"/>
                <a:gd name="T90" fmla="*/ 509 w 3256"/>
                <a:gd name="T91" fmla="*/ 591 h 812"/>
                <a:gd name="T92" fmla="*/ 319 w 3256"/>
                <a:gd name="T93" fmla="*/ 531 h 812"/>
                <a:gd name="T94" fmla="*/ 165 w 3256"/>
                <a:gd name="T95" fmla="*/ 460 h 812"/>
                <a:gd name="T96" fmla="*/ 38 w 3256"/>
                <a:gd name="T97" fmla="*/ 367 h 812"/>
                <a:gd name="T98" fmla="*/ 10 w 3256"/>
                <a:gd name="T99" fmla="*/ 331 h 812"/>
                <a:gd name="T100" fmla="*/ 0 w 3256"/>
                <a:gd name="T101" fmla="*/ 293 h 812"/>
                <a:gd name="T102" fmla="*/ 0 w 3256"/>
                <a:gd name="T103" fmla="*/ 272 h 812"/>
                <a:gd name="T104" fmla="*/ 21 w 3256"/>
                <a:gd name="T105" fmla="*/ 215 h 812"/>
                <a:gd name="T106" fmla="*/ 55 w 3256"/>
                <a:gd name="T107" fmla="*/ 173 h 812"/>
                <a:gd name="T108" fmla="*/ 108 w 3256"/>
                <a:gd name="T109" fmla="*/ 133 h 812"/>
                <a:gd name="T110" fmla="*/ 207 w 3256"/>
                <a:gd name="T111" fmla="*/ 88 h 812"/>
                <a:gd name="T112" fmla="*/ 327 w 3256"/>
                <a:gd name="T113" fmla="*/ 54 h 812"/>
                <a:gd name="T114" fmla="*/ 500 w 3256"/>
                <a:gd name="T115" fmla="*/ 21 h 812"/>
                <a:gd name="T116" fmla="*/ 641 w 3256"/>
                <a:gd name="T117" fmla="*/ 0 h 812"/>
                <a:gd name="T118" fmla="*/ 671 w 3256"/>
                <a:gd name="T119" fmla="*/ 0 h 812"/>
                <a:gd name="T120" fmla="*/ 677 w 3256"/>
                <a:gd name="T121" fmla="*/ 8 h 812"/>
                <a:gd name="T122" fmla="*/ 677 w 3256"/>
                <a:gd name="T123" fmla="*/ 8 h 812"/>
                <a:gd name="T124" fmla="*/ 677 w 3256"/>
                <a:gd name="T125" fmla="*/ 8 h 81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56"/>
                <a:gd name="T190" fmla="*/ 0 h 812"/>
                <a:gd name="T191" fmla="*/ 3256 w 3256"/>
                <a:gd name="T192" fmla="*/ 812 h 81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56" h="812">
                  <a:moveTo>
                    <a:pt x="677" y="8"/>
                  </a:moveTo>
                  <a:lnTo>
                    <a:pt x="673" y="289"/>
                  </a:lnTo>
                  <a:lnTo>
                    <a:pt x="677" y="308"/>
                  </a:lnTo>
                  <a:lnTo>
                    <a:pt x="681" y="314"/>
                  </a:lnTo>
                  <a:lnTo>
                    <a:pt x="701" y="331"/>
                  </a:lnTo>
                  <a:lnTo>
                    <a:pt x="720" y="360"/>
                  </a:lnTo>
                  <a:lnTo>
                    <a:pt x="814" y="438"/>
                  </a:lnTo>
                  <a:lnTo>
                    <a:pt x="981" y="531"/>
                  </a:lnTo>
                  <a:lnTo>
                    <a:pt x="1167" y="609"/>
                  </a:lnTo>
                  <a:lnTo>
                    <a:pt x="1336" y="664"/>
                  </a:lnTo>
                  <a:lnTo>
                    <a:pt x="1469" y="704"/>
                  </a:lnTo>
                  <a:lnTo>
                    <a:pt x="1601" y="732"/>
                  </a:lnTo>
                  <a:lnTo>
                    <a:pt x="1787" y="751"/>
                  </a:lnTo>
                  <a:lnTo>
                    <a:pt x="1969" y="761"/>
                  </a:lnTo>
                  <a:lnTo>
                    <a:pt x="2213" y="766"/>
                  </a:lnTo>
                  <a:lnTo>
                    <a:pt x="2406" y="745"/>
                  </a:lnTo>
                  <a:lnTo>
                    <a:pt x="2576" y="715"/>
                  </a:lnTo>
                  <a:lnTo>
                    <a:pt x="2836" y="641"/>
                  </a:lnTo>
                  <a:lnTo>
                    <a:pt x="2973" y="590"/>
                  </a:lnTo>
                  <a:lnTo>
                    <a:pt x="3074" y="525"/>
                  </a:lnTo>
                  <a:lnTo>
                    <a:pt x="3142" y="464"/>
                  </a:lnTo>
                  <a:lnTo>
                    <a:pt x="3201" y="388"/>
                  </a:lnTo>
                  <a:lnTo>
                    <a:pt x="3228" y="331"/>
                  </a:lnTo>
                  <a:lnTo>
                    <a:pt x="3249" y="333"/>
                  </a:lnTo>
                  <a:lnTo>
                    <a:pt x="3256" y="344"/>
                  </a:lnTo>
                  <a:lnTo>
                    <a:pt x="3252" y="377"/>
                  </a:lnTo>
                  <a:lnTo>
                    <a:pt x="3211" y="447"/>
                  </a:lnTo>
                  <a:lnTo>
                    <a:pt x="3125" y="534"/>
                  </a:lnTo>
                  <a:lnTo>
                    <a:pt x="3030" y="597"/>
                  </a:lnTo>
                  <a:lnTo>
                    <a:pt x="2946" y="641"/>
                  </a:lnTo>
                  <a:lnTo>
                    <a:pt x="2798" y="698"/>
                  </a:lnTo>
                  <a:lnTo>
                    <a:pt x="2674" y="730"/>
                  </a:lnTo>
                  <a:lnTo>
                    <a:pt x="2547" y="763"/>
                  </a:lnTo>
                  <a:lnTo>
                    <a:pt x="2424" y="782"/>
                  </a:lnTo>
                  <a:lnTo>
                    <a:pt x="2323" y="793"/>
                  </a:lnTo>
                  <a:lnTo>
                    <a:pt x="2237" y="802"/>
                  </a:lnTo>
                  <a:lnTo>
                    <a:pt x="2045" y="806"/>
                  </a:lnTo>
                  <a:lnTo>
                    <a:pt x="1939" y="806"/>
                  </a:lnTo>
                  <a:lnTo>
                    <a:pt x="1901" y="812"/>
                  </a:lnTo>
                  <a:lnTo>
                    <a:pt x="1631" y="799"/>
                  </a:lnTo>
                  <a:lnTo>
                    <a:pt x="1416" y="776"/>
                  </a:lnTo>
                  <a:lnTo>
                    <a:pt x="1211" y="747"/>
                  </a:lnTo>
                  <a:lnTo>
                    <a:pt x="1182" y="742"/>
                  </a:lnTo>
                  <a:lnTo>
                    <a:pt x="878" y="687"/>
                  </a:lnTo>
                  <a:lnTo>
                    <a:pt x="648" y="631"/>
                  </a:lnTo>
                  <a:lnTo>
                    <a:pt x="509" y="591"/>
                  </a:lnTo>
                  <a:lnTo>
                    <a:pt x="319" y="531"/>
                  </a:lnTo>
                  <a:lnTo>
                    <a:pt x="165" y="460"/>
                  </a:lnTo>
                  <a:lnTo>
                    <a:pt x="38" y="367"/>
                  </a:lnTo>
                  <a:lnTo>
                    <a:pt x="10" y="331"/>
                  </a:lnTo>
                  <a:lnTo>
                    <a:pt x="0" y="293"/>
                  </a:lnTo>
                  <a:lnTo>
                    <a:pt x="0" y="272"/>
                  </a:lnTo>
                  <a:lnTo>
                    <a:pt x="21" y="215"/>
                  </a:lnTo>
                  <a:lnTo>
                    <a:pt x="55" y="173"/>
                  </a:lnTo>
                  <a:lnTo>
                    <a:pt x="108" y="133"/>
                  </a:lnTo>
                  <a:lnTo>
                    <a:pt x="207" y="88"/>
                  </a:lnTo>
                  <a:lnTo>
                    <a:pt x="327" y="54"/>
                  </a:lnTo>
                  <a:lnTo>
                    <a:pt x="500" y="21"/>
                  </a:lnTo>
                  <a:lnTo>
                    <a:pt x="641" y="0"/>
                  </a:lnTo>
                  <a:lnTo>
                    <a:pt x="671" y="0"/>
                  </a:lnTo>
                  <a:lnTo>
                    <a:pt x="677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210CD469-F809-4C77-92D9-A84635E85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2895"/>
              <a:ext cx="172" cy="163"/>
            </a:xfrm>
            <a:custGeom>
              <a:avLst/>
              <a:gdLst>
                <a:gd name="T0" fmla="*/ 344 w 344"/>
                <a:gd name="T1" fmla="*/ 10 h 325"/>
                <a:gd name="T2" fmla="*/ 342 w 344"/>
                <a:gd name="T3" fmla="*/ 38 h 325"/>
                <a:gd name="T4" fmla="*/ 332 w 344"/>
                <a:gd name="T5" fmla="*/ 74 h 325"/>
                <a:gd name="T6" fmla="*/ 319 w 344"/>
                <a:gd name="T7" fmla="*/ 135 h 325"/>
                <a:gd name="T8" fmla="*/ 262 w 344"/>
                <a:gd name="T9" fmla="*/ 204 h 325"/>
                <a:gd name="T10" fmla="*/ 163 w 344"/>
                <a:gd name="T11" fmla="*/ 297 h 325"/>
                <a:gd name="T12" fmla="*/ 129 w 344"/>
                <a:gd name="T13" fmla="*/ 320 h 325"/>
                <a:gd name="T14" fmla="*/ 117 w 344"/>
                <a:gd name="T15" fmla="*/ 316 h 325"/>
                <a:gd name="T16" fmla="*/ 117 w 344"/>
                <a:gd name="T17" fmla="*/ 304 h 325"/>
                <a:gd name="T18" fmla="*/ 133 w 344"/>
                <a:gd name="T19" fmla="*/ 291 h 325"/>
                <a:gd name="T20" fmla="*/ 116 w 344"/>
                <a:gd name="T21" fmla="*/ 291 h 325"/>
                <a:gd name="T22" fmla="*/ 66 w 344"/>
                <a:gd name="T23" fmla="*/ 314 h 325"/>
                <a:gd name="T24" fmla="*/ 38 w 344"/>
                <a:gd name="T25" fmla="*/ 316 h 325"/>
                <a:gd name="T26" fmla="*/ 13 w 344"/>
                <a:gd name="T27" fmla="*/ 325 h 325"/>
                <a:gd name="T28" fmla="*/ 5 w 344"/>
                <a:gd name="T29" fmla="*/ 325 h 325"/>
                <a:gd name="T30" fmla="*/ 0 w 344"/>
                <a:gd name="T31" fmla="*/ 318 h 325"/>
                <a:gd name="T32" fmla="*/ 0 w 344"/>
                <a:gd name="T33" fmla="*/ 312 h 325"/>
                <a:gd name="T34" fmla="*/ 102 w 344"/>
                <a:gd name="T35" fmla="*/ 255 h 325"/>
                <a:gd name="T36" fmla="*/ 203 w 344"/>
                <a:gd name="T37" fmla="*/ 175 h 325"/>
                <a:gd name="T38" fmla="*/ 275 w 344"/>
                <a:gd name="T39" fmla="*/ 103 h 325"/>
                <a:gd name="T40" fmla="*/ 328 w 344"/>
                <a:gd name="T41" fmla="*/ 6 h 325"/>
                <a:gd name="T42" fmla="*/ 328 w 344"/>
                <a:gd name="T43" fmla="*/ 0 h 325"/>
                <a:gd name="T44" fmla="*/ 338 w 344"/>
                <a:gd name="T45" fmla="*/ 0 h 325"/>
                <a:gd name="T46" fmla="*/ 344 w 344"/>
                <a:gd name="T47" fmla="*/ 10 h 325"/>
                <a:gd name="T48" fmla="*/ 344 w 344"/>
                <a:gd name="T49" fmla="*/ 10 h 325"/>
                <a:gd name="T50" fmla="*/ 344 w 344"/>
                <a:gd name="T51" fmla="*/ 10 h 3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44"/>
                <a:gd name="T79" fmla="*/ 0 h 325"/>
                <a:gd name="T80" fmla="*/ 344 w 344"/>
                <a:gd name="T81" fmla="*/ 325 h 32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44" h="325">
                  <a:moveTo>
                    <a:pt x="344" y="10"/>
                  </a:moveTo>
                  <a:lnTo>
                    <a:pt x="342" y="38"/>
                  </a:lnTo>
                  <a:lnTo>
                    <a:pt x="332" y="74"/>
                  </a:lnTo>
                  <a:lnTo>
                    <a:pt x="319" y="135"/>
                  </a:lnTo>
                  <a:lnTo>
                    <a:pt x="262" y="204"/>
                  </a:lnTo>
                  <a:lnTo>
                    <a:pt x="163" y="297"/>
                  </a:lnTo>
                  <a:lnTo>
                    <a:pt x="129" y="320"/>
                  </a:lnTo>
                  <a:lnTo>
                    <a:pt x="117" y="316"/>
                  </a:lnTo>
                  <a:lnTo>
                    <a:pt x="117" y="304"/>
                  </a:lnTo>
                  <a:lnTo>
                    <a:pt x="133" y="291"/>
                  </a:lnTo>
                  <a:lnTo>
                    <a:pt x="116" y="291"/>
                  </a:lnTo>
                  <a:lnTo>
                    <a:pt x="66" y="314"/>
                  </a:lnTo>
                  <a:lnTo>
                    <a:pt x="38" y="316"/>
                  </a:lnTo>
                  <a:lnTo>
                    <a:pt x="13" y="325"/>
                  </a:lnTo>
                  <a:lnTo>
                    <a:pt x="5" y="325"/>
                  </a:lnTo>
                  <a:lnTo>
                    <a:pt x="0" y="318"/>
                  </a:lnTo>
                  <a:lnTo>
                    <a:pt x="0" y="312"/>
                  </a:lnTo>
                  <a:lnTo>
                    <a:pt x="102" y="255"/>
                  </a:lnTo>
                  <a:lnTo>
                    <a:pt x="203" y="175"/>
                  </a:lnTo>
                  <a:lnTo>
                    <a:pt x="275" y="103"/>
                  </a:lnTo>
                  <a:lnTo>
                    <a:pt x="328" y="6"/>
                  </a:lnTo>
                  <a:lnTo>
                    <a:pt x="328" y="0"/>
                  </a:lnTo>
                  <a:lnTo>
                    <a:pt x="338" y="0"/>
                  </a:lnTo>
                  <a:lnTo>
                    <a:pt x="34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9" name="Freeform 50">
              <a:extLst>
                <a:ext uri="{FF2B5EF4-FFF2-40B4-BE49-F238E27FC236}">
                  <a16:creationId xmlns:a16="http://schemas.microsoft.com/office/drawing/2014/main" id="{3EDF2E7F-86D0-4877-A799-4B2E5FC71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" y="2900"/>
              <a:ext cx="302" cy="62"/>
            </a:xfrm>
            <a:custGeom>
              <a:avLst/>
              <a:gdLst>
                <a:gd name="T0" fmla="*/ 207 w 602"/>
                <a:gd name="T1" fmla="*/ 55 h 123"/>
                <a:gd name="T2" fmla="*/ 349 w 602"/>
                <a:gd name="T3" fmla="*/ 78 h 123"/>
                <a:gd name="T4" fmla="*/ 570 w 602"/>
                <a:gd name="T5" fmla="*/ 83 h 123"/>
                <a:gd name="T6" fmla="*/ 591 w 602"/>
                <a:gd name="T7" fmla="*/ 78 h 123"/>
                <a:gd name="T8" fmla="*/ 602 w 602"/>
                <a:gd name="T9" fmla="*/ 78 h 123"/>
                <a:gd name="T10" fmla="*/ 602 w 602"/>
                <a:gd name="T11" fmla="*/ 83 h 123"/>
                <a:gd name="T12" fmla="*/ 587 w 602"/>
                <a:gd name="T13" fmla="*/ 93 h 123"/>
                <a:gd name="T14" fmla="*/ 547 w 602"/>
                <a:gd name="T15" fmla="*/ 95 h 123"/>
                <a:gd name="T16" fmla="*/ 538 w 602"/>
                <a:gd name="T17" fmla="*/ 100 h 123"/>
                <a:gd name="T18" fmla="*/ 494 w 602"/>
                <a:gd name="T19" fmla="*/ 104 h 123"/>
                <a:gd name="T20" fmla="*/ 454 w 602"/>
                <a:gd name="T21" fmla="*/ 110 h 123"/>
                <a:gd name="T22" fmla="*/ 302 w 602"/>
                <a:gd name="T23" fmla="*/ 119 h 123"/>
                <a:gd name="T24" fmla="*/ 59 w 602"/>
                <a:gd name="T25" fmla="*/ 123 h 123"/>
                <a:gd name="T26" fmla="*/ 7 w 602"/>
                <a:gd name="T27" fmla="*/ 93 h 123"/>
                <a:gd name="T28" fmla="*/ 0 w 602"/>
                <a:gd name="T29" fmla="*/ 81 h 123"/>
                <a:gd name="T30" fmla="*/ 3 w 602"/>
                <a:gd name="T31" fmla="*/ 9 h 123"/>
                <a:gd name="T32" fmla="*/ 11 w 602"/>
                <a:gd name="T33" fmla="*/ 0 h 123"/>
                <a:gd name="T34" fmla="*/ 95 w 602"/>
                <a:gd name="T35" fmla="*/ 34 h 123"/>
                <a:gd name="T36" fmla="*/ 207 w 602"/>
                <a:gd name="T37" fmla="*/ 55 h 123"/>
                <a:gd name="T38" fmla="*/ 207 w 602"/>
                <a:gd name="T39" fmla="*/ 55 h 123"/>
                <a:gd name="T40" fmla="*/ 207 w 602"/>
                <a:gd name="T41" fmla="*/ 55 h 1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02"/>
                <a:gd name="T64" fmla="*/ 0 h 123"/>
                <a:gd name="T65" fmla="*/ 602 w 602"/>
                <a:gd name="T66" fmla="*/ 123 h 12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02" h="123">
                  <a:moveTo>
                    <a:pt x="207" y="55"/>
                  </a:moveTo>
                  <a:lnTo>
                    <a:pt x="349" y="78"/>
                  </a:lnTo>
                  <a:lnTo>
                    <a:pt x="570" y="83"/>
                  </a:lnTo>
                  <a:lnTo>
                    <a:pt x="591" y="78"/>
                  </a:lnTo>
                  <a:lnTo>
                    <a:pt x="602" y="78"/>
                  </a:lnTo>
                  <a:lnTo>
                    <a:pt x="602" y="83"/>
                  </a:lnTo>
                  <a:lnTo>
                    <a:pt x="587" y="93"/>
                  </a:lnTo>
                  <a:lnTo>
                    <a:pt x="547" y="95"/>
                  </a:lnTo>
                  <a:lnTo>
                    <a:pt x="538" y="100"/>
                  </a:lnTo>
                  <a:lnTo>
                    <a:pt x="494" y="104"/>
                  </a:lnTo>
                  <a:lnTo>
                    <a:pt x="454" y="110"/>
                  </a:lnTo>
                  <a:lnTo>
                    <a:pt x="302" y="119"/>
                  </a:lnTo>
                  <a:lnTo>
                    <a:pt x="59" y="123"/>
                  </a:lnTo>
                  <a:lnTo>
                    <a:pt x="7" y="93"/>
                  </a:lnTo>
                  <a:lnTo>
                    <a:pt x="0" y="81"/>
                  </a:lnTo>
                  <a:lnTo>
                    <a:pt x="3" y="9"/>
                  </a:lnTo>
                  <a:lnTo>
                    <a:pt x="11" y="0"/>
                  </a:lnTo>
                  <a:lnTo>
                    <a:pt x="95" y="34"/>
                  </a:lnTo>
                  <a:lnTo>
                    <a:pt x="20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50" name="Freeform 51">
              <a:extLst>
                <a:ext uri="{FF2B5EF4-FFF2-40B4-BE49-F238E27FC236}">
                  <a16:creationId xmlns:a16="http://schemas.microsoft.com/office/drawing/2014/main" id="{26A9CA13-ED38-4BFD-9EEA-662A3F7DD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" y="2938"/>
              <a:ext cx="1131" cy="245"/>
            </a:xfrm>
            <a:custGeom>
              <a:avLst/>
              <a:gdLst>
                <a:gd name="T0" fmla="*/ 97 w 2262"/>
                <a:gd name="T1" fmla="*/ 70 h 490"/>
                <a:gd name="T2" fmla="*/ 217 w 2262"/>
                <a:gd name="T3" fmla="*/ 144 h 490"/>
                <a:gd name="T4" fmla="*/ 346 w 2262"/>
                <a:gd name="T5" fmla="*/ 209 h 490"/>
                <a:gd name="T6" fmla="*/ 506 w 2262"/>
                <a:gd name="T7" fmla="*/ 270 h 490"/>
                <a:gd name="T8" fmla="*/ 644 w 2262"/>
                <a:gd name="T9" fmla="*/ 310 h 490"/>
                <a:gd name="T10" fmla="*/ 793 w 2262"/>
                <a:gd name="T11" fmla="*/ 353 h 490"/>
                <a:gd name="T12" fmla="*/ 813 w 2262"/>
                <a:gd name="T13" fmla="*/ 357 h 490"/>
                <a:gd name="T14" fmla="*/ 920 w 2262"/>
                <a:gd name="T15" fmla="*/ 386 h 490"/>
                <a:gd name="T16" fmla="*/ 1024 w 2262"/>
                <a:gd name="T17" fmla="*/ 405 h 490"/>
                <a:gd name="T18" fmla="*/ 1260 w 2262"/>
                <a:gd name="T19" fmla="*/ 431 h 490"/>
                <a:gd name="T20" fmla="*/ 1439 w 2262"/>
                <a:gd name="T21" fmla="*/ 437 h 490"/>
                <a:gd name="T22" fmla="*/ 1581 w 2262"/>
                <a:gd name="T23" fmla="*/ 433 h 490"/>
                <a:gd name="T24" fmla="*/ 1635 w 2262"/>
                <a:gd name="T25" fmla="*/ 429 h 490"/>
                <a:gd name="T26" fmla="*/ 1752 w 2262"/>
                <a:gd name="T27" fmla="*/ 412 h 490"/>
                <a:gd name="T28" fmla="*/ 1838 w 2262"/>
                <a:gd name="T29" fmla="*/ 407 h 490"/>
                <a:gd name="T30" fmla="*/ 1971 w 2262"/>
                <a:gd name="T31" fmla="*/ 380 h 490"/>
                <a:gd name="T32" fmla="*/ 2119 w 2262"/>
                <a:gd name="T33" fmla="*/ 338 h 490"/>
                <a:gd name="T34" fmla="*/ 2222 w 2262"/>
                <a:gd name="T35" fmla="*/ 300 h 490"/>
                <a:gd name="T36" fmla="*/ 2258 w 2262"/>
                <a:gd name="T37" fmla="*/ 281 h 490"/>
                <a:gd name="T38" fmla="*/ 2262 w 2262"/>
                <a:gd name="T39" fmla="*/ 281 h 490"/>
                <a:gd name="T40" fmla="*/ 2262 w 2262"/>
                <a:gd name="T41" fmla="*/ 291 h 490"/>
                <a:gd name="T42" fmla="*/ 2218 w 2262"/>
                <a:gd name="T43" fmla="*/ 321 h 490"/>
                <a:gd name="T44" fmla="*/ 2106 w 2262"/>
                <a:gd name="T45" fmla="*/ 367 h 490"/>
                <a:gd name="T46" fmla="*/ 1920 w 2262"/>
                <a:gd name="T47" fmla="*/ 424 h 490"/>
                <a:gd name="T48" fmla="*/ 1811 w 2262"/>
                <a:gd name="T49" fmla="*/ 448 h 490"/>
                <a:gd name="T50" fmla="*/ 1479 w 2262"/>
                <a:gd name="T51" fmla="*/ 484 h 490"/>
                <a:gd name="T52" fmla="*/ 1410 w 2262"/>
                <a:gd name="T53" fmla="*/ 486 h 490"/>
                <a:gd name="T54" fmla="*/ 1222 w 2262"/>
                <a:gd name="T55" fmla="*/ 490 h 490"/>
                <a:gd name="T56" fmla="*/ 1038 w 2262"/>
                <a:gd name="T57" fmla="*/ 473 h 490"/>
                <a:gd name="T58" fmla="*/ 891 w 2262"/>
                <a:gd name="T59" fmla="*/ 450 h 490"/>
                <a:gd name="T60" fmla="*/ 869 w 2262"/>
                <a:gd name="T61" fmla="*/ 445 h 490"/>
                <a:gd name="T62" fmla="*/ 680 w 2262"/>
                <a:gd name="T63" fmla="*/ 405 h 490"/>
                <a:gd name="T64" fmla="*/ 591 w 2262"/>
                <a:gd name="T65" fmla="*/ 376 h 490"/>
                <a:gd name="T66" fmla="*/ 450 w 2262"/>
                <a:gd name="T67" fmla="*/ 327 h 490"/>
                <a:gd name="T68" fmla="*/ 272 w 2262"/>
                <a:gd name="T69" fmla="*/ 247 h 490"/>
                <a:gd name="T70" fmla="*/ 118 w 2262"/>
                <a:gd name="T71" fmla="*/ 159 h 490"/>
                <a:gd name="T72" fmla="*/ 9 w 2262"/>
                <a:gd name="T73" fmla="*/ 72 h 490"/>
                <a:gd name="T74" fmla="*/ 2 w 2262"/>
                <a:gd name="T75" fmla="*/ 51 h 490"/>
                <a:gd name="T76" fmla="*/ 0 w 2262"/>
                <a:gd name="T77" fmla="*/ 21 h 490"/>
                <a:gd name="T78" fmla="*/ 0 w 2262"/>
                <a:gd name="T79" fmla="*/ 17 h 490"/>
                <a:gd name="T80" fmla="*/ 0 w 2262"/>
                <a:gd name="T81" fmla="*/ 11 h 490"/>
                <a:gd name="T82" fmla="*/ 15 w 2262"/>
                <a:gd name="T83" fmla="*/ 0 h 490"/>
                <a:gd name="T84" fmla="*/ 42 w 2262"/>
                <a:gd name="T85" fmla="*/ 17 h 490"/>
                <a:gd name="T86" fmla="*/ 97 w 2262"/>
                <a:gd name="T87" fmla="*/ 70 h 490"/>
                <a:gd name="T88" fmla="*/ 97 w 2262"/>
                <a:gd name="T89" fmla="*/ 70 h 490"/>
                <a:gd name="T90" fmla="*/ 97 w 2262"/>
                <a:gd name="T91" fmla="*/ 70 h 49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62"/>
                <a:gd name="T139" fmla="*/ 0 h 490"/>
                <a:gd name="T140" fmla="*/ 2262 w 2262"/>
                <a:gd name="T141" fmla="*/ 490 h 49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62" h="490">
                  <a:moveTo>
                    <a:pt x="97" y="70"/>
                  </a:moveTo>
                  <a:lnTo>
                    <a:pt x="217" y="144"/>
                  </a:lnTo>
                  <a:lnTo>
                    <a:pt x="346" y="209"/>
                  </a:lnTo>
                  <a:lnTo>
                    <a:pt x="506" y="270"/>
                  </a:lnTo>
                  <a:lnTo>
                    <a:pt x="644" y="310"/>
                  </a:lnTo>
                  <a:lnTo>
                    <a:pt x="793" y="353"/>
                  </a:lnTo>
                  <a:lnTo>
                    <a:pt x="813" y="357"/>
                  </a:lnTo>
                  <a:lnTo>
                    <a:pt x="920" y="386"/>
                  </a:lnTo>
                  <a:lnTo>
                    <a:pt x="1024" y="405"/>
                  </a:lnTo>
                  <a:lnTo>
                    <a:pt x="1260" y="431"/>
                  </a:lnTo>
                  <a:lnTo>
                    <a:pt x="1439" y="437"/>
                  </a:lnTo>
                  <a:lnTo>
                    <a:pt x="1581" y="433"/>
                  </a:lnTo>
                  <a:lnTo>
                    <a:pt x="1635" y="429"/>
                  </a:lnTo>
                  <a:lnTo>
                    <a:pt x="1752" y="412"/>
                  </a:lnTo>
                  <a:lnTo>
                    <a:pt x="1838" y="407"/>
                  </a:lnTo>
                  <a:lnTo>
                    <a:pt x="1971" y="380"/>
                  </a:lnTo>
                  <a:lnTo>
                    <a:pt x="2119" y="338"/>
                  </a:lnTo>
                  <a:lnTo>
                    <a:pt x="2222" y="300"/>
                  </a:lnTo>
                  <a:lnTo>
                    <a:pt x="2258" y="281"/>
                  </a:lnTo>
                  <a:lnTo>
                    <a:pt x="2262" y="281"/>
                  </a:lnTo>
                  <a:lnTo>
                    <a:pt x="2262" y="291"/>
                  </a:lnTo>
                  <a:lnTo>
                    <a:pt x="2218" y="321"/>
                  </a:lnTo>
                  <a:lnTo>
                    <a:pt x="2106" y="367"/>
                  </a:lnTo>
                  <a:lnTo>
                    <a:pt x="1920" y="424"/>
                  </a:lnTo>
                  <a:lnTo>
                    <a:pt x="1811" y="448"/>
                  </a:lnTo>
                  <a:lnTo>
                    <a:pt x="1479" y="484"/>
                  </a:lnTo>
                  <a:lnTo>
                    <a:pt x="1410" y="486"/>
                  </a:lnTo>
                  <a:lnTo>
                    <a:pt x="1222" y="490"/>
                  </a:lnTo>
                  <a:lnTo>
                    <a:pt x="1038" y="473"/>
                  </a:lnTo>
                  <a:lnTo>
                    <a:pt x="891" y="450"/>
                  </a:lnTo>
                  <a:lnTo>
                    <a:pt x="869" y="445"/>
                  </a:lnTo>
                  <a:lnTo>
                    <a:pt x="680" y="405"/>
                  </a:lnTo>
                  <a:lnTo>
                    <a:pt x="591" y="376"/>
                  </a:lnTo>
                  <a:lnTo>
                    <a:pt x="450" y="327"/>
                  </a:lnTo>
                  <a:lnTo>
                    <a:pt x="272" y="247"/>
                  </a:lnTo>
                  <a:lnTo>
                    <a:pt x="118" y="159"/>
                  </a:lnTo>
                  <a:lnTo>
                    <a:pt x="9" y="72"/>
                  </a:lnTo>
                  <a:lnTo>
                    <a:pt x="2" y="51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15" y="0"/>
                  </a:lnTo>
                  <a:lnTo>
                    <a:pt x="42" y="17"/>
                  </a:lnTo>
                  <a:lnTo>
                    <a:pt x="97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>
                <a:latin typeface="+mj-lt"/>
              </a:endParaRPr>
            </a:p>
          </p:txBody>
        </p:sp>
      </p:grpSp>
      <p:sp>
        <p:nvSpPr>
          <p:cNvPr id="51" name="AutoShape 52">
            <a:extLst>
              <a:ext uri="{FF2B5EF4-FFF2-40B4-BE49-F238E27FC236}">
                <a16:creationId xmlns:a16="http://schemas.microsoft.com/office/drawing/2014/main" id="{A5708AEB-0D8F-4D7A-A0E7-7B337B154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2156" y="3213397"/>
            <a:ext cx="1617812" cy="576262"/>
          </a:xfrm>
          <a:prstGeom prst="bevel">
            <a:avLst>
              <a:gd name="adj" fmla="val 12500"/>
            </a:avLst>
          </a:prstGeom>
          <a:solidFill>
            <a:srgbClr val="F650B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id-ID" sz="2400">
                <a:latin typeface="Calibri" panose="020F0502020204030204" pitchFamily="34" charset="0"/>
                <a:cs typeface="Calibri" panose="020F0502020204030204" pitchFamily="34" charset="0"/>
              </a:rPr>
              <a:t>Nilai Sisa</a:t>
            </a:r>
          </a:p>
        </p:txBody>
      </p:sp>
      <p:sp>
        <p:nvSpPr>
          <p:cNvPr id="52" name="Text Box 53">
            <a:extLst>
              <a:ext uri="{FF2B5EF4-FFF2-40B4-BE49-F238E27FC236}">
                <a16:creationId xmlns:a16="http://schemas.microsoft.com/office/drawing/2014/main" id="{E40A245B-9DC4-4D8D-89B5-6A640E2CD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757" y="3284985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53" name="Text Box 55">
            <a:extLst>
              <a:ext uri="{FF2B5EF4-FFF2-40B4-BE49-F238E27FC236}">
                <a16:creationId xmlns:a16="http://schemas.microsoft.com/office/drawing/2014/main" id="{9AB45FCE-3467-45F5-B2C2-28E77FC61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968" y="3284985"/>
            <a:ext cx="83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d-ID" sz="2400" b="1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54" name="AutoShape 56">
            <a:extLst>
              <a:ext uri="{FF2B5EF4-FFF2-40B4-BE49-F238E27FC236}">
                <a16:creationId xmlns:a16="http://schemas.microsoft.com/office/drawing/2014/main" id="{23716BB2-E8BC-4C8E-9666-7945221F8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6600" y="3202991"/>
            <a:ext cx="2785864" cy="578732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Biaya didepresiasi</a:t>
            </a:r>
          </a:p>
        </p:txBody>
      </p:sp>
      <p:sp>
        <p:nvSpPr>
          <p:cNvPr id="55" name="AutoShape 58">
            <a:extLst>
              <a:ext uri="{FF2B5EF4-FFF2-40B4-BE49-F238E27FC236}">
                <a16:creationId xmlns:a16="http://schemas.microsoft.com/office/drawing/2014/main" id="{6DEAD683-4D28-46E4-A82F-15EF081CA38B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8798718" y="3601252"/>
            <a:ext cx="269875" cy="2024063"/>
          </a:xfrm>
          <a:prstGeom prst="rightBrace">
            <a:avLst>
              <a:gd name="adj1" fmla="val 62500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wrap="none" anchor="ctr"/>
          <a:lstStyle/>
          <a:p>
            <a:pPr algn="ctr" eaLnBrk="0" hangingPunct="0">
              <a:spcBef>
                <a:spcPct val="50000"/>
              </a:spcBef>
            </a:pPr>
            <a:endParaRPr lang="id-ID" sz="2800">
              <a:latin typeface="+mj-lt"/>
            </a:endParaRPr>
          </a:p>
        </p:txBody>
      </p:sp>
      <p:grpSp>
        <p:nvGrpSpPr>
          <p:cNvPr id="56" name="Group 159">
            <a:extLst>
              <a:ext uri="{FF2B5EF4-FFF2-40B4-BE49-F238E27FC236}">
                <a16:creationId xmlns:a16="http://schemas.microsoft.com/office/drawing/2014/main" id="{998993AE-F4BC-4E03-80CA-F49AED750D08}"/>
              </a:ext>
            </a:extLst>
          </p:cNvPr>
          <p:cNvGrpSpPr>
            <a:grpSpLocks/>
          </p:cNvGrpSpPr>
          <p:nvPr/>
        </p:nvGrpSpPr>
        <p:grpSpPr bwMode="auto">
          <a:xfrm>
            <a:off x="7737674" y="4111652"/>
            <a:ext cx="2390775" cy="1817688"/>
            <a:chOff x="3370" y="2874"/>
            <a:chExt cx="1506" cy="1145"/>
          </a:xfrm>
        </p:grpSpPr>
        <p:sp>
          <p:nvSpPr>
            <p:cNvPr id="57" name="Text Box 59">
              <a:extLst>
                <a:ext uri="{FF2B5EF4-FFF2-40B4-BE49-F238E27FC236}">
                  <a16:creationId xmlns:a16="http://schemas.microsoft.com/office/drawing/2014/main" id="{BAA395BC-5A79-40DE-B2C3-E822954FEA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5" y="2874"/>
              <a:ext cx="134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id-ID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Masa Manfaat</a:t>
              </a:r>
            </a:p>
          </p:txBody>
        </p:sp>
        <p:grpSp>
          <p:nvGrpSpPr>
            <p:cNvPr id="58" name="Group 60">
              <a:extLst>
                <a:ext uri="{FF2B5EF4-FFF2-40B4-BE49-F238E27FC236}">
                  <a16:creationId xmlns:a16="http://schemas.microsoft.com/office/drawing/2014/main" id="{3629E65F-3165-4BDA-BD33-CE983FE28E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0" y="3249"/>
              <a:ext cx="363" cy="407"/>
              <a:chOff x="3792" y="3199"/>
              <a:chExt cx="459" cy="515"/>
            </a:xfrm>
          </p:grpSpPr>
          <p:sp>
            <p:nvSpPr>
              <p:cNvPr id="136" name="Freeform 61">
                <a:extLst>
                  <a:ext uri="{FF2B5EF4-FFF2-40B4-BE49-F238E27FC236}">
                    <a16:creationId xmlns:a16="http://schemas.microsoft.com/office/drawing/2014/main" id="{68055563-CEEE-4985-9463-94D7B177E635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33" y="3271"/>
                <a:ext cx="418" cy="320"/>
              </a:xfrm>
              <a:custGeom>
                <a:avLst/>
                <a:gdLst>
                  <a:gd name="T0" fmla="*/ 0 w 2925"/>
                  <a:gd name="T1" fmla="*/ 872 h 2239"/>
                  <a:gd name="T2" fmla="*/ 664 w 2925"/>
                  <a:gd name="T3" fmla="*/ 590 h 2239"/>
                  <a:gd name="T4" fmla="*/ 626 w 2925"/>
                  <a:gd name="T5" fmla="*/ 194 h 2239"/>
                  <a:gd name="T6" fmla="*/ 507 w 2925"/>
                  <a:gd name="T7" fmla="*/ 75 h 2239"/>
                  <a:gd name="T8" fmla="*/ 626 w 2925"/>
                  <a:gd name="T9" fmla="*/ 69 h 2239"/>
                  <a:gd name="T10" fmla="*/ 701 w 2925"/>
                  <a:gd name="T11" fmla="*/ 126 h 2239"/>
                  <a:gd name="T12" fmla="*/ 795 w 2925"/>
                  <a:gd name="T13" fmla="*/ 552 h 2239"/>
                  <a:gd name="T14" fmla="*/ 1109 w 2925"/>
                  <a:gd name="T15" fmla="*/ 452 h 2239"/>
                  <a:gd name="T16" fmla="*/ 1045 w 2925"/>
                  <a:gd name="T17" fmla="*/ 0 h 2239"/>
                  <a:gd name="T18" fmla="*/ 1158 w 2925"/>
                  <a:gd name="T19" fmla="*/ 81 h 2239"/>
                  <a:gd name="T20" fmla="*/ 1208 w 2925"/>
                  <a:gd name="T21" fmla="*/ 408 h 2239"/>
                  <a:gd name="T22" fmla="*/ 1303 w 2925"/>
                  <a:gd name="T23" fmla="*/ 396 h 2239"/>
                  <a:gd name="T24" fmla="*/ 2925 w 2925"/>
                  <a:gd name="T25" fmla="*/ 1212 h 2239"/>
                  <a:gd name="T26" fmla="*/ 1427 w 2925"/>
                  <a:gd name="T27" fmla="*/ 2239 h 2239"/>
                  <a:gd name="T28" fmla="*/ 0 w 2925"/>
                  <a:gd name="T29" fmla="*/ 872 h 2239"/>
                  <a:gd name="T30" fmla="*/ 0 w 2925"/>
                  <a:gd name="T31" fmla="*/ 872 h 223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25"/>
                  <a:gd name="T49" fmla="*/ 0 h 2239"/>
                  <a:gd name="T50" fmla="*/ 2925 w 2925"/>
                  <a:gd name="T51" fmla="*/ 2239 h 223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25" h="2239">
                    <a:moveTo>
                      <a:pt x="0" y="872"/>
                    </a:moveTo>
                    <a:lnTo>
                      <a:pt x="664" y="590"/>
                    </a:lnTo>
                    <a:lnTo>
                      <a:pt x="626" y="194"/>
                    </a:lnTo>
                    <a:lnTo>
                      <a:pt x="507" y="75"/>
                    </a:lnTo>
                    <a:lnTo>
                      <a:pt x="626" y="69"/>
                    </a:lnTo>
                    <a:lnTo>
                      <a:pt x="701" y="126"/>
                    </a:lnTo>
                    <a:lnTo>
                      <a:pt x="795" y="552"/>
                    </a:lnTo>
                    <a:lnTo>
                      <a:pt x="1109" y="452"/>
                    </a:lnTo>
                    <a:lnTo>
                      <a:pt x="1045" y="0"/>
                    </a:lnTo>
                    <a:lnTo>
                      <a:pt x="1158" y="81"/>
                    </a:lnTo>
                    <a:lnTo>
                      <a:pt x="1208" y="408"/>
                    </a:lnTo>
                    <a:lnTo>
                      <a:pt x="1303" y="396"/>
                    </a:lnTo>
                    <a:lnTo>
                      <a:pt x="2925" y="1212"/>
                    </a:lnTo>
                    <a:lnTo>
                      <a:pt x="1427" y="2239"/>
                    </a:lnTo>
                    <a:lnTo>
                      <a:pt x="0" y="8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7" name="Freeform 62">
                <a:extLst>
                  <a:ext uri="{FF2B5EF4-FFF2-40B4-BE49-F238E27FC236}">
                    <a16:creationId xmlns:a16="http://schemas.microsoft.com/office/drawing/2014/main" id="{8EC4DD47-0A53-455D-8B5F-AD1C8B7AE03F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18" y="3347"/>
                <a:ext cx="375" cy="223"/>
              </a:xfrm>
              <a:custGeom>
                <a:avLst/>
                <a:gdLst>
                  <a:gd name="T0" fmla="*/ 533 w 2624"/>
                  <a:gd name="T1" fmla="*/ 0 h 1557"/>
                  <a:gd name="T2" fmla="*/ 0 w 2624"/>
                  <a:gd name="T3" fmla="*/ 244 h 1557"/>
                  <a:gd name="T4" fmla="*/ 1328 w 2624"/>
                  <a:gd name="T5" fmla="*/ 1557 h 1557"/>
                  <a:gd name="T6" fmla="*/ 2624 w 2624"/>
                  <a:gd name="T7" fmla="*/ 646 h 1557"/>
                  <a:gd name="T8" fmla="*/ 1315 w 2624"/>
                  <a:gd name="T9" fmla="*/ 1425 h 1557"/>
                  <a:gd name="T10" fmla="*/ 126 w 2624"/>
                  <a:gd name="T11" fmla="*/ 307 h 1557"/>
                  <a:gd name="T12" fmla="*/ 226 w 2624"/>
                  <a:gd name="T13" fmla="*/ 176 h 1557"/>
                  <a:gd name="T14" fmla="*/ 533 w 2624"/>
                  <a:gd name="T15" fmla="*/ 0 h 1557"/>
                  <a:gd name="T16" fmla="*/ 533 w 2624"/>
                  <a:gd name="T17" fmla="*/ 0 h 15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24"/>
                  <a:gd name="T28" fmla="*/ 0 h 1557"/>
                  <a:gd name="T29" fmla="*/ 2624 w 2624"/>
                  <a:gd name="T30" fmla="*/ 1557 h 15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24" h="1557">
                    <a:moveTo>
                      <a:pt x="533" y="0"/>
                    </a:moveTo>
                    <a:lnTo>
                      <a:pt x="0" y="244"/>
                    </a:lnTo>
                    <a:lnTo>
                      <a:pt x="1328" y="1557"/>
                    </a:lnTo>
                    <a:lnTo>
                      <a:pt x="2624" y="646"/>
                    </a:lnTo>
                    <a:lnTo>
                      <a:pt x="1315" y="1425"/>
                    </a:lnTo>
                    <a:lnTo>
                      <a:pt x="126" y="307"/>
                    </a:lnTo>
                    <a:lnTo>
                      <a:pt x="226" y="176"/>
                    </a:lnTo>
                    <a:lnTo>
                      <a:pt x="533" y="0"/>
                    </a:lnTo>
                    <a:close/>
                  </a:path>
                </a:pathLst>
              </a:custGeom>
              <a:solidFill>
                <a:srgbClr val="FFDB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8" name="Freeform 63">
                <a:extLst>
                  <a:ext uri="{FF2B5EF4-FFF2-40B4-BE49-F238E27FC236}">
                    <a16:creationId xmlns:a16="http://schemas.microsoft.com/office/drawing/2014/main" id="{E731ABE0-B300-4FFF-BF9D-BBDFB12FEE20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52" y="3385"/>
                <a:ext cx="317" cy="154"/>
              </a:xfrm>
              <a:custGeom>
                <a:avLst/>
                <a:gdLst>
                  <a:gd name="T0" fmla="*/ 0 w 2216"/>
                  <a:gd name="T1" fmla="*/ 0 h 1073"/>
                  <a:gd name="T2" fmla="*/ 6 w 2216"/>
                  <a:gd name="T3" fmla="*/ 157 h 1073"/>
                  <a:gd name="T4" fmla="*/ 1083 w 2216"/>
                  <a:gd name="T5" fmla="*/ 1073 h 1073"/>
                  <a:gd name="T6" fmla="*/ 2192 w 2216"/>
                  <a:gd name="T7" fmla="*/ 377 h 1073"/>
                  <a:gd name="T8" fmla="*/ 2216 w 2216"/>
                  <a:gd name="T9" fmla="*/ 183 h 1073"/>
                  <a:gd name="T10" fmla="*/ 1121 w 2216"/>
                  <a:gd name="T11" fmla="*/ 791 h 1073"/>
                  <a:gd name="T12" fmla="*/ 0 w 2216"/>
                  <a:gd name="T13" fmla="*/ 0 h 1073"/>
                  <a:gd name="T14" fmla="*/ 0 w 2216"/>
                  <a:gd name="T15" fmla="*/ 0 h 10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16"/>
                  <a:gd name="T25" fmla="*/ 0 h 1073"/>
                  <a:gd name="T26" fmla="*/ 2216 w 2216"/>
                  <a:gd name="T27" fmla="*/ 1073 h 107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16" h="1073">
                    <a:moveTo>
                      <a:pt x="0" y="0"/>
                    </a:moveTo>
                    <a:lnTo>
                      <a:pt x="6" y="157"/>
                    </a:lnTo>
                    <a:lnTo>
                      <a:pt x="1083" y="1073"/>
                    </a:lnTo>
                    <a:lnTo>
                      <a:pt x="2192" y="377"/>
                    </a:lnTo>
                    <a:lnTo>
                      <a:pt x="2216" y="183"/>
                    </a:lnTo>
                    <a:lnTo>
                      <a:pt x="1121" y="7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F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9" name="Freeform 64">
                <a:extLst>
                  <a:ext uri="{FF2B5EF4-FFF2-40B4-BE49-F238E27FC236}">
                    <a16:creationId xmlns:a16="http://schemas.microsoft.com/office/drawing/2014/main" id="{7F4B2E99-62CA-4021-8360-A830CF5EAB40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66" y="3211"/>
                <a:ext cx="76" cy="125"/>
              </a:xfrm>
              <a:custGeom>
                <a:avLst/>
                <a:gdLst>
                  <a:gd name="T0" fmla="*/ 527 w 527"/>
                  <a:gd name="T1" fmla="*/ 728 h 872"/>
                  <a:gd name="T2" fmla="*/ 445 w 527"/>
                  <a:gd name="T3" fmla="*/ 69 h 872"/>
                  <a:gd name="T4" fmla="*/ 307 w 527"/>
                  <a:gd name="T5" fmla="*/ 0 h 872"/>
                  <a:gd name="T6" fmla="*/ 138 w 527"/>
                  <a:gd name="T7" fmla="*/ 19 h 872"/>
                  <a:gd name="T8" fmla="*/ 57 w 527"/>
                  <a:gd name="T9" fmla="*/ 107 h 872"/>
                  <a:gd name="T10" fmla="*/ 0 w 527"/>
                  <a:gd name="T11" fmla="*/ 872 h 872"/>
                  <a:gd name="T12" fmla="*/ 119 w 527"/>
                  <a:gd name="T13" fmla="*/ 672 h 872"/>
                  <a:gd name="T14" fmla="*/ 150 w 527"/>
                  <a:gd name="T15" fmla="*/ 194 h 872"/>
                  <a:gd name="T16" fmla="*/ 207 w 527"/>
                  <a:gd name="T17" fmla="*/ 126 h 872"/>
                  <a:gd name="T18" fmla="*/ 282 w 527"/>
                  <a:gd name="T19" fmla="*/ 120 h 872"/>
                  <a:gd name="T20" fmla="*/ 338 w 527"/>
                  <a:gd name="T21" fmla="*/ 176 h 872"/>
                  <a:gd name="T22" fmla="*/ 389 w 527"/>
                  <a:gd name="T23" fmla="*/ 766 h 872"/>
                  <a:gd name="T24" fmla="*/ 439 w 527"/>
                  <a:gd name="T25" fmla="*/ 785 h 872"/>
                  <a:gd name="T26" fmla="*/ 376 w 527"/>
                  <a:gd name="T27" fmla="*/ 157 h 872"/>
                  <a:gd name="T28" fmla="*/ 288 w 527"/>
                  <a:gd name="T29" fmla="*/ 56 h 872"/>
                  <a:gd name="T30" fmla="*/ 364 w 527"/>
                  <a:gd name="T31" fmla="*/ 56 h 872"/>
                  <a:gd name="T32" fmla="*/ 414 w 527"/>
                  <a:gd name="T33" fmla="*/ 138 h 872"/>
                  <a:gd name="T34" fmla="*/ 527 w 527"/>
                  <a:gd name="T35" fmla="*/ 728 h 872"/>
                  <a:gd name="T36" fmla="*/ 527 w 527"/>
                  <a:gd name="T37" fmla="*/ 728 h 87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27"/>
                  <a:gd name="T58" fmla="*/ 0 h 872"/>
                  <a:gd name="T59" fmla="*/ 527 w 527"/>
                  <a:gd name="T60" fmla="*/ 872 h 87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27" h="872">
                    <a:moveTo>
                      <a:pt x="527" y="728"/>
                    </a:moveTo>
                    <a:lnTo>
                      <a:pt x="445" y="69"/>
                    </a:lnTo>
                    <a:lnTo>
                      <a:pt x="307" y="0"/>
                    </a:lnTo>
                    <a:lnTo>
                      <a:pt x="138" y="19"/>
                    </a:lnTo>
                    <a:lnTo>
                      <a:pt x="57" y="107"/>
                    </a:lnTo>
                    <a:lnTo>
                      <a:pt x="0" y="872"/>
                    </a:lnTo>
                    <a:lnTo>
                      <a:pt x="119" y="672"/>
                    </a:lnTo>
                    <a:lnTo>
                      <a:pt x="150" y="194"/>
                    </a:lnTo>
                    <a:lnTo>
                      <a:pt x="207" y="126"/>
                    </a:lnTo>
                    <a:lnTo>
                      <a:pt x="282" y="120"/>
                    </a:lnTo>
                    <a:lnTo>
                      <a:pt x="338" y="176"/>
                    </a:lnTo>
                    <a:lnTo>
                      <a:pt x="389" y="766"/>
                    </a:lnTo>
                    <a:lnTo>
                      <a:pt x="439" y="785"/>
                    </a:lnTo>
                    <a:lnTo>
                      <a:pt x="376" y="157"/>
                    </a:lnTo>
                    <a:lnTo>
                      <a:pt x="288" y="56"/>
                    </a:lnTo>
                    <a:lnTo>
                      <a:pt x="364" y="56"/>
                    </a:lnTo>
                    <a:lnTo>
                      <a:pt x="414" y="138"/>
                    </a:lnTo>
                    <a:lnTo>
                      <a:pt x="527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0" name="Freeform 65">
                <a:extLst>
                  <a:ext uri="{FF2B5EF4-FFF2-40B4-BE49-F238E27FC236}">
                    <a16:creationId xmlns:a16="http://schemas.microsoft.com/office/drawing/2014/main" id="{1FBF5F98-F879-4C04-87FC-81214D1E1BC8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35" y="3250"/>
                <a:ext cx="68" cy="100"/>
              </a:xfrm>
              <a:custGeom>
                <a:avLst/>
                <a:gdLst>
                  <a:gd name="T0" fmla="*/ 346 w 476"/>
                  <a:gd name="T1" fmla="*/ 666 h 704"/>
                  <a:gd name="T2" fmla="*/ 282 w 476"/>
                  <a:gd name="T3" fmla="*/ 164 h 704"/>
                  <a:gd name="T4" fmla="*/ 226 w 476"/>
                  <a:gd name="T5" fmla="*/ 139 h 704"/>
                  <a:gd name="T6" fmla="*/ 163 w 476"/>
                  <a:gd name="T7" fmla="*/ 177 h 704"/>
                  <a:gd name="T8" fmla="*/ 132 w 476"/>
                  <a:gd name="T9" fmla="*/ 270 h 704"/>
                  <a:gd name="T10" fmla="*/ 88 w 476"/>
                  <a:gd name="T11" fmla="*/ 679 h 704"/>
                  <a:gd name="T12" fmla="*/ 26 w 476"/>
                  <a:gd name="T13" fmla="*/ 704 h 704"/>
                  <a:gd name="T14" fmla="*/ 0 w 476"/>
                  <a:gd name="T15" fmla="*/ 553 h 704"/>
                  <a:gd name="T16" fmla="*/ 64 w 476"/>
                  <a:gd name="T17" fmla="*/ 95 h 704"/>
                  <a:gd name="T18" fmla="*/ 138 w 476"/>
                  <a:gd name="T19" fmla="*/ 20 h 704"/>
                  <a:gd name="T20" fmla="*/ 264 w 476"/>
                  <a:gd name="T21" fmla="*/ 0 h 704"/>
                  <a:gd name="T22" fmla="*/ 402 w 476"/>
                  <a:gd name="T23" fmla="*/ 89 h 704"/>
                  <a:gd name="T24" fmla="*/ 476 w 476"/>
                  <a:gd name="T25" fmla="*/ 610 h 704"/>
                  <a:gd name="T26" fmla="*/ 364 w 476"/>
                  <a:gd name="T27" fmla="*/ 126 h 704"/>
                  <a:gd name="T28" fmla="*/ 295 w 476"/>
                  <a:gd name="T29" fmla="*/ 70 h 704"/>
                  <a:gd name="T30" fmla="*/ 326 w 476"/>
                  <a:gd name="T31" fmla="*/ 189 h 704"/>
                  <a:gd name="T32" fmla="*/ 383 w 476"/>
                  <a:gd name="T33" fmla="*/ 704 h 704"/>
                  <a:gd name="T34" fmla="*/ 346 w 476"/>
                  <a:gd name="T35" fmla="*/ 666 h 704"/>
                  <a:gd name="T36" fmla="*/ 346 w 476"/>
                  <a:gd name="T37" fmla="*/ 666 h 7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76"/>
                  <a:gd name="T58" fmla="*/ 0 h 704"/>
                  <a:gd name="T59" fmla="*/ 476 w 476"/>
                  <a:gd name="T60" fmla="*/ 704 h 70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76" h="704">
                    <a:moveTo>
                      <a:pt x="346" y="666"/>
                    </a:moveTo>
                    <a:lnTo>
                      <a:pt x="282" y="164"/>
                    </a:lnTo>
                    <a:lnTo>
                      <a:pt x="226" y="139"/>
                    </a:lnTo>
                    <a:lnTo>
                      <a:pt x="163" y="177"/>
                    </a:lnTo>
                    <a:lnTo>
                      <a:pt x="132" y="270"/>
                    </a:lnTo>
                    <a:lnTo>
                      <a:pt x="88" y="679"/>
                    </a:lnTo>
                    <a:lnTo>
                      <a:pt x="26" y="704"/>
                    </a:lnTo>
                    <a:lnTo>
                      <a:pt x="0" y="553"/>
                    </a:lnTo>
                    <a:lnTo>
                      <a:pt x="64" y="95"/>
                    </a:lnTo>
                    <a:lnTo>
                      <a:pt x="138" y="20"/>
                    </a:lnTo>
                    <a:lnTo>
                      <a:pt x="264" y="0"/>
                    </a:lnTo>
                    <a:lnTo>
                      <a:pt x="402" y="89"/>
                    </a:lnTo>
                    <a:lnTo>
                      <a:pt x="476" y="610"/>
                    </a:lnTo>
                    <a:lnTo>
                      <a:pt x="364" y="126"/>
                    </a:lnTo>
                    <a:lnTo>
                      <a:pt x="295" y="70"/>
                    </a:lnTo>
                    <a:lnTo>
                      <a:pt x="326" y="189"/>
                    </a:lnTo>
                    <a:lnTo>
                      <a:pt x="383" y="704"/>
                    </a:lnTo>
                    <a:lnTo>
                      <a:pt x="346" y="6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1" name="Freeform 66">
                <a:extLst>
                  <a:ext uri="{FF2B5EF4-FFF2-40B4-BE49-F238E27FC236}">
                    <a16:creationId xmlns:a16="http://schemas.microsoft.com/office/drawing/2014/main" id="{9670EE9E-97E0-4CA8-8FB4-98516C8ECF79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792" y="3345"/>
                <a:ext cx="432" cy="243"/>
              </a:xfrm>
              <a:custGeom>
                <a:avLst/>
                <a:gdLst>
                  <a:gd name="T0" fmla="*/ 669 w 3024"/>
                  <a:gd name="T1" fmla="*/ 0 h 1702"/>
                  <a:gd name="T2" fmla="*/ 0 w 3024"/>
                  <a:gd name="T3" fmla="*/ 270 h 1702"/>
                  <a:gd name="T4" fmla="*/ 1458 w 3024"/>
                  <a:gd name="T5" fmla="*/ 1702 h 1702"/>
                  <a:gd name="T6" fmla="*/ 3024 w 3024"/>
                  <a:gd name="T7" fmla="*/ 629 h 1702"/>
                  <a:gd name="T8" fmla="*/ 2792 w 3024"/>
                  <a:gd name="T9" fmla="*/ 503 h 1702"/>
                  <a:gd name="T10" fmla="*/ 2899 w 3024"/>
                  <a:gd name="T11" fmla="*/ 647 h 1702"/>
                  <a:gd name="T12" fmla="*/ 1464 w 3024"/>
                  <a:gd name="T13" fmla="*/ 1631 h 1702"/>
                  <a:gd name="T14" fmla="*/ 112 w 3024"/>
                  <a:gd name="T15" fmla="*/ 277 h 1702"/>
                  <a:gd name="T16" fmla="*/ 669 w 3024"/>
                  <a:gd name="T17" fmla="*/ 0 h 1702"/>
                  <a:gd name="T18" fmla="*/ 669 w 3024"/>
                  <a:gd name="T19" fmla="*/ 0 h 17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24"/>
                  <a:gd name="T31" fmla="*/ 0 h 1702"/>
                  <a:gd name="T32" fmla="*/ 3024 w 3024"/>
                  <a:gd name="T33" fmla="*/ 1702 h 17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24" h="1702">
                    <a:moveTo>
                      <a:pt x="669" y="0"/>
                    </a:moveTo>
                    <a:lnTo>
                      <a:pt x="0" y="270"/>
                    </a:lnTo>
                    <a:lnTo>
                      <a:pt x="1458" y="1702"/>
                    </a:lnTo>
                    <a:lnTo>
                      <a:pt x="3024" y="629"/>
                    </a:lnTo>
                    <a:lnTo>
                      <a:pt x="2792" y="503"/>
                    </a:lnTo>
                    <a:lnTo>
                      <a:pt x="2899" y="647"/>
                    </a:lnTo>
                    <a:lnTo>
                      <a:pt x="1464" y="1631"/>
                    </a:lnTo>
                    <a:lnTo>
                      <a:pt x="112" y="277"/>
                    </a:lnTo>
                    <a:lnTo>
                      <a:pt x="66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2" name="Freeform 67">
                <a:extLst>
                  <a:ext uri="{FF2B5EF4-FFF2-40B4-BE49-F238E27FC236}">
                    <a16:creationId xmlns:a16="http://schemas.microsoft.com/office/drawing/2014/main" id="{733116EE-B5DC-403E-BCC2-C9D61EED4A49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69" y="3324"/>
                <a:ext cx="150" cy="164"/>
              </a:xfrm>
              <a:custGeom>
                <a:avLst/>
                <a:gdLst>
                  <a:gd name="T0" fmla="*/ 0 w 1052"/>
                  <a:gd name="T1" fmla="*/ 0 h 1148"/>
                  <a:gd name="T2" fmla="*/ 0 w 1052"/>
                  <a:gd name="T3" fmla="*/ 220 h 1148"/>
                  <a:gd name="T4" fmla="*/ 1052 w 1052"/>
                  <a:gd name="T5" fmla="*/ 1148 h 1148"/>
                  <a:gd name="T6" fmla="*/ 44 w 1052"/>
                  <a:gd name="T7" fmla="*/ 195 h 1148"/>
                  <a:gd name="T8" fmla="*/ 1039 w 1052"/>
                  <a:gd name="T9" fmla="*/ 1004 h 1148"/>
                  <a:gd name="T10" fmla="*/ 50 w 1052"/>
                  <a:gd name="T11" fmla="*/ 119 h 1148"/>
                  <a:gd name="T12" fmla="*/ 1033 w 1052"/>
                  <a:gd name="T13" fmla="*/ 879 h 1148"/>
                  <a:gd name="T14" fmla="*/ 0 w 1052"/>
                  <a:gd name="T15" fmla="*/ 0 h 1148"/>
                  <a:gd name="T16" fmla="*/ 0 w 1052"/>
                  <a:gd name="T17" fmla="*/ 0 h 11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52"/>
                  <a:gd name="T28" fmla="*/ 0 h 1148"/>
                  <a:gd name="T29" fmla="*/ 1052 w 1052"/>
                  <a:gd name="T30" fmla="*/ 1148 h 11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52" h="1148">
                    <a:moveTo>
                      <a:pt x="0" y="0"/>
                    </a:moveTo>
                    <a:lnTo>
                      <a:pt x="0" y="220"/>
                    </a:lnTo>
                    <a:lnTo>
                      <a:pt x="1052" y="1148"/>
                    </a:lnTo>
                    <a:lnTo>
                      <a:pt x="44" y="195"/>
                    </a:lnTo>
                    <a:lnTo>
                      <a:pt x="1039" y="1004"/>
                    </a:lnTo>
                    <a:lnTo>
                      <a:pt x="50" y="119"/>
                    </a:lnTo>
                    <a:lnTo>
                      <a:pt x="1033" y="8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3" name="Freeform 68">
                <a:extLst>
                  <a:ext uri="{FF2B5EF4-FFF2-40B4-BE49-F238E27FC236}">
                    <a16:creationId xmlns:a16="http://schemas.microsoft.com/office/drawing/2014/main" id="{192D516C-D253-406A-885B-4A645F67E75A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55" y="3295"/>
                <a:ext cx="43" cy="17"/>
              </a:xfrm>
              <a:custGeom>
                <a:avLst/>
                <a:gdLst>
                  <a:gd name="T0" fmla="*/ 0 w 301"/>
                  <a:gd name="T1" fmla="*/ 119 h 119"/>
                  <a:gd name="T2" fmla="*/ 288 w 301"/>
                  <a:gd name="T3" fmla="*/ 0 h 119"/>
                  <a:gd name="T4" fmla="*/ 301 w 301"/>
                  <a:gd name="T5" fmla="*/ 37 h 119"/>
                  <a:gd name="T6" fmla="*/ 0 w 301"/>
                  <a:gd name="T7" fmla="*/ 119 h 119"/>
                  <a:gd name="T8" fmla="*/ 0 w 301"/>
                  <a:gd name="T9" fmla="*/ 119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1"/>
                  <a:gd name="T16" fmla="*/ 0 h 119"/>
                  <a:gd name="T17" fmla="*/ 301 w 301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1" h="119">
                    <a:moveTo>
                      <a:pt x="0" y="119"/>
                    </a:moveTo>
                    <a:lnTo>
                      <a:pt x="288" y="0"/>
                    </a:lnTo>
                    <a:lnTo>
                      <a:pt x="301" y="37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4" name="Freeform 69">
                <a:extLst>
                  <a:ext uri="{FF2B5EF4-FFF2-40B4-BE49-F238E27FC236}">
                    <a16:creationId xmlns:a16="http://schemas.microsoft.com/office/drawing/2014/main" id="{0B7DB2C5-9229-43B9-A4C3-F528D9CC2079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1" y="3314"/>
                <a:ext cx="48" cy="24"/>
              </a:xfrm>
              <a:custGeom>
                <a:avLst/>
                <a:gdLst>
                  <a:gd name="T0" fmla="*/ 0 w 339"/>
                  <a:gd name="T1" fmla="*/ 132 h 163"/>
                  <a:gd name="T2" fmla="*/ 333 w 339"/>
                  <a:gd name="T3" fmla="*/ 0 h 163"/>
                  <a:gd name="T4" fmla="*/ 339 w 339"/>
                  <a:gd name="T5" fmla="*/ 69 h 163"/>
                  <a:gd name="T6" fmla="*/ 19 w 339"/>
                  <a:gd name="T7" fmla="*/ 163 h 163"/>
                  <a:gd name="T8" fmla="*/ 0 w 339"/>
                  <a:gd name="T9" fmla="*/ 132 h 163"/>
                  <a:gd name="T10" fmla="*/ 0 w 339"/>
                  <a:gd name="T11" fmla="*/ 132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9"/>
                  <a:gd name="T19" fmla="*/ 0 h 163"/>
                  <a:gd name="T20" fmla="*/ 339 w 339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9" h="163">
                    <a:moveTo>
                      <a:pt x="0" y="132"/>
                    </a:moveTo>
                    <a:lnTo>
                      <a:pt x="333" y="0"/>
                    </a:lnTo>
                    <a:lnTo>
                      <a:pt x="339" y="69"/>
                    </a:lnTo>
                    <a:lnTo>
                      <a:pt x="19" y="163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5" name="Freeform 70">
                <a:extLst>
                  <a:ext uri="{FF2B5EF4-FFF2-40B4-BE49-F238E27FC236}">
                    <a16:creationId xmlns:a16="http://schemas.microsoft.com/office/drawing/2014/main" id="{5A7F6E06-F014-43B7-9EF8-A3F91D111359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88" y="3342"/>
                <a:ext cx="326" cy="176"/>
              </a:xfrm>
              <a:custGeom>
                <a:avLst/>
                <a:gdLst>
                  <a:gd name="T0" fmla="*/ 858 w 2286"/>
                  <a:gd name="T1" fmla="*/ 31 h 1236"/>
                  <a:gd name="T2" fmla="*/ 940 w 2286"/>
                  <a:gd name="T3" fmla="*/ 0 h 1236"/>
                  <a:gd name="T4" fmla="*/ 2286 w 2286"/>
                  <a:gd name="T5" fmla="*/ 533 h 1236"/>
                  <a:gd name="T6" fmla="*/ 1078 w 2286"/>
                  <a:gd name="T7" fmla="*/ 1236 h 1236"/>
                  <a:gd name="T8" fmla="*/ 0 w 2286"/>
                  <a:gd name="T9" fmla="*/ 414 h 1236"/>
                  <a:gd name="T10" fmla="*/ 1072 w 2286"/>
                  <a:gd name="T11" fmla="*/ 1148 h 1236"/>
                  <a:gd name="T12" fmla="*/ 2224 w 2286"/>
                  <a:gd name="T13" fmla="*/ 540 h 1236"/>
                  <a:gd name="T14" fmla="*/ 952 w 2286"/>
                  <a:gd name="T15" fmla="*/ 56 h 1236"/>
                  <a:gd name="T16" fmla="*/ 864 w 2286"/>
                  <a:gd name="T17" fmla="*/ 82 h 1236"/>
                  <a:gd name="T18" fmla="*/ 858 w 2286"/>
                  <a:gd name="T19" fmla="*/ 31 h 1236"/>
                  <a:gd name="T20" fmla="*/ 858 w 2286"/>
                  <a:gd name="T21" fmla="*/ 31 h 12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6"/>
                  <a:gd name="T34" fmla="*/ 0 h 1236"/>
                  <a:gd name="T35" fmla="*/ 2286 w 2286"/>
                  <a:gd name="T36" fmla="*/ 1236 h 12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6" h="1236">
                    <a:moveTo>
                      <a:pt x="858" y="31"/>
                    </a:moveTo>
                    <a:lnTo>
                      <a:pt x="940" y="0"/>
                    </a:lnTo>
                    <a:lnTo>
                      <a:pt x="2286" y="533"/>
                    </a:lnTo>
                    <a:lnTo>
                      <a:pt x="1078" y="1236"/>
                    </a:lnTo>
                    <a:lnTo>
                      <a:pt x="0" y="414"/>
                    </a:lnTo>
                    <a:lnTo>
                      <a:pt x="1072" y="1148"/>
                    </a:lnTo>
                    <a:lnTo>
                      <a:pt x="2224" y="540"/>
                    </a:lnTo>
                    <a:lnTo>
                      <a:pt x="952" y="56"/>
                    </a:lnTo>
                    <a:lnTo>
                      <a:pt x="864" y="82"/>
                    </a:lnTo>
                    <a:lnTo>
                      <a:pt x="858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6" name="Freeform 71">
                <a:extLst>
                  <a:ext uri="{FF2B5EF4-FFF2-40B4-BE49-F238E27FC236}">
                    <a16:creationId xmlns:a16="http://schemas.microsoft.com/office/drawing/2014/main" id="{846C3231-CD0C-4AF7-A4C1-B370EACDE22C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5" y="3457"/>
                <a:ext cx="184" cy="146"/>
              </a:xfrm>
              <a:custGeom>
                <a:avLst/>
                <a:gdLst>
                  <a:gd name="T0" fmla="*/ 19 w 1284"/>
                  <a:gd name="T1" fmla="*/ 728 h 1023"/>
                  <a:gd name="T2" fmla="*/ 0 w 1284"/>
                  <a:gd name="T3" fmla="*/ 1023 h 1023"/>
                  <a:gd name="T4" fmla="*/ 1221 w 1284"/>
                  <a:gd name="T5" fmla="*/ 282 h 1023"/>
                  <a:gd name="T6" fmla="*/ 1284 w 1284"/>
                  <a:gd name="T7" fmla="*/ 156 h 1023"/>
                  <a:gd name="T8" fmla="*/ 1221 w 1284"/>
                  <a:gd name="T9" fmla="*/ 156 h 1023"/>
                  <a:gd name="T10" fmla="*/ 1277 w 1284"/>
                  <a:gd name="T11" fmla="*/ 94 h 1023"/>
                  <a:gd name="T12" fmla="*/ 1190 w 1284"/>
                  <a:gd name="T13" fmla="*/ 94 h 1023"/>
                  <a:gd name="T14" fmla="*/ 1228 w 1284"/>
                  <a:gd name="T15" fmla="*/ 0 h 1023"/>
                  <a:gd name="T16" fmla="*/ 1102 w 1284"/>
                  <a:gd name="T17" fmla="*/ 106 h 1023"/>
                  <a:gd name="T18" fmla="*/ 1184 w 1284"/>
                  <a:gd name="T19" fmla="*/ 138 h 1023"/>
                  <a:gd name="T20" fmla="*/ 1153 w 1284"/>
                  <a:gd name="T21" fmla="*/ 189 h 1023"/>
                  <a:gd name="T22" fmla="*/ 1196 w 1284"/>
                  <a:gd name="T23" fmla="*/ 220 h 1023"/>
                  <a:gd name="T24" fmla="*/ 1153 w 1284"/>
                  <a:gd name="T25" fmla="*/ 288 h 1023"/>
                  <a:gd name="T26" fmla="*/ 100 w 1284"/>
                  <a:gd name="T27" fmla="*/ 885 h 1023"/>
                  <a:gd name="T28" fmla="*/ 1065 w 1284"/>
                  <a:gd name="T29" fmla="*/ 251 h 1023"/>
                  <a:gd name="T30" fmla="*/ 94 w 1284"/>
                  <a:gd name="T31" fmla="*/ 784 h 1023"/>
                  <a:gd name="T32" fmla="*/ 1027 w 1284"/>
                  <a:gd name="T33" fmla="*/ 150 h 1023"/>
                  <a:gd name="T34" fmla="*/ 19 w 1284"/>
                  <a:gd name="T35" fmla="*/ 728 h 1023"/>
                  <a:gd name="T36" fmla="*/ 19 w 1284"/>
                  <a:gd name="T37" fmla="*/ 728 h 102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84"/>
                  <a:gd name="T58" fmla="*/ 0 h 1023"/>
                  <a:gd name="T59" fmla="*/ 1284 w 1284"/>
                  <a:gd name="T60" fmla="*/ 1023 h 102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84" h="1023">
                    <a:moveTo>
                      <a:pt x="19" y="728"/>
                    </a:moveTo>
                    <a:lnTo>
                      <a:pt x="0" y="1023"/>
                    </a:lnTo>
                    <a:lnTo>
                      <a:pt x="1221" y="282"/>
                    </a:lnTo>
                    <a:lnTo>
                      <a:pt x="1284" y="156"/>
                    </a:lnTo>
                    <a:lnTo>
                      <a:pt x="1221" y="156"/>
                    </a:lnTo>
                    <a:lnTo>
                      <a:pt x="1277" y="94"/>
                    </a:lnTo>
                    <a:lnTo>
                      <a:pt x="1190" y="94"/>
                    </a:lnTo>
                    <a:lnTo>
                      <a:pt x="1228" y="0"/>
                    </a:lnTo>
                    <a:lnTo>
                      <a:pt x="1102" y="106"/>
                    </a:lnTo>
                    <a:lnTo>
                      <a:pt x="1184" y="138"/>
                    </a:lnTo>
                    <a:lnTo>
                      <a:pt x="1153" y="189"/>
                    </a:lnTo>
                    <a:lnTo>
                      <a:pt x="1196" y="220"/>
                    </a:lnTo>
                    <a:lnTo>
                      <a:pt x="1153" y="288"/>
                    </a:lnTo>
                    <a:lnTo>
                      <a:pt x="100" y="885"/>
                    </a:lnTo>
                    <a:lnTo>
                      <a:pt x="1065" y="251"/>
                    </a:lnTo>
                    <a:lnTo>
                      <a:pt x="94" y="784"/>
                    </a:lnTo>
                    <a:lnTo>
                      <a:pt x="1027" y="150"/>
                    </a:lnTo>
                    <a:lnTo>
                      <a:pt x="19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7" name="Freeform 72">
                <a:extLst>
                  <a:ext uri="{FF2B5EF4-FFF2-40B4-BE49-F238E27FC236}">
                    <a16:creationId xmlns:a16="http://schemas.microsoft.com/office/drawing/2014/main" id="{1C48CDFE-0389-4F3F-9621-85A2A4F86B6F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7" y="3320"/>
                <a:ext cx="31" cy="14"/>
              </a:xfrm>
              <a:custGeom>
                <a:avLst/>
                <a:gdLst>
                  <a:gd name="T0" fmla="*/ 57 w 220"/>
                  <a:gd name="T1" fmla="*/ 12 h 101"/>
                  <a:gd name="T2" fmla="*/ 0 w 220"/>
                  <a:gd name="T3" fmla="*/ 63 h 101"/>
                  <a:gd name="T4" fmla="*/ 51 w 220"/>
                  <a:gd name="T5" fmla="*/ 101 h 101"/>
                  <a:gd name="T6" fmla="*/ 163 w 220"/>
                  <a:gd name="T7" fmla="*/ 101 h 101"/>
                  <a:gd name="T8" fmla="*/ 220 w 220"/>
                  <a:gd name="T9" fmla="*/ 44 h 101"/>
                  <a:gd name="T10" fmla="*/ 207 w 220"/>
                  <a:gd name="T11" fmla="*/ 0 h 101"/>
                  <a:gd name="T12" fmla="*/ 176 w 220"/>
                  <a:gd name="T13" fmla="*/ 0 h 101"/>
                  <a:gd name="T14" fmla="*/ 169 w 220"/>
                  <a:gd name="T15" fmla="*/ 63 h 101"/>
                  <a:gd name="T16" fmla="*/ 113 w 220"/>
                  <a:gd name="T17" fmla="*/ 69 h 101"/>
                  <a:gd name="T18" fmla="*/ 57 w 220"/>
                  <a:gd name="T19" fmla="*/ 12 h 101"/>
                  <a:gd name="T20" fmla="*/ 57 w 220"/>
                  <a:gd name="T21" fmla="*/ 12 h 10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0"/>
                  <a:gd name="T34" fmla="*/ 0 h 101"/>
                  <a:gd name="T35" fmla="*/ 220 w 220"/>
                  <a:gd name="T36" fmla="*/ 101 h 10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0" h="101">
                    <a:moveTo>
                      <a:pt x="57" y="12"/>
                    </a:moveTo>
                    <a:lnTo>
                      <a:pt x="0" y="63"/>
                    </a:lnTo>
                    <a:lnTo>
                      <a:pt x="51" y="101"/>
                    </a:lnTo>
                    <a:lnTo>
                      <a:pt x="163" y="101"/>
                    </a:lnTo>
                    <a:lnTo>
                      <a:pt x="220" y="44"/>
                    </a:lnTo>
                    <a:lnTo>
                      <a:pt x="207" y="0"/>
                    </a:lnTo>
                    <a:lnTo>
                      <a:pt x="176" y="0"/>
                    </a:lnTo>
                    <a:lnTo>
                      <a:pt x="169" y="63"/>
                    </a:lnTo>
                    <a:lnTo>
                      <a:pt x="113" y="69"/>
                    </a:lnTo>
                    <a:lnTo>
                      <a:pt x="57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8" name="Freeform 73">
                <a:extLst>
                  <a:ext uri="{FF2B5EF4-FFF2-40B4-BE49-F238E27FC236}">
                    <a16:creationId xmlns:a16="http://schemas.microsoft.com/office/drawing/2014/main" id="{F73DAB91-6F2F-4783-9AFA-79AD604B688E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1" y="3346"/>
                <a:ext cx="27" cy="14"/>
              </a:xfrm>
              <a:custGeom>
                <a:avLst/>
                <a:gdLst>
                  <a:gd name="T0" fmla="*/ 39 w 188"/>
                  <a:gd name="T1" fmla="*/ 13 h 95"/>
                  <a:gd name="T2" fmla="*/ 0 w 188"/>
                  <a:gd name="T3" fmla="*/ 64 h 95"/>
                  <a:gd name="T4" fmla="*/ 57 w 188"/>
                  <a:gd name="T5" fmla="*/ 95 h 95"/>
                  <a:gd name="T6" fmla="*/ 188 w 188"/>
                  <a:gd name="T7" fmla="*/ 70 h 95"/>
                  <a:gd name="T8" fmla="*/ 188 w 188"/>
                  <a:gd name="T9" fmla="*/ 0 h 95"/>
                  <a:gd name="T10" fmla="*/ 138 w 188"/>
                  <a:gd name="T11" fmla="*/ 57 h 95"/>
                  <a:gd name="T12" fmla="*/ 70 w 188"/>
                  <a:gd name="T13" fmla="*/ 51 h 95"/>
                  <a:gd name="T14" fmla="*/ 39 w 188"/>
                  <a:gd name="T15" fmla="*/ 13 h 95"/>
                  <a:gd name="T16" fmla="*/ 39 w 188"/>
                  <a:gd name="T17" fmla="*/ 13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8"/>
                  <a:gd name="T28" fmla="*/ 0 h 95"/>
                  <a:gd name="T29" fmla="*/ 188 w 188"/>
                  <a:gd name="T30" fmla="*/ 95 h 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8" h="95">
                    <a:moveTo>
                      <a:pt x="39" y="13"/>
                    </a:moveTo>
                    <a:lnTo>
                      <a:pt x="0" y="64"/>
                    </a:lnTo>
                    <a:lnTo>
                      <a:pt x="57" y="95"/>
                    </a:lnTo>
                    <a:lnTo>
                      <a:pt x="188" y="70"/>
                    </a:lnTo>
                    <a:lnTo>
                      <a:pt x="188" y="0"/>
                    </a:lnTo>
                    <a:lnTo>
                      <a:pt x="138" y="57"/>
                    </a:lnTo>
                    <a:lnTo>
                      <a:pt x="70" y="51"/>
                    </a:lnTo>
                    <a:lnTo>
                      <a:pt x="39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9" name="Freeform 74">
                <a:extLst>
                  <a:ext uri="{FF2B5EF4-FFF2-40B4-BE49-F238E27FC236}">
                    <a16:creationId xmlns:a16="http://schemas.microsoft.com/office/drawing/2014/main" id="{EB44DD3C-717C-4554-B2B8-3CE0225ED1E9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3" y="3314"/>
                <a:ext cx="24" cy="10"/>
              </a:xfrm>
              <a:custGeom>
                <a:avLst/>
                <a:gdLst>
                  <a:gd name="T0" fmla="*/ 0 w 169"/>
                  <a:gd name="T1" fmla="*/ 69 h 69"/>
                  <a:gd name="T2" fmla="*/ 169 w 169"/>
                  <a:gd name="T3" fmla="*/ 0 h 69"/>
                  <a:gd name="T4" fmla="*/ 169 w 169"/>
                  <a:gd name="T5" fmla="*/ 50 h 69"/>
                  <a:gd name="T6" fmla="*/ 0 w 169"/>
                  <a:gd name="T7" fmla="*/ 69 h 69"/>
                  <a:gd name="T8" fmla="*/ 0 w 169"/>
                  <a:gd name="T9" fmla="*/ 69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69"/>
                  <a:gd name="T17" fmla="*/ 169 w 169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69">
                    <a:moveTo>
                      <a:pt x="0" y="69"/>
                    </a:moveTo>
                    <a:lnTo>
                      <a:pt x="169" y="0"/>
                    </a:lnTo>
                    <a:lnTo>
                      <a:pt x="169" y="5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0" name="Freeform 75">
                <a:extLst>
                  <a:ext uri="{FF2B5EF4-FFF2-40B4-BE49-F238E27FC236}">
                    <a16:creationId xmlns:a16="http://schemas.microsoft.com/office/drawing/2014/main" id="{865988A6-C00E-4B27-A6BE-DD92EA664AF4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67" y="3347"/>
                <a:ext cx="75" cy="30"/>
              </a:xfrm>
              <a:custGeom>
                <a:avLst/>
                <a:gdLst>
                  <a:gd name="T0" fmla="*/ 0 w 526"/>
                  <a:gd name="T1" fmla="*/ 33 h 214"/>
                  <a:gd name="T2" fmla="*/ 70 w 526"/>
                  <a:gd name="T3" fmla="*/ 0 h 214"/>
                  <a:gd name="T4" fmla="*/ 526 w 526"/>
                  <a:gd name="T5" fmla="*/ 214 h 214"/>
                  <a:gd name="T6" fmla="*/ 88 w 526"/>
                  <a:gd name="T7" fmla="*/ 45 h 214"/>
                  <a:gd name="T8" fmla="*/ 6 w 526"/>
                  <a:gd name="T9" fmla="*/ 64 h 214"/>
                  <a:gd name="T10" fmla="*/ 0 w 526"/>
                  <a:gd name="T11" fmla="*/ 33 h 214"/>
                  <a:gd name="T12" fmla="*/ 0 w 526"/>
                  <a:gd name="T13" fmla="*/ 33 h 2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6"/>
                  <a:gd name="T22" fmla="*/ 0 h 214"/>
                  <a:gd name="T23" fmla="*/ 526 w 526"/>
                  <a:gd name="T24" fmla="*/ 214 h 2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6" h="214">
                    <a:moveTo>
                      <a:pt x="0" y="33"/>
                    </a:moveTo>
                    <a:lnTo>
                      <a:pt x="70" y="0"/>
                    </a:lnTo>
                    <a:lnTo>
                      <a:pt x="526" y="214"/>
                    </a:lnTo>
                    <a:lnTo>
                      <a:pt x="88" y="45"/>
                    </a:lnTo>
                    <a:lnTo>
                      <a:pt x="6" y="64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1" name="Freeform 76">
                <a:extLst>
                  <a:ext uri="{FF2B5EF4-FFF2-40B4-BE49-F238E27FC236}">
                    <a16:creationId xmlns:a16="http://schemas.microsoft.com/office/drawing/2014/main" id="{8ABA634B-B7C6-4325-BB7E-5065C54B1EDD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4" y="3239"/>
                <a:ext cx="18" cy="101"/>
              </a:xfrm>
              <a:custGeom>
                <a:avLst/>
                <a:gdLst>
                  <a:gd name="T0" fmla="*/ 0 w 125"/>
                  <a:gd name="T1" fmla="*/ 0 h 709"/>
                  <a:gd name="T2" fmla="*/ 81 w 125"/>
                  <a:gd name="T3" fmla="*/ 709 h 709"/>
                  <a:gd name="T4" fmla="*/ 125 w 125"/>
                  <a:gd name="T5" fmla="*/ 652 h 709"/>
                  <a:gd name="T6" fmla="*/ 0 w 125"/>
                  <a:gd name="T7" fmla="*/ 0 h 709"/>
                  <a:gd name="T8" fmla="*/ 0 w 125"/>
                  <a:gd name="T9" fmla="*/ 0 h 7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"/>
                  <a:gd name="T16" fmla="*/ 0 h 709"/>
                  <a:gd name="T17" fmla="*/ 125 w 125"/>
                  <a:gd name="T18" fmla="*/ 709 h 7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" h="709">
                    <a:moveTo>
                      <a:pt x="0" y="0"/>
                    </a:moveTo>
                    <a:lnTo>
                      <a:pt x="81" y="709"/>
                    </a:lnTo>
                    <a:lnTo>
                      <a:pt x="125" y="6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2" name="Freeform 77">
                <a:extLst>
                  <a:ext uri="{FF2B5EF4-FFF2-40B4-BE49-F238E27FC236}">
                    <a16:creationId xmlns:a16="http://schemas.microsoft.com/office/drawing/2014/main" id="{265369C5-4C91-4620-A77B-BF7DFD348612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71" y="3281"/>
                <a:ext cx="17" cy="83"/>
              </a:xfrm>
              <a:custGeom>
                <a:avLst/>
                <a:gdLst>
                  <a:gd name="T0" fmla="*/ 0 w 120"/>
                  <a:gd name="T1" fmla="*/ 0 h 585"/>
                  <a:gd name="T2" fmla="*/ 57 w 120"/>
                  <a:gd name="T3" fmla="*/ 585 h 585"/>
                  <a:gd name="T4" fmla="*/ 120 w 120"/>
                  <a:gd name="T5" fmla="*/ 546 h 585"/>
                  <a:gd name="T6" fmla="*/ 0 w 120"/>
                  <a:gd name="T7" fmla="*/ 0 h 585"/>
                  <a:gd name="T8" fmla="*/ 0 w 120"/>
                  <a:gd name="T9" fmla="*/ 0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0"/>
                  <a:gd name="T16" fmla="*/ 0 h 585"/>
                  <a:gd name="T17" fmla="*/ 120 w 120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0" h="585">
                    <a:moveTo>
                      <a:pt x="0" y="0"/>
                    </a:moveTo>
                    <a:lnTo>
                      <a:pt x="57" y="585"/>
                    </a:lnTo>
                    <a:lnTo>
                      <a:pt x="120" y="5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3" name="Text Box 78">
                <a:extLst>
                  <a:ext uri="{FF2B5EF4-FFF2-40B4-BE49-F238E27FC236}">
                    <a16:creationId xmlns:a16="http://schemas.microsoft.com/office/drawing/2014/main" id="{CFD032FB-BA67-44D2-903D-1ABA1AC910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0838814">
                <a:off x="3973" y="3199"/>
                <a:ext cx="146" cy="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id-ID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id-ID" sz="16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9" name="Text Box 79">
              <a:extLst>
                <a:ext uri="{FF2B5EF4-FFF2-40B4-BE49-F238E27FC236}">
                  <a16:creationId xmlns:a16="http://schemas.microsoft.com/office/drawing/2014/main" id="{645B2E05-CA0B-4A22-A62A-00073F47F3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5" y="3573"/>
              <a:ext cx="1387" cy="4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id-ID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Beban Depresiasi Periodik</a:t>
              </a:r>
            </a:p>
          </p:txBody>
        </p:sp>
        <p:grpSp>
          <p:nvGrpSpPr>
            <p:cNvPr id="60" name="Group 80">
              <a:extLst>
                <a:ext uri="{FF2B5EF4-FFF2-40B4-BE49-F238E27FC236}">
                  <a16:creationId xmlns:a16="http://schemas.microsoft.com/office/drawing/2014/main" id="{40070406-D527-4DE1-A140-1C2998D9DF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1" y="3228"/>
              <a:ext cx="363" cy="407"/>
              <a:chOff x="3792" y="3199"/>
              <a:chExt cx="459" cy="515"/>
            </a:xfrm>
          </p:grpSpPr>
          <p:sp>
            <p:nvSpPr>
              <p:cNvPr id="118" name="Freeform 81">
                <a:extLst>
                  <a:ext uri="{FF2B5EF4-FFF2-40B4-BE49-F238E27FC236}">
                    <a16:creationId xmlns:a16="http://schemas.microsoft.com/office/drawing/2014/main" id="{7F2D9110-D8DD-4906-9933-6572CA77C0B1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33" y="3271"/>
                <a:ext cx="418" cy="320"/>
              </a:xfrm>
              <a:custGeom>
                <a:avLst/>
                <a:gdLst>
                  <a:gd name="T0" fmla="*/ 0 w 2925"/>
                  <a:gd name="T1" fmla="*/ 872 h 2239"/>
                  <a:gd name="T2" fmla="*/ 664 w 2925"/>
                  <a:gd name="T3" fmla="*/ 590 h 2239"/>
                  <a:gd name="T4" fmla="*/ 626 w 2925"/>
                  <a:gd name="T5" fmla="*/ 194 h 2239"/>
                  <a:gd name="T6" fmla="*/ 507 w 2925"/>
                  <a:gd name="T7" fmla="*/ 75 h 2239"/>
                  <a:gd name="T8" fmla="*/ 626 w 2925"/>
                  <a:gd name="T9" fmla="*/ 69 h 2239"/>
                  <a:gd name="T10" fmla="*/ 701 w 2925"/>
                  <a:gd name="T11" fmla="*/ 126 h 2239"/>
                  <a:gd name="T12" fmla="*/ 795 w 2925"/>
                  <a:gd name="T13" fmla="*/ 552 h 2239"/>
                  <a:gd name="T14" fmla="*/ 1109 w 2925"/>
                  <a:gd name="T15" fmla="*/ 452 h 2239"/>
                  <a:gd name="T16" fmla="*/ 1045 w 2925"/>
                  <a:gd name="T17" fmla="*/ 0 h 2239"/>
                  <a:gd name="T18" fmla="*/ 1158 w 2925"/>
                  <a:gd name="T19" fmla="*/ 81 h 2239"/>
                  <a:gd name="T20" fmla="*/ 1208 w 2925"/>
                  <a:gd name="T21" fmla="*/ 408 h 2239"/>
                  <a:gd name="T22" fmla="*/ 1303 w 2925"/>
                  <a:gd name="T23" fmla="*/ 396 h 2239"/>
                  <a:gd name="T24" fmla="*/ 2925 w 2925"/>
                  <a:gd name="T25" fmla="*/ 1212 h 2239"/>
                  <a:gd name="T26" fmla="*/ 1427 w 2925"/>
                  <a:gd name="T27" fmla="*/ 2239 h 2239"/>
                  <a:gd name="T28" fmla="*/ 0 w 2925"/>
                  <a:gd name="T29" fmla="*/ 872 h 2239"/>
                  <a:gd name="T30" fmla="*/ 0 w 2925"/>
                  <a:gd name="T31" fmla="*/ 872 h 223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25"/>
                  <a:gd name="T49" fmla="*/ 0 h 2239"/>
                  <a:gd name="T50" fmla="*/ 2925 w 2925"/>
                  <a:gd name="T51" fmla="*/ 2239 h 223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25" h="2239">
                    <a:moveTo>
                      <a:pt x="0" y="872"/>
                    </a:moveTo>
                    <a:lnTo>
                      <a:pt x="664" y="590"/>
                    </a:lnTo>
                    <a:lnTo>
                      <a:pt x="626" y="194"/>
                    </a:lnTo>
                    <a:lnTo>
                      <a:pt x="507" y="75"/>
                    </a:lnTo>
                    <a:lnTo>
                      <a:pt x="626" y="69"/>
                    </a:lnTo>
                    <a:lnTo>
                      <a:pt x="701" y="126"/>
                    </a:lnTo>
                    <a:lnTo>
                      <a:pt x="795" y="552"/>
                    </a:lnTo>
                    <a:lnTo>
                      <a:pt x="1109" y="452"/>
                    </a:lnTo>
                    <a:lnTo>
                      <a:pt x="1045" y="0"/>
                    </a:lnTo>
                    <a:lnTo>
                      <a:pt x="1158" y="81"/>
                    </a:lnTo>
                    <a:lnTo>
                      <a:pt x="1208" y="408"/>
                    </a:lnTo>
                    <a:lnTo>
                      <a:pt x="1303" y="396"/>
                    </a:lnTo>
                    <a:lnTo>
                      <a:pt x="2925" y="1212"/>
                    </a:lnTo>
                    <a:lnTo>
                      <a:pt x="1427" y="2239"/>
                    </a:lnTo>
                    <a:lnTo>
                      <a:pt x="0" y="8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9" name="Freeform 82">
                <a:extLst>
                  <a:ext uri="{FF2B5EF4-FFF2-40B4-BE49-F238E27FC236}">
                    <a16:creationId xmlns:a16="http://schemas.microsoft.com/office/drawing/2014/main" id="{1453DD0E-0549-4C4F-BB98-EAB6E29A342C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18" y="3347"/>
                <a:ext cx="375" cy="223"/>
              </a:xfrm>
              <a:custGeom>
                <a:avLst/>
                <a:gdLst>
                  <a:gd name="T0" fmla="*/ 533 w 2624"/>
                  <a:gd name="T1" fmla="*/ 0 h 1557"/>
                  <a:gd name="T2" fmla="*/ 0 w 2624"/>
                  <a:gd name="T3" fmla="*/ 244 h 1557"/>
                  <a:gd name="T4" fmla="*/ 1328 w 2624"/>
                  <a:gd name="T5" fmla="*/ 1557 h 1557"/>
                  <a:gd name="T6" fmla="*/ 2624 w 2624"/>
                  <a:gd name="T7" fmla="*/ 646 h 1557"/>
                  <a:gd name="T8" fmla="*/ 1315 w 2624"/>
                  <a:gd name="T9" fmla="*/ 1425 h 1557"/>
                  <a:gd name="T10" fmla="*/ 126 w 2624"/>
                  <a:gd name="T11" fmla="*/ 307 h 1557"/>
                  <a:gd name="T12" fmla="*/ 226 w 2624"/>
                  <a:gd name="T13" fmla="*/ 176 h 1557"/>
                  <a:gd name="T14" fmla="*/ 533 w 2624"/>
                  <a:gd name="T15" fmla="*/ 0 h 1557"/>
                  <a:gd name="T16" fmla="*/ 533 w 2624"/>
                  <a:gd name="T17" fmla="*/ 0 h 15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24"/>
                  <a:gd name="T28" fmla="*/ 0 h 1557"/>
                  <a:gd name="T29" fmla="*/ 2624 w 2624"/>
                  <a:gd name="T30" fmla="*/ 1557 h 15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24" h="1557">
                    <a:moveTo>
                      <a:pt x="533" y="0"/>
                    </a:moveTo>
                    <a:lnTo>
                      <a:pt x="0" y="244"/>
                    </a:lnTo>
                    <a:lnTo>
                      <a:pt x="1328" y="1557"/>
                    </a:lnTo>
                    <a:lnTo>
                      <a:pt x="2624" y="646"/>
                    </a:lnTo>
                    <a:lnTo>
                      <a:pt x="1315" y="1425"/>
                    </a:lnTo>
                    <a:lnTo>
                      <a:pt x="126" y="307"/>
                    </a:lnTo>
                    <a:lnTo>
                      <a:pt x="226" y="176"/>
                    </a:lnTo>
                    <a:lnTo>
                      <a:pt x="533" y="0"/>
                    </a:lnTo>
                    <a:close/>
                  </a:path>
                </a:pathLst>
              </a:custGeom>
              <a:solidFill>
                <a:srgbClr val="FFDB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0" name="Freeform 83">
                <a:extLst>
                  <a:ext uri="{FF2B5EF4-FFF2-40B4-BE49-F238E27FC236}">
                    <a16:creationId xmlns:a16="http://schemas.microsoft.com/office/drawing/2014/main" id="{ECA983EB-E838-4697-88BD-CF03AC3DCE2A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52" y="3385"/>
                <a:ext cx="317" cy="154"/>
              </a:xfrm>
              <a:custGeom>
                <a:avLst/>
                <a:gdLst>
                  <a:gd name="T0" fmla="*/ 0 w 2216"/>
                  <a:gd name="T1" fmla="*/ 0 h 1073"/>
                  <a:gd name="T2" fmla="*/ 6 w 2216"/>
                  <a:gd name="T3" fmla="*/ 157 h 1073"/>
                  <a:gd name="T4" fmla="*/ 1083 w 2216"/>
                  <a:gd name="T5" fmla="*/ 1073 h 1073"/>
                  <a:gd name="T6" fmla="*/ 2192 w 2216"/>
                  <a:gd name="T7" fmla="*/ 377 h 1073"/>
                  <a:gd name="T8" fmla="*/ 2216 w 2216"/>
                  <a:gd name="T9" fmla="*/ 183 h 1073"/>
                  <a:gd name="T10" fmla="*/ 1121 w 2216"/>
                  <a:gd name="T11" fmla="*/ 791 h 1073"/>
                  <a:gd name="T12" fmla="*/ 0 w 2216"/>
                  <a:gd name="T13" fmla="*/ 0 h 1073"/>
                  <a:gd name="T14" fmla="*/ 0 w 2216"/>
                  <a:gd name="T15" fmla="*/ 0 h 10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16"/>
                  <a:gd name="T25" fmla="*/ 0 h 1073"/>
                  <a:gd name="T26" fmla="*/ 2216 w 2216"/>
                  <a:gd name="T27" fmla="*/ 1073 h 107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16" h="1073">
                    <a:moveTo>
                      <a:pt x="0" y="0"/>
                    </a:moveTo>
                    <a:lnTo>
                      <a:pt x="6" y="157"/>
                    </a:lnTo>
                    <a:lnTo>
                      <a:pt x="1083" y="1073"/>
                    </a:lnTo>
                    <a:lnTo>
                      <a:pt x="2192" y="377"/>
                    </a:lnTo>
                    <a:lnTo>
                      <a:pt x="2216" y="183"/>
                    </a:lnTo>
                    <a:lnTo>
                      <a:pt x="1121" y="7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F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1" name="Freeform 84">
                <a:extLst>
                  <a:ext uri="{FF2B5EF4-FFF2-40B4-BE49-F238E27FC236}">
                    <a16:creationId xmlns:a16="http://schemas.microsoft.com/office/drawing/2014/main" id="{58992EA2-A5A2-4B9A-A234-E9ADF7944169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66" y="3211"/>
                <a:ext cx="76" cy="125"/>
              </a:xfrm>
              <a:custGeom>
                <a:avLst/>
                <a:gdLst>
                  <a:gd name="T0" fmla="*/ 527 w 527"/>
                  <a:gd name="T1" fmla="*/ 728 h 872"/>
                  <a:gd name="T2" fmla="*/ 445 w 527"/>
                  <a:gd name="T3" fmla="*/ 69 h 872"/>
                  <a:gd name="T4" fmla="*/ 307 w 527"/>
                  <a:gd name="T5" fmla="*/ 0 h 872"/>
                  <a:gd name="T6" fmla="*/ 138 w 527"/>
                  <a:gd name="T7" fmla="*/ 19 h 872"/>
                  <a:gd name="T8" fmla="*/ 57 w 527"/>
                  <a:gd name="T9" fmla="*/ 107 h 872"/>
                  <a:gd name="T10" fmla="*/ 0 w 527"/>
                  <a:gd name="T11" fmla="*/ 872 h 872"/>
                  <a:gd name="T12" fmla="*/ 119 w 527"/>
                  <a:gd name="T13" fmla="*/ 672 h 872"/>
                  <a:gd name="T14" fmla="*/ 150 w 527"/>
                  <a:gd name="T15" fmla="*/ 194 h 872"/>
                  <a:gd name="T16" fmla="*/ 207 w 527"/>
                  <a:gd name="T17" fmla="*/ 126 h 872"/>
                  <a:gd name="T18" fmla="*/ 282 w 527"/>
                  <a:gd name="T19" fmla="*/ 120 h 872"/>
                  <a:gd name="T20" fmla="*/ 338 w 527"/>
                  <a:gd name="T21" fmla="*/ 176 h 872"/>
                  <a:gd name="T22" fmla="*/ 389 w 527"/>
                  <a:gd name="T23" fmla="*/ 766 h 872"/>
                  <a:gd name="T24" fmla="*/ 439 w 527"/>
                  <a:gd name="T25" fmla="*/ 785 h 872"/>
                  <a:gd name="T26" fmla="*/ 376 w 527"/>
                  <a:gd name="T27" fmla="*/ 157 h 872"/>
                  <a:gd name="T28" fmla="*/ 288 w 527"/>
                  <a:gd name="T29" fmla="*/ 56 h 872"/>
                  <a:gd name="T30" fmla="*/ 364 w 527"/>
                  <a:gd name="T31" fmla="*/ 56 h 872"/>
                  <a:gd name="T32" fmla="*/ 414 w 527"/>
                  <a:gd name="T33" fmla="*/ 138 h 872"/>
                  <a:gd name="T34" fmla="*/ 527 w 527"/>
                  <a:gd name="T35" fmla="*/ 728 h 872"/>
                  <a:gd name="T36" fmla="*/ 527 w 527"/>
                  <a:gd name="T37" fmla="*/ 728 h 87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27"/>
                  <a:gd name="T58" fmla="*/ 0 h 872"/>
                  <a:gd name="T59" fmla="*/ 527 w 527"/>
                  <a:gd name="T60" fmla="*/ 872 h 87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27" h="872">
                    <a:moveTo>
                      <a:pt x="527" y="728"/>
                    </a:moveTo>
                    <a:lnTo>
                      <a:pt x="445" y="69"/>
                    </a:lnTo>
                    <a:lnTo>
                      <a:pt x="307" y="0"/>
                    </a:lnTo>
                    <a:lnTo>
                      <a:pt x="138" y="19"/>
                    </a:lnTo>
                    <a:lnTo>
                      <a:pt x="57" y="107"/>
                    </a:lnTo>
                    <a:lnTo>
                      <a:pt x="0" y="872"/>
                    </a:lnTo>
                    <a:lnTo>
                      <a:pt x="119" y="672"/>
                    </a:lnTo>
                    <a:lnTo>
                      <a:pt x="150" y="194"/>
                    </a:lnTo>
                    <a:lnTo>
                      <a:pt x="207" y="126"/>
                    </a:lnTo>
                    <a:lnTo>
                      <a:pt x="282" y="120"/>
                    </a:lnTo>
                    <a:lnTo>
                      <a:pt x="338" y="176"/>
                    </a:lnTo>
                    <a:lnTo>
                      <a:pt x="389" y="766"/>
                    </a:lnTo>
                    <a:lnTo>
                      <a:pt x="439" y="785"/>
                    </a:lnTo>
                    <a:lnTo>
                      <a:pt x="376" y="157"/>
                    </a:lnTo>
                    <a:lnTo>
                      <a:pt x="288" y="56"/>
                    </a:lnTo>
                    <a:lnTo>
                      <a:pt x="364" y="56"/>
                    </a:lnTo>
                    <a:lnTo>
                      <a:pt x="414" y="138"/>
                    </a:lnTo>
                    <a:lnTo>
                      <a:pt x="527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2" name="Freeform 85">
                <a:extLst>
                  <a:ext uri="{FF2B5EF4-FFF2-40B4-BE49-F238E27FC236}">
                    <a16:creationId xmlns:a16="http://schemas.microsoft.com/office/drawing/2014/main" id="{51C0D525-1A0E-4B6F-9CC3-C4FA930C1C52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35" y="3250"/>
                <a:ext cx="68" cy="100"/>
              </a:xfrm>
              <a:custGeom>
                <a:avLst/>
                <a:gdLst>
                  <a:gd name="T0" fmla="*/ 346 w 476"/>
                  <a:gd name="T1" fmla="*/ 666 h 704"/>
                  <a:gd name="T2" fmla="*/ 282 w 476"/>
                  <a:gd name="T3" fmla="*/ 164 h 704"/>
                  <a:gd name="T4" fmla="*/ 226 w 476"/>
                  <a:gd name="T5" fmla="*/ 139 h 704"/>
                  <a:gd name="T6" fmla="*/ 163 w 476"/>
                  <a:gd name="T7" fmla="*/ 177 h 704"/>
                  <a:gd name="T8" fmla="*/ 132 w 476"/>
                  <a:gd name="T9" fmla="*/ 270 h 704"/>
                  <a:gd name="T10" fmla="*/ 88 w 476"/>
                  <a:gd name="T11" fmla="*/ 679 h 704"/>
                  <a:gd name="T12" fmla="*/ 26 w 476"/>
                  <a:gd name="T13" fmla="*/ 704 h 704"/>
                  <a:gd name="T14" fmla="*/ 0 w 476"/>
                  <a:gd name="T15" fmla="*/ 553 h 704"/>
                  <a:gd name="T16" fmla="*/ 64 w 476"/>
                  <a:gd name="T17" fmla="*/ 95 h 704"/>
                  <a:gd name="T18" fmla="*/ 138 w 476"/>
                  <a:gd name="T19" fmla="*/ 20 h 704"/>
                  <a:gd name="T20" fmla="*/ 264 w 476"/>
                  <a:gd name="T21" fmla="*/ 0 h 704"/>
                  <a:gd name="T22" fmla="*/ 402 w 476"/>
                  <a:gd name="T23" fmla="*/ 89 h 704"/>
                  <a:gd name="T24" fmla="*/ 476 w 476"/>
                  <a:gd name="T25" fmla="*/ 610 h 704"/>
                  <a:gd name="T26" fmla="*/ 364 w 476"/>
                  <a:gd name="T27" fmla="*/ 126 h 704"/>
                  <a:gd name="T28" fmla="*/ 295 w 476"/>
                  <a:gd name="T29" fmla="*/ 70 h 704"/>
                  <a:gd name="T30" fmla="*/ 326 w 476"/>
                  <a:gd name="T31" fmla="*/ 189 h 704"/>
                  <a:gd name="T32" fmla="*/ 383 w 476"/>
                  <a:gd name="T33" fmla="*/ 704 h 704"/>
                  <a:gd name="T34" fmla="*/ 346 w 476"/>
                  <a:gd name="T35" fmla="*/ 666 h 704"/>
                  <a:gd name="T36" fmla="*/ 346 w 476"/>
                  <a:gd name="T37" fmla="*/ 666 h 7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76"/>
                  <a:gd name="T58" fmla="*/ 0 h 704"/>
                  <a:gd name="T59" fmla="*/ 476 w 476"/>
                  <a:gd name="T60" fmla="*/ 704 h 70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76" h="704">
                    <a:moveTo>
                      <a:pt x="346" y="666"/>
                    </a:moveTo>
                    <a:lnTo>
                      <a:pt x="282" y="164"/>
                    </a:lnTo>
                    <a:lnTo>
                      <a:pt x="226" y="139"/>
                    </a:lnTo>
                    <a:lnTo>
                      <a:pt x="163" y="177"/>
                    </a:lnTo>
                    <a:lnTo>
                      <a:pt x="132" y="270"/>
                    </a:lnTo>
                    <a:lnTo>
                      <a:pt x="88" y="679"/>
                    </a:lnTo>
                    <a:lnTo>
                      <a:pt x="26" y="704"/>
                    </a:lnTo>
                    <a:lnTo>
                      <a:pt x="0" y="553"/>
                    </a:lnTo>
                    <a:lnTo>
                      <a:pt x="64" y="95"/>
                    </a:lnTo>
                    <a:lnTo>
                      <a:pt x="138" y="20"/>
                    </a:lnTo>
                    <a:lnTo>
                      <a:pt x="264" y="0"/>
                    </a:lnTo>
                    <a:lnTo>
                      <a:pt x="402" y="89"/>
                    </a:lnTo>
                    <a:lnTo>
                      <a:pt x="476" y="610"/>
                    </a:lnTo>
                    <a:lnTo>
                      <a:pt x="364" y="126"/>
                    </a:lnTo>
                    <a:lnTo>
                      <a:pt x="295" y="70"/>
                    </a:lnTo>
                    <a:lnTo>
                      <a:pt x="326" y="189"/>
                    </a:lnTo>
                    <a:lnTo>
                      <a:pt x="383" y="704"/>
                    </a:lnTo>
                    <a:lnTo>
                      <a:pt x="346" y="6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Freeform 86">
                <a:extLst>
                  <a:ext uri="{FF2B5EF4-FFF2-40B4-BE49-F238E27FC236}">
                    <a16:creationId xmlns:a16="http://schemas.microsoft.com/office/drawing/2014/main" id="{0444910B-E116-4B0F-9D37-14612672D37D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792" y="3345"/>
                <a:ext cx="432" cy="243"/>
              </a:xfrm>
              <a:custGeom>
                <a:avLst/>
                <a:gdLst>
                  <a:gd name="T0" fmla="*/ 669 w 3024"/>
                  <a:gd name="T1" fmla="*/ 0 h 1702"/>
                  <a:gd name="T2" fmla="*/ 0 w 3024"/>
                  <a:gd name="T3" fmla="*/ 270 h 1702"/>
                  <a:gd name="T4" fmla="*/ 1458 w 3024"/>
                  <a:gd name="T5" fmla="*/ 1702 h 1702"/>
                  <a:gd name="T6" fmla="*/ 3024 w 3024"/>
                  <a:gd name="T7" fmla="*/ 629 h 1702"/>
                  <a:gd name="T8" fmla="*/ 2792 w 3024"/>
                  <a:gd name="T9" fmla="*/ 503 h 1702"/>
                  <a:gd name="T10" fmla="*/ 2899 w 3024"/>
                  <a:gd name="T11" fmla="*/ 647 h 1702"/>
                  <a:gd name="T12" fmla="*/ 1464 w 3024"/>
                  <a:gd name="T13" fmla="*/ 1631 h 1702"/>
                  <a:gd name="T14" fmla="*/ 112 w 3024"/>
                  <a:gd name="T15" fmla="*/ 277 h 1702"/>
                  <a:gd name="T16" fmla="*/ 669 w 3024"/>
                  <a:gd name="T17" fmla="*/ 0 h 1702"/>
                  <a:gd name="T18" fmla="*/ 669 w 3024"/>
                  <a:gd name="T19" fmla="*/ 0 h 17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24"/>
                  <a:gd name="T31" fmla="*/ 0 h 1702"/>
                  <a:gd name="T32" fmla="*/ 3024 w 3024"/>
                  <a:gd name="T33" fmla="*/ 1702 h 17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24" h="1702">
                    <a:moveTo>
                      <a:pt x="669" y="0"/>
                    </a:moveTo>
                    <a:lnTo>
                      <a:pt x="0" y="270"/>
                    </a:lnTo>
                    <a:lnTo>
                      <a:pt x="1458" y="1702"/>
                    </a:lnTo>
                    <a:lnTo>
                      <a:pt x="3024" y="629"/>
                    </a:lnTo>
                    <a:lnTo>
                      <a:pt x="2792" y="503"/>
                    </a:lnTo>
                    <a:lnTo>
                      <a:pt x="2899" y="647"/>
                    </a:lnTo>
                    <a:lnTo>
                      <a:pt x="1464" y="1631"/>
                    </a:lnTo>
                    <a:lnTo>
                      <a:pt x="112" y="277"/>
                    </a:lnTo>
                    <a:lnTo>
                      <a:pt x="66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4" name="Freeform 87">
                <a:extLst>
                  <a:ext uri="{FF2B5EF4-FFF2-40B4-BE49-F238E27FC236}">
                    <a16:creationId xmlns:a16="http://schemas.microsoft.com/office/drawing/2014/main" id="{71E0DD7C-BC96-4ED1-B476-29A1254AA917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69" y="3324"/>
                <a:ext cx="150" cy="164"/>
              </a:xfrm>
              <a:custGeom>
                <a:avLst/>
                <a:gdLst>
                  <a:gd name="T0" fmla="*/ 0 w 1052"/>
                  <a:gd name="T1" fmla="*/ 0 h 1148"/>
                  <a:gd name="T2" fmla="*/ 0 w 1052"/>
                  <a:gd name="T3" fmla="*/ 220 h 1148"/>
                  <a:gd name="T4" fmla="*/ 1052 w 1052"/>
                  <a:gd name="T5" fmla="*/ 1148 h 1148"/>
                  <a:gd name="T6" fmla="*/ 44 w 1052"/>
                  <a:gd name="T7" fmla="*/ 195 h 1148"/>
                  <a:gd name="T8" fmla="*/ 1039 w 1052"/>
                  <a:gd name="T9" fmla="*/ 1004 h 1148"/>
                  <a:gd name="T10" fmla="*/ 50 w 1052"/>
                  <a:gd name="T11" fmla="*/ 119 h 1148"/>
                  <a:gd name="T12" fmla="*/ 1033 w 1052"/>
                  <a:gd name="T13" fmla="*/ 879 h 1148"/>
                  <a:gd name="T14" fmla="*/ 0 w 1052"/>
                  <a:gd name="T15" fmla="*/ 0 h 1148"/>
                  <a:gd name="T16" fmla="*/ 0 w 1052"/>
                  <a:gd name="T17" fmla="*/ 0 h 11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52"/>
                  <a:gd name="T28" fmla="*/ 0 h 1148"/>
                  <a:gd name="T29" fmla="*/ 1052 w 1052"/>
                  <a:gd name="T30" fmla="*/ 1148 h 11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52" h="1148">
                    <a:moveTo>
                      <a:pt x="0" y="0"/>
                    </a:moveTo>
                    <a:lnTo>
                      <a:pt x="0" y="220"/>
                    </a:lnTo>
                    <a:lnTo>
                      <a:pt x="1052" y="1148"/>
                    </a:lnTo>
                    <a:lnTo>
                      <a:pt x="44" y="195"/>
                    </a:lnTo>
                    <a:lnTo>
                      <a:pt x="1039" y="1004"/>
                    </a:lnTo>
                    <a:lnTo>
                      <a:pt x="50" y="119"/>
                    </a:lnTo>
                    <a:lnTo>
                      <a:pt x="1033" y="8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5" name="Freeform 88">
                <a:extLst>
                  <a:ext uri="{FF2B5EF4-FFF2-40B4-BE49-F238E27FC236}">
                    <a16:creationId xmlns:a16="http://schemas.microsoft.com/office/drawing/2014/main" id="{4D8D9F6C-48B8-43D5-9392-AB7E577BB235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55" y="3295"/>
                <a:ext cx="43" cy="17"/>
              </a:xfrm>
              <a:custGeom>
                <a:avLst/>
                <a:gdLst>
                  <a:gd name="T0" fmla="*/ 0 w 301"/>
                  <a:gd name="T1" fmla="*/ 119 h 119"/>
                  <a:gd name="T2" fmla="*/ 288 w 301"/>
                  <a:gd name="T3" fmla="*/ 0 h 119"/>
                  <a:gd name="T4" fmla="*/ 301 w 301"/>
                  <a:gd name="T5" fmla="*/ 37 h 119"/>
                  <a:gd name="T6" fmla="*/ 0 w 301"/>
                  <a:gd name="T7" fmla="*/ 119 h 119"/>
                  <a:gd name="T8" fmla="*/ 0 w 301"/>
                  <a:gd name="T9" fmla="*/ 119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1"/>
                  <a:gd name="T16" fmla="*/ 0 h 119"/>
                  <a:gd name="T17" fmla="*/ 301 w 301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1" h="119">
                    <a:moveTo>
                      <a:pt x="0" y="119"/>
                    </a:moveTo>
                    <a:lnTo>
                      <a:pt x="288" y="0"/>
                    </a:lnTo>
                    <a:lnTo>
                      <a:pt x="301" y="37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6" name="Freeform 89">
                <a:extLst>
                  <a:ext uri="{FF2B5EF4-FFF2-40B4-BE49-F238E27FC236}">
                    <a16:creationId xmlns:a16="http://schemas.microsoft.com/office/drawing/2014/main" id="{040E388F-8472-4418-835F-B24F3E9FE511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1" y="3314"/>
                <a:ext cx="48" cy="24"/>
              </a:xfrm>
              <a:custGeom>
                <a:avLst/>
                <a:gdLst>
                  <a:gd name="T0" fmla="*/ 0 w 339"/>
                  <a:gd name="T1" fmla="*/ 132 h 163"/>
                  <a:gd name="T2" fmla="*/ 333 w 339"/>
                  <a:gd name="T3" fmla="*/ 0 h 163"/>
                  <a:gd name="T4" fmla="*/ 339 w 339"/>
                  <a:gd name="T5" fmla="*/ 69 h 163"/>
                  <a:gd name="T6" fmla="*/ 19 w 339"/>
                  <a:gd name="T7" fmla="*/ 163 h 163"/>
                  <a:gd name="T8" fmla="*/ 0 w 339"/>
                  <a:gd name="T9" fmla="*/ 132 h 163"/>
                  <a:gd name="T10" fmla="*/ 0 w 339"/>
                  <a:gd name="T11" fmla="*/ 132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9"/>
                  <a:gd name="T19" fmla="*/ 0 h 163"/>
                  <a:gd name="T20" fmla="*/ 339 w 339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9" h="163">
                    <a:moveTo>
                      <a:pt x="0" y="132"/>
                    </a:moveTo>
                    <a:lnTo>
                      <a:pt x="333" y="0"/>
                    </a:lnTo>
                    <a:lnTo>
                      <a:pt x="339" y="69"/>
                    </a:lnTo>
                    <a:lnTo>
                      <a:pt x="19" y="163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7" name="Freeform 90">
                <a:extLst>
                  <a:ext uri="{FF2B5EF4-FFF2-40B4-BE49-F238E27FC236}">
                    <a16:creationId xmlns:a16="http://schemas.microsoft.com/office/drawing/2014/main" id="{FAF9A5E9-3686-4B59-9B6C-E7733F4C6945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88" y="3342"/>
                <a:ext cx="326" cy="176"/>
              </a:xfrm>
              <a:custGeom>
                <a:avLst/>
                <a:gdLst>
                  <a:gd name="T0" fmla="*/ 858 w 2286"/>
                  <a:gd name="T1" fmla="*/ 31 h 1236"/>
                  <a:gd name="T2" fmla="*/ 940 w 2286"/>
                  <a:gd name="T3" fmla="*/ 0 h 1236"/>
                  <a:gd name="T4" fmla="*/ 2286 w 2286"/>
                  <a:gd name="T5" fmla="*/ 533 h 1236"/>
                  <a:gd name="T6" fmla="*/ 1078 w 2286"/>
                  <a:gd name="T7" fmla="*/ 1236 h 1236"/>
                  <a:gd name="T8" fmla="*/ 0 w 2286"/>
                  <a:gd name="T9" fmla="*/ 414 h 1236"/>
                  <a:gd name="T10" fmla="*/ 1072 w 2286"/>
                  <a:gd name="T11" fmla="*/ 1148 h 1236"/>
                  <a:gd name="T12" fmla="*/ 2224 w 2286"/>
                  <a:gd name="T13" fmla="*/ 540 h 1236"/>
                  <a:gd name="T14" fmla="*/ 952 w 2286"/>
                  <a:gd name="T15" fmla="*/ 56 h 1236"/>
                  <a:gd name="T16" fmla="*/ 864 w 2286"/>
                  <a:gd name="T17" fmla="*/ 82 h 1236"/>
                  <a:gd name="T18" fmla="*/ 858 w 2286"/>
                  <a:gd name="T19" fmla="*/ 31 h 1236"/>
                  <a:gd name="T20" fmla="*/ 858 w 2286"/>
                  <a:gd name="T21" fmla="*/ 31 h 12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6"/>
                  <a:gd name="T34" fmla="*/ 0 h 1236"/>
                  <a:gd name="T35" fmla="*/ 2286 w 2286"/>
                  <a:gd name="T36" fmla="*/ 1236 h 12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6" h="1236">
                    <a:moveTo>
                      <a:pt x="858" y="31"/>
                    </a:moveTo>
                    <a:lnTo>
                      <a:pt x="940" y="0"/>
                    </a:lnTo>
                    <a:lnTo>
                      <a:pt x="2286" y="533"/>
                    </a:lnTo>
                    <a:lnTo>
                      <a:pt x="1078" y="1236"/>
                    </a:lnTo>
                    <a:lnTo>
                      <a:pt x="0" y="414"/>
                    </a:lnTo>
                    <a:lnTo>
                      <a:pt x="1072" y="1148"/>
                    </a:lnTo>
                    <a:lnTo>
                      <a:pt x="2224" y="540"/>
                    </a:lnTo>
                    <a:lnTo>
                      <a:pt x="952" y="56"/>
                    </a:lnTo>
                    <a:lnTo>
                      <a:pt x="864" y="82"/>
                    </a:lnTo>
                    <a:lnTo>
                      <a:pt x="858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8" name="Freeform 91">
                <a:extLst>
                  <a:ext uri="{FF2B5EF4-FFF2-40B4-BE49-F238E27FC236}">
                    <a16:creationId xmlns:a16="http://schemas.microsoft.com/office/drawing/2014/main" id="{1FEDEE72-22B0-4041-A9D3-5EB91897AD17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5" y="3457"/>
                <a:ext cx="184" cy="146"/>
              </a:xfrm>
              <a:custGeom>
                <a:avLst/>
                <a:gdLst>
                  <a:gd name="T0" fmla="*/ 19 w 1284"/>
                  <a:gd name="T1" fmla="*/ 728 h 1023"/>
                  <a:gd name="T2" fmla="*/ 0 w 1284"/>
                  <a:gd name="T3" fmla="*/ 1023 h 1023"/>
                  <a:gd name="T4" fmla="*/ 1221 w 1284"/>
                  <a:gd name="T5" fmla="*/ 282 h 1023"/>
                  <a:gd name="T6" fmla="*/ 1284 w 1284"/>
                  <a:gd name="T7" fmla="*/ 156 h 1023"/>
                  <a:gd name="T8" fmla="*/ 1221 w 1284"/>
                  <a:gd name="T9" fmla="*/ 156 h 1023"/>
                  <a:gd name="T10" fmla="*/ 1277 w 1284"/>
                  <a:gd name="T11" fmla="*/ 94 h 1023"/>
                  <a:gd name="T12" fmla="*/ 1190 w 1284"/>
                  <a:gd name="T13" fmla="*/ 94 h 1023"/>
                  <a:gd name="T14" fmla="*/ 1228 w 1284"/>
                  <a:gd name="T15" fmla="*/ 0 h 1023"/>
                  <a:gd name="T16" fmla="*/ 1102 w 1284"/>
                  <a:gd name="T17" fmla="*/ 106 h 1023"/>
                  <a:gd name="T18" fmla="*/ 1184 w 1284"/>
                  <a:gd name="T19" fmla="*/ 138 h 1023"/>
                  <a:gd name="T20" fmla="*/ 1153 w 1284"/>
                  <a:gd name="T21" fmla="*/ 189 h 1023"/>
                  <a:gd name="T22" fmla="*/ 1196 w 1284"/>
                  <a:gd name="T23" fmla="*/ 220 h 1023"/>
                  <a:gd name="T24" fmla="*/ 1153 w 1284"/>
                  <a:gd name="T25" fmla="*/ 288 h 1023"/>
                  <a:gd name="T26" fmla="*/ 100 w 1284"/>
                  <a:gd name="T27" fmla="*/ 885 h 1023"/>
                  <a:gd name="T28" fmla="*/ 1065 w 1284"/>
                  <a:gd name="T29" fmla="*/ 251 h 1023"/>
                  <a:gd name="T30" fmla="*/ 94 w 1284"/>
                  <a:gd name="T31" fmla="*/ 784 h 1023"/>
                  <a:gd name="T32" fmla="*/ 1027 w 1284"/>
                  <a:gd name="T33" fmla="*/ 150 h 1023"/>
                  <a:gd name="T34" fmla="*/ 19 w 1284"/>
                  <a:gd name="T35" fmla="*/ 728 h 1023"/>
                  <a:gd name="T36" fmla="*/ 19 w 1284"/>
                  <a:gd name="T37" fmla="*/ 728 h 102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84"/>
                  <a:gd name="T58" fmla="*/ 0 h 1023"/>
                  <a:gd name="T59" fmla="*/ 1284 w 1284"/>
                  <a:gd name="T60" fmla="*/ 1023 h 102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84" h="1023">
                    <a:moveTo>
                      <a:pt x="19" y="728"/>
                    </a:moveTo>
                    <a:lnTo>
                      <a:pt x="0" y="1023"/>
                    </a:lnTo>
                    <a:lnTo>
                      <a:pt x="1221" y="282"/>
                    </a:lnTo>
                    <a:lnTo>
                      <a:pt x="1284" y="156"/>
                    </a:lnTo>
                    <a:lnTo>
                      <a:pt x="1221" y="156"/>
                    </a:lnTo>
                    <a:lnTo>
                      <a:pt x="1277" y="94"/>
                    </a:lnTo>
                    <a:lnTo>
                      <a:pt x="1190" y="94"/>
                    </a:lnTo>
                    <a:lnTo>
                      <a:pt x="1228" y="0"/>
                    </a:lnTo>
                    <a:lnTo>
                      <a:pt x="1102" y="106"/>
                    </a:lnTo>
                    <a:lnTo>
                      <a:pt x="1184" y="138"/>
                    </a:lnTo>
                    <a:lnTo>
                      <a:pt x="1153" y="189"/>
                    </a:lnTo>
                    <a:lnTo>
                      <a:pt x="1196" y="220"/>
                    </a:lnTo>
                    <a:lnTo>
                      <a:pt x="1153" y="288"/>
                    </a:lnTo>
                    <a:lnTo>
                      <a:pt x="100" y="885"/>
                    </a:lnTo>
                    <a:lnTo>
                      <a:pt x="1065" y="251"/>
                    </a:lnTo>
                    <a:lnTo>
                      <a:pt x="94" y="784"/>
                    </a:lnTo>
                    <a:lnTo>
                      <a:pt x="1027" y="150"/>
                    </a:lnTo>
                    <a:lnTo>
                      <a:pt x="19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9" name="Freeform 92">
                <a:extLst>
                  <a:ext uri="{FF2B5EF4-FFF2-40B4-BE49-F238E27FC236}">
                    <a16:creationId xmlns:a16="http://schemas.microsoft.com/office/drawing/2014/main" id="{6EC1CA46-F1FE-4C4A-9966-D645B2AFCCBE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7" y="3320"/>
                <a:ext cx="31" cy="14"/>
              </a:xfrm>
              <a:custGeom>
                <a:avLst/>
                <a:gdLst>
                  <a:gd name="T0" fmla="*/ 57 w 220"/>
                  <a:gd name="T1" fmla="*/ 12 h 101"/>
                  <a:gd name="T2" fmla="*/ 0 w 220"/>
                  <a:gd name="T3" fmla="*/ 63 h 101"/>
                  <a:gd name="T4" fmla="*/ 51 w 220"/>
                  <a:gd name="T5" fmla="*/ 101 h 101"/>
                  <a:gd name="T6" fmla="*/ 163 w 220"/>
                  <a:gd name="T7" fmla="*/ 101 h 101"/>
                  <a:gd name="T8" fmla="*/ 220 w 220"/>
                  <a:gd name="T9" fmla="*/ 44 h 101"/>
                  <a:gd name="T10" fmla="*/ 207 w 220"/>
                  <a:gd name="T11" fmla="*/ 0 h 101"/>
                  <a:gd name="T12" fmla="*/ 176 w 220"/>
                  <a:gd name="T13" fmla="*/ 0 h 101"/>
                  <a:gd name="T14" fmla="*/ 169 w 220"/>
                  <a:gd name="T15" fmla="*/ 63 h 101"/>
                  <a:gd name="T16" fmla="*/ 113 w 220"/>
                  <a:gd name="T17" fmla="*/ 69 h 101"/>
                  <a:gd name="T18" fmla="*/ 57 w 220"/>
                  <a:gd name="T19" fmla="*/ 12 h 101"/>
                  <a:gd name="T20" fmla="*/ 57 w 220"/>
                  <a:gd name="T21" fmla="*/ 12 h 10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0"/>
                  <a:gd name="T34" fmla="*/ 0 h 101"/>
                  <a:gd name="T35" fmla="*/ 220 w 220"/>
                  <a:gd name="T36" fmla="*/ 101 h 10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0" h="101">
                    <a:moveTo>
                      <a:pt x="57" y="12"/>
                    </a:moveTo>
                    <a:lnTo>
                      <a:pt x="0" y="63"/>
                    </a:lnTo>
                    <a:lnTo>
                      <a:pt x="51" y="101"/>
                    </a:lnTo>
                    <a:lnTo>
                      <a:pt x="163" y="101"/>
                    </a:lnTo>
                    <a:lnTo>
                      <a:pt x="220" y="44"/>
                    </a:lnTo>
                    <a:lnTo>
                      <a:pt x="207" y="0"/>
                    </a:lnTo>
                    <a:lnTo>
                      <a:pt x="176" y="0"/>
                    </a:lnTo>
                    <a:lnTo>
                      <a:pt x="169" y="63"/>
                    </a:lnTo>
                    <a:lnTo>
                      <a:pt x="113" y="69"/>
                    </a:lnTo>
                    <a:lnTo>
                      <a:pt x="57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0" name="Freeform 93">
                <a:extLst>
                  <a:ext uri="{FF2B5EF4-FFF2-40B4-BE49-F238E27FC236}">
                    <a16:creationId xmlns:a16="http://schemas.microsoft.com/office/drawing/2014/main" id="{7A205C20-2755-4DBB-ACEC-B4B0ADA034D7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1" y="3346"/>
                <a:ext cx="27" cy="14"/>
              </a:xfrm>
              <a:custGeom>
                <a:avLst/>
                <a:gdLst>
                  <a:gd name="T0" fmla="*/ 39 w 188"/>
                  <a:gd name="T1" fmla="*/ 13 h 95"/>
                  <a:gd name="T2" fmla="*/ 0 w 188"/>
                  <a:gd name="T3" fmla="*/ 64 h 95"/>
                  <a:gd name="T4" fmla="*/ 57 w 188"/>
                  <a:gd name="T5" fmla="*/ 95 h 95"/>
                  <a:gd name="T6" fmla="*/ 188 w 188"/>
                  <a:gd name="T7" fmla="*/ 70 h 95"/>
                  <a:gd name="T8" fmla="*/ 188 w 188"/>
                  <a:gd name="T9" fmla="*/ 0 h 95"/>
                  <a:gd name="T10" fmla="*/ 138 w 188"/>
                  <a:gd name="T11" fmla="*/ 57 h 95"/>
                  <a:gd name="T12" fmla="*/ 70 w 188"/>
                  <a:gd name="T13" fmla="*/ 51 h 95"/>
                  <a:gd name="T14" fmla="*/ 39 w 188"/>
                  <a:gd name="T15" fmla="*/ 13 h 95"/>
                  <a:gd name="T16" fmla="*/ 39 w 188"/>
                  <a:gd name="T17" fmla="*/ 13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8"/>
                  <a:gd name="T28" fmla="*/ 0 h 95"/>
                  <a:gd name="T29" fmla="*/ 188 w 188"/>
                  <a:gd name="T30" fmla="*/ 95 h 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8" h="95">
                    <a:moveTo>
                      <a:pt x="39" y="13"/>
                    </a:moveTo>
                    <a:lnTo>
                      <a:pt x="0" y="64"/>
                    </a:lnTo>
                    <a:lnTo>
                      <a:pt x="57" y="95"/>
                    </a:lnTo>
                    <a:lnTo>
                      <a:pt x="188" y="70"/>
                    </a:lnTo>
                    <a:lnTo>
                      <a:pt x="188" y="0"/>
                    </a:lnTo>
                    <a:lnTo>
                      <a:pt x="138" y="57"/>
                    </a:lnTo>
                    <a:lnTo>
                      <a:pt x="70" y="51"/>
                    </a:lnTo>
                    <a:lnTo>
                      <a:pt x="39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1" name="Freeform 94">
                <a:extLst>
                  <a:ext uri="{FF2B5EF4-FFF2-40B4-BE49-F238E27FC236}">
                    <a16:creationId xmlns:a16="http://schemas.microsoft.com/office/drawing/2014/main" id="{87956E81-8945-45EC-9C76-566B8B47A436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3" y="3314"/>
                <a:ext cx="24" cy="10"/>
              </a:xfrm>
              <a:custGeom>
                <a:avLst/>
                <a:gdLst>
                  <a:gd name="T0" fmla="*/ 0 w 169"/>
                  <a:gd name="T1" fmla="*/ 69 h 69"/>
                  <a:gd name="T2" fmla="*/ 169 w 169"/>
                  <a:gd name="T3" fmla="*/ 0 h 69"/>
                  <a:gd name="T4" fmla="*/ 169 w 169"/>
                  <a:gd name="T5" fmla="*/ 50 h 69"/>
                  <a:gd name="T6" fmla="*/ 0 w 169"/>
                  <a:gd name="T7" fmla="*/ 69 h 69"/>
                  <a:gd name="T8" fmla="*/ 0 w 169"/>
                  <a:gd name="T9" fmla="*/ 69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69"/>
                  <a:gd name="T17" fmla="*/ 169 w 169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69">
                    <a:moveTo>
                      <a:pt x="0" y="69"/>
                    </a:moveTo>
                    <a:lnTo>
                      <a:pt x="169" y="0"/>
                    </a:lnTo>
                    <a:lnTo>
                      <a:pt x="169" y="5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2" name="Freeform 95">
                <a:extLst>
                  <a:ext uri="{FF2B5EF4-FFF2-40B4-BE49-F238E27FC236}">
                    <a16:creationId xmlns:a16="http://schemas.microsoft.com/office/drawing/2014/main" id="{25AB09D8-1981-428D-9FD4-42F236840B88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67" y="3347"/>
                <a:ext cx="75" cy="30"/>
              </a:xfrm>
              <a:custGeom>
                <a:avLst/>
                <a:gdLst>
                  <a:gd name="T0" fmla="*/ 0 w 526"/>
                  <a:gd name="T1" fmla="*/ 33 h 214"/>
                  <a:gd name="T2" fmla="*/ 70 w 526"/>
                  <a:gd name="T3" fmla="*/ 0 h 214"/>
                  <a:gd name="T4" fmla="*/ 526 w 526"/>
                  <a:gd name="T5" fmla="*/ 214 h 214"/>
                  <a:gd name="T6" fmla="*/ 88 w 526"/>
                  <a:gd name="T7" fmla="*/ 45 h 214"/>
                  <a:gd name="T8" fmla="*/ 6 w 526"/>
                  <a:gd name="T9" fmla="*/ 64 h 214"/>
                  <a:gd name="T10" fmla="*/ 0 w 526"/>
                  <a:gd name="T11" fmla="*/ 33 h 214"/>
                  <a:gd name="T12" fmla="*/ 0 w 526"/>
                  <a:gd name="T13" fmla="*/ 33 h 2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6"/>
                  <a:gd name="T22" fmla="*/ 0 h 214"/>
                  <a:gd name="T23" fmla="*/ 526 w 526"/>
                  <a:gd name="T24" fmla="*/ 214 h 2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6" h="214">
                    <a:moveTo>
                      <a:pt x="0" y="33"/>
                    </a:moveTo>
                    <a:lnTo>
                      <a:pt x="70" y="0"/>
                    </a:lnTo>
                    <a:lnTo>
                      <a:pt x="526" y="214"/>
                    </a:lnTo>
                    <a:lnTo>
                      <a:pt x="88" y="45"/>
                    </a:lnTo>
                    <a:lnTo>
                      <a:pt x="6" y="64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3" name="Freeform 96">
                <a:extLst>
                  <a:ext uri="{FF2B5EF4-FFF2-40B4-BE49-F238E27FC236}">
                    <a16:creationId xmlns:a16="http://schemas.microsoft.com/office/drawing/2014/main" id="{5CFF3E7A-2AC0-4225-A182-E506540255CB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4" y="3239"/>
                <a:ext cx="18" cy="101"/>
              </a:xfrm>
              <a:custGeom>
                <a:avLst/>
                <a:gdLst>
                  <a:gd name="T0" fmla="*/ 0 w 125"/>
                  <a:gd name="T1" fmla="*/ 0 h 709"/>
                  <a:gd name="T2" fmla="*/ 81 w 125"/>
                  <a:gd name="T3" fmla="*/ 709 h 709"/>
                  <a:gd name="T4" fmla="*/ 125 w 125"/>
                  <a:gd name="T5" fmla="*/ 652 h 709"/>
                  <a:gd name="T6" fmla="*/ 0 w 125"/>
                  <a:gd name="T7" fmla="*/ 0 h 709"/>
                  <a:gd name="T8" fmla="*/ 0 w 125"/>
                  <a:gd name="T9" fmla="*/ 0 h 7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"/>
                  <a:gd name="T16" fmla="*/ 0 h 709"/>
                  <a:gd name="T17" fmla="*/ 125 w 125"/>
                  <a:gd name="T18" fmla="*/ 709 h 7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" h="709">
                    <a:moveTo>
                      <a:pt x="0" y="0"/>
                    </a:moveTo>
                    <a:lnTo>
                      <a:pt x="81" y="709"/>
                    </a:lnTo>
                    <a:lnTo>
                      <a:pt x="125" y="6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4" name="Freeform 97">
                <a:extLst>
                  <a:ext uri="{FF2B5EF4-FFF2-40B4-BE49-F238E27FC236}">
                    <a16:creationId xmlns:a16="http://schemas.microsoft.com/office/drawing/2014/main" id="{2221E073-A85E-4CE8-818B-7B108804147F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71" y="3281"/>
                <a:ext cx="17" cy="83"/>
              </a:xfrm>
              <a:custGeom>
                <a:avLst/>
                <a:gdLst>
                  <a:gd name="T0" fmla="*/ 0 w 120"/>
                  <a:gd name="T1" fmla="*/ 0 h 585"/>
                  <a:gd name="T2" fmla="*/ 57 w 120"/>
                  <a:gd name="T3" fmla="*/ 585 h 585"/>
                  <a:gd name="T4" fmla="*/ 120 w 120"/>
                  <a:gd name="T5" fmla="*/ 546 h 585"/>
                  <a:gd name="T6" fmla="*/ 0 w 120"/>
                  <a:gd name="T7" fmla="*/ 0 h 585"/>
                  <a:gd name="T8" fmla="*/ 0 w 120"/>
                  <a:gd name="T9" fmla="*/ 0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0"/>
                  <a:gd name="T16" fmla="*/ 0 h 585"/>
                  <a:gd name="T17" fmla="*/ 120 w 120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0" h="585">
                    <a:moveTo>
                      <a:pt x="0" y="0"/>
                    </a:moveTo>
                    <a:lnTo>
                      <a:pt x="57" y="585"/>
                    </a:lnTo>
                    <a:lnTo>
                      <a:pt x="120" y="5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5" name="Text Box 98">
                <a:extLst>
                  <a:ext uri="{FF2B5EF4-FFF2-40B4-BE49-F238E27FC236}">
                    <a16:creationId xmlns:a16="http://schemas.microsoft.com/office/drawing/2014/main" id="{989B260E-90D7-4D77-B120-4551D37B93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0838814">
                <a:off x="3973" y="3199"/>
                <a:ext cx="146" cy="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id-ID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id-ID" sz="16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1" name="Group 99">
              <a:extLst>
                <a:ext uri="{FF2B5EF4-FFF2-40B4-BE49-F238E27FC236}">
                  <a16:creationId xmlns:a16="http://schemas.microsoft.com/office/drawing/2014/main" id="{4E55C0DD-AC13-4C36-9361-25301C0E6C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0" y="3240"/>
              <a:ext cx="362" cy="407"/>
              <a:chOff x="3792" y="3198"/>
              <a:chExt cx="459" cy="516"/>
            </a:xfrm>
          </p:grpSpPr>
          <p:sp>
            <p:nvSpPr>
              <p:cNvPr id="100" name="Freeform 100">
                <a:extLst>
                  <a:ext uri="{FF2B5EF4-FFF2-40B4-BE49-F238E27FC236}">
                    <a16:creationId xmlns:a16="http://schemas.microsoft.com/office/drawing/2014/main" id="{808DD034-B1DA-4765-9A2B-B26B46159B6F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33" y="3271"/>
                <a:ext cx="418" cy="320"/>
              </a:xfrm>
              <a:custGeom>
                <a:avLst/>
                <a:gdLst>
                  <a:gd name="T0" fmla="*/ 0 w 2925"/>
                  <a:gd name="T1" fmla="*/ 872 h 2239"/>
                  <a:gd name="T2" fmla="*/ 664 w 2925"/>
                  <a:gd name="T3" fmla="*/ 590 h 2239"/>
                  <a:gd name="T4" fmla="*/ 626 w 2925"/>
                  <a:gd name="T5" fmla="*/ 194 h 2239"/>
                  <a:gd name="T6" fmla="*/ 507 w 2925"/>
                  <a:gd name="T7" fmla="*/ 75 h 2239"/>
                  <a:gd name="T8" fmla="*/ 626 w 2925"/>
                  <a:gd name="T9" fmla="*/ 69 h 2239"/>
                  <a:gd name="T10" fmla="*/ 701 w 2925"/>
                  <a:gd name="T11" fmla="*/ 126 h 2239"/>
                  <a:gd name="T12" fmla="*/ 795 w 2925"/>
                  <a:gd name="T13" fmla="*/ 552 h 2239"/>
                  <a:gd name="T14" fmla="*/ 1109 w 2925"/>
                  <a:gd name="T15" fmla="*/ 452 h 2239"/>
                  <a:gd name="T16" fmla="*/ 1045 w 2925"/>
                  <a:gd name="T17" fmla="*/ 0 h 2239"/>
                  <a:gd name="T18" fmla="*/ 1158 w 2925"/>
                  <a:gd name="T19" fmla="*/ 81 h 2239"/>
                  <a:gd name="T20" fmla="*/ 1208 w 2925"/>
                  <a:gd name="T21" fmla="*/ 408 h 2239"/>
                  <a:gd name="T22" fmla="*/ 1303 w 2925"/>
                  <a:gd name="T23" fmla="*/ 396 h 2239"/>
                  <a:gd name="T24" fmla="*/ 2925 w 2925"/>
                  <a:gd name="T25" fmla="*/ 1212 h 2239"/>
                  <a:gd name="T26" fmla="*/ 1427 w 2925"/>
                  <a:gd name="T27" fmla="*/ 2239 h 2239"/>
                  <a:gd name="T28" fmla="*/ 0 w 2925"/>
                  <a:gd name="T29" fmla="*/ 872 h 2239"/>
                  <a:gd name="T30" fmla="*/ 0 w 2925"/>
                  <a:gd name="T31" fmla="*/ 872 h 223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25"/>
                  <a:gd name="T49" fmla="*/ 0 h 2239"/>
                  <a:gd name="T50" fmla="*/ 2925 w 2925"/>
                  <a:gd name="T51" fmla="*/ 2239 h 223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25" h="2239">
                    <a:moveTo>
                      <a:pt x="0" y="872"/>
                    </a:moveTo>
                    <a:lnTo>
                      <a:pt x="664" y="590"/>
                    </a:lnTo>
                    <a:lnTo>
                      <a:pt x="626" y="194"/>
                    </a:lnTo>
                    <a:lnTo>
                      <a:pt x="507" y="75"/>
                    </a:lnTo>
                    <a:lnTo>
                      <a:pt x="626" y="69"/>
                    </a:lnTo>
                    <a:lnTo>
                      <a:pt x="701" y="126"/>
                    </a:lnTo>
                    <a:lnTo>
                      <a:pt x="795" y="552"/>
                    </a:lnTo>
                    <a:lnTo>
                      <a:pt x="1109" y="452"/>
                    </a:lnTo>
                    <a:lnTo>
                      <a:pt x="1045" y="0"/>
                    </a:lnTo>
                    <a:lnTo>
                      <a:pt x="1158" y="81"/>
                    </a:lnTo>
                    <a:lnTo>
                      <a:pt x="1208" y="408"/>
                    </a:lnTo>
                    <a:lnTo>
                      <a:pt x="1303" y="396"/>
                    </a:lnTo>
                    <a:lnTo>
                      <a:pt x="2925" y="1212"/>
                    </a:lnTo>
                    <a:lnTo>
                      <a:pt x="1427" y="2239"/>
                    </a:lnTo>
                    <a:lnTo>
                      <a:pt x="0" y="8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Freeform 101">
                <a:extLst>
                  <a:ext uri="{FF2B5EF4-FFF2-40B4-BE49-F238E27FC236}">
                    <a16:creationId xmlns:a16="http://schemas.microsoft.com/office/drawing/2014/main" id="{DF3B057C-65AD-4AA2-A9A2-C0E91AB21302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18" y="3347"/>
                <a:ext cx="375" cy="223"/>
              </a:xfrm>
              <a:custGeom>
                <a:avLst/>
                <a:gdLst>
                  <a:gd name="T0" fmla="*/ 533 w 2624"/>
                  <a:gd name="T1" fmla="*/ 0 h 1557"/>
                  <a:gd name="T2" fmla="*/ 0 w 2624"/>
                  <a:gd name="T3" fmla="*/ 244 h 1557"/>
                  <a:gd name="T4" fmla="*/ 1328 w 2624"/>
                  <a:gd name="T5" fmla="*/ 1557 h 1557"/>
                  <a:gd name="T6" fmla="*/ 2624 w 2624"/>
                  <a:gd name="T7" fmla="*/ 646 h 1557"/>
                  <a:gd name="T8" fmla="*/ 1315 w 2624"/>
                  <a:gd name="T9" fmla="*/ 1425 h 1557"/>
                  <a:gd name="T10" fmla="*/ 126 w 2624"/>
                  <a:gd name="T11" fmla="*/ 307 h 1557"/>
                  <a:gd name="T12" fmla="*/ 226 w 2624"/>
                  <a:gd name="T13" fmla="*/ 176 h 1557"/>
                  <a:gd name="T14" fmla="*/ 533 w 2624"/>
                  <a:gd name="T15" fmla="*/ 0 h 1557"/>
                  <a:gd name="T16" fmla="*/ 533 w 2624"/>
                  <a:gd name="T17" fmla="*/ 0 h 15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24"/>
                  <a:gd name="T28" fmla="*/ 0 h 1557"/>
                  <a:gd name="T29" fmla="*/ 2624 w 2624"/>
                  <a:gd name="T30" fmla="*/ 1557 h 15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24" h="1557">
                    <a:moveTo>
                      <a:pt x="533" y="0"/>
                    </a:moveTo>
                    <a:lnTo>
                      <a:pt x="0" y="244"/>
                    </a:lnTo>
                    <a:lnTo>
                      <a:pt x="1328" y="1557"/>
                    </a:lnTo>
                    <a:lnTo>
                      <a:pt x="2624" y="646"/>
                    </a:lnTo>
                    <a:lnTo>
                      <a:pt x="1315" y="1425"/>
                    </a:lnTo>
                    <a:lnTo>
                      <a:pt x="126" y="307"/>
                    </a:lnTo>
                    <a:lnTo>
                      <a:pt x="226" y="176"/>
                    </a:lnTo>
                    <a:lnTo>
                      <a:pt x="533" y="0"/>
                    </a:lnTo>
                    <a:close/>
                  </a:path>
                </a:pathLst>
              </a:custGeom>
              <a:solidFill>
                <a:srgbClr val="FFDB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Freeform 102">
                <a:extLst>
                  <a:ext uri="{FF2B5EF4-FFF2-40B4-BE49-F238E27FC236}">
                    <a16:creationId xmlns:a16="http://schemas.microsoft.com/office/drawing/2014/main" id="{3F6B1881-2BD8-4C1E-A47B-688121C97830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52" y="3385"/>
                <a:ext cx="317" cy="154"/>
              </a:xfrm>
              <a:custGeom>
                <a:avLst/>
                <a:gdLst>
                  <a:gd name="T0" fmla="*/ 0 w 2216"/>
                  <a:gd name="T1" fmla="*/ 0 h 1073"/>
                  <a:gd name="T2" fmla="*/ 6 w 2216"/>
                  <a:gd name="T3" fmla="*/ 157 h 1073"/>
                  <a:gd name="T4" fmla="*/ 1083 w 2216"/>
                  <a:gd name="T5" fmla="*/ 1073 h 1073"/>
                  <a:gd name="T6" fmla="*/ 2192 w 2216"/>
                  <a:gd name="T7" fmla="*/ 377 h 1073"/>
                  <a:gd name="T8" fmla="*/ 2216 w 2216"/>
                  <a:gd name="T9" fmla="*/ 183 h 1073"/>
                  <a:gd name="T10" fmla="*/ 1121 w 2216"/>
                  <a:gd name="T11" fmla="*/ 791 h 1073"/>
                  <a:gd name="T12" fmla="*/ 0 w 2216"/>
                  <a:gd name="T13" fmla="*/ 0 h 1073"/>
                  <a:gd name="T14" fmla="*/ 0 w 2216"/>
                  <a:gd name="T15" fmla="*/ 0 h 10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16"/>
                  <a:gd name="T25" fmla="*/ 0 h 1073"/>
                  <a:gd name="T26" fmla="*/ 2216 w 2216"/>
                  <a:gd name="T27" fmla="*/ 1073 h 107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16" h="1073">
                    <a:moveTo>
                      <a:pt x="0" y="0"/>
                    </a:moveTo>
                    <a:lnTo>
                      <a:pt x="6" y="157"/>
                    </a:lnTo>
                    <a:lnTo>
                      <a:pt x="1083" y="1073"/>
                    </a:lnTo>
                    <a:lnTo>
                      <a:pt x="2192" y="377"/>
                    </a:lnTo>
                    <a:lnTo>
                      <a:pt x="2216" y="183"/>
                    </a:lnTo>
                    <a:lnTo>
                      <a:pt x="1121" y="7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F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3" name="Freeform 103">
                <a:extLst>
                  <a:ext uri="{FF2B5EF4-FFF2-40B4-BE49-F238E27FC236}">
                    <a16:creationId xmlns:a16="http://schemas.microsoft.com/office/drawing/2014/main" id="{047FC51C-3F50-43ED-9FF2-D7DC818A2B31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66" y="3211"/>
                <a:ext cx="76" cy="125"/>
              </a:xfrm>
              <a:custGeom>
                <a:avLst/>
                <a:gdLst>
                  <a:gd name="T0" fmla="*/ 527 w 527"/>
                  <a:gd name="T1" fmla="*/ 728 h 872"/>
                  <a:gd name="T2" fmla="*/ 445 w 527"/>
                  <a:gd name="T3" fmla="*/ 69 h 872"/>
                  <a:gd name="T4" fmla="*/ 307 w 527"/>
                  <a:gd name="T5" fmla="*/ 0 h 872"/>
                  <a:gd name="T6" fmla="*/ 138 w 527"/>
                  <a:gd name="T7" fmla="*/ 19 h 872"/>
                  <a:gd name="T8" fmla="*/ 57 w 527"/>
                  <a:gd name="T9" fmla="*/ 107 h 872"/>
                  <a:gd name="T10" fmla="*/ 0 w 527"/>
                  <a:gd name="T11" fmla="*/ 872 h 872"/>
                  <a:gd name="T12" fmla="*/ 119 w 527"/>
                  <a:gd name="T13" fmla="*/ 672 h 872"/>
                  <a:gd name="T14" fmla="*/ 150 w 527"/>
                  <a:gd name="T15" fmla="*/ 194 h 872"/>
                  <a:gd name="T16" fmla="*/ 207 w 527"/>
                  <a:gd name="T17" fmla="*/ 126 h 872"/>
                  <a:gd name="T18" fmla="*/ 282 w 527"/>
                  <a:gd name="T19" fmla="*/ 120 h 872"/>
                  <a:gd name="T20" fmla="*/ 338 w 527"/>
                  <a:gd name="T21" fmla="*/ 176 h 872"/>
                  <a:gd name="T22" fmla="*/ 389 w 527"/>
                  <a:gd name="T23" fmla="*/ 766 h 872"/>
                  <a:gd name="T24" fmla="*/ 439 w 527"/>
                  <a:gd name="T25" fmla="*/ 785 h 872"/>
                  <a:gd name="T26" fmla="*/ 376 w 527"/>
                  <a:gd name="T27" fmla="*/ 157 h 872"/>
                  <a:gd name="T28" fmla="*/ 288 w 527"/>
                  <a:gd name="T29" fmla="*/ 56 h 872"/>
                  <a:gd name="T30" fmla="*/ 364 w 527"/>
                  <a:gd name="T31" fmla="*/ 56 h 872"/>
                  <a:gd name="T32" fmla="*/ 414 w 527"/>
                  <a:gd name="T33" fmla="*/ 138 h 872"/>
                  <a:gd name="T34" fmla="*/ 527 w 527"/>
                  <a:gd name="T35" fmla="*/ 728 h 872"/>
                  <a:gd name="T36" fmla="*/ 527 w 527"/>
                  <a:gd name="T37" fmla="*/ 728 h 87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27"/>
                  <a:gd name="T58" fmla="*/ 0 h 872"/>
                  <a:gd name="T59" fmla="*/ 527 w 527"/>
                  <a:gd name="T60" fmla="*/ 872 h 87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27" h="872">
                    <a:moveTo>
                      <a:pt x="527" y="728"/>
                    </a:moveTo>
                    <a:lnTo>
                      <a:pt x="445" y="69"/>
                    </a:lnTo>
                    <a:lnTo>
                      <a:pt x="307" y="0"/>
                    </a:lnTo>
                    <a:lnTo>
                      <a:pt x="138" y="19"/>
                    </a:lnTo>
                    <a:lnTo>
                      <a:pt x="57" y="107"/>
                    </a:lnTo>
                    <a:lnTo>
                      <a:pt x="0" y="872"/>
                    </a:lnTo>
                    <a:lnTo>
                      <a:pt x="119" y="672"/>
                    </a:lnTo>
                    <a:lnTo>
                      <a:pt x="150" y="194"/>
                    </a:lnTo>
                    <a:lnTo>
                      <a:pt x="207" y="126"/>
                    </a:lnTo>
                    <a:lnTo>
                      <a:pt x="282" y="120"/>
                    </a:lnTo>
                    <a:lnTo>
                      <a:pt x="338" y="176"/>
                    </a:lnTo>
                    <a:lnTo>
                      <a:pt x="389" y="766"/>
                    </a:lnTo>
                    <a:lnTo>
                      <a:pt x="439" y="785"/>
                    </a:lnTo>
                    <a:lnTo>
                      <a:pt x="376" y="157"/>
                    </a:lnTo>
                    <a:lnTo>
                      <a:pt x="288" y="56"/>
                    </a:lnTo>
                    <a:lnTo>
                      <a:pt x="364" y="56"/>
                    </a:lnTo>
                    <a:lnTo>
                      <a:pt x="414" y="138"/>
                    </a:lnTo>
                    <a:lnTo>
                      <a:pt x="527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4" name="Freeform 104">
                <a:extLst>
                  <a:ext uri="{FF2B5EF4-FFF2-40B4-BE49-F238E27FC236}">
                    <a16:creationId xmlns:a16="http://schemas.microsoft.com/office/drawing/2014/main" id="{87A1E3C5-EFC7-4001-B970-6027C5AF364B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35" y="3250"/>
                <a:ext cx="68" cy="100"/>
              </a:xfrm>
              <a:custGeom>
                <a:avLst/>
                <a:gdLst>
                  <a:gd name="T0" fmla="*/ 346 w 476"/>
                  <a:gd name="T1" fmla="*/ 666 h 704"/>
                  <a:gd name="T2" fmla="*/ 282 w 476"/>
                  <a:gd name="T3" fmla="*/ 164 h 704"/>
                  <a:gd name="T4" fmla="*/ 226 w 476"/>
                  <a:gd name="T5" fmla="*/ 139 h 704"/>
                  <a:gd name="T6" fmla="*/ 163 w 476"/>
                  <a:gd name="T7" fmla="*/ 177 h 704"/>
                  <a:gd name="T8" fmla="*/ 132 w 476"/>
                  <a:gd name="T9" fmla="*/ 270 h 704"/>
                  <a:gd name="T10" fmla="*/ 88 w 476"/>
                  <a:gd name="T11" fmla="*/ 679 h 704"/>
                  <a:gd name="T12" fmla="*/ 26 w 476"/>
                  <a:gd name="T13" fmla="*/ 704 h 704"/>
                  <a:gd name="T14" fmla="*/ 0 w 476"/>
                  <a:gd name="T15" fmla="*/ 553 h 704"/>
                  <a:gd name="T16" fmla="*/ 64 w 476"/>
                  <a:gd name="T17" fmla="*/ 95 h 704"/>
                  <a:gd name="T18" fmla="*/ 138 w 476"/>
                  <a:gd name="T19" fmla="*/ 20 h 704"/>
                  <a:gd name="T20" fmla="*/ 264 w 476"/>
                  <a:gd name="T21" fmla="*/ 0 h 704"/>
                  <a:gd name="T22" fmla="*/ 402 w 476"/>
                  <a:gd name="T23" fmla="*/ 89 h 704"/>
                  <a:gd name="T24" fmla="*/ 476 w 476"/>
                  <a:gd name="T25" fmla="*/ 610 h 704"/>
                  <a:gd name="T26" fmla="*/ 364 w 476"/>
                  <a:gd name="T27" fmla="*/ 126 h 704"/>
                  <a:gd name="T28" fmla="*/ 295 w 476"/>
                  <a:gd name="T29" fmla="*/ 70 h 704"/>
                  <a:gd name="T30" fmla="*/ 326 w 476"/>
                  <a:gd name="T31" fmla="*/ 189 h 704"/>
                  <a:gd name="T32" fmla="*/ 383 w 476"/>
                  <a:gd name="T33" fmla="*/ 704 h 704"/>
                  <a:gd name="T34" fmla="*/ 346 w 476"/>
                  <a:gd name="T35" fmla="*/ 666 h 704"/>
                  <a:gd name="T36" fmla="*/ 346 w 476"/>
                  <a:gd name="T37" fmla="*/ 666 h 7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76"/>
                  <a:gd name="T58" fmla="*/ 0 h 704"/>
                  <a:gd name="T59" fmla="*/ 476 w 476"/>
                  <a:gd name="T60" fmla="*/ 704 h 70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76" h="704">
                    <a:moveTo>
                      <a:pt x="346" y="666"/>
                    </a:moveTo>
                    <a:lnTo>
                      <a:pt x="282" y="164"/>
                    </a:lnTo>
                    <a:lnTo>
                      <a:pt x="226" y="139"/>
                    </a:lnTo>
                    <a:lnTo>
                      <a:pt x="163" y="177"/>
                    </a:lnTo>
                    <a:lnTo>
                      <a:pt x="132" y="270"/>
                    </a:lnTo>
                    <a:lnTo>
                      <a:pt x="88" y="679"/>
                    </a:lnTo>
                    <a:lnTo>
                      <a:pt x="26" y="704"/>
                    </a:lnTo>
                    <a:lnTo>
                      <a:pt x="0" y="553"/>
                    </a:lnTo>
                    <a:lnTo>
                      <a:pt x="64" y="95"/>
                    </a:lnTo>
                    <a:lnTo>
                      <a:pt x="138" y="20"/>
                    </a:lnTo>
                    <a:lnTo>
                      <a:pt x="264" y="0"/>
                    </a:lnTo>
                    <a:lnTo>
                      <a:pt x="402" y="89"/>
                    </a:lnTo>
                    <a:lnTo>
                      <a:pt x="476" y="610"/>
                    </a:lnTo>
                    <a:lnTo>
                      <a:pt x="364" y="126"/>
                    </a:lnTo>
                    <a:lnTo>
                      <a:pt x="295" y="70"/>
                    </a:lnTo>
                    <a:lnTo>
                      <a:pt x="326" y="189"/>
                    </a:lnTo>
                    <a:lnTo>
                      <a:pt x="383" y="704"/>
                    </a:lnTo>
                    <a:lnTo>
                      <a:pt x="346" y="6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5" name="Freeform 105">
                <a:extLst>
                  <a:ext uri="{FF2B5EF4-FFF2-40B4-BE49-F238E27FC236}">
                    <a16:creationId xmlns:a16="http://schemas.microsoft.com/office/drawing/2014/main" id="{630AB3CD-70C3-409F-921D-D2B4E0F59EB1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792" y="3345"/>
                <a:ext cx="432" cy="243"/>
              </a:xfrm>
              <a:custGeom>
                <a:avLst/>
                <a:gdLst>
                  <a:gd name="T0" fmla="*/ 669 w 3024"/>
                  <a:gd name="T1" fmla="*/ 0 h 1702"/>
                  <a:gd name="T2" fmla="*/ 0 w 3024"/>
                  <a:gd name="T3" fmla="*/ 270 h 1702"/>
                  <a:gd name="T4" fmla="*/ 1458 w 3024"/>
                  <a:gd name="T5" fmla="*/ 1702 h 1702"/>
                  <a:gd name="T6" fmla="*/ 3024 w 3024"/>
                  <a:gd name="T7" fmla="*/ 629 h 1702"/>
                  <a:gd name="T8" fmla="*/ 2792 w 3024"/>
                  <a:gd name="T9" fmla="*/ 503 h 1702"/>
                  <a:gd name="T10" fmla="*/ 2899 w 3024"/>
                  <a:gd name="T11" fmla="*/ 647 h 1702"/>
                  <a:gd name="T12" fmla="*/ 1464 w 3024"/>
                  <a:gd name="T13" fmla="*/ 1631 h 1702"/>
                  <a:gd name="T14" fmla="*/ 112 w 3024"/>
                  <a:gd name="T15" fmla="*/ 277 h 1702"/>
                  <a:gd name="T16" fmla="*/ 669 w 3024"/>
                  <a:gd name="T17" fmla="*/ 0 h 1702"/>
                  <a:gd name="T18" fmla="*/ 669 w 3024"/>
                  <a:gd name="T19" fmla="*/ 0 h 17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24"/>
                  <a:gd name="T31" fmla="*/ 0 h 1702"/>
                  <a:gd name="T32" fmla="*/ 3024 w 3024"/>
                  <a:gd name="T33" fmla="*/ 1702 h 17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24" h="1702">
                    <a:moveTo>
                      <a:pt x="669" y="0"/>
                    </a:moveTo>
                    <a:lnTo>
                      <a:pt x="0" y="270"/>
                    </a:lnTo>
                    <a:lnTo>
                      <a:pt x="1458" y="1702"/>
                    </a:lnTo>
                    <a:lnTo>
                      <a:pt x="3024" y="629"/>
                    </a:lnTo>
                    <a:lnTo>
                      <a:pt x="2792" y="503"/>
                    </a:lnTo>
                    <a:lnTo>
                      <a:pt x="2899" y="647"/>
                    </a:lnTo>
                    <a:lnTo>
                      <a:pt x="1464" y="1631"/>
                    </a:lnTo>
                    <a:lnTo>
                      <a:pt x="112" y="277"/>
                    </a:lnTo>
                    <a:lnTo>
                      <a:pt x="66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6" name="Freeform 106">
                <a:extLst>
                  <a:ext uri="{FF2B5EF4-FFF2-40B4-BE49-F238E27FC236}">
                    <a16:creationId xmlns:a16="http://schemas.microsoft.com/office/drawing/2014/main" id="{69811A75-9D40-4B32-B218-6F55E5415E65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69" y="3324"/>
                <a:ext cx="150" cy="164"/>
              </a:xfrm>
              <a:custGeom>
                <a:avLst/>
                <a:gdLst>
                  <a:gd name="T0" fmla="*/ 0 w 1052"/>
                  <a:gd name="T1" fmla="*/ 0 h 1148"/>
                  <a:gd name="T2" fmla="*/ 0 w 1052"/>
                  <a:gd name="T3" fmla="*/ 220 h 1148"/>
                  <a:gd name="T4" fmla="*/ 1052 w 1052"/>
                  <a:gd name="T5" fmla="*/ 1148 h 1148"/>
                  <a:gd name="T6" fmla="*/ 44 w 1052"/>
                  <a:gd name="T7" fmla="*/ 195 h 1148"/>
                  <a:gd name="T8" fmla="*/ 1039 w 1052"/>
                  <a:gd name="T9" fmla="*/ 1004 h 1148"/>
                  <a:gd name="T10" fmla="*/ 50 w 1052"/>
                  <a:gd name="T11" fmla="*/ 119 h 1148"/>
                  <a:gd name="T12" fmla="*/ 1033 w 1052"/>
                  <a:gd name="T13" fmla="*/ 879 h 1148"/>
                  <a:gd name="T14" fmla="*/ 0 w 1052"/>
                  <a:gd name="T15" fmla="*/ 0 h 1148"/>
                  <a:gd name="T16" fmla="*/ 0 w 1052"/>
                  <a:gd name="T17" fmla="*/ 0 h 11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52"/>
                  <a:gd name="T28" fmla="*/ 0 h 1148"/>
                  <a:gd name="T29" fmla="*/ 1052 w 1052"/>
                  <a:gd name="T30" fmla="*/ 1148 h 11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52" h="1148">
                    <a:moveTo>
                      <a:pt x="0" y="0"/>
                    </a:moveTo>
                    <a:lnTo>
                      <a:pt x="0" y="220"/>
                    </a:lnTo>
                    <a:lnTo>
                      <a:pt x="1052" y="1148"/>
                    </a:lnTo>
                    <a:lnTo>
                      <a:pt x="44" y="195"/>
                    </a:lnTo>
                    <a:lnTo>
                      <a:pt x="1039" y="1004"/>
                    </a:lnTo>
                    <a:lnTo>
                      <a:pt x="50" y="119"/>
                    </a:lnTo>
                    <a:lnTo>
                      <a:pt x="1033" y="8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7" name="Freeform 107">
                <a:extLst>
                  <a:ext uri="{FF2B5EF4-FFF2-40B4-BE49-F238E27FC236}">
                    <a16:creationId xmlns:a16="http://schemas.microsoft.com/office/drawing/2014/main" id="{D9BD7836-B8C8-41DA-8904-E951B308A55F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55" y="3295"/>
                <a:ext cx="43" cy="17"/>
              </a:xfrm>
              <a:custGeom>
                <a:avLst/>
                <a:gdLst>
                  <a:gd name="T0" fmla="*/ 0 w 301"/>
                  <a:gd name="T1" fmla="*/ 119 h 119"/>
                  <a:gd name="T2" fmla="*/ 288 w 301"/>
                  <a:gd name="T3" fmla="*/ 0 h 119"/>
                  <a:gd name="T4" fmla="*/ 301 w 301"/>
                  <a:gd name="T5" fmla="*/ 37 h 119"/>
                  <a:gd name="T6" fmla="*/ 0 w 301"/>
                  <a:gd name="T7" fmla="*/ 119 h 119"/>
                  <a:gd name="T8" fmla="*/ 0 w 301"/>
                  <a:gd name="T9" fmla="*/ 119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1"/>
                  <a:gd name="T16" fmla="*/ 0 h 119"/>
                  <a:gd name="T17" fmla="*/ 301 w 301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1" h="119">
                    <a:moveTo>
                      <a:pt x="0" y="119"/>
                    </a:moveTo>
                    <a:lnTo>
                      <a:pt x="288" y="0"/>
                    </a:lnTo>
                    <a:lnTo>
                      <a:pt x="301" y="37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8" name="Freeform 108">
                <a:extLst>
                  <a:ext uri="{FF2B5EF4-FFF2-40B4-BE49-F238E27FC236}">
                    <a16:creationId xmlns:a16="http://schemas.microsoft.com/office/drawing/2014/main" id="{76153356-CB78-4A58-AF08-1E94CCD452D2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1" y="3314"/>
                <a:ext cx="48" cy="24"/>
              </a:xfrm>
              <a:custGeom>
                <a:avLst/>
                <a:gdLst>
                  <a:gd name="T0" fmla="*/ 0 w 339"/>
                  <a:gd name="T1" fmla="*/ 132 h 163"/>
                  <a:gd name="T2" fmla="*/ 333 w 339"/>
                  <a:gd name="T3" fmla="*/ 0 h 163"/>
                  <a:gd name="T4" fmla="*/ 339 w 339"/>
                  <a:gd name="T5" fmla="*/ 69 h 163"/>
                  <a:gd name="T6" fmla="*/ 19 w 339"/>
                  <a:gd name="T7" fmla="*/ 163 h 163"/>
                  <a:gd name="T8" fmla="*/ 0 w 339"/>
                  <a:gd name="T9" fmla="*/ 132 h 163"/>
                  <a:gd name="T10" fmla="*/ 0 w 339"/>
                  <a:gd name="T11" fmla="*/ 132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9"/>
                  <a:gd name="T19" fmla="*/ 0 h 163"/>
                  <a:gd name="T20" fmla="*/ 339 w 339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9" h="163">
                    <a:moveTo>
                      <a:pt x="0" y="132"/>
                    </a:moveTo>
                    <a:lnTo>
                      <a:pt x="333" y="0"/>
                    </a:lnTo>
                    <a:lnTo>
                      <a:pt x="339" y="69"/>
                    </a:lnTo>
                    <a:lnTo>
                      <a:pt x="19" y="163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9" name="Freeform 109">
                <a:extLst>
                  <a:ext uri="{FF2B5EF4-FFF2-40B4-BE49-F238E27FC236}">
                    <a16:creationId xmlns:a16="http://schemas.microsoft.com/office/drawing/2014/main" id="{7C1281DF-CB43-47ED-9CEC-0969A3A8060C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88" y="3342"/>
                <a:ext cx="326" cy="176"/>
              </a:xfrm>
              <a:custGeom>
                <a:avLst/>
                <a:gdLst>
                  <a:gd name="T0" fmla="*/ 858 w 2286"/>
                  <a:gd name="T1" fmla="*/ 31 h 1236"/>
                  <a:gd name="T2" fmla="*/ 940 w 2286"/>
                  <a:gd name="T3" fmla="*/ 0 h 1236"/>
                  <a:gd name="T4" fmla="*/ 2286 w 2286"/>
                  <a:gd name="T5" fmla="*/ 533 h 1236"/>
                  <a:gd name="T6" fmla="*/ 1078 w 2286"/>
                  <a:gd name="T7" fmla="*/ 1236 h 1236"/>
                  <a:gd name="T8" fmla="*/ 0 w 2286"/>
                  <a:gd name="T9" fmla="*/ 414 h 1236"/>
                  <a:gd name="T10" fmla="*/ 1072 w 2286"/>
                  <a:gd name="T11" fmla="*/ 1148 h 1236"/>
                  <a:gd name="T12" fmla="*/ 2224 w 2286"/>
                  <a:gd name="T13" fmla="*/ 540 h 1236"/>
                  <a:gd name="T14" fmla="*/ 952 w 2286"/>
                  <a:gd name="T15" fmla="*/ 56 h 1236"/>
                  <a:gd name="T16" fmla="*/ 864 w 2286"/>
                  <a:gd name="T17" fmla="*/ 82 h 1236"/>
                  <a:gd name="T18" fmla="*/ 858 w 2286"/>
                  <a:gd name="T19" fmla="*/ 31 h 1236"/>
                  <a:gd name="T20" fmla="*/ 858 w 2286"/>
                  <a:gd name="T21" fmla="*/ 31 h 12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6"/>
                  <a:gd name="T34" fmla="*/ 0 h 1236"/>
                  <a:gd name="T35" fmla="*/ 2286 w 2286"/>
                  <a:gd name="T36" fmla="*/ 1236 h 12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6" h="1236">
                    <a:moveTo>
                      <a:pt x="858" y="31"/>
                    </a:moveTo>
                    <a:lnTo>
                      <a:pt x="940" y="0"/>
                    </a:lnTo>
                    <a:lnTo>
                      <a:pt x="2286" y="533"/>
                    </a:lnTo>
                    <a:lnTo>
                      <a:pt x="1078" y="1236"/>
                    </a:lnTo>
                    <a:lnTo>
                      <a:pt x="0" y="414"/>
                    </a:lnTo>
                    <a:lnTo>
                      <a:pt x="1072" y="1148"/>
                    </a:lnTo>
                    <a:lnTo>
                      <a:pt x="2224" y="540"/>
                    </a:lnTo>
                    <a:lnTo>
                      <a:pt x="952" y="56"/>
                    </a:lnTo>
                    <a:lnTo>
                      <a:pt x="864" y="82"/>
                    </a:lnTo>
                    <a:lnTo>
                      <a:pt x="858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0" name="Freeform 110">
                <a:extLst>
                  <a:ext uri="{FF2B5EF4-FFF2-40B4-BE49-F238E27FC236}">
                    <a16:creationId xmlns:a16="http://schemas.microsoft.com/office/drawing/2014/main" id="{07D3B2DE-087B-412F-88A4-1A5C488B77B2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5" y="3457"/>
                <a:ext cx="184" cy="146"/>
              </a:xfrm>
              <a:custGeom>
                <a:avLst/>
                <a:gdLst>
                  <a:gd name="T0" fmla="*/ 19 w 1284"/>
                  <a:gd name="T1" fmla="*/ 728 h 1023"/>
                  <a:gd name="T2" fmla="*/ 0 w 1284"/>
                  <a:gd name="T3" fmla="*/ 1023 h 1023"/>
                  <a:gd name="T4" fmla="*/ 1221 w 1284"/>
                  <a:gd name="T5" fmla="*/ 282 h 1023"/>
                  <a:gd name="T6" fmla="*/ 1284 w 1284"/>
                  <a:gd name="T7" fmla="*/ 156 h 1023"/>
                  <a:gd name="T8" fmla="*/ 1221 w 1284"/>
                  <a:gd name="T9" fmla="*/ 156 h 1023"/>
                  <a:gd name="T10" fmla="*/ 1277 w 1284"/>
                  <a:gd name="T11" fmla="*/ 94 h 1023"/>
                  <a:gd name="T12" fmla="*/ 1190 w 1284"/>
                  <a:gd name="T13" fmla="*/ 94 h 1023"/>
                  <a:gd name="T14" fmla="*/ 1228 w 1284"/>
                  <a:gd name="T15" fmla="*/ 0 h 1023"/>
                  <a:gd name="T16" fmla="*/ 1102 w 1284"/>
                  <a:gd name="T17" fmla="*/ 106 h 1023"/>
                  <a:gd name="T18" fmla="*/ 1184 w 1284"/>
                  <a:gd name="T19" fmla="*/ 138 h 1023"/>
                  <a:gd name="T20" fmla="*/ 1153 w 1284"/>
                  <a:gd name="T21" fmla="*/ 189 h 1023"/>
                  <a:gd name="T22" fmla="*/ 1196 w 1284"/>
                  <a:gd name="T23" fmla="*/ 220 h 1023"/>
                  <a:gd name="T24" fmla="*/ 1153 w 1284"/>
                  <a:gd name="T25" fmla="*/ 288 h 1023"/>
                  <a:gd name="T26" fmla="*/ 100 w 1284"/>
                  <a:gd name="T27" fmla="*/ 885 h 1023"/>
                  <a:gd name="T28" fmla="*/ 1065 w 1284"/>
                  <a:gd name="T29" fmla="*/ 251 h 1023"/>
                  <a:gd name="T30" fmla="*/ 94 w 1284"/>
                  <a:gd name="T31" fmla="*/ 784 h 1023"/>
                  <a:gd name="T32" fmla="*/ 1027 w 1284"/>
                  <a:gd name="T33" fmla="*/ 150 h 1023"/>
                  <a:gd name="T34" fmla="*/ 19 w 1284"/>
                  <a:gd name="T35" fmla="*/ 728 h 1023"/>
                  <a:gd name="T36" fmla="*/ 19 w 1284"/>
                  <a:gd name="T37" fmla="*/ 728 h 102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84"/>
                  <a:gd name="T58" fmla="*/ 0 h 1023"/>
                  <a:gd name="T59" fmla="*/ 1284 w 1284"/>
                  <a:gd name="T60" fmla="*/ 1023 h 102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84" h="1023">
                    <a:moveTo>
                      <a:pt x="19" y="728"/>
                    </a:moveTo>
                    <a:lnTo>
                      <a:pt x="0" y="1023"/>
                    </a:lnTo>
                    <a:lnTo>
                      <a:pt x="1221" y="282"/>
                    </a:lnTo>
                    <a:lnTo>
                      <a:pt x="1284" y="156"/>
                    </a:lnTo>
                    <a:lnTo>
                      <a:pt x="1221" y="156"/>
                    </a:lnTo>
                    <a:lnTo>
                      <a:pt x="1277" y="94"/>
                    </a:lnTo>
                    <a:lnTo>
                      <a:pt x="1190" y="94"/>
                    </a:lnTo>
                    <a:lnTo>
                      <a:pt x="1228" y="0"/>
                    </a:lnTo>
                    <a:lnTo>
                      <a:pt x="1102" y="106"/>
                    </a:lnTo>
                    <a:lnTo>
                      <a:pt x="1184" y="138"/>
                    </a:lnTo>
                    <a:lnTo>
                      <a:pt x="1153" y="189"/>
                    </a:lnTo>
                    <a:lnTo>
                      <a:pt x="1196" y="220"/>
                    </a:lnTo>
                    <a:lnTo>
                      <a:pt x="1153" y="288"/>
                    </a:lnTo>
                    <a:lnTo>
                      <a:pt x="100" y="885"/>
                    </a:lnTo>
                    <a:lnTo>
                      <a:pt x="1065" y="251"/>
                    </a:lnTo>
                    <a:lnTo>
                      <a:pt x="94" y="784"/>
                    </a:lnTo>
                    <a:lnTo>
                      <a:pt x="1027" y="150"/>
                    </a:lnTo>
                    <a:lnTo>
                      <a:pt x="19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1" name="Freeform 111">
                <a:extLst>
                  <a:ext uri="{FF2B5EF4-FFF2-40B4-BE49-F238E27FC236}">
                    <a16:creationId xmlns:a16="http://schemas.microsoft.com/office/drawing/2014/main" id="{C621F6B8-FAF8-49E2-ADED-B1C3B802271D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7" y="3320"/>
                <a:ext cx="31" cy="14"/>
              </a:xfrm>
              <a:custGeom>
                <a:avLst/>
                <a:gdLst>
                  <a:gd name="T0" fmla="*/ 57 w 220"/>
                  <a:gd name="T1" fmla="*/ 12 h 101"/>
                  <a:gd name="T2" fmla="*/ 0 w 220"/>
                  <a:gd name="T3" fmla="*/ 63 h 101"/>
                  <a:gd name="T4" fmla="*/ 51 w 220"/>
                  <a:gd name="T5" fmla="*/ 101 h 101"/>
                  <a:gd name="T6" fmla="*/ 163 w 220"/>
                  <a:gd name="T7" fmla="*/ 101 h 101"/>
                  <a:gd name="T8" fmla="*/ 220 w 220"/>
                  <a:gd name="T9" fmla="*/ 44 h 101"/>
                  <a:gd name="T10" fmla="*/ 207 w 220"/>
                  <a:gd name="T11" fmla="*/ 0 h 101"/>
                  <a:gd name="T12" fmla="*/ 176 w 220"/>
                  <a:gd name="T13" fmla="*/ 0 h 101"/>
                  <a:gd name="T14" fmla="*/ 169 w 220"/>
                  <a:gd name="T15" fmla="*/ 63 h 101"/>
                  <a:gd name="T16" fmla="*/ 113 w 220"/>
                  <a:gd name="T17" fmla="*/ 69 h 101"/>
                  <a:gd name="T18" fmla="*/ 57 w 220"/>
                  <a:gd name="T19" fmla="*/ 12 h 101"/>
                  <a:gd name="T20" fmla="*/ 57 w 220"/>
                  <a:gd name="T21" fmla="*/ 12 h 10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0"/>
                  <a:gd name="T34" fmla="*/ 0 h 101"/>
                  <a:gd name="T35" fmla="*/ 220 w 220"/>
                  <a:gd name="T36" fmla="*/ 101 h 10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0" h="101">
                    <a:moveTo>
                      <a:pt x="57" y="12"/>
                    </a:moveTo>
                    <a:lnTo>
                      <a:pt x="0" y="63"/>
                    </a:lnTo>
                    <a:lnTo>
                      <a:pt x="51" y="101"/>
                    </a:lnTo>
                    <a:lnTo>
                      <a:pt x="163" y="101"/>
                    </a:lnTo>
                    <a:lnTo>
                      <a:pt x="220" y="44"/>
                    </a:lnTo>
                    <a:lnTo>
                      <a:pt x="207" y="0"/>
                    </a:lnTo>
                    <a:lnTo>
                      <a:pt x="176" y="0"/>
                    </a:lnTo>
                    <a:lnTo>
                      <a:pt x="169" y="63"/>
                    </a:lnTo>
                    <a:lnTo>
                      <a:pt x="113" y="69"/>
                    </a:lnTo>
                    <a:lnTo>
                      <a:pt x="57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2" name="Freeform 112">
                <a:extLst>
                  <a:ext uri="{FF2B5EF4-FFF2-40B4-BE49-F238E27FC236}">
                    <a16:creationId xmlns:a16="http://schemas.microsoft.com/office/drawing/2014/main" id="{B55A71F9-4EB6-4C3D-8BCD-FFA70F2F0E2E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1" y="3346"/>
                <a:ext cx="27" cy="14"/>
              </a:xfrm>
              <a:custGeom>
                <a:avLst/>
                <a:gdLst>
                  <a:gd name="T0" fmla="*/ 39 w 188"/>
                  <a:gd name="T1" fmla="*/ 13 h 95"/>
                  <a:gd name="T2" fmla="*/ 0 w 188"/>
                  <a:gd name="T3" fmla="*/ 64 h 95"/>
                  <a:gd name="T4" fmla="*/ 57 w 188"/>
                  <a:gd name="T5" fmla="*/ 95 h 95"/>
                  <a:gd name="T6" fmla="*/ 188 w 188"/>
                  <a:gd name="T7" fmla="*/ 70 h 95"/>
                  <a:gd name="T8" fmla="*/ 188 w 188"/>
                  <a:gd name="T9" fmla="*/ 0 h 95"/>
                  <a:gd name="T10" fmla="*/ 138 w 188"/>
                  <a:gd name="T11" fmla="*/ 57 h 95"/>
                  <a:gd name="T12" fmla="*/ 70 w 188"/>
                  <a:gd name="T13" fmla="*/ 51 h 95"/>
                  <a:gd name="T14" fmla="*/ 39 w 188"/>
                  <a:gd name="T15" fmla="*/ 13 h 95"/>
                  <a:gd name="T16" fmla="*/ 39 w 188"/>
                  <a:gd name="T17" fmla="*/ 13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8"/>
                  <a:gd name="T28" fmla="*/ 0 h 95"/>
                  <a:gd name="T29" fmla="*/ 188 w 188"/>
                  <a:gd name="T30" fmla="*/ 95 h 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8" h="95">
                    <a:moveTo>
                      <a:pt x="39" y="13"/>
                    </a:moveTo>
                    <a:lnTo>
                      <a:pt x="0" y="64"/>
                    </a:lnTo>
                    <a:lnTo>
                      <a:pt x="57" y="95"/>
                    </a:lnTo>
                    <a:lnTo>
                      <a:pt x="188" y="70"/>
                    </a:lnTo>
                    <a:lnTo>
                      <a:pt x="188" y="0"/>
                    </a:lnTo>
                    <a:lnTo>
                      <a:pt x="138" y="57"/>
                    </a:lnTo>
                    <a:lnTo>
                      <a:pt x="70" y="51"/>
                    </a:lnTo>
                    <a:lnTo>
                      <a:pt x="39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3" name="Freeform 113">
                <a:extLst>
                  <a:ext uri="{FF2B5EF4-FFF2-40B4-BE49-F238E27FC236}">
                    <a16:creationId xmlns:a16="http://schemas.microsoft.com/office/drawing/2014/main" id="{C511FDEE-3F38-406D-8316-7A45094ED598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3" y="3314"/>
                <a:ext cx="24" cy="10"/>
              </a:xfrm>
              <a:custGeom>
                <a:avLst/>
                <a:gdLst>
                  <a:gd name="T0" fmla="*/ 0 w 169"/>
                  <a:gd name="T1" fmla="*/ 69 h 69"/>
                  <a:gd name="T2" fmla="*/ 169 w 169"/>
                  <a:gd name="T3" fmla="*/ 0 h 69"/>
                  <a:gd name="T4" fmla="*/ 169 w 169"/>
                  <a:gd name="T5" fmla="*/ 50 h 69"/>
                  <a:gd name="T6" fmla="*/ 0 w 169"/>
                  <a:gd name="T7" fmla="*/ 69 h 69"/>
                  <a:gd name="T8" fmla="*/ 0 w 169"/>
                  <a:gd name="T9" fmla="*/ 69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69"/>
                  <a:gd name="T17" fmla="*/ 169 w 169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69">
                    <a:moveTo>
                      <a:pt x="0" y="69"/>
                    </a:moveTo>
                    <a:lnTo>
                      <a:pt x="169" y="0"/>
                    </a:lnTo>
                    <a:lnTo>
                      <a:pt x="169" y="5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4" name="Freeform 114">
                <a:extLst>
                  <a:ext uri="{FF2B5EF4-FFF2-40B4-BE49-F238E27FC236}">
                    <a16:creationId xmlns:a16="http://schemas.microsoft.com/office/drawing/2014/main" id="{54BBFDD8-63CF-40B6-BAEB-F6432F5DE512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67" y="3347"/>
                <a:ext cx="75" cy="30"/>
              </a:xfrm>
              <a:custGeom>
                <a:avLst/>
                <a:gdLst>
                  <a:gd name="T0" fmla="*/ 0 w 526"/>
                  <a:gd name="T1" fmla="*/ 33 h 214"/>
                  <a:gd name="T2" fmla="*/ 70 w 526"/>
                  <a:gd name="T3" fmla="*/ 0 h 214"/>
                  <a:gd name="T4" fmla="*/ 526 w 526"/>
                  <a:gd name="T5" fmla="*/ 214 h 214"/>
                  <a:gd name="T6" fmla="*/ 88 w 526"/>
                  <a:gd name="T7" fmla="*/ 45 h 214"/>
                  <a:gd name="T8" fmla="*/ 6 w 526"/>
                  <a:gd name="T9" fmla="*/ 64 h 214"/>
                  <a:gd name="T10" fmla="*/ 0 w 526"/>
                  <a:gd name="T11" fmla="*/ 33 h 214"/>
                  <a:gd name="T12" fmla="*/ 0 w 526"/>
                  <a:gd name="T13" fmla="*/ 33 h 2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6"/>
                  <a:gd name="T22" fmla="*/ 0 h 214"/>
                  <a:gd name="T23" fmla="*/ 526 w 526"/>
                  <a:gd name="T24" fmla="*/ 214 h 2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6" h="214">
                    <a:moveTo>
                      <a:pt x="0" y="33"/>
                    </a:moveTo>
                    <a:lnTo>
                      <a:pt x="70" y="0"/>
                    </a:lnTo>
                    <a:lnTo>
                      <a:pt x="526" y="214"/>
                    </a:lnTo>
                    <a:lnTo>
                      <a:pt x="88" y="45"/>
                    </a:lnTo>
                    <a:lnTo>
                      <a:pt x="6" y="64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5" name="Freeform 115">
                <a:extLst>
                  <a:ext uri="{FF2B5EF4-FFF2-40B4-BE49-F238E27FC236}">
                    <a16:creationId xmlns:a16="http://schemas.microsoft.com/office/drawing/2014/main" id="{23E5991D-BC86-4D95-931D-862E54EC3690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4" y="3239"/>
                <a:ext cx="18" cy="101"/>
              </a:xfrm>
              <a:custGeom>
                <a:avLst/>
                <a:gdLst>
                  <a:gd name="T0" fmla="*/ 0 w 125"/>
                  <a:gd name="T1" fmla="*/ 0 h 709"/>
                  <a:gd name="T2" fmla="*/ 81 w 125"/>
                  <a:gd name="T3" fmla="*/ 709 h 709"/>
                  <a:gd name="T4" fmla="*/ 125 w 125"/>
                  <a:gd name="T5" fmla="*/ 652 h 709"/>
                  <a:gd name="T6" fmla="*/ 0 w 125"/>
                  <a:gd name="T7" fmla="*/ 0 h 709"/>
                  <a:gd name="T8" fmla="*/ 0 w 125"/>
                  <a:gd name="T9" fmla="*/ 0 h 7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"/>
                  <a:gd name="T16" fmla="*/ 0 h 709"/>
                  <a:gd name="T17" fmla="*/ 125 w 125"/>
                  <a:gd name="T18" fmla="*/ 709 h 7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" h="709">
                    <a:moveTo>
                      <a:pt x="0" y="0"/>
                    </a:moveTo>
                    <a:lnTo>
                      <a:pt x="81" y="709"/>
                    </a:lnTo>
                    <a:lnTo>
                      <a:pt x="125" y="6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6" name="Freeform 116">
                <a:extLst>
                  <a:ext uri="{FF2B5EF4-FFF2-40B4-BE49-F238E27FC236}">
                    <a16:creationId xmlns:a16="http://schemas.microsoft.com/office/drawing/2014/main" id="{23F3A883-E078-4EF4-ABD1-EB245BC393F5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71" y="3281"/>
                <a:ext cx="17" cy="83"/>
              </a:xfrm>
              <a:custGeom>
                <a:avLst/>
                <a:gdLst>
                  <a:gd name="T0" fmla="*/ 0 w 120"/>
                  <a:gd name="T1" fmla="*/ 0 h 585"/>
                  <a:gd name="T2" fmla="*/ 57 w 120"/>
                  <a:gd name="T3" fmla="*/ 585 h 585"/>
                  <a:gd name="T4" fmla="*/ 120 w 120"/>
                  <a:gd name="T5" fmla="*/ 546 h 585"/>
                  <a:gd name="T6" fmla="*/ 0 w 120"/>
                  <a:gd name="T7" fmla="*/ 0 h 585"/>
                  <a:gd name="T8" fmla="*/ 0 w 120"/>
                  <a:gd name="T9" fmla="*/ 0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0"/>
                  <a:gd name="T16" fmla="*/ 0 h 585"/>
                  <a:gd name="T17" fmla="*/ 120 w 120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0" h="585">
                    <a:moveTo>
                      <a:pt x="0" y="0"/>
                    </a:moveTo>
                    <a:lnTo>
                      <a:pt x="57" y="585"/>
                    </a:lnTo>
                    <a:lnTo>
                      <a:pt x="120" y="5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7" name="Text Box 117">
                <a:extLst>
                  <a:ext uri="{FF2B5EF4-FFF2-40B4-BE49-F238E27FC236}">
                    <a16:creationId xmlns:a16="http://schemas.microsoft.com/office/drawing/2014/main" id="{1E55A2B5-7824-4ABE-A18E-F28CC3286F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0838814">
                <a:off x="3973" y="3198"/>
                <a:ext cx="147" cy="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id-ID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id-ID" sz="16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2" name="Group 118">
              <a:extLst>
                <a:ext uri="{FF2B5EF4-FFF2-40B4-BE49-F238E27FC236}">
                  <a16:creationId xmlns:a16="http://schemas.microsoft.com/office/drawing/2014/main" id="{B84A5E5E-5722-40FD-89E3-9AAC782D64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0" y="3245"/>
              <a:ext cx="362" cy="407"/>
              <a:chOff x="3792" y="3199"/>
              <a:chExt cx="459" cy="515"/>
            </a:xfrm>
          </p:grpSpPr>
          <p:sp>
            <p:nvSpPr>
              <p:cNvPr id="82" name="Freeform 119">
                <a:extLst>
                  <a:ext uri="{FF2B5EF4-FFF2-40B4-BE49-F238E27FC236}">
                    <a16:creationId xmlns:a16="http://schemas.microsoft.com/office/drawing/2014/main" id="{72734A84-3A80-465F-BFFE-26704B958B3A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33" y="3271"/>
                <a:ext cx="418" cy="320"/>
              </a:xfrm>
              <a:custGeom>
                <a:avLst/>
                <a:gdLst>
                  <a:gd name="T0" fmla="*/ 0 w 2925"/>
                  <a:gd name="T1" fmla="*/ 872 h 2239"/>
                  <a:gd name="T2" fmla="*/ 664 w 2925"/>
                  <a:gd name="T3" fmla="*/ 590 h 2239"/>
                  <a:gd name="T4" fmla="*/ 626 w 2925"/>
                  <a:gd name="T5" fmla="*/ 194 h 2239"/>
                  <a:gd name="T6" fmla="*/ 507 w 2925"/>
                  <a:gd name="T7" fmla="*/ 75 h 2239"/>
                  <a:gd name="T8" fmla="*/ 626 w 2925"/>
                  <a:gd name="T9" fmla="*/ 69 h 2239"/>
                  <a:gd name="T10" fmla="*/ 701 w 2925"/>
                  <a:gd name="T11" fmla="*/ 126 h 2239"/>
                  <a:gd name="T12" fmla="*/ 795 w 2925"/>
                  <a:gd name="T13" fmla="*/ 552 h 2239"/>
                  <a:gd name="T14" fmla="*/ 1109 w 2925"/>
                  <a:gd name="T15" fmla="*/ 452 h 2239"/>
                  <a:gd name="T16" fmla="*/ 1045 w 2925"/>
                  <a:gd name="T17" fmla="*/ 0 h 2239"/>
                  <a:gd name="T18" fmla="*/ 1158 w 2925"/>
                  <a:gd name="T19" fmla="*/ 81 h 2239"/>
                  <a:gd name="T20" fmla="*/ 1208 w 2925"/>
                  <a:gd name="T21" fmla="*/ 408 h 2239"/>
                  <a:gd name="T22" fmla="*/ 1303 w 2925"/>
                  <a:gd name="T23" fmla="*/ 396 h 2239"/>
                  <a:gd name="T24" fmla="*/ 2925 w 2925"/>
                  <a:gd name="T25" fmla="*/ 1212 h 2239"/>
                  <a:gd name="T26" fmla="*/ 1427 w 2925"/>
                  <a:gd name="T27" fmla="*/ 2239 h 2239"/>
                  <a:gd name="T28" fmla="*/ 0 w 2925"/>
                  <a:gd name="T29" fmla="*/ 872 h 2239"/>
                  <a:gd name="T30" fmla="*/ 0 w 2925"/>
                  <a:gd name="T31" fmla="*/ 872 h 223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25"/>
                  <a:gd name="T49" fmla="*/ 0 h 2239"/>
                  <a:gd name="T50" fmla="*/ 2925 w 2925"/>
                  <a:gd name="T51" fmla="*/ 2239 h 223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25" h="2239">
                    <a:moveTo>
                      <a:pt x="0" y="872"/>
                    </a:moveTo>
                    <a:lnTo>
                      <a:pt x="664" y="590"/>
                    </a:lnTo>
                    <a:lnTo>
                      <a:pt x="626" y="194"/>
                    </a:lnTo>
                    <a:lnTo>
                      <a:pt x="507" y="75"/>
                    </a:lnTo>
                    <a:lnTo>
                      <a:pt x="626" y="69"/>
                    </a:lnTo>
                    <a:lnTo>
                      <a:pt x="701" y="126"/>
                    </a:lnTo>
                    <a:lnTo>
                      <a:pt x="795" y="552"/>
                    </a:lnTo>
                    <a:lnTo>
                      <a:pt x="1109" y="452"/>
                    </a:lnTo>
                    <a:lnTo>
                      <a:pt x="1045" y="0"/>
                    </a:lnTo>
                    <a:lnTo>
                      <a:pt x="1158" y="81"/>
                    </a:lnTo>
                    <a:lnTo>
                      <a:pt x="1208" y="408"/>
                    </a:lnTo>
                    <a:lnTo>
                      <a:pt x="1303" y="396"/>
                    </a:lnTo>
                    <a:lnTo>
                      <a:pt x="2925" y="1212"/>
                    </a:lnTo>
                    <a:lnTo>
                      <a:pt x="1427" y="2239"/>
                    </a:lnTo>
                    <a:lnTo>
                      <a:pt x="0" y="8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Freeform 120">
                <a:extLst>
                  <a:ext uri="{FF2B5EF4-FFF2-40B4-BE49-F238E27FC236}">
                    <a16:creationId xmlns:a16="http://schemas.microsoft.com/office/drawing/2014/main" id="{4F84286F-5A0F-4668-B51C-CE4B809D3361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18" y="3347"/>
                <a:ext cx="375" cy="223"/>
              </a:xfrm>
              <a:custGeom>
                <a:avLst/>
                <a:gdLst>
                  <a:gd name="T0" fmla="*/ 533 w 2624"/>
                  <a:gd name="T1" fmla="*/ 0 h 1557"/>
                  <a:gd name="T2" fmla="*/ 0 w 2624"/>
                  <a:gd name="T3" fmla="*/ 244 h 1557"/>
                  <a:gd name="T4" fmla="*/ 1328 w 2624"/>
                  <a:gd name="T5" fmla="*/ 1557 h 1557"/>
                  <a:gd name="T6" fmla="*/ 2624 w 2624"/>
                  <a:gd name="T7" fmla="*/ 646 h 1557"/>
                  <a:gd name="T8" fmla="*/ 1315 w 2624"/>
                  <a:gd name="T9" fmla="*/ 1425 h 1557"/>
                  <a:gd name="T10" fmla="*/ 126 w 2624"/>
                  <a:gd name="T11" fmla="*/ 307 h 1557"/>
                  <a:gd name="T12" fmla="*/ 226 w 2624"/>
                  <a:gd name="T13" fmla="*/ 176 h 1557"/>
                  <a:gd name="T14" fmla="*/ 533 w 2624"/>
                  <a:gd name="T15" fmla="*/ 0 h 1557"/>
                  <a:gd name="T16" fmla="*/ 533 w 2624"/>
                  <a:gd name="T17" fmla="*/ 0 h 15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24"/>
                  <a:gd name="T28" fmla="*/ 0 h 1557"/>
                  <a:gd name="T29" fmla="*/ 2624 w 2624"/>
                  <a:gd name="T30" fmla="*/ 1557 h 15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24" h="1557">
                    <a:moveTo>
                      <a:pt x="533" y="0"/>
                    </a:moveTo>
                    <a:lnTo>
                      <a:pt x="0" y="244"/>
                    </a:lnTo>
                    <a:lnTo>
                      <a:pt x="1328" y="1557"/>
                    </a:lnTo>
                    <a:lnTo>
                      <a:pt x="2624" y="646"/>
                    </a:lnTo>
                    <a:lnTo>
                      <a:pt x="1315" y="1425"/>
                    </a:lnTo>
                    <a:lnTo>
                      <a:pt x="126" y="307"/>
                    </a:lnTo>
                    <a:lnTo>
                      <a:pt x="226" y="176"/>
                    </a:lnTo>
                    <a:lnTo>
                      <a:pt x="533" y="0"/>
                    </a:lnTo>
                    <a:close/>
                  </a:path>
                </a:pathLst>
              </a:custGeom>
              <a:solidFill>
                <a:srgbClr val="FFDB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" name="Freeform 121">
                <a:extLst>
                  <a:ext uri="{FF2B5EF4-FFF2-40B4-BE49-F238E27FC236}">
                    <a16:creationId xmlns:a16="http://schemas.microsoft.com/office/drawing/2014/main" id="{23FACBD0-6626-4CA8-B96D-99759EB781A2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52" y="3385"/>
                <a:ext cx="317" cy="154"/>
              </a:xfrm>
              <a:custGeom>
                <a:avLst/>
                <a:gdLst>
                  <a:gd name="T0" fmla="*/ 0 w 2216"/>
                  <a:gd name="T1" fmla="*/ 0 h 1073"/>
                  <a:gd name="T2" fmla="*/ 6 w 2216"/>
                  <a:gd name="T3" fmla="*/ 157 h 1073"/>
                  <a:gd name="T4" fmla="*/ 1083 w 2216"/>
                  <a:gd name="T5" fmla="*/ 1073 h 1073"/>
                  <a:gd name="T6" fmla="*/ 2192 w 2216"/>
                  <a:gd name="T7" fmla="*/ 377 h 1073"/>
                  <a:gd name="T8" fmla="*/ 2216 w 2216"/>
                  <a:gd name="T9" fmla="*/ 183 h 1073"/>
                  <a:gd name="T10" fmla="*/ 1121 w 2216"/>
                  <a:gd name="T11" fmla="*/ 791 h 1073"/>
                  <a:gd name="T12" fmla="*/ 0 w 2216"/>
                  <a:gd name="T13" fmla="*/ 0 h 1073"/>
                  <a:gd name="T14" fmla="*/ 0 w 2216"/>
                  <a:gd name="T15" fmla="*/ 0 h 10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16"/>
                  <a:gd name="T25" fmla="*/ 0 h 1073"/>
                  <a:gd name="T26" fmla="*/ 2216 w 2216"/>
                  <a:gd name="T27" fmla="*/ 1073 h 107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16" h="1073">
                    <a:moveTo>
                      <a:pt x="0" y="0"/>
                    </a:moveTo>
                    <a:lnTo>
                      <a:pt x="6" y="157"/>
                    </a:lnTo>
                    <a:lnTo>
                      <a:pt x="1083" y="1073"/>
                    </a:lnTo>
                    <a:lnTo>
                      <a:pt x="2192" y="377"/>
                    </a:lnTo>
                    <a:lnTo>
                      <a:pt x="2216" y="183"/>
                    </a:lnTo>
                    <a:lnTo>
                      <a:pt x="1121" y="7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F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Freeform 122">
                <a:extLst>
                  <a:ext uri="{FF2B5EF4-FFF2-40B4-BE49-F238E27FC236}">
                    <a16:creationId xmlns:a16="http://schemas.microsoft.com/office/drawing/2014/main" id="{E133F0A9-8944-4A78-B854-7E425C499CFF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66" y="3211"/>
                <a:ext cx="76" cy="125"/>
              </a:xfrm>
              <a:custGeom>
                <a:avLst/>
                <a:gdLst>
                  <a:gd name="T0" fmla="*/ 527 w 527"/>
                  <a:gd name="T1" fmla="*/ 728 h 872"/>
                  <a:gd name="T2" fmla="*/ 445 w 527"/>
                  <a:gd name="T3" fmla="*/ 69 h 872"/>
                  <a:gd name="T4" fmla="*/ 307 w 527"/>
                  <a:gd name="T5" fmla="*/ 0 h 872"/>
                  <a:gd name="T6" fmla="*/ 138 w 527"/>
                  <a:gd name="T7" fmla="*/ 19 h 872"/>
                  <a:gd name="T8" fmla="*/ 57 w 527"/>
                  <a:gd name="T9" fmla="*/ 107 h 872"/>
                  <a:gd name="T10" fmla="*/ 0 w 527"/>
                  <a:gd name="T11" fmla="*/ 872 h 872"/>
                  <a:gd name="T12" fmla="*/ 119 w 527"/>
                  <a:gd name="T13" fmla="*/ 672 h 872"/>
                  <a:gd name="T14" fmla="*/ 150 w 527"/>
                  <a:gd name="T15" fmla="*/ 194 h 872"/>
                  <a:gd name="T16" fmla="*/ 207 w 527"/>
                  <a:gd name="T17" fmla="*/ 126 h 872"/>
                  <a:gd name="T18" fmla="*/ 282 w 527"/>
                  <a:gd name="T19" fmla="*/ 120 h 872"/>
                  <a:gd name="T20" fmla="*/ 338 w 527"/>
                  <a:gd name="T21" fmla="*/ 176 h 872"/>
                  <a:gd name="T22" fmla="*/ 389 w 527"/>
                  <a:gd name="T23" fmla="*/ 766 h 872"/>
                  <a:gd name="T24" fmla="*/ 439 w 527"/>
                  <a:gd name="T25" fmla="*/ 785 h 872"/>
                  <a:gd name="T26" fmla="*/ 376 w 527"/>
                  <a:gd name="T27" fmla="*/ 157 h 872"/>
                  <a:gd name="T28" fmla="*/ 288 w 527"/>
                  <a:gd name="T29" fmla="*/ 56 h 872"/>
                  <a:gd name="T30" fmla="*/ 364 w 527"/>
                  <a:gd name="T31" fmla="*/ 56 h 872"/>
                  <a:gd name="T32" fmla="*/ 414 w 527"/>
                  <a:gd name="T33" fmla="*/ 138 h 872"/>
                  <a:gd name="T34" fmla="*/ 527 w 527"/>
                  <a:gd name="T35" fmla="*/ 728 h 872"/>
                  <a:gd name="T36" fmla="*/ 527 w 527"/>
                  <a:gd name="T37" fmla="*/ 728 h 87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27"/>
                  <a:gd name="T58" fmla="*/ 0 h 872"/>
                  <a:gd name="T59" fmla="*/ 527 w 527"/>
                  <a:gd name="T60" fmla="*/ 872 h 87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27" h="872">
                    <a:moveTo>
                      <a:pt x="527" y="728"/>
                    </a:moveTo>
                    <a:lnTo>
                      <a:pt x="445" y="69"/>
                    </a:lnTo>
                    <a:lnTo>
                      <a:pt x="307" y="0"/>
                    </a:lnTo>
                    <a:lnTo>
                      <a:pt x="138" y="19"/>
                    </a:lnTo>
                    <a:lnTo>
                      <a:pt x="57" y="107"/>
                    </a:lnTo>
                    <a:lnTo>
                      <a:pt x="0" y="872"/>
                    </a:lnTo>
                    <a:lnTo>
                      <a:pt x="119" y="672"/>
                    </a:lnTo>
                    <a:lnTo>
                      <a:pt x="150" y="194"/>
                    </a:lnTo>
                    <a:lnTo>
                      <a:pt x="207" y="126"/>
                    </a:lnTo>
                    <a:lnTo>
                      <a:pt x="282" y="120"/>
                    </a:lnTo>
                    <a:lnTo>
                      <a:pt x="338" y="176"/>
                    </a:lnTo>
                    <a:lnTo>
                      <a:pt x="389" y="766"/>
                    </a:lnTo>
                    <a:lnTo>
                      <a:pt x="439" y="785"/>
                    </a:lnTo>
                    <a:lnTo>
                      <a:pt x="376" y="157"/>
                    </a:lnTo>
                    <a:lnTo>
                      <a:pt x="288" y="56"/>
                    </a:lnTo>
                    <a:lnTo>
                      <a:pt x="364" y="56"/>
                    </a:lnTo>
                    <a:lnTo>
                      <a:pt x="414" y="138"/>
                    </a:lnTo>
                    <a:lnTo>
                      <a:pt x="527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Freeform 123">
                <a:extLst>
                  <a:ext uri="{FF2B5EF4-FFF2-40B4-BE49-F238E27FC236}">
                    <a16:creationId xmlns:a16="http://schemas.microsoft.com/office/drawing/2014/main" id="{13258652-E2BD-4C59-86F2-27996EFB9614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35" y="3250"/>
                <a:ext cx="68" cy="100"/>
              </a:xfrm>
              <a:custGeom>
                <a:avLst/>
                <a:gdLst>
                  <a:gd name="T0" fmla="*/ 346 w 476"/>
                  <a:gd name="T1" fmla="*/ 666 h 704"/>
                  <a:gd name="T2" fmla="*/ 282 w 476"/>
                  <a:gd name="T3" fmla="*/ 164 h 704"/>
                  <a:gd name="T4" fmla="*/ 226 w 476"/>
                  <a:gd name="T5" fmla="*/ 139 h 704"/>
                  <a:gd name="T6" fmla="*/ 163 w 476"/>
                  <a:gd name="T7" fmla="*/ 177 h 704"/>
                  <a:gd name="T8" fmla="*/ 132 w 476"/>
                  <a:gd name="T9" fmla="*/ 270 h 704"/>
                  <a:gd name="T10" fmla="*/ 88 w 476"/>
                  <a:gd name="T11" fmla="*/ 679 h 704"/>
                  <a:gd name="T12" fmla="*/ 26 w 476"/>
                  <a:gd name="T13" fmla="*/ 704 h 704"/>
                  <a:gd name="T14" fmla="*/ 0 w 476"/>
                  <a:gd name="T15" fmla="*/ 553 h 704"/>
                  <a:gd name="T16" fmla="*/ 64 w 476"/>
                  <a:gd name="T17" fmla="*/ 95 h 704"/>
                  <a:gd name="T18" fmla="*/ 138 w 476"/>
                  <a:gd name="T19" fmla="*/ 20 h 704"/>
                  <a:gd name="T20" fmla="*/ 264 w 476"/>
                  <a:gd name="T21" fmla="*/ 0 h 704"/>
                  <a:gd name="T22" fmla="*/ 402 w 476"/>
                  <a:gd name="T23" fmla="*/ 89 h 704"/>
                  <a:gd name="T24" fmla="*/ 476 w 476"/>
                  <a:gd name="T25" fmla="*/ 610 h 704"/>
                  <a:gd name="T26" fmla="*/ 364 w 476"/>
                  <a:gd name="T27" fmla="*/ 126 h 704"/>
                  <a:gd name="T28" fmla="*/ 295 w 476"/>
                  <a:gd name="T29" fmla="*/ 70 h 704"/>
                  <a:gd name="T30" fmla="*/ 326 w 476"/>
                  <a:gd name="T31" fmla="*/ 189 h 704"/>
                  <a:gd name="T32" fmla="*/ 383 w 476"/>
                  <a:gd name="T33" fmla="*/ 704 h 704"/>
                  <a:gd name="T34" fmla="*/ 346 w 476"/>
                  <a:gd name="T35" fmla="*/ 666 h 704"/>
                  <a:gd name="T36" fmla="*/ 346 w 476"/>
                  <a:gd name="T37" fmla="*/ 666 h 7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76"/>
                  <a:gd name="T58" fmla="*/ 0 h 704"/>
                  <a:gd name="T59" fmla="*/ 476 w 476"/>
                  <a:gd name="T60" fmla="*/ 704 h 70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76" h="704">
                    <a:moveTo>
                      <a:pt x="346" y="666"/>
                    </a:moveTo>
                    <a:lnTo>
                      <a:pt x="282" y="164"/>
                    </a:lnTo>
                    <a:lnTo>
                      <a:pt x="226" y="139"/>
                    </a:lnTo>
                    <a:lnTo>
                      <a:pt x="163" y="177"/>
                    </a:lnTo>
                    <a:lnTo>
                      <a:pt x="132" y="270"/>
                    </a:lnTo>
                    <a:lnTo>
                      <a:pt x="88" y="679"/>
                    </a:lnTo>
                    <a:lnTo>
                      <a:pt x="26" y="704"/>
                    </a:lnTo>
                    <a:lnTo>
                      <a:pt x="0" y="553"/>
                    </a:lnTo>
                    <a:lnTo>
                      <a:pt x="64" y="95"/>
                    </a:lnTo>
                    <a:lnTo>
                      <a:pt x="138" y="20"/>
                    </a:lnTo>
                    <a:lnTo>
                      <a:pt x="264" y="0"/>
                    </a:lnTo>
                    <a:lnTo>
                      <a:pt x="402" y="89"/>
                    </a:lnTo>
                    <a:lnTo>
                      <a:pt x="476" y="610"/>
                    </a:lnTo>
                    <a:lnTo>
                      <a:pt x="364" y="126"/>
                    </a:lnTo>
                    <a:lnTo>
                      <a:pt x="295" y="70"/>
                    </a:lnTo>
                    <a:lnTo>
                      <a:pt x="326" y="189"/>
                    </a:lnTo>
                    <a:lnTo>
                      <a:pt x="383" y="704"/>
                    </a:lnTo>
                    <a:lnTo>
                      <a:pt x="346" y="6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Freeform 124">
                <a:extLst>
                  <a:ext uri="{FF2B5EF4-FFF2-40B4-BE49-F238E27FC236}">
                    <a16:creationId xmlns:a16="http://schemas.microsoft.com/office/drawing/2014/main" id="{D55CAFE0-56F8-4CF3-8D3D-79474C214851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792" y="3345"/>
                <a:ext cx="432" cy="243"/>
              </a:xfrm>
              <a:custGeom>
                <a:avLst/>
                <a:gdLst>
                  <a:gd name="T0" fmla="*/ 669 w 3024"/>
                  <a:gd name="T1" fmla="*/ 0 h 1702"/>
                  <a:gd name="T2" fmla="*/ 0 w 3024"/>
                  <a:gd name="T3" fmla="*/ 270 h 1702"/>
                  <a:gd name="T4" fmla="*/ 1458 w 3024"/>
                  <a:gd name="T5" fmla="*/ 1702 h 1702"/>
                  <a:gd name="T6" fmla="*/ 3024 w 3024"/>
                  <a:gd name="T7" fmla="*/ 629 h 1702"/>
                  <a:gd name="T8" fmla="*/ 2792 w 3024"/>
                  <a:gd name="T9" fmla="*/ 503 h 1702"/>
                  <a:gd name="T10" fmla="*/ 2899 w 3024"/>
                  <a:gd name="T11" fmla="*/ 647 h 1702"/>
                  <a:gd name="T12" fmla="*/ 1464 w 3024"/>
                  <a:gd name="T13" fmla="*/ 1631 h 1702"/>
                  <a:gd name="T14" fmla="*/ 112 w 3024"/>
                  <a:gd name="T15" fmla="*/ 277 h 1702"/>
                  <a:gd name="T16" fmla="*/ 669 w 3024"/>
                  <a:gd name="T17" fmla="*/ 0 h 1702"/>
                  <a:gd name="T18" fmla="*/ 669 w 3024"/>
                  <a:gd name="T19" fmla="*/ 0 h 17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24"/>
                  <a:gd name="T31" fmla="*/ 0 h 1702"/>
                  <a:gd name="T32" fmla="*/ 3024 w 3024"/>
                  <a:gd name="T33" fmla="*/ 1702 h 17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24" h="1702">
                    <a:moveTo>
                      <a:pt x="669" y="0"/>
                    </a:moveTo>
                    <a:lnTo>
                      <a:pt x="0" y="270"/>
                    </a:lnTo>
                    <a:lnTo>
                      <a:pt x="1458" y="1702"/>
                    </a:lnTo>
                    <a:lnTo>
                      <a:pt x="3024" y="629"/>
                    </a:lnTo>
                    <a:lnTo>
                      <a:pt x="2792" y="503"/>
                    </a:lnTo>
                    <a:lnTo>
                      <a:pt x="2899" y="647"/>
                    </a:lnTo>
                    <a:lnTo>
                      <a:pt x="1464" y="1631"/>
                    </a:lnTo>
                    <a:lnTo>
                      <a:pt x="112" y="277"/>
                    </a:lnTo>
                    <a:lnTo>
                      <a:pt x="66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Freeform 125">
                <a:extLst>
                  <a:ext uri="{FF2B5EF4-FFF2-40B4-BE49-F238E27FC236}">
                    <a16:creationId xmlns:a16="http://schemas.microsoft.com/office/drawing/2014/main" id="{BA8DF099-2326-448B-B727-7293788FB7BE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69" y="3324"/>
                <a:ext cx="150" cy="164"/>
              </a:xfrm>
              <a:custGeom>
                <a:avLst/>
                <a:gdLst>
                  <a:gd name="T0" fmla="*/ 0 w 1052"/>
                  <a:gd name="T1" fmla="*/ 0 h 1148"/>
                  <a:gd name="T2" fmla="*/ 0 w 1052"/>
                  <a:gd name="T3" fmla="*/ 220 h 1148"/>
                  <a:gd name="T4" fmla="*/ 1052 w 1052"/>
                  <a:gd name="T5" fmla="*/ 1148 h 1148"/>
                  <a:gd name="T6" fmla="*/ 44 w 1052"/>
                  <a:gd name="T7" fmla="*/ 195 h 1148"/>
                  <a:gd name="T8" fmla="*/ 1039 w 1052"/>
                  <a:gd name="T9" fmla="*/ 1004 h 1148"/>
                  <a:gd name="T10" fmla="*/ 50 w 1052"/>
                  <a:gd name="T11" fmla="*/ 119 h 1148"/>
                  <a:gd name="T12" fmla="*/ 1033 w 1052"/>
                  <a:gd name="T13" fmla="*/ 879 h 1148"/>
                  <a:gd name="T14" fmla="*/ 0 w 1052"/>
                  <a:gd name="T15" fmla="*/ 0 h 1148"/>
                  <a:gd name="T16" fmla="*/ 0 w 1052"/>
                  <a:gd name="T17" fmla="*/ 0 h 11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52"/>
                  <a:gd name="T28" fmla="*/ 0 h 1148"/>
                  <a:gd name="T29" fmla="*/ 1052 w 1052"/>
                  <a:gd name="T30" fmla="*/ 1148 h 11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52" h="1148">
                    <a:moveTo>
                      <a:pt x="0" y="0"/>
                    </a:moveTo>
                    <a:lnTo>
                      <a:pt x="0" y="220"/>
                    </a:lnTo>
                    <a:lnTo>
                      <a:pt x="1052" y="1148"/>
                    </a:lnTo>
                    <a:lnTo>
                      <a:pt x="44" y="195"/>
                    </a:lnTo>
                    <a:lnTo>
                      <a:pt x="1039" y="1004"/>
                    </a:lnTo>
                    <a:lnTo>
                      <a:pt x="50" y="119"/>
                    </a:lnTo>
                    <a:lnTo>
                      <a:pt x="1033" y="8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Freeform 126">
                <a:extLst>
                  <a:ext uri="{FF2B5EF4-FFF2-40B4-BE49-F238E27FC236}">
                    <a16:creationId xmlns:a16="http://schemas.microsoft.com/office/drawing/2014/main" id="{15478C09-4FB3-475E-8C3F-7FCAD1085D43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55" y="3295"/>
                <a:ext cx="43" cy="17"/>
              </a:xfrm>
              <a:custGeom>
                <a:avLst/>
                <a:gdLst>
                  <a:gd name="T0" fmla="*/ 0 w 301"/>
                  <a:gd name="T1" fmla="*/ 119 h 119"/>
                  <a:gd name="T2" fmla="*/ 288 w 301"/>
                  <a:gd name="T3" fmla="*/ 0 h 119"/>
                  <a:gd name="T4" fmla="*/ 301 w 301"/>
                  <a:gd name="T5" fmla="*/ 37 h 119"/>
                  <a:gd name="T6" fmla="*/ 0 w 301"/>
                  <a:gd name="T7" fmla="*/ 119 h 119"/>
                  <a:gd name="T8" fmla="*/ 0 w 301"/>
                  <a:gd name="T9" fmla="*/ 119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1"/>
                  <a:gd name="T16" fmla="*/ 0 h 119"/>
                  <a:gd name="T17" fmla="*/ 301 w 301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1" h="119">
                    <a:moveTo>
                      <a:pt x="0" y="119"/>
                    </a:moveTo>
                    <a:lnTo>
                      <a:pt x="288" y="0"/>
                    </a:lnTo>
                    <a:lnTo>
                      <a:pt x="301" y="37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" name="Freeform 127">
                <a:extLst>
                  <a:ext uri="{FF2B5EF4-FFF2-40B4-BE49-F238E27FC236}">
                    <a16:creationId xmlns:a16="http://schemas.microsoft.com/office/drawing/2014/main" id="{6F0153C4-C816-4BCE-8E50-8CEF1C2CB7AF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1" y="3314"/>
                <a:ext cx="48" cy="24"/>
              </a:xfrm>
              <a:custGeom>
                <a:avLst/>
                <a:gdLst>
                  <a:gd name="T0" fmla="*/ 0 w 339"/>
                  <a:gd name="T1" fmla="*/ 132 h 163"/>
                  <a:gd name="T2" fmla="*/ 333 w 339"/>
                  <a:gd name="T3" fmla="*/ 0 h 163"/>
                  <a:gd name="T4" fmla="*/ 339 w 339"/>
                  <a:gd name="T5" fmla="*/ 69 h 163"/>
                  <a:gd name="T6" fmla="*/ 19 w 339"/>
                  <a:gd name="T7" fmla="*/ 163 h 163"/>
                  <a:gd name="T8" fmla="*/ 0 w 339"/>
                  <a:gd name="T9" fmla="*/ 132 h 163"/>
                  <a:gd name="T10" fmla="*/ 0 w 339"/>
                  <a:gd name="T11" fmla="*/ 132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9"/>
                  <a:gd name="T19" fmla="*/ 0 h 163"/>
                  <a:gd name="T20" fmla="*/ 339 w 339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9" h="163">
                    <a:moveTo>
                      <a:pt x="0" y="132"/>
                    </a:moveTo>
                    <a:lnTo>
                      <a:pt x="333" y="0"/>
                    </a:lnTo>
                    <a:lnTo>
                      <a:pt x="339" y="69"/>
                    </a:lnTo>
                    <a:lnTo>
                      <a:pt x="19" y="163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1" name="Freeform 128">
                <a:extLst>
                  <a:ext uri="{FF2B5EF4-FFF2-40B4-BE49-F238E27FC236}">
                    <a16:creationId xmlns:a16="http://schemas.microsoft.com/office/drawing/2014/main" id="{51BEC047-CA54-4053-92A3-49F95FC37B6C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88" y="3342"/>
                <a:ext cx="326" cy="176"/>
              </a:xfrm>
              <a:custGeom>
                <a:avLst/>
                <a:gdLst>
                  <a:gd name="T0" fmla="*/ 858 w 2286"/>
                  <a:gd name="T1" fmla="*/ 31 h 1236"/>
                  <a:gd name="T2" fmla="*/ 940 w 2286"/>
                  <a:gd name="T3" fmla="*/ 0 h 1236"/>
                  <a:gd name="T4" fmla="*/ 2286 w 2286"/>
                  <a:gd name="T5" fmla="*/ 533 h 1236"/>
                  <a:gd name="T6" fmla="*/ 1078 w 2286"/>
                  <a:gd name="T7" fmla="*/ 1236 h 1236"/>
                  <a:gd name="T8" fmla="*/ 0 w 2286"/>
                  <a:gd name="T9" fmla="*/ 414 h 1236"/>
                  <a:gd name="T10" fmla="*/ 1072 w 2286"/>
                  <a:gd name="T11" fmla="*/ 1148 h 1236"/>
                  <a:gd name="T12" fmla="*/ 2224 w 2286"/>
                  <a:gd name="T13" fmla="*/ 540 h 1236"/>
                  <a:gd name="T14" fmla="*/ 952 w 2286"/>
                  <a:gd name="T15" fmla="*/ 56 h 1236"/>
                  <a:gd name="T16" fmla="*/ 864 w 2286"/>
                  <a:gd name="T17" fmla="*/ 82 h 1236"/>
                  <a:gd name="T18" fmla="*/ 858 w 2286"/>
                  <a:gd name="T19" fmla="*/ 31 h 1236"/>
                  <a:gd name="T20" fmla="*/ 858 w 2286"/>
                  <a:gd name="T21" fmla="*/ 31 h 12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6"/>
                  <a:gd name="T34" fmla="*/ 0 h 1236"/>
                  <a:gd name="T35" fmla="*/ 2286 w 2286"/>
                  <a:gd name="T36" fmla="*/ 1236 h 12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6" h="1236">
                    <a:moveTo>
                      <a:pt x="858" y="31"/>
                    </a:moveTo>
                    <a:lnTo>
                      <a:pt x="940" y="0"/>
                    </a:lnTo>
                    <a:lnTo>
                      <a:pt x="2286" y="533"/>
                    </a:lnTo>
                    <a:lnTo>
                      <a:pt x="1078" y="1236"/>
                    </a:lnTo>
                    <a:lnTo>
                      <a:pt x="0" y="414"/>
                    </a:lnTo>
                    <a:lnTo>
                      <a:pt x="1072" y="1148"/>
                    </a:lnTo>
                    <a:lnTo>
                      <a:pt x="2224" y="540"/>
                    </a:lnTo>
                    <a:lnTo>
                      <a:pt x="952" y="56"/>
                    </a:lnTo>
                    <a:lnTo>
                      <a:pt x="864" y="82"/>
                    </a:lnTo>
                    <a:lnTo>
                      <a:pt x="858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2" name="Freeform 129">
                <a:extLst>
                  <a:ext uri="{FF2B5EF4-FFF2-40B4-BE49-F238E27FC236}">
                    <a16:creationId xmlns:a16="http://schemas.microsoft.com/office/drawing/2014/main" id="{7A61264C-2AB8-4E0B-88BC-48B4B299DDFC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5" y="3457"/>
                <a:ext cx="184" cy="146"/>
              </a:xfrm>
              <a:custGeom>
                <a:avLst/>
                <a:gdLst>
                  <a:gd name="T0" fmla="*/ 19 w 1284"/>
                  <a:gd name="T1" fmla="*/ 728 h 1023"/>
                  <a:gd name="T2" fmla="*/ 0 w 1284"/>
                  <a:gd name="T3" fmla="*/ 1023 h 1023"/>
                  <a:gd name="T4" fmla="*/ 1221 w 1284"/>
                  <a:gd name="T5" fmla="*/ 282 h 1023"/>
                  <a:gd name="T6" fmla="*/ 1284 w 1284"/>
                  <a:gd name="T7" fmla="*/ 156 h 1023"/>
                  <a:gd name="T8" fmla="*/ 1221 w 1284"/>
                  <a:gd name="T9" fmla="*/ 156 h 1023"/>
                  <a:gd name="T10" fmla="*/ 1277 w 1284"/>
                  <a:gd name="T11" fmla="*/ 94 h 1023"/>
                  <a:gd name="T12" fmla="*/ 1190 w 1284"/>
                  <a:gd name="T13" fmla="*/ 94 h 1023"/>
                  <a:gd name="T14" fmla="*/ 1228 w 1284"/>
                  <a:gd name="T15" fmla="*/ 0 h 1023"/>
                  <a:gd name="T16" fmla="*/ 1102 w 1284"/>
                  <a:gd name="T17" fmla="*/ 106 h 1023"/>
                  <a:gd name="T18" fmla="*/ 1184 w 1284"/>
                  <a:gd name="T19" fmla="*/ 138 h 1023"/>
                  <a:gd name="T20" fmla="*/ 1153 w 1284"/>
                  <a:gd name="T21" fmla="*/ 189 h 1023"/>
                  <a:gd name="T22" fmla="*/ 1196 w 1284"/>
                  <a:gd name="T23" fmla="*/ 220 h 1023"/>
                  <a:gd name="T24" fmla="*/ 1153 w 1284"/>
                  <a:gd name="T25" fmla="*/ 288 h 1023"/>
                  <a:gd name="T26" fmla="*/ 100 w 1284"/>
                  <a:gd name="T27" fmla="*/ 885 h 1023"/>
                  <a:gd name="T28" fmla="*/ 1065 w 1284"/>
                  <a:gd name="T29" fmla="*/ 251 h 1023"/>
                  <a:gd name="T30" fmla="*/ 94 w 1284"/>
                  <a:gd name="T31" fmla="*/ 784 h 1023"/>
                  <a:gd name="T32" fmla="*/ 1027 w 1284"/>
                  <a:gd name="T33" fmla="*/ 150 h 1023"/>
                  <a:gd name="T34" fmla="*/ 19 w 1284"/>
                  <a:gd name="T35" fmla="*/ 728 h 1023"/>
                  <a:gd name="T36" fmla="*/ 19 w 1284"/>
                  <a:gd name="T37" fmla="*/ 728 h 102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84"/>
                  <a:gd name="T58" fmla="*/ 0 h 1023"/>
                  <a:gd name="T59" fmla="*/ 1284 w 1284"/>
                  <a:gd name="T60" fmla="*/ 1023 h 102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84" h="1023">
                    <a:moveTo>
                      <a:pt x="19" y="728"/>
                    </a:moveTo>
                    <a:lnTo>
                      <a:pt x="0" y="1023"/>
                    </a:lnTo>
                    <a:lnTo>
                      <a:pt x="1221" y="282"/>
                    </a:lnTo>
                    <a:lnTo>
                      <a:pt x="1284" y="156"/>
                    </a:lnTo>
                    <a:lnTo>
                      <a:pt x="1221" y="156"/>
                    </a:lnTo>
                    <a:lnTo>
                      <a:pt x="1277" y="94"/>
                    </a:lnTo>
                    <a:lnTo>
                      <a:pt x="1190" y="94"/>
                    </a:lnTo>
                    <a:lnTo>
                      <a:pt x="1228" y="0"/>
                    </a:lnTo>
                    <a:lnTo>
                      <a:pt x="1102" y="106"/>
                    </a:lnTo>
                    <a:lnTo>
                      <a:pt x="1184" y="138"/>
                    </a:lnTo>
                    <a:lnTo>
                      <a:pt x="1153" y="189"/>
                    </a:lnTo>
                    <a:lnTo>
                      <a:pt x="1196" y="220"/>
                    </a:lnTo>
                    <a:lnTo>
                      <a:pt x="1153" y="288"/>
                    </a:lnTo>
                    <a:lnTo>
                      <a:pt x="100" y="885"/>
                    </a:lnTo>
                    <a:lnTo>
                      <a:pt x="1065" y="251"/>
                    </a:lnTo>
                    <a:lnTo>
                      <a:pt x="94" y="784"/>
                    </a:lnTo>
                    <a:lnTo>
                      <a:pt x="1027" y="150"/>
                    </a:lnTo>
                    <a:lnTo>
                      <a:pt x="19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3" name="Freeform 130">
                <a:extLst>
                  <a:ext uri="{FF2B5EF4-FFF2-40B4-BE49-F238E27FC236}">
                    <a16:creationId xmlns:a16="http://schemas.microsoft.com/office/drawing/2014/main" id="{50EADF3F-19C4-43A4-BA56-13D3C6CF13C4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7" y="3320"/>
                <a:ext cx="31" cy="14"/>
              </a:xfrm>
              <a:custGeom>
                <a:avLst/>
                <a:gdLst>
                  <a:gd name="T0" fmla="*/ 57 w 220"/>
                  <a:gd name="T1" fmla="*/ 12 h 101"/>
                  <a:gd name="T2" fmla="*/ 0 w 220"/>
                  <a:gd name="T3" fmla="*/ 63 h 101"/>
                  <a:gd name="T4" fmla="*/ 51 w 220"/>
                  <a:gd name="T5" fmla="*/ 101 h 101"/>
                  <a:gd name="T6" fmla="*/ 163 w 220"/>
                  <a:gd name="T7" fmla="*/ 101 h 101"/>
                  <a:gd name="T8" fmla="*/ 220 w 220"/>
                  <a:gd name="T9" fmla="*/ 44 h 101"/>
                  <a:gd name="T10" fmla="*/ 207 w 220"/>
                  <a:gd name="T11" fmla="*/ 0 h 101"/>
                  <a:gd name="T12" fmla="*/ 176 w 220"/>
                  <a:gd name="T13" fmla="*/ 0 h 101"/>
                  <a:gd name="T14" fmla="*/ 169 w 220"/>
                  <a:gd name="T15" fmla="*/ 63 h 101"/>
                  <a:gd name="T16" fmla="*/ 113 w 220"/>
                  <a:gd name="T17" fmla="*/ 69 h 101"/>
                  <a:gd name="T18" fmla="*/ 57 w 220"/>
                  <a:gd name="T19" fmla="*/ 12 h 101"/>
                  <a:gd name="T20" fmla="*/ 57 w 220"/>
                  <a:gd name="T21" fmla="*/ 12 h 10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0"/>
                  <a:gd name="T34" fmla="*/ 0 h 101"/>
                  <a:gd name="T35" fmla="*/ 220 w 220"/>
                  <a:gd name="T36" fmla="*/ 101 h 10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0" h="101">
                    <a:moveTo>
                      <a:pt x="57" y="12"/>
                    </a:moveTo>
                    <a:lnTo>
                      <a:pt x="0" y="63"/>
                    </a:lnTo>
                    <a:lnTo>
                      <a:pt x="51" y="101"/>
                    </a:lnTo>
                    <a:lnTo>
                      <a:pt x="163" y="101"/>
                    </a:lnTo>
                    <a:lnTo>
                      <a:pt x="220" y="44"/>
                    </a:lnTo>
                    <a:lnTo>
                      <a:pt x="207" y="0"/>
                    </a:lnTo>
                    <a:lnTo>
                      <a:pt x="176" y="0"/>
                    </a:lnTo>
                    <a:lnTo>
                      <a:pt x="169" y="63"/>
                    </a:lnTo>
                    <a:lnTo>
                      <a:pt x="113" y="69"/>
                    </a:lnTo>
                    <a:lnTo>
                      <a:pt x="57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4" name="Freeform 131">
                <a:extLst>
                  <a:ext uri="{FF2B5EF4-FFF2-40B4-BE49-F238E27FC236}">
                    <a16:creationId xmlns:a16="http://schemas.microsoft.com/office/drawing/2014/main" id="{7EC1E596-E239-45FF-9FCD-E48AE36727A3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1" y="3346"/>
                <a:ext cx="27" cy="14"/>
              </a:xfrm>
              <a:custGeom>
                <a:avLst/>
                <a:gdLst>
                  <a:gd name="T0" fmla="*/ 39 w 188"/>
                  <a:gd name="T1" fmla="*/ 13 h 95"/>
                  <a:gd name="T2" fmla="*/ 0 w 188"/>
                  <a:gd name="T3" fmla="*/ 64 h 95"/>
                  <a:gd name="T4" fmla="*/ 57 w 188"/>
                  <a:gd name="T5" fmla="*/ 95 h 95"/>
                  <a:gd name="T6" fmla="*/ 188 w 188"/>
                  <a:gd name="T7" fmla="*/ 70 h 95"/>
                  <a:gd name="T8" fmla="*/ 188 w 188"/>
                  <a:gd name="T9" fmla="*/ 0 h 95"/>
                  <a:gd name="T10" fmla="*/ 138 w 188"/>
                  <a:gd name="T11" fmla="*/ 57 h 95"/>
                  <a:gd name="T12" fmla="*/ 70 w 188"/>
                  <a:gd name="T13" fmla="*/ 51 h 95"/>
                  <a:gd name="T14" fmla="*/ 39 w 188"/>
                  <a:gd name="T15" fmla="*/ 13 h 95"/>
                  <a:gd name="T16" fmla="*/ 39 w 188"/>
                  <a:gd name="T17" fmla="*/ 13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8"/>
                  <a:gd name="T28" fmla="*/ 0 h 95"/>
                  <a:gd name="T29" fmla="*/ 188 w 188"/>
                  <a:gd name="T30" fmla="*/ 95 h 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8" h="95">
                    <a:moveTo>
                      <a:pt x="39" y="13"/>
                    </a:moveTo>
                    <a:lnTo>
                      <a:pt x="0" y="64"/>
                    </a:lnTo>
                    <a:lnTo>
                      <a:pt x="57" y="95"/>
                    </a:lnTo>
                    <a:lnTo>
                      <a:pt x="188" y="70"/>
                    </a:lnTo>
                    <a:lnTo>
                      <a:pt x="188" y="0"/>
                    </a:lnTo>
                    <a:lnTo>
                      <a:pt x="138" y="57"/>
                    </a:lnTo>
                    <a:lnTo>
                      <a:pt x="70" y="51"/>
                    </a:lnTo>
                    <a:lnTo>
                      <a:pt x="39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5" name="Freeform 132">
                <a:extLst>
                  <a:ext uri="{FF2B5EF4-FFF2-40B4-BE49-F238E27FC236}">
                    <a16:creationId xmlns:a16="http://schemas.microsoft.com/office/drawing/2014/main" id="{ADA0E542-7BB4-4B56-8AF1-2D12FAACE35B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3" y="3314"/>
                <a:ext cx="24" cy="10"/>
              </a:xfrm>
              <a:custGeom>
                <a:avLst/>
                <a:gdLst>
                  <a:gd name="T0" fmla="*/ 0 w 169"/>
                  <a:gd name="T1" fmla="*/ 69 h 69"/>
                  <a:gd name="T2" fmla="*/ 169 w 169"/>
                  <a:gd name="T3" fmla="*/ 0 h 69"/>
                  <a:gd name="T4" fmla="*/ 169 w 169"/>
                  <a:gd name="T5" fmla="*/ 50 h 69"/>
                  <a:gd name="T6" fmla="*/ 0 w 169"/>
                  <a:gd name="T7" fmla="*/ 69 h 69"/>
                  <a:gd name="T8" fmla="*/ 0 w 169"/>
                  <a:gd name="T9" fmla="*/ 69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69"/>
                  <a:gd name="T17" fmla="*/ 169 w 169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69">
                    <a:moveTo>
                      <a:pt x="0" y="69"/>
                    </a:moveTo>
                    <a:lnTo>
                      <a:pt x="169" y="0"/>
                    </a:lnTo>
                    <a:lnTo>
                      <a:pt x="169" y="5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6" name="Freeform 133">
                <a:extLst>
                  <a:ext uri="{FF2B5EF4-FFF2-40B4-BE49-F238E27FC236}">
                    <a16:creationId xmlns:a16="http://schemas.microsoft.com/office/drawing/2014/main" id="{6AE9EE95-8547-47BB-9D8E-CBC8B9A0CC40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67" y="3347"/>
                <a:ext cx="75" cy="30"/>
              </a:xfrm>
              <a:custGeom>
                <a:avLst/>
                <a:gdLst>
                  <a:gd name="T0" fmla="*/ 0 w 526"/>
                  <a:gd name="T1" fmla="*/ 33 h 214"/>
                  <a:gd name="T2" fmla="*/ 70 w 526"/>
                  <a:gd name="T3" fmla="*/ 0 h 214"/>
                  <a:gd name="T4" fmla="*/ 526 w 526"/>
                  <a:gd name="T5" fmla="*/ 214 h 214"/>
                  <a:gd name="T6" fmla="*/ 88 w 526"/>
                  <a:gd name="T7" fmla="*/ 45 h 214"/>
                  <a:gd name="T8" fmla="*/ 6 w 526"/>
                  <a:gd name="T9" fmla="*/ 64 h 214"/>
                  <a:gd name="T10" fmla="*/ 0 w 526"/>
                  <a:gd name="T11" fmla="*/ 33 h 214"/>
                  <a:gd name="T12" fmla="*/ 0 w 526"/>
                  <a:gd name="T13" fmla="*/ 33 h 2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6"/>
                  <a:gd name="T22" fmla="*/ 0 h 214"/>
                  <a:gd name="T23" fmla="*/ 526 w 526"/>
                  <a:gd name="T24" fmla="*/ 214 h 2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6" h="214">
                    <a:moveTo>
                      <a:pt x="0" y="33"/>
                    </a:moveTo>
                    <a:lnTo>
                      <a:pt x="70" y="0"/>
                    </a:lnTo>
                    <a:lnTo>
                      <a:pt x="526" y="214"/>
                    </a:lnTo>
                    <a:lnTo>
                      <a:pt x="88" y="45"/>
                    </a:lnTo>
                    <a:lnTo>
                      <a:pt x="6" y="64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7" name="Freeform 134">
                <a:extLst>
                  <a:ext uri="{FF2B5EF4-FFF2-40B4-BE49-F238E27FC236}">
                    <a16:creationId xmlns:a16="http://schemas.microsoft.com/office/drawing/2014/main" id="{13B68C1B-178C-4F07-8156-BC3128F8A23D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4" y="3239"/>
                <a:ext cx="18" cy="101"/>
              </a:xfrm>
              <a:custGeom>
                <a:avLst/>
                <a:gdLst>
                  <a:gd name="T0" fmla="*/ 0 w 125"/>
                  <a:gd name="T1" fmla="*/ 0 h 709"/>
                  <a:gd name="T2" fmla="*/ 81 w 125"/>
                  <a:gd name="T3" fmla="*/ 709 h 709"/>
                  <a:gd name="T4" fmla="*/ 125 w 125"/>
                  <a:gd name="T5" fmla="*/ 652 h 709"/>
                  <a:gd name="T6" fmla="*/ 0 w 125"/>
                  <a:gd name="T7" fmla="*/ 0 h 709"/>
                  <a:gd name="T8" fmla="*/ 0 w 125"/>
                  <a:gd name="T9" fmla="*/ 0 h 7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"/>
                  <a:gd name="T16" fmla="*/ 0 h 709"/>
                  <a:gd name="T17" fmla="*/ 125 w 125"/>
                  <a:gd name="T18" fmla="*/ 709 h 7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" h="709">
                    <a:moveTo>
                      <a:pt x="0" y="0"/>
                    </a:moveTo>
                    <a:lnTo>
                      <a:pt x="81" y="709"/>
                    </a:lnTo>
                    <a:lnTo>
                      <a:pt x="125" y="6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8" name="Freeform 135">
                <a:extLst>
                  <a:ext uri="{FF2B5EF4-FFF2-40B4-BE49-F238E27FC236}">
                    <a16:creationId xmlns:a16="http://schemas.microsoft.com/office/drawing/2014/main" id="{461B85D6-E948-40B7-8FF1-5B0895A94573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71" y="3281"/>
                <a:ext cx="17" cy="83"/>
              </a:xfrm>
              <a:custGeom>
                <a:avLst/>
                <a:gdLst>
                  <a:gd name="T0" fmla="*/ 0 w 120"/>
                  <a:gd name="T1" fmla="*/ 0 h 585"/>
                  <a:gd name="T2" fmla="*/ 57 w 120"/>
                  <a:gd name="T3" fmla="*/ 585 h 585"/>
                  <a:gd name="T4" fmla="*/ 120 w 120"/>
                  <a:gd name="T5" fmla="*/ 546 h 585"/>
                  <a:gd name="T6" fmla="*/ 0 w 120"/>
                  <a:gd name="T7" fmla="*/ 0 h 585"/>
                  <a:gd name="T8" fmla="*/ 0 w 120"/>
                  <a:gd name="T9" fmla="*/ 0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0"/>
                  <a:gd name="T16" fmla="*/ 0 h 585"/>
                  <a:gd name="T17" fmla="*/ 120 w 120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0" h="585">
                    <a:moveTo>
                      <a:pt x="0" y="0"/>
                    </a:moveTo>
                    <a:lnTo>
                      <a:pt x="57" y="585"/>
                    </a:lnTo>
                    <a:lnTo>
                      <a:pt x="120" y="5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9" name="Text Box 136">
                <a:extLst>
                  <a:ext uri="{FF2B5EF4-FFF2-40B4-BE49-F238E27FC236}">
                    <a16:creationId xmlns:a16="http://schemas.microsoft.com/office/drawing/2014/main" id="{B55D2433-7759-4607-8DC1-C70913F099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0838814">
                <a:off x="3973" y="3199"/>
                <a:ext cx="147" cy="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id-ID"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id-ID" sz="16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3" name="Group 137">
              <a:extLst>
                <a:ext uri="{FF2B5EF4-FFF2-40B4-BE49-F238E27FC236}">
                  <a16:creationId xmlns:a16="http://schemas.microsoft.com/office/drawing/2014/main" id="{DE0727CA-D845-4FEE-A674-F797FCB22C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3" y="3249"/>
              <a:ext cx="363" cy="407"/>
              <a:chOff x="3792" y="3199"/>
              <a:chExt cx="459" cy="515"/>
            </a:xfrm>
          </p:grpSpPr>
          <p:sp>
            <p:nvSpPr>
              <p:cNvPr id="64" name="Freeform 138">
                <a:extLst>
                  <a:ext uri="{FF2B5EF4-FFF2-40B4-BE49-F238E27FC236}">
                    <a16:creationId xmlns:a16="http://schemas.microsoft.com/office/drawing/2014/main" id="{D5C4591D-8E5D-4A93-90C6-20EE7F837B9B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33" y="3271"/>
                <a:ext cx="418" cy="320"/>
              </a:xfrm>
              <a:custGeom>
                <a:avLst/>
                <a:gdLst>
                  <a:gd name="T0" fmla="*/ 0 w 2925"/>
                  <a:gd name="T1" fmla="*/ 872 h 2239"/>
                  <a:gd name="T2" fmla="*/ 664 w 2925"/>
                  <a:gd name="T3" fmla="*/ 590 h 2239"/>
                  <a:gd name="T4" fmla="*/ 626 w 2925"/>
                  <a:gd name="T5" fmla="*/ 194 h 2239"/>
                  <a:gd name="T6" fmla="*/ 507 w 2925"/>
                  <a:gd name="T7" fmla="*/ 75 h 2239"/>
                  <a:gd name="T8" fmla="*/ 626 w 2925"/>
                  <a:gd name="T9" fmla="*/ 69 h 2239"/>
                  <a:gd name="T10" fmla="*/ 701 w 2925"/>
                  <a:gd name="T11" fmla="*/ 126 h 2239"/>
                  <a:gd name="T12" fmla="*/ 795 w 2925"/>
                  <a:gd name="T13" fmla="*/ 552 h 2239"/>
                  <a:gd name="T14" fmla="*/ 1109 w 2925"/>
                  <a:gd name="T15" fmla="*/ 452 h 2239"/>
                  <a:gd name="T16" fmla="*/ 1045 w 2925"/>
                  <a:gd name="T17" fmla="*/ 0 h 2239"/>
                  <a:gd name="T18" fmla="*/ 1158 w 2925"/>
                  <a:gd name="T19" fmla="*/ 81 h 2239"/>
                  <a:gd name="T20" fmla="*/ 1208 w 2925"/>
                  <a:gd name="T21" fmla="*/ 408 h 2239"/>
                  <a:gd name="T22" fmla="*/ 1303 w 2925"/>
                  <a:gd name="T23" fmla="*/ 396 h 2239"/>
                  <a:gd name="T24" fmla="*/ 2925 w 2925"/>
                  <a:gd name="T25" fmla="*/ 1212 h 2239"/>
                  <a:gd name="T26" fmla="*/ 1427 w 2925"/>
                  <a:gd name="T27" fmla="*/ 2239 h 2239"/>
                  <a:gd name="T28" fmla="*/ 0 w 2925"/>
                  <a:gd name="T29" fmla="*/ 872 h 2239"/>
                  <a:gd name="T30" fmla="*/ 0 w 2925"/>
                  <a:gd name="T31" fmla="*/ 872 h 223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25"/>
                  <a:gd name="T49" fmla="*/ 0 h 2239"/>
                  <a:gd name="T50" fmla="*/ 2925 w 2925"/>
                  <a:gd name="T51" fmla="*/ 2239 h 223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25" h="2239">
                    <a:moveTo>
                      <a:pt x="0" y="872"/>
                    </a:moveTo>
                    <a:lnTo>
                      <a:pt x="664" y="590"/>
                    </a:lnTo>
                    <a:lnTo>
                      <a:pt x="626" y="194"/>
                    </a:lnTo>
                    <a:lnTo>
                      <a:pt x="507" y="75"/>
                    </a:lnTo>
                    <a:lnTo>
                      <a:pt x="626" y="69"/>
                    </a:lnTo>
                    <a:lnTo>
                      <a:pt x="701" y="126"/>
                    </a:lnTo>
                    <a:lnTo>
                      <a:pt x="795" y="552"/>
                    </a:lnTo>
                    <a:lnTo>
                      <a:pt x="1109" y="452"/>
                    </a:lnTo>
                    <a:lnTo>
                      <a:pt x="1045" y="0"/>
                    </a:lnTo>
                    <a:lnTo>
                      <a:pt x="1158" y="81"/>
                    </a:lnTo>
                    <a:lnTo>
                      <a:pt x="1208" y="408"/>
                    </a:lnTo>
                    <a:lnTo>
                      <a:pt x="1303" y="396"/>
                    </a:lnTo>
                    <a:lnTo>
                      <a:pt x="2925" y="1212"/>
                    </a:lnTo>
                    <a:lnTo>
                      <a:pt x="1427" y="2239"/>
                    </a:lnTo>
                    <a:lnTo>
                      <a:pt x="0" y="8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Freeform 139">
                <a:extLst>
                  <a:ext uri="{FF2B5EF4-FFF2-40B4-BE49-F238E27FC236}">
                    <a16:creationId xmlns:a16="http://schemas.microsoft.com/office/drawing/2014/main" id="{CAD99C8C-7600-4EF4-AE00-630A6FFEFCD2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18" y="3347"/>
                <a:ext cx="375" cy="223"/>
              </a:xfrm>
              <a:custGeom>
                <a:avLst/>
                <a:gdLst>
                  <a:gd name="T0" fmla="*/ 533 w 2624"/>
                  <a:gd name="T1" fmla="*/ 0 h 1557"/>
                  <a:gd name="T2" fmla="*/ 0 w 2624"/>
                  <a:gd name="T3" fmla="*/ 244 h 1557"/>
                  <a:gd name="T4" fmla="*/ 1328 w 2624"/>
                  <a:gd name="T5" fmla="*/ 1557 h 1557"/>
                  <a:gd name="T6" fmla="*/ 2624 w 2624"/>
                  <a:gd name="T7" fmla="*/ 646 h 1557"/>
                  <a:gd name="T8" fmla="*/ 1315 w 2624"/>
                  <a:gd name="T9" fmla="*/ 1425 h 1557"/>
                  <a:gd name="T10" fmla="*/ 126 w 2624"/>
                  <a:gd name="T11" fmla="*/ 307 h 1557"/>
                  <a:gd name="T12" fmla="*/ 226 w 2624"/>
                  <a:gd name="T13" fmla="*/ 176 h 1557"/>
                  <a:gd name="T14" fmla="*/ 533 w 2624"/>
                  <a:gd name="T15" fmla="*/ 0 h 1557"/>
                  <a:gd name="T16" fmla="*/ 533 w 2624"/>
                  <a:gd name="T17" fmla="*/ 0 h 15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24"/>
                  <a:gd name="T28" fmla="*/ 0 h 1557"/>
                  <a:gd name="T29" fmla="*/ 2624 w 2624"/>
                  <a:gd name="T30" fmla="*/ 1557 h 15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24" h="1557">
                    <a:moveTo>
                      <a:pt x="533" y="0"/>
                    </a:moveTo>
                    <a:lnTo>
                      <a:pt x="0" y="244"/>
                    </a:lnTo>
                    <a:lnTo>
                      <a:pt x="1328" y="1557"/>
                    </a:lnTo>
                    <a:lnTo>
                      <a:pt x="2624" y="646"/>
                    </a:lnTo>
                    <a:lnTo>
                      <a:pt x="1315" y="1425"/>
                    </a:lnTo>
                    <a:lnTo>
                      <a:pt x="126" y="307"/>
                    </a:lnTo>
                    <a:lnTo>
                      <a:pt x="226" y="176"/>
                    </a:lnTo>
                    <a:lnTo>
                      <a:pt x="533" y="0"/>
                    </a:lnTo>
                    <a:close/>
                  </a:path>
                </a:pathLst>
              </a:custGeom>
              <a:solidFill>
                <a:srgbClr val="FFDB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Freeform 140">
                <a:extLst>
                  <a:ext uri="{FF2B5EF4-FFF2-40B4-BE49-F238E27FC236}">
                    <a16:creationId xmlns:a16="http://schemas.microsoft.com/office/drawing/2014/main" id="{94B394D2-BE0C-44F9-A4F5-466DB0BADC1E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52" y="3385"/>
                <a:ext cx="317" cy="154"/>
              </a:xfrm>
              <a:custGeom>
                <a:avLst/>
                <a:gdLst>
                  <a:gd name="T0" fmla="*/ 0 w 2216"/>
                  <a:gd name="T1" fmla="*/ 0 h 1073"/>
                  <a:gd name="T2" fmla="*/ 6 w 2216"/>
                  <a:gd name="T3" fmla="*/ 157 h 1073"/>
                  <a:gd name="T4" fmla="*/ 1083 w 2216"/>
                  <a:gd name="T5" fmla="*/ 1073 h 1073"/>
                  <a:gd name="T6" fmla="*/ 2192 w 2216"/>
                  <a:gd name="T7" fmla="*/ 377 h 1073"/>
                  <a:gd name="T8" fmla="*/ 2216 w 2216"/>
                  <a:gd name="T9" fmla="*/ 183 h 1073"/>
                  <a:gd name="T10" fmla="*/ 1121 w 2216"/>
                  <a:gd name="T11" fmla="*/ 791 h 1073"/>
                  <a:gd name="T12" fmla="*/ 0 w 2216"/>
                  <a:gd name="T13" fmla="*/ 0 h 1073"/>
                  <a:gd name="T14" fmla="*/ 0 w 2216"/>
                  <a:gd name="T15" fmla="*/ 0 h 10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16"/>
                  <a:gd name="T25" fmla="*/ 0 h 1073"/>
                  <a:gd name="T26" fmla="*/ 2216 w 2216"/>
                  <a:gd name="T27" fmla="*/ 1073 h 107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16" h="1073">
                    <a:moveTo>
                      <a:pt x="0" y="0"/>
                    </a:moveTo>
                    <a:lnTo>
                      <a:pt x="6" y="157"/>
                    </a:lnTo>
                    <a:lnTo>
                      <a:pt x="1083" y="1073"/>
                    </a:lnTo>
                    <a:lnTo>
                      <a:pt x="2192" y="377"/>
                    </a:lnTo>
                    <a:lnTo>
                      <a:pt x="2216" y="183"/>
                    </a:lnTo>
                    <a:lnTo>
                      <a:pt x="1121" y="7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F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Freeform 141">
                <a:extLst>
                  <a:ext uri="{FF2B5EF4-FFF2-40B4-BE49-F238E27FC236}">
                    <a16:creationId xmlns:a16="http://schemas.microsoft.com/office/drawing/2014/main" id="{A1CB2835-444E-4338-8C68-C4FC11B03901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66" y="3211"/>
                <a:ext cx="76" cy="125"/>
              </a:xfrm>
              <a:custGeom>
                <a:avLst/>
                <a:gdLst>
                  <a:gd name="T0" fmla="*/ 527 w 527"/>
                  <a:gd name="T1" fmla="*/ 728 h 872"/>
                  <a:gd name="T2" fmla="*/ 445 w 527"/>
                  <a:gd name="T3" fmla="*/ 69 h 872"/>
                  <a:gd name="T4" fmla="*/ 307 w 527"/>
                  <a:gd name="T5" fmla="*/ 0 h 872"/>
                  <a:gd name="T6" fmla="*/ 138 w 527"/>
                  <a:gd name="T7" fmla="*/ 19 h 872"/>
                  <a:gd name="T8" fmla="*/ 57 w 527"/>
                  <a:gd name="T9" fmla="*/ 107 h 872"/>
                  <a:gd name="T10" fmla="*/ 0 w 527"/>
                  <a:gd name="T11" fmla="*/ 872 h 872"/>
                  <a:gd name="T12" fmla="*/ 119 w 527"/>
                  <a:gd name="T13" fmla="*/ 672 h 872"/>
                  <a:gd name="T14" fmla="*/ 150 w 527"/>
                  <a:gd name="T15" fmla="*/ 194 h 872"/>
                  <a:gd name="T16" fmla="*/ 207 w 527"/>
                  <a:gd name="T17" fmla="*/ 126 h 872"/>
                  <a:gd name="T18" fmla="*/ 282 w 527"/>
                  <a:gd name="T19" fmla="*/ 120 h 872"/>
                  <a:gd name="T20" fmla="*/ 338 w 527"/>
                  <a:gd name="T21" fmla="*/ 176 h 872"/>
                  <a:gd name="T22" fmla="*/ 389 w 527"/>
                  <a:gd name="T23" fmla="*/ 766 h 872"/>
                  <a:gd name="T24" fmla="*/ 439 w 527"/>
                  <a:gd name="T25" fmla="*/ 785 h 872"/>
                  <a:gd name="T26" fmla="*/ 376 w 527"/>
                  <a:gd name="T27" fmla="*/ 157 h 872"/>
                  <a:gd name="T28" fmla="*/ 288 w 527"/>
                  <a:gd name="T29" fmla="*/ 56 h 872"/>
                  <a:gd name="T30" fmla="*/ 364 w 527"/>
                  <a:gd name="T31" fmla="*/ 56 h 872"/>
                  <a:gd name="T32" fmla="*/ 414 w 527"/>
                  <a:gd name="T33" fmla="*/ 138 h 872"/>
                  <a:gd name="T34" fmla="*/ 527 w 527"/>
                  <a:gd name="T35" fmla="*/ 728 h 872"/>
                  <a:gd name="T36" fmla="*/ 527 w 527"/>
                  <a:gd name="T37" fmla="*/ 728 h 87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27"/>
                  <a:gd name="T58" fmla="*/ 0 h 872"/>
                  <a:gd name="T59" fmla="*/ 527 w 527"/>
                  <a:gd name="T60" fmla="*/ 872 h 87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27" h="872">
                    <a:moveTo>
                      <a:pt x="527" y="728"/>
                    </a:moveTo>
                    <a:lnTo>
                      <a:pt x="445" y="69"/>
                    </a:lnTo>
                    <a:lnTo>
                      <a:pt x="307" y="0"/>
                    </a:lnTo>
                    <a:lnTo>
                      <a:pt x="138" y="19"/>
                    </a:lnTo>
                    <a:lnTo>
                      <a:pt x="57" y="107"/>
                    </a:lnTo>
                    <a:lnTo>
                      <a:pt x="0" y="872"/>
                    </a:lnTo>
                    <a:lnTo>
                      <a:pt x="119" y="672"/>
                    </a:lnTo>
                    <a:lnTo>
                      <a:pt x="150" y="194"/>
                    </a:lnTo>
                    <a:lnTo>
                      <a:pt x="207" y="126"/>
                    </a:lnTo>
                    <a:lnTo>
                      <a:pt x="282" y="120"/>
                    </a:lnTo>
                    <a:lnTo>
                      <a:pt x="338" y="176"/>
                    </a:lnTo>
                    <a:lnTo>
                      <a:pt x="389" y="766"/>
                    </a:lnTo>
                    <a:lnTo>
                      <a:pt x="439" y="785"/>
                    </a:lnTo>
                    <a:lnTo>
                      <a:pt x="376" y="157"/>
                    </a:lnTo>
                    <a:lnTo>
                      <a:pt x="288" y="56"/>
                    </a:lnTo>
                    <a:lnTo>
                      <a:pt x="364" y="56"/>
                    </a:lnTo>
                    <a:lnTo>
                      <a:pt x="414" y="138"/>
                    </a:lnTo>
                    <a:lnTo>
                      <a:pt x="527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Freeform 142">
                <a:extLst>
                  <a:ext uri="{FF2B5EF4-FFF2-40B4-BE49-F238E27FC236}">
                    <a16:creationId xmlns:a16="http://schemas.microsoft.com/office/drawing/2014/main" id="{8C5433B3-11D6-481F-BFA0-20C0E5E6BC99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35" y="3250"/>
                <a:ext cx="68" cy="100"/>
              </a:xfrm>
              <a:custGeom>
                <a:avLst/>
                <a:gdLst>
                  <a:gd name="T0" fmla="*/ 346 w 476"/>
                  <a:gd name="T1" fmla="*/ 666 h 704"/>
                  <a:gd name="T2" fmla="*/ 282 w 476"/>
                  <a:gd name="T3" fmla="*/ 164 h 704"/>
                  <a:gd name="T4" fmla="*/ 226 w 476"/>
                  <a:gd name="T5" fmla="*/ 139 h 704"/>
                  <a:gd name="T6" fmla="*/ 163 w 476"/>
                  <a:gd name="T7" fmla="*/ 177 h 704"/>
                  <a:gd name="T8" fmla="*/ 132 w 476"/>
                  <a:gd name="T9" fmla="*/ 270 h 704"/>
                  <a:gd name="T10" fmla="*/ 88 w 476"/>
                  <a:gd name="T11" fmla="*/ 679 h 704"/>
                  <a:gd name="T12" fmla="*/ 26 w 476"/>
                  <a:gd name="T13" fmla="*/ 704 h 704"/>
                  <a:gd name="T14" fmla="*/ 0 w 476"/>
                  <a:gd name="T15" fmla="*/ 553 h 704"/>
                  <a:gd name="T16" fmla="*/ 64 w 476"/>
                  <a:gd name="T17" fmla="*/ 95 h 704"/>
                  <a:gd name="T18" fmla="*/ 138 w 476"/>
                  <a:gd name="T19" fmla="*/ 20 h 704"/>
                  <a:gd name="T20" fmla="*/ 264 w 476"/>
                  <a:gd name="T21" fmla="*/ 0 h 704"/>
                  <a:gd name="T22" fmla="*/ 402 w 476"/>
                  <a:gd name="T23" fmla="*/ 89 h 704"/>
                  <a:gd name="T24" fmla="*/ 476 w 476"/>
                  <a:gd name="T25" fmla="*/ 610 h 704"/>
                  <a:gd name="T26" fmla="*/ 364 w 476"/>
                  <a:gd name="T27" fmla="*/ 126 h 704"/>
                  <a:gd name="T28" fmla="*/ 295 w 476"/>
                  <a:gd name="T29" fmla="*/ 70 h 704"/>
                  <a:gd name="T30" fmla="*/ 326 w 476"/>
                  <a:gd name="T31" fmla="*/ 189 h 704"/>
                  <a:gd name="T32" fmla="*/ 383 w 476"/>
                  <a:gd name="T33" fmla="*/ 704 h 704"/>
                  <a:gd name="T34" fmla="*/ 346 w 476"/>
                  <a:gd name="T35" fmla="*/ 666 h 704"/>
                  <a:gd name="T36" fmla="*/ 346 w 476"/>
                  <a:gd name="T37" fmla="*/ 666 h 7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76"/>
                  <a:gd name="T58" fmla="*/ 0 h 704"/>
                  <a:gd name="T59" fmla="*/ 476 w 476"/>
                  <a:gd name="T60" fmla="*/ 704 h 70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76" h="704">
                    <a:moveTo>
                      <a:pt x="346" y="666"/>
                    </a:moveTo>
                    <a:lnTo>
                      <a:pt x="282" y="164"/>
                    </a:lnTo>
                    <a:lnTo>
                      <a:pt x="226" y="139"/>
                    </a:lnTo>
                    <a:lnTo>
                      <a:pt x="163" y="177"/>
                    </a:lnTo>
                    <a:lnTo>
                      <a:pt x="132" y="270"/>
                    </a:lnTo>
                    <a:lnTo>
                      <a:pt x="88" y="679"/>
                    </a:lnTo>
                    <a:lnTo>
                      <a:pt x="26" y="704"/>
                    </a:lnTo>
                    <a:lnTo>
                      <a:pt x="0" y="553"/>
                    </a:lnTo>
                    <a:lnTo>
                      <a:pt x="64" y="95"/>
                    </a:lnTo>
                    <a:lnTo>
                      <a:pt x="138" y="20"/>
                    </a:lnTo>
                    <a:lnTo>
                      <a:pt x="264" y="0"/>
                    </a:lnTo>
                    <a:lnTo>
                      <a:pt x="402" y="89"/>
                    </a:lnTo>
                    <a:lnTo>
                      <a:pt x="476" y="610"/>
                    </a:lnTo>
                    <a:lnTo>
                      <a:pt x="364" y="126"/>
                    </a:lnTo>
                    <a:lnTo>
                      <a:pt x="295" y="70"/>
                    </a:lnTo>
                    <a:lnTo>
                      <a:pt x="326" y="189"/>
                    </a:lnTo>
                    <a:lnTo>
                      <a:pt x="383" y="704"/>
                    </a:lnTo>
                    <a:lnTo>
                      <a:pt x="346" y="6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Freeform 143">
                <a:extLst>
                  <a:ext uri="{FF2B5EF4-FFF2-40B4-BE49-F238E27FC236}">
                    <a16:creationId xmlns:a16="http://schemas.microsoft.com/office/drawing/2014/main" id="{6A1A8E9A-6736-46FB-82E4-8E256DDAB60B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792" y="3345"/>
                <a:ext cx="432" cy="243"/>
              </a:xfrm>
              <a:custGeom>
                <a:avLst/>
                <a:gdLst>
                  <a:gd name="T0" fmla="*/ 669 w 3024"/>
                  <a:gd name="T1" fmla="*/ 0 h 1702"/>
                  <a:gd name="T2" fmla="*/ 0 w 3024"/>
                  <a:gd name="T3" fmla="*/ 270 h 1702"/>
                  <a:gd name="T4" fmla="*/ 1458 w 3024"/>
                  <a:gd name="T5" fmla="*/ 1702 h 1702"/>
                  <a:gd name="T6" fmla="*/ 3024 w 3024"/>
                  <a:gd name="T7" fmla="*/ 629 h 1702"/>
                  <a:gd name="T8" fmla="*/ 2792 w 3024"/>
                  <a:gd name="T9" fmla="*/ 503 h 1702"/>
                  <a:gd name="T10" fmla="*/ 2899 w 3024"/>
                  <a:gd name="T11" fmla="*/ 647 h 1702"/>
                  <a:gd name="T12" fmla="*/ 1464 w 3024"/>
                  <a:gd name="T13" fmla="*/ 1631 h 1702"/>
                  <a:gd name="T14" fmla="*/ 112 w 3024"/>
                  <a:gd name="T15" fmla="*/ 277 h 1702"/>
                  <a:gd name="T16" fmla="*/ 669 w 3024"/>
                  <a:gd name="T17" fmla="*/ 0 h 1702"/>
                  <a:gd name="T18" fmla="*/ 669 w 3024"/>
                  <a:gd name="T19" fmla="*/ 0 h 17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24"/>
                  <a:gd name="T31" fmla="*/ 0 h 1702"/>
                  <a:gd name="T32" fmla="*/ 3024 w 3024"/>
                  <a:gd name="T33" fmla="*/ 1702 h 17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24" h="1702">
                    <a:moveTo>
                      <a:pt x="669" y="0"/>
                    </a:moveTo>
                    <a:lnTo>
                      <a:pt x="0" y="270"/>
                    </a:lnTo>
                    <a:lnTo>
                      <a:pt x="1458" y="1702"/>
                    </a:lnTo>
                    <a:lnTo>
                      <a:pt x="3024" y="629"/>
                    </a:lnTo>
                    <a:lnTo>
                      <a:pt x="2792" y="503"/>
                    </a:lnTo>
                    <a:lnTo>
                      <a:pt x="2899" y="647"/>
                    </a:lnTo>
                    <a:lnTo>
                      <a:pt x="1464" y="1631"/>
                    </a:lnTo>
                    <a:lnTo>
                      <a:pt x="112" y="277"/>
                    </a:lnTo>
                    <a:lnTo>
                      <a:pt x="66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Freeform 144">
                <a:extLst>
                  <a:ext uri="{FF2B5EF4-FFF2-40B4-BE49-F238E27FC236}">
                    <a16:creationId xmlns:a16="http://schemas.microsoft.com/office/drawing/2014/main" id="{4BA4E72A-CB97-4344-887F-BEE39E7A730A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69" y="3324"/>
                <a:ext cx="150" cy="164"/>
              </a:xfrm>
              <a:custGeom>
                <a:avLst/>
                <a:gdLst>
                  <a:gd name="T0" fmla="*/ 0 w 1052"/>
                  <a:gd name="T1" fmla="*/ 0 h 1148"/>
                  <a:gd name="T2" fmla="*/ 0 w 1052"/>
                  <a:gd name="T3" fmla="*/ 220 h 1148"/>
                  <a:gd name="T4" fmla="*/ 1052 w 1052"/>
                  <a:gd name="T5" fmla="*/ 1148 h 1148"/>
                  <a:gd name="T6" fmla="*/ 44 w 1052"/>
                  <a:gd name="T7" fmla="*/ 195 h 1148"/>
                  <a:gd name="T8" fmla="*/ 1039 w 1052"/>
                  <a:gd name="T9" fmla="*/ 1004 h 1148"/>
                  <a:gd name="T10" fmla="*/ 50 w 1052"/>
                  <a:gd name="T11" fmla="*/ 119 h 1148"/>
                  <a:gd name="T12" fmla="*/ 1033 w 1052"/>
                  <a:gd name="T13" fmla="*/ 879 h 1148"/>
                  <a:gd name="T14" fmla="*/ 0 w 1052"/>
                  <a:gd name="T15" fmla="*/ 0 h 1148"/>
                  <a:gd name="T16" fmla="*/ 0 w 1052"/>
                  <a:gd name="T17" fmla="*/ 0 h 11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52"/>
                  <a:gd name="T28" fmla="*/ 0 h 1148"/>
                  <a:gd name="T29" fmla="*/ 1052 w 1052"/>
                  <a:gd name="T30" fmla="*/ 1148 h 11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52" h="1148">
                    <a:moveTo>
                      <a:pt x="0" y="0"/>
                    </a:moveTo>
                    <a:lnTo>
                      <a:pt x="0" y="220"/>
                    </a:lnTo>
                    <a:lnTo>
                      <a:pt x="1052" y="1148"/>
                    </a:lnTo>
                    <a:lnTo>
                      <a:pt x="44" y="195"/>
                    </a:lnTo>
                    <a:lnTo>
                      <a:pt x="1039" y="1004"/>
                    </a:lnTo>
                    <a:lnTo>
                      <a:pt x="50" y="119"/>
                    </a:lnTo>
                    <a:lnTo>
                      <a:pt x="1033" y="8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Freeform 145">
                <a:extLst>
                  <a:ext uri="{FF2B5EF4-FFF2-40B4-BE49-F238E27FC236}">
                    <a16:creationId xmlns:a16="http://schemas.microsoft.com/office/drawing/2014/main" id="{EA50A1A4-15D5-42F3-BBB8-DC8AEAE5F818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55" y="3295"/>
                <a:ext cx="43" cy="17"/>
              </a:xfrm>
              <a:custGeom>
                <a:avLst/>
                <a:gdLst>
                  <a:gd name="T0" fmla="*/ 0 w 301"/>
                  <a:gd name="T1" fmla="*/ 119 h 119"/>
                  <a:gd name="T2" fmla="*/ 288 w 301"/>
                  <a:gd name="T3" fmla="*/ 0 h 119"/>
                  <a:gd name="T4" fmla="*/ 301 w 301"/>
                  <a:gd name="T5" fmla="*/ 37 h 119"/>
                  <a:gd name="T6" fmla="*/ 0 w 301"/>
                  <a:gd name="T7" fmla="*/ 119 h 119"/>
                  <a:gd name="T8" fmla="*/ 0 w 301"/>
                  <a:gd name="T9" fmla="*/ 119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1"/>
                  <a:gd name="T16" fmla="*/ 0 h 119"/>
                  <a:gd name="T17" fmla="*/ 301 w 301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1" h="119">
                    <a:moveTo>
                      <a:pt x="0" y="119"/>
                    </a:moveTo>
                    <a:lnTo>
                      <a:pt x="288" y="0"/>
                    </a:lnTo>
                    <a:lnTo>
                      <a:pt x="301" y="37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Freeform 146">
                <a:extLst>
                  <a:ext uri="{FF2B5EF4-FFF2-40B4-BE49-F238E27FC236}">
                    <a16:creationId xmlns:a16="http://schemas.microsoft.com/office/drawing/2014/main" id="{D3E5821B-7A4E-45F4-80FA-E75E322967F6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1" y="3314"/>
                <a:ext cx="48" cy="24"/>
              </a:xfrm>
              <a:custGeom>
                <a:avLst/>
                <a:gdLst>
                  <a:gd name="T0" fmla="*/ 0 w 339"/>
                  <a:gd name="T1" fmla="*/ 132 h 163"/>
                  <a:gd name="T2" fmla="*/ 333 w 339"/>
                  <a:gd name="T3" fmla="*/ 0 h 163"/>
                  <a:gd name="T4" fmla="*/ 339 w 339"/>
                  <a:gd name="T5" fmla="*/ 69 h 163"/>
                  <a:gd name="T6" fmla="*/ 19 w 339"/>
                  <a:gd name="T7" fmla="*/ 163 h 163"/>
                  <a:gd name="T8" fmla="*/ 0 w 339"/>
                  <a:gd name="T9" fmla="*/ 132 h 163"/>
                  <a:gd name="T10" fmla="*/ 0 w 339"/>
                  <a:gd name="T11" fmla="*/ 132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9"/>
                  <a:gd name="T19" fmla="*/ 0 h 163"/>
                  <a:gd name="T20" fmla="*/ 339 w 339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9" h="163">
                    <a:moveTo>
                      <a:pt x="0" y="132"/>
                    </a:moveTo>
                    <a:lnTo>
                      <a:pt x="333" y="0"/>
                    </a:lnTo>
                    <a:lnTo>
                      <a:pt x="339" y="69"/>
                    </a:lnTo>
                    <a:lnTo>
                      <a:pt x="19" y="163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Freeform 147">
                <a:extLst>
                  <a:ext uri="{FF2B5EF4-FFF2-40B4-BE49-F238E27FC236}">
                    <a16:creationId xmlns:a16="http://schemas.microsoft.com/office/drawing/2014/main" id="{ABF71696-77B2-4FD0-AA4C-1406D3E2E24A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888" y="3342"/>
                <a:ext cx="326" cy="176"/>
              </a:xfrm>
              <a:custGeom>
                <a:avLst/>
                <a:gdLst>
                  <a:gd name="T0" fmla="*/ 858 w 2286"/>
                  <a:gd name="T1" fmla="*/ 31 h 1236"/>
                  <a:gd name="T2" fmla="*/ 940 w 2286"/>
                  <a:gd name="T3" fmla="*/ 0 h 1236"/>
                  <a:gd name="T4" fmla="*/ 2286 w 2286"/>
                  <a:gd name="T5" fmla="*/ 533 h 1236"/>
                  <a:gd name="T6" fmla="*/ 1078 w 2286"/>
                  <a:gd name="T7" fmla="*/ 1236 h 1236"/>
                  <a:gd name="T8" fmla="*/ 0 w 2286"/>
                  <a:gd name="T9" fmla="*/ 414 h 1236"/>
                  <a:gd name="T10" fmla="*/ 1072 w 2286"/>
                  <a:gd name="T11" fmla="*/ 1148 h 1236"/>
                  <a:gd name="T12" fmla="*/ 2224 w 2286"/>
                  <a:gd name="T13" fmla="*/ 540 h 1236"/>
                  <a:gd name="T14" fmla="*/ 952 w 2286"/>
                  <a:gd name="T15" fmla="*/ 56 h 1236"/>
                  <a:gd name="T16" fmla="*/ 864 w 2286"/>
                  <a:gd name="T17" fmla="*/ 82 h 1236"/>
                  <a:gd name="T18" fmla="*/ 858 w 2286"/>
                  <a:gd name="T19" fmla="*/ 31 h 1236"/>
                  <a:gd name="T20" fmla="*/ 858 w 2286"/>
                  <a:gd name="T21" fmla="*/ 31 h 12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6"/>
                  <a:gd name="T34" fmla="*/ 0 h 1236"/>
                  <a:gd name="T35" fmla="*/ 2286 w 2286"/>
                  <a:gd name="T36" fmla="*/ 1236 h 12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6" h="1236">
                    <a:moveTo>
                      <a:pt x="858" y="31"/>
                    </a:moveTo>
                    <a:lnTo>
                      <a:pt x="940" y="0"/>
                    </a:lnTo>
                    <a:lnTo>
                      <a:pt x="2286" y="533"/>
                    </a:lnTo>
                    <a:lnTo>
                      <a:pt x="1078" y="1236"/>
                    </a:lnTo>
                    <a:lnTo>
                      <a:pt x="0" y="414"/>
                    </a:lnTo>
                    <a:lnTo>
                      <a:pt x="1072" y="1148"/>
                    </a:lnTo>
                    <a:lnTo>
                      <a:pt x="2224" y="540"/>
                    </a:lnTo>
                    <a:lnTo>
                      <a:pt x="952" y="56"/>
                    </a:lnTo>
                    <a:lnTo>
                      <a:pt x="864" y="82"/>
                    </a:lnTo>
                    <a:lnTo>
                      <a:pt x="858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Freeform 148">
                <a:extLst>
                  <a:ext uri="{FF2B5EF4-FFF2-40B4-BE49-F238E27FC236}">
                    <a16:creationId xmlns:a16="http://schemas.microsoft.com/office/drawing/2014/main" id="{DAEDA52B-903B-477E-BD73-3AC6C13D937E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5" y="3457"/>
                <a:ext cx="184" cy="146"/>
              </a:xfrm>
              <a:custGeom>
                <a:avLst/>
                <a:gdLst>
                  <a:gd name="T0" fmla="*/ 19 w 1284"/>
                  <a:gd name="T1" fmla="*/ 728 h 1023"/>
                  <a:gd name="T2" fmla="*/ 0 w 1284"/>
                  <a:gd name="T3" fmla="*/ 1023 h 1023"/>
                  <a:gd name="T4" fmla="*/ 1221 w 1284"/>
                  <a:gd name="T5" fmla="*/ 282 h 1023"/>
                  <a:gd name="T6" fmla="*/ 1284 w 1284"/>
                  <a:gd name="T7" fmla="*/ 156 h 1023"/>
                  <a:gd name="T8" fmla="*/ 1221 w 1284"/>
                  <a:gd name="T9" fmla="*/ 156 h 1023"/>
                  <a:gd name="T10" fmla="*/ 1277 w 1284"/>
                  <a:gd name="T11" fmla="*/ 94 h 1023"/>
                  <a:gd name="T12" fmla="*/ 1190 w 1284"/>
                  <a:gd name="T13" fmla="*/ 94 h 1023"/>
                  <a:gd name="T14" fmla="*/ 1228 w 1284"/>
                  <a:gd name="T15" fmla="*/ 0 h 1023"/>
                  <a:gd name="T16" fmla="*/ 1102 w 1284"/>
                  <a:gd name="T17" fmla="*/ 106 h 1023"/>
                  <a:gd name="T18" fmla="*/ 1184 w 1284"/>
                  <a:gd name="T19" fmla="*/ 138 h 1023"/>
                  <a:gd name="T20" fmla="*/ 1153 w 1284"/>
                  <a:gd name="T21" fmla="*/ 189 h 1023"/>
                  <a:gd name="T22" fmla="*/ 1196 w 1284"/>
                  <a:gd name="T23" fmla="*/ 220 h 1023"/>
                  <a:gd name="T24" fmla="*/ 1153 w 1284"/>
                  <a:gd name="T25" fmla="*/ 288 h 1023"/>
                  <a:gd name="T26" fmla="*/ 100 w 1284"/>
                  <a:gd name="T27" fmla="*/ 885 h 1023"/>
                  <a:gd name="T28" fmla="*/ 1065 w 1284"/>
                  <a:gd name="T29" fmla="*/ 251 h 1023"/>
                  <a:gd name="T30" fmla="*/ 94 w 1284"/>
                  <a:gd name="T31" fmla="*/ 784 h 1023"/>
                  <a:gd name="T32" fmla="*/ 1027 w 1284"/>
                  <a:gd name="T33" fmla="*/ 150 h 1023"/>
                  <a:gd name="T34" fmla="*/ 19 w 1284"/>
                  <a:gd name="T35" fmla="*/ 728 h 1023"/>
                  <a:gd name="T36" fmla="*/ 19 w 1284"/>
                  <a:gd name="T37" fmla="*/ 728 h 102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84"/>
                  <a:gd name="T58" fmla="*/ 0 h 1023"/>
                  <a:gd name="T59" fmla="*/ 1284 w 1284"/>
                  <a:gd name="T60" fmla="*/ 1023 h 102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84" h="1023">
                    <a:moveTo>
                      <a:pt x="19" y="728"/>
                    </a:moveTo>
                    <a:lnTo>
                      <a:pt x="0" y="1023"/>
                    </a:lnTo>
                    <a:lnTo>
                      <a:pt x="1221" y="282"/>
                    </a:lnTo>
                    <a:lnTo>
                      <a:pt x="1284" y="156"/>
                    </a:lnTo>
                    <a:lnTo>
                      <a:pt x="1221" y="156"/>
                    </a:lnTo>
                    <a:lnTo>
                      <a:pt x="1277" y="94"/>
                    </a:lnTo>
                    <a:lnTo>
                      <a:pt x="1190" y="94"/>
                    </a:lnTo>
                    <a:lnTo>
                      <a:pt x="1228" y="0"/>
                    </a:lnTo>
                    <a:lnTo>
                      <a:pt x="1102" y="106"/>
                    </a:lnTo>
                    <a:lnTo>
                      <a:pt x="1184" y="138"/>
                    </a:lnTo>
                    <a:lnTo>
                      <a:pt x="1153" y="189"/>
                    </a:lnTo>
                    <a:lnTo>
                      <a:pt x="1196" y="220"/>
                    </a:lnTo>
                    <a:lnTo>
                      <a:pt x="1153" y="288"/>
                    </a:lnTo>
                    <a:lnTo>
                      <a:pt x="100" y="885"/>
                    </a:lnTo>
                    <a:lnTo>
                      <a:pt x="1065" y="251"/>
                    </a:lnTo>
                    <a:lnTo>
                      <a:pt x="94" y="784"/>
                    </a:lnTo>
                    <a:lnTo>
                      <a:pt x="1027" y="150"/>
                    </a:lnTo>
                    <a:lnTo>
                      <a:pt x="19" y="7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5" name="Freeform 149">
                <a:extLst>
                  <a:ext uri="{FF2B5EF4-FFF2-40B4-BE49-F238E27FC236}">
                    <a16:creationId xmlns:a16="http://schemas.microsoft.com/office/drawing/2014/main" id="{B50457F8-6B13-4182-9205-582082659498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3977" y="3320"/>
                <a:ext cx="31" cy="14"/>
              </a:xfrm>
              <a:custGeom>
                <a:avLst/>
                <a:gdLst>
                  <a:gd name="T0" fmla="*/ 57 w 220"/>
                  <a:gd name="T1" fmla="*/ 12 h 101"/>
                  <a:gd name="T2" fmla="*/ 0 w 220"/>
                  <a:gd name="T3" fmla="*/ 63 h 101"/>
                  <a:gd name="T4" fmla="*/ 51 w 220"/>
                  <a:gd name="T5" fmla="*/ 101 h 101"/>
                  <a:gd name="T6" fmla="*/ 163 w 220"/>
                  <a:gd name="T7" fmla="*/ 101 h 101"/>
                  <a:gd name="T8" fmla="*/ 220 w 220"/>
                  <a:gd name="T9" fmla="*/ 44 h 101"/>
                  <a:gd name="T10" fmla="*/ 207 w 220"/>
                  <a:gd name="T11" fmla="*/ 0 h 101"/>
                  <a:gd name="T12" fmla="*/ 176 w 220"/>
                  <a:gd name="T13" fmla="*/ 0 h 101"/>
                  <a:gd name="T14" fmla="*/ 169 w 220"/>
                  <a:gd name="T15" fmla="*/ 63 h 101"/>
                  <a:gd name="T16" fmla="*/ 113 w 220"/>
                  <a:gd name="T17" fmla="*/ 69 h 101"/>
                  <a:gd name="T18" fmla="*/ 57 w 220"/>
                  <a:gd name="T19" fmla="*/ 12 h 101"/>
                  <a:gd name="T20" fmla="*/ 57 w 220"/>
                  <a:gd name="T21" fmla="*/ 12 h 10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0"/>
                  <a:gd name="T34" fmla="*/ 0 h 101"/>
                  <a:gd name="T35" fmla="*/ 220 w 220"/>
                  <a:gd name="T36" fmla="*/ 101 h 10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0" h="101">
                    <a:moveTo>
                      <a:pt x="57" y="12"/>
                    </a:moveTo>
                    <a:lnTo>
                      <a:pt x="0" y="63"/>
                    </a:lnTo>
                    <a:lnTo>
                      <a:pt x="51" y="101"/>
                    </a:lnTo>
                    <a:lnTo>
                      <a:pt x="163" y="101"/>
                    </a:lnTo>
                    <a:lnTo>
                      <a:pt x="220" y="44"/>
                    </a:lnTo>
                    <a:lnTo>
                      <a:pt x="207" y="0"/>
                    </a:lnTo>
                    <a:lnTo>
                      <a:pt x="176" y="0"/>
                    </a:lnTo>
                    <a:lnTo>
                      <a:pt x="169" y="63"/>
                    </a:lnTo>
                    <a:lnTo>
                      <a:pt x="113" y="69"/>
                    </a:lnTo>
                    <a:lnTo>
                      <a:pt x="57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Freeform 150">
                <a:extLst>
                  <a:ext uri="{FF2B5EF4-FFF2-40B4-BE49-F238E27FC236}">
                    <a16:creationId xmlns:a16="http://schemas.microsoft.com/office/drawing/2014/main" id="{68746042-6F93-472C-B89A-34CE7017617F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1" y="3346"/>
                <a:ext cx="27" cy="14"/>
              </a:xfrm>
              <a:custGeom>
                <a:avLst/>
                <a:gdLst>
                  <a:gd name="T0" fmla="*/ 39 w 188"/>
                  <a:gd name="T1" fmla="*/ 13 h 95"/>
                  <a:gd name="T2" fmla="*/ 0 w 188"/>
                  <a:gd name="T3" fmla="*/ 64 h 95"/>
                  <a:gd name="T4" fmla="*/ 57 w 188"/>
                  <a:gd name="T5" fmla="*/ 95 h 95"/>
                  <a:gd name="T6" fmla="*/ 188 w 188"/>
                  <a:gd name="T7" fmla="*/ 70 h 95"/>
                  <a:gd name="T8" fmla="*/ 188 w 188"/>
                  <a:gd name="T9" fmla="*/ 0 h 95"/>
                  <a:gd name="T10" fmla="*/ 138 w 188"/>
                  <a:gd name="T11" fmla="*/ 57 h 95"/>
                  <a:gd name="T12" fmla="*/ 70 w 188"/>
                  <a:gd name="T13" fmla="*/ 51 h 95"/>
                  <a:gd name="T14" fmla="*/ 39 w 188"/>
                  <a:gd name="T15" fmla="*/ 13 h 95"/>
                  <a:gd name="T16" fmla="*/ 39 w 188"/>
                  <a:gd name="T17" fmla="*/ 13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8"/>
                  <a:gd name="T28" fmla="*/ 0 h 95"/>
                  <a:gd name="T29" fmla="*/ 188 w 188"/>
                  <a:gd name="T30" fmla="*/ 95 h 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8" h="95">
                    <a:moveTo>
                      <a:pt x="39" y="13"/>
                    </a:moveTo>
                    <a:lnTo>
                      <a:pt x="0" y="64"/>
                    </a:lnTo>
                    <a:lnTo>
                      <a:pt x="57" y="95"/>
                    </a:lnTo>
                    <a:lnTo>
                      <a:pt x="188" y="70"/>
                    </a:lnTo>
                    <a:lnTo>
                      <a:pt x="188" y="0"/>
                    </a:lnTo>
                    <a:lnTo>
                      <a:pt x="138" y="57"/>
                    </a:lnTo>
                    <a:lnTo>
                      <a:pt x="70" y="51"/>
                    </a:lnTo>
                    <a:lnTo>
                      <a:pt x="39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Freeform 151">
                <a:extLst>
                  <a:ext uri="{FF2B5EF4-FFF2-40B4-BE49-F238E27FC236}">
                    <a16:creationId xmlns:a16="http://schemas.microsoft.com/office/drawing/2014/main" id="{38DE9F35-6C1A-4D75-90AE-A7FB30CAF3C2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43" y="3314"/>
                <a:ext cx="24" cy="10"/>
              </a:xfrm>
              <a:custGeom>
                <a:avLst/>
                <a:gdLst>
                  <a:gd name="T0" fmla="*/ 0 w 169"/>
                  <a:gd name="T1" fmla="*/ 69 h 69"/>
                  <a:gd name="T2" fmla="*/ 169 w 169"/>
                  <a:gd name="T3" fmla="*/ 0 h 69"/>
                  <a:gd name="T4" fmla="*/ 169 w 169"/>
                  <a:gd name="T5" fmla="*/ 50 h 69"/>
                  <a:gd name="T6" fmla="*/ 0 w 169"/>
                  <a:gd name="T7" fmla="*/ 69 h 69"/>
                  <a:gd name="T8" fmla="*/ 0 w 169"/>
                  <a:gd name="T9" fmla="*/ 69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69"/>
                  <a:gd name="T17" fmla="*/ 169 w 169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69">
                    <a:moveTo>
                      <a:pt x="0" y="69"/>
                    </a:moveTo>
                    <a:lnTo>
                      <a:pt x="169" y="0"/>
                    </a:lnTo>
                    <a:lnTo>
                      <a:pt x="169" y="5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Freeform 152">
                <a:extLst>
                  <a:ext uri="{FF2B5EF4-FFF2-40B4-BE49-F238E27FC236}">
                    <a16:creationId xmlns:a16="http://schemas.microsoft.com/office/drawing/2014/main" id="{48DC8D31-519D-43B9-B667-6ADB64661949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67" y="3347"/>
                <a:ext cx="75" cy="30"/>
              </a:xfrm>
              <a:custGeom>
                <a:avLst/>
                <a:gdLst>
                  <a:gd name="T0" fmla="*/ 0 w 526"/>
                  <a:gd name="T1" fmla="*/ 33 h 214"/>
                  <a:gd name="T2" fmla="*/ 70 w 526"/>
                  <a:gd name="T3" fmla="*/ 0 h 214"/>
                  <a:gd name="T4" fmla="*/ 526 w 526"/>
                  <a:gd name="T5" fmla="*/ 214 h 214"/>
                  <a:gd name="T6" fmla="*/ 88 w 526"/>
                  <a:gd name="T7" fmla="*/ 45 h 214"/>
                  <a:gd name="T8" fmla="*/ 6 w 526"/>
                  <a:gd name="T9" fmla="*/ 64 h 214"/>
                  <a:gd name="T10" fmla="*/ 0 w 526"/>
                  <a:gd name="T11" fmla="*/ 33 h 214"/>
                  <a:gd name="T12" fmla="*/ 0 w 526"/>
                  <a:gd name="T13" fmla="*/ 33 h 2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6"/>
                  <a:gd name="T22" fmla="*/ 0 h 214"/>
                  <a:gd name="T23" fmla="*/ 526 w 526"/>
                  <a:gd name="T24" fmla="*/ 214 h 2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6" h="214">
                    <a:moveTo>
                      <a:pt x="0" y="33"/>
                    </a:moveTo>
                    <a:lnTo>
                      <a:pt x="70" y="0"/>
                    </a:lnTo>
                    <a:lnTo>
                      <a:pt x="526" y="214"/>
                    </a:lnTo>
                    <a:lnTo>
                      <a:pt x="88" y="45"/>
                    </a:lnTo>
                    <a:lnTo>
                      <a:pt x="6" y="64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Freeform 153">
                <a:extLst>
                  <a:ext uri="{FF2B5EF4-FFF2-40B4-BE49-F238E27FC236}">
                    <a16:creationId xmlns:a16="http://schemas.microsoft.com/office/drawing/2014/main" id="{514FD3A2-6A9A-41B5-84BE-1A1AFA2CA070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14" y="3239"/>
                <a:ext cx="18" cy="101"/>
              </a:xfrm>
              <a:custGeom>
                <a:avLst/>
                <a:gdLst>
                  <a:gd name="T0" fmla="*/ 0 w 125"/>
                  <a:gd name="T1" fmla="*/ 0 h 709"/>
                  <a:gd name="T2" fmla="*/ 81 w 125"/>
                  <a:gd name="T3" fmla="*/ 709 h 709"/>
                  <a:gd name="T4" fmla="*/ 125 w 125"/>
                  <a:gd name="T5" fmla="*/ 652 h 709"/>
                  <a:gd name="T6" fmla="*/ 0 w 125"/>
                  <a:gd name="T7" fmla="*/ 0 h 709"/>
                  <a:gd name="T8" fmla="*/ 0 w 125"/>
                  <a:gd name="T9" fmla="*/ 0 h 7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"/>
                  <a:gd name="T16" fmla="*/ 0 h 709"/>
                  <a:gd name="T17" fmla="*/ 125 w 125"/>
                  <a:gd name="T18" fmla="*/ 709 h 7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" h="709">
                    <a:moveTo>
                      <a:pt x="0" y="0"/>
                    </a:moveTo>
                    <a:lnTo>
                      <a:pt x="81" y="709"/>
                    </a:lnTo>
                    <a:lnTo>
                      <a:pt x="125" y="6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0" name="Freeform 154">
                <a:extLst>
                  <a:ext uri="{FF2B5EF4-FFF2-40B4-BE49-F238E27FC236}">
                    <a16:creationId xmlns:a16="http://schemas.microsoft.com/office/drawing/2014/main" id="{93DA83E8-724A-4C97-96DC-EF646C2768B8}"/>
                  </a:ext>
                </a:extLst>
              </p:cNvPr>
              <p:cNvSpPr>
                <a:spLocks/>
              </p:cNvSpPr>
              <p:nvPr/>
            </p:nvSpPr>
            <p:spPr bwMode="auto">
              <a:xfrm rot="2493420">
                <a:off x="4071" y="3281"/>
                <a:ext cx="17" cy="83"/>
              </a:xfrm>
              <a:custGeom>
                <a:avLst/>
                <a:gdLst>
                  <a:gd name="T0" fmla="*/ 0 w 120"/>
                  <a:gd name="T1" fmla="*/ 0 h 585"/>
                  <a:gd name="T2" fmla="*/ 57 w 120"/>
                  <a:gd name="T3" fmla="*/ 585 h 585"/>
                  <a:gd name="T4" fmla="*/ 120 w 120"/>
                  <a:gd name="T5" fmla="*/ 546 h 585"/>
                  <a:gd name="T6" fmla="*/ 0 w 120"/>
                  <a:gd name="T7" fmla="*/ 0 h 585"/>
                  <a:gd name="T8" fmla="*/ 0 w 120"/>
                  <a:gd name="T9" fmla="*/ 0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0"/>
                  <a:gd name="T16" fmla="*/ 0 h 585"/>
                  <a:gd name="T17" fmla="*/ 120 w 120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0" h="585">
                    <a:moveTo>
                      <a:pt x="0" y="0"/>
                    </a:moveTo>
                    <a:lnTo>
                      <a:pt x="57" y="585"/>
                    </a:lnTo>
                    <a:lnTo>
                      <a:pt x="120" y="5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" name="Text Box 155">
                <a:extLst>
                  <a:ext uri="{FF2B5EF4-FFF2-40B4-BE49-F238E27FC236}">
                    <a16:creationId xmlns:a16="http://schemas.microsoft.com/office/drawing/2014/main" id="{3B192223-F831-4575-B46A-1EDBDD690A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0838814">
                <a:off x="3973" y="3199"/>
                <a:ext cx="146" cy="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id-ID"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id-ID" sz="16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54" name="Rectangle 156">
            <a:extLst>
              <a:ext uri="{FF2B5EF4-FFF2-40B4-BE49-F238E27FC236}">
                <a16:creationId xmlns:a16="http://schemas.microsoft.com/office/drawing/2014/main" id="{2E2B6E14-64B6-4829-B9C9-97A8298C1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34" y="1484786"/>
            <a:ext cx="6270766" cy="720186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id-ID" sz="2400" b="1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Faktor </a:t>
            </a:r>
            <a:r>
              <a:rPr lang="en-US" sz="2400" b="1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sz="2400" b="1" dirty="0" err="1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Mempengaruhi</a:t>
            </a:r>
            <a:r>
              <a:rPr lang="en-US" sz="2400" b="1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400" b="1" dirty="0">
                <a:solidFill>
                  <a:srgbClr val="4D4A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Beban Depresiasi</a:t>
            </a:r>
          </a:p>
        </p:txBody>
      </p:sp>
      <p:sp>
        <p:nvSpPr>
          <p:cNvPr id="155" name="Slide Number Placeholder 1">
            <a:extLst>
              <a:ext uri="{FF2B5EF4-FFF2-40B4-BE49-F238E27FC236}">
                <a16:creationId xmlns:a16="http://schemas.microsoft.com/office/drawing/2014/main" id="{84867477-E249-4401-A503-40F57143024F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40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6" name="Rectangle 2">
            <a:extLst>
              <a:ext uri="{FF2B5EF4-FFF2-40B4-BE49-F238E27FC236}">
                <a16:creationId xmlns:a16="http://schemas.microsoft.com/office/drawing/2014/main" id="{7E4786E6-558A-0341-A75B-FBC8F65E02F8}"/>
              </a:ext>
            </a:extLst>
          </p:cNvPr>
          <p:cNvSpPr txBox="1">
            <a:spLocks noChangeArrowheads="1"/>
          </p:cNvSpPr>
          <p:nvPr/>
        </p:nvSpPr>
        <p:spPr>
          <a:xfrm>
            <a:off x="3630940" y="353530"/>
            <a:ext cx="49530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4000" b="1" kern="0" dirty="0"/>
              <a:t>Sifat </a:t>
            </a:r>
            <a:r>
              <a:rPr lang="en-US" sz="4000" b="1" kern="0" dirty="0" err="1"/>
              <a:t>Penyusutan</a:t>
            </a:r>
            <a:endParaRPr lang="en-US" sz="4000" b="1" kern="0" dirty="0"/>
          </a:p>
        </p:txBody>
      </p:sp>
    </p:spTree>
    <p:extLst>
      <p:ext uri="{BB962C8B-B14F-4D97-AF65-F5344CB8AC3E}">
        <p14:creationId xmlns:p14="http://schemas.microsoft.com/office/powerpoint/2010/main" val="2546714221"/>
      </p:ext>
    </p:extLst>
  </p:cSld>
  <p:clrMapOvr>
    <a:masterClrMapping/>
  </p:clrMapOvr>
  <p:transition spd="slow" advClick="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2" grpId="0"/>
      <p:bldP spid="53" grpId="0"/>
      <p:bldP spid="54" grpId="0" animBg="1"/>
      <p:bldP spid="15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77614" y="4442893"/>
            <a:ext cx="5426813" cy="17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endParaRPr lang="en-GB" sz="2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243AFB-74BA-47F1-B5D9-65D6F1928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450" y="1795506"/>
            <a:ext cx="3638866" cy="341375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Semua aset tetap kecuali tanah kehilangan kapasitasnya saat digunakan.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defRPr/>
            </a:pP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Kehilangan kapasitas produksi ini diakui sebagai </a:t>
            </a:r>
            <a:r>
              <a:rPr lang="id-ID" sz="2400" b="1" i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Beban Depresiasi.</a:t>
            </a:r>
            <a:endParaRPr lang="en-US" sz="2400" b="1" i="1" dirty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defRPr/>
            </a:pPr>
            <a:r>
              <a:rPr lang="en-US" sz="2400" b="1" i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US" sz="2400" b="1" i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400" b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alokasi</a:t>
            </a: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b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biaya</a:t>
            </a: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400" b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perolehan</a:t>
            </a:r>
            <a:endParaRPr lang="id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3FC12866-BE98-490E-80A9-7914B8E52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987" y="1752600"/>
            <a:ext cx="3637376" cy="15696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id-ID" sz="2400" u="sng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Depresiasi fisik</a:t>
            </a:r>
            <a:r>
              <a:rPr lang="id-ID" sz="2400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id-ID" sz="2400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dari pengausan atau perusakan saat digunakan atau karena cuaca.</a:t>
            </a: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A126E95D-7EF2-42D1-90B4-8F2F5661F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6956" y="3581851"/>
            <a:ext cx="3637376" cy="15696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id-ID" sz="2400" u="sng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Depresasi fungsional</a:t>
            </a: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 terjadi saat aset tetap tidak lagi dapat digunakan pada tingkat yang diharapkan.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05AF2204-90CE-4C24-B43A-BEE72DA32492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41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354F23A-B5C2-8C44-8CD3-42819A9ECF39}"/>
              </a:ext>
            </a:extLst>
          </p:cNvPr>
          <p:cNvSpPr txBox="1">
            <a:spLocks noChangeArrowheads="1"/>
          </p:cNvSpPr>
          <p:nvPr/>
        </p:nvSpPr>
        <p:spPr>
          <a:xfrm>
            <a:off x="3619500" y="470743"/>
            <a:ext cx="49530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4000" b="1" kern="0" dirty="0" err="1"/>
              <a:t>Penyusutan</a:t>
            </a:r>
            <a:endParaRPr lang="en-US" sz="4000" b="1" kern="0" dirty="0"/>
          </a:p>
        </p:txBody>
      </p:sp>
    </p:spTree>
    <p:extLst>
      <p:ext uri="{BB962C8B-B14F-4D97-AF65-F5344CB8AC3E}">
        <p14:creationId xmlns:p14="http://schemas.microsoft.com/office/powerpoint/2010/main" val="3874241771"/>
      </p:ext>
    </p:extLst>
  </p:cSld>
  <p:clrMapOvr>
    <a:masterClrMapping/>
  </p:clrMapOvr>
  <p:transition spd="slow" advClick="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 autoUpdateAnimBg="0"/>
      <p:bldP spid="17" grpId="0" animBg="1" autoUpdateAnimBg="0"/>
      <p:bldP spid="18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5E7F1855-AB79-4A0F-B0D0-ECF4455F1256}"/>
              </a:ext>
            </a:extLst>
          </p:cNvPr>
          <p:cNvSpPr txBox="1">
            <a:spLocks noChangeArrowheads="1"/>
          </p:cNvSpPr>
          <p:nvPr/>
        </p:nvSpPr>
        <p:spPr>
          <a:xfrm>
            <a:off x="1494959" y="4191000"/>
            <a:ext cx="9224962" cy="2057400"/>
          </a:xfrm>
          <a:noFill/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 defTabSz="914400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GB" sz="2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lang="en-GB" sz="2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residu</a:t>
            </a:r>
            <a:r>
              <a:rPr lang="en-GB" sz="2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GB" sz="2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umur</a:t>
            </a:r>
            <a:r>
              <a:rPr lang="en-GB" sz="2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GB" sz="2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2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GB" sz="2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2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di-review minimum </a:t>
            </a:r>
            <a:r>
              <a:rPr lang="en-GB" sz="2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GB" sz="2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GB" sz="2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GB" sz="2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buku</a:t>
            </a:r>
            <a:endParaRPr lang="en-GB" sz="2800" kern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31825" lvl="1" indent="-342900" algn="just" defTabSz="914400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review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berbeda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estimasi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sebelumnya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diperlakukan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estimasi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31825" lvl="1" indent="-342900" algn="just" defTabSz="914400">
              <a:spcBef>
                <a:spcPct val="40000"/>
              </a:spcBef>
              <a:buFont typeface="Arial" panose="020B0604020202020204" pitchFamily="34" charset="0"/>
              <a:buChar char="•"/>
            </a:pPr>
            <a:endParaRPr lang="en-GB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76092FA-A931-4408-AEC6-13DD019DFDE2}"/>
              </a:ext>
            </a:extLst>
          </p:cNvPr>
          <p:cNvSpPr txBox="1">
            <a:spLocks noChangeArrowheads="1"/>
          </p:cNvSpPr>
          <p:nvPr/>
        </p:nvSpPr>
        <p:spPr>
          <a:xfrm>
            <a:off x="1494959" y="1447800"/>
            <a:ext cx="9377921" cy="358140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 defTabSz="9144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GB" sz="2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28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2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GB" sz="2800" kern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631825" lvl="1" indent="-342900" algn="just" defTabSz="9144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mencerminkan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ekspektasi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konsumsi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ekonomis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GB" sz="2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31825" lvl="1" indent="-342900" algn="just" defTabSz="9144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di-review minimum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buku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dan</a:t>
            </a:r>
          </a:p>
          <a:p>
            <a:pPr marL="631825" lvl="1" indent="-342900" algn="just" defTabSz="9144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diperlakukan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kern="0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GB" sz="2400" u="sng" kern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kern="0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estimasi</a:t>
            </a: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014DFEA7-3B27-4602-813F-F32BB2081A44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42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288F9F8-124E-ED44-B8E0-EE8728AFD317}"/>
              </a:ext>
            </a:extLst>
          </p:cNvPr>
          <p:cNvSpPr txBox="1">
            <a:spLocks noChangeArrowheads="1"/>
          </p:cNvSpPr>
          <p:nvPr/>
        </p:nvSpPr>
        <p:spPr>
          <a:xfrm>
            <a:off x="3619500" y="476820"/>
            <a:ext cx="49530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4000" b="1" kern="0" dirty="0" err="1"/>
              <a:t>Penyusutan</a:t>
            </a:r>
            <a:endParaRPr lang="en-US" sz="4000" b="1" kern="0" dirty="0"/>
          </a:p>
        </p:txBody>
      </p:sp>
    </p:spTree>
    <p:extLst>
      <p:ext uri="{BB962C8B-B14F-4D97-AF65-F5344CB8AC3E}">
        <p14:creationId xmlns:p14="http://schemas.microsoft.com/office/powerpoint/2010/main" val="38266623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339B701-8F9E-4F0B-96DC-36DE50955FC0}"/>
              </a:ext>
            </a:extLst>
          </p:cNvPr>
          <p:cNvSpPr txBox="1">
            <a:spLocks noChangeArrowheads="1"/>
          </p:cNvSpPr>
          <p:nvPr/>
        </p:nvSpPr>
        <p:spPr>
          <a:xfrm>
            <a:off x="1219200" y="1316821"/>
            <a:ext cx="7391400" cy="4833958"/>
          </a:xfrm>
          <a:noFill/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just" defTabSz="91440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GB" sz="1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GB" sz="1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GB" sz="1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cukup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total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disusutkan</a:t>
            </a:r>
            <a:r>
              <a:rPr lang="en-GB" sz="1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GB" sz="1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terpisah</a:t>
            </a:r>
            <a:r>
              <a:rPr lang="en-GB" sz="1800" i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1800" kern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8925" lvl="1" algn="just" defTabSz="914400">
              <a:spcBef>
                <a:spcPct val="30000"/>
              </a:spcBef>
            </a:pP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rangka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mesin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pesawat</a:t>
            </a:r>
            <a:endParaRPr lang="en-GB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 defTabSz="91440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Beban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beban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dimasukkan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lain. </a:t>
            </a:r>
          </a:p>
          <a:p>
            <a:pPr marL="361950" indent="-361950" algn="just">
              <a:buFont typeface="Wingdings" pitchFamily="2" charset="2"/>
              <a:buChar char="§"/>
              <a:defRPr/>
            </a:pP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dimulai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siap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endParaRPr lang="en-GB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3900" lvl="1" indent="-361950" algn="just">
              <a:buFontTx/>
              <a:buChar char="–"/>
              <a:defRPr/>
            </a:pP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Pada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berada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lokasi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diinginkan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agar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siap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keinginan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maksud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61950" indent="-361950" algn="just">
              <a:spcBef>
                <a:spcPts val="900"/>
              </a:spcBef>
              <a:buFont typeface="Wingdings" pitchFamily="2" charset="2"/>
              <a:buChar char="§"/>
              <a:defRPr/>
            </a:pP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u="sng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23900" lvl="1" indent="-361950" algn="just">
              <a:buFontTx/>
              <a:buChar char="–"/>
              <a:defRPr/>
            </a:pP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Diklasifikasikan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dimiliki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; dan</a:t>
            </a:r>
          </a:p>
          <a:p>
            <a:pPr marL="723900" lvl="1" indent="-361950" algn="just">
              <a:buFontTx/>
              <a:buChar char="–"/>
              <a:defRPr/>
            </a:pP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pengakuannya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61950" indent="-361950" algn="just">
              <a:spcBef>
                <a:spcPts val="900"/>
              </a:spcBef>
              <a:buFont typeface="Wingdings" pitchFamily="2" charset="2"/>
              <a:buChar char="§"/>
              <a:defRPr/>
            </a:pP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Tanah dan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diperlakukan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terpisah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walaupun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diperoleh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sekaligus</a:t>
            </a:r>
            <a:r>
              <a:rPr lang="en-GB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EA9FA69-1274-477E-9742-ADCB59DC7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0" y="3940979"/>
            <a:ext cx="1837706" cy="2209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tabLst>
                <a:tab pos="8223250" algn="r"/>
              </a:tabLst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Implikasinya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sekalipun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68275" lvl="1" indent="-168275">
              <a:buFontTx/>
              <a:buChar char="–"/>
              <a:tabLst>
                <a:tab pos="8223250" algn="r"/>
              </a:tabLst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8275" lvl="1" indent="-168275">
              <a:buFontTx/>
              <a:buChar char="–"/>
              <a:tabLst>
                <a:tab pos="8223250" algn="r"/>
              </a:tabLst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penggunaannya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9BA0B8BB-4C4C-43C6-8B0B-9A7F3C8F0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588679"/>
            <a:ext cx="419100" cy="4572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1B472656-1979-46D8-8167-5CFD747D9367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43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CFABA43-6CEE-684B-BF17-BECC7683C5D7}"/>
              </a:ext>
            </a:extLst>
          </p:cNvPr>
          <p:cNvSpPr txBox="1">
            <a:spLocks noChangeArrowheads="1"/>
          </p:cNvSpPr>
          <p:nvPr/>
        </p:nvSpPr>
        <p:spPr>
          <a:xfrm>
            <a:off x="3630940" y="353530"/>
            <a:ext cx="49530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4000" b="1" kern="0" dirty="0" err="1"/>
              <a:t>Penyusutan</a:t>
            </a:r>
            <a:endParaRPr lang="en-US" sz="4000" b="1" kern="0" dirty="0"/>
          </a:p>
        </p:txBody>
      </p:sp>
    </p:spTree>
    <p:extLst>
      <p:ext uri="{BB962C8B-B14F-4D97-AF65-F5344CB8AC3E}">
        <p14:creationId xmlns:p14="http://schemas.microsoft.com/office/powerpoint/2010/main" val="12172032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C8B0B546-2640-4C4D-A15C-8450C992830B}"/>
              </a:ext>
            </a:extLst>
          </p:cNvPr>
          <p:cNvSpPr txBox="1">
            <a:spLocks noChangeArrowheads="1"/>
          </p:cNvSpPr>
          <p:nvPr/>
        </p:nvSpPr>
        <p:spPr>
          <a:xfrm>
            <a:off x="3630940" y="353530"/>
            <a:ext cx="49530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4000" b="1" kern="0" dirty="0" err="1"/>
              <a:t>Metode</a:t>
            </a:r>
            <a:r>
              <a:rPr lang="en-US" sz="4000" b="1" kern="0" dirty="0"/>
              <a:t> </a:t>
            </a:r>
            <a:r>
              <a:rPr lang="en-US" sz="4000" b="1" kern="0" dirty="0" err="1"/>
              <a:t>Penyusutan</a:t>
            </a:r>
            <a:endParaRPr lang="en-US" sz="4000" b="1" kern="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C27247D-223F-4A5D-A540-330CFD231C98}"/>
              </a:ext>
            </a:extLst>
          </p:cNvPr>
          <p:cNvSpPr txBox="1">
            <a:spLocks noChangeArrowheads="1"/>
          </p:cNvSpPr>
          <p:nvPr/>
        </p:nvSpPr>
        <p:spPr>
          <a:xfrm>
            <a:off x="1679738" y="1219200"/>
            <a:ext cx="9216861" cy="4876800"/>
          </a:xfrm>
          <a:noFill/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Paragraf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60 PSAK 216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menyatakan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628650" lvl="1" indent="-273050" defTabSz="914400">
              <a:buFont typeface="Arial" panose="020B0604020202020204" pitchFamily="34" charset="0"/>
              <a:buChar char="•"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mencerminkan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pemakaian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ekonomik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endParaRPr lang="en-US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650" lvl="1" indent="-273050" defTabSz="914400">
              <a:buFont typeface="Arial" panose="020B0604020202020204" pitchFamily="34" charset="0"/>
              <a:buChar char="•"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berbagai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mengalokasikan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tersusutkan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sitematis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umur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manfaatnya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diantaranya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257117" lvl="2" indent="-342900" defTabSz="914400">
              <a:buFont typeface="Arial" panose="020B0604020202020204" pitchFamily="34" charset="0"/>
              <a:buChar char="•"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Garis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lurus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257117" lvl="2" indent="-342900" defTabSz="914400">
              <a:buFont typeface="Arial" panose="020B0604020202020204" pitchFamily="34" charset="0"/>
              <a:buChar char="•"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menurun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; dan</a:t>
            </a:r>
          </a:p>
          <a:p>
            <a:pPr marL="1257117" lvl="2" indent="-342900" defTabSz="914400">
              <a:buFont typeface="Arial" panose="020B0604020202020204" pitchFamily="34" charset="0"/>
              <a:buChar char="•"/>
            </a:pP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unit </a:t>
            </a:r>
            <a:r>
              <a:rPr lang="en-US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produksi</a:t>
            </a: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28650" lvl="1" indent="-273050" defTabSz="914400">
              <a:buFont typeface="Arial" panose="020B0604020202020204" pitchFamily="34" charset="0"/>
              <a:buChar char="•"/>
            </a:pP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pendapatan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dihasilkan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meliputi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8223250" algn="r"/>
              </a:tabLst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faktor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diperhitungkan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umur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asset:</a:t>
            </a:r>
          </a:p>
          <a:p>
            <a:pPr marL="712788" indent="-357188">
              <a:buFont typeface="Wingdings" panose="05000000000000000000" pitchFamily="2" charset="2"/>
              <a:buChar char="ü"/>
              <a:tabLst>
                <a:tab pos="8223250" algn="r"/>
              </a:tabLst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Perkiraan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pakai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712788" indent="-357188"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Perkiraan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keausan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fisik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712788" indent="-357188"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Keusangan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teknis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keusangan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komersial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73050" indent="-2730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Pengurangan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diperkirakan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masa yang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dating,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jual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produk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diproduksi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indikasinya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8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1351814-B833-4A2B-A4CF-50F449B0EBB4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44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8923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C8B0B546-2640-4C4D-A15C-8450C992830B}"/>
              </a:ext>
            </a:extLst>
          </p:cNvPr>
          <p:cNvSpPr txBox="1">
            <a:spLocks noChangeArrowheads="1"/>
          </p:cNvSpPr>
          <p:nvPr/>
        </p:nvSpPr>
        <p:spPr>
          <a:xfrm>
            <a:off x="3630940" y="353530"/>
            <a:ext cx="49530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4000" b="1" kern="0" dirty="0" err="1"/>
              <a:t>Metode</a:t>
            </a:r>
            <a:r>
              <a:rPr lang="en-US" sz="4000" b="1" kern="0" dirty="0"/>
              <a:t> </a:t>
            </a:r>
            <a:r>
              <a:rPr lang="en-US" sz="4000" b="1" kern="0" dirty="0" err="1"/>
              <a:t>Penyusutan</a:t>
            </a:r>
            <a:endParaRPr lang="en-US" sz="4000" b="1" kern="0" dirty="0"/>
          </a:p>
        </p:txBody>
      </p:sp>
      <p:pic>
        <p:nvPicPr>
          <p:cNvPr id="5" name="Picture 2" descr="C:\Program Files\Microsoft Office\Clipart\standard\stddir4\sy01191_.wmf">
            <a:extLst>
              <a:ext uri="{FF2B5EF4-FFF2-40B4-BE49-F238E27FC236}">
                <a16:creationId xmlns:a16="http://schemas.microsoft.com/office/drawing/2014/main" id="{72138691-87BF-4B8C-8399-31181B796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1139" y="4747262"/>
            <a:ext cx="1589722" cy="168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5">
            <a:extLst>
              <a:ext uri="{FF2B5EF4-FFF2-40B4-BE49-F238E27FC236}">
                <a16:creationId xmlns:a16="http://schemas.microsoft.com/office/drawing/2014/main" id="{18EF2F23-78A6-4A87-B913-689640063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918424"/>
            <a:ext cx="2514600" cy="457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CC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0" bIns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Garis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Lurus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46BE3F4E-79A1-44A9-9665-A30842BD8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09024"/>
            <a:ext cx="2514600" cy="457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FFCC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0" bIns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Menurun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AutoShape 7">
            <a:extLst>
              <a:ext uri="{FF2B5EF4-FFF2-40B4-BE49-F238E27FC236}">
                <a16:creationId xmlns:a16="http://schemas.microsoft.com/office/drawing/2014/main" id="{B3130F8E-13FD-4032-8A82-1BBF8EEC0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99624"/>
            <a:ext cx="2514600" cy="457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99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0" bIns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Unit</a:t>
            </a:r>
          </a:p>
        </p:txBody>
      </p:sp>
      <p:grpSp>
        <p:nvGrpSpPr>
          <p:cNvPr id="11" name="Group 8">
            <a:extLst>
              <a:ext uri="{FF2B5EF4-FFF2-40B4-BE49-F238E27FC236}">
                <a16:creationId xmlns:a16="http://schemas.microsoft.com/office/drawing/2014/main" id="{2D237ABA-A255-4D2E-BBAC-F9DECCB4C8FB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1689824"/>
            <a:ext cx="5486400" cy="914400"/>
            <a:chOff x="2160" y="2304"/>
            <a:chExt cx="3456" cy="576"/>
          </a:xfrm>
        </p:grpSpPr>
        <p:sp>
          <p:nvSpPr>
            <p:cNvPr id="12" name="AutoShape 9">
              <a:extLst>
                <a:ext uri="{FF2B5EF4-FFF2-40B4-BE49-F238E27FC236}">
                  <a16:creationId xmlns:a16="http://schemas.microsoft.com/office/drawing/2014/main" id="{0370444D-1C6D-4E2B-96E8-A8B0A9DF3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304"/>
              <a:ext cx="3072" cy="576"/>
            </a:xfrm>
            <a:prstGeom prst="leftArrow">
              <a:avLst>
                <a:gd name="adj1" fmla="val 100000"/>
                <a:gd name="adj2" fmla="val 0"/>
              </a:avLst>
            </a:prstGeom>
            <a:gradFill rotWithShape="0">
              <a:gsLst>
                <a:gs pos="0">
                  <a:srgbClr val="FFCCFF"/>
                </a:gs>
                <a:gs pos="50000">
                  <a:schemeClr val="bg1"/>
                </a:gs>
                <a:gs pos="100000">
                  <a:srgbClr val="FFCCFF"/>
                </a:gs>
              </a:gsLst>
              <a:lin ang="2700000" scaled="1"/>
            </a:gradFill>
            <a:ln w="9525">
              <a:solidFill>
                <a:srgbClr val="FFCCFF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hlink"/>
              </a:outerShdw>
            </a:effectLst>
          </p:spPr>
          <p:txBody>
            <a:bodyPr anchor="ctr"/>
            <a:lstStyle/>
            <a:p>
              <a:pPr>
                <a:lnSpc>
                  <a:spcPct val="9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Menghasilkan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pembebanan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yang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tetap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sepanjang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umur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manfaat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selagi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nilai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residu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tidak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berubah</a:t>
              </a:r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AutoShape 10">
              <a:extLst>
                <a:ext uri="{FF2B5EF4-FFF2-40B4-BE49-F238E27FC236}">
                  <a16:creationId xmlns:a16="http://schemas.microsoft.com/office/drawing/2014/main" id="{BA80A18F-6703-402F-89D6-AE444ED48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96"/>
              <a:ext cx="336" cy="240"/>
            </a:xfrm>
            <a:prstGeom prst="rightArrow">
              <a:avLst>
                <a:gd name="adj1" fmla="val 50000"/>
                <a:gd name="adj2" fmla="val 35000"/>
              </a:avLst>
            </a:prstGeom>
            <a:gradFill rotWithShape="0">
              <a:gsLst>
                <a:gs pos="0">
                  <a:srgbClr val="FF3300"/>
                </a:gs>
                <a:gs pos="50000">
                  <a:srgbClr val="FFFFFF"/>
                </a:gs>
                <a:gs pos="100000">
                  <a:srgbClr val="FF3300"/>
                </a:gs>
              </a:gsLst>
              <a:lin ang="2700000" scaled="1"/>
            </a:gradFill>
            <a:ln w="9525">
              <a:solidFill>
                <a:srgbClr val="FF33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GB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1">
            <a:extLst>
              <a:ext uri="{FF2B5EF4-FFF2-40B4-BE49-F238E27FC236}">
                <a16:creationId xmlns:a16="http://schemas.microsoft.com/office/drawing/2014/main" id="{E6D72D3B-7292-4D70-8AD7-BBBB75800958}"/>
              </a:ext>
            </a:extLst>
          </p:cNvPr>
          <p:cNvGrpSpPr>
            <a:grpSpLocks/>
          </p:cNvGrpSpPr>
          <p:nvPr/>
        </p:nvGrpSpPr>
        <p:grpSpPr bwMode="auto">
          <a:xfrm>
            <a:off x="4859977" y="2687285"/>
            <a:ext cx="5486400" cy="914400"/>
            <a:chOff x="2160" y="2928"/>
            <a:chExt cx="3456" cy="576"/>
          </a:xfrm>
        </p:grpSpPr>
        <p:sp>
          <p:nvSpPr>
            <p:cNvPr id="15" name="AutoShape 12">
              <a:extLst>
                <a:ext uri="{FF2B5EF4-FFF2-40B4-BE49-F238E27FC236}">
                  <a16:creationId xmlns:a16="http://schemas.microsoft.com/office/drawing/2014/main" id="{D4E3B934-B38C-4432-93F7-E9457B3A6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928"/>
              <a:ext cx="3072" cy="576"/>
            </a:xfrm>
            <a:prstGeom prst="leftArrow">
              <a:avLst>
                <a:gd name="adj1" fmla="val 94093"/>
                <a:gd name="adj2" fmla="val 0"/>
              </a:avLst>
            </a:prstGeom>
            <a:gradFill rotWithShape="0">
              <a:gsLst>
                <a:gs pos="0">
                  <a:srgbClr val="CCFFCC"/>
                </a:gs>
                <a:gs pos="50000">
                  <a:schemeClr val="bg1"/>
                </a:gs>
                <a:gs pos="100000">
                  <a:srgbClr val="CCFFCC"/>
                </a:gs>
              </a:gsLst>
              <a:lin ang="2700000" scaled="1"/>
            </a:gradFill>
            <a:ln w="9525">
              <a:solidFill>
                <a:srgbClr val="CCFFCC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hlink"/>
              </a:outerShdw>
            </a:effectLst>
          </p:spPr>
          <p:txBody>
            <a:bodyPr anchor="ctr"/>
            <a:lstStyle/>
            <a:p>
              <a:pPr>
                <a:spcBef>
                  <a:spcPct val="30000"/>
                </a:spcBef>
                <a:buFontTx/>
                <a:buNone/>
                <a:defRPr/>
              </a:pPr>
              <a:r>
                <a:rPr lang="en-GB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Menghasilkan</a:t>
              </a:r>
              <a:r>
                <a:rPr lang="en-GB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pembebanan</a:t>
              </a:r>
              <a:r>
                <a:rPr lang="en-GB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yang </a:t>
              </a:r>
              <a:r>
                <a:rPr lang="en-GB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menurun</a:t>
              </a:r>
              <a:r>
                <a:rPr lang="en-GB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sepanjang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umur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manfaat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AutoShape 13">
              <a:extLst>
                <a:ext uri="{FF2B5EF4-FFF2-40B4-BE49-F238E27FC236}">
                  <a16:creationId xmlns:a16="http://schemas.microsoft.com/office/drawing/2014/main" id="{7C147DC8-03A9-4A8D-87E4-17C286EF3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3120"/>
              <a:ext cx="336" cy="240"/>
            </a:xfrm>
            <a:prstGeom prst="rightArrow">
              <a:avLst>
                <a:gd name="adj1" fmla="val 50000"/>
                <a:gd name="adj2" fmla="val 35000"/>
              </a:avLst>
            </a:prstGeom>
            <a:gradFill rotWithShape="0">
              <a:gsLst>
                <a:gs pos="0">
                  <a:srgbClr val="33CC33"/>
                </a:gs>
                <a:gs pos="50000">
                  <a:srgbClr val="FFFFFF"/>
                </a:gs>
                <a:gs pos="100000">
                  <a:srgbClr val="33CC33"/>
                </a:gs>
              </a:gsLst>
              <a:lin ang="2700000" scaled="1"/>
            </a:gradFill>
            <a:ln w="9525">
              <a:solidFill>
                <a:srgbClr val="33CC33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GB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4">
            <a:extLst>
              <a:ext uri="{FF2B5EF4-FFF2-40B4-BE49-F238E27FC236}">
                <a16:creationId xmlns:a16="http://schemas.microsoft.com/office/drawing/2014/main" id="{E1EE1E6A-4A1C-474B-AC9C-1B985922534E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3671024"/>
            <a:ext cx="5486400" cy="914400"/>
            <a:chOff x="2160" y="3552"/>
            <a:chExt cx="3456" cy="576"/>
          </a:xfrm>
        </p:grpSpPr>
        <p:sp>
          <p:nvSpPr>
            <p:cNvPr id="18" name="AutoShape 15">
              <a:extLst>
                <a:ext uri="{FF2B5EF4-FFF2-40B4-BE49-F238E27FC236}">
                  <a16:creationId xmlns:a16="http://schemas.microsoft.com/office/drawing/2014/main" id="{0D966CF1-556D-4D8F-967E-96FEA4F6D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552"/>
              <a:ext cx="3072" cy="576"/>
            </a:xfrm>
            <a:prstGeom prst="leftArrow">
              <a:avLst>
                <a:gd name="adj1" fmla="val 100000"/>
                <a:gd name="adj2" fmla="val 0"/>
              </a:avLst>
            </a:prstGeom>
            <a:gradFill rotWithShape="0">
              <a:gsLst>
                <a:gs pos="0">
                  <a:srgbClr val="FFFF99"/>
                </a:gs>
                <a:gs pos="50000">
                  <a:schemeClr val="bg1"/>
                </a:gs>
                <a:gs pos="100000">
                  <a:srgbClr val="FFFF99"/>
                </a:gs>
              </a:gsLst>
              <a:lin ang="2700000" scaled="1"/>
            </a:gradFill>
            <a:ln w="9525">
              <a:solidFill>
                <a:srgbClr val="FFFF99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hlink"/>
              </a:outerShdw>
            </a:effectLst>
          </p:spPr>
          <p:txBody>
            <a:bodyPr anchor="ctr"/>
            <a:lstStyle/>
            <a:p>
              <a:pPr>
                <a:spcBef>
                  <a:spcPct val="30000"/>
                </a:spcBef>
                <a:buFontTx/>
                <a:buNone/>
                <a:defRPr/>
              </a:pPr>
              <a:r>
                <a:rPr lang="en-GB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Menghasilkan</a:t>
              </a:r>
              <a:r>
                <a:rPr lang="en-GB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pembebanan</a:t>
              </a:r>
              <a:r>
                <a:rPr lang="en-GB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berdasarkan</a:t>
              </a:r>
              <a:r>
                <a:rPr lang="en-GB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penggunaan</a:t>
              </a:r>
              <a:endParaRPr lang="en-GB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AutoShape 16">
              <a:extLst>
                <a:ext uri="{FF2B5EF4-FFF2-40B4-BE49-F238E27FC236}">
                  <a16:creationId xmlns:a16="http://schemas.microsoft.com/office/drawing/2014/main" id="{031C7850-D92A-4A7B-AC87-759DEDC9C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3744"/>
              <a:ext cx="336" cy="240"/>
            </a:xfrm>
            <a:prstGeom prst="rightArrow">
              <a:avLst>
                <a:gd name="adj1" fmla="val 50000"/>
                <a:gd name="adj2" fmla="val 35000"/>
              </a:avLst>
            </a:prstGeom>
            <a:gradFill rotWithShape="0">
              <a:gsLst>
                <a:gs pos="0">
                  <a:srgbClr val="FFCC00"/>
                </a:gs>
                <a:gs pos="50000">
                  <a:srgbClr val="FFFFFF"/>
                </a:gs>
                <a:gs pos="100000">
                  <a:srgbClr val="FFCC00"/>
                </a:gs>
              </a:gsLst>
              <a:lin ang="2700000" scaled="1"/>
            </a:gradFill>
            <a:ln w="9525">
              <a:solidFill>
                <a:srgbClr val="FF99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GB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7A769DB6-EA44-4857-8178-4FF4A81F79C8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45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7807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C8B0B546-2640-4C4D-A15C-8450C992830B}"/>
              </a:ext>
            </a:extLst>
          </p:cNvPr>
          <p:cNvSpPr txBox="1">
            <a:spLocks noChangeArrowheads="1"/>
          </p:cNvSpPr>
          <p:nvPr/>
        </p:nvSpPr>
        <p:spPr>
          <a:xfrm>
            <a:off x="3619500" y="361528"/>
            <a:ext cx="49530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4000" b="1" kern="0" dirty="0" err="1"/>
              <a:t>Metode</a:t>
            </a:r>
            <a:r>
              <a:rPr lang="en-US" sz="4000" b="1" kern="0" dirty="0"/>
              <a:t> </a:t>
            </a:r>
            <a:r>
              <a:rPr lang="en-US" sz="4000" b="1" kern="0" dirty="0" err="1"/>
              <a:t>Penyusutan</a:t>
            </a:r>
            <a:endParaRPr lang="en-US" sz="4000" b="1" kern="0" dirty="0"/>
          </a:p>
        </p:txBody>
      </p:sp>
      <p:pic>
        <p:nvPicPr>
          <p:cNvPr id="5" name="Picture 2" descr="C:\Program Files\Microsoft Office\Clipart\standard\stddir4\sy01191_.wmf">
            <a:extLst>
              <a:ext uri="{FF2B5EF4-FFF2-40B4-BE49-F238E27FC236}">
                <a16:creationId xmlns:a16="http://schemas.microsoft.com/office/drawing/2014/main" id="{72138691-87BF-4B8C-8399-31181B796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0" y="2678139"/>
            <a:ext cx="1589722" cy="168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4">
            <a:extLst>
              <a:ext uri="{FF2B5EF4-FFF2-40B4-BE49-F238E27FC236}">
                <a16:creationId xmlns:a16="http://schemas.microsoft.com/office/drawing/2014/main" id="{49AFF76B-080A-4A54-BA3E-BF8167BC5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419942"/>
            <a:ext cx="920972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Sebagian besar perusahaan di USA menggunakan metode garis lurus / straight line</a:t>
            </a:r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2" name="Object 3">
            <a:extLst>
              <a:ext uri="{FF2B5EF4-FFF2-40B4-BE49-F238E27FC236}">
                <a16:creationId xmlns:a16="http://schemas.microsoft.com/office/drawing/2014/main" id="{2B42D74B-0608-4080-90C7-ED73A840A1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1448222"/>
          <a:ext cx="11658600" cy="662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Chart" r:id="rId5" imgW="9144000" imgH="6114853" progId="MSGraph.Chart.8">
                  <p:embed followColorScheme="full"/>
                </p:oleObj>
              </mc:Choice>
              <mc:Fallback>
                <p:oleObj name="Chart" r:id="rId5" imgW="9144000" imgH="6114853" progId="MSGraph.Chart.8">
                  <p:embed followColorScheme="full"/>
                  <p:pic>
                    <p:nvPicPr>
                      <p:cNvPr id="22" name="Object 3">
                        <a:extLst>
                          <a:ext uri="{FF2B5EF4-FFF2-40B4-BE49-F238E27FC236}">
                            <a16:creationId xmlns:a16="http://schemas.microsoft.com/office/drawing/2014/main" id="{2B42D74B-0608-4080-90C7-ED73A840A1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448222"/>
                        <a:ext cx="11658600" cy="662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4">
            <a:extLst>
              <a:ext uri="{FF2B5EF4-FFF2-40B4-BE49-F238E27FC236}">
                <a16:creationId xmlns:a16="http://schemas.microsoft.com/office/drawing/2014/main" id="{9E107E74-E457-4EB0-A581-B3F3A3818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4154" y="4426954"/>
            <a:ext cx="2133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dirty="0" err="1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Garis</a:t>
            </a:r>
            <a:r>
              <a:rPr lang="en-US" sz="1800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Lurus</a:t>
            </a:r>
            <a:endParaRPr lang="en-US" sz="1800" dirty="0">
              <a:solidFill>
                <a:srgbClr val="CC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 Box 5">
            <a:extLst>
              <a:ext uri="{FF2B5EF4-FFF2-40B4-BE49-F238E27FC236}">
                <a16:creationId xmlns:a16="http://schemas.microsoft.com/office/drawing/2014/main" id="{AF7156AE-361D-4F1A-84C1-8CFCC6927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706762"/>
            <a:ext cx="2209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Saldo</a:t>
            </a:r>
            <a:r>
              <a:rPr lang="en-US" sz="18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Menurun</a:t>
            </a:r>
            <a:endParaRPr lang="en-US" sz="1800" dirty="0">
              <a:solidFill>
                <a:srgbClr val="00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D7333BD0-7C99-4530-88FE-585E50F6A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1782" y="2207089"/>
            <a:ext cx="2209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endParaRPr lang="en-US" sz="1800" dirty="0">
              <a:solidFill>
                <a:srgbClr val="CC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 Box 7">
            <a:extLst>
              <a:ext uri="{FF2B5EF4-FFF2-40B4-BE49-F238E27FC236}">
                <a16:creationId xmlns:a16="http://schemas.microsoft.com/office/drawing/2014/main" id="{341EFE47-F4A9-453C-8804-086B09CA4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6688" y="2124015"/>
            <a:ext cx="19301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 </a:t>
            </a:r>
            <a:r>
              <a:rPr lang="en-US" sz="18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Produksi</a:t>
            </a:r>
            <a:endParaRPr lang="en-US" sz="18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 Box 8">
            <a:extLst>
              <a:ext uri="{FF2B5EF4-FFF2-40B4-BE49-F238E27FC236}">
                <a16:creationId xmlns:a16="http://schemas.microsoft.com/office/drawing/2014/main" id="{183820C4-9478-4C32-989B-98CFB16ED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24153"/>
            <a:ext cx="7772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Sumber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Accounting Trends </a:t>
            </a:r>
            <a:r>
              <a:rPr lang="en-US" sz="1800" i="1">
                <a:latin typeface="Calibri" panose="020F0502020204030204" pitchFamily="34" charset="0"/>
                <a:cs typeface="Calibri" panose="020F0502020204030204" pitchFamily="34" charset="0"/>
              </a:rPr>
              <a:t>&amp; Techniques, </a:t>
            </a:r>
            <a:r>
              <a:rPr lang="en-US" sz="1800" i="1" err="1">
                <a:latin typeface="Calibri" panose="020F0502020204030204" pitchFamily="34" charset="0"/>
                <a:cs typeface="Calibri" panose="020F0502020204030204" pitchFamily="34" charset="0"/>
              </a:rPr>
              <a:t>edisi</a:t>
            </a:r>
            <a:r>
              <a:rPr lang="en-US" sz="1800" i="1">
                <a:latin typeface="Calibri" panose="020F0502020204030204" pitchFamily="34" charset="0"/>
                <a:cs typeface="Calibri" panose="020F0502020204030204" pitchFamily="34" charset="0"/>
              </a:rPr>
              <a:t> 56,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American Institute of Certified </a:t>
            </a: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Public Accountants, New York,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2002.</a:t>
            </a: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4C00750D-2395-46A1-96E8-D322EA10D7A4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46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6875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C8B0B546-2640-4C4D-A15C-8450C992830B}"/>
              </a:ext>
            </a:extLst>
          </p:cNvPr>
          <p:cNvSpPr txBox="1">
            <a:spLocks noChangeArrowheads="1"/>
          </p:cNvSpPr>
          <p:nvPr/>
        </p:nvSpPr>
        <p:spPr>
          <a:xfrm>
            <a:off x="2584135" y="455933"/>
            <a:ext cx="702373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af-ZA" sz="3600" b="1" kern="0" dirty="0"/>
              <a:t>Revaluation Model Fair Value Model</a:t>
            </a:r>
            <a:endParaRPr lang="en-US" sz="3600" b="1" kern="0" dirty="0"/>
          </a:p>
        </p:txBody>
      </p:sp>
      <p:pic>
        <p:nvPicPr>
          <p:cNvPr id="5" name="Picture 2" descr="C:\Program Files\Microsoft Office\Clipart\standard\stddir4\sy01191_.wmf">
            <a:extLst>
              <a:ext uri="{FF2B5EF4-FFF2-40B4-BE49-F238E27FC236}">
                <a16:creationId xmlns:a16="http://schemas.microsoft.com/office/drawing/2014/main" id="{72138691-87BF-4B8C-8399-31181B796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9400" y="2584088"/>
            <a:ext cx="1589722" cy="168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BBC0542-AC8C-428D-BEB2-529E484D06C4}"/>
              </a:ext>
            </a:extLst>
          </p:cNvPr>
          <p:cNvSpPr txBox="1">
            <a:spLocks/>
          </p:cNvSpPr>
          <p:nvPr/>
        </p:nvSpPr>
        <p:spPr>
          <a:xfrm>
            <a:off x="1689100" y="1277937"/>
            <a:ext cx="4103688" cy="568325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2575" indent="-282575" algn="ctr" defTabSz="914400"/>
            <a:r>
              <a:rPr lang="en-GB" b="1" u="sng" kern="0" dirty="0">
                <a:latin typeface="Calibri" panose="020F0502020204030204" pitchFamily="34" charset="0"/>
                <a:cs typeface="Calibri" panose="020F0502020204030204" pitchFamily="34" charset="0"/>
              </a:rPr>
              <a:t>Fair value model (PSAK 240)</a:t>
            </a:r>
          </a:p>
        </p:txBody>
      </p:sp>
      <p:sp>
        <p:nvSpPr>
          <p:cNvPr id="8" name="AutoShape 1030">
            <a:extLst>
              <a:ext uri="{FF2B5EF4-FFF2-40B4-BE49-F238E27FC236}">
                <a16:creationId xmlns:a16="http://schemas.microsoft.com/office/drawing/2014/main" id="{F2FA2418-5136-4FD8-ACD1-615324933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715" y="1746722"/>
            <a:ext cx="3943350" cy="504825"/>
          </a:xfrm>
          <a:prstGeom prst="roundRect">
            <a:avLst>
              <a:gd name="adj" fmla="val 5123"/>
            </a:avLst>
          </a:prstGeom>
          <a:solidFill>
            <a:srgbClr val="F3C1B3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Menggunakan nilai wajar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utoShape 1030">
            <a:extLst>
              <a:ext uri="{FF2B5EF4-FFF2-40B4-BE49-F238E27FC236}">
                <a16:creationId xmlns:a16="http://schemas.microsoft.com/office/drawing/2014/main" id="{EC1E8300-5983-4D61-BD85-958AEB67D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7178" y="1746722"/>
            <a:ext cx="4032250" cy="504825"/>
          </a:xfrm>
          <a:prstGeom prst="roundRect">
            <a:avLst>
              <a:gd name="adj" fmla="val 5123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3534A5D-D3C4-4406-9857-5A01AAD7D107}"/>
              </a:ext>
            </a:extLst>
          </p:cNvPr>
          <p:cNvSpPr txBox="1">
            <a:spLocks/>
          </p:cNvSpPr>
          <p:nvPr/>
        </p:nvSpPr>
        <p:spPr bwMode="auto">
          <a:xfrm>
            <a:off x="6081713" y="1277937"/>
            <a:ext cx="403225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2575" indent="-282575" algn="ctr">
              <a:spcBef>
                <a:spcPts val="600"/>
              </a:spcBef>
              <a:defRPr/>
            </a:pPr>
            <a:r>
              <a:rPr lang="en-GB" sz="20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Revaluation model (PSAK 216)</a:t>
            </a:r>
          </a:p>
        </p:txBody>
      </p:sp>
      <p:sp>
        <p:nvSpPr>
          <p:cNvPr id="11" name="AutoShape 1030">
            <a:extLst>
              <a:ext uri="{FF2B5EF4-FFF2-40B4-BE49-F238E27FC236}">
                <a16:creationId xmlns:a16="http://schemas.microsoft.com/office/drawing/2014/main" id="{B5FC6531-3E5F-493B-9B57-B5B3A5ADD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715" y="2394422"/>
            <a:ext cx="3943350" cy="936625"/>
          </a:xfrm>
          <a:prstGeom prst="roundRect">
            <a:avLst>
              <a:gd name="adj" fmla="val 5123"/>
            </a:avLst>
          </a:prstGeom>
          <a:solidFill>
            <a:srgbClr val="F3C1B3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Perubahan nilai wajar diakui dalam laporan laba rugi pada periode terjadinya.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AutoShape 1030">
            <a:extLst>
              <a:ext uri="{FF2B5EF4-FFF2-40B4-BE49-F238E27FC236}">
                <a16:creationId xmlns:a16="http://schemas.microsoft.com/office/drawing/2014/main" id="{EC4B6BFC-C74C-47CC-8F6F-2681DA638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7178" y="2394422"/>
            <a:ext cx="4032250" cy="936625"/>
          </a:xfrm>
          <a:prstGeom prst="roundRect">
            <a:avLst>
              <a:gd name="adj" fmla="val 5123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(loss) </a:t>
            </a:r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impairment</a:t>
            </a:r>
            <a:endParaRPr lang="en-GB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AutoShape 1030">
            <a:extLst>
              <a:ext uri="{FF2B5EF4-FFF2-40B4-BE49-F238E27FC236}">
                <a16:creationId xmlns:a16="http://schemas.microsoft.com/office/drawing/2014/main" id="{7C0B48EC-BDC6-4351-879F-2E00479FB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715" y="3475509"/>
            <a:ext cx="3943350" cy="526106"/>
          </a:xfrm>
          <a:prstGeom prst="roundRect">
            <a:avLst>
              <a:gd name="adj" fmla="val 5123"/>
            </a:avLst>
          </a:prstGeom>
          <a:solidFill>
            <a:srgbClr val="F3C1B3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Tidak ada penyusutan.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1030">
            <a:extLst>
              <a:ext uri="{FF2B5EF4-FFF2-40B4-BE49-F238E27FC236}">
                <a16:creationId xmlns:a16="http://schemas.microsoft.com/office/drawing/2014/main" id="{171CEDA1-C599-4B16-A74D-DE0505036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7178" y="3475509"/>
            <a:ext cx="4032250" cy="526106"/>
          </a:xfrm>
          <a:prstGeom prst="roundRect">
            <a:avLst>
              <a:gd name="adj" fmla="val 5123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Penyusutan.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AutoShape 1030">
            <a:extLst>
              <a:ext uri="{FF2B5EF4-FFF2-40B4-BE49-F238E27FC236}">
                <a16:creationId xmlns:a16="http://schemas.microsoft.com/office/drawing/2014/main" id="{6C4AF0ED-49C3-4B52-9B21-819CF62B5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715" y="4110509"/>
            <a:ext cx="3943350" cy="1008062"/>
          </a:xfrm>
          <a:prstGeom prst="roundRect">
            <a:avLst>
              <a:gd name="adj" fmla="val 5123"/>
            </a:avLst>
          </a:prstGeom>
          <a:solidFill>
            <a:srgbClr val="F3C1B3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Mencerminkan kondisi pasar pada tanggal neraca.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AutoShape 1030">
            <a:extLst>
              <a:ext uri="{FF2B5EF4-FFF2-40B4-BE49-F238E27FC236}">
                <a16:creationId xmlns:a16="http://schemas.microsoft.com/office/drawing/2014/main" id="{1F8F1AFE-D9FA-4024-8C04-0CEF25846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7178" y="4110509"/>
            <a:ext cx="4032250" cy="1008062"/>
          </a:xfrm>
          <a:prstGeom prst="roundRect">
            <a:avLst>
              <a:gd name="adj" fmla="val 5123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spesifik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mengharuskan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</a:p>
        </p:txBody>
      </p:sp>
      <p:sp>
        <p:nvSpPr>
          <p:cNvPr id="17" name="AutoShape 1030">
            <a:extLst>
              <a:ext uri="{FF2B5EF4-FFF2-40B4-BE49-F238E27FC236}">
                <a16:creationId xmlns:a16="http://schemas.microsoft.com/office/drawing/2014/main" id="{8256D9BD-800E-482C-8F18-FC158D22A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37" y="5257800"/>
            <a:ext cx="3943350" cy="1008062"/>
          </a:xfrm>
          <a:prstGeom prst="roundRect">
            <a:avLst>
              <a:gd name="adj" fmla="val 5123"/>
            </a:avLst>
          </a:prstGeom>
          <a:solidFill>
            <a:srgbClr val="F3C1B3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properti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AutoShape 1030">
            <a:extLst>
              <a:ext uri="{FF2B5EF4-FFF2-40B4-BE49-F238E27FC236}">
                <a16:creationId xmlns:a16="http://schemas.microsoft.com/office/drawing/2014/main" id="{A0157C8A-14C8-4217-A860-90D5E4350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257800"/>
            <a:ext cx="4032250" cy="1008062"/>
          </a:xfrm>
          <a:prstGeom prst="roundRect">
            <a:avLst>
              <a:gd name="adj" fmla="val 5123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tIns="91440" bIns="91440"/>
          <a:lstStyle/>
          <a:p>
            <a:pPr marL="228600" indent="-2286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kelas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Slide Number Placeholder 1">
            <a:extLst>
              <a:ext uri="{FF2B5EF4-FFF2-40B4-BE49-F238E27FC236}">
                <a16:creationId xmlns:a16="http://schemas.microsoft.com/office/drawing/2014/main" id="{689733AE-22F9-462C-B138-4B425050AF51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47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485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C8B0B546-2640-4C4D-A15C-8450C992830B}"/>
              </a:ext>
            </a:extLst>
          </p:cNvPr>
          <p:cNvSpPr txBox="1">
            <a:spLocks noChangeArrowheads="1"/>
          </p:cNvSpPr>
          <p:nvPr/>
        </p:nvSpPr>
        <p:spPr>
          <a:xfrm>
            <a:off x="3200400" y="353530"/>
            <a:ext cx="5867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3600" b="1" kern="0" dirty="0" err="1"/>
              <a:t>Penurunan</a:t>
            </a:r>
            <a:r>
              <a:rPr lang="en-US" sz="3600" b="1" kern="0" dirty="0"/>
              <a:t> Nilai – </a:t>
            </a:r>
            <a:r>
              <a:rPr lang="af-ZA" sz="3600" b="1" kern="0" dirty="0"/>
              <a:t>PSAK 236</a:t>
            </a:r>
            <a:endParaRPr lang="en-US" sz="3600" b="1" kern="0" dirty="0"/>
          </a:p>
        </p:txBody>
      </p:sp>
      <p:pic>
        <p:nvPicPr>
          <p:cNvPr id="5" name="Picture 2" descr="C:\Program Files\Microsoft Office\Clipart\standard\stddir4\sy01191_.wmf">
            <a:extLst>
              <a:ext uri="{FF2B5EF4-FFF2-40B4-BE49-F238E27FC236}">
                <a16:creationId xmlns:a16="http://schemas.microsoft.com/office/drawing/2014/main" id="{72138691-87BF-4B8C-8399-31181B796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8800" y="3429000"/>
            <a:ext cx="1589722" cy="168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BE85B2-70B7-4689-8B82-19DE1708E830}"/>
              </a:ext>
            </a:extLst>
          </p:cNvPr>
          <p:cNvSpPr/>
          <p:nvPr/>
        </p:nvSpPr>
        <p:spPr>
          <a:xfrm>
            <a:off x="1305878" y="1219200"/>
            <a:ext cx="8752522" cy="562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tinggi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dibandingkan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terpulihkan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recoverable amount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Revew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Pertama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review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indikasi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diperoleh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indikasi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diperoleh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61950" indent="-3619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Recoverable amount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tertinggi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penjualan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61950" indent="-3619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457200">
              <a:buFont typeface="Arial" pitchFamily="34" charset="0"/>
              <a:buChar char="–"/>
            </a:pP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nilai tecatat aset diturunkan 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menjadi sebesar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nilai terpulihkan.</a:t>
            </a:r>
            <a:endParaRPr lang="en-GB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457200">
              <a:buFont typeface="Arial" pitchFamily="34" charset="0"/>
              <a:buChar char="–"/>
            </a:pP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 tersebut adalah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rugi penurunan </a:t>
            </a:r>
            <a:r>
              <a:rPr lang="en-US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ilai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dibalikkan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Setiap </a:t>
            </a: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rugi penurunan nilai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aset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revalusian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(PSAK 216)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diperlakukan sebagai </a:t>
            </a: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penurunan revaluasi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03288" lvl="1" indent="-452438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diakui dalam pendapatan komprehensif lain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, sepanjang kerugian penurunan nilai tidak melebihi jumlah surplus revaluasi untuk aset yang sama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903288" lvl="1" indent="-452438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rugi penurunan nilai atas aset revaluasian </a:t>
            </a: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mengurangi surplus revaluasi untuk aset tersebut</a:t>
            </a:r>
            <a:endParaRPr lang="en-GB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0749FE4-A9BC-4216-B138-0E8EFA93ACDC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48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1294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Content Placeholder 7"/>
          <p:cNvSpPr>
            <a:spLocks noGrp="1"/>
          </p:cNvSpPr>
          <p:nvPr>
            <p:ph sz="quarter" idx="10"/>
          </p:nvPr>
        </p:nvSpPr>
        <p:spPr>
          <a:xfrm>
            <a:off x="1541586" y="1343402"/>
            <a:ext cx="6611814" cy="5057398"/>
          </a:xfrm>
        </p:spPr>
        <p:txBody>
          <a:bodyPr/>
          <a:lstStyle/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af-ZA" dirty="0">
                <a:latin typeface="Calibri" panose="020F0502020204030204" pitchFamily="34" charset="0"/>
                <a:cs typeface="Calibri" panose="020F0502020204030204" pitchFamily="34" charset="0"/>
              </a:rPr>
              <a:t>Kompensasi dari pihak ektiga untuk aset tetap yang mengalami penurunan nilai, hilang atau dihentikan dimasukkan dalam laba rugi ketika kompensasi menjadi piutang.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af-ZA" dirty="0"/>
              <a:t>Pencatatan kerugian dan pembayaran kompensasi</a:t>
            </a:r>
          </a:p>
          <a:p>
            <a:pPr marL="617538" lvl="1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af-ZA" dirty="0">
                <a:latin typeface="Calibri" panose="020F0502020204030204" pitchFamily="34" charset="0"/>
                <a:cs typeface="Calibri" panose="020F0502020204030204" pitchFamily="34" charset="0"/>
              </a:rPr>
              <a:t>Penurunan nilai aset tetap diakui sesuai PSAK 236</a:t>
            </a:r>
          </a:p>
          <a:p>
            <a:pPr marL="617538" lvl="1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af-ZA" dirty="0"/>
              <a:t>Penghentian pengakuan aset tetap dihentikan atau dilepaskan ditentukan.</a:t>
            </a:r>
          </a:p>
          <a:p>
            <a:pPr marL="617538" lvl="1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af-ZA" dirty="0">
                <a:latin typeface="Calibri" panose="020F0502020204030204" pitchFamily="34" charset="0"/>
                <a:cs typeface="Calibri" panose="020F0502020204030204" pitchFamily="34" charset="0"/>
              </a:rPr>
              <a:t>Kompensasi dari pihak ketiga untuk aset tetap yang mengalami penurunan nilai, hilang, atau dihentikan dimasukkan dalam laba rugi saat kompensasi itu menjadi piutang.</a:t>
            </a:r>
          </a:p>
          <a:p>
            <a:pPr marL="617538" lvl="1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af-ZA" dirty="0"/>
              <a:t>Biaya perolehan aset tetap diperbaiki, dibeli atau dikonstruksi sebagai penggantian ditentukan sesuai dengan pernyataan ini.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9156" name="Picture 2" descr="C:\Users\Nelson\AppData\Local\Microsoft\Windows\Temporary Internet Files\Content.IE5\H5ZIDBGR\MCj0331720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0259" y="1981200"/>
            <a:ext cx="2132012" cy="31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FEE29EAB-1417-44BD-B11E-B6AB2E8058D3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49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DA6FE4C3-F215-9640-A8E6-6880762A74A9}"/>
              </a:ext>
            </a:extLst>
          </p:cNvPr>
          <p:cNvSpPr txBox="1">
            <a:spLocks/>
          </p:cNvSpPr>
          <p:nvPr/>
        </p:nvSpPr>
        <p:spPr>
          <a:xfrm>
            <a:off x="2463546" y="302514"/>
            <a:ext cx="7437200" cy="7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3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defTabSz="914400"/>
            <a:r>
              <a:rPr lang="en-US" sz="3600" b="1" kern="0" dirty="0" err="1"/>
              <a:t>Kompensasi</a:t>
            </a:r>
            <a:r>
              <a:rPr lang="en-US" sz="3600" b="1" kern="0" dirty="0"/>
              <a:t> </a:t>
            </a:r>
            <a:r>
              <a:rPr lang="en-US" sz="3600" b="1" kern="0" dirty="0" err="1"/>
              <a:t>untuk</a:t>
            </a:r>
            <a:r>
              <a:rPr lang="en-US" sz="3600" b="1" kern="0" dirty="0"/>
              <a:t> </a:t>
            </a:r>
            <a:r>
              <a:rPr lang="en-US" sz="3600" b="1" kern="0" dirty="0" err="1"/>
              <a:t>Penurunan</a:t>
            </a:r>
            <a:r>
              <a:rPr lang="en-US" sz="3600" b="1" kern="0" dirty="0"/>
              <a:t> Nilai</a:t>
            </a:r>
            <a:endParaRPr lang="en-GB" sz="3600" b="1" kern="0" dirty="0"/>
          </a:p>
        </p:txBody>
      </p:sp>
    </p:spTree>
    <p:extLst>
      <p:ext uri="{BB962C8B-B14F-4D97-AF65-F5344CB8AC3E}">
        <p14:creationId xmlns:p14="http://schemas.microsoft.com/office/powerpoint/2010/main" val="1500735988"/>
      </p:ext>
    </p:extLst>
  </p:cSld>
  <p:clrMapOvr>
    <a:masterClrMapping/>
  </p:clrMapOvr>
  <p:transition spd="slow" advClick="0">
    <p:strips dir="r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6"/>
          <p:cNvSpPr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-US" sz="3600" b="1" dirty="0" err="1">
                <a:latin typeface="Fjalla One" panose="02000506040000020004" pitchFamily="2" charset="0"/>
              </a:rPr>
              <a:t>Penghentian</a:t>
            </a:r>
            <a:r>
              <a:rPr lang="en-US" sz="3600" b="1" dirty="0">
                <a:latin typeface="Fjalla One" panose="02000506040000020004" pitchFamily="2" charset="0"/>
              </a:rPr>
              <a:t> </a:t>
            </a:r>
            <a:r>
              <a:rPr lang="en-US" sz="3600" b="1" dirty="0" err="1">
                <a:latin typeface="Fjalla One" panose="02000506040000020004" pitchFamily="2" charset="0"/>
              </a:rPr>
              <a:t>Pengakuan</a:t>
            </a:r>
            <a:endParaRPr lang="en-GB" sz="3600" b="1" dirty="0">
              <a:latin typeface="Fjalla One" panose="02000506040000020004" pitchFamily="2" charset="0"/>
            </a:endParaRPr>
          </a:p>
        </p:txBody>
      </p:sp>
      <p:sp>
        <p:nvSpPr>
          <p:cNvPr id="49155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1068767" y="1503469"/>
            <a:ext cx="6426089" cy="473643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Penghentian pengakuan aset dapat dilakukan dengan beberapa cara :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571500" algn="l"/>
              </a:tabLst>
            </a:pPr>
            <a:r>
              <a:rPr lang="en-US" sz="2000" dirty="0">
                <a:solidFill>
                  <a:srgbClr val="FAF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000" b="1" dirty="0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000" b="1" u="sng" dirty="0" err="1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dibuang</a:t>
            </a:r>
            <a:r>
              <a:rPr lang="en-US" sz="2000" dirty="0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en-US" sz="2000" u="sng" dirty="0">
              <a:solidFill>
                <a:srgbClr val="FAF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571500" algn="l"/>
              </a:tabLst>
            </a:pPr>
            <a:r>
              <a:rPr lang="en-US" sz="2000" dirty="0">
                <a:solidFill>
                  <a:srgbClr val="FAF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000" b="1" dirty="0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000" b="1" u="sng" dirty="0" err="1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sz="2000" dirty="0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endParaRPr lang="en-US" sz="20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571500" algn="l"/>
              </a:tabLst>
            </a:pPr>
            <a:r>
              <a:rPr lang="en-US" sz="2000" dirty="0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000" b="1" dirty="0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000" b="1" u="sng" dirty="0" err="1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ditukar</a:t>
            </a:r>
            <a:r>
              <a:rPr lang="en-US" sz="2000" b="1" u="sng" dirty="0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u="sng" dirty="0" err="1">
                <a:solidFill>
                  <a:srgbClr val="114F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tambah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serupa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urnal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diperlukan tergantung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pelepasan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, namun secara umum terdiri dari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23900" indent="-3683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Akun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sng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sng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dikredit</a:t>
            </a:r>
            <a:r>
              <a:rPr lang="en-US"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mengeluarkan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pembukuan</a:t>
            </a:r>
          </a:p>
          <a:p>
            <a:pPr marL="723900" indent="-3683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kun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US" sz="1800" i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sng" dirty="0" err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didebit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mengeluarkan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saldonya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buku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3900" indent="-3683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Tambahkan aset yang diterima dari proses penghentian jika ada</a:t>
            </a:r>
          </a:p>
          <a:p>
            <a:pPr marL="723900" indent="-3683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Selisih akan diperhitungkan dalam keuntungan atau kerugian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picture containing circle&#10;&#10;Description automatically generated">
            <a:extLst>
              <a:ext uri="{FF2B5EF4-FFF2-40B4-BE49-F238E27FC236}">
                <a16:creationId xmlns:a16="http://schemas.microsoft.com/office/drawing/2014/main" id="{F594AB0F-4FE5-204D-9DB4-0405CCFC2E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856" y="2133600"/>
            <a:ext cx="4468879" cy="407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80728"/>
      </p:ext>
    </p:extLst>
  </p:cSld>
  <p:clrMapOvr>
    <a:masterClrMapping/>
  </p:clrMapOvr>
  <p:transition spd="slow" advClick="0">
    <p:strips dir="r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Content Placeholder 7"/>
          <p:cNvSpPr>
            <a:spLocks noGrp="1"/>
          </p:cNvSpPr>
          <p:nvPr>
            <p:ph sz="quarter" idx="10"/>
          </p:nvPr>
        </p:nvSpPr>
        <p:spPr>
          <a:xfrm>
            <a:off x="1541586" y="1343402"/>
            <a:ext cx="6307014" cy="4858583"/>
          </a:xfrm>
        </p:spPr>
        <p:txBody>
          <a:bodyPr/>
          <a:lstStyle/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pengakuannya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08038" lvl="1" indent="-452438" algn="just">
              <a:spcBef>
                <a:spcPts val="600"/>
              </a:spcBef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dilepaskan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8038" lvl="1" indent="-452438">
              <a:spcBef>
                <a:spcPts val="600"/>
              </a:spcBef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ekonomis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diharapkan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pelepasannya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penghentian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dimasukkan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pengakuannya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jual-sewa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balik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diklasifikasikan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pendapatan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chemeClr val="tx1"/>
                </a:solidFill>
              </a:rPr>
              <a:t>Keuntungan</a:t>
            </a:r>
            <a:r>
              <a:rPr lang="en-GB" dirty="0">
                <a:solidFill>
                  <a:schemeClr val="tx1"/>
                </a:solidFill>
              </a:rPr>
              <a:t> dan </a:t>
            </a:r>
            <a:r>
              <a:rPr lang="en-GB" dirty="0" err="1">
                <a:solidFill>
                  <a:schemeClr val="tx1"/>
                </a:solidFill>
              </a:rPr>
              <a:t>kerugian</a:t>
            </a:r>
            <a:r>
              <a:rPr lang="en-GB" dirty="0">
                <a:solidFill>
                  <a:schemeClr val="tx1"/>
                </a:solidFill>
              </a:rPr>
              <a:t> yang </a:t>
            </a:r>
            <a:r>
              <a:rPr lang="en-GB" dirty="0" err="1">
                <a:solidFill>
                  <a:schemeClr val="tx1"/>
                </a:solidFill>
              </a:rPr>
              <a:t>timbul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dari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penghentian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pengakuan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aset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tetap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ditentukan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sebesar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jumlah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hasil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pelepasan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neto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jika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ada</a:t>
            </a:r>
            <a:r>
              <a:rPr lang="en-GB" dirty="0">
                <a:solidFill>
                  <a:schemeClr val="tx1"/>
                </a:solidFill>
              </a:rPr>
              <a:t> dan </a:t>
            </a:r>
            <a:r>
              <a:rPr lang="en-GB" dirty="0" err="1">
                <a:solidFill>
                  <a:schemeClr val="tx1"/>
                </a:solidFill>
              </a:rPr>
              <a:t>jumlah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nilai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tercatatnya</a:t>
            </a:r>
            <a:r>
              <a:rPr lang="en-GB" dirty="0">
                <a:solidFill>
                  <a:schemeClr val="tx1"/>
                </a:solidFill>
              </a:rPr>
              <a:t>.</a:t>
            </a:r>
            <a:endParaRPr lang="en-ID" dirty="0">
              <a:solidFill>
                <a:schemeClr val="tx1"/>
              </a:solidFill>
            </a:endParaRP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9156" name="Picture 2" descr="C:\Users\Nelson\AppData\Local\Microsoft\Windows\Temporary Internet Files\Content.IE5\H5ZIDBGR\MCj0331720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0259" y="1981200"/>
            <a:ext cx="2132012" cy="31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FEE29EAB-1417-44BD-B11E-B6AB2E8058D3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51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DA6FE4C3-F215-9640-A8E6-6880762A74A9}"/>
              </a:ext>
            </a:extLst>
          </p:cNvPr>
          <p:cNvSpPr txBox="1">
            <a:spLocks/>
          </p:cNvSpPr>
          <p:nvPr/>
        </p:nvSpPr>
        <p:spPr>
          <a:xfrm>
            <a:off x="2292096" y="451104"/>
            <a:ext cx="7437200" cy="7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32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defTabSz="914400"/>
            <a:r>
              <a:rPr lang="en-US" sz="3600" b="1" kern="0" dirty="0" err="1"/>
              <a:t>Penghentian</a:t>
            </a:r>
            <a:r>
              <a:rPr lang="en-US" sz="3600" b="1" kern="0" dirty="0"/>
              <a:t> </a:t>
            </a:r>
            <a:r>
              <a:rPr lang="en-US" sz="3600" b="1" kern="0" dirty="0" err="1"/>
              <a:t>Pengakuan</a:t>
            </a:r>
            <a:endParaRPr lang="en-GB" sz="3600" b="1" kern="0" dirty="0"/>
          </a:p>
        </p:txBody>
      </p:sp>
    </p:spTree>
    <p:extLst>
      <p:ext uri="{BB962C8B-B14F-4D97-AF65-F5344CB8AC3E}">
        <p14:creationId xmlns:p14="http://schemas.microsoft.com/office/powerpoint/2010/main" val="2122243218"/>
      </p:ext>
    </p:extLst>
  </p:cSld>
  <p:clrMapOvr>
    <a:masterClrMapping/>
  </p:clrMapOvr>
  <p:transition spd="slow" advClick="0">
    <p:strips dir="r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C8B0B546-2640-4C4D-A15C-8450C992830B}"/>
              </a:ext>
            </a:extLst>
          </p:cNvPr>
          <p:cNvSpPr txBox="1">
            <a:spLocks noChangeArrowheads="1"/>
          </p:cNvSpPr>
          <p:nvPr/>
        </p:nvSpPr>
        <p:spPr>
          <a:xfrm>
            <a:off x="1600200" y="353530"/>
            <a:ext cx="9438322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id-ID" sz="3200" b="1" dirty="0">
                <a:solidFill>
                  <a:srgbClr val="FF0000"/>
                </a:solidFill>
              </a:rPr>
              <a:t>PSAK </a:t>
            </a:r>
            <a:r>
              <a:rPr lang="en-US" sz="3200" b="1" dirty="0">
                <a:solidFill>
                  <a:srgbClr val="FF0000"/>
                </a:solidFill>
              </a:rPr>
              <a:t>105</a:t>
            </a:r>
            <a:r>
              <a:rPr lang="id-ID" sz="3200" b="1" dirty="0">
                <a:solidFill>
                  <a:srgbClr val="FF0000"/>
                </a:solidFill>
              </a:rPr>
              <a:t> - </a:t>
            </a:r>
            <a:r>
              <a:rPr lang="id-ID" sz="3200" b="1" dirty="0"/>
              <a:t>Aset tidak lancar dimiliki untuk dijual dan operasi dihentikan</a:t>
            </a:r>
            <a:endParaRPr lang="en-US" sz="3200" b="1" kern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BE85B2-70B7-4689-8B82-19DE1708E830}"/>
              </a:ext>
            </a:extLst>
          </p:cNvPr>
          <p:cNvSpPr/>
          <p:nvPr/>
        </p:nvSpPr>
        <p:spPr>
          <a:xfrm>
            <a:off x="1295400" y="1540907"/>
            <a:ext cx="87630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lancar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dimiliki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Kriteria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903288" lvl="1" indent="-3683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lepasan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berada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keadaan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segera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03288" lvl="1" indent="-3683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penjualan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dikatakan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sangat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hirarki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memadai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komitmen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rencana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penjualan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61950" indent="-3619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rendah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menjual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Dimiliki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disajikan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lancar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terpisah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pos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61950" indent="-3619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7C8FB4D-AC1C-4C33-BE7F-DAC3A06FF0AB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52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5033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C8B0B546-2640-4C4D-A15C-8450C992830B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0" y="353530"/>
            <a:ext cx="6400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algn="ctr" defTabSz="914400"/>
            <a:r>
              <a:rPr lang="en-US" sz="3600" b="1" kern="0" dirty="0" err="1"/>
              <a:t>Penurunan</a:t>
            </a:r>
            <a:r>
              <a:rPr lang="en-US" sz="3600" b="1" kern="0" dirty="0"/>
              <a:t> Nilai – </a:t>
            </a:r>
            <a:r>
              <a:rPr lang="af-ZA" sz="3600" b="1" kern="0" dirty="0"/>
              <a:t>PSAK 236</a:t>
            </a:r>
            <a:endParaRPr lang="en-US" sz="3600" b="1" kern="0" dirty="0"/>
          </a:p>
        </p:txBody>
      </p:sp>
      <p:pic>
        <p:nvPicPr>
          <p:cNvPr id="5" name="Picture 2" descr="C:\Program Files\Microsoft Office\Clipart\standard\stddir4\sy01191_.wmf">
            <a:extLst>
              <a:ext uri="{FF2B5EF4-FFF2-40B4-BE49-F238E27FC236}">
                <a16:creationId xmlns:a16="http://schemas.microsoft.com/office/drawing/2014/main" id="{72138691-87BF-4B8C-8399-31181B796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8800" y="3429000"/>
            <a:ext cx="1589722" cy="168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BE85B2-70B7-4689-8B82-19DE1708E830}"/>
              </a:ext>
            </a:extLst>
          </p:cNvPr>
          <p:cNvSpPr/>
          <p:nvPr/>
        </p:nvSpPr>
        <p:spPr>
          <a:xfrm>
            <a:off x="1305878" y="1219200"/>
            <a:ext cx="8752522" cy="562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tinggi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dibandingkan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terpulihkan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recoverable amount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Revew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Pertama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review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indikasi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diperoleh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indikasi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diperoleh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61950" indent="-3619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Recoverable amount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tertinggi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penjualan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61950" indent="-3619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457200">
              <a:buFont typeface="Arial" pitchFamily="34" charset="0"/>
              <a:buChar char="–"/>
            </a:pP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nilai tecatat aset diturunkan 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menjadi sebesar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nilai terpulihkan.</a:t>
            </a:r>
            <a:endParaRPr lang="en-GB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457200">
              <a:buFont typeface="Arial" pitchFamily="34" charset="0"/>
              <a:buChar char="–"/>
            </a:pP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id-ID" sz="1800" i="1" dirty="0">
                <a:latin typeface="Calibri" panose="020F0502020204030204" pitchFamily="34" charset="0"/>
                <a:cs typeface="Calibri" panose="020F0502020204030204" pitchFamily="34" charset="0"/>
              </a:rPr>
              <a:t> tersebut adalah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rugi penurunan </a:t>
            </a:r>
            <a:r>
              <a:rPr lang="en-US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ilai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dibalikkan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Setiap </a:t>
            </a: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rugi penurunan nilai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aset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revalusian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(PSAK 216)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diperlakukan sebagai </a:t>
            </a: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penurunan revaluasi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03288" lvl="1" indent="-452438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diakui dalam pendapatan komprehensif lain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, sepanjang kerugian penurunan nilai tidak melebihi jumlah surplus revaluasi untuk aset yang sama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903288" lvl="1" indent="-452438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rugi penurunan nilai atas aset revaluasian </a:t>
            </a: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mengurangi surplus revaluasi untuk aset tersebut</a:t>
            </a:r>
            <a:endParaRPr lang="en-GB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3619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3180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5286" y="2438400"/>
            <a:ext cx="3301000" cy="8782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 dirty="0" err="1">
                <a:latin typeface="Fjalla One" panose="02000506040000020004" pitchFamily="2" charset="0"/>
              </a:rPr>
              <a:t>Pengungkapan</a:t>
            </a:r>
            <a:endParaRPr lang="en-US" sz="4000" b="1" dirty="0">
              <a:latin typeface="Fjalla One" panose="02000506040000020004" pitchFamily="2" charset="0"/>
            </a:endParaRPr>
          </a:p>
        </p:txBody>
      </p:sp>
      <p:pic>
        <p:nvPicPr>
          <p:cNvPr id="4" name="Picture 2" descr="C:\Users\Nelson\AppData\Local\Microsoft\Windows\Temporary Internet Files\Content.IE5\8UTFKJLU\MCj02953660000[1].wmf">
            <a:extLst>
              <a:ext uri="{FF2B5EF4-FFF2-40B4-BE49-F238E27FC236}">
                <a16:creationId xmlns:a16="http://schemas.microsoft.com/office/drawing/2014/main" id="{0D09E539-29A3-4FE2-B40A-5C498925E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429000"/>
            <a:ext cx="1447800" cy="1487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886BC1C6-B6D2-4BB9-894B-FFB323986B4F}"/>
              </a:ext>
            </a:extLst>
          </p:cNvPr>
          <p:cNvSpPr txBox="1">
            <a:spLocks noChangeArrowheads="1"/>
          </p:cNvSpPr>
          <p:nvPr/>
        </p:nvSpPr>
        <p:spPr>
          <a:xfrm>
            <a:off x="4191000" y="1371600"/>
            <a:ext cx="7668514" cy="477012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Dasar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bruto</a:t>
            </a:r>
            <a:endParaRPr lang="en-US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endParaRPr lang="en-US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Masa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tarif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penyusutan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endParaRPr lang="en-US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bruto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depresiasi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digabungkan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akumulasi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penuruan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) pada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Rekonsiliasi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menunjukkan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penambahan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diklasifikasikan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PSAK 105,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perolehan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kombinasi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peningkatan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akibat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pembalikan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prep</a:t>
            </a:r>
          </a:p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endParaRPr lang="en-US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8804E196-ABC4-448F-899A-3D20BC7B2B5C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54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092143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32800" y="2550777"/>
            <a:ext cx="3301000" cy="8782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 dirty="0" err="1">
                <a:latin typeface="Fjalla One" panose="02000506040000020004" pitchFamily="2" charset="0"/>
              </a:rPr>
              <a:t>Pengungkapan</a:t>
            </a:r>
            <a:endParaRPr lang="en-US" sz="4000" b="1" dirty="0">
              <a:latin typeface="Fjalla One" panose="02000506040000020004" pitchFamily="2" charset="0"/>
            </a:endParaRPr>
          </a:p>
        </p:txBody>
      </p:sp>
      <p:pic>
        <p:nvPicPr>
          <p:cNvPr id="4" name="Picture 2" descr="C:\Users\Nelson\AppData\Local\Microsoft\Windows\Temporary Internet Files\Content.IE5\8UTFKJLU\MCj02953660000[1].wmf">
            <a:extLst>
              <a:ext uri="{FF2B5EF4-FFF2-40B4-BE49-F238E27FC236}">
                <a16:creationId xmlns:a16="http://schemas.microsoft.com/office/drawing/2014/main" id="{0D09E539-29A3-4FE2-B40A-5C498925E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429000"/>
            <a:ext cx="1447800" cy="1487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886BC1C6-B6D2-4BB9-894B-FFB323986B4F}"/>
              </a:ext>
            </a:extLst>
          </p:cNvPr>
          <p:cNvSpPr txBox="1">
            <a:spLocks noChangeArrowheads="1"/>
          </p:cNvSpPr>
          <p:nvPr/>
        </p:nvSpPr>
        <p:spPr>
          <a:xfrm>
            <a:off x="3733800" y="1371600"/>
            <a:ext cx="8458200" cy="477012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spcBef>
                <a:spcPts val="600"/>
              </a:spcBef>
              <a:defRPr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juga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mengangkapkan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Keberadaan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pembatasan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milik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dan asset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etap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dijaminkan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liablitas</a:t>
            </a:r>
            <a:endParaRPr lang="en-US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pengeluaran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asset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sedang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konstruksi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komitmen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memperoleh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asset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endParaRPr lang="en-US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ketiga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mengalami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hilang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diungkapkan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terpisah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penghasilan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komprehensif</a:t>
            </a:r>
            <a:r>
              <a:rPr 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8804E196-ABC4-448F-899A-3D20BC7B2B5C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55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78765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5286" y="2438400"/>
            <a:ext cx="3301000" cy="1722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 dirty="0" err="1">
                <a:latin typeface="Fjalla One" panose="02000506040000020004" pitchFamily="2" charset="0"/>
              </a:rPr>
              <a:t>Pengungkapan</a:t>
            </a:r>
            <a:r>
              <a:rPr lang="en-US" sz="4000" b="1" dirty="0">
                <a:latin typeface="Fjalla One" panose="02000506040000020004" pitchFamily="2" charset="0"/>
              </a:rPr>
              <a:t> </a:t>
            </a:r>
            <a:r>
              <a:rPr lang="en-US" sz="4000" b="1" dirty="0" err="1">
                <a:latin typeface="Fjalla One" panose="02000506040000020004" pitchFamily="2" charset="0"/>
              </a:rPr>
              <a:t>Revaluasi</a:t>
            </a:r>
            <a:endParaRPr lang="en-US" sz="4000" b="1" dirty="0">
              <a:latin typeface="Fjalla One" panose="02000506040000020004" pitchFamily="2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439406" y="1828800"/>
            <a:ext cx="7372620" cy="3581400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efektif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melibatkan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penilai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independen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bila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kelas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direvaluasi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tercatat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seandainya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dicatat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Surplus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revaluasi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mengindikasikan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pembatasan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distribusi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saham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9B2093D-BCA1-4DEA-973C-471CF8C8F195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56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DEFF79-2979-4E06-9A7A-051CA149BB42}"/>
                  </a:ext>
                </a:extLst>
              </p14:cNvPr>
              <p14:cNvContentPartPr/>
              <p14:nvPr/>
            </p14:nvContentPartPr>
            <p14:xfrm>
              <a:off x="588600" y="2357640"/>
              <a:ext cx="10076040" cy="2103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DEFF79-2979-4E06-9A7A-051CA149BB4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240" y="2348280"/>
                <a:ext cx="10094760" cy="212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5177327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44D1C4-F409-43E0-B52D-E6477FE50D67}"/>
              </a:ext>
            </a:extLst>
          </p:cNvPr>
          <p:cNvSpPr/>
          <p:nvPr/>
        </p:nvSpPr>
        <p:spPr>
          <a:xfrm>
            <a:off x="3657600" y="3788664"/>
            <a:ext cx="548640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Dwi Martani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- 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+62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81318227080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F4EBD4">
                    <a:lumMod val="2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martani@ui.ac.id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atau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F4EBD4">
                    <a:lumMod val="2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F4EBD4">
                    <a:lumMod val="2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wimartani@yahoo.com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rgbClr val="F4EBD4">
                  <a:lumMod val="2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3"/>
              </a:rPr>
              <a:t>http://staff.blog.ui.ac.id/martani/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4"/>
              </a:rPr>
              <a:t>http://dwimartani.com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B173C84E-11EB-D540-872D-2CE463360D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54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522" b="37391"/>
          <a:stretch/>
        </p:blipFill>
        <p:spPr>
          <a:xfrm>
            <a:off x="-228600" y="1648239"/>
            <a:ext cx="13258800" cy="2161761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CF52285-C770-CA44-9509-FAC9907EB8DE}"/>
              </a:ext>
            </a:extLst>
          </p:cNvPr>
          <p:cNvSpPr txBox="1">
            <a:spLocks/>
          </p:cNvSpPr>
          <p:nvPr/>
        </p:nvSpPr>
        <p:spPr>
          <a:xfrm>
            <a:off x="11049000" y="6400800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57</a:t>
            </a:fld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12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1885</TotalTime>
  <Words>4939</Words>
  <Application>Microsoft Office PowerPoint</Application>
  <PresentationFormat>Widescreen</PresentationFormat>
  <Paragraphs>584</Paragraphs>
  <Slides>57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7" baseType="lpstr">
      <vt:lpstr>Arial</vt:lpstr>
      <vt:lpstr>Barlow Semi Condensed</vt:lpstr>
      <vt:lpstr>Barlow Semi Condensed Medium</vt:lpstr>
      <vt:lpstr>Calibri</vt:lpstr>
      <vt:lpstr>Calibri Light</vt:lpstr>
      <vt:lpstr>Fjalla One</vt:lpstr>
      <vt:lpstr>Wingdings</vt:lpstr>
      <vt:lpstr>Office Theme</vt:lpstr>
      <vt:lpstr>Clip</vt:lpstr>
      <vt:lpstr>Chart</vt:lpstr>
      <vt:lpstr>PSAK 216 ASET TETAP</vt:lpstr>
      <vt:lpstr> Pengaturan Aset Tetap dalam PSAK</vt:lpstr>
      <vt:lpstr>Ruang Lingkup</vt:lpstr>
      <vt:lpstr>Pengertian Aset Tetap</vt:lpstr>
      <vt:lpstr>Pengakuan Aset Tetap</vt:lpstr>
      <vt:lpstr>PSAK 216 – Tanaman Produktif</vt:lpstr>
      <vt:lpstr>Pengakuan Aset Tetap</vt:lpstr>
      <vt:lpstr>Pengukuran Awal</vt:lpstr>
      <vt:lpstr>Biaya Perolehan awal</vt:lpstr>
      <vt:lpstr>Biaya Setelah Perolehan Awal</vt:lpstr>
      <vt:lpstr>Komponen biaya Perolehan</vt:lpstr>
      <vt:lpstr>Aset Dibangun Sendiri</vt:lpstr>
      <vt:lpstr>Bunga selama Proses Konstruksi</vt:lpstr>
      <vt:lpstr>Bunga Pinjaman (PSAK 223)</vt:lpstr>
      <vt:lpstr>Bunga Pinjaman (PSAK 223)</vt:lpstr>
      <vt:lpstr>Pengukuran Biaya Perolehan</vt:lpstr>
      <vt:lpstr>Pertukaran Aset</vt:lpstr>
      <vt:lpstr>Pengeluaran setelah Perolehan Aset</vt:lpstr>
      <vt:lpstr>Bukan Komponen Biaya Perolehan</vt:lpstr>
      <vt:lpstr>Biaya Diatribusikan Langsung</vt:lpstr>
      <vt:lpstr>Pengukuran Awal</vt:lpstr>
      <vt:lpstr>PowerPoint Presentation</vt:lpstr>
      <vt:lpstr>PowerPoint Presentation</vt:lpstr>
      <vt:lpstr>PowerPoint Presentation</vt:lpstr>
      <vt:lpstr>PowerPoint Presentation</vt:lpstr>
      <vt:lpstr>PSAK 240 Tanah dan Bangunan  Investasi Properti</vt:lpstr>
      <vt:lpstr>Perolehan Peralatan</vt:lpstr>
      <vt:lpstr>Biaya Pengujian Amandemen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Penghentian Pengakuan</vt:lpstr>
      <vt:lpstr>PowerPoint Presentation</vt:lpstr>
      <vt:lpstr>PowerPoint Presentation</vt:lpstr>
      <vt:lpstr>PowerPoint Presentation</vt:lpstr>
      <vt:lpstr>Pengungkapan</vt:lpstr>
      <vt:lpstr>Pengungkapan</vt:lpstr>
      <vt:lpstr>Pengungkapan Revaluasi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RAPAT DEWAN PENGURUS NASIONAL  IKATAN AKUNTAN INDONESIA 9 Juni 2020</dc:title>
  <dc:creator>elly zarni</dc:creator>
  <cp:lastModifiedBy>Dwi Martani</cp:lastModifiedBy>
  <cp:revision>92</cp:revision>
  <dcterms:created xsi:type="dcterms:W3CDTF">2020-06-08T13:03:24Z</dcterms:created>
  <dcterms:modified xsi:type="dcterms:W3CDTF">2024-05-13T21:35:38Z</dcterms:modified>
</cp:coreProperties>
</file>