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84"/>
  </p:notesMasterIdLst>
  <p:sldIdLst>
    <p:sldId id="256" r:id="rId2"/>
    <p:sldId id="1187" r:id="rId3"/>
    <p:sldId id="1681" r:id="rId4"/>
    <p:sldId id="1686" r:id="rId5"/>
    <p:sldId id="2407" r:id="rId6"/>
    <p:sldId id="1377" r:id="rId7"/>
    <p:sldId id="2381" r:id="rId8"/>
    <p:sldId id="2389" r:id="rId9"/>
    <p:sldId id="2390" r:id="rId10"/>
    <p:sldId id="1383" r:id="rId11"/>
    <p:sldId id="1385" r:id="rId12"/>
    <p:sldId id="1384" r:id="rId13"/>
    <p:sldId id="1389" r:id="rId14"/>
    <p:sldId id="1390" r:id="rId15"/>
    <p:sldId id="2398" r:id="rId16"/>
    <p:sldId id="1393" r:id="rId17"/>
    <p:sldId id="1394" r:id="rId18"/>
    <p:sldId id="1395" r:id="rId19"/>
    <p:sldId id="1396" r:id="rId20"/>
    <p:sldId id="1397" r:id="rId21"/>
    <p:sldId id="1399" r:id="rId22"/>
    <p:sldId id="2409" r:id="rId23"/>
    <p:sldId id="1400" r:id="rId24"/>
    <p:sldId id="2408" r:id="rId25"/>
    <p:sldId id="1401" r:id="rId26"/>
    <p:sldId id="1402" r:id="rId27"/>
    <p:sldId id="1419" r:id="rId28"/>
    <p:sldId id="1403" r:id="rId29"/>
    <p:sldId id="1404" r:id="rId30"/>
    <p:sldId id="1405" r:id="rId31"/>
    <p:sldId id="1407" r:id="rId32"/>
    <p:sldId id="2399" r:id="rId33"/>
    <p:sldId id="2402" r:id="rId34"/>
    <p:sldId id="2406" r:id="rId35"/>
    <p:sldId id="2385" r:id="rId36"/>
    <p:sldId id="1409" r:id="rId37"/>
    <p:sldId id="1410" r:id="rId38"/>
    <p:sldId id="1412" r:id="rId39"/>
    <p:sldId id="1414" r:id="rId40"/>
    <p:sldId id="1416" r:id="rId41"/>
    <p:sldId id="2405" r:id="rId42"/>
    <p:sldId id="1421" r:id="rId43"/>
    <p:sldId id="2404" r:id="rId44"/>
    <p:sldId id="2410" r:id="rId45"/>
    <p:sldId id="2411" r:id="rId46"/>
    <p:sldId id="2414" r:id="rId47"/>
    <p:sldId id="2413" r:id="rId48"/>
    <p:sldId id="2415" r:id="rId49"/>
    <p:sldId id="2333" r:id="rId50"/>
    <p:sldId id="1423" r:id="rId51"/>
    <p:sldId id="1424" r:id="rId52"/>
    <p:sldId id="1425" r:id="rId53"/>
    <p:sldId id="1426" r:id="rId54"/>
    <p:sldId id="1427" r:id="rId55"/>
    <p:sldId id="1428" r:id="rId56"/>
    <p:sldId id="1430" r:id="rId57"/>
    <p:sldId id="1431" r:id="rId58"/>
    <p:sldId id="1432" r:id="rId59"/>
    <p:sldId id="1433" r:id="rId60"/>
    <p:sldId id="1434" r:id="rId61"/>
    <p:sldId id="1435" r:id="rId62"/>
    <p:sldId id="1436" r:id="rId63"/>
    <p:sldId id="1438" r:id="rId64"/>
    <p:sldId id="1439" r:id="rId65"/>
    <p:sldId id="1440" r:id="rId66"/>
    <p:sldId id="1441" r:id="rId67"/>
    <p:sldId id="1442" r:id="rId68"/>
    <p:sldId id="1443" r:id="rId69"/>
    <p:sldId id="1444" r:id="rId70"/>
    <p:sldId id="1445" r:id="rId71"/>
    <p:sldId id="1446" r:id="rId72"/>
    <p:sldId id="1448" r:id="rId73"/>
    <p:sldId id="1449" r:id="rId74"/>
    <p:sldId id="1450" r:id="rId75"/>
    <p:sldId id="1451" r:id="rId76"/>
    <p:sldId id="1452" r:id="rId77"/>
    <p:sldId id="1453" r:id="rId78"/>
    <p:sldId id="1455" r:id="rId79"/>
    <p:sldId id="1454" r:id="rId80"/>
    <p:sldId id="1456" r:id="rId81"/>
    <p:sldId id="1457" r:id="rId82"/>
    <p:sldId id="2331"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8" d="100"/>
          <a:sy n="68" d="100"/>
        </p:scale>
        <p:origin x="8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5CA4F8-9EC8-41E7-B931-4F6123D171F5}" type="doc">
      <dgm:prSet loTypeId="urn:microsoft.com/office/officeart/2005/8/layout/radial6" loCatId="cycle" qsTypeId="urn:microsoft.com/office/officeart/2005/8/quickstyle/simple4" qsCatId="simple" csTypeId="urn:microsoft.com/office/officeart/2005/8/colors/colorful2" csCatId="colorful" phldr="1"/>
      <dgm:spPr/>
      <dgm:t>
        <a:bodyPr/>
        <a:lstStyle/>
        <a:p>
          <a:endParaRPr lang="en-US"/>
        </a:p>
      </dgm:t>
    </dgm:pt>
    <dgm:pt modelId="{C61E6BB1-81D6-41CB-B3F8-EEB62CE1BF10}">
      <dgm:prSet phldrT="[Text]" custT="1"/>
      <dgm:spPr/>
      <dgm:t>
        <a:bodyPr/>
        <a:lstStyle/>
        <a:p>
          <a:r>
            <a:rPr lang="en-US" sz="2000" b="1" dirty="0" err="1"/>
            <a:t>Pajak</a:t>
          </a:r>
          <a:r>
            <a:rPr lang="en-US" sz="2000" b="1" dirty="0"/>
            <a:t> </a:t>
          </a:r>
          <a:r>
            <a:rPr lang="en-US" sz="2000" b="1" dirty="0" err="1"/>
            <a:t>dalam</a:t>
          </a:r>
          <a:r>
            <a:rPr lang="en-US" sz="2000" b="1" dirty="0"/>
            <a:t> Perusahaan</a:t>
          </a:r>
        </a:p>
      </dgm:t>
    </dgm:pt>
    <dgm:pt modelId="{501D925B-65DE-451C-9EF5-CF5DBCB58374}" type="parTrans" cxnId="{3A709E04-C360-4E62-9D13-5E02282DCFCA}">
      <dgm:prSet/>
      <dgm:spPr/>
      <dgm:t>
        <a:bodyPr/>
        <a:lstStyle/>
        <a:p>
          <a:endParaRPr lang="en-US" sz="2000" b="1"/>
        </a:p>
      </dgm:t>
    </dgm:pt>
    <dgm:pt modelId="{A55A7447-7860-41C8-A878-CAAC8F63D915}" type="sibTrans" cxnId="{3A709E04-C360-4E62-9D13-5E02282DCFCA}">
      <dgm:prSet/>
      <dgm:spPr/>
      <dgm:t>
        <a:bodyPr/>
        <a:lstStyle/>
        <a:p>
          <a:endParaRPr lang="en-US" sz="2000" b="1"/>
        </a:p>
      </dgm:t>
    </dgm:pt>
    <dgm:pt modelId="{9598CCE9-A291-4A2D-8B56-DB5359E6B445}">
      <dgm:prSet phldrT="[Text]" custT="1"/>
      <dgm:spPr>
        <a:solidFill>
          <a:schemeClr val="accent2">
            <a:lumMod val="75000"/>
          </a:schemeClr>
        </a:solidFill>
      </dgm:spPr>
      <dgm:t>
        <a:bodyPr/>
        <a:lstStyle/>
        <a:p>
          <a:r>
            <a:rPr lang="en-US" sz="2000" b="1" dirty="0" err="1"/>
            <a:t>Transaksi</a:t>
          </a:r>
          <a:endParaRPr lang="en-US" sz="2000" b="1" dirty="0"/>
        </a:p>
      </dgm:t>
    </dgm:pt>
    <dgm:pt modelId="{20D9276F-FC61-4DC7-98EA-BCFC7B42C1B4}" type="parTrans" cxnId="{C083C60D-6763-421C-8852-2E2103B6C314}">
      <dgm:prSet/>
      <dgm:spPr/>
      <dgm:t>
        <a:bodyPr/>
        <a:lstStyle/>
        <a:p>
          <a:endParaRPr lang="en-US" sz="2000" b="1"/>
        </a:p>
      </dgm:t>
    </dgm:pt>
    <dgm:pt modelId="{DE5807AB-06AE-44F6-A802-B69165E60322}" type="sibTrans" cxnId="{C083C60D-6763-421C-8852-2E2103B6C314}">
      <dgm:prSet/>
      <dgm:spPr/>
      <dgm:t>
        <a:bodyPr/>
        <a:lstStyle/>
        <a:p>
          <a:endParaRPr lang="en-US" sz="2000" b="1"/>
        </a:p>
      </dgm:t>
    </dgm:pt>
    <dgm:pt modelId="{64A40B8B-1AD4-4662-91B0-1D5C99B0406C}">
      <dgm:prSet phldrT="[Text]" custT="1"/>
      <dgm:spPr>
        <a:solidFill>
          <a:srgbClr val="B99045"/>
        </a:solidFill>
      </dgm:spPr>
      <dgm:t>
        <a:bodyPr/>
        <a:lstStyle/>
        <a:p>
          <a:r>
            <a:rPr lang="en-US" sz="2000" b="1" dirty="0" err="1"/>
            <a:t>Kewajiban</a:t>
          </a:r>
          <a:r>
            <a:rPr lang="en-US" sz="2000" b="1" dirty="0"/>
            <a:t> Perusahaan</a:t>
          </a:r>
        </a:p>
      </dgm:t>
    </dgm:pt>
    <dgm:pt modelId="{FACBEB95-E9C4-4F6B-9541-C32FB004B451}" type="sibTrans" cxnId="{3016807A-CFFF-4CA2-A6EE-668F1B617D69}">
      <dgm:prSet/>
      <dgm:spPr/>
      <dgm:t>
        <a:bodyPr/>
        <a:lstStyle/>
        <a:p>
          <a:endParaRPr lang="en-US" sz="2000" b="1"/>
        </a:p>
      </dgm:t>
    </dgm:pt>
    <dgm:pt modelId="{F5568CAF-B612-4E53-9733-03D70F53BBF3}" type="parTrans" cxnId="{3016807A-CFFF-4CA2-A6EE-668F1B617D69}">
      <dgm:prSet/>
      <dgm:spPr/>
      <dgm:t>
        <a:bodyPr/>
        <a:lstStyle/>
        <a:p>
          <a:endParaRPr lang="en-US" sz="2000" b="1"/>
        </a:p>
      </dgm:t>
    </dgm:pt>
    <dgm:pt modelId="{AAA3280B-D03F-4FD8-B2BD-F38582058FEF}">
      <dgm:prSet phldrT="[Text]" custT="1"/>
      <dgm:spPr>
        <a:solidFill>
          <a:schemeClr val="bg1">
            <a:lumMod val="50000"/>
          </a:schemeClr>
        </a:solidFill>
      </dgm:spPr>
      <dgm:t>
        <a:bodyPr/>
        <a:lstStyle/>
        <a:p>
          <a:r>
            <a:rPr lang="en-US" sz="2000" b="1" dirty="0" err="1"/>
            <a:t>Laporan</a:t>
          </a:r>
          <a:r>
            <a:rPr lang="en-US" sz="2000" b="1" dirty="0"/>
            <a:t> </a:t>
          </a:r>
          <a:r>
            <a:rPr lang="en-US" sz="2000" b="1" dirty="0" err="1"/>
            <a:t>Keuangan</a:t>
          </a:r>
          <a:endParaRPr lang="en-US" sz="2000" b="1" dirty="0"/>
        </a:p>
      </dgm:t>
    </dgm:pt>
    <dgm:pt modelId="{5122FF14-1886-4AEC-ABD6-FAD61C1E0A8A}" type="sibTrans" cxnId="{C4579EB5-26C1-496D-ACA8-C70E03E5C0EF}">
      <dgm:prSet/>
      <dgm:spPr/>
      <dgm:t>
        <a:bodyPr/>
        <a:lstStyle/>
        <a:p>
          <a:endParaRPr lang="en-US" sz="2000" b="1"/>
        </a:p>
      </dgm:t>
    </dgm:pt>
    <dgm:pt modelId="{5CFC45E2-839A-4E9C-A825-9BD24AB5900F}" type="parTrans" cxnId="{C4579EB5-26C1-496D-ACA8-C70E03E5C0EF}">
      <dgm:prSet/>
      <dgm:spPr/>
      <dgm:t>
        <a:bodyPr/>
        <a:lstStyle/>
        <a:p>
          <a:endParaRPr lang="en-US" sz="2000" b="1"/>
        </a:p>
      </dgm:t>
    </dgm:pt>
    <dgm:pt modelId="{343643E7-AC50-45BB-891B-F05AE87E09D3}">
      <dgm:prSet phldrT="[Text]" custT="1"/>
      <dgm:spPr>
        <a:solidFill>
          <a:srgbClr val="C800C8"/>
        </a:solidFill>
      </dgm:spPr>
      <dgm:t>
        <a:bodyPr/>
        <a:lstStyle/>
        <a:p>
          <a:r>
            <a:rPr lang="en-US" sz="2000" b="1" dirty="0" err="1"/>
            <a:t>Keputusan</a:t>
          </a:r>
          <a:r>
            <a:rPr lang="en-US" sz="2000" b="1" dirty="0"/>
            <a:t> </a:t>
          </a:r>
          <a:r>
            <a:rPr lang="en-US" sz="2000" b="1" dirty="0" err="1"/>
            <a:t>Manajemen</a:t>
          </a:r>
          <a:endParaRPr lang="en-US" sz="2000" b="1" dirty="0"/>
        </a:p>
      </dgm:t>
    </dgm:pt>
    <dgm:pt modelId="{84613750-34E6-4E3A-B813-28E67EB52DD7}" type="sibTrans" cxnId="{1AD14A1E-A3FC-4DC1-8F7A-8F836673AD38}">
      <dgm:prSet/>
      <dgm:spPr>
        <a:solidFill>
          <a:srgbClr val="8030E0"/>
        </a:solidFill>
      </dgm:spPr>
      <dgm:t>
        <a:bodyPr/>
        <a:lstStyle/>
        <a:p>
          <a:endParaRPr lang="en-US" sz="2000" b="1"/>
        </a:p>
      </dgm:t>
    </dgm:pt>
    <dgm:pt modelId="{DBE4CE96-D282-4237-9E19-33F42BE7D4D3}" type="parTrans" cxnId="{1AD14A1E-A3FC-4DC1-8F7A-8F836673AD38}">
      <dgm:prSet/>
      <dgm:spPr/>
      <dgm:t>
        <a:bodyPr/>
        <a:lstStyle/>
        <a:p>
          <a:endParaRPr lang="en-US" sz="2000" b="1"/>
        </a:p>
      </dgm:t>
    </dgm:pt>
    <dgm:pt modelId="{33DC7AF4-EC75-4322-8452-14021D1C1CBB}" type="pres">
      <dgm:prSet presAssocID="{D05CA4F8-9EC8-41E7-B931-4F6123D171F5}" presName="Name0" presStyleCnt="0">
        <dgm:presLayoutVars>
          <dgm:chMax val="1"/>
          <dgm:dir/>
          <dgm:animLvl val="ctr"/>
          <dgm:resizeHandles val="exact"/>
        </dgm:presLayoutVars>
      </dgm:prSet>
      <dgm:spPr/>
    </dgm:pt>
    <dgm:pt modelId="{B8C2449E-6049-4B0F-8964-36C123F11646}" type="pres">
      <dgm:prSet presAssocID="{C61E6BB1-81D6-41CB-B3F8-EEB62CE1BF10}" presName="centerShape" presStyleLbl="node0" presStyleIdx="0" presStyleCnt="1" custScaleX="132557"/>
      <dgm:spPr/>
    </dgm:pt>
    <dgm:pt modelId="{5F79DAEC-D0C3-4ED9-B217-88E6226BA756}" type="pres">
      <dgm:prSet presAssocID="{9598CCE9-A291-4A2D-8B56-DB5359E6B445}" presName="node" presStyleLbl="node1" presStyleIdx="0" presStyleCnt="4" custScaleX="202893" custRadScaleRad="100000" custRadScaleInc="0">
        <dgm:presLayoutVars>
          <dgm:bulletEnabled val="1"/>
        </dgm:presLayoutVars>
      </dgm:prSet>
      <dgm:spPr/>
    </dgm:pt>
    <dgm:pt modelId="{C62C827E-B1CA-4A38-AAAA-F2CC75EBB3D6}" type="pres">
      <dgm:prSet presAssocID="{9598CCE9-A291-4A2D-8B56-DB5359E6B445}" presName="dummy" presStyleCnt="0"/>
      <dgm:spPr/>
    </dgm:pt>
    <dgm:pt modelId="{214C28E7-204C-4071-866E-EDB864E70DAB}" type="pres">
      <dgm:prSet presAssocID="{DE5807AB-06AE-44F6-A802-B69165E60322}" presName="sibTrans" presStyleLbl="sibTrans2D1" presStyleIdx="0" presStyleCnt="4"/>
      <dgm:spPr/>
    </dgm:pt>
    <dgm:pt modelId="{DAF6FED7-B84B-4BD1-B0FB-5897098561F1}" type="pres">
      <dgm:prSet presAssocID="{64A40B8B-1AD4-4662-91B0-1D5C99B0406C}" presName="node" presStyleLbl="node1" presStyleIdx="1" presStyleCnt="4" custScaleX="205349" custRadScaleRad="164313">
        <dgm:presLayoutVars>
          <dgm:bulletEnabled val="1"/>
        </dgm:presLayoutVars>
      </dgm:prSet>
      <dgm:spPr/>
    </dgm:pt>
    <dgm:pt modelId="{560C8589-E4AE-4757-BC4C-AB3ABCE05545}" type="pres">
      <dgm:prSet presAssocID="{64A40B8B-1AD4-4662-91B0-1D5C99B0406C}" presName="dummy" presStyleCnt="0"/>
      <dgm:spPr/>
    </dgm:pt>
    <dgm:pt modelId="{CC6BCEDD-30D8-4CD3-B5DF-F2A38D37DB78}" type="pres">
      <dgm:prSet presAssocID="{FACBEB95-E9C4-4F6B-9541-C32FB004B451}" presName="sibTrans" presStyleLbl="sibTrans2D1" presStyleIdx="1" presStyleCnt="4"/>
      <dgm:spPr/>
    </dgm:pt>
    <dgm:pt modelId="{4C757453-4501-45D5-BF90-8A6CA781B5D0}" type="pres">
      <dgm:prSet presAssocID="{AAA3280B-D03F-4FD8-B2BD-F38582058FEF}" presName="node" presStyleLbl="node1" presStyleIdx="2" presStyleCnt="4" custScaleX="202893">
        <dgm:presLayoutVars>
          <dgm:bulletEnabled val="1"/>
        </dgm:presLayoutVars>
      </dgm:prSet>
      <dgm:spPr/>
    </dgm:pt>
    <dgm:pt modelId="{4695310E-AEB8-4C4F-9754-B46310CB6EBC}" type="pres">
      <dgm:prSet presAssocID="{AAA3280B-D03F-4FD8-B2BD-F38582058FEF}" presName="dummy" presStyleCnt="0"/>
      <dgm:spPr/>
    </dgm:pt>
    <dgm:pt modelId="{36D9E710-0CEF-4640-8C62-3D63E33C663B}" type="pres">
      <dgm:prSet presAssocID="{5122FF14-1886-4AEC-ABD6-FAD61C1E0A8A}" presName="sibTrans" presStyleLbl="sibTrans2D1" presStyleIdx="2" presStyleCnt="4"/>
      <dgm:spPr/>
    </dgm:pt>
    <dgm:pt modelId="{BA1D1F80-8BD1-4E30-AEE1-F75E7E3971CA}" type="pres">
      <dgm:prSet presAssocID="{343643E7-AC50-45BB-891B-F05AE87E09D3}" presName="node" presStyleLbl="node1" presStyleIdx="3" presStyleCnt="4" custScaleX="205349" custRadScaleRad="164313">
        <dgm:presLayoutVars>
          <dgm:bulletEnabled val="1"/>
        </dgm:presLayoutVars>
      </dgm:prSet>
      <dgm:spPr/>
    </dgm:pt>
    <dgm:pt modelId="{3E9F8127-1693-48CB-83D3-508013088092}" type="pres">
      <dgm:prSet presAssocID="{343643E7-AC50-45BB-891B-F05AE87E09D3}" presName="dummy" presStyleCnt="0"/>
      <dgm:spPr/>
    </dgm:pt>
    <dgm:pt modelId="{B62D1A90-7B03-4241-BEEF-B1F30E1BC66D}" type="pres">
      <dgm:prSet presAssocID="{84613750-34E6-4E3A-B813-28E67EB52DD7}" presName="sibTrans" presStyleLbl="sibTrans2D1" presStyleIdx="3" presStyleCnt="4"/>
      <dgm:spPr/>
    </dgm:pt>
  </dgm:ptLst>
  <dgm:cxnLst>
    <dgm:cxn modelId="{3A709E04-C360-4E62-9D13-5E02282DCFCA}" srcId="{D05CA4F8-9EC8-41E7-B931-4F6123D171F5}" destId="{C61E6BB1-81D6-41CB-B3F8-EEB62CE1BF10}" srcOrd="0" destOrd="0" parTransId="{501D925B-65DE-451C-9EF5-CF5DBCB58374}" sibTransId="{A55A7447-7860-41C8-A878-CAAC8F63D915}"/>
    <dgm:cxn modelId="{C083C60D-6763-421C-8852-2E2103B6C314}" srcId="{C61E6BB1-81D6-41CB-B3F8-EEB62CE1BF10}" destId="{9598CCE9-A291-4A2D-8B56-DB5359E6B445}" srcOrd="0" destOrd="0" parTransId="{20D9276F-FC61-4DC7-98EA-BCFC7B42C1B4}" sibTransId="{DE5807AB-06AE-44F6-A802-B69165E60322}"/>
    <dgm:cxn modelId="{B4F42F1A-96A6-4A1B-97D5-7A25B327B247}" type="presOf" srcId="{DE5807AB-06AE-44F6-A802-B69165E60322}" destId="{214C28E7-204C-4071-866E-EDB864E70DAB}" srcOrd="0" destOrd="0" presId="urn:microsoft.com/office/officeart/2005/8/layout/radial6"/>
    <dgm:cxn modelId="{1AD14A1E-A3FC-4DC1-8F7A-8F836673AD38}" srcId="{C61E6BB1-81D6-41CB-B3F8-EEB62CE1BF10}" destId="{343643E7-AC50-45BB-891B-F05AE87E09D3}" srcOrd="3" destOrd="0" parTransId="{DBE4CE96-D282-4237-9E19-33F42BE7D4D3}" sibTransId="{84613750-34E6-4E3A-B813-28E67EB52DD7}"/>
    <dgm:cxn modelId="{7039CA21-D2D2-4FBF-885C-26B45D52A1A3}" type="presOf" srcId="{AAA3280B-D03F-4FD8-B2BD-F38582058FEF}" destId="{4C757453-4501-45D5-BF90-8A6CA781B5D0}" srcOrd="0" destOrd="0" presId="urn:microsoft.com/office/officeart/2005/8/layout/radial6"/>
    <dgm:cxn modelId="{557EFE25-18ED-4807-AF9C-6BB938C7DA23}" type="presOf" srcId="{9598CCE9-A291-4A2D-8B56-DB5359E6B445}" destId="{5F79DAEC-D0C3-4ED9-B217-88E6226BA756}" srcOrd="0" destOrd="0" presId="urn:microsoft.com/office/officeart/2005/8/layout/radial6"/>
    <dgm:cxn modelId="{069B2D3A-E5BE-4AC1-8DEA-78BDB595D698}" type="presOf" srcId="{343643E7-AC50-45BB-891B-F05AE87E09D3}" destId="{BA1D1F80-8BD1-4E30-AEE1-F75E7E3971CA}" srcOrd="0" destOrd="0" presId="urn:microsoft.com/office/officeart/2005/8/layout/radial6"/>
    <dgm:cxn modelId="{F7F30B67-1B14-450E-A59A-11812DA9FE8D}" type="presOf" srcId="{64A40B8B-1AD4-4662-91B0-1D5C99B0406C}" destId="{DAF6FED7-B84B-4BD1-B0FB-5897098561F1}" srcOrd="0" destOrd="0" presId="urn:microsoft.com/office/officeart/2005/8/layout/radial6"/>
    <dgm:cxn modelId="{58F85968-D1AA-48B9-B90B-8F6C13D41045}" type="presOf" srcId="{84613750-34E6-4E3A-B813-28E67EB52DD7}" destId="{B62D1A90-7B03-4241-BEEF-B1F30E1BC66D}" srcOrd="0" destOrd="0" presId="urn:microsoft.com/office/officeart/2005/8/layout/radial6"/>
    <dgm:cxn modelId="{66F95F6B-0CC1-4593-B51B-1D7C09FBADFC}" type="presOf" srcId="{D05CA4F8-9EC8-41E7-B931-4F6123D171F5}" destId="{33DC7AF4-EC75-4322-8452-14021D1C1CBB}" srcOrd="0" destOrd="0" presId="urn:microsoft.com/office/officeart/2005/8/layout/radial6"/>
    <dgm:cxn modelId="{3016807A-CFFF-4CA2-A6EE-668F1B617D69}" srcId="{C61E6BB1-81D6-41CB-B3F8-EEB62CE1BF10}" destId="{64A40B8B-1AD4-4662-91B0-1D5C99B0406C}" srcOrd="1" destOrd="0" parTransId="{F5568CAF-B612-4E53-9733-03D70F53BBF3}" sibTransId="{FACBEB95-E9C4-4F6B-9541-C32FB004B451}"/>
    <dgm:cxn modelId="{98B0D8A4-4128-46E7-ABFF-B6990D2DC109}" type="presOf" srcId="{C61E6BB1-81D6-41CB-B3F8-EEB62CE1BF10}" destId="{B8C2449E-6049-4B0F-8964-36C123F11646}" srcOrd="0" destOrd="0" presId="urn:microsoft.com/office/officeart/2005/8/layout/radial6"/>
    <dgm:cxn modelId="{BB34CDB2-2753-42A5-8BC1-30B7FFCE2B74}" type="presOf" srcId="{5122FF14-1886-4AEC-ABD6-FAD61C1E0A8A}" destId="{36D9E710-0CEF-4640-8C62-3D63E33C663B}" srcOrd="0" destOrd="0" presId="urn:microsoft.com/office/officeart/2005/8/layout/radial6"/>
    <dgm:cxn modelId="{C4579EB5-26C1-496D-ACA8-C70E03E5C0EF}" srcId="{C61E6BB1-81D6-41CB-B3F8-EEB62CE1BF10}" destId="{AAA3280B-D03F-4FD8-B2BD-F38582058FEF}" srcOrd="2" destOrd="0" parTransId="{5CFC45E2-839A-4E9C-A825-9BD24AB5900F}" sibTransId="{5122FF14-1886-4AEC-ABD6-FAD61C1E0A8A}"/>
    <dgm:cxn modelId="{DBCBECB8-DA75-4134-A834-2A8E8C1F6057}" type="presOf" srcId="{FACBEB95-E9C4-4F6B-9541-C32FB004B451}" destId="{CC6BCEDD-30D8-4CD3-B5DF-F2A38D37DB78}" srcOrd="0" destOrd="0" presId="urn:microsoft.com/office/officeart/2005/8/layout/radial6"/>
    <dgm:cxn modelId="{7F049C3F-7056-4468-AD37-D14C382F8CA0}" type="presParOf" srcId="{33DC7AF4-EC75-4322-8452-14021D1C1CBB}" destId="{B8C2449E-6049-4B0F-8964-36C123F11646}" srcOrd="0" destOrd="0" presId="urn:microsoft.com/office/officeart/2005/8/layout/radial6"/>
    <dgm:cxn modelId="{12EE9ED2-7AEB-42B2-9BF3-B4496AD6917D}" type="presParOf" srcId="{33DC7AF4-EC75-4322-8452-14021D1C1CBB}" destId="{5F79DAEC-D0C3-4ED9-B217-88E6226BA756}" srcOrd="1" destOrd="0" presId="urn:microsoft.com/office/officeart/2005/8/layout/radial6"/>
    <dgm:cxn modelId="{7853806A-71DA-4FC3-8015-C34CD616CD66}" type="presParOf" srcId="{33DC7AF4-EC75-4322-8452-14021D1C1CBB}" destId="{C62C827E-B1CA-4A38-AAAA-F2CC75EBB3D6}" srcOrd="2" destOrd="0" presId="urn:microsoft.com/office/officeart/2005/8/layout/radial6"/>
    <dgm:cxn modelId="{FAFFF2C2-374F-42B8-80B1-72CF278BE11C}" type="presParOf" srcId="{33DC7AF4-EC75-4322-8452-14021D1C1CBB}" destId="{214C28E7-204C-4071-866E-EDB864E70DAB}" srcOrd="3" destOrd="0" presId="urn:microsoft.com/office/officeart/2005/8/layout/radial6"/>
    <dgm:cxn modelId="{D6B46ED7-A5E7-4359-AA6D-801091132B8B}" type="presParOf" srcId="{33DC7AF4-EC75-4322-8452-14021D1C1CBB}" destId="{DAF6FED7-B84B-4BD1-B0FB-5897098561F1}" srcOrd="4" destOrd="0" presId="urn:microsoft.com/office/officeart/2005/8/layout/radial6"/>
    <dgm:cxn modelId="{4DA5381E-FC92-47A3-8309-394BD05E73D5}" type="presParOf" srcId="{33DC7AF4-EC75-4322-8452-14021D1C1CBB}" destId="{560C8589-E4AE-4757-BC4C-AB3ABCE05545}" srcOrd="5" destOrd="0" presId="urn:microsoft.com/office/officeart/2005/8/layout/radial6"/>
    <dgm:cxn modelId="{1EF423FA-6E4E-4C1F-BD76-197F044D6208}" type="presParOf" srcId="{33DC7AF4-EC75-4322-8452-14021D1C1CBB}" destId="{CC6BCEDD-30D8-4CD3-B5DF-F2A38D37DB78}" srcOrd="6" destOrd="0" presId="urn:microsoft.com/office/officeart/2005/8/layout/radial6"/>
    <dgm:cxn modelId="{BF6619A5-EC03-4914-80E2-B76E232EFF10}" type="presParOf" srcId="{33DC7AF4-EC75-4322-8452-14021D1C1CBB}" destId="{4C757453-4501-45D5-BF90-8A6CA781B5D0}" srcOrd="7" destOrd="0" presId="urn:microsoft.com/office/officeart/2005/8/layout/radial6"/>
    <dgm:cxn modelId="{25B259DF-A396-46D9-89B6-8ADD1284C364}" type="presParOf" srcId="{33DC7AF4-EC75-4322-8452-14021D1C1CBB}" destId="{4695310E-AEB8-4C4F-9754-B46310CB6EBC}" srcOrd="8" destOrd="0" presId="urn:microsoft.com/office/officeart/2005/8/layout/radial6"/>
    <dgm:cxn modelId="{3A0A339F-122B-42E6-A3BE-BCE5CD3794F4}" type="presParOf" srcId="{33DC7AF4-EC75-4322-8452-14021D1C1CBB}" destId="{36D9E710-0CEF-4640-8C62-3D63E33C663B}" srcOrd="9" destOrd="0" presId="urn:microsoft.com/office/officeart/2005/8/layout/radial6"/>
    <dgm:cxn modelId="{7B498A81-1695-42F1-BF7C-75510CECBB68}" type="presParOf" srcId="{33DC7AF4-EC75-4322-8452-14021D1C1CBB}" destId="{BA1D1F80-8BD1-4E30-AEE1-F75E7E3971CA}" srcOrd="10" destOrd="0" presId="urn:microsoft.com/office/officeart/2005/8/layout/radial6"/>
    <dgm:cxn modelId="{732EE111-687E-4AF2-A498-175E9F40341D}" type="presParOf" srcId="{33DC7AF4-EC75-4322-8452-14021D1C1CBB}" destId="{3E9F8127-1693-48CB-83D3-508013088092}" srcOrd="11" destOrd="0" presId="urn:microsoft.com/office/officeart/2005/8/layout/radial6"/>
    <dgm:cxn modelId="{A1C3BC6B-931D-44AD-9DED-ED0AB4177790}" type="presParOf" srcId="{33DC7AF4-EC75-4322-8452-14021D1C1CBB}" destId="{B62D1A90-7B03-4241-BEEF-B1F30E1BC66D}"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2D1A90-7B03-4241-BEEF-B1F30E1BC66D}">
      <dsp:nvSpPr>
        <dsp:cNvPr id="0" name=""/>
        <dsp:cNvSpPr/>
      </dsp:nvSpPr>
      <dsp:spPr>
        <a:xfrm>
          <a:off x="1664353" y="71087"/>
          <a:ext cx="3496028" cy="3496028"/>
        </a:xfrm>
        <a:prstGeom prst="blockArc">
          <a:avLst>
            <a:gd name="adj1" fmla="val 9874384"/>
            <a:gd name="adj2" fmla="val 18766680"/>
            <a:gd name="adj3" fmla="val 4641"/>
          </a:avLst>
        </a:prstGeom>
        <a:solidFill>
          <a:srgbClr val="8030E0"/>
        </a:solidFill>
        <a:ln>
          <a:noFill/>
        </a:ln>
        <a:effectLst/>
      </dsp:spPr>
      <dsp:style>
        <a:lnRef idx="0">
          <a:scrgbClr r="0" g="0" b="0"/>
        </a:lnRef>
        <a:fillRef idx="3">
          <a:scrgbClr r="0" g="0" b="0"/>
        </a:fillRef>
        <a:effectRef idx="2">
          <a:scrgbClr r="0" g="0" b="0"/>
        </a:effectRef>
        <a:fontRef idx="minor">
          <a:schemeClr val="lt1"/>
        </a:fontRef>
      </dsp:style>
    </dsp:sp>
    <dsp:sp modelId="{36D9E710-0CEF-4640-8C62-3D63E33C663B}">
      <dsp:nvSpPr>
        <dsp:cNvPr id="0" name=""/>
        <dsp:cNvSpPr/>
      </dsp:nvSpPr>
      <dsp:spPr>
        <a:xfrm>
          <a:off x="1664353" y="979484"/>
          <a:ext cx="3496028" cy="3496028"/>
        </a:xfrm>
        <a:prstGeom prst="blockArc">
          <a:avLst>
            <a:gd name="adj1" fmla="val 2833320"/>
            <a:gd name="adj2" fmla="val 11725616"/>
            <a:gd name="adj3" fmla="val 4641"/>
          </a:avLst>
        </a:prstGeom>
        <a:gradFill rotWithShape="0">
          <a:gsLst>
            <a:gs pos="0">
              <a:schemeClr val="accent2">
                <a:hueOff val="4295743"/>
                <a:satOff val="-12329"/>
                <a:lumOff val="-19739"/>
                <a:alphaOff val="0"/>
                <a:satMod val="103000"/>
                <a:lumMod val="102000"/>
                <a:tint val="94000"/>
              </a:schemeClr>
            </a:gs>
            <a:gs pos="50000">
              <a:schemeClr val="accent2">
                <a:hueOff val="4295743"/>
                <a:satOff val="-12329"/>
                <a:lumOff val="-19739"/>
                <a:alphaOff val="0"/>
                <a:satMod val="110000"/>
                <a:lumMod val="100000"/>
                <a:shade val="100000"/>
              </a:schemeClr>
            </a:gs>
            <a:gs pos="100000">
              <a:schemeClr val="accent2">
                <a:hueOff val="4295743"/>
                <a:satOff val="-12329"/>
                <a:lumOff val="-1973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CC6BCEDD-30D8-4CD3-B5DF-F2A38D37DB78}">
      <dsp:nvSpPr>
        <dsp:cNvPr id="0" name=""/>
        <dsp:cNvSpPr/>
      </dsp:nvSpPr>
      <dsp:spPr>
        <a:xfrm>
          <a:off x="3983618" y="979484"/>
          <a:ext cx="3496028" cy="3496028"/>
        </a:xfrm>
        <a:prstGeom prst="blockArc">
          <a:avLst>
            <a:gd name="adj1" fmla="val 20674384"/>
            <a:gd name="adj2" fmla="val 7966680"/>
            <a:gd name="adj3" fmla="val 4641"/>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14C28E7-204C-4071-866E-EDB864E70DAB}">
      <dsp:nvSpPr>
        <dsp:cNvPr id="0" name=""/>
        <dsp:cNvSpPr/>
      </dsp:nvSpPr>
      <dsp:spPr>
        <a:xfrm>
          <a:off x="3983618" y="71087"/>
          <a:ext cx="3496028" cy="3496028"/>
        </a:xfrm>
        <a:prstGeom prst="blockArc">
          <a:avLst>
            <a:gd name="adj1" fmla="val 13633320"/>
            <a:gd name="adj2" fmla="val 925616"/>
            <a:gd name="adj3" fmla="val 4641"/>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8C2449E-6049-4B0F-8964-36C123F11646}">
      <dsp:nvSpPr>
        <dsp:cNvPr id="0" name=""/>
        <dsp:cNvSpPr/>
      </dsp:nvSpPr>
      <dsp:spPr>
        <a:xfrm>
          <a:off x="3505197" y="1468511"/>
          <a:ext cx="2133605" cy="1609576"/>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t>Pajak</a:t>
          </a:r>
          <a:r>
            <a:rPr lang="en-US" sz="2000" b="1" kern="1200" dirty="0"/>
            <a:t> </a:t>
          </a:r>
          <a:r>
            <a:rPr lang="en-US" sz="2000" b="1" kern="1200" dirty="0" err="1"/>
            <a:t>dalam</a:t>
          </a:r>
          <a:r>
            <a:rPr lang="en-US" sz="2000" b="1" kern="1200" dirty="0"/>
            <a:t> Perusahaan</a:t>
          </a:r>
        </a:p>
      </dsp:txBody>
      <dsp:txXfrm>
        <a:off x="3817656" y="1704228"/>
        <a:ext cx="1508687" cy="1138142"/>
      </dsp:txXfrm>
    </dsp:sp>
    <dsp:sp modelId="{5F79DAEC-D0C3-4ED9-B217-88E6226BA756}">
      <dsp:nvSpPr>
        <dsp:cNvPr id="0" name=""/>
        <dsp:cNvSpPr/>
      </dsp:nvSpPr>
      <dsp:spPr>
        <a:xfrm>
          <a:off x="3428998" y="2495"/>
          <a:ext cx="2286002" cy="1126703"/>
        </a:xfrm>
        <a:prstGeom prst="ellipse">
          <a:avLst/>
        </a:prstGeom>
        <a:solidFill>
          <a:schemeClr val="accent2">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t>Transaksi</a:t>
          </a:r>
          <a:endParaRPr lang="en-US" sz="2000" b="1" kern="1200" dirty="0"/>
        </a:p>
      </dsp:txBody>
      <dsp:txXfrm>
        <a:off x="3763775" y="167497"/>
        <a:ext cx="1616448" cy="796699"/>
      </dsp:txXfrm>
    </dsp:sp>
    <dsp:sp modelId="{DAF6FED7-B84B-4BD1-B0FB-5897098561F1}">
      <dsp:nvSpPr>
        <dsp:cNvPr id="0" name=""/>
        <dsp:cNvSpPr/>
      </dsp:nvSpPr>
      <dsp:spPr>
        <a:xfrm>
          <a:off x="6220729" y="1709948"/>
          <a:ext cx="2313674" cy="1126703"/>
        </a:xfrm>
        <a:prstGeom prst="ellipse">
          <a:avLst/>
        </a:prstGeom>
        <a:solidFill>
          <a:srgbClr val="B99045"/>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t>Kewajiban</a:t>
          </a:r>
          <a:r>
            <a:rPr lang="en-US" sz="2000" b="1" kern="1200" dirty="0"/>
            <a:t> Perusahaan</a:t>
          </a:r>
        </a:p>
      </dsp:txBody>
      <dsp:txXfrm>
        <a:off x="6559559" y="1874950"/>
        <a:ext cx="1636014" cy="796699"/>
      </dsp:txXfrm>
    </dsp:sp>
    <dsp:sp modelId="{4C757453-4501-45D5-BF90-8A6CA781B5D0}">
      <dsp:nvSpPr>
        <dsp:cNvPr id="0" name=""/>
        <dsp:cNvSpPr/>
      </dsp:nvSpPr>
      <dsp:spPr>
        <a:xfrm>
          <a:off x="3428998" y="3417401"/>
          <a:ext cx="2286002" cy="1126703"/>
        </a:xfrm>
        <a:prstGeom prst="ellipse">
          <a:avLst/>
        </a:prstGeom>
        <a:solidFill>
          <a:schemeClr val="bg1">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t>Laporan</a:t>
          </a:r>
          <a:r>
            <a:rPr lang="en-US" sz="2000" b="1" kern="1200" dirty="0"/>
            <a:t> </a:t>
          </a:r>
          <a:r>
            <a:rPr lang="en-US" sz="2000" b="1" kern="1200" dirty="0" err="1"/>
            <a:t>Keuangan</a:t>
          </a:r>
          <a:endParaRPr lang="en-US" sz="2000" b="1" kern="1200" dirty="0"/>
        </a:p>
      </dsp:txBody>
      <dsp:txXfrm>
        <a:off x="3763775" y="3582403"/>
        <a:ext cx="1616448" cy="796699"/>
      </dsp:txXfrm>
    </dsp:sp>
    <dsp:sp modelId="{BA1D1F80-8BD1-4E30-AEE1-F75E7E3971CA}">
      <dsp:nvSpPr>
        <dsp:cNvPr id="0" name=""/>
        <dsp:cNvSpPr/>
      </dsp:nvSpPr>
      <dsp:spPr>
        <a:xfrm>
          <a:off x="609596" y="1709948"/>
          <a:ext cx="2313674" cy="1126703"/>
        </a:xfrm>
        <a:prstGeom prst="ellipse">
          <a:avLst/>
        </a:prstGeom>
        <a:solidFill>
          <a:srgbClr val="C800C8"/>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t>Keputusan</a:t>
          </a:r>
          <a:r>
            <a:rPr lang="en-US" sz="2000" b="1" kern="1200" dirty="0"/>
            <a:t> </a:t>
          </a:r>
          <a:r>
            <a:rPr lang="en-US" sz="2000" b="1" kern="1200" dirty="0" err="1"/>
            <a:t>Manajemen</a:t>
          </a:r>
          <a:endParaRPr lang="en-US" sz="2000" b="1" kern="1200" dirty="0"/>
        </a:p>
      </dsp:txBody>
      <dsp:txXfrm>
        <a:off x="948426" y="1874950"/>
        <a:ext cx="1636014" cy="796699"/>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9C1BF0-8615-41C8-8442-92B594059C24}" type="datetimeFigureOut">
              <a:rPr lang="en-ID" smtClean="0"/>
              <a:t>12/05/2024</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05C7E7-A29A-4167-89F9-60FEFEDB70E4}" type="slidenum">
              <a:rPr lang="en-ID" smtClean="0"/>
              <a:t>‹#›</a:t>
            </a:fld>
            <a:endParaRPr lang="en-ID"/>
          </a:p>
        </p:txBody>
      </p:sp>
    </p:spTree>
    <p:extLst>
      <p:ext uri="{BB962C8B-B14F-4D97-AF65-F5344CB8AC3E}">
        <p14:creationId xmlns:p14="http://schemas.microsoft.com/office/powerpoint/2010/main" val="2907743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8" name="Google Shape;168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8273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3</a:t>
            </a:fld>
            <a:endParaRPr lang="en-US" altLang="en-US"/>
          </a:p>
        </p:txBody>
      </p:sp>
    </p:spTree>
    <p:extLst>
      <p:ext uri="{BB962C8B-B14F-4D97-AF65-F5344CB8AC3E}">
        <p14:creationId xmlns:p14="http://schemas.microsoft.com/office/powerpoint/2010/main" val="2744867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5</a:t>
            </a:fld>
            <a:endParaRPr lang="en-US" altLang="en-US"/>
          </a:p>
        </p:txBody>
      </p:sp>
    </p:spTree>
    <p:extLst>
      <p:ext uri="{BB962C8B-B14F-4D97-AF65-F5344CB8AC3E}">
        <p14:creationId xmlns:p14="http://schemas.microsoft.com/office/powerpoint/2010/main" val="867740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A08A5F4B-8A3B-4A71-BA80-6BDB6BFF0780}" type="slidenum">
              <a:rPr lang="id-ID" smtClean="0"/>
              <a:pPr/>
              <a:t>6</a:t>
            </a:fld>
            <a:endParaRPr lang="id-ID"/>
          </a:p>
        </p:txBody>
      </p:sp>
    </p:spTree>
    <p:extLst>
      <p:ext uri="{BB962C8B-B14F-4D97-AF65-F5344CB8AC3E}">
        <p14:creationId xmlns:p14="http://schemas.microsoft.com/office/powerpoint/2010/main" val="3025807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10</a:t>
            </a:fld>
            <a:endParaRPr lang="en-US" altLang="en-US"/>
          </a:p>
        </p:txBody>
      </p:sp>
    </p:spTree>
    <p:extLst>
      <p:ext uri="{BB962C8B-B14F-4D97-AF65-F5344CB8AC3E}">
        <p14:creationId xmlns:p14="http://schemas.microsoft.com/office/powerpoint/2010/main" val="3922942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EAB906-C475-4FA8-977A-7BD1BFBCF99A}" type="slidenum">
              <a:rPr lang="en-US" smtClean="0"/>
              <a:pPr fontAlgn="base">
                <a:spcBef>
                  <a:spcPct val="0"/>
                </a:spcBef>
                <a:spcAft>
                  <a:spcPct val="0"/>
                </a:spcAft>
                <a:defRPr/>
              </a:pPr>
              <a:t>15</a:t>
            </a:fld>
            <a:endParaRPr lang="en-US"/>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a:p>
        </p:txBody>
      </p:sp>
    </p:spTree>
    <p:extLst>
      <p:ext uri="{BB962C8B-B14F-4D97-AF65-F5344CB8AC3E}">
        <p14:creationId xmlns:p14="http://schemas.microsoft.com/office/powerpoint/2010/main" val="3509561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EAB906-C475-4FA8-977A-7BD1BFBCF99A}" type="slidenum">
              <a:rPr lang="en-US" smtClean="0"/>
              <a:pPr fontAlgn="base">
                <a:spcBef>
                  <a:spcPct val="0"/>
                </a:spcBef>
                <a:spcAft>
                  <a:spcPct val="0"/>
                </a:spcAft>
                <a:defRPr/>
              </a:pPr>
              <a:t>16</a:t>
            </a:fld>
            <a:endParaRPr lang="en-US"/>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a:p>
        </p:txBody>
      </p:sp>
    </p:spTree>
    <p:extLst>
      <p:ext uri="{BB962C8B-B14F-4D97-AF65-F5344CB8AC3E}">
        <p14:creationId xmlns:p14="http://schemas.microsoft.com/office/powerpoint/2010/main" val="3911388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EAB906-C475-4FA8-977A-7BD1BFBCF99A}" type="slidenum">
              <a:rPr lang="en-US" smtClean="0"/>
              <a:pPr fontAlgn="base">
                <a:spcBef>
                  <a:spcPct val="0"/>
                </a:spcBef>
                <a:spcAft>
                  <a:spcPct val="0"/>
                </a:spcAft>
                <a:defRPr/>
              </a:pPr>
              <a:t>23</a:t>
            </a:fld>
            <a:endParaRPr lang="en-US"/>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a:p>
        </p:txBody>
      </p:sp>
    </p:spTree>
    <p:extLst>
      <p:ext uri="{BB962C8B-B14F-4D97-AF65-F5344CB8AC3E}">
        <p14:creationId xmlns:p14="http://schemas.microsoft.com/office/powerpoint/2010/main" val="159100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EAB906-C475-4FA8-977A-7BD1BFBCF99A}" type="slidenum">
              <a:rPr lang="en-US" smtClean="0"/>
              <a:pPr fontAlgn="base">
                <a:spcBef>
                  <a:spcPct val="0"/>
                </a:spcBef>
                <a:spcAft>
                  <a:spcPct val="0"/>
                </a:spcAft>
                <a:defRPr/>
              </a:pPr>
              <a:t>24</a:t>
            </a:fld>
            <a:endParaRPr lang="en-US"/>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a:p>
        </p:txBody>
      </p:sp>
    </p:spTree>
    <p:extLst>
      <p:ext uri="{BB962C8B-B14F-4D97-AF65-F5344CB8AC3E}">
        <p14:creationId xmlns:p14="http://schemas.microsoft.com/office/powerpoint/2010/main" val="3541651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EAB906-C475-4FA8-977A-7BD1BFBCF99A}" type="slidenum">
              <a:rPr lang="en-US" smtClean="0"/>
              <a:pPr fontAlgn="base">
                <a:spcBef>
                  <a:spcPct val="0"/>
                </a:spcBef>
                <a:spcAft>
                  <a:spcPct val="0"/>
                </a:spcAft>
                <a:defRPr/>
              </a:pPr>
              <a:t>25</a:t>
            </a:fld>
            <a:endParaRPr lang="en-US"/>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a:p>
        </p:txBody>
      </p:sp>
    </p:spTree>
    <p:extLst>
      <p:ext uri="{BB962C8B-B14F-4D97-AF65-F5344CB8AC3E}">
        <p14:creationId xmlns:p14="http://schemas.microsoft.com/office/powerpoint/2010/main" val="1038466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C9D158-103F-449E-B689-49FA0F4A0876}" type="slidenum">
              <a:rPr lang="en-US" smtClean="0"/>
              <a:pPr fontAlgn="base">
                <a:spcBef>
                  <a:spcPct val="0"/>
                </a:spcBef>
                <a:spcAft>
                  <a:spcPct val="0"/>
                </a:spcAft>
                <a:defRPr/>
              </a:pPr>
              <a:t>28</a:t>
            </a:fld>
            <a:endParaRPr lang="en-US"/>
          </a:p>
        </p:txBody>
      </p:sp>
      <p:sp>
        <p:nvSpPr>
          <p:cNvPr id="624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a:p>
        </p:txBody>
      </p:sp>
    </p:spTree>
    <p:extLst>
      <p:ext uri="{BB962C8B-B14F-4D97-AF65-F5344CB8AC3E}">
        <p14:creationId xmlns:p14="http://schemas.microsoft.com/office/powerpoint/2010/main" val="2765218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A71FF0-1A47-4C02-AA2B-965BFEFEF512}" type="slidenum">
              <a:rPr lang="en-US" smtClean="0"/>
              <a:pPr fontAlgn="base">
                <a:spcBef>
                  <a:spcPct val="0"/>
                </a:spcBef>
                <a:spcAft>
                  <a:spcPct val="0"/>
                </a:spcAft>
                <a:defRPr/>
              </a:pPr>
              <a:t>38</a:t>
            </a:fld>
            <a:endParaRPr lang="en-US"/>
          </a:p>
        </p:txBody>
      </p:sp>
      <p:sp>
        <p:nvSpPr>
          <p:cNvPr id="634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34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a:p>
        </p:txBody>
      </p:sp>
    </p:spTree>
    <p:extLst>
      <p:ext uri="{BB962C8B-B14F-4D97-AF65-F5344CB8AC3E}">
        <p14:creationId xmlns:p14="http://schemas.microsoft.com/office/powerpoint/2010/main" val="16664539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4FD304-B20E-4691-9787-06ACED70D357}" type="slidenum">
              <a:rPr lang="en-US" smtClean="0"/>
              <a:pPr fontAlgn="base">
                <a:spcBef>
                  <a:spcPct val="0"/>
                </a:spcBef>
                <a:spcAft>
                  <a:spcPct val="0"/>
                </a:spcAft>
                <a:defRPr/>
              </a:pPr>
              <a:t>39</a:t>
            </a:fld>
            <a:endParaRPr lang="en-US"/>
          </a:p>
        </p:txBody>
      </p:sp>
      <p:sp>
        <p:nvSpPr>
          <p:cNvPr id="645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45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a:p>
        </p:txBody>
      </p:sp>
    </p:spTree>
    <p:extLst>
      <p:ext uri="{BB962C8B-B14F-4D97-AF65-F5344CB8AC3E}">
        <p14:creationId xmlns:p14="http://schemas.microsoft.com/office/powerpoint/2010/main" val="275353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A51CDF-1F43-432E-9E42-326184CF1E84}" type="slidenum">
              <a:rPr lang="en-US" altLang="en-US" smtClean="0"/>
              <a:pPr>
                <a:defRPr/>
              </a:pPr>
              <a:t>49</a:t>
            </a:fld>
            <a:endParaRPr lang="en-US" altLang="en-US"/>
          </a:p>
        </p:txBody>
      </p:sp>
    </p:spTree>
    <p:extLst>
      <p:ext uri="{BB962C8B-B14F-4D97-AF65-F5344CB8AC3E}">
        <p14:creationId xmlns:p14="http://schemas.microsoft.com/office/powerpoint/2010/main" val="4012060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215F8941-38FE-418C-BE89-CFD1BCD2201A}" type="slidenum">
              <a:rPr lang="en-US" smtClean="0"/>
              <a:t>50</a:t>
            </a:fld>
            <a:endParaRPr lang="en-US"/>
          </a:p>
        </p:txBody>
      </p:sp>
    </p:spTree>
    <p:extLst>
      <p:ext uri="{BB962C8B-B14F-4D97-AF65-F5344CB8AC3E}">
        <p14:creationId xmlns:p14="http://schemas.microsoft.com/office/powerpoint/2010/main" val="298106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5794" name="Rectangle 2"/>
          <p:cNvSpPr>
            <a:spLocks noGrp="1" noRot="1" noChangeAspect="1" noChangeArrowheads="1" noTextEdit="1"/>
          </p:cNvSpPr>
          <p:nvPr>
            <p:ph type="sldImg"/>
          </p:nvPr>
        </p:nvSpPr>
        <p:spPr>
          <a:ln/>
        </p:spPr>
      </p:sp>
      <p:sp>
        <p:nvSpPr>
          <p:cNvPr id="1185795" name="Rectangle 3"/>
          <p:cNvSpPr>
            <a:spLocks noGrp="1" noChangeArrowheads="1"/>
          </p:cNvSpPr>
          <p:nvPr>
            <p:ph type="body" idx="1"/>
          </p:nvPr>
        </p:nvSpPr>
        <p:spPr/>
        <p:txBody>
          <a:bodyPr/>
          <a:lstStyle/>
          <a:p>
            <a:endParaRPr lang="id-ID" altLang="id-ID"/>
          </a:p>
        </p:txBody>
      </p:sp>
    </p:spTree>
    <p:extLst>
      <p:ext uri="{BB962C8B-B14F-4D97-AF65-F5344CB8AC3E}">
        <p14:creationId xmlns:p14="http://schemas.microsoft.com/office/powerpoint/2010/main" val="221824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82" name="Rectangle 2"/>
          <p:cNvSpPr>
            <a:spLocks noGrp="1" noRot="1" noChangeAspect="1" noChangeArrowheads="1" noTextEdit="1"/>
          </p:cNvSpPr>
          <p:nvPr>
            <p:ph type="sldImg"/>
          </p:nvPr>
        </p:nvSpPr>
        <p:spPr>
          <a:ln/>
        </p:spPr>
      </p:sp>
      <p:sp>
        <p:nvSpPr>
          <p:cNvPr id="1300483" name="Rectangle 3"/>
          <p:cNvSpPr>
            <a:spLocks noGrp="1" noChangeArrowheads="1"/>
          </p:cNvSpPr>
          <p:nvPr>
            <p:ph type="body" idx="1"/>
          </p:nvPr>
        </p:nvSpPr>
        <p:spPr/>
        <p:txBody>
          <a:bodyPr/>
          <a:lstStyle/>
          <a:p>
            <a:endParaRPr lang="id-ID" altLang="id-ID"/>
          </a:p>
        </p:txBody>
      </p:sp>
    </p:spTree>
    <p:extLst>
      <p:ext uri="{BB962C8B-B14F-4D97-AF65-F5344CB8AC3E}">
        <p14:creationId xmlns:p14="http://schemas.microsoft.com/office/powerpoint/2010/main" val="2420015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1506" name="Rectangle 2"/>
          <p:cNvSpPr>
            <a:spLocks noGrp="1" noRot="1" noChangeAspect="1" noChangeArrowheads="1" noTextEdit="1"/>
          </p:cNvSpPr>
          <p:nvPr>
            <p:ph type="sldImg"/>
          </p:nvPr>
        </p:nvSpPr>
        <p:spPr>
          <a:ln/>
        </p:spPr>
      </p:sp>
      <p:sp>
        <p:nvSpPr>
          <p:cNvPr id="1301507" name="Rectangle 3"/>
          <p:cNvSpPr>
            <a:spLocks noGrp="1" noChangeArrowheads="1"/>
          </p:cNvSpPr>
          <p:nvPr>
            <p:ph type="body" idx="1"/>
          </p:nvPr>
        </p:nvSpPr>
        <p:spPr/>
        <p:txBody>
          <a:bodyPr/>
          <a:lstStyle/>
          <a:p>
            <a:endParaRPr lang="id-ID" altLang="id-ID"/>
          </a:p>
        </p:txBody>
      </p:sp>
    </p:spTree>
    <p:extLst>
      <p:ext uri="{BB962C8B-B14F-4D97-AF65-F5344CB8AC3E}">
        <p14:creationId xmlns:p14="http://schemas.microsoft.com/office/powerpoint/2010/main" val="4135312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1506" name="Rectangle 2"/>
          <p:cNvSpPr>
            <a:spLocks noGrp="1" noRot="1" noChangeAspect="1" noChangeArrowheads="1" noTextEdit="1"/>
          </p:cNvSpPr>
          <p:nvPr>
            <p:ph type="sldImg"/>
          </p:nvPr>
        </p:nvSpPr>
        <p:spPr>
          <a:ln/>
        </p:spPr>
      </p:sp>
      <p:sp>
        <p:nvSpPr>
          <p:cNvPr id="1301507" name="Rectangle 3"/>
          <p:cNvSpPr>
            <a:spLocks noGrp="1" noChangeArrowheads="1"/>
          </p:cNvSpPr>
          <p:nvPr>
            <p:ph type="body" idx="1"/>
          </p:nvPr>
        </p:nvSpPr>
        <p:spPr/>
        <p:txBody>
          <a:bodyPr/>
          <a:lstStyle/>
          <a:p>
            <a:endParaRPr lang="id-ID" altLang="id-ID"/>
          </a:p>
        </p:txBody>
      </p:sp>
    </p:spTree>
    <p:extLst>
      <p:ext uri="{BB962C8B-B14F-4D97-AF65-F5344CB8AC3E}">
        <p14:creationId xmlns:p14="http://schemas.microsoft.com/office/powerpoint/2010/main" val="3721996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1506" name="Rectangle 2"/>
          <p:cNvSpPr>
            <a:spLocks noGrp="1" noRot="1" noChangeAspect="1" noChangeArrowheads="1" noTextEdit="1"/>
          </p:cNvSpPr>
          <p:nvPr>
            <p:ph type="sldImg"/>
          </p:nvPr>
        </p:nvSpPr>
        <p:spPr>
          <a:ln/>
        </p:spPr>
      </p:sp>
      <p:sp>
        <p:nvSpPr>
          <p:cNvPr id="1301507" name="Rectangle 3"/>
          <p:cNvSpPr>
            <a:spLocks noGrp="1" noChangeArrowheads="1"/>
          </p:cNvSpPr>
          <p:nvPr>
            <p:ph type="body" idx="1"/>
          </p:nvPr>
        </p:nvSpPr>
        <p:spPr/>
        <p:txBody>
          <a:bodyPr/>
          <a:lstStyle/>
          <a:p>
            <a:endParaRPr lang="id-ID" altLang="id-ID"/>
          </a:p>
        </p:txBody>
      </p:sp>
    </p:spTree>
    <p:extLst>
      <p:ext uri="{BB962C8B-B14F-4D97-AF65-F5344CB8AC3E}">
        <p14:creationId xmlns:p14="http://schemas.microsoft.com/office/powerpoint/2010/main" val="352257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6082" name="Rectangle 2"/>
          <p:cNvSpPr>
            <a:spLocks noGrp="1" noRot="1" noChangeAspect="1" noChangeArrowheads="1" noTextEdit="1"/>
          </p:cNvSpPr>
          <p:nvPr>
            <p:ph type="sldImg"/>
          </p:nvPr>
        </p:nvSpPr>
        <p:spPr>
          <a:ln/>
        </p:spPr>
      </p:sp>
      <p:sp>
        <p:nvSpPr>
          <p:cNvPr id="1326083" name="Rectangle 3"/>
          <p:cNvSpPr>
            <a:spLocks noGrp="1" noChangeArrowheads="1"/>
          </p:cNvSpPr>
          <p:nvPr>
            <p:ph type="body" idx="1"/>
          </p:nvPr>
        </p:nvSpPr>
        <p:spPr/>
        <p:txBody>
          <a:bodyPr/>
          <a:lstStyle/>
          <a:p>
            <a:endParaRPr lang="id-ID" altLang="id-ID"/>
          </a:p>
        </p:txBody>
      </p:sp>
    </p:spTree>
    <p:extLst>
      <p:ext uri="{BB962C8B-B14F-4D97-AF65-F5344CB8AC3E}">
        <p14:creationId xmlns:p14="http://schemas.microsoft.com/office/powerpoint/2010/main" val="3665302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6082" name="Rectangle 2"/>
          <p:cNvSpPr>
            <a:spLocks noGrp="1" noRot="1" noChangeAspect="1" noChangeArrowheads="1" noTextEdit="1"/>
          </p:cNvSpPr>
          <p:nvPr>
            <p:ph type="sldImg"/>
          </p:nvPr>
        </p:nvSpPr>
        <p:spPr>
          <a:ln/>
        </p:spPr>
      </p:sp>
      <p:sp>
        <p:nvSpPr>
          <p:cNvPr id="1326083" name="Rectangle 3"/>
          <p:cNvSpPr>
            <a:spLocks noGrp="1" noChangeArrowheads="1"/>
          </p:cNvSpPr>
          <p:nvPr>
            <p:ph type="body" idx="1"/>
          </p:nvPr>
        </p:nvSpPr>
        <p:spPr/>
        <p:txBody>
          <a:bodyPr/>
          <a:lstStyle/>
          <a:p>
            <a:endParaRPr lang="id-ID" altLang="id-ID"/>
          </a:p>
        </p:txBody>
      </p:sp>
    </p:spTree>
    <p:extLst>
      <p:ext uri="{BB962C8B-B14F-4D97-AF65-F5344CB8AC3E}">
        <p14:creationId xmlns:p14="http://schemas.microsoft.com/office/powerpoint/2010/main" val="2970062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6082" name="Rectangle 2"/>
          <p:cNvSpPr>
            <a:spLocks noGrp="1" noRot="1" noChangeAspect="1" noChangeArrowheads="1" noTextEdit="1"/>
          </p:cNvSpPr>
          <p:nvPr>
            <p:ph type="sldImg"/>
          </p:nvPr>
        </p:nvSpPr>
        <p:spPr>
          <a:ln/>
        </p:spPr>
      </p:sp>
      <p:sp>
        <p:nvSpPr>
          <p:cNvPr id="1326083" name="Rectangle 3"/>
          <p:cNvSpPr>
            <a:spLocks noGrp="1" noChangeArrowheads="1"/>
          </p:cNvSpPr>
          <p:nvPr>
            <p:ph type="body" idx="1"/>
          </p:nvPr>
        </p:nvSpPr>
        <p:spPr/>
        <p:txBody>
          <a:bodyPr/>
          <a:lstStyle/>
          <a:p>
            <a:endParaRPr lang="id-ID" altLang="id-ID"/>
          </a:p>
        </p:txBody>
      </p:sp>
    </p:spTree>
    <p:extLst>
      <p:ext uri="{BB962C8B-B14F-4D97-AF65-F5344CB8AC3E}">
        <p14:creationId xmlns:p14="http://schemas.microsoft.com/office/powerpoint/2010/main" val="22354099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62" name="Rectangle 2"/>
          <p:cNvSpPr>
            <a:spLocks noGrp="1" noRot="1" noChangeAspect="1" noChangeArrowheads="1" noTextEdit="1"/>
          </p:cNvSpPr>
          <p:nvPr>
            <p:ph type="sldImg"/>
          </p:nvPr>
        </p:nvSpPr>
        <p:spPr>
          <a:ln/>
        </p:spPr>
      </p:sp>
      <p:sp>
        <p:nvSpPr>
          <p:cNvPr id="1320963" name="Rectangle 3"/>
          <p:cNvSpPr>
            <a:spLocks noGrp="1" noChangeArrowheads="1"/>
          </p:cNvSpPr>
          <p:nvPr>
            <p:ph type="body" idx="1"/>
          </p:nvPr>
        </p:nvSpPr>
        <p:spPr/>
        <p:txBody>
          <a:bodyPr/>
          <a:lstStyle/>
          <a:p>
            <a:endParaRPr lang="id-ID" altLang="id-ID"/>
          </a:p>
        </p:txBody>
      </p:sp>
    </p:spTree>
    <p:extLst>
      <p:ext uri="{BB962C8B-B14F-4D97-AF65-F5344CB8AC3E}">
        <p14:creationId xmlns:p14="http://schemas.microsoft.com/office/powerpoint/2010/main" val="21932962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62" name="Rectangle 2"/>
          <p:cNvSpPr>
            <a:spLocks noGrp="1" noRot="1" noChangeAspect="1" noChangeArrowheads="1" noTextEdit="1"/>
          </p:cNvSpPr>
          <p:nvPr>
            <p:ph type="sldImg"/>
          </p:nvPr>
        </p:nvSpPr>
        <p:spPr>
          <a:ln/>
        </p:spPr>
      </p:sp>
      <p:sp>
        <p:nvSpPr>
          <p:cNvPr id="1320963" name="Rectangle 3"/>
          <p:cNvSpPr>
            <a:spLocks noGrp="1" noChangeArrowheads="1"/>
          </p:cNvSpPr>
          <p:nvPr>
            <p:ph type="body" idx="1"/>
          </p:nvPr>
        </p:nvSpPr>
        <p:spPr/>
        <p:txBody>
          <a:bodyPr/>
          <a:lstStyle/>
          <a:p>
            <a:endParaRPr lang="id-ID" altLang="id-ID"/>
          </a:p>
        </p:txBody>
      </p:sp>
    </p:spTree>
    <p:extLst>
      <p:ext uri="{BB962C8B-B14F-4D97-AF65-F5344CB8AC3E}">
        <p14:creationId xmlns:p14="http://schemas.microsoft.com/office/powerpoint/2010/main" val="1406496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A6FE6-791F-F152-A7AF-332CF0EF34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6B29D4DA-D6B8-CA99-979E-986D03A15A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A752AD68-9004-58E1-1536-F2F08AF322B1}"/>
              </a:ext>
            </a:extLst>
          </p:cNvPr>
          <p:cNvSpPr>
            <a:spLocks noGrp="1"/>
          </p:cNvSpPr>
          <p:nvPr>
            <p:ph type="dt" sz="half" idx="10"/>
          </p:nvPr>
        </p:nvSpPr>
        <p:spPr/>
        <p:txBody>
          <a:bodyPr/>
          <a:lstStyle/>
          <a:p>
            <a:fld id="{2B7956E6-B6D6-41D9-AC09-C282D7DCE4DD}" type="datetimeFigureOut">
              <a:rPr lang="id-ID" smtClean="0"/>
              <a:t>12/05/2024</a:t>
            </a:fld>
            <a:endParaRPr lang="id-ID"/>
          </a:p>
        </p:txBody>
      </p:sp>
      <p:sp>
        <p:nvSpPr>
          <p:cNvPr id="5" name="Footer Placeholder 4">
            <a:extLst>
              <a:ext uri="{FF2B5EF4-FFF2-40B4-BE49-F238E27FC236}">
                <a16:creationId xmlns:a16="http://schemas.microsoft.com/office/drawing/2014/main" id="{E51D6F27-583D-EE93-7E86-C44AA3795D4D}"/>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034772A6-5506-1858-85C3-FC9AEC0ACD48}"/>
              </a:ext>
            </a:extLst>
          </p:cNvPr>
          <p:cNvSpPr>
            <a:spLocks noGrp="1"/>
          </p:cNvSpPr>
          <p:nvPr>
            <p:ph type="sldNum" sz="quarter" idx="12"/>
          </p:nvPr>
        </p:nvSpPr>
        <p:spPr/>
        <p:txBody>
          <a:bodyPr/>
          <a:lstStyle/>
          <a:p>
            <a:fld id="{5F588F91-CDDE-42AD-805A-11559A96FBB7}" type="slidenum">
              <a:rPr lang="id-ID" smtClean="0"/>
              <a:t>‹#›</a:t>
            </a:fld>
            <a:endParaRPr lang="id-ID"/>
          </a:p>
        </p:txBody>
      </p:sp>
    </p:spTree>
    <p:extLst>
      <p:ext uri="{BB962C8B-B14F-4D97-AF65-F5344CB8AC3E}">
        <p14:creationId xmlns:p14="http://schemas.microsoft.com/office/powerpoint/2010/main" val="674537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71475-3BCA-FFCB-2D6C-AD38D61A148B}"/>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3463FD2E-C335-919D-F109-8192909A85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7F157F23-0745-A41A-28B6-3108C6485B24}"/>
              </a:ext>
            </a:extLst>
          </p:cNvPr>
          <p:cNvSpPr>
            <a:spLocks noGrp="1"/>
          </p:cNvSpPr>
          <p:nvPr>
            <p:ph type="dt" sz="half" idx="10"/>
          </p:nvPr>
        </p:nvSpPr>
        <p:spPr/>
        <p:txBody>
          <a:bodyPr/>
          <a:lstStyle/>
          <a:p>
            <a:fld id="{2B7956E6-B6D6-41D9-AC09-C282D7DCE4DD}" type="datetimeFigureOut">
              <a:rPr lang="id-ID" smtClean="0"/>
              <a:t>12/05/2024</a:t>
            </a:fld>
            <a:endParaRPr lang="id-ID"/>
          </a:p>
        </p:txBody>
      </p:sp>
      <p:sp>
        <p:nvSpPr>
          <p:cNvPr id="5" name="Footer Placeholder 4">
            <a:extLst>
              <a:ext uri="{FF2B5EF4-FFF2-40B4-BE49-F238E27FC236}">
                <a16:creationId xmlns:a16="http://schemas.microsoft.com/office/drawing/2014/main" id="{562868A4-3D57-5683-1383-388BA3D5FB9D}"/>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55E7B565-DC97-600C-9346-800649EAB21C}"/>
              </a:ext>
            </a:extLst>
          </p:cNvPr>
          <p:cNvSpPr>
            <a:spLocks noGrp="1"/>
          </p:cNvSpPr>
          <p:nvPr>
            <p:ph type="sldNum" sz="quarter" idx="12"/>
          </p:nvPr>
        </p:nvSpPr>
        <p:spPr/>
        <p:txBody>
          <a:bodyPr/>
          <a:lstStyle/>
          <a:p>
            <a:fld id="{5F588F91-CDDE-42AD-805A-11559A96FBB7}" type="slidenum">
              <a:rPr lang="id-ID" smtClean="0"/>
              <a:t>‹#›</a:t>
            </a:fld>
            <a:endParaRPr lang="id-ID"/>
          </a:p>
        </p:txBody>
      </p:sp>
    </p:spTree>
    <p:extLst>
      <p:ext uri="{BB962C8B-B14F-4D97-AF65-F5344CB8AC3E}">
        <p14:creationId xmlns:p14="http://schemas.microsoft.com/office/powerpoint/2010/main" val="731547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403C3-A824-ECB9-124C-A33C093C62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A8689557-8DD0-0BAD-60C9-595B42281B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61C7EC-7909-5BC0-A332-33CA03683A43}"/>
              </a:ext>
            </a:extLst>
          </p:cNvPr>
          <p:cNvSpPr>
            <a:spLocks noGrp="1"/>
          </p:cNvSpPr>
          <p:nvPr>
            <p:ph type="dt" sz="half" idx="10"/>
          </p:nvPr>
        </p:nvSpPr>
        <p:spPr/>
        <p:txBody>
          <a:bodyPr/>
          <a:lstStyle/>
          <a:p>
            <a:fld id="{2B7956E6-B6D6-41D9-AC09-C282D7DCE4DD}" type="datetimeFigureOut">
              <a:rPr lang="id-ID" smtClean="0"/>
              <a:t>12/05/2024</a:t>
            </a:fld>
            <a:endParaRPr lang="id-ID"/>
          </a:p>
        </p:txBody>
      </p:sp>
      <p:sp>
        <p:nvSpPr>
          <p:cNvPr id="5" name="Footer Placeholder 4">
            <a:extLst>
              <a:ext uri="{FF2B5EF4-FFF2-40B4-BE49-F238E27FC236}">
                <a16:creationId xmlns:a16="http://schemas.microsoft.com/office/drawing/2014/main" id="{14BB85D1-EF20-1060-4C42-8FD3D4B88315}"/>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CE57CD3C-E8DF-5C61-4787-C11205E8F04D}"/>
              </a:ext>
            </a:extLst>
          </p:cNvPr>
          <p:cNvSpPr>
            <a:spLocks noGrp="1"/>
          </p:cNvSpPr>
          <p:nvPr>
            <p:ph type="sldNum" sz="quarter" idx="12"/>
          </p:nvPr>
        </p:nvSpPr>
        <p:spPr/>
        <p:txBody>
          <a:bodyPr/>
          <a:lstStyle/>
          <a:p>
            <a:fld id="{5F588F91-CDDE-42AD-805A-11559A96FBB7}" type="slidenum">
              <a:rPr lang="id-ID" smtClean="0"/>
              <a:t>‹#›</a:t>
            </a:fld>
            <a:endParaRPr lang="id-ID"/>
          </a:p>
        </p:txBody>
      </p:sp>
    </p:spTree>
    <p:extLst>
      <p:ext uri="{BB962C8B-B14F-4D97-AF65-F5344CB8AC3E}">
        <p14:creationId xmlns:p14="http://schemas.microsoft.com/office/powerpoint/2010/main" val="115571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70312-166D-299F-1EAC-62EC456D731E}"/>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5E836EDB-32C4-0246-0B3B-43A0C648B5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9288302D-DDD4-B817-3F9B-7AA890F469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33F30561-FD31-3D0F-96F0-62A3E63AA790}"/>
              </a:ext>
            </a:extLst>
          </p:cNvPr>
          <p:cNvSpPr>
            <a:spLocks noGrp="1"/>
          </p:cNvSpPr>
          <p:nvPr>
            <p:ph type="dt" sz="half" idx="10"/>
          </p:nvPr>
        </p:nvSpPr>
        <p:spPr/>
        <p:txBody>
          <a:bodyPr/>
          <a:lstStyle/>
          <a:p>
            <a:fld id="{2B7956E6-B6D6-41D9-AC09-C282D7DCE4DD}" type="datetimeFigureOut">
              <a:rPr lang="id-ID" smtClean="0"/>
              <a:t>12/05/2024</a:t>
            </a:fld>
            <a:endParaRPr lang="id-ID"/>
          </a:p>
        </p:txBody>
      </p:sp>
      <p:sp>
        <p:nvSpPr>
          <p:cNvPr id="6" name="Footer Placeholder 5">
            <a:extLst>
              <a:ext uri="{FF2B5EF4-FFF2-40B4-BE49-F238E27FC236}">
                <a16:creationId xmlns:a16="http://schemas.microsoft.com/office/drawing/2014/main" id="{7B820A1F-45F6-D376-2C4E-C604497A022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7BE157B4-DFD4-C714-20D9-E70590DFDDA7}"/>
              </a:ext>
            </a:extLst>
          </p:cNvPr>
          <p:cNvSpPr>
            <a:spLocks noGrp="1"/>
          </p:cNvSpPr>
          <p:nvPr>
            <p:ph type="sldNum" sz="quarter" idx="12"/>
          </p:nvPr>
        </p:nvSpPr>
        <p:spPr/>
        <p:txBody>
          <a:bodyPr/>
          <a:lstStyle/>
          <a:p>
            <a:fld id="{5F588F91-CDDE-42AD-805A-11559A96FBB7}" type="slidenum">
              <a:rPr lang="id-ID" smtClean="0"/>
              <a:t>‹#›</a:t>
            </a:fld>
            <a:endParaRPr lang="id-ID"/>
          </a:p>
        </p:txBody>
      </p:sp>
    </p:spTree>
    <p:extLst>
      <p:ext uri="{BB962C8B-B14F-4D97-AF65-F5344CB8AC3E}">
        <p14:creationId xmlns:p14="http://schemas.microsoft.com/office/powerpoint/2010/main" val="784578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A6C69-7075-6672-AAF6-92B05E3C11C3}"/>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3EA97D96-C677-211F-D17D-DBD752C721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9C0A2B-87CD-3DBE-41B7-BEE69A0A03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DDBA733F-85F6-F910-4381-D5A7CEBCEA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50E62A-7676-4466-D8FA-DADE83FF9A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144AC3B2-2C58-503B-A774-3C84B62FE75B}"/>
              </a:ext>
            </a:extLst>
          </p:cNvPr>
          <p:cNvSpPr>
            <a:spLocks noGrp="1"/>
          </p:cNvSpPr>
          <p:nvPr>
            <p:ph type="dt" sz="half" idx="10"/>
          </p:nvPr>
        </p:nvSpPr>
        <p:spPr/>
        <p:txBody>
          <a:bodyPr/>
          <a:lstStyle/>
          <a:p>
            <a:fld id="{2B7956E6-B6D6-41D9-AC09-C282D7DCE4DD}" type="datetimeFigureOut">
              <a:rPr lang="id-ID" smtClean="0"/>
              <a:t>12/05/2024</a:t>
            </a:fld>
            <a:endParaRPr lang="id-ID"/>
          </a:p>
        </p:txBody>
      </p:sp>
      <p:sp>
        <p:nvSpPr>
          <p:cNvPr id="8" name="Footer Placeholder 7">
            <a:extLst>
              <a:ext uri="{FF2B5EF4-FFF2-40B4-BE49-F238E27FC236}">
                <a16:creationId xmlns:a16="http://schemas.microsoft.com/office/drawing/2014/main" id="{0BCCA08C-60AA-F6B6-69AC-2DB13D0E3467}"/>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D5C72974-2E53-76EE-C2FA-E0551DD98E22}"/>
              </a:ext>
            </a:extLst>
          </p:cNvPr>
          <p:cNvSpPr>
            <a:spLocks noGrp="1"/>
          </p:cNvSpPr>
          <p:nvPr>
            <p:ph type="sldNum" sz="quarter" idx="12"/>
          </p:nvPr>
        </p:nvSpPr>
        <p:spPr/>
        <p:txBody>
          <a:bodyPr/>
          <a:lstStyle/>
          <a:p>
            <a:fld id="{5F588F91-CDDE-42AD-805A-11559A96FBB7}" type="slidenum">
              <a:rPr lang="id-ID" smtClean="0"/>
              <a:t>‹#›</a:t>
            </a:fld>
            <a:endParaRPr lang="id-ID"/>
          </a:p>
        </p:txBody>
      </p:sp>
    </p:spTree>
    <p:extLst>
      <p:ext uri="{BB962C8B-B14F-4D97-AF65-F5344CB8AC3E}">
        <p14:creationId xmlns:p14="http://schemas.microsoft.com/office/powerpoint/2010/main" val="3519650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36C9C-73CD-7B71-4075-4BBD598F7DC4}"/>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24491FB8-9F19-C104-3BC4-BACE09BE772A}"/>
              </a:ext>
            </a:extLst>
          </p:cNvPr>
          <p:cNvSpPr>
            <a:spLocks noGrp="1"/>
          </p:cNvSpPr>
          <p:nvPr>
            <p:ph type="dt" sz="half" idx="10"/>
          </p:nvPr>
        </p:nvSpPr>
        <p:spPr/>
        <p:txBody>
          <a:bodyPr/>
          <a:lstStyle/>
          <a:p>
            <a:fld id="{2B7956E6-B6D6-41D9-AC09-C282D7DCE4DD}" type="datetimeFigureOut">
              <a:rPr lang="id-ID" smtClean="0"/>
              <a:t>12/05/2024</a:t>
            </a:fld>
            <a:endParaRPr lang="id-ID"/>
          </a:p>
        </p:txBody>
      </p:sp>
      <p:sp>
        <p:nvSpPr>
          <p:cNvPr id="4" name="Footer Placeholder 3">
            <a:extLst>
              <a:ext uri="{FF2B5EF4-FFF2-40B4-BE49-F238E27FC236}">
                <a16:creationId xmlns:a16="http://schemas.microsoft.com/office/drawing/2014/main" id="{C7D0A266-54D4-08E2-37CA-62F9E3783223}"/>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6D76D7AE-0EFD-0CDD-850E-EA55994E4535}"/>
              </a:ext>
            </a:extLst>
          </p:cNvPr>
          <p:cNvSpPr>
            <a:spLocks noGrp="1"/>
          </p:cNvSpPr>
          <p:nvPr>
            <p:ph type="sldNum" sz="quarter" idx="12"/>
          </p:nvPr>
        </p:nvSpPr>
        <p:spPr/>
        <p:txBody>
          <a:bodyPr/>
          <a:lstStyle/>
          <a:p>
            <a:fld id="{5F588F91-CDDE-42AD-805A-11559A96FBB7}" type="slidenum">
              <a:rPr lang="id-ID" smtClean="0"/>
              <a:t>‹#›</a:t>
            </a:fld>
            <a:endParaRPr lang="id-ID"/>
          </a:p>
        </p:txBody>
      </p:sp>
    </p:spTree>
    <p:extLst>
      <p:ext uri="{BB962C8B-B14F-4D97-AF65-F5344CB8AC3E}">
        <p14:creationId xmlns:p14="http://schemas.microsoft.com/office/powerpoint/2010/main" val="4285376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8C9E20-D4A4-ACDE-6B21-DC2F0EB27CC0}"/>
              </a:ext>
            </a:extLst>
          </p:cNvPr>
          <p:cNvSpPr>
            <a:spLocks noGrp="1"/>
          </p:cNvSpPr>
          <p:nvPr>
            <p:ph type="dt" sz="half" idx="10"/>
          </p:nvPr>
        </p:nvSpPr>
        <p:spPr/>
        <p:txBody>
          <a:bodyPr/>
          <a:lstStyle/>
          <a:p>
            <a:fld id="{FFCAA3CF-B806-4CD9-9326-32E941C6B85D}" type="datetimeFigureOut">
              <a:rPr lang="en-ID" smtClean="0"/>
              <a:t>12/05/2024</a:t>
            </a:fld>
            <a:endParaRPr lang="en-ID"/>
          </a:p>
        </p:txBody>
      </p:sp>
      <p:sp>
        <p:nvSpPr>
          <p:cNvPr id="3" name="Footer Placeholder 2">
            <a:extLst>
              <a:ext uri="{FF2B5EF4-FFF2-40B4-BE49-F238E27FC236}">
                <a16:creationId xmlns:a16="http://schemas.microsoft.com/office/drawing/2014/main" id="{E8D1E4DC-57F5-D7A5-5AC7-7E9FC4BFE8FC}"/>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09A13922-3E22-1269-199C-3641D3F1DB61}"/>
              </a:ext>
            </a:extLst>
          </p:cNvPr>
          <p:cNvSpPr>
            <a:spLocks noGrp="1"/>
          </p:cNvSpPr>
          <p:nvPr>
            <p:ph type="sldNum" sz="quarter" idx="12"/>
          </p:nvPr>
        </p:nvSpPr>
        <p:spPr/>
        <p:txBody>
          <a:bodyPr/>
          <a:lstStyle/>
          <a:p>
            <a:fld id="{EBE3AD81-3AD4-9C46-856E-C08CF1183C60}" type="slidenum">
              <a:rPr lang="en-US" smtClean="0"/>
              <a:pPr/>
              <a:t>‹#›</a:t>
            </a:fld>
            <a:endParaRPr lang="en-US"/>
          </a:p>
        </p:txBody>
      </p:sp>
    </p:spTree>
    <p:extLst>
      <p:ext uri="{BB962C8B-B14F-4D97-AF65-F5344CB8AC3E}">
        <p14:creationId xmlns:p14="http://schemas.microsoft.com/office/powerpoint/2010/main" val="1460506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027C3-D446-AE78-3DC6-E8AB8691F6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98EFA064-8298-4F98-9D8F-A6DADC3C53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1A9BF33A-5D90-169B-9694-98ED2DE642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E7EDAF-2C2C-B383-417C-1B5BCFAF2068}"/>
              </a:ext>
            </a:extLst>
          </p:cNvPr>
          <p:cNvSpPr>
            <a:spLocks noGrp="1"/>
          </p:cNvSpPr>
          <p:nvPr>
            <p:ph type="dt" sz="half" idx="10"/>
          </p:nvPr>
        </p:nvSpPr>
        <p:spPr/>
        <p:txBody>
          <a:bodyPr/>
          <a:lstStyle/>
          <a:p>
            <a:fld id="{2B7956E6-B6D6-41D9-AC09-C282D7DCE4DD}" type="datetimeFigureOut">
              <a:rPr lang="id-ID" smtClean="0"/>
              <a:t>12/05/2024</a:t>
            </a:fld>
            <a:endParaRPr lang="id-ID"/>
          </a:p>
        </p:txBody>
      </p:sp>
      <p:sp>
        <p:nvSpPr>
          <p:cNvPr id="6" name="Footer Placeholder 5">
            <a:extLst>
              <a:ext uri="{FF2B5EF4-FFF2-40B4-BE49-F238E27FC236}">
                <a16:creationId xmlns:a16="http://schemas.microsoft.com/office/drawing/2014/main" id="{AF21688A-A00C-E3C8-9874-D243816D1D8F}"/>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C659058E-8EAC-C45D-9A46-3204FEBC4DAE}"/>
              </a:ext>
            </a:extLst>
          </p:cNvPr>
          <p:cNvSpPr>
            <a:spLocks noGrp="1"/>
          </p:cNvSpPr>
          <p:nvPr>
            <p:ph type="sldNum" sz="quarter" idx="12"/>
          </p:nvPr>
        </p:nvSpPr>
        <p:spPr/>
        <p:txBody>
          <a:bodyPr/>
          <a:lstStyle/>
          <a:p>
            <a:fld id="{5F588F91-CDDE-42AD-805A-11559A96FBB7}" type="slidenum">
              <a:rPr lang="id-ID" smtClean="0"/>
              <a:t>‹#›</a:t>
            </a:fld>
            <a:endParaRPr lang="id-ID"/>
          </a:p>
        </p:txBody>
      </p:sp>
    </p:spTree>
    <p:extLst>
      <p:ext uri="{BB962C8B-B14F-4D97-AF65-F5344CB8AC3E}">
        <p14:creationId xmlns:p14="http://schemas.microsoft.com/office/powerpoint/2010/main" val="552200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72967-BCCF-E727-833C-79233E7734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CC889A71-EAD9-74B7-5277-DA9B64C0E8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CB69FD1B-BEF2-455F-3F59-7CBDFEBF75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7371E7-CFBD-4427-8F89-5287AE364032}"/>
              </a:ext>
            </a:extLst>
          </p:cNvPr>
          <p:cNvSpPr>
            <a:spLocks noGrp="1"/>
          </p:cNvSpPr>
          <p:nvPr>
            <p:ph type="dt" sz="half" idx="10"/>
          </p:nvPr>
        </p:nvSpPr>
        <p:spPr/>
        <p:txBody>
          <a:bodyPr/>
          <a:lstStyle/>
          <a:p>
            <a:fld id="{2B7956E6-B6D6-41D9-AC09-C282D7DCE4DD}" type="datetimeFigureOut">
              <a:rPr lang="id-ID" smtClean="0"/>
              <a:t>12/05/2024</a:t>
            </a:fld>
            <a:endParaRPr lang="id-ID"/>
          </a:p>
        </p:txBody>
      </p:sp>
      <p:sp>
        <p:nvSpPr>
          <p:cNvPr id="6" name="Footer Placeholder 5">
            <a:extLst>
              <a:ext uri="{FF2B5EF4-FFF2-40B4-BE49-F238E27FC236}">
                <a16:creationId xmlns:a16="http://schemas.microsoft.com/office/drawing/2014/main" id="{03A3D66F-48BF-41E5-E4CE-E2B543D47F6C}"/>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D8445FB5-A70E-CE4A-3FFA-EC5034217CA3}"/>
              </a:ext>
            </a:extLst>
          </p:cNvPr>
          <p:cNvSpPr>
            <a:spLocks noGrp="1"/>
          </p:cNvSpPr>
          <p:nvPr>
            <p:ph type="sldNum" sz="quarter" idx="12"/>
          </p:nvPr>
        </p:nvSpPr>
        <p:spPr/>
        <p:txBody>
          <a:bodyPr/>
          <a:lstStyle/>
          <a:p>
            <a:fld id="{5F588F91-CDDE-42AD-805A-11559A96FBB7}" type="slidenum">
              <a:rPr lang="id-ID" smtClean="0"/>
              <a:t>‹#›</a:t>
            </a:fld>
            <a:endParaRPr lang="id-ID"/>
          </a:p>
        </p:txBody>
      </p:sp>
    </p:spTree>
    <p:extLst>
      <p:ext uri="{BB962C8B-B14F-4D97-AF65-F5344CB8AC3E}">
        <p14:creationId xmlns:p14="http://schemas.microsoft.com/office/powerpoint/2010/main" val="2889168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F36E4-FBDA-EE93-0710-119D17FFEB8B}"/>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6C1EF58B-13E0-2B26-2C82-386617D927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64BE226B-B5BE-B862-FB32-CA2E38FB10D5}"/>
              </a:ext>
            </a:extLst>
          </p:cNvPr>
          <p:cNvSpPr>
            <a:spLocks noGrp="1"/>
          </p:cNvSpPr>
          <p:nvPr>
            <p:ph type="dt" sz="half" idx="10"/>
          </p:nvPr>
        </p:nvSpPr>
        <p:spPr/>
        <p:txBody>
          <a:bodyPr/>
          <a:lstStyle/>
          <a:p>
            <a:fld id="{2B7956E6-B6D6-41D9-AC09-C282D7DCE4DD}" type="datetimeFigureOut">
              <a:rPr lang="id-ID" smtClean="0"/>
              <a:t>12/05/2024</a:t>
            </a:fld>
            <a:endParaRPr lang="id-ID"/>
          </a:p>
        </p:txBody>
      </p:sp>
      <p:sp>
        <p:nvSpPr>
          <p:cNvPr id="5" name="Footer Placeholder 4">
            <a:extLst>
              <a:ext uri="{FF2B5EF4-FFF2-40B4-BE49-F238E27FC236}">
                <a16:creationId xmlns:a16="http://schemas.microsoft.com/office/drawing/2014/main" id="{37068652-1100-8441-46B3-D906E002374A}"/>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D3138DFD-FE18-5186-E448-2BC0FFD1418D}"/>
              </a:ext>
            </a:extLst>
          </p:cNvPr>
          <p:cNvSpPr>
            <a:spLocks noGrp="1"/>
          </p:cNvSpPr>
          <p:nvPr>
            <p:ph type="sldNum" sz="quarter" idx="12"/>
          </p:nvPr>
        </p:nvSpPr>
        <p:spPr/>
        <p:txBody>
          <a:bodyPr/>
          <a:lstStyle/>
          <a:p>
            <a:fld id="{5F588F91-CDDE-42AD-805A-11559A96FBB7}" type="slidenum">
              <a:rPr lang="id-ID" smtClean="0"/>
              <a:t>‹#›</a:t>
            </a:fld>
            <a:endParaRPr lang="id-ID"/>
          </a:p>
        </p:txBody>
      </p:sp>
    </p:spTree>
    <p:extLst>
      <p:ext uri="{BB962C8B-B14F-4D97-AF65-F5344CB8AC3E}">
        <p14:creationId xmlns:p14="http://schemas.microsoft.com/office/powerpoint/2010/main" val="52305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86B796-DDFF-DC94-C16E-1C41DEF4CD4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5BE388F8-68C0-C911-4A08-0E34924424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0ACEAC90-699D-25C8-026B-7448CA775BC8}"/>
              </a:ext>
            </a:extLst>
          </p:cNvPr>
          <p:cNvSpPr>
            <a:spLocks noGrp="1"/>
          </p:cNvSpPr>
          <p:nvPr>
            <p:ph type="dt" sz="half" idx="10"/>
          </p:nvPr>
        </p:nvSpPr>
        <p:spPr/>
        <p:txBody>
          <a:bodyPr/>
          <a:lstStyle/>
          <a:p>
            <a:fld id="{2B7956E6-B6D6-41D9-AC09-C282D7DCE4DD}" type="datetimeFigureOut">
              <a:rPr lang="id-ID" smtClean="0"/>
              <a:t>12/05/2024</a:t>
            </a:fld>
            <a:endParaRPr lang="id-ID"/>
          </a:p>
        </p:txBody>
      </p:sp>
      <p:sp>
        <p:nvSpPr>
          <p:cNvPr id="5" name="Footer Placeholder 4">
            <a:extLst>
              <a:ext uri="{FF2B5EF4-FFF2-40B4-BE49-F238E27FC236}">
                <a16:creationId xmlns:a16="http://schemas.microsoft.com/office/drawing/2014/main" id="{9E1F4AF6-8BEA-F4A2-36BF-0186A25B14FE}"/>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9AFC1735-6310-719E-5BED-A0E8861959BC}"/>
              </a:ext>
            </a:extLst>
          </p:cNvPr>
          <p:cNvSpPr>
            <a:spLocks noGrp="1"/>
          </p:cNvSpPr>
          <p:nvPr>
            <p:ph type="sldNum" sz="quarter" idx="12"/>
          </p:nvPr>
        </p:nvSpPr>
        <p:spPr/>
        <p:txBody>
          <a:bodyPr/>
          <a:lstStyle/>
          <a:p>
            <a:fld id="{5F588F91-CDDE-42AD-805A-11559A96FBB7}" type="slidenum">
              <a:rPr lang="id-ID" smtClean="0"/>
              <a:t>‹#›</a:t>
            </a:fld>
            <a:endParaRPr lang="id-ID"/>
          </a:p>
        </p:txBody>
      </p:sp>
    </p:spTree>
    <p:extLst>
      <p:ext uri="{BB962C8B-B14F-4D97-AF65-F5344CB8AC3E}">
        <p14:creationId xmlns:p14="http://schemas.microsoft.com/office/powerpoint/2010/main" val="2245602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6998208" y="2670048"/>
            <a:ext cx="4352400" cy="2389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400"/>
            </a:lvl1pPr>
            <a:lvl2pPr lvl="1" algn="r" rtl="0">
              <a:spcBef>
                <a:spcPts val="0"/>
              </a:spcBef>
              <a:spcAft>
                <a:spcPts val="0"/>
              </a:spcAft>
              <a:buSzPts val="5200"/>
              <a:buNone/>
              <a:defRPr sz="6933"/>
            </a:lvl2pPr>
            <a:lvl3pPr lvl="2" algn="r" rtl="0">
              <a:spcBef>
                <a:spcPts val="0"/>
              </a:spcBef>
              <a:spcAft>
                <a:spcPts val="0"/>
              </a:spcAft>
              <a:buSzPts val="5200"/>
              <a:buNone/>
              <a:defRPr sz="6933"/>
            </a:lvl3pPr>
            <a:lvl4pPr lvl="3" algn="r" rtl="0">
              <a:spcBef>
                <a:spcPts val="0"/>
              </a:spcBef>
              <a:spcAft>
                <a:spcPts val="0"/>
              </a:spcAft>
              <a:buSzPts val="5200"/>
              <a:buNone/>
              <a:defRPr sz="6933"/>
            </a:lvl4pPr>
            <a:lvl5pPr lvl="4" algn="r" rtl="0">
              <a:spcBef>
                <a:spcPts val="0"/>
              </a:spcBef>
              <a:spcAft>
                <a:spcPts val="0"/>
              </a:spcAft>
              <a:buSzPts val="5200"/>
              <a:buNone/>
              <a:defRPr sz="6933"/>
            </a:lvl5pPr>
            <a:lvl6pPr lvl="5" algn="r" rtl="0">
              <a:spcBef>
                <a:spcPts val="0"/>
              </a:spcBef>
              <a:spcAft>
                <a:spcPts val="0"/>
              </a:spcAft>
              <a:buSzPts val="5200"/>
              <a:buNone/>
              <a:defRPr sz="6933"/>
            </a:lvl6pPr>
            <a:lvl7pPr lvl="6" algn="r" rtl="0">
              <a:spcBef>
                <a:spcPts val="0"/>
              </a:spcBef>
              <a:spcAft>
                <a:spcPts val="0"/>
              </a:spcAft>
              <a:buSzPts val="5200"/>
              <a:buNone/>
              <a:defRPr sz="6933"/>
            </a:lvl7pPr>
            <a:lvl8pPr lvl="7" algn="r" rtl="0">
              <a:spcBef>
                <a:spcPts val="0"/>
              </a:spcBef>
              <a:spcAft>
                <a:spcPts val="0"/>
              </a:spcAft>
              <a:buSzPts val="5200"/>
              <a:buNone/>
              <a:defRPr sz="6933"/>
            </a:lvl8pPr>
            <a:lvl9pPr lvl="8" algn="r" rtl="0">
              <a:spcBef>
                <a:spcPts val="0"/>
              </a:spcBef>
              <a:spcAft>
                <a:spcPts val="0"/>
              </a:spcAft>
              <a:buSzPts val="5200"/>
              <a:buNone/>
              <a:defRPr sz="6933"/>
            </a:lvl9pPr>
          </a:lstStyle>
          <a:p>
            <a:r>
              <a:rPr lang="en-US" dirty="0"/>
              <a:t>Click to edit Master title style</a:t>
            </a:r>
            <a:endParaRPr dirty="0"/>
          </a:p>
        </p:txBody>
      </p:sp>
      <p:sp>
        <p:nvSpPr>
          <p:cNvPr id="9" name="Google Shape;9;p2"/>
          <p:cNvSpPr txBox="1">
            <a:spLocks noGrp="1"/>
          </p:cNvSpPr>
          <p:nvPr>
            <p:ph type="subTitle" idx="1"/>
          </p:nvPr>
        </p:nvSpPr>
        <p:spPr>
          <a:xfrm>
            <a:off x="6998208" y="4962144"/>
            <a:ext cx="4352400" cy="1194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32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3733">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cxnSp>
        <p:nvCxnSpPr>
          <p:cNvPr id="10" name="Google Shape;10;p2"/>
          <p:cNvCxnSpPr/>
          <p:nvPr/>
        </p:nvCxnSpPr>
        <p:spPr>
          <a:xfrm flipH="1">
            <a:off x="7769400" y="601733"/>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10752367" y="1183800"/>
            <a:ext cx="775733" cy="776467"/>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20" name="Google Shape;20;p2"/>
          <p:cNvGrpSpPr/>
          <p:nvPr/>
        </p:nvGrpSpPr>
        <p:grpSpPr>
          <a:xfrm>
            <a:off x="9804067" y="421701"/>
            <a:ext cx="389367" cy="390100"/>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25" name="Google Shape;25;p2"/>
          <p:cNvSpPr/>
          <p:nvPr/>
        </p:nvSpPr>
        <p:spPr>
          <a:xfrm>
            <a:off x="7587440" y="567744"/>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6" name="Google Shape;26;p2"/>
          <p:cNvSpPr/>
          <p:nvPr/>
        </p:nvSpPr>
        <p:spPr>
          <a:xfrm>
            <a:off x="7584434" y="564367"/>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7" name="Google Shape;27;p2"/>
          <p:cNvSpPr/>
          <p:nvPr/>
        </p:nvSpPr>
        <p:spPr>
          <a:xfrm>
            <a:off x="7636092" y="616413"/>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8" name="Google Shape;28;p2"/>
          <p:cNvSpPr/>
          <p:nvPr/>
        </p:nvSpPr>
        <p:spPr>
          <a:xfrm>
            <a:off x="7633104" y="613036"/>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29" name="Google Shape;29;p2"/>
          <p:cNvSpPr/>
          <p:nvPr/>
        </p:nvSpPr>
        <p:spPr>
          <a:xfrm>
            <a:off x="7688877" y="66918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30" name="Google Shape;30;p2"/>
          <p:cNvSpPr/>
          <p:nvPr/>
        </p:nvSpPr>
        <p:spPr>
          <a:xfrm>
            <a:off x="7685887" y="666190"/>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31" name="Google Shape;31;p2"/>
          <p:cNvGrpSpPr/>
          <p:nvPr/>
        </p:nvGrpSpPr>
        <p:grpSpPr>
          <a:xfrm>
            <a:off x="7257800" y="385700"/>
            <a:ext cx="233351" cy="36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5" name="Google Shape;35;p2"/>
          <p:cNvGrpSpPr/>
          <p:nvPr/>
        </p:nvGrpSpPr>
        <p:grpSpPr>
          <a:xfrm>
            <a:off x="11320067" y="227833"/>
            <a:ext cx="233351" cy="36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39" name="Google Shape;39;p2"/>
          <p:cNvGrpSpPr/>
          <p:nvPr/>
        </p:nvGrpSpPr>
        <p:grpSpPr>
          <a:xfrm>
            <a:off x="10758334" y="2109067"/>
            <a:ext cx="233351" cy="36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3" name="Picture Placeholder 2">
            <a:extLst>
              <a:ext uri="{FF2B5EF4-FFF2-40B4-BE49-F238E27FC236}">
                <a16:creationId xmlns:a16="http://schemas.microsoft.com/office/drawing/2014/main" id="{3A93A37A-EC52-704F-ABE6-FD5B119135A3}"/>
              </a:ext>
            </a:extLst>
          </p:cNvPr>
          <p:cNvSpPr>
            <a:spLocks noGrp="1"/>
          </p:cNvSpPr>
          <p:nvPr>
            <p:ph type="pic" sz="quarter" idx="10"/>
          </p:nvPr>
        </p:nvSpPr>
        <p:spPr>
          <a:xfrm>
            <a:off x="533400" y="428625"/>
            <a:ext cx="6172200" cy="6124575"/>
          </a:xfrm>
          <a:prstGeom prst="rect">
            <a:avLst/>
          </a:prstGeom>
        </p:spPr>
        <p:txBody>
          <a:bodyPr/>
          <a:lstStyle/>
          <a:p>
            <a:endParaRPr lang="en-US"/>
          </a:p>
        </p:txBody>
      </p:sp>
      <p:sp>
        <p:nvSpPr>
          <p:cNvPr id="43" name="Slide Number Placeholder 1">
            <a:extLst>
              <a:ext uri="{FF2B5EF4-FFF2-40B4-BE49-F238E27FC236}">
                <a16:creationId xmlns:a16="http://schemas.microsoft.com/office/drawing/2014/main" id="{3B73B51A-D313-474E-8E8C-FFAA1D434906}"/>
              </a:ext>
            </a:extLst>
          </p:cNvPr>
          <p:cNvSpPr>
            <a:spLocks noGrp="1"/>
          </p:cNvSpPr>
          <p:nvPr>
            <p:ph type="sldNum" sz="quarter" idx="4"/>
          </p:nvPr>
        </p:nvSpPr>
        <p:spPr>
          <a:xfrm>
            <a:off x="87630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spTree>
    <p:extLst>
      <p:ext uri="{BB962C8B-B14F-4D97-AF65-F5344CB8AC3E}">
        <p14:creationId xmlns:p14="http://schemas.microsoft.com/office/powerpoint/2010/main" val="377203477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ix columns of text" userDrawn="1">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2964100" y="678880"/>
            <a:ext cx="6479100" cy="768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cxnSp>
        <p:nvCxnSpPr>
          <p:cNvPr id="774" name="Google Shape;774;p17"/>
          <p:cNvCxnSpPr/>
          <p:nvPr/>
        </p:nvCxnSpPr>
        <p:spPr>
          <a:xfrm>
            <a:off x="3872377" y="6017433"/>
            <a:ext cx="1510800" cy="4084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2082777" y="5989767"/>
            <a:ext cx="1789600" cy="4204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346077" y="5877333"/>
            <a:ext cx="1776000" cy="5228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9156" y="5324733"/>
            <a:ext cx="365200" cy="5428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704444" y="6017433"/>
            <a:ext cx="775733" cy="776467"/>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85" name="Google Shape;785;p17"/>
          <p:cNvGrpSpPr/>
          <p:nvPr/>
        </p:nvGrpSpPr>
        <p:grpSpPr>
          <a:xfrm flipH="1">
            <a:off x="3663478" y="5787285"/>
            <a:ext cx="389367" cy="390100"/>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0" name="Google Shape;790;p17"/>
          <p:cNvGrpSpPr/>
          <p:nvPr/>
        </p:nvGrpSpPr>
        <p:grpSpPr>
          <a:xfrm flipH="1">
            <a:off x="228411" y="5753367"/>
            <a:ext cx="233333" cy="233333"/>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95" name="Google Shape;795;p17"/>
          <p:cNvGrpSpPr/>
          <p:nvPr/>
        </p:nvGrpSpPr>
        <p:grpSpPr>
          <a:xfrm>
            <a:off x="5164263" y="6210067"/>
            <a:ext cx="390815" cy="391184"/>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02" name="Google Shape;802;p17"/>
          <p:cNvGrpSpPr/>
          <p:nvPr/>
        </p:nvGrpSpPr>
        <p:grpSpPr>
          <a:xfrm flipH="1">
            <a:off x="323027" y="5523233"/>
            <a:ext cx="233351" cy="36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06" name="Google Shape;806;p17"/>
          <p:cNvCxnSpPr/>
          <p:nvPr/>
        </p:nvCxnSpPr>
        <p:spPr>
          <a:xfrm rot="10800000">
            <a:off x="7993400" y="302133"/>
            <a:ext cx="2006000" cy="2996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10017233" y="6104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11131967" y="-88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10752367" y="1387000"/>
            <a:ext cx="775733" cy="776467"/>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16" name="Google Shape;816;p17"/>
          <p:cNvGrpSpPr/>
          <p:nvPr/>
        </p:nvGrpSpPr>
        <p:grpSpPr>
          <a:xfrm>
            <a:off x="9804067" y="421701"/>
            <a:ext cx="389367" cy="390100"/>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21" name="Google Shape;821;p17"/>
          <p:cNvGrpSpPr/>
          <p:nvPr/>
        </p:nvGrpSpPr>
        <p:grpSpPr>
          <a:xfrm>
            <a:off x="11723067" y="428367"/>
            <a:ext cx="233333" cy="233333"/>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26" name="Google Shape;826;p17"/>
          <p:cNvSpPr/>
          <p:nvPr/>
        </p:nvSpPr>
        <p:spPr>
          <a:xfrm>
            <a:off x="7772406" y="916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7" name="Google Shape;827;p17"/>
          <p:cNvSpPr/>
          <p:nvPr/>
        </p:nvSpPr>
        <p:spPr>
          <a:xfrm>
            <a:off x="7769401" y="882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8" name="Google Shape;828;p17"/>
          <p:cNvSpPr/>
          <p:nvPr/>
        </p:nvSpPr>
        <p:spPr>
          <a:xfrm>
            <a:off x="7821059" y="1402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29" name="Google Shape;829;p17"/>
          <p:cNvSpPr/>
          <p:nvPr/>
        </p:nvSpPr>
        <p:spPr>
          <a:xfrm>
            <a:off x="7818070" y="1369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0" name="Google Shape;830;p17"/>
          <p:cNvSpPr/>
          <p:nvPr/>
        </p:nvSpPr>
        <p:spPr>
          <a:xfrm>
            <a:off x="7873844" y="1930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831" name="Google Shape;831;p17"/>
          <p:cNvSpPr/>
          <p:nvPr/>
        </p:nvSpPr>
        <p:spPr>
          <a:xfrm>
            <a:off x="7870854" y="1900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832" name="Google Shape;832;p17"/>
          <p:cNvGrpSpPr/>
          <p:nvPr/>
        </p:nvGrpSpPr>
        <p:grpSpPr>
          <a:xfrm>
            <a:off x="11320067" y="227833"/>
            <a:ext cx="233351" cy="36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36" name="Google Shape;836;p17"/>
          <p:cNvGrpSpPr/>
          <p:nvPr/>
        </p:nvGrpSpPr>
        <p:grpSpPr>
          <a:xfrm>
            <a:off x="11571134" y="2210667"/>
            <a:ext cx="233351" cy="36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81" name="Content Placeholder 2">
            <a:extLst>
              <a:ext uri="{FF2B5EF4-FFF2-40B4-BE49-F238E27FC236}">
                <a16:creationId xmlns:a16="http://schemas.microsoft.com/office/drawing/2014/main" id="{DB501989-1CC8-1049-B6F4-523B9534CEDE}"/>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2919743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Four columns of text" userDrawn="1">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2091700" y="589800"/>
            <a:ext cx="8008400" cy="79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cxnSp>
        <p:nvCxnSpPr>
          <p:cNvPr id="675" name="Google Shape;675;p15"/>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565001" y="167151"/>
            <a:ext cx="389367" cy="390100"/>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83" name="Google Shape;683;p15"/>
          <p:cNvGrpSpPr/>
          <p:nvPr/>
        </p:nvGrpSpPr>
        <p:grpSpPr>
          <a:xfrm>
            <a:off x="2184986" y="744217"/>
            <a:ext cx="390815" cy="391184"/>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90" name="Google Shape;690;p15"/>
          <p:cNvGrpSpPr/>
          <p:nvPr/>
        </p:nvGrpSpPr>
        <p:grpSpPr>
          <a:xfrm>
            <a:off x="2122334" y="483467"/>
            <a:ext cx="233351" cy="36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694" name="Google Shape;694;p15"/>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10431834" y="269833"/>
            <a:ext cx="775733" cy="776467"/>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2" name="Google Shape;702;p15"/>
          <p:cNvGrpSpPr/>
          <p:nvPr/>
        </p:nvGrpSpPr>
        <p:grpSpPr>
          <a:xfrm flipH="1">
            <a:off x="11598201" y="1489985"/>
            <a:ext cx="389367" cy="390100"/>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7" name="Google Shape;707;p15"/>
          <p:cNvGrpSpPr/>
          <p:nvPr/>
        </p:nvGrpSpPr>
        <p:grpSpPr>
          <a:xfrm>
            <a:off x="11571134" y="2109067"/>
            <a:ext cx="233351" cy="36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7" name="Content Placeholder 2">
            <a:extLst>
              <a:ext uri="{FF2B5EF4-FFF2-40B4-BE49-F238E27FC236}">
                <a16:creationId xmlns:a16="http://schemas.microsoft.com/office/drawing/2014/main" id="{67D9E08C-91C4-2047-873E-94C8A5B09A67}"/>
              </a:ext>
            </a:extLst>
          </p:cNvPr>
          <p:cNvSpPr>
            <a:spLocks noGrp="1"/>
          </p:cNvSpPr>
          <p:nvPr>
            <p:ph sz="quarter" idx="10"/>
          </p:nvPr>
        </p:nvSpPr>
        <p:spPr>
          <a:xfrm>
            <a:off x="1251125" y="1537517"/>
            <a:ext cx="9645473"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7485084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2" userDrawn="1">
  <p:cSld name="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694688" y="451104"/>
            <a:ext cx="8814800" cy="731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dirty="0"/>
              <a:t>Click to edit Master title style</a:t>
            </a:r>
            <a:endParaRPr dirty="0"/>
          </a:p>
        </p:txBody>
      </p:sp>
      <p:cxnSp>
        <p:nvCxnSpPr>
          <p:cNvPr id="843" name="Google Shape;843;p18"/>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565001" y="167151"/>
            <a:ext cx="389367" cy="390100"/>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1" name="Google Shape;851;p18"/>
          <p:cNvGrpSpPr/>
          <p:nvPr/>
        </p:nvGrpSpPr>
        <p:grpSpPr>
          <a:xfrm>
            <a:off x="2184986" y="744217"/>
            <a:ext cx="390815" cy="391184"/>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58" name="Google Shape;858;p18"/>
          <p:cNvGrpSpPr/>
          <p:nvPr/>
        </p:nvGrpSpPr>
        <p:grpSpPr>
          <a:xfrm>
            <a:off x="2122334" y="483467"/>
            <a:ext cx="233351" cy="36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62" name="Google Shape;862;p18"/>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10431834" y="269833"/>
            <a:ext cx="775733" cy="776467"/>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0" name="Google Shape;870;p18"/>
          <p:cNvGrpSpPr/>
          <p:nvPr/>
        </p:nvGrpSpPr>
        <p:grpSpPr>
          <a:xfrm flipH="1">
            <a:off x="11598201" y="1489985"/>
            <a:ext cx="389367" cy="390100"/>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75" name="Google Shape;875;p18"/>
          <p:cNvGrpSpPr/>
          <p:nvPr/>
        </p:nvGrpSpPr>
        <p:grpSpPr>
          <a:xfrm>
            <a:off x="11571134" y="2109067"/>
            <a:ext cx="233351" cy="36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879" name="Google Shape;879;p18"/>
          <p:cNvCxnSpPr/>
          <p:nvPr/>
        </p:nvCxnSpPr>
        <p:spPr>
          <a:xfrm flipH="1">
            <a:off x="6802272" y="6017433"/>
            <a:ext cx="1510800" cy="4084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8313072" y="5989767"/>
            <a:ext cx="1789600" cy="4204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10063372" y="5877333"/>
            <a:ext cx="1776000" cy="5228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11829405" y="5324733"/>
            <a:ext cx="365200" cy="5428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9705272" y="6017433"/>
            <a:ext cx="775733" cy="776467"/>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0" name="Google Shape;890;p18"/>
          <p:cNvGrpSpPr/>
          <p:nvPr/>
        </p:nvGrpSpPr>
        <p:grpSpPr>
          <a:xfrm>
            <a:off x="8132606" y="5787285"/>
            <a:ext cx="389367" cy="390100"/>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895" name="Google Shape;895;p18"/>
          <p:cNvGrpSpPr/>
          <p:nvPr/>
        </p:nvGrpSpPr>
        <p:grpSpPr>
          <a:xfrm>
            <a:off x="11723706" y="5753367"/>
            <a:ext cx="233333" cy="233333"/>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0" name="Google Shape;900;p18"/>
          <p:cNvGrpSpPr/>
          <p:nvPr/>
        </p:nvGrpSpPr>
        <p:grpSpPr>
          <a:xfrm flipH="1">
            <a:off x="6630373" y="6210067"/>
            <a:ext cx="390815" cy="391184"/>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907" name="Google Shape;907;p18"/>
          <p:cNvGrpSpPr/>
          <p:nvPr/>
        </p:nvGrpSpPr>
        <p:grpSpPr>
          <a:xfrm>
            <a:off x="11629073" y="5523233"/>
            <a:ext cx="233351" cy="36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2" name="Content Placeholder 2">
            <a:extLst>
              <a:ext uri="{FF2B5EF4-FFF2-40B4-BE49-F238E27FC236}">
                <a16:creationId xmlns:a16="http://schemas.microsoft.com/office/drawing/2014/main" id="{5F21D606-7811-6C4D-AB74-96BB7C03952E}"/>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662471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965000" y="702567"/>
            <a:ext cx="10262000" cy="763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spTree>
    <p:extLst>
      <p:ext uri="{BB962C8B-B14F-4D97-AF65-F5344CB8AC3E}">
        <p14:creationId xmlns:p14="http://schemas.microsoft.com/office/powerpoint/2010/main" val="2333517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aption" userDrawn="1">
  <p:cSld name="Caption">
    <p:spTree>
      <p:nvGrpSpPr>
        <p:cNvPr id="1" name="Shape 501"/>
        <p:cNvGrpSpPr/>
        <p:nvPr/>
      </p:nvGrpSpPr>
      <p:grpSpPr>
        <a:xfrm>
          <a:off x="0" y="0"/>
          <a:ext cx="0" cy="0"/>
          <a:chOff x="0" y="0"/>
          <a:chExt cx="0" cy="0"/>
        </a:xfrm>
      </p:grpSpPr>
      <p:sp>
        <p:nvSpPr>
          <p:cNvPr id="503" name="Google Shape;503;p10"/>
          <p:cNvSpPr txBox="1">
            <a:spLocks noGrp="1"/>
          </p:cNvSpPr>
          <p:nvPr>
            <p:ph type="title"/>
          </p:nvPr>
        </p:nvSpPr>
        <p:spPr>
          <a:xfrm>
            <a:off x="2800800" y="463296"/>
            <a:ext cx="6596000" cy="78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787267" y="5787467"/>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10633" y="5776800"/>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575634" y="5578367"/>
            <a:ext cx="389367" cy="390100"/>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11" name="Google Shape;511;p10"/>
          <p:cNvGrpSpPr/>
          <p:nvPr/>
        </p:nvGrpSpPr>
        <p:grpSpPr>
          <a:xfrm>
            <a:off x="2195619" y="6155433"/>
            <a:ext cx="390815" cy="391184"/>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18" name="Google Shape;518;p10"/>
          <p:cNvCxnSpPr/>
          <p:nvPr/>
        </p:nvCxnSpPr>
        <p:spPr>
          <a:xfrm rot="10800000">
            <a:off x="9595967"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11138767" y="-88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10752367" y="702567"/>
            <a:ext cx="775733" cy="776467"/>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27" name="Google Shape;527;p10"/>
          <p:cNvGrpSpPr/>
          <p:nvPr/>
        </p:nvGrpSpPr>
        <p:grpSpPr>
          <a:xfrm>
            <a:off x="9378501" y="227834"/>
            <a:ext cx="389367" cy="390100"/>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2" name="Google Shape;532;p10"/>
          <p:cNvGrpSpPr/>
          <p:nvPr/>
        </p:nvGrpSpPr>
        <p:grpSpPr>
          <a:xfrm>
            <a:off x="11677267" y="306200"/>
            <a:ext cx="233333" cy="233333"/>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37" name="Google Shape;537;p10"/>
          <p:cNvGrpSpPr/>
          <p:nvPr/>
        </p:nvGrpSpPr>
        <p:grpSpPr>
          <a:xfrm>
            <a:off x="11320067" y="227833"/>
            <a:ext cx="233351" cy="36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41" name="Google Shape;541;p10"/>
          <p:cNvGrpSpPr/>
          <p:nvPr/>
        </p:nvGrpSpPr>
        <p:grpSpPr>
          <a:xfrm>
            <a:off x="10555134" y="1499467"/>
            <a:ext cx="233351" cy="36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3D4F4460-CEBA-6F4D-AF96-E3278A896EB1}"/>
              </a:ext>
            </a:extLst>
          </p:cNvPr>
          <p:cNvSpPr>
            <a:spLocks noGrp="1"/>
          </p:cNvSpPr>
          <p:nvPr>
            <p:ph sz="quarter" idx="10"/>
          </p:nvPr>
        </p:nvSpPr>
        <p:spPr>
          <a:xfrm>
            <a:off x="882535" y="1537517"/>
            <a:ext cx="10794732" cy="485858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40688332"/>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spTree>
    <p:extLst>
      <p:ext uri="{BB962C8B-B14F-4D97-AF65-F5344CB8AC3E}">
        <p14:creationId xmlns:p14="http://schemas.microsoft.com/office/powerpoint/2010/main" val="163816856"/>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ree columns of text 3" userDrawn="1">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1124997" y="451104"/>
            <a:ext cx="10122804" cy="7636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0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348948" y="-1544"/>
            <a:ext cx="11400435" cy="53088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9" name="Content Placeholder 2">
            <a:extLst>
              <a:ext uri="{FF2B5EF4-FFF2-40B4-BE49-F238E27FC236}">
                <a16:creationId xmlns:a16="http://schemas.microsoft.com/office/drawing/2014/main" id="{C20D5011-98C7-E44D-B0A2-48A1F4CDF5FD}"/>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4719701"/>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4" userDrawn="1">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flipH="1">
            <a:off x="-9156" y="-8833"/>
            <a:ext cx="12203123" cy="6802733"/>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2" name="Title 1">
            <a:extLst>
              <a:ext uri="{FF2B5EF4-FFF2-40B4-BE49-F238E27FC236}">
                <a16:creationId xmlns:a16="http://schemas.microsoft.com/office/drawing/2014/main" id="{5B73B181-37DD-B04D-9247-35A35B04868F}"/>
              </a:ext>
            </a:extLst>
          </p:cNvPr>
          <p:cNvSpPr>
            <a:spLocks noGrp="1"/>
          </p:cNvSpPr>
          <p:nvPr>
            <p:ph type="title"/>
          </p:nvPr>
        </p:nvSpPr>
        <p:spPr/>
        <p:txBody>
          <a:bodyPr/>
          <a:lstStyle>
            <a:lvl1pPr algn="ctr">
              <a:defRPr sz="4000"/>
            </a:lvl1pPr>
          </a:lstStyle>
          <a:p>
            <a:r>
              <a:rPr lang="en-US" dirty="0"/>
              <a:t>Click to edit Master title style</a:t>
            </a:r>
          </a:p>
        </p:txBody>
      </p:sp>
      <p:sp>
        <p:nvSpPr>
          <p:cNvPr id="70" name="Content Placeholder 2">
            <a:extLst>
              <a:ext uri="{FF2B5EF4-FFF2-40B4-BE49-F238E27FC236}">
                <a16:creationId xmlns:a16="http://schemas.microsoft.com/office/drawing/2014/main" id="{EA21B109-B838-F34D-B6D2-DE88FFFE31E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06126859"/>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1" userDrawn="1">
  <p:cSld name="Title and two columns 1">
    <p:spTree>
      <p:nvGrpSpPr>
        <p:cNvPr id="1" name="Shape 1619"/>
        <p:cNvGrpSpPr/>
        <p:nvPr/>
      </p:nvGrpSpPr>
      <p:grpSpPr>
        <a:xfrm>
          <a:off x="0" y="0"/>
          <a:ext cx="0" cy="0"/>
          <a:chOff x="0" y="0"/>
          <a:chExt cx="0" cy="0"/>
        </a:xfrm>
      </p:grpSpPr>
      <p:sp>
        <p:nvSpPr>
          <p:cNvPr id="1622" name="Google Shape;1622;p32"/>
          <p:cNvSpPr txBox="1">
            <a:spLocks noGrp="1"/>
          </p:cNvSpPr>
          <p:nvPr>
            <p:ph type="title"/>
          </p:nvPr>
        </p:nvSpPr>
        <p:spPr>
          <a:xfrm>
            <a:off x="1507349" y="451104"/>
            <a:ext cx="9383101"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577134" y="0"/>
            <a:ext cx="11037733" cy="68876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4" name="Content Placeholder 2">
            <a:extLst>
              <a:ext uri="{FF2B5EF4-FFF2-40B4-BE49-F238E27FC236}">
                <a16:creationId xmlns:a16="http://schemas.microsoft.com/office/drawing/2014/main" id="{57229365-A095-8143-BC80-3B545AE69BFF}"/>
              </a:ext>
            </a:extLst>
          </p:cNvPr>
          <p:cNvSpPr>
            <a:spLocks noGrp="1"/>
          </p:cNvSpPr>
          <p:nvPr>
            <p:ph sz="quarter" idx="10"/>
          </p:nvPr>
        </p:nvSpPr>
        <p:spPr>
          <a:xfrm>
            <a:off x="1524000" y="1612628"/>
            <a:ext cx="4474558"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6" name="Content Placeholder 2">
            <a:extLst>
              <a:ext uri="{FF2B5EF4-FFF2-40B4-BE49-F238E27FC236}">
                <a16:creationId xmlns:a16="http://schemas.microsoft.com/office/drawing/2014/main" id="{898A937C-CD73-F142-8B2B-F42D88FC8D40}"/>
              </a:ext>
            </a:extLst>
          </p:cNvPr>
          <p:cNvSpPr>
            <a:spLocks noGrp="1"/>
          </p:cNvSpPr>
          <p:nvPr>
            <p:ph sz="quarter" idx="11"/>
          </p:nvPr>
        </p:nvSpPr>
        <p:spPr>
          <a:xfrm>
            <a:off x="6342792" y="1611679"/>
            <a:ext cx="4541287"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9904510"/>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Four columns of text" userDrawn="1">
  <p:cSld name="1_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2091700" y="589800"/>
            <a:ext cx="8008400" cy="79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sp>
        <p:nvSpPr>
          <p:cNvPr id="667" name="Google Shape;667;p15"/>
          <p:cNvSpPr txBox="1">
            <a:spLocks noGrp="1"/>
          </p:cNvSpPr>
          <p:nvPr>
            <p:ph type="subTitle" idx="1"/>
          </p:nvPr>
        </p:nvSpPr>
        <p:spPr>
          <a:xfrm>
            <a:off x="2279904" y="2060448"/>
            <a:ext cx="2593600" cy="705426"/>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668" name="Google Shape;668;p15"/>
          <p:cNvSpPr txBox="1">
            <a:spLocks noGrp="1"/>
          </p:cNvSpPr>
          <p:nvPr>
            <p:ph type="subTitle" idx="2"/>
          </p:nvPr>
        </p:nvSpPr>
        <p:spPr>
          <a:xfrm>
            <a:off x="2279904" y="2790130"/>
            <a:ext cx="2593600" cy="10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69" name="Google Shape;669;p15"/>
          <p:cNvSpPr txBox="1">
            <a:spLocks noGrp="1"/>
          </p:cNvSpPr>
          <p:nvPr>
            <p:ph type="subTitle" idx="3"/>
          </p:nvPr>
        </p:nvSpPr>
        <p:spPr>
          <a:xfrm>
            <a:off x="7290816" y="2060448"/>
            <a:ext cx="2596800" cy="669426"/>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67">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670" name="Google Shape;670;p15"/>
          <p:cNvSpPr txBox="1">
            <a:spLocks noGrp="1"/>
          </p:cNvSpPr>
          <p:nvPr>
            <p:ph type="subTitle" idx="4"/>
          </p:nvPr>
        </p:nvSpPr>
        <p:spPr>
          <a:xfrm>
            <a:off x="7290816" y="2742231"/>
            <a:ext cx="2596800" cy="1012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cxnSp>
        <p:nvCxnSpPr>
          <p:cNvPr id="675" name="Google Shape;675;p15"/>
          <p:cNvCxnSpPr/>
          <p:nvPr/>
        </p:nvCxnSpPr>
        <p:spPr>
          <a:xfrm rot="10800000">
            <a:off x="10812000" y="668367"/>
            <a:ext cx="983600" cy="9836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776633" y="376251"/>
            <a:ext cx="1617200" cy="5636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365584"/>
            <a:ext cx="776800" cy="8724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565001" y="167151"/>
            <a:ext cx="389367" cy="390100"/>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83" name="Google Shape;683;p15"/>
          <p:cNvGrpSpPr/>
          <p:nvPr/>
        </p:nvGrpSpPr>
        <p:grpSpPr>
          <a:xfrm>
            <a:off x="2184986" y="744217"/>
            <a:ext cx="390815" cy="391184"/>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90" name="Google Shape;690;p15"/>
          <p:cNvGrpSpPr/>
          <p:nvPr/>
        </p:nvGrpSpPr>
        <p:grpSpPr>
          <a:xfrm>
            <a:off x="2122334" y="483467"/>
            <a:ext cx="233351" cy="36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694" name="Google Shape;694;p15"/>
          <p:cNvCxnSpPr/>
          <p:nvPr/>
        </p:nvCxnSpPr>
        <p:spPr>
          <a:xfrm flipH="1">
            <a:off x="10868433" y="9167"/>
            <a:ext cx="1336800" cy="6592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10431834" y="269833"/>
            <a:ext cx="775733" cy="776467"/>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2" name="Google Shape;702;p15"/>
          <p:cNvGrpSpPr/>
          <p:nvPr/>
        </p:nvGrpSpPr>
        <p:grpSpPr>
          <a:xfrm flipH="1">
            <a:off x="11598201" y="1489985"/>
            <a:ext cx="389367" cy="390100"/>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707" name="Google Shape;707;p15"/>
          <p:cNvGrpSpPr/>
          <p:nvPr/>
        </p:nvGrpSpPr>
        <p:grpSpPr>
          <a:xfrm>
            <a:off x="11571134" y="2109067"/>
            <a:ext cx="233351" cy="36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9" name="Google Shape;667;p15">
            <a:extLst>
              <a:ext uri="{FF2B5EF4-FFF2-40B4-BE49-F238E27FC236}">
                <a16:creationId xmlns:a16="http://schemas.microsoft.com/office/drawing/2014/main" id="{CE1E2BCC-260D-5141-9038-4FA7B71BBE87}"/>
              </a:ext>
            </a:extLst>
          </p:cNvPr>
          <p:cNvSpPr txBox="1">
            <a:spLocks/>
          </p:cNvSpPr>
          <p:nvPr userDrawn="1"/>
        </p:nvSpPr>
        <p:spPr>
          <a:xfrm>
            <a:off x="3578304" y="4271217"/>
            <a:ext cx="2593600" cy="7054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50" name="Google Shape;668;p15">
            <a:extLst>
              <a:ext uri="{FF2B5EF4-FFF2-40B4-BE49-F238E27FC236}">
                <a16:creationId xmlns:a16="http://schemas.microsoft.com/office/drawing/2014/main" id="{15225DCA-7FAE-A24F-839F-A02490FEEAB9}"/>
              </a:ext>
            </a:extLst>
          </p:cNvPr>
          <p:cNvSpPr txBox="1">
            <a:spLocks/>
          </p:cNvSpPr>
          <p:nvPr userDrawn="1"/>
        </p:nvSpPr>
        <p:spPr>
          <a:xfrm>
            <a:off x="3578304" y="5000899"/>
            <a:ext cx="2593600" cy="101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1pPr>
            <a:lvl2pPr marR="0" lvl="1"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2pPr>
            <a:lvl3pPr marR="0" lvl="2"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3pPr>
            <a:lvl4pPr marR="0" lvl="3"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4pPr>
            <a:lvl5pPr marR="0" lvl="4"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5pPr>
            <a:lvl6pPr marR="0" lvl="5"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6pPr>
            <a:lvl7pPr marR="0" lvl="6"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7pPr>
            <a:lvl8pPr marR="0" lvl="7"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8pPr>
            <a:lvl9pPr marR="0" lvl="8"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p>
        </p:txBody>
      </p:sp>
      <p:sp>
        <p:nvSpPr>
          <p:cNvPr id="51" name="Google Shape;669;p15">
            <a:extLst>
              <a:ext uri="{FF2B5EF4-FFF2-40B4-BE49-F238E27FC236}">
                <a16:creationId xmlns:a16="http://schemas.microsoft.com/office/drawing/2014/main" id="{A153F346-4DFA-B542-B0B3-8EDD53080E56}"/>
              </a:ext>
            </a:extLst>
          </p:cNvPr>
          <p:cNvSpPr txBox="1">
            <a:spLocks/>
          </p:cNvSpPr>
          <p:nvPr userDrawn="1"/>
        </p:nvSpPr>
        <p:spPr>
          <a:xfrm>
            <a:off x="8589216" y="4271217"/>
            <a:ext cx="2596800" cy="6694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1pPr>
            <a:lvl2pPr marR="0" lvl="1"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2pPr>
            <a:lvl3pPr marR="0" lvl="2"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3pPr>
            <a:lvl4pPr marR="0" lvl="3"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4pPr>
            <a:lvl5pPr marR="0" lvl="4"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5pPr>
            <a:lvl6pPr marR="0" lvl="5"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6pPr>
            <a:lvl7pPr marR="0" lvl="6"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7pPr>
            <a:lvl8pPr marR="0" lvl="7"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8pPr>
            <a:lvl9pPr marR="0" lvl="8" algn="l" rtl="0" eaLnBrk="1" hangingPunct="1">
              <a:lnSpc>
                <a:spcPct val="100000"/>
              </a:lnSpc>
              <a:spcBef>
                <a:spcPts val="0"/>
              </a:spcBef>
              <a:spcAft>
                <a:spcPts val="0"/>
              </a:spcAft>
              <a:buClr>
                <a:srgbClr val="000000"/>
              </a:buClr>
              <a:buFont typeface="Arial"/>
              <a:buNone/>
              <a:defRPr sz="1867" b="0" i="0" u="none" strike="noStrike" cap="none">
                <a:solidFill>
                  <a:schemeClr val="accent1"/>
                </a:solidFill>
                <a:latin typeface="Barlow Semi Condensed Medium"/>
                <a:ea typeface="Barlow Semi Condensed Medium"/>
                <a:cs typeface="Barlow Semi Condensed Medium"/>
                <a:sym typeface="Barlow Semi Condensed Medium"/>
              </a:defRPr>
            </a:lvl9pPr>
          </a:lstStyle>
          <a:p>
            <a:pPr defTabSz="914400"/>
            <a:r>
              <a:rPr lang="en-US" kern="0"/>
              <a:t>Click to edit Master subtitle style</a:t>
            </a:r>
            <a:endParaRPr lang="en-US" kern="0" dirty="0"/>
          </a:p>
        </p:txBody>
      </p:sp>
      <p:sp>
        <p:nvSpPr>
          <p:cNvPr id="52" name="Google Shape;670;p15">
            <a:extLst>
              <a:ext uri="{FF2B5EF4-FFF2-40B4-BE49-F238E27FC236}">
                <a16:creationId xmlns:a16="http://schemas.microsoft.com/office/drawing/2014/main" id="{5C335BB7-5B33-634C-B738-033FFA28BE2F}"/>
              </a:ext>
            </a:extLst>
          </p:cNvPr>
          <p:cNvSpPr txBox="1">
            <a:spLocks/>
          </p:cNvSpPr>
          <p:nvPr userDrawn="1"/>
        </p:nvSpPr>
        <p:spPr>
          <a:xfrm>
            <a:off x="8589216" y="4953000"/>
            <a:ext cx="2596800" cy="101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1pPr>
            <a:lvl2pPr marR="0" lvl="1"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2pPr>
            <a:lvl3pPr marR="0" lvl="2"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3pPr>
            <a:lvl4pPr marR="0" lvl="3"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4pPr>
            <a:lvl5pPr marR="0" lvl="4"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5pPr>
            <a:lvl6pPr marR="0" lvl="5"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6pPr>
            <a:lvl7pPr marR="0" lvl="6"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7pPr>
            <a:lvl8pPr marR="0" lvl="7"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8pPr>
            <a:lvl9pPr marR="0" lvl="8" algn="l" rtl="0" eaLnBrk="1" hangingPunct="1">
              <a:lnSpc>
                <a:spcPct val="100000"/>
              </a:lnSpc>
              <a:spcBef>
                <a:spcPts val="0"/>
              </a:spcBef>
              <a:spcAft>
                <a:spcPts val="0"/>
              </a:spcAft>
              <a:buClr>
                <a:srgbClr val="000000"/>
              </a:buClr>
              <a:buFont typeface="Arial"/>
              <a:buNone/>
              <a:defRPr sz="1600" b="0" i="0" u="none" strike="noStrike" cap="none">
                <a:solidFill>
                  <a:schemeClr val="dk2"/>
                </a:solidFill>
                <a:latin typeface="Barlow Semi Condensed"/>
                <a:ea typeface="Barlow Semi Condensed"/>
                <a:cs typeface="Barlow Semi Condensed"/>
                <a:sym typeface="Barlow Semi Condensed"/>
              </a:defRPr>
            </a:lvl9pPr>
          </a:lstStyle>
          <a:p>
            <a:pPr defTabSz="914400"/>
            <a:r>
              <a:rPr lang="en-US" kern="0"/>
              <a:t>Click to edit Master subtitle style</a:t>
            </a:r>
            <a:endParaRPr lang="en-US" kern="0" dirty="0"/>
          </a:p>
        </p:txBody>
      </p:sp>
    </p:spTree>
    <p:extLst>
      <p:ext uri="{BB962C8B-B14F-4D97-AF65-F5344CB8AC3E}">
        <p14:creationId xmlns:p14="http://schemas.microsoft.com/office/powerpoint/2010/main" val="49403453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body 3" userDrawn="1">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225919" y="451104"/>
            <a:ext cx="8225396"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1142" name="Google Shape;1142;p23"/>
          <p:cNvCxnSpPr>
            <a:cxnSpLocks/>
          </p:cNvCxnSpPr>
          <p:nvPr/>
        </p:nvCxnSpPr>
        <p:spPr>
          <a:xfrm rot="10800000">
            <a:off x="11752852" y="4673255"/>
            <a:ext cx="202400" cy="12764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a:cxnSpLocks/>
          </p:cNvCxnSpPr>
          <p:nvPr/>
        </p:nvCxnSpPr>
        <p:spPr>
          <a:xfrm rot="10800000" flipH="1">
            <a:off x="11348852" y="5970821"/>
            <a:ext cx="595600" cy="8852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11749837" y="5751155"/>
            <a:ext cx="389367" cy="390100"/>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49" name="Google Shape;1149;p23"/>
          <p:cNvGrpSpPr/>
          <p:nvPr/>
        </p:nvGrpSpPr>
        <p:grpSpPr>
          <a:xfrm>
            <a:off x="11547238" y="4493155"/>
            <a:ext cx="390815" cy="391184"/>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1156" name="Google Shape;1156;p23"/>
          <p:cNvCxnSpPr/>
          <p:nvPr/>
        </p:nvCxnSpPr>
        <p:spPr>
          <a:xfrm rot="10800000">
            <a:off x="-455214" y="393467"/>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a:cxnSpLocks/>
          </p:cNvCxnSpPr>
          <p:nvPr/>
        </p:nvCxnSpPr>
        <p:spPr>
          <a:xfrm flipH="1">
            <a:off x="1087586" y="343717"/>
            <a:ext cx="1274614" cy="76265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701186" y="702567"/>
            <a:ext cx="775733" cy="776467"/>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65" name="Google Shape;1165;p23"/>
          <p:cNvGrpSpPr/>
          <p:nvPr/>
        </p:nvGrpSpPr>
        <p:grpSpPr>
          <a:xfrm>
            <a:off x="2167516" y="146057"/>
            <a:ext cx="389367" cy="3901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0" name="Google Shape;1170;p23"/>
          <p:cNvGrpSpPr/>
          <p:nvPr/>
        </p:nvGrpSpPr>
        <p:grpSpPr>
          <a:xfrm>
            <a:off x="1734752" y="536315"/>
            <a:ext cx="233333" cy="233333"/>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5" name="Google Shape;1175;p23"/>
          <p:cNvGrpSpPr/>
          <p:nvPr/>
        </p:nvGrpSpPr>
        <p:grpSpPr>
          <a:xfrm>
            <a:off x="1268886" y="227833"/>
            <a:ext cx="233351" cy="36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1179" name="Google Shape;1179;p23"/>
          <p:cNvGrpSpPr/>
          <p:nvPr/>
        </p:nvGrpSpPr>
        <p:grpSpPr>
          <a:xfrm>
            <a:off x="503953" y="1499467"/>
            <a:ext cx="233351" cy="36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 name="Content Placeholder 2">
            <a:extLst>
              <a:ext uri="{FF2B5EF4-FFF2-40B4-BE49-F238E27FC236}">
                <a16:creationId xmlns:a16="http://schemas.microsoft.com/office/drawing/2014/main" id="{6CEEFBA8-6500-934C-849B-E53792D89D9F}"/>
              </a:ext>
            </a:extLst>
          </p:cNvPr>
          <p:cNvSpPr>
            <a:spLocks noGrp="1"/>
          </p:cNvSpPr>
          <p:nvPr>
            <p:ph sz="quarter" idx="10"/>
          </p:nvPr>
        </p:nvSpPr>
        <p:spPr>
          <a:xfrm>
            <a:off x="1068767" y="1659666"/>
            <a:ext cx="10251300" cy="4736434"/>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35649400"/>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ig number" userDrawn="1">
  <p:cSld name="Big number">
    <p:spTree>
      <p:nvGrpSpPr>
        <p:cNvPr id="1" name="Shape 545"/>
        <p:cNvGrpSpPr/>
        <p:nvPr/>
      </p:nvGrpSpPr>
      <p:grpSpPr>
        <a:xfrm>
          <a:off x="0" y="0"/>
          <a:ext cx="0" cy="0"/>
          <a:chOff x="0" y="0"/>
          <a:chExt cx="0" cy="0"/>
        </a:xfrm>
      </p:grpSpPr>
      <p:cxnSp>
        <p:nvCxnSpPr>
          <p:cNvPr id="551" name="Google Shape;551;p11"/>
          <p:cNvCxnSpPr/>
          <p:nvPr/>
        </p:nvCxnSpPr>
        <p:spPr>
          <a:xfrm rot="5400000">
            <a:off x="9692944" y="4432733"/>
            <a:ext cx="1510800" cy="408400"/>
          </a:xfrm>
          <a:prstGeom prst="straightConnector1">
            <a:avLst/>
          </a:prstGeom>
          <a:noFill/>
          <a:ln w="9525" cap="flat" cmpd="sng">
            <a:solidFill>
              <a:schemeClr val="dk1"/>
            </a:solidFill>
            <a:prstDash val="solid"/>
            <a:round/>
            <a:headEnd type="none" w="med" len="med"/>
            <a:tailEnd type="none" w="med" len="med"/>
          </a:ln>
        </p:spPr>
      </p:cxnSp>
      <p:cxnSp>
        <p:nvCxnSpPr>
          <p:cNvPr id="552" name="Google Shape;552;p11"/>
          <p:cNvCxnSpPr/>
          <p:nvPr/>
        </p:nvCxnSpPr>
        <p:spPr>
          <a:xfrm rot="-5400000" flipH="1">
            <a:off x="9575211" y="2776533"/>
            <a:ext cx="1789600" cy="420400"/>
          </a:xfrm>
          <a:prstGeom prst="straightConnector1">
            <a:avLst/>
          </a:prstGeom>
          <a:noFill/>
          <a:ln w="9525" cap="flat" cmpd="sng">
            <a:solidFill>
              <a:schemeClr val="dk1"/>
            </a:solidFill>
            <a:prstDash val="solid"/>
            <a:round/>
            <a:headEnd type="none" w="med" len="med"/>
            <a:tailEnd type="none" w="med" len="med"/>
          </a:ln>
        </p:spPr>
      </p:cxnSp>
      <p:cxnSp>
        <p:nvCxnSpPr>
          <p:cNvPr id="553" name="Google Shape;553;p11"/>
          <p:cNvCxnSpPr/>
          <p:nvPr/>
        </p:nvCxnSpPr>
        <p:spPr>
          <a:xfrm rot="5400000">
            <a:off x="9643244" y="981833"/>
            <a:ext cx="1776000" cy="522800"/>
          </a:xfrm>
          <a:prstGeom prst="straightConnector1">
            <a:avLst/>
          </a:prstGeom>
          <a:noFill/>
          <a:ln w="9525" cap="flat" cmpd="sng">
            <a:solidFill>
              <a:schemeClr val="dk1"/>
            </a:solidFill>
            <a:prstDash val="solid"/>
            <a:round/>
            <a:headEnd type="none" w="med" len="med"/>
            <a:tailEnd type="none" w="med" len="med"/>
          </a:ln>
        </p:spPr>
      </p:cxnSp>
      <p:cxnSp>
        <p:nvCxnSpPr>
          <p:cNvPr id="554" name="Google Shape;554;p11"/>
          <p:cNvCxnSpPr/>
          <p:nvPr/>
        </p:nvCxnSpPr>
        <p:spPr>
          <a:xfrm rot="5400000">
            <a:off x="10891244" y="-88800"/>
            <a:ext cx="365200" cy="542800"/>
          </a:xfrm>
          <a:prstGeom prst="straightConnector1">
            <a:avLst/>
          </a:prstGeom>
          <a:noFill/>
          <a:ln w="9525" cap="flat" cmpd="sng">
            <a:solidFill>
              <a:schemeClr val="dk1"/>
            </a:solidFill>
            <a:prstDash val="solid"/>
            <a:round/>
            <a:headEnd type="none" w="med" len="med"/>
            <a:tailEnd type="none" w="med" len="med"/>
          </a:ln>
        </p:spPr>
      </p:cxnSp>
      <p:grpSp>
        <p:nvGrpSpPr>
          <p:cNvPr id="555" name="Google Shape;555;p11"/>
          <p:cNvGrpSpPr/>
          <p:nvPr/>
        </p:nvGrpSpPr>
        <p:grpSpPr>
          <a:xfrm rot="5400000" flipH="1">
            <a:off x="9876444" y="1713233"/>
            <a:ext cx="775733" cy="776467"/>
            <a:chOff x="8064275" y="887850"/>
            <a:chExt cx="581800" cy="582350"/>
          </a:xfrm>
        </p:grpSpPr>
        <p:sp>
          <p:nvSpPr>
            <p:cNvPr id="556" name="Google Shape;556;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57" name="Google Shape;557;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58" name="Google Shape;558;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59" name="Google Shape;559;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0" name="Google Shape;560;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1" name="Google Shape;561;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62" name="Google Shape;562;p11"/>
          <p:cNvGrpSpPr/>
          <p:nvPr/>
        </p:nvGrpSpPr>
        <p:grpSpPr>
          <a:xfrm rot="5400000" flipH="1">
            <a:off x="10492961" y="3672267"/>
            <a:ext cx="389367" cy="390100"/>
            <a:chOff x="7353050" y="316275"/>
            <a:chExt cx="292025" cy="292575"/>
          </a:xfrm>
        </p:grpSpPr>
        <p:sp>
          <p:nvSpPr>
            <p:cNvPr id="563" name="Google Shape;563;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4" name="Google Shape;564;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5" name="Google Shape;565;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6" name="Google Shape;566;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67" name="Google Shape;567;p11"/>
          <p:cNvGrpSpPr/>
          <p:nvPr/>
        </p:nvGrpSpPr>
        <p:grpSpPr>
          <a:xfrm rot="5400000" flipH="1">
            <a:off x="10683278" y="237567"/>
            <a:ext cx="233333" cy="233333"/>
            <a:chOff x="8792300" y="321275"/>
            <a:chExt cx="175000" cy="175000"/>
          </a:xfrm>
        </p:grpSpPr>
        <p:sp>
          <p:nvSpPr>
            <p:cNvPr id="568" name="Google Shape;568;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9" name="Google Shape;569;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0" name="Google Shape;570;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1" name="Google Shape;571;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72" name="Google Shape;572;p11"/>
          <p:cNvGrpSpPr/>
          <p:nvPr/>
        </p:nvGrpSpPr>
        <p:grpSpPr>
          <a:xfrm rot="5400000">
            <a:off x="10068911" y="5173235"/>
            <a:ext cx="390815" cy="391184"/>
            <a:chOff x="3164039" y="430875"/>
            <a:chExt cx="293111" cy="293388"/>
          </a:xfrm>
        </p:grpSpPr>
        <p:sp>
          <p:nvSpPr>
            <p:cNvPr id="573" name="Google Shape;573;p1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4" name="Google Shape;574;p1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5" name="Google Shape;575;p1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6" name="Google Shape;576;p1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7" name="Google Shape;577;p1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8" name="Google Shape;578;p1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79" name="Google Shape;579;p11"/>
          <p:cNvGrpSpPr/>
          <p:nvPr/>
        </p:nvGrpSpPr>
        <p:grpSpPr>
          <a:xfrm rot="5400000" flipH="1">
            <a:off x="11012070" y="430859"/>
            <a:ext cx="233351" cy="36000"/>
            <a:chOff x="5662375" y="212375"/>
            <a:chExt cx="175013" cy="27000"/>
          </a:xfrm>
        </p:grpSpPr>
        <p:sp>
          <p:nvSpPr>
            <p:cNvPr id="580" name="Google Shape;58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1" name="Google Shape;58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2" name="Google Shape;58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83" name="Google Shape;583;p11"/>
          <p:cNvCxnSpPr/>
          <p:nvPr/>
        </p:nvCxnSpPr>
        <p:spPr>
          <a:xfrm rot="5400000" flipH="1">
            <a:off x="987800" y="3464433"/>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584" name="Google Shape;584;p11"/>
          <p:cNvCxnSpPr/>
          <p:nvPr/>
        </p:nvCxnSpPr>
        <p:spPr>
          <a:xfrm rot="-5400000">
            <a:off x="1129467" y="47386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585" name="Google Shape;585;p11"/>
          <p:cNvCxnSpPr/>
          <p:nvPr/>
        </p:nvCxnSpPr>
        <p:spPr>
          <a:xfrm rot="5400000" flipH="1">
            <a:off x="1474367" y="5535000"/>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586" name="Google Shape;586;p11"/>
          <p:cNvGrpSpPr/>
          <p:nvPr/>
        </p:nvGrpSpPr>
        <p:grpSpPr>
          <a:xfrm rot="5400000">
            <a:off x="828634" y="5416033"/>
            <a:ext cx="775733" cy="776467"/>
            <a:chOff x="8064275" y="887850"/>
            <a:chExt cx="581800" cy="582350"/>
          </a:xfrm>
        </p:grpSpPr>
        <p:sp>
          <p:nvSpPr>
            <p:cNvPr id="587" name="Google Shape;587;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8" name="Google Shape;588;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9" name="Google Shape;589;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0" name="Google Shape;590;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1" name="Google Shape;591;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2" name="Google Shape;592;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93" name="Google Shape;593;p11"/>
          <p:cNvGrpSpPr/>
          <p:nvPr/>
        </p:nvGrpSpPr>
        <p:grpSpPr>
          <a:xfrm rot="5400000">
            <a:off x="1977101" y="4467734"/>
            <a:ext cx="389367" cy="390100"/>
            <a:chOff x="7353050" y="316275"/>
            <a:chExt cx="292025" cy="292575"/>
          </a:xfrm>
        </p:grpSpPr>
        <p:sp>
          <p:nvSpPr>
            <p:cNvPr id="594" name="Google Shape;594;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5" name="Google Shape;595;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6" name="Google Shape;596;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7" name="Google Shape;597;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98" name="Google Shape;598;p11"/>
          <p:cNvGrpSpPr/>
          <p:nvPr/>
        </p:nvGrpSpPr>
        <p:grpSpPr>
          <a:xfrm rot="5400000">
            <a:off x="2126834" y="6387100"/>
            <a:ext cx="233333" cy="233333"/>
            <a:chOff x="8792300" y="321275"/>
            <a:chExt cx="175000" cy="175000"/>
          </a:xfrm>
        </p:grpSpPr>
        <p:sp>
          <p:nvSpPr>
            <p:cNvPr id="599" name="Google Shape;599;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00" name="Google Shape;600;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01" name="Google Shape;601;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02" name="Google Shape;602;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03" name="Google Shape;603;p11"/>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4" name="Google Shape;604;p11"/>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5" name="Google Shape;605;p11"/>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6" name="Google Shape;606;p11"/>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7" name="Google Shape;607;p11"/>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8" name="Google Shape;608;p11"/>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609" name="Google Shape;609;p11"/>
          <p:cNvGrpSpPr/>
          <p:nvPr/>
        </p:nvGrpSpPr>
        <p:grpSpPr>
          <a:xfrm rot="5400000">
            <a:off x="2268159" y="2020508"/>
            <a:ext cx="233351" cy="36000"/>
            <a:chOff x="5662375" y="212375"/>
            <a:chExt cx="175013" cy="27000"/>
          </a:xfrm>
        </p:grpSpPr>
        <p:sp>
          <p:nvSpPr>
            <p:cNvPr id="610" name="Google Shape;61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1" name="Google Shape;61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2" name="Google Shape;61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13" name="Google Shape;613;p11"/>
          <p:cNvGrpSpPr/>
          <p:nvPr/>
        </p:nvGrpSpPr>
        <p:grpSpPr>
          <a:xfrm rot="5400000">
            <a:off x="2426026" y="6082775"/>
            <a:ext cx="233351" cy="36000"/>
            <a:chOff x="5662375" y="212375"/>
            <a:chExt cx="175013" cy="27000"/>
          </a:xfrm>
        </p:grpSpPr>
        <p:sp>
          <p:nvSpPr>
            <p:cNvPr id="614" name="Google Shape;614;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5" name="Google Shape;615;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6" name="Google Shape;616;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17" name="Google Shape;617;p11"/>
          <p:cNvGrpSpPr/>
          <p:nvPr/>
        </p:nvGrpSpPr>
        <p:grpSpPr>
          <a:xfrm rot="5400000">
            <a:off x="544793" y="5521041"/>
            <a:ext cx="233351" cy="36000"/>
            <a:chOff x="5662375" y="212375"/>
            <a:chExt cx="175013" cy="27000"/>
          </a:xfrm>
        </p:grpSpPr>
        <p:sp>
          <p:nvSpPr>
            <p:cNvPr id="618" name="Google Shape;618;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9" name="Google Shape;619;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20" name="Google Shape;620;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9" name="Slide Number Placeholder 1">
            <a:extLst>
              <a:ext uri="{FF2B5EF4-FFF2-40B4-BE49-F238E27FC236}">
                <a16:creationId xmlns:a16="http://schemas.microsoft.com/office/drawing/2014/main" id="{A842D105-77EB-2046-B992-A48933C73A62}"/>
              </a:ext>
            </a:extLst>
          </p:cNvPr>
          <p:cNvSpPr>
            <a:spLocks noGrp="1"/>
          </p:cNvSpPr>
          <p:nvPr>
            <p:ph type="sldNum" sz="quarter" idx="4"/>
          </p:nvPr>
        </p:nvSpPr>
        <p:spPr>
          <a:xfrm>
            <a:off x="87630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spTree>
    <p:extLst>
      <p:ext uri="{BB962C8B-B14F-4D97-AF65-F5344CB8AC3E}">
        <p14:creationId xmlns:p14="http://schemas.microsoft.com/office/powerpoint/2010/main" val="50606708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hree columns of text 4">
  <p:cSld name="Three columns of text 4">
    <p:spTree>
      <p:nvGrpSpPr>
        <p:cNvPr id="1" name="Shape 1090"/>
        <p:cNvGrpSpPr/>
        <p:nvPr/>
      </p:nvGrpSpPr>
      <p:grpSpPr>
        <a:xfrm>
          <a:off x="0" y="0"/>
          <a:ext cx="0" cy="0"/>
          <a:chOff x="0" y="0"/>
          <a:chExt cx="0" cy="0"/>
        </a:xfrm>
      </p:grpSpPr>
      <p:sp>
        <p:nvSpPr>
          <p:cNvPr id="1092" name="Google Shape;1092;p22"/>
          <p:cNvSpPr txBox="1">
            <a:spLocks noGrp="1"/>
          </p:cNvSpPr>
          <p:nvPr>
            <p:ph type="title"/>
          </p:nvPr>
        </p:nvSpPr>
        <p:spPr>
          <a:xfrm>
            <a:off x="2944233" y="457033"/>
            <a:ext cx="6303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40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dirty="0"/>
              <a:t>Click to edit Master title style</a:t>
            </a:r>
            <a:endParaRPr dirty="0"/>
          </a:p>
        </p:txBody>
      </p:sp>
      <p:sp>
        <p:nvSpPr>
          <p:cNvPr id="1133" name="Google Shape;1133;p22"/>
          <p:cNvSpPr txBox="1">
            <a:spLocks noGrp="1"/>
          </p:cNvSpPr>
          <p:nvPr>
            <p:ph type="subTitle" idx="1"/>
          </p:nvPr>
        </p:nvSpPr>
        <p:spPr>
          <a:xfrm>
            <a:off x="8466534" y="2151476"/>
            <a:ext cx="2487200" cy="1205181"/>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1134" name="Google Shape;1134;p22"/>
          <p:cNvSpPr txBox="1">
            <a:spLocks noGrp="1"/>
          </p:cNvSpPr>
          <p:nvPr>
            <p:ph type="subTitle" idx="2"/>
          </p:nvPr>
        </p:nvSpPr>
        <p:spPr>
          <a:xfrm>
            <a:off x="4852416" y="2182368"/>
            <a:ext cx="2487200" cy="1246632"/>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1135" name="Google Shape;1135;p22"/>
          <p:cNvSpPr txBox="1">
            <a:spLocks noGrp="1"/>
          </p:cNvSpPr>
          <p:nvPr>
            <p:ph type="subTitle" idx="3"/>
          </p:nvPr>
        </p:nvSpPr>
        <p:spPr>
          <a:xfrm>
            <a:off x="1143000" y="2151476"/>
            <a:ext cx="2487200" cy="1344168"/>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24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sp>
        <p:nvSpPr>
          <p:cNvPr id="1136" name="Google Shape;1136;p22"/>
          <p:cNvSpPr txBox="1">
            <a:spLocks noGrp="1"/>
          </p:cNvSpPr>
          <p:nvPr>
            <p:ph type="subTitle" idx="4"/>
          </p:nvPr>
        </p:nvSpPr>
        <p:spPr>
          <a:xfrm>
            <a:off x="8466534" y="3363358"/>
            <a:ext cx="2487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sp>
        <p:nvSpPr>
          <p:cNvPr id="1137" name="Google Shape;1137;p22"/>
          <p:cNvSpPr txBox="1">
            <a:spLocks noGrp="1"/>
          </p:cNvSpPr>
          <p:nvPr>
            <p:ph type="subTitle" idx="5"/>
          </p:nvPr>
        </p:nvSpPr>
        <p:spPr>
          <a:xfrm>
            <a:off x="4852416" y="3429000"/>
            <a:ext cx="2487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sp>
        <p:nvSpPr>
          <p:cNvPr id="1138" name="Google Shape;1138;p22"/>
          <p:cNvSpPr txBox="1">
            <a:spLocks noGrp="1"/>
          </p:cNvSpPr>
          <p:nvPr>
            <p:ph type="subTitle" idx="6"/>
          </p:nvPr>
        </p:nvSpPr>
        <p:spPr>
          <a:xfrm>
            <a:off x="1143000" y="3495644"/>
            <a:ext cx="2487200" cy="81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2133">
                <a:solidFill>
                  <a:schemeClr val="dk2"/>
                </a:solidFill>
                <a:latin typeface="Barlow Semi Condensed"/>
                <a:ea typeface="Barlow Semi Condensed"/>
                <a:cs typeface="Barlow Semi Condensed"/>
                <a:sym typeface="Barlow Semi Condensed"/>
              </a:defRPr>
            </a:lvl9pPr>
          </a:lstStyle>
          <a:p>
            <a:r>
              <a:rPr lang="en-US" dirty="0"/>
              <a:t>Click to edit Master subtitle style</a:t>
            </a:r>
            <a:endParaRPr dirty="0"/>
          </a:p>
        </p:txBody>
      </p:sp>
    </p:spTree>
    <p:extLst>
      <p:ext uri="{BB962C8B-B14F-4D97-AF65-F5344CB8AC3E}">
        <p14:creationId xmlns:p14="http://schemas.microsoft.com/office/powerpoint/2010/main" val="304421305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title and description" userDrawn="1">
  <p:cSld name="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1210521" y="2799561"/>
            <a:ext cx="4036694" cy="1573548"/>
          </a:xfrm>
          <a:prstGeom prst="rect">
            <a:avLst/>
          </a:prstGeom>
        </p:spPr>
        <p:txBody>
          <a:bodyPr spcFirstLastPara="1" wrap="square" lIns="91425" tIns="91425" rIns="91425" bIns="91425" anchor="b" anchorCtr="0">
            <a:noAutofit/>
          </a:bodyPr>
          <a:lstStyle>
            <a:lvl1pPr lvl="0" algn="l">
              <a:spcBef>
                <a:spcPts val="0"/>
              </a:spcBef>
              <a:spcAft>
                <a:spcPts val="0"/>
              </a:spcAft>
              <a:buSzPts val="4200"/>
              <a:buNone/>
              <a:defRPr sz="44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n-US" dirty="0"/>
              <a:t>Click to edit Master title style</a:t>
            </a:r>
            <a:endParaRPr dirty="0"/>
          </a:p>
        </p:txBody>
      </p:sp>
      <p:grpSp>
        <p:nvGrpSpPr>
          <p:cNvPr id="2" name="Group 1">
            <a:extLst>
              <a:ext uri="{FF2B5EF4-FFF2-40B4-BE49-F238E27FC236}">
                <a16:creationId xmlns:a16="http://schemas.microsoft.com/office/drawing/2014/main" id="{026150DF-CD87-E34B-8CBD-411EEBB05C5F}"/>
              </a:ext>
            </a:extLst>
          </p:cNvPr>
          <p:cNvGrpSpPr/>
          <p:nvPr userDrawn="1"/>
        </p:nvGrpSpPr>
        <p:grpSpPr>
          <a:xfrm>
            <a:off x="0" y="86933"/>
            <a:ext cx="4936168" cy="6655500"/>
            <a:chOff x="0" y="86933"/>
            <a:chExt cx="4936168" cy="6655500"/>
          </a:xfrm>
        </p:grpSpPr>
        <p:cxnSp>
          <p:nvCxnSpPr>
            <p:cNvPr id="441" name="Google Shape;441;p9"/>
            <p:cNvCxnSpPr/>
            <p:nvPr/>
          </p:nvCxnSpPr>
          <p:spPr>
            <a:xfrm>
              <a:off x="2194567" y="697500"/>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1070733" y="706233"/>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86933"/>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665867" y="1279567"/>
              <a:ext cx="775733" cy="776467"/>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51" name="Google Shape;451;p9"/>
            <p:cNvGrpSpPr/>
            <p:nvPr/>
          </p:nvGrpSpPr>
          <p:grpSpPr>
            <a:xfrm flipH="1">
              <a:off x="2000534" y="517467"/>
              <a:ext cx="389367" cy="390100"/>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456" name="Google Shape;456;p9"/>
            <p:cNvSpPr/>
            <p:nvPr/>
          </p:nvSpPr>
          <p:spPr>
            <a:xfrm flipH="1">
              <a:off x="4221708" y="663510"/>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7" name="Google Shape;457;p9"/>
            <p:cNvSpPr/>
            <p:nvPr/>
          </p:nvSpPr>
          <p:spPr>
            <a:xfrm flipH="1">
              <a:off x="4218719" y="660133"/>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8" name="Google Shape;458;p9"/>
            <p:cNvSpPr/>
            <p:nvPr/>
          </p:nvSpPr>
          <p:spPr>
            <a:xfrm flipH="1">
              <a:off x="4270374" y="71217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59" name="Google Shape;459;p9"/>
            <p:cNvSpPr/>
            <p:nvPr/>
          </p:nvSpPr>
          <p:spPr>
            <a:xfrm flipH="1">
              <a:off x="4267368" y="708803"/>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0" name="Google Shape;460;p9"/>
            <p:cNvSpPr/>
            <p:nvPr/>
          </p:nvSpPr>
          <p:spPr>
            <a:xfrm flipH="1">
              <a:off x="4323522" y="764946"/>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461" name="Google Shape;461;p9"/>
            <p:cNvSpPr/>
            <p:nvPr/>
          </p:nvSpPr>
          <p:spPr>
            <a:xfrm flipH="1">
              <a:off x="4320146" y="76195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462" name="Google Shape;462;p9"/>
            <p:cNvGrpSpPr/>
            <p:nvPr/>
          </p:nvGrpSpPr>
          <p:grpSpPr>
            <a:xfrm flipH="1">
              <a:off x="4702817" y="481467"/>
              <a:ext cx="233351" cy="36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66" name="Google Shape;466;p9"/>
            <p:cNvGrpSpPr/>
            <p:nvPr/>
          </p:nvGrpSpPr>
          <p:grpSpPr>
            <a:xfrm flipH="1">
              <a:off x="640550" y="323600"/>
              <a:ext cx="233351" cy="36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70" name="Google Shape;470;p9"/>
            <p:cNvGrpSpPr/>
            <p:nvPr/>
          </p:nvGrpSpPr>
          <p:grpSpPr>
            <a:xfrm flipH="1">
              <a:off x="1202283" y="2204833"/>
              <a:ext cx="233351" cy="36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474" name="Google Shape;474;p9"/>
            <p:cNvCxnSpPr/>
            <p:nvPr/>
          </p:nvCxnSpPr>
          <p:spPr>
            <a:xfrm>
              <a:off x="1055200" y="5616533"/>
              <a:ext cx="1542800" cy="7236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5627233"/>
              <a:ext cx="1055200" cy="11152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665867" y="5254567"/>
              <a:ext cx="775733" cy="776467"/>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3" name="Google Shape;483;p9"/>
            <p:cNvGrpSpPr/>
            <p:nvPr/>
          </p:nvGrpSpPr>
          <p:grpSpPr>
            <a:xfrm rot="10800000">
              <a:off x="2426101" y="6115667"/>
              <a:ext cx="389367" cy="390100"/>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88" name="Google Shape;488;p9"/>
            <p:cNvGrpSpPr/>
            <p:nvPr/>
          </p:nvGrpSpPr>
          <p:grpSpPr>
            <a:xfrm rot="10800000">
              <a:off x="283367" y="6194067"/>
              <a:ext cx="233333" cy="233333"/>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3" name="Google Shape;493;p9"/>
            <p:cNvGrpSpPr/>
            <p:nvPr/>
          </p:nvGrpSpPr>
          <p:grpSpPr>
            <a:xfrm rot="10800000">
              <a:off x="640550" y="6469767"/>
              <a:ext cx="233351" cy="36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497" name="Google Shape;497;p9"/>
            <p:cNvGrpSpPr/>
            <p:nvPr/>
          </p:nvGrpSpPr>
          <p:grpSpPr>
            <a:xfrm rot="10800000">
              <a:off x="1405483" y="5198133"/>
              <a:ext cx="233351" cy="36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sp>
        <p:nvSpPr>
          <p:cNvPr id="64" name="Content Placeholder 2">
            <a:extLst>
              <a:ext uri="{FF2B5EF4-FFF2-40B4-BE49-F238E27FC236}">
                <a16:creationId xmlns:a16="http://schemas.microsoft.com/office/drawing/2014/main" id="{2498969E-C615-AE4C-9330-BAFD08C35264}"/>
              </a:ext>
            </a:extLst>
          </p:cNvPr>
          <p:cNvSpPr>
            <a:spLocks noGrp="1"/>
          </p:cNvSpPr>
          <p:nvPr>
            <p:ph sz="quarter" idx="10"/>
          </p:nvPr>
        </p:nvSpPr>
        <p:spPr>
          <a:xfrm>
            <a:off x="5746800" y="600667"/>
            <a:ext cx="5676800" cy="5795433"/>
          </a:xfrm>
          <a:prstGeom prst="rect">
            <a:avLst/>
          </a:prstGeom>
        </p:spPr>
        <p:txBody>
          <a:bodyPr/>
          <a:lstStyle>
            <a:lvl1pPr marL="285750"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1pPr>
            <a:lvl2pPr marL="5603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2pPr>
            <a:lvl3pPr marL="73818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3pPr>
            <a:lvl4pPr marL="960438"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4pPr>
            <a:lvl5pPr marL="1182687" indent="-285750">
              <a:lnSpc>
                <a:spcPct val="100000"/>
              </a:lnSpc>
              <a:buFont typeface="Arial" panose="020B0604020202020204" pitchFamily="34" charset="0"/>
              <a:buChar char="•"/>
              <a:tabLst/>
              <a:defRPr sz="20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57694293"/>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ig number" userDrawn="1">
  <p:cSld name="1_Big number">
    <p:spTree>
      <p:nvGrpSpPr>
        <p:cNvPr id="1" name="Shape 545"/>
        <p:cNvGrpSpPr/>
        <p:nvPr/>
      </p:nvGrpSpPr>
      <p:grpSpPr>
        <a:xfrm>
          <a:off x="0" y="0"/>
          <a:ext cx="0" cy="0"/>
          <a:chOff x="0" y="0"/>
          <a:chExt cx="0" cy="0"/>
        </a:xfrm>
      </p:grpSpPr>
      <p:cxnSp>
        <p:nvCxnSpPr>
          <p:cNvPr id="551" name="Google Shape;551;p11"/>
          <p:cNvCxnSpPr/>
          <p:nvPr/>
        </p:nvCxnSpPr>
        <p:spPr>
          <a:xfrm rot="5400000">
            <a:off x="9692944" y="4432733"/>
            <a:ext cx="1510800" cy="408400"/>
          </a:xfrm>
          <a:prstGeom prst="straightConnector1">
            <a:avLst/>
          </a:prstGeom>
          <a:noFill/>
          <a:ln w="9525" cap="flat" cmpd="sng">
            <a:solidFill>
              <a:schemeClr val="dk1"/>
            </a:solidFill>
            <a:prstDash val="solid"/>
            <a:round/>
            <a:headEnd type="none" w="med" len="med"/>
            <a:tailEnd type="none" w="med" len="med"/>
          </a:ln>
        </p:spPr>
      </p:cxnSp>
      <p:cxnSp>
        <p:nvCxnSpPr>
          <p:cNvPr id="552" name="Google Shape;552;p11"/>
          <p:cNvCxnSpPr/>
          <p:nvPr/>
        </p:nvCxnSpPr>
        <p:spPr>
          <a:xfrm rot="-5400000" flipH="1">
            <a:off x="9575211" y="2776533"/>
            <a:ext cx="1789600" cy="420400"/>
          </a:xfrm>
          <a:prstGeom prst="straightConnector1">
            <a:avLst/>
          </a:prstGeom>
          <a:noFill/>
          <a:ln w="9525" cap="flat" cmpd="sng">
            <a:solidFill>
              <a:schemeClr val="dk1"/>
            </a:solidFill>
            <a:prstDash val="solid"/>
            <a:round/>
            <a:headEnd type="none" w="med" len="med"/>
            <a:tailEnd type="none" w="med" len="med"/>
          </a:ln>
        </p:spPr>
      </p:cxnSp>
      <p:cxnSp>
        <p:nvCxnSpPr>
          <p:cNvPr id="553" name="Google Shape;553;p11"/>
          <p:cNvCxnSpPr/>
          <p:nvPr/>
        </p:nvCxnSpPr>
        <p:spPr>
          <a:xfrm rot="5400000">
            <a:off x="9643244" y="981833"/>
            <a:ext cx="1776000" cy="522800"/>
          </a:xfrm>
          <a:prstGeom prst="straightConnector1">
            <a:avLst/>
          </a:prstGeom>
          <a:noFill/>
          <a:ln w="9525" cap="flat" cmpd="sng">
            <a:solidFill>
              <a:schemeClr val="dk1"/>
            </a:solidFill>
            <a:prstDash val="solid"/>
            <a:round/>
            <a:headEnd type="none" w="med" len="med"/>
            <a:tailEnd type="none" w="med" len="med"/>
          </a:ln>
        </p:spPr>
      </p:cxnSp>
      <p:cxnSp>
        <p:nvCxnSpPr>
          <p:cNvPr id="554" name="Google Shape;554;p11"/>
          <p:cNvCxnSpPr/>
          <p:nvPr/>
        </p:nvCxnSpPr>
        <p:spPr>
          <a:xfrm rot="5400000">
            <a:off x="10891244" y="-88800"/>
            <a:ext cx="365200" cy="542800"/>
          </a:xfrm>
          <a:prstGeom prst="straightConnector1">
            <a:avLst/>
          </a:prstGeom>
          <a:noFill/>
          <a:ln w="9525" cap="flat" cmpd="sng">
            <a:solidFill>
              <a:schemeClr val="dk1"/>
            </a:solidFill>
            <a:prstDash val="solid"/>
            <a:round/>
            <a:headEnd type="none" w="med" len="med"/>
            <a:tailEnd type="none" w="med" len="med"/>
          </a:ln>
        </p:spPr>
      </p:cxnSp>
      <p:grpSp>
        <p:nvGrpSpPr>
          <p:cNvPr id="555" name="Google Shape;555;p11"/>
          <p:cNvGrpSpPr/>
          <p:nvPr/>
        </p:nvGrpSpPr>
        <p:grpSpPr>
          <a:xfrm rot="5400000" flipH="1">
            <a:off x="9876444" y="1713233"/>
            <a:ext cx="775733" cy="776467"/>
            <a:chOff x="8064275" y="887850"/>
            <a:chExt cx="581800" cy="582350"/>
          </a:xfrm>
        </p:grpSpPr>
        <p:sp>
          <p:nvSpPr>
            <p:cNvPr id="556" name="Google Shape;556;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57" name="Google Shape;557;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58" name="Google Shape;558;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59" name="Google Shape;559;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0" name="Google Shape;560;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1" name="Google Shape;561;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62" name="Google Shape;562;p11"/>
          <p:cNvGrpSpPr/>
          <p:nvPr/>
        </p:nvGrpSpPr>
        <p:grpSpPr>
          <a:xfrm rot="5400000" flipH="1">
            <a:off x="10492961" y="3672267"/>
            <a:ext cx="389367" cy="390100"/>
            <a:chOff x="7353050" y="316275"/>
            <a:chExt cx="292025" cy="292575"/>
          </a:xfrm>
        </p:grpSpPr>
        <p:sp>
          <p:nvSpPr>
            <p:cNvPr id="563" name="Google Shape;563;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4" name="Google Shape;564;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5" name="Google Shape;565;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6" name="Google Shape;566;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67" name="Google Shape;567;p11"/>
          <p:cNvGrpSpPr/>
          <p:nvPr/>
        </p:nvGrpSpPr>
        <p:grpSpPr>
          <a:xfrm rot="5400000" flipH="1">
            <a:off x="10683278" y="237567"/>
            <a:ext cx="233333" cy="233333"/>
            <a:chOff x="8792300" y="321275"/>
            <a:chExt cx="175000" cy="175000"/>
          </a:xfrm>
        </p:grpSpPr>
        <p:sp>
          <p:nvSpPr>
            <p:cNvPr id="568" name="Google Shape;568;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69" name="Google Shape;569;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0" name="Google Shape;570;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1" name="Google Shape;571;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72" name="Google Shape;572;p11"/>
          <p:cNvGrpSpPr/>
          <p:nvPr/>
        </p:nvGrpSpPr>
        <p:grpSpPr>
          <a:xfrm rot="5400000">
            <a:off x="10068911" y="5173235"/>
            <a:ext cx="390815" cy="391184"/>
            <a:chOff x="3164039" y="430875"/>
            <a:chExt cx="293111" cy="293388"/>
          </a:xfrm>
        </p:grpSpPr>
        <p:sp>
          <p:nvSpPr>
            <p:cNvPr id="573" name="Google Shape;573;p1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4" name="Google Shape;574;p1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5" name="Google Shape;575;p1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6" name="Google Shape;576;p1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7" name="Google Shape;577;p1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78" name="Google Shape;578;p1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79" name="Google Shape;579;p11"/>
          <p:cNvGrpSpPr/>
          <p:nvPr/>
        </p:nvGrpSpPr>
        <p:grpSpPr>
          <a:xfrm rot="5400000" flipH="1">
            <a:off x="11012070" y="430859"/>
            <a:ext cx="233351" cy="36000"/>
            <a:chOff x="5662375" y="212375"/>
            <a:chExt cx="175013" cy="27000"/>
          </a:xfrm>
        </p:grpSpPr>
        <p:sp>
          <p:nvSpPr>
            <p:cNvPr id="580" name="Google Shape;58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1" name="Google Shape;58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2" name="Google Shape;58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cxnSp>
        <p:nvCxnSpPr>
          <p:cNvPr id="583" name="Google Shape;583;p11"/>
          <p:cNvCxnSpPr/>
          <p:nvPr/>
        </p:nvCxnSpPr>
        <p:spPr>
          <a:xfrm rot="5400000" flipH="1">
            <a:off x="987800" y="3464433"/>
            <a:ext cx="2230000" cy="168000"/>
          </a:xfrm>
          <a:prstGeom prst="straightConnector1">
            <a:avLst/>
          </a:prstGeom>
          <a:noFill/>
          <a:ln w="9525" cap="flat" cmpd="sng">
            <a:solidFill>
              <a:schemeClr val="dk1"/>
            </a:solidFill>
            <a:prstDash val="solid"/>
            <a:round/>
            <a:headEnd type="none" w="med" len="med"/>
            <a:tailEnd type="none" w="med" len="med"/>
          </a:ln>
        </p:spPr>
      </p:cxnSp>
      <p:cxnSp>
        <p:nvCxnSpPr>
          <p:cNvPr id="584" name="Google Shape;584;p11"/>
          <p:cNvCxnSpPr/>
          <p:nvPr/>
        </p:nvCxnSpPr>
        <p:spPr>
          <a:xfrm rot="-5400000">
            <a:off x="1129467" y="4738667"/>
            <a:ext cx="1106000" cy="991200"/>
          </a:xfrm>
          <a:prstGeom prst="straightConnector1">
            <a:avLst/>
          </a:prstGeom>
          <a:noFill/>
          <a:ln w="9525" cap="flat" cmpd="sng">
            <a:solidFill>
              <a:schemeClr val="dk1"/>
            </a:solidFill>
            <a:prstDash val="solid"/>
            <a:round/>
            <a:headEnd type="none" w="med" len="med"/>
            <a:tailEnd type="none" w="med" len="med"/>
          </a:ln>
        </p:spPr>
      </p:cxnSp>
      <p:cxnSp>
        <p:nvCxnSpPr>
          <p:cNvPr id="585" name="Google Shape;585;p11"/>
          <p:cNvCxnSpPr/>
          <p:nvPr/>
        </p:nvCxnSpPr>
        <p:spPr>
          <a:xfrm rot="5400000" flipH="1">
            <a:off x="1474367" y="5535000"/>
            <a:ext cx="1062000" cy="1584000"/>
          </a:xfrm>
          <a:prstGeom prst="straightConnector1">
            <a:avLst/>
          </a:prstGeom>
          <a:noFill/>
          <a:ln w="9525" cap="flat" cmpd="sng">
            <a:solidFill>
              <a:schemeClr val="dk1"/>
            </a:solidFill>
            <a:prstDash val="solid"/>
            <a:round/>
            <a:headEnd type="none" w="med" len="med"/>
            <a:tailEnd type="none" w="med" len="med"/>
          </a:ln>
        </p:spPr>
      </p:cxnSp>
      <p:grpSp>
        <p:nvGrpSpPr>
          <p:cNvPr id="586" name="Google Shape;586;p11"/>
          <p:cNvGrpSpPr/>
          <p:nvPr/>
        </p:nvGrpSpPr>
        <p:grpSpPr>
          <a:xfrm rot="5400000">
            <a:off x="828634" y="5416033"/>
            <a:ext cx="775733" cy="776467"/>
            <a:chOff x="8064275" y="887850"/>
            <a:chExt cx="581800" cy="582350"/>
          </a:xfrm>
        </p:grpSpPr>
        <p:sp>
          <p:nvSpPr>
            <p:cNvPr id="587" name="Google Shape;587;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8" name="Google Shape;588;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89" name="Google Shape;589;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0" name="Google Shape;590;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1" name="Google Shape;591;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2" name="Google Shape;592;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93" name="Google Shape;593;p11"/>
          <p:cNvGrpSpPr/>
          <p:nvPr/>
        </p:nvGrpSpPr>
        <p:grpSpPr>
          <a:xfrm rot="5400000">
            <a:off x="1977101" y="4467734"/>
            <a:ext cx="389367" cy="390100"/>
            <a:chOff x="7353050" y="316275"/>
            <a:chExt cx="292025" cy="292575"/>
          </a:xfrm>
        </p:grpSpPr>
        <p:sp>
          <p:nvSpPr>
            <p:cNvPr id="594" name="Google Shape;594;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5" name="Google Shape;595;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6" name="Google Shape;596;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97" name="Google Shape;597;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98" name="Google Shape;598;p11"/>
          <p:cNvGrpSpPr/>
          <p:nvPr/>
        </p:nvGrpSpPr>
        <p:grpSpPr>
          <a:xfrm rot="5400000">
            <a:off x="2126834" y="6387100"/>
            <a:ext cx="233333" cy="233333"/>
            <a:chOff x="8792300" y="321275"/>
            <a:chExt cx="175000" cy="175000"/>
          </a:xfrm>
        </p:grpSpPr>
        <p:sp>
          <p:nvSpPr>
            <p:cNvPr id="599" name="Google Shape;599;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00" name="Google Shape;600;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01" name="Google Shape;601;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02" name="Google Shape;602;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603" name="Google Shape;603;p11"/>
          <p:cNvSpPr/>
          <p:nvPr/>
        </p:nvSpPr>
        <p:spPr>
          <a:xfrm rot="5400000">
            <a:off x="1836156" y="2251658"/>
            <a:ext cx="384819" cy="384449"/>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4" name="Google Shape;604;p11"/>
          <p:cNvSpPr/>
          <p:nvPr/>
        </p:nvSpPr>
        <p:spPr>
          <a:xfrm rot="5400000">
            <a:off x="1833168" y="2248281"/>
            <a:ext cx="390815" cy="391184"/>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5" name="Google Shape;605;p11"/>
          <p:cNvSpPr/>
          <p:nvPr/>
        </p:nvSpPr>
        <p:spPr>
          <a:xfrm rot="5400000">
            <a:off x="1884814" y="2300319"/>
            <a:ext cx="287501" cy="287116"/>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6" name="Google Shape;606;p11"/>
          <p:cNvSpPr/>
          <p:nvPr/>
        </p:nvSpPr>
        <p:spPr>
          <a:xfrm rot="5400000">
            <a:off x="1881817" y="2296952"/>
            <a:ext cx="293497" cy="293867"/>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7" name="Google Shape;607;p11"/>
          <p:cNvSpPr/>
          <p:nvPr/>
        </p:nvSpPr>
        <p:spPr>
          <a:xfrm rot="5400000">
            <a:off x="1937786" y="2352910"/>
            <a:ext cx="181569" cy="181569"/>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sp>
        <p:nvSpPr>
          <p:cNvPr id="608" name="Google Shape;608;p11"/>
          <p:cNvSpPr/>
          <p:nvPr/>
        </p:nvSpPr>
        <p:spPr>
          <a:xfrm rot="5400000">
            <a:off x="1934595" y="2350106"/>
            <a:ext cx="187935" cy="18756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4800"/>
          </a:p>
        </p:txBody>
      </p:sp>
      <p:grpSp>
        <p:nvGrpSpPr>
          <p:cNvPr id="609" name="Google Shape;609;p11"/>
          <p:cNvGrpSpPr/>
          <p:nvPr/>
        </p:nvGrpSpPr>
        <p:grpSpPr>
          <a:xfrm rot="5400000">
            <a:off x="2268159" y="2020508"/>
            <a:ext cx="233351" cy="36000"/>
            <a:chOff x="5662375" y="212375"/>
            <a:chExt cx="175013" cy="27000"/>
          </a:xfrm>
        </p:grpSpPr>
        <p:sp>
          <p:nvSpPr>
            <p:cNvPr id="610" name="Google Shape;61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1" name="Google Shape;61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2" name="Google Shape;61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13" name="Google Shape;613;p11"/>
          <p:cNvGrpSpPr/>
          <p:nvPr/>
        </p:nvGrpSpPr>
        <p:grpSpPr>
          <a:xfrm rot="5400000">
            <a:off x="2426026" y="6082775"/>
            <a:ext cx="233351" cy="36000"/>
            <a:chOff x="5662375" y="212375"/>
            <a:chExt cx="175013" cy="27000"/>
          </a:xfrm>
        </p:grpSpPr>
        <p:sp>
          <p:nvSpPr>
            <p:cNvPr id="614" name="Google Shape;614;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5" name="Google Shape;615;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6" name="Google Shape;616;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617" name="Google Shape;617;p11"/>
          <p:cNvGrpSpPr/>
          <p:nvPr/>
        </p:nvGrpSpPr>
        <p:grpSpPr>
          <a:xfrm rot="5400000">
            <a:off x="544793" y="5521041"/>
            <a:ext cx="233351" cy="36000"/>
            <a:chOff x="5662375" y="212375"/>
            <a:chExt cx="175013" cy="27000"/>
          </a:xfrm>
        </p:grpSpPr>
        <p:sp>
          <p:nvSpPr>
            <p:cNvPr id="618" name="Google Shape;618;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19" name="Google Shape;619;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20" name="Google Shape;620;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9" name="Slide Number Placeholder 1">
            <a:extLst>
              <a:ext uri="{FF2B5EF4-FFF2-40B4-BE49-F238E27FC236}">
                <a16:creationId xmlns:a16="http://schemas.microsoft.com/office/drawing/2014/main" id="{A842D105-77EB-2046-B992-A48933C73A62}"/>
              </a:ext>
            </a:extLst>
          </p:cNvPr>
          <p:cNvSpPr>
            <a:spLocks noGrp="1"/>
          </p:cNvSpPr>
          <p:nvPr>
            <p:ph type="sldNum" sz="quarter" idx="4"/>
          </p:nvPr>
        </p:nvSpPr>
        <p:spPr>
          <a:xfrm>
            <a:off x="87630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42B3194-F259-2F4E-B23A-83DB28A3F6D5}" type="slidenum">
              <a:rPr lang="en-US" smtClean="0"/>
              <a:pPr/>
              <a:t>‹#›</a:t>
            </a:fld>
            <a:endParaRPr lang="en-US"/>
          </a:p>
        </p:txBody>
      </p:sp>
      <p:grpSp>
        <p:nvGrpSpPr>
          <p:cNvPr id="73" name="Google Shape;546;p11">
            <a:extLst>
              <a:ext uri="{FF2B5EF4-FFF2-40B4-BE49-F238E27FC236}">
                <a16:creationId xmlns:a16="http://schemas.microsoft.com/office/drawing/2014/main" id="{F3F79032-08FB-44FF-A74E-C310AD589A41}"/>
              </a:ext>
            </a:extLst>
          </p:cNvPr>
          <p:cNvGrpSpPr/>
          <p:nvPr userDrawn="1"/>
        </p:nvGrpSpPr>
        <p:grpSpPr>
          <a:xfrm rot="10800000">
            <a:off x="2606431" y="1499792"/>
            <a:ext cx="6979139" cy="4092192"/>
            <a:chOff x="1098425" y="237675"/>
            <a:chExt cx="5358675" cy="5174750"/>
          </a:xfrm>
        </p:grpSpPr>
        <p:sp>
          <p:nvSpPr>
            <p:cNvPr id="74" name="Google Shape;547;p11">
              <a:extLst>
                <a:ext uri="{FF2B5EF4-FFF2-40B4-BE49-F238E27FC236}">
                  <a16:creationId xmlns:a16="http://schemas.microsoft.com/office/drawing/2014/main" id="{C6406E1B-022A-4108-9360-D7769DAF0ED7}"/>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5" name="Google Shape;548;p11">
              <a:extLst>
                <a:ext uri="{FF2B5EF4-FFF2-40B4-BE49-F238E27FC236}">
                  <a16:creationId xmlns:a16="http://schemas.microsoft.com/office/drawing/2014/main" id="{30FA30B3-E93A-4710-B568-DA1FA087A232}"/>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76" name="Google Shape;549;p11">
              <a:extLst>
                <a:ext uri="{FF2B5EF4-FFF2-40B4-BE49-F238E27FC236}">
                  <a16:creationId xmlns:a16="http://schemas.microsoft.com/office/drawing/2014/main" id="{D936E750-1747-4B05-B42C-DA54275357C8}"/>
                </a:ext>
              </a:extLst>
            </p:cNvPr>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sp>
        <p:nvSpPr>
          <p:cNvPr id="77" name="Google Shape;621;p11">
            <a:extLst>
              <a:ext uri="{FF2B5EF4-FFF2-40B4-BE49-F238E27FC236}">
                <a16:creationId xmlns:a16="http://schemas.microsoft.com/office/drawing/2014/main" id="{AF713CB4-C8B4-4580-9B17-31439B29B02B}"/>
              </a:ext>
            </a:extLst>
          </p:cNvPr>
          <p:cNvSpPr txBox="1">
            <a:spLocks noGrp="1"/>
          </p:cNvSpPr>
          <p:nvPr>
            <p:ph type="title" hasCustomPrompt="1"/>
          </p:nvPr>
        </p:nvSpPr>
        <p:spPr>
          <a:xfrm>
            <a:off x="3499104" y="2743200"/>
            <a:ext cx="5206000" cy="104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80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rPr dirty="0"/>
              <a:t>xx%</a:t>
            </a:r>
          </a:p>
        </p:txBody>
      </p:sp>
    </p:spTree>
    <p:extLst>
      <p:ext uri="{BB962C8B-B14F-4D97-AF65-F5344CB8AC3E}">
        <p14:creationId xmlns:p14="http://schemas.microsoft.com/office/powerpoint/2010/main" val="369449507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8A5A0E-F033-E314-FBDC-2B112B150E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6828CD24-8F22-BB04-97D3-4A3391BAC4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92AFC46D-E5A8-9631-AFA7-4AEAD20F83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7956E6-B6D6-41D9-AC09-C282D7DCE4DD}" type="datetimeFigureOut">
              <a:rPr lang="id-ID" smtClean="0"/>
              <a:t>12/05/2024</a:t>
            </a:fld>
            <a:endParaRPr lang="id-ID"/>
          </a:p>
        </p:txBody>
      </p:sp>
      <p:sp>
        <p:nvSpPr>
          <p:cNvPr id="5" name="Footer Placeholder 4">
            <a:extLst>
              <a:ext uri="{FF2B5EF4-FFF2-40B4-BE49-F238E27FC236}">
                <a16:creationId xmlns:a16="http://schemas.microsoft.com/office/drawing/2014/main" id="{FEB4F445-754F-3FB1-8610-217C562F9F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d-ID"/>
          </a:p>
        </p:txBody>
      </p:sp>
      <p:sp>
        <p:nvSpPr>
          <p:cNvPr id="6" name="Slide Number Placeholder 5">
            <a:extLst>
              <a:ext uri="{FF2B5EF4-FFF2-40B4-BE49-F238E27FC236}">
                <a16:creationId xmlns:a16="http://schemas.microsoft.com/office/drawing/2014/main" id="{B1E17E5C-5F82-5F37-9702-329A41C807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F588F91-CDDE-42AD-805A-11559A96FBB7}" type="slidenum">
              <a:rPr lang="id-ID" smtClean="0"/>
              <a:t>‹#›</a:t>
            </a:fld>
            <a:endParaRPr lang="id-ID"/>
          </a:p>
        </p:txBody>
      </p:sp>
    </p:spTree>
    <p:extLst>
      <p:ext uri="{BB962C8B-B14F-4D97-AF65-F5344CB8AC3E}">
        <p14:creationId xmlns:p14="http://schemas.microsoft.com/office/powerpoint/2010/main" val="204498875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 id="2147483699" r:id="rId20"/>
    <p:sldLayoutId id="2147483700" r:id="rId21"/>
    <p:sldLayoutId id="2147483701" r:id="rId22"/>
    <p:sldLayoutId id="2147483702" r:id="rId23"/>
    <p:sldLayoutId id="2147483703" r:id="rId24"/>
    <p:sldLayoutId id="2147483704" r:id="rId25"/>
    <p:sldLayoutId id="2147483705" r:id="rId26"/>
    <p:sldLayoutId id="2147483676"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15.xml"/><Relationship Id="rId6" Type="http://schemas.openxmlformats.org/officeDocument/2006/relationships/image" Target="../media/image8.png"/><Relationship Id="rId5" Type="http://schemas.openxmlformats.org/officeDocument/2006/relationships/image" Target="../media/image7.gif"/><Relationship Id="rId4" Type="http://schemas.openxmlformats.org/officeDocument/2006/relationships/image" Target="../media/image6.jpe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2.emf"/><Relationship Id="rId7" Type="http://schemas.openxmlformats.org/officeDocument/2006/relationships/image" Target="../media/image16.emf"/><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16.xml"/></Relationships>
</file>

<file path=ppt/slides/_rels/slide7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9.xml"/></Relationships>
</file>

<file path=ppt/slides/_rels/slide81.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3.xml"/></Relationships>
</file>

<file path=ppt/slides/_rels/slide82.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hyperlink" Target="mailto:dwimartani@yahoo.com" TargetMode="Externa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E4C114CA-9080-6147-90FA-769F4D2ACCBB}"/>
              </a:ext>
            </a:extLst>
          </p:cNvPr>
          <p:cNvPicPr>
            <a:picLocks noChangeAspect="1"/>
          </p:cNvPicPr>
          <p:nvPr/>
        </p:nvPicPr>
        <p:blipFill>
          <a:blip r:embed="rId3">
            <a:clrChange>
              <a:clrFrom>
                <a:srgbClr val="FEFFFF"/>
              </a:clrFrom>
              <a:clrTo>
                <a:srgbClr val="FEFFFF">
                  <a:alpha val="0"/>
                </a:srgbClr>
              </a:clrTo>
            </a:clrChange>
            <a:extLst>
              <a:ext uri="{28A0092B-C50C-407E-A947-70E740481C1C}">
                <a14:useLocalDpi xmlns:a14="http://schemas.microsoft.com/office/drawing/2010/main" val="0"/>
              </a:ext>
            </a:extLst>
          </a:blip>
          <a:stretch>
            <a:fillRect/>
          </a:stretch>
        </p:blipFill>
        <p:spPr>
          <a:xfrm>
            <a:off x="228600" y="1174480"/>
            <a:ext cx="7934632" cy="5029200"/>
          </a:xfrm>
          <a:prstGeom prst="rect">
            <a:avLst/>
          </a:prstGeom>
        </p:spPr>
      </p:pic>
      <p:sp>
        <p:nvSpPr>
          <p:cNvPr id="1884" name="Google Shape;1884;p35"/>
          <p:cNvSpPr txBox="1">
            <a:spLocks noGrp="1"/>
          </p:cNvSpPr>
          <p:nvPr>
            <p:ph type="ctrTitle"/>
          </p:nvPr>
        </p:nvSpPr>
        <p:spPr>
          <a:xfrm>
            <a:off x="6452171" y="3072401"/>
            <a:ext cx="5410200" cy="1905000"/>
          </a:xfrm>
          <a:prstGeom prst="rect">
            <a:avLst/>
          </a:prstGeom>
        </p:spPr>
        <p:txBody>
          <a:bodyPr spcFirstLastPara="1" wrap="square" lIns="121900" tIns="121900" rIns="121900" bIns="121900" anchor="b" anchorCtr="0">
            <a:noAutofit/>
          </a:bodyPr>
          <a:lstStyle/>
          <a:p>
            <a:r>
              <a:rPr lang="en-ID" sz="6600" b="1" dirty="0">
                <a:latin typeface="Fjalla One" panose="02000506040000020004" pitchFamily="2" charset="0"/>
              </a:rPr>
              <a:t>PSAK 212</a:t>
            </a:r>
            <a:br>
              <a:rPr lang="en" sz="6600" b="1" dirty="0">
                <a:latin typeface="Fjalla One" panose="02000506040000020004" pitchFamily="2" charset="0"/>
              </a:rPr>
            </a:br>
            <a:r>
              <a:rPr lang="en-ID" sz="4400" b="1" dirty="0">
                <a:latin typeface="Fjalla One" panose="02000506040000020004" pitchFamily="2" charset="0"/>
              </a:rPr>
              <a:t>PAJAK PENGHASILAN</a:t>
            </a:r>
            <a:endParaRPr sz="6600" b="1" dirty="0">
              <a:latin typeface="Fjalla One" panose="02000506040000020004" pitchFamily="2" charset="0"/>
            </a:endParaRPr>
          </a:p>
        </p:txBody>
      </p:sp>
    </p:spTree>
    <p:extLst>
      <p:ext uri="{BB962C8B-B14F-4D97-AF65-F5344CB8AC3E}">
        <p14:creationId xmlns:p14="http://schemas.microsoft.com/office/powerpoint/2010/main" val="3422114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Title 6"/>
          <p:cNvSpPr>
            <a:spLocks noGrp="1"/>
          </p:cNvSpPr>
          <p:nvPr>
            <p:ph type="title"/>
          </p:nvPr>
        </p:nvSpPr>
        <p:spPr>
          <a:xfrm>
            <a:off x="1049394" y="323482"/>
            <a:ext cx="3598806" cy="768000"/>
          </a:xfrm>
        </p:spPr>
        <p:txBody>
          <a:bodyPr/>
          <a:lstStyle/>
          <a:p>
            <a:r>
              <a:rPr lang="en-GB" altLang="en-US" sz="4800" b="1" dirty="0">
                <a:latin typeface="Fjalla One" panose="02000506040000020004" pitchFamily="2" charset="0"/>
              </a:rPr>
              <a:t>Agenda</a:t>
            </a:r>
          </a:p>
        </p:txBody>
      </p:sp>
      <p:grpSp>
        <p:nvGrpSpPr>
          <p:cNvPr id="215" name="Google Shape;2106;p37">
            <a:extLst>
              <a:ext uri="{FF2B5EF4-FFF2-40B4-BE49-F238E27FC236}">
                <a16:creationId xmlns:a16="http://schemas.microsoft.com/office/drawing/2014/main" id="{579FB832-15FB-8642-B77E-5540332A6248}"/>
              </a:ext>
            </a:extLst>
          </p:cNvPr>
          <p:cNvGrpSpPr/>
          <p:nvPr/>
        </p:nvGrpSpPr>
        <p:grpSpPr>
          <a:xfrm>
            <a:off x="1141824" y="2042337"/>
            <a:ext cx="635100" cy="734640"/>
            <a:chOff x="731647" y="573573"/>
            <a:chExt cx="635100" cy="734640"/>
          </a:xfrm>
        </p:grpSpPr>
        <p:grpSp>
          <p:nvGrpSpPr>
            <p:cNvPr id="216" name="Google Shape;2107;p37">
              <a:extLst>
                <a:ext uri="{FF2B5EF4-FFF2-40B4-BE49-F238E27FC236}">
                  <a16:creationId xmlns:a16="http://schemas.microsoft.com/office/drawing/2014/main" id="{2B7AB811-1105-CA45-9D7C-74BF7C13C258}"/>
                </a:ext>
              </a:extLst>
            </p:cNvPr>
            <p:cNvGrpSpPr/>
            <p:nvPr/>
          </p:nvGrpSpPr>
          <p:grpSpPr>
            <a:xfrm>
              <a:off x="731647" y="573573"/>
              <a:ext cx="635100" cy="635100"/>
              <a:chOff x="917231" y="750460"/>
              <a:chExt cx="635100" cy="635100"/>
            </a:xfrm>
          </p:grpSpPr>
          <p:sp>
            <p:nvSpPr>
              <p:cNvPr id="221" name="Google Shape;2108;p37">
                <a:extLst>
                  <a:ext uri="{FF2B5EF4-FFF2-40B4-BE49-F238E27FC236}">
                    <a16:creationId xmlns:a16="http://schemas.microsoft.com/office/drawing/2014/main" id="{8A97B909-53B6-CA4B-959E-706086AB29EF}"/>
                  </a:ext>
                </a:extLst>
              </p:cNvPr>
              <p:cNvSpPr/>
              <p:nvPr/>
            </p:nvSpPr>
            <p:spPr>
              <a:xfrm>
                <a:off x="917231" y="750460"/>
                <a:ext cx="635100" cy="635100"/>
              </a:xfrm>
              <a:prstGeom prst="ellipse">
                <a:avLst/>
              </a:prstGeom>
              <a:solidFill>
                <a:srgbClr val="FFFFF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sp>
            <p:nvSpPr>
              <p:cNvPr id="222" name="Google Shape;2109;p37">
                <a:extLst>
                  <a:ext uri="{FF2B5EF4-FFF2-40B4-BE49-F238E27FC236}">
                    <a16:creationId xmlns:a16="http://schemas.microsoft.com/office/drawing/2014/main" id="{1CA2FF0A-63F9-F345-A121-C0BADCB4598B}"/>
                  </a:ext>
                </a:extLst>
              </p:cNvPr>
              <p:cNvSpPr/>
              <p:nvPr/>
            </p:nvSpPr>
            <p:spPr>
              <a:xfrm>
                <a:off x="1001943" y="835185"/>
                <a:ext cx="465600" cy="4656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grpSp>
        <p:grpSp>
          <p:nvGrpSpPr>
            <p:cNvPr id="217" name="Google Shape;2110;p37">
              <a:extLst>
                <a:ext uri="{FF2B5EF4-FFF2-40B4-BE49-F238E27FC236}">
                  <a16:creationId xmlns:a16="http://schemas.microsoft.com/office/drawing/2014/main" id="{56DBF46A-F668-4A42-8524-B9FB80305C3F}"/>
                </a:ext>
              </a:extLst>
            </p:cNvPr>
            <p:cNvGrpSpPr/>
            <p:nvPr/>
          </p:nvGrpSpPr>
          <p:grpSpPr>
            <a:xfrm>
              <a:off x="961679" y="1281213"/>
              <a:ext cx="175013" cy="27000"/>
              <a:chOff x="5662375" y="212375"/>
              <a:chExt cx="175013" cy="27000"/>
            </a:xfrm>
          </p:grpSpPr>
          <p:sp>
            <p:nvSpPr>
              <p:cNvPr id="218" name="Google Shape;2111;p37">
                <a:extLst>
                  <a:ext uri="{FF2B5EF4-FFF2-40B4-BE49-F238E27FC236}">
                    <a16:creationId xmlns:a16="http://schemas.microsoft.com/office/drawing/2014/main" id="{91ECEB54-475D-6341-8EF5-60D9A3AC718D}"/>
                  </a:ext>
                </a:extLst>
              </p:cNvPr>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219" name="Google Shape;2112;p37">
                <a:extLst>
                  <a:ext uri="{FF2B5EF4-FFF2-40B4-BE49-F238E27FC236}">
                    <a16:creationId xmlns:a16="http://schemas.microsoft.com/office/drawing/2014/main" id="{44240E18-3175-0140-B9E9-758FA83A37AE}"/>
                  </a:ext>
                </a:extLst>
              </p:cNvPr>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220" name="Google Shape;2113;p37">
                <a:extLst>
                  <a:ext uri="{FF2B5EF4-FFF2-40B4-BE49-F238E27FC236}">
                    <a16:creationId xmlns:a16="http://schemas.microsoft.com/office/drawing/2014/main" id="{E9804FA2-F690-EC42-94D9-FD0EA8B05332}"/>
                  </a:ext>
                </a:extLst>
              </p:cNvPr>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grpSp>
      </p:grpSp>
      <p:grpSp>
        <p:nvGrpSpPr>
          <p:cNvPr id="223" name="Google Shape;2114;p37">
            <a:extLst>
              <a:ext uri="{FF2B5EF4-FFF2-40B4-BE49-F238E27FC236}">
                <a16:creationId xmlns:a16="http://schemas.microsoft.com/office/drawing/2014/main" id="{4D71794C-C0B5-4B42-A7D9-C0371059BAD9}"/>
              </a:ext>
            </a:extLst>
          </p:cNvPr>
          <p:cNvGrpSpPr/>
          <p:nvPr/>
        </p:nvGrpSpPr>
        <p:grpSpPr>
          <a:xfrm>
            <a:off x="1141824" y="3119224"/>
            <a:ext cx="635100" cy="733490"/>
            <a:chOff x="731647" y="1650460"/>
            <a:chExt cx="635100" cy="733490"/>
          </a:xfrm>
        </p:grpSpPr>
        <p:grpSp>
          <p:nvGrpSpPr>
            <p:cNvPr id="224" name="Google Shape;2115;p37">
              <a:extLst>
                <a:ext uri="{FF2B5EF4-FFF2-40B4-BE49-F238E27FC236}">
                  <a16:creationId xmlns:a16="http://schemas.microsoft.com/office/drawing/2014/main" id="{46061FB0-446D-DE41-8085-D4B97360733B}"/>
                </a:ext>
              </a:extLst>
            </p:cNvPr>
            <p:cNvGrpSpPr/>
            <p:nvPr/>
          </p:nvGrpSpPr>
          <p:grpSpPr>
            <a:xfrm>
              <a:off x="731647" y="1650460"/>
              <a:ext cx="635100" cy="635100"/>
              <a:chOff x="917231" y="1827973"/>
              <a:chExt cx="635100" cy="635100"/>
            </a:xfrm>
          </p:grpSpPr>
          <p:sp>
            <p:nvSpPr>
              <p:cNvPr id="229" name="Google Shape;2116;p37">
                <a:extLst>
                  <a:ext uri="{FF2B5EF4-FFF2-40B4-BE49-F238E27FC236}">
                    <a16:creationId xmlns:a16="http://schemas.microsoft.com/office/drawing/2014/main" id="{AA96E4DB-0ACD-734A-A9B5-BD757A34326B}"/>
                  </a:ext>
                </a:extLst>
              </p:cNvPr>
              <p:cNvSpPr/>
              <p:nvPr/>
            </p:nvSpPr>
            <p:spPr>
              <a:xfrm>
                <a:off x="917231" y="1827973"/>
                <a:ext cx="635100" cy="6351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sp>
            <p:nvSpPr>
              <p:cNvPr id="230" name="Google Shape;2117;p37">
                <a:extLst>
                  <a:ext uri="{FF2B5EF4-FFF2-40B4-BE49-F238E27FC236}">
                    <a16:creationId xmlns:a16="http://schemas.microsoft.com/office/drawing/2014/main" id="{10EA8F76-A797-A54A-9C67-E64BC8916ABA}"/>
                  </a:ext>
                </a:extLst>
              </p:cNvPr>
              <p:cNvSpPr/>
              <p:nvPr/>
            </p:nvSpPr>
            <p:spPr>
              <a:xfrm>
                <a:off x="1001931" y="1912710"/>
                <a:ext cx="465600" cy="4656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grpSp>
        <p:grpSp>
          <p:nvGrpSpPr>
            <p:cNvPr id="225" name="Google Shape;2118;p37">
              <a:extLst>
                <a:ext uri="{FF2B5EF4-FFF2-40B4-BE49-F238E27FC236}">
                  <a16:creationId xmlns:a16="http://schemas.microsoft.com/office/drawing/2014/main" id="{E5683668-6BE6-4C46-B453-2410C447FF12}"/>
                </a:ext>
              </a:extLst>
            </p:cNvPr>
            <p:cNvGrpSpPr/>
            <p:nvPr/>
          </p:nvGrpSpPr>
          <p:grpSpPr>
            <a:xfrm>
              <a:off x="961679" y="2356951"/>
              <a:ext cx="175013" cy="27000"/>
              <a:chOff x="5662375" y="212375"/>
              <a:chExt cx="175013" cy="27000"/>
            </a:xfrm>
          </p:grpSpPr>
          <p:sp>
            <p:nvSpPr>
              <p:cNvPr id="226" name="Google Shape;2119;p37">
                <a:extLst>
                  <a:ext uri="{FF2B5EF4-FFF2-40B4-BE49-F238E27FC236}">
                    <a16:creationId xmlns:a16="http://schemas.microsoft.com/office/drawing/2014/main" id="{3345814D-1106-5046-8742-AF4899F7ADC3}"/>
                  </a:ext>
                </a:extLst>
              </p:cNvPr>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227" name="Google Shape;2120;p37">
                <a:extLst>
                  <a:ext uri="{FF2B5EF4-FFF2-40B4-BE49-F238E27FC236}">
                    <a16:creationId xmlns:a16="http://schemas.microsoft.com/office/drawing/2014/main" id="{59D47B8E-3A9B-EC41-99BE-FD7382782763}"/>
                  </a:ext>
                </a:extLst>
              </p:cNvPr>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228" name="Google Shape;2121;p37">
                <a:extLst>
                  <a:ext uri="{FF2B5EF4-FFF2-40B4-BE49-F238E27FC236}">
                    <a16:creationId xmlns:a16="http://schemas.microsoft.com/office/drawing/2014/main" id="{7706D9C7-BE10-9742-8A5A-9C6FAA91C36E}"/>
                  </a:ext>
                </a:extLst>
              </p:cNvPr>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grpSp>
      </p:grpSp>
      <p:grpSp>
        <p:nvGrpSpPr>
          <p:cNvPr id="231" name="Google Shape;2122;p37">
            <a:extLst>
              <a:ext uri="{FF2B5EF4-FFF2-40B4-BE49-F238E27FC236}">
                <a16:creationId xmlns:a16="http://schemas.microsoft.com/office/drawing/2014/main" id="{62A42152-EE8B-6B4C-8D51-C7006A245995}"/>
              </a:ext>
            </a:extLst>
          </p:cNvPr>
          <p:cNvGrpSpPr/>
          <p:nvPr/>
        </p:nvGrpSpPr>
        <p:grpSpPr>
          <a:xfrm>
            <a:off x="1141824" y="4197041"/>
            <a:ext cx="635100" cy="734984"/>
            <a:chOff x="731647" y="2728277"/>
            <a:chExt cx="635100" cy="734984"/>
          </a:xfrm>
        </p:grpSpPr>
        <p:grpSp>
          <p:nvGrpSpPr>
            <p:cNvPr id="232" name="Google Shape;2123;p37">
              <a:extLst>
                <a:ext uri="{FF2B5EF4-FFF2-40B4-BE49-F238E27FC236}">
                  <a16:creationId xmlns:a16="http://schemas.microsoft.com/office/drawing/2014/main" id="{4722A255-4E77-DF4D-AE8F-EE8DB4F68FD3}"/>
                </a:ext>
              </a:extLst>
            </p:cNvPr>
            <p:cNvGrpSpPr/>
            <p:nvPr/>
          </p:nvGrpSpPr>
          <p:grpSpPr>
            <a:xfrm>
              <a:off x="731647" y="2728277"/>
              <a:ext cx="635100" cy="635100"/>
              <a:chOff x="917231" y="2905502"/>
              <a:chExt cx="635100" cy="635100"/>
            </a:xfrm>
          </p:grpSpPr>
          <p:sp>
            <p:nvSpPr>
              <p:cNvPr id="237" name="Google Shape;2124;p37">
                <a:extLst>
                  <a:ext uri="{FF2B5EF4-FFF2-40B4-BE49-F238E27FC236}">
                    <a16:creationId xmlns:a16="http://schemas.microsoft.com/office/drawing/2014/main" id="{080D1C47-6AC3-834E-88EA-F9A27FF90A11}"/>
                  </a:ext>
                </a:extLst>
              </p:cNvPr>
              <p:cNvSpPr/>
              <p:nvPr/>
            </p:nvSpPr>
            <p:spPr>
              <a:xfrm>
                <a:off x="917231" y="2905502"/>
                <a:ext cx="635100" cy="6351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sp>
            <p:nvSpPr>
              <p:cNvPr id="238" name="Google Shape;2125;p37">
                <a:extLst>
                  <a:ext uri="{FF2B5EF4-FFF2-40B4-BE49-F238E27FC236}">
                    <a16:creationId xmlns:a16="http://schemas.microsoft.com/office/drawing/2014/main" id="{C438AC90-1EB5-A14C-8313-AE04C6A3A659}"/>
                  </a:ext>
                </a:extLst>
              </p:cNvPr>
              <p:cNvSpPr/>
              <p:nvPr/>
            </p:nvSpPr>
            <p:spPr>
              <a:xfrm>
                <a:off x="1001931" y="2990252"/>
                <a:ext cx="465600" cy="4656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pitchFamily="2" charset="77"/>
                </a:endParaRPr>
              </a:p>
            </p:txBody>
          </p:sp>
        </p:grpSp>
        <p:grpSp>
          <p:nvGrpSpPr>
            <p:cNvPr id="233" name="Google Shape;2126;p37">
              <a:extLst>
                <a:ext uri="{FF2B5EF4-FFF2-40B4-BE49-F238E27FC236}">
                  <a16:creationId xmlns:a16="http://schemas.microsoft.com/office/drawing/2014/main" id="{63741856-76BF-7842-8C1D-890C6381B4BA}"/>
                </a:ext>
              </a:extLst>
            </p:cNvPr>
            <p:cNvGrpSpPr/>
            <p:nvPr/>
          </p:nvGrpSpPr>
          <p:grpSpPr>
            <a:xfrm>
              <a:off x="961679" y="3436260"/>
              <a:ext cx="175013" cy="27000"/>
              <a:chOff x="5662375" y="212375"/>
              <a:chExt cx="175013" cy="27000"/>
            </a:xfrm>
          </p:grpSpPr>
          <p:sp>
            <p:nvSpPr>
              <p:cNvPr id="234" name="Google Shape;2127;p37">
                <a:extLst>
                  <a:ext uri="{FF2B5EF4-FFF2-40B4-BE49-F238E27FC236}">
                    <a16:creationId xmlns:a16="http://schemas.microsoft.com/office/drawing/2014/main" id="{CE432EDE-9D53-834E-BCEC-A054B06132A0}"/>
                  </a:ext>
                </a:extLst>
              </p:cNvPr>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235" name="Google Shape;2128;p37">
                <a:extLst>
                  <a:ext uri="{FF2B5EF4-FFF2-40B4-BE49-F238E27FC236}">
                    <a16:creationId xmlns:a16="http://schemas.microsoft.com/office/drawing/2014/main" id="{F290AA0C-8B65-3F48-8A22-B16FBA11CFEA}"/>
                  </a:ext>
                </a:extLst>
              </p:cNvPr>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sp>
            <p:nvSpPr>
              <p:cNvPr id="236" name="Google Shape;2129;p37">
                <a:extLst>
                  <a:ext uri="{FF2B5EF4-FFF2-40B4-BE49-F238E27FC236}">
                    <a16:creationId xmlns:a16="http://schemas.microsoft.com/office/drawing/2014/main" id="{385D0234-6694-C849-8874-1CD1366AC6C6}"/>
                  </a:ext>
                </a:extLst>
              </p:cNvPr>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595959"/>
                  </a:solidFill>
                  <a:latin typeface="Barlow" pitchFamily="2" charset="77"/>
                </a:endParaRPr>
              </a:p>
            </p:txBody>
          </p:sp>
        </p:grpSp>
      </p:grpSp>
      <p:sp>
        <p:nvSpPr>
          <p:cNvPr id="247" name="Google Shape;2147;p37">
            <a:extLst>
              <a:ext uri="{FF2B5EF4-FFF2-40B4-BE49-F238E27FC236}">
                <a16:creationId xmlns:a16="http://schemas.microsoft.com/office/drawing/2014/main" id="{0AABE5F4-3996-9742-A196-099EB623ACF0}"/>
              </a:ext>
            </a:extLst>
          </p:cNvPr>
          <p:cNvSpPr txBox="1">
            <a:spLocks/>
          </p:cNvSpPr>
          <p:nvPr/>
        </p:nvSpPr>
        <p:spPr>
          <a:xfrm>
            <a:off x="1223993" y="2191140"/>
            <a:ext cx="457200" cy="3474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 b="1" kern="0" dirty="0">
                <a:latin typeface="Barlow" pitchFamily="2" charset="77"/>
              </a:rPr>
              <a:t>01</a:t>
            </a:r>
          </a:p>
        </p:txBody>
      </p:sp>
      <p:sp>
        <p:nvSpPr>
          <p:cNvPr id="248" name="Google Shape;2148;p37">
            <a:extLst>
              <a:ext uri="{FF2B5EF4-FFF2-40B4-BE49-F238E27FC236}">
                <a16:creationId xmlns:a16="http://schemas.microsoft.com/office/drawing/2014/main" id="{72669750-4AC6-574D-8871-B3C4A2FA2031}"/>
              </a:ext>
            </a:extLst>
          </p:cNvPr>
          <p:cNvSpPr txBox="1">
            <a:spLocks/>
          </p:cNvSpPr>
          <p:nvPr/>
        </p:nvSpPr>
        <p:spPr>
          <a:xfrm>
            <a:off x="1223993" y="3270132"/>
            <a:ext cx="457200" cy="3474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 b="1" kern="0">
                <a:latin typeface="Barlow" pitchFamily="2" charset="77"/>
              </a:rPr>
              <a:t>02</a:t>
            </a:r>
          </a:p>
        </p:txBody>
      </p:sp>
      <p:sp>
        <p:nvSpPr>
          <p:cNvPr id="249" name="Google Shape;2149;p37">
            <a:extLst>
              <a:ext uri="{FF2B5EF4-FFF2-40B4-BE49-F238E27FC236}">
                <a16:creationId xmlns:a16="http://schemas.microsoft.com/office/drawing/2014/main" id="{78307245-E1F1-5F41-9288-F1A52260651B}"/>
              </a:ext>
            </a:extLst>
          </p:cNvPr>
          <p:cNvSpPr txBox="1">
            <a:spLocks/>
          </p:cNvSpPr>
          <p:nvPr/>
        </p:nvSpPr>
        <p:spPr>
          <a:xfrm>
            <a:off x="1223993" y="4349124"/>
            <a:ext cx="457200" cy="3474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400"/>
            <a:r>
              <a:rPr lang="en" b="1" kern="0">
                <a:latin typeface="Barlow" pitchFamily="2" charset="77"/>
              </a:rPr>
              <a:t>03</a:t>
            </a:r>
          </a:p>
        </p:txBody>
      </p:sp>
      <p:sp>
        <p:nvSpPr>
          <p:cNvPr id="3" name="TextBox 2">
            <a:extLst>
              <a:ext uri="{FF2B5EF4-FFF2-40B4-BE49-F238E27FC236}">
                <a16:creationId xmlns:a16="http://schemas.microsoft.com/office/drawing/2014/main" id="{FC897FE1-26E0-8A41-88E5-FD0EA08DEE1A}"/>
              </a:ext>
            </a:extLst>
          </p:cNvPr>
          <p:cNvSpPr txBox="1"/>
          <p:nvPr/>
        </p:nvSpPr>
        <p:spPr>
          <a:xfrm>
            <a:off x="2006350" y="2127062"/>
            <a:ext cx="3397513" cy="2515047"/>
          </a:xfrm>
          <a:prstGeom prst="rect">
            <a:avLst/>
          </a:prstGeom>
          <a:noFill/>
        </p:spPr>
        <p:txBody>
          <a:bodyPr wrap="square" rtlCol="0">
            <a:spAutoFit/>
          </a:bodyPr>
          <a:lstStyle/>
          <a:p>
            <a:pPr lvl="0"/>
            <a:r>
              <a:rPr lang="en-US" sz="2300" b="1" dirty="0" err="1"/>
              <a:t>Pajak</a:t>
            </a:r>
            <a:r>
              <a:rPr lang="en-US" sz="2300" b="1" dirty="0"/>
              <a:t> </a:t>
            </a:r>
            <a:r>
              <a:rPr lang="en-US" sz="2300" b="1" dirty="0" err="1"/>
              <a:t>dalam</a:t>
            </a:r>
            <a:r>
              <a:rPr lang="en-US" sz="2300" b="1" dirty="0"/>
              <a:t> Perusahaan</a:t>
            </a:r>
          </a:p>
          <a:p>
            <a:pPr lvl="0"/>
            <a:endParaRPr lang="en-US" sz="2300" b="1" dirty="0"/>
          </a:p>
          <a:p>
            <a:pPr lvl="0"/>
            <a:endParaRPr lang="en-US" sz="2300" b="1" dirty="0"/>
          </a:p>
          <a:p>
            <a:pPr lvl="0"/>
            <a:r>
              <a:rPr lang="en-US" sz="2300" b="1" dirty="0"/>
              <a:t>PSAK 212</a:t>
            </a:r>
          </a:p>
          <a:p>
            <a:pPr lvl="0">
              <a:lnSpc>
                <a:spcPct val="150000"/>
              </a:lnSpc>
            </a:pPr>
            <a:endParaRPr lang="en-US" sz="2300" b="1" dirty="0"/>
          </a:p>
          <a:p>
            <a:pPr lvl="0">
              <a:lnSpc>
                <a:spcPct val="150000"/>
              </a:lnSpc>
            </a:pPr>
            <a:r>
              <a:rPr lang="en-GB" altLang="en-US" sz="2300" b="1" dirty="0" err="1"/>
              <a:t>Ilustrasi</a:t>
            </a:r>
            <a:r>
              <a:rPr lang="en-GB" altLang="en-US" sz="2300" b="1" dirty="0"/>
              <a:t> dan </a:t>
            </a:r>
            <a:r>
              <a:rPr lang="en-GB" altLang="en-US" sz="2300" b="1" dirty="0" err="1"/>
              <a:t>Kasus</a:t>
            </a:r>
            <a:endParaRPr lang="en-GB" altLang="en-US" sz="2300" b="1" dirty="0"/>
          </a:p>
        </p:txBody>
      </p:sp>
      <p:pic>
        <p:nvPicPr>
          <p:cNvPr id="4" name="Picture 3" descr="Graphical user interface, website&#10;&#10;Description automatically generated">
            <a:extLst>
              <a:ext uri="{FF2B5EF4-FFF2-40B4-BE49-F238E27FC236}">
                <a16:creationId xmlns:a16="http://schemas.microsoft.com/office/drawing/2014/main" id="{ACE6E7D0-CF9D-0E49-BF66-2DCCABB52AC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57068" y="1417044"/>
            <a:ext cx="6098494" cy="4400975"/>
          </a:xfrm>
          <a:prstGeom prst="rect">
            <a:avLst/>
          </a:prstGeom>
        </p:spPr>
      </p:pic>
    </p:spTree>
    <p:extLst>
      <p:ext uri="{BB962C8B-B14F-4D97-AF65-F5344CB8AC3E}">
        <p14:creationId xmlns:p14="http://schemas.microsoft.com/office/powerpoint/2010/main" val="1800163817"/>
      </p:ext>
    </p:extLst>
  </p:cSld>
  <p:clrMapOvr>
    <a:masterClrMapping/>
  </p:clrMapOvr>
  <p:transition spd="slow">
    <p:strips dir="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1800" y="398841"/>
            <a:ext cx="8008400" cy="794400"/>
          </a:xfrm>
        </p:spPr>
        <p:txBody>
          <a:bodyPr>
            <a:normAutofit/>
          </a:bodyPr>
          <a:lstStyle/>
          <a:p>
            <a:pPr algn="ctr"/>
            <a:r>
              <a:rPr lang="en-US" sz="3600" dirty="0">
                <a:latin typeface="Fjalla One" panose="02000506040000020004" pitchFamily="2" charset="0"/>
              </a:rPr>
              <a:t>PAJAK DALAM PERUSAHAAN</a:t>
            </a:r>
          </a:p>
        </p:txBody>
      </p:sp>
      <p:graphicFrame>
        <p:nvGraphicFramePr>
          <p:cNvPr id="5" name="Diagram 4"/>
          <p:cNvGraphicFramePr/>
          <p:nvPr/>
        </p:nvGraphicFramePr>
        <p:xfrm>
          <a:off x="304800" y="1672942"/>
          <a:ext cx="9144000" cy="454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a:extLst>
              <a:ext uri="{FF2B5EF4-FFF2-40B4-BE49-F238E27FC236}">
                <a16:creationId xmlns:a16="http://schemas.microsoft.com/office/drawing/2014/main" id="{2EB81635-DC08-4361-8691-0EA65C2C3B95}"/>
              </a:ext>
            </a:extLst>
          </p:cNvPr>
          <p:cNvGrpSpPr/>
          <p:nvPr/>
        </p:nvGrpSpPr>
        <p:grpSpPr>
          <a:xfrm>
            <a:off x="9477374" y="2137839"/>
            <a:ext cx="2133600" cy="1126703"/>
            <a:chOff x="3428998" y="2495"/>
            <a:chExt cx="2286002" cy="1126703"/>
          </a:xfrm>
          <a:solidFill>
            <a:srgbClr val="D14129"/>
          </a:solidFill>
        </p:grpSpPr>
        <p:sp>
          <p:nvSpPr>
            <p:cNvPr id="11" name="Oval 10">
              <a:extLst>
                <a:ext uri="{FF2B5EF4-FFF2-40B4-BE49-F238E27FC236}">
                  <a16:creationId xmlns:a16="http://schemas.microsoft.com/office/drawing/2014/main" id="{DE290826-EA86-4FAC-9106-C9BA8CFBA104}"/>
                </a:ext>
              </a:extLst>
            </p:cNvPr>
            <p:cNvSpPr/>
            <p:nvPr/>
          </p:nvSpPr>
          <p:spPr>
            <a:xfrm>
              <a:off x="3428998" y="2495"/>
              <a:ext cx="2286002" cy="1126703"/>
            </a:xfrm>
            <a:prstGeom prst="ellipse">
              <a:avLst/>
            </a:prstGeom>
            <a:grp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ID"/>
            </a:p>
          </p:txBody>
        </p:sp>
        <p:sp>
          <p:nvSpPr>
            <p:cNvPr id="12" name="Oval 4">
              <a:extLst>
                <a:ext uri="{FF2B5EF4-FFF2-40B4-BE49-F238E27FC236}">
                  <a16:creationId xmlns:a16="http://schemas.microsoft.com/office/drawing/2014/main" id="{07CA5230-48C8-42ED-B38B-60693C985422}"/>
                </a:ext>
              </a:extLst>
            </p:cNvPr>
            <p:cNvSpPr txBox="1"/>
            <p:nvPr/>
          </p:nvSpPr>
          <p:spPr>
            <a:xfrm>
              <a:off x="3763775" y="167497"/>
              <a:ext cx="1616448" cy="79669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t>Kewajiban</a:t>
              </a:r>
              <a:r>
                <a:rPr lang="en-US" sz="2000" b="1" kern="1200" dirty="0"/>
                <a:t> Withholding</a:t>
              </a:r>
            </a:p>
          </p:txBody>
        </p:sp>
      </p:grpSp>
      <p:sp>
        <p:nvSpPr>
          <p:cNvPr id="4" name="Arrow: Right 3">
            <a:extLst>
              <a:ext uri="{FF2B5EF4-FFF2-40B4-BE49-F238E27FC236}">
                <a16:creationId xmlns:a16="http://schemas.microsoft.com/office/drawing/2014/main" id="{C8731BEC-982E-4932-AF52-9FB5716831A7}"/>
              </a:ext>
            </a:extLst>
          </p:cNvPr>
          <p:cNvSpPr/>
          <p:nvPr/>
        </p:nvSpPr>
        <p:spPr>
          <a:xfrm rot="19770076">
            <a:off x="8783229" y="3045490"/>
            <a:ext cx="586204" cy="58518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7A01816D-B21C-4FEE-A559-4FBD2F8B9C13}"/>
              </a:ext>
            </a:extLst>
          </p:cNvPr>
          <p:cNvGrpSpPr/>
          <p:nvPr/>
        </p:nvGrpSpPr>
        <p:grpSpPr>
          <a:xfrm>
            <a:off x="9477374" y="4683149"/>
            <a:ext cx="2133600" cy="1126703"/>
            <a:chOff x="3428998" y="2495"/>
            <a:chExt cx="2286002" cy="1126703"/>
          </a:xfrm>
          <a:solidFill>
            <a:srgbClr val="F29B26"/>
          </a:solidFill>
        </p:grpSpPr>
        <p:sp>
          <p:nvSpPr>
            <p:cNvPr id="9" name="Oval 8">
              <a:extLst>
                <a:ext uri="{FF2B5EF4-FFF2-40B4-BE49-F238E27FC236}">
                  <a16:creationId xmlns:a16="http://schemas.microsoft.com/office/drawing/2014/main" id="{0FE67249-3082-4346-B886-B708F1F28029}"/>
                </a:ext>
              </a:extLst>
            </p:cNvPr>
            <p:cNvSpPr/>
            <p:nvPr/>
          </p:nvSpPr>
          <p:spPr>
            <a:xfrm>
              <a:off x="3428998" y="2495"/>
              <a:ext cx="2286002" cy="1126703"/>
            </a:xfrm>
            <a:prstGeom prst="ellipse">
              <a:avLst/>
            </a:prstGeom>
            <a:grp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ID"/>
            </a:p>
          </p:txBody>
        </p:sp>
        <p:sp>
          <p:nvSpPr>
            <p:cNvPr id="10" name="Oval 4">
              <a:extLst>
                <a:ext uri="{FF2B5EF4-FFF2-40B4-BE49-F238E27FC236}">
                  <a16:creationId xmlns:a16="http://schemas.microsoft.com/office/drawing/2014/main" id="{CF60D8B1-692F-4FC0-943E-538D0E9AF323}"/>
                </a:ext>
              </a:extLst>
            </p:cNvPr>
            <p:cNvSpPr txBox="1"/>
            <p:nvPr/>
          </p:nvSpPr>
          <p:spPr>
            <a:xfrm>
              <a:off x="3763775" y="167497"/>
              <a:ext cx="1616448" cy="79669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t>Kewajiban</a:t>
              </a:r>
              <a:r>
                <a:rPr lang="en-US" sz="2000" b="1" kern="1200" dirty="0"/>
                <a:t> </a:t>
              </a:r>
              <a:r>
                <a:rPr lang="en-US" sz="2000" b="1" kern="1200" dirty="0" err="1"/>
                <a:t>atas</a:t>
              </a:r>
              <a:r>
                <a:rPr lang="en-US" sz="2000" b="1" kern="1200" dirty="0"/>
                <a:t> </a:t>
              </a:r>
              <a:r>
                <a:rPr lang="en-US" sz="2000" b="1" kern="1200" dirty="0" err="1"/>
                <a:t>Pajak</a:t>
              </a:r>
              <a:r>
                <a:rPr lang="en-US" sz="2000" b="1" kern="1200" dirty="0"/>
                <a:t> </a:t>
              </a:r>
              <a:r>
                <a:rPr lang="en-US" sz="2000" b="1" kern="1200" dirty="0" err="1"/>
                <a:t>Lainnya</a:t>
              </a:r>
              <a:endParaRPr lang="en-US" sz="2000" b="1" kern="1200" dirty="0"/>
            </a:p>
          </p:txBody>
        </p:sp>
      </p:grpSp>
      <p:sp>
        <p:nvSpPr>
          <p:cNvPr id="6" name="Arrow: Right 5">
            <a:extLst>
              <a:ext uri="{FF2B5EF4-FFF2-40B4-BE49-F238E27FC236}">
                <a16:creationId xmlns:a16="http://schemas.microsoft.com/office/drawing/2014/main" id="{109B6FB1-68A9-426F-AE09-343FADC00A99}"/>
              </a:ext>
            </a:extLst>
          </p:cNvPr>
          <p:cNvSpPr/>
          <p:nvPr/>
        </p:nvSpPr>
        <p:spPr>
          <a:xfrm>
            <a:off x="8891170" y="3687318"/>
            <a:ext cx="586204" cy="58518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37B3400C-BC84-4FEE-A3D8-74B67C1B5962}"/>
              </a:ext>
            </a:extLst>
          </p:cNvPr>
          <p:cNvGrpSpPr/>
          <p:nvPr/>
        </p:nvGrpSpPr>
        <p:grpSpPr>
          <a:xfrm>
            <a:off x="9519673" y="3410494"/>
            <a:ext cx="2133600" cy="1126703"/>
            <a:chOff x="3428998" y="2495"/>
            <a:chExt cx="2286002" cy="1126703"/>
          </a:xfrm>
          <a:solidFill>
            <a:srgbClr val="CC6600"/>
          </a:solidFill>
        </p:grpSpPr>
        <p:sp>
          <p:nvSpPr>
            <p:cNvPr id="15" name="Oval 14">
              <a:extLst>
                <a:ext uri="{FF2B5EF4-FFF2-40B4-BE49-F238E27FC236}">
                  <a16:creationId xmlns:a16="http://schemas.microsoft.com/office/drawing/2014/main" id="{DAB0A158-F689-4218-82FD-61F4E1CB843A}"/>
                </a:ext>
              </a:extLst>
            </p:cNvPr>
            <p:cNvSpPr/>
            <p:nvPr/>
          </p:nvSpPr>
          <p:spPr>
            <a:xfrm>
              <a:off x="3428998" y="2495"/>
              <a:ext cx="2286002" cy="1126703"/>
            </a:xfrm>
            <a:prstGeom prst="ellipse">
              <a:avLst/>
            </a:prstGeom>
            <a:grp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ID"/>
            </a:p>
          </p:txBody>
        </p:sp>
        <p:sp>
          <p:nvSpPr>
            <p:cNvPr id="16" name="Oval 4">
              <a:extLst>
                <a:ext uri="{FF2B5EF4-FFF2-40B4-BE49-F238E27FC236}">
                  <a16:creationId xmlns:a16="http://schemas.microsoft.com/office/drawing/2014/main" id="{57EFA2D7-BABA-4672-8D98-C62A61D37823}"/>
                </a:ext>
              </a:extLst>
            </p:cNvPr>
            <p:cNvSpPr txBox="1"/>
            <p:nvPr/>
          </p:nvSpPr>
          <p:spPr>
            <a:xfrm>
              <a:off x="3763775" y="167497"/>
              <a:ext cx="1616448" cy="79669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t>Kewajiban</a:t>
              </a:r>
              <a:r>
                <a:rPr lang="en-US" sz="2000" b="1" kern="1200" dirty="0"/>
                <a:t> </a:t>
              </a:r>
              <a:r>
                <a:rPr lang="en-US" sz="2000" b="1" kern="1200" dirty="0" err="1"/>
                <a:t>Pajak</a:t>
              </a:r>
              <a:r>
                <a:rPr lang="en-US" sz="2000" b="1" kern="1200" dirty="0"/>
                <a:t> </a:t>
              </a:r>
              <a:r>
                <a:rPr lang="en-US" sz="2000" b="1" kern="1200" dirty="0" err="1"/>
                <a:t>atas</a:t>
              </a:r>
              <a:r>
                <a:rPr lang="en-US" sz="2000" b="1" kern="1200" dirty="0"/>
                <a:t> </a:t>
              </a:r>
              <a:r>
                <a:rPr lang="en-US" sz="2000" b="1" kern="1200" dirty="0" err="1"/>
                <a:t>Penghasilan</a:t>
              </a:r>
              <a:endParaRPr lang="en-US" sz="2000" b="1" kern="1200" dirty="0"/>
            </a:p>
          </p:txBody>
        </p:sp>
      </p:grpSp>
      <p:sp>
        <p:nvSpPr>
          <p:cNvPr id="7" name="Arrow: Right 6">
            <a:extLst>
              <a:ext uri="{FF2B5EF4-FFF2-40B4-BE49-F238E27FC236}">
                <a16:creationId xmlns:a16="http://schemas.microsoft.com/office/drawing/2014/main" id="{24AFC0B0-EC34-4143-A958-68050438811A}"/>
              </a:ext>
            </a:extLst>
          </p:cNvPr>
          <p:cNvSpPr/>
          <p:nvPr/>
        </p:nvSpPr>
        <p:spPr>
          <a:xfrm rot="1173459">
            <a:off x="8781560" y="4336802"/>
            <a:ext cx="586204" cy="58518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drawing of a face&#10;&#10;Description automatically generated">
            <a:extLst>
              <a:ext uri="{FF2B5EF4-FFF2-40B4-BE49-F238E27FC236}">
                <a16:creationId xmlns:a16="http://schemas.microsoft.com/office/drawing/2014/main" id="{E4B696F9-ED8F-49BD-9F46-E3B9F2537C0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9335" y="1214272"/>
            <a:ext cx="1593980" cy="1570289"/>
          </a:xfrm>
          <a:prstGeom prst="rect">
            <a:avLst/>
          </a:prstGeom>
        </p:spPr>
      </p:pic>
      <p:sp>
        <p:nvSpPr>
          <p:cNvPr id="17" name="Slide Number Placeholder 3">
            <a:extLst>
              <a:ext uri="{FF2B5EF4-FFF2-40B4-BE49-F238E27FC236}">
                <a16:creationId xmlns:a16="http://schemas.microsoft.com/office/drawing/2014/main" id="{7164E846-54E0-4E6A-B7E4-40FA904CA07D}"/>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3</a:t>
            </a:fld>
            <a:endParaRPr lang="en-US" sz="1600" b="1" dirty="0">
              <a:latin typeface="+mj-lt"/>
            </a:endParaRPr>
          </a:p>
        </p:txBody>
      </p:sp>
    </p:spTree>
    <p:extLst>
      <p:ext uri="{BB962C8B-B14F-4D97-AF65-F5344CB8AC3E}">
        <p14:creationId xmlns:p14="http://schemas.microsoft.com/office/powerpoint/2010/main" val="2140780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Oknum Pegawai Pajak Peras Wajib Pajak Rp 700 Juta - Bisnis Tempo.co">
            <a:extLst>
              <a:ext uri="{FF2B5EF4-FFF2-40B4-BE49-F238E27FC236}">
                <a16:creationId xmlns:a16="http://schemas.microsoft.com/office/drawing/2014/main" id="{425009D2-BE5C-4B96-B893-209FD7E2DD9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7437" y="4518219"/>
            <a:ext cx="1407736" cy="790498"/>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4593007" y="1205970"/>
            <a:ext cx="3543861" cy="3370417"/>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5717237" y="1231450"/>
            <a:ext cx="1295400" cy="533400"/>
          </a:xfrm>
          <a:prstGeom prst="rect">
            <a:avLst/>
          </a:prstGeom>
        </p:spPr>
        <p:txBody>
          <a:bodyPr vert="horz" lIns="91440" tIns="45720" rIns="91440" bIns="45720" rtlCol="0" anchor="ctr">
            <a:noAutofit/>
          </a:bodyPr>
          <a:lstStyle/>
          <a:p>
            <a:pPr algn="ctr" defTabSz="914400">
              <a:spcBef>
                <a:spcPct val="0"/>
              </a:spcBef>
              <a:defRPr/>
            </a:pPr>
            <a:r>
              <a:rPr lang="en-US" sz="2400" b="1" dirty="0" err="1">
                <a:latin typeface="+mj-lt"/>
                <a:ea typeface="+mj-ea"/>
                <a:cs typeface="+mj-cs"/>
              </a:rPr>
              <a:t>Badan</a:t>
            </a:r>
            <a:endParaRPr lang="en-US" sz="2400" b="1" dirty="0">
              <a:latin typeface="+mj-lt"/>
              <a:ea typeface="+mj-ea"/>
              <a:cs typeface="+mj-cs"/>
            </a:endParaRPr>
          </a:p>
        </p:txBody>
      </p:sp>
      <p:graphicFrame>
        <p:nvGraphicFramePr>
          <p:cNvPr id="8" name="Table 7"/>
          <p:cNvGraphicFramePr>
            <a:graphicFrameLocks noGrp="1"/>
          </p:cNvGraphicFramePr>
          <p:nvPr/>
        </p:nvGraphicFramePr>
        <p:xfrm>
          <a:off x="614412" y="3112213"/>
          <a:ext cx="4019817" cy="3394304"/>
        </p:xfrm>
        <a:graphic>
          <a:graphicData uri="http://schemas.openxmlformats.org/drawingml/2006/table">
            <a:tbl>
              <a:tblPr firstRow="1" bandRow="1">
                <a:tableStyleId>{21E4AEA4-8DFA-4A89-87EB-49C32662AFE0}</a:tableStyleId>
              </a:tblPr>
              <a:tblGrid>
                <a:gridCol w="4019817">
                  <a:extLst>
                    <a:ext uri="{9D8B030D-6E8A-4147-A177-3AD203B41FA5}">
                      <a16:colId xmlns:a16="http://schemas.microsoft.com/office/drawing/2014/main" val="20000"/>
                    </a:ext>
                  </a:extLst>
                </a:gridCol>
              </a:tblGrid>
              <a:tr h="318596">
                <a:tc>
                  <a:txBody>
                    <a:bodyPr/>
                    <a:lstStyle/>
                    <a:p>
                      <a:pPr>
                        <a:lnSpc>
                          <a:spcPct val="80000"/>
                        </a:lnSpc>
                      </a:pPr>
                      <a:endParaRPr lang="en-US" sz="1600" dirty="0">
                        <a:latin typeface="+mn-lt"/>
                      </a:endParaRPr>
                    </a:p>
                  </a:txBody>
                  <a:tcPr/>
                </a:tc>
                <a:extLst>
                  <a:ext uri="{0D108BD9-81ED-4DB2-BD59-A6C34878D82A}">
                    <a16:rowId xmlns:a16="http://schemas.microsoft.com/office/drawing/2014/main" val="10000"/>
                  </a:ext>
                </a:extLst>
              </a:tr>
              <a:tr h="313096">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en-US" sz="1600" kern="1200" dirty="0" err="1">
                          <a:solidFill>
                            <a:schemeClr val="dk1"/>
                          </a:solidFill>
                        </a:rPr>
                        <a:t>Penghasilan</a:t>
                      </a:r>
                      <a:r>
                        <a:rPr lang="en-US" sz="1600" kern="1200" dirty="0">
                          <a:solidFill>
                            <a:schemeClr val="dk1"/>
                          </a:solidFill>
                        </a:rPr>
                        <a:t> </a:t>
                      </a:r>
                      <a:r>
                        <a:rPr lang="en-US" sz="1600" kern="1200" dirty="0" err="1">
                          <a:solidFill>
                            <a:schemeClr val="dk1"/>
                          </a:solidFill>
                        </a:rPr>
                        <a:t>menurut</a:t>
                      </a:r>
                      <a:r>
                        <a:rPr lang="en-US" sz="1600" kern="1200" dirty="0">
                          <a:solidFill>
                            <a:schemeClr val="dk1"/>
                          </a:solidFill>
                        </a:rPr>
                        <a:t> </a:t>
                      </a:r>
                      <a:r>
                        <a:rPr lang="en-US" sz="1600" kern="1200" dirty="0" err="1">
                          <a:solidFill>
                            <a:schemeClr val="dk1"/>
                          </a:solidFill>
                        </a:rPr>
                        <a:t>pajak</a:t>
                      </a:r>
                      <a:endParaRPr lang="en-US" sz="1600" kern="1200" dirty="0">
                        <a:solidFill>
                          <a:schemeClr val="dk1"/>
                        </a:solidFill>
                        <a:latin typeface="+mn-lt"/>
                        <a:ea typeface="+mn-ea"/>
                        <a:cs typeface="+mn-cs"/>
                      </a:endParaRPr>
                    </a:p>
                  </a:txBody>
                  <a:tcPr/>
                </a:tc>
                <a:extLst>
                  <a:ext uri="{0D108BD9-81ED-4DB2-BD59-A6C34878D82A}">
                    <a16:rowId xmlns:a16="http://schemas.microsoft.com/office/drawing/2014/main" val="10001"/>
                  </a:ext>
                </a:extLst>
              </a:tr>
              <a:tr h="534105">
                <a:tc>
                  <a:txBody>
                    <a:bodyPr/>
                    <a:lstStyle/>
                    <a:p>
                      <a:pPr>
                        <a:lnSpc>
                          <a:spcPct val="80000"/>
                        </a:lnSpc>
                      </a:pPr>
                      <a:r>
                        <a:rPr lang="en-US" sz="1600" dirty="0" err="1"/>
                        <a:t>Pengurang</a:t>
                      </a:r>
                      <a:r>
                        <a:rPr lang="en-US" sz="1600" dirty="0"/>
                        <a:t> </a:t>
                      </a:r>
                      <a:r>
                        <a:rPr lang="en-US" sz="1600" dirty="0" err="1"/>
                        <a:t>pengahasilan</a:t>
                      </a:r>
                      <a:r>
                        <a:rPr lang="en-US" sz="1600" dirty="0"/>
                        <a:t> (</a:t>
                      </a:r>
                      <a:r>
                        <a:rPr lang="en-US" sz="1600" dirty="0" err="1"/>
                        <a:t>beban</a:t>
                      </a:r>
                      <a:r>
                        <a:rPr lang="en-US" sz="1600" dirty="0"/>
                        <a:t> yang</a:t>
                      </a:r>
                      <a:r>
                        <a:rPr lang="en-US" sz="1600" baseline="0" dirty="0"/>
                        <a:t> </a:t>
                      </a:r>
                      <a:r>
                        <a:rPr lang="en-US" sz="1600" baseline="0" dirty="0" err="1"/>
                        <a:t>dapat</a:t>
                      </a:r>
                      <a:r>
                        <a:rPr lang="en-US" sz="1600" baseline="0" dirty="0"/>
                        <a:t> </a:t>
                      </a:r>
                      <a:r>
                        <a:rPr lang="en-US" sz="1600" baseline="0" dirty="0" err="1"/>
                        <a:t>dikurangkan</a:t>
                      </a:r>
                      <a:r>
                        <a:rPr lang="en-US" sz="1600" baseline="0" dirty="0"/>
                        <a:t>)</a:t>
                      </a:r>
                      <a:endParaRPr lang="en-US" sz="1600" dirty="0">
                        <a:latin typeface="+mn-lt"/>
                      </a:endParaRPr>
                    </a:p>
                  </a:txBody>
                  <a:tcPr/>
                </a:tc>
                <a:extLst>
                  <a:ext uri="{0D108BD9-81ED-4DB2-BD59-A6C34878D82A}">
                    <a16:rowId xmlns:a16="http://schemas.microsoft.com/office/drawing/2014/main" val="10002"/>
                  </a:ext>
                </a:extLst>
              </a:tr>
              <a:tr h="313096">
                <a:tc>
                  <a:txBody>
                    <a:bodyPr/>
                    <a:lstStyle/>
                    <a:p>
                      <a:pPr>
                        <a:lnSpc>
                          <a:spcPct val="80000"/>
                        </a:lnSpc>
                      </a:pPr>
                      <a:r>
                        <a:rPr lang="en-US" sz="1600" dirty="0" err="1"/>
                        <a:t>Penghasilan</a:t>
                      </a:r>
                      <a:r>
                        <a:rPr lang="en-US" sz="1600" dirty="0"/>
                        <a:t> </a:t>
                      </a:r>
                      <a:r>
                        <a:rPr lang="en-US" sz="1600" dirty="0" err="1"/>
                        <a:t>kena</a:t>
                      </a:r>
                      <a:r>
                        <a:rPr lang="en-US" sz="1600" dirty="0"/>
                        <a:t> </a:t>
                      </a:r>
                      <a:r>
                        <a:rPr lang="en-US" sz="1600" dirty="0" err="1"/>
                        <a:t>pajak</a:t>
                      </a:r>
                      <a:endParaRPr lang="en-US" sz="1600" dirty="0">
                        <a:latin typeface="+mn-lt"/>
                      </a:endParaRPr>
                    </a:p>
                  </a:txBody>
                  <a:tcPr/>
                </a:tc>
                <a:extLst>
                  <a:ext uri="{0D108BD9-81ED-4DB2-BD59-A6C34878D82A}">
                    <a16:rowId xmlns:a16="http://schemas.microsoft.com/office/drawing/2014/main" val="10003"/>
                  </a:ext>
                </a:extLst>
              </a:tr>
              <a:tr h="313096">
                <a:tc>
                  <a:txBody>
                    <a:bodyPr/>
                    <a:lstStyle/>
                    <a:p>
                      <a:pPr>
                        <a:lnSpc>
                          <a:spcPct val="80000"/>
                        </a:lnSpc>
                      </a:pPr>
                      <a:r>
                        <a:rPr lang="en-US" sz="1600" dirty="0"/>
                        <a:t>X</a:t>
                      </a:r>
                      <a:r>
                        <a:rPr lang="en-US" sz="1600" baseline="0" dirty="0"/>
                        <a:t> </a:t>
                      </a:r>
                      <a:r>
                        <a:rPr lang="en-US" sz="1600" baseline="0" dirty="0" err="1"/>
                        <a:t>tarif</a:t>
                      </a:r>
                      <a:r>
                        <a:rPr lang="en-US" sz="1600" baseline="0" dirty="0"/>
                        <a:t> </a:t>
                      </a:r>
                      <a:r>
                        <a:rPr lang="en-US" sz="1600" baseline="0" dirty="0" err="1"/>
                        <a:t>pajak</a:t>
                      </a:r>
                      <a:endParaRPr lang="en-US" sz="1600" dirty="0">
                        <a:latin typeface="+mn-lt"/>
                      </a:endParaRPr>
                    </a:p>
                  </a:txBody>
                  <a:tcPr/>
                </a:tc>
                <a:extLst>
                  <a:ext uri="{0D108BD9-81ED-4DB2-BD59-A6C34878D82A}">
                    <a16:rowId xmlns:a16="http://schemas.microsoft.com/office/drawing/2014/main" val="10004"/>
                  </a:ext>
                </a:extLst>
              </a:tr>
              <a:tr h="313096">
                <a:tc>
                  <a:txBody>
                    <a:bodyPr/>
                    <a:lstStyle/>
                    <a:p>
                      <a:pPr>
                        <a:lnSpc>
                          <a:spcPct val="80000"/>
                        </a:lnSpc>
                      </a:pPr>
                      <a:r>
                        <a:rPr lang="en-US" sz="1600" dirty="0" err="1"/>
                        <a:t>Pajak</a:t>
                      </a:r>
                      <a:r>
                        <a:rPr lang="en-US" sz="1600" dirty="0"/>
                        <a:t> </a:t>
                      </a:r>
                      <a:r>
                        <a:rPr lang="en-US" sz="1600" dirty="0" err="1"/>
                        <a:t>terutang</a:t>
                      </a:r>
                      <a:r>
                        <a:rPr lang="en-US" sz="1600" baseline="0" dirty="0"/>
                        <a:t> 1thn </a:t>
                      </a:r>
                      <a:r>
                        <a:rPr lang="en-US" sz="1600" baseline="0" dirty="0" err="1"/>
                        <a:t>fiskal</a:t>
                      </a:r>
                      <a:endParaRPr lang="en-US" sz="1600" dirty="0">
                        <a:latin typeface="+mn-lt"/>
                      </a:endParaRPr>
                    </a:p>
                  </a:txBody>
                  <a:tcPr/>
                </a:tc>
                <a:extLst>
                  <a:ext uri="{0D108BD9-81ED-4DB2-BD59-A6C34878D82A}">
                    <a16:rowId xmlns:a16="http://schemas.microsoft.com/office/drawing/2014/main" val="10005"/>
                  </a:ext>
                </a:extLst>
              </a:tr>
              <a:tr h="976123">
                <a:tc>
                  <a:txBody>
                    <a:bodyPr/>
                    <a:lstStyle/>
                    <a:p>
                      <a:pPr>
                        <a:lnSpc>
                          <a:spcPct val="80000"/>
                        </a:lnSpc>
                      </a:pPr>
                      <a:r>
                        <a:rPr lang="en-US" sz="1600" dirty="0" err="1"/>
                        <a:t>Kredit</a:t>
                      </a:r>
                      <a:r>
                        <a:rPr lang="en-US" sz="1600" dirty="0"/>
                        <a:t> </a:t>
                      </a:r>
                      <a:r>
                        <a:rPr lang="en-US" sz="1600" dirty="0" err="1"/>
                        <a:t>pajak</a:t>
                      </a:r>
                      <a:endParaRPr lang="en-US" sz="1600" dirty="0"/>
                    </a:p>
                    <a:p>
                      <a:pPr marL="228600" indent="-228600">
                        <a:lnSpc>
                          <a:spcPct val="80000"/>
                        </a:lnSpc>
                        <a:buFont typeface="Arial" pitchFamily="34" charset="0"/>
                        <a:buChar char="•"/>
                      </a:pPr>
                      <a:r>
                        <a:rPr lang="en-US" sz="1600" dirty="0" err="1"/>
                        <a:t>Angsuran</a:t>
                      </a:r>
                      <a:r>
                        <a:rPr lang="en-US" sz="1600" baseline="0" dirty="0"/>
                        <a:t> </a:t>
                      </a:r>
                      <a:r>
                        <a:rPr lang="en-US" sz="1600" baseline="0" dirty="0" err="1"/>
                        <a:t>pajak</a:t>
                      </a:r>
                      <a:r>
                        <a:rPr lang="en-US" sz="1600" baseline="0" dirty="0"/>
                        <a:t> (PPh25)</a:t>
                      </a:r>
                    </a:p>
                    <a:p>
                      <a:pPr marL="228600" indent="-228600">
                        <a:lnSpc>
                          <a:spcPct val="80000"/>
                        </a:lnSpc>
                        <a:buFont typeface="Arial" pitchFamily="34" charset="0"/>
                        <a:buChar char="•"/>
                      </a:pPr>
                      <a:r>
                        <a:rPr lang="en-US" sz="1600" baseline="0" dirty="0" err="1"/>
                        <a:t>Dipotong</a:t>
                      </a:r>
                      <a:r>
                        <a:rPr lang="en-US" sz="1600" baseline="0" dirty="0"/>
                        <a:t> </a:t>
                      </a:r>
                      <a:r>
                        <a:rPr lang="en-US" sz="1600" baseline="0" dirty="0" err="1"/>
                        <a:t>pihak</a:t>
                      </a:r>
                      <a:r>
                        <a:rPr lang="en-US" sz="1600" baseline="0" dirty="0"/>
                        <a:t> lain (22,23)</a:t>
                      </a:r>
                    </a:p>
                    <a:p>
                      <a:pPr marL="228600" indent="-228600">
                        <a:lnSpc>
                          <a:spcPct val="80000"/>
                        </a:lnSpc>
                        <a:buFont typeface="Arial" pitchFamily="34" charset="0"/>
                        <a:buChar char="•"/>
                      </a:pPr>
                      <a:r>
                        <a:rPr lang="en-US" sz="1600" baseline="0" dirty="0" err="1"/>
                        <a:t>Pajak</a:t>
                      </a:r>
                      <a:r>
                        <a:rPr lang="en-US" sz="1600" baseline="0" dirty="0"/>
                        <a:t> </a:t>
                      </a:r>
                      <a:r>
                        <a:rPr lang="en-US" sz="1600" baseline="0" dirty="0" err="1"/>
                        <a:t>luar</a:t>
                      </a:r>
                      <a:r>
                        <a:rPr lang="en-US" sz="1600" baseline="0" dirty="0"/>
                        <a:t> </a:t>
                      </a:r>
                      <a:r>
                        <a:rPr lang="en-US" sz="1600" baseline="0" dirty="0" err="1"/>
                        <a:t>negeri</a:t>
                      </a:r>
                      <a:r>
                        <a:rPr lang="en-US" sz="1600" baseline="0" dirty="0"/>
                        <a:t> (24)</a:t>
                      </a:r>
                      <a:endParaRPr lang="en-US" sz="1600" dirty="0">
                        <a:latin typeface="+mn-lt"/>
                      </a:endParaRPr>
                    </a:p>
                  </a:txBody>
                  <a:tcPr/>
                </a:tc>
                <a:extLst>
                  <a:ext uri="{0D108BD9-81ED-4DB2-BD59-A6C34878D82A}">
                    <a16:rowId xmlns:a16="http://schemas.microsoft.com/office/drawing/2014/main" val="10006"/>
                  </a:ext>
                </a:extLst>
              </a:tr>
              <a:tr h="313096">
                <a:tc>
                  <a:txBody>
                    <a:bodyPr/>
                    <a:lstStyle/>
                    <a:p>
                      <a:pPr>
                        <a:lnSpc>
                          <a:spcPct val="80000"/>
                        </a:lnSpc>
                      </a:pPr>
                      <a:r>
                        <a:rPr lang="en-US" sz="1600" dirty="0" err="1"/>
                        <a:t>Pajak</a:t>
                      </a:r>
                      <a:r>
                        <a:rPr lang="en-US" sz="1600" dirty="0"/>
                        <a:t> </a:t>
                      </a:r>
                      <a:r>
                        <a:rPr lang="en-US" sz="1600" dirty="0" err="1"/>
                        <a:t>kurang</a:t>
                      </a:r>
                      <a:r>
                        <a:rPr lang="en-US" sz="1600" dirty="0"/>
                        <a:t>/</a:t>
                      </a:r>
                      <a:r>
                        <a:rPr lang="en-US" sz="1600" dirty="0" err="1"/>
                        <a:t>lebih</a:t>
                      </a:r>
                      <a:r>
                        <a:rPr lang="en-US" sz="1600" baseline="0" dirty="0"/>
                        <a:t> </a:t>
                      </a:r>
                      <a:r>
                        <a:rPr lang="en-US" sz="1600" baseline="0" dirty="0" err="1"/>
                        <a:t>bayar</a:t>
                      </a:r>
                      <a:r>
                        <a:rPr lang="en-US" sz="1600" baseline="0" dirty="0"/>
                        <a:t> (29/28</a:t>
                      </a:r>
                      <a:endParaRPr lang="en-US" sz="1600" dirty="0">
                        <a:latin typeface="+mn-lt"/>
                      </a:endParaRPr>
                    </a:p>
                  </a:txBody>
                  <a:tcPr/>
                </a:tc>
                <a:extLst>
                  <a:ext uri="{0D108BD9-81ED-4DB2-BD59-A6C34878D82A}">
                    <a16:rowId xmlns:a16="http://schemas.microsoft.com/office/drawing/2014/main" val="10007"/>
                  </a:ext>
                </a:extLst>
              </a:tr>
            </a:tbl>
          </a:graphicData>
        </a:graphic>
      </p:graphicFrame>
      <p:sp>
        <p:nvSpPr>
          <p:cNvPr id="9" name="Title 8"/>
          <p:cNvSpPr>
            <a:spLocks noGrp="1"/>
          </p:cNvSpPr>
          <p:nvPr>
            <p:ph type="title"/>
          </p:nvPr>
        </p:nvSpPr>
        <p:spPr>
          <a:xfrm>
            <a:off x="1658819" y="171271"/>
            <a:ext cx="8814800" cy="731600"/>
          </a:xfrm>
        </p:spPr>
        <p:txBody>
          <a:bodyPr>
            <a:noAutofit/>
          </a:bodyPr>
          <a:lstStyle/>
          <a:p>
            <a:pPr algn="ctr"/>
            <a:r>
              <a:rPr lang="en-US" dirty="0" err="1">
                <a:latin typeface="Fjalla One" panose="02000506040000020004" pitchFamily="2" charset="0"/>
              </a:rPr>
              <a:t>Pajak</a:t>
            </a:r>
            <a:r>
              <a:rPr lang="en-US" dirty="0">
                <a:latin typeface="Fjalla One" panose="02000506040000020004" pitchFamily="2" charset="0"/>
              </a:rPr>
              <a:t> Perusahaan</a:t>
            </a:r>
          </a:p>
        </p:txBody>
      </p:sp>
      <p:pic>
        <p:nvPicPr>
          <p:cNvPr id="2050" name="Picture 2" descr="C:\Documents and Settings\dwi martani\Desktop\desktop ibu\PSAK BARU\gambar ekonomi\contruction-worker-clip-art.jpg"/>
          <p:cNvPicPr>
            <a:picLocks noChangeAspect="1" noChangeArrowheads="1"/>
          </p:cNvPicPr>
          <p:nvPr/>
        </p:nvPicPr>
        <p:blipFill>
          <a:blip r:embed="rId3" cstate="print"/>
          <a:srcRect/>
          <a:stretch>
            <a:fillRect/>
          </a:stretch>
        </p:blipFill>
        <p:spPr bwMode="auto">
          <a:xfrm>
            <a:off x="10035761" y="1760169"/>
            <a:ext cx="476240" cy="652564"/>
          </a:xfrm>
          <a:prstGeom prst="rect">
            <a:avLst/>
          </a:prstGeom>
          <a:noFill/>
        </p:spPr>
      </p:pic>
      <p:sp>
        <p:nvSpPr>
          <p:cNvPr id="13" name="Title 1"/>
          <p:cNvSpPr txBox="1">
            <a:spLocks/>
          </p:cNvSpPr>
          <p:nvPr/>
        </p:nvSpPr>
        <p:spPr>
          <a:xfrm>
            <a:off x="8593168" y="1569248"/>
            <a:ext cx="1295400" cy="696130"/>
          </a:xfrm>
          <a:prstGeom prst="rect">
            <a:avLst/>
          </a:prstGeom>
          <a:solidFill>
            <a:srgbClr val="E0C1FF"/>
          </a:solidFill>
        </p:spPr>
        <p:txBody>
          <a:bodyPr vert="horz" lIns="91440" tIns="45720" rIns="91440" bIns="45720" rtlCol="0" anchor="ctr">
            <a:noAutofit/>
          </a:bodyPr>
          <a:lstStyle/>
          <a:p>
            <a:pPr algn="ctr" defTabSz="914400">
              <a:lnSpc>
                <a:spcPct val="80000"/>
              </a:lnSpc>
              <a:spcBef>
                <a:spcPct val="0"/>
              </a:spcBef>
              <a:defRPr/>
            </a:pPr>
            <a:r>
              <a:rPr lang="en-US" sz="1600" dirty="0" err="1">
                <a:ea typeface="+mj-ea"/>
                <a:cs typeface="+mj-cs"/>
              </a:rPr>
              <a:t>Memotong</a:t>
            </a:r>
            <a:r>
              <a:rPr lang="en-US" sz="1600" dirty="0">
                <a:ea typeface="+mj-ea"/>
                <a:cs typeface="+mj-cs"/>
              </a:rPr>
              <a:t> </a:t>
            </a:r>
            <a:r>
              <a:rPr lang="en-US" sz="1600" dirty="0" err="1">
                <a:ea typeface="+mj-ea"/>
                <a:cs typeface="+mj-cs"/>
              </a:rPr>
              <a:t>PPh</a:t>
            </a:r>
            <a:r>
              <a:rPr lang="en-US" sz="1600" dirty="0">
                <a:ea typeface="+mj-ea"/>
                <a:cs typeface="+mj-cs"/>
              </a:rPr>
              <a:t> 21 </a:t>
            </a:r>
            <a:r>
              <a:rPr lang="en-US" sz="1600" dirty="0" err="1">
                <a:ea typeface="+mj-ea"/>
                <a:cs typeface="+mj-cs"/>
              </a:rPr>
              <a:t>atas</a:t>
            </a:r>
            <a:r>
              <a:rPr lang="en-US" sz="1600" dirty="0">
                <a:ea typeface="+mj-ea"/>
                <a:cs typeface="+mj-cs"/>
              </a:rPr>
              <a:t> </a:t>
            </a:r>
            <a:r>
              <a:rPr lang="en-US" sz="1600" dirty="0" err="1">
                <a:ea typeface="+mj-ea"/>
                <a:cs typeface="+mj-cs"/>
              </a:rPr>
              <a:t>gaji</a:t>
            </a:r>
            <a:endParaRPr lang="en-US" sz="1600" dirty="0">
              <a:ea typeface="+mj-ea"/>
              <a:cs typeface="+mj-cs"/>
            </a:endParaRPr>
          </a:p>
        </p:txBody>
      </p:sp>
      <p:sp>
        <p:nvSpPr>
          <p:cNvPr id="15" name="Notched Right Arrow 14"/>
          <p:cNvSpPr/>
          <p:nvPr/>
        </p:nvSpPr>
        <p:spPr>
          <a:xfrm>
            <a:off x="2895600" y="990600"/>
            <a:ext cx="1447800" cy="838200"/>
          </a:xfrm>
          <a:prstGeom prst="notchedRightArrow">
            <a:avLst>
              <a:gd name="adj1" fmla="val 39091"/>
              <a:gd name="adj2" fmla="val 44545"/>
            </a:avLst>
          </a:prstGeom>
          <a:scene3d>
            <a:camera prst="orthographicFront">
              <a:rot lat="0" lon="5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Notched Right Arrow 15"/>
          <p:cNvSpPr/>
          <p:nvPr/>
        </p:nvSpPr>
        <p:spPr>
          <a:xfrm>
            <a:off x="3057175" y="2090306"/>
            <a:ext cx="1371600" cy="914400"/>
          </a:xfrm>
          <a:prstGeom prst="notchedRightArrow">
            <a:avLst>
              <a:gd name="adj1" fmla="val 45000"/>
              <a:gd name="adj2" fmla="val 50000"/>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descr="C:\Documents and Settings\dwi martani\Desktop\desktop ibu\PSAK BARU\gambar ekonomi\1bag_of_money.jpg"/>
          <p:cNvPicPr>
            <a:picLocks noChangeAspect="1" noChangeArrowheads="1"/>
          </p:cNvPicPr>
          <p:nvPr/>
        </p:nvPicPr>
        <p:blipFill>
          <a:blip r:embed="rId4"/>
          <a:srcRect/>
          <a:stretch>
            <a:fillRect/>
          </a:stretch>
        </p:blipFill>
        <p:spPr bwMode="auto">
          <a:xfrm>
            <a:off x="673715" y="1288569"/>
            <a:ext cx="720203" cy="1260145"/>
          </a:xfrm>
          <a:prstGeom prst="rect">
            <a:avLst/>
          </a:prstGeom>
          <a:noFill/>
        </p:spPr>
      </p:pic>
      <p:sp>
        <p:nvSpPr>
          <p:cNvPr id="18" name="Title 1"/>
          <p:cNvSpPr txBox="1">
            <a:spLocks/>
          </p:cNvSpPr>
          <p:nvPr/>
        </p:nvSpPr>
        <p:spPr>
          <a:xfrm>
            <a:off x="1410229" y="1336786"/>
            <a:ext cx="1798045" cy="864534"/>
          </a:xfrm>
          <a:prstGeom prst="rect">
            <a:avLst/>
          </a:prstGeom>
          <a:solidFill>
            <a:schemeClr val="bg2">
              <a:lumMod val="20000"/>
              <a:lumOff val="80000"/>
            </a:schemeClr>
          </a:solidFill>
        </p:spPr>
        <p:txBody>
          <a:bodyPr vert="horz" lIns="91440" tIns="45720" rIns="91440" bIns="45720" rtlCol="0" anchor="ctr">
            <a:noAutofit/>
          </a:bodyPr>
          <a:lstStyle/>
          <a:p>
            <a:pPr algn="ctr" defTabSz="914400">
              <a:lnSpc>
                <a:spcPct val="80000"/>
              </a:lnSpc>
              <a:spcBef>
                <a:spcPct val="0"/>
              </a:spcBef>
              <a:defRPr/>
            </a:pPr>
            <a:r>
              <a:rPr lang="en-US" sz="1800" dirty="0" err="1">
                <a:ea typeface="+mj-ea"/>
                <a:cs typeface="+mj-cs"/>
              </a:rPr>
              <a:t>Dipotong</a:t>
            </a:r>
            <a:endParaRPr lang="en-US" sz="1800" dirty="0">
              <a:ea typeface="+mj-ea"/>
              <a:cs typeface="+mj-cs"/>
            </a:endParaRPr>
          </a:p>
          <a:p>
            <a:pPr algn="ctr" defTabSz="914400">
              <a:lnSpc>
                <a:spcPct val="80000"/>
              </a:lnSpc>
              <a:spcBef>
                <a:spcPct val="0"/>
              </a:spcBef>
              <a:defRPr/>
            </a:pPr>
            <a:r>
              <a:rPr lang="en-US" sz="1800" dirty="0" err="1">
                <a:ea typeface="+mj-ea"/>
                <a:cs typeface="+mj-cs"/>
              </a:rPr>
              <a:t>PPh</a:t>
            </a:r>
            <a:r>
              <a:rPr lang="en-US" sz="1800" dirty="0">
                <a:ea typeface="+mj-ea"/>
                <a:cs typeface="+mj-cs"/>
              </a:rPr>
              <a:t> 23 </a:t>
            </a:r>
            <a:r>
              <a:rPr lang="en-US" sz="1800" dirty="0" err="1">
                <a:ea typeface="+mj-ea"/>
                <a:cs typeface="+mj-cs"/>
              </a:rPr>
              <a:t>atas</a:t>
            </a:r>
            <a:r>
              <a:rPr lang="en-US" sz="1800" dirty="0">
                <a:ea typeface="+mj-ea"/>
                <a:cs typeface="+mj-cs"/>
              </a:rPr>
              <a:t> </a:t>
            </a:r>
            <a:r>
              <a:rPr lang="en-US" sz="1800" dirty="0" err="1">
                <a:ea typeface="+mj-ea"/>
                <a:cs typeface="+mj-cs"/>
              </a:rPr>
              <a:t>penghasilan</a:t>
            </a:r>
            <a:r>
              <a:rPr lang="en-US" sz="1800" dirty="0">
                <a:ea typeface="+mj-ea"/>
                <a:cs typeface="+mj-cs"/>
              </a:rPr>
              <a:t> </a:t>
            </a:r>
            <a:r>
              <a:rPr lang="en-US" sz="1800" dirty="0" err="1">
                <a:ea typeface="+mj-ea"/>
                <a:cs typeface="+mj-cs"/>
              </a:rPr>
              <a:t>jasa</a:t>
            </a:r>
            <a:r>
              <a:rPr lang="en-US" sz="1800" dirty="0">
                <a:ea typeface="+mj-ea"/>
                <a:cs typeface="+mj-cs"/>
              </a:rPr>
              <a:t> </a:t>
            </a:r>
          </a:p>
        </p:txBody>
      </p:sp>
      <p:pic>
        <p:nvPicPr>
          <p:cNvPr id="2052" name="Picture 4" descr="C:\Documents and Settings\dwi martani\Desktop\desktop ibu\PSAK BARU\gambar ekonomi\Etrn22.gif"/>
          <p:cNvPicPr>
            <a:picLocks noChangeAspect="1" noChangeArrowheads="1"/>
          </p:cNvPicPr>
          <p:nvPr/>
        </p:nvPicPr>
        <p:blipFill>
          <a:blip r:embed="rId5"/>
          <a:srcRect/>
          <a:stretch>
            <a:fillRect/>
          </a:stretch>
        </p:blipFill>
        <p:spPr bwMode="auto">
          <a:xfrm>
            <a:off x="5566621" y="1752600"/>
            <a:ext cx="1641484" cy="1004495"/>
          </a:xfrm>
          <a:prstGeom prst="rect">
            <a:avLst/>
          </a:prstGeom>
          <a:noFill/>
        </p:spPr>
      </p:pic>
      <p:pic>
        <p:nvPicPr>
          <p:cNvPr id="2053" name="Picture 5"/>
          <p:cNvPicPr>
            <a:picLocks noChangeAspect="1" noChangeArrowheads="1"/>
          </p:cNvPicPr>
          <p:nvPr/>
        </p:nvPicPr>
        <p:blipFill>
          <a:blip r:embed="rId6"/>
          <a:srcRect/>
          <a:stretch>
            <a:fillRect/>
          </a:stretch>
        </p:blipFill>
        <p:spPr bwMode="auto">
          <a:xfrm>
            <a:off x="10004524" y="3292404"/>
            <a:ext cx="599154" cy="613370"/>
          </a:xfrm>
          <a:prstGeom prst="rect">
            <a:avLst/>
          </a:prstGeom>
          <a:noFill/>
          <a:ln w="9525">
            <a:noFill/>
            <a:miter lim="800000"/>
            <a:headEnd/>
            <a:tailEnd/>
          </a:ln>
          <a:effectLst/>
        </p:spPr>
      </p:pic>
      <p:sp>
        <p:nvSpPr>
          <p:cNvPr id="22" name="Title 1"/>
          <p:cNvSpPr txBox="1">
            <a:spLocks/>
          </p:cNvSpPr>
          <p:nvPr/>
        </p:nvSpPr>
        <p:spPr>
          <a:xfrm>
            <a:off x="8611404" y="3245331"/>
            <a:ext cx="1246652" cy="717069"/>
          </a:xfrm>
          <a:prstGeom prst="rect">
            <a:avLst/>
          </a:prstGeom>
          <a:solidFill>
            <a:srgbClr val="E0C1FF"/>
          </a:solidFill>
        </p:spPr>
        <p:txBody>
          <a:bodyPr vert="horz" lIns="91440" tIns="45720" rIns="91440" bIns="45720" rtlCol="0" anchor="ctr">
            <a:noAutofit/>
          </a:bodyPr>
          <a:lstStyle/>
          <a:p>
            <a:pPr algn="ctr" defTabSz="914400">
              <a:lnSpc>
                <a:spcPct val="80000"/>
              </a:lnSpc>
              <a:spcBef>
                <a:spcPct val="0"/>
              </a:spcBef>
              <a:defRPr/>
            </a:pPr>
            <a:r>
              <a:rPr lang="en-US" sz="1600" dirty="0">
                <a:ea typeface="+mj-ea"/>
                <a:cs typeface="+mj-cs"/>
              </a:rPr>
              <a:t>PPN </a:t>
            </a:r>
            <a:r>
              <a:rPr lang="en-US" sz="1600" dirty="0" err="1">
                <a:ea typeface="+mj-ea"/>
                <a:cs typeface="+mj-cs"/>
              </a:rPr>
              <a:t>atas</a:t>
            </a:r>
            <a:r>
              <a:rPr lang="en-US" sz="1600" dirty="0">
                <a:ea typeface="+mj-ea"/>
                <a:cs typeface="+mj-cs"/>
              </a:rPr>
              <a:t> </a:t>
            </a:r>
            <a:r>
              <a:rPr lang="en-US" sz="1600" dirty="0" err="1">
                <a:ea typeface="+mj-ea"/>
                <a:cs typeface="+mj-cs"/>
              </a:rPr>
              <a:t>penyerahan</a:t>
            </a:r>
            <a:r>
              <a:rPr lang="en-US" sz="1600" dirty="0">
                <a:ea typeface="+mj-ea"/>
                <a:cs typeface="+mj-cs"/>
              </a:rPr>
              <a:t> </a:t>
            </a:r>
            <a:r>
              <a:rPr lang="en-US" sz="1600" dirty="0" err="1">
                <a:ea typeface="+mj-ea"/>
                <a:cs typeface="+mj-cs"/>
              </a:rPr>
              <a:t>barang</a:t>
            </a:r>
            <a:r>
              <a:rPr lang="en-US" sz="1600" dirty="0">
                <a:ea typeface="+mj-ea"/>
                <a:cs typeface="+mj-cs"/>
              </a:rPr>
              <a:t>/</a:t>
            </a:r>
            <a:r>
              <a:rPr lang="en-US" sz="1600" dirty="0" err="1">
                <a:ea typeface="+mj-ea"/>
                <a:cs typeface="+mj-cs"/>
              </a:rPr>
              <a:t>jasa</a:t>
            </a:r>
            <a:endParaRPr lang="en-US" sz="1600" dirty="0">
              <a:ea typeface="+mj-ea"/>
              <a:cs typeface="+mj-cs"/>
            </a:endParaRPr>
          </a:p>
        </p:txBody>
      </p:sp>
      <p:sp>
        <p:nvSpPr>
          <p:cNvPr id="17" name="Title 1"/>
          <p:cNvSpPr txBox="1">
            <a:spLocks/>
          </p:cNvSpPr>
          <p:nvPr/>
        </p:nvSpPr>
        <p:spPr>
          <a:xfrm>
            <a:off x="5210107" y="2819400"/>
            <a:ext cx="2076519" cy="1602788"/>
          </a:xfrm>
          <a:prstGeom prst="rect">
            <a:avLst/>
          </a:prstGeom>
          <a:noFill/>
        </p:spPr>
        <p:txBody>
          <a:bodyPr vert="horz" lIns="91440" tIns="45720" rIns="91440" bIns="45720" rtlCol="0" anchor="ctr">
            <a:noAutofit/>
          </a:bodyPr>
          <a:lstStyle/>
          <a:p>
            <a:pPr algn="r" defTabSz="914400">
              <a:lnSpc>
                <a:spcPct val="80000"/>
              </a:lnSpc>
              <a:spcBef>
                <a:spcPct val="0"/>
              </a:spcBef>
              <a:defRPr/>
            </a:pPr>
            <a:r>
              <a:rPr lang="en-US" sz="2000" b="1" dirty="0" err="1">
                <a:ea typeface="+mj-ea"/>
                <a:cs typeface="+mj-cs"/>
              </a:rPr>
              <a:t>Pajak</a:t>
            </a:r>
            <a:r>
              <a:rPr lang="en-US" sz="2000" b="1" dirty="0">
                <a:ea typeface="+mj-ea"/>
                <a:cs typeface="+mj-cs"/>
              </a:rPr>
              <a:t> lain:</a:t>
            </a:r>
          </a:p>
          <a:p>
            <a:pPr algn="r" defTabSz="914400">
              <a:lnSpc>
                <a:spcPct val="80000"/>
              </a:lnSpc>
              <a:spcBef>
                <a:spcPct val="0"/>
              </a:spcBef>
              <a:defRPr/>
            </a:pPr>
            <a:r>
              <a:rPr lang="en-US" sz="2000" dirty="0" err="1">
                <a:ea typeface="+mj-ea"/>
                <a:cs typeface="+mj-cs"/>
              </a:rPr>
              <a:t>Meterai</a:t>
            </a:r>
            <a:endParaRPr lang="en-US" sz="2000" dirty="0">
              <a:ea typeface="+mj-ea"/>
              <a:cs typeface="+mj-cs"/>
            </a:endParaRPr>
          </a:p>
          <a:p>
            <a:pPr algn="r" defTabSz="914400">
              <a:lnSpc>
                <a:spcPct val="80000"/>
              </a:lnSpc>
              <a:spcBef>
                <a:spcPct val="0"/>
              </a:spcBef>
              <a:defRPr/>
            </a:pPr>
            <a:r>
              <a:rPr lang="en-US" sz="2000" dirty="0">
                <a:ea typeface="+mj-ea"/>
                <a:cs typeface="+mj-cs"/>
              </a:rPr>
              <a:t>PBB</a:t>
            </a:r>
          </a:p>
          <a:p>
            <a:pPr algn="r" defTabSz="914400">
              <a:lnSpc>
                <a:spcPct val="80000"/>
              </a:lnSpc>
              <a:spcBef>
                <a:spcPct val="0"/>
              </a:spcBef>
              <a:defRPr/>
            </a:pPr>
            <a:r>
              <a:rPr lang="en-US" sz="2000" dirty="0">
                <a:ea typeface="+mj-ea"/>
                <a:cs typeface="+mj-cs"/>
              </a:rPr>
              <a:t>BPHTB</a:t>
            </a:r>
          </a:p>
          <a:p>
            <a:pPr algn="r" defTabSz="914400">
              <a:lnSpc>
                <a:spcPct val="80000"/>
              </a:lnSpc>
              <a:spcBef>
                <a:spcPct val="0"/>
              </a:spcBef>
              <a:defRPr/>
            </a:pPr>
            <a:r>
              <a:rPr lang="en-US" sz="2000" dirty="0" err="1">
                <a:ea typeface="+mj-ea"/>
                <a:cs typeface="+mj-cs"/>
              </a:rPr>
              <a:t>Pajak</a:t>
            </a:r>
            <a:r>
              <a:rPr lang="en-US" sz="2000" dirty="0">
                <a:ea typeface="+mj-ea"/>
                <a:cs typeface="+mj-cs"/>
              </a:rPr>
              <a:t> Daerah lain</a:t>
            </a:r>
          </a:p>
          <a:p>
            <a:pPr algn="r" defTabSz="914400">
              <a:lnSpc>
                <a:spcPct val="80000"/>
              </a:lnSpc>
              <a:spcBef>
                <a:spcPct val="0"/>
              </a:spcBef>
              <a:defRPr/>
            </a:pPr>
            <a:r>
              <a:rPr lang="en-US" sz="2000" dirty="0">
                <a:ea typeface="+mj-ea"/>
                <a:cs typeface="+mj-cs"/>
              </a:rPr>
              <a:t>Bea </a:t>
            </a:r>
            <a:r>
              <a:rPr lang="en-US" sz="2000" dirty="0" err="1">
                <a:ea typeface="+mj-ea"/>
                <a:cs typeface="+mj-cs"/>
              </a:rPr>
              <a:t>masuk</a:t>
            </a:r>
            <a:r>
              <a:rPr lang="en-US" sz="2000" dirty="0">
                <a:ea typeface="+mj-ea"/>
                <a:cs typeface="+mj-cs"/>
              </a:rPr>
              <a:t>; </a:t>
            </a:r>
            <a:r>
              <a:rPr lang="en-US" sz="2000" dirty="0" err="1">
                <a:ea typeface="+mj-ea"/>
                <a:cs typeface="+mj-cs"/>
              </a:rPr>
              <a:t>cukai</a:t>
            </a:r>
            <a:endParaRPr lang="en-US" sz="2000" dirty="0">
              <a:ea typeface="+mj-ea"/>
              <a:cs typeface="+mj-cs"/>
            </a:endParaRPr>
          </a:p>
        </p:txBody>
      </p:sp>
      <p:sp>
        <p:nvSpPr>
          <p:cNvPr id="19" name="Curved Up Arrow 18"/>
          <p:cNvSpPr/>
          <p:nvPr/>
        </p:nvSpPr>
        <p:spPr>
          <a:xfrm>
            <a:off x="8420585" y="3969511"/>
            <a:ext cx="1740673" cy="571504"/>
          </a:xfrm>
          <a:prstGeom prst="curvedUpArrow">
            <a:avLst/>
          </a:prstGeom>
          <a:solidFill>
            <a:srgbClr val="66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Title 1"/>
          <p:cNvSpPr txBox="1">
            <a:spLocks/>
          </p:cNvSpPr>
          <p:nvPr/>
        </p:nvSpPr>
        <p:spPr>
          <a:xfrm>
            <a:off x="5468496" y="5715000"/>
            <a:ext cx="1906184" cy="480872"/>
          </a:xfrm>
          <a:prstGeom prst="rect">
            <a:avLst/>
          </a:prstGeom>
          <a:solidFill>
            <a:schemeClr val="accent3">
              <a:lumMod val="60000"/>
              <a:lumOff val="40000"/>
            </a:schemeClr>
          </a:solidFill>
        </p:spPr>
        <p:txBody>
          <a:bodyPr vert="horz" lIns="91440" tIns="45720" rIns="91440" bIns="45720" rtlCol="0" anchor="ctr">
            <a:noAutofit/>
          </a:bodyPr>
          <a:lstStyle/>
          <a:p>
            <a:pPr algn="ctr" defTabSz="914400">
              <a:lnSpc>
                <a:spcPct val="80000"/>
              </a:lnSpc>
              <a:spcBef>
                <a:spcPct val="0"/>
              </a:spcBef>
              <a:defRPr/>
            </a:pPr>
            <a:r>
              <a:rPr lang="en-US" sz="2000" dirty="0" err="1">
                <a:ea typeface="+mj-ea"/>
                <a:cs typeface="+mj-cs"/>
              </a:rPr>
              <a:t>Setor</a:t>
            </a:r>
            <a:r>
              <a:rPr lang="en-US" sz="2000" dirty="0">
                <a:ea typeface="+mj-ea"/>
                <a:cs typeface="+mj-cs"/>
              </a:rPr>
              <a:t> Kas negara</a:t>
            </a:r>
          </a:p>
        </p:txBody>
      </p:sp>
      <p:sp>
        <p:nvSpPr>
          <p:cNvPr id="23" name="Title 1"/>
          <p:cNvSpPr txBox="1">
            <a:spLocks/>
          </p:cNvSpPr>
          <p:nvPr/>
        </p:nvSpPr>
        <p:spPr>
          <a:xfrm>
            <a:off x="7915244" y="5179634"/>
            <a:ext cx="857256" cy="571504"/>
          </a:xfrm>
          <a:prstGeom prst="rect">
            <a:avLst/>
          </a:prstGeom>
          <a:solidFill>
            <a:schemeClr val="accent2">
              <a:lumMod val="60000"/>
              <a:lumOff val="40000"/>
            </a:schemeClr>
          </a:solidFill>
        </p:spPr>
        <p:txBody>
          <a:bodyPr vert="horz" lIns="91440" tIns="45720" rIns="91440" bIns="45720" rtlCol="0" anchor="ctr">
            <a:noAutofit/>
          </a:bodyPr>
          <a:lstStyle/>
          <a:p>
            <a:pPr algn="ctr" defTabSz="914400">
              <a:lnSpc>
                <a:spcPct val="80000"/>
              </a:lnSpc>
              <a:spcBef>
                <a:spcPct val="0"/>
              </a:spcBef>
              <a:defRPr/>
            </a:pPr>
            <a:r>
              <a:rPr lang="en-US" sz="2000" dirty="0" err="1">
                <a:ea typeface="+mj-ea"/>
                <a:cs typeface="+mj-cs"/>
              </a:rPr>
              <a:t>Lapor</a:t>
            </a:r>
            <a:endParaRPr lang="en-US" sz="2000" dirty="0">
              <a:ea typeface="+mj-ea"/>
              <a:cs typeface="+mj-cs"/>
            </a:endParaRPr>
          </a:p>
          <a:p>
            <a:pPr algn="ctr" defTabSz="914400">
              <a:lnSpc>
                <a:spcPct val="80000"/>
              </a:lnSpc>
              <a:spcBef>
                <a:spcPct val="0"/>
              </a:spcBef>
              <a:defRPr/>
            </a:pPr>
            <a:r>
              <a:rPr lang="en-US" sz="2000" dirty="0">
                <a:ea typeface="+mj-ea"/>
                <a:cs typeface="+mj-cs"/>
              </a:rPr>
              <a:t>KPP</a:t>
            </a:r>
          </a:p>
        </p:txBody>
      </p:sp>
      <p:sp>
        <p:nvSpPr>
          <p:cNvPr id="28" name="Down Arrow 27"/>
          <p:cNvSpPr/>
          <p:nvPr/>
        </p:nvSpPr>
        <p:spPr>
          <a:xfrm>
            <a:off x="6095999" y="4750124"/>
            <a:ext cx="580181" cy="9553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AF5E48-6451-4BB3-9CC2-884AC5DE78F3}"/>
              </a:ext>
            </a:extLst>
          </p:cNvPr>
          <p:cNvSpPr txBox="1">
            <a:spLocks/>
          </p:cNvSpPr>
          <p:nvPr/>
        </p:nvSpPr>
        <p:spPr>
          <a:xfrm>
            <a:off x="8611404" y="2390921"/>
            <a:ext cx="1246652" cy="721292"/>
          </a:xfrm>
          <a:prstGeom prst="rect">
            <a:avLst/>
          </a:prstGeom>
          <a:solidFill>
            <a:srgbClr val="E0C1FF"/>
          </a:solidFill>
        </p:spPr>
        <p:txBody>
          <a:bodyPr vert="horz" lIns="91440" tIns="45720" rIns="91440" bIns="45720" rtlCol="0" anchor="ctr">
            <a:noAutofit/>
          </a:bodyPr>
          <a:lstStyle/>
          <a:p>
            <a:pPr algn="ctr" defTabSz="914400">
              <a:lnSpc>
                <a:spcPct val="80000"/>
              </a:lnSpc>
              <a:spcBef>
                <a:spcPct val="0"/>
              </a:spcBef>
              <a:defRPr/>
            </a:pPr>
            <a:r>
              <a:rPr lang="en-US" sz="1600" dirty="0" err="1">
                <a:ea typeface="+mj-ea"/>
                <a:cs typeface="+mj-cs"/>
              </a:rPr>
              <a:t>Memotong</a:t>
            </a:r>
            <a:r>
              <a:rPr lang="en-US" sz="1600" dirty="0">
                <a:ea typeface="+mj-ea"/>
                <a:cs typeface="+mj-cs"/>
              </a:rPr>
              <a:t> </a:t>
            </a:r>
            <a:r>
              <a:rPr lang="en-US" sz="1600" dirty="0" err="1">
                <a:ea typeface="+mj-ea"/>
                <a:cs typeface="+mj-cs"/>
              </a:rPr>
              <a:t>PPh</a:t>
            </a:r>
            <a:r>
              <a:rPr lang="en-US" sz="1600" dirty="0">
                <a:ea typeface="+mj-ea"/>
                <a:cs typeface="+mj-cs"/>
              </a:rPr>
              <a:t> 23 </a:t>
            </a:r>
            <a:r>
              <a:rPr lang="en-US" sz="1600" dirty="0" err="1">
                <a:ea typeface="+mj-ea"/>
                <a:cs typeface="+mj-cs"/>
              </a:rPr>
              <a:t>atas</a:t>
            </a:r>
            <a:r>
              <a:rPr lang="en-US" sz="1600" dirty="0">
                <a:ea typeface="+mj-ea"/>
                <a:cs typeface="+mj-cs"/>
              </a:rPr>
              <a:t> </a:t>
            </a:r>
            <a:r>
              <a:rPr lang="en-US" sz="1600" dirty="0" err="1">
                <a:ea typeface="+mj-ea"/>
                <a:cs typeface="+mj-cs"/>
              </a:rPr>
              <a:t>jasa</a:t>
            </a:r>
            <a:endParaRPr lang="en-US" sz="1600" dirty="0">
              <a:ea typeface="+mj-ea"/>
              <a:cs typeface="+mj-cs"/>
            </a:endParaRPr>
          </a:p>
        </p:txBody>
      </p:sp>
      <p:pic>
        <p:nvPicPr>
          <p:cNvPr id="4" name="Picture 3" descr="A close up of a logo&#10;&#10;Description automatically generated">
            <a:extLst>
              <a:ext uri="{FF2B5EF4-FFF2-40B4-BE49-F238E27FC236}">
                <a16:creationId xmlns:a16="http://schemas.microsoft.com/office/drawing/2014/main" id="{208A5D8A-61F5-4C19-B971-0DBDB38AFA8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88568" y="2416289"/>
            <a:ext cx="596832" cy="721292"/>
          </a:xfrm>
          <a:prstGeom prst="rect">
            <a:avLst/>
          </a:prstGeom>
        </p:spPr>
      </p:pic>
      <p:pic>
        <p:nvPicPr>
          <p:cNvPr id="7" name="Picture 6" descr="A large building&#10;&#10;Description automatically generated">
            <a:extLst>
              <a:ext uri="{FF2B5EF4-FFF2-40B4-BE49-F238E27FC236}">
                <a16:creationId xmlns:a16="http://schemas.microsoft.com/office/drawing/2014/main" id="{6DAFA2B0-29BB-4DF7-A13E-8C4D96200E3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69161" y="4895692"/>
            <a:ext cx="1305988" cy="859605"/>
          </a:xfrm>
          <a:prstGeom prst="rect">
            <a:avLst/>
          </a:prstGeom>
        </p:spPr>
      </p:pic>
      <p:sp>
        <p:nvSpPr>
          <p:cNvPr id="11" name="Circular Arrow 10"/>
          <p:cNvSpPr/>
          <p:nvPr/>
        </p:nvSpPr>
        <p:spPr>
          <a:xfrm>
            <a:off x="8192099" y="845636"/>
            <a:ext cx="2264671" cy="1760780"/>
          </a:xfrm>
          <a:prstGeom prst="circularArrow">
            <a:avLst>
              <a:gd name="adj1" fmla="val 12500"/>
              <a:gd name="adj2" fmla="val 1142319"/>
              <a:gd name="adj3" fmla="val 20457681"/>
              <a:gd name="adj4" fmla="val 10800000"/>
              <a:gd name="adj5" fmla="val 13863"/>
            </a:avLst>
          </a:prstGeom>
          <a:solidFill>
            <a:srgbClr val="66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Arrow: Right 9">
            <a:extLst>
              <a:ext uri="{FF2B5EF4-FFF2-40B4-BE49-F238E27FC236}">
                <a16:creationId xmlns:a16="http://schemas.microsoft.com/office/drawing/2014/main" id="{597EC951-7D43-4F28-B9B1-97FC45DB383D}"/>
              </a:ext>
            </a:extLst>
          </p:cNvPr>
          <p:cNvSpPr/>
          <p:nvPr/>
        </p:nvSpPr>
        <p:spPr>
          <a:xfrm>
            <a:off x="7017884" y="5141641"/>
            <a:ext cx="800699" cy="6952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1026" name="Picture 2" descr="Kantor Bank Indonesia ( BI ) - Alamat Bank">
            <a:extLst>
              <a:ext uri="{FF2B5EF4-FFF2-40B4-BE49-F238E27FC236}">
                <a16:creationId xmlns:a16="http://schemas.microsoft.com/office/drawing/2014/main" id="{9B7DC023-EBFB-4008-B670-5C63489F35B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66484" y="4995547"/>
            <a:ext cx="1177116" cy="662128"/>
          </a:xfrm>
          <a:prstGeom prst="rect">
            <a:avLst/>
          </a:prstGeom>
          <a:noFill/>
          <a:extLst>
            <a:ext uri="{909E8E84-426E-40DD-AFC4-6F175D3DCCD1}">
              <a14:hiddenFill xmlns:a14="http://schemas.microsoft.com/office/drawing/2010/main">
                <a:solidFill>
                  <a:srgbClr val="FFFFFF"/>
                </a:solidFill>
              </a14:hiddenFill>
            </a:ext>
          </a:extLst>
        </p:spPr>
      </p:pic>
      <p:sp>
        <p:nvSpPr>
          <p:cNvPr id="27" name="Slide Number Placeholder 3">
            <a:extLst>
              <a:ext uri="{FF2B5EF4-FFF2-40B4-BE49-F238E27FC236}">
                <a16:creationId xmlns:a16="http://schemas.microsoft.com/office/drawing/2014/main" id="{41E7FC67-F583-4C6C-B843-7513C82CD752}"/>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4</a:t>
            </a:fld>
            <a:endParaRPr lang="en-US" sz="1600" b="1" dirty="0">
              <a:latin typeface="+mj-lt"/>
            </a:endParaRPr>
          </a:p>
        </p:txBody>
      </p:sp>
    </p:spTree>
    <p:extLst>
      <p:ext uri="{BB962C8B-B14F-4D97-AF65-F5344CB8AC3E}">
        <p14:creationId xmlns:p14="http://schemas.microsoft.com/office/powerpoint/2010/main" val="1417889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B1B70-A563-4A66-AF3C-A0D4789C7185}"/>
              </a:ext>
            </a:extLst>
          </p:cNvPr>
          <p:cNvSpPr>
            <a:spLocks noGrp="1"/>
          </p:cNvSpPr>
          <p:nvPr>
            <p:ph type="title"/>
          </p:nvPr>
        </p:nvSpPr>
        <p:spPr>
          <a:xfrm>
            <a:off x="1255511" y="220951"/>
            <a:ext cx="10262000" cy="763600"/>
          </a:xfrm>
        </p:spPr>
        <p:txBody>
          <a:bodyPr>
            <a:normAutofit/>
          </a:bodyPr>
          <a:lstStyle/>
          <a:p>
            <a:pPr algn="ctr"/>
            <a:r>
              <a:rPr lang="en-US" sz="3600" dirty="0">
                <a:latin typeface="Fjalla One" panose="02000506040000020004" pitchFamily="2" charset="0"/>
              </a:rPr>
              <a:t>PAJAK DALAM LAPORAN KEUANGAN</a:t>
            </a:r>
          </a:p>
        </p:txBody>
      </p:sp>
      <p:pic>
        <p:nvPicPr>
          <p:cNvPr id="4" name="Picture 3">
            <a:extLst>
              <a:ext uri="{FF2B5EF4-FFF2-40B4-BE49-F238E27FC236}">
                <a16:creationId xmlns:a16="http://schemas.microsoft.com/office/drawing/2014/main" id="{D44FD7FD-ABA1-4948-86A2-EF1357E45A5B}"/>
              </a:ext>
            </a:extLst>
          </p:cNvPr>
          <p:cNvPicPr>
            <a:picLocks noChangeAspect="1"/>
          </p:cNvPicPr>
          <p:nvPr/>
        </p:nvPicPr>
        <p:blipFill>
          <a:blip r:embed="rId3"/>
          <a:stretch>
            <a:fillRect/>
          </a:stretch>
        </p:blipFill>
        <p:spPr>
          <a:xfrm>
            <a:off x="647699" y="3189397"/>
            <a:ext cx="8610599" cy="2584518"/>
          </a:xfrm>
          <a:prstGeom prst="rect">
            <a:avLst/>
          </a:prstGeom>
        </p:spPr>
      </p:pic>
      <p:pic>
        <p:nvPicPr>
          <p:cNvPr id="6" name="Picture 5">
            <a:extLst>
              <a:ext uri="{FF2B5EF4-FFF2-40B4-BE49-F238E27FC236}">
                <a16:creationId xmlns:a16="http://schemas.microsoft.com/office/drawing/2014/main" id="{32B76F45-69BD-4542-A5D1-361836950873}"/>
              </a:ext>
            </a:extLst>
          </p:cNvPr>
          <p:cNvPicPr>
            <a:picLocks noChangeAspect="1"/>
          </p:cNvPicPr>
          <p:nvPr/>
        </p:nvPicPr>
        <p:blipFill>
          <a:blip r:embed="rId4"/>
          <a:stretch>
            <a:fillRect/>
          </a:stretch>
        </p:blipFill>
        <p:spPr>
          <a:xfrm>
            <a:off x="685800" y="1600200"/>
            <a:ext cx="10515600" cy="323855"/>
          </a:xfrm>
          <a:prstGeom prst="rect">
            <a:avLst/>
          </a:prstGeom>
        </p:spPr>
      </p:pic>
      <p:pic>
        <p:nvPicPr>
          <p:cNvPr id="7" name="Picture 6">
            <a:extLst>
              <a:ext uri="{FF2B5EF4-FFF2-40B4-BE49-F238E27FC236}">
                <a16:creationId xmlns:a16="http://schemas.microsoft.com/office/drawing/2014/main" id="{AB45C6A0-07B7-4D5F-8503-56BC8C744853}"/>
              </a:ext>
            </a:extLst>
          </p:cNvPr>
          <p:cNvPicPr>
            <a:picLocks noChangeAspect="1"/>
          </p:cNvPicPr>
          <p:nvPr/>
        </p:nvPicPr>
        <p:blipFill>
          <a:blip r:embed="rId5"/>
          <a:stretch>
            <a:fillRect/>
          </a:stretch>
        </p:blipFill>
        <p:spPr>
          <a:xfrm>
            <a:off x="685800" y="1951403"/>
            <a:ext cx="10515600" cy="334597"/>
          </a:xfrm>
          <a:prstGeom prst="rect">
            <a:avLst/>
          </a:prstGeom>
        </p:spPr>
      </p:pic>
      <p:pic>
        <p:nvPicPr>
          <p:cNvPr id="8" name="Picture 7">
            <a:extLst>
              <a:ext uri="{FF2B5EF4-FFF2-40B4-BE49-F238E27FC236}">
                <a16:creationId xmlns:a16="http://schemas.microsoft.com/office/drawing/2014/main" id="{0993EF73-CB15-4B92-B08E-FB441836299A}"/>
              </a:ext>
            </a:extLst>
          </p:cNvPr>
          <p:cNvPicPr>
            <a:picLocks noChangeAspect="1"/>
          </p:cNvPicPr>
          <p:nvPr/>
        </p:nvPicPr>
        <p:blipFill>
          <a:blip r:embed="rId6"/>
          <a:stretch>
            <a:fillRect/>
          </a:stretch>
        </p:blipFill>
        <p:spPr>
          <a:xfrm>
            <a:off x="647699" y="2355556"/>
            <a:ext cx="10515600" cy="315477"/>
          </a:xfrm>
          <a:prstGeom prst="rect">
            <a:avLst/>
          </a:prstGeom>
        </p:spPr>
      </p:pic>
      <p:sp>
        <p:nvSpPr>
          <p:cNvPr id="10" name="TextBox 9">
            <a:extLst>
              <a:ext uri="{FF2B5EF4-FFF2-40B4-BE49-F238E27FC236}">
                <a16:creationId xmlns:a16="http://schemas.microsoft.com/office/drawing/2014/main" id="{6754351C-0110-4E95-B805-2804BB8E27A1}"/>
              </a:ext>
            </a:extLst>
          </p:cNvPr>
          <p:cNvSpPr txBox="1"/>
          <p:nvPr/>
        </p:nvSpPr>
        <p:spPr>
          <a:xfrm>
            <a:off x="257175" y="1202563"/>
            <a:ext cx="6129336" cy="400110"/>
          </a:xfrm>
          <a:prstGeom prst="rect">
            <a:avLst/>
          </a:prstGeom>
          <a:noFill/>
        </p:spPr>
        <p:txBody>
          <a:bodyPr wrap="square">
            <a:spAutoFit/>
          </a:bodyPr>
          <a:lstStyle/>
          <a:p>
            <a:r>
              <a:rPr lang="en-US" sz="2000" b="1" dirty="0"/>
              <a:t>LAPORAN POSISI KEUANGAN</a:t>
            </a:r>
            <a:endParaRPr lang="en-US" sz="3200" b="1" dirty="0"/>
          </a:p>
        </p:txBody>
      </p:sp>
      <p:sp>
        <p:nvSpPr>
          <p:cNvPr id="12" name="TextBox 11">
            <a:extLst>
              <a:ext uri="{FF2B5EF4-FFF2-40B4-BE49-F238E27FC236}">
                <a16:creationId xmlns:a16="http://schemas.microsoft.com/office/drawing/2014/main" id="{6317D997-3341-45F5-82D4-0136650B519F}"/>
              </a:ext>
            </a:extLst>
          </p:cNvPr>
          <p:cNvSpPr txBox="1"/>
          <p:nvPr/>
        </p:nvSpPr>
        <p:spPr>
          <a:xfrm>
            <a:off x="257175" y="2810288"/>
            <a:ext cx="6129336" cy="400110"/>
          </a:xfrm>
          <a:prstGeom prst="rect">
            <a:avLst/>
          </a:prstGeom>
          <a:noFill/>
        </p:spPr>
        <p:txBody>
          <a:bodyPr wrap="square">
            <a:spAutoFit/>
          </a:bodyPr>
          <a:lstStyle/>
          <a:p>
            <a:r>
              <a:rPr lang="en-US" sz="2000" b="1" dirty="0"/>
              <a:t>LAPORAN LABA RUGI KOMPREHENSIF</a:t>
            </a:r>
            <a:endParaRPr lang="en-US" sz="3200" b="1" dirty="0"/>
          </a:p>
        </p:txBody>
      </p:sp>
      <p:pic>
        <p:nvPicPr>
          <p:cNvPr id="13" name="Picture 12">
            <a:extLst>
              <a:ext uri="{FF2B5EF4-FFF2-40B4-BE49-F238E27FC236}">
                <a16:creationId xmlns:a16="http://schemas.microsoft.com/office/drawing/2014/main" id="{4FCDB545-996B-49ED-B121-767459D5BF67}"/>
              </a:ext>
            </a:extLst>
          </p:cNvPr>
          <p:cNvPicPr>
            <a:picLocks noChangeAspect="1"/>
          </p:cNvPicPr>
          <p:nvPr/>
        </p:nvPicPr>
        <p:blipFill>
          <a:blip r:embed="rId7"/>
          <a:stretch>
            <a:fillRect/>
          </a:stretch>
        </p:blipFill>
        <p:spPr>
          <a:xfrm>
            <a:off x="628206" y="6230584"/>
            <a:ext cx="8511540" cy="340431"/>
          </a:xfrm>
          <a:prstGeom prst="rect">
            <a:avLst/>
          </a:prstGeom>
        </p:spPr>
      </p:pic>
      <p:sp>
        <p:nvSpPr>
          <p:cNvPr id="15" name="TextBox 14">
            <a:extLst>
              <a:ext uri="{FF2B5EF4-FFF2-40B4-BE49-F238E27FC236}">
                <a16:creationId xmlns:a16="http://schemas.microsoft.com/office/drawing/2014/main" id="{8F47730A-BEF4-4E64-B7DC-53795A1CF2A7}"/>
              </a:ext>
            </a:extLst>
          </p:cNvPr>
          <p:cNvSpPr txBox="1"/>
          <p:nvPr/>
        </p:nvSpPr>
        <p:spPr>
          <a:xfrm>
            <a:off x="361950" y="5862895"/>
            <a:ext cx="6129336" cy="400110"/>
          </a:xfrm>
          <a:prstGeom prst="rect">
            <a:avLst/>
          </a:prstGeom>
          <a:noFill/>
        </p:spPr>
        <p:txBody>
          <a:bodyPr wrap="square">
            <a:spAutoFit/>
          </a:bodyPr>
          <a:lstStyle/>
          <a:p>
            <a:r>
              <a:rPr lang="en-US" sz="2000" b="1" dirty="0"/>
              <a:t>LAPORAN ARUS KAS</a:t>
            </a:r>
            <a:endParaRPr lang="en-US" sz="3200" b="1" dirty="0"/>
          </a:p>
        </p:txBody>
      </p:sp>
      <p:pic>
        <p:nvPicPr>
          <p:cNvPr id="3" name="Picture 2">
            <a:extLst>
              <a:ext uri="{FF2B5EF4-FFF2-40B4-BE49-F238E27FC236}">
                <a16:creationId xmlns:a16="http://schemas.microsoft.com/office/drawing/2014/main" id="{9B0F66FE-8708-48FE-8685-CA4BF6C7F485}"/>
              </a:ext>
            </a:extLst>
          </p:cNvPr>
          <p:cNvPicPr>
            <a:picLocks noChangeAspect="1"/>
          </p:cNvPicPr>
          <p:nvPr/>
        </p:nvPicPr>
        <p:blipFill>
          <a:blip r:embed="rId8"/>
          <a:stretch>
            <a:fillRect/>
          </a:stretch>
        </p:blipFill>
        <p:spPr>
          <a:xfrm>
            <a:off x="9582150" y="2820761"/>
            <a:ext cx="2428461" cy="3277188"/>
          </a:xfrm>
          <a:prstGeom prst="rect">
            <a:avLst/>
          </a:prstGeom>
        </p:spPr>
      </p:pic>
      <p:sp>
        <p:nvSpPr>
          <p:cNvPr id="14" name="Slide Number Placeholder 1">
            <a:extLst>
              <a:ext uri="{FF2B5EF4-FFF2-40B4-BE49-F238E27FC236}">
                <a16:creationId xmlns:a16="http://schemas.microsoft.com/office/drawing/2014/main" id="{F21260F9-DD7D-474B-B84A-C3F010F896AA}"/>
              </a:ext>
            </a:extLst>
          </p:cNvPr>
          <p:cNvSpPr txBox="1">
            <a:spLocks/>
          </p:cNvSpPr>
          <p:nvPr/>
        </p:nvSpPr>
        <p:spPr>
          <a:xfrm>
            <a:off x="11734800" y="6400800"/>
            <a:ext cx="457200" cy="457200"/>
          </a:xfrm>
          <a:prstGeom prst="rect">
            <a:avLst/>
          </a:prstGeom>
        </p:spPr>
        <p:txBody>
          <a:bodyPr vert="horz" lIns="91440" tIns="45720" rIns="91440" bIns="45720" rtlCol="0" anchor="ctr"/>
          <a:lstStyle>
            <a:defPPr>
              <a:defRPr lang="en-US"/>
            </a:defPPr>
            <a:lvl1pPr marL="0" algn="r" defTabSz="1828434" rtl="0" eaLnBrk="1" latinLnBrk="0" hangingPunct="1">
              <a:defRPr sz="1400" kern="1200">
                <a:solidFill>
                  <a:schemeClr val="tx1">
                    <a:tint val="75000"/>
                  </a:schemeClr>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fld id="{C42B3194-F259-2F4E-B23A-83DB28A3F6D5}" type="slidenum">
              <a:rPr lang="en-US" smtClean="0">
                <a:latin typeface="Calibri" panose="020F0502020204030204" pitchFamily="34" charset="0"/>
                <a:cs typeface="Calibri" panose="020F0502020204030204" pitchFamily="34" charset="0"/>
              </a:rPr>
              <a:pPr/>
              <a:t>5</a:t>
            </a:fld>
            <a:endParaRPr lang="en-US" dirty="0">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E22CE8BA-F08A-4DB1-80DD-0D07B407026B}"/>
              </a:ext>
            </a:extLst>
          </p:cNvPr>
          <p:cNvSpPr/>
          <p:nvPr/>
        </p:nvSpPr>
        <p:spPr>
          <a:xfrm>
            <a:off x="8229600" y="2238642"/>
            <a:ext cx="1748038" cy="461665"/>
          </a:xfrm>
          <a:prstGeom prst="rect">
            <a:avLst/>
          </a:prstGeom>
          <a:noFill/>
        </p:spPr>
        <p:txBody>
          <a:bodyPr wrap="square" lIns="91440" tIns="45720" rIns="91440" bIns="45720">
            <a:spAutoFit/>
          </a:bodyPr>
          <a:lstStyle/>
          <a:p>
            <a:pPr algn="ctr"/>
            <a:r>
              <a:rPr lang="en-US" sz="2400" b="1" cap="none" spc="0" dirty="0">
                <a:ln w="12700">
                  <a:solidFill>
                    <a:schemeClr val="accent1"/>
                  </a:solidFill>
                  <a:prstDash val="solid"/>
                </a:ln>
                <a:solidFill>
                  <a:schemeClr val="accent1">
                    <a:lumMod val="50000"/>
                  </a:schemeClr>
                </a:solidFill>
                <a:effectLst>
                  <a:outerShdw dist="38100" dir="2640000" algn="bl" rotWithShape="0">
                    <a:schemeClr val="accent1"/>
                  </a:outerShdw>
                </a:effectLst>
              </a:rPr>
              <a:t>PSAK 212</a:t>
            </a:r>
          </a:p>
        </p:txBody>
      </p:sp>
      <p:sp>
        <p:nvSpPr>
          <p:cNvPr id="17" name="Rectangle 16">
            <a:extLst>
              <a:ext uri="{FF2B5EF4-FFF2-40B4-BE49-F238E27FC236}">
                <a16:creationId xmlns:a16="http://schemas.microsoft.com/office/drawing/2014/main" id="{957FABAE-FE6A-4E14-8EF4-BEDFA8BCAFC1}"/>
              </a:ext>
            </a:extLst>
          </p:cNvPr>
          <p:cNvSpPr/>
          <p:nvPr/>
        </p:nvSpPr>
        <p:spPr>
          <a:xfrm>
            <a:off x="3426618" y="1508839"/>
            <a:ext cx="2343056" cy="830997"/>
          </a:xfrm>
          <a:prstGeom prst="rect">
            <a:avLst/>
          </a:prstGeom>
          <a:noFill/>
        </p:spPr>
        <p:txBody>
          <a:bodyPr wrap="square" lIns="91440" tIns="45720" rIns="91440" bIns="45720">
            <a:spAutoFit/>
          </a:bodyPr>
          <a:lstStyle/>
          <a:p>
            <a:pPr algn="ctr"/>
            <a:r>
              <a:rPr lang="en-US" sz="2400" b="1" cap="none" spc="0" dirty="0" err="1">
                <a:ln w="12700">
                  <a:solidFill>
                    <a:schemeClr val="accent1"/>
                  </a:solidFill>
                  <a:prstDash val="solid"/>
                </a:ln>
                <a:solidFill>
                  <a:schemeClr val="accent1">
                    <a:lumMod val="50000"/>
                  </a:schemeClr>
                </a:solidFill>
                <a:effectLst>
                  <a:outerShdw dist="38100" dir="2640000" algn="bl" rotWithShape="0">
                    <a:schemeClr val="accent1"/>
                  </a:outerShdw>
                </a:effectLst>
              </a:rPr>
              <a:t>Regulasi</a:t>
            </a:r>
            <a:r>
              <a:rPr lang="en-US" sz="2400" b="1" cap="none" spc="0" dirty="0">
                <a:ln w="12700">
                  <a:solidFill>
                    <a:schemeClr val="accent1"/>
                  </a:solidFill>
                  <a:prstDash val="solid"/>
                </a:ln>
                <a:solidFill>
                  <a:schemeClr val="accent1">
                    <a:lumMod val="50000"/>
                  </a:schemeClr>
                </a:solidFill>
                <a:effectLst>
                  <a:outerShdw dist="38100" dir="2640000" algn="bl" rotWithShape="0">
                    <a:schemeClr val="accent1"/>
                  </a:outerShdw>
                </a:effectLst>
              </a:rPr>
              <a:t> </a:t>
            </a:r>
          </a:p>
          <a:p>
            <a:pPr algn="ctr"/>
            <a:r>
              <a:rPr lang="en-US" sz="2400" b="1" cap="none" spc="0" dirty="0" err="1">
                <a:ln w="12700">
                  <a:solidFill>
                    <a:schemeClr val="accent1"/>
                  </a:solidFill>
                  <a:prstDash val="solid"/>
                </a:ln>
                <a:solidFill>
                  <a:schemeClr val="accent1">
                    <a:lumMod val="50000"/>
                  </a:schemeClr>
                </a:solidFill>
                <a:effectLst>
                  <a:outerShdw dist="38100" dir="2640000" algn="bl" rotWithShape="0">
                    <a:schemeClr val="accent1"/>
                  </a:outerShdw>
                </a:effectLst>
              </a:rPr>
              <a:t>Pajak</a:t>
            </a:r>
            <a:endParaRPr lang="en-US" sz="2400" b="1" cap="none" spc="0" dirty="0">
              <a:ln w="12700">
                <a:solidFill>
                  <a:schemeClr val="accent1"/>
                </a:solidFill>
                <a:prstDash val="solid"/>
              </a:ln>
              <a:solidFill>
                <a:schemeClr val="accent1">
                  <a:lumMod val="50000"/>
                </a:schemeClr>
              </a:solidFill>
              <a:effectLst>
                <a:outerShdw dist="38100" dir="2640000" algn="bl" rotWithShape="0">
                  <a:schemeClr val="accent1"/>
                </a:outerShdw>
              </a:effectLst>
            </a:endParaRPr>
          </a:p>
        </p:txBody>
      </p:sp>
    </p:spTree>
    <p:extLst>
      <p:ext uri="{BB962C8B-B14F-4D97-AF65-F5344CB8AC3E}">
        <p14:creationId xmlns:p14="http://schemas.microsoft.com/office/powerpoint/2010/main" val="2573044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3664" y="234010"/>
            <a:ext cx="7949000" cy="780400"/>
          </a:xfrm>
        </p:spPr>
        <p:txBody>
          <a:bodyPr/>
          <a:lstStyle/>
          <a:p>
            <a:r>
              <a:rPr lang="id-ID" dirty="0">
                <a:latin typeface="Fjalla One" panose="02000506040000020004" pitchFamily="2" charset="0"/>
              </a:rPr>
              <a:t>Perbedaan Pajak dan Akuntansi -1</a:t>
            </a:r>
          </a:p>
        </p:txBody>
      </p:sp>
      <p:sp>
        <p:nvSpPr>
          <p:cNvPr id="10" name="Rectangle 9"/>
          <p:cNvSpPr/>
          <p:nvPr/>
        </p:nvSpPr>
        <p:spPr>
          <a:xfrm>
            <a:off x="2362200" y="1371600"/>
            <a:ext cx="2000264" cy="785818"/>
          </a:xfrm>
          <a:prstGeom prst="rect">
            <a:avLst/>
          </a:prstGeom>
          <a:solidFill>
            <a:srgbClr val="BE5D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solidFill>
                  <a:schemeClr val="bg1"/>
                </a:solidFill>
              </a:rPr>
              <a:t>PSAK</a:t>
            </a:r>
          </a:p>
        </p:txBody>
      </p:sp>
      <p:sp>
        <p:nvSpPr>
          <p:cNvPr id="11" name="Rectangle 10"/>
          <p:cNvSpPr/>
          <p:nvPr/>
        </p:nvSpPr>
        <p:spPr>
          <a:xfrm>
            <a:off x="7772400" y="1371600"/>
            <a:ext cx="2000264" cy="78581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REGULASI PAJAK</a:t>
            </a:r>
            <a:endParaRPr lang="id-ID" sz="2000" b="1" dirty="0">
              <a:solidFill>
                <a:schemeClr val="bg1"/>
              </a:solidFill>
            </a:endParaRPr>
          </a:p>
        </p:txBody>
      </p:sp>
      <p:sp>
        <p:nvSpPr>
          <p:cNvPr id="12" name="Rectangle 11"/>
          <p:cNvSpPr/>
          <p:nvPr/>
        </p:nvSpPr>
        <p:spPr>
          <a:xfrm>
            <a:off x="2362200" y="2514608"/>
            <a:ext cx="2000264" cy="785818"/>
          </a:xfrm>
          <a:prstGeom prst="rect">
            <a:avLst/>
          </a:prstGeom>
          <a:solidFill>
            <a:srgbClr val="BE5D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solidFill>
                  <a:schemeClr val="bg1"/>
                </a:solidFill>
              </a:rPr>
              <a:t>AKUNTANSI</a:t>
            </a:r>
          </a:p>
        </p:txBody>
      </p:sp>
      <p:sp>
        <p:nvSpPr>
          <p:cNvPr id="13" name="Rectangle 12"/>
          <p:cNvSpPr/>
          <p:nvPr/>
        </p:nvSpPr>
        <p:spPr>
          <a:xfrm>
            <a:off x="7772400" y="2514608"/>
            <a:ext cx="2000264" cy="78581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solidFill>
                  <a:schemeClr val="bg1"/>
                </a:solidFill>
              </a:rPr>
              <a:t>PAJAK</a:t>
            </a:r>
          </a:p>
        </p:txBody>
      </p:sp>
      <p:cxnSp>
        <p:nvCxnSpPr>
          <p:cNvPr id="14" name="Elbow Connector 13"/>
          <p:cNvCxnSpPr>
            <a:stCxn id="10" idx="2"/>
            <a:endCxn id="12" idx="0"/>
          </p:cNvCxnSpPr>
          <p:nvPr/>
        </p:nvCxnSpPr>
        <p:spPr>
          <a:xfrm rot="5400000">
            <a:off x="3183737" y="2336013"/>
            <a:ext cx="357190" cy="12700"/>
          </a:xfrm>
          <a:prstGeom prst="bentConnector3">
            <a:avLst>
              <a:gd name="adj1" fmla="val 50000"/>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Elbow Connector 14"/>
          <p:cNvCxnSpPr>
            <a:stCxn id="11" idx="2"/>
            <a:endCxn id="13" idx="0"/>
          </p:cNvCxnSpPr>
          <p:nvPr/>
        </p:nvCxnSpPr>
        <p:spPr>
          <a:xfrm rot="5400000">
            <a:off x="8593937" y="2336013"/>
            <a:ext cx="357190" cy="12700"/>
          </a:xfrm>
          <a:prstGeom prst="bentConnector3">
            <a:avLst>
              <a:gd name="adj1" fmla="val 50000"/>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4881554" y="3300426"/>
            <a:ext cx="2500330" cy="928694"/>
          </a:xfrm>
          <a:prstGeom prst="ellipse">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t>PERBEDAAN</a:t>
            </a:r>
          </a:p>
        </p:txBody>
      </p:sp>
      <p:cxnSp>
        <p:nvCxnSpPr>
          <p:cNvPr id="17" name="Elbow Connector 17"/>
          <p:cNvCxnSpPr>
            <a:stCxn id="13" idx="2"/>
            <a:endCxn id="16" idx="6"/>
          </p:cNvCxnSpPr>
          <p:nvPr/>
        </p:nvCxnSpPr>
        <p:spPr>
          <a:xfrm rot="5400000">
            <a:off x="7845035" y="2837275"/>
            <a:ext cx="464347" cy="1390648"/>
          </a:xfrm>
          <a:prstGeom prst="bentConnector2">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12" idx="2"/>
            <a:endCxn id="16" idx="2"/>
          </p:cNvCxnSpPr>
          <p:nvPr/>
        </p:nvCxnSpPr>
        <p:spPr>
          <a:xfrm rot="16200000" flipH="1">
            <a:off x="3889770" y="2772988"/>
            <a:ext cx="464347" cy="1519222"/>
          </a:xfrm>
          <a:prstGeom prst="bentConnector2">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286000" y="4157682"/>
            <a:ext cx="2214553" cy="785818"/>
          </a:xfrm>
          <a:prstGeom prst="ellips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solidFill>
                  <a:schemeClr val="bg1"/>
                </a:solidFill>
              </a:rPr>
              <a:t>Permanen</a:t>
            </a:r>
          </a:p>
        </p:txBody>
      </p:sp>
      <p:sp>
        <p:nvSpPr>
          <p:cNvPr id="20" name="Oval 19"/>
          <p:cNvSpPr/>
          <p:nvPr/>
        </p:nvSpPr>
        <p:spPr>
          <a:xfrm>
            <a:off x="8077208" y="4182343"/>
            <a:ext cx="2000264" cy="78581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t>Temporer</a:t>
            </a:r>
          </a:p>
        </p:txBody>
      </p:sp>
      <p:cxnSp>
        <p:nvCxnSpPr>
          <p:cNvPr id="21" name="Elbow Connector 17"/>
          <p:cNvCxnSpPr>
            <a:cxnSpLocks/>
            <a:stCxn id="16" idx="4"/>
            <a:endCxn id="19" idx="6"/>
          </p:cNvCxnSpPr>
          <p:nvPr/>
        </p:nvCxnSpPr>
        <p:spPr>
          <a:xfrm rot="5400000">
            <a:off x="5155401" y="3574272"/>
            <a:ext cx="321471" cy="1631166"/>
          </a:xfrm>
          <a:prstGeom prst="bentConnector2">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17"/>
          <p:cNvCxnSpPr>
            <a:cxnSpLocks/>
            <a:stCxn id="16" idx="4"/>
            <a:endCxn id="20" idx="2"/>
          </p:cNvCxnSpPr>
          <p:nvPr/>
        </p:nvCxnSpPr>
        <p:spPr>
          <a:xfrm rot="16200000" flipH="1">
            <a:off x="6931397" y="3429441"/>
            <a:ext cx="346132" cy="1945489"/>
          </a:xfrm>
          <a:prstGeom prst="bentConnector2">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7858140" y="5381378"/>
            <a:ext cx="2428860" cy="714380"/>
          </a:xfrm>
          <a:prstGeom prst="rect">
            <a:avLst/>
          </a:prstGeom>
          <a:solidFill>
            <a:srgbClr val="100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r>
              <a:rPr lang="id-ID" sz="1600" b="1" dirty="0">
                <a:solidFill>
                  <a:schemeClr val="bg1"/>
                </a:solidFill>
              </a:rPr>
              <a:t>Pajak Tangguhan:</a:t>
            </a:r>
          </a:p>
          <a:p>
            <a:pPr marL="179388" indent="-179388">
              <a:buFont typeface="Wingdings" pitchFamily="2" charset="2"/>
              <a:buChar char="§"/>
            </a:pPr>
            <a:r>
              <a:rPr lang="id-ID" sz="1600" b="1" dirty="0">
                <a:solidFill>
                  <a:schemeClr val="bg1"/>
                </a:solidFill>
              </a:rPr>
              <a:t>Aset / Liabilitas</a:t>
            </a:r>
          </a:p>
          <a:p>
            <a:pPr marL="179388" indent="-179388">
              <a:buFont typeface="Wingdings" pitchFamily="2" charset="2"/>
              <a:buChar char="§"/>
            </a:pPr>
            <a:r>
              <a:rPr lang="id-ID" sz="1600" b="1" dirty="0">
                <a:solidFill>
                  <a:schemeClr val="bg1"/>
                </a:solidFill>
              </a:rPr>
              <a:t>Beban/Pendapatan</a:t>
            </a:r>
          </a:p>
        </p:txBody>
      </p:sp>
      <p:cxnSp>
        <p:nvCxnSpPr>
          <p:cNvPr id="24" name="Elbow Connector 17"/>
          <p:cNvCxnSpPr>
            <a:cxnSpLocks/>
            <a:stCxn id="20" idx="4"/>
            <a:endCxn id="23" idx="0"/>
          </p:cNvCxnSpPr>
          <p:nvPr/>
        </p:nvCxnSpPr>
        <p:spPr>
          <a:xfrm rot="5400000">
            <a:off x="8868347" y="5172384"/>
            <a:ext cx="413217" cy="4770"/>
          </a:xfrm>
          <a:prstGeom prst="bentConnector3">
            <a:avLst>
              <a:gd name="adj1" fmla="val 50000"/>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726632" y="4600588"/>
            <a:ext cx="3045769" cy="923330"/>
          </a:xfrm>
          <a:prstGeom prst="rect">
            <a:avLst/>
          </a:prstGeom>
        </p:spPr>
        <p:txBody>
          <a:bodyPr wrap="square">
            <a:spAutoFit/>
          </a:bodyPr>
          <a:lstStyle/>
          <a:p>
            <a:pPr algn="ctr"/>
            <a:r>
              <a:rPr lang="id-ID" sz="1800" b="1" dirty="0"/>
              <a:t>BOOK TAX GAP/ DFFERENCE – </a:t>
            </a:r>
          </a:p>
          <a:p>
            <a:pPr algn="ctr"/>
            <a:r>
              <a:rPr lang="id-ID" sz="1800" b="1" dirty="0"/>
              <a:t>Tax Planning atau </a:t>
            </a:r>
          </a:p>
          <a:p>
            <a:pPr algn="ctr"/>
            <a:r>
              <a:rPr lang="id-ID" sz="1800" b="1" dirty="0"/>
              <a:t>Tax Avoidance</a:t>
            </a:r>
          </a:p>
        </p:txBody>
      </p:sp>
      <p:sp>
        <p:nvSpPr>
          <p:cNvPr id="25" name="Slide Number Placeholder 3">
            <a:extLst>
              <a:ext uri="{FF2B5EF4-FFF2-40B4-BE49-F238E27FC236}">
                <a16:creationId xmlns:a16="http://schemas.microsoft.com/office/drawing/2014/main" id="{F56BFF5B-68A6-414A-A391-6BD33D4E870A}"/>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6</a:t>
            </a:fld>
            <a:endParaRPr lang="en-US" sz="1600" b="1" dirty="0">
              <a:latin typeface="+mj-lt"/>
            </a:endParaRPr>
          </a:p>
        </p:txBody>
      </p:sp>
    </p:spTree>
    <p:extLst>
      <p:ext uri="{BB962C8B-B14F-4D97-AF65-F5344CB8AC3E}">
        <p14:creationId xmlns:p14="http://schemas.microsoft.com/office/powerpoint/2010/main" val="312869619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FA53174-C315-47DC-8369-A13C899255C9}"/>
              </a:ext>
            </a:extLst>
          </p:cNvPr>
          <p:cNvSpPr txBox="1">
            <a:spLocks/>
          </p:cNvSpPr>
          <p:nvPr/>
        </p:nvSpPr>
        <p:spPr>
          <a:xfrm>
            <a:off x="2286000" y="304800"/>
            <a:ext cx="8229600" cy="7769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mn-lt"/>
                <a:ea typeface="+mj-ea"/>
                <a:cs typeface="+mj-cs"/>
              </a:defRPr>
            </a:lvl1pPr>
          </a:lstStyle>
          <a:p>
            <a:pPr>
              <a:lnSpc>
                <a:spcPct val="80000"/>
              </a:lnSpc>
              <a:defRPr/>
            </a:pPr>
            <a:r>
              <a:rPr lang="en-US" sz="4000" b="0" dirty="0">
                <a:latin typeface="Fjalla One" panose="02000506040000020004" pitchFamily="2" charset="0"/>
              </a:rPr>
              <a:t>PSAK 212 </a:t>
            </a:r>
            <a:r>
              <a:rPr lang="id-ID" sz="4000" b="0" dirty="0">
                <a:latin typeface="Fjalla One" panose="02000506040000020004" pitchFamily="2" charset="0"/>
              </a:rPr>
              <a:t>Akuntansi Pajak Penghasilan</a:t>
            </a:r>
          </a:p>
        </p:txBody>
      </p:sp>
      <p:sp>
        <p:nvSpPr>
          <p:cNvPr id="5" name="Content Placeholder 2">
            <a:extLst>
              <a:ext uri="{FF2B5EF4-FFF2-40B4-BE49-F238E27FC236}">
                <a16:creationId xmlns:a16="http://schemas.microsoft.com/office/drawing/2014/main" id="{DB0D3DE5-F031-4822-B370-FD224A2B53A5}"/>
              </a:ext>
            </a:extLst>
          </p:cNvPr>
          <p:cNvSpPr txBox="1">
            <a:spLocks/>
          </p:cNvSpPr>
          <p:nvPr/>
        </p:nvSpPr>
        <p:spPr>
          <a:xfrm>
            <a:off x="1447800" y="907311"/>
            <a:ext cx="10439400" cy="50433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id-ID" sz="1800" dirty="0"/>
              <a:t>Adopsi IAS 12 </a:t>
            </a:r>
            <a:r>
              <a:rPr lang="id-ID" sz="1800" b="1" i="1" dirty="0"/>
              <a:t>Accounting for Income Tax</a:t>
            </a:r>
            <a:r>
              <a:rPr lang="en-US" sz="1800" dirty="0"/>
              <a:t> </a:t>
            </a:r>
            <a:r>
              <a:rPr lang="en-US" sz="1800" dirty="0" err="1"/>
              <a:t>mengatur</a:t>
            </a:r>
            <a:r>
              <a:rPr lang="en-US" sz="1800" dirty="0"/>
              <a:t> - </a:t>
            </a:r>
            <a:r>
              <a:rPr lang="id-ID" sz="1800" dirty="0"/>
              <a:t>beban pajak penghasilan dan pajak tangguhan</a:t>
            </a:r>
          </a:p>
          <a:p>
            <a:pPr>
              <a:spcBef>
                <a:spcPts val="600"/>
              </a:spcBef>
            </a:pPr>
            <a:r>
              <a:rPr lang="id-ID" sz="1800" dirty="0"/>
              <a:t>Sebelum PSAK 212:</a:t>
            </a:r>
          </a:p>
          <a:p>
            <a:pPr lvl="1">
              <a:spcBef>
                <a:spcPts val="0"/>
              </a:spcBef>
            </a:pPr>
            <a:r>
              <a:rPr lang="id-ID" sz="1800" dirty="0"/>
              <a:t>Beban pajak dalam laporan laba rugi adalah pajak terutang menurut fiskal</a:t>
            </a:r>
            <a:r>
              <a:rPr lang="en-US" sz="1800" dirty="0"/>
              <a:t> </a:t>
            </a:r>
            <a:r>
              <a:rPr lang="en-US" sz="1800" dirty="0">
                <a:sym typeface="Wingdings" pitchFamily="2" charset="2"/>
              </a:rPr>
              <a:t> </a:t>
            </a:r>
            <a:r>
              <a:rPr lang="id-ID" sz="1800" dirty="0">
                <a:sym typeface="Wingdings" pitchFamily="2" charset="2"/>
              </a:rPr>
              <a:t>S</a:t>
            </a:r>
            <a:r>
              <a:rPr lang="en-US" sz="1800" dirty="0">
                <a:sym typeface="Wingdings" pitchFamily="2" charset="2"/>
              </a:rPr>
              <a:t>AK ETAP / EMKM</a:t>
            </a:r>
            <a:endParaRPr lang="id-ID" sz="1800" dirty="0"/>
          </a:p>
          <a:p>
            <a:pPr>
              <a:spcBef>
                <a:spcPts val="600"/>
              </a:spcBef>
            </a:pPr>
            <a:r>
              <a:rPr lang="id-ID" sz="1800" dirty="0"/>
              <a:t>PSAK 212 1997 (eff 1 Jan 1999 perusahaan listed dan 1 Jan 2001 non listed) </a:t>
            </a:r>
          </a:p>
          <a:p>
            <a:pPr lvl="1">
              <a:spcBef>
                <a:spcPts val="0"/>
              </a:spcBef>
            </a:pPr>
            <a:r>
              <a:rPr lang="id-ID" sz="1800" dirty="0"/>
              <a:t>Beban pajak : kini dan tangguhan</a:t>
            </a:r>
          </a:p>
          <a:p>
            <a:pPr lvl="1">
              <a:spcBef>
                <a:spcPts val="0"/>
              </a:spcBef>
            </a:pPr>
            <a:r>
              <a:rPr lang="en-US" sz="1800" dirty="0" err="1">
                <a:sym typeface="Wingdings" pitchFamily="2" charset="2"/>
              </a:rPr>
              <a:t>Aset</a:t>
            </a:r>
            <a:r>
              <a:rPr lang="en-US" sz="1800" dirty="0">
                <a:sym typeface="Wingdings" pitchFamily="2" charset="2"/>
              </a:rPr>
              <a:t> </a:t>
            </a:r>
            <a:r>
              <a:rPr lang="id-ID" sz="1800" dirty="0">
                <a:sym typeface="Wingdings" pitchFamily="2" charset="2"/>
              </a:rPr>
              <a:t> / kewajiban pajak tangguhan</a:t>
            </a:r>
            <a:endParaRPr lang="id-ID" sz="1800" dirty="0"/>
          </a:p>
          <a:p>
            <a:pPr>
              <a:spcBef>
                <a:spcPts val="600"/>
              </a:spcBef>
            </a:pPr>
            <a:r>
              <a:rPr lang="id-ID" sz="1800" dirty="0"/>
              <a:t>PSAK 212 Revisi 2010  - </a:t>
            </a:r>
          </a:p>
          <a:p>
            <a:pPr lvl="1">
              <a:spcBef>
                <a:spcPts val="0"/>
              </a:spcBef>
            </a:pPr>
            <a:r>
              <a:rPr lang="id-ID" sz="1800" dirty="0"/>
              <a:t>Menyesuaikan dengan IAS 12 – ilustrasi, definisi</a:t>
            </a:r>
          </a:p>
          <a:p>
            <a:pPr lvl="1">
              <a:spcBef>
                <a:spcPts val="0"/>
              </a:spcBef>
            </a:pPr>
            <a:r>
              <a:rPr lang="id-ID" sz="1800" dirty="0"/>
              <a:t>Perbedaan dengan IAS 12 – definisi pajak tangguhan, konsolidasian, pajak final, SKP </a:t>
            </a:r>
          </a:p>
          <a:p>
            <a:r>
              <a:rPr lang="id-ID" sz="1800" dirty="0"/>
              <a:t>PSAK 212 Revisi 201</a:t>
            </a:r>
            <a:r>
              <a:rPr lang="en-US" sz="1800" dirty="0"/>
              <a:t>4</a:t>
            </a:r>
            <a:r>
              <a:rPr lang="id-ID" sz="1800" dirty="0"/>
              <a:t> – </a:t>
            </a:r>
            <a:r>
              <a:rPr lang="en-US" sz="1800" dirty="0" err="1"/>
              <a:t>Effektif</a:t>
            </a:r>
            <a:r>
              <a:rPr lang="en-US" sz="1800" dirty="0"/>
              <a:t> 2015</a:t>
            </a:r>
            <a:endParaRPr lang="id-ID" sz="1800" dirty="0"/>
          </a:p>
          <a:p>
            <a:pPr lvl="1">
              <a:spcBef>
                <a:spcPts val="0"/>
              </a:spcBef>
            </a:pPr>
            <a:r>
              <a:rPr lang="id-ID" sz="1800" dirty="0"/>
              <a:t>pengaturan pajak final dan hal khusus dihilangkan</a:t>
            </a:r>
          </a:p>
          <a:p>
            <a:pPr lvl="1">
              <a:spcBef>
                <a:spcPts val="0"/>
              </a:spcBef>
            </a:pPr>
            <a:r>
              <a:rPr lang="id-ID" sz="1800" dirty="0"/>
              <a:t>ditambahkan pajak tangguhan aset tidak disusutkan dan properti investasi</a:t>
            </a:r>
          </a:p>
          <a:p>
            <a:pPr>
              <a:spcBef>
                <a:spcPts val="600"/>
              </a:spcBef>
            </a:pPr>
            <a:r>
              <a:rPr lang="id-ID" sz="1800" dirty="0"/>
              <a:t>PSAK 212 Revisi 201</a:t>
            </a:r>
            <a:r>
              <a:rPr lang="en-US" sz="1800" dirty="0"/>
              <a:t>6</a:t>
            </a:r>
            <a:r>
              <a:rPr lang="id-ID" sz="1800" dirty="0"/>
              <a:t> –</a:t>
            </a:r>
            <a:r>
              <a:rPr lang="en-US" sz="1800" dirty="0"/>
              <a:t> </a:t>
            </a:r>
            <a:r>
              <a:rPr lang="en-US" sz="1800" dirty="0" err="1"/>
              <a:t>Effektif</a:t>
            </a:r>
            <a:r>
              <a:rPr lang="en-US" sz="1800" dirty="0"/>
              <a:t> 2017</a:t>
            </a:r>
            <a:r>
              <a:rPr lang="id-ID" sz="1800" dirty="0"/>
              <a:t> </a:t>
            </a:r>
          </a:p>
          <a:p>
            <a:pPr lvl="1">
              <a:spcBef>
                <a:spcPts val="0"/>
              </a:spcBef>
            </a:pPr>
            <a:r>
              <a:rPr lang="id-ID" sz="1800" dirty="0"/>
              <a:t> Pengakuan Aset Pajak Tangguhan untuk Rugi yang Belum Direalisasi</a:t>
            </a:r>
            <a:endParaRPr lang="en-US" sz="1800" dirty="0"/>
          </a:p>
          <a:p>
            <a:pPr>
              <a:spcBef>
                <a:spcPts val="600"/>
              </a:spcBef>
            </a:pPr>
            <a:r>
              <a:rPr lang="id-ID" sz="1800" dirty="0"/>
              <a:t>PSAK 212 </a:t>
            </a:r>
            <a:r>
              <a:rPr lang="en-US" sz="1800" dirty="0" err="1"/>
              <a:t>Amandemen</a:t>
            </a:r>
            <a:r>
              <a:rPr lang="en-US" sz="1800" dirty="0"/>
              <a:t> (</a:t>
            </a:r>
            <a:r>
              <a:rPr lang="en-US" sz="1800" dirty="0" err="1"/>
              <a:t>Penyesuaian</a:t>
            </a:r>
            <a:r>
              <a:rPr lang="en-US" sz="1800" dirty="0"/>
              <a:t> 2018) </a:t>
            </a:r>
            <a:r>
              <a:rPr lang="id-ID" sz="1800" dirty="0"/>
              <a:t>–</a:t>
            </a:r>
            <a:r>
              <a:rPr lang="en-US" sz="1800" dirty="0"/>
              <a:t> </a:t>
            </a:r>
            <a:r>
              <a:rPr lang="en-US" sz="1800" dirty="0" err="1"/>
              <a:t>Effektif</a:t>
            </a:r>
            <a:r>
              <a:rPr lang="en-US" sz="1800" dirty="0"/>
              <a:t> 2019</a:t>
            </a:r>
            <a:r>
              <a:rPr lang="id-ID" sz="1800" dirty="0"/>
              <a:t> </a:t>
            </a:r>
          </a:p>
          <a:p>
            <a:pPr lvl="1">
              <a:spcBef>
                <a:spcPts val="0"/>
              </a:spcBef>
            </a:pPr>
            <a:r>
              <a:rPr lang="id-ID" sz="1800" dirty="0"/>
              <a:t> Pengakuan Aset Pajak </a:t>
            </a:r>
            <a:r>
              <a:rPr lang="en-US" sz="1800" dirty="0" err="1"/>
              <a:t>Kini</a:t>
            </a:r>
            <a:r>
              <a:rPr lang="en-US" sz="1800" dirty="0"/>
              <a:t> and </a:t>
            </a:r>
            <a:r>
              <a:rPr lang="en-US" sz="1800" dirty="0" err="1"/>
              <a:t>Pajak</a:t>
            </a:r>
            <a:r>
              <a:rPr lang="en-US" sz="1800" dirty="0"/>
              <a:t> </a:t>
            </a:r>
            <a:r>
              <a:rPr lang="en-US" sz="1800" dirty="0" err="1"/>
              <a:t>Tangguhan</a:t>
            </a:r>
            <a:r>
              <a:rPr lang="en-US" sz="1800" dirty="0"/>
              <a:t> dan </a:t>
            </a:r>
            <a:r>
              <a:rPr lang="en-US" sz="1800" dirty="0" err="1"/>
              <a:t>perubahan</a:t>
            </a:r>
            <a:r>
              <a:rPr lang="en-US" sz="1800" dirty="0"/>
              <a:t> </a:t>
            </a:r>
            <a:r>
              <a:rPr lang="en-US" sz="1800" dirty="0" err="1"/>
              <a:t>nama</a:t>
            </a:r>
            <a:r>
              <a:rPr lang="en-US" sz="1800" dirty="0"/>
              <a:t> </a:t>
            </a:r>
            <a:r>
              <a:rPr lang="en-US" sz="1800" dirty="0" err="1"/>
              <a:t>judul</a:t>
            </a:r>
            <a:r>
              <a:rPr lang="en-US" sz="1800" dirty="0"/>
              <a:t> – </a:t>
            </a:r>
            <a:r>
              <a:rPr lang="en-US" sz="1800" dirty="0" err="1"/>
              <a:t>konsekuensi</a:t>
            </a:r>
            <a:r>
              <a:rPr lang="en-US" sz="1800" dirty="0"/>
              <a:t> </a:t>
            </a:r>
            <a:r>
              <a:rPr lang="en-US" sz="1800" dirty="0" err="1"/>
              <a:t>pajak</a:t>
            </a:r>
            <a:r>
              <a:rPr lang="en-US" sz="1800" dirty="0"/>
              <a:t> </a:t>
            </a:r>
            <a:r>
              <a:rPr lang="en-US" sz="1800" dirty="0" err="1"/>
              <a:t>atas</a:t>
            </a:r>
            <a:r>
              <a:rPr lang="en-US" sz="1800" dirty="0"/>
              <a:t> </a:t>
            </a:r>
            <a:r>
              <a:rPr lang="en-US" sz="1800" dirty="0" err="1"/>
              <a:t>dividen</a:t>
            </a:r>
            <a:r>
              <a:rPr lang="en-US" sz="1800" dirty="0"/>
              <a:t>.</a:t>
            </a:r>
          </a:p>
          <a:p>
            <a:pPr>
              <a:spcBef>
                <a:spcPts val="600"/>
              </a:spcBef>
            </a:pPr>
            <a:r>
              <a:rPr lang="id-ID" sz="1800" dirty="0"/>
              <a:t>PSAK 212 </a:t>
            </a:r>
            <a:r>
              <a:rPr lang="en-US" sz="1800" dirty="0" err="1"/>
              <a:t>Amandemen</a:t>
            </a:r>
            <a:r>
              <a:rPr lang="en-US" sz="1800" dirty="0"/>
              <a:t> 2022 </a:t>
            </a:r>
            <a:r>
              <a:rPr lang="id-ID" sz="1800" dirty="0"/>
              <a:t>–</a:t>
            </a:r>
            <a:r>
              <a:rPr lang="en-US" sz="1800" dirty="0"/>
              <a:t> </a:t>
            </a:r>
            <a:r>
              <a:rPr lang="en-US" sz="1800" dirty="0" err="1"/>
              <a:t>Effektif</a:t>
            </a:r>
            <a:r>
              <a:rPr lang="en-US" sz="1800" dirty="0"/>
              <a:t> 2023</a:t>
            </a:r>
            <a:endParaRPr lang="id-ID" sz="1800" dirty="0"/>
          </a:p>
          <a:p>
            <a:pPr lvl="1">
              <a:spcBef>
                <a:spcPts val="0"/>
              </a:spcBef>
            </a:pPr>
            <a:r>
              <a:rPr lang="id-ID" sz="1800" dirty="0"/>
              <a:t> Pengakuan </a:t>
            </a:r>
            <a:r>
              <a:rPr lang="en-ID" sz="1800" b="0" i="0" dirty="0" err="1">
                <a:solidFill>
                  <a:srgbClr val="212529"/>
                </a:solidFill>
                <a:effectLst/>
              </a:rPr>
              <a:t>aset</a:t>
            </a:r>
            <a:r>
              <a:rPr lang="en-ID" sz="1800" b="0" i="0" dirty="0">
                <a:solidFill>
                  <a:srgbClr val="212529"/>
                </a:solidFill>
                <a:effectLst/>
              </a:rPr>
              <a:t> </a:t>
            </a:r>
            <a:r>
              <a:rPr lang="en-ID" sz="1800" b="0" i="0" dirty="0" err="1">
                <a:solidFill>
                  <a:srgbClr val="212529"/>
                </a:solidFill>
                <a:effectLst/>
              </a:rPr>
              <a:t>atau</a:t>
            </a:r>
            <a:r>
              <a:rPr lang="en-ID" sz="1800" b="0" i="0" dirty="0">
                <a:solidFill>
                  <a:srgbClr val="212529"/>
                </a:solidFill>
                <a:effectLst/>
              </a:rPr>
              <a:t> </a:t>
            </a:r>
            <a:r>
              <a:rPr lang="en-ID" sz="1800" b="0" i="0" dirty="0" err="1">
                <a:solidFill>
                  <a:srgbClr val="212529"/>
                </a:solidFill>
                <a:effectLst/>
              </a:rPr>
              <a:t>liabilitas</a:t>
            </a:r>
            <a:r>
              <a:rPr lang="en-ID" sz="1800" b="0" i="0" dirty="0">
                <a:solidFill>
                  <a:srgbClr val="212529"/>
                </a:solidFill>
                <a:effectLst/>
              </a:rPr>
              <a:t> </a:t>
            </a:r>
            <a:r>
              <a:rPr lang="en-ID" sz="1800" b="0" i="0" dirty="0" err="1">
                <a:solidFill>
                  <a:srgbClr val="212529"/>
                </a:solidFill>
                <a:effectLst/>
              </a:rPr>
              <a:t>pajak</a:t>
            </a:r>
            <a:r>
              <a:rPr lang="en-ID" sz="1800" b="0" i="0" dirty="0">
                <a:solidFill>
                  <a:srgbClr val="212529"/>
                </a:solidFill>
                <a:effectLst/>
              </a:rPr>
              <a:t> </a:t>
            </a:r>
            <a:r>
              <a:rPr lang="en-ID" sz="1800" b="0" i="0" dirty="0" err="1">
                <a:solidFill>
                  <a:srgbClr val="212529"/>
                </a:solidFill>
                <a:effectLst/>
              </a:rPr>
              <a:t>tangguhan</a:t>
            </a:r>
            <a:r>
              <a:rPr lang="en-ID" sz="1800" b="0" i="0" dirty="0">
                <a:solidFill>
                  <a:srgbClr val="212529"/>
                </a:solidFill>
                <a:effectLst/>
              </a:rPr>
              <a:t> pada </a:t>
            </a:r>
            <a:r>
              <a:rPr lang="en-ID" sz="1800" b="0" i="0" dirty="0" err="1">
                <a:solidFill>
                  <a:srgbClr val="212529"/>
                </a:solidFill>
                <a:effectLst/>
              </a:rPr>
              <a:t>saat</a:t>
            </a:r>
            <a:r>
              <a:rPr lang="en-ID" sz="1800" b="0" i="0" dirty="0">
                <a:solidFill>
                  <a:srgbClr val="212529"/>
                </a:solidFill>
                <a:effectLst/>
              </a:rPr>
              <a:t> </a:t>
            </a:r>
            <a:r>
              <a:rPr lang="en-ID" sz="1800" b="0" i="0" dirty="0" err="1">
                <a:solidFill>
                  <a:srgbClr val="212529"/>
                </a:solidFill>
                <a:effectLst/>
              </a:rPr>
              <a:t>pengakuan</a:t>
            </a:r>
            <a:r>
              <a:rPr lang="en-ID" sz="1800" b="0" i="0" dirty="0">
                <a:solidFill>
                  <a:srgbClr val="212529"/>
                </a:solidFill>
                <a:effectLst/>
              </a:rPr>
              <a:t> </a:t>
            </a:r>
            <a:r>
              <a:rPr lang="en-ID" sz="1800" b="0" i="0" dirty="0" err="1">
                <a:solidFill>
                  <a:srgbClr val="212529"/>
                </a:solidFill>
                <a:effectLst/>
              </a:rPr>
              <a:t>awalnya</a:t>
            </a:r>
            <a:r>
              <a:rPr lang="en-ID" sz="1800" b="0" i="0" dirty="0">
                <a:solidFill>
                  <a:srgbClr val="212529"/>
                </a:solidFill>
                <a:effectLst/>
              </a:rPr>
              <a:t> </a:t>
            </a:r>
            <a:endParaRPr lang="en-US" sz="1800" dirty="0"/>
          </a:p>
          <a:p>
            <a:pPr>
              <a:spcBef>
                <a:spcPts val="0"/>
              </a:spcBef>
            </a:pPr>
            <a:endParaRPr lang="en-US" sz="1600" dirty="0"/>
          </a:p>
        </p:txBody>
      </p:sp>
      <p:sp>
        <p:nvSpPr>
          <p:cNvPr id="6" name="Slide Number Placeholder 3">
            <a:extLst>
              <a:ext uri="{FF2B5EF4-FFF2-40B4-BE49-F238E27FC236}">
                <a16:creationId xmlns:a16="http://schemas.microsoft.com/office/drawing/2014/main" id="{EC3C2EF6-A628-4384-8A1D-A22659BC9E28}"/>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7</a:t>
            </a:fld>
            <a:endParaRPr lang="en-US" sz="1600" b="1" dirty="0">
              <a:latin typeface="+mj-lt"/>
            </a:endParaRPr>
          </a:p>
        </p:txBody>
      </p:sp>
    </p:spTree>
    <p:extLst>
      <p:ext uri="{BB962C8B-B14F-4D97-AF65-F5344CB8AC3E}">
        <p14:creationId xmlns:p14="http://schemas.microsoft.com/office/powerpoint/2010/main" val="1806060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82F8A56-2153-4113-AE4D-BC0CA14DDC34}"/>
              </a:ext>
            </a:extLst>
          </p:cNvPr>
          <p:cNvSpPr txBox="1">
            <a:spLocks/>
          </p:cNvSpPr>
          <p:nvPr/>
        </p:nvSpPr>
        <p:spPr>
          <a:xfrm>
            <a:off x="1981200" y="552581"/>
            <a:ext cx="8229600" cy="5483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mn-lt"/>
                <a:ea typeface="+mj-ea"/>
                <a:cs typeface="+mj-cs"/>
              </a:defRPr>
            </a:lvl1pPr>
          </a:lstStyle>
          <a:p>
            <a:pPr algn="ctr">
              <a:defRPr/>
            </a:pPr>
            <a:r>
              <a:rPr lang="id-ID" sz="4000" b="0" dirty="0">
                <a:latin typeface="Fjalla One" panose="02000506040000020004" pitchFamily="2" charset="0"/>
              </a:rPr>
              <a:t>Tujuan PSAK 212</a:t>
            </a:r>
          </a:p>
        </p:txBody>
      </p:sp>
      <p:sp>
        <p:nvSpPr>
          <p:cNvPr id="5" name="Content Placeholder 2">
            <a:extLst>
              <a:ext uri="{FF2B5EF4-FFF2-40B4-BE49-F238E27FC236}">
                <a16:creationId xmlns:a16="http://schemas.microsoft.com/office/drawing/2014/main" id="{9F4AEB4B-C679-4161-AB51-CA56BC074BA3}"/>
              </a:ext>
            </a:extLst>
          </p:cNvPr>
          <p:cNvSpPr txBox="1">
            <a:spLocks/>
          </p:cNvSpPr>
          <p:nvPr/>
        </p:nvSpPr>
        <p:spPr>
          <a:xfrm>
            <a:off x="1752600" y="1524000"/>
            <a:ext cx="8915400" cy="4191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d-ID" dirty="0"/>
              <a:t>Mengatur perlakuan akuntansi untuk </a:t>
            </a:r>
            <a:r>
              <a:rPr lang="id-ID" b="1" dirty="0"/>
              <a:t>pajak penghasilan</a:t>
            </a:r>
          </a:p>
          <a:p>
            <a:r>
              <a:rPr lang="id-ID" dirty="0"/>
              <a:t>Bagaimana m</a:t>
            </a:r>
            <a:r>
              <a:rPr lang="en-US" dirty="0" err="1"/>
              <a:t>menghitung</a:t>
            </a:r>
            <a:r>
              <a:rPr lang="en-US" dirty="0"/>
              <a:t> </a:t>
            </a:r>
            <a:r>
              <a:rPr lang="id-ID" b="1" dirty="0"/>
              <a:t>konsekuensi pajak </a:t>
            </a:r>
            <a:r>
              <a:rPr lang="en-US" dirty="0"/>
              <a:t>:</a:t>
            </a:r>
            <a:endParaRPr lang="id-ID" dirty="0"/>
          </a:p>
          <a:p>
            <a:pPr lvl="1"/>
            <a:r>
              <a:rPr lang="en-US" dirty="0" err="1"/>
              <a:t>pemulihan</a:t>
            </a:r>
            <a:r>
              <a:rPr lang="en-US" dirty="0"/>
              <a:t> (</a:t>
            </a:r>
            <a:r>
              <a:rPr lang="en-US" dirty="0" err="1"/>
              <a:t>penyelesaian</a:t>
            </a:r>
            <a:r>
              <a:rPr lang="en-US" dirty="0"/>
              <a:t>) </a:t>
            </a:r>
            <a:r>
              <a:rPr lang="en-US" dirty="0" err="1"/>
              <a:t>jumlah</a:t>
            </a:r>
            <a:r>
              <a:rPr lang="en-US" dirty="0"/>
              <a:t> </a:t>
            </a:r>
            <a:r>
              <a:rPr lang="en-US" dirty="0" err="1"/>
              <a:t>tercatat</a:t>
            </a:r>
            <a:r>
              <a:rPr lang="en-US" dirty="0"/>
              <a:t> </a:t>
            </a:r>
            <a:r>
              <a:rPr lang="en-US" dirty="0" err="1"/>
              <a:t>aset</a:t>
            </a:r>
            <a:r>
              <a:rPr lang="en-US" dirty="0"/>
              <a:t> (</a:t>
            </a:r>
            <a:r>
              <a:rPr lang="en-US" dirty="0" err="1"/>
              <a:t>liabilitas</a:t>
            </a:r>
            <a:r>
              <a:rPr lang="en-US" dirty="0"/>
              <a:t>) di masa </a:t>
            </a:r>
            <a:r>
              <a:rPr lang="en-US" dirty="0" err="1"/>
              <a:t>depan</a:t>
            </a:r>
            <a:r>
              <a:rPr lang="en-US" dirty="0"/>
              <a:t> yang </a:t>
            </a:r>
            <a:r>
              <a:rPr lang="en-US" dirty="0" err="1"/>
              <a:t>diakui</a:t>
            </a:r>
            <a:r>
              <a:rPr lang="en-US" dirty="0"/>
              <a:t> pada </a:t>
            </a:r>
            <a:r>
              <a:rPr lang="en-US" dirty="0" err="1"/>
              <a:t>laporan</a:t>
            </a:r>
            <a:r>
              <a:rPr lang="en-US" dirty="0"/>
              <a:t> </a:t>
            </a:r>
            <a:r>
              <a:rPr lang="en-US" dirty="0" err="1"/>
              <a:t>posisi</a:t>
            </a:r>
            <a:r>
              <a:rPr lang="en-US" dirty="0"/>
              <a:t> </a:t>
            </a:r>
            <a:r>
              <a:rPr lang="en-US" dirty="0" err="1"/>
              <a:t>keuangan</a:t>
            </a:r>
            <a:r>
              <a:rPr lang="en-US" dirty="0"/>
              <a:t> </a:t>
            </a:r>
            <a:r>
              <a:rPr lang="en-US" dirty="0" err="1"/>
              <a:t>entitas</a:t>
            </a:r>
            <a:r>
              <a:rPr lang="en-US" dirty="0"/>
              <a:t>.</a:t>
            </a:r>
          </a:p>
          <a:p>
            <a:pPr lvl="1"/>
            <a:r>
              <a:rPr lang="en-US" dirty="0" err="1"/>
              <a:t>transaksi-transaksi</a:t>
            </a:r>
            <a:r>
              <a:rPr lang="en-US" dirty="0"/>
              <a:t> dan </a:t>
            </a:r>
            <a:r>
              <a:rPr lang="en-US" dirty="0" err="1"/>
              <a:t>kejadian-kejadian</a:t>
            </a:r>
            <a:r>
              <a:rPr lang="en-US" dirty="0"/>
              <a:t> lain pada </a:t>
            </a:r>
            <a:r>
              <a:rPr lang="en-US" dirty="0" err="1"/>
              <a:t>periode</a:t>
            </a:r>
            <a:r>
              <a:rPr lang="en-US" dirty="0"/>
              <a:t> </a:t>
            </a:r>
            <a:r>
              <a:rPr lang="en-US" dirty="0" err="1"/>
              <a:t>kini</a:t>
            </a:r>
            <a:r>
              <a:rPr lang="en-US" dirty="0"/>
              <a:t> yang </a:t>
            </a:r>
            <a:r>
              <a:rPr lang="en-US" dirty="0" err="1"/>
              <a:t>diakui</a:t>
            </a:r>
            <a:r>
              <a:rPr lang="en-US" dirty="0"/>
              <a:t> pada </a:t>
            </a:r>
            <a:r>
              <a:rPr lang="en-US" dirty="0" err="1"/>
              <a:t>laporan</a:t>
            </a:r>
            <a:r>
              <a:rPr lang="en-US" dirty="0"/>
              <a:t> </a:t>
            </a:r>
            <a:r>
              <a:rPr lang="en-US" dirty="0" err="1"/>
              <a:t>keuangan</a:t>
            </a:r>
            <a:r>
              <a:rPr lang="en-US" dirty="0"/>
              <a:t> </a:t>
            </a:r>
            <a:r>
              <a:rPr lang="en-US" dirty="0" err="1"/>
              <a:t>entitas</a:t>
            </a:r>
            <a:r>
              <a:rPr lang="en-US" dirty="0"/>
              <a:t>.</a:t>
            </a:r>
          </a:p>
          <a:p>
            <a:r>
              <a:rPr lang="id-ID" dirty="0"/>
              <a:t>Mengatur </a:t>
            </a:r>
            <a:r>
              <a:rPr lang="id-ID" b="1" dirty="0"/>
              <a:t>pengakuan a</a:t>
            </a:r>
            <a:r>
              <a:rPr lang="en-US" b="1" dirty="0"/>
              <a:t>set</a:t>
            </a:r>
            <a:r>
              <a:rPr lang="id-ID" b="1" dirty="0"/>
              <a:t> pajak tangguhan </a:t>
            </a:r>
            <a:r>
              <a:rPr lang="sv-SE" dirty="0"/>
              <a:t>yang berasal dari sisa </a:t>
            </a:r>
            <a:r>
              <a:rPr lang="sv-SE" b="1" dirty="0"/>
              <a:t>rugi yang dapat dikompensasi ke tahun berikut</a:t>
            </a:r>
            <a:r>
              <a:rPr lang="sv-SE" dirty="0"/>
              <a:t>.</a:t>
            </a:r>
            <a:endParaRPr lang="id-ID" dirty="0"/>
          </a:p>
          <a:p>
            <a:r>
              <a:rPr lang="en-US" b="1" dirty="0" err="1"/>
              <a:t>Pengakuan</a:t>
            </a:r>
            <a:r>
              <a:rPr lang="en-US" b="1" dirty="0"/>
              <a:t> </a:t>
            </a:r>
            <a:r>
              <a:rPr lang="en-US" b="1" dirty="0" err="1"/>
              <a:t>aset</a:t>
            </a:r>
            <a:r>
              <a:rPr lang="en-US" b="1" dirty="0"/>
              <a:t> </a:t>
            </a:r>
            <a:r>
              <a:rPr lang="en-US" b="1" dirty="0" err="1"/>
              <a:t>atau</a:t>
            </a:r>
            <a:r>
              <a:rPr lang="en-US" b="1" dirty="0"/>
              <a:t> </a:t>
            </a:r>
            <a:r>
              <a:rPr lang="en-US" b="1" dirty="0" err="1"/>
              <a:t>liabilitas</a:t>
            </a:r>
            <a:r>
              <a:rPr lang="en-US" b="1" dirty="0"/>
              <a:t> </a:t>
            </a:r>
            <a:r>
              <a:rPr lang="en-US" b="1" dirty="0">
                <a:sym typeface="Wingdings" panose="05000000000000000000" pitchFamily="2" charset="2"/>
              </a:rPr>
              <a:t> </a:t>
            </a:r>
            <a:r>
              <a:rPr lang="en-US" dirty="0" err="1">
                <a:sym typeface="Wingdings" panose="05000000000000000000" pitchFamily="2" charset="2"/>
              </a:rPr>
              <a:t>entitas</a:t>
            </a:r>
            <a:r>
              <a:rPr lang="en-US" dirty="0">
                <a:sym typeface="Wingdings" panose="05000000000000000000" pitchFamily="2" charset="2"/>
              </a:rPr>
              <a:t> </a:t>
            </a:r>
            <a:r>
              <a:rPr lang="en-US" dirty="0" err="1">
                <a:sym typeface="Wingdings" panose="05000000000000000000" pitchFamily="2" charset="2"/>
              </a:rPr>
              <a:t>akan</a:t>
            </a:r>
            <a:r>
              <a:rPr lang="en-US" dirty="0">
                <a:sym typeface="Wingdings" panose="05000000000000000000" pitchFamily="2" charset="2"/>
              </a:rPr>
              <a:t> </a:t>
            </a:r>
            <a:r>
              <a:rPr lang="en-US" dirty="0" err="1">
                <a:sym typeface="Wingdings" panose="05000000000000000000" pitchFamily="2" charset="2"/>
              </a:rPr>
              <a:t>memulihkan</a:t>
            </a:r>
            <a:r>
              <a:rPr lang="en-US" dirty="0">
                <a:sym typeface="Wingdings" panose="05000000000000000000" pitchFamily="2" charset="2"/>
              </a:rPr>
              <a:t> </a:t>
            </a:r>
            <a:r>
              <a:rPr lang="en-US" dirty="0" err="1">
                <a:sym typeface="Wingdings" panose="05000000000000000000" pitchFamily="2" charset="2"/>
              </a:rPr>
              <a:t>atau</a:t>
            </a:r>
            <a:r>
              <a:rPr lang="en-US" dirty="0">
                <a:sym typeface="Wingdings" panose="05000000000000000000" pitchFamily="2" charset="2"/>
              </a:rPr>
              <a:t> </a:t>
            </a:r>
            <a:r>
              <a:rPr lang="en-US" dirty="0" err="1">
                <a:sym typeface="Wingdings" panose="05000000000000000000" pitchFamily="2" charset="2"/>
              </a:rPr>
              <a:t>menyelesaikan</a:t>
            </a:r>
            <a:r>
              <a:rPr lang="en-US" dirty="0">
                <a:sym typeface="Wingdings" panose="05000000000000000000" pitchFamily="2" charset="2"/>
              </a:rPr>
              <a:t> </a:t>
            </a:r>
            <a:r>
              <a:rPr lang="en-US" dirty="0" err="1">
                <a:sym typeface="Wingdings" panose="05000000000000000000" pitchFamily="2" charset="2"/>
              </a:rPr>
              <a:t>jumlah</a:t>
            </a:r>
            <a:r>
              <a:rPr lang="en-US" dirty="0">
                <a:sym typeface="Wingdings" panose="05000000000000000000" pitchFamily="2" charset="2"/>
              </a:rPr>
              <a:t> </a:t>
            </a:r>
            <a:r>
              <a:rPr lang="en-US" dirty="0" err="1">
                <a:sym typeface="Wingdings" panose="05000000000000000000" pitchFamily="2" charset="2"/>
              </a:rPr>
              <a:t>tercatat</a:t>
            </a:r>
            <a:r>
              <a:rPr lang="en-US" dirty="0">
                <a:sym typeface="Wingdings" panose="05000000000000000000" pitchFamily="2" charset="2"/>
              </a:rPr>
              <a:t> </a:t>
            </a:r>
            <a:r>
              <a:rPr lang="en-US" dirty="0" err="1">
                <a:sym typeface="Wingdings" panose="05000000000000000000" pitchFamily="2" charset="2"/>
              </a:rPr>
              <a:t>tersebut</a:t>
            </a:r>
            <a:r>
              <a:rPr lang="en-US" dirty="0">
                <a:sym typeface="Wingdings" panose="05000000000000000000" pitchFamily="2" charset="2"/>
              </a:rPr>
              <a:t> </a:t>
            </a:r>
            <a:r>
              <a:rPr lang="en-US" dirty="0" err="1">
                <a:sym typeface="Wingdings" panose="05000000000000000000" pitchFamily="2" charset="2"/>
              </a:rPr>
              <a:t>dengan</a:t>
            </a:r>
            <a:r>
              <a:rPr lang="en-US" dirty="0">
                <a:sym typeface="Wingdings" panose="05000000000000000000" pitchFamily="2" charset="2"/>
              </a:rPr>
              <a:t> </a:t>
            </a:r>
            <a:r>
              <a:rPr lang="en-US" dirty="0" err="1">
                <a:sym typeface="Wingdings" panose="05000000000000000000" pitchFamily="2" charset="2"/>
              </a:rPr>
              <a:t>pembayaran</a:t>
            </a:r>
            <a:r>
              <a:rPr lang="en-US" dirty="0">
                <a:sym typeface="Wingdings" panose="05000000000000000000" pitchFamily="2" charset="2"/>
              </a:rPr>
              <a:t> </a:t>
            </a:r>
            <a:r>
              <a:rPr lang="en-US" dirty="0" err="1">
                <a:sym typeface="Wingdings" panose="05000000000000000000" pitchFamily="2" charset="2"/>
              </a:rPr>
              <a:t>pajak</a:t>
            </a:r>
            <a:r>
              <a:rPr lang="en-US" dirty="0">
                <a:sym typeface="Wingdings" panose="05000000000000000000" pitchFamily="2" charset="2"/>
              </a:rPr>
              <a:t> di masa </a:t>
            </a:r>
            <a:r>
              <a:rPr lang="en-US" dirty="0" err="1">
                <a:sym typeface="Wingdings" panose="05000000000000000000" pitchFamily="2" charset="2"/>
              </a:rPr>
              <a:t>depan</a:t>
            </a:r>
            <a:r>
              <a:rPr lang="en-US" dirty="0">
                <a:sym typeface="Wingdings" panose="05000000000000000000" pitchFamily="2" charset="2"/>
              </a:rPr>
              <a:t> </a:t>
            </a:r>
            <a:r>
              <a:rPr lang="en-US" dirty="0" err="1">
                <a:sym typeface="Wingdings" panose="05000000000000000000" pitchFamily="2" charset="2"/>
              </a:rPr>
              <a:t>lebih</a:t>
            </a:r>
            <a:r>
              <a:rPr lang="en-US" dirty="0">
                <a:sym typeface="Wingdings" panose="05000000000000000000" pitchFamily="2" charset="2"/>
              </a:rPr>
              <a:t> </a:t>
            </a:r>
            <a:r>
              <a:rPr lang="en-US" dirty="0" err="1">
                <a:sym typeface="Wingdings" panose="05000000000000000000" pitchFamily="2" charset="2"/>
              </a:rPr>
              <a:t>besar</a:t>
            </a:r>
            <a:r>
              <a:rPr lang="en-US" dirty="0">
                <a:sym typeface="Wingdings" panose="05000000000000000000" pitchFamily="2" charset="2"/>
              </a:rPr>
              <a:t> / </a:t>
            </a:r>
            <a:r>
              <a:rPr lang="en-US" dirty="0" err="1">
                <a:sym typeface="Wingdings" panose="05000000000000000000" pitchFamily="2" charset="2"/>
              </a:rPr>
              <a:t>lebih</a:t>
            </a:r>
            <a:r>
              <a:rPr lang="en-US" dirty="0">
                <a:sym typeface="Wingdings" panose="05000000000000000000" pitchFamily="2" charset="2"/>
              </a:rPr>
              <a:t> </a:t>
            </a:r>
            <a:r>
              <a:rPr lang="en-US" dirty="0" err="1">
                <a:sym typeface="Wingdings" panose="05000000000000000000" pitchFamily="2" charset="2"/>
              </a:rPr>
              <a:t>kecil</a:t>
            </a:r>
            <a:endParaRPr lang="id-ID" dirty="0"/>
          </a:p>
        </p:txBody>
      </p:sp>
      <p:sp>
        <p:nvSpPr>
          <p:cNvPr id="6" name="Slide Number Placeholder 3">
            <a:extLst>
              <a:ext uri="{FF2B5EF4-FFF2-40B4-BE49-F238E27FC236}">
                <a16:creationId xmlns:a16="http://schemas.microsoft.com/office/drawing/2014/main" id="{F71FFF62-611F-41CA-B86A-79D05B0F85E9}"/>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8</a:t>
            </a:fld>
            <a:endParaRPr lang="en-US" sz="1600" b="1" dirty="0">
              <a:latin typeface="+mj-lt"/>
            </a:endParaRPr>
          </a:p>
        </p:txBody>
      </p:sp>
    </p:spTree>
    <p:extLst>
      <p:ext uri="{BB962C8B-B14F-4D97-AF65-F5344CB8AC3E}">
        <p14:creationId xmlns:p14="http://schemas.microsoft.com/office/powerpoint/2010/main" val="3733257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FE06415-989F-449D-A9EE-A1CFE749DC50}"/>
              </a:ext>
            </a:extLst>
          </p:cNvPr>
          <p:cNvSpPr txBox="1">
            <a:spLocks/>
          </p:cNvSpPr>
          <p:nvPr/>
        </p:nvSpPr>
        <p:spPr>
          <a:xfrm>
            <a:off x="2019300" y="384750"/>
            <a:ext cx="8229600" cy="5483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mn-lt"/>
                <a:ea typeface="+mj-ea"/>
                <a:cs typeface="+mj-cs"/>
              </a:defRPr>
            </a:lvl1pPr>
          </a:lstStyle>
          <a:p>
            <a:pPr algn="ctr">
              <a:defRPr/>
            </a:pPr>
            <a:endParaRPr lang="id-ID" sz="3600" dirty="0"/>
          </a:p>
        </p:txBody>
      </p:sp>
      <p:sp>
        <p:nvSpPr>
          <p:cNvPr id="5" name="Content Placeholder 2">
            <a:extLst>
              <a:ext uri="{FF2B5EF4-FFF2-40B4-BE49-F238E27FC236}">
                <a16:creationId xmlns:a16="http://schemas.microsoft.com/office/drawing/2014/main" id="{A4E7A48F-45B8-404A-9E25-21245BAF523C}"/>
              </a:ext>
            </a:extLst>
          </p:cNvPr>
          <p:cNvSpPr txBox="1">
            <a:spLocks/>
          </p:cNvSpPr>
          <p:nvPr/>
        </p:nvSpPr>
        <p:spPr>
          <a:xfrm>
            <a:off x="1085850" y="1752600"/>
            <a:ext cx="10096500" cy="3657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Diterapkan</a:t>
            </a:r>
            <a:r>
              <a:rPr lang="en-US" dirty="0"/>
              <a:t> </a:t>
            </a:r>
            <a:r>
              <a:rPr lang="en-US" dirty="0" err="1"/>
              <a:t>untuk</a:t>
            </a:r>
            <a:r>
              <a:rPr lang="en-US" dirty="0"/>
              <a:t> </a:t>
            </a:r>
            <a:r>
              <a:rPr lang="en-US" dirty="0" err="1"/>
              <a:t>akuntansi</a:t>
            </a:r>
            <a:r>
              <a:rPr lang="en-US" dirty="0"/>
              <a:t> </a:t>
            </a:r>
            <a:r>
              <a:rPr lang="en-US" dirty="0" err="1"/>
              <a:t>pajak</a:t>
            </a:r>
            <a:r>
              <a:rPr lang="en-US" dirty="0"/>
              <a:t> </a:t>
            </a:r>
            <a:r>
              <a:rPr lang="en-US" b="1" i="1" dirty="0" err="1"/>
              <a:t>penghasilan</a:t>
            </a:r>
            <a:r>
              <a:rPr lang="en-US" b="1" i="1" dirty="0"/>
              <a:t>.</a:t>
            </a:r>
          </a:p>
          <a:p>
            <a:r>
              <a:rPr lang="en-US" dirty="0" err="1"/>
              <a:t>Pajak</a:t>
            </a:r>
            <a:r>
              <a:rPr lang="en-US" dirty="0"/>
              <a:t> </a:t>
            </a:r>
            <a:r>
              <a:rPr lang="en-US" dirty="0" err="1"/>
              <a:t>penghasilan</a:t>
            </a:r>
            <a:r>
              <a:rPr lang="en-US" dirty="0"/>
              <a:t> </a:t>
            </a:r>
            <a:r>
              <a:rPr lang="en-US" dirty="0" err="1"/>
              <a:t>termasuk</a:t>
            </a:r>
            <a:r>
              <a:rPr lang="en-US" dirty="0"/>
              <a:t>:</a:t>
            </a:r>
          </a:p>
          <a:p>
            <a:pPr lvl="1"/>
            <a:r>
              <a:rPr lang="en-US" dirty="0" err="1"/>
              <a:t>Semua</a:t>
            </a:r>
            <a:r>
              <a:rPr lang="en-US" dirty="0"/>
              <a:t> </a:t>
            </a:r>
            <a:r>
              <a:rPr lang="en-US" dirty="0" err="1"/>
              <a:t>pajak</a:t>
            </a:r>
            <a:r>
              <a:rPr lang="en-US" dirty="0"/>
              <a:t> </a:t>
            </a:r>
            <a:r>
              <a:rPr lang="en-US" dirty="0" err="1"/>
              <a:t>baik</a:t>
            </a:r>
            <a:r>
              <a:rPr lang="en-US" dirty="0"/>
              <a:t> </a:t>
            </a:r>
            <a:r>
              <a:rPr lang="en-US" dirty="0" err="1"/>
              <a:t>dalam</a:t>
            </a:r>
            <a:r>
              <a:rPr lang="en-US" dirty="0"/>
              <a:t> negeri </a:t>
            </a:r>
            <a:r>
              <a:rPr lang="en-US" dirty="0" err="1"/>
              <a:t>maupun</a:t>
            </a:r>
            <a:r>
              <a:rPr lang="en-US" dirty="0"/>
              <a:t> </a:t>
            </a:r>
            <a:r>
              <a:rPr lang="en-US" dirty="0" err="1"/>
              <a:t>luar</a:t>
            </a:r>
            <a:r>
              <a:rPr lang="en-US" dirty="0"/>
              <a:t> negeri yang </a:t>
            </a:r>
            <a:r>
              <a:rPr lang="en-US" dirty="0" err="1"/>
              <a:t>didasarkan</a:t>
            </a:r>
            <a:r>
              <a:rPr lang="en-US" dirty="0"/>
              <a:t> pada </a:t>
            </a:r>
            <a:r>
              <a:rPr lang="en-US" dirty="0" err="1"/>
              <a:t>laba</a:t>
            </a:r>
            <a:r>
              <a:rPr lang="en-US" dirty="0"/>
              <a:t> </a:t>
            </a:r>
            <a:r>
              <a:rPr lang="en-US" dirty="0" err="1"/>
              <a:t>kena</a:t>
            </a:r>
            <a:r>
              <a:rPr lang="en-US" dirty="0"/>
              <a:t> </a:t>
            </a:r>
            <a:r>
              <a:rPr lang="en-US" dirty="0" err="1"/>
              <a:t>pajak</a:t>
            </a:r>
            <a:r>
              <a:rPr lang="en-US" dirty="0"/>
              <a:t>. </a:t>
            </a:r>
          </a:p>
          <a:p>
            <a:pPr lvl="1"/>
            <a:r>
              <a:rPr lang="en-US" dirty="0" err="1"/>
              <a:t>pemotongan</a:t>
            </a:r>
            <a:r>
              <a:rPr lang="en-US" dirty="0"/>
              <a:t> </a:t>
            </a:r>
            <a:r>
              <a:rPr lang="en-US" dirty="0" err="1"/>
              <a:t>pajak</a:t>
            </a:r>
            <a:r>
              <a:rPr lang="en-US" dirty="0"/>
              <a:t> </a:t>
            </a:r>
            <a:r>
              <a:rPr lang="en-US" dirty="0" err="1"/>
              <a:t>atas</a:t>
            </a:r>
            <a:r>
              <a:rPr lang="en-US" dirty="0"/>
              <a:t> </a:t>
            </a:r>
            <a:r>
              <a:rPr lang="en-US" dirty="0" err="1"/>
              <a:t>entitas</a:t>
            </a:r>
            <a:r>
              <a:rPr lang="en-US" dirty="0"/>
              <a:t> </a:t>
            </a:r>
            <a:r>
              <a:rPr lang="en-US" dirty="0" err="1"/>
              <a:t>anak</a:t>
            </a:r>
            <a:r>
              <a:rPr lang="en-US" dirty="0"/>
              <a:t>; </a:t>
            </a:r>
            <a:r>
              <a:rPr lang="en-US" dirty="0" err="1"/>
              <a:t>entitas</a:t>
            </a:r>
            <a:r>
              <a:rPr lang="en-US" dirty="0"/>
              <a:t> </a:t>
            </a:r>
            <a:r>
              <a:rPr lang="en-US" dirty="0" err="1"/>
              <a:t>asosiasi</a:t>
            </a:r>
            <a:r>
              <a:rPr lang="en-US" dirty="0"/>
              <a:t> </a:t>
            </a:r>
            <a:r>
              <a:rPr lang="en-US" dirty="0" err="1"/>
              <a:t>atau</a:t>
            </a:r>
            <a:r>
              <a:rPr lang="en-US" dirty="0"/>
              <a:t> </a:t>
            </a:r>
            <a:r>
              <a:rPr lang="en-US" dirty="0" err="1"/>
              <a:t>ventura</a:t>
            </a:r>
            <a:r>
              <a:rPr lang="en-US" dirty="0"/>
              <a:t> </a:t>
            </a:r>
            <a:r>
              <a:rPr lang="en-US" dirty="0" err="1"/>
              <a:t>bersama</a:t>
            </a:r>
            <a:r>
              <a:rPr lang="en-US" dirty="0"/>
              <a:t> </a:t>
            </a:r>
            <a:r>
              <a:rPr lang="en-US" dirty="0" err="1"/>
              <a:t>atas</a:t>
            </a:r>
            <a:r>
              <a:rPr lang="en-US" dirty="0"/>
              <a:t> </a:t>
            </a:r>
            <a:r>
              <a:rPr lang="en-US" dirty="0" err="1"/>
              <a:t>distribusi</a:t>
            </a:r>
            <a:r>
              <a:rPr lang="en-US" dirty="0"/>
              <a:t> </a:t>
            </a:r>
            <a:r>
              <a:rPr lang="en-US" dirty="0" err="1"/>
              <a:t>kepada</a:t>
            </a:r>
            <a:r>
              <a:rPr lang="en-US" dirty="0"/>
              <a:t> </a:t>
            </a:r>
            <a:r>
              <a:rPr lang="en-US" dirty="0" err="1"/>
              <a:t>entitas</a:t>
            </a:r>
            <a:r>
              <a:rPr lang="en-US" dirty="0"/>
              <a:t> </a:t>
            </a:r>
            <a:r>
              <a:rPr lang="en-US" dirty="0" err="1"/>
              <a:t>pelapor</a:t>
            </a:r>
            <a:r>
              <a:rPr lang="en-US" dirty="0"/>
              <a:t>.</a:t>
            </a:r>
          </a:p>
          <a:p>
            <a:r>
              <a:rPr lang="en-US" dirty="0" err="1"/>
              <a:t>Tidak</a:t>
            </a:r>
            <a:r>
              <a:rPr lang="en-US" dirty="0"/>
              <a:t> </a:t>
            </a:r>
            <a:r>
              <a:rPr lang="en-US" dirty="0" err="1"/>
              <a:t>berlaku</a:t>
            </a:r>
            <a:r>
              <a:rPr lang="en-US" dirty="0"/>
              <a:t> pada :</a:t>
            </a:r>
          </a:p>
          <a:p>
            <a:pPr lvl="1"/>
            <a:r>
              <a:rPr lang="en-US" dirty="0" err="1"/>
              <a:t>Hibah</a:t>
            </a:r>
            <a:r>
              <a:rPr lang="en-US" dirty="0"/>
              <a:t> </a:t>
            </a:r>
            <a:r>
              <a:rPr lang="en-US" dirty="0" err="1"/>
              <a:t>pemerintah</a:t>
            </a:r>
            <a:r>
              <a:rPr lang="en-US" dirty="0"/>
              <a:t> (PSAK 220: </a:t>
            </a:r>
            <a:r>
              <a:rPr lang="en-US" dirty="0" err="1"/>
              <a:t>Akuntansi</a:t>
            </a:r>
            <a:r>
              <a:rPr lang="en-US" dirty="0"/>
              <a:t> </a:t>
            </a:r>
            <a:r>
              <a:rPr lang="en-US" dirty="0" err="1"/>
              <a:t>Hibah</a:t>
            </a:r>
            <a:r>
              <a:rPr lang="en-US" dirty="0"/>
              <a:t> </a:t>
            </a:r>
            <a:r>
              <a:rPr lang="en-US" dirty="0" err="1"/>
              <a:t>Pemerintah</a:t>
            </a:r>
            <a:r>
              <a:rPr lang="en-US" dirty="0"/>
              <a:t> dan </a:t>
            </a:r>
            <a:r>
              <a:rPr lang="en-US" dirty="0" err="1"/>
              <a:t>Pengungkapan</a:t>
            </a:r>
            <a:r>
              <a:rPr lang="en-US" dirty="0"/>
              <a:t> </a:t>
            </a:r>
            <a:r>
              <a:rPr lang="en-US" dirty="0" err="1"/>
              <a:t>Bantuan</a:t>
            </a:r>
            <a:r>
              <a:rPr lang="en-US" dirty="0"/>
              <a:t> </a:t>
            </a:r>
            <a:r>
              <a:rPr lang="en-US" dirty="0" err="1"/>
              <a:t>Pemerintah</a:t>
            </a:r>
            <a:r>
              <a:rPr lang="en-US" dirty="0"/>
              <a:t>) </a:t>
            </a:r>
            <a:r>
              <a:rPr lang="en-US" dirty="0" err="1"/>
              <a:t>atau</a:t>
            </a:r>
            <a:r>
              <a:rPr lang="en-US" dirty="0"/>
              <a:t> </a:t>
            </a:r>
            <a:r>
              <a:rPr lang="en-US" dirty="0" err="1"/>
              <a:t>kredit</a:t>
            </a:r>
            <a:r>
              <a:rPr lang="en-US" dirty="0"/>
              <a:t> </a:t>
            </a:r>
            <a:r>
              <a:rPr lang="en-US" dirty="0" err="1"/>
              <a:t>pajak</a:t>
            </a:r>
            <a:r>
              <a:rPr lang="en-US" dirty="0"/>
              <a:t> </a:t>
            </a:r>
            <a:r>
              <a:rPr lang="en-US" dirty="0" err="1"/>
              <a:t>investasi</a:t>
            </a:r>
            <a:r>
              <a:rPr lang="en-US" dirty="0"/>
              <a:t>. </a:t>
            </a:r>
            <a:r>
              <a:rPr lang="en-US" dirty="0" err="1"/>
              <a:t>Namun</a:t>
            </a:r>
            <a:r>
              <a:rPr lang="en-US" dirty="0"/>
              <a:t>, </a:t>
            </a:r>
          </a:p>
          <a:p>
            <a:pPr lvl="1"/>
            <a:r>
              <a:rPr lang="en-US" dirty="0" err="1"/>
              <a:t>Tapi</a:t>
            </a:r>
            <a:r>
              <a:rPr lang="en-US" dirty="0"/>
              <a:t> </a:t>
            </a:r>
            <a:r>
              <a:rPr lang="en-US" dirty="0" err="1"/>
              <a:t>berlaku</a:t>
            </a:r>
            <a:r>
              <a:rPr lang="en-US" dirty="0"/>
              <a:t> </a:t>
            </a:r>
            <a:r>
              <a:rPr lang="en-US" dirty="0" err="1"/>
              <a:t>atas</a:t>
            </a:r>
            <a:r>
              <a:rPr lang="en-US" dirty="0"/>
              <a:t> </a:t>
            </a:r>
            <a:r>
              <a:rPr lang="en-US" dirty="0" err="1"/>
              <a:t>perbedaan</a:t>
            </a:r>
            <a:r>
              <a:rPr lang="en-US" dirty="0"/>
              <a:t> </a:t>
            </a:r>
            <a:r>
              <a:rPr lang="en-US" dirty="0" err="1"/>
              <a:t>temporer</a:t>
            </a:r>
            <a:r>
              <a:rPr lang="en-US" dirty="0"/>
              <a:t> yang </a:t>
            </a:r>
            <a:r>
              <a:rPr lang="en-US" dirty="0" err="1"/>
              <a:t>dapat</a:t>
            </a:r>
            <a:r>
              <a:rPr lang="en-US" dirty="0"/>
              <a:t> </a:t>
            </a:r>
            <a:r>
              <a:rPr lang="en-US" dirty="0" err="1"/>
              <a:t>ditimbulkan</a:t>
            </a:r>
            <a:r>
              <a:rPr lang="en-US" dirty="0"/>
              <a:t> </a:t>
            </a:r>
            <a:r>
              <a:rPr lang="en-US" dirty="0" err="1"/>
              <a:t>dari</a:t>
            </a:r>
            <a:r>
              <a:rPr lang="en-US" dirty="0"/>
              <a:t> </a:t>
            </a:r>
            <a:r>
              <a:rPr lang="en-US" dirty="0" err="1"/>
              <a:t>hibah</a:t>
            </a:r>
            <a:r>
              <a:rPr lang="en-US" dirty="0"/>
              <a:t> </a:t>
            </a:r>
            <a:r>
              <a:rPr lang="en-US" dirty="0" err="1"/>
              <a:t>tersebut</a:t>
            </a:r>
            <a:r>
              <a:rPr lang="en-US" dirty="0"/>
              <a:t> </a:t>
            </a:r>
            <a:r>
              <a:rPr lang="en-US" dirty="0" err="1"/>
              <a:t>atau</a:t>
            </a:r>
            <a:r>
              <a:rPr lang="en-US" dirty="0"/>
              <a:t> </a:t>
            </a:r>
            <a:r>
              <a:rPr lang="en-US" dirty="0" err="1"/>
              <a:t>kredit</a:t>
            </a:r>
            <a:r>
              <a:rPr lang="en-US" dirty="0"/>
              <a:t> </a:t>
            </a:r>
            <a:r>
              <a:rPr lang="en-US" dirty="0" err="1"/>
              <a:t>pajak</a:t>
            </a:r>
            <a:r>
              <a:rPr lang="en-US" dirty="0"/>
              <a:t> </a:t>
            </a:r>
            <a:r>
              <a:rPr lang="en-US" dirty="0" err="1"/>
              <a:t>investasi</a:t>
            </a:r>
            <a:r>
              <a:rPr lang="en-US" dirty="0"/>
              <a:t>.</a:t>
            </a:r>
            <a:endParaRPr lang="id-ID" dirty="0"/>
          </a:p>
        </p:txBody>
      </p:sp>
      <p:sp>
        <p:nvSpPr>
          <p:cNvPr id="6" name="Slide Number Placeholder 3">
            <a:extLst>
              <a:ext uri="{FF2B5EF4-FFF2-40B4-BE49-F238E27FC236}">
                <a16:creationId xmlns:a16="http://schemas.microsoft.com/office/drawing/2014/main" id="{E4226ABC-A6F9-4903-BA75-6AD1D9461096}"/>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9</a:t>
            </a:fld>
            <a:endParaRPr lang="en-US" sz="1600" b="1" dirty="0">
              <a:latin typeface="+mj-lt"/>
            </a:endParaRPr>
          </a:p>
        </p:txBody>
      </p:sp>
      <p:sp>
        <p:nvSpPr>
          <p:cNvPr id="2" name="Title 1">
            <a:extLst>
              <a:ext uri="{FF2B5EF4-FFF2-40B4-BE49-F238E27FC236}">
                <a16:creationId xmlns:a16="http://schemas.microsoft.com/office/drawing/2014/main" id="{1E5A8926-B842-49EC-9E66-FEF16422222A}"/>
              </a:ext>
            </a:extLst>
          </p:cNvPr>
          <p:cNvSpPr>
            <a:spLocks noGrp="1"/>
          </p:cNvSpPr>
          <p:nvPr>
            <p:ph type="title"/>
          </p:nvPr>
        </p:nvSpPr>
        <p:spPr>
          <a:xfrm>
            <a:off x="1943100" y="473769"/>
            <a:ext cx="8814800" cy="731600"/>
          </a:xfrm>
        </p:spPr>
        <p:txBody>
          <a:bodyPr/>
          <a:lstStyle/>
          <a:p>
            <a:r>
              <a:rPr lang="en-US" sz="4000" dirty="0">
                <a:latin typeface="Fjalla One" panose="02000506040000020004" pitchFamily="2" charset="0"/>
              </a:rPr>
              <a:t>Ruang </a:t>
            </a:r>
            <a:r>
              <a:rPr lang="en-US" sz="4000" dirty="0" err="1">
                <a:latin typeface="Fjalla One" panose="02000506040000020004" pitchFamily="2" charset="0"/>
              </a:rPr>
              <a:t>Lingkup</a:t>
            </a:r>
            <a:r>
              <a:rPr lang="en-US" sz="4000" dirty="0">
                <a:latin typeface="Fjalla One" panose="02000506040000020004" pitchFamily="2" charset="0"/>
              </a:rPr>
              <a:t> </a:t>
            </a:r>
            <a:r>
              <a:rPr lang="id-ID" sz="4000" dirty="0">
                <a:latin typeface="Fjalla One" panose="02000506040000020004" pitchFamily="2" charset="0"/>
              </a:rPr>
              <a:t>PSAK 212</a:t>
            </a:r>
            <a:br>
              <a:rPr lang="id-ID" sz="4000" dirty="0"/>
            </a:br>
            <a:endParaRPr lang="en-ID" dirty="0"/>
          </a:p>
        </p:txBody>
      </p:sp>
    </p:spTree>
    <p:extLst>
      <p:ext uri="{BB962C8B-B14F-4D97-AF65-F5344CB8AC3E}">
        <p14:creationId xmlns:p14="http://schemas.microsoft.com/office/powerpoint/2010/main" val="610969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eaLnBrk="1" hangingPunct="1">
              <a:defRPr/>
            </a:pPr>
            <a:r>
              <a:rPr lang="en-US" dirty="0" err="1">
                <a:latin typeface="Fjalla One" panose="02000506040000020004" pitchFamily="2" charset="0"/>
              </a:rPr>
              <a:t>Definisi</a:t>
            </a:r>
            <a:endParaRPr lang="id-ID" dirty="0">
              <a:latin typeface="Fjalla One" panose="02000506040000020004" pitchFamily="2" charset="0"/>
            </a:endParaRPr>
          </a:p>
        </p:txBody>
      </p:sp>
      <p:sp>
        <p:nvSpPr>
          <p:cNvPr id="20483" name="Content Placeholder 2"/>
          <p:cNvSpPr>
            <a:spLocks noGrp="1"/>
          </p:cNvSpPr>
          <p:nvPr>
            <p:ph sz="quarter" idx="10"/>
          </p:nvPr>
        </p:nvSpPr>
        <p:spPr>
          <a:xfrm>
            <a:off x="685800" y="1676040"/>
            <a:ext cx="7405607" cy="4736434"/>
          </a:xfrm>
        </p:spPr>
        <p:txBody>
          <a:bodyPr/>
          <a:lstStyle/>
          <a:p>
            <a:pPr marL="342900" indent="-342900">
              <a:buFont typeface="Arial" panose="020B0604020202020204" pitchFamily="34" charset="0"/>
              <a:buChar char="•"/>
            </a:pPr>
            <a:r>
              <a:rPr lang="en-US" b="1" dirty="0" err="1">
                <a:latin typeface="+mj-lt"/>
              </a:rPr>
              <a:t>Aset</a:t>
            </a:r>
            <a:r>
              <a:rPr lang="en-US" b="1" dirty="0">
                <a:latin typeface="+mj-lt"/>
              </a:rPr>
              <a:t> </a:t>
            </a:r>
            <a:r>
              <a:rPr lang="en-US" b="1" dirty="0" err="1">
                <a:latin typeface="+mj-lt"/>
              </a:rPr>
              <a:t>pajak</a:t>
            </a:r>
            <a:r>
              <a:rPr lang="en-US" b="1" dirty="0">
                <a:latin typeface="+mj-lt"/>
              </a:rPr>
              <a:t> </a:t>
            </a:r>
            <a:r>
              <a:rPr lang="en-US" b="1" dirty="0" err="1">
                <a:latin typeface="+mj-lt"/>
              </a:rPr>
              <a:t>tangguhan</a:t>
            </a:r>
            <a:r>
              <a:rPr lang="en-US" b="1" dirty="0">
                <a:latin typeface="+mj-lt"/>
              </a:rPr>
              <a:t> </a:t>
            </a:r>
            <a:r>
              <a:rPr lang="en-US" dirty="0" err="1">
                <a:latin typeface="+mj-lt"/>
              </a:rPr>
              <a:t>adalah</a:t>
            </a:r>
            <a:r>
              <a:rPr lang="en-US" dirty="0">
                <a:latin typeface="+mj-lt"/>
              </a:rPr>
              <a:t> </a:t>
            </a:r>
            <a:r>
              <a:rPr lang="en-US" dirty="0" err="1">
                <a:latin typeface="+mj-lt"/>
              </a:rPr>
              <a:t>jumlah</a:t>
            </a:r>
            <a:r>
              <a:rPr lang="en-US" dirty="0">
                <a:latin typeface="+mj-lt"/>
              </a:rPr>
              <a:t> </a:t>
            </a:r>
            <a:r>
              <a:rPr lang="en-US" dirty="0" err="1">
                <a:latin typeface="+mj-lt"/>
              </a:rPr>
              <a:t>pajak</a:t>
            </a:r>
            <a:r>
              <a:rPr lang="en-US" dirty="0">
                <a:latin typeface="+mj-lt"/>
              </a:rPr>
              <a:t> </a:t>
            </a:r>
            <a:r>
              <a:rPr lang="en-US" dirty="0" err="1">
                <a:latin typeface="+mj-lt"/>
              </a:rPr>
              <a:t>penghasilan</a:t>
            </a:r>
            <a:r>
              <a:rPr lang="en-US" dirty="0">
                <a:latin typeface="+mj-lt"/>
              </a:rPr>
              <a:t> yang </a:t>
            </a:r>
            <a:r>
              <a:rPr lang="en-US" dirty="0" err="1">
                <a:latin typeface="+mj-lt"/>
              </a:rPr>
              <a:t>dapat</a:t>
            </a:r>
            <a:r>
              <a:rPr lang="en-US" dirty="0">
                <a:latin typeface="+mj-lt"/>
              </a:rPr>
              <a:t> </a:t>
            </a:r>
            <a:r>
              <a:rPr lang="en-US" dirty="0" err="1">
                <a:latin typeface="+mj-lt"/>
              </a:rPr>
              <a:t>dipulihkan</a:t>
            </a:r>
            <a:r>
              <a:rPr lang="en-US" dirty="0">
                <a:latin typeface="+mj-lt"/>
              </a:rPr>
              <a:t> </a:t>
            </a:r>
            <a:r>
              <a:rPr lang="en-US" dirty="0" err="1">
                <a:latin typeface="+mj-lt"/>
              </a:rPr>
              <a:t>pada</a:t>
            </a:r>
            <a:r>
              <a:rPr lang="en-US" dirty="0">
                <a:latin typeface="+mj-lt"/>
              </a:rPr>
              <a:t> </a:t>
            </a:r>
            <a:r>
              <a:rPr lang="en-US" dirty="0" err="1">
                <a:latin typeface="+mj-lt"/>
              </a:rPr>
              <a:t>periode</a:t>
            </a:r>
            <a:r>
              <a:rPr lang="en-US" dirty="0">
                <a:latin typeface="+mj-lt"/>
              </a:rPr>
              <a:t> </a:t>
            </a:r>
            <a:r>
              <a:rPr lang="en-US" dirty="0" err="1">
                <a:latin typeface="+mj-lt"/>
              </a:rPr>
              <a:t>masa</a:t>
            </a:r>
            <a:r>
              <a:rPr lang="en-US" dirty="0">
                <a:latin typeface="+mj-lt"/>
              </a:rPr>
              <a:t> </a:t>
            </a:r>
            <a:r>
              <a:rPr lang="en-US" dirty="0" err="1">
                <a:latin typeface="+mj-lt"/>
              </a:rPr>
              <a:t>depan</a:t>
            </a:r>
            <a:r>
              <a:rPr lang="en-US" dirty="0">
                <a:latin typeface="+mj-lt"/>
              </a:rPr>
              <a:t> </a:t>
            </a:r>
            <a:r>
              <a:rPr lang="en-US" dirty="0" err="1">
                <a:latin typeface="+mj-lt"/>
              </a:rPr>
              <a:t>sebagai</a:t>
            </a:r>
            <a:r>
              <a:rPr lang="en-US" dirty="0">
                <a:latin typeface="+mj-lt"/>
              </a:rPr>
              <a:t> </a:t>
            </a:r>
            <a:r>
              <a:rPr lang="en-US" dirty="0" err="1">
                <a:latin typeface="+mj-lt"/>
              </a:rPr>
              <a:t>akibat</a:t>
            </a:r>
            <a:r>
              <a:rPr lang="en-US" dirty="0">
                <a:latin typeface="+mj-lt"/>
              </a:rPr>
              <a:t> </a:t>
            </a:r>
            <a:r>
              <a:rPr lang="en-US" dirty="0" err="1">
                <a:latin typeface="+mj-lt"/>
              </a:rPr>
              <a:t>adanya</a:t>
            </a:r>
            <a:r>
              <a:rPr lang="en-US" dirty="0">
                <a:latin typeface="+mj-lt"/>
              </a:rPr>
              <a:t>:</a:t>
            </a:r>
          </a:p>
          <a:p>
            <a:pPr marL="914400" lvl="1" indent="-457200">
              <a:buFont typeface="Arial" panose="020B0604020202020204" pitchFamily="34" charset="0"/>
              <a:buChar char="•"/>
            </a:pPr>
            <a:r>
              <a:rPr lang="en-US" dirty="0" err="1">
                <a:latin typeface="+mj-lt"/>
              </a:rPr>
              <a:t>perbedaan</a:t>
            </a:r>
            <a:r>
              <a:rPr lang="en-US" dirty="0">
                <a:latin typeface="+mj-lt"/>
              </a:rPr>
              <a:t> </a:t>
            </a:r>
            <a:r>
              <a:rPr lang="en-US" dirty="0" err="1">
                <a:latin typeface="+mj-lt"/>
              </a:rPr>
              <a:t>temporer</a:t>
            </a:r>
            <a:r>
              <a:rPr lang="en-US" dirty="0">
                <a:latin typeface="+mj-lt"/>
              </a:rPr>
              <a:t> yang </a:t>
            </a:r>
            <a:r>
              <a:rPr lang="en-US" dirty="0" err="1">
                <a:latin typeface="+mj-lt"/>
              </a:rPr>
              <a:t>boleh</a:t>
            </a:r>
            <a:r>
              <a:rPr lang="en-US" dirty="0">
                <a:latin typeface="+mj-lt"/>
              </a:rPr>
              <a:t> </a:t>
            </a:r>
            <a:r>
              <a:rPr lang="en-US" dirty="0" err="1">
                <a:latin typeface="+mj-lt"/>
              </a:rPr>
              <a:t>dikurangkan</a:t>
            </a:r>
            <a:r>
              <a:rPr lang="en-US" dirty="0">
                <a:latin typeface="+mj-lt"/>
              </a:rPr>
              <a:t>;</a:t>
            </a:r>
          </a:p>
          <a:p>
            <a:pPr marL="914400" lvl="1" indent="-457200">
              <a:buFont typeface="Arial" panose="020B0604020202020204" pitchFamily="34" charset="0"/>
              <a:buChar char="•"/>
            </a:pPr>
            <a:r>
              <a:rPr lang="en-US" dirty="0" err="1">
                <a:latin typeface="+mj-lt"/>
              </a:rPr>
              <a:t>akumulasi</a:t>
            </a:r>
            <a:r>
              <a:rPr lang="en-US" dirty="0">
                <a:latin typeface="+mj-lt"/>
              </a:rPr>
              <a:t> </a:t>
            </a:r>
            <a:r>
              <a:rPr lang="en-US" dirty="0" err="1">
                <a:latin typeface="+mj-lt"/>
              </a:rPr>
              <a:t>rugi</a:t>
            </a:r>
            <a:r>
              <a:rPr lang="en-US" dirty="0">
                <a:latin typeface="+mj-lt"/>
              </a:rPr>
              <a:t> </a:t>
            </a:r>
            <a:r>
              <a:rPr lang="en-US" dirty="0" err="1">
                <a:latin typeface="+mj-lt"/>
              </a:rPr>
              <a:t>pajak</a:t>
            </a:r>
            <a:r>
              <a:rPr lang="en-US" dirty="0">
                <a:latin typeface="+mj-lt"/>
              </a:rPr>
              <a:t> </a:t>
            </a:r>
            <a:r>
              <a:rPr lang="en-US" dirty="0" err="1">
                <a:latin typeface="+mj-lt"/>
              </a:rPr>
              <a:t>belum</a:t>
            </a:r>
            <a:r>
              <a:rPr lang="en-US" dirty="0">
                <a:latin typeface="+mj-lt"/>
              </a:rPr>
              <a:t> </a:t>
            </a:r>
            <a:r>
              <a:rPr lang="en-US" dirty="0" err="1">
                <a:latin typeface="+mj-lt"/>
              </a:rPr>
              <a:t>dikompensasi</a:t>
            </a:r>
            <a:r>
              <a:rPr lang="en-US" dirty="0">
                <a:latin typeface="+mj-lt"/>
              </a:rPr>
              <a:t>; </a:t>
            </a:r>
            <a:r>
              <a:rPr lang="en-US" dirty="0" err="1">
                <a:latin typeface="+mj-lt"/>
              </a:rPr>
              <a:t>dan</a:t>
            </a:r>
            <a:endParaRPr lang="en-US" dirty="0">
              <a:latin typeface="+mj-lt"/>
            </a:endParaRPr>
          </a:p>
          <a:p>
            <a:pPr marL="914400" lvl="1" indent="-457200">
              <a:buFont typeface="Arial" panose="020B0604020202020204" pitchFamily="34" charset="0"/>
              <a:buChar char="•"/>
            </a:pPr>
            <a:r>
              <a:rPr lang="sv-SE" dirty="0">
                <a:latin typeface="+mj-lt"/>
              </a:rPr>
              <a:t>akumulasi kredit pajak belum dimanfaatkan, dalam hal </a:t>
            </a:r>
            <a:r>
              <a:rPr lang="sv-SE" dirty="0">
                <a:solidFill>
                  <a:srgbClr val="FF0000"/>
                </a:solidFill>
                <a:latin typeface="+mj-lt"/>
              </a:rPr>
              <a:t>peraturan perpajakan mengizinkan</a:t>
            </a:r>
            <a:r>
              <a:rPr lang="sv-SE" dirty="0">
                <a:latin typeface="+mj-lt"/>
              </a:rPr>
              <a:t>.</a:t>
            </a:r>
          </a:p>
          <a:p>
            <a:pPr>
              <a:buFont typeface="Arial" panose="020B0604020202020204" pitchFamily="34" charset="0"/>
              <a:buChar char="•"/>
            </a:pPr>
            <a:endParaRPr lang="en-US" sz="1200" b="1" dirty="0">
              <a:latin typeface="+mj-lt"/>
            </a:endParaRPr>
          </a:p>
          <a:p>
            <a:pPr marL="342900" indent="-342900">
              <a:buFont typeface="Arial" panose="020B0604020202020204" pitchFamily="34" charset="0"/>
              <a:buChar char="•"/>
            </a:pPr>
            <a:r>
              <a:rPr lang="en-US" b="1" dirty="0" err="1">
                <a:latin typeface="+mj-lt"/>
              </a:rPr>
              <a:t>Liabilitas</a:t>
            </a:r>
            <a:r>
              <a:rPr lang="en-US" b="1" dirty="0">
                <a:latin typeface="+mj-lt"/>
              </a:rPr>
              <a:t> </a:t>
            </a:r>
            <a:r>
              <a:rPr lang="en-US" b="1" dirty="0" err="1">
                <a:latin typeface="+mj-lt"/>
              </a:rPr>
              <a:t>pajak</a:t>
            </a:r>
            <a:r>
              <a:rPr lang="en-US" b="1" dirty="0">
                <a:latin typeface="+mj-lt"/>
              </a:rPr>
              <a:t> </a:t>
            </a:r>
            <a:r>
              <a:rPr lang="en-US" b="1" dirty="0" err="1">
                <a:latin typeface="+mj-lt"/>
              </a:rPr>
              <a:t>tangguhan</a:t>
            </a:r>
            <a:r>
              <a:rPr lang="en-US" b="1" dirty="0">
                <a:latin typeface="+mj-lt"/>
              </a:rPr>
              <a:t> </a:t>
            </a:r>
            <a:r>
              <a:rPr lang="en-US" dirty="0" err="1">
                <a:latin typeface="+mj-lt"/>
              </a:rPr>
              <a:t>adalah</a:t>
            </a:r>
            <a:r>
              <a:rPr lang="en-US" dirty="0">
                <a:latin typeface="+mj-lt"/>
              </a:rPr>
              <a:t> </a:t>
            </a:r>
            <a:r>
              <a:rPr lang="en-US" dirty="0" err="1">
                <a:latin typeface="+mj-lt"/>
              </a:rPr>
              <a:t>jumlah</a:t>
            </a:r>
            <a:r>
              <a:rPr lang="en-US" dirty="0">
                <a:latin typeface="+mj-lt"/>
              </a:rPr>
              <a:t> </a:t>
            </a:r>
            <a:r>
              <a:rPr lang="en-US" dirty="0" err="1">
                <a:latin typeface="+mj-lt"/>
              </a:rPr>
              <a:t>pajak</a:t>
            </a:r>
            <a:r>
              <a:rPr lang="en-US" dirty="0">
                <a:latin typeface="+mj-lt"/>
              </a:rPr>
              <a:t> </a:t>
            </a:r>
            <a:r>
              <a:rPr lang="en-US" dirty="0" err="1">
                <a:latin typeface="+mj-lt"/>
              </a:rPr>
              <a:t>penghasilan</a:t>
            </a:r>
            <a:r>
              <a:rPr lang="en-US" dirty="0">
                <a:latin typeface="+mj-lt"/>
              </a:rPr>
              <a:t> </a:t>
            </a:r>
            <a:r>
              <a:rPr lang="en-US" dirty="0" err="1">
                <a:latin typeface="+mj-lt"/>
              </a:rPr>
              <a:t>terutang</a:t>
            </a:r>
            <a:r>
              <a:rPr lang="en-US" dirty="0">
                <a:latin typeface="+mj-lt"/>
              </a:rPr>
              <a:t> </a:t>
            </a:r>
            <a:r>
              <a:rPr lang="en-US" dirty="0" err="1">
                <a:latin typeface="+mj-lt"/>
              </a:rPr>
              <a:t>pada</a:t>
            </a:r>
            <a:r>
              <a:rPr lang="en-US" dirty="0">
                <a:latin typeface="+mj-lt"/>
              </a:rPr>
              <a:t> </a:t>
            </a:r>
            <a:r>
              <a:rPr lang="en-US" dirty="0" err="1">
                <a:latin typeface="+mj-lt"/>
              </a:rPr>
              <a:t>periode</a:t>
            </a:r>
            <a:r>
              <a:rPr lang="en-US" dirty="0">
                <a:latin typeface="+mj-lt"/>
              </a:rPr>
              <a:t> </a:t>
            </a:r>
            <a:r>
              <a:rPr lang="en-US" dirty="0" err="1">
                <a:latin typeface="+mj-lt"/>
              </a:rPr>
              <a:t>masa</a:t>
            </a:r>
            <a:r>
              <a:rPr lang="en-US" dirty="0">
                <a:latin typeface="+mj-lt"/>
              </a:rPr>
              <a:t> </a:t>
            </a:r>
            <a:r>
              <a:rPr lang="en-US" dirty="0" err="1">
                <a:latin typeface="+mj-lt"/>
              </a:rPr>
              <a:t>depan</a:t>
            </a:r>
            <a:r>
              <a:rPr lang="en-US" dirty="0">
                <a:latin typeface="+mj-lt"/>
              </a:rPr>
              <a:t> </a:t>
            </a:r>
            <a:r>
              <a:rPr lang="en-US" dirty="0" err="1">
                <a:latin typeface="+mj-lt"/>
              </a:rPr>
              <a:t>sebagai</a:t>
            </a:r>
            <a:r>
              <a:rPr lang="en-US" dirty="0">
                <a:latin typeface="+mj-lt"/>
              </a:rPr>
              <a:t> </a:t>
            </a:r>
            <a:r>
              <a:rPr lang="en-US" dirty="0" err="1">
                <a:latin typeface="+mj-lt"/>
              </a:rPr>
              <a:t>akibat</a:t>
            </a:r>
            <a:r>
              <a:rPr lang="en-US" dirty="0">
                <a:latin typeface="+mj-lt"/>
              </a:rPr>
              <a:t> </a:t>
            </a:r>
            <a:r>
              <a:rPr lang="en-US" dirty="0" err="1">
                <a:latin typeface="+mj-lt"/>
              </a:rPr>
              <a:t>adanya</a:t>
            </a:r>
            <a:r>
              <a:rPr lang="en-US" dirty="0">
                <a:latin typeface="+mj-lt"/>
              </a:rPr>
              <a:t> </a:t>
            </a:r>
            <a:r>
              <a:rPr lang="en-US" dirty="0" err="1">
                <a:latin typeface="+mj-lt"/>
              </a:rPr>
              <a:t>perbedaan</a:t>
            </a:r>
            <a:r>
              <a:rPr lang="en-US" dirty="0">
                <a:latin typeface="+mj-lt"/>
              </a:rPr>
              <a:t> </a:t>
            </a:r>
            <a:r>
              <a:rPr lang="en-US" dirty="0" err="1">
                <a:latin typeface="+mj-lt"/>
              </a:rPr>
              <a:t>temporer</a:t>
            </a:r>
            <a:r>
              <a:rPr lang="en-US" dirty="0">
                <a:latin typeface="+mj-lt"/>
              </a:rPr>
              <a:t> </a:t>
            </a:r>
            <a:r>
              <a:rPr lang="en-US" dirty="0" err="1">
                <a:latin typeface="+mj-lt"/>
              </a:rPr>
              <a:t>kena</a:t>
            </a:r>
            <a:r>
              <a:rPr lang="en-US" dirty="0">
                <a:latin typeface="+mj-lt"/>
              </a:rPr>
              <a:t> </a:t>
            </a:r>
            <a:r>
              <a:rPr lang="en-US" dirty="0" err="1">
                <a:latin typeface="+mj-lt"/>
              </a:rPr>
              <a:t>pajak</a:t>
            </a:r>
            <a:r>
              <a:rPr lang="en-US" dirty="0">
                <a:latin typeface="+mj-lt"/>
              </a:rPr>
              <a:t>.</a:t>
            </a:r>
          </a:p>
        </p:txBody>
      </p:sp>
      <p:sp>
        <p:nvSpPr>
          <p:cNvPr id="4" name="Rectangle 3"/>
          <p:cNvSpPr/>
          <p:nvPr/>
        </p:nvSpPr>
        <p:spPr>
          <a:xfrm>
            <a:off x="7772401" y="2074191"/>
            <a:ext cx="3733799" cy="1066800"/>
          </a:xfrm>
          <a:prstGeom prst="rect">
            <a:avLst/>
          </a:prstGeom>
          <a:gradFill flip="none" rotWithShape="1">
            <a:gsLst>
              <a:gs pos="59000">
                <a:srgbClr val="F3CFF9">
                  <a:alpha val="59000"/>
                  <a:lumMod val="74000"/>
                  <a:lumOff val="26000"/>
                </a:srgbClr>
              </a:gs>
              <a:gs pos="18000">
                <a:schemeClr val="accent2">
                  <a:lumMod val="105000"/>
                  <a:satMod val="103000"/>
                  <a:tint val="73000"/>
                </a:schemeClr>
              </a:gs>
              <a:gs pos="100000">
                <a:srgbClr val="FAB8D0"/>
              </a:gs>
            </a:gsLst>
            <a:lin ang="8100000" scaled="1"/>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lnSpc>
                <a:spcPct val="80000"/>
              </a:lnSpc>
              <a:spcBef>
                <a:spcPts val="1200"/>
              </a:spcBef>
            </a:pPr>
            <a:r>
              <a:rPr lang="en-US" sz="1800" b="1" dirty="0"/>
              <a:t>Net </a:t>
            </a:r>
            <a:r>
              <a:rPr lang="en-US" sz="1800" b="1" dirty="0" err="1"/>
              <a:t>Aset</a:t>
            </a:r>
            <a:r>
              <a:rPr lang="en-US" sz="1800" b="1" dirty="0"/>
              <a:t> </a:t>
            </a:r>
            <a:r>
              <a:rPr lang="en-US" sz="1800" b="1" dirty="0" err="1"/>
              <a:t>fiskal</a:t>
            </a:r>
            <a:r>
              <a:rPr lang="en-US" sz="1800" b="1" dirty="0"/>
              <a:t> &gt; Net </a:t>
            </a:r>
            <a:r>
              <a:rPr lang="en-US" sz="1800" b="1" dirty="0" err="1"/>
              <a:t>Aset</a:t>
            </a:r>
            <a:r>
              <a:rPr lang="en-US" sz="1800" b="1" dirty="0"/>
              <a:t> </a:t>
            </a:r>
            <a:r>
              <a:rPr lang="en-US" sz="1800" b="1" dirty="0" err="1"/>
              <a:t>Akuntansi</a:t>
            </a:r>
            <a:endParaRPr lang="id-ID" sz="1800" b="1" dirty="0"/>
          </a:p>
          <a:p>
            <a:pPr algn="ctr">
              <a:lnSpc>
                <a:spcPct val="80000"/>
              </a:lnSpc>
              <a:spcBef>
                <a:spcPts val="1200"/>
              </a:spcBef>
            </a:pPr>
            <a:r>
              <a:rPr lang="id-ID" sz="1800" b="1" dirty="0"/>
              <a:t>Laba Pajak &gt;</a:t>
            </a:r>
            <a:r>
              <a:rPr lang="en-US" sz="1800" b="1" dirty="0"/>
              <a:t> </a:t>
            </a:r>
            <a:r>
              <a:rPr lang="id-ID" sz="1800" b="1" dirty="0"/>
              <a:t>Laba Akuntansi</a:t>
            </a:r>
            <a:endParaRPr lang="en-US" sz="1800" b="1" dirty="0"/>
          </a:p>
        </p:txBody>
      </p:sp>
      <p:sp>
        <p:nvSpPr>
          <p:cNvPr id="8" name="Rectangle 7"/>
          <p:cNvSpPr/>
          <p:nvPr/>
        </p:nvSpPr>
        <p:spPr>
          <a:xfrm>
            <a:off x="7731071" y="4115160"/>
            <a:ext cx="3733799" cy="1066800"/>
          </a:xfrm>
          <a:prstGeom prst="rect">
            <a:avLst/>
          </a:prstGeom>
          <a:gradFill flip="none" rotWithShape="1">
            <a:gsLst>
              <a:gs pos="49000">
                <a:srgbClr val="FCD692">
                  <a:alpha val="58824"/>
                </a:srgbClr>
              </a:gs>
              <a:gs pos="8000">
                <a:schemeClr val="accent5">
                  <a:lumMod val="60000"/>
                  <a:lumOff val="40000"/>
                </a:schemeClr>
              </a:gs>
              <a:gs pos="100000">
                <a:srgbClr val="F3CFF9"/>
              </a:gs>
            </a:gsLst>
            <a:lin ang="13500000" scaled="1"/>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lnSpc>
                <a:spcPct val="80000"/>
              </a:lnSpc>
              <a:spcBef>
                <a:spcPts val="1200"/>
              </a:spcBef>
            </a:pPr>
            <a:r>
              <a:rPr lang="en-US" sz="1800" b="1" dirty="0"/>
              <a:t>Net </a:t>
            </a:r>
            <a:r>
              <a:rPr lang="en-US" sz="1800" b="1" dirty="0" err="1"/>
              <a:t>Aset</a:t>
            </a:r>
            <a:r>
              <a:rPr lang="en-US" sz="1800" b="1" dirty="0"/>
              <a:t> </a:t>
            </a:r>
            <a:r>
              <a:rPr lang="en-US" sz="1800" b="1" dirty="0" err="1"/>
              <a:t>fiskal</a:t>
            </a:r>
            <a:r>
              <a:rPr lang="en-US" sz="1800" b="1" dirty="0"/>
              <a:t> &lt; Net </a:t>
            </a:r>
            <a:r>
              <a:rPr lang="en-US" sz="1800" b="1" dirty="0" err="1"/>
              <a:t>Aset</a:t>
            </a:r>
            <a:r>
              <a:rPr lang="en-US" sz="1800" b="1" dirty="0"/>
              <a:t> </a:t>
            </a:r>
            <a:r>
              <a:rPr lang="en-US" sz="1800" b="1" dirty="0" err="1"/>
              <a:t>Akuntansi</a:t>
            </a:r>
            <a:endParaRPr lang="id-ID" sz="1800" b="1" dirty="0"/>
          </a:p>
          <a:p>
            <a:pPr algn="ctr">
              <a:lnSpc>
                <a:spcPct val="80000"/>
              </a:lnSpc>
              <a:spcBef>
                <a:spcPts val="1200"/>
              </a:spcBef>
            </a:pPr>
            <a:r>
              <a:rPr lang="id-ID" sz="1800" b="1" dirty="0"/>
              <a:t>Laba Pajak </a:t>
            </a:r>
            <a:r>
              <a:rPr lang="en-US" sz="1800" b="1" dirty="0"/>
              <a:t>&lt; </a:t>
            </a:r>
            <a:r>
              <a:rPr lang="id-ID" sz="1800" b="1" dirty="0"/>
              <a:t>Laba Akuntansi</a:t>
            </a:r>
            <a:endParaRPr lang="en-US" sz="1800" b="1" dirty="0"/>
          </a:p>
        </p:txBody>
      </p:sp>
      <p:sp>
        <p:nvSpPr>
          <p:cNvPr id="9" name="Slide Number Placeholder 3">
            <a:extLst>
              <a:ext uri="{FF2B5EF4-FFF2-40B4-BE49-F238E27FC236}">
                <a16:creationId xmlns:a16="http://schemas.microsoft.com/office/drawing/2014/main" id="{8ECBE944-9078-4119-A30A-6AEA1DA6784A}"/>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10</a:t>
            </a:fld>
            <a:endParaRPr lang="en-US" sz="1600" b="1" dirty="0">
              <a:latin typeface="+mj-lt"/>
            </a:endParaRPr>
          </a:p>
        </p:txBody>
      </p:sp>
    </p:spTree>
    <p:extLst>
      <p:ext uri="{BB962C8B-B14F-4D97-AF65-F5344CB8AC3E}">
        <p14:creationId xmlns:p14="http://schemas.microsoft.com/office/powerpoint/2010/main" val="420778726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57200"/>
            <a:ext cx="10262000" cy="763600"/>
          </a:xfrm>
        </p:spPr>
        <p:txBody>
          <a:bodyPr>
            <a:noAutofit/>
          </a:bodyPr>
          <a:lstStyle/>
          <a:p>
            <a:pPr algn="ctr" eaLnBrk="1" hangingPunct="1">
              <a:defRPr/>
            </a:pPr>
            <a:r>
              <a:rPr lang="en-US" dirty="0" err="1">
                <a:latin typeface="Fjalla One" panose="02000506040000020004" pitchFamily="2" charset="0"/>
              </a:rPr>
              <a:t>Definisi</a:t>
            </a:r>
            <a:endParaRPr lang="id-ID" dirty="0">
              <a:latin typeface="Fjalla One" panose="02000506040000020004" pitchFamily="2" charset="0"/>
            </a:endParaRPr>
          </a:p>
        </p:txBody>
      </p:sp>
      <p:sp>
        <p:nvSpPr>
          <p:cNvPr id="20483" name="Content Placeholder 2"/>
          <p:cNvSpPr>
            <a:spLocks noGrp="1"/>
          </p:cNvSpPr>
          <p:nvPr>
            <p:ph sz="quarter" idx="10"/>
          </p:nvPr>
        </p:nvSpPr>
        <p:spPr>
          <a:xfrm>
            <a:off x="1380333" y="1745333"/>
            <a:ext cx="10024667" cy="4736434"/>
          </a:xfrm>
        </p:spPr>
        <p:txBody>
          <a:bodyPr>
            <a:normAutofit/>
          </a:bodyPr>
          <a:lstStyle/>
          <a:p>
            <a:pPr marL="342900" indent="-342900">
              <a:buFont typeface="Arial" panose="020B0604020202020204" pitchFamily="34" charset="0"/>
              <a:buChar char="•"/>
            </a:pPr>
            <a:r>
              <a:rPr lang="en-US" b="1" dirty="0" err="1">
                <a:latin typeface="+mj-lt"/>
              </a:rPr>
              <a:t>Pajak</a:t>
            </a:r>
            <a:r>
              <a:rPr lang="en-US" b="1" dirty="0">
                <a:latin typeface="+mj-lt"/>
              </a:rPr>
              <a:t> </a:t>
            </a:r>
            <a:r>
              <a:rPr lang="en-US" b="1" dirty="0" err="1">
                <a:latin typeface="+mj-lt"/>
              </a:rPr>
              <a:t>kini</a:t>
            </a:r>
            <a:r>
              <a:rPr lang="en-US" b="1" dirty="0">
                <a:latin typeface="+mj-lt"/>
              </a:rPr>
              <a:t> </a:t>
            </a:r>
            <a:r>
              <a:rPr lang="en-US" dirty="0" err="1">
                <a:latin typeface="+mj-lt"/>
              </a:rPr>
              <a:t>adalah</a:t>
            </a:r>
            <a:r>
              <a:rPr lang="en-US" dirty="0">
                <a:latin typeface="+mj-lt"/>
              </a:rPr>
              <a:t> </a:t>
            </a:r>
            <a:r>
              <a:rPr lang="en-US" dirty="0" err="1">
                <a:latin typeface="+mj-lt"/>
              </a:rPr>
              <a:t>jumlah</a:t>
            </a:r>
            <a:r>
              <a:rPr lang="en-US" dirty="0">
                <a:latin typeface="+mj-lt"/>
              </a:rPr>
              <a:t> </a:t>
            </a:r>
            <a:r>
              <a:rPr lang="en-US" dirty="0" err="1">
                <a:latin typeface="+mj-lt"/>
              </a:rPr>
              <a:t>pajak</a:t>
            </a:r>
            <a:r>
              <a:rPr lang="en-US" dirty="0">
                <a:latin typeface="+mj-lt"/>
              </a:rPr>
              <a:t> </a:t>
            </a:r>
            <a:r>
              <a:rPr lang="en-US" dirty="0" err="1">
                <a:latin typeface="+mj-lt"/>
              </a:rPr>
              <a:t>penghasilan</a:t>
            </a:r>
            <a:r>
              <a:rPr lang="en-US" dirty="0">
                <a:latin typeface="+mj-lt"/>
              </a:rPr>
              <a:t> yang </a:t>
            </a:r>
            <a:r>
              <a:rPr lang="en-US" dirty="0" err="1">
                <a:latin typeface="+mj-lt"/>
              </a:rPr>
              <a:t>terutang</a:t>
            </a:r>
            <a:r>
              <a:rPr lang="en-US" dirty="0">
                <a:latin typeface="+mj-lt"/>
              </a:rPr>
              <a:t> (</a:t>
            </a:r>
            <a:r>
              <a:rPr lang="en-US" dirty="0" err="1">
                <a:latin typeface="+mj-lt"/>
              </a:rPr>
              <a:t>dilunasi</a:t>
            </a:r>
            <a:r>
              <a:rPr lang="en-US" dirty="0">
                <a:latin typeface="+mj-lt"/>
              </a:rPr>
              <a:t>) </a:t>
            </a:r>
            <a:r>
              <a:rPr lang="en-US" dirty="0" err="1">
                <a:latin typeface="+mj-lt"/>
              </a:rPr>
              <a:t>atas</a:t>
            </a:r>
            <a:r>
              <a:rPr lang="en-US" dirty="0">
                <a:latin typeface="+mj-lt"/>
              </a:rPr>
              <a:t> </a:t>
            </a:r>
            <a:r>
              <a:rPr lang="en-US" dirty="0" err="1">
                <a:latin typeface="+mj-lt"/>
              </a:rPr>
              <a:t>laba</a:t>
            </a:r>
            <a:r>
              <a:rPr lang="en-US" dirty="0">
                <a:latin typeface="+mj-lt"/>
              </a:rPr>
              <a:t> </a:t>
            </a:r>
            <a:r>
              <a:rPr lang="en-US" dirty="0" err="1">
                <a:latin typeface="+mj-lt"/>
              </a:rPr>
              <a:t>kena</a:t>
            </a:r>
            <a:r>
              <a:rPr lang="en-US" dirty="0">
                <a:latin typeface="+mj-lt"/>
              </a:rPr>
              <a:t> </a:t>
            </a:r>
            <a:r>
              <a:rPr lang="en-US" dirty="0" err="1">
                <a:latin typeface="+mj-lt"/>
              </a:rPr>
              <a:t>pajak</a:t>
            </a:r>
            <a:r>
              <a:rPr lang="en-US" dirty="0">
                <a:latin typeface="+mj-lt"/>
              </a:rPr>
              <a:t> (</a:t>
            </a:r>
            <a:r>
              <a:rPr lang="en-US" dirty="0" err="1">
                <a:latin typeface="+mj-lt"/>
              </a:rPr>
              <a:t>rugi</a:t>
            </a:r>
            <a:r>
              <a:rPr lang="en-US" dirty="0">
                <a:latin typeface="+mj-lt"/>
              </a:rPr>
              <a:t> </a:t>
            </a:r>
            <a:r>
              <a:rPr lang="en-US" dirty="0" err="1">
                <a:latin typeface="+mj-lt"/>
              </a:rPr>
              <a:t>pajak</a:t>
            </a:r>
            <a:r>
              <a:rPr lang="en-US" dirty="0">
                <a:latin typeface="+mj-lt"/>
              </a:rPr>
              <a:t>) </a:t>
            </a:r>
            <a:r>
              <a:rPr lang="en-US" dirty="0" err="1">
                <a:latin typeface="+mj-lt"/>
              </a:rPr>
              <a:t>untuk</a:t>
            </a:r>
            <a:r>
              <a:rPr lang="en-US" dirty="0">
                <a:latin typeface="+mj-lt"/>
              </a:rPr>
              <a:t> </a:t>
            </a:r>
            <a:r>
              <a:rPr lang="en-US" dirty="0" err="1">
                <a:latin typeface="+mj-lt"/>
              </a:rPr>
              <a:t>satu</a:t>
            </a:r>
            <a:r>
              <a:rPr lang="en-US" dirty="0">
                <a:latin typeface="+mj-lt"/>
              </a:rPr>
              <a:t> </a:t>
            </a:r>
            <a:r>
              <a:rPr lang="en-US" dirty="0" err="1">
                <a:latin typeface="+mj-lt"/>
              </a:rPr>
              <a:t>periode</a:t>
            </a:r>
            <a:r>
              <a:rPr lang="en-US" dirty="0">
                <a:latin typeface="+mj-lt"/>
              </a:rPr>
              <a:t>.</a:t>
            </a:r>
            <a:endParaRPr lang="id-ID" dirty="0">
              <a:latin typeface="+mj-lt"/>
            </a:endParaRPr>
          </a:p>
          <a:p>
            <a:pPr marL="620713" indent="-263525">
              <a:lnSpc>
                <a:spcPct val="80000"/>
              </a:lnSpc>
              <a:spcBef>
                <a:spcPts val="600"/>
              </a:spcBef>
              <a:buFont typeface="Arial" panose="020B0604020202020204" pitchFamily="34" charset="0"/>
              <a:buChar char="•"/>
            </a:pPr>
            <a:r>
              <a:rPr lang="id-ID" dirty="0">
                <a:latin typeface="+mj-lt"/>
              </a:rPr>
              <a:t>Untuk entitas konsolidasi termasuk laba atas anak perusahaan</a:t>
            </a:r>
            <a:endParaRPr lang="en-US" dirty="0">
              <a:latin typeface="+mj-lt"/>
            </a:endParaRPr>
          </a:p>
          <a:p>
            <a:pPr marL="342900" indent="-342900">
              <a:buFont typeface="Arial" panose="020B0604020202020204" pitchFamily="34" charset="0"/>
              <a:buChar char="•"/>
            </a:pPr>
            <a:r>
              <a:rPr lang="en-US" b="1" dirty="0" err="1">
                <a:latin typeface="+mj-lt"/>
              </a:rPr>
              <a:t>Perbedaan</a:t>
            </a:r>
            <a:r>
              <a:rPr lang="en-US" b="1" dirty="0">
                <a:latin typeface="+mj-lt"/>
              </a:rPr>
              <a:t> </a:t>
            </a:r>
            <a:r>
              <a:rPr lang="en-US" b="1" dirty="0" err="1">
                <a:latin typeface="+mj-lt"/>
              </a:rPr>
              <a:t>temporer</a:t>
            </a:r>
            <a:r>
              <a:rPr lang="en-US" b="1" dirty="0">
                <a:latin typeface="+mj-lt"/>
              </a:rPr>
              <a:t> </a:t>
            </a:r>
            <a:r>
              <a:rPr lang="en-US" dirty="0" err="1">
                <a:latin typeface="+mj-lt"/>
              </a:rPr>
              <a:t>adalah</a:t>
            </a:r>
            <a:r>
              <a:rPr lang="en-US" dirty="0">
                <a:latin typeface="+mj-lt"/>
              </a:rPr>
              <a:t> </a:t>
            </a:r>
            <a:r>
              <a:rPr lang="en-US" dirty="0" err="1">
                <a:latin typeface="+mj-lt"/>
              </a:rPr>
              <a:t>perbedaan</a:t>
            </a:r>
            <a:r>
              <a:rPr lang="en-US" dirty="0">
                <a:latin typeface="+mj-lt"/>
              </a:rPr>
              <a:t> </a:t>
            </a:r>
            <a:r>
              <a:rPr lang="en-US" dirty="0" err="1">
                <a:latin typeface="+mj-lt"/>
              </a:rPr>
              <a:t>antara</a:t>
            </a:r>
            <a:r>
              <a:rPr lang="en-US" dirty="0">
                <a:latin typeface="+mj-lt"/>
              </a:rPr>
              <a:t> </a:t>
            </a:r>
            <a:r>
              <a:rPr lang="en-US" dirty="0" err="1">
                <a:latin typeface="+mj-lt"/>
              </a:rPr>
              <a:t>jumlah</a:t>
            </a:r>
            <a:r>
              <a:rPr lang="en-US" dirty="0">
                <a:latin typeface="+mj-lt"/>
              </a:rPr>
              <a:t> </a:t>
            </a:r>
            <a:r>
              <a:rPr lang="en-US" dirty="0" err="1">
                <a:latin typeface="+mj-lt"/>
              </a:rPr>
              <a:t>tercatat</a:t>
            </a:r>
            <a:r>
              <a:rPr lang="en-US" dirty="0">
                <a:latin typeface="+mj-lt"/>
              </a:rPr>
              <a:t> </a:t>
            </a:r>
            <a:r>
              <a:rPr lang="en-US" dirty="0" err="1">
                <a:latin typeface="+mj-lt"/>
              </a:rPr>
              <a:t>aset</a:t>
            </a:r>
            <a:r>
              <a:rPr lang="en-US" dirty="0">
                <a:latin typeface="+mj-lt"/>
              </a:rPr>
              <a:t> </a:t>
            </a:r>
            <a:r>
              <a:rPr lang="en-US" dirty="0" err="1">
                <a:latin typeface="+mj-lt"/>
              </a:rPr>
              <a:t>atau</a:t>
            </a:r>
            <a:r>
              <a:rPr lang="en-US" dirty="0">
                <a:latin typeface="+mj-lt"/>
              </a:rPr>
              <a:t> </a:t>
            </a:r>
            <a:r>
              <a:rPr lang="en-US" dirty="0" err="1">
                <a:latin typeface="+mj-lt"/>
              </a:rPr>
              <a:t>liabilitas</a:t>
            </a:r>
            <a:r>
              <a:rPr lang="en-US" dirty="0">
                <a:latin typeface="+mj-lt"/>
              </a:rPr>
              <a:t> </a:t>
            </a:r>
            <a:r>
              <a:rPr lang="en-US" dirty="0" err="1">
                <a:latin typeface="+mj-lt"/>
              </a:rPr>
              <a:t>pada</a:t>
            </a:r>
            <a:r>
              <a:rPr lang="en-US" dirty="0">
                <a:latin typeface="+mj-lt"/>
              </a:rPr>
              <a:t> </a:t>
            </a:r>
            <a:r>
              <a:rPr lang="en-US" dirty="0" err="1">
                <a:latin typeface="+mj-lt"/>
              </a:rPr>
              <a:t>posisi</a:t>
            </a:r>
            <a:r>
              <a:rPr lang="en-US" dirty="0">
                <a:latin typeface="+mj-lt"/>
              </a:rPr>
              <a:t> </a:t>
            </a:r>
            <a:r>
              <a:rPr lang="en-US" dirty="0" err="1">
                <a:latin typeface="+mj-lt"/>
              </a:rPr>
              <a:t>keuangan</a:t>
            </a:r>
            <a:r>
              <a:rPr lang="en-US" dirty="0">
                <a:latin typeface="+mj-lt"/>
              </a:rPr>
              <a:t> </a:t>
            </a:r>
            <a:r>
              <a:rPr lang="en-US" dirty="0" err="1">
                <a:latin typeface="+mj-lt"/>
              </a:rPr>
              <a:t>dengan</a:t>
            </a:r>
            <a:r>
              <a:rPr lang="en-US" dirty="0">
                <a:latin typeface="+mj-lt"/>
              </a:rPr>
              <a:t> </a:t>
            </a:r>
            <a:r>
              <a:rPr lang="en-US" dirty="0" err="1">
                <a:latin typeface="+mj-lt"/>
              </a:rPr>
              <a:t>dasar</a:t>
            </a:r>
            <a:r>
              <a:rPr lang="en-US" dirty="0">
                <a:latin typeface="+mj-lt"/>
              </a:rPr>
              <a:t> </a:t>
            </a:r>
            <a:r>
              <a:rPr lang="en-US" dirty="0" err="1">
                <a:latin typeface="+mj-lt"/>
              </a:rPr>
              <a:t>pengenaan</a:t>
            </a:r>
            <a:r>
              <a:rPr lang="en-US" dirty="0">
                <a:latin typeface="+mj-lt"/>
              </a:rPr>
              <a:t> </a:t>
            </a:r>
            <a:r>
              <a:rPr lang="en-US" dirty="0" err="1">
                <a:latin typeface="+mj-lt"/>
              </a:rPr>
              <a:t>pajaknya</a:t>
            </a:r>
            <a:r>
              <a:rPr lang="en-US" dirty="0">
                <a:latin typeface="+mj-lt"/>
              </a:rPr>
              <a:t>. </a:t>
            </a:r>
            <a:r>
              <a:rPr lang="en-US" dirty="0" err="1">
                <a:latin typeface="+mj-lt"/>
              </a:rPr>
              <a:t>Perbedaan</a:t>
            </a:r>
            <a:r>
              <a:rPr lang="en-US" dirty="0">
                <a:latin typeface="+mj-lt"/>
              </a:rPr>
              <a:t> </a:t>
            </a:r>
            <a:r>
              <a:rPr lang="en-US" dirty="0" err="1">
                <a:latin typeface="+mj-lt"/>
              </a:rPr>
              <a:t>temporer</a:t>
            </a:r>
            <a:r>
              <a:rPr lang="en-US" dirty="0">
                <a:latin typeface="+mj-lt"/>
              </a:rPr>
              <a:t> </a:t>
            </a:r>
            <a:r>
              <a:rPr lang="en-US" dirty="0" err="1">
                <a:latin typeface="+mj-lt"/>
              </a:rPr>
              <a:t>dapat</a:t>
            </a:r>
            <a:r>
              <a:rPr lang="en-US" dirty="0">
                <a:latin typeface="+mj-lt"/>
              </a:rPr>
              <a:t> </a:t>
            </a:r>
            <a:r>
              <a:rPr lang="en-US" dirty="0" err="1">
                <a:latin typeface="+mj-lt"/>
              </a:rPr>
              <a:t>berupa</a:t>
            </a:r>
            <a:r>
              <a:rPr lang="en-US" dirty="0">
                <a:latin typeface="+mj-lt"/>
              </a:rPr>
              <a:t>:</a:t>
            </a:r>
          </a:p>
          <a:p>
            <a:pPr marL="635000" lvl="1" indent="-285750">
              <a:buFont typeface="Arial" panose="020B0604020202020204" pitchFamily="34" charset="0"/>
              <a:buChar char="•"/>
            </a:pPr>
            <a:r>
              <a:rPr lang="sv-SE" b="1" dirty="0">
                <a:latin typeface="+mj-lt"/>
              </a:rPr>
              <a:t>Perbedaan temporer kena pajak </a:t>
            </a:r>
            <a:r>
              <a:rPr lang="sv-SE" dirty="0">
                <a:latin typeface="+mj-lt"/>
              </a:rPr>
              <a:t>– (</a:t>
            </a:r>
            <a:r>
              <a:rPr lang="sv-SE" b="1" dirty="0">
                <a:latin typeface="+mj-lt"/>
              </a:rPr>
              <a:t>liabilitas pajak tangguhan)</a:t>
            </a:r>
            <a:r>
              <a:rPr lang="sv-SE" dirty="0">
                <a:latin typeface="+mj-lt"/>
              </a:rPr>
              <a:t>– menimbulkan jumlah kena pajak dalam penentuan laba (rugi) kena pajak pada periode masa depan jika jumlah tercatat aset atau liabiltias diselesaikan.</a:t>
            </a:r>
          </a:p>
          <a:p>
            <a:pPr marL="635000" lvl="1" indent="-285750">
              <a:buFont typeface="Arial" panose="020B0604020202020204" pitchFamily="34" charset="0"/>
              <a:buChar char="•"/>
            </a:pPr>
            <a:r>
              <a:rPr lang="sv-SE" b="1" dirty="0">
                <a:latin typeface="+mj-lt"/>
              </a:rPr>
              <a:t>Perbedaan temporer dapat dikurangkan </a:t>
            </a:r>
            <a:r>
              <a:rPr lang="sv-SE" dirty="0">
                <a:latin typeface="+mj-lt"/>
              </a:rPr>
              <a:t>– (</a:t>
            </a:r>
            <a:r>
              <a:rPr lang="sv-SE" b="1" dirty="0">
                <a:latin typeface="+mj-lt"/>
              </a:rPr>
              <a:t>aset pajak tangguhan) </a:t>
            </a:r>
            <a:r>
              <a:rPr lang="sv-SE" dirty="0">
                <a:latin typeface="+mj-lt"/>
              </a:rPr>
              <a:t>- menimbulkan jumlah yang dapat dikurangkan dalam penentuan laba (rugi) kena pajak pada periode masa depan jika jumlah tercatat aset atau liabiltias diselesaikan.</a:t>
            </a:r>
          </a:p>
          <a:p>
            <a:pPr marL="635000" lvl="1" indent="-285750">
              <a:buFont typeface="Arial" panose="020B0604020202020204" pitchFamily="34" charset="0"/>
              <a:buChar char="•"/>
            </a:pPr>
            <a:endParaRPr lang="sv-SE" dirty="0">
              <a:latin typeface="+mj-lt"/>
            </a:endParaRPr>
          </a:p>
          <a:p>
            <a:pPr marL="635000" lvl="1" indent="-285750">
              <a:buFont typeface="Arial" panose="020B0604020202020204" pitchFamily="34" charset="0"/>
              <a:buChar char="•"/>
            </a:pPr>
            <a:endParaRPr lang="sv-SE" dirty="0">
              <a:latin typeface="+mj-lt"/>
            </a:endParaRPr>
          </a:p>
        </p:txBody>
      </p:sp>
      <p:sp>
        <p:nvSpPr>
          <p:cNvPr id="5" name="Slide Number Placeholder 3">
            <a:extLst>
              <a:ext uri="{FF2B5EF4-FFF2-40B4-BE49-F238E27FC236}">
                <a16:creationId xmlns:a16="http://schemas.microsoft.com/office/drawing/2014/main" id="{1E0E72C8-4349-4ACF-A024-0768CEC3E407}"/>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11</a:t>
            </a:fld>
            <a:endParaRPr lang="en-US" sz="1600" b="1" dirty="0">
              <a:latin typeface="+mj-lt"/>
            </a:endParaRPr>
          </a:p>
        </p:txBody>
      </p:sp>
    </p:spTree>
    <p:extLst>
      <p:ext uri="{BB962C8B-B14F-4D97-AF65-F5344CB8AC3E}">
        <p14:creationId xmlns:p14="http://schemas.microsoft.com/office/powerpoint/2010/main" val="568117100"/>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eaLnBrk="1" hangingPunct="1">
              <a:defRPr/>
            </a:pPr>
            <a:r>
              <a:rPr lang="en-US" dirty="0" err="1">
                <a:latin typeface="Fjalla One" panose="02000506040000020004" pitchFamily="2" charset="0"/>
              </a:rPr>
              <a:t>Definisi</a:t>
            </a:r>
            <a:endParaRPr lang="id-ID" dirty="0">
              <a:latin typeface="Fjalla One" panose="02000506040000020004" pitchFamily="2" charset="0"/>
            </a:endParaRPr>
          </a:p>
        </p:txBody>
      </p:sp>
      <p:sp>
        <p:nvSpPr>
          <p:cNvPr id="20483" name="Content Placeholder 2"/>
          <p:cNvSpPr>
            <a:spLocks noGrp="1"/>
          </p:cNvSpPr>
          <p:nvPr>
            <p:ph sz="quarter" idx="10"/>
          </p:nvPr>
        </p:nvSpPr>
        <p:spPr>
          <a:xfrm>
            <a:off x="762000" y="1577939"/>
            <a:ext cx="9338100" cy="4414900"/>
          </a:xfrm>
        </p:spPr>
        <p:txBody>
          <a:bodyPr>
            <a:normAutofit/>
          </a:bodyPr>
          <a:lstStyle/>
          <a:p>
            <a:pPr marL="342900" indent="-342900">
              <a:spcBef>
                <a:spcPts val="1200"/>
              </a:spcBef>
              <a:buFont typeface="Arial" panose="020B0604020202020204" pitchFamily="34" charset="0"/>
              <a:buChar char="•"/>
            </a:pPr>
            <a:r>
              <a:rPr lang="en-US" b="1" dirty="0">
                <a:latin typeface="+mj-lt"/>
              </a:rPr>
              <a:t>Beban </a:t>
            </a:r>
            <a:r>
              <a:rPr lang="en-US" b="1" dirty="0" err="1">
                <a:latin typeface="+mj-lt"/>
              </a:rPr>
              <a:t>pajak</a:t>
            </a:r>
            <a:r>
              <a:rPr lang="en-US" b="1" dirty="0">
                <a:latin typeface="+mj-lt"/>
              </a:rPr>
              <a:t> (</a:t>
            </a:r>
            <a:r>
              <a:rPr lang="en-US" b="1" dirty="0" err="1">
                <a:latin typeface="+mj-lt"/>
              </a:rPr>
              <a:t>Penghasilan</a:t>
            </a:r>
            <a:r>
              <a:rPr lang="en-US" b="1" dirty="0">
                <a:latin typeface="+mj-lt"/>
              </a:rPr>
              <a:t> </a:t>
            </a:r>
            <a:r>
              <a:rPr lang="en-US" b="1" dirty="0" err="1">
                <a:latin typeface="+mj-lt"/>
              </a:rPr>
              <a:t>pajak</a:t>
            </a:r>
            <a:r>
              <a:rPr lang="en-US" dirty="0">
                <a:latin typeface="+mj-lt"/>
              </a:rPr>
              <a:t>) </a:t>
            </a:r>
            <a:r>
              <a:rPr lang="en-US" dirty="0" err="1">
                <a:latin typeface="+mj-lt"/>
              </a:rPr>
              <a:t>adalah</a:t>
            </a:r>
            <a:r>
              <a:rPr lang="en-US" dirty="0">
                <a:latin typeface="+mj-lt"/>
              </a:rPr>
              <a:t> </a:t>
            </a:r>
            <a:r>
              <a:rPr lang="en-US" dirty="0" err="1">
                <a:latin typeface="+mj-lt"/>
              </a:rPr>
              <a:t>jumlah</a:t>
            </a:r>
            <a:r>
              <a:rPr lang="en-US" dirty="0">
                <a:latin typeface="+mj-lt"/>
              </a:rPr>
              <a:t> </a:t>
            </a:r>
            <a:r>
              <a:rPr lang="en-US" dirty="0" err="1">
                <a:latin typeface="+mj-lt"/>
              </a:rPr>
              <a:t>agregat</a:t>
            </a:r>
            <a:r>
              <a:rPr lang="en-US" dirty="0">
                <a:latin typeface="+mj-lt"/>
              </a:rPr>
              <a:t> </a:t>
            </a:r>
            <a:r>
              <a:rPr lang="en-US" b="1" dirty="0" err="1">
                <a:latin typeface="+mj-lt"/>
              </a:rPr>
              <a:t>pajak</a:t>
            </a:r>
            <a:r>
              <a:rPr lang="en-US" b="1" dirty="0">
                <a:latin typeface="+mj-lt"/>
              </a:rPr>
              <a:t> </a:t>
            </a:r>
            <a:r>
              <a:rPr lang="en-US" b="1" dirty="0" err="1">
                <a:latin typeface="+mj-lt"/>
              </a:rPr>
              <a:t>kini</a:t>
            </a:r>
            <a:r>
              <a:rPr lang="en-US" b="1" dirty="0">
                <a:latin typeface="+mj-lt"/>
              </a:rPr>
              <a:t> </a:t>
            </a:r>
            <a:r>
              <a:rPr lang="en-US" dirty="0">
                <a:latin typeface="+mj-lt"/>
              </a:rPr>
              <a:t>dan </a:t>
            </a:r>
            <a:r>
              <a:rPr lang="en-US" b="1" dirty="0" err="1">
                <a:latin typeface="+mj-lt"/>
              </a:rPr>
              <a:t>pajak</a:t>
            </a:r>
            <a:r>
              <a:rPr lang="en-US" b="1" dirty="0">
                <a:latin typeface="+mj-lt"/>
              </a:rPr>
              <a:t> </a:t>
            </a:r>
            <a:r>
              <a:rPr lang="en-US" b="1" dirty="0" err="1">
                <a:latin typeface="+mj-lt"/>
              </a:rPr>
              <a:t>tangguhan</a:t>
            </a:r>
            <a:r>
              <a:rPr lang="en-US" b="1" dirty="0">
                <a:latin typeface="+mj-lt"/>
              </a:rPr>
              <a:t> </a:t>
            </a:r>
            <a:r>
              <a:rPr lang="en-US" dirty="0">
                <a:latin typeface="+mj-lt"/>
              </a:rPr>
              <a:t>yang </a:t>
            </a:r>
            <a:r>
              <a:rPr lang="en-US" dirty="0" err="1">
                <a:latin typeface="+mj-lt"/>
              </a:rPr>
              <a:t>diperhitungkan</a:t>
            </a:r>
            <a:r>
              <a:rPr lang="en-US" dirty="0">
                <a:latin typeface="+mj-lt"/>
              </a:rPr>
              <a:t> </a:t>
            </a:r>
            <a:r>
              <a:rPr lang="en-US" dirty="0" err="1">
                <a:latin typeface="+mj-lt"/>
              </a:rPr>
              <a:t>dalam</a:t>
            </a:r>
            <a:r>
              <a:rPr lang="en-US" dirty="0">
                <a:latin typeface="+mj-lt"/>
              </a:rPr>
              <a:t> </a:t>
            </a:r>
            <a:r>
              <a:rPr lang="en-US" dirty="0" err="1">
                <a:latin typeface="+mj-lt"/>
              </a:rPr>
              <a:t>menentukan</a:t>
            </a:r>
            <a:r>
              <a:rPr lang="en-US" dirty="0">
                <a:latin typeface="+mj-lt"/>
              </a:rPr>
              <a:t> </a:t>
            </a:r>
            <a:r>
              <a:rPr lang="en-US" dirty="0" err="1">
                <a:latin typeface="+mj-lt"/>
              </a:rPr>
              <a:t>laba</a:t>
            </a:r>
            <a:r>
              <a:rPr lang="en-US" dirty="0">
                <a:latin typeface="+mj-lt"/>
              </a:rPr>
              <a:t> </a:t>
            </a:r>
            <a:r>
              <a:rPr lang="en-US" dirty="0" err="1">
                <a:latin typeface="+mj-lt"/>
              </a:rPr>
              <a:t>atau</a:t>
            </a:r>
            <a:r>
              <a:rPr lang="en-US" dirty="0">
                <a:latin typeface="+mj-lt"/>
              </a:rPr>
              <a:t> </a:t>
            </a:r>
            <a:r>
              <a:rPr lang="en-US" dirty="0" err="1">
                <a:latin typeface="+mj-lt"/>
              </a:rPr>
              <a:t>rugi</a:t>
            </a:r>
            <a:r>
              <a:rPr lang="en-US" dirty="0">
                <a:latin typeface="+mj-lt"/>
              </a:rPr>
              <a:t>                           pada </a:t>
            </a:r>
            <a:r>
              <a:rPr lang="en-US" dirty="0" err="1">
                <a:latin typeface="+mj-lt"/>
              </a:rPr>
              <a:t>satu</a:t>
            </a:r>
            <a:r>
              <a:rPr lang="en-US" dirty="0">
                <a:latin typeface="+mj-lt"/>
              </a:rPr>
              <a:t> </a:t>
            </a:r>
            <a:r>
              <a:rPr lang="en-US" dirty="0" err="1">
                <a:latin typeface="+mj-lt"/>
              </a:rPr>
              <a:t>periode</a:t>
            </a:r>
            <a:r>
              <a:rPr lang="id-ID" dirty="0">
                <a:latin typeface="+mj-lt"/>
              </a:rPr>
              <a:t> </a:t>
            </a:r>
            <a:r>
              <a:rPr lang="id-ID" dirty="0">
                <a:latin typeface="+mj-lt"/>
                <a:sym typeface="Wingdings" pitchFamily="2" charset="2"/>
              </a:rPr>
              <a:t> dipadankan dengan dengan laba akuntansi</a:t>
            </a:r>
            <a:endParaRPr lang="id-ID" dirty="0">
              <a:latin typeface="+mj-lt"/>
            </a:endParaRPr>
          </a:p>
          <a:p>
            <a:pPr marL="342900" indent="-342900">
              <a:spcBef>
                <a:spcPts val="1200"/>
              </a:spcBef>
              <a:buFont typeface="Arial" panose="020B0604020202020204" pitchFamily="34" charset="0"/>
              <a:buChar char="•"/>
            </a:pPr>
            <a:r>
              <a:rPr lang="en-US" b="1" dirty="0">
                <a:latin typeface="+mj-lt"/>
              </a:rPr>
              <a:t>Dasar </a:t>
            </a:r>
            <a:r>
              <a:rPr lang="en-US" b="1" dirty="0" err="1">
                <a:latin typeface="+mj-lt"/>
              </a:rPr>
              <a:t>pengenaan</a:t>
            </a:r>
            <a:r>
              <a:rPr lang="en-US" b="1" dirty="0">
                <a:latin typeface="+mj-lt"/>
              </a:rPr>
              <a:t> </a:t>
            </a:r>
            <a:r>
              <a:rPr lang="en-US" b="1" dirty="0" err="1">
                <a:latin typeface="+mj-lt"/>
              </a:rPr>
              <a:t>pajak</a:t>
            </a:r>
            <a:r>
              <a:rPr lang="en-US" b="1" dirty="0">
                <a:latin typeface="+mj-lt"/>
              </a:rPr>
              <a:t> </a:t>
            </a:r>
            <a:r>
              <a:rPr lang="en-US" b="1" dirty="0" err="1">
                <a:latin typeface="+mj-lt"/>
              </a:rPr>
              <a:t>atas</a:t>
            </a:r>
            <a:r>
              <a:rPr lang="en-US" b="1" dirty="0">
                <a:latin typeface="+mj-lt"/>
              </a:rPr>
              <a:t> </a:t>
            </a:r>
            <a:r>
              <a:rPr lang="en-US" b="1" dirty="0" err="1">
                <a:latin typeface="+mj-lt"/>
              </a:rPr>
              <a:t>aset</a:t>
            </a:r>
            <a:r>
              <a:rPr lang="en-US" b="1" dirty="0">
                <a:latin typeface="+mj-lt"/>
              </a:rPr>
              <a:t> </a:t>
            </a:r>
            <a:r>
              <a:rPr lang="en-US" b="1" dirty="0" err="1">
                <a:latin typeface="+mj-lt"/>
              </a:rPr>
              <a:t>atau</a:t>
            </a:r>
            <a:r>
              <a:rPr lang="en-US" b="1" dirty="0">
                <a:latin typeface="+mj-lt"/>
              </a:rPr>
              <a:t> </a:t>
            </a:r>
            <a:r>
              <a:rPr lang="en-US" b="1" dirty="0" err="1">
                <a:latin typeface="+mj-lt"/>
              </a:rPr>
              <a:t>liabilitas</a:t>
            </a:r>
            <a:r>
              <a:rPr lang="en-US" b="1" dirty="0">
                <a:latin typeface="+mj-lt"/>
              </a:rPr>
              <a:t> </a:t>
            </a:r>
            <a:r>
              <a:rPr lang="en-US" dirty="0" err="1">
                <a:latin typeface="+mj-lt"/>
              </a:rPr>
              <a:t>adalah</a:t>
            </a:r>
            <a:r>
              <a:rPr lang="en-US" dirty="0">
                <a:latin typeface="+mj-lt"/>
              </a:rPr>
              <a:t> </a:t>
            </a:r>
            <a:r>
              <a:rPr lang="en-US" dirty="0" err="1">
                <a:latin typeface="+mj-lt"/>
              </a:rPr>
              <a:t>jumlah</a:t>
            </a:r>
            <a:r>
              <a:rPr lang="en-US" dirty="0">
                <a:latin typeface="+mj-lt"/>
              </a:rPr>
              <a:t> </a:t>
            </a:r>
            <a:r>
              <a:rPr lang="en-US" dirty="0" err="1">
                <a:latin typeface="+mj-lt"/>
              </a:rPr>
              <a:t>teratribusi</a:t>
            </a:r>
            <a:r>
              <a:rPr lang="en-US" dirty="0">
                <a:latin typeface="+mj-lt"/>
              </a:rPr>
              <a:t> </a:t>
            </a:r>
            <a:r>
              <a:rPr lang="en-US" dirty="0" err="1">
                <a:latin typeface="+mj-lt"/>
              </a:rPr>
              <a:t>atas</a:t>
            </a:r>
            <a:r>
              <a:rPr lang="en-US" dirty="0">
                <a:latin typeface="+mj-lt"/>
              </a:rPr>
              <a:t> </a:t>
            </a:r>
            <a:r>
              <a:rPr lang="en-US" dirty="0" err="1">
                <a:latin typeface="+mj-lt"/>
              </a:rPr>
              <a:t>aset</a:t>
            </a:r>
            <a:r>
              <a:rPr lang="en-US" dirty="0">
                <a:latin typeface="+mj-lt"/>
              </a:rPr>
              <a:t> </a:t>
            </a:r>
            <a:r>
              <a:rPr lang="en-US" dirty="0" err="1">
                <a:latin typeface="+mj-lt"/>
              </a:rPr>
              <a:t>atau</a:t>
            </a:r>
            <a:r>
              <a:rPr lang="en-US" dirty="0">
                <a:latin typeface="+mj-lt"/>
              </a:rPr>
              <a:t> </a:t>
            </a:r>
            <a:r>
              <a:rPr lang="en-US" dirty="0" err="1">
                <a:latin typeface="+mj-lt"/>
              </a:rPr>
              <a:t>liabilitas</a:t>
            </a:r>
            <a:r>
              <a:rPr lang="en-US" dirty="0">
                <a:latin typeface="+mj-lt"/>
              </a:rPr>
              <a:t> </a:t>
            </a:r>
            <a:r>
              <a:rPr lang="en-US" dirty="0" err="1">
                <a:latin typeface="+mj-lt"/>
              </a:rPr>
              <a:t>untuk</a:t>
            </a:r>
            <a:r>
              <a:rPr lang="en-US" dirty="0">
                <a:latin typeface="+mj-lt"/>
              </a:rPr>
              <a:t> </a:t>
            </a:r>
            <a:r>
              <a:rPr lang="en-US" dirty="0" err="1">
                <a:latin typeface="+mj-lt"/>
              </a:rPr>
              <a:t>tujuan</a:t>
            </a:r>
            <a:endParaRPr lang="en-US" b="1" dirty="0">
              <a:latin typeface="+mj-lt"/>
            </a:endParaRPr>
          </a:p>
          <a:p>
            <a:pPr marL="342900" indent="-342900">
              <a:spcBef>
                <a:spcPts val="1200"/>
              </a:spcBef>
              <a:buFont typeface="Arial" panose="020B0604020202020204" pitchFamily="34" charset="0"/>
              <a:buChar char="•"/>
            </a:pPr>
            <a:r>
              <a:rPr lang="en-US" b="1" dirty="0" err="1">
                <a:latin typeface="+mj-lt"/>
              </a:rPr>
              <a:t>Laba</a:t>
            </a:r>
            <a:r>
              <a:rPr lang="en-US" b="1" dirty="0">
                <a:latin typeface="+mj-lt"/>
              </a:rPr>
              <a:t> </a:t>
            </a:r>
            <a:r>
              <a:rPr lang="en-US" b="1" dirty="0" err="1">
                <a:latin typeface="+mj-lt"/>
              </a:rPr>
              <a:t>akuntansi</a:t>
            </a:r>
            <a:r>
              <a:rPr lang="en-US" b="1" dirty="0">
                <a:latin typeface="+mj-lt"/>
              </a:rPr>
              <a:t> </a:t>
            </a:r>
            <a:r>
              <a:rPr lang="en-US" dirty="0" err="1">
                <a:latin typeface="+mj-lt"/>
              </a:rPr>
              <a:t>adalah</a:t>
            </a:r>
            <a:r>
              <a:rPr lang="en-US" dirty="0">
                <a:latin typeface="+mj-lt"/>
              </a:rPr>
              <a:t> </a:t>
            </a:r>
            <a:r>
              <a:rPr lang="en-US" dirty="0" err="1">
                <a:latin typeface="+mj-lt"/>
              </a:rPr>
              <a:t>laba</a:t>
            </a:r>
            <a:r>
              <a:rPr lang="en-US" dirty="0">
                <a:latin typeface="+mj-lt"/>
              </a:rPr>
              <a:t> </a:t>
            </a:r>
            <a:r>
              <a:rPr lang="en-US" dirty="0" err="1">
                <a:latin typeface="+mj-lt"/>
              </a:rPr>
              <a:t>atau</a:t>
            </a:r>
            <a:r>
              <a:rPr lang="en-US" dirty="0">
                <a:latin typeface="+mj-lt"/>
              </a:rPr>
              <a:t> </a:t>
            </a:r>
            <a:r>
              <a:rPr lang="en-US" dirty="0" err="1">
                <a:latin typeface="+mj-lt"/>
              </a:rPr>
              <a:t>rugi</a:t>
            </a:r>
            <a:r>
              <a:rPr lang="en-US" dirty="0">
                <a:latin typeface="+mj-lt"/>
              </a:rPr>
              <a:t> </a:t>
            </a:r>
            <a:r>
              <a:rPr lang="en-US" dirty="0" err="1">
                <a:latin typeface="+mj-lt"/>
              </a:rPr>
              <a:t>selama</a:t>
            </a:r>
            <a:r>
              <a:rPr lang="en-US" dirty="0">
                <a:latin typeface="+mj-lt"/>
              </a:rPr>
              <a:t> </a:t>
            </a:r>
            <a:r>
              <a:rPr lang="en-US" dirty="0" err="1">
                <a:latin typeface="+mj-lt"/>
              </a:rPr>
              <a:t>satu</a:t>
            </a:r>
            <a:r>
              <a:rPr lang="en-US" dirty="0">
                <a:latin typeface="+mj-lt"/>
              </a:rPr>
              <a:t> </a:t>
            </a:r>
            <a:r>
              <a:rPr lang="en-US" dirty="0" err="1">
                <a:latin typeface="+mj-lt"/>
              </a:rPr>
              <a:t>periode</a:t>
            </a:r>
            <a:r>
              <a:rPr lang="en-US" dirty="0">
                <a:latin typeface="+mj-lt"/>
              </a:rPr>
              <a:t> </a:t>
            </a:r>
            <a:r>
              <a:rPr lang="en-US" dirty="0" err="1">
                <a:latin typeface="+mj-lt"/>
              </a:rPr>
              <a:t>sebelum</a:t>
            </a:r>
            <a:r>
              <a:rPr lang="en-US" dirty="0">
                <a:latin typeface="+mj-lt"/>
              </a:rPr>
              <a:t> </a:t>
            </a:r>
            <a:r>
              <a:rPr lang="en-US" dirty="0" err="1">
                <a:latin typeface="+mj-lt"/>
              </a:rPr>
              <a:t>dikurangi</a:t>
            </a:r>
            <a:r>
              <a:rPr lang="en-US" dirty="0">
                <a:latin typeface="+mj-lt"/>
              </a:rPr>
              <a:t> </a:t>
            </a:r>
            <a:r>
              <a:rPr lang="en-US" dirty="0" err="1">
                <a:latin typeface="+mj-lt"/>
              </a:rPr>
              <a:t>beban</a:t>
            </a:r>
            <a:r>
              <a:rPr lang="en-US" dirty="0">
                <a:latin typeface="+mj-lt"/>
              </a:rPr>
              <a:t> </a:t>
            </a:r>
            <a:r>
              <a:rPr lang="en-US" dirty="0" err="1">
                <a:latin typeface="+mj-lt"/>
              </a:rPr>
              <a:t>pajak</a:t>
            </a:r>
            <a:r>
              <a:rPr lang="en-US" dirty="0">
                <a:latin typeface="+mj-lt"/>
              </a:rPr>
              <a:t>.</a:t>
            </a:r>
          </a:p>
          <a:p>
            <a:pPr marL="342900" indent="-342900">
              <a:spcBef>
                <a:spcPts val="1200"/>
              </a:spcBef>
              <a:buFont typeface="Arial" panose="020B0604020202020204" pitchFamily="34" charset="0"/>
              <a:buChar char="•"/>
            </a:pPr>
            <a:r>
              <a:rPr lang="en-US" b="1" dirty="0" err="1">
                <a:latin typeface="+mj-lt"/>
              </a:rPr>
              <a:t>Laba</a:t>
            </a:r>
            <a:r>
              <a:rPr lang="en-US" b="1" dirty="0">
                <a:latin typeface="+mj-lt"/>
              </a:rPr>
              <a:t> </a:t>
            </a:r>
            <a:r>
              <a:rPr lang="en-US" b="1" dirty="0" err="1">
                <a:latin typeface="+mj-lt"/>
              </a:rPr>
              <a:t>kena</a:t>
            </a:r>
            <a:r>
              <a:rPr lang="en-US" b="1" dirty="0">
                <a:latin typeface="+mj-lt"/>
              </a:rPr>
              <a:t> </a:t>
            </a:r>
            <a:r>
              <a:rPr lang="en-US" b="1" dirty="0" err="1">
                <a:latin typeface="+mj-lt"/>
              </a:rPr>
              <a:t>pajak</a:t>
            </a:r>
            <a:r>
              <a:rPr lang="en-US" b="1" dirty="0">
                <a:latin typeface="+mj-lt"/>
              </a:rPr>
              <a:t> </a:t>
            </a:r>
            <a:r>
              <a:rPr lang="en-US" dirty="0" err="1">
                <a:latin typeface="+mj-lt"/>
              </a:rPr>
              <a:t>atau</a:t>
            </a:r>
            <a:r>
              <a:rPr lang="en-US" dirty="0">
                <a:latin typeface="+mj-lt"/>
              </a:rPr>
              <a:t> </a:t>
            </a:r>
            <a:r>
              <a:rPr lang="en-US" dirty="0" err="1">
                <a:latin typeface="+mj-lt"/>
              </a:rPr>
              <a:t>laba</a:t>
            </a:r>
            <a:r>
              <a:rPr lang="en-US" dirty="0">
                <a:latin typeface="+mj-lt"/>
              </a:rPr>
              <a:t> </a:t>
            </a:r>
            <a:r>
              <a:rPr lang="en-US" dirty="0" err="1">
                <a:latin typeface="+mj-lt"/>
              </a:rPr>
              <a:t>fiskal</a:t>
            </a:r>
            <a:r>
              <a:rPr lang="en-US" dirty="0">
                <a:latin typeface="+mj-lt"/>
              </a:rPr>
              <a:t> (</a:t>
            </a:r>
            <a:r>
              <a:rPr lang="en-US" dirty="0" err="1">
                <a:latin typeface="+mj-lt"/>
              </a:rPr>
              <a:t>rugi</a:t>
            </a:r>
            <a:r>
              <a:rPr lang="en-US" dirty="0">
                <a:latin typeface="+mj-lt"/>
              </a:rPr>
              <a:t> </a:t>
            </a:r>
            <a:r>
              <a:rPr lang="en-US" dirty="0" err="1">
                <a:latin typeface="+mj-lt"/>
              </a:rPr>
              <a:t>pajak</a:t>
            </a:r>
            <a:r>
              <a:rPr lang="en-US" dirty="0">
                <a:latin typeface="+mj-lt"/>
              </a:rPr>
              <a:t> </a:t>
            </a:r>
            <a:r>
              <a:rPr lang="en-US" dirty="0" err="1">
                <a:latin typeface="+mj-lt"/>
              </a:rPr>
              <a:t>atau</a:t>
            </a:r>
            <a:r>
              <a:rPr lang="en-US" dirty="0">
                <a:latin typeface="+mj-lt"/>
              </a:rPr>
              <a:t> </a:t>
            </a:r>
            <a:r>
              <a:rPr lang="en-US" dirty="0" err="1">
                <a:latin typeface="+mj-lt"/>
              </a:rPr>
              <a:t>rugi</a:t>
            </a:r>
            <a:r>
              <a:rPr lang="en-US" dirty="0">
                <a:latin typeface="+mj-lt"/>
              </a:rPr>
              <a:t> </a:t>
            </a:r>
            <a:r>
              <a:rPr lang="en-US" dirty="0" err="1">
                <a:latin typeface="+mj-lt"/>
              </a:rPr>
              <a:t>fiskal</a:t>
            </a:r>
            <a:r>
              <a:rPr lang="en-US" dirty="0">
                <a:latin typeface="+mj-lt"/>
              </a:rPr>
              <a:t>) </a:t>
            </a:r>
            <a:r>
              <a:rPr lang="en-US" dirty="0" err="1">
                <a:latin typeface="+mj-lt"/>
              </a:rPr>
              <a:t>adalah</a:t>
            </a:r>
            <a:r>
              <a:rPr lang="en-US" dirty="0">
                <a:latin typeface="+mj-lt"/>
              </a:rPr>
              <a:t> </a:t>
            </a:r>
            <a:r>
              <a:rPr lang="en-US" dirty="0" err="1">
                <a:latin typeface="+mj-lt"/>
              </a:rPr>
              <a:t>laba</a:t>
            </a:r>
            <a:r>
              <a:rPr lang="en-US" dirty="0">
                <a:latin typeface="+mj-lt"/>
              </a:rPr>
              <a:t> (</a:t>
            </a:r>
            <a:r>
              <a:rPr lang="en-US" dirty="0" err="1">
                <a:latin typeface="+mj-lt"/>
              </a:rPr>
              <a:t>rugi</a:t>
            </a:r>
            <a:r>
              <a:rPr lang="en-US" dirty="0">
                <a:latin typeface="+mj-lt"/>
              </a:rPr>
              <a:t>) </a:t>
            </a:r>
            <a:r>
              <a:rPr lang="en-US" dirty="0" err="1">
                <a:latin typeface="+mj-lt"/>
              </a:rPr>
              <a:t>selama</a:t>
            </a:r>
            <a:r>
              <a:rPr lang="en-US" dirty="0">
                <a:latin typeface="+mj-lt"/>
              </a:rPr>
              <a:t> </a:t>
            </a:r>
            <a:r>
              <a:rPr lang="en-US" dirty="0" err="1">
                <a:latin typeface="+mj-lt"/>
              </a:rPr>
              <a:t>satu</a:t>
            </a:r>
            <a:r>
              <a:rPr lang="en-US" dirty="0">
                <a:latin typeface="+mj-lt"/>
              </a:rPr>
              <a:t> </a:t>
            </a:r>
            <a:r>
              <a:rPr lang="en-US" dirty="0" err="1">
                <a:latin typeface="+mj-lt"/>
              </a:rPr>
              <a:t>periode</a:t>
            </a:r>
            <a:r>
              <a:rPr lang="en-US" dirty="0">
                <a:latin typeface="+mj-lt"/>
              </a:rPr>
              <a:t> yang </a:t>
            </a:r>
            <a:r>
              <a:rPr lang="en-US" dirty="0" err="1">
                <a:latin typeface="+mj-lt"/>
              </a:rPr>
              <a:t>dihitung</a:t>
            </a:r>
            <a:r>
              <a:rPr lang="en-US" dirty="0">
                <a:latin typeface="+mj-lt"/>
              </a:rPr>
              <a:t> </a:t>
            </a:r>
            <a:r>
              <a:rPr lang="en-US" dirty="0" err="1">
                <a:latin typeface="+mj-lt"/>
              </a:rPr>
              <a:t>berdasarkan</a:t>
            </a:r>
            <a:r>
              <a:rPr lang="en-US" dirty="0">
                <a:latin typeface="+mj-lt"/>
              </a:rPr>
              <a:t> </a:t>
            </a:r>
            <a:r>
              <a:rPr lang="en-US" dirty="0" err="1">
                <a:latin typeface="+mj-lt"/>
              </a:rPr>
              <a:t>peraturan</a:t>
            </a:r>
            <a:r>
              <a:rPr lang="en-US" dirty="0">
                <a:latin typeface="+mj-lt"/>
              </a:rPr>
              <a:t> yang </a:t>
            </a:r>
            <a:r>
              <a:rPr lang="en-US" dirty="0" err="1">
                <a:latin typeface="+mj-lt"/>
              </a:rPr>
              <a:t>ditetapkan</a:t>
            </a:r>
            <a:r>
              <a:rPr lang="en-US" dirty="0">
                <a:latin typeface="+mj-lt"/>
              </a:rPr>
              <a:t> </a:t>
            </a:r>
            <a:r>
              <a:rPr lang="en-US" dirty="0" err="1">
                <a:latin typeface="+mj-lt"/>
              </a:rPr>
              <a:t>oleh</a:t>
            </a:r>
            <a:r>
              <a:rPr lang="en-US" dirty="0">
                <a:latin typeface="+mj-lt"/>
              </a:rPr>
              <a:t> </a:t>
            </a:r>
            <a:r>
              <a:rPr lang="en-US" dirty="0" err="1">
                <a:latin typeface="+mj-lt"/>
              </a:rPr>
              <a:t>Otoritas</a:t>
            </a:r>
            <a:r>
              <a:rPr lang="en-US" dirty="0">
                <a:latin typeface="+mj-lt"/>
              </a:rPr>
              <a:t> </a:t>
            </a:r>
            <a:r>
              <a:rPr lang="en-US" dirty="0" err="1">
                <a:latin typeface="+mj-lt"/>
              </a:rPr>
              <a:t>Pajak</a:t>
            </a:r>
            <a:r>
              <a:rPr lang="en-US" dirty="0">
                <a:latin typeface="+mj-lt"/>
              </a:rPr>
              <a:t> </a:t>
            </a:r>
            <a:r>
              <a:rPr lang="en-US" dirty="0" err="1">
                <a:latin typeface="+mj-lt"/>
              </a:rPr>
              <a:t>atas</a:t>
            </a:r>
            <a:r>
              <a:rPr lang="en-US" dirty="0">
                <a:latin typeface="+mj-lt"/>
              </a:rPr>
              <a:t> </a:t>
            </a:r>
            <a:r>
              <a:rPr lang="en-US" dirty="0" err="1">
                <a:latin typeface="+mj-lt"/>
              </a:rPr>
              <a:t>pajak</a:t>
            </a:r>
            <a:r>
              <a:rPr lang="en-US" dirty="0">
                <a:latin typeface="+mj-lt"/>
              </a:rPr>
              <a:t> </a:t>
            </a:r>
            <a:r>
              <a:rPr lang="en-US" dirty="0" err="1">
                <a:latin typeface="+mj-lt"/>
              </a:rPr>
              <a:t>penghasilan</a:t>
            </a:r>
            <a:r>
              <a:rPr lang="en-US" dirty="0">
                <a:latin typeface="+mj-lt"/>
              </a:rPr>
              <a:t> yang </a:t>
            </a:r>
            <a:r>
              <a:rPr lang="en-US" dirty="0" err="1">
                <a:latin typeface="+mj-lt"/>
              </a:rPr>
              <a:t>terutang</a:t>
            </a:r>
            <a:r>
              <a:rPr lang="en-US" dirty="0">
                <a:latin typeface="+mj-lt"/>
              </a:rPr>
              <a:t> (</a:t>
            </a:r>
            <a:r>
              <a:rPr lang="en-US" dirty="0" err="1">
                <a:latin typeface="+mj-lt"/>
              </a:rPr>
              <a:t>dilunasi</a:t>
            </a:r>
            <a:r>
              <a:rPr lang="en-US" dirty="0">
                <a:latin typeface="+mj-lt"/>
              </a:rPr>
              <a:t>).</a:t>
            </a:r>
          </a:p>
          <a:p>
            <a:pPr marL="342900" indent="-342900">
              <a:spcBef>
                <a:spcPts val="1200"/>
              </a:spcBef>
              <a:buFont typeface="Arial" panose="020B0604020202020204" pitchFamily="34" charset="0"/>
              <a:buChar char="•"/>
            </a:pPr>
            <a:r>
              <a:rPr lang="en-US" b="1" dirty="0" err="1">
                <a:latin typeface="+mj-lt"/>
              </a:rPr>
              <a:t>Pajak</a:t>
            </a:r>
            <a:r>
              <a:rPr lang="en-US" b="1" dirty="0">
                <a:latin typeface="+mj-lt"/>
              </a:rPr>
              <a:t> </a:t>
            </a:r>
            <a:r>
              <a:rPr lang="en-US" b="1" dirty="0" err="1">
                <a:latin typeface="+mj-lt"/>
              </a:rPr>
              <a:t>penghasilan</a:t>
            </a:r>
            <a:r>
              <a:rPr lang="en-US" b="1" dirty="0">
                <a:latin typeface="+mj-lt"/>
              </a:rPr>
              <a:t> </a:t>
            </a:r>
            <a:r>
              <a:rPr lang="en-US" dirty="0" err="1">
                <a:latin typeface="+mj-lt"/>
              </a:rPr>
              <a:t>adalah</a:t>
            </a:r>
            <a:r>
              <a:rPr lang="en-US" dirty="0">
                <a:latin typeface="+mj-lt"/>
              </a:rPr>
              <a:t> </a:t>
            </a:r>
            <a:r>
              <a:rPr lang="en-US" dirty="0" err="1">
                <a:latin typeface="+mj-lt"/>
              </a:rPr>
              <a:t>pajak</a:t>
            </a:r>
            <a:r>
              <a:rPr lang="en-US" dirty="0">
                <a:latin typeface="+mj-lt"/>
              </a:rPr>
              <a:t> yang </a:t>
            </a:r>
            <a:r>
              <a:rPr lang="en-US" dirty="0" err="1">
                <a:latin typeface="+mj-lt"/>
              </a:rPr>
              <a:t>dihitung</a:t>
            </a:r>
            <a:r>
              <a:rPr lang="en-US" dirty="0">
                <a:latin typeface="+mj-lt"/>
              </a:rPr>
              <a:t> </a:t>
            </a:r>
            <a:r>
              <a:rPr lang="en-US" dirty="0" err="1">
                <a:latin typeface="+mj-lt"/>
              </a:rPr>
              <a:t>berdasarkan</a:t>
            </a:r>
            <a:r>
              <a:rPr lang="en-US" dirty="0">
                <a:latin typeface="+mj-lt"/>
              </a:rPr>
              <a:t> </a:t>
            </a:r>
            <a:r>
              <a:rPr lang="en-US" dirty="0" err="1">
                <a:latin typeface="+mj-lt"/>
              </a:rPr>
              <a:t>peraturan</a:t>
            </a:r>
            <a:r>
              <a:rPr lang="en-US" dirty="0">
                <a:latin typeface="+mj-lt"/>
              </a:rPr>
              <a:t> </a:t>
            </a:r>
            <a:r>
              <a:rPr lang="en-US" dirty="0" err="1">
                <a:latin typeface="+mj-lt"/>
              </a:rPr>
              <a:t>perpajakan</a:t>
            </a:r>
            <a:r>
              <a:rPr lang="en-US" dirty="0">
                <a:latin typeface="+mj-lt"/>
              </a:rPr>
              <a:t> </a:t>
            </a:r>
            <a:r>
              <a:rPr lang="en-US" dirty="0" err="1">
                <a:latin typeface="+mj-lt"/>
              </a:rPr>
              <a:t>dan</a:t>
            </a:r>
            <a:r>
              <a:rPr lang="en-US" dirty="0">
                <a:latin typeface="+mj-lt"/>
              </a:rPr>
              <a:t> </a:t>
            </a:r>
            <a:r>
              <a:rPr lang="en-US" dirty="0" err="1">
                <a:latin typeface="+mj-lt"/>
              </a:rPr>
              <a:t>pajak</a:t>
            </a:r>
            <a:r>
              <a:rPr lang="en-US" dirty="0">
                <a:latin typeface="+mj-lt"/>
              </a:rPr>
              <a:t> </a:t>
            </a:r>
            <a:r>
              <a:rPr lang="en-US" dirty="0" err="1">
                <a:latin typeface="+mj-lt"/>
              </a:rPr>
              <a:t>ini</a:t>
            </a:r>
            <a:r>
              <a:rPr lang="en-US" dirty="0">
                <a:latin typeface="+mj-lt"/>
              </a:rPr>
              <a:t> </a:t>
            </a:r>
            <a:r>
              <a:rPr lang="en-US" dirty="0" err="1">
                <a:latin typeface="+mj-lt"/>
              </a:rPr>
              <a:t>dikenakan</a:t>
            </a:r>
            <a:r>
              <a:rPr lang="en-US" dirty="0">
                <a:latin typeface="+mj-lt"/>
              </a:rPr>
              <a:t> </a:t>
            </a:r>
            <a:r>
              <a:rPr lang="en-US" dirty="0" err="1">
                <a:latin typeface="+mj-lt"/>
              </a:rPr>
              <a:t>atas</a:t>
            </a:r>
            <a:r>
              <a:rPr lang="en-US" dirty="0">
                <a:latin typeface="+mj-lt"/>
              </a:rPr>
              <a:t> </a:t>
            </a:r>
            <a:r>
              <a:rPr lang="en-US" dirty="0" err="1">
                <a:latin typeface="+mj-lt"/>
              </a:rPr>
              <a:t>laba</a:t>
            </a:r>
            <a:r>
              <a:rPr lang="en-US" dirty="0">
                <a:latin typeface="+mj-lt"/>
              </a:rPr>
              <a:t> </a:t>
            </a:r>
            <a:r>
              <a:rPr lang="en-US" dirty="0" err="1">
                <a:latin typeface="+mj-lt"/>
              </a:rPr>
              <a:t>kena</a:t>
            </a:r>
            <a:r>
              <a:rPr lang="en-US" dirty="0">
                <a:latin typeface="+mj-lt"/>
              </a:rPr>
              <a:t> </a:t>
            </a:r>
            <a:r>
              <a:rPr lang="en-US" dirty="0" err="1">
                <a:latin typeface="+mj-lt"/>
              </a:rPr>
              <a:t>pajak</a:t>
            </a:r>
            <a:r>
              <a:rPr lang="en-US" dirty="0">
                <a:latin typeface="+mj-lt"/>
              </a:rPr>
              <a:t> </a:t>
            </a:r>
            <a:r>
              <a:rPr lang="en-US" dirty="0" err="1">
                <a:latin typeface="+mj-lt"/>
              </a:rPr>
              <a:t>entitas</a:t>
            </a:r>
            <a:r>
              <a:rPr lang="en-US" dirty="0">
                <a:latin typeface="+mj-lt"/>
              </a:rPr>
              <a:t>.</a:t>
            </a:r>
            <a:endParaRPr lang="id-ID" dirty="0">
              <a:latin typeface="+mj-lt"/>
            </a:endParaRPr>
          </a:p>
        </p:txBody>
      </p:sp>
      <p:sp>
        <p:nvSpPr>
          <p:cNvPr id="3" name="Rectangle 2">
            <a:extLst>
              <a:ext uri="{FF2B5EF4-FFF2-40B4-BE49-F238E27FC236}">
                <a16:creationId xmlns:a16="http://schemas.microsoft.com/office/drawing/2014/main" id="{31D3BFA7-D8A3-4422-8431-229998A17610}"/>
              </a:ext>
            </a:extLst>
          </p:cNvPr>
          <p:cNvSpPr/>
          <p:nvPr/>
        </p:nvSpPr>
        <p:spPr>
          <a:xfrm>
            <a:off x="9380305" y="1919555"/>
            <a:ext cx="2704287" cy="794400"/>
          </a:xfrm>
          <a:prstGeom prst="rect">
            <a:avLst/>
          </a:prstGeom>
          <a:gradFill>
            <a:gsLst>
              <a:gs pos="0">
                <a:schemeClr val="accent3">
                  <a:lumMod val="110000"/>
                  <a:satMod val="105000"/>
                  <a:tint val="67000"/>
                </a:schemeClr>
              </a:gs>
              <a:gs pos="94137">
                <a:schemeClr val="accent2">
                  <a:lumMod val="20000"/>
                  <a:lumOff val="80000"/>
                </a:schemeClr>
              </a:gs>
              <a:gs pos="32000">
                <a:srgbClr val="F3CFF9"/>
              </a:gs>
            </a:gsLst>
          </a:gradFill>
        </p:spPr>
        <p:style>
          <a:lnRef idx="1">
            <a:schemeClr val="accent3"/>
          </a:lnRef>
          <a:fillRef idx="2">
            <a:schemeClr val="accent3"/>
          </a:fillRef>
          <a:effectRef idx="1">
            <a:schemeClr val="accent3"/>
          </a:effectRef>
          <a:fontRef idx="minor">
            <a:schemeClr val="dk1"/>
          </a:fontRef>
        </p:style>
        <p:txBody>
          <a:bodyPr rtlCol="0" anchor="ctr"/>
          <a:lstStyle/>
          <a:p>
            <a:pPr>
              <a:lnSpc>
                <a:spcPct val="90000"/>
              </a:lnSpc>
            </a:pPr>
            <a:r>
              <a:rPr lang="en-US" sz="1800" b="1" dirty="0"/>
              <a:t>Beban </a:t>
            </a:r>
            <a:r>
              <a:rPr lang="en-US" sz="1800" b="1" dirty="0" err="1"/>
              <a:t>pajak</a:t>
            </a:r>
            <a:r>
              <a:rPr lang="en-US" sz="1800" b="1" dirty="0"/>
              <a:t> </a:t>
            </a:r>
            <a:r>
              <a:rPr lang="en-US" sz="1800" b="1" dirty="0" err="1"/>
              <a:t>penghasilan</a:t>
            </a:r>
            <a:r>
              <a:rPr lang="en-US" sz="1800" b="1" dirty="0"/>
              <a:t>:</a:t>
            </a:r>
          </a:p>
          <a:p>
            <a:pPr marL="285750" indent="-285750">
              <a:lnSpc>
                <a:spcPct val="90000"/>
              </a:lnSpc>
              <a:buFont typeface="Arial" panose="020B0604020202020204" pitchFamily="34" charset="0"/>
              <a:buChar char="•"/>
            </a:pPr>
            <a:r>
              <a:rPr lang="en-US" sz="1800" b="1" dirty="0" err="1"/>
              <a:t>Pajak</a:t>
            </a:r>
            <a:r>
              <a:rPr lang="en-US" sz="1800" b="1" dirty="0"/>
              <a:t> </a:t>
            </a:r>
            <a:r>
              <a:rPr lang="en-US" sz="1800" b="1" dirty="0" err="1"/>
              <a:t>Kini</a:t>
            </a:r>
            <a:r>
              <a:rPr lang="en-US" sz="1800" b="1" dirty="0"/>
              <a:t> +</a:t>
            </a:r>
          </a:p>
          <a:p>
            <a:pPr marL="285750" indent="-285750">
              <a:lnSpc>
                <a:spcPct val="90000"/>
              </a:lnSpc>
              <a:buFont typeface="Arial" panose="020B0604020202020204" pitchFamily="34" charset="0"/>
              <a:buChar char="•"/>
            </a:pPr>
            <a:r>
              <a:rPr lang="en-US" sz="1800" b="1" dirty="0" err="1"/>
              <a:t>Pajak</a:t>
            </a:r>
            <a:r>
              <a:rPr lang="en-US" sz="1800" b="1" dirty="0"/>
              <a:t> </a:t>
            </a:r>
            <a:r>
              <a:rPr lang="en-US" sz="1800" b="1" dirty="0" err="1"/>
              <a:t>Tangguhan</a:t>
            </a:r>
            <a:endParaRPr lang="en-US" sz="1800" b="1" dirty="0"/>
          </a:p>
        </p:txBody>
      </p:sp>
      <p:sp>
        <p:nvSpPr>
          <p:cNvPr id="6" name="Slide Number Placeholder 3">
            <a:extLst>
              <a:ext uri="{FF2B5EF4-FFF2-40B4-BE49-F238E27FC236}">
                <a16:creationId xmlns:a16="http://schemas.microsoft.com/office/drawing/2014/main" id="{73EE0E59-D812-4747-8AC5-AE798061F141}"/>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12</a:t>
            </a:fld>
            <a:endParaRPr lang="en-US" sz="1600" b="1" dirty="0">
              <a:latin typeface="+mj-lt"/>
            </a:endParaRPr>
          </a:p>
        </p:txBody>
      </p:sp>
    </p:spTree>
    <p:extLst>
      <p:ext uri="{BB962C8B-B14F-4D97-AF65-F5344CB8AC3E}">
        <p14:creationId xmlns:p14="http://schemas.microsoft.com/office/powerpoint/2010/main" val="415536610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t">
            <a:normAutofit/>
          </a:bodyPr>
          <a:lstStyle/>
          <a:p>
            <a:pPr>
              <a:lnSpc>
                <a:spcPct val="90000"/>
              </a:lnSpc>
              <a:defRPr/>
            </a:pPr>
            <a:r>
              <a:rPr lang="id-ID" dirty="0">
                <a:latin typeface="Fjalla One" panose="02000506040000020004" pitchFamily="2" charset="0"/>
              </a:rPr>
              <a:t>Pengakuan pajak kini</a:t>
            </a:r>
          </a:p>
        </p:txBody>
      </p:sp>
      <p:sp>
        <p:nvSpPr>
          <p:cNvPr id="25603" name="Content Placeholder 2"/>
          <p:cNvSpPr>
            <a:spLocks/>
          </p:cNvSpPr>
          <p:nvPr/>
        </p:nvSpPr>
        <p:spPr>
          <a:xfrm>
            <a:off x="1258818" y="1753012"/>
            <a:ext cx="8118481" cy="4203299"/>
          </a:xfrm>
          <a:prstGeom prst="rect">
            <a:avLst/>
          </a:prstGeom>
        </p:spPr>
        <p:txBody>
          <a:bodyPr>
            <a:normAutofit/>
          </a:bodyPr>
          <a:lstStyle/>
          <a:p>
            <a:pPr marL="301752" indent="-301752" defTabSz="1609022">
              <a:lnSpc>
                <a:spcPct val="90000"/>
              </a:lnSpc>
              <a:spcBef>
                <a:spcPts val="1056"/>
              </a:spcBef>
              <a:buFont typeface="Arial" panose="020B0604020202020204" pitchFamily="34" charset="0"/>
              <a:buChar char="•"/>
            </a:pPr>
            <a:r>
              <a:rPr lang="id-ID" sz="2200" kern="1200" dirty="0">
                <a:solidFill>
                  <a:schemeClr val="tx1"/>
                </a:solidFill>
                <a:latin typeface="+mn-lt"/>
                <a:ea typeface="+mn-ea"/>
                <a:cs typeface="+mn-cs"/>
              </a:rPr>
              <a:t>Jumlah pajak kini, yang belum dibayar harus diakui sebagai </a:t>
            </a:r>
            <a:r>
              <a:rPr lang="id-ID" sz="2200" b="1" u="sng" kern="1200" dirty="0">
                <a:solidFill>
                  <a:srgbClr val="FF0000"/>
                </a:solidFill>
                <a:latin typeface="+mn-lt"/>
                <a:ea typeface="+mn-ea"/>
                <a:cs typeface="+mn-cs"/>
              </a:rPr>
              <a:t>liabilitas</a:t>
            </a:r>
            <a:r>
              <a:rPr lang="id-ID" sz="2200" kern="1200" dirty="0">
                <a:solidFill>
                  <a:schemeClr val="tx1"/>
                </a:solidFill>
                <a:latin typeface="+mn-lt"/>
                <a:ea typeface="+mn-ea"/>
                <a:cs typeface="+mn-cs"/>
              </a:rPr>
              <a:t>. </a:t>
            </a:r>
          </a:p>
          <a:p>
            <a:pPr marL="301752" indent="-301752" defTabSz="1609022">
              <a:lnSpc>
                <a:spcPct val="90000"/>
              </a:lnSpc>
              <a:spcBef>
                <a:spcPts val="1056"/>
              </a:spcBef>
              <a:buFont typeface="Arial" panose="020B0604020202020204" pitchFamily="34" charset="0"/>
              <a:buChar char="•"/>
            </a:pPr>
            <a:r>
              <a:rPr lang="id-ID" sz="2200" kern="1200" dirty="0">
                <a:solidFill>
                  <a:schemeClr val="tx1"/>
                </a:solidFill>
                <a:latin typeface="+mn-lt"/>
                <a:ea typeface="+mn-ea"/>
                <a:cs typeface="+mn-cs"/>
              </a:rPr>
              <a:t>Apabila jumlah pajak yang telah dibayar melebihi jumlah pajak terutang, maka selisihnya, diakui sebagai</a:t>
            </a:r>
            <a:r>
              <a:rPr lang="id-ID" sz="2200" b="1" u="sng" kern="1200" dirty="0">
                <a:solidFill>
                  <a:srgbClr val="FF0000"/>
                </a:solidFill>
                <a:latin typeface="+mn-lt"/>
                <a:ea typeface="+mn-ea"/>
                <a:cs typeface="+mn-cs"/>
              </a:rPr>
              <a:t> </a:t>
            </a:r>
            <a:r>
              <a:rPr lang="en-US" sz="2200" b="1" u="sng" kern="1200" dirty="0" err="1">
                <a:solidFill>
                  <a:srgbClr val="FF0000"/>
                </a:solidFill>
                <a:latin typeface="+mn-lt"/>
                <a:ea typeface="+mn-ea"/>
                <a:cs typeface="+mn-cs"/>
              </a:rPr>
              <a:t>aset</a:t>
            </a:r>
            <a:r>
              <a:rPr lang="id-ID" sz="2200" kern="1200" dirty="0">
                <a:solidFill>
                  <a:schemeClr val="tx1"/>
                </a:solidFill>
                <a:latin typeface="+mn-lt"/>
                <a:ea typeface="+mn-ea"/>
                <a:cs typeface="+mn-cs"/>
              </a:rPr>
              <a:t>.</a:t>
            </a:r>
            <a:endParaRPr lang="en-US" sz="2200" kern="1200" dirty="0">
              <a:solidFill>
                <a:schemeClr val="tx1"/>
              </a:solidFill>
              <a:latin typeface="+mn-lt"/>
              <a:ea typeface="+mn-ea"/>
              <a:cs typeface="+mn-cs"/>
            </a:endParaRPr>
          </a:p>
          <a:p>
            <a:pPr marL="301752" indent="-301752" defTabSz="1609022">
              <a:lnSpc>
                <a:spcPct val="90000"/>
              </a:lnSpc>
              <a:spcBef>
                <a:spcPts val="1056"/>
              </a:spcBef>
              <a:buFont typeface="Arial" panose="020B0604020202020204" pitchFamily="34" charset="0"/>
              <a:buChar char="•"/>
            </a:pPr>
            <a:r>
              <a:rPr lang="en-US" sz="2200" kern="1200" dirty="0" err="1">
                <a:solidFill>
                  <a:schemeClr val="tx1"/>
                </a:solidFill>
                <a:latin typeface="+mn-lt"/>
                <a:ea typeface="+mn-ea"/>
                <a:cs typeface="+mn-cs"/>
              </a:rPr>
              <a:t>Manfaat</a:t>
            </a:r>
            <a:r>
              <a:rPr lang="en-US" sz="2200" kern="1200" dirty="0">
                <a:solidFill>
                  <a:schemeClr val="tx1"/>
                </a:solidFill>
                <a:latin typeface="+mn-lt"/>
                <a:ea typeface="+mn-ea"/>
                <a:cs typeface="+mn-cs"/>
              </a:rPr>
              <a:t> </a:t>
            </a:r>
            <a:r>
              <a:rPr lang="id-ID" sz="2200" kern="1200" dirty="0">
                <a:solidFill>
                  <a:schemeClr val="tx1"/>
                </a:solidFill>
                <a:latin typeface="+mn-lt"/>
                <a:ea typeface="+mn-ea"/>
                <a:cs typeface="+mn-cs"/>
              </a:rPr>
              <a:t>dari </a:t>
            </a:r>
            <a:r>
              <a:rPr lang="en-US" sz="2200" kern="1200" dirty="0" err="1">
                <a:solidFill>
                  <a:schemeClr val="tx1"/>
                </a:solidFill>
                <a:latin typeface="+mn-lt"/>
                <a:ea typeface="+mn-ea"/>
                <a:cs typeface="+mn-cs"/>
              </a:rPr>
              <a:t>rugi</a:t>
            </a:r>
            <a:r>
              <a:rPr lang="en-US" sz="2200" kern="1200" dirty="0">
                <a:solidFill>
                  <a:schemeClr val="tx1"/>
                </a:solidFill>
                <a:latin typeface="+mn-lt"/>
                <a:ea typeface="+mn-ea"/>
                <a:cs typeface="+mn-cs"/>
              </a:rPr>
              <a:t> </a:t>
            </a:r>
            <a:r>
              <a:rPr lang="en-US" sz="2200" kern="1200" dirty="0" err="1">
                <a:solidFill>
                  <a:schemeClr val="tx1"/>
                </a:solidFill>
                <a:latin typeface="+mn-lt"/>
                <a:ea typeface="+mn-ea"/>
                <a:cs typeface="+mn-cs"/>
              </a:rPr>
              <a:t>pajak</a:t>
            </a:r>
            <a:r>
              <a:rPr lang="en-US" sz="2200" kern="1200" dirty="0">
                <a:solidFill>
                  <a:schemeClr val="tx1"/>
                </a:solidFill>
                <a:latin typeface="+mn-lt"/>
                <a:ea typeface="+mn-ea"/>
                <a:cs typeface="+mn-cs"/>
              </a:rPr>
              <a:t> yang </a:t>
            </a:r>
            <a:r>
              <a:rPr lang="en-US" sz="2200" kern="1200" dirty="0" err="1">
                <a:solidFill>
                  <a:schemeClr val="tx1"/>
                </a:solidFill>
                <a:latin typeface="+mn-lt"/>
                <a:ea typeface="+mn-ea"/>
                <a:cs typeface="+mn-cs"/>
              </a:rPr>
              <a:t>dapat</a:t>
            </a:r>
            <a:r>
              <a:rPr lang="en-US" sz="2200" kern="1200" dirty="0">
                <a:solidFill>
                  <a:schemeClr val="tx1"/>
                </a:solidFill>
                <a:latin typeface="+mn-lt"/>
                <a:ea typeface="+mn-ea"/>
                <a:cs typeface="+mn-cs"/>
              </a:rPr>
              <a:t> </a:t>
            </a:r>
            <a:r>
              <a:rPr lang="en-US" sz="2200" kern="1200" dirty="0" err="1">
                <a:solidFill>
                  <a:schemeClr val="tx1"/>
                </a:solidFill>
                <a:latin typeface="+mn-lt"/>
                <a:ea typeface="+mn-ea"/>
                <a:cs typeface="+mn-cs"/>
              </a:rPr>
              <a:t>ditarik</a:t>
            </a:r>
            <a:r>
              <a:rPr lang="en-US" sz="2200" kern="1200" dirty="0">
                <a:solidFill>
                  <a:schemeClr val="tx1"/>
                </a:solidFill>
                <a:latin typeface="+mn-lt"/>
                <a:ea typeface="+mn-ea"/>
                <a:cs typeface="+mn-cs"/>
              </a:rPr>
              <a:t> </a:t>
            </a:r>
            <a:r>
              <a:rPr lang="en-US" sz="2200" kern="1200" dirty="0" err="1">
                <a:solidFill>
                  <a:schemeClr val="tx1"/>
                </a:solidFill>
                <a:latin typeface="+mn-lt"/>
                <a:ea typeface="+mn-ea"/>
                <a:cs typeface="+mn-cs"/>
              </a:rPr>
              <a:t>kembali</a:t>
            </a:r>
            <a:r>
              <a:rPr lang="en-US" sz="2200" kern="1200" dirty="0">
                <a:solidFill>
                  <a:schemeClr val="tx1"/>
                </a:solidFill>
                <a:latin typeface="+mn-lt"/>
                <a:ea typeface="+mn-ea"/>
                <a:cs typeface="+mn-cs"/>
              </a:rPr>
              <a:t> </a:t>
            </a:r>
            <a:r>
              <a:rPr lang="en-US" sz="2200" kern="1200" dirty="0" err="1">
                <a:solidFill>
                  <a:schemeClr val="tx1"/>
                </a:solidFill>
                <a:latin typeface="+mn-lt"/>
                <a:ea typeface="+mn-ea"/>
                <a:cs typeface="+mn-cs"/>
              </a:rPr>
              <a:t>untuk</a:t>
            </a:r>
            <a:r>
              <a:rPr lang="en-US" sz="2200" kern="1200" dirty="0">
                <a:solidFill>
                  <a:schemeClr val="tx1"/>
                </a:solidFill>
                <a:latin typeface="+mn-lt"/>
                <a:ea typeface="+mn-ea"/>
                <a:cs typeface="+mn-cs"/>
              </a:rPr>
              <a:t> </a:t>
            </a:r>
            <a:r>
              <a:rPr lang="en-US" sz="2200" kern="1200" dirty="0" err="1">
                <a:solidFill>
                  <a:schemeClr val="tx1"/>
                </a:solidFill>
                <a:latin typeface="+mn-lt"/>
                <a:ea typeface="+mn-ea"/>
                <a:cs typeface="+mn-cs"/>
              </a:rPr>
              <a:t>memulihkan</a:t>
            </a:r>
            <a:r>
              <a:rPr lang="en-US" sz="2200" kern="1200" dirty="0">
                <a:solidFill>
                  <a:schemeClr val="tx1"/>
                </a:solidFill>
                <a:latin typeface="+mn-lt"/>
                <a:ea typeface="+mn-ea"/>
                <a:cs typeface="+mn-cs"/>
              </a:rPr>
              <a:t> </a:t>
            </a:r>
            <a:r>
              <a:rPr lang="en-US" sz="2200" kern="1200" dirty="0" err="1">
                <a:solidFill>
                  <a:schemeClr val="tx1"/>
                </a:solidFill>
                <a:latin typeface="+mn-lt"/>
                <a:ea typeface="+mn-ea"/>
                <a:cs typeface="+mn-cs"/>
              </a:rPr>
              <a:t>pajak</a:t>
            </a:r>
            <a:r>
              <a:rPr lang="en-US" sz="2200" kern="1200" dirty="0">
                <a:solidFill>
                  <a:schemeClr val="tx1"/>
                </a:solidFill>
                <a:latin typeface="+mn-lt"/>
                <a:ea typeface="+mn-ea"/>
                <a:cs typeface="+mn-cs"/>
              </a:rPr>
              <a:t> </a:t>
            </a:r>
            <a:r>
              <a:rPr lang="en-US" sz="2200" kern="1200" dirty="0" err="1">
                <a:solidFill>
                  <a:schemeClr val="tx1"/>
                </a:solidFill>
                <a:latin typeface="+mn-lt"/>
                <a:ea typeface="+mn-ea"/>
                <a:cs typeface="+mn-cs"/>
              </a:rPr>
              <a:t>kini</a:t>
            </a:r>
            <a:r>
              <a:rPr lang="en-US" sz="2200" kern="1200" dirty="0">
                <a:solidFill>
                  <a:schemeClr val="tx1"/>
                </a:solidFill>
                <a:latin typeface="+mn-lt"/>
                <a:ea typeface="+mn-ea"/>
                <a:cs typeface="+mn-cs"/>
              </a:rPr>
              <a:t> </a:t>
            </a:r>
            <a:r>
              <a:rPr lang="en-US" sz="2200" kern="1200" dirty="0" err="1">
                <a:solidFill>
                  <a:schemeClr val="tx1"/>
                </a:solidFill>
                <a:latin typeface="+mn-lt"/>
                <a:ea typeface="+mn-ea"/>
                <a:cs typeface="+mn-cs"/>
              </a:rPr>
              <a:t>dari</a:t>
            </a:r>
            <a:r>
              <a:rPr lang="en-US" sz="2200" kern="1200" dirty="0">
                <a:solidFill>
                  <a:schemeClr val="tx1"/>
                </a:solidFill>
                <a:latin typeface="+mn-lt"/>
                <a:ea typeface="+mn-ea"/>
                <a:cs typeface="+mn-cs"/>
              </a:rPr>
              <a:t> </a:t>
            </a:r>
            <a:r>
              <a:rPr lang="en-US" sz="2200" kern="1200" dirty="0" err="1">
                <a:solidFill>
                  <a:schemeClr val="tx1"/>
                </a:solidFill>
                <a:latin typeface="+mn-lt"/>
                <a:ea typeface="+mn-ea"/>
                <a:cs typeface="+mn-cs"/>
              </a:rPr>
              <a:t>periode</a:t>
            </a:r>
            <a:r>
              <a:rPr lang="en-US" sz="2200" kern="1200" dirty="0">
                <a:solidFill>
                  <a:schemeClr val="tx1"/>
                </a:solidFill>
                <a:latin typeface="+mn-lt"/>
                <a:ea typeface="+mn-ea"/>
                <a:cs typeface="+mn-cs"/>
              </a:rPr>
              <a:t> </a:t>
            </a:r>
            <a:r>
              <a:rPr lang="en-US" sz="2200" kern="1200" dirty="0" err="1">
                <a:solidFill>
                  <a:schemeClr val="tx1"/>
                </a:solidFill>
                <a:latin typeface="+mn-lt"/>
                <a:ea typeface="+mn-ea"/>
                <a:cs typeface="+mn-cs"/>
              </a:rPr>
              <a:t>sebelumnya</a:t>
            </a:r>
            <a:r>
              <a:rPr lang="en-US" sz="2200" kern="1200" dirty="0">
                <a:solidFill>
                  <a:schemeClr val="tx1"/>
                </a:solidFill>
                <a:latin typeface="+mn-lt"/>
                <a:ea typeface="+mn-ea"/>
                <a:cs typeface="+mn-cs"/>
              </a:rPr>
              <a:t> </a:t>
            </a:r>
            <a:r>
              <a:rPr lang="en-US" sz="2200" kern="1200" dirty="0" err="1">
                <a:solidFill>
                  <a:schemeClr val="tx1"/>
                </a:solidFill>
                <a:latin typeface="+mn-lt"/>
                <a:ea typeface="+mn-ea"/>
                <a:cs typeface="+mn-cs"/>
              </a:rPr>
              <a:t>diakui</a:t>
            </a:r>
            <a:r>
              <a:rPr lang="en-US" sz="2200" kern="1200" dirty="0">
                <a:solidFill>
                  <a:schemeClr val="tx1"/>
                </a:solidFill>
                <a:latin typeface="+mn-lt"/>
                <a:ea typeface="+mn-ea"/>
                <a:cs typeface="+mn-cs"/>
              </a:rPr>
              <a:t> </a:t>
            </a:r>
            <a:r>
              <a:rPr lang="en-US" sz="2200" kern="1200" dirty="0" err="1">
                <a:solidFill>
                  <a:schemeClr val="tx1"/>
                </a:solidFill>
                <a:latin typeface="+mn-lt"/>
                <a:ea typeface="+mn-ea"/>
                <a:cs typeface="+mn-cs"/>
              </a:rPr>
              <a:t>sebagai</a:t>
            </a:r>
            <a:r>
              <a:rPr lang="en-US" sz="2200" kern="1200" dirty="0">
                <a:solidFill>
                  <a:schemeClr val="tx1"/>
                </a:solidFill>
                <a:latin typeface="+mn-lt"/>
                <a:ea typeface="+mn-ea"/>
                <a:cs typeface="+mn-cs"/>
              </a:rPr>
              <a:t> </a:t>
            </a:r>
            <a:r>
              <a:rPr lang="en-US" sz="2200" b="1" u="sng" kern="1200" dirty="0" err="1">
                <a:solidFill>
                  <a:srgbClr val="FF0000"/>
                </a:solidFill>
                <a:latin typeface="+mn-lt"/>
                <a:ea typeface="+mn-ea"/>
                <a:cs typeface="+mn-cs"/>
              </a:rPr>
              <a:t>aset</a:t>
            </a:r>
            <a:r>
              <a:rPr lang="en-US" sz="2200" kern="1200" dirty="0">
                <a:solidFill>
                  <a:schemeClr val="tx1"/>
                </a:solidFill>
                <a:latin typeface="+mn-lt"/>
                <a:ea typeface="+mn-ea"/>
                <a:cs typeface="+mn-cs"/>
              </a:rPr>
              <a:t>.</a:t>
            </a:r>
            <a:endParaRPr lang="id-ID" sz="2200" dirty="0"/>
          </a:p>
        </p:txBody>
      </p:sp>
      <p:pic>
        <p:nvPicPr>
          <p:cNvPr id="23554" name="Picture 2" descr="C:\Users\siina\Desktop\MOM'S\PSAK BARU\gambar ekonomi\desk_office_111280_tnb.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7299" y="2265001"/>
            <a:ext cx="1957858" cy="183276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351286" y="4459651"/>
            <a:ext cx="8686800" cy="161728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marL="251460" indent="-251460" defTabSz="1609022">
              <a:spcAft>
                <a:spcPts val="600"/>
              </a:spcAft>
              <a:buFont typeface="Arial" panose="020B0604020202020204" pitchFamily="34" charset="0"/>
              <a:buChar char="•"/>
            </a:pPr>
            <a:r>
              <a:rPr lang="id-ID" sz="2000" kern="1200" dirty="0">
                <a:solidFill>
                  <a:schemeClr val="dk1"/>
                </a:solidFill>
                <a:latin typeface="+mn-lt"/>
                <a:ea typeface="+mn-ea"/>
                <a:cs typeface="+mn-cs"/>
              </a:rPr>
              <a:t>Beban Pajak Kini</a:t>
            </a:r>
            <a:r>
              <a:rPr lang="en-US" sz="2000" kern="1200" dirty="0">
                <a:solidFill>
                  <a:schemeClr val="dk1"/>
                </a:solidFill>
                <a:latin typeface="+mn-lt"/>
                <a:ea typeface="+mn-ea"/>
                <a:cs typeface="+mn-cs"/>
              </a:rPr>
              <a:t> = </a:t>
            </a:r>
            <a:r>
              <a:rPr lang="en-US" sz="2000" kern="1200" dirty="0" err="1">
                <a:solidFill>
                  <a:schemeClr val="dk1"/>
                </a:solidFill>
                <a:latin typeface="+mn-lt"/>
                <a:ea typeface="+mn-ea"/>
                <a:cs typeface="+mn-cs"/>
              </a:rPr>
              <a:t>pajak</a:t>
            </a:r>
            <a:r>
              <a:rPr lang="en-US" sz="2000" kern="1200" dirty="0">
                <a:solidFill>
                  <a:schemeClr val="dk1"/>
                </a:solidFill>
                <a:latin typeface="+mn-lt"/>
                <a:ea typeface="+mn-ea"/>
                <a:cs typeface="+mn-cs"/>
              </a:rPr>
              <a:t> </a:t>
            </a:r>
            <a:r>
              <a:rPr lang="en-US" sz="2000" kern="1200" dirty="0" err="1">
                <a:solidFill>
                  <a:schemeClr val="dk1"/>
                </a:solidFill>
                <a:latin typeface="+mn-lt"/>
                <a:ea typeface="+mn-ea"/>
                <a:cs typeface="+mn-cs"/>
              </a:rPr>
              <a:t>terutang</a:t>
            </a:r>
            <a:r>
              <a:rPr lang="en-US" sz="2000" kern="1200" dirty="0">
                <a:solidFill>
                  <a:schemeClr val="dk1"/>
                </a:solidFill>
                <a:latin typeface="+mn-lt"/>
                <a:ea typeface="+mn-ea"/>
                <a:cs typeface="+mn-cs"/>
              </a:rPr>
              <a:t> </a:t>
            </a:r>
            <a:r>
              <a:rPr lang="en-US" sz="2000" kern="1200" dirty="0" err="1">
                <a:solidFill>
                  <a:schemeClr val="dk1"/>
                </a:solidFill>
                <a:latin typeface="+mn-lt"/>
                <a:ea typeface="+mn-ea"/>
                <a:cs typeface="+mn-cs"/>
              </a:rPr>
              <a:t>dalam</a:t>
            </a:r>
            <a:r>
              <a:rPr lang="en-US" sz="2000" kern="1200" dirty="0">
                <a:solidFill>
                  <a:schemeClr val="dk1"/>
                </a:solidFill>
                <a:latin typeface="+mn-lt"/>
                <a:ea typeface="+mn-ea"/>
                <a:cs typeface="+mn-cs"/>
              </a:rPr>
              <a:t> </a:t>
            </a:r>
            <a:r>
              <a:rPr lang="en-US" sz="2000" kern="1200" dirty="0" err="1">
                <a:solidFill>
                  <a:schemeClr val="dk1"/>
                </a:solidFill>
                <a:latin typeface="+mn-lt"/>
                <a:ea typeface="+mn-ea"/>
                <a:cs typeface="+mn-cs"/>
              </a:rPr>
              <a:t>satu</a:t>
            </a:r>
            <a:r>
              <a:rPr lang="en-US" sz="2000" kern="1200" dirty="0">
                <a:solidFill>
                  <a:schemeClr val="dk1"/>
                </a:solidFill>
                <a:latin typeface="+mn-lt"/>
                <a:ea typeface="+mn-ea"/>
                <a:cs typeface="+mn-cs"/>
              </a:rPr>
              <a:t> </a:t>
            </a:r>
            <a:r>
              <a:rPr lang="en-US" sz="2000" kern="1200" dirty="0" err="1">
                <a:solidFill>
                  <a:schemeClr val="dk1"/>
                </a:solidFill>
                <a:latin typeface="+mn-lt"/>
                <a:ea typeface="+mn-ea"/>
                <a:cs typeface="+mn-cs"/>
              </a:rPr>
              <a:t>tahun</a:t>
            </a:r>
            <a:r>
              <a:rPr lang="en-US" sz="2000" kern="1200" dirty="0">
                <a:solidFill>
                  <a:schemeClr val="dk1"/>
                </a:solidFill>
                <a:latin typeface="+mn-lt"/>
                <a:ea typeface="+mn-ea"/>
                <a:cs typeface="+mn-cs"/>
              </a:rPr>
              <a:t> </a:t>
            </a:r>
            <a:r>
              <a:rPr lang="en-US" sz="2000" kern="1200" dirty="0" err="1">
                <a:solidFill>
                  <a:schemeClr val="dk1"/>
                </a:solidFill>
                <a:latin typeface="+mn-lt"/>
                <a:ea typeface="+mn-ea"/>
                <a:cs typeface="+mn-cs"/>
              </a:rPr>
              <a:t>fiskal</a:t>
            </a:r>
            <a:endParaRPr lang="id-ID" sz="2000" kern="1200" dirty="0">
              <a:solidFill>
                <a:schemeClr val="dk1"/>
              </a:solidFill>
              <a:latin typeface="+mn-lt"/>
              <a:ea typeface="+mn-ea"/>
              <a:cs typeface="+mn-cs"/>
            </a:endParaRPr>
          </a:p>
          <a:p>
            <a:pPr marL="251460" indent="-251460" defTabSz="1609022">
              <a:spcAft>
                <a:spcPts val="600"/>
              </a:spcAft>
              <a:buFont typeface="Arial" panose="020B0604020202020204" pitchFamily="34" charset="0"/>
              <a:buChar char="•"/>
            </a:pPr>
            <a:r>
              <a:rPr lang="id-ID" sz="2000" kern="1200" dirty="0">
                <a:solidFill>
                  <a:schemeClr val="dk1"/>
                </a:solidFill>
                <a:latin typeface="+mn-lt"/>
                <a:ea typeface="+mn-ea"/>
                <a:cs typeface="+mn-cs"/>
              </a:rPr>
              <a:t>Pajak dibayar dimuka = pajak kini &lt; jumlah yang dibayarkan (PPh 28)</a:t>
            </a:r>
          </a:p>
          <a:p>
            <a:pPr marL="251460" indent="-251460" defTabSz="1609022">
              <a:spcAft>
                <a:spcPts val="600"/>
              </a:spcAft>
              <a:buFont typeface="Arial" panose="020B0604020202020204" pitchFamily="34" charset="0"/>
              <a:buChar char="•"/>
            </a:pPr>
            <a:r>
              <a:rPr lang="id-ID" sz="2000" kern="1200" dirty="0">
                <a:solidFill>
                  <a:schemeClr val="dk1"/>
                </a:solidFill>
                <a:latin typeface="+mn-lt"/>
                <a:ea typeface="+mn-ea"/>
                <a:cs typeface="+mn-cs"/>
              </a:rPr>
              <a:t>Utang pajak = pajak kini &gt;jumlah yang dibayarkan (PPh 29)</a:t>
            </a:r>
          </a:p>
          <a:p>
            <a:pPr marL="251460" indent="-251460" defTabSz="1609022">
              <a:spcAft>
                <a:spcPts val="600"/>
              </a:spcAft>
              <a:buFont typeface="Arial" panose="020B0604020202020204" pitchFamily="34" charset="0"/>
              <a:buChar char="•"/>
            </a:pPr>
            <a:r>
              <a:rPr lang="id-ID" sz="2000" kern="1200" dirty="0">
                <a:solidFill>
                  <a:schemeClr val="dk1"/>
                </a:solidFill>
                <a:latin typeface="+mn-lt"/>
                <a:ea typeface="+mn-ea"/>
                <a:cs typeface="+mn-cs"/>
              </a:rPr>
              <a:t>Kompensasi kerugian yang dapat digunakan untuk memulihkan pajak = aset</a:t>
            </a:r>
            <a:endParaRPr lang="id-ID" sz="2000" dirty="0"/>
          </a:p>
        </p:txBody>
      </p:sp>
      <p:sp>
        <p:nvSpPr>
          <p:cNvPr id="7" name="Slide Number Placeholder 3">
            <a:extLst>
              <a:ext uri="{FF2B5EF4-FFF2-40B4-BE49-F238E27FC236}">
                <a16:creationId xmlns:a16="http://schemas.microsoft.com/office/drawing/2014/main" id="{9AD9AF03-8960-4F57-A639-39B2FAEA800F}"/>
              </a:ext>
            </a:extLst>
          </p:cNvPr>
          <p:cNvSpPr txBox="1">
            <a:spLocks/>
          </p:cNvSpPr>
          <p:nvPr/>
        </p:nvSpPr>
        <p:spPr>
          <a:xfrm>
            <a:off x="11623895" y="6479486"/>
            <a:ext cx="540983" cy="338115"/>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defTabSz="1609022">
              <a:defRPr/>
            </a:pPr>
            <a:fld id="{77F2261C-A3A6-49AD-9868-D49A006EF5B8}" type="slidenum">
              <a:rPr lang="en-US" altLang="en-US" sz="1408" b="1" kern="1200">
                <a:solidFill>
                  <a:schemeClr val="tx1"/>
                </a:solidFill>
                <a:latin typeface="+mj-lt"/>
                <a:ea typeface="+mn-ea"/>
                <a:cs typeface="+mn-cs"/>
              </a:rPr>
              <a:pPr algn="r" defTabSz="1609022">
                <a:defRPr/>
              </a:pPr>
              <a:t>13</a:t>
            </a:fld>
            <a:endParaRPr lang="en-US" sz="1600" b="1">
              <a:latin typeface="+mj-lt"/>
            </a:endParaRPr>
          </a:p>
        </p:txBody>
      </p:sp>
    </p:spTree>
    <p:extLst>
      <p:ext uri="{BB962C8B-B14F-4D97-AF65-F5344CB8AC3E}">
        <p14:creationId xmlns:p14="http://schemas.microsoft.com/office/powerpoint/2010/main" val="251896100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defRPr/>
            </a:pPr>
            <a:r>
              <a:rPr lang="id-ID" dirty="0">
                <a:latin typeface="Fjalla One" panose="02000506040000020004" pitchFamily="2" charset="0"/>
              </a:rPr>
              <a:t>Pajak kini</a:t>
            </a:r>
          </a:p>
        </p:txBody>
      </p:sp>
      <p:sp>
        <p:nvSpPr>
          <p:cNvPr id="25603" name="Content Placeholder 2"/>
          <p:cNvSpPr>
            <a:spLocks noGrp="1"/>
          </p:cNvSpPr>
          <p:nvPr>
            <p:ph sz="quarter" idx="10"/>
          </p:nvPr>
        </p:nvSpPr>
        <p:spPr>
          <a:xfrm>
            <a:off x="1124997" y="1600200"/>
            <a:ext cx="9827833" cy="4736434"/>
          </a:xfrm>
        </p:spPr>
        <p:txBody>
          <a:bodyPr>
            <a:noAutofit/>
          </a:bodyPr>
          <a:lstStyle/>
          <a:p>
            <a:pPr marL="342900" indent="-342900">
              <a:spcBef>
                <a:spcPts val="1200"/>
              </a:spcBef>
              <a:buFont typeface="Arial" panose="020B0604020202020204" pitchFamily="34" charset="0"/>
              <a:buChar char="•"/>
            </a:pPr>
            <a:r>
              <a:rPr lang="id-ID" sz="2400" dirty="0">
                <a:latin typeface="+mj-lt"/>
              </a:rPr>
              <a:t>Pajak kini = semua pajak terutang atas penghasilan yang diakui perusahaan pada peri</a:t>
            </a:r>
            <a:r>
              <a:rPr lang="en-US" sz="2400" dirty="0">
                <a:latin typeface="+mj-lt"/>
              </a:rPr>
              <a:t>o</a:t>
            </a:r>
            <a:r>
              <a:rPr lang="id-ID" sz="2400" dirty="0">
                <a:latin typeface="+mj-lt"/>
              </a:rPr>
              <a:t>de tersebut:</a:t>
            </a:r>
          </a:p>
          <a:p>
            <a:pPr marL="635000" lvl="1" indent="-285750">
              <a:spcBef>
                <a:spcPts val="1200"/>
              </a:spcBef>
              <a:buFont typeface="Arial" panose="020B0604020202020204" pitchFamily="34" charset="0"/>
              <a:buChar char="•"/>
            </a:pPr>
            <a:r>
              <a:rPr lang="id-ID" sz="2100" dirty="0">
                <a:latin typeface="+mj-lt"/>
              </a:rPr>
              <a:t>Pajak yang dibayarkan sesuai dengan SPT </a:t>
            </a:r>
            <a:r>
              <a:rPr lang="id-ID" sz="2100" dirty="0">
                <a:latin typeface="+mj-lt"/>
                <a:sym typeface="Wingdings" panose="05000000000000000000" pitchFamily="2" charset="2"/>
              </a:rPr>
              <a:t> </a:t>
            </a:r>
            <a:r>
              <a:rPr lang="en-US" sz="2100" dirty="0" err="1">
                <a:latin typeface="+mj-lt"/>
                <a:sym typeface="Wingdings" panose="05000000000000000000" pitchFamily="2" charset="2"/>
              </a:rPr>
              <a:t>untuk</a:t>
            </a:r>
            <a:r>
              <a:rPr lang="en-US" sz="2100" dirty="0">
                <a:latin typeface="+mj-lt"/>
                <a:sym typeface="Wingdings" panose="05000000000000000000" pitchFamily="2" charset="2"/>
              </a:rPr>
              <a:t> </a:t>
            </a:r>
            <a:r>
              <a:rPr lang="en-US" sz="2100" dirty="0" err="1">
                <a:latin typeface="+mj-lt"/>
                <a:sym typeface="Wingdings" panose="05000000000000000000" pitchFamily="2" charset="2"/>
              </a:rPr>
              <a:t>entitas</a:t>
            </a:r>
            <a:r>
              <a:rPr lang="en-US" sz="2100" dirty="0">
                <a:latin typeface="+mj-lt"/>
                <a:sym typeface="Wingdings" panose="05000000000000000000" pitchFamily="2" charset="2"/>
              </a:rPr>
              <a:t> </a:t>
            </a:r>
            <a:r>
              <a:rPr lang="en-US" sz="2100" dirty="0" err="1">
                <a:latin typeface="+mj-lt"/>
                <a:sym typeface="Wingdings" panose="05000000000000000000" pitchFamily="2" charset="2"/>
              </a:rPr>
              <a:t>tersendir</a:t>
            </a:r>
            <a:r>
              <a:rPr lang="en-US" sz="2100" dirty="0">
                <a:latin typeface="+mj-lt"/>
                <a:sym typeface="Wingdings" panose="05000000000000000000" pitchFamily="2" charset="2"/>
              </a:rPr>
              <a:t>, </a:t>
            </a:r>
            <a:r>
              <a:rPr lang="en-US" sz="2100" dirty="0" err="1">
                <a:latin typeface="+mj-lt"/>
                <a:sym typeface="Wingdings" panose="05000000000000000000" pitchFamily="2" charset="2"/>
              </a:rPr>
              <a:t>namun</a:t>
            </a:r>
            <a:r>
              <a:rPr lang="en-US" sz="2100" dirty="0">
                <a:latin typeface="+mj-lt"/>
                <a:sym typeface="Wingdings" panose="05000000000000000000" pitchFamily="2" charset="2"/>
              </a:rPr>
              <a:t> </a:t>
            </a:r>
            <a:r>
              <a:rPr lang="en-US" sz="2100" dirty="0" err="1">
                <a:latin typeface="+mj-lt"/>
                <a:sym typeface="Wingdings" panose="05000000000000000000" pitchFamily="2" charset="2"/>
              </a:rPr>
              <a:t>untuk</a:t>
            </a:r>
            <a:r>
              <a:rPr lang="en-US" sz="2100" dirty="0">
                <a:latin typeface="+mj-lt"/>
                <a:sym typeface="Wingdings" panose="05000000000000000000" pitchFamily="2" charset="2"/>
              </a:rPr>
              <a:t> </a:t>
            </a:r>
            <a:r>
              <a:rPr lang="en-US" sz="2100" dirty="0" err="1">
                <a:latin typeface="+mj-lt"/>
                <a:sym typeface="Wingdings" panose="05000000000000000000" pitchFamily="2" charset="2"/>
              </a:rPr>
              <a:t>entitas</a:t>
            </a:r>
            <a:r>
              <a:rPr lang="en-US" sz="2100" dirty="0">
                <a:latin typeface="+mj-lt"/>
                <a:sym typeface="Wingdings" panose="05000000000000000000" pitchFamily="2" charset="2"/>
              </a:rPr>
              <a:t> </a:t>
            </a:r>
            <a:r>
              <a:rPr lang="en-US" sz="2100" dirty="0" err="1">
                <a:latin typeface="+mj-lt"/>
                <a:sym typeface="Wingdings" panose="05000000000000000000" pitchFamily="2" charset="2"/>
              </a:rPr>
              <a:t>konsolidasi</a:t>
            </a:r>
            <a:r>
              <a:rPr lang="en-US" sz="2100" dirty="0">
                <a:latin typeface="+mj-lt"/>
                <a:sym typeface="Wingdings" panose="05000000000000000000" pitchFamily="2" charset="2"/>
              </a:rPr>
              <a:t> </a:t>
            </a:r>
            <a:r>
              <a:rPr lang="en-US" sz="2100" dirty="0" err="1">
                <a:latin typeface="+mj-lt"/>
                <a:sym typeface="Wingdings" panose="05000000000000000000" pitchFamily="2" charset="2"/>
              </a:rPr>
              <a:t>seluruh</a:t>
            </a:r>
            <a:r>
              <a:rPr lang="en-US" sz="2100" dirty="0">
                <a:latin typeface="+mj-lt"/>
                <a:sym typeface="Wingdings" panose="05000000000000000000" pitchFamily="2" charset="2"/>
              </a:rPr>
              <a:t> </a:t>
            </a:r>
            <a:r>
              <a:rPr lang="en-US" sz="2100" dirty="0" err="1">
                <a:latin typeface="+mj-lt"/>
                <a:sym typeface="Wingdings" panose="05000000000000000000" pitchFamily="2" charset="2"/>
              </a:rPr>
              <a:t>pajak</a:t>
            </a:r>
            <a:r>
              <a:rPr lang="en-US" sz="2100" dirty="0">
                <a:latin typeface="+mj-lt"/>
                <a:sym typeface="Wingdings" panose="05000000000000000000" pitchFamily="2" charset="2"/>
              </a:rPr>
              <a:t> </a:t>
            </a:r>
            <a:r>
              <a:rPr lang="en-US" sz="2100" dirty="0" err="1">
                <a:latin typeface="+mj-lt"/>
                <a:sym typeface="Wingdings" panose="05000000000000000000" pitchFamily="2" charset="2"/>
              </a:rPr>
              <a:t>yamg</a:t>
            </a:r>
            <a:r>
              <a:rPr lang="en-US" sz="2100" dirty="0">
                <a:latin typeface="+mj-lt"/>
                <a:sym typeface="Wingdings" panose="05000000000000000000" pitchFamily="2" charset="2"/>
              </a:rPr>
              <a:t> </a:t>
            </a:r>
            <a:r>
              <a:rPr lang="en-US" sz="2100" dirty="0" err="1">
                <a:latin typeface="+mj-lt"/>
                <a:sym typeface="Wingdings" panose="05000000000000000000" pitchFamily="2" charset="2"/>
              </a:rPr>
              <a:t>dibayarkan</a:t>
            </a:r>
            <a:r>
              <a:rPr lang="en-US" sz="2100" dirty="0">
                <a:latin typeface="+mj-lt"/>
                <a:sym typeface="Wingdings" panose="05000000000000000000" pitchFamily="2" charset="2"/>
              </a:rPr>
              <a:t>.</a:t>
            </a:r>
            <a:endParaRPr lang="id-ID" sz="2100" dirty="0">
              <a:latin typeface="+mj-lt"/>
            </a:endParaRPr>
          </a:p>
          <a:p>
            <a:pPr marL="635000" lvl="1" indent="-285750">
              <a:spcBef>
                <a:spcPts val="1200"/>
              </a:spcBef>
              <a:buFont typeface="Arial" panose="020B0604020202020204" pitchFamily="34" charset="0"/>
              <a:buChar char="•"/>
            </a:pPr>
            <a:r>
              <a:rPr lang="id-ID" sz="2100" dirty="0">
                <a:latin typeface="+mj-lt"/>
              </a:rPr>
              <a:t>Pajak atas penghasilan yang dikenakan pajak final</a:t>
            </a:r>
            <a:r>
              <a:rPr lang="en-US" sz="2100" dirty="0">
                <a:latin typeface="+mj-lt"/>
              </a:rPr>
              <a:t> yang </a:t>
            </a:r>
            <a:r>
              <a:rPr lang="en-US" sz="2100" dirty="0" err="1">
                <a:latin typeface="+mj-lt"/>
              </a:rPr>
              <a:t>dikenakan</a:t>
            </a:r>
            <a:r>
              <a:rPr lang="en-US" sz="2100" dirty="0">
                <a:latin typeface="+mj-lt"/>
              </a:rPr>
              <a:t> </a:t>
            </a:r>
            <a:r>
              <a:rPr lang="en-US" sz="2100" dirty="0" err="1">
                <a:latin typeface="+mj-lt"/>
              </a:rPr>
              <a:t>dari</a:t>
            </a:r>
            <a:r>
              <a:rPr lang="en-US" sz="2100" dirty="0">
                <a:latin typeface="+mj-lt"/>
              </a:rPr>
              <a:t> </a:t>
            </a:r>
            <a:r>
              <a:rPr lang="en-US" sz="2100" dirty="0" err="1">
                <a:latin typeface="+mj-lt"/>
              </a:rPr>
              <a:t>penghasilan</a:t>
            </a:r>
            <a:r>
              <a:rPr lang="en-US" sz="2100" dirty="0">
                <a:latin typeface="+mj-lt"/>
              </a:rPr>
              <a:t> </a:t>
            </a:r>
            <a:r>
              <a:rPr lang="en-US" sz="2100" dirty="0" err="1">
                <a:latin typeface="+mj-lt"/>
              </a:rPr>
              <a:t>neto</a:t>
            </a:r>
            <a:r>
              <a:rPr lang="en-US" sz="2100" dirty="0">
                <a:latin typeface="+mj-lt"/>
              </a:rPr>
              <a:t> (</a:t>
            </a:r>
            <a:r>
              <a:rPr lang="en-US" sz="2100" dirty="0" err="1">
                <a:solidFill>
                  <a:srgbClr val="FF0000"/>
                </a:solidFill>
                <a:latin typeface="+mj-lt"/>
              </a:rPr>
              <a:t>pajak</a:t>
            </a:r>
            <a:r>
              <a:rPr lang="en-US" sz="2100" dirty="0">
                <a:solidFill>
                  <a:srgbClr val="FF0000"/>
                </a:solidFill>
                <a:latin typeface="+mj-lt"/>
              </a:rPr>
              <a:t> final yang </a:t>
            </a:r>
            <a:r>
              <a:rPr lang="en-US" sz="2100" dirty="0" err="1">
                <a:solidFill>
                  <a:srgbClr val="FF0000"/>
                </a:solidFill>
                <a:latin typeface="+mj-lt"/>
              </a:rPr>
              <a:t>dihitung</a:t>
            </a:r>
            <a:r>
              <a:rPr lang="en-US" sz="2100" dirty="0">
                <a:solidFill>
                  <a:srgbClr val="FF0000"/>
                </a:solidFill>
                <a:latin typeface="+mj-lt"/>
              </a:rPr>
              <a:t> </a:t>
            </a:r>
            <a:r>
              <a:rPr lang="en-US" sz="2100" dirty="0" err="1">
                <a:solidFill>
                  <a:srgbClr val="FF0000"/>
                </a:solidFill>
                <a:latin typeface="+mj-lt"/>
              </a:rPr>
              <a:t>dari</a:t>
            </a:r>
            <a:r>
              <a:rPr lang="en-US" sz="2100" dirty="0">
                <a:solidFill>
                  <a:srgbClr val="FF0000"/>
                </a:solidFill>
                <a:latin typeface="+mj-lt"/>
              </a:rPr>
              <a:t> </a:t>
            </a:r>
            <a:r>
              <a:rPr lang="en-US" sz="2100" dirty="0" err="1">
                <a:solidFill>
                  <a:srgbClr val="FF0000"/>
                </a:solidFill>
                <a:latin typeface="+mj-lt"/>
              </a:rPr>
              <a:t>pendapatan</a:t>
            </a:r>
            <a:r>
              <a:rPr lang="en-US" sz="2100" dirty="0">
                <a:solidFill>
                  <a:srgbClr val="FF0000"/>
                </a:solidFill>
                <a:latin typeface="+mj-lt"/>
              </a:rPr>
              <a:t> </a:t>
            </a:r>
            <a:r>
              <a:rPr lang="en-US" sz="2100" dirty="0" err="1">
                <a:solidFill>
                  <a:srgbClr val="FF0000"/>
                </a:solidFill>
                <a:latin typeface="+mj-lt"/>
              </a:rPr>
              <a:t>bukan</a:t>
            </a:r>
            <a:r>
              <a:rPr lang="en-US" sz="2100" dirty="0">
                <a:solidFill>
                  <a:srgbClr val="FF0000"/>
                </a:solidFill>
                <a:latin typeface="+mj-lt"/>
              </a:rPr>
              <a:t> </a:t>
            </a:r>
            <a:r>
              <a:rPr lang="en-US" sz="2100" dirty="0" err="1">
                <a:solidFill>
                  <a:srgbClr val="FF0000"/>
                </a:solidFill>
                <a:latin typeface="+mj-lt"/>
              </a:rPr>
              <a:t>pajak</a:t>
            </a:r>
            <a:r>
              <a:rPr lang="en-US" sz="2100" dirty="0">
                <a:solidFill>
                  <a:srgbClr val="FF0000"/>
                </a:solidFill>
                <a:latin typeface="+mj-lt"/>
              </a:rPr>
              <a:t> </a:t>
            </a:r>
            <a:r>
              <a:rPr lang="en-US" sz="2100" dirty="0" err="1">
                <a:solidFill>
                  <a:srgbClr val="FF0000"/>
                </a:solidFill>
                <a:latin typeface="+mj-lt"/>
              </a:rPr>
              <a:t>penghasilan</a:t>
            </a:r>
            <a:r>
              <a:rPr lang="en-US" sz="2100" dirty="0">
                <a:latin typeface="+mj-lt"/>
              </a:rPr>
              <a:t>)</a:t>
            </a:r>
            <a:endParaRPr lang="id-ID" sz="2100" dirty="0">
              <a:latin typeface="+mj-lt"/>
            </a:endParaRPr>
          </a:p>
          <a:p>
            <a:pPr marL="635000" lvl="1" indent="-285750">
              <a:spcBef>
                <a:spcPts val="1200"/>
              </a:spcBef>
              <a:buFont typeface="Arial" panose="020B0604020202020204" pitchFamily="34" charset="0"/>
              <a:buChar char="•"/>
            </a:pPr>
            <a:r>
              <a:rPr lang="id-ID" sz="2100" dirty="0">
                <a:latin typeface="+mj-lt"/>
              </a:rPr>
              <a:t>Pajak atas anak perusahaan dan pajak atas dividen dari inverstasi yang dicatat dengan metode ekuitas</a:t>
            </a:r>
          </a:p>
          <a:p>
            <a:pPr marL="635000" lvl="1" indent="-285750">
              <a:spcBef>
                <a:spcPts val="1200"/>
              </a:spcBef>
              <a:buFont typeface="Arial" panose="020B0604020202020204" pitchFamily="34" charset="0"/>
              <a:buChar char="•"/>
            </a:pPr>
            <a:r>
              <a:rPr lang="id-ID" sz="2100" dirty="0">
                <a:latin typeface="+mj-lt"/>
              </a:rPr>
              <a:t>Pajak yang telah dibayarkan namun menurut ketentuan pajak tidak boleh sebagai kredit pajak </a:t>
            </a:r>
            <a:r>
              <a:rPr lang="id-ID" sz="2100" dirty="0">
                <a:latin typeface="+mj-lt"/>
                <a:sym typeface="Wingdings" panose="05000000000000000000" pitchFamily="2" charset="2"/>
              </a:rPr>
              <a:t> pajak LN tidak dapat dikreditkan</a:t>
            </a:r>
            <a:endParaRPr lang="id-ID" sz="2100" dirty="0">
              <a:latin typeface="+mj-lt"/>
            </a:endParaRPr>
          </a:p>
        </p:txBody>
      </p:sp>
      <p:sp>
        <p:nvSpPr>
          <p:cNvPr id="5" name="Slide Number Placeholder 3">
            <a:extLst>
              <a:ext uri="{FF2B5EF4-FFF2-40B4-BE49-F238E27FC236}">
                <a16:creationId xmlns:a16="http://schemas.microsoft.com/office/drawing/2014/main" id="{F479B529-947C-4854-B897-378DFCB5E0C5}"/>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14</a:t>
            </a:fld>
            <a:endParaRPr lang="en-US" sz="1600" b="1" dirty="0">
              <a:latin typeface="+mj-lt"/>
            </a:endParaRPr>
          </a:p>
        </p:txBody>
      </p:sp>
    </p:spTree>
    <p:extLst>
      <p:ext uri="{BB962C8B-B14F-4D97-AF65-F5344CB8AC3E}">
        <p14:creationId xmlns:p14="http://schemas.microsoft.com/office/powerpoint/2010/main" val="2830636761"/>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2424701" y="791387"/>
            <a:ext cx="7696200" cy="763600"/>
          </a:xfrm>
        </p:spPr>
        <p:txBody>
          <a:bodyPr wrap="square" anchor="t">
            <a:normAutofit/>
          </a:bodyPr>
          <a:lstStyle/>
          <a:p>
            <a:pPr lvl="1" algn="ctr">
              <a:lnSpc>
                <a:spcPct val="90000"/>
              </a:lnSpc>
            </a:pPr>
            <a:r>
              <a:rPr lang="en-US" sz="3600" dirty="0" err="1">
                <a:latin typeface="Fjalla One" panose="02000506040000020004" pitchFamily="2" charset="0"/>
              </a:rPr>
              <a:t>Perbedaan</a:t>
            </a:r>
            <a:r>
              <a:rPr lang="en-US" sz="3600" dirty="0">
                <a:latin typeface="Fjalla One" panose="02000506040000020004" pitchFamily="2" charset="0"/>
              </a:rPr>
              <a:t> </a:t>
            </a:r>
            <a:r>
              <a:rPr lang="en-US" sz="3600" dirty="0" err="1">
                <a:latin typeface="Fjalla One" panose="02000506040000020004" pitchFamily="2" charset="0"/>
              </a:rPr>
              <a:t>Temporer</a:t>
            </a:r>
            <a:r>
              <a:rPr lang="en-US" sz="3600" dirty="0">
                <a:latin typeface="Fjalla One" panose="02000506040000020004" pitchFamily="2" charset="0"/>
              </a:rPr>
              <a:t> </a:t>
            </a:r>
            <a:r>
              <a:rPr lang="en-US" sz="3600" dirty="0" err="1">
                <a:latin typeface="Fjalla One" panose="02000506040000020004" pitchFamily="2" charset="0"/>
              </a:rPr>
              <a:t>Kena</a:t>
            </a:r>
            <a:r>
              <a:rPr lang="en-US" sz="3600" dirty="0">
                <a:latin typeface="Fjalla One" panose="02000506040000020004" pitchFamily="2" charset="0"/>
              </a:rPr>
              <a:t> </a:t>
            </a:r>
            <a:r>
              <a:rPr lang="en-US" sz="3600" dirty="0" err="1">
                <a:latin typeface="Fjalla One" panose="02000506040000020004" pitchFamily="2" charset="0"/>
              </a:rPr>
              <a:t>Pajak</a:t>
            </a:r>
            <a:r>
              <a:rPr lang="en-US" sz="3600" dirty="0">
                <a:latin typeface="Fjalla One" panose="02000506040000020004" pitchFamily="2" charset="0"/>
              </a:rPr>
              <a:t> (Par 15)</a:t>
            </a:r>
          </a:p>
        </p:txBody>
      </p:sp>
      <p:sp>
        <p:nvSpPr>
          <p:cNvPr id="26630" name="Rectangle 3"/>
          <p:cNvSpPr>
            <a:spLocks noChangeArrowheads="1"/>
          </p:cNvSpPr>
          <p:nvPr/>
        </p:nvSpPr>
        <p:spPr>
          <a:xfrm>
            <a:off x="1852536" y="1631022"/>
            <a:ext cx="8840530" cy="4084613"/>
          </a:xfrm>
          <a:prstGeom prst="rect">
            <a:avLst/>
          </a:prstGeom>
        </p:spPr>
        <p:txBody>
          <a:bodyPr/>
          <a:lstStyle/>
          <a:p>
            <a:pPr marL="294894" indent="-294894" defTabSz="1572453">
              <a:spcAft>
                <a:spcPts val="600"/>
              </a:spcAft>
              <a:buFont typeface="Arial" panose="020B0604020202020204" pitchFamily="34" charset="0"/>
              <a:buChar char="•"/>
            </a:pPr>
            <a:r>
              <a:rPr lang="en-US" sz="2064" kern="1200" dirty="0" err="1">
                <a:solidFill>
                  <a:schemeClr val="tx1"/>
                </a:solidFill>
                <a:latin typeface="+mj-lt"/>
                <a:ea typeface="+mn-ea"/>
                <a:cs typeface="+mn-cs"/>
              </a:rPr>
              <a:t>Seluruh</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perbedaan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temporer</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kena</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pajak</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diakui</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sebagai</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liabilitas</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pajak</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tangguhan</a:t>
            </a:r>
            <a:r>
              <a:rPr lang="en-US" sz="2064" kern="1200" dirty="0">
                <a:solidFill>
                  <a:schemeClr val="tx1"/>
                </a:solidFill>
                <a:latin typeface="+mj-lt"/>
                <a:ea typeface="+mn-ea"/>
                <a:cs typeface="+mn-cs"/>
              </a:rPr>
              <a:t>,</a:t>
            </a:r>
            <a:r>
              <a:rPr lang="en-US" sz="2064" b="1" kern="1200" dirty="0">
                <a:solidFill>
                  <a:srgbClr val="FF0000"/>
                </a:solidFill>
                <a:latin typeface="+mj-lt"/>
                <a:ea typeface="+mn-ea"/>
                <a:cs typeface="+mn-cs"/>
              </a:rPr>
              <a:t> </a:t>
            </a:r>
            <a:r>
              <a:rPr lang="en-US" sz="2064" b="1" kern="1200" dirty="0" err="1">
                <a:solidFill>
                  <a:srgbClr val="FF0000"/>
                </a:solidFill>
                <a:latin typeface="+mj-lt"/>
                <a:ea typeface="+mn-ea"/>
                <a:cs typeface="+mn-cs"/>
              </a:rPr>
              <a:t>kecuali</a:t>
            </a:r>
            <a:r>
              <a:rPr lang="en-US" sz="2064" b="1" kern="1200" dirty="0">
                <a:solidFill>
                  <a:srgbClr val="FF0000"/>
                </a:solidFill>
                <a:latin typeface="+mj-lt"/>
                <a:ea typeface="+mn-ea"/>
                <a:cs typeface="+mn-cs"/>
              </a:rPr>
              <a:t> </a:t>
            </a:r>
            <a:r>
              <a:rPr lang="en-US" sz="2064" kern="1200" dirty="0" err="1">
                <a:solidFill>
                  <a:schemeClr val="tx1"/>
                </a:solidFill>
                <a:latin typeface="+mj-lt"/>
                <a:ea typeface="+mn-ea"/>
                <a:cs typeface="+mn-cs"/>
              </a:rPr>
              <a:t>jika</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perbedaan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temporer</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kena</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pajak</a:t>
            </a:r>
            <a:r>
              <a:rPr lang="en-US" sz="2064" kern="1200" dirty="0">
                <a:solidFill>
                  <a:schemeClr val="tx1"/>
                </a:solidFill>
                <a:latin typeface="+mj-lt"/>
                <a:ea typeface="+mn-ea"/>
                <a:cs typeface="+mn-cs"/>
              </a:rPr>
              <a:t> yang </a:t>
            </a:r>
            <a:r>
              <a:rPr lang="en-US" sz="2064" kern="1200" dirty="0" err="1">
                <a:solidFill>
                  <a:schemeClr val="tx1"/>
                </a:solidFill>
                <a:latin typeface="+mj-lt"/>
                <a:ea typeface="+mn-ea"/>
                <a:cs typeface="+mn-cs"/>
              </a:rPr>
              <a:t>berasal</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dari</a:t>
            </a:r>
            <a:r>
              <a:rPr lang="en-US" sz="2064" kern="1200" dirty="0">
                <a:solidFill>
                  <a:schemeClr val="tx1"/>
                </a:solidFill>
                <a:latin typeface="+mj-lt"/>
                <a:ea typeface="+mn-ea"/>
                <a:cs typeface="+mn-cs"/>
              </a:rPr>
              <a:t>:</a:t>
            </a:r>
          </a:p>
          <a:p>
            <a:pPr marL="693547" lvl="1" indent="-393192" defTabSz="1572453">
              <a:spcAft>
                <a:spcPts val="600"/>
              </a:spcAft>
              <a:buFont typeface="+mj-lt"/>
              <a:buAutoNum type="alphaLcParenR"/>
            </a:pPr>
            <a:r>
              <a:rPr lang="en-US" sz="1800" kern="1200" dirty="0" err="1">
                <a:solidFill>
                  <a:schemeClr val="tx1"/>
                </a:solidFill>
                <a:latin typeface="+mj-lt"/>
                <a:ea typeface="+mn-ea"/>
                <a:cs typeface="+mn-cs"/>
              </a:rPr>
              <a:t>pengakuan</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awal</a:t>
            </a:r>
            <a:r>
              <a:rPr lang="en-US" sz="1800" kern="1200" dirty="0">
                <a:solidFill>
                  <a:srgbClr val="FF0000"/>
                </a:solidFill>
                <a:latin typeface="+mj-lt"/>
                <a:ea typeface="+mn-ea"/>
                <a:cs typeface="+mn-cs"/>
              </a:rPr>
              <a:t> goodwill</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atau</a:t>
            </a:r>
            <a:endParaRPr lang="en-US" sz="1800" kern="1200" dirty="0">
              <a:solidFill>
                <a:schemeClr val="tx1"/>
              </a:solidFill>
              <a:latin typeface="+mj-lt"/>
              <a:ea typeface="+mn-ea"/>
              <a:cs typeface="+mn-cs"/>
            </a:endParaRPr>
          </a:p>
          <a:p>
            <a:pPr marL="693547" lvl="1" indent="-393192" defTabSz="1572453">
              <a:spcAft>
                <a:spcPts val="600"/>
              </a:spcAft>
              <a:buFont typeface="+mj-lt"/>
              <a:buAutoNum type="alphaLcParenR"/>
            </a:pPr>
            <a:r>
              <a:rPr lang="en-US" sz="1800" kern="1200" dirty="0">
                <a:solidFill>
                  <a:schemeClr val="tx1"/>
                </a:solidFill>
                <a:latin typeface="+mj-lt"/>
                <a:ea typeface="+mn-ea"/>
                <a:cs typeface="+mn-cs"/>
              </a:rPr>
              <a:t>pada </a:t>
            </a:r>
            <a:r>
              <a:rPr lang="en-US" sz="1800" kern="1200" dirty="0" err="1">
                <a:solidFill>
                  <a:schemeClr val="tx1"/>
                </a:solidFill>
                <a:latin typeface="+mj-lt"/>
                <a:ea typeface="+mn-ea"/>
                <a:cs typeface="+mn-cs"/>
              </a:rPr>
              <a:t>saat</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pengakuan</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awal</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aset</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atau</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liabilitas</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dari</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suatu</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transaksi</a:t>
            </a:r>
            <a:r>
              <a:rPr lang="en-US" sz="1800" kern="1200" dirty="0">
                <a:solidFill>
                  <a:schemeClr val="tx1"/>
                </a:solidFill>
                <a:latin typeface="+mj-lt"/>
                <a:ea typeface="+mn-ea"/>
                <a:cs typeface="+mn-cs"/>
              </a:rPr>
              <a:t> yang:</a:t>
            </a:r>
          </a:p>
          <a:p>
            <a:pPr marL="1030764" lvl="2" indent="-442341" defTabSz="1572453">
              <a:spcAft>
                <a:spcPts val="600"/>
              </a:spcAft>
              <a:buFont typeface="+mj-lt"/>
              <a:buAutoNum type="romanLcPeriod"/>
            </a:pPr>
            <a:r>
              <a:rPr lang="en-US" sz="1800" kern="1200" dirty="0" err="1">
                <a:solidFill>
                  <a:schemeClr val="tx1"/>
                </a:solidFill>
                <a:latin typeface="+mj-lt"/>
                <a:ea typeface="+mn-ea"/>
                <a:cs typeface="+mn-cs"/>
              </a:rPr>
              <a:t>bukan</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transaksi</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kombinasi</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bisnis</a:t>
            </a:r>
            <a:r>
              <a:rPr lang="en-US" sz="1800" kern="1200" dirty="0">
                <a:solidFill>
                  <a:schemeClr val="tx1"/>
                </a:solidFill>
                <a:latin typeface="+mj-lt"/>
                <a:ea typeface="+mn-ea"/>
                <a:cs typeface="+mn-cs"/>
              </a:rPr>
              <a:t>; </a:t>
            </a:r>
          </a:p>
          <a:p>
            <a:pPr marL="1030764" lvl="2" indent="-442341" defTabSz="1572453">
              <a:spcAft>
                <a:spcPts val="600"/>
              </a:spcAft>
              <a:buFont typeface="+mj-lt"/>
              <a:buAutoNum type="romanLcPeriod"/>
            </a:pPr>
            <a:r>
              <a:rPr lang="en-US" sz="1800" kern="1200" dirty="0">
                <a:solidFill>
                  <a:schemeClr val="tx1"/>
                </a:solidFill>
                <a:latin typeface="+mj-lt"/>
                <a:ea typeface="+mn-ea"/>
                <a:cs typeface="+mn-cs"/>
              </a:rPr>
              <a:t>pada </a:t>
            </a:r>
            <a:r>
              <a:rPr lang="en-US" sz="1800" kern="1200" dirty="0" err="1">
                <a:solidFill>
                  <a:schemeClr val="tx1"/>
                </a:solidFill>
                <a:latin typeface="+mj-lt"/>
                <a:ea typeface="+mn-ea"/>
                <a:cs typeface="+mn-cs"/>
              </a:rPr>
              <a:t>saat</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transaksi</a:t>
            </a:r>
            <a:r>
              <a:rPr lang="en-US" sz="1800" kern="1200" dirty="0">
                <a:solidFill>
                  <a:schemeClr val="tx1"/>
                </a:solidFill>
                <a:latin typeface="+mj-lt"/>
                <a:ea typeface="+mn-ea"/>
                <a:cs typeface="+mn-cs"/>
              </a:rPr>
              <a:t>, </a:t>
            </a:r>
            <a:r>
              <a:rPr lang="en-US" sz="1800" kern="1200" dirty="0" err="1">
                <a:solidFill>
                  <a:srgbClr val="FF0000"/>
                </a:solidFill>
                <a:latin typeface="+mj-lt"/>
                <a:ea typeface="+mn-ea"/>
                <a:cs typeface="+mn-cs"/>
              </a:rPr>
              <a:t>tidak</a:t>
            </a:r>
            <a:r>
              <a:rPr lang="en-US" sz="1800" kern="1200" dirty="0">
                <a:solidFill>
                  <a:srgbClr val="FF0000"/>
                </a:solidFill>
                <a:latin typeface="+mj-lt"/>
                <a:ea typeface="+mn-ea"/>
                <a:cs typeface="+mn-cs"/>
              </a:rPr>
              <a:t> </a:t>
            </a:r>
            <a:r>
              <a:rPr lang="en-US" sz="1800" kern="1200" dirty="0" err="1">
                <a:solidFill>
                  <a:srgbClr val="FF0000"/>
                </a:solidFill>
                <a:latin typeface="+mj-lt"/>
                <a:ea typeface="+mn-ea"/>
                <a:cs typeface="+mn-cs"/>
              </a:rPr>
              <a:t>mempengaruhi</a:t>
            </a:r>
            <a:r>
              <a:rPr lang="en-US" sz="1800" kern="1200" dirty="0">
                <a:solidFill>
                  <a:srgbClr val="FF0000"/>
                </a:solidFill>
                <a:latin typeface="+mj-lt"/>
                <a:ea typeface="+mn-ea"/>
                <a:cs typeface="+mn-cs"/>
              </a:rPr>
              <a:t> </a:t>
            </a:r>
            <a:r>
              <a:rPr lang="en-US" sz="1800" kern="1200" dirty="0" err="1">
                <a:solidFill>
                  <a:srgbClr val="FF0000"/>
                </a:solidFill>
                <a:latin typeface="+mj-lt"/>
                <a:ea typeface="+mn-ea"/>
                <a:cs typeface="+mn-cs"/>
              </a:rPr>
              <a:t>laba</a:t>
            </a:r>
            <a:r>
              <a:rPr lang="en-US" sz="1800" kern="1200" dirty="0">
                <a:solidFill>
                  <a:srgbClr val="FF0000"/>
                </a:solidFill>
                <a:latin typeface="+mj-lt"/>
                <a:ea typeface="+mn-ea"/>
                <a:cs typeface="+mn-cs"/>
              </a:rPr>
              <a:t> </a:t>
            </a:r>
            <a:r>
              <a:rPr lang="en-US" sz="1800" kern="1200" dirty="0" err="1">
                <a:solidFill>
                  <a:srgbClr val="FF0000"/>
                </a:solidFill>
                <a:latin typeface="+mj-lt"/>
                <a:ea typeface="+mn-ea"/>
                <a:cs typeface="+mn-cs"/>
              </a:rPr>
              <a:t>akuntansi</a:t>
            </a:r>
            <a:r>
              <a:rPr lang="en-US" sz="1800" kern="1200" dirty="0">
                <a:solidFill>
                  <a:srgbClr val="FF0000"/>
                </a:solidFill>
                <a:latin typeface="+mj-lt"/>
                <a:ea typeface="+mn-ea"/>
                <a:cs typeface="+mn-cs"/>
              </a:rPr>
              <a:t> </a:t>
            </a:r>
            <a:r>
              <a:rPr lang="en-US" sz="1800" kern="1200" dirty="0">
                <a:solidFill>
                  <a:schemeClr val="tx1"/>
                </a:solidFill>
                <a:latin typeface="+mj-lt"/>
                <a:ea typeface="+mn-ea"/>
                <a:cs typeface="+mn-cs"/>
              </a:rPr>
              <a:t>dan </a:t>
            </a:r>
            <a:r>
              <a:rPr lang="en-US" sz="1800" kern="1200" dirty="0" err="1">
                <a:solidFill>
                  <a:srgbClr val="FF0000"/>
                </a:solidFill>
                <a:latin typeface="+mj-lt"/>
                <a:ea typeface="+mn-ea"/>
                <a:cs typeface="+mn-cs"/>
              </a:rPr>
              <a:t>laba</a:t>
            </a:r>
            <a:r>
              <a:rPr lang="en-US" sz="1800" kern="1200" dirty="0">
                <a:solidFill>
                  <a:srgbClr val="FF0000"/>
                </a:solidFill>
                <a:latin typeface="+mj-lt"/>
                <a:ea typeface="+mn-ea"/>
                <a:cs typeface="+mn-cs"/>
              </a:rPr>
              <a:t> </a:t>
            </a:r>
            <a:r>
              <a:rPr lang="en-US" sz="1800" kern="1200" dirty="0" err="1">
                <a:solidFill>
                  <a:srgbClr val="FF0000"/>
                </a:solidFill>
                <a:latin typeface="+mj-lt"/>
                <a:ea typeface="+mn-ea"/>
                <a:cs typeface="+mn-cs"/>
              </a:rPr>
              <a:t>kena</a:t>
            </a:r>
            <a:r>
              <a:rPr lang="en-US" sz="1800" kern="1200" dirty="0">
                <a:solidFill>
                  <a:srgbClr val="FF0000"/>
                </a:solidFill>
                <a:latin typeface="+mj-lt"/>
                <a:ea typeface="+mn-ea"/>
                <a:cs typeface="+mn-cs"/>
              </a:rPr>
              <a:t> </a:t>
            </a:r>
            <a:r>
              <a:rPr lang="en-US" sz="1800" kern="1200" dirty="0" err="1">
                <a:solidFill>
                  <a:srgbClr val="FF0000"/>
                </a:solidFill>
                <a:latin typeface="+mj-lt"/>
                <a:ea typeface="+mn-ea"/>
                <a:cs typeface="+mn-cs"/>
              </a:rPr>
              <a:t>pajak</a:t>
            </a:r>
            <a:r>
              <a:rPr lang="en-US" sz="1800" kern="1200" dirty="0">
                <a:solidFill>
                  <a:srgbClr val="FF0000"/>
                </a:solidFill>
                <a:latin typeface="+mj-lt"/>
                <a:ea typeface="+mn-ea"/>
                <a:cs typeface="+mn-cs"/>
              </a:rPr>
              <a:t> </a:t>
            </a:r>
            <a:r>
              <a:rPr lang="en-US" sz="1800" kern="1200" dirty="0">
                <a:solidFill>
                  <a:schemeClr val="tx1"/>
                </a:solidFill>
                <a:latin typeface="+mj-lt"/>
                <a:ea typeface="+mn-ea"/>
                <a:cs typeface="+mn-cs"/>
              </a:rPr>
              <a:t>(</a:t>
            </a:r>
            <a:r>
              <a:rPr lang="en-US" sz="1800" kern="1200" dirty="0" err="1">
                <a:solidFill>
                  <a:schemeClr val="tx1"/>
                </a:solidFill>
                <a:latin typeface="+mj-lt"/>
                <a:ea typeface="+mn-ea"/>
                <a:cs typeface="+mn-cs"/>
              </a:rPr>
              <a:t>rugi</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pajak</a:t>
            </a:r>
            <a:r>
              <a:rPr lang="en-US" sz="1800" kern="1200" dirty="0">
                <a:solidFill>
                  <a:schemeClr val="tx1"/>
                </a:solidFill>
                <a:latin typeface="+mj-lt"/>
                <a:ea typeface="+mn-ea"/>
                <a:cs typeface="+mn-cs"/>
              </a:rPr>
              <a:t>).</a:t>
            </a:r>
          </a:p>
          <a:p>
            <a:pPr marL="1030764" lvl="2" indent="-442341" defTabSz="1572453">
              <a:spcAft>
                <a:spcPts val="600"/>
              </a:spcAft>
              <a:buFont typeface="+mj-lt"/>
              <a:buAutoNum type="romanLcPeriod"/>
            </a:pPr>
            <a:r>
              <a:rPr lang="en-US" sz="1800" kern="1200" dirty="0">
                <a:solidFill>
                  <a:srgbClr val="7030A0"/>
                </a:solidFill>
                <a:latin typeface="+mj-lt"/>
                <a:ea typeface="+mn-ea"/>
                <a:cs typeface="+mn-cs"/>
              </a:rPr>
              <a:t>pada </a:t>
            </a:r>
            <a:r>
              <a:rPr lang="en-US" sz="1800" kern="1200" dirty="0" err="1">
                <a:solidFill>
                  <a:srgbClr val="7030A0"/>
                </a:solidFill>
                <a:latin typeface="+mj-lt"/>
                <a:ea typeface="+mn-ea"/>
                <a:cs typeface="+mn-cs"/>
              </a:rPr>
              <a:t>saat</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transaksi</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tidak</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menimbulkan</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perbedaan</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temporer</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kena</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pajak</a:t>
            </a:r>
            <a:r>
              <a:rPr lang="en-US" sz="1800" kern="1200" dirty="0">
                <a:solidFill>
                  <a:srgbClr val="7030A0"/>
                </a:solidFill>
                <a:latin typeface="+mj-lt"/>
                <a:ea typeface="+mn-ea"/>
                <a:cs typeface="+mn-cs"/>
              </a:rPr>
              <a:t> dan </a:t>
            </a:r>
            <a:r>
              <a:rPr lang="en-US" sz="1800" kern="1200" dirty="0" err="1">
                <a:solidFill>
                  <a:srgbClr val="7030A0"/>
                </a:solidFill>
                <a:latin typeface="+mj-lt"/>
                <a:ea typeface="+mn-ea"/>
                <a:cs typeface="+mn-cs"/>
              </a:rPr>
              <a:t>perbedaan</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temporer</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dapat</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dikurangkan</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dalam</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jumlah</a:t>
            </a:r>
            <a:r>
              <a:rPr lang="en-US" sz="1800" kern="1200" dirty="0">
                <a:solidFill>
                  <a:srgbClr val="7030A0"/>
                </a:solidFill>
                <a:latin typeface="+mj-lt"/>
                <a:ea typeface="+mn-ea"/>
                <a:cs typeface="+mn-cs"/>
              </a:rPr>
              <a:t> yang </a:t>
            </a:r>
            <a:r>
              <a:rPr lang="en-US" sz="1800" kern="1200" dirty="0" err="1">
                <a:solidFill>
                  <a:srgbClr val="7030A0"/>
                </a:solidFill>
                <a:latin typeface="+mj-lt"/>
                <a:ea typeface="+mn-ea"/>
                <a:cs typeface="+mn-cs"/>
              </a:rPr>
              <a:t>sama</a:t>
            </a:r>
            <a:r>
              <a:rPr lang="en-US" sz="1800" kern="1200" dirty="0">
                <a:solidFill>
                  <a:srgbClr val="7030A0"/>
                </a:solidFill>
                <a:latin typeface="+mj-lt"/>
                <a:ea typeface="+mn-ea"/>
                <a:cs typeface="+mn-cs"/>
              </a:rPr>
              <a:t>*</a:t>
            </a:r>
          </a:p>
          <a:p>
            <a:pPr marL="300355" lvl="1" defTabSz="1572453">
              <a:spcAft>
                <a:spcPts val="600"/>
              </a:spcAft>
            </a:pPr>
            <a:r>
              <a:rPr lang="en-US" sz="2064" kern="1200" dirty="0" err="1">
                <a:solidFill>
                  <a:schemeClr val="tx1"/>
                </a:solidFill>
                <a:latin typeface="+mj-lt"/>
                <a:ea typeface="+mn-ea"/>
                <a:cs typeface="+mn-cs"/>
              </a:rPr>
              <a:t>Perbedaan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temporer</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kena</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pajak</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terkait</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dengan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investasi</a:t>
            </a:r>
            <a:r>
              <a:rPr lang="en-US" sz="2064" kern="1200" dirty="0">
                <a:solidFill>
                  <a:schemeClr val="tx1"/>
                </a:solidFill>
                <a:latin typeface="+mj-lt"/>
                <a:ea typeface="+mn-ea"/>
                <a:cs typeface="+mn-cs"/>
              </a:rPr>
              <a:t> pada </a:t>
            </a:r>
            <a:r>
              <a:rPr lang="en-US" sz="2064" kern="1200" dirty="0" err="1">
                <a:solidFill>
                  <a:schemeClr val="tx1"/>
                </a:solidFill>
                <a:latin typeface="+mj-lt"/>
                <a:ea typeface="+mn-ea"/>
                <a:cs typeface="+mn-cs"/>
              </a:rPr>
              <a:t>entitas</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anak</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cabang</a:t>
            </a:r>
            <a:r>
              <a:rPr lang="en-US" sz="2064" kern="1200" dirty="0">
                <a:solidFill>
                  <a:schemeClr val="tx1"/>
                </a:solidFill>
                <a:latin typeface="+mj-lt"/>
                <a:ea typeface="+mn-ea"/>
                <a:cs typeface="+mn-cs"/>
              </a:rPr>
              <a:t> dan </a:t>
            </a:r>
            <a:r>
              <a:rPr lang="en-US" sz="2064" kern="1200" dirty="0" err="1">
                <a:solidFill>
                  <a:schemeClr val="tx1"/>
                </a:solidFill>
                <a:latin typeface="+mj-lt"/>
                <a:ea typeface="+mn-ea"/>
                <a:cs typeface="+mn-cs"/>
              </a:rPr>
              <a:t>entitas</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asosiasi</a:t>
            </a:r>
            <a:r>
              <a:rPr lang="en-US" sz="2064" kern="1200" dirty="0">
                <a:solidFill>
                  <a:schemeClr val="tx1"/>
                </a:solidFill>
                <a:latin typeface="+mj-lt"/>
                <a:ea typeface="+mn-ea"/>
                <a:cs typeface="+mn-cs"/>
              </a:rPr>
              <a:t>, dan </a:t>
            </a:r>
            <a:r>
              <a:rPr lang="en-US" sz="2064" kern="1200" dirty="0" err="1">
                <a:solidFill>
                  <a:schemeClr val="tx1"/>
                </a:solidFill>
                <a:latin typeface="+mj-lt"/>
                <a:ea typeface="+mn-ea"/>
                <a:cs typeface="+mn-cs"/>
              </a:rPr>
              <a:t>pengaturan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bersama</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maka</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liabilitas</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pajak</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tangguhan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harus</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diakui</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sesuai</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dengan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paragraf</a:t>
            </a:r>
            <a:r>
              <a:rPr lang="en-US" sz="2064" kern="1200" dirty="0">
                <a:solidFill>
                  <a:schemeClr val="tx1"/>
                </a:solidFill>
                <a:latin typeface="+mj-lt"/>
                <a:ea typeface="+mn-ea"/>
                <a:cs typeface="+mn-cs"/>
              </a:rPr>
              <a:t> 39.</a:t>
            </a:r>
            <a:endParaRPr lang="en-US" sz="2400" dirty="0">
              <a:latin typeface="+mj-lt"/>
            </a:endParaRPr>
          </a:p>
        </p:txBody>
      </p:sp>
      <p:sp>
        <p:nvSpPr>
          <p:cNvPr id="6" name="TextBox 5">
            <a:extLst>
              <a:ext uri="{FF2B5EF4-FFF2-40B4-BE49-F238E27FC236}">
                <a16:creationId xmlns:a16="http://schemas.microsoft.com/office/drawing/2014/main" id="{A4C661FB-5DB0-4D04-8307-4CB33BA22CC6}"/>
              </a:ext>
            </a:extLst>
          </p:cNvPr>
          <p:cNvSpPr txBox="1"/>
          <p:nvPr/>
        </p:nvSpPr>
        <p:spPr>
          <a:xfrm>
            <a:off x="2585662" y="6448016"/>
            <a:ext cx="5272669" cy="409984"/>
          </a:xfrm>
          <a:prstGeom prst="rect">
            <a:avLst/>
          </a:prstGeom>
          <a:noFill/>
        </p:spPr>
        <p:txBody>
          <a:bodyPr wrap="square">
            <a:spAutoFit/>
          </a:bodyPr>
          <a:lstStyle/>
          <a:p>
            <a:pPr defTabSz="1572453">
              <a:spcAft>
                <a:spcPts val="600"/>
              </a:spcAft>
            </a:pPr>
            <a:r>
              <a:rPr lang="en-US" sz="2064" kern="1200" dirty="0">
                <a:solidFill>
                  <a:srgbClr val="7030A0"/>
                </a:solidFill>
                <a:latin typeface="+mj-lt"/>
                <a:ea typeface="+mn-ea"/>
                <a:cs typeface="+mn-cs"/>
              </a:rPr>
              <a:t>*</a:t>
            </a:r>
            <a:r>
              <a:rPr lang="en-US" sz="1800" kern="1200" dirty="0" err="1">
                <a:solidFill>
                  <a:srgbClr val="7030A0"/>
                </a:solidFill>
                <a:latin typeface="+mj-lt"/>
                <a:ea typeface="+mn-ea"/>
                <a:cs typeface="+mn-cs"/>
              </a:rPr>
              <a:t>Amandemen</a:t>
            </a:r>
            <a:r>
              <a:rPr lang="en-US" sz="1800" kern="1200" dirty="0">
                <a:solidFill>
                  <a:srgbClr val="7030A0"/>
                </a:solidFill>
                <a:latin typeface="+mj-lt"/>
                <a:ea typeface="+mn-ea"/>
                <a:cs typeface="+mn-cs"/>
              </a:rPr>
              <a:t> 2021 </a:t>
            </a:r>
            <a:r>
              <a:rPr lang="en-US" sz="1800" kern="1200" dirty="0" err="1">
                <a:solidFill>
                  <a:srgbClr val="7030A0"/>
                </a:solidFill>
                <a:latin typeface="+mj-lt"/>
                <a:ea typeface="+mn-ea"/>
                <a:cs typeface="+mn-cs"/>
              </a:rPr>
              <a:t>efektif</a:t>
            </a:r>
            <a:r>
              <a:rPr lang="en-US" sz="1800" kern="1200" dirty="0">
                <a:solidFill>
                  <a:srgbClr val="7030A0"/>
                </a:solidFill>
                <a:latin typeface="+mj-lt"/>
                <a:ea typeface="+mn-ea"/>
                <a:cs typeface="+mn-cs"/>
              </a:rPr>
              <a:t> 1 </a:t>
            </a:r>
            <a:r>
              <a:rPr lang="en-US" sz="1800" kern="1200" dirty="0" err="1">
                <a:solidFill>
                  <a:srgbClr val="7030A0"/>
                </a:solidFill>
                <a:latin typeface="+mj-lt"/>
                <a:ea typeface="+mn-ea"/>
                <a:cs typeface="+mn-cs"/>
              </a:rPr>
              <a:t>Januari</a:t>
            </a:r>
            <a:r>
              <a:rPr lang="en-US" sz="1800" kern="1200" dirty="0">
                <a:solidFill>
                  <a:srgbClr val="7030A0"/>
                </a:solidFill>
                <a:latin typeface="+mj-lt"/>
                <a:ea typeface="+mn-ea"/>
                <a:cs typeface="+mn-cs"/>
              </a:rPr>
              <a:t> 2023</a:t>
            </a:r>
            <a:endParaRPr lang="en-ID" sz="1800" dirty="0"/>
          </a:p>
        </p:txBody>
      </p:sp>
    </p:spTree>
    <p:extLst>
      <p:ext uri="{BB962C8B-B14F-4D97-AF65-F5344CB8AC3E}">
        <p14:creationId xmlns:p14="http://schemas.microsoft.com/office/powerpoint/2010/main" val="1544476062"/>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1133015" y="451104"/>
            <a:ext cx="10122804" cy="763600"/>
          </a:xfrm>
        </p:spPr>
        <p:txBody>
          <a:bodyPr>
            <a:normAutofit/>
          </a:bodyPr>
          <a:lstStyle/>
          <a:p>
            <a:pPr lvl="1" algn="ctr"/>
            <a:r>
              <a:rPr lang="en-US" sz="3600" dirty="0" err="1">
                <a:latin typeface="Fjalla One" panose="02000506040000020004" pitchFamily="2" charset="0"/>
              </a:rPr>
              <a:t>Perbedaan</a:t>
            </a:r>
            <a:r>
              <a:rPr lang="en-US" sz="3600" dirty="0">
                <a:latin typeface="Fjalla One" panose="02000506040000020004" pitchFamily="2" charset="0"/>
              </a:rPr>
              <a:t> </a:t>
            </a:r>
            <a:r>
              <a:rPr lang="en-US" sz="3600" dirty="0" err="1">
                <a:latin typeface="Fjalla One" panose="02000506040000020004" pitchFamily="2" charset="0"/>
              </a:rPr>
              <a:t>Temporer</a:t>
            </a:r>
            <a:r>
              <a:rPr lang="en-US" sz="3600" dirty="0">
                <a:latin typeface="Fjalla One" panose="02000506040000020004" pitchFamily="2" charset="0"/>
              </a:rPr>
              <a:t> </a:t>
            </a:r>
            <a:r>
              <a:rPr lang="en-US" sz="3600" dirty="0" err="1">
                <a:latin typeface="Fjalla One" panose="02000506040000020004" pitchFamily="2" charset="0"/>
              </a:rPr>
              <a:t>Kena</a:t>
            </a:r>
            <a:r>
              <a:rPr lang="en-US" sz="3600" dirty="0">
                <a:latin typeface="Fjalla One" panose="02000506040000020004" pitchFamily="2" charset="0"/>
              </a:rPr>
              <a:t> </a:t>
            </a:r>
            <a:r>
              <a:rPr lang="en-US" sz="3600" dirty="0" err="1">
                <a:latin typeface="Fjalla One" panose="02000506040000020004" pitchFamily="2" charset="0"/>
              </a:rPr>
              <a:t>Pajak</a:t>
            </a:r>
            <a:endParaRPr lang="en-US" sz="3600" dirty="0">
              <a:latin typeface="Fjalla One" panose="02000506040000020004" pitchFamily="2" charset="0"/>
            </a:endParaRPr>
          </a:p>
        </p:txBody>
      </p:sp>
      <p:sp>
        <p:nvSpPr>
          <p:cNvPr id="26630" name="Rectangle 3"/>
          <p:cNvSpPr>
            <a:spLocks noGrp="1" noChangeArrowheads="1"/>
          </p:cNvSpPr>
          <p:nvPr>
            <p:ph sz="quarter" idx="10"/>
          </p:nvPr>
        </p:nvSpPr>
        <p:spPr>
          <a:xfrm>
            <a:off x="1068767" y="1659666"/>
            <a:ext cx="10251300" cy="4131534"/>
          </a:xfrm>
          <a:solidFill>
            <a:srgbClr val="C1D6B8"/>
          </a:solidFill>
        </p:spPr>
        <p:style>
          <a:lnRef idx="1">
            <a:schemeClr val="accent6"/>
          </a:lnRef>
          <a:fillRef idx="2">
            <a:schemeClr val="accent6"/>
          </a:fillRef>
          <a:effectRef idx="1">
            <a:schemeClr val="accent6"/>
          </a:effectRef>
          <a:fontRef idx="minor">
            <a:schemeClr val="dk1"/>
          </a:fontRef>
        </p:style>
        <p:txBody>
          <a:bodyPr>
            <a:normAutofit/>
          </a:bodyPr>
          <a:lstStyle/>
          <a:p>
            <a:pPr marL="342900" indent="-342900">
              <a:spcBef>
                <a:spcPts val="600"/>
              </a:spcBef>
              <a:buFont typeface="Arial" panose="020B0604020202020204" pitchFamily="34" charset="0"/>
              <a:buChar char="•"/>
            </a:pPr>
            <a:r>
              <a:rPr lang="en-US" dirty="0" err="1"/>
              <a:t>Biaya</a:t>
            </a:r>
            <a:r>
              <a:rPr lang="en-US" dirty="0"/>
              <a:t> </a:t>
            </a:r>
            <a:r>
              <a:rPr lang="en-US" dirty="0" err="1"/>
              <a:t>perolehan</a:t>
            </a:r>
            <a:r>
              <a:rPr lang="en-US" dirty="0"/>
              <a:t> </a:t>
            </a:r>
            <a:r>
              <a:rPr lang="en-US" dirty="0" err="1"/>
              <a:t>aset</a:t>
            </a:r>
            <a:r>
              <a:rPr lang="en-US" dirty="0"/>
              <a:t> 150</a:t>
            </a:r>
            <a:r>
              <a:rPr lang="id-ID" dirty="0"/>
              <a:t>,</a:t>
            </a:r>
            <a:r>
              <a:rPr lang="en-US" dirty="0"/>
              <a:t> </a:t>
            </a:r>
            <a:r>
              <a:rPr lang="en-US" dirty="0" err="1"/>
              <a:t>akumulasi</a:t>
            </a:r>
            <a:r>
              <a:rPr lang="en-US" dirty="0"/>
              <a:t> </a:t>
            </a:r>
            <a:r>
              <a:rPr lang="en-US" dirty="0" err="1"/>
              <a:t>depresiasi</a:t>
            </a:r>
            <a:r>
              <a:rPr lang="en-US" dirty="0"/>
              <a:t> </a:t>
            </a:r>
            <a:r>
              <a:rPr lang="en-US" dirty="0" err="1"/>
              <a:t>menurut</a:t>
            </a:r>
            <a:r>
              <a:rPr lang="en-US" dirty="0"/>
              <a:t> </a:t>
            </a:r>
            <a:r>
              <a:rPr lang="en-US" dirty="0" err="1"/>
              <a:t>akuntansi</a:t>
            </a:r>
            <a:r>
              <a:rPr lang="en-US" dirty="0"/>
              <a:t> </a:t>
            </a:r>
            <a:r>
              <a:rPr lang="en-US" dirty="0" err="1"/>
              <a:t>sebesar</a:t>
            </a:r>
            <a:r>
              <a:rPr lang="en-US" dirty="0"/>
              <a:t> 50, </a:t>
            </a:r>
            <a:r>
              <a:rPr lang="en-US" dirty="0" err="1"/>
              <a:t>sehingga</a:t>
            </a:r>
            <a:r>
              <a:rPr lang="en-US" dirty="0"/>
              <a:t> </a:t>
            </a:r>
            <a:r>
              <a:rPr lang="en-US" dirty="0" err="1"/>
              <a:t>jumlah</a:t>
            </a:r>
            <a:r>
              <a:rPr lang="en-US" dirty="0"/>
              <a:t> </a:t>
            </a:r>
            <a:r>
              <a:rPr lang="en-US" dirty="0" err="1"/>
              <a:t>tercatat</a:t>
            </a:r>
            <a:r>
              <a:rPr lang="en-US" dirty="0"/>
              <a:t> </a:t>
            </a:r>
            <a:r>
              <a:rPr lang="en-US" dirty="0" err="1"/>
              <a:t>aset</a:t>
            </a:r>
            <a:r>
              <a:rPr lang="en-US" dirty="0"/>
              <a:t> 100. </a:t>
            </a:r>
          </a:p>
          <a:p>
            <a:pPr marL="342900" indent="-342900">
              <a:spcBef>
                <a:spcPts val="600"/>
              </a:spcBef>
              <a:buFont typeface="Arial" panose="020B0604020202020204" pitchFamily="34" charset="0"/>
              <a:buChar char="•"/>
            </a:pPr>
            <a:r>
              <a:rPr lang="en-US" dirty="0" err="1"/>
              <a:t>Akumulasi</a:t>
            </a:r>
            <a:r>
              <a:rPr lang="en-US" dirty="0"/>
              <a:t> </a:t>
            </a:r>
            <a:r>
              <a:rPr lang="en-US" dirty="0" err="1"/>
              <a:t>penyusutan</a:t>
            </a:r>
            <a:r>
              <a:rPr lang="en-US" dirty="0"/>
              <a:t> </a:t>
            </a:r>
            <a:r>
              <a:rPr lang="en-US" dirty="0" err="1"/>
              <a:t>untuk</a:t>
            </a:r>
            <a:r>
              <a:rPr lang="en-US" dirty="0"/>
              <a:t> </a:t>
            </a:r>
            <a:r>
              <a:rPr lang="en-US" dirty="0" err="1"/>
              <a:t>tujuan</a:t>
            </a:r>
            <a:r>
              <a:rPr lang="en-US" dirty="0"/>
              <a:t> </a:t>
            </a:r>
            <a:r>
              <a:rPr lang="en-US" dirty="0" err="1"/>
              <a:t>pajak</a:t>
            </a:r>
            <a:r>
              <a:rPr lang="en-US" dirty="0"/>
              <a:t> </a:t>
            </a:r>
            <a:r>
              <a:rPr lang="en-US" dirty="0" err="1"/>
              <a:t>sebesar</a:t>
            </a:r>
            <a:r>
              <a:rPr lang="en-US" dirty="0"/>
              <a:t> 90 dan </a:t>
            </a:r>
            <a:r>
              <a:rPr lang="en-US" dirty="0" err="1"/>
              <a:t>tarif</a:t>
            </a:r>
            <a:r>
              <a:rPr lang="en-US" dirty="0"/>
              <a:t> </a:t>
            </a:r>
            <a:r>
              <a:rPr lang="en-US" dirty="0" err="1"/>
              <a:t>pajak</a:t>
            </a:r>
            <a:r>
              <a:rPr lang="en-US" dirty="0"/>
              <a:t> 25%. </a:t>
            </a:r>
          </a:p>
          <a:p>
            <a:pPr marL="342900" indent="-342900">
              <a:spcBef>
                <a:spcPts val="600"/>
              </a:spcBef>
              <a:buFont typeface="Arial" panose="020B0604020202020204" pitchFamily="34" charset="0"/>
              <a:buChar char="•"/>
            </a:pPr>
            <a:r>
              <a:rPr lang="en-US" dirty="0"/>
              <a:t>Dasar </a:t>
            </a:r>
            <a:r>
              <a:rPr lang="en-US" dirty="0" err="1"/>
              <a:t>pengenaan</a:t>
            </a:r>
            <a:r>
              <a:rPr lang="en-US" dirty="0"/>
              <a:t> </a:t>
            </a:r>
            <a:r>
              <a:rPr lang="en-US" dirty="0" err="1"/>
              <a:t>pajak</a:t>
            </a:r>
            <a:r>
              <a:rPr lang="en-US" dirty="0"/>
              <a:t> </a:t>
            </a:r>
            <a:r>
              <a:rPr lang="en-US" dirty="0" err="1"/>
              <a:t>atas</a:t>
            </a:r>
            <a:r>
              <a:rPr lang="en-US" dirty="0"/>
              <a:t> </a:t>
            </a:r>
            <a:r>
              <a:rPr lang="en-US" dirty="0" err="1"/>
              <a:t>aset</a:t>
            </a:r>
            <a:r>
              <a:rPr lang="en-US" dirty="0"/>
              <a:t> </a:t>
            </a:r>
            <a:r>
              <a:rPr lang="en-US" dirty="0" err="1"/>
              <a:t>adalah</a:t>
            </a:r>
            <a:r>
              <a:rPr lang="en-US" dirty="0"/>
              <a:t> 150 – 90 = 60. </a:t>
            </a:r>
          </a:p>
          <a:p>
            <a:pPr marL="342900" indent="-342900">
              <a:spcBef>
                <a:spcPts val="600"/>
              </a:spcBef>
              <a:buFont typeface="Arial" panose="020B0604020202020204" pitchFamily="34" charset="0"/>
              <a:buChar char="•"/>
            </a:pPr>
            <a:r>
              <a:rPr lang="en-US" dirty="0" err="1"/>
              <a:t>Untuk</a:t>
            </a:r>
            <a:r>
              <a:rPr lang="en-US" dirty="0"/>
              <a:t> </a:t>
            </a:r>
            <a:r>
              <a:rPr lang="en-US" dirty="0" err="1"/>
              <a:t>memulihkan</a:t>
            </a:r>
            <a:r>
              <a:rPr lang="en-US" dirty="0"/>
              <a:t> </a:t>
            </a:r>
            <a:r>
              <a:rPr lang="en-US" dirty="0" err="1"/>
              <a:t>jumlah</a:t>
            </a:r>
            <a:r>
              <a:rPr lang="en-US" dirty="0"/>
              <a:t> </a:t>
            </a:r>
            <a:r>
              <a:rPr lang="en-US" dirty="0" err="1"/>
              <a:t>tercatat</a:t>
            </a:r>
            <a:r>
              <a:rPr lang="en-US" dirty="0"/>
              <a:t> 100, </a:t>
            </a:r>
            <a:r>
              <a:rPr lang="en-US" dirty="0" err="1"/>
              <a:t>entitas</a:t>
            </a:r>
            <a:r>
              <a:rPr lang="en-US" dirty="0"/>
              <a:t> </a:t>
            </a:r>
            <a:r>
              <a:rPr lang="en-US" dirty="0" err="1"/>
              <a:t>harus</a:t>
            </a:r>
            <a:r>
              <a:rPr lang="en-US" dirty="0"/>
              <a:t> </a:t>
            </a:r>
            <a:r>
              <a:rPr lang="en-US" dirty="0" err="1"/>
              <a:t>memperoleh</a:t>
            </a:r>
            <a:r>
              <a:rPr lang="en-US" dirty="0"/>
              <a:t> </a:t>
            </a:r>
            <a:r>
              <a:rPr lang="en-US" dirty="0" err="1"/>
              <a:t>laba</a:t>
            </a:r>
            <a:r>
              <a:rPr lang="en-US" dirty="0"/>
              <a:t> </a:t>
            </a:r>
            <a:r>
              <a:rPr lang="en-US" dirty="0" err="1"/>
              <a:t>kena</a:t>
            </a:r>
            <a:r>
              <a:rPr lang="en-US" dirty="0"/>
              <a:t> </a:t>
            </a:r>
            <a:r>
              <a:rPr lang="en-US" dirty="0" err="1"/>
              <a:t>pajak</a:t>
            </a:r>
            <a:r>
              <a:rPr lang="en-US" dirty="0"/>
              <a:t> </a:t>
            </a:r>
            <a:r>
              <a:rPr lang="en-US" dirty="0" err="1"/>
              <a:t>sebesar</a:t>
            </a:r>
            <a:r>
              <a:rPr lang="en-US" dirty="0"/>
              <a:t> 100, </a:t>
            </a:r>
            <a:r>
              <a:rPr lang="en-US" dirty="0" err="1"/>
              <a:t>namun</a:t>
            </a:r>
            <a:r>
              <a:rPr lang="en-US" dirty="0"/>
              <a:t> </a:t>
            </a:r>
            <a:r>
              <a:rPr lang="en-US" dirty="0" err="1"/>
              <a:t>hanya</a:t>
            </a:r>
            <a:r>
              <a:rPr lang="en-US" dirty="0"/>
              <a:t> </a:t>
            </a:r>
            <a:r>
              <a:rPr lang="en-US" dirty="0" err="1"/>
              <a:t>mampu</a:t>
            </a:r>
            <a:r>
              <a:rPr lang="en-US" dirty="0"/>
              <a:t> </a:t>
            </a:r>
            <a:r>
              <a:rPr lang="en-US" dirty="0" err="1"/>
              <a:t>mengurangi</a:t>
            </a:r>
            <a:r>
              <a:rPr lang="en-US" dirty="0"/>
              <a:t> </a:t>
            </a:r>
            <a:r>
              <a:rPr lang="en-US" dirty="0" err="1"/>
              <a:t>penyusutan</a:t>
            </a:r>
            <a:r>
              <a:rPr lang="en-US" dirty="0"/>
              <a:t> </a:t>
            </a:r>
            <a:r>
              <a:rPr lang="en-US" dirty="0" err="1"/>
              <a:t>pajak</a:t>
            </a:r>
            <a:r>
              <a:rPr lang="en-US" dirty="0"/>
              <a:t> </a:t>
            </a:r>
            <a:r>
              <a:rPr lang="en-US" dirty="0" err="1"/>
              <a:t>sebesar</a:t>
            </a:r>
            <a:r>
              <a:rPr lang="en-US" dirty="0"/>
              <a:t> 60. </a:t>
            </a:r>
          </a:p>
          <a:p>
            <a:pPr marL="342900" indent="-342900">
              <a:spcBef>
                <a:spcPts val="600"/>
              </a:spcBef>
              <a:buFont typeface="Arial" panose="020B0604020202020204" pitchFamily="34" charset="0"/>
              <a:buChar char="•"/>
            </a:pPr>
            <a:r>
              <a:rPr lang="en-US" dirty="0" err="1"/>
              <a:t>Akibatnya</a:t>
            </a:r>
            <a:r>
              <a:rPr lang="en-US" dirty="0"/>
              <a:t>, </a:t>
            </a:r>
            <a:r>
              <a:rPr lang="en-US" dirty="0" err="1"/>
              <a:t>entitas</a:t>
            </a:r>
            <a:r>
              <a:rPr lang="en-US" dirty="0"/>
              <a:t> </a:t>
            </a:r>
            <a:r>
              <a:rPr lang="en-US" dirty="0" err="1"/>
              <a:t>akan</a:t>
            </a:r>
            <a:r>
              <a:rPr lang="en-US" dirty="0"/>
              <a:t> </a:t>
            </a:r>
            <a:r>
              <a:rPr lang="en-US" dirty="0" err="1"/>
              <a:t>membayar</a:t>
            </a:r>
            <a:r>
              <a:rPr lang="en-US" dirty="0"/>
              <a:t> </a:t>
            </a:r>
            <a:r>
              <a:rPr lang="en-US" dirty="0" err="1"/>
              <a:t>pajak</a:t>
            </a:r>
            <a:r>
              <a:rPr lang="en-US" dirty="0"/>
              <a:t> </a:t>
            </a:r>
            <a:r>
              <a:rPr lang="en-US" dirty="0" err="1"/>
              <a:t>penghasilan</a:t>
            </a:r>
            <a:r>
              <a:rPr lang="en-US" dirty="0"/>
              <a:t> </a:t>
            </a:r>
            <a:r>
              <a:rPr lang="en-US" dirty="0" err="1"/>
              <a:t>sebesar</a:t>
            </a:r>
            <a:r>
              <a:rPr lang="en-US" dirty="0"/>
              <a:t> </a:t>
            </a:r>
            <a:r>
              <a:rPr lang="en-US" dirty="0" err="1"/>
              <a:t>lebih</a:t>
            </a:r>
            <a:r>
              <a:rPr lang="en-US" dirty="0"/>
              <a:t> </a:t>
            </a:r>
            <a:r>
              <a:rPr lang="en-US" dirty="0" err="1"/>
              <a:t>besar</a:t>
            </a:r>
            <a:r>
              <a:rPr lang="en-US" dirty="0"/>
              <a:t> </a:t>
            </a:r>
            <a:r>
              <a:rPr lang="en-US" dirty="0" err="1"/>
              <a:t>yaitu</a:t>
            </a:r>
            <a:r>
              <a:rPr lang="en-US" dirty="0"/>
              <a:t> </a:t>
            </a:r>
            <a:r>
              <a:rPr lang="en-US" dirty="0" err="1"/>
              <a:t>sebesar</a:t>
            </a:r>
            <a:r>
              <a:rPr lang="en-US" dirty="0"/>
              <a:t> </a:t>
            </a:r>
            <a:r>
              <a:rPr lang="en-US" dirty="0" err="1"/>
              <a:t>selisih</a:t>
            </a:r>
            <a:r>
              <a:rPr lang="en-US" dirty="0"/>
              <a:t> </a:t>
            </a:r>
            <a:r>
              <a:rPr lang="en-US" dirty="0" err="1"/>
              <a:t>aset</a:t>
            </a:r>
            <a:r>
              <a:rPr lang="en-US" dirty="0"/>
              <a:t> </a:t>
            </a:r>
            <a:r>
              <a:rPr lang="en-US" dirty="0" err="1"/>
              <a:t>menurut</a:t>
            </a:r>
            <a:r>
              <a:rPr lang="en-US" dirty="0"/>
              <a:t> </a:t>
            </a:r>
            <a:r>
              <a:rPr lang="en-US" dirty="0" err="1"/>
              <a:t>akuntansi</a:t>
            </a:r>
            <a:r>
              <a:rPr lang="en-US" dirty="0"/>
              <a:t> </a:t>
            </a:r>
            <a:r>
              <a:rPr lang="en-US" dirty="0" err="1"/>
              <a:t>dikurangi</a:t>
            </a:r>
            <a:r>
              <a:rPr lang="en-US" dirty="0"/>
              <a:t> </a:t>
            </a:r>
            <a:r>
              <a:rPr lang="en-US" dirty="0" err="1"/>
              <a:t>nilai</a:t>
            </a:r>
            <a:r>
              <a:rPr lang="en-US" dirty="0"/>
              <a:t> </a:t>
            </a:r>
            <a:r>
              <a:rPr lang="en-US" dirty="0" err="1"/>
              <a:t>aset</a:t>
            </a:r>
            <a:r>
              <a:rPr lang="en-US" dirty="0"/>
              <a:t> </a:t>
            </a:r>
            <a:r>
              <a:rPr lang="en-US" dirty="0" err="1"/>
              <a:t>menurut</a:t>
            </a:r>
            <a:r>
              <a:rPr lang="en-US" dirty="0"/>
              <a:t> </a:t>
            </a:r>
            <a:r>
              <a:rPr lang="en-US" dirty="0" err="1"/>
              <a:t>pajak</a:t>
            </a:r>
            <a:r>
              <a:rPr lang="en-US" dirty="0"/>
              <a:t> = 100 – 60 = 40. </a:t>
            </a:r>
            <a:r>
              <a:rPr lang="en-US" dirty="0" err="1"/>
              <a:t>Jumlah</a:t>
            </a:r>
            <a:r>
              <a:rPr lang="en-US" dirty="0"/>
              <a:t> </a:t>
            </a:r>
            <a:r>
              <a:rPr lang="en-US" dirty="0" err="1"/>
              <a:t>pajak</a:t>
            </a:r>
            <a:r>
              <a:rPr lang="en-US" dirty="0"/>
              <a:t> yang </a:t>
            </a:r>
            <a:r>
              <a:rPr lang="en-US" dirty="0" err="1"/>
              <a:t>akan</a:t>
            </a:r>
            <a:r>
              <a:rPr lang="en-US" dirty="0"/>
              <a:t> </a:t>
            </a:r>
            <a:r>
              <a:rPr lang="en-US" dirty="0" err="1"/>
              <a:t>dibayarkan</a:t>
            </a:r>
            <a:r>
              <a:rPr lang="en-US" dirty="0"/>
              <a:t> 40 x 25% = 10</a:t>
            </a:r>
          </a:p>
          <a:p>
            <a:pPr marL="342900" indent="-342900">
              <a:spcBef>
                <a:spcPts val="600"/>
              </a:spcBef>
              <a:buFont typeface="Arial" panose="020B0604020202020204" pitchFamily="34" charset="0"/>
              <a:buChar char="•"/>
            </a:pPr>
            <a:r>
              <a:rPr lang="en-US" dirty="0" err="1"/>
              <a:t>Entitas</a:t>
            </a:r>
            <a:r>
              <a:rPr lang="en-US" dirty="0"/>
              <a:t> </a:t>
            </a:r>
            <a:r>
              <a:rPr lang="en-US" dirty="0" err="1"/>
              <a:t>mengakui</a:t>
            </a:r>
            <a:r>
              <a:rPr lang="en-US" dirty="0"/>
              <a:t> </a:t>
            </a:r>
            <a:r>
              <a:rPr lang="en-US" dirty="0" err="1"/>
              <a:t>liabilitas</a:t>
            </a:r>
            <a:r>
              <a:rPr lang="en-US" dirty="0"/>
              <a:t> </a:t>
            </a:r>
            <a:r>
              <a:rPr lang="en-US" dirty="0" err="1"/>
              <a:t>pajak</a:t>
            </a:r>
            <a:r>
              <a:rPr lang="en-US" dirty="0"/>
              <a:t> </a:t>
            </a:r>
            <a:r>
              <a:rPr lang="en-US" dirty="0" err="1"/>
              <a:t>tangguhan</a:t>
            </a:r>
            <a:r>
              <a:rPr lang="en-US" dirty="0"/>
              <a:t> </a:t>
            </a:r>
            <a:r>
              <a:rPr lang="en-US" dirty="0" err="1"/>
              <a:t>sebesar</a:t>
            </a:r>
            <a:r>
              <a:rPr lang="en-US" dirty="0"/>
              <a:t> 10 (40 x 25%) </a:t>
            </a:r>
            <a:r>
              <a:rPr lang="en-US" dirty="0" err="1"/>
              <a:t>sebagai</a:t>
            </a:r>
            <a:r>
              <a:rPr lang="en-US" dirty="0"/>
              <a:t> </a:t>
            </a:r>
            <a:r>
              <a:rPr lang="en-US" dirty="0" err="1"/>
              <a:t>konsekuensi</a:t>
            </a:r>
            <a:r>
              <a:rPr lang="en-US" dirty="0"/>
              <a:t> </a:t>
            </a:r>
            <a:r>
              <a:rPr lang="en-US" dirty="0" err="1"/>
              <a:t>entitas</a:t>
            </a:r>
            <a:r>
              <a:rPr lang="en-US" dirty="0"/>
              <a:t> </a:t>
            </a:r>
            <a:r>
              <a:rPr lang="en-US" dirty="0" err="1"/>
              <a:t>mengakui</a:t>
            </a:r>
            <a:r>
              <a:rPr lang="en-US" dirty="0"/>
              <a:t> </a:t>
            </a:r>
            <a:r>
              <a:rPr lang="en-US" dirty="0" err="1"/>
              <a:t>aset</a:t>
            </a:r>
            <a:r>
              <a:rPr lang="en-US" dirty="0"/>
              <a:t> </a:t>
            </a:r>
            <a:r>
              <a:rPr lang="en-US" dirty="0" err="1"/>
              <a:t>menurut</a:t>
            </a:r>
            <a:r>
              <a:rPr lang="en-US" dirty="0"/>
              <a:t> </a:t>
            </a:r>
            <a:r>
              <a:rPr lang="en-US" dirty="0" err="1"/>
              <a:t>akuntansi</a:t>
            </a:r>
            <a:r>
              <a:rPr lang="en-US" dirty="0"/>
              <a:t> </a:t>
            </a:r>
            <a:r>
              <a:rPr lang="en-US" dirty="0" err="1"/>
              <a:t>lebih</a:t>
            </a:r>
            <a:r>
              <a:rPr lang="en-US" dirty="0"/>
              <a:t> </a:t>
            </a:r>
            <a:r>
              <a:rPr lang="en-US" dirty="0" err="1"/>
              <a:t>tinggi</a:t>
            </a:r>
            <a:r>
              <a:rPr lang="en-US" dirty="0"/>
              <a:t> </a:t>
            </a:r>
            <a:r>
              <a:rPr lang="en-US" dirty="0" err="1"/>
              <a:t>dibandingkan</a:t>
            </a:r>
            <a:r>
              <a:rPr lang="en-US" dirty="0"/>
              <a:t> </a:t>
            </a:r>
            <a:r>
              <a:rPr lang="en-US" dirty="0" err="1"/>
              <a:t>aset</a:t>
            </a:r>
            <a:r>
              <a:rPr lang="en-US" dirty="0"/>
              <a:t> </a:t>
            </a:r>
            <a:r>
              <a:rPr lang="en-US" dirty="0" err="1"/>
              <a:t>menurut</a:t>
            </a:r>
            <a:r>
              <a:rPr lang="en-US" dirty="0"/>
              <a:t> </a:t>
            </a:r>
            <a:r>
              <a:rPr lang="en-US" dirty="0" err="1"/>
              <a:t>pajak</a:t>
            </a:r>
            <a:r>
              <a:rPr lang="en-US" dirty="0"/>
              <a:t>. </a:t>
            </a:r>
            <a:r>
              <a:rPr lang="en-US" dirty="0" err="1"/>
              <a:t>Namun</a:t>
            </a:r>
            <a:r>
              <a:rPr lang="en-US" dirty="0"/>
              <a:t> </a:t>
            </a:r>
            <a:r>
              <a:rPr lang="en-US" dirty="0" err="1"/>
              <a:t>harus</a:t>
            </a:r>
            <a:r>
              <a:rPr lang="en-US" dirty="0"/>
              <a:t> </a:t>
            </a:r>
            <a:r>
              <a:rPr lang="en-US" dirty="0" err="1"/>
              <a:t>dipastikan</a:t>
            </a:r>
            <a:r>
              <a:rPr lang="en-US" dirty="0"/>
              <a:t> </a:t>
            </a:r>
            <a:r>
              <a:rPr lang="en-US" dirty="0" err="1"/>
              <a:t>ini</a:t>
            </a:r>
            <a:r>
              <a:rPr lang="en-US" dirty="0"/>
              <a:t> </a:t>
            </a:r>
            <a:r>
              <a:rPr lang="en-US" dirty="0" err="1"/>
              <a:t>terkait</a:t>
            </a:r>
            <a:r>
              <a:rPr lang="en-US" dirty="0"/>
              <a:t> </a:t>
            </a:r>
            <a:r>
              <a:rPr lang="en-US" dirty="0" err="1"/>
              <a:t>dengan</a:t>
            </a:r>
            <a:r>
              <a:rPr lang="en-US" dirty="0"/>
              <a:t> </a:t>
            </a:r>
            <a:r>
              <a:rPr lang="en-US" dirty="0" err="1"/>
              <a:t>hal</a:t>
            </a:r>
            <a:r>
              <a:rPr lang="en-US" dirty="0"/>
              <a:t> yang </a:t>
            </a:r>
            <a:r>
              <a:rPr lang="en-US" dirty="0" err="1"/>
              <a:t>ada</a:t>
            </a:r>
            <a:r>
              <a:rPr lang="en-US" dirty="0"/>
              <a:t> </a:t>
            </a:r>
            <a:r>
              <a:rPr lang="en-US" dirty="0" err="1"/>
              <a:t>konsekuensi</a:t>
            </a:r>
            <a:r>
              <a:rPr lang="en-US" dirty="0"/>
              <a:t> </a:t>
            </a:r>
            <a:r>
              <a:rPr lang="en-US" dirty="0" err="1"/>
              <a:t>pajaknya</a:t>
            </a:r>
            <a:r>
              <a:rPr lang="en-US" dirty="0"/>
              <a:t>.</a:t>
            </a:r>
          </a:p>
        </p:txBody>
      </p:sp>
      <p:sp>
        <p:nvSpPr>
          <p:cNvPr id="5" name="Slide Number Placeholder 3">
            <a:extLst>
              <a:ext uri="{FF2B5EF4-FFF2-40B4-BE49-F238E27FC236}">
                <a16:creationId xmlns:a16="http://schemas.microsoft.com/office/drawing/2014/main" id="{85B85BA6-1186-4BAA-B040-9614EA347128}"/>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16</a:t>
            </a:fld>
            <a:endParaRPr lang="en-US" sz="1600" b="1" dirty="0">
              <a:latin typeface="+mj-lt"/>
            </a:endParaRPr>
          </a:p>
        </p:txBody>
      </p:sp>
    </p:spTree>
    <p:extLst>
      <p:ext uri="{BB962C8B-B14F-4D97-AF65-F5344CB8AC3E}">
        <p14:creationId xmlns:p14="http://schemas.microsoft.com/office/powerpoint/2010/main" val="2435814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6221" y="533400"/>
            <a:ext cx="10262000" cy="763600"/>
          </a:xfrm>
        </p:spPr>
        <p:txBody>
          <a:bodyPr>
            <a:noAutofit/>
          </a:bodyPr>
          <a:lstStyle/>
          <a:p>
            <a:pPr algn="ctr"/>
            <a:r>
              <a:rPr lang="en-US" dirty="0" err="1">
                <a:latin typeface="Fjalla One" panose="02000506040000020004" pitchFamily="2" charset="0"/>
              </a:rPr>
              <a:t>Perbedaan</a:t>
            </a:r>
            <a:r>
              <a:rPr lang="en-US" dirty="0">
                <a:latin typeface="Fjalla One" panose="02000506040000020004" pitchFamily="2" charset="0"/>
              </a:rPr>
              <a:t> </a:t>
            </a:r>
            <a:r>
              <a:rPr lang="en-US" dirty="0" err="1">
                <a:latin typeface="Fjalla One" panose="02000506040000020004" pitchFamily="2" charset="0"/>
              </a:rPr>
              <a:t>Temporer</a:t>
            </a:r>
            <a:endParaRPr lang="en-US" dirty="0">
              <a:latin typeface="Fjalla One" panose="02000506040000020004" pitchFamily="2" charset="0"/>
            </a:endParaRPr>
          </a:p>
        </p:txBody>
      </p:sp>
      <p:sp>
        <p:nvSpPr>
          <p:cNvPr id="3" name="Content Placeholder 2"/>
          <p:cNvSpPr>
            <a:spLocks noGrp="1"/>
          </p:cNvSpPr>
          <p:nvPr>
            <p:ph sz="quarter" idx="10"/>
          </p:nvPr>
        </p:nvSpPr>
        <p:spPr>
          <a:xfrm>
            <a:off x="1646221" y="1535618"/>
            <a:ext cx="9719867" cy="4736434"/>
          </a:xfrm>
        </p:spPr>
        <p:txBody>
          <a:bodyPr/>
          <a:lstStyle/>
          <a:p>
            <a:pPr marL="342900" indent="-342900">
              <a:spcBef>
                <a:spcPts val="1200"/>
              </a:spcBef>
              <a:buFont typeface="Arial" panose="020B0604020202020204" pitchFamily="34" charset="0"/>
              <a:buChar char="•"/>
            </a:pPr>
            <a:r>
              <a:rPr lang="en-US" dirty="0" err="1"/>
              <a:t>Perbedaan</a:t>
            </a:r>
            <a:r>
              <a:rPr lang="en-US" dirty="0"/>
              <a:t> </a:t>
            </a:r>
            <a:r>
              <a:rPr lang="en-US" dirty="0" err="1"/>
              <a:t>temporer</a:t>
            </a:r>
            <a:r>
              <a:rPr lang="en-US" dirty="0"/>
              <a:t> </a:t>
            </a:r>
            <a:r>
              <a:rPr lang="en-US" dirty="0" err="1"/>
              <a:t>adalah</a:t>
            </a:r>
            <a:r>
              <a:rPr lang="en-US" dirty="0"/>
              <a:t> </a:t>
            </a:r>
            <a:r>
              <a:rPr lang="en-US" dirty="0" err="1"/>
              <a:t>perbedaan</a:t>
            </a:r>
            <a:r>
              <a:rPr lang="en-US" dirty="0"/>
              <a:t> </a:t>
            </a:r>
            <a:r>
              <a:rPr lang="en-US" dirty="0" err="1"/>
              <a:t>pengakuan</a:t>
            </a:r>
            <a:r>
              <a:rPr lang="en-US" dirty="0"/>
              <a:t> </a:t>
            </a:r>
            <a:r>
              <a:rPr lang="en-US" dirty="0" err="1"/>
              <a:t>antara</a:t>
            </a:r>
            <a:r>
              <a:rPr lang="en-US" dirty="0"/>
              <a:t> </a:t>
            </a:r>
            <a:r>
              <a:rPr lang="en-US" dirty="0" err="1"/>
              <a:t>akuntansi</a:t>
            </a:r>
            <a:r>
              <a:rPr lang="en-US" dirty="0"/>
              <a:t> yang </a:t>
            </a:r>
            <a:r>
              <a:rPr lang="en-US" dirty="0" err="1"/>
              <a:t>hanya</a:t>
            </a:r>
            <a:r>
              <a:rPr lang="en-US" dirty="0"/>
              <a:t> </a:t>
            </a:r>
            <a:r>
              <a:rPr lang="en-US" dirty="0" err="1"/>
              <a:t>disebabkan</a:t>
            </a:r>
            <a:r>
              <a:rPr lang="en-US" dirty="0"/>
              <a:t> </a:t>
            </a:r>
            <a:r>
              <a:rPr lang="en-US" dirty="0" err="1"/>
              <a:t>karena</a:t>
            </a:r>
            <a:r>
              <a:rPr lang="en-US" dirty="0"/>
              <a:t> </a:t>
            </a:r>
            <a:r>
              <a:rPr lang="en-US" dirty="0" err="1"/>
              <a:t>waktu</a:t>
            </a:r>
            <a:r>
              <a:rPr lang="en-US" dirty="0"/>
              <a:t>, </a:t>
            </a:r>
            <a:r>
              <a:rPr lang="en-US" dirty="0" err="1"/>
              <a:t>namun</a:t>
            </a:r>
            <a:r>
              <a:rPr lang="en-US" dirty="0"/>
              <a:t> </a:t>
            </a:r>
            <a:r>
              <a:rPr lang="en-US" dirty="0" err="1"/>
              <a:t>secara</a:t>
            </a:r>
            <a:r>
              <a:rPr lang="en-US" dirty="0"/>
              <a:t> total </a:t>
            </a:r>
            <a:r>
              <a:rPr lang="en-US" dirty="0" err="1"/>
              <a:t>nilai</a:t>
            </a:r>
            <a:r>
              <a:rPr lang="en-US" dirty="0"/>
              <a:t> </a:t>
            </a:r>
            <a:r>
              <a:rPr lang="en-US" dirty="0" err="1"/>
              <a:t>pengakuan</a:t>
            </a:r>
            <a:r>
              <a:rPr lang="en-US" dirty="0"/>
              <a:t> </a:t>
            </a:r>
            <a:r>
              <a:rPr lang="en-US" dirty="0" err="1"/>
              <a:t>pendapatan</a:t>
            </a:r>
            <a:r>
              <a:rPr lang="en-US" dirty="0"/>
              <a:t> </a:t>
            </a:r>
            <a:r>
              <a:rPr lang="en-US" dirty="0" err="1"/>
              <a:t>atau</a:t>
            </a:r>
            <a:r>
              <a:rPr lang="en-US" dirty="0"/>
              <a:t> </a:t>
            </a:r>
            <a:r>
              <a:rPr lang="en-US" dirty="0" err="1"/>
              <a:t>beban</a:t>
            </a:r>
            <a:r>
              <a:rPr lang="en-US" dirty="0"/>
              <a:t> </a:t>
            </a:r>
            <a:r>
              <a:rPr lang="en-US" dirty="0" err="1"/>
              <a:t>antara</a:t>
            </a:r>
            <a:r>
              <a:rPr lang="en-US" dirty="0"/>
              <a:t> </a:t>
            </a:r>
            <a:r>
              <a:rPr lang="en-US" dirty="0" err="1"/>
              <a:t>akuntansi</a:t>
            </a:r>
            <a:r>
              <a:rPr lang="en-US" dirty="0"/>
              <a:t> dan </a:t>
            </a:r>
            <a:r>
              <a:rPr lang="en-US" dirty="0" err="1"/>
              <a:t>pajak</a:t>
            </a:r>
            <a:r>
              <a:rPr lang="en-US" dirty="0"/>
              <a:t> </a:t>
            </a:r>
            <a:r>
              <a:rPr lang="en-US" dirty="0" err="1"/>
              <a:t>sama</a:t>
            </a:r>
            <a:r>
              <a:rPr lang="en-US" dirty="0"/>
              <a:t>, </a:t>
            </a:r>
            <a:r>
              <a:rPr lang="en-US" dirty="0" err="1"/>
              <a:t>contoh</a:t>
            </a:r>
            <a:r>
              <a:rPr lang="en-US" dirty="0"/>
              <a:t>:</a:t>
            </a:r>
          </a:p>
          <a:p>
            <a:pPr marL="635000" lvl="1" indent="-285750">
              <a:spcBef>
                <a:spcPts val="600"/>
              </a:spcBef>
              <a:buFont typeface="Arial" panose="020B0604020202020204" pitchFamily="34" charset="0"/>
              <a:buChar char="•"/>
            </a:pPr>
            <a:r>
              <a:rPr lang="en-US" dirty="0" err="1"/>
              <a:t>Pendapatan</a:t>
            </a:r>
            <a:r>
              <a:rPr lang="en-US" dirty="0"/>
              <a:t> </a:t>
            </a:r>
            <a:r>
              <a:rPr lang="en-US" dirty="0" err="1"/>
              <a:t>bunga</a:t>
            </a:r>
            <a:r>
              <a:rPr lang="en-US" dirty="0"/>
              <a:t> </a:t>
            </a:r>
            <a:r>
              <a:rPr lang="en-US" dirty="0" err="1"/>
              <a:t>termasuk</a:t>
            </a:r>
            <a:r>
              <a:rPr lang="en-US" dirty="0"/>
              <a:t> </a:t>
            </a:r>
            <a:r>
              <a:rPr lang="en-US" dirty="0" err="1"/>
              <a:t>dalam</a:t>
            </a:r>
            <a:r>
              <a:rPr lang="en-US" dirty="0"/>
              <a:t> </a:t>
            </a:r>
            <a:r>
              <a:rPr lang="en-US" dirty="0" err="1"/>
              <a:t>laba</a:t>
            </a:r>
            <a:r>
              <a:rPr lang="en-US" dirty="0"/>
              <a:t> </a:t>
            </a:r>
            <a:r>
              <a:rPr lang="en-US" dirty="0" err="1"/>
              <a:t>akuntansi</a:t>
            </a:r>
            <a:r>
              <a:rPr lang="en-US" dirty="0"/>
              <a:t> </a:t>
            </a:r>
            <a:r>
              <a:rPr lang="en-US" dirty="0" err="1"/>
              <a:t>dalam</a:t>
            </a:r>
            <a:r>
              <a:rPr lang="en-US" dirty="0"/>
              <a:t> </a:t>
            </a:r>
            <a:r>
              <a:rPr lang="en-US" dirty="0" err="1"/>
              <a:t>dasar</a:t>
            </a:r>
            <a:r>
              <a:rPr lang="en-US" dirty="0"/>
              <a:t> </a:t>
            </a:r>
            <a:r>
              <a:rPr lang="en-US" dirty="0" err="1"/>
              <a:t>proporsi</a:t>
            </a:r>
            <a:r>
              <a:rPr lang="en-US" dirty="0"/>
              <a:t> </a:t>
            </a:r>
            <a:r>
              <a:rPr lang="en-US" dirty="0" err="1"/>
              <a:t>waktu</a:t>
            </a:r>
            <a:r>
              <a:rPr lang="en-US" dirty="0"/>
              <a:t> </a:t>
            </a:r>
            <a:r>
              <a:rPr lang="en-US" dirty="0" err="1"/>
              <a:t>tapi</a:t>
            </a:r>
            <a:r>
              <a:rPr lang="en-US" dirty="0"/>
              <a:t> </a:t>
            </a:r>
            <a:r>
              <a:rPr lang="en-US" dirty="0" err="1"/>
              <a:t>mungkin</a:t>
            </a:r>
            <a:r>
              <a:rPr lang="en-US" dirty="0"/>
              <a:t> </a:t>
            </a:r>
            <a:r>
              <a:rPr lang="en-US" dirty="0" err="1"/>
              <a:t>saja</a:t>
            </a:r>
            <a:r>
              <a:rPr lang="en-US" dirty="0"/>
              <a:t> </a:t>
            </a:r>
            <a:r>
              <a:rPr lang="en-US" dirty="0" err="1"/>
              <a:t>pendapatan</a:t>
            </a:r>
            <a:r>
              <a:rPr lang="en-US" dirty="0"/>
              <a:t> </a:t>
            </a:r>
            <a:r>
              <a:rPr lang="en-US" dirty="0" err="1"/>
              <a:t>bunga</a:t>
            </a:r>
            <a:r>
              <a:rPr lang="en-US" dirty="0"/>
              <a:t> </a:t>
            </a:r>
            <a:r>
              <a:rPr lang="en-US" dirty="0" err="1"/>
              <a:t>dihitung</a:t>
            </a:r>
            <a:r>
              <a:rPr lang="en-US" dirty="0"/>
              <a:t> </a:t>
            </a:r>
            <a:r>
              <a:rPr lang="en-US" dirty="0" err="1"/>
              <a:t>dalam</a:t>
            </a:r>
            <a:r>
              <a:rPr lang="en-US" dirty="0"/>
              <a:t> </a:t>
            </a:r>
            <a:r>
              <a:rPr lang="en-US" dirty="0" err="1"/>
              <a:t>laba</a:t>
            </a:r>
            <a:r>
              <a:rPr lang="en-US" dirty="0"/>
              <a:t> </a:t>
            </a:r>
            <a:r>
              <a:rPr lang="en-US" dirty="0" err="1"/>
              <a:t>kena</a:t>
            </a:r>
            <a:r>
              <a:rPr lang="en-US" dirty="0"/>
              <a:t> </a:t>
            </a:r>
            <a:r>
              <a:rPr lang="en-US" dirty="0" err="1"/>
              <a:t>pajak</a:t>
            </a:r>
            <a:r>
              <a:rPr lang="en-US" dirty="0"/>
              <a:t> </a:t>
            </a:r>
            <a:r>
              <a:rPr lang="en-US" dirty="0" err="1"/>
              <a:t>ketika</a:t>
            </a:r>
            <a:r>
              <a:rPr lang="en-US" dirty="0"/>
              <a:t> kas </a:t>
            </a:r>
            <a:r>
              <a:rPr lang="en-US" dirty="0" err="1"/>
              <a:t>diterima</a:t>
            </a:r>
            <a:r>
              <a:rPr lang="en-US" dirty="0"/>
              <a:t>. </a:t>
            </a:r>
          </a:p>
          <a:p>
            <a:pPr marL="635000" lvl="1" indent="-285750">
              <a:spcBef>
                <a:spcPts val="600"/>
              </a:spcBef>
              <a:buFont typeface="Arial" panose="020B0604020202020204" pitchFamily="34" charset="0"/>
              <a:buChar char="•"/>
            </a:pPr>
            <a:r>
              <a:rPr lang="en-US" dirty="0" err="1"/>
              <a:t>Penyusutan</a:t>
            </a:r>
            <a:r>
              <a:rPr lang="en-US" dirty="0"/>
              <a:t> yang </a:t>
            </a:r>
            <a:r>
              <a:rPr lang="en-US" dirty="0" err="1"/>
              <a:t>digunakan</a:t>
            </a:r>
            <a:r>
              <a:rPr lang="en-US" dirty="0"/>
              <a:t> </a:t>
            </a:r>
            <a:r>
              <a:rPr lang="en-US" dirty="0" err="1"/>
              <a:t>dalam</a:t>
            </a:r>
            <a:r>
              <a:rPr lang="en-US" dirty="0"/>
              <a:t> </a:t>
            </a:r>
            <a:r>
              <a:rPr lang="en-US" dirty="0" err="1"/>
              <a:t>penghitungan</a:t>
            </a:r>
            <a:r>
              <a:rPr lang="en-US" dirty="0"/>
              <a:t> </a:t>
            </a:r>
            <a:r>
              <a:rPr lang="en-US" dirty="0" err="1"/>
              <a:t>pajak</a:t>
            </a:r>
            <a:r>
              <a:rPr lang="en-US" dirty="0"/>
              <a:t> </a:t>
            </a:r>
            <a:r>
              <a:rPr lang="en-US" dirty="0" err="1"/>
              <a:t>berbeda</a:t>
            </a:r>
            <a:r>
              <a:rPr lang="en-US" dirty="0"/>
              <a:t> </a:t>
            </a:r>
            <a:r>
              <a:rPr lang="en-US" dirty="0" err="1"/>
              <a:t>dengan</a:t>
            </a:r>
            <a:r>
              <a:rPr lang="en-US" dirty="0"/>
              <a:t> </a:t>
            </a:r>
            <a:r>
              <a:rPr lang="en-US" dirty="0" err="1"/>
              <a:t>penyusutan</a:t>
            </a:r>
            <a:r>
              <a:rPr lang="en-US" dirty="0"/>
              <a:t> </a:t>
            </a:r>
            <a:r>
              <a:rPr lang="en-US" dirty="0" err="1"/>
              <a:t>dalam</a:t>
            </a:r>
            <a:r>
              <a:rPr lang="en-US" dirty="0"/>
              <a:t> </a:t>
            </a:r>
            <a:r>
              <a:rPr lang="en-US" dirty="0" err="1"/>
              <a:t>akuntansi</a:t>
            </a:r>
            <a:r>
              <a:rPr lang="en-US" dirty="0"/>
              <a:t>. </a:t>
            </a:r>
            <a:r>
              <a:rPr lang="en-US" dirty="0" err="1"/>
              <a:t>Perbedaan</a:t>
            </a:r>
            <a:r>
              <a:rPr lang="en-US" dirty="0"/>
              <a:t> </a:t>
            </a:r>
            <a:r>
              <a:rPr lang="en-US" dirty="0" err="1"/>
              <a:t>temporernya</a:t>
            </a:r>
            <a:r>
              <a:rPr lang="en-US" dirty="0"/>
              <a:t> </a:t>
            </a:r>
            <a:r>
              <a:rPr lang="en-US" dirty="0" err="1"/>
              <a:t>adalah</a:t>
            </a:r>
            <a:r>
              <a:rPr lang="en-US" dirty="0"/>
              <a:t> </a:t>
            </a:r>
            <a:r>
              <a:rPr lang="en-US" dirty="0" err="1"/>
              <a:t>selisih</a:t>
            </a:r>
            <a:r>
              <a:rPr lang="en-US" dirty="0"/>
              <a:t> </a:t>
            </a:r>
            <a:r>
              <a:rPr lang="en-US" dirty="0" err="1"/>
              <a:t>antara</a:t>
            </a:r>
            <a:r>
              <a:rPr lang="en-US" dirty="0"/>
              <a:t> </a:t>
            </a:r>
            <a:r>
              <a:rPr lang="en-US" dirty="0" err="1"/>
              <a:t>jumlah</a:t>
            </a:r>
            <a:r>
              <a:rPr lang="en-US" dirty="0"/>
              <a:t> </a:t>
            </a:r>
            <a:r>
              <a:rPr lang="en-US" dirty="0" err="1"/>
              <a:t>tercatat</a:t>
            </a:r>
            <a:r>
              <a:rPr lang="en-US" dirty="0"/>
              <a:t> </a:t>
            </a:r>
            <a:r>
              <a:rPr lang="en-US" dirty="0" err="1"/>
              <a:t>aset</a:t>
            </a:r>
            <a:r>
              <a:rPr lang="en-US" dirty="0"/>
              <a:t> </a:t>
            </a:r>
            <a:r>
              <a:rPr lang="en-US" dirty="0" err="1"/>
              <a:t>dan</a:t>
            </a:r>
            <a:r>
              <a:rPr lang="en-US" dirty="0"/>
              <a:t> DPP</a:t>
            </a:r>
          </a:p>
          <a:p>
            <a:pPr marL="635000" lvl="1" indent="-285750">
              <a:spcBef>
                <a:spcPts val="600"/>
              </a:spcBef>
              <a:buFont typeface="Arial" panose="020B0604020202020204" pitchFamily="34" charset="0"/>
              <a:buChar char="•"/>
            </a:pPr>
            <a:r>
              <a:rPr lang="en-US" dirty="0" err="1"/>
              <a:t>Biaya</a:t>
            </a:r>
            <a:r>
              <a:rPr lang="en-US" dirty="0"/>
              <a:t> </a:t>
            </a:r>
            <a:r>
              <a:rPr lang="en-US" dirty="0" err="1"/>
              <a:t>pengembangan</a:t>
            </a:r>
            <a:r>
              <a:rPr lang="en-US" dirty="0"/>
              <a:t> </a:t>
            </a:r>
            <a:r>
              <a:rPr lang="en-US" dirty="0" err="1"/>
              <a:t>dapat</a:t>
            </a:r>
            <a:r>
              <a:rPr lang="en-US" dirty="0"/>
              <a:t> </a:t>
            </a:r>
            <a:r>
              <a:rPr lang="en-US" dirty="0" err="1"/>
              <a:t>dikapitalisasi</a:t>
            </a:r>
            <a:r>
              <a:rPr lang="en-US" dirty="0"/>
              <a:t> </a:t>
            </a:r>
            <a:r>
              <a:rPr lang="en-US" dirty="0" err="1"/>
              <a:t>dalam</a:t>
            </a:r>
            <a:r>
              <a:rPr lang="en-US" dirty="0"/>
              <a:t> </a:t>
            </a:r>
            <a:r>
              <a:rPr lang="en-US" dirty="0" err="1"/>
              <a:t>akuntansi</a:t>
            </a:r>
            <a:r>
              <a:rPr lang="en-US" dirty="0"/>
              <a:t>, </a:t>
            </a:r>
            <a:r>
              <a:rPr lang="en-US" dirty="0" err="1"/>
              <a:t>tetapi</a:t>
            </a:r>
            <a:r>
              <a:rPr lang="en-US" dirty="0"/>
              <a:t> </a:t>
            </a:r>
            <a:r>
              <a:rPr lang="en-US" dirty="0" err="1"/>
              <a:t>untuk</a:t>
            </a:r>
            <a:r>
              <a:rPr lang="en-US" dirty="0"/>
              <a:t> </a:t>
            </a:r>
            <a:r>
              <a:rPr lang="en-US" dirty="0" err="1"/>
              <a:t>penentuan</a:t>
            </a:r>
            <a:r>
              <a:rPr lang="en-US" dirty="0"/>
              <a:t> </a:t>
            </a:r>
            <a:r>
              <a:rPr lang="en-US" dirty="0" err="1"/>
              <a:t>laba</a:t>
            </a:r>
            <a:r>
              <a:rPr lang="en-US" dirty="0"/>
              <a:t> </a:t>
            </a:r>
            <a:r>
              <a:rPr lang="en-US" dirty="0" err="1"/>
              <a:t>kena</a:t>
            </a:r>
            <a:r>
              <a:rPr lang="en-US" dirty="0"/>
              <a:t> </a:t>
            </a:r>
            <a:r>
              <a:rPr lang="en-US" dirty="0" err="1"/>
              <a:t>pajak</a:t>
            </a:r>
            <a:r>
              <a:rPr lang="en-US" dirty="0"/>
              <a:t>, </a:t>
            </a:r>
            <a:r>
              <a:rPr lang="en-US" dirty="0" err="1"/>
              <a:t>biaya</a:t>
            </a:r>
            <a:r>
              <a:rPr lang="en-US" dirty="0"/>
              <a:t> </a:t>
            </a:r>
            <a:r>
              <a:rPr lang="en-US" dirty="0" err="1"/>
              <a:t>pengembangan</a:t>
            </a:r>
            <a:r>
              <a:rPr lang="en-US" dirty="0"/>
              <a:t> </a:t>
            </a:r>
            <a:r>
              <a:rPr lang="en-US" dirty="0" err="1"/>
              <a:t>dikurangkan</a:t>
            </a:r>
            <a:r>
              <a:rPr lang="en-US" dirty="0"/>
              <a:t> </a:t>
            </a:r>
            <a:r>
              <a:rPr lang="en-US" dirty="0" err="1"/>
              <a:t>dalam</a:t>
            </a:r>
            <a:r>
              <a:rPr lang="en-US" dirty="0"/>
              <a:t> </a:t>
            </a:r>
            <a:r>
              <a:rPr lang="en-US" dirty="0" err="1"/>
              <a:t>menentukan</a:t>
            </a:r>
            <a:r>
              <a:rPr lang="en-US" dirty="0"/>
              <a:t> </a:t>
            </a:r>
            <a:r>
              <a:rPr lang="en-US" dirty="0" err="1"/>
              <a:t>laba</a:t>
            </a:r>
            <a:r>
              <a:rPr lang="en-US" dirty="0"/>
              <a:t> </a:t>
            </a:r>
            <a:r>
              <a:rPr lang="en-US" dirty="0" err="1"/>
              <a:t>kena</a:t>
            </a:r>
            <a:r>
              <a:rPr lang="en-US" dirty="0"/>
              <a:t> </a:t>
            </a:r>
            <a:r>
              <a:rPr lang="en-US" dirty="0" err="1"/>
              <a:t>pajak</a:t>
            </a:r>
            <a:r>
              <a:rPr lang="en-US" dirty="0"/>
              <a:t> pada </a:t>
            </a:r>
            <a:r>
              <a:rPr lang="en-US" dirty="0" err="1"/>
              <a:t>periode</a:t>
            </a:r>
            <a:r>
              <a:rPr lang="en-US" dirty="0"/>
              <a:t> </a:t>
            </a:r>
            <a:r>
              <a:rPr lang="en-US" dirty="0" err="1"/>
              <a:t>saat</a:t>
            </a:r>
            <a:r>
              <a:rPr lang="en-US" dirty="0"/>
              <a:t> </a:t>
            </a:r>
            <a:r>
              <a:rPr lang="en-US" dirty="0" err="1"/>
              <a:t>terjadinya</a:t>
            </a:r>
            <a:r>
              <a:rPr lang="en-US" dirty="0"/>
              <a:t>. </a:t>
            </a:r>
          </a:p>
          <a:p>
            <a:pPr marL="635000" lvl="1" indent="-285750">
              <a:spcBef>
                <a:spcPts val="600"/>
              </a:spcBef>
              <a:buFont typeface="Arial" panose="020B0604020202020204" pitchFamily="34" charset="0"/>
              <a:buChar char="•"/>
            </a:pPr>
            <a:r>
              <a:rPr lang="en-US" dirty="0" err="1"/>
              <a:t>Biaya</a:t>
            </a:r>
            <a:r>
              <a:rPr lang="en-US" dirty="0"/>
              <a:t> </a:t>
            </a:r>
            <a:r>
              <a:rPr lang="en-US" dirty="0" err="1"/>
              <a:t>penyisihan</a:t>
            </a:r>
            <a:r>
              <a:rPr lang="en-US" dirty="0"/>
              <a:t> / </a:t>
            </a:r>
            <a:r>
              <a:rPr lang="en-US" dirty="0" err="1"/>
              <a:t>cadangan</a:t>
            </a:r>
            <a:r>
              <a:rPr lang="en-US" dirty="0"/>
              <a:t> </a:t>
            </a:r>
            <a:r>
              <a:rPr lang="en-US" dirty="0" err="1"/>
              <a:t>harus</a:t>
            </a:r>
            <a:r>
              <a:rPr lang="en-US" dirty="0"/>
              <a:t> </a:t>
            </a:r>
            <a:r>
              <a:rPr lang="en-US" dirty="0" err="1"/>
              <a:t>dibentuk</a:t>
            </a:r>
            <a:r>
              <a:rPr lang="en-US" dirty="0"/>
              <a:t> </a:t>
            </a:r>
            <a:r>
              <a:rPr lang="en-US" dirty="0" err="1"/>
              <a:t>menurut</a:t>
            </a:r>
            <a:r>
              <a:rPr lang="en-US" dirty="0"/>
              <a:t> </a:t>
            </a:r>
            <a:r>
              <a:rPr lang="en-US" dirty="0" err="1"/>
              <a:t>akuntansi</a:t>
            </a:r>
            <a:r>
              <a:rPr lang="en-US" dirty="0"/>
              <a:t>, </a:t>
            </a:r>
            <a:r>
              <a:rPr lang="en-US" dirty="0" err="1"/>
              <a:t>sedangkan</a:t>
            </a:r>
            <a:r>
              <a:rPr lang="en-US" dirty="0"/>
              <a:t> </a:t>
            </a:r>
            <a:r>
              <a:rPr lang="en-US" dirty="0" err="1"/>
              <a:t>pajak</a:t>
            </a:r>
            <a:r>
              <a:rPr lang="en-US" dirty="0"/>
              <a:t> pada </a:t>
            </a:r>
            <a:r>
              <a:rPr lang="en-US" dirty="0" err="1"/>
              <a:t>saat</a:t>
            </a:r>
            <a:r>
              <a:rPr lang="en-US" dirty="0"/>
              <a:t> </a:t>
            </a:r>
            <a:r>
              <a:rPr lang="en-US" dirty="0" err="1"/>
              <a:t>aset</a:t>
            </a:r>
            <a:r>
              <a:rPr lang="en-US" dirty="0"/>
              <a:t> </a:t>
            </a:r>
            <a:r>
              <a:rPr lang="en-US" dirty="0" err="1"/>
              <a:t>tersebut</a:t>
            </a:r>
            <a:r>
              <a:rPr lang="en-US" dirty="0"/>
              <a:t> </a:t>
            </a:r>
            <a:r>
              <a:rPr lang="en-US" dirty="0" err="1"/>
              <a:t>telah</a:t>
            </a:r>
            <a:r>
              <a:rPr lang="en-US" dirty="0"/>
              <a:t> </a:t>
            </a:r>
            <a:r>
              <a:rPr lang="en-US" dirty="0" err="1"/>
              <a:t>teralisasi</a:t>
            </a:r>
            <a:r>
              <a:rPr lang="en-US" dirty="0"/>
              <a:t> </a:t>
            </a:r>
            <a:r>
              <a:rPr lang="en-US" dirty="0" err="1"/>
              <a:t>penurunannya</a:t>
            </a:r>
            <a:r>
              <a:rPr lang="en-US" dirty="0"/>
              <a:t>.</a:t>
            </a:r>
          </a:p>
        </p:txBody>
      </p:sp>
      <p:sp>
        <p:nvSpPr>
          <p:cNvPr id="5" name="Slide Number Placeholder 3">
            <a:extLst>
              <a:ext uri="{FF2B5EF4-FFF2-40B4-BE49-F238E27FC236}">
                <a16:creationId xmlns:a16="http://schemas.microsoft.com/office/drawing/2014/main" id="{A19F4403-2911-485A-8FB5-FB5FF1980EC6}"/>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17</a:t>
            </a:fld>
            <a:endParaRPr lang="en-US" sz="1600" b="1" dirty="0">
              <a:latin typeface="+mj-lt"/>
            </a:endParaRPr>
          </a:p>
        </p:txBody>
      </p:sp>
    </p:spTree>
    <p:extLst>
      <p:ext uri="{BB962C8B-B14F-4D97-AF65-F5344CB8AC3E}">
        <p14:creationId xmlns:p14="http://schemas.microsoft.com/office/powerpoint/2010/main" val="1964998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defRPr/>
            </a:pPr>
            <a:r>
              <a:rPr lang="en-US" dirty="0" err="1">
                <a:latin typeface="Fjalla One" panose="02000506040000020004" pitchFamily="2" charset="0"/>
              </a:rPr>
              <a:t>Kombinasi</a:t>
            </a:r>
            <a:r>
              <a:rPr lang="en-US" dirty="0">
                <a:latin typeface="Fjalla One" panose="02000506040000020004" pitchFamily="2" charset="0"/>
              </a:rPr>
              <a:t> </a:t>
            </a:r>
            <a:r>
              <a:rPr lang="en-US" dirty="0" err="1">
                <a:latin typeface="Fjalla One" panose="02000506040000020004" pitchFamily="2" charset="0"/>
              </a:rPr>
              <a:t>Bisnis</a:t>
            </a:r>
            <a:endParaRPr lang="id-ID" dirty="0">
              <a:latin typeface="Fjalla One" panose="02000506040000020004" pitchFamily="2" charset="0"/>
            </a:endParaRPr>
          </a:p>
        </p:txBody>
      </p:sp>
      <p:sp>
        <p:nvSpPr>
          <p:cNvPr id="27651" name="Content Placeholder 2"/>
          <p:cNvSpPr>
            <a:spLocks noGrp="1"/>
          </p:cNvSpPr>
          <p:nvPr>
            <p:ph sz="quarter" idx="10"/>
          </p:nvPr>
        </p:nvSpPr>
        <p:spPr>
          <a:xfrm>
            <a:off x="1828800" y="1752600"/>
            <a:ext cx="8991601" cy="4550735"/>
          </a:xfrm>
        </p:spPr>
        <p:txBody>
          <a:bodyPr/>
          <a:lstStyle/>
          <a:p>
            <a:pPr marL="342900" indent="-342900">
              <a:spcBef>
                <a:spcPts val="600"/>
              </a:spcBef>
              <a:buFont typeface="Arial" panose="020B0604020202020204" pitchFamily="34" charset="0"/>
              <a:buChar char="•"/>
            </a:pPr>
            <a:r>
              <a:rPr lang="en-US" dirty="0" err="1"/>
              <a:t>Aset</a:t>
            </a:r>
            <a:r>
              <a:rPr lang="en-US" dirty="0"/>
              <a:t> </a:t>
            </a:r>
            <a:r>
              <a:rPr lang="en-US" dirty="0" err="1"/>
              <a:t>teridentifikasi</a:t>
            </a:r>
            <a:r>
              <a:rPr lang="en-US" dirty="0"/>
              <a:t> yang </a:t>
            </a:r>
            <a:r>
              <a:rPr lang="en-US" dirty="0" err="1"/>
              <a:t>diperoleh</a:t>
            </a:r>
            <a:r>
              <a:rPr lang="en-US" dirty="0"/>
              <a:t> dan </a:t>
            </a:r>
            <a:r>
              <a:rPr lang="en-US" dirty="0" err="1"/>
              <a:t>liabilitas</a:t>
            </a:r>
            <a:r>
              <a:rPr lang="en-US" dirty="0"/>
              <a:t> </a:t>
            </a:r>
            <a:r>
              <a:rPr lang="en-US" dirty="0" err="1"/>
              <a:t>diambil-alih</a:t>
            </a:r>
            <a:r>
              <a:rPr lang="en-US" dirty="0"/>
              <a:t> </a:t>
            </a:r>
            <a:r>
              <a:rPr lang="en-US" dirty="0" err="1"/>
              <a:t>dalam</a:t>
            </a:r>
            <a:r>
              <a:rPr lang="en-US" dirty="0"/>
              <a:t> </a:t>
            </a:r>
            <a:r>
              <a:rPr lang="en-US" dirty="0" err="1"/>
              <a:t>kombinasi</a:t>
            </a:r>
            <a:r>
              <a:rPr lang="en-US" dirty="0"/>
              <a:t> </a:t>
            </a:r>
            <a:r>
              <a:rPr lang="en-US" dirty="0" err="1"/>
              <a:t>bisnis</a:t>
            </a:r>
            <a:r>
              <a:rPr lang="en-US" dirty="0"/>
              <a:t> </a:t>
            </a:r>
            <a:r>
              <a:rPr lang="en-US" dirty="0" err="1"/>
              <a:t>diakui</a:t>
            </a:r>
            <a:r>
              <a:rPr lang="en-US" dirty="0"/>
              <a:t> </a:t>
            </a:r>
            <a:r>
              <a:rPr lang="en-US" dirty="0" err="1"/>
              <a:t>dengan</a:t>
            </a:r>
            <a:r>
              <a:rPr lang="en-US" dirty="0"/>
              <a:t> </a:t>
            </a:r>
            <a:r>
              <a:rPr lang="en-US" dirty="0" err="1"/>
              <a:t>nilai</a:t>
            </a:r>
            <a:r>
              <a:rPr lang="en-US" dirty="0"/>
              <a:t> </a:t>
            </a:r>
            <a:r>
              <a:rPr lang="en-US" dirty="0" err="1"/>
              <a:t>wajar</a:t>
            </a:r>
            <a:r>
              <a:rPr lang="en-US" dirty="0"/>
              <a:t> pada </a:t>
            </a:r>
            <a:r>
              <a:rPr lang="en-US" dirty="0" err="1"/>
              <a:t>tanggal</a:t>
            </a:r>
            <a:r>
              <a:rPr lang="en-US" dirty="0"/>
              <a:t> </a:t>
            </a:r>
            <a:r>
              <a:rPr lang="en-US" dirty="0" err="1"/>
              <a:t>akuisisi</a:t>
            </a:r>
            <a:r>
              <a:rPr lang="en-US" dirty="0"/>
              <a:t> (</a:t>
            </a:r>
            <a:r>
              <a:rPr lang="en-US" dirty="0" err="1"/>
              <a:t>dengan</a:t>
            </a:r>
            <a:r>
              <a:rPr lang="en-US" dirty="0"/>
              <a:t> </a:t>
            </a:r>
            <a:r>
              <a:rPr lang="en-US" dirty="0" err="1"/>
              <a:t>pengecualian</a:t>
            </a:r>
            <a:r>
              <a:rPr lang="en-US" dirty="0"/>
              <a:t> </a:t>
            </a:r>
            <a:r>
              <a:rPr lang="en-US" dirty="0" err="1"/>
              <a:t>terbatas</a:t>
            </a:r>
            <a:r>
              <a:rPr lang="en-US" dirty="0"/>
              <a:t>). </a:t>
            </a:r>
          </a:p>
          <a:p>
            <a:pPr marL="342900" indent="-342900">
              <a:spcBef>
                <a:spcPts val="600"/>
              </a:spcBef>
              <a:buFont typeface="Arial" panose="020B0604020202020204" pitchFamily="34" charset="0"/>
              <a:buChar char="•"/>
            </a:pPr>
            <a:r>
              <a:rPr lang="en-US" dirty="0" err="1"/>
              <a:t>Perbedaan</a:t>
            </a:r>
            <a:r>
              <a:rPr lang="en-US" dirty="0"/>
              <a:t> </a:t>
            </a:r>
            <a:r>
              <a:rPr lang="en-US" dirty="0" err="1"/>
              <a:t>temporer</a:t>
            </a:r>
            <a:r>
              <a:rPr lang="en-US" dirty="0"/>
              <a:t> </a:t>
            </a:r>
            <a:r>
              <a:rPr lang="en-US" dirty="0" err="1"/>
              <a:t>timbul</a:t>
            </a:r>
            <a:r>
              <a:rPr lang="en-US" dirty="0"/>
              <a:t> </a:t>
            </a:r>
            <a:r>
              <a:rPr lang="en-US" dirty="0" err="1"/>
              <a:t>apabila</a:t>
            </a:r>
            <a:r>
              <a:rPr lang="en-US" dirty="0"/>
              <a:t> DPP </a:t>
            </a:r>
            <a:r>
              <a:rPr lang="en-US" dirty="0" err="1"/>
              <a:t>aset</a:t>
            </a:r>
            <a:r>
              <a:rPr lang="en-US" dirty="0"/>
              <a:t> </a:t>
            </a:r>
            <a:r>
              <a:rPr lang="en-US" dirty="0" err="1"/>
              <a:t>teridentifikasi</a:t>
            </a:r>
            <a:r>
              <a:rPr lang="en-US" dirty="0"/>
              <a:t> yang </a:t>
            </a:r>
            <a:r>
              <a:rPr lang="en-US" dirty="0" err="1"/>
              <a:t>diperoleh</a:t>
            </a:r>
            <a:r>
              <a:rPr lang="en-US" dirty="0"/>
              <a:t> dan </a:t>
            </a:r>
            <a:r>
              <a:rPr lang="en-US" dirty="0" err="1"/>
              <a:t>liabilitas</a:t>
            </a:r>
            <a:r>
              <a:rPr lang="en-US" dirty="0"/>
              <a:t> </a:t>
            </a:r>
            <a:r>
              <a:rPr lang="en-US" dirty="0" err="1"/>
              <a:t>diambil-alih</a:t>
            </a:r>
            <a:r>
              <a:rPr lang="en-US" dirty="0"/>
              <a:t> </a:t>
            </a:r>
            <a:r>
              <a:rPr lang="en-US" dirty="0" err="1"/>
              <a:t>tidak</a:t>
            </a:r>
            <a:r>
              <a:rPr lang="en-US" dirty="0"/>
              <a:t> </a:t>
            </a:r>
            <a:r>
              <a:rPr lang="en-US" dirty="0" err="1"/>
              <a:t>terpengaruh</a:t>
            </a:r>
            <a:r>
              <a:rPr lang="en-US" dirty="0"/>
              <a:t> oleh </a:t>
            </a:r>
            <a:r>
              <a:rPr lang="en-US" dirty="0" err="1"/>
              <a:t>kombinasi</a:t>
            </a:r>
            <a:r>
              <a:rPr lang="en-US" dirty="0"/>
              <a:t> </a:t>
            </a:r>
            <a:r>
              <a:rPr lang="en-US" dirty="0" err="1"/>
              <a:t>bisnis</a:t>
            </a:r>
            <a:r>
              <a:rPr lang="en-US" dirty="0"/>
              <a:t> </a:t>
            </a:r>
            <a:r>
              <a:rPr lang="en-US" dirty="0" err="1"/>
              <a:t>atau</a:t>
            </a:r>
            <a:r>
              <a:rPr lang="en-US" dirty="0"/>
              <a:t> </a:t>
            </a:r>
            <a:r>
              <a:rPr lang="en-US" dirty="0" err="1"/>
              <a:t>terpengaruh</a:t>
            </a:r>
            <a:r>
              <a:rPr lang="en-US" dirty="0"/>
              <a:t> </a:t>
            </a:r>
            <a:r>
              <a:rPr lang="en-US" dirty="0" err="1"/>
              <a:t>dengan</a:t>
            </a:r>
            <a:r>
              <a:rPr lang="en-US" dirty="0"/>
              <a:t> </a:t>
            </a:r>
            <a:r>
              <a:rPr lang="en-US" dirty="0" err="1"/>
              <a:t>cara</a:t>
            </a:r>
            <a:r>
              <a:rPr lang="en-US" dirty="0"/>
              <a:t> </a:t>
            </a:r>
            <a:r>
              <a:rPr lang="en-US" dirty="0" err="1"/>
              <a:t>berbeda</a:t>
            </a:r>
            <a:r>
              <a:rPr lang="en-US" dirty="0"/>
              <a:t>. </a:t>
            </a:r>
          </a:p>
          <a:p>
            <a:pPr marL="617538" lvl="1" indent="-342900">
              <a:spcBef>
                <a:spcPts val="600"/>
              </a:spcBef>
            </a:pPr>
            <a:r>
              <a:rPr lang="en-US" dirty="0" err="1"/>
              <a:t>Misalnya</a:t>
            </a:r>
            <a:r>
              <a:rPr lang="en-US" dirty="0"/>
              <a:t>, </a:t>
            </a:r>
            <a:r>
              <a:rPr lang="en-US" dirty="0" err="1"/>
              <a:t>apabila</a:t>
            </a:r>
            <a:r>
              <a:rPr lang="en-US" dirty="0"/>
              <a:t> </a:t>
            </a:r>
            <a:r>
              <a:rPr lang="en-US" dirty="0" err="1"/>
              <a:t>jumlah</a:t>
            </a:r>
            <a:r>
              <a:rPr lang="en-US" dirty="0"/>
              <a:t> </a:t>
            </a:r>
            <a:r>
              <a:rPr lang="en-US" dirty="0" err="1"/>
              <a:t>tercatat</a:t>
            </a:r>
            <a:r>
              <a:rPr lang="en-US" dirty="0"/>
              <a:t> </a:t>
            </a:r>
            <a:r>
              <a:rPr lang="en-US" dirty="0" err="1"/>
              <a:t>aset</a:t>
            </a:r>
            <a:r>
              <a:rPr lang="en-US" dirty="0"/>
              <a:t> </a:t>
            </a:r>
            <a:r>
              <a:rPr lang="en-US" dirty="0" err="1"/>
              <a:t>disesuaikan</a:t>
            </a:r>
            <a:r>
              <a:rPr lang="en-US" dirty="0"/>
              <a:t> </a:t>
            </a:r>
            <a:r>
              <a:rPr lang="en-US" dirty="0" err="1"/>
              <a:t>ke</a:t>
            </a:r>
            <a:r>
              <a:rPr lang="en-US" dirty="0"/>
              <a:t> </a:t>
            </a:r>
            <a:r>
              <a:rPr lang="en-US" dirty="0" err="1"/>
              <a:t>nilai</a:t>
            </a:r>
            <a:r>
              <a:rPr lang="en-US" dirty="0"/>
              <a:t> </a:t>
            </a:r>
            <a:r>
              <a:rPr lang="en-US" dirty="0" err="1"/>
              <a:t>wajarnya</a:t>
            </a:r>
            <a:r>
              <a:rPr lang="en-US" dirty="0"/>
              <a:t> </a:t>
            </a:r>
            <a:r>
              <a:rPr lang="en-US" dirty="0" err="1"/>
              <a:t>tetapi</a:t>
            </a:r>
            <a:r>
              <a:rPr lang="en-US" dirty="0"/>
              <a:t> DPP </a:t>
            </a:r>
            <a:r>
              <a:rPr lang="en-US" dirty="0" err="1"/>
              <a:t>aset</a:t>
            </a:r>
            <a:r>
              <a:rPr lang="en-US" dirty="0"/>
              <a:t> </a:t>
            </a:r>
            <a:r>
              <a:rPr lang="en-US" dirty="0" err="1"/>
              <a:t>tersebut</a:t>
            </a:r>
            <a:r>
              <a:rPr lang="en-US" dirty="0"/>
              <a:t> </a:t>
            </a:r>
            <a:r>
              <a:rPr lang="en-US" dirty="0" err="1"/>
              <a:t>tetap</a:t>
            </a:r>
            <a:r>
              <a:rPr lang="en-US" dirty="0"/>
              <a:t> </a:t>
            </a:r>
            <a:r>
              <a:rPr lang="en-US" dirty="0" err="1"/>
              <a:t>sebesar</a:t>
            </a:r>
            <a:r>
              <a:rPr lang="en-US" dirty="0"/>
              <a:t> </a:t>
            </a:r>
            <a:r>
              <a:rPr lang="en-US" dirty="0" err="1"/>
              <a:t>harga</a:t>
            </a:r>
            <a:r>
              <a:rPr lang="en-US" dirty="0"/>
              <a:t> </a:t>
            </a:r>
            <a:r>
              <a:rPr lang="en-US" dirty="0" err="1"/>
              <a:t>perolehan</a:t>
            </a:r>
            <a:r>
              <a:rPr lang="en-US" dirty="0"/>
              <a:t> </a:t>
            </a:r>
            <a:r>
              <a:rPr lang="en-US" dirty="0" err="1"/>
              <a:t>sebelumnya</a:t>
            </a:r>
            <a:r>
              <a:rPr lang="en-US" dirty="0"/>
              <a:t>, </a:t>
            </a:r>
            <a:r>
              <a:rPr lang="en-US" dirty="0" err="1"/>
              <a:t>maka</a:t>
            </a:r>
            <a:r>
              <a:rPr lang="en-US" dirty="0"/>
              <a:t> </a:t>
            </a:r>
            <a:r>
              <a:rPr lang="en-US" dirty="0" err="1"/>
              <a:t>timbul</a:t>
            </a:r>
            <a:r>
              <a:rPr lang="en-US" dirty="0"/>
              <a:t> </a:t>
            </a:r>
            <a:r>
              <a:rPr lang="en-US" dirty="0" err="1"/>
              <a:t>perbedaan</a:t>
            </a:r>
            <a:r>
              <a:rPr lang="en-US" dirty="0"/>
              <a:t> </a:t>
            </a:r>
            <a:r>
              <a:rPr lang="en-US" dirty="0" err="1"/>
              <a:t>temporer</a:t>
            </a:r>
            <a:r>
              <a:rPr lang="en-US" dirty="0"/>
              <a:t> yang </a:t>
            </a:r>
            <a:r>
              <a:rPr lang="en-US" dirty="0" err="1"/>
              <a:t>mengakibatkan</a:t>
            </a:r>
            <a:r>
              <a:rPr lang="en-US" dirty="0"/>
              <a:t> </a:t>
            </a:r>
            <a:r>
              <a:rPr lang="en-US" dirty="0" err="1"/>
              <a:t>timbulnya</a:t>
            </a:r>
            <a:r>
              <a:rPr lang="en-US" dirty="0"/>
              <a:t> </a:t>
            </a:r>
            <a:r>
              <a:rPr lang="en-US" dirty="0" err="1"/>
              <a:t>liabilitas</a:t>
            </a:r>
            <a:r>
              <a:rPr lang="en-US" dirty="0"/>
              <a:t> </a:t>
            </a:r>
            <a:r>
              <a:rPr lang="en-US" dirty="0" err="1"/>
              <a:t>pajak</a:t>
            </a:r>
            <a:r>
              <a:rPr lang="en-US" dirty="0"/>
              <a:t> </a:t>
            </a:r>
            <a:r>
              <a:rPr lang="en-US" dirty="0" err="1"/>
              <a:t>tangguhan</a:t>
            </a:r>
            <a:r>
              <a:rPr lang="en-US" dirty="0"/>
              <a:t>. </a:t>
            </a:r>
            <a:endParaRPr lang="id-ID" dirty="0"/>
          </a:p>
        </p:txBody>
      </p:sp>
      <p:sp>
        <p:nvSpPr>
          <p:cNvPr id="6" name="Slide Number Placeholder 3">
            <a:extLst>
              <a:ext uri="{FF2B5EF4-FFF2-40B4-BE49-F238E27FC236}">
                <a16:creationId xmlns:a16="http://schemas.microsoft.com/office/drawing/2014/main" id="{ED5662A0-81B2-48C1-BFCD-AE1269A07CF4}"/>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18</a:t>
            </a:fld>
            <a:endParaRPr lang="en-US" sz="1600" b="1" dirty="0">
              <a:latin typeface="+mj-lt"/>
            </a:endParaRPr>
          </a:p>
        </p:txBody>
      </p:sp>
    </p:spTree>
    <p:extLst>
      <p:ext uri="{BB962C8B-B14F-4D97-AF65-F5344CB8AC3E}">
        <p14:creationId xmlns:p14="http://schemas.microsoft.com/office/powerpoint/2010/main" val="29449074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5000" y="709773"/>
            <a:ext cx="10262000" cy="763600"/>
          </a:xfrm>
        </p:spPr>
        <p:txBody>
          <a:bodyPr>
            <a:noAutofit/>
          </a:bodyPr>
          <a:lstStyle/>
          <a:p>
            <a:pPr algn="ctr"/>
            <a:r>
              <a:rPr lang="id-ID" dirty="0">
                <a:latin typeface="Fjalla One" panose="02000506040000020004" pitchFamily="2" charset="0"/>
              </a:rPr>
              <a:t>Aset tercatat pada Nilai Wajar</a:t>
            </a:r>
          </a:p>
        </p:txBody>
      </p:sp>
      <p:sp>
        <p:nvSpPr>
          <p:cNvPr id="3" name="Content Placeholder 2"/>
          <p:cNvSpPr>
            <a:spLocks noGrp="1"/>
          </p:cNvSpPr>
          <p:nvPr>
            <p:ph sz="quarter" idx="10"/>
          </p:nvPr>
        </p:nvSpPr>
        <p:spPr>
          <a:xfrm>
            <a:off x="1068767" y="1659666"/>
            <a:ext cx="9218233" cy="4736434"/>
          </a:xfrm>
        </p:spPr>
        <p:txBody>
          <a:bodyPr>
            <a:normAutofit/>
          </a:bodyPr>
          <a:lstStyle/>
          <a:p>
            <a:pPr marL="342900" indent="-342900">
              <a:lnSpc>
                <a:spcPct val="90000"/>
              </a:lnSpc>
              <a:spcBef>
                <a:spcPts val="600"/>
              </a:spcBef>
              <a:buFont typeface="Arial" panose="020B0604020202020204" pitchFamily="34" charset="0"/>
              <a:buChar char="•"/>
            </a:pPr>
            <a:r>
              <a:rPr lang="id-ID" dirty="0">
                <a:latin typeface="+mj-lt"/>
              </a:rPr>
              <a:t>PSAK mengizinkan atau menetapkan aset tertentu dicatat pada nilai wajar atau dinilai kembali.</a:t>
            </a:r>
          </a:p>
          <a:p>
            <a:pPr marL="342900" indent="-342900">
              <a:lnSpc>
                <a:spcPct val="90000"/>
              </a:lnSpc>
              <a:spcBef>
                <a:spcPts val="600"/>
              </a:spcBef>
              <a:buFont typeface="Arial" panose="020B0604020202020204" pitchFamily="34" charset="0"/>
              <a:buChar char="•"/>
            </a:pPr>
            <a:r>
              <a:rPr lang="en-US" dirty="0">
                <a:latin typeface="+mj-lt"/>
              </a:rPr>
              <a:t>Jika </a:t>
            </a:r>
            <a:r>
              <a:rPr lang="id-ID" dirty="0">
                <a:latin typeface="+mj-lt"/>
              </a:rPr>
              <a:t>revaluasi atau penyajian kembali mempengaruhi laba kena pajak (rugi pajak) untuk periode kini DPP aset disesuaikan sehingga tidak ada perbedaan temporer. </a:t>
            </a:r>
          </a:p>
          <a:p>
            <a:pPr marL="342900" indent="-342900">
              <a:lnSpc>
                <a:spcPct val="90000"/>
              </a:lnSpc>
              <a:spcBef>
                <a:spcPts val="600"/>
              </a:spcBef>
              <a:buFont typeface="Arial" panose="020B0604020202020204" pitchFamily="34" charset="0"/>
              <a:buChar char="•"/>
            </a:pPr>
            <a:r>
              <a:rPr lang="en-US" dirty="0">
                <a:latin typeface="+mj-lt"/>
              </a:rPr>
              <a:t>Jika </a:t>
            </a:r>
            <a:r>
              <a:rPr lang="id-ID" dirty="0">
                <a:latin typeface="+mj-lt"/>
              </a:rPr>
              <a:t>revaluasi atau penyajian kembali aset tidak mempengaruhi laba kena pajak, DPP aset tidak disesuaikan sehingga terdapat perbedaan temporer.</a:t>
            </a:r>
          </a:p>
          <a:p>
            <a:pPr marL="342900" indent="-342900">
              <a:lnSpc>
                <a:spcPct val="90000"/>
              </a:lnSpc>
              <a:spcBef>
                <a:spcPts val="600"/>
              </a:spcBef>
              <a:buFont typeface="Arial" panose="020B0604020202020204" pitchFamily="34" charset="0"/>
              <a:buChar char="•"/>
            </a:pPr>
            <a:r>
              <a:rPr lang="id-ID" dirty="0">
                <a:latin typeface="+mj-lt"/>
              </a:rPr>
              <a:t>Pemulihan jumlah tercatat di masa depan akan menghasilkan aliran manfaat ekonomi kena pajak.</a:t>
            </a:r>
          </a:p>
          <a:p>
            <a:pPr marL="342900" indent="-342900">
              <a:lnSpc>
                <a:spcPct val="90000"/>
              </a:lnSpc>
              <a:spcBef>
                <a:spcPts val="600"/>
              </a:spcBef>
              <a:buFont typeface="Arial" panose="020B0604020202020204" pitchFamily="34" charset="0"/>
              <a:buChar char="•"/>
            </a:pPr>
            <a:r>
              <a:rPr lang="id-ID" dirty="0">
                <a:latin typeface="+mj-lt"/>
              </a:rPr>
              <a:t>Perbedaan antara jumlah tercatat aset yang telah dinilai kembali dan dasar pengenaan pajak merupakan perbedaan temporer sehingga menimbulkan liabilitas pajak tangguhan atau aset pajak tangguhan</a:t>
            </a:r>
            <a:r>
              <a:rPr lang="en-US" dirty="0">
                <a:latin typeface="+mj-lt"/>
              </a:rPr>
              <a:t>, </a:t>
            </a:r>
            <a:r>
              <a:rPr lang="en-US" dirty="0" err="1">
                <a:latin typeface="+mj-lt"/>
              </a:rPr>
              <a:t>walaupun</a:t>
            </a:r>
            <a:r>
              <a:rPr lang="en-US" dirty="0">
                <a:latin typeface="+mj-lt"/>
              </a:rPr>
              <a:t> :</a:t>
            </a:r>
          </a:p>
          <a:p>
            <a:pPr marL="635000" lvl="1" indent="-285750">
              <a:lnSpc>
                <a:spcPct val="90000"/>
              </a:lnSpc>
              <a:spcBef>
                <a:spcPts val="600"/>
              </a:spcBef>
              <a:buFont typeface="Arial" panose="020B0604020202020204" pitchFamily="34" charset="0"/>
              <a:buChar char="•"/>
            </a:pPr>
            <a:r>
              <a:rPr lang="en-US" dirty="0" err="1">
                <a:latin typeface="+mj-lt"/>
              </a:rPr>
              <a:t>Entitas</a:t>
            </a:r>
            <a:r>
              <a:rPr lang="en-US" dirty="0">
                <a:latin typeface="+mj-lt"/>
              </a:rPr>
              <a:t> </a:t>
            </a:r>
            <a:r>
              <a:rPr lang="en-US" dirty="0" err="1">
                <a:latin typeface="+mj-lt"/>
              </a:rPr>
              <a:t>tidak</a:t>
            </a:r>
            <a:r>
              <a:rPr lang="en-US" dirty="0">
                <a:latin typeface="+mj-lt"/>
              </a:rPr>
              <a:t> </a:t>
            </a:r>
            <a:r>
              <a:rPr lang="en-US" dirty="0" err="1">
                <a:latin typeface="+mj-lt"/>
              </a:rPr>
              <a:t>bermaksud</a:t>
            </a:r>
            <a:r>
              <a:rPr lang="en-US" dirty="0">
                <a:latin typeface="+mj-lt"/>
              </a:rPr>
              <a:t> </a:t>
            </a:r>
            <a:r>
              <a:rPr lang="en-US" dirty="0" err="1">
                <a:latin typeface="+mj-lt"/>
              </a:rPr>
              <a:t>melepaskan</a:t>
            </a:r>
            <a:r>
              <a:rPr lang="en-US" dirty="0">
                <a:latin typeface="+mj-lt"/>
              </a:rPr>
              <a:t> </a:t>
            </a:r>
            <a:r>
              <a:rPr lang="en-US" dirty="0" err="1">
                <a:latin typeface="+mj-lt"/>
              </a:rPr>
              <a:t>aset</a:t>
            </a:r>
            <a:r>
              <a:rPr lang="en-US" dirty="0">
                <a:latin typeface="+mj-lt"/>
              </a:rPr>
              <a:t>, </a:t>
            </a:r>
            <a:r>
              <a:rPr lang="en-US" dirty="0" err="1">
                <a:latin typeface="+mj-lt"/>
              </a:rPr>
              <a:t>terpulihkan</a:t>
            </a:r>
            <a:r>
              <a:rPr lang="en-US" dirty="0">
                <a:latin typeface="+mj-lt"/>
              </a:rPr>
              <a:t> </a:t>
            </a:r>
            <a:r>
              <a:rPr lang="en-US" dirty="0" err="1">
                <a:latin typeface="+mj-lt"/>
              </a:rPr>
              <a:t>melalui</a:t>
            </a:r>
            <a:r>
              <a:rPr lang="en-US" dirty="0">
                <a:latin typeface="+mj-lt"/>
              </a:rPr>
              <a:t> </a:t>
            </a:r>
            <a:r>
              <a:rPr lang="en-US" dirty="0" err="1">
                <a:latin typeface="+mj-lt"/>
              </a:rPr>
              <a:t>penggunaan</a:t>
            </a:r>
            <a:r>
              <a:rPr lang="en-US" dirty="0">
                <a:latin typeface="+mj-lt"/>
              </a:rPr>
              <a:t> </a:t>
            </a:r>
            <a:r>
              <a:rPr lang="en-US" dirty="0" err="1">
                <a:latin typeface="+mj-lt"/>
              </a:rPr>
              <a:t>atau</a:t>
            </a:r>
            <a:r>
              <a:rPr lang="en-US" dirty="0">
                <a:latin typeface="+mj-lt"/>
              </a:rPr>
              <a:t> </a:t>
            </a:r>
          </a:p>
          <a:p>
            <a:pPr marL="635000" lvl="1" indent="-285750">
              <a:lnSpc>
                <a:spcPct val="90000"/>
              </a:lnSpc>
              <a:spcBef>
                <a:spcPts val="600"/>
              </a:spcBef>
              <a:buFont typeface="Arial" panose="020B0604020202020204" pitchFamily="34" charset="0"/>
              <a:buChar char="•"/>
            </a:pPr>
            <a:r>
              <a:rPr lang="en-US" dirty="0" err="1">
                <a:latin typeface="+mj-lt"/>
              </a:rPr>
              <a:t>Pajak</a:t>
            </a:r>
            <a:r>
              <a:rPr lang="en-US" dirty="0">
                <a:latin typeface="+mj-lt"/>
              </a:rPr>
              <a:t> </a:t>
            </a:r>
            <a:r>
              <a:rPr lang="en-US" dirty="0" err="1">
                <a:latin typeface="+mj-lt"/>
              </a:rPr>
              <a:t>atas</a:t>
            </a:r>
            <a:r>
              <a:rPr lang="en-US" dirty="0">
                <a:latin typeface="+mj-lt"/>
              </a:rPr>
              <a:t> capital gain </a:t>
            </a:r>
            <a:r>
              <a:rPr lang="en-US" dirty="0" err="1">
                <a:latin typeface="+mj-lt"/>
              </a:rPr>
              <a:t>ditangguhkan</a:t>
            </a:r>
            <a:r>
              <a:rPr lang="en-US" dirty="0">
                <a:latin typeface="+mj-lt"/>
              </a:rPr>
              <a:t> </a:t>
            </a:r>
            <a:r>
              <a:rPr lang="en-US" dirty="0" err="1">
                <a:latin typeface="+mj-lt"/>
              </a:rPr>
              <a:t>jika</a:t>
            </a:r>
            <a:r>
              <a:rPr lang="en-US" dirty="0">
                <a:latin typeface="+mj-lt"/>
              </a:rPr>
              <a:t> </a:t>
            </a:r>
            <a:r>
              <a:rPr lang="en-US" dirty="0" err="1">
                <a:latin typeface="+mj-lt"/>
              </a:rPr>
              <a:t>hasil</a:t>
            </a:r>
            <a:r>
              <a:rPr lang="en-US" dirty="0">
                <a:latin typeface="+mj-lt"/>
              </a:rPr>
              <a:t> </a:t>
            </a:r>
            <a:r>
              <a:rPr lang="en-US" dirty="0" err="1">
                <a:latin typeface="+mj-lt"/>
              </a:rPr>
              <a:t>pelepasan</a:t>
            </a:r>
            <a:r>
              <a:rPr lang="en-US" dirty="0">
                <a:latin typeface="+mj-lt"/>
              </a:rPr>
              <a:t> </a:t>
            </a:r>
            <a:r>
              <a:rPr lang="en-US" dirty="0" err="1">
                <a:latin typeface="+mj-lt"/>
              </a:rPr>
              <a:t>diinvestasikan</a:t>
            </a:r>
            <a:r>
              <a:rPr lang="en-US" dirty="0">
                <a:latin typeface="+mj-lt"/>
              </a:rPr>
              <a:t> pada </a:t>
            </a:r>
            <a:r>
              <a:rPr lang="en-US" dirty="0" err="1">
                <a:latin typeface="+mj-lt"/>
              </a:rPr>
              <a:t>aset</a:t>
            </a:r>
            <a:r>
              <a:rPr lang="en-US" dirty="0">
                <a:latin typeface="+mj-lt"/>
              </a:rPr>
              <a:t> </a:t>
            </a:r>
            <a:r>
              <a:rPr lang="en-US" dirty="0" err="1">
                <a:latin typeface="+mj-lt"/>
              </a:rPr>
              <a:t>serupa</a:t>
            </a:r>
            <a:endParaRPr lang="id-ID" dirty="0">
              <a:latin typeface="+mj-lt"/>
            </a:endParaRPr>
          </a:p>
        </p:txBody>
      </p:sp>
      <p:sp>
        <p:nvSpPr>
          <p:cNvPr id="6" name="Slide Number Placeholder 3">
            <a:extLst>
              <a:ext uri="{FF2B5EF4-FFF2-40B4-BE49-F238E27FC236}">
                <a16:creationId xmlns:a16="http://schemas.microsoft.com/office/drawing/2014/main" id="{901F4A31-8F0E-4E34-8570-255E4C550985}"/>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19</a:t>
            </a:fld>
            <a:endParaRPr lang="en-US" sz="1600" b="1" dirty="0">
              <a:latin typeface="+mj-lt"/>
            </a:endParaRPr>
          </a:p>
        </p:txBody>
      </p:sp>
    </p:spTree>
    <p:extLst>
      <p:ext uri="{BB962C8B-B14F-4D97-AF65-F5344CB8AC3E}">
        <p14:creationId xmlns:p14="http://schemas.microsoft.com/office/powerpoint/2010/main" val="3075626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59963"/>
            <a:ext cx="6479100" cy="768000"/>
          </a:xfrm>
        </p:spPr>
        <p:txBody>
          <a:bodyPr wrap="square" anchor="t">
            <a:normAutofit/>
          </a:bodyPr>
          <a:lstStyle/>
          <a:p>
            <a:pPr>
              <a:lnSpc>
                <a:spcPct val="90000"/>
              </a:lnSpc>
              <a:defRPr/>
            </a:pPr>
            <a:r>
              <a:rPr lang="en-US" dirty="0">
                <a:latin typeface="Fjalla One" panose="02000506040000020004" pitchFamily="2" charset="0"/>
              </a:rPr>
              <a:t>Goodwill</a:t>
            </a:r>
            <a:endParaRPr lang="id-ID" dirty="0"/>
          </a:p>
        </p:txBody>
      </p:sp>
      <p:sp>
        <p:nvSpPr>
          <p:cNvPr id="27651" name="Content Placeholder 2"/>
          <p:cNvSpPr>
            <a:spLocks/>
          </p:cNvSpPr>
          <p:nvPr/>
        </p:nvSpPr>
        <p:spPr>
          <a:xfrm>
            <a:off x="533401" y="1418466"/>
            <a:ext cx="9677400" cy="2010534"/>
          </a:xfrm>
          <a:prstGeom prst="rect">
            <a:avLst/>
          </a:prstGeom>
        </p:spPr>
        <p:txBody>
          <a:bodyPr>
            <a:normAutofit/>
          </a:bodyPr>
          <a:lstStyle/>
          <a:p>
            <a:pPr marL="308610" indent="-308610" defTabSz="1645591">
              <a:lnSpc>
                <a:spcPct val="90000"/>
              </a:lnSpc>
              <a:spcAft>
                <a:spcPts val="600"/>
              </a:spcAft>
              <a:buFont typeface="Arial" panose="020B0604020202020204" pitchFamily="34" charset="0"/>
              <a:buChar char="•"/>
            </a:pPr>
            <a:r>
              <a:rPr lang="en-US" sz="2000" kern="1200" dirty="0" err="1">
                <a:solidFill>
                  <a:schemeClr val="tx1"/>
                </a:solidFill>
                <a:latin typeface="+mj-lt"/>
                <a:ea typeface="+mn-ea"/>
                <a:cs typeface="+mn-cs"/>
              </a:rPr>
              <a:t>Apabila</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jumlah</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tercatat</a:t>
            </a:r>
            <a:r>
              <a:rPr lang="en-US" sz="2000" kern="1200" dirty="0">
                <a:solidFill>
                  <a:schemeClr val="tx1"/>
                </a:solidFill>
                <a:latin typeface="+mj-lt"/>
                <a:ea typeface="+mn-ea"/>
                <a:cs typeface="+mn-cs"/>
              </a:rPr>
              <a:t> goodwill yang </a:t>
            </a:r>
            <a:r>
              <a:rPr lang="en-US" sz="2000" kern="1200" dirty="0" err="1">
                <a:solidFill>
                  <a:schemeClr val="tx1"/>
                </a:solidFill>
                <a:latin typeface="+mj-lt"/>
                <a:ea typeface="+mn-ea"/>
                <a:cs typeface="+mn-cs"/>
              </a:rPr>
              <a:t>timbul</a:t>
            </a:r>
            <a:r>
              <a:rPr lang="en-US" sz="2000" kern="1200" dirty="0">
                <a:solidFill>
                  <a:schemeClr val="tx1"/>
                </a:solidFill>
                <a:latin typeface="+mj-lt"/>
                <a:ea typeface="+mn-ea"/>
                <a:cs typeface="+mn-cs"/>
              </a:rPr>
              <a:t> pada </a:t>
            </a:r>
            <a:r>
              <a:rPr lang="en-US" sz="2000" kern="1200" dirty="0" err="1">
                <a:solidFill>
                  <a:schemeClr val="tx1"/>
                </a:solidFill>
                <a:latin typeface="+mj-lt"/>
                <a:ea typeface="+mn-ea"/>
                <a:cs typeface="+mn-cs"/>
              </a:rPr>
              <a:t>transaksi</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kombinasi</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bisnis</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lebih</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rendah</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dari</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DPPnya</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maka</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perbedaan</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tersebut</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menimbulkan</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aset</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pajak</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tangguhan</a:t>
            </a:r>
            <a:r>
              <a:rPr lang="en-US" sz="2000" kern="1200" dirty="0">
                <a:solidFill>
                  <a:schemeClr val="tx1"/>
                </a:solidFill>
                <a:latin typeface="+mj-lt"/>
                <a:ea typeface="+mn-ea"/>
                <a:cs typeface="+mn-cs"/>
              </a:rPr>
              <a:t>. </a:t>
            </a:r>
            <a:endParaRPr lang="id-ID" sz="2000" kern="1200" dirty="0">
              <a:solidFill>
                <a:schemeClr val="tx1"/>
              </a:solidFill>
              <a:latin typeface="+mj-lt"/>
              <a:ea typeface="+mn-ea"/>
              <a:cs typeface="+mn-cs"/>
            </a:endParaRPr>
          </a:p>
          <a:p>
            <a:pPr marL="308610" indent="-308610" defTabSz="1645591">
              <a:lnSpc>
                <a:spcPct val="90000"/>
              </a:lnSpc>
              <a:spcAft>
                <a:spcPts val="600"/>
              </a:spcAft>
              <a:buFont typeface="Arial" panose="020B0604020202020204" pitchFamily="34" charset="0"/>
              <a:buChar char="•"/>
            </a:pPr>
            <a:r>
              <a:rPr lang="en-US" sz="2000" kern="1200" dirty="0" err="1">
                <a:solidFill>
                  <a:schemeClr val="tx1"/>
                </a:solidFill>
                <a:latin typeface="+mj-lt"/>
                <a:ea typeface="+mn-ea"/>
                <a:cs typeface="+mn-cs"/>
              </a:rPr>
              <a:t>Aset</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pajak</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tangguhan</a:t>
            </a:r>
            <a:r>
              <a:rPr lang="en-US" sz="2000" kern="1200" dirty="0">
                <a:solidFill>
                  <a:schemeClr val="tx1"/>
                </a:solidFill>
                <a:latin typeface="+mj-lt"/>
                <a:ea typeface="+mn-ea"/>
                <a:cs typeface="+mn-cs"/>
              </a:rPr>
              <a:t> yang </a:t>
            </a:r>
            <a:r>
              <a:rPr lang="en-US" sz="2000" kern="1200" dirty="0" err="1">
                <a:solidFill>
                  <a:schemeClr val="tx1"/>
                </a:solidFill>
                <a:latin typeface="+mj-lt"/>
                <a:ea typeface="+mn-ea"/>
                <a:cs typeface="+mn-cs"/>
              </a:rPr>
              <a:t>ditimbulkan</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dari</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pengakuan</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awal</a:t>
            </a:r>
            <a:r>
              <a:rPr lang="en-US" sz="2000" kern="1200" dirty="0">
                <a:solidFill>
                  <a:schemeClr val="tx1"/>
                </a:solidFill>
                <a:latin typeface="+mj-lt"/>
                <a:ea typeface="+mn-ea"/>
                <a:cs typeface="+mn-cs"/>
              </a:rPr>
              <a:t> goodwill </a:t>
            </a:r>
            <a:r>
              <a:rPr lang="en-US" sz="2000" kern="1200" dirty="0" err="1">
                <a:solidFill>
                  <a:schemeClr val="tx1"/>
                </a:solidFill>
                <a:latin typeface="+mj-lt"/>
                <a:ea typeface="+mn-ea"/>
                <a:cs typeface="+mn-cs"/>
              </a:rPr>
              <a:t>diakui</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sebagai</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bagian</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akuntansi</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atas</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kombinasi</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bisnis</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sepanjang</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kemungkinan</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besar</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laba</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kena</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pajak</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tersedia</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dalam</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jumlah</a:t>
            </a:r>
            <a:r>
              <a:rPr lang="en-US" sz="2000" kern="1200" dirty="0">
                <a:solidFill>
                  <a:schemeClr val="tx1"/>
                </a:solidFill>
                <a:latin typeface="+mj-lt"/>
                <a:ea typeface="+mn-ea"/>
                <a:cs typeface="+mn-cs"/>
              </a:rPr>
              <a:t> yang </a:t>
            </a:r>
            <a:r>
              <a:rPr lang="en-US" sz="2000" kern="1200" dirty="0" err="1">
                <a:solidFill>
                  <a:schemeClr val="tx1"/>
                </a:solidFill>
                <a:latin typeface="+mj-lt"/>
                <a:ea typeface="+mn-ea"/>
                <a:cs typeface="+mn-cs"/>
              </a:rPr>
              <a:t>cukup</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memadai</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sehingga</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perbedaan</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temporer</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dapat</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dikurangkan</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tersebut</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dapat</a:t>
            </a:r>
            <a:r>
              <a:rPr lang="en-US" sz="2000" kern="1200" dirty="0">
                <a:solidFill>
                  <a:schemeClr val="tx1"/>
                </a:solidFill>
                <a:latin typeface="+mj-lt"/>
                <a:ea typeface="+mn-ea"/>
                <a:cs typeface="+mn-cs"/>
              </a:rPr>
              <a:t> </a:t>
            </a:r>
            <a:r>
              <a:rPr lang="en-US" sz="2000" kern="1200" dirty="0" err="1">
                <a:solidFill>
                  <a:schemeClr val="tx1"/>
                </a:solidFill>
                <a:latin typeface="+mj-lt"/>
                <a:ea typeface="+mn-ea"/>
                <a:cs typeface="+mn-cs"/>
              </a:rPr>
              <a:t>dimanfaatkan</a:t>
            </a:r>
            <a:r>
              <a:rPr lang="en-US" sz="2000" kern="1200" dirty="0">
                <a:solidFill>
                  <a:schemeClr val="tx1"/>
                </a:solidFill>
                <a:latin typeface="+mj-lt"/>
                <a:ea typeface="+mn-ea"/>
                <a:cs typeface="+mn-cs"/>
              </a:rPr>
              <a:t>.</a:t>
            </a:r>
            <a:endParaRPr lang="id-ID" sz="2000" dirty="0">
              <a:latin typeface="+mj-lt"/>
            </a:endParaRPr>
          </a:p>
        </p:txBody>
      </p:sp>
      <p:sp>
        <p:nvSpPr>
          <p:cNvPr id="7" name="Content Placeholder 2">
            <a:extLst>
              <a:ext uri="{FF2B5EF4-FFF2-40B4-BE49-F238E27FC236}">
                <a16:creationId xmlns:a16="http://schemas.microsoft.com/office/drawing/2014/main" id="{D61F9CC1-1046-42B5-8AA0-2D155E7E7281}"/>
              </a:ext>
            </a:extLst>
          </p:cNvPr>
          <p:cNvSpPr txBox="1">
            <a:spLocks/>
          </p:cNvSpPr>
          <p:nvPr/>
        </p:nvSpPr>
        <p:spPr>
          <a:xfrm>
            <a:off x="1143000" y="3352800"/>
            <a:ext cx="10668000" cy="2362200"/>
          </a:xfrm>
          <a:prstGeom prst="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5740" indent="-205740" defTabSz="822960">
              <a:spcBef>
                <a:spcPts val="900"/>
              </a:spcBef>
            </a:pPr>
            <a:r>
              <a:rPr lang="en-US" kern="1200" dirty="0" err="1">
                <a:solidFill>
                  <a:schemeClr val="tx1"/>
                </a:solidFill>
                <a:latin typeface="+mj-lt"/>
                <a:ea typeface="+mn-ea"/>
                <a:cs typeface="+mn-cs"/>
              </a:rPr>
              <a:t>Dalam</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kombinasi</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bisnis</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diakui</a:t>
            </a:r>
            <a:r>
              <a:rPr lang="en-US" kern="1200" dirty="0">
                <a:solidFill>
                  <a:schemeClr val="tx1"/>
                </a:solidFill>
                <a:latin typeface="+mj-lt"/>
                <a:ea typeface="+mn-ea"/>
                <a:cs typeface="+mn-cs"/>
              </a:rPr>
              <a:t> </a:t>
            </a:r>
            <a:r>
              <a:rPr lang="en-US" i="1" kern="1200" dirty="0">
                <a:solidFill>
                  <a:schemeClr val="tx1"/>
                </a:solidFill>
                <a:latin typeface="+mj-lt"/>
                <a:ea typeface="+mn-ea"/>
                <a:cs typeface="+mn-cs"/>
              </a:rPr>
              <a:t>goodwill </a:t>
            </a:r>
            <a:r>
              <a:rPr lang="en-US" kern="1200" dirty="0">
                <a:solidFill>
                  <a:schemeClr val="tx1"/>
                </a:solidFill>
                <a:latin typeface="+mj-lt"/>
                <a:ea typeface="+mn-ea"/>
                <a:cs typeface="+mn-cs"/>
              </a:rPr>
              <a:t>Rp10.000 yang </a:t>
            </a:r>
            <a:r>
              <a:rPr lang="en-US" kern="1200" dirty="0" err="1">
                <a:solidFill>
                  <a:schemeClr val="tx1"/>
                </a:solidFill>
                <a:latin typeface="+mj-lt"/>
                <a:ea typeface="+mn-ea"/>
                <a:cs typeface="+mn-cs"/>
              </a:rPr>
              <a:t>memiliki</a:t>
            </a:r>
            <a:r>
              <a:rPr lang="en-US" kern="1200" dirty="0">
                <a:solidFill>
                  <a:schemeClr val="tx1"/>
                </a:solidFill>
                <a:latin typeface="+mj-lt"/>
                <a:ea typeface="+mn-ea"/>
                <a:cs typeface="+mn-cs"/>
              </a:rPr>
              <a:t> DPP nihil.</a:t>
            </a:r>
          </a:p>
          <a:p>
            <a:pPr marL="205740" indent="-205740" defTabSz="822960">
              <a:spcBef>
                <a:spcPts val="900"/>
              </a:spcBef>
            </a:pPr>
            <a:r>
              <a:rPr lang="en-US" kern="1200" dirty="0" err="1">
                <a:solidFill>
                  <a:schemeClr val="tx1"/>
                </a:solidFill>
                <a:latin typeface="+mj-lt"/>
                <a:ea typeface="+mn-ea"/>
                <a:cs typeface="+mn-cs"/>
              </a:rPr>
              <a:t>Entitas</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tidak</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mengakui</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liabilitas</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pajak</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tangguhan</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atas</a:t>
            </a:r>
            <a:r>
              <a:rPr lang="en-US" kern="1200" dirty="0">
                <a:solidFill>
                  <a:schemeClr val="tx1"/>
                </a:solidFill>
                <a:latin typeface="+mj-lt"/>
                <a:ea typeface="+mn-ea"/>
                <a:cs typeface="+mn-cs"/>
              </a:rPr>
              <a:t> goodwill </a:t>
            </a:r>
            <a:r>
              <a:rPr lang="en-US" kern="1200" dirty="0" err="1">
                <a:solidFill>
                  <a:schemeClr val="tx1"/>
                </a:solidFill>
                <a:latin typeface="+mj-lt"/>
                <a:ea typeface="+mn-ea"/>
                <a:cs typeface="+mn-cs"/>
              </a:rPr>
              <a:t>tersebut</a:t>
            </a:r>
            <a:r>
              <a:rPr lang="en-US" kern="1200" dirty="0">
                <a:solidFill>
                  <a:schemeClr val="tx1"/>
                </a:solidFill>
                <a:latin typeface="+mj-lt"/>
                <a:ea typeface="+mn-ea"/>
                <a:cs typeface="+mn-cs"/>
              </a:rPr>
              <a:t>.</a:t>
            </a:r>
          </a:p>
          <a:p>
            <a:pPr marL="205740" indent="-205740" defTabSz="822960">
              <a:spcBef>
                <a:spcPts val="900"/>
              </a:spcBef>
            </a:pPr>
            <a:r>
              <a:rPr lang="en-US" kern="1200" dirty="0">
                <a:solidFill>
                  <a:schemeClr val="tx1"/>
                </a:solidFill>
                <a:latin typeface="+mj-lt"/>
                <a:ea typeface="+mn-ea"/>
                <a:cs typeface="+mn-cs"/>
              </a:rPr>
              <a:t>Jika </a:t>
            </a:r>
            <a:r>
              <a:rPr lang="en-US" kern="1200" dirty="0" err="1">
                <a:solidFill>
                  <a:schemeClr val="tx1"/>
                </a:solidFill>
                <a:latin typeface="+mj-lt"/>
                <a:ea typeface="+mn-ea"/>
                <a:cs typeface="+mn-cs"/>
              </a:rPr>
              <a:t>entitas</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selanjutnya</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mengakui</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kerugian</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penurunan</a:t>
            </a:r>
            <a:r>
              <a:rPr lang="en-US" kern="1200" dirty="0">
                <a:solidFill>
                  <a:schemeClr val="tx1"/>
                </a:solidFill>
                <a:latin typeface="+mj-lt"/>
                <a:ea typeface="+mn-ea"/>
                <a:cs typeface="+mn-cs"/>
              </a:rPr>
              <a:t> Rp2.000 </a:t>
            </a:r>
            <a:r>
              <a:rPr lang="en-US" kern="1200" dirty="0" err="1">
                <a:solidFill>
                  <a:schemeClr val="tx1"/>
                </a:solidFill>
                <a:latin typeface="+mj-lt"/>
                <a:ea typeface="+mn-ea"/>
                <a:cs typeface="+mn-cs"/>
              </a:rPr>
              <a:t>atas</a:t>
            </a:r>
            <a:r>
              <a:rPr lang="en-US" kern="1200" dirty="0">
                <a:solidFill>
                  <a:schemeClr val="tx1"/>
                </a:solidFill>
                <a:latin typeface="+mj-lt"/>
                <a:ea typeface="+mn-ea"/>
                <a:cs typeface="+mn-cs"/>
              </a:rPr>
              <a:t> </a:t>
            </a:r>
            <a:r>
              <a:rPr lang="en-US" i="1" kern="1200" dirty="0">
                <a:solidFill>
                  <a:schemeClr val="tx1"/>
                </a:solidFill>
                <a:latin typeface="+mj-lt"/>
                <a:ea typeface="+mn-ea"/>
                <a:cs typeface="+mn-cs"/>
              </a:rPr>
              <a:t>goodwill </a:t>
            </a:r>
            <a:r>
              <a:rPr lang="en-US" kern="1200" dirty="0" err="1">
                <a:solidFill>
                  <a:schemeClr val="tx1"/>
                </a:solidFill>
                <a:latin typeface="+mj-lt"/>
                <a:ea typeface="+mn-ea"/>
                <a:cs typeface="+mn-cs"/>
              </a:rPr>
              <a:t>tersebut</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maka</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jumlah</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perbedaan</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temporer</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kena</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pajak</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berkaitan</a:t>
            </a:r>
            <a:r>
              <a:rPr lang="en-US" kern="1200" dirty="0">
                <a:solidFill>
                  <a:schemeClr val="tx1"/>
                </a:solidFill>
                <a:latin typeface="+mj-lt"/>
                <a:ea typeface="+mn-ea"/>
                <a:cs typeface="+mn-cs"/>
              </a:rPr>
              <a:t> pada </a:t>
            </a:r>
            <a:r>
              <a:rPr lang="en-US" i="1" kern="1200" dirty="0">
                <a:solidFill>
                  <a:schemeClr val="tx1"/>
                </a:solidFill>
                <a:latin typeface="+mj-lt"/>
                <a:ea typeface="+mn-ea"/>
                <a:cs typeface="+mn-cs"/>
              </a:rPr>
              <a:t>goodwill </a:t>
            </a:r>
            <a:r>
              <a:rPr lang="en-US" kern="1200" dirty="0" err="1">
                <a:solidFill>
                  <a:schemeClr val="tx1"/>
                </a:solidFill>
                <a:latin typeface="+mj-lt"/>
                <a:ea typeface="+mn-ea"/>
                <a:cs typeface="+mn-cs"/>
              </a:rPr>
              <a:t>berkurang</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dari</a:t>
            </a:r>
            <a:r>
              <a:rPr lang="en-US" kern="1200" dirty="0">
                <a:solidFill>
                  <a:schemeClr val="tx1"/>
                </a:solidFill>
                <a:latin typeface="+mj-lt"/>
                <a:ea typeface="+mn-ea"/>
                <a:cs typeface="+mn-cs"/>
              </a:rPr>
              <a:t> Rp10.000 </a:t>
            </a:r>
            <a:r>
              <a:rPr lang="en-US" kern="1200" dirty="0" err="1">
                <a:solidFill>
                  <a:schemeClr val="tx1"/>
                </a:solidFill>
                <a:latin typeface="+mj-lt"/>
                <a:ea typeface="+mn-ea"/>
                <a:cs typeface="+mn-cs"/>
              </a:rPr>
              <a:t>menjadi</a:t>
            </a:r>
            <a:r>
              <a:rPr lang="en-US" kern="1200" dirty="0">
                <a:solidFill>
                  <a:schemeClr val="tx1"/>
                </a:solidFill>
                <a:latin typeface="+mj-lt"/>
                <a:ea typeface="+mn-ea"/>
                <a:cs typeface="+mn-cs"/>
              </a:rPr>
              <a:t> Rp8.000, </a:t>
            </a:r>
            <a:r>
              <a:rPr lang="en-US" kern="1200" dirty="0" err="1">
                <a:solidFill>
                  <a:schemeClr val="tx1"/>
                </a:solidFill>
                <a:latin typeface="+mj-lt"/>
                <a:ea typeface="+mn-ea"/>
                <a:cs typeface="+mn-cs"/>
              </a:rPr>
              <a:t>dengan</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menimbulkan</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penurunan</a:t>
            </a:r>
            <a:r>
              <a:rPr lang="en-US" kern="1200" dirty="0">
                <a:solidFill>
                  <a:schemeClr val="tx1"/>
                </a:solidFill>
                <a:latin typeface="+mj-lt"/>
                <a:ea typeface="+mn-ea"/>
                <a:cs typeface="+mn-cs"/>
              </a:rPr>
              <a:t> pada </a:t>
            </a:r>
            <a:r>
              <a:rPr lang="en-US" kern="1200" dirty="0" err="1">
                <a:solidFill>
                  <a:schemeClr val="tx1"/>
                </a:solidFill>
                <a:latin typeface="+mj-lt"/>
                <a:ea typeface="+mn-ea"/>
                <a:cs typeface="+mn-cs"/>
              </a:rPr>
              <a:t>nilai</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liabilitas</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pajak</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tangguhan</a:t>
            </a:r>
            <a:r>
              <a:rPr lang="en-US" kern="1200" dirty="0">
                <a:solidFill>
                  <a:schemeClr val="tx1"/>
                </a:solidFill>
                <a:latin typeface="+mj-lt"/>
                <a:ea typeface="+mn-ea"/>
                <a:cs typeface="+mn-cs"/>
              </a:rPr>
              <a:t> yang </a:t>
            </a:r>
            <a:r>
              <a:rPr lang="en-US" kern="1200" dirty="0" err="1">
                <a:solidFill>
                  <a:schemeClr val="tx1"/>
                </a:solidFill>
                <a:latin typeface="+mj-lt"/>
                <a:ea typeface="+mn-ea"/>
                <a:cs typeface="+mn-cs"/>
              </a:rPr>
              <a:t>tidak</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diakui</a:t>
            </a:r>
            <a:r>
              <a:rPr lang="en-US" kern="1200" dirty="0">
                <a:solidFill>
                  <a:schemeClr val="tx1"/>
                </a:solidFill>
                <a:latin typeface="+mj-lt"/>
                <a:ea typeface="+mn-ea"/>
                <a:cs typeface="+mn-cs"/>
              </a:rPr>
              <a:t>. </a:t>
            </a:r>
          </a:p>
          <a:p>
            <a:pPr marL="205740" indent="-205740" defTabSz="822960">
              <a:spcBef>
                <a:spcPts val="900"/>
              </a:spcBef>
            </a:pPr>
            <a:r>
              <a:rPr lang="en-US" kern="1200" dirty="0" err="1">
                <a:solidFill>
                  <a:schemeClr val="tx1"/>
                </a:solidFill>
                <a:latin typeface="+mj-lt"/>
                <a:ea typeface="+mn-ea"/>
                <a:cs typeface="+mn-cs"/>
              </a:rPr>
              <a:t>Penurunan</a:t>
            </a:r>
            <a:r>
              <a:rPr lang="en-US" kern="1200" dirty="0">
                <a:solidFill>
                  <a:schemeClr val="tx1"/>
                </a:solidFill>
                <a:latin typeface="+mj-lt"/>
                <a:ea typeface="+mn-ea"/>
                <a:cs typeface="+mn-cs"/>
              </a:rPr>
              <a:t> pada </a:t>
            </a:r>
            <a:r>
              <a:rPr lang="en-US" kern="1200" dirty="0" err="1">
                <a:solidFill>
                  <a:schemeClr val="tx1"/>
                </a:solidFill>
                <a:latin typeface="+mj-lt"/>
                <a:ea typeface="+mn-ea"/>
                <a:cs typeface="+mn-cs"/>
              </a:rPr>
              <a:t>nilai</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tersebut</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berkaitan</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dengan</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pengakuan</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awal</a:t>
            </a:r>
            <a:r>
              <a:rPr lang="en-US" kern="1200" dirty="0">
                <a:solidFill>
                  <a:schemeClr val="tx1"/>
                </a:solidFill>
                <a:latin typeface="+mj-lt"/>
                <a:ea typeface="+mn-ea"/>
                <a:cs typeface="+mn-cs"/>
              </a:rPr>
              <a:t> </a:t>
            </a:r>
            <a:r>
              <a:rPr lang="en-US" i="1" kern="1200" dirty="0">
                <a:solidFill>
                  <a:schemeClr val="tx1"/>
                </a:solidFill>
                <a:latin typeface="+mj-lt"/>
                <a:ea typeface="+mn-ea"/>
                <a:cs typeface="+mn-cs"/>
              </a:rPr>
              <a:t>goodwill </a:t>
            </a:r>
            <a:r>
              <a:rPr lang="en-US" kern="1200" dirty="0" err="1">
                <a:solidFill>
                  <a:schemeClr val="tx1"/>
                </a:solidFill>
                <a:latin typeface="+mj-lt"/>
                <a:ea typeface="+mn-ea"/>
                <a:cs typeface="+mn-cs"/>
              </a:rPr>
              <a:t>sehingga</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tidak</a:t>
            </a:r>
            <a:r>
              <a:rPr lang="en-US" kern="1200" dirty="0">
                <a:solidFill>
                  <a:schemeClr val="tx1"/>
                </a:solidFill>
                <a:latin typeface="+mj-lt"/>
                <a:ea typeface="+mn-ea"/>
                <a:cs typeface="+mn-cs"/>
              </a:rPr>
              <a:t> </a:t>
            </a:r>
            <a:r>
              <a:rPr lang="en-US" kern="1200" dirty="0" err="1">
                <a:solidFill>
                  <a:schemeClr val="tx1"/>
                </a:solidFill>
                <a:latin typeface="+mj-lt"/>
                <a:ea typeface="+mn-ea"/>
                <a:cs typeface="+mn-cs"/>
              </a:rPr>
              <a:t>diakui</a:t>
            </a:r>
            <a:endParaRPr lang="id-ID" dirty="0">
              <a:latin typeface="+mj-lt"/>
            </a:endParaRPr>
          </a:p>
        </p:txBody>
      </p:sp>
      <p:sp>
        <p:nvSpPr>
          <p:cNvPr id="8" name="Slide Number Placeholder 3">
            <a:extLst>
              <a:ext uri="{FF2B5EF4-FFF2-40B4-BE49-F238E27FC236}">
                <a16:creationId xmlns:a16="http://schemas.microsoft.com/office/drawing/2014/main" id="{DD5C1056-3735-48BD-93DC-0F827546D89C}"/>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20</a:t>
            </a:fld>
            <a:endParaRPr lang="en-US" sz="1600" b="1" dirty="0">
              <a:latin typeface="+mj-lt"/>
            </a:endParaRPr>
          </a:p>
        </p:txBody>
      </p:sp>
    </p:spTree>
    <p:extLst>
      <p:ext uri="{BB962C8B-B14F-4D97-AF65-F5344CB8AC3E}">
        <p14:creationId xmlns:p14="http://schemas.microsoft.com/office/powerpoint/2010/main" val="631096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508" y="756000"/>
            <a:ext cx="8224000" cy="768000"/>
          </a:xfrm>
        </p:spPr>
        <p:txBody>
          <a:bodyPr>
            <a:noAutofit/>
          </a:bodyPr>
          <a:lstStyle/>
          <a:p>
            <a:pPr algn="ctr">
              <a:defRPr/>
            </a:pPr>
            <a:r>
              <a:rPr lang="en-US" sz="3600" dirty="0" err="1">
                <a:latin typeface="Fjalla One" panose="02000506040000020004" pitchFamily="2" charset="0"/>
              </a:rPr>
              <a:t>Pengakuan</a:t>
            </a:r>
            <a:r>
              <a:rPr lang="en-US" sz="3600" dirty="0">
                <a:latin typeface="Fjalla One" panose="02000506040000020004" pitchFamily="2" charset="0"/>
              </a:rPr>
              <a:t> </a:t>
            </a:r>
            <a:r>
              <a:rPr lang="en-US" sz="3600" dirty="0" err="1">
                <a:latin typeface="Fjalla One" panose="02000506040000020004" pitchFamily="2" charset="0"/>
              </a:rPr>
              <a:t>Awal</a:t>
            </a:r>
            <a:r>
              <a:rPr lang="en-US" sz="3600" dirty="0">
                <a:latin typeface="Fjalla One" panose="02000506040000020004" pitchFamily="2" charset="0"/>
              </a:rPr>
              <a:t> –</a:t>
            </a:r>
            <a:r>
              <a:rPr lang="en-US" sz="3600" dirty="0" err="1">
                <a:latin typeface="Fjalla One" panose="02000506040000020004" pitchFamily="2" charset="0"/>
              </a:rPr>
              <a:t>Aset</a:t>
            </a:r>
            <a:r>
              <a:rPr lang="en-US" sz="3600" dirty="0">
                <a:latin typeface="Fjalla One" panose="02000506040000020004" pitchFamily="2" charset="0"/>
              </a:rPr>
              <a:t> </a:t>
            </a:r>
            <a:r>
              <a:rPr lang="en-US" sz="3600" dirty="0" err="1">
                <a:latin typeface="Fjalla One" panose="02000506040000020004" pitchFamily="2" charset="0"/>
              </a:rPr>
              <a:t>dan</a:t>
            </a:r>
            <a:r>
              <a:rPr lang="en-US" sz="3600" dirty="0">
                <a:latin typeface="Fjalla One" panose="02000506040000020004" pitchFamily="2" charset="0"/>
              </a:rPr>
              <a:t> </a:t>
            </a:r>
            <a:r>
              <a:rPr lang="en-US" sz="3600" dirty="0" err="1">
                <a:latin typeface="Fjalla One" panose="02000506040000020004" pitchFamily="2" charset="0"/>
              </a:rPr>
              <a:t>Liabilitas</a:t>
            </a:r>
            <a:endParaRPr lang="id-ID" sz="3600" dirty="0">
              <a:latin typeface="Fjalla One" panose="02000506040000020004" pitchFamily="2" charset="0"/>
            </a:endParaRPr>
          </a:p>
        </p:txBody>
      </p:sp>
      <p:sp>
        <p:nvSpPr>
          <p:cNvPr id="28675" name="Content Placeholder 2"/>
          <p:cNvSpPr>
            <a:spLocks noGrp="1"/>
          </p:cNvSpPr>
          <p:nvPr>
            <p:ph sz="quarter" idx="10"/>
          </p:nvPr>
        </p:nvSpPr>
        <p:spPr>
          <a:xfrm>
            <a:off x="304800" y="1524000"/>
            <a:ext cx="10668000" cy="4736434"/>
          </a:xfrm>
        </p:spPr>
        <p:txBody>
          <a:bodyPr>
            <a:noAutofit/>
          </a:bodyPr>
          <a:lstStyle/>
          <a:p>
            <a:pPr marL="341312" lvl="1" indent="-342900">
              <a:spcBef>
                <a:spcPts val="1200"/>
              </a:spcBef>
              <a:buFont typeface="Arial" panose="020B0604020202020204" pitchFamily="34" charset="0"/>
              <a:buChar char="•"/>
            </a:pPr>
            <a:r>
              <a:rPr lang="en-US" sz="2000" dirty="0" err="1"/>
              <a:t>Perbedaan</a:t>
            </a:r>
            <a:r>
              <a:rPr lang="en-US" sz="2000" dirty="0"/>
              <a:t> </a:t>
            </a:r>
            <a:r>
              <a:rPr lang="en-US" sz="2000" dirty="0" err="1"/>
              <a:t>temporer</a:t>
            </a:r>
            <a:r>
              <a:rPr lang="en-US" sz="2000" dirty="0"/>
              <a:t> </a:t>
            </a:r>
            <a:r>
              <a:rPr lang="en-US" sz="2000" dirty="0" err="1"/>
              <a:t>mungkin</a:t>
            </a:r>
            <a:r>
              <a:rPr lang="en-US" sz="2000" dirty="0"/>
              <a:t> </a:t>
            </a:r>
            <a:r>
              <a:rPr lang="en-US" sz="2000" dirty="0" err="1"/>
              <a:t>timbul</a:t>
            </a:r>
            <a:r>
              <a:rPr lang="en-US" sz="2000" dirty="0"/>
              <a:t> </a:t>
            </a:r>
            <a:r>
              <a:rPr lang="en-US" sz="2000" dirty="0" err="1"/>
              <a:t>pada</a:t>
            </a:r>
            <a:r>
              <a:rPr lang="en-US" sz="2000" dirty="0"/>
              <a:t> </a:t>
            </a:r>
            <a:r>
              <a:rPr lang="en-US" sz="2000" dirty="0" err="1"/>
              <a:t>saat</a:t>
            </a:r>
            <a:r>
              <a:rPr lang="en-US" sz="2000" dirty="0"/>
              <a:t> </a:t>
            </a:r>
            <a:r>
              <a:rPr lang="en-US" sz="2000" dirty="0" err="1"/>
              <a:t>pengakuan</a:t>
            </a:r>
            <a:r>
              <a:rPr lang="en-US" sz="2000" dirty="0"/>
              <a:t> </a:t>
            </a:r>
            <a:r>
              <a:rPr lang="en-US" sz="2000" dirty="0" err="1"/>
              <a:t>awal</a:t>
            </a:r>
            <a:r>
              <a:rPr lang="en-US" sz="2000" dirty="0"/>
              <a:t> </a:t>
            </a:r>
            <a:r>
              <a:rPr lang="en-US" sz="2000" dirty="0" err="1"/>
              <a:t>suatu</a:t>
            </a:r>
            <a:r>
              <a:rPr lang="en-US" sz="2000" dirty="0"/>
              <a:t> </a:t>
            </a:r>
            <a:r>
              <a:rPr lang="en-US" sz="2000" dirty="0" err="1"/>
              <a:t>aset</a:t>
            </a:r>
            <a:r>
              <a:rPr lang="en-US" sz="2000" dirty="0"/>
              <a:t> </a:t>
            </a:r>
            <a:r>
              <a:rPr lang="en-US" sz="2000" dirty="0" err="1"/>
              <a:t>atau</a:t>
            </a:r>
            <a:r>
              <a:rPr lang="en-US" sz="2000" dirty="0"/>
              <a:t> </a:t>
            </a:r>
            <a:r>
              <a:rPr lang="en-US" sz="2000" dirty="0" err="1"/>
              <a:t>liabilitas</a:t>
            </a:r>
            <a:r>
              <a:rPr lang="en-US" sz="2000" dirty="0"/>
              <a:t>. </a:t>
            </a:r>
            <a:r>
              <a:rPr lang="en-US" sz="2000" dirty="0" err="1"/>
              <a:t>Sebagian</a:t>
            </a:r>
            <a:r>
              <a:rPr lang="en-US" sz="2000" dirty="0"/>
              <a:t> </a:t>
            </a:r>
            <a:r>
              <a:rPr lang="en-US" sz="2000" dirty="0" err="1"/>
              <a:t>atau</a:t>
            </a:r>
            <a:r>
              <a:rPr lang="en-US" sz="2000" dirty="0"/>
              <a:t> </a:t>
            </a:r>
            <a:r>
              <a:rPr lang="en-US" sz="2000" dirty="0" err="1"/>
              <a:t>seluruh</a:t>
            </a:r>
            <a:r>
              <a:rPr lang="en-US" sz="2000" dirty="0"/>
              <a:t> </a:t>
            </a:r>
            <a:r>
              <a:rPr lang="en-US" sz="2000" dirty="0" err="1"/>
              <a:t>biaya</a:t>
            </a:r>
            <a:r>
              <a:rPr lang="en-US" sz="2000" dirty="0"/>
              <a:t> </a:t>
            </a:r>
            <a:r>
              <a:rPr lang="en-US" sz="2000" dirty="0" err="1"/>
              <a:t>perolehan</a:t>
            </a:r>
            <a:r>
              <a:rPr lang="en-US" sz="2000" dirty="0"/>
              <a:t> </a:t>
            </a:r>
            <a:r>
              <a:rPr lang="en-US" sz="2000" dirty="0" err="1"/>
              <a:t>suatu</a:t>
            </a:r>
            <a:r>
              <a:rPr lang="en-US" sz="2000" dirty="0"/>
              <a:t> </a:t>
            </a:r>
            <a:r>
              <a:rPr lang="en-US" sz="2000" dirty="0" err="1"/>
              <a:t>aset</a:t>
            </a:r>
            <a:r>
              <a:rPr lang="en-US" sz="2000" dirty="0"/>
              <a:t> </a:t>
            </a:r>
            <a:r>
              <a:rPr lang="en-US" sz="2000" dirty="0" err="1"/>
              <a:t>tidak</a:t>
            </a:r>
            <a:r>
              <a:rPr lang="en-US" sz="2000" dirty="0"/>
              <a:t> </a:t>
            </a:r>
            <a:r>
              <a:rPr lang="en-US" sz="2000" dirty="0" err="1"/>
              <a:t>dapat</a:t>
            </a:r>
            <a:r>
              <a:rPr lang="en-US" sz="2000" dirty="0"/>
              <a:t> </a:t>
            </a:r>
            <a:r>
              <a:rPr lang="en-US" sz="2000" dirty="0" err="1"/>
              <a:t>dikurangkan</a:t>
            </a:r>
            <a:r>
              <a:rPr lang="en-US" sz="2000" dirty="0"/>
              <a:t> </a:t>
            </a:r>
            <a:r>
              <a:rPr lang="en-US" sz="2000" dirty="0" err="1"/>
              <a:t>untuk</a:t>
            </a:r>
            <a:r>
              <a:rPr lang="en-US" sz="2000" dirty="0"/>
              <a:t> </a:t>
            </a:r>
            <a:r>
              <a:rPr lang="en-US" sz="2000" dirty="0" err="1"/>
              <a:t>tujuan</a:t>
            </a:r>
            <a:r>
              <a:rPr lang="en-US" sz="2000" dirty="0"/>
              <a:t> </a:t>
            </a:r>
            <a:r>
              <a:rPr lang="en-US" sz="2000" dirty="0" err="1"/>
              <a:t>pajak</a:t>
            </a:r>
            <a:r>
              <a:rPr lang="en-US" sz="2000" dirty="0"/>
              <a:t>. </a:t>
            </a:r>
          </a:p>
          <a:p>
            <a:pPr marL="342900" indent="-342900">
              <a:spcBef>
                <a:spcPts val="1200"/>
              </a:spcBef>
              <a:buFont typeface="Arial" panose="020B0604020202020204" pitchFamily="34" charset="0"/>
              <a:buChar char="•"/>
            </a:pPr>
            <a:r>
              <a:rPr lang="en-US" dirty="0" err="1"/>
              <a:t>Metode</a:t>
            </a:r>
            <a:r>
              <a:rPr lang="en-US" dirty="0"/>
              <a:t> </a:t>
            </a:r>
            <a:r>
              <a:rPr lang="en-US" dirty="0" err="1"/>
              <a:t>akuntansi</a:t>
            </a:r>
            <a:r>
              <a:rPr lang="en-US" dirty="0"/>
              <a:t> </a:t>
            </a:r>
            <a:r>
              <a:rPr lang="en-US" dirty="0" err="1"/>
              <a:t>untuk</a:t>
            </a:r>
            <a:r>
              <a:rPr lang="en-US" dirty="0"/>
              <a:t> </a:t>
            </a:r>
            <a:r>
              <a:rPr lang="en-US" dirty="0" err="1"/>
              <a:t>perbedaan</a:t>
            </a:r>
            <a:r>
              <a:rPr lang="en-US" dirty="0"/>
              <a:t> </a:t>
            </a:r>
            <a:r>
              <a:rPr lang="en-US" dirty="0" err="1"/>
              <a:t>temporer</a:t>
            </a:r>
            <a:r>
              <a:rPr lang="en-US" dirty="0"/>
              <a:t> </a:t>
            </a:r>
            <a:r>
              <a:rPr lang="en-US" dirty="0" err="1"/>
              <a:t>tersebut</a:t>
            </a:r>
            <a:r>
              <a:rPr lang="en-US" dirty="0"/>
              <a:t>, </a:t>
            </a:r>
            <a:r>
              <a:rPr lang="en-US" dirty="0" err="1"/>
              <a:t>bergantung</a:t>
            </a:r>
            <a:r>
              <a:rPr lang="en-US" dirty="0"/>
              <a:t> </a:t>
            </a:r>
            <a:r>
              <a:rPr lang="en-US" dirty="0" err="1"/>
              <a:t>dari</a:t>
            </a:r>
            <a:r>
              <a:rPr lang="en-US" dirty="0"/>
              <a:t> </a:t>
            </a:r>
            <a:r>
              <a:rPr lang="en-US" dirty="0" err="1"/>
              <a:t>sifat</a:t>
            </a:r>
            <a:r>
              <a:rPr lang="en-US" dirty="0"/>
              <a:t> </a:t>
            </a:r>
            <a:r>
              <a:rPr lang="en-US" dirty="0" err="1"/>
              <a:t>transaksi</a:t>
            </a:r>
            <a:r>
              <a:rPr lang="en-US" dirty="0"/>
              <a:t> yang </a:t>
            </a:r>
            <a:r>
              <a:rPr lang="en-US" dirty="0" err="1"/>
              <a:t>menyebabkan</a:t>
            </a:r>
            <a:r>
              <a:rPr lang="en-US" dirty="0"/>
              <a:t> </a:t>
            </a:r>
            <a:r>
              <a:rPr lang="en-US" dirty="0" err="1"/>
              <a:t>dilakukannya</a:t>
            </a:r>
            <a:r>
              <a:rPr lang="en-US" dirty="0"/>
              <a:t> </a:t>
            </a:r>
            <a:r>
              <a:rPr lang="en-US" dirty="0" err="1"/>
              <a:t>pengakuan</a:t>
            </a:r>
            <a:r>
              <a:rPr lang="en-US" dirty="0"/>
              <a:t> </a:t>
            </a:r>
            <a:r>
              <a:rPr lang="en-US" dirty="0" err="1"/>
              <a:t>awal</a:t>
            </a:r>
            <a:r>
              <a:rPr lang="en-US" dirty="0"/>
              <a:t> </a:t>
            </a:r>
            <a:r>
              <a:rPr lang="en-US" dirty="0" err="1"/>
              <a:t>aset</a:t>
            </a:r>
            <a:r>
              <a:rPr lang="en-US" dirty="0"/>
              <a:t> </a:t>
            </a:r>
            <a:r>
              <a:rPr lang="en-US" dirty="0" err="1"/>
              <a:t>atau</a:t>
            </a:r>
            <a:r>
              <a:rPr lang="en-US" dirty="0"/>
              <a:t> </a:t>
            </a:r>
            <a:r>
              <a:rPr lang="en-US" dirty="0" err="1"/>
              <a:t>liabilitas</a:t>
            </a:r>
            <a:r>
              <a:rPr lang="en-US" dirty="0"/>
              <a:t>.</a:t>
            </a:r>
          </a:p>
          <a:p>
            <a:pPr marL="692150" lvl="1" indent="-342900">
              <a:spcBef>
                <a:spcPts val="600"/>
              </a:spcBef>
              <a:buFont typeface="Arial" panose="020B0604020202020204" pitchFamily="34" charset="0"/>
              <a:buChar char="•"/>
            </a:pPr>
            <a:r>
              <a:rPr lang="en-US" sz="2000" dirty="0" err="1"/>
              <a:t>Dalam</a:t>
            </a:r>
            <a:r>
              <a:rPr lang="en-US" sz="2000" dirty="0"/>
              <a:t> </a:t>
            </a:r>
            <a:r>
              <a:rPr lang="en-US" sz="2000" dirty="0" err="1"/>
              <a:t>kombinasi</a:t>
            </a:r>
            <a:r>
              <a:rPr lang="en-US" sz="2000" dirty="0"/>
              <a:t> </a:t>
            </a:r>
            <a:r>
              <a:rPr lang="en-US" sz="2000" dirty="0" err="1"/>
              <a:t>bisnis</a:t>
            </a:r>
            <a:r>
              <a:rPr lang="en-US" sz="2000" dirty="0"/>
              <a:t> </a:t>
            </a:r>
            <a:r>
              <a:rPr lang="en-US" sz="2000" dirty="0">
                <a:sym typeface="Wingdings" panose="05000000000000000000" pitchFamily="2" charset="2"/>
              </a:rPr>
              <a:t> </a:t>
            </a:r>
            <a:r>
              <a:rPr lang="en-US" sz="2000" dirty="0" err="1">
                <a:sym typeface="Wingdings" panose="05000000000000000000" pitchFamily="2" charset="2"/>
              </a:rPr>
              <a:t>liabilitas</a:t>
            </a:r>
            <a:r>
              <a:rPr lang="en-US" sz="2000" dirty="0">
                <a:sym typeface="Wingdings" panose="05000000000000000000" pitchFamily="2" charset="2"/>
              </a:rPr>
              <a:t> dan </a:t>
            </a:r>
            <a:r>
              <a:rPr lang="en-US" sz="2000" dirty="0" err="1">
                <a:sym typeface="Wingdings" panose="05000000000000000000" pitchFamily="2" charset="2"/>
              </a:rPr>
              <a:t>aset</a:t>
            </a:r>
            <a:r>
              <a:rPr lang="en-US" sz="2000" dirty="0">
                <a:sym typeface="Wingdings" panose="05000000000000000000" pitchFamily="2" charset="2"/>
              </a:rPr>
              <a:t> </a:t>
            </a:r>
            <a:r>
              <a:rPr lang="en-US" sz="2000" dirty="0" err="1">
                <a:sym typeface="Wingdings" panose="05000000000000000000" pitchFamily="2" charset="2"/>
              </a:rPr>
              <a:t>pajak</a:t>
            </a:r>
            <a:r>
              <a:rPr lang="en-US" sz="2000" dirty="0">
                <a:sym typeface="Wingdings" panose="05000000000000000000" pitchFamily="2" charset="2"/>
              </a:rPr>
              <a:t> </a:t>
            </a:r>
            <a:r>
              <a:rPr lang="en-US" sz="2000" dirty="0" err="1">
                <a:sym typeface="Wingdings" panose="05000000000000000000" pitchFamily="2" charset="2"/>
              </a:rPr>
              <a:t>tangguhan</a:t>
            </a:r>
            <a:r>
              <a:rPr lang="en-US" sz="2000" dirty="0">
                <a:sym typeface="Wingdings" panose="05000000000000000000" pitchFamily="2" charset="2"/>
              </a:rPr>
              <a:t> </a:t>
            </a:r>
            <a:r>
              <a:rPr lang="en-US" sz="2000" dirty="0" err="1">
                <a:sym typeface="Wingdings" panose="05000000000000000000" pitchFamily="2" charset="2"/>
              </a:rPr>
              <a:t>mempengaruhi</a:t>
            </a:r>
            <a:r>
              <a:rPr lang="en-US" sz="2000" dirty="0">
                <a:sym typeface="Wingdings" panose="05000000000000000000" pitchFamily="2" charset="2"/>
              </a:rPr>
              <a:t> </a:t>
            </a:r>
            <a:r>
              <a:rPr lang="en-US" sz="2000" dirty="0" err="1">
                <a:sym typeface="Wingdings" panose="05000000000000000000" pitchFamily="2" charset="2"/>
              </a:rPr>
              <a:t>jumlah</a:t>
            </a:r>
            <a:r>
              <a:rPr lang="en-US" sz="2000" dirty="0">
                <a:sym typeface="Wingdings" panose="05000000000000000000" pitchFamily="2" charset="2"/>
              </a:rPr>
              <a:t> goodwill </a:t>
            </a:r>
            <a:r>
              <a:rPr lang="en-US" sz="2000" dirty="0" err="1">
                <a:sym typeface="Wingdings" panose="05000000000000000000" pitchFamily="2" charset="2"/>
              </a:rPr>
              <a:t>atau</a:t>
            </a:r>
            <a:r>
              <a:rPr lang="en-US" sz="2000" dirty="0">
                <a:sym typeface="Wingdings" panose="05000000000000000000" pitchFamily="2" charset="2"/>
              </a:rPr>
              <a:t> </a:t>
            </a:r>
            <a:r>
              <a:rPr lang="en-US" sz="2000" dirty="0" err="1">
                <a:sym typeface="Wingdings" panose="05000000000000000000" pitchFamily="2" charset="2"/>
              </a:rPr>
              <a:t>keuntungan</a:t>
            </a:r>
            <a:r>
              <a:rPr lang="en-US" sz="2000" dirty="0">
                <a:sym typeface="Wingdings" panose="05000000000000000000" pitchFamily="2" charset="2"/>
              </a:rPr>
              <a:t> </a:t>
            </a:r>
            <a:r>
              <a:rPr lang="en-US" sz="2000" dirty="0" err="1">
                <a:sym typeface="Wingdings" panose="05000000000000000000" pitchFamily="2" charset="2"/>
              </a:rPr>
              <a:t>pembelian</a:t>
            </a:r>
            <a:r>
              <a:rPr lang="en-US" sz="2000" dirty="0">
                <a:sym typeface="Wingdings" panose="05000000000000000000" pitchFamily="2" charset="2"/>
              </a:rPr>
              <a:t> </a:t>
            </a:r>
            <a:r>
              <a:rPr lang="en-US" sz="2000" dirty="0" err="1">
                <a:sym typeface="Wingdings" panose="05000000000000000000" pitchFamily="2" charset="2"/>
              </a:rPr>
              <a:t>diskon</a:t>
            </a:r>
            <a:r>
              <a:rPr lang="en-US" sz="2000" dirty="0">
                <a:sym typeface="Wingdings" panose="05000000000000000000" pitchFamily="2" charset="2"/>
              </a:rPr>
              <a:t>.</a:t>
            </a:r>
          </a:p>
          <a:p>
            <a:pPr marL="692150" lvl="1" indent="-342900">
              <a:spcBef>
                <a:spcPts val="600"/>
              </a:spcBef>
              <a:buFont typeface="Arial" panose="020B0604020202020204" pitchFamily="34" charset="0"/>
              <a:buChar char="•"/>
            </a:pPr>
            <a:r>
              <a:rPr lang="en-US" sz="2000" dirty="0">
                <a:sym typeface="Wingdings" panose="05000000000000000000" pitchFamily="2" charset="2"/>
              </a:rPr>
              <a:t>Jika </a:t>
            </a:r>
            <a:r>
              <a:rPr lang="en-US" sz="2000" dirty="0" err="1">
                <a:sym typeface="Wingdings" pitchFamily="2" charset="2"/>
              </a:rPr>
              <a:t>transaksi</a:t>
            </a:r>
            <a:r>
              <a:rPr lang="en-US" sz="2000" dirty="0">
                <a:sym typeface="Wingdings" pitchFamily="2" charset="2"/>
              </a:rPr>
              <a:t> </a:t>
            </a:r>
            <a:r>
              <a:rPr lang="en-US" sz="2000" dirty="0" err="1">
                <a:sym typeface="Wingdings" pitchFamily="2" charset="2"/>
              </a:rPr>
              <a:t>mempengaruhi</a:t>
            </a:r>
            <a:r>
              <a:rPr lang="en-US" sz="2000" dirty="0">
                <a:sym typeface="Wingdings" pitchFamily="2" charset="2"/>
              </a:rPr>
              <a:t> </a:t>
            </a:r>
            <a:r>
              <a:rPr lang="en-US" sz="2000" dirty="0" err="1">
                <a:sym typeface="Wingdings" pitchFamily="2" charset="2"/>
              </a:rPr>
              <a:t>laba</a:t>
            </a:r>
            <a:r>
              <a:rPr lang="en-US" sz="2000" dirty="0">
                <a:sym typeface="Wingdings" pitchFamily="2" charset="2"/>
              </a:rPr>
              <a:t> </a:t>
            </a:r>
            <a:r>
              <a:rPr lang="en-US" sz="2000" dirty="0" err="1">
                <a:sym typeface="Wingdings" pitchFamily="2" charset="2"/>
              </a:rPr>
              <a:t>akuntansi</a:t>
            </a:r>
            <a:r>
              <a:rPr lang="en-US" sz="2000" dirty="0">
                <a:sym typeface="Wingdings" pitchFamily="2" charset="2"/>
              </a:rPr>
              <a:t> dan </a:t>
            </a:r>
            <a:r>
              <a:rPr lang="en-US" sz="2000" dirty="0" err="1">
                <a:sym typeface="Wingdings" pitchFamily="2" charset="2"/>
              </a:rPr>
              <a:t>laba</a:t>
            </a:r>
            <a:r>
              <a:rPr lang="en-US" sz="2000" dirty="0">
                <a:sym typeface="Wingdings" pitchFamily="2" charset="2"/>
              </a:rPr>
              <a:t> </a:t>
            </a:r>
            <a:r>
              <a:rPr lang="en-US" sz="2000" dirty="0" err="1">
                <a:sym typeface="Wingdings" pitchFamily="2" charset="2"/>
              </a:rPr>
              <a:t>kena</a:t>
            </a:r>
            <a:r>
              <a:rPr lang="en-US" sz="2000" dirty="0">
                <a:sym typeface="Wingdings" pitchFamily="2" charset="2"/>
              </a:rPr>
              <a:t> </a:t>
            </a:r>
            <a:r>
              <a:rPr lang="en-US" sz="2000" dirty="0" err="1">
                <a:sym typeface="Wingdings" pitchFamily="2" charset="2"/>
              </a:rPr>
              <a:t>pajak</a:t>
            </a:r>
            <a:r>
              <a:rPr lang="en-US" sz="2000" dirty="0">
                <a:sym typeface="Wingdings" pitchFamily="2" charset="2"/>
              </a:rPr>
              <a:t> </a:t>
            </a:r>
            <a:r>
              <a:rPr lang="en-US" sz="2000" dirty="0" err="1">
                <a:sym typeface="Wingdings" pitchFamily="2" charset="2"/>
              </a:rPr>
              <a:t>atau</a:t>
            </a:r>
            <a:r>
              <a:rPr lang="en-US" sz="2000" dirty="0">
                <a:sym typeface="Wingdings" pitchFamily="2" charset="2"/>
              </a:rPr>
              <a:t> </a:t>
            </a:r>
            <a:r>
              <a:rPr lang="en-US" sz="2000" dirty="0" err="1">
                <a:sym typeface="Wingdings" pitchFamily="2" charset="2"/>
              </a:rPr>
              <a:t>menimbulkan</a:t>
            </a:r>
            <a:r>
              <a:rPr lang="en-US" sz="2000" dirty="0">
                <a:sym typeface="Wingdings" pitchFamily="2" charset="2"/>
              </a:rPr>
              <a:t> </a:t>
            </a:r>
            <a:r>
              <a:rPr lang="en-US" sz="2000" dirty="0" err="1">
                <a:sym typeface="Wingdings" pitchFamily="2" charset="2"/>
              </a:rPr>
              <a:t>perbedaan</a:t>
            </a:r>
            <a:r>
              <a:rPr lang="en-US" sz="2000" dirty="0">
                <a:sym typeface="Wingdings" pitchFamily="2" charset="2"/>
              </a:rPr>
              <a:t> </a:t>
            </a:r>
            <a:r>
              <a:rPr lang="en-US" sz="2000" dirty="0" err="1">
                <a:sym typeface="Wingdings" pitchFamily="2" charset="2"/>
              </a:rPr>
              <a:t>temporer</a:t>
            </a:r>
            <a:r>
              <a:rPr lang="en-US" sz="2000" dirty="0">
                <a:sym typeface="Wingdings" pitchFamily="2" charset="2"/>
              </a:rPr>
              <a:t> </a:t>
            </a:r>
            <a:r>
              <a:rPr lang="en-US" sz="2000" dirty="0" err="1">
                <a:sym typeface="Wingdings" pitchFamily="2" charset="2"/>
              </a:rPr>
              <a:t>kena</a:t>
            </a:r>
            <a:r>
              <a:rPr lang="en-US" sz="2000" dirty="0">
                <a:sym typeface="Wingdings" pitchFamily="2" charset="2"/>
              </a:rPr>
              <a:t> </a:t>
            </a:r>
            <a:r>
              <a:rPr lang="en-US" sz="2000" dirty="0" err="1">
                <a:sym typeface="Wingdings" pitchFamily="2" charset="2"/>
              </a:rPr>
              <a:t>pajak</a:t>
            </a:r>
            <a:r>
              <a:rPr lang="en-US" sz="2000" dirty="0">
                <a:sym typeface="Wingdings" pitchFamily="2" charset="2"/>
              </a:rPr>
              <a:t> dan </a:t>
            </a:r>
            <a:r>
              <a:rPr lang="en-US" sz="2000" dirty="0" err="1">
                <a:sym typeface="Wingdings" pitchFamily="2" charset="2"/>
              </a:rPr>
              <a:t>perbedaan</a:t>
            </a:r>
            <a:r>
              <a:rPr lang="en-US" sz="2000" dirty="0">
                <a:sym typeface="Wingdings" pitchFamily="2" charset="2"/>
              </a:rPr>
              <a:t> </a:t>
            </a:r>
            <a:r>
              <a:rPr lang="en-US" dirty="0" err="1">
                <a:sym typeface="Wingdings" pitchFamily="2" charset="2"/>
              </a:rPr>
              <a:t>temporer</a:t>
            </a:r>
            <a:r>
              <a:rPr lang="en-US" dirty="0">
                <a:sym typeface="Wingdings" pitchFamily="2" charset="2"/>
              </a:rPr>
              <a:t> </a:t>
            </a:r>
            <a:r>
              <a:rPr lang="en-US" dirty="0" err="1">
                <a:sym typeface="Wingdings" pitchFamily="2" charset="2"/>
              </a:rPr>
              <a:t>dapat</a:t>
            </a:r>
            <a:r>
              <a:rPr lang="en-US" dirty="0">
                <a:sym typeface="Wingdings" pitchFamily="2" charset="2"/>
              </a:rPr>
              <a:t> </a:t>
            </a:r>
            <a:r>
              <a:rPr lang="en-US" dirty="0" err="1">
                <a:sym typeface="Wingdings" pitchFamily="2" charset="2"/>
              </a:rPr>
              <a:t>dikurangkan</a:t>
            </a:r>
            <a:r>
              <a:rPr lang="en-US" dirty="0">
                <a:sym typeface="Wingdings" pitchFamily="2" charset="2"/>
              </a:rPr>
              <a:t> </a:t>
            </a:r>
            <a:r>
              <a:rPr lang="en-US" dirty="0" err="1">
                <a:sym typeface="Wingdings" pitchFamily="2" charset="2"/>
              </a:rPr>
              <a:t>dalam</a:t>
            </a:r>
            <a:r>
              <a:rPr lang="en-US" dirty="0">
                <a:sym typeface="Wingdings" pitchFamily="2" charset="2"/>
              </a:rPr>
              <a:t> </a:t>
            </a:r>
            <a:r>
              <a:rPr lang="en-US" dirty="0" err="1">
                <a:sym typeface="Wingdings" pitchFamily="2" charset="2"/>
              </a:rPr>
              <a:t>jumlah</a:t>
            </a:r>
            <a:r>
              <a:rPr lang="en-US" dirty="0">
                <a:sym typeface="Wingdings" pitchFamily="2" charset="2"/>
              </a:rPr>
              <a:t> yang </a:t>
            </a:r>
            <a:r>
              <a:rPr lang="en-US" dirty="0" err="1">
                <a:sym typeface="Wingdings" pitchFamily="2" charset="2"/>
              </a:rPr>
              <a:t>sama</a:t>
            </a:r>
            <a:endParaRPr lang="en-US" dirty="0">
              <a:sym typeface="Wingdings" pitchFamily="2" charset="2"/>
            </a:endParaRPr>
          </a:p>
          <a:p>
            <a:pPr marL="692150" lvl="1" indent="-342900">
              <a:spcBef>
                <a:spcPts val="600"/>
              </a:spcBef>
              <a:buFont typeface="Arial" panose="020B0604020202020204" pitchFamily="34" charset="0"/>
              <a:buChar char="•"/>
            </a:pPr>
            <a:r>
              <a:rPr lang="en-US" sz="2000" dirty="0"/>
              <a:t>J</a:t>
            </a:r>
            <a:r>
              <a:rPr lang="id-ID" sz="2000" dirty="0"/>
              <a:t>ika transaksi tersebut bukan kombinasi bisnis, dan tidak memengaruhi laba akuntansi atau laba kena pajak dan tidak menimbulkan perbedaan temporer kena pajak dan perbedaan termporer dapat dikurangkan dalam jumlah yang sama</a:t>
            </a:r>
            <a:r>
              <a:rPr lang="en-US" sz="2000" dirty="0"/>
              <a:t>.</a:t>
            </a:r>
            <a:r>
              <a:rPr lang="id-ID" sz="2000" dirty="0"/>
              <a:t> </a:t>
            </a:r>
          </a:p>
        </p:txBody>
      </p:sp>
      <p:sp>
        <p:nvSpPr>
          <p:cNvPr id="4" name="Slide Number Placeholder 3">
            <a:extLst>
              <a:ext uri="{FF2B5EF4-FFF2-40B4-BE49-F238E27FC236}">
                <a16:creationId xmlns:a16="http://schemas.microsoft.com/office/drawing/2014/main" id="{5D53C635-22BF-46A1-8BDA-41AA1DB91CB4}"/>
              </a:ext>
            </a:extLst>
          </p:cNvPr>
          <p:cNvSpPr txBox="1">
            <a:spLocks/>
          </p:cNvSpPr>
          <p:nvPr/>
        </p:nvSpPr>
        <p:spPr>
          <a:xfrm>
            <a:off x="11201400" y="6400800"/>
            <a:ext cx="950563" cy="4572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21</a:t>
            </a:fld>
            <a:endParaRPr lang="en-US" sz="1600" b="1" dirty="0">
              <a:latin typeface="+mj-lt"/>
            </a:endParaRPr>
          </a:p>
        </p:txBody>
      </p:sp>
    </p:spTree>
    <p:extLst>
      <p:ext uri="{BB962C8B-B14F-4D97-AF65-F5344CB8AC3E}">
        <p14:creationId xmlns:p14="http://schemas.microsoft.com/office/powerpoint/2010/main" val="127560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2524" y="754359"/>
            <a:ext cx="8224000" cy="768000"/>
          </a:xfrm>
        </p:spPr>
        <p:txBody>
          <a:bodyPr>
            <a:noAutofit/>
          </a:bodyPr>
          <a:lstStyle/>
          <a:p>
            <a:pPr algn="ctr">
              <a:defRPr/>
            </a:pPr>
            <a:r>
              <a:rPr lang="en-US" sz="3600" dirty="0" err="1">
                <a:latin typeface="Fjalla One" panose="02000506040000020004" pitchFamily="2" charset="0"/>
              </a:rPr>
              <a:t>Pengakuan</a:t>
            </a:r>
            <a:r>
              <a:rPr lang="en-US" sz="3600" dirty="0">
                <a:latin typeface="Fjalla One" panose="02000506040000020004" pitchFamily="2" charset="0"/>
              </a:rPr>
              <a:t> </a:t>
            </a:r>
            <a:r>
              <a:rPr lang="en-US" sz="3600" dirty="0" err="1">
                <a:latin typeface="Fjalla One" panose="02000506040000020004" pitchFamily="2" charset="0"/>
              </a:rPr>
              <a:t>Awal</a:t>
            </a:r>
            <a:r>
              <a:rPr lang="en-US" sz="3600" dirty="0">
                <a:latin typeface="Fjalla One" panose="02000506040000020004" pitchFamily="2" charset="0"/>
              </a:rPr>
              <a:t> –</a:t>
            </a:r>
            <a:r>
              <a:rPr lang="en-US" sz="3600" dirty="0" err="1">
                <a:latin typeface="Fjalla One" panose="02000506040000020004" pitchFamily="2" charset="0"/>
              </a:rPr>
              <a:t>Aset</a:t>
            </a:r>
            <a:r>
              <a:rPr lang="en-US" sz="3600" dirty="0">
                <a:latin typeface="Fjalla One" panose="02000506040000020004" pitchFamily="2" charset="0"/>
              </a:rPr>
              <a:t> </a:t>
            </a:r>
            <a:r>
              <a:rPr lang="en-US" sz="3600" dirty="0" err="1">
                <a:latin typeface="Fjalla One" panose="02000506040000020004" pitchFamily="2" charset="0"/>
              </a:rPr>
              <a:t>dan</a:t>
            </a:r>
            <a:r>
              <a:rPr lang="en-US" sz="3600" dirty="0">
                <a:latin typeface="Fjalla One" panose="02000506040000020004" pitchFamily="2" charset="0"/>
              </a:rPr>
              <a:t> </a:t>
            </a:r>
            <a:r>
              <a:rPr lang="en-US" sz="3600" dirty="0" err="1">
                <a:latin typeface="Fjalla One" panose="02000506040000020004" pitchFamily="2" charset="0"/>
              </a:rPr>
              <a:t>Liabilitas</a:t>
            </a:r>
            <a:endParaRPr lang="id-ID" sz="3600" dirty="0">
              <a:latin typeface="Fjalla One" panose="02000506040000020004" pitchFamily="2" charset="0"/>
            </a:endParaRPr>
          </a:p>
        </p:txBody>
      </p:sp>
      <p:sp>
        <p:nvSpPr>
          <p:cNvPr id="28675" name="Content Placeholder 2"/>
          <p:cNvSpPr>
            <a:spLocks noGrp="1"/>
          </p:cNvSpPr>
          <p:nvPr>
            <p:ph sz="quarter" idx="10"/>
          </p:nvPr>
        </p:nvSpPr>
        <p:spPr>
          <a:xfrm>
            <a:off x="1031696" y="1673831"/>
            <a:ext cx="9218233" cy="4736434"/>
          </a:xfrm>
        </p:spPr>
        <p:txBody>
          <a:bodyPr>
            <a:noAutofit/>
          </a:bodyPr>
          <a:lstStyle/>
          <a:p>
            <a:pPr marL="341312" lvl="1" indent="-342900">
              <a:spcBef>
                <a:spcPts val="1200"/>
              </a:spcBef>
              <a:buFont typeface="Arial" panose="020B0604020202020204" pitchFamily="34" charset="0"/>
              <a:buChar char="•"/>
            </a:pPr>
            <a:r>
              <a:rPr lang="en-US" sz="2000" dirty="0"/>
              <a:t>22A. </a:t>
            </a:r>
            <a:r>
              <a:rPr lang="en-US" sz="2000" dirty="0" err="1"/>
              <a:t>Suatu</a:t>
            </a:r>
            <a:r>
              <a:rPr lang="en-US" sz="2000" dirty="0"/>
              <a:t> </a:t>
            </a:r>
            <a:r>
              <a:rPr lang="en-US" sz="2000" dirty="0" err="1"/>
              <a:t>transaksi</a:t>
            </a:r>
            <a:r>
              <a:rPr lang="en-US" sz="2000" dirty="0"/>
              <a:t> yang </a:t>
            </a:r>
            <a:r>
              <a:rPr lang="en-US" sz="2000" dirty="0" err="1"/>
              <a:t>bukan</a:t>
            </a:r>
            <a:r>
              <a:rPr lang="en-US" sz="2000" dirty="0"/>
              <a:t> </a:t>
            </a:r>
            <a:r>
              <a:rPr lang="en-US" sz="2000" dirty="0" err="1"/>
              <a:t>merupakan</a:t>
            </a:r>
            <a:r>
              <a:rPr lang="en-US" sz="2000" dirty="0"/>
              <a:t> </a:t>
            </a:r>
            <a:r>
              <a:rPr lang="en-US" sz="2000" dirty="0" err="1"/>
              <a:t>kombinasi</a:t>
            </a:r>
            <a:r>
              <a:rPr lang="en-US" sz="2000" dirty="0"/>
              <a:t> </a:t>
            </a:r>
            <a:r>
              <a:rPr lang="en-US" sz="2000" dirty="0" err="1"/>
              <a:t>bisnis</a:t>
            </a:r>
            <a:r>
              <a:rPr lang="en-US" sz="2000" dirty="0"/>
              <a:t> </a:t>
            </a:r>
            <a:r>
              <a:rPr lang="en-US" sz="2000" dirty="0" err="1"/>
              <a:t>dapat</a:t>
            </a:r>
            <a:r>
              <a:rPr lang="en-US" sz="2000" dirty="0"/>
              <a:t> </a:t>
            </a:r>
            <a:r>
              <a:rPr lang="en-US" sz="2000" dirty="0" err="1"/>
              <a:t>mengakibatkan</a:t>
            </a:r>
            <a:r>
              <a:rPr lang="en-US" sz="2000" dirty="0"/>
              <a:t> </a:t>
            </a:r>
            <a:r>
              <a:rPr lang="en-US" sz="2000" dirty="0" err="1"/>
              <a:t>pengakuan</a:t>
            </a:r>
            <a:r>
              <a:rPr lang="en-US" sz="2000" dirty="0"/>
              <a:t> </a:t>
            </a:r>
            <a:r>
              <a:rPr lang="en-US" sz="2000" dirty="0" err="1"/>
              <a:t>awal</a:t>
            </a:r>
            <a:r>
              <a:rPr lang="en-US" sz="2000" dirty="0"/>
              <a:t> </a:t>
            </a:r>
            <a:r>
              <a:rPr lang="en-US" sz="2000" dirty="0" err="1"/>
              <a:t>suatu</a:t>
            </a:r>
            <a:r>
              <a:rPr lang="en-US" sz="2000" dirty="0"/>
              <a:t> </a:t>
            </a:r>
            <a:r>
              <a:rPr lang="en-US" sz="2000" dirty="0" err="1"/>
              <a:t>aset</a:t>
            </a:r>
            <a:r>
              <a:rPr lang="en-US" sz="2000" dirty="0"/>
              <a:t> dan </a:t>
            </a:r>
            <a:r>
              <a:rPr lang="en-US" sz="2000" dirty="0" err="1"/>
              <a:t>liabilitas</a:t>
            </a:r>
            <a:r>
              <a:rPr lang="en-US" sz="2000" dirty="0"/>
              <a:t> dan, pada </a:t>
            </a:r>
            <a:r>
              <a:rPr lang="en-US" sz="2000" dirty="0" err="1"/>
              <a:t>saat</a:t>
            </a:r>
            <a:r>
              <a:rPr lang="en-US" sz="2000" dirty="0"/>
              <a:t> </a:t>
            </a:r>
            <a:r>
              <a:rPr lang="en-US" sz="2000" dirty="0" err="1"/>
              <a:t>transaksi</a:t>
            </a:r>
            <a:r>
              <a:rPr lang="en-US" sz="2000" dirty="0"/>
              <a:t>, </a:t>
            </a:r>
            <a:r>
              <a:rPr lang="en-US" sz="2000" dirty="0" err="1"/>
              <a:t>tidak</a:t>
            </a:r>
            <a:r>
              <a:rPr lang="en-US" sz="2000" dirty="0"/>
              <a:t> </a:t>
            </a:r>
            <a:r>
              <a:rPr lang="en-US" sz="2000" dirty="0" err="1"/>
              <a:t>memengaruhi</a:t>
            </a:r>
            <a:r>
              <a:rPr lang="en-US" sz="2000" dirty="0"/>
              <a:t> </a:t>
            </a:r>
            <a:r>
              <a:rPr lang="en-US" sz="2000" dirty="0" err="1"/>
              <a:t>laba</a:t>
            </a:r>
            <a:r>
              <a:rPr lang="en-US" sz="2000" dirty="0"/>
              <a:t> </a:t>
            </a:r>
            <a:r>
              <a:rPr lang="en-US" sz="2000" dirty="0" err="1"/>
              <a:t>akuntansi</a:t>
            </a:r>
            <a:r>
              <a:rPr lang="en-US" sz="2000" dirty="0"/>
              <a:t> </a:t>
            </a:r>
            <a:r>
              <a:rPr lang="en-US" sz="2000" dirty="0" err="1"/>
              <a:t>maupun</a:t>
            </a:r>
            <a:r>
              <a:rPr lang="en-US" sz="2000" dirty="0"/>
              <a:t> </a:t>
            </a:r>
            <a:r>
              <a:rPr lang="en-US" sz="2000" dirty="0" err="1"/>
              <a:t>laba</a:t>
            </a:r>
            <a:r>
              <a:rPr lang="en-US" sz="2000" dirty="0"/>
              <a:t> </a:t>
            </a:r>
            <a:r>
              <a:rPr lang="en-US" sz="2000" dirty="0" err="1"/>
              <a:t>kena</a:t>
            </a:r>
            <a:r>
              <a:rPr lang="en-US" sz="2000" dirty="0"/>
              <a:t> </a:t>
            </a:r>
            <a:r>
              <a:rPr lang="en-US" sz="2000" dirty="0" err="1"/>
              <a:t>pajak</a:t>
            </a:r>
            <a:r>
              <a:rPr lang="en-US" sz="2000" dirty="0"/>
              <a:t>. </a:t>
            </a:r>
          </a:p>
          <a:p>
            <a:pPr marL="341312" lvl="1" indent="-342900">
              <a:spcBef>
                <a:spcPts val="1200"/>
              </a:spcBef>
              <a:buFont typeface="Arial" panose="020B0604020202020204" pitchFamily="34" charset="0"/>
              <a:buChar char="•"/>
            </a:pPr>
            <a:r>
              <a:rPr lang="en-US" sz="2000" dirty="0" err="1"/>
              <a:t>Misalnya</a:t>
            </a:r>
            <a:r>
              <a:rPr lang="en-US" sz="2000" dirty="0"/>
              <a:t>, pada </a:t>
            </a:r>
            <a:r>
              <a:rPr lang="en-US" sz="2000" dirty="0" err="1"/>
              <a:t>tanggal</a:t>
            </a:r>
            <a:r>
              <a:rPr lang="en-US" sz="2000" dirty="0"/>
              <a:t> </a:t>
            </a:r>
            <a:r>
              <a:rPr lang="en-US" sz="2000" dirty="0" err="1"/>
              <a:t>permulaan</a:t>
            </a:r>
            <a:r>
              <a:rPr lang="en-US" sz="2000" dirty="0"/>
              <a:t> </a:t>
            </a:r>
            <a:r>
              <a:rPr lang="en-US" sz="2000" dirty="0" err="1"/>
              <a:t>sewa</a:t>
            </a:r>
            <a:r>
              <a:rPr lang="en-US" sz="2000" dirty="0"/>
              <a:t>, </a:t>
            </a:r>
            <a:r>
              <a:rPr lang="en-US" sz="2000" dirty="0" err="1"/>
              <a:t>penyewa</a:t>
            </a:r>
            <a:r>
              <a:rPr lang="en-US" sz="2000" dirty="0"/>
              <a:t> pada </a:t>
            </a:r>
            <a:r>
              <a:rPr lang="en-US" sz="2000" dirty="0" err="1"/>
              <a:t>umumnya</a:t>
            </a:r>
            <a:r>
              <a:rPr lang="en-US" sz="2000" dirty="0"/>
              <a:t> </a:t>
            </a:r>
            <a:r>
              <a:rPr lang="en-US" sz="2000" dirty="0" err="1"/>
              <a:t>mengakui</a:t>
            </a:r>
            <a:r>
              <a:rPr lang="en-US" sz="2000" dirty="0"/>
              <a:t> </a:t>
            </a:r>
            <a:r>
              <a:rPr lang="en-US" sz="2000" dirty="0" err="1"/>
              <a:t>liabilitas</a:t>
            </a:r>
            <a:r>
              <a:rPr lang="en-US" sz="2000" dirty="0"/>
              <a:t> </a:t>
            </a:r>
            <a:r>
              <a:rPr lang="en-US" sz="2000" dirty="0" err="1"/>
              <a:t>sewa</a:t>
            </a:r>
            <a:r>
              <a:rPr lang="en-US" sz="2000" dirty="0"/>
              <a:t> dan </a:t>
            </a:r>
            <a:r>
              <a:rPr lang="en-US" sz="2000" dirty="0" err="1"/>
              <a:t>jumlah</a:t>
            </a:r>
            <a:r>
              <a:rPr lang="en-US" sz="2000" dirty="0"/>
              <a:t> </a:t>
            </a:r>
            <a:r>
              <a:rPr lang="en-US" sz="2000" dirty="0" err="1"/>
              <a:t>korespondingnya</a:t>
            </a:r>
            <a:r>
              <a:rPr lang="en-US" sz="2000" dirty="0"/>
              <a:t> </a:t>
            </a:r>
            <a:r>
              <a:rPr lang="en-US" sz="2000" dirty="0" err="1"/>
              <a:t>sebagai</a:t>
            </a:r>
            <a:r>
              <a:rPr lang="en-US" sz="2000" dirty="0"/>
              <a:t> </a:t>
            </a:r>
            <a:r>
              <a:rPr lang="en-US" sz="2000" dirty="0" err="1"/>
              <a:t>bagian</a:t>
            </a:r>
            <a:r>
              <a:rPr lang="en-US" sz="2000" dirty="0"/>
              <a:t> </a:t>
            </a:r>
            <a:r>
              <a:rPr lang="en-US" sz="2000" dirty="0" err="1"/>
              <a:t>dari</a:t>
            </a:r>
            <a:r>
              <a:rPr lang="en-US" sz="2000" dirty="0"/>
              <a:t> </a:t>
            </a:r>
            <a:r>
              <a:rPr lang="en-US" sz="2000" dirty="0" err="1"/>
              <a:t>biaya</a:t>
            </a:r>
            <a:r>
              <a:rPr lang="en-US" sz="2000" dirty="0"/>
              <a:t> </a:t>
            </a:r>
            <a:r>
              <a:rPr lang="en-US" sz="2000" dirty="0" err="1"/>
              <a:t>aset</a:t>
            </a:r>
            <a:r>
              <a:rPr lang="en-US" sz="2000" dirty="0"/>
              <a:t> </a:t>
            </a:r>
            <a:r>
              <a:rPr lang="en-US" sz="2000" dirty="0" err="1"/>
              <a:t>hak-guna</a:t>
            </a:r>
            <a:r>
              <a:rPr lang="en-US" sz="2000" dirty="0"/>
              <a:t>. </a:t>
            </a:r>
            <a:r>
              <a:rPr lang="en-US" sz="2000" dirty="0" err="1"/>
              <a:t>Bergantung</a:t>
            </a:r>
            <a:r>
              <a:rPr lang="en-US" sz="2000" dirty="0"/>
              <a:t> pada </a:t>
            </a:r>
            <a:r>
              <a:rPr lang="en-US" sz="2000" dirty="0" err="1"/>
              <a:t>undang-undang</a:t>
            </a:r>
            <a:r>
              <a:rPr lang="en-US" sz="2000" dirty="0"/>
              <a:t> </a:t>
            </a:r>
            <a:r>
              <a:rPr lang="en-US" sz="2000" dirty="0" err="1"/>
              <a:t>perpajakan</a:t>
            </a:r>
            <a:r>
              <a:rPr lang="en-US" sz="2000" dirty="0"/>
              <a:t> yang </a:t>
            </a:r>
            <a:r>
              <a:rPr lang="en-US" sz="2000" dirty="0" err="1"/>
              <a:t>berlaku</a:t>
            </a:r>
            <a:r>
              <a:rPr lang="en-US" sz="2000" dirty="0"/>
              <a:t>, </a:t>
            </a:r>
            <a:r>
              <a:rPr lang="en-US" sz="2000" dirty="0" err="1"/>
              <a:t>perbedaan</a:t>
            </a:r>
            <a:r>
              <a:rPr lang="en-US" sz="2000" dirty="0"/>
              <a:t> </a:t>
            </a:r>
            <a:r>
              <a:rPr lang="en-US" sz="2000" dirty="0" err="1"/>
              <a:t>temporer</a:t>
            </a:r>
            <a:r>
              <a:rPr lang="en-US" sz="2000" dirty="0"/>
              <a:t> </a:t>
            </a:r>
            <a:r>
              <a:rPr lang="en-US" sz="2000" dirty="0" err="1"/>
              <a:t>kena</a:t>
            </a:r>
            <a:r>
              <a:rPr lang="en-US" sz="2000" dirty="0"/>
              <a:t> </a:t>
            </a:r>
            <a:r>
              <a:rPr lang="en-US" sz="2000" dirty="0" err="1"/>
              <a:t>pajak</a:t>
            </a:r>
            <a:r>
              <a:rPr lang="en-US" sz="2000" dirty="0"/>
              <a:t> dan </a:t>
            </a:r>
            <a:r>
              <a:rPr lang="en-US" sz="2000" dirty="0" err="1"/>
              <a:t>perbedaan</a:t>
            </a:r>
            <a:r>
              <a:rPr lang="en-US" sz="2000" dirty="0"/>
              <a:t> </a:t>
            </a:r>
            <a:r>
              <a:rPr lang="en-US" sz="2000" dirty="0" err="1"/>
              <a:t>termporer</a:t>
            </a:r>
            <a:r>
              <a:rPr lang="en-US" sz="2000" dirty="0"/>
              <a:t> </a:t>
            </a:r>
            <a:r>
              <a:rPr lang="en-US" sz="2000" dirty="0" err="1"/>
              <a:t>dapat</a:t>
            </a:r>
            <a:r>
              <a:rPr lang="en-US" sz="2000" dirty="0"/>
              <a:t> </a:t>
            </a:r>
            <a:r>
              <a:rPr lang="en-US" sz="2000" dirty="0" err="1"/>
              <a:t>dikurangkan</a:t>
            </a:r>
            <a:r>
              <a:rPr lang="en-US" sz="2000" dirty="0"/>
              <a:t> </a:t>
            </a:r>
            <a:r>
              <a:rPr lang="en-US" sz="2000" dirty="0" err="1"/>
              <a:t>dalam</a:t>
            </a:r>
            <a:r>
              <a:rPr lang="en-US" sz="2000" dirty="0"/>
              <a:t> </a:t>
            </a:r>
            <a:r>
              <a:rPr lang="en-US" sz="2000" dirty="0" err="1"/>
              <a:t>jumlah</a:t>
            </a:r>
            <a:r>
              <a:rPr lang="en-US" sz="2000" dirty="0"/>
              <a:t> yang </a:t>
            </a:r>
            <a:r>
              <a:rPr lang="en-US" sz="2000" dirty="0" err="1"/>
              <a:t>sama</a:t>
            </a:r>
            <a:r>
              <a:rPr lang="en-US" sz="2000" dirty="0"/>
              <a:t> </a:t>
            </a:r>
            <a:r>
              <a:rPr lang="en-US" sz="2000" dirty="0" err="1"/>
              <a:t>dapat</a:t>
            </a:r>
            <a:r>
              <a:rPr lang="en-US" sz="2000" dirty="0"/>
              <a:t> </a:t>
            </a:r>
            <a:r>
              <a:rPr lang="en-US" sz="2000" dirty="0" err="1"/>
              <a:t>timbul</a:t>
            </a:r>
            <a:r>
              <a:rPr lang="en-US" sz="2000" dirty="0"/>
              <a:t> pada </a:t>
            </a:r>
            <a:r>
              <a:rPr lang="en-US" sz="2000" dirty="0" err="1"/>
              <a:t>saat</a:t>
            </a:r>
            <a:r>
              <a:rPr lang="en-US" sz="2000" dirty="0"/>
              <a:t> </a:t>
            </a:r>
            <a:r>
              <a:rPr lang="en-US" sz="2000" dirty="0" err="1"/>
              <a:t>pengakuan</a:t>
            </a:r>
            <a:r>
              <a:rPr lang="en-US" sz="2000" dirty="0"/>
              <a:t> </a:t>
            </a:r>
            <a:r>
              <a:rPr lang="en-US" sz="2000" dirty="0" err="1"/>
              <a:t>awal</a:t>
            </a:r>
            <a:r>
              <a:rPr lang="en-US" sz="2000" dirty="0"/>
              <a:t> </a:t>
            </a:r>
            <a:r>
              <a:rPr lang="en-US" sz="2000" dirty="0" err="1"/>
              <a:t>aset</a:t>
            </a:r>
            <a:r>
              <a:rPr lang="en-US" sz="2000" dirty="0"/>
              <a:t> dan </a:t>
            </a:r>
            <a:r>
              <a:rPr lang="en-US" sz="2000" dirty="0" err="1"/>
              <a:t>liabilitas</a:t>
            </a:r>
            <a:r>
              <a:rPr lang="en-US" sz="2000" dirty="0"/>
              <a:t> </a:t>
            </a:r>
            <a:r>
              <a:rPr lang="en-US" sz="2000" dirty="0" err="1"/>
              <a:t>dalam</a:t>
            </a:r>
            <a:r>
              <a:rPr lang="en-US" sz="2000" dirty="0"/>
              <a:t> </a:t>
            </a:r>
            <a:r>
              <a:rPr lang="en-US" sz="2000" dirty="0" err="1"/>
              <a:t>transaksi</a:t>
            </a:r>
            <a:r>
              <a:rPr lang="en-US" sz="2000" dirty="0"/>
              <a:t> </a:t>
            </a:r>
            <a:r>
              <a:rPr lang="en-US" sz="2000" dirty="0" err="1"/>
              <a:t>tersebut</a:t>
            </a:r>
            <a:r>
              <a:rPr lang="en-US" sz="2000" dirty="0"/>
              <a:t>. </a:t>
            </a:r>
          </a:p>
          <a:p>
            <a:pPr marL="341312" lvl="1" indent="-342900">
              <a:spcBef>
                <a:spcPts val="1200"/>
              </a:spcBef>
              <a:buFont typeface="Arial" panose="020B0604020202020204" pitchFamily="34" charset="0"/>
              <a:buChar char="•"/>
            </a:pPr>
            <a:r>
              <a:rPr lang="en-US" sz="2000" dirty="0" err="1"/>
              <a:t>Pengecualian</a:t>
            </a:r>
            <a:r>
              <a:rPr lang="en-US" sz="2000" dirty="0"/>
              <a:t> yang </a:t>
            </a:r>
            <a:r>
              <a:rPr lang="en-US" sz="2000" dirty="0" err="1"/>
              <a:t>diberikan</a:t>
            </a:r>
            <a:r>
              <a:rPr lang="en-US" sz="2000" dirty="0"/>
              <a:t> oleh </a:t>
            </a:r>
            <a:r>
              <a:rPr lang="en-US" sz="2000" dirty="0" err="1"/>
              <a:t>paragraf</a:t>
            </a:r>
            <a:r>
              <a:rPr lang="en-US" sz="2000" dirty="0"/>
              <a:t> 15 dan 24 </a:t>
            </a:r>
            <a:r>
              <a:rPr lang="en-US" sz="2000" dirty="0" err="1"/>
              <a:t>tidak</a:t>
            </a:r>
            <a:r>
              <a:rPr lang="en-US" sz="2000" dirty="0"/>
              <a:t> </a:t>
            </a:r>
            <a:r>
              <a:rPr lang="en-US" sz="2000" dirty="0" err="1"/>
              <a:t>diterapkan</a:t>
            </a:r>
            <a:r>
              <a:rPr lang="en-US" sz="2000" dirty="0"/>
              <a:t> </a:t>
            </a:r>
            <a:r>
              <a:rPr lang="en-US" sz="2000" dirty="0" err="1"/>
              <a:t>untuk</a:t>
            </a:r>
            <a:r>
              <a:rPr lang="en-US" sz="2000" dirty="0"/>
              <a:t> </a:t>
            </a:r>
            <a:r>
              <a:rPr lang="en-US" sz="2000" dirty="0" err="1"/>
              <a:t>perbedaan</a:t>
            </a:r>
            <a:r>
              <a:rPr lang="en-US" sz="2000" dirty="0"/>
              <a:t> </a:t>
            </a:r>
            <a:r>
              <a:rPr lang="en-US" sz="2000" dirty="0" err="1"/>
              <a:t>temporer</a:t>
            </a:r>
            <a:r>
              <a:rPr lang="en-US" sz="2000" dirty="0"/>
              <a:t> </a:t>
            </a:r>
            <a:r>
              <a:rPr lang="en-US" sz="2000" dirty="0" err="1"/>
              <a:t>tersebut</a:t>
            </a:r>
            <a:r>
              <a:rPr lang="en-US" sz="2000" dirty="0"/>
              <a:t> dan </a:t>
            </a:r>
            <a:r>
              <a:rPr lang="en-US" sz="2000" dirty="0" err="1"/>
              <a:t>entitas</a:t>
            </a:r>
            <a:r>
              <a:rPr lang="en-US" sz="2000" dirty="0"/>
              <a:t> </a:t>
            </a:r>
            <a:r>
              <a:rPr lang="en-US" sz="2000" dirty="0" err="1"/>
              <a:t>mengakui</a:t>
            </a:r>
            <a:r>
              <a:rPr lang="en-US" sz="2000" dirty="0"/>
              <a:t> </a:t>
            </a:r>
            <a:r>
              <a:rPr lang="en-US" sz="2000" dirty="0" err="1"/>
              <a:t>setiap</a:t>
            </a:r>
            <a:r>
              <a:rPr lang="en-US" sz="2000" dirty="0"/>
              <a:t> </a:t>
            </a:r>
            <a:r>
              <a:rPr lang="en-US" sz="2000" dirty="0" err="1"/>
              <a:t>aset</a:t>
            </a:r>
            <a:r>
              <a:rPr lang="en-US" sz="2000" dirty="0"/>
              <a:t> dan </a:t>
            </a:r>
            <a:r>
              <a:rPr lang="en-US" sz="2000" dirty="0" err="1"/>
              <a:t>liabilitas</a:t>
            </a:r>
            <a:r>
              <a:rPr lang="en-US" sz="2000" dirty="0"/>
              <a:t> </a:t>
            </a:r>
            <a:r>
              <a:rPr lang="en-US" sz="2000" dirty="0" err="1"/>
              <a:t>pajak</a:t>
            </a:r>
            <a:r>
              <a:rPr lang="en-US" sz="2000" dirty="0"/>
              <a:t> </a:t>
            </a:r>
            <a:r>
              <a:rPr lang="en-US" sz="2000" dirty="0" err="1"/>
              <a:t>tangguhan</a:t>
            </a:r>
            <a:r>
              <a:rPr lang="en-US" sz="2000" dirty="0"/>
              <a:t> yang </a:t>
            </a:r>
            <a:r>
              <a:rPr lang="en-US" sz="2000" dirty="0" err="1"/>
              <a:t>dihasilkan</a:t>
            </a:r>
            <a:r>
              <a:rPr lang="en-US" sz="2000" dirty="0"/>
              <a:t>.</a:t>
            </a:r>
            <a:endParaRPr lang="id-ID" sz="2000" dirty="0"/>
          </a:p>
        </p:txBody>
      </p:sp>
      <p:sp>
        <p:nvSpPr>
          <p:cNvPr id="4" name="Slide Number Placeholder 3">
            <a:extLst>
              <a:ext uri="{FF2B5EF4-FFF2-40B4-BE49-F238E27FC236}">
                <a16:creationId xmlns:a16="http://schemas.microsoft.com/office/drawing/2014/main" id="{5D53C635-22BF-46A1-8BDA-41AA1DB91CB4}"/>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22</a:t>
            </a:fld>
            <a:endParaRPr lang="en-US" sz="1600" b="1" dirty="0">
              <a:latin typeface="+mj-lt"/>
            </a:endParaRPr>
          </a:p>
        </p:txBody>
      </p:sp>
    </p:spTree>
    <p:extLst>
      <p:ext uri="{BB962C8B-B14F-4D97-AF65-F5344CB8AC3E}">
        <p14:creationId xmlns:p14="http://schemas.microsoft.com/office/powerpoint/2010/main" val="3139857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1505563" y="679800"/>
            <a:ext cx="9383101" cy="768000"/>
          </a:xfrm>
        </p:spPr>
        <p:txBody>
          <a:bodyPr/>
          <a:lstStyle/>
          <a:p>
            <a:pPr lvl="1"/>
            <a:r>
              <a:rPr lang="en-US" sz="3200" dirty="0" err="1">
                <a:latin typeface="Fjalla One" panose="02000506040000020004" pitchFamily="2" charset="0"/>
              </a:rPr>
              <a:t>Perbedaan</a:t>
            </a:r>
            <a:r>
              <a:rPr lang="en-US" sz="3200" dirty="0">
                <a:latin typeface="Fjalla One" panose="02000506040000020004" pitchFamily="2" charset="0"/>
              </a:rPr>
              <a:t> </a:t>
            </a:r>
            <a:r>
              <a:rPr lang="en-US" sz="3200" dirty="0" err="1">
                <a:latin typeface="Fjalla One" panose="02000506040000020004" pitchFamily="2" charset="0"/>
              </a:rPr>
              <a:t>Temporer</a:t>
            </a:r>
            <a:r>
              <a:rPr lang="en-US" sz="3200" dirty="0">
                <a:latin typeface="Fjalla One" panose="02000506040000020004" pitchFamily="2" charset="0"/>
              </a:rPr>
              <a:t> </a:t>
            </a:r>
            <a:r>
              <a:rPr lang="en-US" sz="3200" dirty="0" err="1">
                <a:latin typeface="Fjalla One" panose="02000506040000020004" pitchFamily="2" charset="0"/>
              </a:rPr>
              <a:t>Dapat</a:t>
            </a:r>
            <a:r>
              <a:rPr lang="en-US" sz="3200" dirty="0">
                <a:latin typeface="Fjalla One" panose="02000506040000020004" pitchFamily="2" charset="0"/>
              </a:rPr>
              <a:t> </a:t>
            </a:r>
            <a:r>
              <a:rPr lang="en-US" sz="3200" dirty="0" err="1">
                <a:latin typeface="Fjalla One" panose="02000506040000020004" pitchFamily="2" charset="0"/>
              </a:rPr>
              <a:t>Dikurangkan</a:t>
            </a:r>
            <a:r>
              <a:rPr lang="en-US" sz="3200" dirty="0">
                <a:latin typeface="Fjalla One" panose="02000506040000020004" pitchFamily="2" charset="0"/>
              </a:rPr>
              <a:t> (Par 24)</a:t>
            </a:r>
          </a:p>
        </p:txBody>
      </p:sp>
      <p:sp>
        <p:nvSpPr>
          <p:cNvPr id="26630" name="Rectangle 3"/>
          <p:cNvSpPr>
            <a:spLocks noGrp="1" noChangeArrowheads="1"/>
          </p:cNvSpPr>
          <p:nvPr>
            <p:ph sz="quarter" idx="10"/>
          </p:nvPr>
        </p:nvSpPr>
        <p:spPr>
          <a:xfrm>
            <a:off x="1674615" y="1447800"/>
            <a:ext cx="9214049" cy="4198718"/>
          </a:xfrm>
        </p:spPr>
        <p:txBody>
          <a:bodyPr>
            <a:normAutofit lnSpcReduction="10000"/>
          </a:bodyPr>
          <a:lstStyle/>
          <a:p>
            <a:pPr marL="342900" indent="-342900">
              <a:buFont typeface="Arial" panose="020B0604020202020204" pitchFamily="34" charset="0"/>
              <a:buChar char="•"/>
            </a:pPr>
            <a:r>
              <a:rPr lang="en-US" dirty="0" err="1">
                <a:solidFill>
                  <a:srgbClr val="FF0000"/>
                </a:solidFill>
              </a:rPr>
              <a:t>Aset</a:t>
            </a:r>
            <a:r>
              <a:rPr lang="en-US" dirty="0">
                <a:solidFill>
                  <a:srgbClr val="FF0000"/>
                </a:solidFill>
              </a:rPr>
              <a:t> </a:t>
            </a:r>
            <a:r>
              <a:rPr lang="en-US" dirty="0" err="1">
                <a:solidFill>
                  <a:srgbClr val="FF0000"/>
                </a:solidFill>
              </a:rPr>
              <a:t>pajak</a:t>
            </a:r>
            <a:r>
              <a:rPr lang="en-US" dirty="0">
                <a:solidFill>
                  <a:srgbClr val="FF0000"/>
                </a:solidFill>
              </a:rPr>
              <a:t> </a:t>
            </a:r>
            <a:r>
              <a:rPr lang="en-US" dirty="0" err="1">
                <a:solidFill>
                  <a:srgbClr val="FF0000"/>
                </a:solidFill>
              </a:rPr>
              <a:t>tangguhan</a:t>
            </a:r>
            <a:r>
              <a:rPr lang="en-US" dirty="0">
                <a:solidFill>
                  <a:srgbClr val="FF0000"/>
                </a:solidFill>
              </a:rPr>
              <a:t> </a:t>
            </a:r>
            <a:r>
              <a:rPr lang="en-US" dirty="0" err="1">
                <a:solidFill>
                  <a:srgbClr val="FF0000"/>
                </a:solidFill>
              </a:rPr>
              <a:t>diakui</a:t>
            </a:r>
            <a:r>
              <a:rPr lang="en-US" dirty="0">
                <a:solidFill>
                  <a:srgbClr val="FF0000"/>
                </a:solidFill>
              </a:rPr>
              <a:t> </a:t>
            </a:r>
            <a:r>
              <a:rPr lang="en-US" dirty="0" err="1"/>
              <a:t>untuk</a:t>
            </a:r>
            <a:r>
              <a:rPr lang="en-US" dirty="0">
                <a:solidFill>
                  <a:srgbClr val="FF0000"/>
                </a:solidFill>
              </a:rPr>
              <a:t> </a:t>
            </a:r>
            <a:r>
              <a:rPr lang="en-US" dirty="0" err="1">
                <a:solidFill>
                  <a:srgbClr val="FF0000"/>
                </a:solidFill>
              </a:rPr>
              <a:t>seluruh</a:t>
            </a:r>
            <a:r>
              <a:rPr lang="en-US" dirty="0">
                <a:solidFill>
                  <a:srgbClr val="FF0000"/>
                </a:solidFill>
              </a:rPr>
              <a:t> </a:t>
            </a:r>
            <a:r>
              <a:rPr lang="en-US" dirty="0" err="1">
                <a:solidFill>
                  <a:srgbClr val="FF0000"/>
                </a:solidFill>
              </a:rPr>
              <a:t>perbedaan</a:t>
            </a:r>
            <a:r>
              <a:rPr lang="en-US" dirty="0">
                <a:solidFill>
                  <a:srgbClr val="FF0000"/>
                </a:solidFill>
              </a:rPr>
              <a:t> </a:t>
            </a:r>
            <a:r>
              <a:rPr lang="en-US" dirty="0" err="1">
                <a:solidFill>
                  <a:srgbClr val="FF0000"/>
                </a:solidFill>
              </a:rPr>
              <a:t>temporer</a:t>
            </a:r>
            <a:r>
              <a:rPr lang="en-US" dirty="0">
                <a:solidFill>
                  <a:srgbClr val="FF0000"/>
                </a:solidFill>
              </a:rPr>
              <a:t> </a:t>
            </a:r>
            <a:r>
              <a:rPr lang="en-US" dirty="0" err="1">
                <a:solidFill>
                  <a:srgbClr val="FF0000"/>
                </a:solidFill>
              </a:rPr>
              <a:t>dapat</a:t>
            </a:r>
            <a:r>
              <a:rPr lang="en-US" dirty="0">
                <a:solidFill>
                  <a:srgbClr val="FF0000"/>
                </a:solidFill>
              </a:rPr>
              <a:t> </a:t>
            </a:r>
            <a:r>
              <a:rPr lang="en-US" dirty="0" err="1">
                <a:solidFill>
                  <a:srgbClr val="FF0000"/>
                </a:solidFill>
              </a:rPr>
              <a:t>dikurangkan</a:t>
            </a:r>
            <a:r>
              <a:rPr lang="en-US" dirty="0"/>
              <a:t>, </a:t>
            </a:r>
            <a:r>
              <a:rPr lang="en-US" dirty="0" err="1"/>
              <a:t>sepanjang</a:t>
            </a:r>
            <a:r>
              <a:rPr lang="en-US" dirty="0"/>
              <a:t> </a:t>
            </a:r>
            <a:r>
              <a:rPr lang="en-US" dirty="0" err="1"/>
              <a:t>kemungkinan</a:t>
            </a:r>
            <a:r>
              <a:rPr lang="en-US" dirty="0"/>
              <a:t> </a:t>
            </a:r>
            <a:r>
              <a:rPr lang="en-US" dirty="0" err="1"/>
              <a:t>besar</a:t>
            </a:r>
            <a:r>
              <a:rPr lang="en-US" dirty="0"/>
              <a:t> </a:t>
            </a:r>
            <a:r>
              <a:rPr lang="en-US" dirty="0" err="1"/>
              <a:t>bahwa</a:t>
            </a:r>
            <a:r>
              <a:rPr lang="en-US" dirty="0"/>
              <a:t> </a:t>
            </a:r>
            <a:r>
              <a:rPr lang="en-US" dirty="0" err="1"/>
              <a:t>laba</a:t>
            </a:r>
            <a:r>
              <a:rPr lang="en-US" dirty="0"/>
              <a:t> </a:t>
            </a:r>
            <a:r>
              <a:rPr lang="en-US" dirty="0" err="1"/>
              <a:t>kena</a:t>
            </a:r>
            <a:r>
              <a:rPr lang="en-US" dirty="0"/>
              <a:t> </a:t>
            </a:r>
            <a:r>
              <a:rPr lang="en-US" dirty="0" err="1"/>
              <a:t>pajak</a:t>
            </a:r>
            <a:r>
              <a:rPr lang="en-US" dirty="0"/>
              <a:t> </a:t>
            </a:r>
            <a:r>
              <a:rPr lang="en-US" dirty="0" err="1"/>
              <a:t>akan</a:t>
            </a:r>
            <a:r>
              <a:rPr lang="en-US" dirty="0"/>
              <a:t> </a:t>
            </a:r>
            <a:r>
              <a:rPr lang="en-US" dirty="0" err="1"/>
              <a:t>tersedia</a:t>
            </a:r>
            <a:r>
              <a:rPr lang="en-US" dirty="0"/>
              <a:t> </a:t>
            </a:r>
            <a:r>
              <a:rPr lang="en-US" dirty="0" err="1"/>
              <a:t>dalam</a:t>
            </a:r>
            <a:r>
              <a:rPr lang="en-US" dirty="0"/>
              <a:t> </a:t>
            </a:r>
            <a:r>
              <a:rPr lang="en-US" dirty="0" err="1"/>
              <a:t>jumlah</a:t>
            </a:r>
            <a:r>
              <a:rPr lang="en-US" dirty="0"/>
              <a:t> yang </a:t>
            </a:r>
            <a:r>
              <a:rPr lang="en-US" dirty="0" err="1"/>
              <a:t>cukup</a:t>
            </a:r>
            <a:r>
              <a:rPr lang="en-US" dirty="0"/>
              <a:t> </a:t>
            </a:r>
            <a:r>
              <a:rPr lang="en-US" dirty="0" err="1"/>
              <a:t>memadai</a:t>
            </a:r>
            <a:r>
              <a:rPr lang="en-US" dirty="0"/>
              <a:t> </a:t>
            </a:r>
            <a:r>
              <a:rPr lang="en-US" dirty="0" err="1"/>
              <a:t>sehingga</a:t>
            </a:r>
            <a:r>
              <a:rPr lang="en-US" dirty="0"/>
              <a:t> </a:t>
            </a:r>
            <a:r>
              <a:rPr lang="en-US" dirty="0" err="1"/>
              <a:t>perbedaan</a:t>
            </a:r>
            <a:r>
              <a:rPr lang="en-US" dirty="0"/>
              <a:t> </a:t>
            </a:r>
            <a:r>
              <a:rPr lang="en-US" dirty="0" err="1"/>
              <a:t>temporer</a:t>
            </a:r>
            <a:r>
              <a:rPr lang="en-US" dirty="0"/>
              <a:t> </a:t>
            </a:r>
            <a:r>
              <a:rPr lang="en-US" dirty="0" err="1"/>
              <a:t>dapat</a:t>
            </a:r>
            <a:r>
              <a:rPr lang="en-US" dirty="0"/>
              <a:t> </a:t>
            </a:r>
            <a:r>
              <a:rPr lang="en-US" dirty="0" err="1"/>
              <a:t>dikurangkan</a:t>
            </a:r>
            <a:r>
              <a:rPr lang="en-US" dirty="0"/>
              <a:t> </a:t>
            </a:r>
            <a:r>
              <a:rPr lang="en-US" dirty="0" err="1"/>
              <a:t>tersebut</a:t>
            </a:r>
            <a:r>
              <a:rPr lang="en-US" dirty="0"/>
              <a:t> </a:t>
            </a:r>
            <a:r>
              <a:rPr lang="en-US" dirty="0" err="1"/>
              <a:t>dapat</a:t>
            </a:r>
            <a:r>
              <a:rPr lang="en-US" dirty="0"/>
              <a:t> </a:t>
            </a:r>
            <a:r>
              <a:rPr lang="en-US" dirty="0" err="1"/>
              <a:t>dimanfaatkan</a:t>
            </a:r>
            <a:r>
              <a:rPr lang="en-US" dirty="0"/>
              <a:t>, </a:t>
            </a:r>
            <a:r>
              <a:rPr lang="en-US" dirty="0" err="1"/>
              <a:t>kecuali</a:t>
            </a:r>
            <a:r>
              <a:rPr lang="en-US" dirty="0"/>
              <a:t> </a:t>
            </a:r>
            <a:r>
              <a:rPr lang="en-US" dirty="0" err="1"/>
              <a:t>jika</a:t>
            </a:r>
            <a:r>
              <a:rPr lang="en-US" dirty="0"/>
              <a:t> </a:t>
            </a:r>
            <a:r>
              <a:rPr lang="en-US" dirty="0" err="1"/>
              <a:t>aset</a:t>
            </a:r>
            <a:r>
              <a:rPr lang="en-US" dirty="0"/>
              <a:t> </a:t>
            </a:r>
            <a:r>
              <a:rPr lang="en-US" dirty="0" err="1"/>
              <a:t>pajak</a:t>
            </a:r>
            <a:r>
              <a:rPr lang="en-US" dirty="0"/>
              <a:t> </a:t>
            </a:r>
            <a:r>
              <a:rPr lang="en-US" dirty="0" err="1"/>
              <a:t>tangguhan</a:t>
            </a:r>
            <a:r>
              <a:rPr lang="en-US" dirty="0"/>
              <a:t> </a:t>
            </a:r>
            <a:r>
              <a:rPr lang="en-US" dirty="0" err="1"/>
              <a:t>timbul</a:t>
            </a:r>
            <a:r>
              <a:rPr lang="en-US" dirty="0"/>
              <a:t> </a:t>
            </a:r>
            <a:r>
              <a:rPr lang="en-US" dirty="0" err="1"/>
              <a:t>dari</a:t>
            </a:r>
            <a:r>
              <a:rPr lang="en-US" dirty="0"/>
              <a:t> </a:t>
            </a:r>
            <a:r>
              <a:rPr lang="en-US" dirty="0" err="1"/>
              <a:t>pengakuan</a:t>
            </a:r>
            <a:r>
              <a:rPr lang="en-US" dirty="0"/>
              <a:t> </a:t>
            </a:r>
            <a:r>
              <a:rPr lang="en-US" dirty="0" err="1"/>
              <a:t>awal</a:t>
            </a:r>
            <a:r>
              <a:rPr lang="en-US" dirty="0"/>
              <a:t> </a:t>
            </a:r>
            <a:r>
              <a:rPr lang="en-US" dirty="0" err="1"/>
              <a:t>aset</a:t>
            </a:r>
            <a:r>
              <a:rPr lang="en-US" dirty="0"/>
              <a:t> </a:t>
            </a:r>
            <a:r>
              <a:rPr lang="en-US" dirty="0" err="1"/>
              <a:t>atau</a:t>
            </a:r>
            <a:r>
              <a:rPr lang="en-US" dirty="0"/>
              <a:t> </a:t>
            </a:r>
            <a:r>
              <a:rPr lang="en-US" dirty="0" err="1"/>
              <a:t>pengakuan</a:t>
            </a:r>
            <a:r>
              <a:rPr lang="en-US" dirty="0"/>
              <a:t> </a:t>
            </a:r>
            <a:r>
              <a:rPr lang="en-US" dirty="0" err="1"/>
              <a:t>awal</a:t>
            </a:r>
            <a:r>
              <a:rPr lang="en-US" dirty="0"/>
              <a:t> </a:t>
            </a:r>
            <a:r>
              <a:rPr lang="en-US" dirty="0" err="1"/>
              <a:t>liabilitas</a:t>
            </a:r>
            <a:r>
              <a:rPr lang="en-US" dirty="0"/>
              <a:t> </a:t>
            </a:r>
            <a:r>
              <a:rPr lang="en-US" dirty="0" err="1"/>
              <a:t>dalam</a:t>
            </a:r>
            <a:r>
              <a:rPr lang="en-US" dirty="0"/>
              <a:t> </a:t>
            </a:r>
            <a:r>
              <a:rPr lang="en-US" dirty="0" err="1"/>
              <a:t>transaksi</a:t>
            </a:r>
            <a:r>
              <a:rPr lang="en-US" dirty="0"/>
              <a:t> yang:</a:t>
            </a:r>
          </a:p>
          <a:p>
            <a:pPr marL="635000" lvl="1" indent="-285750">
              <a:buFont typeface="Arial" panose="020B0604020202020204" pitchFamily="34" charset="0"/>
              <a:buChar char="•"/>
            </a:pPr>
            <a:r>
              <a:rPr lang="en-US" dirty="0" err="1"/>
              <a:t>bukan</a:t>
            </a:r>
            <a:r>
              <a:rPr lang="en-US" dirty="0"/>
              <a:t> </a:t>
            </a:r>
            <a:r>
              <a:rPr lang="en-US" dirty="0" err="1"/>
              <a:t>dari</a:t>
            </a:r>
            <a:r>
              <a:rPr lang="en-US" dirty="0"/>
              <a:t> </a:t>
            </a:r>
            <a:r>
              <a:rPr lang="en-US" dirty="0" err="1"/>
              <a:t>transaksi</a:t>
            </a:r>
            <a:r>
              <a:rPr lang="en-US" dirty="0"/>
              <a:t> </a:t>
            </a:r>
            <a:r>
              <a:rPr lang="en-US" dirty="0" err="1"/>
              <a:t>kombinasi</a:t>
            </a:r>
            <a:r>
              <a:rPr lang="en-US" dirty="0"/>
              <a:t> </a:t>
            </a:r>
            <a:r>
              <a:rPr lang="en-US" dirty="0" err="1"/>
              <a:t>bisnis</a:t>
            </a:r>
            <a:r>
              <a:rPr lang="en-US" dirty="0"/>
              <a:t>; </a:t>
            </a:r>
            <a:r>
              <a:rPr lang="en-US" dirty="0" err="1"/>
              <a:t>dan</a:t>
            </a:r>
            <a:endParaRPr lang="en-US" dirty="0"/>
          </a:p>
          <a:p>
            <a:pPr marL="635000" lvl="1" indent="-285750">
              <a:buFont typeface="Arial" panose="020B0604020202020204" pitchFamily="34" charset="0"/>
              <a:buChar char="•"/>
            </a:pPr>
            <a:r>
              <a:rPr lang="en-US" dirty="0"/>
              <a:t>pada </a:t>
            </a:r>
            <a:r>
              <a:rPr lang="en-US" dirty="0" err="1"/>
              <a:t>saat</a:t>
            </a:r>
            <a:r>
              <a:rPr lang="en-US" dirty="0"/>
              <a:t> </a:t>
            </a:r>
            <a:r>
              <a:rPr lang="en-US" dirty="0" err="1"/>
              <a:t>transaksi</a:t>
            </a:r>
            <a:r>
              <a:rPr lang="en-US" dirty="0"/>
              <a:t>, </a:t>
            </a:r>
            <a:r>
              <a:rPr lang="en-US" dirty="0" err="1"/>
              <a:t>tidak</a:t>
            </a:r>
            <a:r>
              <a:rPr lang="en-US" dirty="0"/>
              <a:t> </a:t>
            </a:r>
            <a:r>
              <a:rPr lang="en-US" dirty="0" err="1"/>
              <a:t>mempengaruhi</a:t>
            </a:r>
            <a:r>
              <a:rPr lang="en-US" dirty="0"/>
              <a:t> </a:t>
            </a:r>
            <a:r>
              <a:rPr lang="en-US" dirty="0" err="1"/>
              <a:t>baik</a:t>
            </a:r>
            <a:r>
              <a:rPr lang="en-US" dirty="0"/>
              <a:t> </a:t>
            </a:r>
            <a:r>
              <a:rPr lang="en-US" dirty="0" err="1"/>
              <a:t>laba</a:t>
            </a:r>
            <a:r>
              <a:rPr lang="en-US" dirty="0"/>
              <a:t> </a:t>
            </a:r>
            <a:r>
              <a:rPr lang="en-US" dirty="0" err="1"/>
              <a:t>akuntansi</a:t>
            </a:r>
            <a:r>
              <a:rPr lang="en-US" dirty="0"/>
              <a:t> </a:t>
            </a:r>
            <a:r>
              <a:rPr lang="en-US" dirty="0" err="1"/>
              <a:t>maupun</a:t>
            </a:r>
            <a:r>
              <a:rPr lang="en-US" dirty="0"/>
              <a:t> </a:t>
            </a:r>
            <a:r>
              <a:rPr lang="en-US" dirty="0" err="1"/>
              <a:t>laba</a:t>
            </a:r>
            <a:r>
              <a:rPr lang="en-US" dirty="0"/>
              <a:t> </a:t>
            </a:r>
            <a:r>
              <a:rPr lang="en-US" dirty="0" err="1"/>
              <a:t>kena</a:t>
            </a:r>
            <a:r>
              <a:rPr lang="en-US" dirty="0"/>
              <a:t> </a:t>
            </a:r>
            <a:r>
              <a:rPr lang="en-US" dirty="0" err="1"/>
              <a:t>pajak</a:t>
            </a:r>
            <a:r>
              <a:rPr lang="en-US" dirty="0"/>
              <a:t> (</a:t>
            </a:r>
            <a:r>
              <a:rPr lang="en-US" dirty="0" err="1"/>
              <a:t>rugi</a:t>
            </a:r>
            <a:r>
              <a:rPr lang="en-US" dirty="0"/>
              <a:t> </a:t>
            </a:r>
            <a:r>
              <a:rPr lang="en-US" dirty="0" err="1"/>
              <a:t>pajak</a:t>
            </a:r>
            <a:r>
              <a:rPr lang="en-US" dirty="0"/>
              <a:t>)</a:t>
            </a:r>
          </a:p>
          <a:p>
            <a:pPr marL="635000" lvl="1"/>
            <a:r>
              <a:rPr lang="en-US" sz="2000" kern="1200" dirty="0">
                <a:solidFill>
                  <a:srgbClr val="7030A0"/>
                </a:solidFill>
                <a:latin typeface="+mj-lt"/>
                <a:ea typeface="+mn-ea"/>
                <a:cs typeface="+mn-cs"/>
              </a:rPr>
              <a:t>pada </a:t>
            </a:r>
            <a:r>
              <a:rPr lang="en-US" sz="2000" kern="1200" dirty="0" err="1">
                <a:solidFill>
                  <a:srgbClr val="7030A0"/>
                </a:solidFill>
                <a:latin typeface="+mj-lt"/>
                <a:ea typeface="+mn-ea"/>
                <a:cs typeface="+mn-cs"/>
              </a:rPr>
              <a:t>saat</a:t>
            </a:r>
            <a:r>
              <a:rPr lang="en-US" sz="2000" kern="1200" dirty="0">
                <a:solidFill>
                  <a:srgbClr val="7030A0"/>
                </a:solidFill>
                <a:latin typeface="+mj-lt"/>
                <a:ea typeface="+mn-ea"/>
                <a:cs typeface="+mn-cs"/>
              </a:rPr>
              <a:t> </a:t>
            </a:r>
            <a:r>
              <a:rPr lang="en-US" sz="2000" kern="1200" dirty="0" err="1">
                <a:solidFill>
                  <a:srgbClr val="7030A0"/>
                </a:solidFill>
                <a:latin typeface="+mj-lt"/>
                <a:ea typeface="+mn-ea"/>
                <a:cs typeface="+mn-cs"/>
              </a:rPr>
              <a:t>transaksi</a:t>
            </a:r>
            <a:r>
              <a:rPr lang="en-US" sz="2000" kern="1200" dirty="0">
                <a:solidFill>
                  <a:srgbClr val="7030A0"/>
                </a:solidFill>
                <a:latin typeface="+mj-lt"/>
                <a:ea typeface="+mn-ea"/>
                <a:cs typeface="+mn-cs"/>
              </a:rPr>
              <a:t>, </a:t>
            </a:r>
            <a:r>
              <a:rPr lang="en-US" sz="2000" kern="1200" dirty="0" err="1">
                <a:solidFill>
                  <a:srgbClr val="7030A0"/>
                </a:solidFill>
                <a:latin typeface="+mj-lt"/>
                <a:ea typeface="+mn-ea"/>
                <a:cs typeface="+mn-cs"/>
              </a:rPr>
              <a:t>tidak</a:t>
            </a:r>
            <a:r>
              <a:rPr lang="en-US" sz="2000" kern="1200" dirty="0">
                <a:solidFill>
                  <a:srgbClr val="7030A0"/>
                </a:solidFill>
                <a:latin typeface="+mj-lt"/>
                <a:ea typeface="+mn-ea"/>
                <a:cs typeface="+mn-cs"/>
              </a:rPr>
              <a:t> </a:t>
            </a:r>
            <a:r>
              <a:rPr lang="en-US" sz="2000" kern="1200" dirty="0" err="1">
                <a:solidFill>
                  <a:srgbClr val="7030A0"/>
                </a:solidFill>
                <a:latin typeface="+mj-lt"/>
                <a:ea typeface="+mn-ea"/>
                <a:cs typeface="+mn-cs"/>
              </a:rPr>
              <a:t>menimbulkan</a:t>
            </a:r>
            <a:r>
              <a:rPr lang="en-US" sz="2000" kern="1200" dirty="0">
                <a:solidFill>
                  <a:srgbClr val="7030A0"/>
                </a:solidFill>
                <a:latin typeface="+mj-lt"/>
                <a:ea typeface="+mn-ea"/>
                <a:cs typeface="+mn-cs"/>
              </a:rPr>
              <a:t> </a:t>
            </a:r>
            <a:r>
              <a:rPr lang="en-US" sz="2000" kern="1200" dirty="0" err="1">
                <a:solidFill>
                  <a:srgbClr val="7030A0"/>
                </a:solidFill>
                <a:latin typeface="+mj-lt"/>
                <a:ea typeface="+mn-ea"/>
                <a:cs typeface="+mn-cs"/>
              </a:rPr>
              <a:t>perbedaan</a:t>
            </a:r>
            <a:r>
              <a:rPr lang="en-US" sz="2000" kern="1200" dirty="0">
                <a:solidFill>
                  <a:srgbClr val="7030A0"/>
                </a:solidFill>
                <a:latin typeface="+mj-lt"/>
                <a:ea typeface="+mn-ea"/>
                <a:cs typeface="+mn-cs"/>
              </a:rPr>
              <a:t> </a:t>
            </a:r>
            <a:r>
              <a:rPr lang="en-US" sz="2000" kern="1200" dirty="0" err="1">
                <a:solidFill>
                  <a:srgbClr val="7030A0"/>
                </a:solidFill>
                <a:latin typeface="+mj-lt"/>
                <a:ea typeface="+mn-ea"/>
                <a:cs typeface="+mn-cs"/>
              </a:rPr>
              <a:t>temporer</a:t>
            </a:r>
            <a:r>
              <a:rPr lang="en-US" sz="2000" kern="1200" dirty="0">
                <a:solidFill>
                  <a:srgbClr val="7030A0"/>
                </a:solidFill>
                <a:latin typeface="+mj-lt"/>
                <a:ea typeface="+mn-ea"/>
                <a:cs typeface="+mn-cs"/>
              </a:rPr>
              <a:t> </a:t>
            </a:r>
            <a:r>
              <a:rPr lang="en-US" sz="2000" kern="1200" dirty="0" err="1">
                <a:solidFill>
                  <a:srgbClr val="7030A0"/>
                </a:solidFill>
                <a:latin typeface="+mj-lt"/>
                <a:ea typeface="+mn-ea"/>
                <a:cs typeface="+mn-cs"/>
              </a:rPr>
              <a:t>kena</a:t>
            </a:r>
            <a:r>
              <a:rPr lang="en-US" sz="2000" kern="1200" dirty="0">
                <a:solidFill>
                  <a:srgbClr val="7030A0"/>
                </a:solidFill>
                <a:latin typeface="+mj-lt"/>
                <a:ea typeface="+mn-ea"/>
                <a:cs typeface="+mn-cs"/>
              </a:rPr>
              <a:t> </a:t>
            </a:r>
            <a:r>
              <a:rPr lang="en-US" sz="2000" kern="1200" dirty="0" err="1">
                <a:solidFill>
                  <a:srgbClr val="7030A0"/>
                </a:solidFill>
                <a:latin typeface="+mj-lt"/>
                <a:ea typeface="+mn-ea"/>
                <a:cs typeface="+mn-cs"/>
              </a:rPr>
              <a:t>pajak</a:t>
            </a:r>
            <a:r>
              <a:rPr lang="en-US" sz="2000" kern="1200" dirty="0">
                <a:solidFill>
                  <a:srgbClr val="7030A0"/>
                </a:solidFill>
                <a:latin typeface="+mj-lt"/>
                <a:ea typeface="+mn-ea"/>
                <a:cs typeface="+mn-cs"/>
              </a:rPr>
              <a:t> dan </a:t>
            </a:r>
            <a:r>
              <a:rPr lang="en-US" sz="2000" kern="1200" dirty="0" err="1">
                <a:solidFill>
                  <a:srgbClr val="7030A0"/>
                </a:solidFill>
                <a:latin typeface="+mj-lt"/>
                <a:ea typeface="+mn-ea"/>
                <a:cs typeface="+mn-cs"/>
              </a:rPr>
              <a:t>perbedaan</a:t>
            </a:r>
            <a:r>
              <a:rPr lang="en-US" sz="2000" kern="1200" dirty="0">
                <a:solidFill>
                  <a:srgbClr val="7030A0"/>
                </a:solidFill>
                <a:latin typeface="+mj-lt"/>
                <a:ea typeface="+mn-ea"/>
                <a:cs typeface="+mn-cs"/>
              </a:rPr>
              <a:t> </a:t>
            </a:r>
            <a:r>
              <a:rPr lang="en-US" sz="2000" kern="1200" dirty="0" err="1">
                <a:solidFill>
                  <a:srgbClr val="7030A0"/>
                </a:solidFill>
                <a:latin typeface="+mj-lt"/>
                <a:ea typeface="+mn-ea"/>
                <a:cs typeface="+mn-cs"/>
              </a:rPr>
              <a:t>temporer</a:t>
            </a:r>
            <a:r>
              <a:rPr lang="en-US" sz="2000" kern="1200" dirty="0">
                <a:solidFill>
                  <a:srgbClr val="7030A0"/>
                </a:solidFill>
                <a:latin typeface="+mj-lt"/>
                <a:ea typeface="+mn-ea"/>
                <a:cs typeface="+mn-cs"/>
              </a:rPr>
              <a:t> </a:t>
            </a:r>
            <a:r>
              <a:rPr lang="en-US" sz="2000" kern="1200" dirty="0" err="1">
                <a:solidFill>
                  <a:srgbClr val="7030A0"/>
                </a:solidFill>
                <a:latin typeface="+mj-lt"/>
                <a:ea typeface="+mn-ea"/>
                <a:cs typeface="+mn-cs"/>
              </a:rPr>
              <a:t>dapat</a:t>
            </a:r>
            <a:r>
              <a:rPr lang="en-US" sz="2000" kern="1200" dirty="0">
                <a:solidFill>
                  <a:srgbClr val="7030A0"/>
                </a:solidFill>
                <a:latin typeface="+mj-lt"/>
                <a:ea typeface="+mn-ea"/>
                <a:cs typeface="+mn-cs"/>
              </a:rPr>
              <a:t> </a:t>
            </a:r>
            <a:r>
              <a:rPr lang="en-US" sz="2000" kern="1200" dirty="0" err="1">
                <a:solidFill>
                  <a:srgbClr val="7030A0"/>
                </a:solidFill>
                <a:latin typeface="+mj-lt"/>
                <a:ea typeface="+mn-ea"/>
                <a:cs typeface="+mn-cs"/>
              </a:rPr>
              <a:t>dikurangkan</a:t>
            </a:r>
            <a:r>
              <a:rPr lang="en-US" sz="2000" kern="1200" dirty="0">
                <a:solidFill>
                  <a:srgbClr val="7030A0"/>
                </a:solidFill>
                <a:latin typeface="+mj-lt"/>
                <a:ea typeface="+mn-ea"/>
                <a:cs typeface="+mn-cs"/>
              </a:rPr>
              <a:t> </a:t>
            </a:r>
            <a:r>
              <a:rPr lang="en-US" sz="2000" kern="1200" dirty="0" err="1">
                <a:solidFill>
                  <a:srgbClr val="7030A0"/>
                </a:solidFill>
                <a:latin typeface="+mj-lt"/>
                <a:ea typeface="+mn-ea"/>
                <a:cs typeface="+mn-cs"/>
              </a:rPr>
              <a:t>dalam</a:t>
            </a:r>
            <a:r>
              <a:rPr lang="en-US" sz="2000" kern="1200" dirty="0">
                <a:solidFill>
                  <a:srgbClr val="7030A0"/>
                </a:solidFill>
                <a:latin typeface="+mj-lt"/>
                <a:ea typeface="+mn-ea"/>
                <a:cs typeface="+mn-cs"/>
              </a:rPr>
              <a:t> </a:t>
            </a:r>
            <a:r>
              <a:rPr lang="en-US" sz="2000" kern="1200" dirty="0" err="1">
                <a:solidFill>
                  <a:srgbClr val="7030A0"/>
                </a:solidFill>
                <a:latin typeface="+mj-lt"/>
                <a:ea typeface="+mn-ea"/>
                <a:cs typeface="+mn-cs"/>
              </a:rPr>
              <a:t>jumlah</a:t>
            </a:r>
            <a:r>
              <a:rPr lang="en-US" sz="2000" kern="1200" dirty="0">
                <a:solidFill>
                  <a:srgbClr val="7030A0"/>
                </a:solidFill>
                <a:latin typeface="+mj-lt"/>
                <a:ea typeface="+mn-ea"/>
                <a:cs typeface="+mn-cs"/>
              </a:rPr>
              <a:t> yang </a:t>
            </a:r>
            <a:r>
              <a:rPr lang="en-US" sz="2000" kern="1200" dirty="0" err="1">
                <a:solidFill>
                  <a:srgbClr val="7030A0"/>
                </a:solidFill>
                <a:latin typeface="+mj-lt"/>
                <a:ea typeface="+mn-ea"/>
                <a:cs typeface="+mn-cs"/>
              </a:rPr>
              <a:t>sama</a:t>
            </a:r>
            <a:r>
              <a:rPr lang="en-US" sz="2000" kern="1200" dirty="0">
                <a:solidFill>
                  <a:srgbClr val="7030A0"/>
                </a:solidFill>
                <a:latin typeface="+mj-lt"/>
                <a:ea typeface="+mn-ea"/>
                <a:cs typeface="+mn-cs"/>
              </a:rPr>
              <a:t>*</a:t>
            </a:r>
          </a:p>
          <a:p>
            <a:pPr marL="342900" indent="-342900">
              <a:buFont typeface="Arial" panose="020B0604020202020204" pitchFamily="34" charset="0"/>
              <a:buChar char="•"/>
            </a:pPr>
            <a:r>
              <a:rPr lang="en-US" dirty="0"/>
              <a:t>Akan </a:t>
            </a:r>
            <a:r>
              <a:rPr lang="en-US" dirty="0" err="1"/>
              <a:t>tetapi</a:t>
            </a:r>
            <a:r>
              <a:rPr lang="en-US" dirty="0"/>
              <a:t>, </a:t>
            </a:r>
            <a:r>
              <a:rPr lang="en-US" dirty="0" err="1"/>
              <a:t>untuk</a:t>
            </a:r>
            <a:r>
              <a:rPr lang="en-US" dirty="0"/>
              <a:t> </a:t>
            </a:r>
            <a:r>
              <a:rPr lang="en-US" dirty="0" err="1"/>
              <a:t>perbedaan</a:t>
            </a:r>
            <a:r>
              <a:rPr lang="en-US" dirty="0"/>
              <a:t> </a:t>
            </a:r>
            <a:r>
              <a:rPr lang="en-US" dirty="0" err="1"/>
              <a:t>temporer</a:t>
            </a:r>
            <a:r>
              <a:rPr lang="en-US" dirty="0"/>
              <a:t> </a:t>
            </a:r>
            <a:r>
              <a:rPr lang="en-US" dirty="0" err="1"/>
              <a:t>dapat</a:t>
            </a:r>
            <a:r>
              <a:rPr lang="en-US" dirty="0"/>
              <a:t> </a:t>
            </a:r>
            <a:r>
              <a:rPr lang="en-US" dirty="0" err="1"/>
              <a:t>dikurangkan</a:t>
            </a:r>
            <a:r>
              <a:rPr lang="en-US" dirty="0"/>
              <a:t> </a:t>
            </a:r>
            <a:r>
              <a:rPr lang="en-US" dirty="0" err="1"/>
              <a:t>dihubungkan</a:t>
            </a:r>
            <a:r>
              <a:rPr lang="en-US" dirty="0"/>
              <a:t> </a:t>
            </a:r>
            <a:r>
              <a:rPr lang="en-US" dirty="0" err="1"/>
              <a:t>dengan</a:t>
            </a:r>
            <a:r>
              <a:rPr lang="en-US" dirty="0"/>
              <a:t> </a:t>
            </a:r>
            <a:r>
              <a:rPr lang="en-US" dirty="0" err="1"/>
              <a:t>investasi</a:t>
            </a:r>
            <a:r>
              <a:rPr lang="en-US" dirty="0"/>
              <a:t> </a:t>
            </a:r>
            <a:r>
              <a:rPr lang="en-US" dirty="0" err="1"/>
              <a:t>entitas</a:t>
            </a:r>
            <a:r>
              <a:rPr lang="en-US" dirty="0"/>
              <a:t> </a:t>
            </a:r>
            <a:r>
              <a:rPr lang="en-US" dirty="0" err="1"/>
              <a:t>anak</a:t>
            </a:r>
            <a:r>
              <a:rPr lang="en-US" dirty="0"/>
              <a:t>, </a:t>
            </a:r>
            <a:r>
              <a:rPr lang="en-US" dirty="0" err="1"/>
              <a:t>cabang</a:t>
            </a:r>
            <a:r>
              <a:rPr lang="en-US" dirty="0"/>
              <a:t> dan </a:t>
            </a:r>
            <a:r>
              <a:rPr lang="en-US" dirty="0" err="1"/>
              <a:t>entitas</a:t>
            </a:r>
            <a:r>
              <a:rPr lang="en-US" dirty="0"/>
              <a:t> </a:t>
            </a:r>
            <a:r>
              <a:rPr lang="en-US" dirty="0" err="1"/>
              <a:t>asosiasi</a:t>
            </a:r>
            <a:r>
              <a:rPr lang="en-US" dirty="0"/>
              <a:t>, </a:t>
            </a:r>
            <a:r>
              <a:rPr lang="en-US" dirty="0" err="1"/>
              <a:t>serta</a:t>
            </a:r>
            <a:r>
              <a:rPr lang="en-US" dirty="0"/>
              <a:t> </a:t>
            </a:r>
            <a:r>
              <a:rPr lang="en-US" dirty="0" err="1"/>
              <a:t>ventura</a:t>
            </a:r>
            <a:r>
              <a:rPr lang="en-US" dirty="0"/>
              <a:t> </a:t>
            </a:r>
            <a:r>
              <a:rPr lang="en-US" dirty="0" err="1"/>
              <a:t>bersama</a:t>
            </a:r>
            <a:r>
              <a:rPr lang="en-US" dirty="0"/>
              <a:t>, </a:t>
            </a:r>
            <a:r>
              <a:rPr lang="en-US" dirty="0" err="1"/>
              <a:t>maka</a:t>
            </a:r>
            <a:r>
              <a:rPr lang="en-US" dirty="0"/>
              <a:t> </a:t>
            </a:r>
            <a:r>
              <a:rPr lang="en-US" dirty="0" err="1"/>
              <a:t>aset</a:t>
            </a:r>
            <a:r>
              <a:rPr lang="en-US" dirty="0"/>
              <a:t> </a:t>
            </a:r>
            <a:r>
              <a:rPr lang="en-US" dirty="0" err="1"/>
              <a:t>pajak</a:t>
            </a:r>
            <a:r>
              <a:rPr lang="en-US" dirty="0"/>
              <a:t> </a:t>
            </a:r>
            <a:r>
              <a:rPr lang="en-US" dirty="0" err="1"/>
              <a:t>tangguhan</a:t>
            </a:r>
            <a:r>
              <a:rPr lang="en-US" dirty="0"/>
              <a:t> </a:t>
            </a:r>
            <a:r>
              <a:rPr lang="en-US" dirty="0" err="1"/>
              <a:t>harus</a:t>
            </a:r>
            <a:r>
              <a:rPr lang="en-US" dirty="0"/>
              <a:t> </a:t>
            </a:r>
            <a:r>
              <a:rPr lang="en-US" dirty="0" err="1"/>
              <a:t>diakui</a:t>
            </a:r>
            <a:r>
              <a:rPr lang="en-US" dirty="0"/>
              <a:t> </a:t>
            </a:r>
            <a:r>
              <a:rPr lang="en-US" dirty="0" err="1"/>
              <a:t>sesuai</a:t>
            </a:r>
            <a:r>
              <a:rPr lang="en-US" dirty="0"/>
              <a:t> </a:t>
            </a:r>
            <a:r>
              <a:rPr lang="id-ID" dirty="0"/>
              <a:t>dengan cara khusus</a:t>
            </a:r>
            <a:r>
              <a:rPr lang="en-US" dirty="0"/>
              <a:t>.</a:t>
            </a:r>
            <a:r>
              <a:rPr lang="id-ID" dirty="0"/>
              <a:t> (par 4</a:t>
            </a:r>
            <a:r>
              <a:rPr lang="en-US" dirty="0"/>
              <a:t>4</a:t>
            </a:r>
            <a:r>
              <a:rPr lang="id-ID" dirty="0"/>
              <a:t>)</a:t>
            </a:r>
            <a:endParaRPr lang="en-US" dirty="0"/>
          </a:p>
        </p:txBody>
      </p:sp>
      <p:sp>
        <p:nvSpPr>
          <p:cNvPr id="5" name="Slide Number Placeholder 3">
            <a:extLst>
              <a:ext uri="{FF2B5EF4-FFF2-40B4-BE49-F238E27FC236}">
                <a16:creationId xmlns:a16="http://schemas.microsoft.com/office/drawing/2014/main" id="{C1859650-E376-476F-AEE7-EF7E81769F38}"/>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23</a:t>
            </a:fld>
            <a:endParaRPr lang="en-US" sz="1600" b="1" dirty="0">
              <a:latin typeface="+mj-lt"/>
            </a:endParaRPr>
          </a:p>
        </p:txBody>
      </p:sp>
      <p:sp>
        <p:nvSpPr>
          <p:cNvPr id="6" name="TextBox 5">
            <a:extLst>
              <a:ext uri="{FF2B5EF4-FFF2-40B4-BE49-F238E27FC236}">
                <a16:creationId xmlns:a16="http://schemas.microsoft.com/office/drawing/2014/main" id="{0912F55B-05C1-4108-AF80-62AB88001FA4}"/>
              </a:ext>
            </a:extLst>
          </p:cNvPr>
          <p:cNvSpPr txBox="1"/>
          <p:nvPr/>
        </p:nvSpPr>
        <p:spPr>
          <a:xfrm>
            <a:off x="2396447" y="6448016"/>
            <a:ext cx="5272669" cy="409984"/>
          </a:xfrm>
          <a:prstGeom prst="rect">
            <a:avLst/>
          </a:prstGeom>
          <a:noFill/>
        </p:spPr>
        <p:txBody>
          <a:bodyPr wrap="square">
            <a:spAutoFit/>
          </a:bodyPr>
          <a:lstStyle/>
          <a:p>
            <a:pPr defTabSz="1572453">
              <a:spcAft>
                <a:spcPts val="600"/>
              </a:spcAft>
            </a:pPr>
            <a:r>
              <a:rPr lang="en-US" sz="2064" kern="1200" dirty="0">
                <a:solidFill>
                  <a:srgbClr val="7030A0"/>
                </a:solidFill>
                <a:latin typeface="+mj-lt"/>
                <a:ea typeface="+mn-ea"/>
                <a:cs typeface="+mn-cs"/>
              </a:rPr>
              <a:t>*</a:t>
            </a:r>
            <a:r>
              <a:rPr lang="en-US" sz="1600" kern="1200" dirty="0" err="1">
                <a:solidFill>
                  <a:srgbClr val="7030A0"/>
                </a:solidFill>
                <a:latin typeface="+mj-lt"/>
                <a:ea typeface="+mn-ea"/>
                <a:cs typeface="+mn-cs"/>
              </a:rPr>
              <a:t>Amandemen</a:t>
            </a:r>
            <a:r>
              <a:rPr lang="en-US" sz="1600" kern="1200" dirty="0">
                <a:solidFill>
                  <a:srgbClr val="7030A0"/>
                </a:solidFill>
                <a:latin typeface="+mj-lt"/>
                <a:ea typeface="+mn-ea"/>
                <a:cs typeface="+mn-cs"/>
              </a:rPr>
              <a:t> 2021 </a:t>
            </a:r>
            <a:r>
              <a:rPr lang="en-US" sz="1600" kern="1200" dirty="0" err="1">
                <a:solidFill>
                  <a:srgbClr val="7030A0"/>
                </a:solidFill>
                <a:latin typeface="+mj-lt"/>
                <a:ea typeface="+mn-ea"/>
                <a:cs typeface="+mn-cs"/>
              </a:rPr>
              <a:t>efektif</a:t>
            </a:r>
            <a:r>
              <a:rPr lang="en-US" sz="1600" kern="1200" dirty="0">
                <a:solidFill>
                  <a:srgbClr val="7030A0"/>
                </a:solidFill>
                <a:latin typeface="+mj-lt"/>
                <a:ea typeface="+mn-ea"/>
                <a:cs typeface="+mn-cs"/>
              </a:rPr>
              <a:t> 1 </a:t>
            </a:r>
            <a:r>
              <a:rPr lang="en-US" sz="1600" kern="1200" dirty="0" err="1">
                <a:solidFill>
                  <a:srgbClr val="7030A0"/>
                </a:solidFill>
                <a:latin typeface="+mj-lt"/>
                <a:ea typeface="+mn-ea"/>
                <a:cs typeface="+mn-cs"/>
              </a:rPr>
              <a:t>Januari</a:t>
            </a:r>
            <a:r>
              <a:rPr lang="en-US" sz="1600" kern="1200" dirty="0">
                <a:solidFill>
                  <a:srgbClr val="7030A0"/>
                </a:solidFill>
                <a:latin typeface="+mj-lt"/>
                <a:ea typeface="+mn-ea"/>
                <a:cs typeface="+mn-cs"/>
              </a:rPr>
              <a:t> 2023</a:t>
            </a:r>
            <a:endParaRPr lang="en-ID" sz="1600" dirty="0"/>
          </a:p>
        </p:txBody>
      </p:sp>
    </p:spTree>
    <p:extLst>
      <p:ext uri="{BB962C8B-B14F-4D97-AF65-F5344CB8AC3E}">
        <p14:creationId xmlns:p14="http://schemas.microsoft.com/office/powerpoint/2010/main" val="341401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2515930" y="671245"/>
            <a:ext cx="7696200" cy="763600"/>
          </a:xfrm>
        </p:spPr>
        <p:txBody>
          <a:bodyPr wrap="square" anchor="t">
            <a:normAutofit/>
          </a:bodyPr>
          <a:lstStyle/>
          <a:p>
            <a:pPr lvl="1" algn="ctr">
              <a:lnSpc>
                <a:spcPct val="90000"/>
              </a:lnSpc>
            </a:pPr>
            <a:r>
              <a:rPr lang="en-US" sz="3600" dirty="0" err="1">
                <a:latin typeface="Fjalla One" panose="02000506040000020004" pitchFamily="2" charset="0"/>
              </a:rPr>
              <a:t>Perbedaan</a:t>
            </a:r>
            <a:r>
              <a:rPr lang="en-US" sz="3600" dirty="0">
                <a:latin typeface="Fjalla One" panose="02000506040000020004" pitchFamily="2" charset="0"/>
              </a:rPr>
              <a:t> </a:t>
            </a:r>
            <a:r>
              <a:rPr lang="en-US" sz="3600" dirty="0" err="1">
                <a:latin typeface="Fjalla One" panose="02000506040000020004" pitchFamily="2" charset="0"/>
              </a:rPr>
              <a:t>Temporer</a:t>
            </a:r>
            <a:r>
              <a:rPr lang="en-US" sz="3600" dirty="0">
                <a:latin typeface="Fjalla One" panose="02000506040000020004" pitchFamily="2" charset="0"/>
              </a:rPr>
              <a:t> </a:t>
            </a:r>
            <a:r>
              <a:rPr lang="en-US" sz="3600" dirty="0" err="1">
                <a:latin typeface="Fjalla One" panose="02000506040000020004" pitchFamily="2" charset="0"/>
              </a:rPr>
              <a:t>Kena</a:t>
            </a:r>
            <a:r>
              <a:rPr lang="en-US" sz="3600" dirty="0">
                <a:latin typeface="Fjalla One" panose="02000506040000020004" pitchFamily="2" charset="0"/>
              </a:rPr>
              <a:t> </a:t>
            </a:r>
            <a:r>
              <a:rPr lang="en-US" sz="3600" dirty="0" err="1">
                <a:latin typeface="Fjalla One" panose="02000506040000020004" pitchFamily="2" charset="0"/>
              </a:rPr>
              <a:t>Pajak</a:t>
            </a:r>
            <a:r>
              <a:rPr lang="en-US" sz="3600" dirty="0">
                <a:latin typeface="Fjalla One" panose="02000506040000020004" pitchFamily="2" charset="0"/>
              </a:rPr>
              <a:t> (Par 15)</a:t>
            </a:r>
          </a:p>
        </p:txBody>
      </p:sp>
      <p:sp>
        <p:nvSpPr>
          <p:cNvPr id="26630" name="Rectangle 3"/>
          <p:cNvSpPr>
            <a:spLocks noChangeArrowheads="1"/>
          </p:cNvSpPr>
          <p:nvPr/>
        </p:nvSpPr>
        <p:spPr>
          <a:xfrm>
            <a:off x="1371600" y="1567718"/>
            <a:ext cx="8840530" cy="4084613"/>
          </a:xfrm>
          <a:prstGeom prst="rect">
            <a:avLst/>
          </a:prstGeom>
        </p:spPr>
        <p:txBody>
          <a:bodyPr/>
          <a:lstStyle/>
          <a:p>
            <a:pPr marL="294894" indent="-294894" defTabSz="1572453">
              <a:spcAft>
                <a:spcPts val="600"/>
              </a:spcAft>
              <a:buFont typeface="Arial" panose="020B0604020202020204" pitchFamily="34" charset="0"/>
              <a:buChar char="•"/>
            </a:pPr>
            <a:r>
              <a:rPr lang="en-US" sz="2064" kern="1200" dirty="0" err="1">
                <a:solidFill>
                  <a:schemeClr val="tx1"/>
                </a:solidFill>
                <a:latin typeface="+mj-lt"/>
                <a:ea typeface="+mn-ea"/>
                <a:cs typeface="+mn-cs"/>
              </a:rPr>
              <a:t>Seluruh</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perbedaan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temporer</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kena</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pajak</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diakui</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sebagai</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liabilitas</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pajak</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tangguhan</a:t>
            </a:r>
            <a:r>
              <a:rPr lang="en-US" sz="2064" kern="1200" dirty="0">
                <a:solidFill>
                  <a:schemeClr val="tx1"/>
                </a:solidFill>
                <a:latin typeface="+mj-lt"/>
                <a:ea typeface="+mn-ea"/>
                <a:cs typeface="+mn-cs"/>
              </a:rPr>
              <a:t>,</a:t>
            </a:r>
            <a:r>
              <a:rPr lang="en-US" sz="2064" b="1" kern="1200" dirty="0">
                <a:solidFill>
                  <a:srgbClr val="FF0000"/>
                </a:solidFill>
                <a:latin typeface="+mj-lt"/>
                <a:ea typeface="+mn-ea"/>
                <a:cs typeface="+mn-cs"/>
              </a:rPr>
              <a:t> </a:t>
            </a:r>
            <a:r>
              <a:rPr lang="en-US" sz="2064" b="1" kern="1200" dirty="0" err="1">
                <a:solidFill>
                  <a:srgbClr val="FF0000"/>
                </a:solidFill>
                <a:latin typeface="+mj-lt"/>
                <a:ea typeface="+mn-ea"/>
                <a:cs typeface="+mn-cs"/>
              </a:rPr>
              <a:t>kecuali</a:t>
            </a:r>
            <a:r>
              <a:rPr lang="en-US" sz="2064" b="1" kern="1200" dirty="0">
                <a:solidFill>
                  <a:srgbClr val="FF0000"/>
                </a:solidFill>
                <a:latin typeface="+mj-lt"/>
                <a:ea typeface="+mn-ea"/>
                <a:cs typeface="+mn-cs"/>
              </a:rPr>
              <a:t> </a:t>
            </a:r>
            <a:r>
              <a:rPr lang="en-US" sz="2064" kern="1200" dirty="0" err="1">
                <a:solidFill>
                  <a:schemeClr val="tx1"/>
                </a:solidFill>
                <a:latin typeface="+mj-lt"/>
                <a:ea typeface="+mn-ea"/>
                <a:cs typeface="+mn-cs"/>
              </a:rPr>
              <a:t>jika</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perbedaan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temporer</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kena</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pajak</a:t>
            </a:r>
            <a:r>
              <a:rPr lang="en-US" sz="2064" kern="1200" dirty="0">
                <a:solidFill>
                  <a:schemeClr val="tx1"/>
                </a:solidFill>
                <a:latin typeface="+mj-lt"/>
                <a:ea typeface="+mn-ea"/>
                <a:cs typeface="+mn-cs"/>
              </a:rPr>
              <a:t> yang </a:t>
            </a:r>
            <a:r>
              <a:rPr lang="en-US" sz="2064" kern="1200" dirty="0" err="1">
                <a:solidFill>
                  <a:schemeClr val="tx1"/>
                </a:solidFill>
                <a:latin typeface="+mj-lt"/>
                <a:ea typeface="+mn-ea"/>
                <a:cs typeface="+mn-cs"/>
              </a:rPr>
              <a:t>berasal</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dari</a:t>
            </a:r>
            <a:r>
              <a:rPr lang="en-US" sz="2064" kern="1200" dirty="0">
                <a:solidFill>
                  <a:schemeClr val="tx1"/>
                </a:solidFill>
                <a:latin typeface="+mj-lt"/>
                <a:ea typeface="+mn-ea"/>
                <a:cs typeface="+mn-cs"/>
              </a:rPr>
              <a:t>:</a:t>
            </a:r>
          </a:p>
          <a:p>
            <a:pPr marL="693547" lvl="1" indent="-393192" defTabSz="1572453">
              <a:spcAft>
                <a:spcPts val="600"/>
              </a:spcAft>
              <a:buFont typeface="+mj-lt"/>
              <a:buAutoNum type="alphaLcParenR"/>
            </a:pPr>
            <a:r>
              <a:rPr lang="en-US" sz="1800" kern="1200" dirty="0" err="1">
                <a:solidFill>
                  <a:schemeClr val="tx1"/>
                </a:solidFill>
                <a:latin typeface="+mj-lt"/>
                <a:ea typeface="+mn-ea"/>
                <a:cs typeface="+mn-cs"/>
              </a:rPr>
              <a:t>pengakuan</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awal</a:t>
            </a:r>
            <a:r>
              <a:rPr lang="en-US" sz="1800" kern="1200" dirty="0">
                <a:solidFill>
                  <a:srgbClr val="FF0000"/>
                </a:solidFill>
                <a:latin typeface="+mj-lt"/>
                <a:ea typeface="+mn-ea"/>
                <a:cs typeface="+mn-cs"/>
              </a:rPr>
              <a:t> goodwill</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atau</a:t>
            </a:r>
            <a:endParaRPr lang="en-US" sz="1800" kern="1200" dirty="0">
              <a:solidFill>
                <a:schemeClr val="tx1"/>
              </a:solidFill>
              <a:latin typeface="+mj-lt"/>
              <a:ea typeface="+mn-ea"/>
              <a:cs typeface="+mn-cs"/>
            </a:endParaRPr>
          </a:p>
          <a:p>
            <a:pPr marL="693547" lvl="1" indent="-393192" defTabSz="1572453">
              <a:spcAft>
                <a:spcPts val="600"/>
              </a:spcAft>
              <a:buFont typeface="+mj-lt"/>
              <a:buAutoNum type="alphaLcParenR"/>
            </a:pPr>
            <a:r>
              <a:rPr lang="en-US" sz="1800" kern="1200" dirty="0">
                <a:solidFill>
                  <a:schemeClr val="tx1"/>
                </a:solidFill>
                <a:latin typeface="+mj-lt"/>
                <a:ea typeface="+mn-ea"/>
                <a:cs typeface="+mn-cs"/>
              </a:rPr>
              <a:t>pada </a:t>
            </a:r>
            <a:r>
              <a:rPr lang="en-US" sz="1800" kern="1200" dirty="0" err="1">
                <a:solidFill>
                  <a:schemeClr val="tx1"/>
                </a:solidFill>
                <a:latin typeface="+mj-lt"/>
                <a:ea typeface="+mn-ea"/>
                <a:cs typeface="+mn-cs"/>
              </a:rPr>
              <a:t>saat</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pengakuan</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awal</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aset</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atau</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liabilitas</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dari</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suatu</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transaksi</a:t>
            </a:r>
            <a:r>
              <a:rPr lang="en-US" sz="1800" kern="1200" dirty="0">
                <a:solidFill>
                  <a:schemeClr val="tx1"/>
                </a:solidFill>
                <a:latin typeface="+mj-lt"/>
                <a:ea typeface="+mn-ea"/>
                <a:cs typeface="+mn-cs"/>
              </a:rPr>
              <a:t> yang:</a:t>
            </a:r>
          </a:p>
          <a:p>
            <a:pPr marL="1030764" lvl="2" indent="-442341" defTabSz="1572453">
              <a:spcAft>
                <a:spcPts val="600"/>
              </a:spcAft>
              <a:buFont typeface="+mj-lt"/>
              <a:buAutoNum type="romanLcPeriod"/>
            </a:pPr>
            <a:r>
              <a:rPr lang="en-US" sz="1800" kern="1200" dirty="0" err="1">
                <a:solidFill>
                  <a:schemeClr val="tx1"/>
                </a:solidFill>
                <a:latin typeface="+mj-lt"/>
                <a:ea typeface="+mn-ea"/>
                <a:cs typeface="+mn-cs"/>
              </a:rPr>
              <a:t>bukan</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transaksi</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kombinasi</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bisnis</a:t>
            </a:r>
            <a:r>
              <a:rPr lang="en-US" sz="1800" kern="1200" dirty="0">
                <a:solidFill>
                  <a:schemeClr val="tx1"/>
                </a:solidFill>
                <a:latin typeface="+mj-lt"/>
                <a:ea typeface="+mn-ea"/>
                <a:cs typeface="+mn-cs"/>
              </a:rPr>
              <a:t>; </a:t>
            </a:r>
          </a:p>
          <a:p>
            <a:pPr marL="1030764" lvl="2" indent="-442341" defTabSz="1572453">
              <a:spcAft>
                <a:spcPts val="600"/>
              </a:spcAft>
              <a:buFont typeface="+mj-lt"/>
              <a:buAutoNum type="romanLcPeriod"/>
            </a:pPr>
            <a:r>
              <a:rPr lang="en-US" sz="1800" kern="1200" dirty="0">
                <a:solidFill>
                  <a:schemeClr val="tx1"/>
                </a:solidFill>
                <a:latin typeface="+mj-lt"/>
                <a:ea typeface="+mn-ea"/>
                <a:cs typeface="+mn-cs"/>
              </a:rPr>
              <a:t>pada </a:t>
            </a:r>
            <a:r>
              <a:rPr lang="en-US" sz="1800" kern="1200" dirty="0" err="1">
                <a:solidFill>
                  <a:schemeClr val="tx1"/>
                </a:solidFill>
                <a:latin typeface="+mj-lt"/>
                <a:ea typeface="+mn-ea"/>
                <a:cs typeface="+mn-cs"/>
              </a:rPr>
              <a:t>saat</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transaksi</a:t>
            </a:r>
            <a:r>
              <a:rPr lang="en-US" sz="1800" kern="1200" dirty="0">
                <a:solidFill>
                  <a:schemeClr val="tx1"/>
                </a:solidFill>
                <a:latin typeface="+mj-lt"/>
                <a:ea typeface="+mn-ea"/>
                <a:cs typeface="+mn-cs"/>
              </a:rPr>
              <a:t>, </a:t>
            </a:r>
            <a:r>
              <a:rPr lang="en-US" sz="1800" kern="1200" dirty="0" err="1">
                <a:solidFill>
                  <a:srgbClr val="FF0000"/>
                </a:solidFill>
                <a:latin typeface="+mj-lt"/>
                <a:ea typeface="+mn-ea"/>
                <a:cs typeface="+mn-cs"/>
              </a:rPr>
              <a:t>tidak</a:t>
            </a:r>
            <a:r>
              <a:rPr lang="en-US" sz="1800" kern="1200" dirty="0">
                <a:solidFill>
                  <a:srgbClr val="FF0000"/>
                </a:solidFill>
                <a:latin typeface="+mj-lt"/>
                <a:ea typeface="+mn-ea"/>
                <a:cs typeface="+mn-cs"/>
              </a:rPr>
              <a:t> </a:t>
            </a:r>
            <a:r>
              <a:rPr lang="en-US" sz="1800" kern="1200" dirty="0" err="1">
                <a:solidFill>
                  <a:srgbClr val="FF0000"/>
                </a:solidFill>
                <a:latin typeface="+mj-lt"/>
                <a:ea typeface="+mn-ea"/>
                <a:cs typeface="+mn-cs"/>
              </a:rPr>
              <a:t>mempengaruhi</a:t>
            </a:r>
            <a:r>
              <a:rPr lang="en-US" sz="1800" kern="1200" dirty="0">
                <a:solidFill>
                  <a:srgbClr val="FF0000"/>
                </a:solidFill>
                <a:latin typeface="+mj-lt"/>
                <a:ea typeface="+mn-ea"/>
                <a:cs typeface="+mn-cs"/>
              </a:rPr>
              <a:t> </a:t>
            </a:r>
            <a:r>
              <a:rPr lang="en-US" sz="1800" kern="1200" dirty="0" err="1">
                <a:solidFill>
                  <a:srgbClr val="FF0000"/>
                </a:solidFill>
                <a:latin typeface="+mj-lt"/>
                <a:ea typeface="+mn-ea"/>
                <a:cs typeface="+mn-cs"/>
              </a:rPr>
              <a:t>laba</a:t>
            </a:r>
            <a:r>
              <a:rPr lang="en-US" sz="1800" kern="1200" dirty="0">
                <a:solidFill>
                  <a:srgbClr val="FF0000"/>
                </a:solidFill>
                <a:latin typeface="+mj-lt"/>
                <a:ea typeface="+mn-ea"/>
                <a:cs typeface="+mn-cs"/>
              </a:rPr>
              <a:t> </a:t>
            </a:r>
            <a:r>
              <a:rPr lang="en-US" sz="1800" kern="1200" dirty="0" err="1">
                <a:solidFill>
                  <a:srgbClr val="FF0000"/>
                </a:solidFill>
                <a:latin typeface="+mj-lt"/>
                <a:ea typeface="+mn-ea"/>
                <a:cs typeface="+mn-cs"/>
              </a:rPr>
              <a:t>akuntansi</a:t>
            </a:r>
            <a:r>
              <a:rPr lang="en-US" sz="1800" kern="1200" dirty="0">
                <a:solidFill>
                  <a:srgbClr val="FF0000"/>
                </a:solidFill>
                <a:latin typeface="+mj-lt"/>
                <a:ea typeface="+mn-ea"/>
                <a:cs typeface="+mn-cs"/>
              </a:rPr>
              <a:t> </a:t>
            </a:r>
            <a:r>
              <a:rPr lang="en-US" sz="1800" kern="1200" dirty="0">
                <a:solidFill>
                  <a:schemeClr val="tx1"/>
                </a:solidFill>
                <a:latin typeface="+mj-lt"/>
                <a:ea typeface="+mn-ea"/>
                <a:cs typeface="+mn-cs"/>
              </a:rPr>
              <a:t>dan </a:t>
            </a:r>
            <a:r>
              <a:rPr lang="en-US" sz="1800" kern="1200" dirty="0" err="1">
                <a:solidFill>
                  <a:srgbClr val="FF0000"/>
                </a:solidFill>
                <a:latin typeface="+mj-lt"/>
                <a:ea typeface="+mn-ea"/>
                <a:cs typeface="+mn-cs"/>
              </a:rPr>
              <a:t>laba</a:t>
            </a:r>
            <a:r>
              <a:rPr lang="en-US" sz="1800" kern="1200" dirty="0">
                <a:solidFill>
                  <a:srgbClr val="FF0000"/>
                </a:solidFill>
                <a:latin typeface="+mj-lt"/>
                <a:ea typeface="+mn-ea"/>
                <a:cs typeface="+mn-cs"/>
              </a:rPr>
              <a:t> </a:t>
            </a:r>
            <a:r>
              <a:rPr lang="en-US" sz="1800" kern="1200" dirty="0" err="1">
                <a:solidFill>
                  <a:srgbClr val="FF0000"/>
                </a:solidFill>
                <a:latin typeface="+mj-lt"/>
                <a:ea typeface="+mn-ea"/>
                <a:cs typeface="+mn-cs"/>
              </a:rPr>
              <a:t>kena</a:t>
            </a:r>
            <a:r>
              <a:rPr lang="en-US" sz="1800" kern="1200" dirty="0">
                <a:solidFill>
                  <a:srgbClr val="FF0000"/>
                </a:solidFill>
                <a:latin typeface="+mj-lt"/>
                <a:ea typeface="+mn-ea"/>
                <a:cs typeface="+mn-cs"/>
              </a:rPr>
              <a:t> </a:t>
            </a:r>
            <a:r>
              <a:rPr lang="en-US" sz="1800" kern="1200" dirty="0" err="1">
                <a:solidFill>
                  <a:srgbClr val="FF0000"/>
                </a:solidFill>
                <a:latin typeface="+mj-lt"/>
                <a:ea typeface="+mn-ea"/>
                <a:cs typeface="+mn-cs"/>
              </a:rPr>
              <a:t>pajak</a:t>
            </a:r>
            <a:r>
              <a:rPr lang="en-US" sz="1800" kern="1200" dirty="0">
                <a:solidFill>
                  <a:srgbClr val="FF0000"/>
                </a:solidFill>
                <a:latin typeface="+mj-lt"/>
                <a:ea typeface="+mn-ea"/>
                <a:cs typeface="+mn-cs"/>
              </a:rPr>
              <a:t> </a:t>
            </a:r>
            <a:r>
              <a:rPr lang="en-US" sz="1800" kern="1200" dirty="0">
                <a:solidFill>
                  <a:schemeClr val="tx1"/>
                </a:solidFill>
                <a:latin typeface="+mj-lt"/>
                <a:ea typeface="+mn-ea"/>
                <a:cs typeface="+mn-cs"/>
              </a:rPr>
              <a:t>(</a:t>
            </a:r>
            <a:r>
              <a:rPr lang="en-US" sz="1800" kern="1200" dirty="0" err="1">
                <a:solidFill>
                  <a:schemeClr val="tx1"/>
                </a:solidFill>
                <a:latin typeface="+mj-lt"/>
                <a:ea typeface="+mn-ea"/>
                <a:cs typeface="+mn-cs"/>
              </a:rPr>
              <a:t>rugi</a:t>
            </a:r>
            <a:r>
              <a:rPr lang="en-US" sz="1800" kern="1200" dirty="0">
                <a:solidFill>
                  <a:schemeClr val="tx1"/>
                </a:solidFill>
                <a:latin typeface="+mj-lt"/>
                <a:ea typeface="+mn-ea"/>
                <a:cs typeface="+mn-cs"/>
              </a:rPr>
              <a:t> </a:t>
            </a:r>
            <a:r>
              <a:rPr lang="en-US" sz="1800" kern="1200" dirty="0" err="1">
                <a:solidFill>
                  <a:schemeClr val="tx1"/>
                </a:solidFill>
                <a:latin typeface="+mj-lt"/>
                <a:ea typeface="+mn-ea"/>
                <a:cs typeface="+mn-cs"/>
              </a:rPr>
              <a:t>pajak</a:t>
            </a:r>
            <a:r>
              <a:rPr lang="en-US" sz="1800" kern="1200" dirty="0">
                <a:solidFill>
                  <a:schemeClr val="tx1"/>
                </a:solidFill>
                <a:latin typeface="+mj-lt"/>
                <a:ea typeface="+mn-ea"/>
                <a:cs typeface="+mn-cs"/>
              </a:rPr>
              <a:t>).</a:t>
            </a:r>
          </a:p>
          <a:p>
            <a:pPr marL="1030764" lvl="2" indent="-442341" defTabSz="1572453">
              <a:spcAft>
                <a:spcPts val="600"/>
              </a:spcAft>
              <a:buFont typeface="+mj-lt"/>
              <a:buAutoNum type="romanLcPeriod"/>
            </a:pPr>
            <a:r>
              <a:rPr lang="en-US" sz="1800" kern="1200" dirty="0">
                <a:solidFill>
                  <a:srgbClr val="7030A0"/>
                </a:solidFill>
                <a:latin typeface="+mj-lt"/>
                <a:ea typeface="+mn-ea"/>
                <a:cs typeface="+mn-cs"/>
              </a:rPr>
              <a:t>pada </a:t>
            </a:r>
            <a:r>
              <a:rPr lang="en-US" sz="1800" kern="1200" dirty="0" err="1">
                <a:solidFill>
                  <a:srgbClr val="7030A0"/>
                </a:solidFill>
                <a:latin typeface="+mj-lt"/>
                <a:ea typeface="+mn-ea"/>
                <a:cs typeface="+mn-cs"/>
              </a:rPr>
              <a:t>saat</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transaksi</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tidak</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menimbulkan</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perbedaan</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temporer</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kena</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pajak</a:t>
            </a:r>
            <a:r>
              <a:rPr lang="en-US" sz="1800" kern="1200" dirty="0">
                <a:solidFill>
                  <a:srgbClr val="7030A0"/>
                </a:solidFill>
                <a:latin typeface="+mj-lt"/>
                <a:ea typeface="+mn-ea"/>
                <a:cs typeface="+mn-cs"/>
              </a:rPr>
              <a:t> dan </a:t>
            </a:r>
            <a:r>
              <a:rPr lang="en-US" sz="1800" kern="1200" dirty="0" err="1">
                <a:solidFill>
                  <a:srgbClr val="7030A0"/>
                </a:solidFill>
                <a:latin typeface="+mj-lt"/>
                <a:ea typeface="+mn-ea"/>
                <a:cs typeface="+mn-cs"/>
              </a:rPr>
              <a:t>perbedaan</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temporer</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dapat</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dikurangkan</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dalam</a:t>
            </a:r>
            <a:r>
              <a:rPr lang="en-US" sz="1800" kern="1200" dirty="0">
                <a:solidFill>
                  <a:srgbClr val="7030A0"/>
                </a:solidFill>
                <a:latin typeface="+mj-lt"/>
                <a:ea typeface="+mn-ea"/>
                <a:cs typeface="+mn-cs"/>
              </a:rPr>
              <a:t> </a:t>
            </a:r>
            <a:r>
              <a:rPr lang="en-US" sz="1800" kern="1200" dirty="0" err="1">
                <a:solidFill>
                  <a:srgbClr val="7030A0"/>
                </a:solidFill>
                <a:latin typeface="+mj-lt"/>
                <a:ea typeface="+mn-ea"/>
                <a:cs typeface="+mn-cs"/>
              </a:rPr>
              <a:t>jumlah</a:t>
            </a:r>
            <a:r>
              <a:rPr lang="en-US" sz="1800" kern="1200" dirty="0">
                <a:solidFill>
                  <a:srgbClr val="7030A0"/>
                </a:solidFill>
                <a:latin typeface="+mj-lt"/>
                <a:ea typeface="+mn-ea"/>
                <a:cs typeface="+mn-cs"/>
              </a:rPr>
              <a:t> yang </a:t>
            </a:r>
            <a:r>
              <a:rPr lang="en-US" sz="1800" kern="1200" dirty="0" err="1">
                <a:solidFill>
                  <a:srgbClr val="7030A0"/>
                </a:solidFill>
                <a:latin typeface="+mj-lt"/>
                <a:ea typeface="+mn-ea"/>
                <a:cs typeface="+mn-cs"/>
              </a:rPr>
              <a:t>sama</a:t>
            </a:r>
            <a:r>
              <a:rPr lang="en-US" sz="1800" kern="1200" dirty="0">
                <a:solidFill>
                  <a:srgbClr val="7030A0"/>
                </a:solidFill>
                <a:latin typeface="+mj-lt"/>
                <a:ea typeface="+mn-ea"/>
                <a:cs typeface="+mn-cs"/>
              </a:rPr>
              <a:t>*</a:t>
            </a:r>
          </a:p>
          <a:p>
            <a:pPr marL="300355" lvl="1" defTabSz="1572453">
              <a:spcAft>
                <a:spcPts val="600"/>
              </a:spcAft>
            </a:pPr>
            <a:r>
              <a:rPr lang="en-US" sz="2064" kern="1200" dirty="0" err="1">
                <a:solidFill>
                  <a:schemeClr val="tx1"/>
                </a:solidFill>
                <a:latin typeface="+mj-lt"/>
                <a:ea typeface="+mn-ea"/>
                <a:cs typeface="+mn-cs"/>
              </a:rPr>
              <a:t>Perbedaan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temporer</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kena</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pajak</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terkait</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dengan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investasi</a:t>
            </a:r>
            <a:r>
              <a:rPr lang="en-US" sz="2064" kern="1200" dirty="0">
                <a:solidFill>
                  <a:schemeClr val="tx1"/>
                </a:solidFill>
                <a:latin typeface="+mj-lt"/>
                <a:ea typeface="+mn-ea"/>
                <a:cs typeface="+mn-cs"/>
              </a:rPr>
              <a:t> pada </a:t>
            </a:r>
            <a:r>
              <a:rPr lang="en-US" sz="2064" kern="1200" dirty="0" err="1">
                <a:solidFill>
                  <a:schemeClr val="tx1"/>
                </a:solidFill>
                <a:latin typeface="+mj-lt"/>
                <a:ea typeface="+mn-ea"/>
                <a:cs typeface="+mn-cs"/>
              </a:rPr>
              <a:t>entitas</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anak</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cabang</a:t>
            </a:r>
            <a:r>
              <a:rPr lang="en-US" sz="2064" kern="1200" dirty="0">
                <a:solidFill>
                  <a:schemeClr val="tx1"/>
                </a:solidFill>
                <a:latin typeface="+mj-lt"/>
                <a:ea typeface="+mn-ea"/>
                <a:cs typeface="+mn-cs"/>
              </a:rPr>
              <a:t> dan </a:t>
            </a:r>
            <a:r>
              <a:rPr lang="en-US" sz="2064" kern="1200" dirty="0" err="1">
                <a:solidFill>
                  <a:schemeClr val="tx1"/>
                </a:solidFill>
                <a:latin typeface="+mj-lt"/>
                <a:ea typeface="+mn-ea"/>
                <a:cs typeface="+mn-cs"/>
              </a:rPr>
              <a:t>entitas</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asosiasi</a:t>
            </a:r>
            <a:r>
              <a:rPr lang="en-US" sz="2064" kern="1200" dirty="0">
                <a:solidFill>
                  <a:schemeClr val="tx1"/>
                </a:solidFill>
                <a:latin typeface="+mj-lt"/>
                <a:ea typeface="+mn-ea"/>
                <a:cs typeface="+mn-cs"/>
              </a:rPr>
              <a:t>, dan </a:t>
            </a:r>
            <a:r>
              <a:rPr lang="en-US" sz="2064" kern="1200" dirty="0" err="1">
                <a:solidFill>
                  <a:schemeClr val="tx1"/>
                </a:solidFill>
                <a:latin typeface="+mj-lt"/>
                <a:ea typeface="+mn-ea"/>
                <a:cs typeface="+mn-cs"/>
              </a:rPr>
              <a:t>pengaturan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bersama</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maka</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liabilitas</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pajak</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tangguhan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harus</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diakui</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sesuai</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dengan</a:t>
            </a:r>
            <a:r>
              <a:rPr lang="en-US" sz="2064" kern="1200" dirty="0">
                <a:solidFill>
                  <a:schemeClr val="tx1"/>
                </a:solidFill>
                <a:latin typeface="+mj-lt"/>
                <a:ea typeface="+mn-ea"/>
                <a:cs typeface="+mn-cs"/>
              </a:rPr>
              <a:t> </a:t>
            </a:r>
            <a:r>
              <a:rPr lang="en-US" sz="2064" kern="1200" dirty="0" err="1">
                <a:solidFill>
                  <a:schemeClr val="tx1"/>
                </a:solidFill>
                <a:latin typeface="+mj-lt"/>
                <a:ea typeface="+mn-ea"/>
                <a:cs typeface="+mn-cs"/>
              </a:rPr>
              <a:t>paragraf</a:t>
            </a:r>
            <a:r>
              <a:rPr lang="en-US" sz="2064" kern="1200" dirty="0">
                <a:solidFill>
                  <a:schemeClr val="tx1"/>
                </a:solidFill>
                <a:latin typeface="+mj-lt"/>
                <a:ea typeface="+mn-ea"/>
                <a:cs typeface="+mn-cs"/>
              </a:rPr>
              <a:t> 39.</a:t>
            </a:r>
            <a:endParaRPr lang="en-US" sz="2400" dirty="0">
              <a:latin typeface="+mj-lt"/>
            </a:endParaRPr>
          </a:p>
        </p:txBody>
      </p:sp>
      <p:sp>
        <p:nvSpPr>
          <p:cNvPr id="6" name="TextBox 5">
            <a:extLst>
              <a:ext uri="{FF2B5EF4-FFF2-40B4-BE49-F238E27FC236}">
                <a16:creationId xmlns:a16="http://schemas.microsoft.com/office/drawing/2014/main" id="{A4C661FB-5DB0-4D04-8307-4CB33BA22CC6}"/>
              </a:ext>
            </a:extLst>
          </p:cNvPr>
          <p:cNvSpPr txBox="1"/>
          <p:nvPr/>
        </p:nvSpPr>
        <p:spPr>
          <a:xfrm>
            <a:off x="2853456" y="6481686"/>
            <a:ext cx="5272669" cy="409984"/>
          </a:xfrm>
          <a:prstGeom prst="rect">
            <a:avLst/>
          </a:prstGeom>
          <a:noFill/>
        </p:spPr>
        <p:txBody>
          <a:bodyPr wrap="square">
            <a:spAutoFit/>
          </a:bodyPr>
          <a:lstStyle/>
          <a:p>
            <a:pPr defTabSz="1572453">
              <a:spcAft>
                <a:spcPts val="600"/>
              </a:spcAft>
            </a:pPr>
            <a:r>
              <a:rPr lang="en-US" sz="2064" kern="1200" dirty="0">
                <a:solidFill>
                  <a:srgbClr val="7030A0"/>
                </a:solidFill>
                <a:latin typeface="+mj-lt"/>
                <a:ea typeface="+mn-ea"/>
                <a:cs typeface="+mn-cs"/>
              </a:rPr>
              <a:t>*</a:t>
            </a:r>
            <a:r>
              <a:rPr lang="en-US" sz="1600" kern="1200" dirty="0" err="1">
                <a:solidFill>
                  <a:srgbClr val="7030A0"/>
                </a:solidFill>
                <a:latin typeface="+mj-lt"/>
                <a:ea typeface="+mn-ea"/>
                <a:cs typeface="+mn-cs"/>
              </a:rPr>
              <a:t>Amandemen</a:t>
            </a:r>
            <a:r>
              <a:rPr lang="en-US" sz="1600" kern="1200" dirty="0">
                <a:solidFill>
                  <a:srgbClr val="7030A0"/>
                </a:solidFill>
                <a:latin typeface="+mj-lt"/>
                <a:ea typeface="+mn-ea"/>
                <a:cs typeface="+mn-cs"/>
              </a:rPr>
              <a:t> 2022 </a:t>
            </a:r>
            <a:r>
              <a:rPr lang="en-US" sz="1600" kern="1200" dirty="0" err="1">
                <a:solidFill>
                  <a:srgbClr val="7030A0"/>
                </a:solidFill>
                <a:latin typeface="+mj-lt"/>
                <a:ea typeface="+mn-ea"/>
                <a:cs typeface="+mn-cs"/>
              </a:rPr>
              <a:t>efektif</a:t>
            </a:r>
            <a:r>
              <a:rPr lang="en-US" sz="1600" kern="1200" dirty="0">
                <a:solidFill>
                  <a:srgbClr val="7030A0"/>
                </a:solidFill>
                <a:latin typeface="+mj-lt"/>
                <a:ea typeface="+mn-ea"/>
                <a:cs typeface="+mn-cs"/>
              </a:rPr>
              <a:t> 1 </a:t>
            </a:r>
            <a:r>
              <a:rPr lang="en-US" sz="1600" kern="1200" dirty="0" err="1">
                <a:solidFill>
                  <a:srgbClr val="7030A0"/>
                </a:solidFill>
                <a:latin typeface="+mj-lt"/>
                <a:ea typeface="+mn-ea"/>
                <a:cs typeface="+mn-cs"/>
              </a:rPr>
              <a:t>Januari</a:t>
            </a:r>
            <a:r>
              <a:rPr lang="en-US" sz="1600" kern="1200" dirty="0">
                <a:solidFill>
                  <a:srgbClr val="7030A0"/>
                </a:solidFill>
                <a:latin typeface="+mj-lt"/>
                <a:ea typeface="+mn-ea"/>
                <a:cs typeface="+mn-cs"/>
              </a:rPr>
              <a:t> 2023</a:t>
            </a:r>
            <a:endParaRPr lang="en-ID" sz="1600" dirty="0"/>
          </a:p>
        </p:txBody>
      </p:sp>
      <p:sp>
        <p:nvSpPr>
          <p:cNvPr id="5" name="Slide Number Placeholder 3">
            <a:extLst>
              <a:ext uri="{FF2B5EF4-FFF2-40B4-BE49-F238E27FC236}">
                <a16:creationId xmlns:a16="http://schemas.microsoft.com/office/drawing/2014/main" id="{D3EE93A5-5794-4E71-A833-0FD79A43C013}"/>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24</a:t>
            </a:fld>
            <a:endParaRPr lang="en-US" sz="1600" b="1" dirty="0">
              <a:latin typeface="+mj-lt"/>
            </a:endParaRPr>
          </a:p>
        </p:txBody>
      </p:sp>
    </p:spTree>
    <p:extLst>
      <p:ext uri="{BB962C8B-B14F-4D97-AF65-F5344CB8AC3E}">
        <p14:creationId xmlns:p14="http://schemas.microsoft.com/office/powerpoint/2010/main" val="626837328"/>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2510319" y="497526"/>
            <a:ext cx="8008400" cy="794400"/>
          </a:xfrm>
        </p:spPr>
        <p:txBody>
          <a:bodyPr spcFirstLastPara="1" wrap="square" lIns="91425" tIns="91425" rIns="91425" bIns="91425" anchor="t" anchorCtr="0">
            <a:normAutofit/>
          </a:bodyPr>
          <a:lstStyle/>
          <a:p>
            <a:pPr lvl="1">
              <a:lnSpc>
                <a:spcPct val="90000"/>
              </a:lnSpc>
            </a:pPr>
            <a:r>
              <a:rPr lang="en-US" sz="3200" dirty="0" err="1">
                <a:latin typeface="Fjalla One" panose="02000506040000020004" pitchFamily="2" charset="0"/>
              </a:rPr>
              <a:t>Contoh</a:t>
            </a:r>
            <a:r>
              <a:rPr lang="en-US" sz="3200" dirty="0">
                <a:latin typeface="Fjalla One" panose="02000506040000020004" pitchFamily="2" charset="0"/>
              </a:rPr>
              <a:t> </a:t>
            </a:r>
            <a:r>
              <a:rPr lang="en-US" sz="3200" dirty="0" err="1">
                <a:latin typeface="Fjalla One" panose="02000506040000020004" pitchFamily="2" charset="0"/>
              </a:rPr>
              <a:t>Perbedaan</a:t>
            </a:r>
            <a:r>
              <a:rPr lang="en-US" sz="3200" dirty="0">
                <a:latin typeface="Fjalla One" panose="02000506040000020004" pitchFamily="2" charset="0"/>
              </a:rPr>
              <a:t> </a:t>
            </a:r>
            <a:r>
              <a:rPr lang="en-US" sz="3200" dirty="0" err="1">
                <a:latin typeface="Fjalla One" panose="02000506040000020004" pitchFamily="2" charset="0"/>
              </a:rPr>
              <a:t>Temporer</a:t>
            </a:r>
            <a:r>
              <a:rPr lang="en-US" sz="3200" dirty="0">
                <a:latin typeface="Fjalla One" panose="02000506040000020004" pitchFamily="2" charset="0"/>
              </a:rPr>
              <a:t> </a:t>
            </a:r>
            <a:r>
              <a:rPr lang="en-US" sz="3200" dirty="0" err="1">
                <a:latin typeface="Fjalla One" panose="02000506040000020004" pitchFamily="2" charset="0"/>
              </a:rPr>
              <a:t>Dapat</a:t>
            </a:r>
            <a:r>
              <a:rPr lang="en-US" sz="3200" dirty="0">
                <a:latin typeface="Fjalla One" panose="02000506040000020004" pitchFamily="2" charset="0"/>
              </a:rPr>
              <a:t> </a:t>
            </a:r>
            <a:r>
              <a:rPr lang="en-US" sz="3200" dirty="0" err="1">
                <a:latin typeface="Fjalla One" panose="02000506040000020004" pitchFamily="2" charset="0"/>
              </a:rPr>
              <a:t>Dikurangkan</a:t>
            </a:r>
            <a:endParaRPr lang="en-US" sz="3200" dirty="0">
              <a:latin typeface="Fjalla One" panose="02000506040000020004" pitchFamily="2" charset="0"/>
            </a:endParaRPr>
          </a:p>
        </p:txBody>
      </p:sp>
      <p:sp>
        <p:nvSpPr>
          <p:cNvPr id="26630" name="Rectangle 3"/>
          <p:cNvSpPr>
            <a:spLocks noGrp="1" noChangeArrowheads="1"/>
          </p:cNvSpPr>
          <p:nvPr>
            <p:ph type="subTitle" idx="1"/>
          </p:nvPr>
        </p:nvSpPr>
        <p:spPr>
          <a:xfrm>
            <a:off x="838200" y="1524000"/>
            <a:ext cx="10251300" cy="4131534"/>
          </a:xfrm>
          <a:prstGeom prst="rect">
            <a:avLst/>
          </a:prstGeom>
          <a:solidFill>
            <a:schemeClr val="accent6">
              <a:lumMod val="40000"/>
              <a:lumOff val="60000"/>
            </a:schemeClr>
          </a:solidFill>
        </p:spPr>
        <p:txBody>
          <a:bodyPr>
            <a:normAutofit/>
          </a:bodyPr>
          <a:lstStyle/>
          <a:p>
            <a:pPr marL="342900" indent="-342900">
              <a:spcAft>
                <a:spcPts val="600"/>
              </a:spcAft>
              <a:buFont typeface="Arial" panose="020B0604020202020204" pitchFamily="34" charset="0"/>
              <a:buChar char="•"/>
            </a:pPr>
            <a:r>
              <a:rPr lang="en-US" dirty="0" err="1"/>
              <a:t>Entitas</a:t>
            </a:r>
            <a:r>
              <a:rPr lang="en-US" dirty="0"/>
              <a:t> </a:t>
            </a:r>
            <a:r>
              <a:rPr lang="en-US" dirty="0" err="1"/>
              <a:t>mengakui</a:t>
            </a:r>
            <a:r>
              <a:rPr lang="en-US" dirty="0"/>
              <a:t> </a:t>
            </a:r>
            <a:r>
              <a:rPr lang="en-US" dirty="0" err="1"/>
              <a:t>liabilitas</a:t>
            </a:r>
            <a:r>
              <a:rPr lang="en-US" dirty="0"/>
              <a:t> 100 </a:t>
            </a:r>
            <a:r>
              <a:rPr lang="en-US" dirty="0" err="1"/>
              <a:t>untuk</a:t>
            </a:r>
            <a:r>
              <a:rPr lang="en-US" dirty="0"/>
              <a:t> </a:t>
            </a:r>
            <a:r>
              <a:rPr lang="en-US" dirty="0" err="1"/>
              <a:t>biaya</a:t>
            </a:r>
            <a:r>
              <a:rPr lang="en-US" dirty="0"/>
              <a:t> </a:t>
            </a:r>
            <a:r>
              <a:rPr lang="en-US" dirty="0" err="1"/>
              <a:t>garansi</a:t>
            </a:r>
            <a:r>
              <a:rPr lang="en-US" dirty="0"/>
              <a:t> </a:t>
            </a:r>
            <a:r>
              <a:rPr lang="en-US" dirty="0" err="1"/>
              <a:t>produk</a:t>
            </a:r>
            <a:r>
              <a:rPr lang="en-US" dirty="0"/>
              <a:t> yang </a:t>
            </a:r>
            <a:r>
              <a:rPr lang="en-US" dirty="0" err="1"/>
              <a:t>masih</a:t>
            </a:r>
            <a:r>
              <a:rPr lang="en-US" dirty="0"/>
              <a:t> </a:t>
            </a:r>
            <a:r>
              <a:rPr lang="en-US" dirty="0" err="1"/>
              <a:t>harus</a:t>
            </a:r>
            <a:r>
              <a:rPr lang="en-US" dirty="0"/>
              <a:t> </a:t>
            </a:r>
            <a:r>
              <a:rPr lang="en-US" dirty="0" err="1"/>
              <a:t>dibayar</a:t>
            </a:r>
            <a:r>
              <a:rPr lang="en-US" dirty="0"/>
              <a:t>. </a:t>
            </a:r>
            <a:r>
              <a:rPr lang="en-US" dirty="0" err="1"/>
              <a:t>Untuk</a:t>
            </a:r>
            <a:r>
              <a:rPr lang="en-US" dirty="0"/>
              <a:t> </a:t>
            </a:r>
            <a:r>
              <a:rPr lang="en-US" dirty="0" err="1"/>
              <a:t>tujuan</a:t>
            </a:r>
            <a:r>
              <a:rPr lang="en-US" dirty="0"/>
              <a:t> </a:t>
            </a:r>
            <a:r>
              <a:rPr lang="en-US" dirty="0" err="1"/>
              <a:t>pajak</a:t>
            </a:r>
            <a:r>
              <a:rPr lang="en-US" dirty="0"/>
              <a:t>, </a:t>
            </a:r>
            <a:r>
              <a:rPr lang="en-US" dirty="0" err="1"/>
              <a:t>biaya</a:t>
            </a:r>
            <a:r>
              <a:rPr lang="en-US" dirty="0"/>
              <a:t> </a:t>
            </a:r>
            <a:r>
              <a:rPr lang="en-US" dirty="0" err="1"/>
              <a:t>garansi</a:t>
            </a:r>
            <a:r>
              <a:rPr lang="en-US" dirty="0"/>
              <a:t> </a:t>
            </a:r>
            <a:r>
              <a:rPr lang="en-US" dirty="0" err="1"/>
              <a:t>produk</a:t>
            </a:r>
            <a:r>
              <a:rPr lang="en-US" dirty="0"/>
              <a:t> </a:t>
            </a:r>
            <a:r>
              <a:rPr lang="en-US" dirty="0" err="1"/>
              <a:t>tidak</a:t>
            </a:r>
            <a:r>
              <a:rPr lang="en-US" dirty="0"/>
              <a:t> </a:t>
            </a:r>
            <a:r>
              <a:rPr lang="en-US" dirty="0" err="1"/>
              <a:t>akan</a:t>
            </a:r>
            <a:r>
              <a:rPr lang="en-US" dirty="0"/>
              <a:t> </a:t>
            </a:r>
            <a:r>
              <a:rPr lang="en-US" dirty="0" err="1"/>
              <a:t>hingga</a:t>
            </a:r>
            <a:r>
              <a:rPr lang="en-US" dirty="0"/>
              <a:t> </a:t>
            </a:r>
            <a:r>
              <a:rPr lang="en-US" dirty="0" err="1"/>
              <a:t>entitas</a:t>
            </a:r>
            <a:r>
              <a:rPr lang="en-US" dirty="0"/>
              <a:t> </a:t>
            </a:r>
            <a:r>
              <a:rPr lang="en-US" dirty="0" err="1"/>
              <a:t>membayar</a:t>
            </a:r>
            <a:r>
              <a:rPr lang="en-US" dirty="0"/>
              <a:t> </a:t>
            </a:r>
            <a:r>
              <a:rPr lang="en-US" dirty="0" err="1"/>
              <a:t>klaim</a:t>
            </a:r>
            <a:r>
              <a:rPr lang="en-US" dirty="0"/>
              <a:t>. Tarif </a:t>
            </a:r>
            <a:r>
              <a:rPr lang="en-US" dirty="0" err="1"/>
              <a:t>pajak</a:t>
            </a:r>
            <a:r>
              <a:rPr lang="en-US" dirty="0"/>
              <a:t> 25%. </a:t>
            </a:r>
          </a:p>
          <a:p>
            <a:pPr marL="342900" indent="-342900">
              <a:spcAft>
                <a:spcPts val="600"/>
              </a:spcAft>
              <a:buFont typeface="Arial" panose="020B0604020202020204" pitchFamily="34" charset="0"/>
              <a:buChar char="•"/>
            </a:pPr>
            <a:r>
              <a:rPr lang="en-US" dirty="0"/>
              <a:t>DPP </a:t>
            </a:r>
            <a:r>
              <a:rPr lang="en-US" dirty="0" err="1"/>
              <a:t>liabilitas</a:t>
            </a:r>
            <a:r>
              <a:rPr lang="en-US" dirty="0"/>
              <a:t> </a:t>
            </a:r>
            <a:r>
              <a:rPr lang="en-US" dirty="0" err="1"/>
              <a:t>adalah</a:t>
            </a:r>
            <a:r>
              <a:rPr lang="en-US" dirty="0"/>
              <a:t> nihil </a:t>
            </a:r>
          </a:p>
          <a:p>
            <a:pPr marL="342900" indent="-342900">
              <a:spcAft>
                <a:spcPts val="600"/>
              </a:spcAft>
              <a:buFont typeface="Arial" panose="020B0604020202020204" pitchFamily="34" charset="0"/>
              <a:buChar char="•"/>
            </a:pPr>
            <a:r>
              <a:rPr lang="en-US" dirty="0" err="1"/>
              <a:t>Dalam</a:t>
            </a:r>
            <a:r>
              <a:rPr lang="en-US" dirty="0"/>
              <a:t> </a:t>
            </a:r>
            <a:r>
              <a:rPr lang="en-US" dirty="0" err="1"/>
              <a:t>pelunasan</a:t>
            </a:r>
            <a:r>
              <a:rPr lang="en-US" dirty="0"/>
              <a:t> </a:t>
            </a:r>
            <a:r>
              <a:rPr lang="en-US" dirty="0" err="1"/>
              <a:t>liabilitas</a:t>
            </a:r>
            <a:r>
              <a:rPr lang="en-US" dirty="0"/>
              <a:t> </a:t>
            </a:r>
            <a:r>
              <a:rPr lang="en-US" dirty="0" err="1"/>
              <a:t>atas</a:t>
            </a:r>
            <a:r>
              <a:rPr lang="en-US" dirty="0"/>
              <a:t> </a:t>
            </a:r>
            <a:r>
              <a:rPr lang="en-US" dirty="0" err="1"/>
              <a:t>jumlah</a:t>
            </a:r>
            <a:r>
              <a:rPr lang="en-US" dirty="0"/>
              <a:t> </a:t>
            </a:r>
            <a:r>
              <a:rPr lang="en-US" dirty="0" err="1"/>
              <a:t>tercatat</a:t>
            </a:r>
            <a:r>
              <a:rPr lang="en-US" dirty="0"/>
              <a:t>, </a:t>
            </a:r>
            <a:r>
              <a:rPr lang="en-US" dirty="0" err="1"/>
              <a:t>entitas</a:t>
            </a:r>
            <a:r>
              <a:rPr lang="en-US" dirty="0"/>
              <a:t> </a:t>
            </a:r>
            <a:r>
              <a:rPr lang="en-US" dirty="0" err="1"/>
              <a:t>akan</a:t>
            </a:r>
            <a:r>
              <a:rPr lang="en-US" dirty="0"/>
              <a:t> </a:t>
            </a:r>
            <a:r>
              <a:rPr lang="en-US" dirty="0" err="1"/>
              <a:t>mengurangi</a:t>
            </a:r>
            <a:r>
              <a:rPr lang="en-US" dirty="0"/>
              <a:t> </a:t>
            </a:r>
            <a:r>
              <a:rPr lang="en-US" dirty="0" err="1"/>
              <a:t>laba</a:t>
            </a:r>
            <a:r>
              <a:rPr lang="en-US" dirty="0"/>
              <a:t> </a:t>
            </a:r>
            <a:r>
              <a:rPr lang="en-US" dirty="0" err="1"/>
              <a:t>kena</a:t>
            </a:r>
            <a:r>
              <a:rPr lang="en-US" dirty="0"/>
              <a:t> </a:t>
            </a:r>
            <a:r>
              <a:rPr lang="en-US" dirty="0" err="1"/>
              <a:t>pajak</a:t>
            </a:r>
            <a:r>
              <a:rPr lang="en-US" dirty="0"/>
              <a:t> masa </a:t>
            </a:r>
            <a:r>
              <a:rPr lang="en-US" dirty="0" err="1"/>
              <a:t>depan</a:t>
            </a:r>
            <a:r>
              <a:rPr lang="en-US" dirty="0"/>
              <a:t> </a:t>
            </a:r>
            <a:r>
              <a:rPr lang="en-US" dirty="0" err="1"/>
              <a:t>sejumlah</a:t>
            </a:r>
            <a:r>
              <a:rPr lang="en-US" dirty="0"/>
              <a:t> 100 dan </a:t>
            </a:r>
            <a:r>
              <a:rPr lang="en-US" dirty="0" err="1"/>
              <a:t>akibatnya</a:t>
            </a:r>
            <a:r>
              <a:rPr lang="en-US" dirty="0"/>
              <a:t> </a:t>
            </a:r>
            <a:r>
              <a:rPr lang="en-US" dirty="0" err="1"/>
              <a:t>mengurangi</a:t>
            </a:r>
            <a:r>
              <a:rPr lang="en-US" dirty="0"/>
              <a:t> </a:t>
            </a:r>
            <a:r>
              <a:rPr lang="en-US" dirty="0" err="1"/>
              <a:t>pembayaran</a:t>
            </a:r>
            <a:r>
              <a:rPr lang="en-US" dirty="0"/>
              <a:t> </a:t>
            </a:r>
            <a:r>
              <a:rPr lang="en-US" dirty="0" err="1"/>
              <a:t>pajak</a:t>
            </a:r>
            <a:r>
              <a:rPr lang="en-US" dirty="0"/>
              <a:t> masa </a:t>
            </a:r>
            <a:r>
              <a:rPr lang="en-US" dirty="0" err="1"/>
              <a:t>depan</a:t>
            </a:r>
            <a:r>
              <a:rPr lang="en-US" dirty="0"/>
              <a:t> </a:t>
            </a:r>
            <a:r>
              <a:rPr lang="en-US" dirty="0" err="1"/>
              <a:t>sebesar</a:t>
            </a:r>
            <a:r>
              <a:rPr lang="en-US" dirty="0"/>
              <a:t> 25 (100 x 25%). </a:t>
            </a:r>
          </a:p>
          <a:p>
            <a:pPr marL="342900" indent="-342900">
              <a:spcAft>
                <a:spcPts val="600"/>
              </a:spcAft>
              <a:buFont typeface="Arial" panose="020B0604020202020204" pitchFamily="34" charset="0"/>
              <a:buChar char="•"/>
            </a:pPr>
            <a:r>
              <a:rPr lang="en-US" dirty="0" err="1"/>
              <a:t>Selisih</a:t>
            </a:r>
            <a:r>
              <a:rPr lang="en-US" dirty="0"/>
              <a:t> </a:t>
            </a:r>
            <a:r>
              <a:rPr lang="en-US" dirty="0" err="1"/>
              <a:t>antara</a:t>
            </a:r>
            <a:r>
              <a:rPr lang="en-US" dirty="0"/>
              <a:t> </a:t>
            </a:r>
            <a:r>
              <a:rPr lang="en-US" dirty="0" err="1"/>
              <a:t>jumlah</a:t>
            </a:r>
            <a:r>
              <a:rPr lang="en-US" dirty="0"/>
              <a:t> </a:t>
            </a:r>
            <a:r>
              <a:rPr lang="en-US" dirty="0" err="1"/>
              <a:t>tercatat</a:t>
            </a:r>
            <a:r>
              <a:rPr lang="en-US" dirty="0"/>
              <a:t> 100 dan </a:t>
            </a:r>
            <a:r>
              <a:rPr lang="en-US" dirty="0" err="1"/>
              <a:t>dasar</a:t>
            </a:r>
            <a:r>
              <a:rPr lang="en-US" dirty="0"/>
              <a:t> </a:t>
            </a:r>
            <a:r>
              <a:rPr lang="en-US" dirty="0" err="1"/>
              <a:t>pengenaan</a:t>
            </a:r>
            <a:r>
              <a:rPr lang="en-US" dirty="0"/>
              <a:t> </a:t>
            </a:r>
            <a:r>
              <a:rPr lang="en-US" dirty="0" err="1"/>
              <a:t>pajak</a:t>
            </a:r>
            <a:r>
              <a:rPr lang="en-US" dirty="0"/>
              <a:t> nihil </a:t>
            </a:r>
            <a:r>
              <a:rPr lang="en-US" dirty="0" err="1"/>
              <a:t>merupakan</a:t>
            </a:r>
            <a:r>
              <a:rPr lang="en-US" dirty="0"/>
              <a:t> </a:t>
            </a:r>
            <a:r>
              <a:rPr lang="en-US" dirty="0" err="1"/>
              <a:t>perbedaan</a:t>
            </a:r>
            <a:r>
              <a:rPr lang="en-US" dirty="0"/>
              <a:t> </a:t>
            </a:r>
            <a:r>
              <a:rPr lang="en-US" dirty="0" err="1"/>
              <a:t>temporer</a:t>
            </a:r>
            <a:r>
              <a:rPr lang="en-US" dirty="0"/>
              <a:t> yang </a:t>
            </a:r>
            <a:r>
              <a:rPr lang="en-US" dirty="0" err="1"/>
              <a:t>dikurangkan</a:t>
            </a:r>
            <a:r>
              <a:rPr lang="en-US" dirty="0"/>
              <a:t> </a:t>
            </a:r>
            <a:r>
              <a:rPr lang="en-US" dirty="0" err="1"/>
              <a:t>sebesar</a:t>
            </a:r>
            <a:r>
              <a:rPr lang="en-US" dirty="0"/>
              <a:t> 100. </a:t>
            </a:r>
          </a:p>
          <a:p>
            <a:pPr marL="342900" indent="-342900">
              <a:spcAft>
                <a:spcPts val="600"/>
              </a:spcAft>
              <a:buFont typeface="Arial" panose="020B0604020202020204" pitchFamily="34" charset="0"/>
              <a:buChar char="•"/>
            </a:pPr>
            <a:r>
              <a:rPr lang="en-US" dirty="0" err="1"/>
              <a:t>Entitas</a:t>
            </a:r>
            <a:r>
              <a:rPr lang="en-US" dirty="0"/>
              <a:t> </a:t>
            </a:r>
            <a:r>
              <a:rPr lang="en-US" dirty="0" err="1"/>
              <a:t>mengakui</a:t>
            </a:r>
            <a:r>
              <a:rPr lang="en-US" dirty="0"/>
              <a:t> </a:t>
            </a:r>
            <a:r>
              <a:rPr lang="en-US" dirty="0" err="1"/>
              <a:t>aset</a:t>
            </a:r>
            <a:r>
              <a:rPr lang="en-US" dirty="0"/>
              <a:t> </a:t>
            </a:r>
            <a:r>
              <a:rPr lang="en-US" dirty="0" err="1"/>
              <a:t>pajak</a:t>
            </a:r>
            <a:r>
              <a:rPr lang="en-US" dirty="0"/>
              <a:t> </a:t>
            </a:r>
            <a:r>
              <a:rPr lang="en-US" dirty="0" err="1"/>
              <a:t>tangguhan</a:t>
            </a:r>
            <a:r>
              <a:rPr lang="en-US" dirty="0"/>
              <a:t> </a:t>
            </a:r>
            <a:r>
              <a:rPr lang="en-US" dirty="0" err="1"/>
              <a:t>sebesar</a:t>
            </a:r>
            <a:r>
              <a:rPr lang="en-US" dirty="0"/>
              <a:t> 25 (100 x 25%), </a:t>
            </a:r>
            <a:r>
              <a:rPr lang="en-US" dirty="0" err="1"/>
              <a:t>kemungkinan</a:t>
            </a:r>
            <a:r>
              <a:rPr lang="en-US" dirty="0"/>
              <a:t> </a:t>
            </a:r>
            <a:r>
              <a:rPr lang="en-US" dirty="0" err="1"/>
              <a:t>bahwa</a:t>
            </a:r>
            <a:r>
              <a:rPr lang="en-US" dirty="0"/>
              <a:t> </a:t>
            </a:r>
            <a:r>
              <a:rPr lang="en-US" dirty="0" err="1"/>
              <a:t>entitas</a:t>
            </a:r>
            <a:r>
              <a:rPr lang="en-US" dirty="0"/>
              <a:t> </a:t>
            </a:r>
            <a:r>
              <a:rPr lang="en-US" dirty="0" err="1"/>
              <a:t>menghasilkan</a:t>
            </a:r>
            <a:r>
              <a:rPr lang="en-US" dirty="0"/>
              <a:t> </a:t>
            </a:r>
            <a:r>
              <a:rPr lang="en-US" dirty="0" err="1"/>
              <a:t>laba</a:t>
            </a:r>
            <a:r>
              <a:rPr lang="en-US" dirty="0"/>
              <a:t> </a:t>
            </a:r>
            <a:r>
              <a:rPr lang="en-US" dirty="0" err="1"/>
              <a:t>kena</a:t>
            </a:r>
            <a:r>
              <a:rPr lang="en-US" dirty="0"/>
              <a:t> </a:t>
            </a:r>
            <a:r>
              <a:rPr lang="en-US" dirty="0" err="1"/>
              <a:t>pajak</a:t>
            </a:r>
            <a:r>
              <a:rPr lang="en-US" dirty="0"/>
              <a:t> yang </a:t>
            </a:r>
            <a:r>
              <a:rPr lang="en-US" dirty="0" err="1"/>
              <a:t>mencukupi</a:t>
            </a:r>
            <a:r>
              <a:rPr lang="en-US" dirty="0"/>
              <a:t> pada </a:t>
            </a:r>
            <a:r>
              <a:rPr lang="en-US" dirty="0" err="1"/>
              <a:t>periode</a:t>
            </a:r>
            <a:r>
              <a:rPr lang="en-US" dirty="0"/>
              <a:t> masa </a:t>
            </a:r>
            <a:r>
              <a:rPr lang="en-US" dirty="0" err="1"/>
              <a:t>depan</a:t>
            </a:r>
            <a:r>
              <a:rPr lang="en-US" dirty="0"/>
              <a:t> </a:t>
            </a:r>
            <a:r>
              <a:rPr lang="en-US" dirty="0" err="1"/>
              <a:t>untuk</a:t>
            </a:r>
            <a:r>
              <a:rPr lang="en-US" dirty="0"/>
              <a:t> </a:t>
            </a:r>
            <a:r>
              <a:rPr lang="en-US" dirty="0" err="1"/>
              <a:t>memanfaatkan</a:t>
            </a:r>
            <a:r>
              <a:rPr lang="en-US" dirty="0"/>
              <a:t> </a:t>
            </a:r>
            <a:r>
              <a:rPr lang="en-US" dirty="0" err="1"/>
              <a:t>dari</a:t>
            </a:r>
            <a:r>
              <a:rPr lang="en-US" dirty="0"/>
              <a:t> </a:t>
            </a:r>
            <a:r>
              <a:rPr lang="en-US" dirty="0" err="1"/>
              <a:t>pengurangan</a:t>
            </a:r>
            <a:r>
              <a:rPr lang="en-US" dirty="0"/>
              <a:t> </a:t>
            </a:r>
            <a:r>
              <a:rPr lang="en-US" dirty="0" err="1"/>
              <a:t>pembayaran</a:t>
            </a:r>
            <a:r>
              <a:rPr lang="en-US" dirty="0"/>
              <a:t> </a:t>
            </a:r>
            <a:r>
              <a:rPr lang="en-US" dirty="0" err="1"/>
              <a:t>pajak</a:t>
            </a:r>
            <a:r>
              <a:rPr lang="en-US" dirty="0"/>
              <a:t>.</a:t>
            </a:r>
          </a:p>
        </p:txBody>
      </p:sp>
      <p:sp>
        <p:nvSpPr>
          <p:cNvPr id="5" name="Slide Number Placeholder 3">
            <a:extLst>
              <a:ext uri="{FF2B5EF4-FFF2-40B4-BE49-F238E27FC236}">
                <a16:creationId xmlns:a16="http://schemas.microsoft.com/office/drawing/2014/main" id="{E32DFBCE-A757-433F-BA31-104DBCCD11C7}"/>
              </a:ext>
            </a:extLst>
          </p:cNvPr>
          <p:cNvSpPr txBox="1">
            <a:spLocks/>
          </p:cNvSpPr>
          <p:nvPr/>
        </p:nvSpPr>
        <p:spPr>
          <a:xfrm>
            <a:off x="7290816" y="2742231"/>
            <a:ext cx="2596800" cy="1012000"/>
          </a:xfrm>
          <a:prstGeom prst="rect">
            <a:avLst/>
          </a:prstGeom>
          <a:noFill/>
          <a:ln>
            <a:noFill/>
          </a:ln>
        </p:spPr>
        <p:txBody>
          <a:bodyPr spcFirstLastPara="1" vert="horz" wrap="square" lIns="91425" tIns="91425" rIns="91425" bIns="91425" numCol="1" anchor="t" anchorCtr="0" compatLnSpc="1">
            <a:prstTxWarp prst="textNoShape">
              <a:avLst/>
            </a:prstTxWarp>
            <a:normAutofit/>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spcBef>
                <a:spcPts val="0"/>
              </a:spcBef>
              <a:spcAft>
                <a:spcPts val="600"/>
              </a:spcAft>
              <a:buClr>
                <a:srgbClr val="000000"/>
              </a:buClr>
              <a:defRPr/>
            </a:pPr>
            <a:fld id="{77F2261C-A3A6-49AD-9868-D49A006EF5B8}" type="slidenum">
              <a:rPr lang="en-US" altLang="en-US" sz="1600">
                <a:solidFill>
                  <a:schemeClr val="dk2"/>
                </a:solidFill>
                <a:latin typeface="Barlow Semi Condensed"/>
                <a:sym typeface="Barlow Semi Condensed"/>
              </a:rPr>
              <a:pPr>
                <a:spcBef>
                  <a:spcPts val="0"/>
                </a:spcBef>
                <a:spcAft>
                  <a:spcPts val="600"/>
                </a:spcAft>
                <a:buClr>
                  <a:srgbClr val="000000"/>
                </a:buClr>
                <a:defRPr/>
              </a:pPr>
              <a:t>25</a:t>
            </a:fld>
            <a:endParaRPr lang="en-US" sz="1600">
              <a:solidFill>
                <a:schemeClr val="dk2"/>
              </a:solidFill>
              <a:latin typeface="Barlow Semi Condensed"/>
              <a:sym typeface="Barlow Semi Condensed"/>
            </a:endParaRPr>
          </a:p>
        </p:txBody>
      </p:sp>
      <p:sp>
        <p:nvSpPr>
          <p:cNvPr id="6" name="Slide Number Placeholder 3">
            <a:extLst>
              <a:ext uri="{FF2B5EF4-FFF2-40B4-BE49-F238E27FC236}">
                <a16:creationId xmlns:a16="http://schemas.microsoft.com/office/drawing/2014/main" id="{7CF755EB-4794-4792-A12C-84187093D3D3}"/>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25</a:t>
            </a:fld>
            <a:endParaRPr lang="en-US" sz="1600" b="1" dirty="0">
              <a:latin typeface="+mj-lt"/>
            </a:endParaRPr>
          </a:p>
        </p:txBody>
      </p:sp>
    </p:spTree>
    <p:extLst>
      <p:ext uri="{BB962C8B-B14F-4D97-AF65-F5344CB8AC3E}">
        <p14:creationId xmlns:p14="http://schemas.microsoft.com/office/powerpoint/2010/main" val="645109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62400" y="347663"/>
            <a:ext cx="8229600" cy="547687"/>
          </a:xfrm>
        </p:spPr>
        <p:txBody>
          <a:bodyPr>
            <a:noAutofit/>
          </a:bodyPr>
          <a:lstStyle/>
          <a:p>
            <a:pPr algn="ctr"/>
            <a:r>
              <a:rPr lang="en-US" sz="3600" dirty="0" err="1">
                <a:latin typeface="Fjalla One" panose="02000506040000020004" pitchFamily="2" charset="0"/>
              </a:rPr>
              <a:t>Perbedaan</a:t>
            </a:r>
            <a:r>
              <a:rPr lang="en-US" sz="3600" dirty="0">
                <a:latin typeface="Fjalla One" panose="02000506040000020004" pitchFamily="2" charset="0"/>
              </a:rPr>
              <a:t> </a:t>
            </a:r>
            <a:r>
              <a:rPr lang="en-US" sz="3600" dirty="0" err="1">
                <a:latin typeface="Fjalla One" panose="02000506040000020004" pitchFamily="2" charset="0"/>
              </a:rPr>
              <a:t>Temporer</a:t>
            </a:r>
            <a:r>
              <a:rPr lang="en-US" sz="3600" dirty="0">
                <a:latin typeface="Fjalla One" panose="02000506040000020004" pitchFamily="2" charset="0"/>
              </a:rPr>
              <a:t> </a:t>
            </a:r>
            <a:r>
              <a:rPr lang="en-US" sz="3600" dirty="0" err="1">
                <a:latin typeface="Fjalla One" panose="02000506040000020004" pitchFamily="2" charset="0"/>
              </a:rPr>
              <a:t>dapat</a:t>
            </a:r>
            <a:r>
              <a:rPr lang="en-US" sz="3600" dirty="0">
                <a:latin typeface="Fjalla One" panose="02000506040000020004" pitchFamily="2" charset="0"/>
              </a:rPr>
              <a:t> </a:t>
            </a:r>
            <a:r>
              <a:rPr lang="en-US" sz="3600" dirty="0" err="1">
                <a:latin typeface="Fjalla One" panose="02000506040000020004" pitchFamily="2" charset="0"/>
              </a:rPr>
              <a:t>dikurangkan</a:t>
            </a:r>
            <a:endParaRPr lang="en-US" sz="3600" dirty="0">
              <a:latin typeface="Fjalla One" panose="02000506040000020004" pitchFamily="2" charset="0"/>
            </a:endParaRPr>
          </a:p>
        </p:txBody>
      </p:sp>
      <p:sp>
        <p:nvSpPr>
          <p:cNvPr id="3" name="Content Placeholder 2"/>
          <p:cNvSpPr>
            <a:spLocks noGrp="1"/>
          </p:cNvSpPr>
          <p:nvPr>
            <p:ph idx="4294967295"/>
          </p:nvPr>
        </p:nvSpPr>
        <p:spPr>
          <a:xfrm>
            <a:off x="0" y="1481138"/>
            <a:ext cx="9753600" cy="5029200"/>
          </a:xfrm>
        </p:spPr>
        <p:txBody>
          <a:bodyPr>
            <a:normAutofit/>
          </a:bodyPr>
          <a:lstStyle/>
          <a:p>
            <a:pPr marL="342900" indent="-342900">
              <a:spcBef>
                <a:spcPts val="600"/>
              </a:spcBef>
              <a:buFont typeface="Arial" panose="020B0604020202020204" pitchFamily="34" charset="0"/>
              <a:buChar char="•"/>
            </a:pPr>
            <a:r>
              <a:rPr lang="en-US" sz="2000" dirty="0" err="1">
                <a:latin typeface="+mn-lt"/>
              </a:rPr>
              <a:t>biaya</a:t>
            </a:r>
            <a:r>
              <a:rPr lang="en-US" sz="2000" dirty="0">
                <a:latin typeface="+mn-lt"/>
              </a:rPr>
              <a:t> </a:t>
            </a:r>
            <a:r>
              <a:rPr lang="en-US" sz="2000" dirty="0" err="1">
                <a:latin typeface="+mn-lt"/>
              </a:rPr>
              <a:t>manfaat</a:t>
            </a:r>
            <a:r>
              <a:rPr lang="en-US" sz="2000" dirty="0">
                <a:latin typeface="+mn-lt"/>
              </a:rPr>
              <a:t> </a:t>
            </a:r>
            <a:r>
              <a:rPr lang="en-US" sz="2000" dirty="0" err="1">
                <a:latin typeface="+mn-lt"/>
              </a:rPr>
              <a:t>pensiun</a:t>
            </a:r>
            <a:r>
              <a:rPr lang="en-US" sz="2000" dirty="0">
                <a:latin typeface="+mn-lt"/>
              </a:rPr>
              <a:t> </a:t>
            </a:r>
            <a:r>
              <a:rPr lang="en-US" sz="2000" dirty="0" err="1">
                <a:latin typeface="+mn-lt"/>
              </a:rPr>
              <a:t>dapat</a:t>
            </a:r>
            <a:r>
              <a:rPr lang="en-US" sz="2000" dirty="0">
                <a:latin typeface="+mn-lt"/>
              </a:rPr>
              <a:t> </a:t>
            </a:r>
            <a:r>
              <a:rPr lang="en-US" sz="2000" dirty="0" err="1">
                <a:latin typeface="+mn-lt"/>
              </a:rPr>
              <a:t>dikurangkan</a:t>
            </a:r>
            <a:r>
              <a:rPr lang="en-US" sz="2000" dirty="0">
                <a:latin typeface="+mn-lt"/>
              </a:rPr>
              <a:t> </a:t>
            </a:r>
            <a:r>
              <a:rPr lang="en-US" sz="2000" dirty="0" err="1">
                <a:latin typeface="+mn-lt"/>
              </a:rPr>
              <a:t>dalam</a:t>
            </a:r>
            <a:r>
              <a:rPr lang="en-US" sz="2000" dirty="0">
                <a:latin typeface="+mn-lt"/>
              </a:rPr>
              <a:t> </a:t>
            </a:r>
            <a:r>
              <a:rPr lang="en-US" sz="2000" dirty="0" err="1">
                <a:latin typeface="+mn-lt"/>
              </a:rPr>
              <a:t>menentukan</a:t>
            </a:r>
            <a:r>
              <a:rPr lang="en-US" sz="2000" dirty="0">
                <a:latin typeface="+mn-lt"/>
              </a:rPr>
              <a:t> </a:t>
            </a:r>
            <a:r>
              <a:rPr lang="en-US" sz="2000" dirty="0" err="1">
                <a:latin typeface="+mn-lt"/>
              </a:rPr>
              <a:t>laba</a:t>
            </a:r>
            <a:r>
              <a:rPr lang="en-US" sz="2000" dirty="0">
                <a:latin typeface="+mn-lt"/>
              </a:rPr>
              <a:t> </a:t>
            </a:r>
            <a:r>
              <a:rPr lang="en-US" sz="2000" dirty="0" err="1">
                <a:latin typeface="+mn-lt"/>
              </a:rPr>
              <a:t>akuntansi</a:t>
            </a:r>
            <a:r>
              <a:rPr lang="en-US" sz="2000" dirty="0">
                <a:latin typeface="+mn-lt"/>
              </a:rPr>
              <a:t> </a:t>
            </a:r>
            <a:r>
              <a:rPr lang="en-US" sz="2000" dirty="0" err="1">
                <a:latin typeface="+mn-lt"/>
              </a:rPr>
              <a:t>sebagai</a:t>
            </a:r>
            <a:r>
              <a:rPr lang="en-US" sz="2000" dirty="0">
                <a:latin typeface="+mn-lt"/>
              </a:rPr>
              <a:t> </a:t>
            </a:r>
            <a:r>
              <a:rPr lang="en-US" sz="2000" dirty="0" err="1">
                <a:latin typeface="+mn-lt"/>
              </a:rPr>
              <a:t>jasa</a:t>
            </a:r>
            <a:r>
              <a:rPr lang="en-US" sz="2000" dirty="0">
                <a:latin typeface="+mn-lt"/>
              </a:rPr>
              <a:t> yang </a:t>
            </a:r>
            <a:r>
              <a:rPr lang="en-US" sz="2000" dirty="0" err="1">
                <a:latin typeface="+mn-lt"/>
              </a:rPr>
              <a:t>diberikan</a:t>
            </a:r>
            <a:r>
              <a:rPr lang="en-US" sz="2000" dirty="0">
                <a:latin typeface="+mn-lt"/>
              </a:rPr>
              <a:t> </a:t>
            </a:r>
            <a:r>
              <a:rPr lang="en-US" sz="2000" dirty="0" err="1">
                <a:latin typeface="+mn-lt"/>
              </a:rPr>
              <a:t>oleh</a:t>
            </a:r>
            <a:r>
              <a:rPr lang="en-US" sz="2000" dirty="0">
                <a:latin typeface="+mn-lt"/>
              </a:rPr>
              <a:t> </a:t>
            </a:r>
            <a:r>
              <a:rPr lang="en-US" sz="2000" dirty="0" err="1">
                <a:latin typeface="+mn-lt"/>
              </a:rPr>
              <a:t>pegawai</a:t>
            </a:r>
            <a:r>
              <a:rPr lang="en-US" sz="2000" dirty="0">
                <a:latin typeface="+mn-lt"/>
              </a:rPr>
              <a:t>, </a:t>
            </a:r>
            <a:r>
              <a:rPr lang="en-US" sz="2000" dirty="0" err="1">
                <a:latin typeface="+mn-lt"/>
              </a:rPr>
              <a:t>tetapi</a:t>
            </a:r>
            <a:r>
              <a:rPr lang="en-US" sz="2000" dirty="0">
                <a:latin typeface="+mn-lt"/>
              </a:rPr>
              <a:t> </a:t>
            </a:r>
            <a:r>
              <a:rPr lang="en-US" sz="2000" dirty="0" err="1">
                <a:latin typeface="+mn-lt"/>
              </a:rPr>
              <a:t>biaya</a:t>
            </a:r>
            <a:r>
              <a:rPr lang="en-US" sz="2000" dirty="0">
                <a:latin typeface="+mn-lt"/>
              </a:rPr>
              <a:t> </a:t>
            </a:r>
            <a:r>
              <a:rPr lang="en-US" sz="2000" dirty="0" err="1">
                <a:latin typeface="+mn-lt"/>
              </a:rPr>
              <a:t>tersebut</a:t>
            </a:r>
            <a:r>
              <a:rPr lang="en-US" sz="2000" dirty="0">
                <a:latin typeface="+mn-lt"/>
              </a:rPr>
              <a:t> </a:t>
            </a:r>
            <a:r>
              <a:rPr lang="en-US" sz="2000" dirty="0" err="1">
                <a:latin typeface="+mn-lt"/>
              </a:rPr>
              <a:t>baru</a:t>
            </a:r>
            <a:r>
              <a:rPr lang="en-US" sz="2000" dirty="0">
                <a:latin typeface="+mn-lt"/>
              </a:rPr>
              <a:t> </a:t>
            </a:r>
            <a:r>
              <a:rPr lang="en-US" sz="2000" dirty="0" err="1">
                <a:latin typeface="+mn-lt"/>
              </a:rPr>
              <a:t>dapat</a:t>
            </a:r>
            <a:r>
              <a:rPr lang="en-US" sz="2000" dirty="0">
                <a:latin typeface="+mn-lt"/>
              </a:rPr>
              <a:t> </a:t>
            </a:r>
            <a:r>
              <a:rPr lang="en-US" sz="2000" dirty="0" err="1">
                <a:latin typeface="+mn-lt"/>
              </a:rPr>
              <a:t>dikurangkan</a:t>
            </a:r>
            <a:r>
              <a:rPr lang="en-US" sz="2000" dirty="0">
                <a:latin typeface="+mn-lt"/>
              </a:rPr>
              <a:t> </a:t>
            </a:r>
            <a:r>
              <a:rPr lang="en-US" sz="2000" dirty="0" err="1">
                <a:latin typeface="+mn-lt"/>
              </a:rPr>
              <a:t>dalam</a:t>
            </a:r>
            <a:r>
              <a:rPr lang="en-US" sz="2000" dirty="0">
                <a:latin typeface="+mn-lt"/>
              </a:rPr>
              <a:t> </a:t>
            </a:r>
            <a:r>
              <a:rPr lang="en-US" sz="2000" dirty="0" err="1">
                <a:latin typeface="+mn-lt"/>
              </a:rPr>
              <a:t>perhitungan</a:t>
            </a:r>
            <a:r>
              <a:rPr lang="en-US" sz="2000" dirty="0">
                <a:latin typeface="+mn-lt"/>
              </a:rPr>
              <a:t> </a:t>
            </a:r>
            <a:r>
              <a:rPr lang="en-US" sz="2000" dirty="0" err="1">
                <a:latin typeface="+mn-lt"/>
              </a:rPr>
              <a:t>laba</a:t>
            </a:r>
            <a:r>
              <a:rPr lang="en-US" sz="2000" dirty="0">
                <a:latin typeface="+mn-lt"/>
              </a:rPr>
              <a:t> </a:t>
            </a:r>
            <a:r>
              <a:rPr lang="en-US" sz="2000" dirty="0" err="1">
                <a:latin typeface="+mn-lt"/>
              </a:rPr>
              <a:t>kena</a:t>
            </a:r>
            <a:r>
              <a:rPr lang="en-US" sz="2000" dirty="0">
                <a:latin typeface="+mn-lt"/>
              </a:rPr>
              <a:t> </a:t>
            </a:r>
            <a:r>
              <a:rPr lang="en-US" sz="2000" dirty="0" err="1">
                <a:latin typeface="+mn-lt"/>
              </a:rPr>
              <a:t>pajak</a:t>
            </a:r>
            <a:r>
              <a:rPr lang="en-US" sz="2000" dirty="0">
                <a:latin typeface="+mn-lt"/>
              </a:rPr>
              <a:t> </a:t>
            </a:r>
            <a:r>
              <a:rPr lang="en-US" sz="2000" dirty="0" err="1">
                <a:latin typeface="+mn-lt"/>
              </a:rPr>
              <a:t>pada</a:t>
            </a:r>
            <a:r>
              <a:rPr lang="en-US" sz="2000" dirty="0">
                <a:latin typeface="+mn-lt"/>
              </a:rPr>
              <a:t> </a:t>
            </a:r>
            <a:r>
              <a:rPr lang="en-US" sz="2000" dirty="0" err="1">
                <a:latin typeface="+mn-lt"/>
              </a:rPr>
              <a:t>saat</a:t>
            </a:r>
            <a:r>
              <a:rPr lang="en-US" sz="2000" dirty="0">
                <a:latin typeface="+mn-lt"/>
              </a:rPr>
              <a:t> </a:t>
            </a:r>
            <a:r>
              <a:rPr lang="en-US" sz="2000" dirty="0" err="1">
                <a:latin typeface="+mn-lt"/>
              </a:rPr>
              <a:t>iuran</a:t>
            </a:r>
            <a:r>
              <a:rPr lang="en-US" sz="2000" dirty="0">
                <a:latin typeface="+mn-lt"/>
              </a:rPr>
              <a:t> </a:t>
            </a:r>
            <a:r>
              <a:rPr lang="en-US" sz="2000" dirty="0" err="1">
                <a:latin typeface="+mn-lt"/>
              </a:rPr>
              <a:t>atau</a:t>
            </a:r>
            <a:r>
              <a:rPr lang="en-US" sz="2000" dirty="0">
                <a:latin typeface="+mn-lt"/>
              </a:rPr>
              <a:t> </a:t>
            </a:r>
            <a:r>
              <a:rPr lang="en-US" sz="2000" dirty="0" err="1">
                <a:latin typeface="+mn-lt"/>
              </a:rPr>
              <a:t>manfaat</a:t>
            </a:r>
            <a:r>
              <a:rPr lang="en-US" sz="2000" dirty="0">
                <a:latin typeface="+mn-lt"/>
              </a:rPr>
              <a:t> </a:t>
            </a:r>
            <a:r>
              <a:rPr lang="en-US" sz="2000" dirty="0" err="1">
                <a:latin typeface="+mn-lt"/>
              </a:rPr>
              <a:t>pensiun</a:t>
            </a:r>
            <a:r>
              <a:rPr lang="en-US" sz="2000" dirty="0">
                <a:latin typeface="+mn-lt"/>
              </a:rPr>
              <a:t> </a:t>
            </a:r>
            <a:r>
              <a:rPr lang="en-US" sz="2000" dirty="0" err="1">
                <a:latin typeface="+mn-lt"/>
              </a:rPr>
              <a:t>tersebut</a:t>
            </a:r>
            <a:r>
              <a:rPr lang="en-US" sz="2000" dirty="0">
                <a:latin typeface="+mn-lt"/>
              </a:rPr>
              <a:t> </a:t>
            </a:r>
            <a:r>
              <a:rPr lang="en-US" sz="2000" dirty="0" err="1">
                <a:latin typeface="+mn-lt"/>
              </a:rPr>
              <a:t>dibayar</a:t>
            </a:r>
            <a:r>
              <a:rPr lang="en-US" sz="2000" dirty="0">
                <a:latin typeface="+mn-lt"/>
              </a:rPr>
              <a:t> </a:t>
            </a:r>
            <a:r>
              <a:rPr lang="en-US" sz="2000" dirty="0" err="1">
                <a:latin typeface="+mn-lt"/>
              </a:rPr>
              <a:t>oleh</a:t>
            </a:r>
            <a:r>
              <a:rPr lang="en-US" sz="2000" dirty="0">
                <a:latin typeface="+mn-lt"/>
              </a:rPr>
              <a:t> </a:t>
            </a:r>
            <a:r>
              <a:rPr lang="en-US" sz="2000" dirty="0" err="1">
                <a:latin typeface="+mn-lt"/>
              </a:rPr>
              <a:t>entitas</a:t>
            </a:r>
            <a:r>
              <a:rPr lang="en-US" sz="2000" dirty="0">
                <a:latin typeface="+mn-lt"/>
              </a:rPr>
              <a:t>. </a:t>
            </a:r>
          </a:p>
          <a:p>
            <a:pPr marL="342900" indent="-342900">
              <a:spcBef>
                <a:spcPts val="600"/>
              </a:spcBef>
              <a:buFont typeface="Arial" panose="020B0604020202020204" pitchFamily="34" charset="0"/>
              <a:buChar char="•"/>
            </a:pPr>
            <a:r>
              <a:rPr lang="en-US" sz="2000" dirty="0" err="1">
                <a:latin typeface="+mn-lt"/>
              </a:rPr>
              <a:t>biaya</a:t>
            </a:r>
            <a:r>
              <a:rPr lang="en-US" sz="2000" dirty="0">
                <a:latin typeface="+mn-lt"/>
              </a:rPr>
              <a:t> </a:t>
            </a:r>
            <a:r>
              <a:rPr lang="en-US" sz="2000" dirty="0" err="1">
                <a:latin typeface="+mn-lt"/>
              </a:rPr>
              <a:t>riset</a:t>
            </a:r>
            <a:r>
              <a:rPr lang="en-US" sz="2000" dirty="0">
                <a:latin typeface="+mn-lt"/>
              </a:rPr>
              <a:t> </a:t>
            </a:r>
            <a:r>
              <a:rPr lang="en-US" sz="2000" dirty="0" err="1">
                <a:latin typeface="+mn-lt"/>
              </a:rPr>
              <a:t>diakui</a:t>
            </a:r>
            <a:r>
              <a:rPr lang="en-US" sz="2000" dirty="0">
                <a:latin typeface="+mn-lt"/>
              </a:rPr>
              <a:t> </a:t>
            </a:r>
            <a:r>
              <a:rPr lang="en-US" sz="2000" dirty="0" err="1">
                <a:latin typeface="+mn-lt"/>
              </a:rPr>
              <a:t>sebagai</a:t>
            </a:r>
            <a:r>
              <a:rPr lang="en-US" sz="2000" dirty="0">
                <a:latin typeface="+mn-lt"/>
              </a:rPr>
              <a:t> </a:t>
            </a:r>
            <a:r>
              <a:rPr lang="en-US" sz="2000" dirty="0" err="1">
                <a:latin typeface="+mn-lt"/>
              </a:rPr>
              <a:t>beban</a:t>
            </a:r>
            <a:r>
              <a:rPr lang="en-US" sz="2000" dirty="0">
                <a:latin typeface="+mn-lt"/>
              </a:rPr>
              <a:t> </a:t>
            </a:r>
            <a:r>
              <a:rPr lang="en-US" sz="2000" dirty="0" err="1">
                <a:latin typeface="+mn-lt"/>
              </a:rPr>
              <a:t>dalam</a:t>
            </a:r>
            <a:r>
              <a:rPr lang="en-US" sz="2000" dirty="0">
                <a:latin typeface="+mn-lt"/>
              </a:rPr>
              <a:t> </a:t>
            </a:r>
            <a:r>
              <a:rPr lang="en-US" sz="2000" dirty="0" err="1">
                <a:latin typeface="+mn-lt"/>
              </a:rPr>
              <a:t>menentukan</a:t>
            </a:r>
            <a:r>
              <a:rPr lang="en-US" sz="2000" dirty="0">
                <a:latin typeface="+mn-lt"/>
              </a:rPr>
              <a:t> </a:t>
            </a:r>
            <a:r>
              <a:rPr lang="en-US" sz="2000" dirty="0" err="1">
                <a:latin typeface="+mn-lt"/>
              </a:rPr>
              <a:t>laba</a:t>
            </a:r>
            <a:r>
              <a:rPr lang="en-US" sz="2000" dirty="0">
                <a:latin typeface="+mn-lt"/>
              </a:rPr>
              <a:t> </a:t>
            </a:r>
            <a:r>
              <a:rPr lang="en-US" sz="2000" dirty="0" err="1">
                <a:latin typeface="+mn-lt"/>
              </a:rPr>
              <a:t>akuntansi</a:t>
            </a:r>
            <a:r>
              <a:rPr lang="en-US" sz="2000" dirty="0">
                <a:latin typeface="+mn-lt"/>
              </a:rPr>
              <a:t> </a:t>
            </a:r>
            <a:r>
              <a:rPr lang="en-US" sz="2000" dirty="0" err="1">
                <a:latin typeface="+mn-lt"/>
              </a:rPr>
              <a:t>pada</a:t>
            </a:r>
            <a:r>
              <a:rPr lang="en-US" sz="2000" dirty="0">
                <a:latin typeface="+mn-lt"/>
              </a:rPr>
              <a:t> </a:t>
            </a:r>
            <a:r>
              <a:rPr lang="en-US" sz="2000" dirty="0" err="1">
                <a:latin typeface="+mn-lt"/>
              </a:rPr>
              <a:t>periode</a:t>
            </a:r>
            <a:r>
              <a:rPr lang="en-US" sz="2000" dirty="0">
                <a:latin typeface="+mn-lt"/>
              </a:rPr>
              <a:t> </a:t>
            </a:r>
            <a:r>
              <a:rPr lang="en-US" sz="2000" dirty="0" err="1">
                <a:latin typeface="+mn-lt"/>
              </a:rPr>
              <a:t>saat</a:t>
            </a:r>
            <a:r>
              <a:rPr lang="en-US" sz="2000" dirty="0">
                <a:latin typeface="+mn-lt"/>
              </a:rPr>
              <a:t> </a:t>
            </a:r>
            <a:r>
              <a:rPr lang="en-US" sz="2000" dirty="0" err="1">
                <a:latin typeface="+mn-lt"/>
              </a:rPr>
              <a:t>terjadinya</a:t>
            </a:r>
            <a:r>
              <a:rPr lang="en-US" sz="2000" dirty="0">
                <a:latin typeface="+mn-lt"/>
              </a:rPr>
              <a:t> </a:t>
            </a:r>
            <a:r>
              <a:rPr lang="en-US" sz="2000" dirty="0" err="1">
                <a:latin typeface="+mn-lt"/>
              </a:rPr>
              <a:t>tapi</a:t>
            </a:r>
            <a:r>
              <a:rPr lang="en-US" sz="2000" dirty="0">
                <a:latin typeface="+mn-lt"/>
              </a:rPr>
              <a:t> </a:t>
            </a:r>
            <a:r>
              <a:rPr lang="en-US" sz="2000" dirty="0" err="1">
                <a:latin typeface="+mn-lt"/>
              </a:rPr>
              <a:t>tidak</a:t>
            </a:r>
            <a:r>
              <a:rPr lang="en-US" sz="2000" dirty="0">
                <a:latin typeface="+mn-lt"/>
              </a:rPr>
              <a:t> </a:t>
            </a:r>
            <a:r>
              <a:rPr lang="en-US" sz="2000" dirty="0" err="1">
                <a:latin typeface="+mn-lt"/>
              </a:rPr>
              <a:t>diperkenankan</a:t>
            </a:r>
            <a:r>
              <a:rPr lang="en-US" sz="2000" dirty="0">
                <a:latin typeface="+mn-lt"/>
              </a:rPr>
              <a:t> </a:t>
            </a:r>
            <a:r>
              <a:rPr lang="en-US" sz="2000" dirty="0" err="1">
                <a:latin typeface="+mn-lt"/>
              </a:rPr>
              <a:t>sebagai</a:t>
            </a:r>
            <a:r>
              <a:rPr lang="en-US" sz="2000" dirty="0">
                <a:latin typeface="+mn-lt"/>
              </a:rPr>
              <a:t> </a:t>
            </a:r>
            <a:r>
              <a:rPr lang="en-US" sz="2000" dirty="0" err="1">
                <a:latin typeface="+mn-lt"/>
              </a:rPr>
              <a:t>pengurangan</a:t>
            </a:r>
            <a:r>
              <a:rPr lang="en-US" sz="2000" dirty="0">
                <a:latin typeface="+mn-lt"/>
              </a:rPr>
              <a:t> </a:t>
            </a:r>
            <a:r>
              <a:rPr lang="en-US" sz="2000" dirty="0" err="1">
                <a:latin typeface="+mn-lt"/>
              </a:rPr>
              <a:t>dalam</a:t>
            </a:r>
            <a:r>
              <a:rPr lang="en-US" sz="2000" dirty="0">
                <a:latin typeface="+mn-lt"/>
              </a:rPr>
              <a:t> </a:t>
            </a:r>
            <a:r>
              <a:rPr lang="en-US" sz="2000" dirty="0" err="1">
                <a:latin typeface="+mn-lt"/>
              </a:rPr>
              <a:t>menentukan</a:t>
            </a:r>
            <a:r>
              <a:rPr lang="en-US" sz="2000" dirty="0">
                <a:latin typeface="+mn-lt"/>
              </a:rPr>
              <a:t> </a:t>
            </a:r>
            <a:r>
              <a:rPr lang="en-US" sz="2000" dirty="0" err="1">
                <a:latin typeface="+mn-lt"/>
              </a:rPr>
              <a:t>laba</a:t>
            </a:r>
            <a:r>
              <a:rPr lang="en-US" sz="2000" dirty="0">
                <a:latin typeface="+mn-lt"/>
              </a:rPr>
              <a:t> </a:t>
            </a:r>
            <a:r>
              <a:rPr lang="en-US" sz="2000" dirty="0" err="1">
                <a:latin typeface="+mn-lt"/>
              </a:rPr>
              <a:t>kena</a:t>
            </a:r>
            <a:r>
              <a:rPr lang="en-US" sz="2000" dirty="0">
                <a:latin typeface="+mn-lt"/>
              </a:rPr>
              <a:t> </a:t>
            </a:r>
            <a:r>
              <a:rPr lang="en-US" sz="2000" dirty="0" err="1">
                <a:latin typeface="+mn-lt"/>
              </a:rPr>
              <a:t>pajak</a:t>
            </a:r>
            <a:r>
              <a:rPr lang="en-US" sz="2000" dirty="0">
                <a:latin typeface="+mn-lt"/>
              </a:rPr>
              <a:t> (</a:t>
            </a:r>
            <a:r>
              <a:rPr lang="en-US" sz="2000" dirty="0" err="1">
                <a:latin typeface="+mn-lt"/>
              </a:rPr>
              <a:t>rugi</a:t>
            </a:r>
            <a:r>
              <a:rPr lang="en-US" sz="2000" dirty="0">
                <a:latin typeface="+mn-lt"/>
              </a:rPr>
              <a:t> </a:t>
            </a:r>
            <a:r>
              <a:rPr lang="en-US" sz="2000" dirty="0" err="1">
                <a:latin typeface="+mn-lt"/>
              </a:rPr>
              <a:t>pajak</a:t>
            </a:r>
            <a:r>
              <a:rPr lang="en-US" sz="2000" dirty="0">
                <a:latin typeface="+mn-lt"/>
              </a:rPr>
              <a:t>) </a:t>
            </a:r>
            <a:r>
              <a:rPr lang="en-US" sz="2000" dirty="0" err="1">
                <a:latin typeface="+mn-lt"/>
              </a:rPr>
              <a:t>hingga</a:t>
            </a:r>
            <a:r>
              <a:rPr lang="en-US" sz="2000" dirty="0">
                <a:latin typeface="+mn-lt"/>
              </a:rPr>
              <a:t> </a:t>
            </a:r>
            <a:r>
              <a:rPr lang="en-US" sz="2000" dirty="0" err="1">
                <a:latin typeface="+mn-lt"/>
              </a:rPr>
              <a:t>periode</a:t>
            </a:r>
            <a:r>
              <a:rPr lang="en-US" sz="2000" dirty="0">
                <a:latin typeface="+mn-lt"/>
              </a:rPr>
              <a:t> </a:t>
            </a:r>
            <a:r>
              <a:rPr lang="en-US" sz="2000" dirty="0" err="1">
                <a:latin typeface="+mn-lt"/>
              </a:rPr>
              <a:t>selanjutnya</a:t>
            </a:r>
            <a:r>
              <a:rPr lang="en-US" sz="2000" dirty="0">
                <a:latin typeface="+mn-lt"/>
              </a:rPr>
              <a:t>. </a:t>
            </a:r>
          </a:p>
          <a:p>
            <a:pPr marL="342900" indent="-342900">
              <a:spcBef>
                <a:spcPts val="600"/>
              </a:spcBef>
              <a:buFont typeface="Arial" panose="020B0604020202020204" pitchFamily="34" charset="0"/>
              <a:buChar char="•"/>
            </a:pPr>
            <a:r>
              <a:rPr lang="en-US" sz="2000" dirty="0" err="1">
                <a:latin typeface="+mn-lt"/>
              </a:rPr>
              <a:t>dengan</a:t>
            </a:r>
            <a:r>
              <a:rPr lang="en-US" sz="2000" dirty="0">
                <a:latin typeface="+mn-lt"/>
              </a:rPr>
              <a:t> </a:t>
            </a:r>
            <a:r>
              <a:rPr lang="en-US" sz="2000" dirty="0" err="1">
                <a:latin typeface="+mn-lt"/>
              </a:rPr>
              <a:t>beberapa</a:t>
            </a:r>
            <a:r>
              <a:rPr lang="en-US" sz="2000" dirty="0">
                <a:latin typeface="+mn-lt"/>
              </a:rPr>
              <a:t> </a:t>
            </a:r>
            <a:r>
              <a:rPr lang="en-US" sz="2000" dirty="0" err="1">
                <a:latin typeface="+mn-lt"/>
              </a:rPr>
              <a:t>pengecualian</a:t>
            </a:r>
            <a:r>
              <a:rPr lang="en-US" sz="2000" dirty="0">
                <a:latin typeface="+mn-lt"/>
              </a:rPr>
              <a:t>, </a:t>
            </a:r>
            <a:r>
              <a:rPr lang="en-US" sz="2000" dirty="0" err="1">
                <a:latin typeface="+mn-lt"/>
              </a:rPr>
              <a:t>maka</a:t>
            </a:r>
            <a:r>
              <a:rPr lang="en-US" sz="2000" dirty="0">
                <a:latin typeface="+mn-lt"/>
              </a:rPr>
              <a:t> </a:t>
            </a:r>
            <a:r>
              <a:rPr lang="en-US" sz="2000" dirty="0" err="1">
                <a:latin typeface="+mn-lt"/>
              </a:rPr>
              <a:t>entitas</a:t>
            </a:r>
            <a:r>
              <a:rPr lang="en-US" sz="2000" dirty="0">
                <a:latin typeface="+mn-lt"/>
              </a:rPr>
              <a:t> </a:t>
            </a:r>
            <a:r>
              <a:rPr lang="en-US" sz="2000" dirty="0" err="1">
                <a:latin typeface="+mn-lt"/>
              </a:rPr>
              <a:t>mengakui</a:t>
            </a:r>
            <a:r>
              <a:rPr lang="en-US" sz="2000" dirty="0">
                <a:latin typeface="+mn-lt"/>
              </a:rPr>
              <a:t> </a:t>
            </a:r>
            <a:r>
              <a:rPr lang="en-US" sz="2000" dirty="0" err="1">
                <a:latin typeface="+mn-lt"/>
              </a:rPr>
              <a:t>aset</a:t>
            </a:r>
            <a:r>
              <a:rPr lang="en-US" sz="2000" dirty="0">
                <a:latin typeface="+mn-lt"/>
              </a:rPr>
              <a:t> </a:t>
            </a:r>
            <a:r>
              <a:rPr lang="en-US" sz="2000" dirty="0" err="1">
                <a:latin typeface="+mn-lt"/>
              </a:rPr>
              <a:t>teridentifikasi</a:t>
            </a:r>
            <a:r>
              <a:rPr lang="en-US" sz="2000" dirty="0">
                <a:latin typeface="+mn-lt"/>
              </a:rPr>
              <a:t> yang </a:t>
            </a:r>
            <a:r>
              <a:rPr lang="en-US" sz="2000" dirty="0" err="1">
                <a:latin typeface="+mn-lt"/>
              </a:rPr>
              <a:t>diperoleh</a:t>
            </a:r>
            <a:r>
              <a:rPr lang="en-US" sz="2000" dirty="0">
                <a:latin typeface="+mn-lt"/>
              </a:rPr>
              <a:t> </a:t>
            </a:r>
            <a:r>
              <a:rPr lang="en-US" sz="2000" dirty="0" err="1">
                <a:latin typeface="+mn-lt"/>
              </a:rPr>
              <a:t>dan</a:t>
            </a:r>
            <a:r>
              <a:rPr lang="en-US" sz="2000" dirty="0">
                <a:latin typeface="+mn-lt"/>
              </a:rPr>
              <a:t> </a:t>
            </a:r>
            <a:r>
              <a:rPr lang="en-US" sz="2000" dirty="0" err="1">
                <a:latin typeface="+mn-lt"/>
              </a:rPr>
              <a:t>liabilitas</a:t>
            </a:r>
            <a:r>
              <a:rPr lang="en-US" sz="2000" dirty="0">
                <a:latin typeface="+mn-lt"/>
              </a:rPr>
              <a:t> yang </a:t>
            </a:r>
            <a:r>
              <a:rPr lang="en-US" sz="2000" dirty="0" err="1">
                <a:latin typeface="+mn-lt"/>
              </a:rPr>
              <a:t>diambil-alih</a:t>
            </a:r>
            <a:r>
              <a:rPr lang="en-US" sz="2000" dirty="0">
                <a:latin typeface="+mn-lt"/>
              </a:rPr>
              <a:t> </a:t>
            </a:r>
            <a:r>
              <a:rPr lang="en-US" sz="2000" dirty="0" err="1">
                <a:latin typeface="+mn-lt"/>
              </a:rPr>
              <a:t>dalam</a:t>
            </a:r>
            <a:r>
              <a:rPr lang="en-US" sz="2000" dirty="0">
                <a:latin typeface="+mn-lt"/>
              </a:rPr>
              <a:t> </a:t>
            </a:r>
            <a:r>
              <a:rPr lang="en-US" sz="2000" dirty="0" err="1">
                <a:latin typeface="+mn-lt"/>
              </a:rPr>
              <a:t>kombinasi</a:t>
            </a:r>
            <a:r>
              <a:rPr lang="en-US" sz="2000" dirty="0">
                <a:latin typeface="+mn-lt"/>
              </a:rPr>
              <a:t> </a:t>
            </a:r>
            <a:r>
              <a:rPr lang="en-US" sz="2000" dirty="0" err="1">
                <a:latin typeface="+mn-lt"/>
              </a:rPr>
              <a:t>bisnis</a:t>
            </a:r>
            <a:r>
              <a:rPr lang="en-US" sz="2000" dirty="0">
                <a:latin typeface="+mn-lt"/>
              </a:rPr>
              <a:t> </a:t>
            </a:r>
            <a:r>
              <a:rPr lang="en-US" sz="2000" dirty="0" err="1">
                <a:latin typeface="+mn-lt"/>
              </a:rPr>
              <a:t>pada</a:t>
            </a:r>
            <a:r>
              <a:rPr lang="en-US" sz="2000" dirty="0">
                <a:latin typeface="+mn-lt"/>
              </a:rPr>
              <a:t> </a:t>
            </a:r>
            <a:r>
              <a:rPr lang="en-US" sz="2000" dirty="0" err="1">
                <a:latin typeface="+mn-lt"/>
              </a:rPr>
              <a:t>nilai</a:t>
            </a:r>
            <a:r>
              <a:rPr lang="en-US" sz="2000" dirty="0">
                <a:latin typeface="+mn-lt"/>
              </a:rPr>
              <a:t> </a:t>
            </a:r>
            <a:r>
              <a:rPr lang="en-US" sz="2000" dirty="0" err="1">
                <a:latin typeface="+mn-lt"/>
              </a:rPr>
              <a:t>wajar</a:t>
            </a:r>
            <a:r>
              <a:rPr lang="en-US" sz="2000" dirty="0">
                <a:latin typeface="+mn-lt"/>
              </a:rPr>
              <a:t> </a:t>
            </a:r>
            <a:r>
              <a:rPr lang="en-US" sz="2000" dirty="0" err="1">
                <a:latin typeface="+mn-lt"/>
              </a:rPr>
              <a:t>saat</a:t>
            </a:r>
            <a:r>
              <a:rPr lang="en-US" sz="2000" dirty="0">
                <a:latin typeface="+mn-lt"/>
              </a:rPr>
              <a:t> </a:t>
            </a:r>
            <a:r>
              <a:rPr lang="en-US" sz="2000" dirty="0" err="1">
                <a:latin typeface="+mn-lt"/>
              </a:rPr>
              <a:t>tanggal</a:t>
            </a:r>
            <a:r>
              <a:rPr lang="en-US" sz="2000" dirty="0">
                <a:latin typeface="+mn-lt"/>
              </a:rPr>
              <a:t> </a:t>
            </a:r>
            <a:r>
              <a:rPr lang="en-US" sz="2000" dirty="0" err="1">
                <a:latin typeface="+mn-lt"/>
              </a:rPr>
              <a:t>perolehan</a:t>
            </a:r>
            <a:r>
              <a:rPr lang="en-US" sz="2000" dirty="0">
                <a:latin typeface="+mn-lt"/>
              </a:rPr>
              <a:t>. </a:t>
            </a:r>
            <a:r>
              <a:rPr lang="en-US" sz="2000" dirty="0" err="1">
                <a:latin typeface="+mn-lt"/>
              </a:rPr>
              <a:t>Liabilitas</a:t>
            </a:r>
            <a:r>
              <a:rPr lang="en-US" sz="2000" dirty="0">
                <a:latin typeface="+mn-lt"/>
              </a:rPr>
              <a:t> </a:t>
            </a:r>
            <a:r>
              <a:rPr lang="en-US" sz="2000" dirty="0" err="1">
                <a:latin typeface="+mn-lt"/>
              </a:rPr>
              <a:t>diakui</a:t>
            </a:r>
            <a:r>
              <a:rPr lang="en-US" sz="2000" dirty="0">
                <a:latin typeface="+mn-lt"/>
              </a:rPr>
              <a:t> </a:t>
            </a:r>
            <a:r>
              <a:rPr lang="en-US" sz="2000" dirty="0" err="1">
                <a:latin typeface="+mn-lt"/>
              </a:rPr>
              <a:t>tetapi</a:t>
            </a:r>
            <a:r>
              <a:rPr lang="en-US" sz="2000" dirty="0">
                <a:latin typeface="+mn-lt"/>
              </a:rPr>
              <a:t> </a:t>
            </a:r>
            <a:r>
              <a:rPr lang="en-US" sz="2000" dirty="0" err="1">
                <a:latin typeface="+mn-lt"/>
              </a:rPr>
              <a:t>biaya</a:t>
            </a:r>
            <a:r>
              <a:rPr lang="en-US" sz="2000" dirty="0">
                <a:latin typeface="+mn-lt"/>
              </a:rPr>
              <a:t> </a:t>
            </a:r>
            <a:r>
              <a:rPr lang="en-US" sz="2000" dirty="0" err="1">
                <a:latin typeface="+mn-lt"/>
              </a:rPr>
              <a:t>baru</a:t>
            </a:r>
            <a:r>
              <a:rPr lang="en-US" sz="2000" dirty="0">
                <a:latin typeface="+mn-lt"/>
              </a:rPr>
              <a:t> </a:t>
            </a:r>
            <a:r>
              <a:rPr lang="en-US" sz="2000" dirty="0" err="1">
                <a:latin typeface="+mn-lt"/>
              </a:rPr>
              <a:t>dapat</a:t>
            </a:r>
            <a:r>
              <a:rPr lang="en-US" sz="2000" dirty="0">
                <a:latin typeface="+mn-lt"/>
              </a:rPr>
              <a:t> </a:t>
            </a:r>
            <a:r>
              <a:rPr lang="en-US" sz="2000" dirty="0" err="1">
                <a:latin typeface="+mn-lt"/>
              </a:rPr>
              <a:t>dikurangkan</a:t>
            </a:r>
            <a:r>
              <a:rPr lang="en-US" sz="2000" dirty="0">
                <a:latin typeface="+mn-lt"/>
              </a:rPr>
              <a:t> di masa </a:t>
            </a:r>
            <a:r>
              <a:rPr lang="en-US" sz="2000" dirty="0" err="1">
                <a:latin typeface="+mn-lt"/>
              </a:rPr>
              <a:t>depan</a:t>
            </a:r>
            <a:r>
              <a:rPr lang="en-US" sz="2000" dirty="0">
                <a:latin typeface="+mn-lt"/>
              </a:rPr>
              <a:t> </a:t>
            </a:r>
            <a:r>
              <a:rPr lang="en-US" sz="2000" dirty="0" err="1">
                <a:latin typeface="+mn-lt"/>
              </a:rPr>
              <a:t>untuk</a:t>
            </a:r>
            <a:r>
              <a:rPr lang="en-US" sz="2000" dirty="0">
                <a:latin typeface="+mn-lt"/>
              </a:rPr>
              <a:t> </a:t>
            </a:r>
            <a:r>
              <a:rPr lang="en-US" sz="2000" dirty="0" err="1">
                <a:latin typeface="+mn-lt"/>
              </a:rPr>
              <a:t>tujuan</a:t>
            </a:r>
            <a:r>
              <a:rPr lang="en-US" sz="2000" dirty="0">
                <a:latin typeface="+mn-lt"/>
              </a:rPr>
              <a:t> </a:t>
            </a:r>
            <a:r>
              <a:rPr lang="en-US" sz="2000" dirty="0" err="1">
                <a:latin typeface="+mn-lt"/>
              </a:rPr>
              <a:t>pajak</a:t>
            </a:r>
            <a:r>
              <a:rPr lang="en-US" sz="2000" dirty="0">
                <a:latin typeface="+mn-lt"/>
              </a:rPr>
              <a:t>.</a:t>
            </a:r>
          </a:p>
          <a:p>
            <a:pPr marL="342900" indent="-342900">
              <a:spcBef>
                <a:spcPts val="600"/>
              </a:spcBef>
              <a:buFont typeface="Arial" panose="020B0604020202020204" pitchFamily="34" charset="0"/>
              <a:buChar char="•"/>
            </a:pPr>
            <a:r>
              <a:rPr lang="en-US" sz="2000" dirty="0" err="1">
                <a:latin typeface="+mn-lt"/>
              </a:rPr>
              <a:t>aset</a:t>
            </a:r>
            <a:r>
              <a:rPr lang="en-US" sz="2000" dirty="0">
                <a:latin typeface="+mn-lt"/>
              </a:rPr>
              <a:t> </a:t>
            </a:r>
            <a:r>
              <a:rPr lang="en-US" sz="2000" dirty="0" err="1">
                <a:latin typeface="+mn-lt"/>
              </a:rPr>
              <a:t>tertentu</a:t>
            </a:r>
            <a:r>
              <a:rPr lang="en-US" sz="2000" dirty="0">
                <a:latin typeface="+mn-lt"/>
              </a:rPr>
              <a:t> </a:t>
            </a:r>
            <a:r>
              <a:rPr lang="en-US" sz="2000" dirty="0" err="1">
                <a:latin typeface="+mn-lt"/>
              </a:rPr>
              <a:t>dapat</a:t>
            </a:r>
            <a:r>
              <a:rPr lang="en-US" sz="2000" dirty="0">
                <a:latin typeface="+mn-lt"/>
              </a:rPr>
              <a:t> </a:t>
            </a:r>
            <a:r>
              <a:rPr lang="en-US" sz="2000" dirty="0" err="1">
                <a:latin typeface="+mn-lt"/>
              </a:rPr>
              <a:t>dicatat</a:t>
            </a:r>
            <a:r>
              <a:rPr lang="en-US" sz="2000" dirty="0">
                <a:latin typeface="+mn-lt"/>
              </a:rPr>
              <a:t> pada </a:t>
            </a:r>
            <a:r>
              <a:rPr lang="en-US" sz="2000" dirty="0" err="1">
                <a:latin typeface="+mn-lt"/>
              </a:rPr>
              <a:t>nilai</a:t>
            </a:r>
            <a:r>
              <a:rPr lang="en-US" sz="2000" dirty="0">
                <a:latin typeface="+mn-lt"/>
              </a:rPr>
              <a:t> </a:t>
            </a:r>
            <a:r>
              <a:rPr lang="en-US" sz="2000" dirty="0" err="1">
                <a:latin typeface="+mn-lt"/>
              </a:rPr>
              <a:t>wajar</a:t>
            </a:r>
            <a:r>
              <a:rPr lang="en-US" sz="2000" dirty="0">
                <a:latin typeface="+mn-lt"/>
              </a:rPr>
              <a:t>, </a:t>
            </a:r>
            <a:r>
              <a:rPr lang="en-US" sz="2000" dirty="0" err="1">
                <a:latin typeface="+mn-lt"/>
              </a:rPr>
              <a:t>atau</a:t>
            </a:r>
            <a:r>
              <a:rPr lang="en-US" sz="2000" dirty="0">
                <a:latin typeface="+mn-lt"/>
              </a:rPr>
              <a:t> </a:t>
            </a:r>
            <a:r>
              <a:rPr lang="en-US" sz="2000" dirty="0" err="1">
                <a:latin typeface="+mn-lt"/>
              </a:rPr>
              <a:t>dapat</a:t>
            </a:r>
            <a:r>
              <a:rPr lang="en-US" sz="2000" dirty="0">
                <a:latin typeface="+mn-lt"/>
              </a:rPr>
              <a:t> </a:t>
            </a:r>
            <a:r>
              <a:rPr lang="en-US" sz="2000" dirty="0" err="1">
                <a:latin typeface="+mn-lt"/>
              </a:rPr>
              <a:t>dinilai</a:t>
            </a:r>
            <a:r>
              <a:rPr lang="en-US" sz="2000" dirty="0">
                <a:latin typeface="+mn-lt"/>
              </a:rPr>
              <a:t> </a:t>
            </a:r>
            <a:r>
              <a:rPr lang="en-US" sz="2000" dirty="0" err="1">
                <a:latin typeface="+mn-lt"/>
              </a:rPr>
              <a:t>kembali</a:t>
            </a:r>
            <a:r>
              <a:rPr lang="en-US" sz="2000" dirty="0">
                <a:latin typeface="+mn-lt"/>
              </a:rPr>
              <a:t> </a:t>
            </a:r>
            <a:r>
              <a:rPr lang="en-US" sz="2000" dirty="0" err="1">
                <a:latin typeface="+mn-lt"/>
              </a:rPr>
              <a:t>tanpa</a:t>
            </a:r>
            <a:r>
              <a:rPr lang="en-US" sz="2000" dirty="0">
                <a:latin typeface="+mn-lt"/>
              </a:rPr>
              <a:t> </a:t>
            </a:r>
            <a:r>
              <a:rPr lang="en-US" sz="2000" dirty="0" err="1">
                <a:latin typeface="+mn-lt"/>
              </a:rPr>
              <a:t>penyesuaian</a:t>
            </a:r>
            <a:r>
              <a:rPr lang="en-US" sz="2000" dirty="0">
                <a:latin typeface="+mn-lt"/>
              </a:rPr>
              <a:t> </a:t>
            </a:r>
            <a:r>
              <a:rPr lang="en-US" sz="2000" dirty="0" err="1">
                <a:latin typeface="+mn-lt"/>
              </a:rPr>
              <a:t>ekuivalen</a:t>
            </a:r>
            <a:r>
              <a:rPr lang="en-US" sz="2000" dirty="0">
                <a:latin typeface="+mn-lt"/>
              </a:rPr>
              <a:t> yang </a:t>
            </a:r>
            <a:r>
              <a:rPr lang="en-US" sz="2000" dirty="0" err="1">
                <a:latin typeface="+mn-lt"/>
              </a:rPr>
              <a:t>dibuat</a:t>
            </a:r>
            <a:r>
              <a:rPr lang="en-US" sz="2000" dirty="0">
                <a:latin typeface="+mn-lt"/>
              </a:rPr>
              <a:t> </a:t>
            </a:r>
            <a:r>
              <a:rPr lang="en-US" sz="2000" dirty="0" err="1">
                <a:latin typeface="+mn-lt"/>
              </a:rPr>
              <a:t>untuk</a:t>
            </a:r>
            <a:r>
              <a:rPr lang="en-US" sz="2000" dirty="0">
                <a:latin typeface="+mn-lt"/>
              </a:rPr>
              <a:t> </a:t>
            </a:r>
            <a:r>
              <a:rPr lang="en-US" sz="2000" dirty="0" err="1">
                <a:latin typeface="+mn-lt"/>
              </a:rPr>
              <a:t>tujuan</a:t>
            </a:r>
            <a:r>
              <a:rPr lang="en-US" sz="2000" dirty="0">
                <a:latin typeface="+mn-lt"/>
              </a:rPr>
              <a:t> </a:t>
            </a:r>
            <a:r>
              <a:rPr lang="en-US" sz="2000" dirty="0" err="1">
                <a:latin typeface="+mn-lt"/>
              </a:rPr>
              <a:t>pajak</a:t>
            </a:r>
            <a:r>
              <a:rPr lang="en-US" sz="2000" dirty="0">
                <a:latin typeface="+mn-lt"/>
              </a:rPr>
              <a:t>. </a:t>
            </a:r>
            <a:r>
              <a:rPr lang="en-US" sz="2000" dirty="0" err="1">
                <a:latin typeface="+mn-lt"/>
              </a:rPr>
              <a:t>Perbedaan</a:t>
            </a:r>
            <a:r>
              <a:rPr lang="en-US" sz="2000" dirty="0">
                <a:latin typeface="+mn-lt"/>
              </a:rPr>
              <a:t> </a:t>
            </a:r>
            <a:r>
              <a:rPr lang="en-US" sz="2000" dirty="0" err="1">
                <a:latin typeface="+mn-lt"/>
              </a:rPr>
              <a:t>temporer</a:t>
            </a:r>
            <a:r>
              <a:rPr lang="en-US" sz="2000" dirty="0">
                <a:latin typeface="+mn-lt"/>
              </a:rPr>
              <a:t> </a:t>
            </a:r>
            <a:r>
              <a:rPr lang="en-US" sz="2000" dirty="0" err="1">
                <a:latin typeface="+mn-lt"/>
              </a:rPr>
              <a:t>dapat</a:t>
            </a:r>
            <a:r>
              <a:rPr lang="en-US" sz="2000" dirty="0">
                <a:latin typeface="+mn-lt"/>
              </a:rPr>
              <a:t> </a:t>
            </a:r>
            <a:r>
              <a:rPr lang="en-US" sz="2000" dirty="0" err="1">
                <a:latin typeface="+mn-lt"/>
              </a:rPr>
              <a:t>dikurangkan</a:t>
            </a:r>
            <a:r>
              <a:rPr lang="en-US" sz="2000" dirty="0">
                <a:latin typeface="+mn-lt"/>
              </a:rPr>
              <a:t> </a:t>
            </a:r>
            <a:r>
              <a:rPr lang="en-US" sz="2000" dirty="0" err="1">
                <a:latin typeface="+mn-lt"/>
              </a:rPr>
              <a:t>timbul</a:t>
            </a:r>
            <a:r>
              <a:rPr lang="en-US" sz="2000" dirty="0">
                <a:latin typeface="+mn-lt"/>
              </a:rPr>
              <a:t> </a:t>
            </a:r>
            <a:r>
              <a:rPr lang="en-US" sz="2000" dirty="0" err="1">
                <a:latin typeface="+mn-lt"/>
              </a:rPr>
              <a:t>jika</a:t>
            </a:r>
            <a:r>
              <a:rPr lang="en-US" sz="2000" dirty="0">
                <a:latin typeface="+mn-lt"/>
              </a:rPr>
              <a:t> </a:t>
            </a:r>
            <a:r>
              <a:rPr lang="en-US" sz="2000" dirty="0" err="1">
                <a:latin typeface="+mn-lt"/>
              </a:rPr>
              <a:t>dasar</a:t>
            </a:r>
            <a:r>
              <a:rPr lang="en-US" sz="2000" dirty="0">
                <a:latin typeface="+mn-lt"/>
              </a:rPr>
              <a:t> </a:t>
            </a:r>
            <a:r>
              <a:rPr lang="en-US" sz="2000" dirty="0" err="1">
                <a:latin typeface="+mn-lt"/>
              </a:rPr>
              <a:t>pengenaan</a:t>
            </a:r>
            <a:r>
              <a:rPr lang="en-US" sz="2000" dirty="0">
                <a:latin typeface="+mn-lt"/>
              </a:rPr>
              <a:t> </a:t>
            </a:r>
            <a:r>
              <a:rPr lang="en-US" sz="2000" dirty="0" err="1">
                <a:latin typeface="+mn-lt"/>
              </a:rPr>
              <a:t>pajak</a:t>
            </a:r>
            <a:r>
              <a:rPr lang="en-US" sz="2000" dirty="0">
                <a:latin typeface="+mn-lt"/>
              </a:rPr>
              <a:t> </a:t>
            </a:r>
            <a:r>
              <a:rPr lang="en-US" sz="2000" dirty="0" err="1">
                <a:latin typeface="+mn-lt"/>
              </a:rPr>
              <a:t>aset</a:t>
            </a:r>
            <a:r>
              <a:rPr lang="en-US" sz="2000" dirty="0">
                <a:latin typeface="+mn-lt"/>
              </a:rPr>
              <a:t> </a:t>
            </a:r>
            <a:r>
              <a:rPr lang="en-US" sz="2000" dirty="0" err="1">
                <a:latin typeface="+mn-lt"/>
              </a:rPr>
              <a:t>melebihi</a:t>
            </a:r>
            <a:r>
              <a:rPr lang="en-US" sz="2000" dirty="0">
                <a:latin typeface="+mn-lt"/>
              </a:rPr>
              <a:t> </a:t>
            </a:r>
            <a:r>
              <a:rPr lang="en-US" sz="2000" dirty="0" err="1">
                <a:latin typeface="+mn-lt"/>
              </a:rPr>
              <a:t>jumlah</a:t>
            </a:r>
            <a:r>
              <a:rPr lang="en-US" sz="2000" dirty="0">
                <a:latin typeface="+mn-lt"/>
              </a:rPr>
              <a:t> </a:t>
            </a:r>
            <a:r>
              <a:rPr lang="en-US" sz="2000" dirty="0" err="1">
                <a:latin typeface="+mn-lt"/>
              </a:rPr>
              <a:t>tercatat</a:t>
            </a:r>
            <a:r>
              <a:rPr lang="en-US" sz="2000" dirty="0">
                <a:latin typeface="+mn-lt"/>
              </a:rPr>
              <a:t> </a:t>
            </a:r>
          </a:p>
        </p:txBody>
      </p:sp>
      <p:sp>
        <p:nvSpPr>
          <p:cNvPr id="5" name="Slide Number Placeholder 3">
            <a:extLst>
              <a:ext uri="{FF2B5EF4-FFF2-40B4-BE49-F238E27FC236}">
                <a16:creationId xmlns:a16="http://schemas.microsoft.com/office/drawing/2014/main" id="{DDBA62EE-4CFC-45F6-903D-31A1E611C1A7}"/>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26</a:t>
            </a:fld>
            <a:endParaRPr lang="en-US" sz="1600" b="1" dirty="0">
              <a:latin typeface="+mj-lt"/>
            </a:endParaRPr>
          </a:p>
        </p:txBody>
      </p:sp>
    </p:spTree>
    <p:extLst>
      <p:ext uri="{BB962C8B-B14F-4D97-AF65-F5344CB8AC3E}">
        <p14:creationId xmlns:p14="http://schemas.microsoft.com/office/powerpoint/2010/main" val="1950128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457200"/>
            <a:ext cx="8195300" cy="794400"/>
          </a:xfrm>
        </p:spPr>
        <p:txBody>
          <a:bodyPr>
            <a:noAutofit/>
          </a:bodyPr>
          <a:lstStyle/>
          <a:p>
            <a:pPr algn="ctr"/>
            <a:r>
              <a:rPr lang="en-US" sz="3600" dirty="0" err="1">
                <a:latin typeface="Fjalla One" panose="02000506040000020004" pitchFamily="2" charset="0"/>
              </a:rPr>
              <a:t>Perbedaan</a:t>
            </a:r>
            <a:r>
              <a:rPr lang="en-US" sz="3600" dirty="0">
                <a:latin typeface="Fjalla One" panose="02000506040000020004" pitchFamily="2" charset="0"/>
              </a:rPr>
              <a:t> </a:t>
            </a:r>
            <a:r>
              <a:rPr lang="en-US" sz="3600" dirty="0" err="1">
                <a:latin typeface="Fjalla One" panose="02000506040000020004" pitchFamily="2" charset="0"/>
              </a:rPr>
              <a:t>Temporer</a:t>
            </a:r>
            <a:r>
              <a:rPr lang="en-US" sz="3600" dirty="0">
                <a:latin typeface="Fjalla One" panose="02000506040000020004" pitchFamily="2" charset="0"/>
              </a:rPr>
              <a:t> </a:t>
            </a:r>
            <a:r>
              <a:rPr lang="en-US" sz="3600" dirty="0" err="1">
                <a:latin typeface="Fjalla One" panose="02000506040000020004" pitchFamily="2" charset="0"/>
              </a:rPr>
              <a:t>dapat</a:t>
            </a:r>
            <a:r>
              <a:rPr lang="en-US" sz="3600" dirty="0">
                <a:latin typeface="Fjalla One" panose="02000506040000020004" pitchFamily="2" charset="0"/>
              </a:rPr>
              <a:t> </a:t>
            </a:r>
            <a:r>
              <a:rPr lang="en-US" sz="3600" dirty="0" err="1">
                <a:latin typeface="Fjalla One" panose="02000506040000020004" pitchFamily="2" charset="0"/>
              </a:rPr>
              <a:t>Dikurangkan</a:t>
            </a:r>
            <a:endParaRPr lang="en-US" sz="3600" dirty="0">
              <a:latin typeface="Fjalla One" panose="02000506040000020004" pitchFamily="2" charset="0"/>
            </a:endParaRPr>
          </a:p>
        </p:txBody>
      </p:sp>
      <p:sp>
        <p:nvSpPr>
          <p:cNvPr id="3" name="Content Placeholder 2"/>
          <p:cNvSpPr>
            <a:spLocks noGrp="1"/>
          </p:cNvSpPr>
          <p:nvPr>
            <p:ph sz="quarter" idx="10"/>
          </p:nvPr>
        </p:nvSpPr>
        <p:spPr>
          <a:xfrm>
            <a:off x="609600" y="1438090"/>
            <a:ext cx="10744200" cy="4991613"/>
          </a:xfrm>
          <a:solidFill>
            <a:schemeClr val="bg2">
              <a:lumMod val="20000"/>
              <a:lumOff val="80000"/>
            </a:schemeClr>
          </a:solidFill>
        </p:spPr>
        <p:txBody>
          <a:bodyPr>
            <a:noAutofit/>
          </a:bodyPr>
          <a:lstStyle/>
          <a:p>
            <a:pPr marL="285750" indent="-285750" algn="just">
              <a:lnSpc>
                <a:spcPct val="90000"/>
              </a:lnSpc>
              <a:spcBef>
                <a:spcPts val="600"/>
              </a:spcBef>
              <a:buFont typeface="Arial" panose="020B0604020202020204" pitchFamily="34" charset="0"/>
              <a:buChar char="•"/>
            </a:pPr>
            <a:r>
              <a:rPr lang="en-US" sz="1600" b="1" dirty="0" err="1"/>
              <a:t>Eksistensi</a:t>
            </a:r>
            <a:r>
              <a:rPr lang="en-US" sz="1600" b="1" dirty="0"/>
              <a:t> </a:t>
            </a:r>
            <a:r>
              <a:rPr lang="en-US" sz="1600" b="1" dirty="0" err="1"/>
              <a:t>perbedaan</a:t>
            </a:r>
            <a:r>
              <a:rPr lang="en-US" sz="1600" b="1" dirty="0"/>
              <a:t> </a:t>
            </a:r>
            <a:r>
              <a:rPr lang="en-US" sz="1600" b="1" dirty="0" err="1"/>
              <a:t>temporer</a:t>
            </a:r>
            <a:r>
              <a:rPr lang="en-US" sz="1600" b="1" dirty="0"/>
              <a:t> </a:t>
            </a:r>
            <a:r>
              <a:rPr lang="en-US" sz="1600" b="1" dirty="0" err="1"/>
              <a:t>dapat</a:t>
            </a:r>
            <a:r>
              <a:rPr lang="en-US" sz="1600" b="1" dirty="0"/>
              <a:t> </a:t>
            </a:r>
            <a:r>
              <a:rPr lang="en-US" sz="1600" b="1" dirty="0" err="1"/>
              <a:t>dikurangkan</a:t>
            </a:r>
            <a:r>
              <a:rPr lang="en-US" sz="1600" b="1" dirty="0"/>
              <a:t>  (26(d)) </a:t>
            </a:r>
          </a:p>
          <a:p>
            <a:pPr marL="635000" lvl="1" indent="-285750" algn="just">
              <a:lnSpc>
                <a:spcPct val="90000"/>
              </a:lnSpc>
              <a:spcBef>
                <a:spcPts val="600"/>
              </a:spcBef>
              <a:buFont typeface="Arial" panose="020B0604020202020204" pitchFamily="34" charset="0"/>
              <a:buChar char="•"/>
            </a:pPr>
            <a:r>
              <a:rPr lang="en-US" sz="1600" dirty="0" err="1"/>
              <a:t>Menambahkan</a:t>
            </a:r>
            <a:r>
              <a:rPr lang="en-US" sz="1600" dirty="0"/>
              <a:t> </a:t>
            </a:r>
            <a:r>
              <a:rPr lang="en-US" sz="1600" dirty="0" err="1"/>
              <a:t>ilustrasi</a:t>
            </a:r>
            <a:r>
              <a:rPr lang="en-US" sz="1600" dirty="0"/>
              <a:t> </a:t>
            </a:r>
            <a:r>
              <a:rPr lang="en-US" sz="1600" dirty="0" err="1"/>
              <a:t>untuk</a:t>
            </a:r>
            <a:r>
              <a:rPr lang="en-US" sz="1600" dirty="0"/>
              <a:t> </a:t>
            </a:r>
            <a:r>
              <a:rPr lang="en-US" sz="1600" dirty="0" err="1"/>
              <a:t>menglarifikasi</a:t>
            </a:r>
            <a:r>
              <a:rPr lang="en-US" sz="1600" dirty="0"/>
              <a:t> </a:t>
            </a:r>
            <a:r>
              <a:rPr lang="en-US" sz="1600" dirty="0" err="1"/>
              <a:t>perbedaan</a:t>
            </a:r>
            <a:r>
              <a:rPr lang="en-US" sz="1600" dirty="0"/>
              <a:t> </a:t>
            </a:r>
            <a:r>
              <a:rPr lang="en-US" sz="1600" dirty="0" err="1"/>
              <a:t>temporer</a:t>
            </a:r>
            <a:r>
              <a:rPr lang="en-US" sz="1600" dirty="0"/>
              <a:t> </a:t>
            </a:r>
            <a:r>
              <a:rPr lang="en-US" sz="1600" dirty="0" err="1"/>
              <a:t>dapat</a:t>
            </a:r>
            <a:r>
              <a:rPr lang="en-US" sz="1600" dirty="0"/>
              <a:t> </a:t>
            </a:r>
            <a:r>
              <a:rPr lang="en-US" sz="1600" dirty="0" err="1"/>
              <a:t>dikurangkan</a:t>
            </a:r>
            <a:r>
              <a:rPr lang="en-US" sz="1600" dirty="0"/>
              <a:t> yang </a:t>
            </a:r>
            <a:r>
              <a:rPr lang="en-US" sz="1600" dirty="0" err="1"/>
              <a:t>timbul</a:t>
            </a:r>
            <a:r>
              <a:rPr lang="en-US" sz="1600" dirty="0"/>
              <a:t> </a:t>
            </a:r>
            <a:r>
              <a:rPr lang="en-US" sz="1600" dirty="0" err="1"/>
              <a:t>ketika</a:t>
            </a:r>
            <a:r>
              <a:rPr lang="en-US" sz="1600" dirty="0"/>
              <a:t> </a:t>
            </a:r>
            <a:r>
              <a:rPr lang="en-US" sz="1600" dirty="0" err="1"/>
              <a:t>jumlah</a:t>
            </a:r>
            <a:r>
              <a:rPr lang="en-US" sz="1600" dirty="0"/>
              <a:t> </a:t>
            </a:r>
            <a:r>
              <a:rPr lang="en-US" sz="1600" dirty="0" err="1"/>
              <a:t>tercatat</a:t>
            </a:r>
            <a:r>
              <a:rPr lang="en-US" sz="1600" dirty="0"/>
              <a:t> </a:t>
            </a:r>
            <a:r>
              <a:rPr lang="en-US" sz="1600" dirty="0" err="1"/>
              <a:t>aset</a:t>
            </a:r>
            <a:r>
              <a:rPr lang="en-US" sz="1600" dirty="0"/>
              <a:t> </a:t>
            </a:r>
            <a:r>
              <a:rPr lang="en-US" sz="1600" dirty="0" err="1"/>
              <a:t>instrumen</a:t>
            </a:r>
            <a:r>
              <a:rPr lang="en-US" sz="1600" dirty="0"/>
              <a:t> utang yang </a:t>
            </a:r>
            <a:r>
              <a:rPr lang="en-US" sz="1600" dirty="0" err="1"/>
              <a:t>diukur</a:t>
            </a:r>
            <a:r>
              <a:rPr lang="en-US" sz="1600" dirty="0"/>
              <a:t> pada </a:t>
            </a:r>
            <a:r>
              <a:rPr lang="en-US" sz="1600" dirty="0" err="1"/>
              <a:t>nilai</a:t>
            </a:r>
            <a:r>
              <a:rPr lang="en-US" sz="1600" dirty="0"/>
              <a:t> </a:t>
            </a:r>
            <a:r>
              <a:rPr lang="en-US" sz="1600" dirty="0" err="1"/>
              <a:t>wajar</a:t>
            </a:r>
            <a:r>
              <a:rPr lang="en-US" sz="1600" dirty="0"/>
              <a:t> dan </a:t>
            </a:r>
            <a:r>
              <a:rPr lang="en-US" sz="1600" dirty="0" err="1"/>
              <a:t>nilai</a:t>
            </a:r>
            <a:r>
              <a:rPr lang="en-US" sz="1600" dirty="0"/>
              <a:t> </a:t>
            </a:r>
            <a:r>
              <a:rPr lang="en-US" sz="1600" dirty="0" err="1"/>
              <a:t>wajar</a:t>
            </a:r>
            <a:r>
              <a:rPr lang="en-US" sz="1600" dirty="0"/>
              <a:t> </a:t>
            </a:r>
            <a:r>
              <a:rPr lang="en-US" sz="1600" dirty="0" err="1"/>
              <a:t>tersebut</a:t>
            </a:r>
            <a:r>
              <a:rPr lang="en-US" sz="1600" dirty="0"/>
              <a:t> </a:t>
            </a:r>
            <a:r>
              <a:rPr lang="en-US" sz="1600" dirty="0" err="1"/>
              <a:t>lebih</a:t>
            </a:r>
            <a:r>
              <a:rPr lang="en-US" sz="1600" dirty="0"/>
              <a:t> </a:t>
            </a:r>
            <a:r>
              <a:rPr lang="en-US" sz="1600" dirty="0" err="1"/>
              <a:t>kecil</a:t>
            </a:r>
            <a:r>
              <a:rPr lang="en-US" sz="1600" dirty="0"/>
              <a:t> </a:t>
            </a:r>
            <a:r>
              <a:rPr lang="en-US" sz="1600" dirty="0" err="1"/>
              <a:t>dari</a:t>
            </a:r>
            <a:r>
              <a:rPr lang="en-US" sz="1600" dirty="0"/>
              <a:t> </a:t>
            </a:r>
            <a:r>
              <a:rPr lang="en-US" sz="1600" dirty="0" err="1"/>
              <a:t>dasar</a:t>
            </a:r>
            <a:r>
              <a:rPr lang="en-US" sz="1600" dirty="0"/>
              <a:t> </a:t>
            </a:r>
            <a:r>
              <a:rPr lang="en-US" sz="1600" dirty="0" err="1"/>
              <a:t>pengenaan</a:t>
            </a:r>
            <a:r>
              <a:rPr lang="en-US" sz="1600" dirty="0"/>
              <a:t> </a:t>
            </a:r>
            <a:r>
              <a:rPr lang="en-US" sz="1600" dirty="0" err="1"/>
              <a:t>pajaknya</a:t>
            </a:r>
            <a:r>
              <a:rPr lang="en-US" sz="1600" dirty="0"/>
              <a:t>, </a:t>
            </a:r>
            <a:r>
              <a:rPr lang="en-US" sz="1600" dirty="0" err="1"/>
              <a:t>tanpa</a:t>
            </a:r>
            <a:r>
              <a:rPr lang="en-US" sz="1600" dirty="0"/>
              <a:t> </a:t>
            </a:r>
            <a:r>
              <a:rPr lang="en-US" sz="1600" dirty="0" err="1"/>
              <a:t>mempertimbangkan</a:t>
            </a:r>
            <a:r>
              <a:rPr lang="en-US" sz="1600" dirty="0"/>
              <a:t> </a:t>
            </a:r>
            <a:r>
              <a:rPr lang="en-US" sz="1600" dirty="0" err="1"/>
              <a:t>apakah</a:t>
            </a:r>
            <a:r>
              <a:rPr lang="en-US" sz="1600" dirty="0"/>
              <a:t> </a:t>
            </a:r>
            <a:r>
              <a:rPr lang="en-US" sz="1600" dirty="0" err="1"/>
              <a:t>entitas</a:t>
            </a:r>
            <a:r>
              <a:rPr lang="en-US" sz="1600" dirty="0"/>
              <a:t> </a:t>
            </a:r>
            <a:r>
              <a:rPr lang="en-US" sz="1600" dirty="0" err="1"/>
              <a:t>memperkirakan</a:t>
            </a:r>
            <a:r>
              <a:rPr lang="en-US" sz="1600" dirty="0"/>
              <a:t> </a:t>
            </a:r>
            <a:r>
              <a:rPr lang="en-US" sz="1600" dirty="0" err="1"/>
              <a:t>untuk</a:t>
            </a:r>
            <a:r>
              <a:rPr lang="en-US" sz="1600" dirty="0"/>
              <a:t> </a:t>
            </a:r>
            <a:r>
              <a:rPr lang="en-US" sz="1600" dirty="0" err="1"/>
              <a:t>memulihkan</a:t>
            </a:r>
            <a:r>
              <a:rPr lang="en-US" sz="1600" dirty="0"/>
              <a:t> </a:t>
            </a:r>
            <a:r>
              <a:rPr lang="en-US" sz="1600" dirty="0" err="1"/>
              <a:t>jumlah</a:t>
            </a:r>
            <a:r>
              <a:rPr lang="en-US" sz="1600" dirty="0"/>
              <a:t> </a:t>
            </a:r>
            <a:r>
              <a:rPr lang="en-US" sz="1600" dirty="0" err="1"/>
              <a:t>tercatat</a:t>
            </a:r>
            <a:r>
              <a:rPr lang="en-US" sz="1600" dirty="0"/>
              <a:t> </a:t>
            </a:r>
            <a:r>
              <a:rPr lang="en-US" sz="1600" dirty="0" err="1"/>
              <a:t>instrumen</a:t>
            </a:r>
            <a:r>
              <a:rPr lang="en-US" sz="1600" dirty="0"/>
              <a:t> utang </a:t>
            </a:r>
            <a:r>
              <a:rPr lang="en-US" sz="1600" dirty="0" err="1"/>
              <a:t>melalui</a:t>
            </a:r>
            <a:r>
              <a:rPr lang="en-US" sz="1600" dirty="0"/>
              <a:t> </a:t>
            </a:r>
            <a:r>
              <a:rPr lang="en-US" sz="1600" dirty="0" err="1"/>
              <a:t>penjualan</a:t>
            </a:r>
            <a:r>
              <a:rPr lang="en-US" sz="1600" dirty="0"/>
              <a:t> </a:t>
            </a:r>
            <a:r>
              <a:rPr lang="en-US" sz="1600" dirty="0" err="1"/>
              <a:t>atau</a:t>
            </a:r>
            <a:r>
              <a:rPr lang="en-US" sz="1600" dirty="0"/>
              <a:t> </a:t>
            </a:r>
            <a:r>
              <a:rPr lang="en-US" sz="1600" dirty="0" err="1"/>
              <a:t>penggunaan</a:t>
            </a:r>
            <a:r>
              <a:rPr lang="en-US" sz="1600" dirty="0"/>
              <a:t>, </a:t>
            </a:r>
            <a:r>
              <a:rPr lang="en-US" sz="1600" dirty="0" err="1"/>
              <a:t>misalnya</a:t>
            </a:r>
            <a:r>
              <a:rPr lang="en-US" sz="1600" dirty="0"/>
              <a:t> </a:t>
            </a:r>
            <a:r>
              <a:rPr lang="en-US" sz="1600" dirty="0" err="1"/>
              <a:t>dengan</a:t>
            </a:r>
            <a:r>
              <a:rPr lang="en-US" sz="1600" dirty="0"/>
              <a:t> </a:t>
            </a:r>
            <a:r>
              <a:rPr lang="en-US" sz="1600" dirty="0" err="1"/>
              <a:t>memiliki</a:t>
            </a:r>
            <a:r>
              <a:rPr lang="en-US" sz="1600" dirty="0"/>
              <a:t> dan </a:t>
            </a:r>
            <a:r>
              <a:rPr lang="en-US" sz="1600" dirty="0" err="1"/>
              <a:t>menerima</a:t>
            </a:r>
            <a:r>
              <a:rPr lang="en-US" sz="1600" dirty="0"/>
              <a:t> </a:t>
            </a:r>
            <a:r>
              <a:rPr lang="en-US" sz="1600" dirty="0" err="1"/>
              <a:t>arus</a:t>
            </a:r>
            <a:r>
              <a:rPr lang="en-US" sz="1600" dirty="0"/>
              <a:t> kas </a:t>
            </a:r>
            <a:r>
              <a:rPr lang="en-US" sz="1600" dirty="0" err="1"/>
              <a:t>kontraktual</a:t>
            </a:r>
            <a:r>
              <a:rPr lang="en-US" sz="1600" dirty="0"/>
              <a:t>, </a:t>
            </a:r>
            <a:r>
              <a:rPr lang="en-US" sz="1600" dirty="0" err="1"/>
              <a:t>atau</a:t>
            </a:r>
            <a:r>
              <a:rPr lang="en-US" sz="1600" dirty="0"/>
              <a:t> </a:t>
            </a:r>
            <a:r>
              <a:rPr lang="en-US" sz="1600" dirty="0" err="1"/>
              <a:t>gabungan</a:t>
            </a:r>
            <a:r>
              <a:rPr lang="en-US" sz="1600" dirty="0"/>
              <a:t> </a:t>
            </a:r>
            <a:r>
              <a:rPr lang="en-US" sz="1600" dirty="0" err="1"/>
              <a:t>keduanya</a:t>
            </a:r>
            <a:r>
              <a:rPr lang="en-US" sz="1600" dirty="0"/>
              <a:t>. </a:t>
            </a:r>
          </a:p>
          <a:p>
            <a:pPr marL="285750" indent="-285750">
              <a:lnSpc>
                <a:spcPct val="90000"/>
              </a:lnSpc>
              <a:spcBef>
                <a:spcPts val="600"/>
              </a:spcBef>
              <a:buFont typeface="Arial" panose="020B0604020202020204" pitchFamily="34" charset="0"/>
              <a:buChar char="•"/>
            </a:pPr>
            <a:r>
              <a:rPr lang="en-US" sz="1600" b="1" dirty="0" err="1"/>
              <a:t>Penilaian</a:t>
            </a:r>
            <a:r>
              <a:rPr lang="en-US" sz="1600" b="1" dirty="0"/>
              <a:t> </a:t>
            </a:r>
            <a:r>
              <a:rPr lang="en-US" sz="1600" b="1" dirty="0" err="1"/>
              <a:t>perbedaan</a:t>
            </a:r>
            <a:r>
              <a:rPr lang="en-US" sz="1600" b="1" dirty="0"/>
              <a:t> </a:t>
            </a:r>
            <a:r>
              <a:rPr lang="en-US" sz="1600" b="1" dirty="0" err="1"/>
              <a:t>temporer</a:t>
            </a:r>
            <a:r>
              <a:rPr lang="en-US" sz="1600" b="1" dirty="0"/>
              <a:t> yang </a:t>
            </a:r>
            <a:r>
              <a:rPr lang="en-US" sz="1600" b="1" dirty="0" err="1"/>
              <a:t>dapat</a:t>
            </a:r>
            <a:r>
              <a:rPr lang="en-US" sz="1600" b="1" dirty="0"/>
              <a:t> </a:t>
            </a:r>
            <a:r>
              <a:rPr lang="en-US" sz="1600" b="1" dirty="0" err="1"/>
              <a:t>dikurangkan</a:t>
            </a:r>
            <a:r>
              <a:rPr lang="en-US" sz="1600" b="1" dirty="0"/>
              <a:t>  (27A) </a:t>
            </a:r>
          </a:p>
          <a:p>
            <a:pPr marL="635000" lvl="1" indent="-285750">
              <a:lnSpc>
                <a:spcPct val="90000"/>
              </a:lnSpc>
              <a:spcBef>
                <a:spcPts val="600"/>
              </a:spcBef>
              <a:buFont typeface="Arial" panose="020B0604020202020204" pitchFamily="34" charset="0"/>
              <a:buChar char="•"/>
            </a:pPr>
            <a:r>
              <a:rPr lang="en-US" sz="1600" dirty="0" err="1"/>
              <a:t>untuk</a:t>
            </a:r>
            <a:r>
              <a:rPr lang="en-US" sz="1600" dirty="0"/>
              <a:t> </a:t>
            </a:r>
            <a:r>
              <a:rPr lang="en-US" sz="1600" dirty="0" err="1"/>
              <a:t>menentukan</a:t>
            </a:r>
            <a:r>
              <a:rPr lang="en-US" sz="1600" dirty="0"/>
              <a:t> </a:t>
            </a:r>
            <a:r>
              <a:rPr lang="en-US" sz="1600" dirty="0" err="1"/>
              <a:t>apakah</a:t>
            </a:r>
            <a:r>
              <a:rPr lang="en-US" sz="1600" dirty="0"/>
              <a:t> </a:t>
            </a:r>
            <a:r>
              <a:rPr lang="en-US" sz="1600" dirty="0" err="1"/>
              <a:t>laba</a:t>
            </a:r>
            <a:r>
              <a:rPr lang="en-US" sz="1600" dirty="0"/>
              <a:t> </a:t>
            </a:r>
            <a:r>
              <a:rPr lang="en-US" sz="1600" dirty="0" err="1"/>
              <a:t>kena</a:t>
            </a:r>
            <a:r>
              <a:rPr lang="en-US" sz="1600" dirty="0"/>
              <a:t> </a:t>
            </a:r>
            <a:r>
              <a:rPr lang="en-US" sz="1600" dirty="0" err="1"/>
              <a:t>pajak</a:t>
            </a:r>
            <a:r>
              <a:rPr lang="en-US" sz="1600" dirty="0"/>
              <a:t> </a:t>
            </a:r>
            <a:r>
              <a:rPr lang="en-US" sz="1600" dirty="0" err="1"/>
              <a:t>akan</a:t>
            </a:r>
            <a:r>
              <a:rPr lang="en-US" sz="1600" dirty="0"/>
              <a:t> </a:t>
            </a:r>
            <a:r>
              <a:rPr lang="en-US" sz="1600" dirty="0" err="1"/>
              <a:t>tersedia</a:t>
            </a:r>
            <a:r>
              <a:rPr lang="en-US" sz="1600" dirty="0"/>
              <a:t> </a:t>
            </a:r>
            <a:r>
              <a:rPr lang="en-US" sz="1600" dirty="0" err="1"/>
              <a:t>sehingga</a:t>
            </a:r>
            <a:r>
              <a:rPr lang="en-US" sz="1600" dirty="0"/>
              <a:t> </a:t>
            </a:r>
            <a:r>
              <a:rPr lang="en-US" sz="1600" dirty="0" err="1"/>
              <a:t>perbedaan</a:t>
            </a:r>
            <a:r>
              <a:rPr lang="en-US" sz="1600" dirty="0"/>
              <a:t> </a:t>
            </a:r>
            <a:r>
              <a:rPr lang="en-US" sz="1600" dirty="0" err="1"/>
              <a:t>temporer</a:t>
            </a:r>
            <a:r>
              <a:rPr lang="en-US" sz="1600" dirty="0"/>
              <a:t> yang </a:t>
            </a:r>
            <a:r>
              <a:rPr lang="en-US" sz="1600" dirty="0" err="1"/>
              <a:t>dapat</a:t>
            </a:r>
            <a:r>
              <a:rPr lang="en-US" sz="1600" dirty="0"/>
              <a:t> </a:t>
            </a:r>
            <a:r>
              <a:rPr lang="en-US" sz="1600" dirty="0" err="1"/>
              <a:t>dikurangkan</a:t>
            </a:r>
            <a:r>
              <a:rPr lang="en-US" sz="1600" dirty="0"/>
              <a:t> </a:t>
            </a:r>
            <a:r>
              <a:rPr lang="en-US" sz="1600" dirty="0" err="1"/>
              <a:t>dapat</a:t>
            </a:r>
            <a:r>
              <a:rPr lang="en-US" sz="1600" dirty="0"/>
              <a:t> </a:t>
            </a:r>
            <a:r>
              <a:rPr lang="en-US" sz="1600" dirty="0" err="1"/>
              <a:t>dimanfaatkan</a:t>
            </a:r>
            <a:r>
              <a:rPr lang="en-US" sz="1600" dirty="0"/>
              <a:t>, </a:t>
            </a:r>
            <a:r>
              <a:rPr lang="en-US" sz="1600" dirty="0" err="1"/>
              <a:t>maka</a:t>
            </a:r>
            <a:r>
              <a:rPr lang="en-US" sz="1600" dirty="0"/>
              <a:t> </a:t>
            </a:r>
            <a:r>
              <a:rPr lang="en-US" sz="1600" dirty="0" err="1"/>
              <a:t>penilaian</a:t>
            </a:r>
            <a:r>
              <a:rPr lang="en-US" sz="1600" dirty="0"/>
              <a:t> </a:t>
            </a:r>
            <a:r>
              <a:rPr lang="en-US" sz="1600" dirty="0" err="1"/>
              <a:t>perbedaan</a:t>
            </a:r>
            <a:r>
              <a:rPr lang="en-US" sz="1600" dirty="0"/>
              <a:t> </a:t>
            </a:r>
            <a:r>
              <a:rPr lang="en-US" sz="1600" dirty="0" err="1"/>
              <a:t>temporer</a:t>
            </a:r>
            <a:r>
              <a:rPr lang="en-US" sz="1600" dirty="0"/>
              <a:t> yang </a:t>
            </a:r>
            <a:r>
              <a:rPr lang="en-US" sz="1600" dirty="0" err="1"/>
              <a:t>dapat</a:t>
            </a:r>
            <a:r>
              <a:rPr lang="en-US" sz="1600" dirty="0"/>
              <a:t> </a:t>
            </a:r>
            <a:r>
              <a:rPr lang="en-US" sz="1600" dirty="0" err="1"/>
              <a:t>dikurangkan</a:t>
            </a:r>
            <a:r>
              <a:rPr lang="en-US" sz="1600" dirty="0"/>
              <a:t> </a:t>
            </a:r>
            <a:r>
              <a:rPr lang="en-US" sz="1600" dirty="0" err="1"/>
              <a:t>tersebut</a:t>
            </a:r>
            <a:r>
              <a:rPr lang="en-US" sz="1600" dirty="0"/>
              <a:t> </a:t>
            </a:r>
            <a:r>
              <a:rPr lang="en-US" sz="1600" dirty="0" err="1"/>
              <a:t>dilakukan</a:t>
            </a:r>
            <a:r>
              <a:rPr lang="en-US" sz="1600" dirty="0"/>
              <a:t> </a:t>
            </a:r>
            <a:r>
              <a:rPr lang="en-US" sz="1600" dirty="0" err="1"/>
              <a:t>sesuai</a:t>
            </a:r>
            <a:r>
              <a:rPr lang="en-US" sz="1600" dirty="0"/>
              <a:t> </a:t>
            </a:r>
            <a:r>
              <a:rPr lang="en-US" sz="1600" dirty="0" err="1"/>
              <a:t>dengan</a:t>
            </a:r>
            <a:r>
              <a:rPr lang="en-US" sz="1600" dirty="0"/>
              <a:t> </a:t>
            </a:r>
            <a:r>
              <a:rPr lang="en-US" sz="1600" dirty="0" err="1"/>
              <a:t>peraturan</a:t>
            </a:r>
            <a:r>
              <a:rPr lang="en-US" sz="1600" dirty="0"/>
              <a:t> </a:t>
            </a:r>
            <a:r>
              <a:rPr lang="en-US" sz="1600" dirty="0" err="1"/>
              <a:t>pajak</a:t>
            </a:r>
            <a:r>
              <a:rPr lang="en-US" sz="1600" dirty="0"/>
              <a:t>.</a:t>
            </a:r>
          </a:p>
          <a:p>
            <a:pPr marL="285750" indent="-285750">
              <a:lnSpc>
                <a:spcPct val="90000"/>
              </a:lnSpc>
              <a:spcBef>
                <a:spcPts val="600"/>
              </a:spcBef>
              <a:buFont typeface="Arial" panose="020B0604020202020204" pitchFamily="34" charset="0"/>
              <a:buChar char="•"/>
            </a:pPr>
            <a:r>
              <a:rPr lang="en-US" sz="1600" b="1" dirty="0" err="1"/>
              <a:t>Pengaruh</a:t>
            </a:r>
            <a:r>
              <a:rPr lang="en-US" sz="1600" b="1" dirty="0"/>
              <a:t> </a:t>
            </a:r>
            <a:r>
              <a:rPr lang="en-US" sz="1600" b="1" dirty="0" err="1"/>
              <a:t>aset</a:t>
            </a:r>
            <a:r>
              <a:rPr lang="en-US" sz="1600" b="1" dirty="0"/>
              <a:t> </a:t>
            </a:r>
            <a:r>
              <a:rPr lang="en-US" sz="1600" b="1" dirty="0" err="1"/>
              <a:t>pajak</a:t>
            </a:r>
            <a:r>
              <a:rPr lang="en-US" sz="1600" b="1" dirty="0"/>
              <a:t> </a:t>
            </a:r>
            <a:r>
              <a:rPr lang="en-US" sz="1600" b="1" dirty="0" err="1"/>
              <a:t>tangguhan</a:t>
            </a:r>
            <a:r>
              <a:rPr lang="en-US" sz="1600" b="1" dirty="0"/>
              <a:t> </a:t>
            </a:r>
            <a:r>
              <a:rPr lang="en-US" sz="1600" b="1" dirty="0" err="1"/>
              <a:t>terhadap</a:t>
            </a:r>
            <a:r>
              <a:rPr lang="en-US" sz="1600" b="1" dirty="0"/>
              <a:t> </a:t>
            </a:r>
            <a:r>
              <a:rPr lang="en-US" sz="1600" b="1" dirty="0" err="1"/>
              <a:t>laba</a:t>
            </a:r>
            <a:r>
              <a:rPr lang="en-US" sz="1600" b="1" dirty="0"/>
              <a:t> </a:t>
            </a:r>
            <a:r>
              <a:rPr lang="en-US" sz="1600" b="1" dirty="0" err="1"/>
              <a:t>kena</a:t>
            </a:r>
            <a:r>
              <a:rPr lang="en-US" sz="1600" b="1" dirty="0"/>
              <a:t> </a:t>
            </a:r>
            <a:r>
              <a:rPr lang="en-US" sz="1600" b="1" dirty="0" err="1"/>
              <a:t>pajak</a:t>
            </a:r>
            <a:r>
              <a:rPr lang="en-US" sz="1600" b="1" dirty="0"/>
              <a:t> masa </a:t>
            </a:r>
            <a:r>
              <a:rPr lang="en-US" sz="1600" b="1" dirty="0" err="1"/>
              <a:t>depan</a:t>
            </a:r>
            <a:r>
              <a:rPr lang="en-US" sz="1600" b="1" dirty="0"/>
              <a:t> (29(a(</a:t>
            </a:r>
            <a:r>
              <a:rPr lang="en-US" sz="1600" b="1" dirty="0" err="1"/>
              <a:t>i</a:t>
            </a:r>
            <a:r>
              <a:rPr lang="en-US" sz="1600" b="1" dirty="0"/>
              <a:t>)) </a:t>
            </a:r>
          </a:p>
          <a:p>
            <a:pPr marL="635000" lvl="1" indent="-285750">
              <a:lnSpc>
                <a:spcPct val="90000"/>
              </a:lnSpc>
              <a:spcBef>
                <a:spcPts val="600"/>
              </a:spcBef>
              <a:buFont typeface="Arial" panose="020B0604020202020204" pitchFamily="34" charset="0"/>
              <a:buChar char="•"/>
            </a:pPr>
            <a:r>
              <a:rPr lang="en-US" sz="1600" dirty="0" err="1"/>
              <a:t>Pengurangan</a:t>
            </a:r>
            <a:r>
              <a:rPr lang="en-US" sz="1600" dirty="0"/>
              <a:t> </a:t>
            </a:r>
            <a:r>
              <a:rPr lang="en-US" sz="1600" dirty="0" err="1"/>
              <a:t>pajak</a:t>
            </a:r>
            <a:r>
              <a:rPr lang="en-US" sz="1600" dirty="0"/>
              <a:t> yang </a:t>
            </a:r>
            <a:r>
              <a:rPr lang="en-US" sz="1600" dirty="0" err="1"/>
              <a:t>berasal</a:t>
            </a:r>
            <a:r>
              <a:rPr lang="en-US" sz="1600" dirty="0"/>
              <a:t> </a:t>
            </a:r>
            <a:r>
              <a:rPr lang="en-US" sz="1600" dirty="0" err="1"/>
              <a:t>dari</a:t>
            </a:r>
            <a:r>
              <a:rPr lang="en-US" sz="1600" dirty="0"/>
              <a:t> </a:t>
            </a:r>
            <a:r>
              <a:rPr lang="en-US" sz="1600" dirty="0" err="1"/>
              <a:t>pembalikan</a:t>
            </a:r>
            <a:r>
              <a:rPr lang="en-US" sz="1600" dirty="0"/>
              <a:t> </a:t>
            </a:r>
            <a:r>
              <a:rPr lang="en-US" sz="1600" dirty="0" err="1"/>
              <a:t>aset</a:t>
            </a:r>
            <a:r>
              <a:rPr lang="en-US" sz="1600" dirty="0"/>
              <a:t> </a:t>
            </a:r>
            <a:r>
              <a:rPr lang="en-US" sz="1600" dirty="0" err="1"/>
              <a:t>pajak</a:t>
            </a:r>
            <a:r>
              <a:rPr lang="en-US" sz="1600" dirty="0"/>
              <a:t> </a:t>
            </a:r>
            <a:r>
              <a:rPr lang="en-US" sz="1600" dirty="0" err="1"/>
              <a:t>tangguhan</a:t>
            </a:r>
            <a:r>
              <a:rPr lang="en-US" sz="1600" dirty="0"/>
              <a:t> </a:t>
            </a:r>
            <a:r>
              <a:rPr lang="en-US" sz="1600" dirty="0" err="1"/>
              <a:t>dikecualikan</a:t>
            </a:r>
            <a:r>
              <a:rPr lang="en-US" sz="1600" dirty="0"/>
              <a:t> </a:t>
            </a:r>
            <a:r>
              <a:rPr lang="en-US" sz="1600" dirty="0" err="1"/>
              <a:t>dari</a:t>
            </a:r>
            <a:r>
              <a:rPr lang="en-US" sz="1600" dirty="0"/>
              <a:t> </a:t>
            </a:r>
            <a:r>
              <a:rPr lang="en-US" sz="1600" dirty="0" err="1"/>
              <a:t>estimasi</a:t>
            </a:r>
            <a:r>
              <a:rPr lang="en-US" sz="1600" dirty="0"/>
              <a:t> </a:t>
            </a:r>
            <a:r>
              <a:rPr lang="en-US" sz="1600" dirty="0" err="1"/>
              <a:t>laba</a:t>
            </a:r>
            <a:r>
              <a:rPr lang="en-US" sz="1600" dirty="0"/>
              <a:t> </a:t>
            </a:r>
            <a:r>
              <a:rPr lang="en-US" sz="1600" dirty="0" err="1"/>
              <a:t>kena</a:t>
            </a:r>
            <a:r>
              <a:rPr lang="en-US" sz="1600" dirty="0"/>
              <a:t> </a:t>
            </a:r>
            <a:r>
              <a:rPr lang="en-US" sz="1600" dirty="0" err="1"/>
              <a:t>pajak</a:t>
            </a:r>
            <a:r>
              <a:rPr lang="en-US" sz="1600" dirty="0"/>
              <a:t> masa </a:t>
            </a:r>
            <a:r>
              <a:rPr lang="en-US" sz="1600" dirty="0" err="1"/>
              <a:t>depan</a:t>
            </a:r>
            <a:r>
              <a:rPr lang="en-US" sz="1600" dirty="0"/>
              <a:t>. </a:t>
            </a:r>
            <a:r>
              <a:rPr lang="en-US" sz="1600" dirty="0" err="1"/>
              <a:t>Entitas</a:t>
            </a:r>
            <a:r>
              <a:rPr lang="en-US" sz="1600" dirty="0"/>
              <a:t> </a:t>
            </a:r>
            <a:r>
              <a:rPr lang="en-US" sz="1600" dirty="0" err="1"/>
              <a:t>membandingkan</a:t>
            </a:r>
            <a:r>
              <a:rPr lang="en-US" sz="1600" dirty="0"/>
              <a:t> </a:t>
            </a:r>
            <a:r>
              <a:rPr lang="en-US" sz="1600" dirty="0" err="1"/>
              <a:t>perbedaan</a:t>
            </a:r>
            <a:r>
              <a:rPr lang="en-US" sz="1600" dirty="0"/>
              <a:t> </a:t>
            </a:r>
            <a:r>
              <a:rPr lang="en-US" sz="1600" dirty="0" err="1"/>
              <a:t>temporer</a:t>
            </a:r>
            <a:r>
              <a:rPr lang="en-US" sz="1600" dirty="0"/>
              <a:t> yang </a:t>
            </a:r>
            <a:r>
              <a:rPr lang="en-US" sz="1600" dirty="0" err="1"/>
              <a:t>dapat</a:t>
            </a:r>
            <a:r>
              <a:rPr lang="en-US" sz="1600" dirty="0"/>
              <a:t> </a:t>
            </a:r>
            <a:r>
              <a:rPr lang="en-US" sz="1600" dirty="0" err="1"/>
              <a:t>dikurangkan</a:t>
            </a:r>
            <a:r>
              <a:rPr lang="en-US" sz="1600" dirty="0"/>
              <a:t> </a:t>
            </a:r>
            <a:r>
              <a:rPr lang="en-US" sz="1600" dirty="0" err="1"/>
              <a:t>dengan</a:t>
            </a:r>
            <a:r>
              <a:rPr lang="en-US" sz="1600" dirty="0"/>
              <a:t> </a:t>
            </a:r>
            <a:r>
              <a:rPr lang="en-US" sz="1600" dirty="0" err="1"/>
              <a:t>estimasi</a:t>
            </a:r>
            <a:r>
              <a:rPr lang="en-US" sz="1600" dirty="0"/>
              <a:t> </a:t>
            </a:r>
            <a:r>
              <a:rPr lang="en-US" sz="1600" dirty="0" err="1"/>
              <a:t>laba</a:t>
            </a:r>
            <a:r>
              <a:rPr lang="en-US" sz="1600" dirty="0"/>
              <a:t> </a:t>
            </a:r>
            <a:r>
              <a:rPr lang="en-US" sz="1600" dirty="0" err="1"/>
              <a:t>kena</a:t>
            </a:r>
            <a:r>
              <a:rPr lang="en-US" sz="1600" dirty="0"/>
              <a:t> </a:t>
            </a:r>
            <a:r>
              <a:rPr lang="en-US" sz="1600" dirty="0" err="1"/>
              <a:t>pajak</a:t>
            </a:r>
            <a:r>
              <a:rPr lang="en-US" sz="1600" dirty="0"/>
              <a:t> masa </a:t>
            </a:r>
            <a:r>
              <a:rPr lang="en-US" sz="1600" dirty="0" err="1"/>
              <a:t>depan</a:t>
            </a:r>
            <a:r>
              <a:rPr lang="en-US" sz="1600" dirty="0"/>
              <a:t> yang </a:t>
            </a:r>
            <a:r>
              <a:rPr lang="en-US" sz="1600" dirty="0" err="1"/>
              <a:t>tidak</a:t>
            </a:r>
            <a:r>
              <a:rPr lang="en-US" sz="1600" dirty="0"/>
              <a:t> </a:t>
            </a:r>
            <a:r>
              <a:rPr lang="en-US" sz="1600" dirty="0" err="1"/>
              <a:t>mencakup</a:t>
            </a:r>
            <a:r>
              <a:rPr lang="en-US" sz="1600" dirty="0"/>
              <a:t> </a:t>
            </a:r>
            <a:r>
              <a:rPr lang="en-US" sz="1600" dirty="0" err="1"/>
              <a:t>pengurangan</a:t>
            </a:r>
            <a:r>
              <a:rPr lang="en-US" sz="1600" dirty="0"/>
              <a:t> </a:t>
            </a:r>
            <a:r>
              <a:rPr lang="en-US" sz="1600" dirty="0" err="1"/>
              <a:t>pajak</a:t>
            </a:r>
            <a:r>
              <a:rPr lang="en-US" sz="1600" dirty="0"/>
              <a:t> yang </a:t>
            </a:r>
            <a:r>
              <a:rPr lang="en-US" sz="1600" dirty="0" err="1"/>
              <a:t>dihasilkan</a:t>
            </a:r>
            <a:r>
              <a:rPr lang="en-US" sz="1600" dirty="0"/>
              <a:t> </a:t>
            </a:r>
            <a:r>
              <a:rPr lang="en-US" sz="1600" dirty="0" err="1"/>
              <a:t>dari</a:t>
            </a:r>
            <a:r>
              <a:rPr lang="en-US" sz="1600" dirty="0"/>
              <a:t> </a:t>
            </a:r>
            <a:r>
              <a:rPr lang="en-US" sz="1600" dirty="0" err="1"/>
              <a:t>pembalikan</a:t>
            </a:r>
            <a:r>
              <a:rPr lang="en-US" sz="1600" dirty="0"/>
              <a:t> </a:t>
            </a:r>
            <a:r>
              <a:rPr lang="en-US" sz="1600" dirty="0" err="1"/>
              <a:t>aset</a:t>
            </a:r>
            <a:r>
              <a:rPr lang="en-US" sz="1600" dirty="0"/>
              <a:t> </a:t>
            </a:r>
            <a:r>
              <a:rPr lang="en-US" sz="1600" dirty="0" err="1"/>
              <a:t>pajak</a:t>
            </a:r>
            <a:r>
              <a:rPr lang="en-US" sz="1600" dirty="0"/>
              <a:t> </a:t>
            </a:r>
            <a:r>
              <a:rPr lang="en-US" sz="1600" dirty="0" err="1"/>
              <a:t>tangguhan</a:t>
            </a:r>
            <a:r>
              <a:rPr lang="en-US" sz="1600" dirty="0"/>
              <a:t> tersebut </a:t>
            </a:r>
            <a:r>
              <a:rPr lang="en-US" sz="1600" dirty="0" err="1"/>
              <a:t>untuk</a:t>
            </a:r>
            <a:r>
              <a:rPr lang="en-US" sz="1600" dirty="0"/>
              <a:t> </a:t>
            </a:r>
            <a:r>
              <a:rPr lang="en-US" sz="1600" dirty="0" err="1"/>
              <a:t>menilai</a:t>
            </a:r>
            <a:r>
              <a:rPr lang="en-US" sz="1600" dirty="0"/>
              <a:t> </a:t>
            </a:r>
            <a:r>
              <a:rPr lang="en-US" sz="1600" dirty="0" err="1"/>
              <a:t>apakah</a:t>
            </a:r>
            <a:r>
              <a:rPr lang="en-US" sz="1600" dirty="0"/>
              <a:t> </a:t>
            </a:r>
            <a:r>
              <a:rPr lang="en-US" sz="1600" dirty="0" err="1"/>
              <a:t>entitas</a:t>
            </a:r>
            <a:r>
              <a:rPr lang="en-US" sz="1600" dirty="0"/>
              <a:t> memiliki </a:t>
            </a:r>
            <a:r>
              <a:rPr lang="en-US" sz="1600" dirty="0" err="1"/>
              <a:t>laba</a:t>
            </a:r>
            <a:r>
              <a:rPr lang="en-US" sz="1600" dirty="0"/>
              <a:t> </a:t>
            </a:r>
            <a:r>
              <a:rPr lang="en-US" sz="1600" dirty="0" err="1"/>
              <a:t>kena</a:t>
            </a:r>
            <a:r>
              <a:rPr lang="en-US" sz="1600" dirty="0"/>
              <a:t> </a:t>
            </a:r>
            <a:r>
              <a:rPr lang="en-US" sz="1600" dirty="0" err="1"/>
              <a:t>pajak</a:t>
            </a:r>
            <a:r>
              <a:rPr lang="en-US" sz="1600" dirty="0"/>
              <a:t> masa </a:t>
            </a:r>
            <a:r>
              <a:rPr lang="en-US" sz="1600" dirty="0" err="1"/>
              <a:t>depan</a:t>
            </a:r>
            <a:r>
              <a:rPr lang="en-US" sz="1600" dirty="0"/>
              <a:t> yang </a:t>
            </a:r>
            <a:r>
              <a:rPr lang="en-US" sz="1600" dirty="0" err="1"/>
              <a:t>memadai</a:t>
            </a:r>
            <a:r>
              <a:rPr lang="en-US" sz="1600" dirty="0"/>
              <a:t>. </a:t>
            </a:r>
          </a:p>
          <a:p>
            <a:pPr marL="285750" indent="-285750">
              <a:lnSpc>
                <a:spcPct val="90000"/>
              </a:lnSpc>
              <a:spcBef>
                <a:spcPts val="600"/>
              </a:spcBef>
              <a:buFont typeface="Arial" panose="020B0604020202020204" pitchFamily="34" charset="0"/>
              <a:buChar char="•"/>
            </a:pPr>
            <a:r>
              <a:rPr lang="en-US" sz="1600" b="1" dirty="0" err="1"/>
              <a:t>Pemulihan</a:t>
            </a:r>
            <a:r>
              <a:rPr lang="en-US" sz="1600" b="1" dirty="0"/>
              <a:t> </a:t>
            </a:r>
            <a:r>
              <a:rPr lang="en-US" sz="1600" b="1" dirty="0" err="1"/>
              <a:t>aset</a:t>
            </a:r>
            <a:r>
              <a:rPr lang="en-US" sz="1600" b="1" dirty="0"/>
              <a:t> yang </a:t>
            </a:r>
            <a:r>
              <a:rPr lang="en-US" sz="1600" b="1" dirty="0" err="1"/>
              <a:t>melebihi</a:t>
            </a:r>
            <a:r>
              <a:rPr lang="en-US" sz="1600" b="1" dirty="0"/>
              <a:t> </a:t>
            </a:r>
            <a:r>
              <a:rPr lang="en-US" sz="1600" b="1" dirty="0" err="1"/>
              <a:t>jumlah</a:t>
            </a:r>
            <a:r>
              <a:rPr lang="en-US" sz="1600" b="1" dirty="0"/>
              <a:t> </a:t>
            </a:r>
            <a:r>
              <a:rPr lang="en-US" sz="1600" b="1" dirty="0" err="1"/>
              <a:t>tercatatnya</a:t>
            </a:r>
            <a:r>
              <a:rPr lang="en-US" sz="1600" b="1" dirty="0"/>
              <a:t> (29A)</a:t>
            </a:r>
          </a:p>
          <a:p>
            <a:pPr marL="635000" lvl="1" indent="-285750">
              <a:lnSpc>
                <a:spcPct val="90000"/>
              </a:lnSpc>
              <a:spcBef>
                <a:spcPts val="600"/>
              </a:spcBef>
              <a:buFont typeface="Arial" panose="020B0604020202020204" pitchFamily="34" charset="0"/>
              <a:buChar char="•"/>
            </a:pPr>
            <a:r>
              <a:rPr lang="en-US" sz="1600" dirty="0" err="1"/>
              <a:t>Estimasi</a:t>
            </a:r>
            <a:r>
              <a:rPr lang="en-US" sz="1600" dirty="0"/>
              <a:t> </a:t>
            </a:r>
            <a:r>
              <a:rPr lang="en-US" sz="1600" dirty="0" err="1"/>
              <a:t>atas</a:t>
            </a:r>
            <a:r>
              <a:rPr lang="en-US" sz="1600" dirty="0"/>
              <a:t> </a:t>
            </a:r>
            <a:r>
              <a:rPr lang="en-US" sz="1600" dirty="0" err="1"/>
              <a:t>kemungkinan</a:t>
            </a:r>
            <a:r>
              <a:rPr lang="en-US" sz="1600" dirty="0"/>
              <a:t> </a:t>
            </a:r>
            <a:r>
              <a:rPr lang="en-US" sz="1600" dirty="0" err="1"/>
              <a:t>besar</a:t>
            </a:r>
            <a:r>
              <a:rPr lang="en-US" sz="1600" dirty="0"/>
              <a:t> </a:t>
            </a:r>
            <a:r>
              <a:rPr lang="en-US" sz="1600" dirty="0" err="1"/>
              <a:t>laba</a:t>
            </a:r>
            <a:r>
              <a:rPr lang="en-US" sz="1600" dirty="0"/>
              <a:t> </a:t>
            </a:r>
            <a:r>
              <a:rPr lang="en-US" sz="1600" dirty="0" err="1"/>
              <a:t>kena</a:t>
            </a:r>
            <a:r>
              <a:rPr lang="en-US" sz="1600" dirty="0"/>
              <a:t> </a:t>
            </a:r>
            <a:r>
              <a:rPr lang="en-US" sz="1600" dirty="0" err="1"/>
              <a:t>pajak</a:t>
            </a:r>
            <a:r>
              <a:rPr lang="en-US" sz="1600" dirty="0"/>
              <a:t> masa </a:t>
            </a:r>
            <a:r>
              <a:rPr lang="en-US" sz="1600" dirty="0" err="1"/>
              <a:t>depan</a:t>
            </a:r>
            <a:r>
              <a:rPr lang="en-US" sz="1600" dirty="0"/>
              <a:t> </a:t>
            </a:r>
            <a:r>
              <a:rPr lang="en-US" sz="1600" dirty="0" err="1"/>
              <a:t>dapat</a:t>
            </a:r>
            <a:r>
              <a:rPr lang="en-US" sz="1600" dirty="0"/>
              <a:t> </a:t>
            </a:r>
            <a:r>
              <a:rPr lang="en-US" sz="1600" dirty="0" err="1"/>
              <a:t>mencakup</a:t>
            </a:r>
            <a:r>
              <a:rPr lang="en-US" sz="1600" dirty="0"/>
              <a:t> </a:t>
            </a:r>
            <a:r>
              <a:rPr lang="en-US" sz="1600" dirty="0" err="1"/>
              <a:t>pemulihan</a:t>
            </a:r>
            <a:r>
              <a:rPr lang="en-US" sz="1600" dirty="0"/>
              <a:t> </a:t>
            </a:r>
            <a:r>
              <a:rPr lang="en-US" sz="1600" dirty="0" err="1"/>
              <a:t>beberapa</a:t>
            </a:r>
            <a:r>
              <a:rPr lang="en-US" sz="1600" dirty="0"/>
              <a:t> </a:t>
            </a:r>
            <a:r>
              <a:rPr lang="en-US" sz="1600" dirty="0" err="1"/>
              <a:t>aset</a:t>
            </a:r>
            <a:r>
              <a:rPr lang="en-US" sz="1600" dirty="0"/>
              <a:t> </a:t>
            </a:r>
            <a:r>
              <a:rPr lang="en-US" sz="1600" dirty="0" err="1"/>
              <a:t>entitas</a:t>
            </a:r>
            <a:r>
              <a:rPr lang="en-US" sz="1600" dirty="0"/>
              <a:t> </a:t>
            </a:r>
            <a:r>
              <a:rPr lang="en-US" sz="1600" dirty="0" err="1"/>
              <a:t>melebihi</a:t>
            </a:r>
            <a:r>
              <a:rPr lang="en-US" sz="1600" dirty="0"/>
              <a:t> </a:t>
            </a:r>
            <a:r>
              <a:rPr lang="en-US" sz="1600" dirty="0" err="1"/>
              <a:t>jumlah</a:t>
            </a:r>
            <a:r>
              <a:rPr lang="en-US" sz="1600" dirty="0"/>
              <a:t> </a:t>
            </a:r>
            <a:r>
              <a:rPr lang="en-US" sz="1600" dirty="0" err="1"/>
              <a:t>tercatatnya</a:t>
            </a:r>
            <a:r>
              <a:rPr lang="en-US" sz="1600" dirty="0"/>
              <a:t> </a:t>
            </a:r>
            <a:r>
              <a:rPr lang="en-US" sz="1600" dirty="0" err="1"/>
              <a:t>jika</a:t>
            </a:r>
            <a:r>
              <a:rPr lang="en-US" sz="1600" dirty="0"/>
              <a:t> </a:t>
            </a:r>
            <a:r>
              <a:rPr lang="en-US" sz="1600" dirty="0" err="1"/>
              <a:t>terdapat</a:t>
            </a:r>
            <a:r>
              <a:rPr lang="en-US" sz="1600" dirty="0"/>
              <a:t> </a:t>
            </a:r>
            <a:r>
              <a:rPr lang="en-US" sz="1600" dirty="0" err="1"/>
              <a:t>bukti</a:t>
            </a:r>
            <a:r>
              <a:rPr lang="en-US" sz="1600" dirty="0"/>
              <a:t> yang </a:t>
            </a:r>
            <a:r>
              <a:rPr lang="en-US" sz="1600" dirty="0" err="1"/>
              <a:t>memadai</a:t>
            </a:r>
            <a:r>
              <a:rPr lang="en-US" sz="1600" dirty="0"/>
              <a:t> </a:t>
            </a:r>
            <a:r>
              <a:rPr lang="en-US" sz="1600" dirty="0" err="1"/>
              <a:t>bahwa</a:t>
            </a:r>
            <a:r>
              <a:rPr lang="en-US" sz="1600" dirty="0"/>
              <a:t> </a:t>
            </a:r>
            <a:r>
              <a:rPr lang="en-US" sz="1600" dirty="0" err="1"/>
              <a:t>kemungkinan</a:t>
            </a:r>
            <a:r>
              <a:rPr lang="en-US" sz="1600" dirty="0"/>
              <a:t> </a:t>
            </a:r>
            <a:r>
              <a:rPr lang="en-US" sz="1600" dirty="0" err="1"/>
              <a:t>besar</a:t>
            </a:r>
            <a:r>
              <a:rPr lang="en-US" sz="1600" dirty="0"/>
              <a:t> </a:t>
            </a:r>
            <a:r>
              <a:rPr lang="en-US" sz="1600" dirty="0" err="1"/>
              <a:t>entitas</a:t>
            </a:r>
            <a:r>
              <a:rPr lang="en-US" sz="1600" dirty="0"/>
              <a:t> </a:t>
            </a:r>
            <a:r>
              <a:rPr lang="en-US" sz="1600" dirty="0" err="1"/>
              <a:t>akan</a:t>
            </a:r>
            <a:r>
              <a:rPr lang="en-US" sz="1600" dirty="0"/>
              <a:t> </a:t>
            </a:r>
            <a:r>
              <a:rPr lang="en-US" sz="1600" dirty="0" err="1"/>
              <a:t>mencapai</a:t>
            </a:r>
            <a:r>
              <a:rPr lang="en-US" sz="1600" dirty="0"/>
              <a:t> </a:t>
            </a:r>
            <a:r>
              <a:rPr lang="en-US" sz="1600" dirty="0" err="1"/>
              <a:t>hal</a:t>
            </a:r>
            <a:r>
              <a:rPr lang="en-US" sz="1600" dirty="0"/>
              <a:t> tersebut. </a:t>
            </a:r>
            <a:r>
              <a:rPr lang="en-US" sz="1600" b="1" dirty="0"/>
              <a:t> </a:t>
            </a:r>
          </a:p>
        </p:txBody>
      </p:sp>
      <p:sp>
        <p:nvSpPr>
          <p:cNvPr id="7" name="Title 1">
            <a:extLst>
              <a:ext uri="{FF2B5EF4-FFF2-40B4-BE49-F238E27FC236}">
                <a16:creationId xmlns:a16="http://schemas.microsoft.com/office/drawing/2014/main" id="{0751118B-ADF0-4898-85E5-8329B9060A93}"/>
              </a:ext>
            </a:extLst>
          </p:cNvPr>
          <p:cNvSpPr txBox="1">
            <a:spLocks/>
          </p:cNvSpPr>
          <p:nvPr/>
        </p:nvSpPr>
        <p:spPr>
          <a:xfrm>
            <a:off x="-489046" y="6429703"/>
            <a:ext cx="2840736" cy="5483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mn-lt"/>
                <a:ea typeface="+mj-ea"/>
                <a:cs typeface="+mj-cs"/>
              </a:defRPr>
            </a:lvl1pPr>
          </a:lstStyle>
          <a:p>
            <a:pPr algn="ctr"/>
            <a:r>
              <a:rPr lang="en-US" sz="1800" dirty="0" err="1"/>
              <a:t>Amandemen</a:t>
            </a:r>
            <a:r>
              <a:rPr lang="en-US" sz="1800" dirty="0"/>
              <a:t> 2017</a:t>
            </a:r>
          </a:p>
        </p:txBody>
      </p:sp>
      <p:sp>
        <p:nvSpPr>
          <p:cNvPr id="8" name="Slide Number Placeholder 3">
            <a:extLst>
              <a:ext uri="{FF2B5EF4-FFF2-40B4-BE49-F238E27FC236}">
                <a16:creationId xmlns:a16="http://schemas.microsoft.com/office/drawing/2014/main" id="{2ED9E2B2-0055-4011-9CA8-E386B0FD0315}"/>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27</a:t>
            </a:fld>
            <a:endParaRPr lang="en-US" sz="1600" b="1" dirty="0">
              <a:latin typeface="+mj-lt"/>
            </a:endParaRPr>
          </a:p>
        </p:txBody>
      </p:sp>
    </p:spTree>
    <p:extLst>
      <p:ext uri="{BB962C8B-B14F-4D97-AF65-F5344CB8AC3E}">
        <p14:creationId xmlns:p14="http://schemas.microsoft.com/office/powerpoint/2010/main" val="3177451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2299699" y="650697"/>
            <a:ext cx="8382000" cy="1066800"/>
          </a:xfrm>
        </p:spPr>
        <p:txBody>
          <a:bodyPr/>
          <a:lstStyle/>
          <a:p>
            <a:pPr algn="ctr">
              <a:defRPr/>
            </a:pPr>
            <a:r>
              <a:rPr lang="sv-SE" sz="3200" dirty="0">
                <a:latin typeface="Fjalla One" panose="02000506040000020004" pitchFamily="2" charset="0"/>
              </a:rPr>
              <a:t>Rugi Pajak Belum Dikompensasi dan Kredit Pajak Belum Dimanfaatkan (</a:t>
            </a:r>
            <a:r>
              <a:rPr lang="sv-SE" sz="3200" i="1" dirty="0">
                <a:latin typeface="Fjalla One" panose="02000506040000020004" pitchFamily="2" charset="0"/>
              </a:rPr>
              <a:t>Unused Tax Credits)</a:t>
            </a:r>
            <a:endParaRPr lang="en-US" sz="3200" dirty="0">
              <a:latin typeface="Fjalla One" panose="02000506040000020004" pitchFamily="2" charset="0"/>
            </a:endParaRPr>
          </a:p>
        </p:txBody>
      </p:sp>
      <p:sp>
        <p:nvSpPr>
          <p:cNvPr id="29702" name="Rectangle 3"/>
          <p:cNvSpPr>
            <a:spLocks noGrp="1" noChangeArrowheads="1"/>
          </p:cNvSpPr>
          <p:nvPr>
            <p:ph sz="quarter" idx="10"/>
          </p:nvPr>
        </p:nvSpPr>
        <p:spPr>
          <a:xfrm>
            <a:off x="1468349" y="2010310"/>
            <a:ext cx="10251300" cy="3293064"/>
          </a:xfrm>
        </p:spPr>
        <p:txBody>
          <a:bodyPr>
            <a:normAutofit/>
          </a:bodyPr>
          <a:lstStyle/>
          <a:p>
            <a:pPr marL="342900" indent="-342900">
              <a:spcBef>
                <a:spcPts val="1200"/>
              </a:spcBef>
              <a:buFont typeface="Arial" panose="020B0604020202020204" pitchFamily="34" charset="0"/>
              <a:buChar char="•"/>
            </a:pPr>
            <a:r>
              <a:rPr lang="en-US" b="1" dirty="0" err="1"/>
              <a:t>Aset</a:t>
            </a:r>
            <a:r>
              <a:rPr lang="en-US" b="1" dirty="0"/>
              <a:t> </a:t>
            </a:r>
            <a:r>
              <a:rPr lang="en-US" b="1" dirty="0" err="1"/>
              <a:t>pajak</a:t>
            </a:r>
            <a:r>
              <a:rPr lang="en-US" b="1" dirty="0"/>
              <a:t> </a:t>
            </a:r>
            <a:r>
              <a:rPr lang="en-US" b="1" dirty="0" err="1"/>
              <a:t>tangguhan</a:t>
            </a:r>
            <a:r>
              <a:rPr lang="en-US" b="1" dirty="0"/>
              <a:t> </a:t>
            </a:r>
            <a:r>
              <a:rPr lang="en-US" b="1" dirty="0" err="1"/>
              <a:t>diakui</a:t>
            </a:r>
            <a:r>
              <a:rPr lang="en-US" b="1" dirty="0"/>
              <a:t> </a:t>
            </a:r>
            <a:r>
              <a:rPr lang="en-US" dirty="0" err="1"/>
              <a:t>untuk</a:t>
            </a:r>
            <a:r>
              <a:rPr lang="en-US" dirty="0"/>
              <a:t> </a:t>
            </a:r>
            <a:r>
              <a:rPr lang="en-US" b="1" dirty="0" err="1"/>
              <a:t>akumulasi</a:t>
            </a:r>
            <a:r>
              <a:rPr lang="en-US" b="1" dirty="0"/>
              <a:t> </a:t>
            </a:r>
            <a:r>
              <a:rPr lang="en-US" b="1" dirty="0" err="1"/>
              <a:t>rugi</a:t>
            </a:r>
            <a:r>
              <a:rPr lang="en-US" b="1" dirty="0"/>
              <a:t> </a:t>
            </a:r>
            <a:r>
              <a:rPr lang="en-US" b="1" dirty="0" err="1"/>
              <a:t>pajak</a:t>
            </a:r>
            <a:r>
              <a:rPr lang="en-US" b="1" dirty="0"/>
              <a:t> </a:t>
            </a:r>
            <a:r>
              <a:rPr lang="en-US" b="1" dirty="0" err="1"/>
              <a:t>belum</a:t>
            </a:r>
            <a:r>
              <a:rPr lang="en-US" b="1" dirty="0"/>
              <a:t> </a:t>
            </a:r>
            <a:r>
              <a:rPr lang="en-US" b="1" dirty="0" err="1"/>
              <a:t>dikompensasi</a:t>
            </a:r>
            <a:r>
              <a:rPr lang="en-US" b="1" dirty="0"/>
              <a:t> </a:t>
            </a:r>
            <a:r>
              <a:rPr lang="en-US" dirty="0" err="1"/>
              <a:t>dan</a:t>
            </a:r>
            <a:r>
              <a:rPr lang="en-US" dirty="0"/>
              <a:t> </a:t>
            </a:r>
            <a:r>
              <a:rPr lang="en-US" b="1" dirty="0" err="1"/>
              <a:t>kredit</a:t>
            </a:r>
            <a:r>
              <a:rPr lang="en-US" b="1" dirty="0"/>
              <a:t> </a:t>
            </a:r>
            <a:r>
              <a:rPr lang="en-US" b="1" dirty="0" err="1"/>
              <a:t>pajak</a:t>
            </a:r>
            <a:r>
              <a:rPr lang="en-US" b="1" dirty="0"/>
              <a:t> </a:t>
            </a:r>
            <a:r>
              <a:rPr lang="en-US" b="1" dirty="0" err="1"/>
              <a:t>belum</a:t>
            </a:r>
            <a:r>
              <a:rPr lang="en-US" b="1" dirty="0"/>
              <a:t> </a:t>
            </a:r>
            <a:r>
              <a:rPr lang="en-US" b="1" dirty="0" err="1"/>
              <a:t>dimanfaatkan</a:t>
            </a:r>
            <a:r>
              <a:rPr lang="en-US" b="1" dirty="0"/>
              <a:t> </a:t>
            </a:r>
            <a:r>
              <a:rPr lang="en-US" dirty="0" err="1"/>
              <a:t>apabila</a:t>
            </a:r>
            <a:r>
              <a:rPr lang="en-US" dirty="0"/>
              <a:t> </a:t>
            </a:r>
            <a:r>
              <a:rPr lang="en-US" dirty="0" err="1"/>
              <a:t>besar</a:t>
            </a:r>
            <a:r>
              <a:rPr lang="en-US" dirty="0"/>
              <a:t> </a:t>
            </a:r>
            <a:r>
              <a:rPr lang="en-US" dirty="0" err="1"/>
              <a:t>kemungkinan</a:t>
            </a:r>
            <a:r>
              <a:rPr lang="en-US" dirty="0"/>
              <a:t> </a:t>
            </a:r>
            <a:r>
              <a:rPr lang="en-US" b="1" dirty="0" err="1"/>
              <a:t>laba</a:t>
            </a:r>
            <a:r>
              <a:rPr lang="en-US" b="1" dirty="0"/>
              <a:t> </a:t>
            </a:r>
            <a:r>
              <a:rPr lang="en-US" b="1" dirty="0" err="1"/>
              <a:t>kena</a:t>
            </a:r>
            <a:r>
              <a:rPr lang="en-US" b="1" dirty="0"/>
              <a:t> </a:t>
            </a:r>
            <a:r>
              <a:rPr lang="en-US" b="1" dirty="0" err="1"/>
              <a:t>pajak</a:t>
            </a:r>
            <a:r>
              <a:rPr lang="en-US" b="1" dirty="0"/>
              <a:t> </a:t>
            </a:r>
            <a:r>
              <a:rPr lang="en-US" b="1" dirty="0" err="1"/>
              <a:t>masa</a:t>
            </a:r>
            <a:r>
              <a:rPr lang="en-US" b="1" dirty="0"/>
              <a:t> </a:t>
            </a:r>
            <a:r>
              <a:rPr lang="en-US" b="1" dirty="0" err="1"/>
              <a:t>depan</a:t>
            </a:r>
            <a:r>
              <a:rPr lang="en-US" b="1" dirty="0"/>
              <a:t> </a:t>
            </a:r>
            <a:r>
              <a:rPr lang="en-US" b="1" dirty="0" err="1"/>
              <a:t>akan</a:t>
            </a:r>
            <a:r>
              <a:rPr lang="en-US" b="1" dirty="0"/>
              <a:t> </a:t>
            </a:r>
            <a:r>
              <a:rPr lang="en-US" b="1" dirty="0" err="1"/>
              <a:t>memadai</a:t>
            </a:r>
            <a:r>
              <a:rPr lang="en-US" b="1" dirty="0"/>
              <a:t> </a:t>
            </a:r>
            <a:r>
              <a:rPr lang="en-US" b="1" dirty="0" err="1"/>
              <a:t>untuk</a:t>
            </a:r>
            <a:r>
              <a:rPr lang="en-US" b="1" dirty="0"/>
              <a:t> </a:t>
            </a:r>
            <a:r>
              <a:rPr lang="en-US" b="1" dirty="0" err="1"/>
              <a:t>dimanfaatkan</a:t>
            </a:r>
            <a:r>
              <a:rPr lang="en-US" b="1" dirty="0"/>
              <a:t> </a:t>
            </a:r>
            <a:r>
              <a:rPr lang="en-US" dirty="0" err="1"/>
              <a:t>dengan</a:t>
            </a:r>
            <a:r>
              <a:rPr lang="en-US" dirty="0"/>
              <a:t> </a:t>
            </a:r>
            <a:r>
              <a:rPr lang="en-US" dirty="0" err="1"/>
              <a:t>rugi</a:t>
            </a:r>
            <a:r>
              <a:rPr lang="en-US" dirty="0"/>
              <a:t> </a:t>
            </a:r>
            <a:r>
              <a:rPr lang="en-US" dirty="0" err="1"/>
              <a:t>pajak</a:t>
            </a:r>
            <a:r>
              <a:rPr lang="en-US" dirty="0"/>
              <a:t> </a:t>
            </a:r>
            <a:r>
              <a:rPr lang="en-US" dirty="0" err="1"/>
              <a:t>belum</a:t>
            </a:r>
            <a:r>
              <a:rPr lang="en-US" dirty="0"/>
              <a:t> </a:t>
            </a:r>
            <a:r>
              <a:rPr lang="en-US" dirty="0" err="1"/>
              <a:t>dikompensasi</a:t>
            </a:r>
            <a:r>
              <a:rPr lang="en-US" dirty="0"/>
              <a:t> </a:t>
            </a:r>
            <a:r>
              <a:rPr lang="en-US" dirty="0" err="1"/>
              <a:t>dan</a:t>
            </a:r>
            <a:r>
              <a:rPr lang="en-US" dirty="0"/>
              <a:t> </a:t>
            </a:r>
            <a:r>
              <a:rPr lang="en-US" dirty="0" err="1"/>
              <a:t>kredit</a:t>
            </a:r>
            <a:r>
              <a:rPr lang="en-US" dirty="0"/>
              <a:t> </a:t>
            </a:r>
            <a:r>
              <a:rPr lang="en-US" dirty="0" err="1"/>
              <a:t>pajak</a:t>
            </a:r>
            <a:r>
              <a:rPr lang="en-US" dirty="0"/>
              <a:t> </a:t>
            </a:r>
            <a:r>
              <a:rPr lang="en-US" dirty="0" err="1"/>
              <a:t>belum</a:t>
            </a:r>
            <a:r>
              <a:rPr lang="en-US" dirty="0"/>
              <a:t> </a:t>
            </a:r>
            <a:r>
              <a:rPr lang="en-US" dirty="0" err="1"/>
              <a:t>dimanfaatkan</a:t>
            </a:r>
            <a:r>
              <a:rPr lang="en-US" dirty="0"/>
              <a:t>.</a:t>
            </a:r>
          </a:p>
          <a:p>
            <a:pPr marL="342900" indent="-342900">
              <a:spcBef>
                <a:spcPts val="1200"/>
              </a:spcBef>
              <a:buFont typeface="Arial" panose="020B0604020202020204" pitchFamily="34" charset="0"/>
              <a:buChar char="•"/>
            </a:pPr>
            <a:r>
              <a:rPr lang="en-US" dirty="0" err="1"/>
              <a:t>Pertimbangan</a:t>
            </a:r>
            <a:r>
              <a:rPr lang="en-US" dirty="0"/>
              <a:t> </a:t>
            </a:r>
            <a:r>
              <a:rPr lang="en-US" dirty="0" err="1"/>
              <a:t>laba</a:t>
            </a:r>
            <a:r>
              <a:rPr lang="en-US" dirty="0"/>
              <a:t> </a:t>
            </a:r>
            <a:r>
              <a:rPr lang="en-US" dirty="0" err="1"/>
              <a:t>kena</a:t>
            </a:r>
            <a:r>
              <a:rPr lang="en-US" dirty="0"/>
              <a:t> </a:t>
            </a:r>
            <a:r>
              <a:rPr lang="en-US" dirty="0" err="1"/>
              <a:t>pajak</a:t>
            </a:r>
            <a:r>
              <a:rPr lang="en-US" dirty="0"/>
              <a:t> </a:t>
            </a:r>
            <a:r>
              <a:rPr lang="en-US" dirty="0" err="1"/>
              <a:t>memadai</a:t>
            </a:r>
            <a:r>
              <a:rPr lang="en-US" dirty="0"/>
              <a:t> ??</a:t>
            </a:r>
          </a:p>
          <a:p>
            <a:pPr marL="635000" lvl="1" indent="-285750">
              <a:spcBef>
                <a:spcPts val="600"/>
              </a:spcBef>
              <a:buFont typeface="Arial" panose="020B0604020202020204" pitchFamily="34" charset="0"/>
              <a:buChar char="•"/>
            </a:pPr>
            <a:r>
              <a:rPr lang="en-US" dirty="0" err="1"/>
              <a:t>Otoritas</a:t>
            </a:r>
            <a:r>
              <a:rPr lang="en-US" dirty="0"/>
              <a:t> </a:t>
            </a:r>
            <a:r>
              <a:rPr lang="en-US" dirty="0" err="1"/>
              <a:t>pajak</a:t>
            </a:r>
            <a:r>
              <a:rPr lang="en-US" dirty="0"/>
              <a:t> yang </a:t>
            </a:r>
            <a:r>
              <a:rPr lang="en-US" dirty="0" err="1"/>
              <a:t>sama</a:t>
            </a:r>
            <a:endParaRPr lang="en-US" dirty="0"/>
          </a:p>
          <a:p>
            <a:pPr marL="635000" lvl="1" indent="-285750">
              <a:spcBef>
                <a:spcPts val="600"/>
              </a:spcBef>
              <a:buFont typeface="Arial" panose="020B0604020202020204" pitchFamily="34" charset="0"/>
              <a:buChar char="•"/>
            </a:pPr>
            <a:r>
              <a:rPr lang="en-US" dirty="0" err="1"/>
              <a:t>Entitas</a:t>
            </a:r>
            <a:r>
              <a:rPr lang="en-US" dirty="0"/>
              <a:t> </a:t>
            </a:r>
            <a:r>
              <a:rPr lang="en-US" dirty="0" err="1"/>
              <a:t>akan</a:t>
            </a:r>
            <a:r>
              <a:rPr lang="en-US" dirty="0"/>
              <a:t> </a:t>
            </a:r>
            <a:r>
              <a:rPr lang="en-US" dirty="0" err="1"/>
              <a:t>mendapat</a:t>
            </a:r>
            <a:r>
              <a:rPr lang="en-US" dirty="0"/>
              <a:t> </a:t>
            </a:r>
            <a:r>
              <a:rPr lang="en-US" dirty="0" err="1"/>
              <a:t>laba</a:t>
            </a:r>
            <a:r>
              <a:rPr lang="en-US" dirty="0"/>
              <a:t> </a:t>
            </a:r>
            <a:r>
              <a:rPr lang="en-US" dirty="0" err="1"/>
              <a:t>kena</a:t>
            </a:r>
            <a:r>
              <a:rPr lang="en-US" dirty="0"/>
              <a:t> </a:t>
            </a:r>
            <a:r>
              <a:rPr lang="en-US" dirty="0" err="1"/>
              <a:t>pajak</a:t>
            </a:r>
            <a:r>
              <a:rPr lang="en-US" dirty="0"/>
              <a:t> </a:t>
            </a:r>
            <a:r>
              <a:rPr lang="en-US" dirty="0" err="1"/>
              <a:t>sebelum</a:t>
            </a:r>
            <a:r>
              <a:rPr lang="en-US" dirty="0"/>
              <a:t> </a:t>
            </a:r>
            <a:r>
              <a:rPr lang="en-US" dirty="0" err="1"/>
              <a:t>daluwarsa</a:t>
            </a:r>
            <a:endParaRPr lang="en-US" dirty="0"/>
          </a:p>
          <a:p>
            <a:pPr marL="635000" lvl="1" indent="-285750">
              <a:spcBef>
                <a:spcPts val="600"/>
              </a:spcBef>
              <a:buFont typeface="Arial" panose="020B0604020202020204" pitchFamily="34" charset="0"/>
              <a:buChar char="•"/>
            </a:pPr>
            <a:r>
              <a:rPr lang="en-US" dirty="0" err="1"/>
              <a:t>Rugi</a:t>
            </a:r>
            <a:r>
              <a:rPr lang="en-US" dirty="0"/>
              <a:t> </a:t>
            </a:r>
            <a:r>
              <a:rPr lang="en-US" dirty="0" err="1"/>
              <a:t>karena</a:t>
            </a:r>
            <a:r>
              <a:rPr lang="en-US" dirty="0"/>
              <a:t> </a:t>
            </a:r>
            <a:r>
              <a:rPr lang="en-US" dirty="0" err="1"/>
              <a:t>kasus</a:t>
            </a:r>
            <a:r>
              <a:rPr lang="en-US" dirty="0"/>
              <a:t> </a:t>
            </a:r>
            <a:r>
              <a:rPr lang="en-US" dirty="0" err="1"/>
              <a:t>tidak</a:t>
            </a:r>
            <a:r>
              <a:rPr lang="en-US" dirty="0"/>
              <a:t> </a:t>
            </a:r>
            <a:r>
              <a:rPr lang="en-US" dirty="0" err="1"/>
              <a:t>berulang</a:t>
            </a:r>
            <a:endParaRPr lang="en-US" dirty="0"/>
          </a:p>
          <a:p>
            <a:pPr marL="635000" lvl="1" indent="-285750">
              <a:spcBef>
                <a:spcPts val="600"/>
              </a:spcBef>
              <a:buFont typeface="Arial" panose="020B0604020202020204" pitchFamily="34" charset="0"/>
              <a:buChar char="•"/>
            </a:pPr>
            <a:r>
              <a:rPr lang="en-US" dirty="0" err="1"/>
              <a:t>Perencanaan</a:t>
            </a:r>
            <a:r>
              <a:rPr lang="en-US" dirty="0"/>
              <a:t> </a:t>
            </a:r>
            <a:r>
              <a:rPr lang="en-US" dirty="0" err="1"/>
              <a:t>pajak</a:t>
            </a:r>
            <a:r>
              <a:rPr lang="en-US" dirty="0"/>
              <a:t> </a:t>
            </a:r>
            <a:r>
              <a:rPr lang="en-US" dirty="0" err="1"/>
              <a:t>sehingga</a:t>
            </a:r>
            <a:r>
              <a:rPr lang="en-US" dirty="0"/>
              <a:t> </a:t>
            </a:r>
            <a:r>
              <a:rPr lang="en-US" dirty="0" err="1"/>
              <a:t>kompensasi</a:t>
            </a:r>
            <a:r>
              <a:rPr lang="en-US" dirty="0"/>
              <a:t> </a:t>
            </a:r>
            <a:r>
              <a:rPr lang="en-US" dirty="0" err="1"/>
              <a:t>dapat</a:t>
            </a:r>
            <a:r>
              <a:rPr lang="en-US" dirty="0"/>
              <a:t> </a:t>
            </a:r>
            <a:r>
              <a:rPr lang="en-US" dirty="0" err="1"/>
              <a:t>dimanfaatkan</a:t>
            </a:r>
            <a:endParaRPr lang="en-US" dirty="0"/>
          </a:p>
        </p:txBody>
      </p:sp>
      <p:sp>
        <p:nvSpPr>
          <p:cNvPr id="4" name="Slide Number Placeholder 3">
            <a:extLst>
              <a:ext uri="{FF2B5EF4-FFF2-40B4-BE49-F238E27FC236}">
                <a16:creationId xmlns:a16="http://schemas.microsoft.com/office/drawing/2014/main" id="{37E5A35A-83D7-45BF-AE18-E41F3A9F8686}"/>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28</a:t>
            </a:fld>
            <a:endParaRPr lang="en-US" sz="1600" b="1" dirty="0">
              <a:latin typeface="+mj-lt"/>
            </a:endParaRPr>
          </a:p>
        </p:txBody>
      </p:sp>
    </p:spTree>
    <p:extLst>
      <p:ext uri="{BB962C8B-B14F-4D97-AF65-F5344CB8AC3E}">
        <p14:creationId xmlns:p14="http://schemas.microsoft.com/office/powerpoint/2010/main" val="2213035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5625" y="763712"/>
            <a:ext cx="6484700" cy="1149920"/>
          </a:xfrm>
        </p:spPr>
        <p:txBody>
          <a:bodyPr>
            <a:noAutofit/>
          </a:bodyPr>
          <a:lstStyle/>
          <a:p>
            <a:pPr algn="ctr">
              <a:lnSpc>
                <a:spcPct val="80000"/>
              </a:lnSpc>
              <a:defRPr/>
            </a:pPr>
            <a:r>
              <a:rPr lang="en-US" dirty="0" err="1">
                <a:latin typeface="Fjalla One" panose="02000506040000020004" pitchFamily="2" charset="0"/>
              </a:rPr>
              <a:t>Penilaian</a:t>
            </a:r>
            <a:r>
              <a:rPr lang="en-US" dirty="0">
                <a:latin typeface="Fjalla One" panose="02000506040000020004" pitchFamily="2" charset="0"/>
              </a:rPr>
              <a:t> Kembali </a:t>
            </a:r>
            <a:r>
              <a:rPr lang="en-US" dirty="0" err="1">
                <a:latin typeface="Fjalla One" panose="02000506040000020004" pitchFamily="2" charset="0"/>
              </a:rPr>
              <a:t>Aset</a:t>
            </a:r>
            <a:r>
              <a:rPr lang="en-US" dirty="0">
                <a:latin typeface="Fjalla One" panose="02000506040000020004" pitchFamily="2" charset="0"/>
              </a:rPr>
              <a:t> </a:t>
            </a:r>
            <a:r>
              <a:rPr lang="en-US" dirty="0" err="1">
                <a:latin typeface="Fjalla One" panose="02000506040000020004" pitchFamily="2" charset="0"/>
              </a:rPr>
              <a:t>Pajak</a:t>
            </a:r>
            <a:r>
              <a:rPr lang="en-US" dirty="0">
                <a:latin typeface="Fjalla One" panose="02000506040000020004" pitchFamily="2" charset="0"/>
              </a:rPr>
              <a:t> </a:t>
            </a:r>
            <a:r>
              <a:rPr lang="en-US" dirty="0" err="1">
                <a:latin typeface="Fjalla One" panose="02000506040000020004" pitchFamily="2" charset="0"/>
              </a:rPr>
              <a:t>Tangguhan</a:t>
            </a:r>
            <a:r>
              <a:rPr lang="en-US" dirty="0">
                <a:latin typeface="Fjalla One" panose="02000506040000020004" pitchFamily="2" charset="0"/>
              </a:rPr>
              <a:t> </a:t>
            </a:r>
            <a:r>
              <a:rPr lang="en-US" dirty="0" err="1">
                <a:latin typeface="Fjalla One" panose="02000506040000020004" pitchFamily="2" charset="0"/>
              </a:rPr>
              <a:t>Tidak</a:t>
            </a:r>
            <a:r>
              <a:rPr lang="en-US" dirty="0">
                <a:latin typeface="Fjalla One" panose="02000506040000020004" pitchFamily="2" charset="0"/>
              </a:rPr>
              <a:t> </a:t>
            </a:r>
            <a:r>
              <a:rPr lang="en-US" dirty="0" err="1">
                <a:latin typeface="Fjalla One" panose="02000506040000020004" pitchFamily="2" charset="0"/>
              </a:rPr>
              <a:t>Diakui</a:t>
            </a:r>
            <a:endParaRPr lang="id-ID" dirty="0">
              <a:latin typeface="Fjalla One" panose="02000506040000020004" pitchFamily="2" charset="0"/>
            </a:endParaRPr>
          </a:p>
        </p:txBody>
      </p:sp>
      <p:sp>
        <p:nvSpPr>
          <p:cNvPr id="31747" name="Content Placeholder 2"/>
          <p:cNvSpPr>
            <a:spLocks noGrp="1"/>
          </p:cNvSpPr>
          <p:nvPr>
            <p:ph sz="quarter" idx="10"/>
          </p:nvPr>
        </p:nvSpPr>
        <p:spPr>
          <a:xfrm>
            <a:off x="914401" y="2209800"/>
            <a:ext cx="10058400" cy="3124200"/>
          </a:xfrm>
        </p:spPr>
        <p:txBody>
          <a:bodyPr>
            <a:normAutofit lnSpcReduction="10000"/>
          </a:bodyPr>
          <a:lstStyle/>
          <a:p>
            <a:pPr marL="342900" indent="-342900">
              <a:buFont typeface="Arial" panose="020B0604020202020204" pitchFamily="34" charset="0"/>
              <a:buChar char="•"/>
            </a:pPr>
            <a:r>
              <a:rPr lang="en-US" dirty="0" err="1"/>
              <a:t>Pada</a:t>
            </a:r>
            <a:r>
              <a:rPr lang="en-US" dirty="0"/>
              <a:t> </a:t>
            </a:r>
            <a:r>
              <a:rPr lang="en-US" dirty="0" err="1"/>
              <a:t>setiap</a:t>
            </a:r>
            <a:r>
              <a:rPr lang="en-US" dirty="0"/>
              <a:t> </a:t>
            </a:r>
            <a:r>
              <a:rPr lang="en-US" b="1" dirty="0" err="1"/>
              <a:t>akhir</a:t>
            </a:r>
            <a:r>
              <a:rPr lang="en-US" b="1" dirty="0"/>
              <a:t> </a:t>
            </a:r>
            <a:r>
              <a:rPr lang="en-US" b="1" dirty="0" err="1"/>
              <a:t>periode</a:t>
            </a:r>
            <a:r>
              <a:rPr lang="en-US" b="1" dirty="0"/>
              <a:t> </a:t>
            </a:r>
            <a:r>
              <a:rPr lang="en-US" dirty="0" err="1"/>
              <a:t>pelaporan</a:t>
            </a:r>
            <a:r>
              <a:rPr lang="en-US" dirty="0"/>
              <a:t>, </a:t>
            </a:r>
            <a:r>
              <a:rPr lang="en-US" dirty="0" err="1"/>
              <a:t>entitas</a:t>
            </a:r>
            <a:r>
              <a:rPr lang="en-US" dirty="0"/>
              <a:t> </a:t>
            </a:r>
            <a:r>
              <a:rPr lang="en-US" b="1" dirty="0" err="1"/>
              <a:t>menilai</a:t>
            </a:r>
            <a:r>
              <a:rPr lang="en-US" b="1" dirty="0"/>
              <a:t> </a:t>
            </a:r>
            <a:r>
              <a:rPr lang="en-US" b="1" dirty="0" err="1"/>
              <a:t>kembali</a:t>
            </a:r>
            <a:r>
              <a:rPr lang="en-US" b="1" dirty="0"/>
              <a:t> </a:t>
            </a:r>
            <a:r>
              <a:rPr lang="en-US" b="1" dirty="0" err="1"/>
              <a:t>aset</a:t>
            </a:r>
            <a:r>
              <a:rPr lang="en-US" b="1" dirty="0"/>
              <a:t> </a:t>
            </a:r>
            <a:r>
              <a:rPr lang="en-US" b="1" dirty="0" err="1"/>
              <a:t>pajak</a:t>
            </a:r>
            <a:r>
              <a:rPr lang="en-US" b="1" dirty="0"/>
              <a:t> </a:t>
            </a:r>
            <a:r>
              <a:rPr lang="en-US" b="1" dirty="0" err="1"/>
              <a:t>tangguhan</a:t>
            </a:r>
            <a:r>
              <a:rPr lang="en-US" dirty="0"/>
              <a:t>.</a:t>
            </a:r>
          </a:p>
          <a:p>
            <a:pPr marL="342900" indent="-342900">
              <a:buFont typeface="Arial" panose="020B0604020202020204" pitchFamily="34" charset="0"/>
              <a:buChar char="•"/>
            </a:pPr>
            <a:r>
              <a:rPr lang="en-US" dirty="0" err="1"/>
              <a:t>Entitas</a:t>
            </a:r>
            <a:r>
              <a:rPr lang="en-US" dirty="0"/>
              <a:t> </a:t>
            </a:r>
            <a:r>
              <a:rPr lang="en-US" dirty="0" err="1"/>
              <a:t>mengakui</a:t>
            </a:r>
            <a:r>
              <a:rPr lang="en-US" dirty="0"/>
              <a:t> </a:t>
            </a:r>
            <a:r>
              <a:rPr lang="en-US" dirty="0" err="1"/>
              <a:t>aset</a:t>
            </a:r>
            <a:r>
              <a:rPr lang="en-US" dirty="0"/>
              <a:t> </a:t>
            </a:r>
            <a:r>
              <a:rPr lang="en-US" dirty="0" err="1"/>
              <a:t>pajak</a:t>
            </a:r>
            <a:r>
              <a:rPr lang="en-US" dirty="0"/>
              <a:t> </a:t>
            </a:r>
            <a:r>
              <a:rPr lang="en-US" dirty="0" err="1"/>
              <a:t>tangguhan</a:t>
            </a:r>
            <a:r>
              <a:rPr lang="en-US" dirty="0"/>
              <a:t> </a:t>
            </a:r>
            <a:r>
              <a:rPr lang="en-US" dirty="0" err="1"/>
              <a:t>tidak</a:t>
            </a:r>
            <a:r>
              <a:rPr lang="en-US" dirty="0"/>
              <a:t> </a:t>
            </a:r>
            <a:r>
              <a:rPr lang="en-US" dirty="0" err="1"/>
              <a:t>diakui</a:t>
            </a:r>
            <a:r>
              <a:rPr lang="en-US" dirty="0"/>
              <a:t> </a:t>
            </a:r>
            <a:r>
              <a:rPr lang="en-US" dirty="0" err="1"/>
              <a:t>sebelumnya</a:t>
            </a:r>
            <a:r>
              <a:rPr lang="en-US" dirty="0"/>
              <a:t> </a:t>
            </a:r>
            <a:r>
              <a:rPr lang="en-US" dirty="0" err="1"/>
              <a:t>apabila</a:t>
            </a:r>
            <a:r>
              <a:rPr lang="en-US" dirty="0"/>
              <a:t> </a:t>
            </a:r>
            <a:r>
              <a:rPr lang="en-US" dirty="0" err="1"/>
              <a:t>kemungkinan</a:t>
            </a:r>
            <a:r>
              <a:rPr lang="en-US" dirty="0"/>
              <a:t> </a:t>
            </a:r>
            <a:r>
              <a:rPr lang="en-US" dirty="0" err="1"/>
              <a:t>besar</a:t>
            </a:r>
            <a:r>
              <a:rPr lang="en-US" dirty="0"/>
              <a:t> </a:t>
            </a:r>
            <a:r>
              <a:rPr lang="en-US" b="1" dirty="0" err="1"/>
              <a:t>laba</a:t>
            </a:r>
            <a:r>
              <a:rPr lang="en-US" b="1" dirty="0"/>
              <a:t> </a:t>
            </a:r>
            <a:r>
              <a:rPr lang="en-US" b="1" dirty="0" err="1"/>
              <a:t>kena</a:t>
            </a:r>
            <a:r>
              <a:rPr lang="en-US" b="1" dirty="0"/>
              <a:t> </a:t>
            </a:r>
            <a:r>
              <a:rPr lang="en-US" b="1" dirty="0" err="1"/>
              <a:t>pajak</a:t>
            </a:r>
            <a:r>
              <a:rPr lang="en-US" b="1" dirty="0"/>
              <a:t> </a:t>
            </a:r>
            <a:r>
              <a:rPr lang="en-US" b="1" dirty="0" err="1"/>
              <a:t>masa</a:t>
            </a:r>
            <a:r>
              <a:rPr lang="en-US" b="1" dirty="0"/>
              <a:t> </a:t>
            </a:r>
            <a:r>
              <a:rPr lang="en-US" b="1" dirty="0" err="1"/>
              <a:t>depan</a:t>
            </a:r>
            <a:r>
              <a:rPr lang="en-US" b="1" dirty="0"/>
              <a:t> </a:t>
            </a:r>
            <a:r>
              <a:rPr lang="en-US" b="1" dirty="0" err="1"/>
              <a:t>akan</a:t>
            </a:r>
            <a:r>
              <a:rPr lang="en-US" b="1" dirty="0"/>
              <a:t> </a:t>
            </a:r>
            <a:r>
              <a:rPr lang="en-US" b="1" dirty="0" err="1"/>
              <a:t>tersedia</a:t>
            </a:r>
            <a:r>
              <a:rPr lang="en-US" b="1" dirty="0"/>
              <a:t> </a:t>
            </a:r>
            <a:r>
              <a:rPr lang="en-US" b="1" dirty="0" err="1"/>
              <a:t>untuk</a:t>
            </a:r>
            <a:r>
              <a:rPr lang="en-US" b="1" dirty="0"/>
              <a:t> </a:t>
            </a:r>
            <a:r>
              <a:rPr lang="en-US" b="1" dirty="0" err="1"/>
              <a:t>dipulihkan</a:t>
            </a:r>
            <a:r>
              <a:rPr lang="en-US" dirty="0"/>
              <a:t>. </a:t>
            </a:r>
          </a:p>
          <a:p>
            <a:pPr marL="342900" indent="-342900">
              <a:buFont typeface="Arial" panose="020B0604020202020204" pitchFamily="34" charset="0"/>
              <a:buChar char="•"/>
            </a:pPr>
            <a:r>
              <a:rPr lang="en-US" dirty="0" err="1"/>
              <a:t>Sebagai</a:t>
            </a:r>
            <a:r>
              <a:rPr lang="en-US" dirty="0"/>
              <a:t> </a:t>
            </a:r>
            <a:r>
              <a:rPr lang="en-US" dirty="0" err="1"/>
              <a:t>contoh</a:t>
            </a:r>
            <a:r>
              <a:rPr lang="en-US" dirty="0"/>
              <a:t>: </a:t>
            </a:r>
            <a:r>
              <a:rPr lang="en-US" dirty="0" err="1"/>
              <a:t>perbaikan</a:t>
            </a:r>
            <a:r>
              <a:rPr lang="en-US" dirty="0"/>
              <a:t> </a:t>
            </a:r>
            <a:r>
              <a:rPr lang="en-US" dirty="0" err="1"/>
              <a:t>kondisi</a:t>
            </a:r>
            <a:r>
              <a:rPr lang="en-US" dirty="0"/>
              <a:t> </a:t>
            </a:r>
            <a:r>
              <a:rPr lang="en-US" dirty="0" err="1"/>
              <a:t>perekonomian</a:t>
            </a:r>
            <a:r>
              <a:rPr lang="en-US" dirty="0"/>
              <a:t> </a:t>
            </a:r>
            <a:r>
              <a:rPr lang="en-US" dirty="0" err="1"/>
              <a:t>meningkatkan</a:t>
            </a:r>
            <a:r>
              <a:rPr lang="en-US" dirty="0"/>
              <a:t> </a:t>
            </a:r>
            <a:r>
              <a:rPr lang="en-US" dirty="0" err="1"/>
              <a:t>kemampuan</a:t>
            </a:r>
            <a:r>
              <a:rPr lang="en-US" dirty="0"/>
              <a:t> </a:t>
            </a:r>
            <a:r>
              <a:rPr lang="en-US" dirty="0" err="1"/>
              <a:t>entitas</a:t>
            </a:r>
            <a:r>
              <a:rPr lang="en-US" dirty="0"/>
              <a:t> </a:t>
            </a:r>
            <a:r>
              <a:rPr lang="en-US" dirty="0" err="1"/>
              <a:t>untuk</a:t>
            </a:r>
            <a:r>
              <a:rPr lang="en-US" dirty="0"/>
              <a:t> </a:t>
            </a:r>
            <a:r>
              <a:rPr lang="en-US" dirty="0" err="1"/>
              <a:t>menghasilkan</a:t>
            </a:r>
            <a:r>
              <a:rPr lang="en-US" dirty="0"/>
              <a:t> </a:t>
            </a:r>
            <a:r>
              <a:rPr lang="en-US" dirty="0" err="1"/>
              <a:t>laba</a:t>
            </a:r>
            <a:r>
              <a:rPr lang="en-US" dirty="0"/>
              <a:t> </a:t>
            </a:r>
            <a:r>
              <a:rPr lang="en-US" dirty="0" err="1"/>
              <a:t>kena</a:t>
            </a:r>
            <a:r>
              <a:rPr lang="en-US" dirty="0"/>
              <a:t> </a:t>
            </a:r>
            <a:r>
              <a:rPr lang="en-US" dirty="0" err="1"/>
              <a:t>pajak</a:t>
            </a:r>
            <a:r>
              <a:rPr lang="en-US" dirty="0"/>
              <a:t> </a:t>
            </a:r>
            <a:r>
              <a:rPr lang="en-US" dirty="0" err="1"/>
              <a:t>dalam</a:t>
            </a:r>
            <a:r>
              <a:rPr lang="en-US" dirty="0"/>
              <a:t> </a:t>
            </a:r>
            <a:r>
              <a:rPr lang="en-US" dirty="0" err="1"/>
              <a:t>jumlah</a:t>
            </a:r>
            <a:r>
              <a:rPr lang="en-US" dirty="0"/>
              <a:t> yang </a:t>
            </a:r>
            <a:r>
              <a:rPr lang="en-US" dirty="0" err="1"/>
              <a:t>memadai</a:t>
            </a:r>
            <a:r>
              <a:rPr lang="en-US" dirty="0"/>
              <a:t> pada </a:t>
            </a:r>
            <a:r>
              <a:rPr lang="en-US" dirty="0" err="1"/>
              <a:t>periode</a:t>
            </a:r>
            <a:r>
              <a:rPr lang="en-US" dirty="0"/>
              <a:t> masa </a:t>
            </a:r>
            <a:r>
              <a:rPr lang="en-US" dirty="0" err="1"/>
              <a:t>depan</a:t>
            </a:r>
            <a:r>
              <a:rPr lang="en-US" dirty="0"/>
              <a:t> </a:t>
            </a:r>
            <a:r>
              <a:rPr lang="en-US" dirty="0" err="1"/>
              <a:t>sehingga</a:t>
            </a:r>
            <a:r>
              <a:rPr lang="en-US" dirty="0"/>
              <a:t> </a:t>
            </a:r>
            <a:r>
              <a:rPr lang="en-US" dirty="0" err="1"/>
              <a:t>aset</a:t>
            </a:r>
            <a:r>
              <a:rPr lang="en-US" dirty="0"/>
              <a:t> </a:t>
            </a:r>
            <a:r>
              <a:rPr lang="en-US" dirty="0" err="1"/>
              <a:t>pajak</a:t>
            </a:r>
            <a:r>
              <a:rPr lang="en-US" dirty="0"/>
              <a:t> </a:t>
            </a:r>
            <a:r>
              <a:rPr lang="en-US" dirty="0" err="1"/>
              <a:t>tangguhan</a:t>
            </a:r>
            <a:r>
              <a:rPr lang="en-US" dirty="0"/>
              <a:t> yang </a:t>
            </a:r>
            <a:r>
              <a:rPr lang="en-US" dirty="0" err="1"/>
              <a:t>sebelumnya</a:t>
            </a:r>
            <a:r>
              <a:rPr lang="en-US" dirty="0"/>
              <a:t> </a:t>
            </a:r>
            <a:r>
              <a:rPr lang="en-US" dirty="0" err="1"/>
              <a:t>tidak</a:t>
            </a:r>
            <a:r>
              <a:rPr lang="en-US" dirty="0"/>
              <a:t> </a:t>
            </a:r>
            <a:r>
              <a:rPr lang="en-US" dirty="0" err="1"/>
              <a:t>diakui</a:t>
            </a:r>
            <a:r>
              <a:rPr lang="en-US" dirty="0"/>
              <a:t> </a:t>
            </a:r>
            <a:r>
              <a:rPr lang="en-US" dirty="0" err="1"/>
              <a:t>menjadi</a:t>
            </a:r>
            <a:r>
              <a:rPr lang="en-US" dirty="0"/>
              <a:t> </a:t>
            </a:r>
            <a:r>
              <a:rPr lang="en-US" dirty="0" err="1"/>
              <a:t>memenuhi</a:t>
            </a:r>
            <a:r>
              <a:rPr lang="en-US" dirty="0"/>
              <a:t> </a:t>
            </a:r>
            <a:r>
              <a:rPr lang="en-US" dirty="0" err="1"/>
              <a:t>kriteria</a:t>
            </a:r>
            <a:r>
              <a:rPr lang="en-US" dirty="0"/>
              <a:t> </a:t>
            </a:r>
            <a:r>
              <a:rPr lang="en-US" dirty="0" err="1"/>
              <a:t>pengakuan</a:t>
            </a:r>
            <a:r>
              <a:rPr lang="en-US" dirty="0"/>
              <a:t>.</a:t>
            </a:r>
          </a:p>
          <a:p>
            <a:pPr marL="342900" indent="-342900">
              <a:buFont typeface="Arial" panose="020B0604020202020204" pitchFamily="34" charset="0"/>
              <a:buChar char="•"/>
            </a:pPr>
            <a:r>
              <a:rPr lang="en-US" dirty="0"/>
              <a:t>Jika </a:t>
            </a:r>
            <a:r>
              <a:rPr lang="en-US" dirty="0" err="1"/>
              <a:t>tidak</a:t>
            </a:r>
            <a:r>
              <a:rPr lang="en-US" dirty="0"/>
              <a:t> </a:t>
            </a:r>
            <a:r>
              <a:rPr lang="en-US" dirty="0" err="1"/>
              <a:t>tersedia</a:t>
            </a:r>
            <a:r>
              <a:rPr lang="en-US" dirty="0"/>
              <a:t> </a:t>
            </a:r>
            <a:r>
              <a:rPr lang="en-US" dirty="0" err="1"/>
              <a:t>laba</a:t>
            </a:r>
            <a:r>
              <a:rPr lang="en-US" dirty="0"/>
              <a:t> </a:t>
            </a:r>
            <a:r>
              <a:rPr lang="en-US" dirty="0" err="1"/>
              <a:t>kena</a:t>
            </a:r>
            <a:r>
              <a:rPr lang="en-US" dirty="0"/>
              <a:t> </a:t>
            </a:r>
            <a:r>
              <a:rPr lang="en-US" dirty="0" err="1"/>
              <a:t>pajak</a:t>
            </a:r>
            <a:r>
              <a:rPr lang="en-US" dirty="0"/>
              <a:t> di masa </a:t>
            </a:r>
            <a:r>
              <a:rPr lang="en-US" dirty="0" err="1"/>
              <a:t>depan</a:t>
            </a:r>
            <a:r>
              <a:rPr lang="en-US" dirty="0"/>
              <a:t> </a:t>
            </a:r>
            <a:r>
              <a:rPr lang="en-US" dirty="0" err="1"/>
              <a:t>maka</a:t>
            </a:r>
            <a:r>
              <a:rPr lang="en-US" dirty="0"/>
              <a:t> </a:t>
            </a:r>
            <a:r>
              <a:rPr lang="en-US" dirty="0" err="1"/>
              <a:t>jumlah</a:t>
            </a:r>
            <a:r>
              <a:rPr lang="en-US" dirty="0"/>
              <a:t> yang </a:t>
            </a:r>
            <a:r>
              <a:rPr lang="en-US" dirty="0" err="1"/>
              <a:t>sudah</a:t>
            </a:r>
            <a:r>
              <a:rPr lang="en-US" dirty="0"/>
              <a:t> </a:t>
            </a:r>
            <a:r>
              <a:rPr lang="en-US" dirty="0" err="1"/>
              <a:t>diakui</a:t>
            </a:r>
            <a:r>
              <a:rPr lang="en-US" dirty="0"/>
              <a:t> </a:t>
            </a:r>
            <a:r>
              <a:rPr lang="en-US" dirty="0" err="1"/>
              <a:t>akan</a:t>
            </a:r>
            <a:r>
              <a:rPr lang="en-US" dirty="0"/>
              <a:t> </a:t>
            </a:r>
            <a:r>
              <a:rPr lang="en-US" dirty="0" err="1"/>
              <a:t>dilakukan</a:t>
            </a:r>
            <a:r>
              <a:rPr lang="en-US" dirty="0"/>
              <a:t> </a:t>
            </a:r>
            <a:r>
              <a:rPr lang="en-US" dirty="0" err="1"/>
              <a:t>penyesuaian</a:t>
            </a:r>
            <a:r>
              <a:rPr lang="en-US" dirty="0"/>
              <a:t>.</a:t>
            </a:r>
            <a:endParaRPr lang="id-ID" dirty="0"/>
          </a:p>
        </p:txBody>
      </p:sp>
      <p:sp>
        <p:nvSpPr>
          <p:cNvPr id="6" name="Slide Number Placeholder 3">
            <a:extLst>
              <a:ext uri="{FF2B5EF4-FFF2-40B4-BE49-F238E27FC236}">
                <a16:creationId xmlns:a16="http://schemas.microsoft.com/office/drawing/2014/main" id="{3AD30DEF-A3F6-4638-AB23-965E5C4C65B2}"/>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29</a:t>
            </a:fld>
            <a:endParaRPr lang="en-US" sz="1600" b="1" dirty="0">
              <a:latin typeface="+mj-lt"/>
            </a:endParaRPr>
          </a:p>
        </p:txBody>
      </p:sp>
    </p:spTree>
    <p:extLst>
      <p:ext uri="{BB962C8B-B14F-4D97-AF65-F5344CB8AC3E}">
        <p14:creationId xmlns:p14="http://schemas.microsoft.com/office/powerpoint/2010/main" val="2080490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1497" y="798762"/>
            <a:ext cx="8389700" cy="768000"/>
          </a:xfrm>
        </p:spPr>
        <p:txBody>
          <a:bodyPr>
            <a:noAutofit/>
          </a:bodyPr>
          <a:lstStyle/>
          <a:p>
            <a:pPr algn="ctr">
              <a:defRPr/>
            </a:pPr>
            <a:r>
              <a:rPr lang="en-US" sz="3600" dirty="0" err="1">
                <a:latin typeface="Fjalla One" panose="02000506040000020004" pitchFamily="2" charset="0"/>
              </a:rPr>
              <a:t>Anak</a:t>
            </a:r>
            <a:r>
              <a:rPr lang="en-US" sz="3600" dirty="0">
                <a:latin typeface="Fjalla One" panose="02000506040000020004" pitchFamily="2" charset="0"/>
              </a:rPr>
              <a:t>, </a:t>
            </a:r>
            <a:r>
              <a:rPr lang="en-US" sz="3600" dirty="0" err="1">
                <a:latin typeface="Fjalla One" panose="02000506040000020004" pitchFamily="2" charset="0"/>
              </a:rPr>
              <a:t>Cabang</a:t>
            </a:r>
            <a:r>
              <a:rPr lang="en-US" sz="3600" dirty="0">
                <a:latin typeface="Fjalla One" panose="02000506040000020004" pitchFamily="2" charset="0"/>
              </a:rPr>
              <a:t>, </a:t>
            </a:r>
            <a:r>
              <a:rPr lang="en-US" sz="3600" dirty="0" err="1">
                <a:latin typeface="Fjalla One" panose="02000506040000020004" pitchFamily="2" charset="0"/>
              </a:rPr>
              <a:t>Asosiasi</a:t>
            </a:r>
            <a:r>
              <a:rPr lang="en-US" sz="3600" dirty="0">
                <a:latin typeface="Fjalla One" panose="02000506040000020004" pitchFamily="2" charset="0"/>
              </a:rPr>
              <a:t>, </a:t>
            </a:r>
            <a:r>
              <a:rPr lang="en-US" sz="3600" dirty="0" err="1">
                <a:latin typeface="Fjalla One" panose="02000506040000020004" pitchFamily="2" charset="0"/>
              </a:rPr>
              <a:t>Pengaturan</a:t>
            </a:r>
            <a:r>
              <a:rPr lang="en-US" sz="3600" dirty="0">
                <a:latin typeface="Fjalla One" panose="02000506040000020004" pitchFamily="2" charset="0"/>
              </a:rPr>
              <a:t> </a:t>
            </a:r>
            <a:r>
              <a:rPr lang="en-US" sz="3600" dirty="0" err="1">
                <a:latin typeface="Fjalla One" panose="02000506040000020004" pitchFamily="2" charset="0"/>
              </a:rPr>
              <a:t>Bersama</a:t>
            </a:r>
            <a:endParaRPr lang="id-ID" sz="3600" dirty="0">
              <a:latin typeface="Fjalla One" panose="02000506040000020004" pitchFamily="2" charset="0"/>
            </a:endParaRPr>
          </a:p>
        </p:txBody>
      </p:sp>
      <p:sp>
        <p:nvSpPr>
          <p:cNvPr id="31747" name="Content Placeholder 2"/>
          <p:cNvSpPr>
            <a:spLocks noGrp="1"/>
          </p:cNvSpPr>
          <p:nvPr>
            <p:ph sz="quarter" idx="10"/>
          </p:nvPr>
        </p:nvSpPr>
        <p:spPr>
          <a:xfrm>
            <a:off x="340895" y="1600200"/>
            <a:ext cx="10250904" cy="4736434"/>
          </a:xfrm>
        </p:spPr>
        <p:txBody>
          <a:bodyPr>
            <a:noAutofit/>
          </a:bodyPr>
          <a:lstStyle/>
          <a:p>
            <a:pPr marL="342900" indent="-342900">
              <a:buFont typeface="Arial" panose="020B0604020202020204" pitchFamily="34" charset="0"/>
              <a:buChar char="•"/>
            </a:pPr>
            <a:r>
              <a:rPr lang="en-US" dirty="0" err="1">
                <a:latin typeface="+mj-lt"/>
              </a:rPr>
              <a:t>Entitas</a:t>
            </a:r>
            <a:r>
              <a:rPr lang="en-US" dirty="0">
                <a:latin typeface="+mj-lt"/>
              </a:rPr>
              <a:t> </a:t>
            </a:r>
            <a:r>
              <a:rPr lang="en-US" dirty="0" err="1">
                <a:latin typeface="+mj-lt"/>
              </a:rPr>
              <a:t>mengakui</a:t>
            </a:r>
            <a:r>
              <a:rPr lang="en-US" dirty="0">
                <a:latin typeface="+mj-lt"/>
              </a:rPr>
              <a:t> </a:t>
            </a:r>
            <a:r>
              <a:rPr lang="en-US" dirty="0" err="1">
                <a:latin typeface="+mj-lt"/>
              </a:rPr>
              <a:t>liabilitas</a:t>
            </a:r>
            <a:r>
              <a:rPr lang="en-US" dirty="0">
                <a:latin typeface="+mj-lt"/>
              </a:rPr>
              <a:t> </a:t>
            </a:r>
            <a:r>
              <a:rPr lang="en-US" dirty="0" err="1">
                <a:latin typeface="+mj-lt"/>
              </a:rPr>
              <a:t>pajak</a:t>
            </a:r>
            <a:r>
              <a:rPr lang="en-US" dirty="0">
                <a:latin typeface="+mj-lt"/>
              </a:rPr>
              <a:t> </a:t>
            </a:r>
            <a:r>
              <a:rPr lang="en-US" dirty="0" err="1">
                <a:latin typeface="+mj-lt"/>
              </a:rPr>
              <a:t>tangguhan</a:t>
            </a:r>
            <a:r>
              <a:rPr lang="en-US" dirty="0">
                <a:latin typeface="+mj-lt"/>
              </a:rPr>
              <a:t> </a:t>
            </a:r>
            <a:r>
              <a:rPr lang="en-US" dirty="0" err="1">
                <a:latin typeface="+mj-lt"/>
              </a:rPr>
              <a:t>untuk</a:t>
            </a:r>
            <a:r>
              <a:rPr lang="en-US" dirty="0">
                <a:latin typeface="+mj-lt"/>
              </a:rPr>
              <a:t> </a:t>
            </a:r>
            <a:r>
              <a:rPr lang="en-US" dirty="0" err="1">
                <a:latin typeface="+mj-lt"/>
              </a:rPr>
              <a:t>semua</a:t>
            </a:r>
            <a:r>
              <a:rPr lang="en-US" dirty="0">
                <a:latin typeface="+mj-lt"/>
              </a:rPr>
              <a:t> </a:t>
            </a:r>
            <a:r>
              <a:rPr lang="en-US" dirty="0" err="1">
                <a:latin typeface="+mj-lt"/>
              </a:rPr>
              <a:t>perbedaan</a:t>
            </a:r>
            <a:r>
              <a:rPr lang="en-US" dirty="0">
                <a:latin typeface="+mj-lt"/>
              </a:rPr>
              <a:t> </a:t>
            </a:r>
            <a:r>
              <a:rPr lang="en-US" dirty="0" err="1">
                <a:latin typeface="+mj-lt"/>
              </a:rPr>
              <a:t>temporer</a:t>
            </a:r>
            <a:r>
              <a:rPr lang="en-US" dirty="0">
                <a:latin typeface="+mj-lt"/>
              </a:rPr>
              <a:t> </a:t>
            </a:r>
            <a:r>
              <a:rPr lang="en-US" dirty="0" err="1">
                <a:latin typeface="+mj-lt"/>
              </a:rPr>
              <a:t>kena</a:t>
            </a:r>
            <a:r>
              <a:rPr lang="en-US" dirty="0">
                <a:latin typeface="+mj-lt"/>
              </a:rPr>
              <a:t> </a:t>
            </a:r>
            <a:r>
              <a:rPr lang="en-US" dirty="0" err="1">
                <a:latin typeface="+mj-lt"/>
              </a:rPr>
              <a:t>pajak</a:t>
            </a:r>
            <a:r>
              <a:rPr lang="en-US" dirty="0">
                <a:latin typeface="+mj-lt"/>
              </a:rPr>
              <a:t> </a:t>
            </a:r>
            <a:r>
              <a:rPr lang="en-US" dirty="0" err="1">
                <a:latin typeface="+mj-lt"/>
              </a:rPr>
              <a:t>terkait</a:t>
            </a:r>
            <a:r>
              <a:rPr lang="en-US" dirty="0">
                <a:latin typeface="+mj-lt"/>
              </a:rPr>
              <a:t> </a:t>
            </a:r>
            <a:r>
              <a:rPr lang="en-US" dirty="0" err="1">
                <a:latin typeface="+mj-lt"/>
              </a:rPr>
              <a:t>dengan</a:t>
            </a:r>
            <a:r>
              <a:rPr lang="en-US" dirty="0">
                <a:latin typeface="+mj-lt"/>
              </a:rPr>
              <a:t> </a:t>
            </a:r>
            <a:r>
              <a:rPr lang="en-US" dirty="0" err="1">
                <a:latin typeface="+mj-lt"/>
              </a:rPr>
              <a:t>investasi</a:t>
            </a:r>
            <a:r>
              <a:rPr lang="en-US" dirty="0">
                <a:latin typeface="+mj-lt"/>
              </a:rPr>
              <a:t> pada </a:t>
            </a:r>
            <a:r>
              <a:rPr lang="en-US" dirty="0" err="1">
                <a:latin typeface="+mj-lt"/>
              </a:rPr>
              <a:t>entitas</a:t>
            </a:r>
            <a:r>
              <a:rPr lang="en-US" dirty="0">
                <a:latin typeface="+mj-lt"/>
              </a:rPr>
              <a:t> </a:t>
            </a:r>
            <a:r>
              <a:rPr lang="en-US" dirty="0" err="1">
                <a:latin typeface="+mj-lt"/>
              </a:rPr>
              <a:t>anak</a:t>
            </a:r>
            <a:r>
              <a:rPr lang="en-US" dirty="0">
                <a:latin typeface="+mj-lt"/>
              </a:rPr>
              <a:t>, </a:t>
            </a:r>
            <a:r>
              <a:rPr lang="en-US" dirty="0" err="1">
                <a:latin typeface="+mj-lt"/>
              </a:rPr>
              <a:t>cabang</a:t>
            </a:r>
            <a:r>
              <a:rPr lang="en-US" dirty="0">
                <a:latin typeface="+mj-lt"/>
              </a:rPr>
              <a:t>, dan </a:t>
            </a:r>
            <a:r>
              <a:rPr lang="en-US" dirty="0" err="1">
                <a:latin typeface="+mj-lt"/>
              </a:rPr>
              <a:t>asosiasi</a:t>
            </a:r>
            <a:r>
              <a:rPr lang="en-US" dirty="0">
                <a:latin typeface="+mj-lt"/>
              </a:rPr>
              <a:t>, </a:t>
            </a:r>
            <a:r>
              <a:rPr lang="en-US" dirty="0" err="1">
                <a:latin typeface="+mj-lt"/>
              </a:rPr>
              <a:t>serta</a:t>
            </a:r>
            <a:r>
              <a:rPr lang="en-US" dirty="0">
                <a:latin typeface="+mj-lt"/>
              </a:rPr>
              <a:t> </a:t>
            </a:r>
            <a:r>
              <a:rPr lang="en-US" dirty="0" err="1">
                <a:latin typeface="+mj-lt"/>
              </a:rPr>
              <a:t>bagian</a:t>
            </a:r>
            <a:r>
              <a:rPr lang="en-US" dirty="0">
                <a:latin typeface="+mj-lt"/>
              </a:rPr>
              <a:t> </a:t>
            </a:r>
            <a:r>
              <a:rPr lang="en-US" dirty="0" err="1">
                <a:latin typeface="+mj-lt"/>
              </a:rPr>
              <a:t>partisipasi</a:t>
            </a:r>
            <a:r>
              <a:rPr lang="en-US" dirty="0">
                <a:latin typeface="+mj-lt"/>
              </a:rPr>
              <a:t> </a:t>
            </a:r>
            <a:r>
              <a:rPr lang="en-US" dirty="0" err="1">
                <a:latin typeface="+mj-lt"/>
              </a:rPr>
              <a:t>ventura</a:t>
            </a:r>
            <a:r>
              <a:rPr lang="en-US" dirty="0">
                <a:latin typeface="+mj-lt"/>
              </a:rPr>
              <a:t> </a:t>
            </a:r>
            <a:r>
              <a:rPr lang="en-US" dirty="0" err="1">
                <a:latin typeface="+mj-lt"/>
              </a:rPr>
              <a:t>bersama</a:t>
            </a:r>
            <a:r>
              <a:rPr lang="en-US" dirty="0">
                <a:latin typeface="+mj-lt"/>
              </a:rPr>
              <a:t>, </a:t>
            </a:r>
            <a:r>
              <a:rPr lang="en-US" b="1" dirty="0" err="1">
                <a:latin typeface="+mj-lt"/>
              </a:rPr>
              <a:t>kecuali</a:t>
            </a:r>
            <a:r>
              <a:rPr lang="en-US" b="1" dirty="0">
                <a:latin typeface="+mj-lt"/>
              </a:rPr>
              <a:t> </a:t>
            </a:r>
            <a:r>
              <a:rPr lang="en-US" dirty="0" err="1">
                <a:latin typeface="+mj-lt"/>
              </a:rPr>
              <a:t>sepanjang</a:t>
            </a:r>
            <a:r>
              <a:rPr lang="en-US" dirty="0">
                <a:latin typeface="+mj-lt"/>
              </a:rPr>
              <a:t> </a:t>
            </a:r>
            <a:r>
              <a:rPr lang="en-US" dirty="0" err="1">
                <a:latin typeface="+mj-lt"/>
              </a:rPr>
              <a:t>kedua</a:t>
            </a:r>
            <a:r>
              <a:rPr lang="en-US" dirty="0">
                <a:latin typeface="+mj-lt"/>
              </a:rPr>
              <a:t> </a:t>
            </a:r>
            <a:r>
              <a:rPr lang="en-US" dirty="0" err="1">
                <a:latin typeface="+mj-lt"/>
              </a:rPr>
              <a:t>kondisi</a:t>
            </a:r>
            <a:r>
              <a:rPr lang="en-US" dirty="0">
                <a:latin typeface="+mj-lt"/>
              </a:rPr>
              <a:t> </a:t>
            </a:r>
            <a:r>
              <a:rPr lang="en-US" dirty="0" err="1">
                <a:latin typeface="+mj-lt"/>
              </a:rPr>
              <a:t>berikut</a:t>
            </a:r>
            <a:r>
              <a:rPr lang="en-US" dirty="0">
                <a:latin typeface="+mj-lt"/>
              </a:rPr>
              <a:t> </a:t>
            </a:r>
            <a:r>
              <a:rPr lang="en-US" dirty="0" err="1">
                <a:latin typeface="+mj-lt"/>
              </a:rPr>
              <a:t>telah</a:t>
            </a:r>
            <a:r>
              <a:rPr lang="en-US" dirty="0">
                <a:latin typeface="+mj-lt"/>
              </a:rPr>
              <a:t> </a:t>
            </a:r>
            <a:r>
              <a:rPr lang="en-US" dirty="0" err="1">
                <a:latin typeface="+mj-lt"/>
              </a:rPr>
              <a:t>terpenuhi</a:t>
            </a:r>
            <a:r>
              <a:rPr lang="en-US" dirty="0">
                <a:latin typeface="+mj-lt"/>
              </a:rPr>
              <a:t>:</a:t>
            </a:r>
          </a:p>
          <a:p>
            <a:pPr marL="635000" lvl="1" indent="-285750">
              <a:buFont typeface="Arial" panose="020B0604020202020204" pitchFamily="34" charset="0"/>
              <a:buChar char="•"/>
            </a:pPr>
            <a:r>
              <a:rPr lang="en-US" sz="1800" dirty="0" err="1">
                <a:latin typeface="+mj-lt"/>
              </a:rPr>
              <a:t>entitas</a:t>
            </a:r>
            <a:r>
              <a:rPr lang="en-US" sz="1800" dirty="0">
                <a:latin typeface="+mj-lt"/>
              </a:rPr>
              <a:t> </a:t>
            </a:r>
            <a:r>
              <a:rPr lang="en-US" sz="1800" dirty="0" err="1">
                <a:latin typeface="+mj-lt"/>
              </a:rPr>
              <a:t>induk</a:t>
            </a:r>
            <a:r>
              <a:rPr lang="en-US" sz="1800" dirty="0">
                <a:latin typeface="+mj-lt"/>
              </a:rPr>
              <a:t>, investor </a:t>
            </a:r>
            <a:r>
              <a:rPr lang="en-US" sz="1800" dirty="0" err="1">
                <a:latin typeface="+mj-lt"/>
              </a:rPr>
              <a:t>atau</a:t>
            </a:r>
            <a:r>
              <a:rPr lang="en-US" sz="1800" dirty="0">
                <a:latin typeface="+mj-lt"/>
              </a:rPr>
              <a:t> </a:t>
            </a:r>
            <a:r>
              <a:rPr lang="en-US" sz="1800" dirty="0" err="1">
                <a:latin typeface="+mj-lt"/>
              </a:rPr>
              <a:t>venturer</a:t>
            </a:r>
            <a:r>
              <a:rPr lang="en-US" sz="1800" dirty="0">
                <a:latin typeface="+mj-lt"/>
              </a:rPr>
              <a:t> </a:t>
            </a:r>
            <a:r>
              <a:rPr lang="en-US" sz="1800" dirty="0" err="1">
                <a:latin typeface="+mj-lt"/>
              </a:rPr>
              <a:t>mampu</a:t>
            </a:r>
            <a:r>
              <a:rPr lang="en-US" sz="1800" dirty="0">
                <a:latin typeface="+mj-lt"/>
              </a:rPr>
              <a:t> </a:t>
            </a:r>
            <a:r>
              <a:rPr lang="en-US" sz="1800" dirty="0" err="1">
                <a:latin typeface="+mj-lt"/>
              </a:rPr>
              <a:t>mengendalikan</a:t>
            </a:r>
            <a:r>
              <a:rPr lang="en-US" sz="1800" dirty="0">
                <a:latin typeface="+mj-lt"/>
              </a:rPr>
              <a:t> </a:t>
            </a:r>
            <a:r>
              <a:rPr lang="en-US" sz="1800" dirty="0" err="1">
                <a:latin typeface="+mj-lt"/>
              </a:rPr>
              <a:t>waktu</a:t>
            </a:r>
            <a:r>
              <a:rPr lang="en-US" sz="1800" dirty="0">
                <a:latin typeface="+mj-lt"/>
              </a:rPr>
              <a:t> </a:t>
            </a:r>
            <a:r>
              <a:rPr lang="en-US" sz="1800" dirty="0" err="1">
                <a:latin typeface="+mj-lt"/>
              </a:rPr>
              <a:t>pemulihan</a:t>
            </a:r>
            <a:r>
              <a:rPr lang="en-US" sz="1800" dirty="0">
                <a:latin typeface="+mj-lt"/>
              </a:rPr>
              <a:t> </a:t>
            </a:r>
            <a:r>
              <a:rPr lang="en-US" sz="1800" dirty="0" err="1">
                <a:latin typeface="+mj-lt"/>
              </a:rPr>
              <a:t>perbedaan</a:t>
            </a:r>
            <a:r>
              <a:rPr lang="en-US" sz="1800" dirty="0">
                <a:latin typeface="+mj-lt"/>
              </a:rPr>
              <a:t> </a:t>
            </a:r>
            <a:r>
              <a:rPr lang="en-US" sz="1800" dirty="0" err="1">
                <a:latin typeface="+mj-lt"/>
              </a:rPr>
              <a:t>temporer</a:t>
            </a:r>
            <a:r>
              <a:rPr lang="en-US" sz="1800" dirty="0">
                <a:latin typeface="+mj-lt"/>
              </a:rPr>
              <a:t>; </a:t>
            </a:r>
            <a:r>
              <a:rPr lang="en-US" sz="1800" dirty="0" err="1">
                <a:latin typeface="+mj-lt"/>
              </a:rPr>
              <a:t>dan</a:t>
            </a:r>
            <a:endParaRPr lang="en-US" sz="1800" dirty="0">
              <a:latin typeface="+mj-lt"/>
            </a:endParaRPr>
          </a:p>
          <a:p>
            <a:pPr marL="635000" lvl="1" indent="-285750">
              <a:buFont typeface="Arial" panose="020B0604020202020204" pitchFamily="34" charset="0"/>
              <a:buChar char="•"/>
            </a:pPr>
            <a:r>
              <a:rPr lang="en-US" sz="1800" dirty="0" err="1">
                <a:latin typeface="+mj-lt"/>
              </a:rPr>
              <a:t>kemungkinkan</a:t>
            </a:r>
            <a:r>
              <a:rPr lang="en-US" sz="1800" dirty="0">
                <a:latin typeface="+mj-lt"/>
              </a:rPr>
              <a:t> </a:t>
            </a:r>
            <a:r>
              <a:rPr lang="en-US" sz="1800" dirty="0" err="1">
                <a:latin typeface="+mj-lt"/>
              </a:rPr>
              <a:t>besar</a:t>
            </a:r>
            <a:r>
              <a:rPr lang="en-US" sz="1800" dirty="0">
                <a:latin typeface="+mj-lt"/>
              </a:rPr>
              <a:t> </a:t>
            </a:r>
            <a:r>
              <a:rPr lang="en-US" sz="1800" dirty="0" err="1">
                <a:latin typeface="+mj-lt"/>
              </a:rPr>
              <a:t>perbedaan</a:t>
            </a:r>
            <a:r>
              <a:rPr lang="en-US" sz="1800" dirty="0">
                <a:latin typeface="+mj-lt"/>
              </a:rPr>
              <a:t> </a:t>
            </a:r>
            <a:r>
              <a:rPr lang="en-US" sz="1800" dirty="0" err="1">
                <a:latin typeface="+mj-lt"/>
              </a:rPr>
              <a:t>temporer</a:t>
            </a:r>
            <a:r>
              <a:rPr lang="en-US" sz="1800" dirty="0">
                <a:latin typeface="+mj-lt"/>
              </a:rPr>
              <a:t> </a:t>
            </a:r>
            <a:r>
              <a:rPr lang="en-US" sz="1800" dirty="0" err="1">
                <a:latin typeface="+mj-lt"/>
              </a:rPr>
              <a:t>akan</a:t>
            </a:r>
            <a:r>
              <a:rPr lang="en-US" sz="1800" dirty="0">
                <a:latin typeface="+mj-lt"/>
              </a:rPr>
              <a:t> </a:t>
            </a:r>
            <a:r>
              <a:rPr lang="en-US" sz="1800" dirty="0" err="1">
                <a:latin typeface="+mj-lt"/>
              </a:rPr>
              <a:t>terpulihkan</a:t>
            </a:r>
            <a:r>
              <a:rPr lang="en-US" sz="1800" dirty="0">
                <a:latin typeface="+mj-lt"/>
              </a:rPr>
              <a:t> di masa </a:t>
            </a:r>
            <a:r>
              <a:rPr lang="en-US" sz="1800" dirty="0" err="1">
                <a:latin typeface="+mj-lt"/>
              </a:rPr>
              <a:t>depan</a:t>
            </a:r>
            <a:r>
              <a:rPr lang="en-US" sz="1800" dirty="0">
                <a:latin typeface="+mj-lt"/>
              </a:rPr>
              <a:t> yang </a:t>
            </a:r>
            <a:r>
              <a:rPr lang="en-US" sz="1800" dirty="0" err="1">
                <a:latin typeface="+mj-lt"/>
              </a:rPr>
              <a:t>dapat</a:t>
            </a:r>
            <a:r>
              <a:rPr lang="en-US" sz="1800" dirty="0">
                <a:latin typeface="+mj-lt"/>
              </a:rPr>
              <a:t> </a:t>
            </a:r>
            <a:r>
              <a:rPr lang="en-US" sz="1800" dirty="0" err="1">
                <a:latin typeface="+mj-lt"/>
              </a:rPr>
              <a:t>diperkirakan</a:t>
            </a:r>
            <a:r>
              <a:rPr lang="en-US" sz="1800" dirty="0">
                <a:latin typeface="+mj-lt"/>
              </a:rPr>
              <a:t>.</a:t>
            </a:r>
          </a:p>
          <a:p>
            <a:pPr marL="342900" indent="-342900">
              <a:spcBef>
                <a:spcPts val="600"/>
              </a:spcBef>
              <a:buFont typeface="Arial" panose="020B0604020202020204" pitchFamily="34" charset="0"/>
              <a:buChar char="•"/>
            </a:pPr>
            <a:r>
              <a:rPr lang="en-US" dirty="0" err="1">
                <a:latin typeface="+mj-lt"/>
              </a:rPr>
              <a:t>Entitas</a:t>
            </a:r>
            <a:r>
              <a:rPr lang="en-US" dirty="0">
                <a:latin typeface="+mj-lt"/>
              </a:rPr>
              <a:t> </a:t>
            </a:r>
            <a:r>
              <a:rPr lang="en-US" dirty="0" err="1">
                <a:latin typeface="+mj-lt"/>
              </a:rPr>
              <a:t>mengakui</a:t>
            </a:r>
            <a:r>
              <a:rPr lang="en-US" dirty="0">
                <a:latin typeface="+mj-lt"/>
              </a:rPr>
              <a:t> </a:t>
            </a:r>
            <a:r>
              <a:rPr lang="en-US" dirty="0" err="1">
                <a:latin typeface="+mj-lt"/>
              </a:rPr>
              <a:t>aset</a:t>
            </a:r>
            <a:r>
              <a:rPr lang="en-US" dirty="0">
                <a:latin typeface="+mj-lt"/>
              </a:rPr>
              <a:t> </a:t>
            </a:r>
            <a:r>
              <a:rPr lang="en-US" dirty="0" err="1">
                <a:latin typeface="+mj-lt"/>
              </a:rPr>
              <a:t>pajak</a:t>
            </a:r>
            <a:r>
              <a:rPr lang="en-US" dirty="0">
                <a:latin typeface="+mj-lt"/>
              </a:rPr>
              <a:t> </a:t>
            </a:r>
            <a:r>
              <a:rPr lang="en-US" dirty="0" err="1">
                <a:latin typeface="+mj-lt"/>
              </a:rPr>
              <a:t>tangguhan</a:t>
            </a:r>
            <a:r>
              <a:rPr lang="en-US" dirty="0">
                <a:latin typeface="+mj-lt"/>
              </a:rPr>
              <a:t> </a:t>
            </a:r>
            <a:r>
              <a:rPr lang="en-US" dirty="0" err="1">
                <a:latin typeface="+mj-lt"/>
              </a:rPr>
              <a:t>untuk</a:t>
            </a:r>
            <a:r>
              <a:rPr lang="en-US" dirty="0">
                <a:latin typeface="+mj-lt"/>
              </a:rPr>
              <a:t> </a:t>
            </a:r>
            <a:r>
              <a:rPr lang="en-US" dirty="0" err="1">
                <a:latin typeface="+mj-lt"/>
              </a:rPr>
              <a:t>semua</a:t>
            </a:r>
            <a:r>
              <a:rPr lang="en-US" dirty="0">
                <a:latin typeface="+mj-lt"/>
              </a:rPr>
              <a:t> </a:t>
            </a:r>
            <a:r>
              <a:rPr lang="en-US" dirty="0" err="1">
                <a:latin typeface="+mj-lt"/>
              </a:rPr>
              <a:t>perbedaan</a:t>
            </a:r>
            <a:r>
              <a:rPr lang="en-US" dirty="0">
                <a:latin typeface="+mj-lt"/>
              </a:rPr>
              <a:t> </a:t>
            </a:r>
            <a:r>
              <a:rPr lang="en-US" dirty="0" err="1">
                <a:latin typeface="+mj-lt"/>
              </a:rPr>
              <a:t>temporer</a:t>
            </a:r>
            <a:r>
              <a:rPr lang="en-US" dirty="0">
                <a:latin typeface="+mj-lt"/>
              </a:rPr>
              <a:t> </a:t>
            </a:r>
            <a:r>
              <a:rPr lang="en-US" dirty="0" err="1">
                <a:latin typeface="+mj-lt"/>
              </a:rPr>
              <a:t>dapat</a:t>
            </a:r>
            <a:r>
              <a:rPr lang="en-US" dirty="0">
                <a:latin typeface="+mj-lt"/>
              </a:rPr>
              <a:t> </a:t>
            </a:r>
            <a:r>
              <a:rPr lang="en-US" dirty="0" err="1">
                <a:latin typeface="+mj-lt"/>
              </a:rPr>
              <a:t>dikurangkan</a:t>
            </a:r>
            <a:r>
              <a:rPr lang="en-US" dirty="0">
                <a:latin typeface="+mj-lt"/>
              </a:rPr>
              <a:t> yang </a:t>
            </a:r>
            <a:r>
              <a:rPr lang="en-US" dirty="0" err="1">
                <a:latin typeface="+mj-lt"/>
              </a:rPr>
              <a:t>ditimbulkan</a:t>
            </a:r>
            <a:r>
              <a:rPr lang="en-US" dirty="0">
                <a:latin typeface="+mj-lt"/>
              </a:rPr>
              <a:t> </a:t>
            </a:r>
            <a:r>
              <a:rPr lang="en-US" dirty="0" err="1">
                <a:latin typeface="+mj-lt"/>
              </a:rPr>
              <a:t>dari</a:t>
            </a:r>
            <a:r>
              <a:rPr lang="en-US" dirty="0">
                <a:latin typeface="+mj-lt"/>
              </a:rPr>
              <a:t> </a:t>
            </a:r>
            <a:r>
              <a:rPr lang="en-US" dirty="0" err="1">
                <a:latin typeface="+mj-lt"/>
              </a:rPr>
              <a:t>entitas</a:t>
            </a:r>
            <a:r>
              <a:rPr lang="en-US" dirty="0">
                <a:latin typeface="+mj-lt"/>
              </a:rPr>
              <a:t> </a:t>
            </a:r>
            <a:r>
              <a:rPr lang="en-US" dirty="0" err="1">
                <a:latin typeface="+mj-lt"/>
              </a:rPr>
              <a:t>anak</a:t>
            </a:r>
            <a:r>
              <a:rPr lang="en-US" dirty="0">
                <a:latin typeface="+mj-lt"/>
              </a:rPr>
              <a:t>, </a:t>
            </a:r>
            <a:r>
              <a:rPr lang="en-US" dirty="0" err="1">
                <a:latin typeface="+mj-lt"/>
              </a:rPr>
              <a:t>cabang</a:t>
            </a:r>
            <a:r>
              <a:rPr lang="en-US" dirty="0">
                <a:latin typeface="+mj-lt"/>
              </a:rPr>
              <a:t> dan </a:t>
            </a:r>
            <a:r>
              <a:rPr lang="en-US" dirty="0" err="1">
                <a:latin typeface="+mj-lt"/>
              </a:rPr>
              <a:t>entitas</a:t>
            </a:r>
            <a:r>
              <a:rPr lang="en-US" dirty="0">
                <a:latin typeface="+mj-lt"/>
              </a:rPr>
              <a:t> </a:t>
            </a:r>
            <a:r>
              <a:rPr lang="en-US" dirty="0" err="1">
                <a:latin typeface="+mj-lt"/>
              </a:rPr>
              <a:t>asosiasi</a:t>
            </a:r>
            <a:r>
              <a:rPr lang="en-US" dirty="0">
                <a:latin typeface="+mj-lt"/>
              </a:rPr>
              <a:t>, </a:t>
            </a:r>
            <a:r>
              <a:rPr lang="en-US" dirty="0" err="1">
                <a:latin typeface="+mj-lt"/>
              </a:rPr>
              <a:t>serta</a:t>
            </a:r>
            <a:r>
              <a:rPr lang="en-US" dirty="0">
                <a:latin typeface="+mj-lt"/>
              </a:rPr>
              <a:t> </a:t>
            </a:r>
            <a:r>
              <a:rPr lang="en-US" dirty="0" err="1">
                <a:latin typeface="+mj-lt"/>
              </a:rPr>
              <a:t>bagian</a:t>
            </a:r>
            <a:r>
              <a:rPr lang="en-US" dirty="0">
                <a:latin typeface="+mj-lt"/>
              </a:rPr>
              <a:t> </a:t>
            </a:r>
            <a:r>
              <a:rPr lang="en-US" dirty="0" err="1">
                <a:latin typeface="+mj-lt"/>
              </a:rPr>
              <a:t>partisipasi</a:t>
            </a:r>
            <a:r>
              <a:rPr lang="en-US" dirty="0">
                <a:latin typeface="+mj-lt"/>
              </a:rPr>
              <a:t> </a:t>
            </a:r>
            <a:r>
              <a:rPr lang="en-US" dirty="0" err="1">
                <a:latin typeface="+mj-lt"/>
              </a:rPr>
              <a:t>dalam</a:t>
            </a:r>
            <a:r>
              <a:rPr lang="en-US" dirty="0">
                <a:latin typeface="+mj-lt"/>
              </a:rPr>
              <a:t> </a:t>
            </a:r>
            <a:r>
              <a:rPr lang="en-US" dirty="0" err="1">
                <a:latin typeface="+mj-lt"/>
              </a:rPr>
              <a:t>ventura</a:t>
            </a:r>
            <a:r>
              <a:rPr lang="en-US" dirty="0">
                <a:latin typeface="+mj-lt"/>
              </a:rPr>
              <a:t> </a:t>
            </a:r>
            <a:r>
              <a:rPr lang="en-US" dirty="0" err="1">
                <a:latin typeface="+mj-lt"/>
              </a:rPr>
              <a:t>bersama</a:t>
            </a:r>
            <a:r>
              <a:rPr lang="en-US" dirty="0">
                <a:latin typeface="+mj-lt"/>
              </a:rPr>
              <a:t> </a:t>
            </a:r>
            <a:r>
              <a:rPr lang="en-US" dirty="0" err="1">
                <a:latin typeface="+mj-lt"/>
              </a:rPr>
              <a:t>sepanjang</a:t>
            </a:r>
            <a:r>
              <a:rPr lang="en-US" dirty="0">
                <a:latin typeface="+mj-lt"/>
              </a:rPr>
              <a:t> dan </a:t>
            </a:r>
            <a:r>
              <a:rPr lang="en-US" dirty="0" err="1">
                <a:latin typeface="+mj-lt"/>
              </a:rPr>
              <a:t>hanya</a:t>
            </a:r>
            <a:r>
              <a:rPr lang="en-US" dirty="0">
                <a:latin typeface="+mj-lt"/>
              </a:rPr>
              <a:t> </a:t>
            </a:r>
            <a:r>
              <a:rPr lang="en-US" dirty="0" err="1">
                <a:latin typeface="+mj-lt"/>
              </a:rPr>
              <a:t>sepanjang</a:t>
            </a:r>
            <a:r>
              <a:rPr lang="en-US" dirty="0">
                <a:latin typeface="+mj-lt"/>
              </a:rPr>
              <a:t> </a:t>
            </a:r>
            <a:r>
              <a:rPr lang="en-US" dirty="0" err="1">
                <a:latin typeface="+mj-lt"/>
              </a:rPr>
              <a:t>kemungkinan</a:t>
            </a:r>
            <a:r>
              <a:rPr lang="en-US" dirty="0">
                <a:latin typeface="+mj-lt"/>
              </a:rPr>
              <a:t> </a:t>
            </a:r>
            <a:r>
              <a:rPr lang="en-US" dirty="0" err="1">
                <a:latin typeface="+mj-lt"/>
              </a:rPr>
              <a:t>besar</a:t>
            </a:r>
            <a:r>
              <a:rPr lang="en-US" dirty="0">
                <a:latin typeface="+mj-lt"/>
              </a:rPr>
              <a:t> </a:t>
            </a:r>
            <a:r>
              <a:rPr lang="en-US" dirty="0" err="1">
                <a:latin typeface="+mj-lt"/>
              </a:rPr>
              <a:t>terjadi</a:t>
            </a:r>
            <a:r>
              <a:rPr lang="en-US" dirty="0">
                <a:latin typeface="+mj-lt"/>
              </a:rPr>
              <a:t>:</a:t>
            </a:r>
          </a:p>
          <a:p>
            <a:pPr marL="635000" lvl="1" indent="-285750">
              <a:buFont typeface="Arial" panose="020B0604020202020204" pitchFamily="34" charset="0"/>
              <a:buChar char="•"/>
            </a:pPr>
            <a:r>
              <a:rPr lang="en-US" sz="1800" dirty="0" err="1">
                <a:latin typeface="+mj-lt"/>
              </a:rPr>
              <a:t>perbedaan</a:t>
            </a:r>
            <a:r>
              <a:rPr lang="en-US" sz="1800" dirty="0">
                <a:latin typeface="+mj-lt"/>
              </a:rPr>
              <a:t> </a:t>
            </a:r>
            <a:r>
              <a:rPr lang="en-US" sz="1800" dirty="0" err="1">
                <a:latin typeface="+mj-lt"/>
              </a:rPr>
              <a:t>temporer</a:t>
            </a:r>
            <a:r>
              <a:rPr lang="en-US" sz="1800" dirty="0">
                <a:latin typeface="+mj-lt"/>
              </a:rPr>
              <a:t> </a:t>
            </a:r>
            <a:r>
              <a:rPr lang="en-US" sz="1800" dirty="0" err="1">
                <a:latin typeface="+mj-lt"/>
              </a:rPr>
              <a:t>akan</a:t>
            </a:r>
            <a:r>
              <a:rPr lang="en-US" sz="1800" dirty="0">
                <a:latin typeface="+mj-lt"/>
              </a:rPr>
              <a:t> </a:t>
            </a:r>
            <a:r>
              <a:rPr lang="en-US" sz="1800" dirty="0" err="1">
                <a:latin typeface="+mj-lt"/>
              </a:rPr>
              <a:t>terpulihkan</a:t>
            </a:r>
            <a:r>
              <a:rPr lang="en-US" sz="1800" dirty="0">
                <a:latin typeface="+mj-lt"/>
              </a:rPr>
              <a:t> pada masa </a:t>
            </a:r>
            <a:r>
              <a:rPr lang="en-US" sz="1800" dirty="0" err="1">
                <a:latin typeface="+mj-lt"/>
              </a:rPr>
              <a:t>depan</a:t>
            </a:r>
            <a:r>
              <a:rPr lang="en-US" sz="1800" dirty="0">
                <a:latin typeface="+mj-lt"/>
              </a:rPr>
              <a:t> yang </a:t>
            </a:r>
            <a:r>
              <a:rPr lang="en-US" sz="1800" dirty="0" err="1">
                <a:latin typeface="+mj-lt"/>
              </a:rPr>
              <a:t>dapat</a:t>
            </a:r>
            <a:r>
              <a:rPr lang="en-US" sz="1800" dirty="0">
                <a:latin typeface="+mj-lt"/>
              </a:rPr>
              <a:t> </a:t>
            </a:r>
            <a:r>
              <a:rPr lang="en-US" sz="1800" dirty="0" err="1">
                <a:latin typeface="+mj-lt"/>
              </a:rPr>
              <a:t>diperkirakan</a:t>
            </a:r>
            <a:r>
              <a:rPr lang="en-US" sz="1800" dirty="0">
                <a:latin typeface="+mj-lt"/>
              </a:rPr>
              <a:t>; dan</a:t>
            </a:r>
          </a:p>
          <a:p>
            <a:pPr marL="635000" lvl="1" indent="-285750">
              <a:buFont typeface="Arial" panose="020B0604020202020204" pitchFamily="34" charset="0"/>
              <a:buChar char="•"/>
            </a:pPr>
            <a:r>
              <a:rPr lang="en-US" sz="1800" dirty="0" err="1">
                <a:latin typeface="+mj-lt"/>
              </a:rPr>
              <a:t>laba</a:t>
            </a:r>
            <a:r>
              <a:rPr lang="en-US" sz="1800" dirty="0">
                <a:latin typeface="+mj-lt"/>
              </a:rPr>
              <a:t> </a:t>
            </a:r>
            <a:r>
              <a:rPr lang="en-US" sz="1800" dirty="0" err="1">
                <a:latin typeface="+mj-lt"/>
              </a:rPr>
              <a:t>kena</a:t>
            </a:r>
            <a:r>
              <a:rPr lang="en-US" sz="1800" dirty="0">
                <a:latin typeface="+mj-lt"/>
              </a:rPr>
              <a:t> </a:t>
            </a:r>
            <a:r>
              <a:rPr lang="en-US" sz="1800" dirty="0" err="1">
                <a:latin typeface="+mj-lt"/>
              </a:rPr>
              <a:t>pajak</a:t>
            </a:r>
            <a:r>
              <a:rPr lang="en-US" sz="1800" dirty="0">
                <a:latin typeface="+mj-lt"/>
              </a:rPr>
              <a:t> </a:t>
            </a:r>
            <a:r>
              <a:rPr lang="en-US" sz="1800" dirty="0" err="1">
                <a:latin typeface="+mj-lt"/>
              </a:rPr>
              <a:t>akan</a:t>
            </a:r>
            <a:r>
              <a:rPr lang="en-US" sz="1800" dirty="0">
                <a:latin typeface="+mj-lt"/>
              </a:rPr>
              <a:t> </a:t>
            </a:r>
            <a:r>
              <a:rPr lang="en-US" sz="1800" dirty="0" err="1">
                <a:latin typeface="+mj-lt"/>
              </a:rPr>
              <a:t>tersedia</a:t>
            </a:r>
            <a:r>
              <a:rPr lang="en-US" sz="1800" dirty="0">
                <a:latin typeface="+mj-lt"/>
              </a:rPr>
              <a:t> </a:t>
            </a:r>
            <a:r>
              <a:rPr lang="en-US" sz="1800" dirty="0" err="1">
                <a:latin typeface="+mj-lt"/>
              </a:rPr>
              <a:t>dalam</a:t>
            </a:r>
            <a:r>
              <a:rPr lang="en-US" sz="1800" dirty="0">
                <a:latin typeface="+mj-lt"/>
              </a:rPr>
              <a:t> </a:t>
            </a:r>
            <a:r>
              <a:rPr lang="en-US" sz="1800" dirty="0" err="1">
                <a:latin typeface="+mj-lt"/>
              </a:rPr>
              <a:t>jumlah</a:t>
            </a:r>
            <a:r>
              <a:rPr lang="en-US" sz="1800" dirty="0">
                <a:latin typeface="+mj-lt"/>
              </a:rPr>
              <a:t> yang </a:t>
            </a:r>
            <a:r>
              <a:rPr lang="en-US" sz="1800" dirty="0" err="1">
                <a:latin typeface="+mj-lt"/>
              </a:rPr>
              <a:t>memadai</a:t>
            </a:r>
            <a:r>
              <a:rPr lang="en-US" sz="1800" dirty="0">
                <a:latin typeface="+mj-lt"/>
              </a:rPr>
              <a:t> </a:t>
            </a:r>
            <a:r>
              <a:rPr lang="en-US" sz="1800" dirty="0" err="1">
                <a:latin typeface="+mj-lt"/>
              </a:rPr>
              <a:t>sehingga</a:t>
            </a:r>
            <a:r>
              <a:rPr lang="en-US" sz="1800" dirty="0">
                <a:latin typeface="+mj-lt"/>
              </a:rPr>
              <a:t> </a:t>
            </a:r>
            <a:r>
              <a:rPr lang="en-US" sz="1800" dirty="0" err="1">
                <a:latin typeface="+mj-lt"/>
              </a:rPr>
              <a:t>perbedaan</a:t>
            </a:r>
            <a:r>
              <a:rPr lang="en-US" sz="1800" dirty="0">
                <a:latin typeface="+mj-lt"/>
              </a:rPr>
              <a:t> </a:t>
            </a:r>
            <a:r>
              <a:rPr lang="en-US" sz="1800" dirty="0" err="1">
                <a:latin typeface="+mj-lt"/>
              </a:rPr>
              <a:t>temporer</a:t>
            </a:r>
            <a:r>
              <a:rPr lang="en-US" sz="1800" dirty="0">
                <a:latin typeface="+mj-lt"/>
              </a:rPr>
              <a:t> </a:t>
            </a:r>
            <a:r>
              <a:rPr lang="en-US" sz="1800" dirty="0" err="1">
                <a:latin typeface="+mj-lt"/>
              </a:rPr>
              <a:t>dapat</a:t>
            </a:r>
            <a:r>
              <a:rPr lang="en-US" sz="1800" dirty="0">
                <a:latin typeface="+mj-lt"/>
              </a:rPr>
              <a:t> </a:t>
            </a:r>
            <a:r>
              <a:rPr lang="en-US" sz="1800" dirty="0" err="1">
                <a:latin typeface="+mj-lt"/>
              </a:rPr>
              <a:t>dimanfaatkan</a:t>
            </a:r>
            <a:r>
              <a:rPr lang="en-US" sz="1800" dirty="0">
                <a:latin typeface="+mj-lt"/>
              </a:rPr>
              <a:t>.</a:t>
            </a:r>
            <a:endParaRPr lang="id-ID" sz="1800" dirty="0">
              <a:latin typeface="+mj-lt"/>
            </a:endParaRPr>
          </a:p>
          <a:p>
            <a:pPr marL="342900" indent="-342900">
              <a:buFont typeface="Arial" panose="020B0604020202020204" pitchFamily="34" charset="0"/>
              <a:buChar char="•"/>
            </a:pPr>
            <a:endParaRPr lang="id-ID" dirty="0">
              <a:latin typeface="+mj-lt"/>
            </a:endParaRPr>
          </a:p>
        </p:txBody>
      </p:sp>
      <p:sp>
        <p:nvSpPr>
          <p:cNvPr id="3" name="Oval 2">
            <a:extLst>
              <a:ext uri="{FF2B5EF4-FFF2-40B4-BE49-F238E27FC236}">
                <a16:creationId xmlns:a16="http://schemas.microsoft.com/office/drawing/2014/main" id="{5F10D49A-4A14-4E05-9D35-FD519E70C626}"/>
              </a:ext>
            </a:extLst>
          </p:cNvPr>
          <p:cNvSpPr/>
          <p:nvPr/>
        </p:nvSpPr>
        <p:spPr>
          <a:xfrm>
            <a:off x="10708105" y="2895600"/>
            <a:ext cx="11430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Par 39</a:t>
            </a:r>
          </a:p>
        </p:txBody>
      </p:sp>
      <p:sp>
        <p:nvSpPr>
          <p:cNvPr id="6" name="Slide Number Placeholder 3">
            <a:extLst>
              <a:ext uri="{FF2B5EF4-FFF2-40B4-BE49-F238E27FC236}">
                <a16:creationId xmlns:a16="http://schemas.microsoft.com/office/drawing/2014/main" id="{A8105C57-F57A-4E9F-96EC-D4ECCFF1D228}"/>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30</a:t>
            </a:fld>
            <a:endParaRPr lang="en-US" sz="1600" b="1" dirty="0">
              <a:latin typeface="+mj-lt"/>
            </a:endParaRPr>
          </a:p>
        </p:txBody>
      </p:sp>
    </p:spTree>
    <p:extLst>
      <p:ext uri="{BB962C8B-B14F-4D97-AF65-F5344CB8AC3E}">
        <p14:creationId xmlns:p14="http://schemas.microsoft.com/office/powerpoint/2010/main" val="1535993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defRPr/>
            </a:pPr>
            <a:r>
              <a:rPr lang="en-US" dirty="0">
                <a:latin typeface="Fjalla One" panose="02000506040000020004" pitchFamily="2" charset="0"/>
              </a:rPr>
              <a:t>P</a:t>
            </a:r>
            <a:r>
              <a:rPr lang="id-ID" dirty="0">
                <a:latin typeface="Fjalla One" panose="02000506040000020004" pitchFamily="2" charset="0"/>
              </a:rPr>
              <a:t>engukuran</a:t>
            </a:r>
          </a:p>
        </p:txBody>
      </p:sp>
      <p:sp>
        <p:nvSpPr>
          <p:cNvPr id="32771" name="Content Placeholder 2"/>
          <p:cNvSpPr>
            <a:spLocks noGrp="1"/>
          </p:cNvSpPr>
          <p:nvPr>
            <p:ph sz="quarter" idx="10"/>
          </p:nvPr>
        </p:nvSpPr>
        <p:spPr>
          <a:xfrm>
            <a:off x="1068767" y="1659666"/>
            <a:ext cx="9675433" cy="4736434"/>
          </a:xfrm>
        </p:spPr>
        <p:txBody>
          <a:bodyPr/>
          <a:lstStyle/>
          <a:p>
            <a:pPr marL="342900" indent="-342900">
              <a:spcBef>
                <a:spcPts val="1200"/>
              </a:spcBef>
              <a:buFont typeface="Arial" panose="020B0604020202020204" pitchFamily="34" charset="0"/>
              <a:buChar char="•"/>
            </a:pPr>
            <a:r>
              <a:rPr lang="en-US" dirty="0" err="1">
                <a:latin typeface="+mj-lt"/>
              </a:rPr>
              <a:t>Liabilitas</a:t>
            </a:r>
            <a:r>
              <a:rPr lang="en-US" dirty="0">
                <a:latin typeface="+mj-lt"/>
              </a:rPr>
              <a:t> (</a:t>
            </a:r>
            <a:r>
              <a:rPr lang="en-US" dirty="0" err="1">
                <a:latin typeface="+mj-lt"/>
              </a:rPr>
              <a:t>aset</a:t>
            </a:r>
            <a:r>
              <a:rPr lang="en-US" dirty="0">
                <a:latin typeface="+mj-lt"/>
              </a:rPr>
              <a:t>) </a:t>
            </a:r>
            <a:r>
              <a:rPr lang="en-US" dirty="0" err="1">
                <a:latin typeface="+mj-lt"/>
              </a:rPr>
              <a:t>pajak</a:t>
            </a:r>
            <a:r>
              <a:rPr lang="en-US" dirty="0">
                <a:latin typeface="+mj-lt"/>
              </a:rPr>
              <a:t> </a:t>
            </a:r>
            <a:r>
              <a:rPr lang="en-US" dirty="0" err="1">
                <a:latin typeface="+mj-lt"/>
              </a:rPr>
              <a:t>kini</a:t>
            </a:r>
            <a:r>
              <a:rPr lang="en-US" dirty="0">
                <a:latin typeface="+mj-lt"/>
              </a:rPr>
              <a:t> </a:t>
            </a:r>
            <a:r>
              <a:rPr lang="en-US" dirty="0" err="1">
                <a:latin typeface="+mj-lt"/>
              </a:rPr>
              <a:t>untuk</a:t>
            </a:r>
            <a:r>
              <a:rPr lang="en-US" dirty="0">
                <a:latin typeface="+mj-lt"/>
              </a:rPr>
              <a:t> </a:t>
            </a:r>
            <a:r>
              <a:rPr lang="en-US" dirty="0" err="1">
                <a:latin typeface="+mj-lt"/>
              </a:rPr>
              <a:t>periode</a:t>
            </a:r>
            <a:r>
              <a:rPr lang="en-US" dirty="0">
                <a:latin typeface="+mj-lt"/>
              </a:rPr>
              <a:t> </a:t>
            </a:r>
            <a:r>
              <a:rPr lang="en-US" dirty="0" err="1">
                <a:latin typeface="+mj-lt"/>
              </a:rPr>
              <a:t>kini</a:t>
            </a:r>
            <a:r>
              <a:rPr lang="en-US" dirty="0">
                <a:latin typeface="+mj-lt"/>
              </a:rPr>
              <a:t> </a:t>
            </a:r>
            <a:r>
              <a:rPr lang="en-US" dirty="0" err="1">
                <a:latin typeface="+mj-lt"/>
              </a:rPr>
              <a:t>dan</a:t>
            </a:r>
            <a:r>
              <a:rPr lang="en-US" dirty="0">
                <a:latin typeface="+mj-lt"/>
              </a:rPr>
              <a:t> </a:t>
            </a:r>
            <a:r>
              <a:rPr lang="en-US" dirty="0" err="1">
                <a:latin typeface="+mj-lt"/>
              </a:rPr>
              <a:t>periode</a:t>
            </a:r>
            <a:r>
              <a:rPr lang="en-US" dirty="0">
                <a:latin typeface="+mj-lt"/>
              </a:rPr>
              <a:t> </a:t>
            </a:r>
            <a:r>
              <a:rPr lang="en-US" dirty="0" err="1">
                <a:latin typeface="+mj-lt"/>
              </a:rPr>
              <a:t>sebelumnya</a:t>
            </a:r>
            <a:r>
              <a:rPr lang="en-US" dirty="0">
                <a:latin typeface="+mj-lt"/>
              </a:rPr>
              <a:t> </a:t>
            </a:r>
            <a:r>
              <a:rPr lang="en-US" dirty="0" err="1">
                <a:latin typeface="+mj-lt"/>
              </a:rPr>
              <a:t>diukur</a:t>
            </a:r>
            <a:r>
              <a:rPr lang="en-US" dirty="0">
                <a:latin typeface="+mj-lt"/>
              </a:rPr>
              <a:t> </a:t>
            </a:r>
            <a:r>
              <a:rPr lang="en-US" dirty="0" err="1">
                <a:latin typeface="+mj-lt"/>
              </a:rPr>
              <a:t>sebesar</a:t>
            </a:r>
            <a:r>
              <a:rPr lang="en-US" dirty="0">
                <a:latin typeface="+mj-lt"/>
              </a:rPr>
              <a:t> </a:t>
            </a:r>
            <a:r>
              <a:rPr lang="en-US" b="1" dirty="0" err="1">
                <a:latin typeface="+mj-lt"/>
              </a:rPr>
              <a:t>jumlah</a:t>
            </a:r>
            <a:r>
              <a:rPr lang="en-US" b="1" dirty="0">
                <a:latin typeface="+mj-lt"/>
              </a:rPr>
              <a:t> yang </a:t>
            </a:r>
            <a:r>
              <a:rPr lang="en-US" b="1" dirty="0" err="1">
                <a:latin typeface="+mj-lt"/>
              </a:rPr>
              <a:t>diharapkan</a:t>
            </a:r>
            <a:r>
              <a:rPr lang="en-US" b="1" dirty="0">
                <a:latin typeface="+mj-lt"/>
              </a:rPr>
              <a:t> </a:t>
            </a:r>
            <a:r>
              <a:rPr lang="en-US" b="1" dirty="0" err="1">
                <a:latin typeface="+mj-lt"/>
              </a:rPr>
              <a:t>untuk</a:t>
            </a:r>
            <a:r>
              <a:rPr lang="en-US" b="1" dirty="0">
                <a:latin typeface="+mj-lt"/>
              </a:rPr>
              <a:t> </a:t>
            </a:r>
            <a:r>
              <a:rPr lang="en-US" b="1" dirty="0" err="1">
                <a:latin typeface="+mj-lt"/>
              </a:rPr>
              <a:t>dibayar</a:t>
            </a:r>
            <a:r>
              <a:rPr lang="en-US" b="1" dirty="0">
                <a:latin typeface="+mj-lt"/>
              </a:rPr>
              <a:t> (</a:t>
            </a:r>
            <a:r>
              <a:rPr lang="en-US" b="1" dirty="0" err="1">
                <a:latin typeface="+mj-lt"/>
              </a:rPr>
              <a:t>direstitusi</a:t>
            </a:r>
            <a:r>
              <a:rPr lang="en-US" b="1" dirty="0">
                <a:latin typeface="+mj-lt"/>
              </a:rPr>
              <a:t>) </a:t>
            </a:r>
            <a:r>
              <a:rPr lang="en-US" dirty="0" err="1">
                <a:latin typeface="+mj-lt"/>
              </a:rPr>
              <a:t>kepada</a:t>
            </a:r>
            <a:r>
              <a:rPr lang="en-US" dirty="0">
                <a:latin typeface="+mj-lt"/>
              </a:rPr>
              <a:t> </a:t>
            </a:r>
            <a:r>
              <a:rPr lang="en-US" dirty="0" err="1">
                <a:latin typeface="+mj-lt"/>
              </a:rPr>
              <a:t>otoritas</a:t>
            </a:r>
            <a:r>
              <a:rPr lang="en-US" dirty="0">
                <a:latin typeface="+mj-lt"/>
              </a:rPr>
              <a:t> </a:t>
            </a:r>
            <a:r>
              <a:rPr lang="en-US" dirty="0" err="1">
                <a:latin typeface="+mj-lt"/>
              </a:rPr>
              <a:t>perpajakan</a:t>
            </a:r>
            <a:r>
              <a:rPr lang="en-US" dirty="0">
                <a:latin typeface="+mj-lt"/>
              </a:rPr>
              <a:t>, yang </a:t>
            </a:r>
            <a:r>
              <a:rPr lang="en-US" dirty="0" err="1">
                <a:latin typeface="+mj-lt"/>
              </a:rPr>
              <a:t>dihitung</a:t>
            </a:r>
            <a:r>
              <a:rPr lang="en-US" dirty="0">
                <a:latin typeface="+mj-lt"/>
              </a:rPr>
              <a:t> </a:t>
            </a:r>
            <a:r>
              <a:rPr lang="en-US" b="1" dirty="0" err="1">
                <a:latin typeface="+mj-lt"/>
              </a:rPr>
              <a:t>menggunakan</a:t>
            </a:r>
            <a:r>
              <a:rPr lang="en-US" b="1" dirty="0">
                <a:latin typeface="+mj-lt"/>
              </a:rPr>
              <a:t> </a:t>
            </a:r>
            <a:r>
              <a:rPr lang="en-US" b="1" dirty="0" err="1">
                <a:latin typeface="+mj-lt"/>
              </a:rPr>
              <a:t>tarif</a:t>
            </a:r>
            <a:r>
              <a:rPr lang="en-US" b="1" dirty="0">
                <a:latin typeface="+mj-lt"/>
              </a:rPr>
              <a:t> </a:t>
            </a:r>
            <a:r>
              <a:rPr lang="en-US" b="1" dirty="0" err="1">
                <a:latin typeface="+mj-lt"/>
              </a:rPr>
              <a:t>pajak</a:t>
            </a:r>
            <a:r>
              <a:rPr lang="en-US" b="1" dirty="0">
                <a:latin typeface="+mj-lt"/>
              </a:rPr>
              <a:t> (</a:t>
            </a:r>
            <a:r>
              <a:rPr lang="en-US" b="1" dirty="0" err="1">
                <a:latin typeface="+mj-lt"/>
              </a:rPr>
              <a:t>peraturan</a:t>
            </a:r>
            <a:r>
              <a:rPr lang="en-US" b="1" dirty="0">
                <a:latin typeface="+mj-lt"/>
              </a:rPr>
              <a:t> </a:t>
            </a:r>
            <a:r>
              <a:rPr lang="en-US" b="1" dirty="0" err="1">
                <a:latin typeface="+mj-lt"/>
              </a:rPr>
              <a:t>pajak</a:t>
            </a:r>
            <a:r>
              <a:rPr lang="en-US" b="1" dirty="0">
                <a:latin typeface="+mj-lt"/>
              </a:rPr>
              <a:t>) yang </a:t>
            </a:r>
            <a:r>
              <a:rPr lang="en-US" b="1" dirty="0" err="1">
                <a:latin typeface="+mj-lt"/>
              </a:rPr>
              <a:t>telah</a:t>
            </a:r>
            <a:r>
              <a:rPr lang="en-US" b="1" dirty="0">
                <a:latin typeface="+mj-lt"/>
              </a:rPr>
              <a:t> </a:t>
            </a:r>
            <a:r>
              <a:rPr lang="en-US" b="1" dirty="0" err="1">
                <a:latin typeface="+mj-lt"/>
              </a:rPr>
              <a:t>berlaku</a:t>
            </a:r>
            <a:r>
              <a:rPr lang="en-US" b="1" dirty="0">
                <a:latin typeface="+mj-lt"/>
              </a:rPr>
              <a:t> </a:t>
            </a:r>
            <a:r>
              <a:rPr lang="en-US" dirty="0" err="1">
                <a:latin typeface="+mj-lt"/>
              </a:rPr>
              <a:t>atau</a:t>
            </a:r>
            <a:r>
              <a:rPr lang="en-US" dirty="0">
                <a:latin typeface="+mj-lt"/>
              </a:rPr>
              <a:t> yang </a:t>
            </a:r>
            <a:r>
              <a:rPr lang="en-US" b="1" dirty="0" err="1">
                <a:latin typeface="+mj-lt"/>
              </a:rPr>
              <a:t>telah</a:t>
            </a:r>
            <a:r>
              <a:rPr lang="en-US" b="1" dirty="0">
                <a:latin typeface="+mj-lt"/>
              </a:rPr>
              <a:t> </a:t>
            </a:r>
            <a:r>
              <a:rPr lang="en-US" b="1" dirty="0" err="1">
                <a:latin typeface="+mj-lt"/>
              </a:rPr>
              <a:t>secara</a:t>
            </a:r>
            <a:r>
              <a:rPr lang="en-US" b="1" dirty="0">
                <a:latin typeface="+mj-lt"/>
              </a:rPr>
              <a:t> </a:t>
            </a:r>
            <a:r>
              <a:rPr lang="en-US" b="1" dirty="0" err="1">
                <a:latin typeface="+mj-lt"/>
              </a:rPr>
              <a:t>substantif</a:t>
            </a:r>
            <a:r>
              <a:rPr lang="en-US" b="1" dirty="0">
                <a:latin typeface="+mj-lt"/>
              </a:rPr>
              <a:t> </a:t>
            </a:r>
            <a:r>
              <a:rPr lang="en-US" b="1" dirty="0" err="1">
                <a:latin typeface="+mj-lt"/>
              </a:rPr>
              <a:t>berlaku</a:t>
            </a:r>
            <a:r>
              <a:rPr lang="en-US" b="1" dirty="0">
                <a:latin typeface="+mj-lt"/>
              </a:rPr>
              <a:t> </a:t>
            </a:r>
            <a:r>
              <a:rPr lang="en-US" b="1" dirty="0" err="1">
                <a:latin typeface="+mj-lt"/>
              </a:rPr>
              <a:t>pada</a:t>
            </a:r>
            <a:r>
              <a:rPr lang="en-US" b="1" dirty="0">
                <a:latin typeface="+mj-lt"/>
              </a:rPr>
              <a:t> </a:t>
            </a:r>
            <a:r>
              <a:rPr lang="en-US" b="1" dirty="0" err="1">
                <a:latin typeface="+mj-lt"/>
              </a:rPr>
              <a:t>periode</a:t>
            </a:r>
            <a:r>
              <a:rPr lang="en-US" b="1" dirty="0">
                <a:latin typeface="+mj-lt"/>
              </a:rPr>
              <a:t> </a:t>
            </a:r>
            <a:r>
              <a:rPr lang="en-US" b="1" dirty="0" err="1">
                <a:latin typeface="+mj-lt"/>
              </a:rPr>
              <a:t>pelaporan</a:t>
            </a:r>
            <a:r>
              <a:rPr lang="en-US" dirty="0">
                <a:latin typeface="+mj-lt"/>
              </a:rPr>
              <a:t>.</a:t>
            </a:r>
          </a:p>
          <a:p>
            <a:pPr marL="342900" indent="-342900">
              <a:spcBef>
                <a:spcPts val="1200"/>
              </a:spcBef>
              <a:buFont typeface="Arial" panose="020B0604020202020204" pitchFamily="34" charset="0"/>
              <a:buChar char="•"/>
            </a:pPr>
            <a:r>
              <a:rPr lang="en-US" dirty="0" err="1">
                <a:latin typeface="+mj-lt"/>
              </a:rPr>
              <a:t>Aset</a:t>
            </a:r>
            <a:r>
              <a:rPr lang="en-US" dirty="0">
                <a:latin typeface="+mj-lt"/>
              </a:rPr>
              <a:t> dan </a:t>
            </a:r>
            <a:r>
              <a:rPr lang="en-US" dirty="0" err="1">
                <a:latin typeface="+mj-lt"/>
              </a:rPr>
              <a:t>liabilitas</a:t>
            </a:r>
            <a:r>
              <a:rPr lang="en-US" dirty="0">
                <a:latin typeface="+mj-lt"/>
              </a:rPr>
              <a:t> </a:t>
            </a:r>
            <a:r>
              <a:rPr lang="en-US" dirty="0" err="1">
                <a:latin typeface="+mj-lt"/>
              </a:rPr>
              <a:t>pajak</a:t>
            </a:r>
            <a:r>
              <a:rPr lang="en-US" dirty="0">
                <a:latin typeface="+mj-lt"/>
              </a:rPr>
              <a:t> </a:t>
            </a:r>
            <a:r>
              <a:rPr lang="en-US" dirty="0" err="1">
                <a:latin typeface="+mj-lt"/>
              </a:rPr>
              <a:t>tangguhan</a:t>
            </a:r>
            <a:r>
              <a:rPr lang="en-US" dirty="0">
                <a:latin typeface="+mj-lt"/>
              </a:rPr>
              <a:t> </a:t>
            </a:r>
            <a:r>
              <a:rPr lang="en-US" dirty="0" err="1">
                <a:latin typeface="+mj-lt"/>
              </a:rPr>
              <a:t>harus</a:t>
            </a:r>
            <a:r>
              <a:rPr lang="en-US" dirty="0">
                <a:latin typeface="+mj-lt"/>
              </a:rPr>
              <a:t> </a:t>
            </a:r>
            <a:r>
              <a:rPr lang="en-US" dirty="0" err="1">
                <a:latin typeface="+mj-lt"/>
              </a:rPr>
              <a:t>diukur</a:t>
            </a:r>
            <a:r>
              <a:rPr lang="en-US" dirty="0">
                <a:latin typeface="+mj-lt"/>
              </a:rPr>
              <a:t> </a:t>
            </a:r>
            <a:r>
              <a:rPr lang="en-US" dirty="0" err="1">
                <a:latin typeface="+mj-lt"/>
              </a:rPr>
              <a:t>dengan</a:t>
            </a:r>
            <a:r>
              <a:rPr lang="en-US" dirty="0">
                <a:latin typeface="+mj-lt"/>
              </a:rPr>
              <a:t> </a:t>
            </a:r>
            <a:r>
              <a:rPr lang="en-US" dirty="0" err="1">
                <a:latin typeface="+mj-lt"/>
              </a:rPr>
              <a:t>menggunakan</a:t>
            </a:r>
            <a:r>
              <a:rPr lang="en-US" dirty="0">
                <a:latin typeface="+mj-lt"/>
              </a:rPr>
              <a:t> </a:t>
            </a:r>
            <a:r>
              <a:rPr lang="en-US" b="1" dirty="0" err="1">
                <a:latin typeface="+mj-lt"/>
              </a:rPr>
              <a:t>tarif</a:t>
            </a:r>
            <a:r>
              <a:rPr lang="en-US" b="1" dirty="0">
                <a:latin typeface="+mj-lt"/>
              </a:rPr>
              <a:t> </a:t>
            </a:r>
            <a:r>
              <a:rPr lang="en-US" b="1" dirty="0" err="1">
                <a:latin typeface="+mj-lt"/>
              </a:rPr>
              <a:t>pajak</a:t>
            </a:r>
            <a:r>
              <a:rPr lang="en-US" b="1" dirty="0">
                <a:latin typeface="+mj-lt"/>
              </a:rPr>
              <a:t> yang </a:t>
            </a:r>
            <a:r>
              <a:rPr lang="en-US" b="1" dirty="0" err="1">
                <a:latin typeface="+mj-lt"/>
              </a:rPr>
              <a:t>akan</a:t>
            </a:r>
            <a:r>
              <a:rPr lang="en-US" b="1" dirty="0">
                <a:latin typeface="+mj-lt"/>
              </a:rPr>
              <a:t> </a:t>
            </a:r>
            <a:r>
              <a:rPr lang="en-US" b="1" dirty="0" err="1">
                <a:latin typeface="+mj-lt"/>
              </a:rPr>
              <a:t>berlaku</a:t>
            </a:r>
            <a:r>
              <a:rPr lang="en-US" b="1" dirty="0">
                <a:latin typeface="+mj-lt"/>
              </a:rPr>
              <a:t> pada </a:t>
            </a:r>
            <a:r>
              <a:rPr lang="en-US" b="1" dirty="0" err="1">
                <a:latin typeface="+mj-lt"/>
              </a:rPr>
              <a:t>saat</a:t>
            </a:r>
            <a:r>
              <a:rPr lang="en-US" b="1" dirty="0">
                <a:latin typeface="+mj-lt"/>
              </a:rPr>
              <a:t> </a:t>
            </a:r>
            <a:r>
              <a:rPr lang="en-US" b="1" dirty="0" err="1">
                <a:latin typeface="+mj-lt"/>
              </a:rPr>
              <a:t>aset</a:t>
            </a:r>
            <a:r>
              <a:rPr lang="en-US" b="1" dirty="0">
                <a:latin typeface="+mj-lt"/>
              </a:rPr>
              <a:t> </a:t>
            </a:r>
            <a:r>
              <a:rPr lang="en-US" b="1" dirty="0" err="1">
                <a:latin typeface="+mj-lt"/>
              </a:rPr>
              <a:t>dipulihkan</a:t>
            </a:r>
            <a:r>
              <a:rPr lang="en-US" b="1" dirty="0">
                <a:latin typeface="+mj-lt"/>
              </a:rPr>
              <a:t> </a:t>
            </a:r>
            <a:r>
              <a:rPr lang="en-US" b="1" dirty="0" err="1">
                <a:latin typeface="+mj-lt"/>
              </a:rPr>
              <a:t>atau</a:t>
            </a:r>
            <a:r>
              <a:rPr lang="en-US" b="1" dirty="0">
                <a:latin typeface="+mj-lt"/>
              </a:rPr>
              <a:t> </a:t>
            </a:r>
            <a:r>
              <a:rPr lang="en-US" b="1" dirty="0" err="1">
                <a:latin typeface="+mj-lt"/>
              </a:rPr>
              <a:t>liabilitas</a:t>
            </a:r>
            <a:r>
              <a:rPr lang="en-US" b="1" dirty="0">
                <a:latin typeface="+mj-lt"/>
              </a:rPr>
              <a:t> </a:t>
            </a:r>
            <a:r>
              <a:rPr lang="en-US" b="1" dirty="0" err="1">
                <a:latin typeface="+mj-lt"/>
              </a:rPr>
              <a:t>diselesaikan</a:t>
            </a:r>
            <a:r>
              <a:rPr lang="en-US" dirty="0">
                <a:latin typeface="+mj-lt"/>
              </a:rPr>
              <a:t>, </a:t>
            </a:r>
            <a:r>
              <a:rPr lang="en-US" dirty="0" err="1">
                <a:latin typeface="+mj-lt"/>
              </a:rPr>
              <a:t>yaitu</a:t>
            </a:r>
            <a:r>
              <a:rPr lang="en-US" dirty="0">
                <a:latin typeface="+mj-lt"/>
              </a:rPr>
              <a:t> </a:t>
            </a:r>
            <a:r>
              <a:rPr lang="en-US" dirty="0" err="1">
                <a:latin typeface="+mj-lt"/>
              </a:rPr>
              <a:t>dengan</a:t>
            </a:r>
            <a:r>
              <a:rPr lang="en-US" dirty="0">
                <a:latin typeface="+mj-lt"/>
              </a:rPr>
              <a:t> </a:t>
            </a:r>
            <a:r>
              <a:rPr lang="en-US" dirty="0" err="1">
                <a:latin typeface="+mj-lt"/>
              </a:rPr>
              <a:t>tarif</a:t>
            </a:r>
            <a:r>
              <a:rPr lang="en-US" dirty="0">
                <a:latin typeface="+mj-lt"/>
              </a:rPr>
              <a:t> </a:t>
            </a:r>
            <a:r>
              <a:rPr lang="en-US" dirty="0" err="1">
                <a:latin typeface="+mj-lt"/>
              </a:rPr>
              <a:t>pajak</a:t>
            </a:r>
            <a:r>
              <a:rPr lang="en-US" dirty="0">
                <a:latin typeface="+mj-lt"/>
              </a:rPr>
              <a:t> (dan </a:t>
            </a:r>
            <a:r>
              <a:rPr lang="en-US" dirty="0" err="1">
                <a:latin typeface="+mj-lt"/>
              </a:rPr>
              <a:t>peraturan</a:t>
            </a:r>
            <a:r>
              <a:rPr lang="en-US" dirty="0">
                <a:latin typeface="+mj-lt"/>
              </a:rPr>
              <a:t> </a:t>
            </a:r>
            <a:r>
              <a:rPr lang="en-US" dirty="0" err="1">
                <a:latin typeface="+mj-lt"/>
              </a:rPr>
              <a:t>pajak</a:t>
            </a:r>
            <a:r>
              <a:rPr lang="en-US" dirty="0">
                <a:latin typeface="+mj-lt"/>
              </a:rPr>
              <a:t>) yang </a:t>
            </a:r>
            <a:r>
              <a:rPr lang="en-US" dirty="0" err="1">
                <a:latin typeface="+mj-lt"/>
              </a:rPr>
              <a:t>telah</a:t>
            </a:r>
            <a:r>
              <a:rPr lang="en-US" dirty="0">
                <a:latin typeface="+mj-lt"/>
              </a:rPr>
              <a:t> </a:t>
            </a:r>
            <a:r>
              <a:rPr lang="en-US" dirty="0" err="1">
                <a:latin typeface="+mj-lt"/>
              </a:rPr>
              <a:t>berlaku</a:t>
            </a:r>
            <a:r>
              <a:rPr lang="en-US" dirty="0">
                <a:latin typeface="+mj-lt"/>
              </a:rPr>
              <a:t> </a:t>
            </a:r>
            <a:r>
              <a:rPr lang="en-US" dirty="0" err="1">
                <a:latin typeface="+mj-lt"/>
              </a:rPr>
              <a:t>atau</a:t>
            </a:r>
            <a:r>
              <a:rPr lang="en-US" dirty="0">
                <a:latin typeface="+mj-lt"/>
              </a:rPr>
              <a:t> yang </a:t>
            </a:r>
            <a:r>
              <a:rPr lang="en-US" dirty="0" err="1">
                <a:latin typeface="+mj-lt"/>
              </a:rPr>
              <a:t>telah</a:t>
            </a:r>
            <a:r>
              <a:rPr lang="en-US" dirty="0">
                <a:latin typeface="+mj-lt"/>
              </a:rPr>
              <a:t> </a:t>
            </a:r>
            <a:r>
              <a:rPr lang="en-US" dirty="0" err="1">
                <a:latin typeface="+mj-lt"/>
              </a:rPr>
              <a:t>secara</a:t>
            </a:r>
            <a:r>
              <a:rPr lang="en-US" dirty="0">
                <a:latin typeface="+mj-lt"/>
              </a:rPr>
              <a:t> </a:t>
            </a:r>
            <a:r>
              <a:rPr lang="en-US" dirty="0" err="1">
                <a:latin typeface="+mj-lt"/>
              </a:rPr>
              <a:t>substantif</a:t>
            </a:r>
            <a:r>
              <a:rPr lang="en-US" dirty="0">
                <a:latin typeface="+mj-lt"/>
              </a:rPr>
              <a:t> </a:t>
            </a:r>
            <a:r>
              <a:rPr lang="en-US" dirty="0" err="1">
                <a:latin typeface="+mj-lt"/>
              </a:rPr>
              <a:t>berlaku</a:t>
            </a:r>
            <a:r>
              <a:rPr lang="en-US" dirty="0">
                <a:latin typeface="+mj-lt"/>
              </a:rPr>
              <a:t> pada </a:t>
            </a:r>
            <a:r>
              <a:rPr lang="en-US" dirty="0" err="1">
                <a:latin typeface="+mj-lt"/>
              </a:rPr>
              <a:t>periode</a:t>
            </a:r>
            <a:r>
              <a:rPr lang="en-US" dirty="0">
                <a:latin typeface="+mj-lt"/>
              </a:rPr>
              <a:t> </a:t>
            </a:r>
            <a:r>
              <a:rPr lang="en-US" dirty="0" err="1">
                <a:latin typeface="+mj-lt"/>
              </a:rPr>
              <a:t>pelaporan</a:t>
            </a:r>
            <a:r>
              <a:rPr lang="en-US" dirty="0">
                <a:latin typeface="+mj-lt"/>
              </a:rPr>
              <a:t>.</a:t>
            </a:r>
          </a:p>
          <a:p>
            <a:pPr marL="342900" indent="-342900">
              <a:spcBef>
                <a:spcPts val="1200"/>
              </a:spcBef>
              <a:buFont typeface="Arial" panose="020B0604020202020204" pitchFamily="34" charset="0"/>
              <a:buChar char="•"/>
            </a:pPr>
            <a:r>
              <a:rPr lang="en-US" dirty="0" err="1">
                <a:latin typeface="+mj-lt"/>
              </a:rPr>
              <a:t>Pengukuran</a:t>
            </a:r>
            <a:r>
              <a:rPr lang="en-US" dirty="0">
                <a:latin typeface="+mj-lt"/>
              </a:rPr>
              <a:t> </a:t>
            </a:r>
            <a:r>
              <a:rPr lang="en-US" dirty="0" err="1">
                <a:latin typeface="+mj-lt"/>
              </a:rPr>
              <a:t>aset</a:t>
            </a:r>
            <a:r>
              <a:rPr lang="en-US" dirty="0">
                <a:latin typeface="+mj-lt"/>
              </a:rPr>
              <a:t> dan </a:t>
            </a:r>
            <a:r>
              <a:rPr lang="en-US" dirty="0" err="1">
                <a:latin typeface="+mj-lt"/>
              </a:rPr>
              <a:t>liabilitas</a:t>
            </a:r>
            <a:r>
              <a:rPr lang="en-US" dirty="0">
                <a:latin typeface="+mj-lt"/>
              </a:rPr>
              <a:t> </a:t>
            </a:r>
            <a:r>
              <a:rPr lang="en-US" dirty="0" err="1">
                <a:latin typeface="+mj-lt"/>
              </a:rPr>
              <a:t>pajak</a:t>
            </a:r>
            <a:r>
              <a:rPr lang="en-US" dirty="0">
                <a:latin typeface="+mj-lt"/>
              </a:rPr>
              <a:t> </a:t>
            </a:r>
            <a:r>
              <a:rPr lang="en-US" dirty="0" err="1">
                <a:latin typeface="+mj-lt"/>
              </a:rPr>
              <a:t>tangguhan</a:t>
            </a:r>
            <a:r>
              <a:rPr lang="en-US" dirty="0">
                <a:latin typeface="+mj-lt"/>
              </a:rPr>
              <a:t> </a:t>
            </a:r>
            <a:r>
              <a:rPr lang="en-US" dirty="0" err="1">
                <a:latin typeface="+mj-lt"/>
              </a:rPr>
              <a:t>mencerminkan</a:t>
            </a:r>
            <a:r>
              <a:rPr lang="en-US" dirty="0">
                <a:latin typeface="+mj-lt"/>
              </a:rPr>
              <a:t> </a:t>
            </a:r>
            <a:r>
              <a:rPr lang="en-US" b="1" dirty="0" err="1">
                <a:latin typeface="+mj-lt"/>
              </a:rPr>
              <a:t>konsekuensi</a:t>
            </a:r>
            <a:r>
              <a:rPr lang="en-US" b="1" dirty="0">
                <a:latin typeface="+mj-lt"/>
              </a:rPr>
              <a:t> </a:t>
            </a:r>
            <a:r>
              <a:rPr lang="en-US" b="1" dirty="0" err="1">
                <a:latin typeface="+mj-lt"/>
              </a:rPr>
              <a:t>pajak</a:t>
            </a:r>
            <a:r>
              <a:rPr lang="en-US" b="1" dirty="0">
                <a:latin typeface="+mj-lt"/>
              </a:rPr>
              <a:t> </a:t>
            </a:r>
            <a:r>
              <a:rPr lang="en-US" dirty="0">
                <a:latin typeface="+mj-lt"/>
              </a:rPr>
              <a:t>yang </a:t>
            </a:r>
            <a:r>
              <a:rPr lang="en-US" dirty="0" err="1">
                <a:latin typeface="+mj-lt"/>
              </a:rPr>
              <a:t>sesuai</a:t>
            </a:r>
            <a:r>
              <a:rPr lang="en-US" dirty="0">
                <a:latin typeface="+mj-lt"/>
              </a:rPr>
              <a:t> </a:t>
            </a:r>
            <a:r>
              <a:rPr lang="en-US" dirty="0" err="1">
                <a:latin typeface="+mj-lt"/>
              </a:rPr>
              <a:t>dengan</a:t>
            </a:r>
            <a:r>
              <a:rPr lang="en-US" dirty="0">
                <a:latin typeface="+mj-lt"/>
              </a:rPr>
              <a:t> </a:t>
            </a:r>
            <a:r>
              <a:rPr lang="en-US" dirty="0" err="1">
                <a:latin typeface="+mj-lt"/>
              </a:rPr>
              <a:t>cara</a:t>
            </a:r>
            <a:r>
              <a:rPr lang="en-US" dirty="0">
                <a:latin typeface="+mj-lt"/>
              </a:rPr>
              <a:t> </a:t>
            </a:r>
            <a:r>
              <a:rPr lang="en-US" dirty="0" err="1">
                <a:latin typeface="+mj-lt"/>
              </a:rPr>
              <a:t>entitas</a:t>
            </a:r>
            <a:r>
              <a:rPr lang="en-US" dirty="0">
                <a:latin typeface="+mj-lt"/>
              </a:rPr>
              <a:t> </a:t>
            </a:r>
            <a:r>
              <a:rPr lang="en-US" dirty="0" err="1">
                <a:latin typeface="+mj-lt"/>
              </a:rPr>
              <a:t>memperkirakan</a:t>
            </a:r>
            <a:r>
              <a:rPr lang="en-US" dirty="0">
                <a:latin typeface="+mj-lt"/>
              </a:rPr>
              <a:t>, pada </a:t>
            </a:r>
            <a:r>
              <a:rPr lang="en-US" dirty="0" err="1">
                <a:latin typeface="+mj-lt"/>
              </a:rPr>
              <a:t>akhir</a:t>
            </a:r>
            <a:r>
              <a:rPr lang="en-US" dirty="0">
                <a:latin typeface="+mj-lt"/>
              </a:rPr>
              <a:t> </a:t>
            </a:r>
            <a:r>
              <a:rPr lang="en-US" dirty="0" err="1">
                <a:latin typeface="+mj-lt"/>
              </a:rPr>
              <a:t>periode</a:t>
            </a:r>
            <a:r>
              <a:rPr lang="en-US" dirty="0">
                <a:latin typeface="+mj-lt"/>
              </a:rPr>
              <a:t> </a:t>
            </a:r>
            <a:r>
              <a:rPr lang="en-US" dirty="0" err="1">
                <a:latin typeface="+mj-lt"/>
              </a:rPr>
              <a:t>pelaporan</a:t>
            </a:r>
            <a:r>
              <a:rPr lang="en-US" dirty="0">
                <a:latin typeface="+mj-lt"/>
              </a:rPr>
              <a:t> </a:t>
            </a:r>
            <a:r>
              <a:rPr lang="en-US" dirty="0" err="1">
                <a:latin typeface="+mj-lt"/>
              </a:rPr>
              <a:t>untuk</a:t>
            </a:r>
            <a:r>
              <a:rPr lang="en-US" dirty="0">
                <a:latin typeface="+mj-lt"/>
              </a:rPr>
              <a:t> </a:t>
            </a:r>
            <a:r>
              <a:rPr lang="en-US" dirty="0" err="1">
                <a:latin typeface="+mj-lt"/>
              </a:rPr>
              <a:t>memulihkan</a:t>
            </a:r>
            <a:r>
              <a:rPr lang="en-US" dirty="0">
                <a:latin typeface="+mj-lt"/>
              </a:rPr>
              <a:t> </a:t>
            </a:r>
            <a:r>
              <a:rPr lang="en-US" dirty="0" err="1">
                <a:latin typeface="+mj-lt"/>
              </a:rPr>
              <a:t>atau</a:t>
            </a:r>
            <a:r>
              <a:rPr lang="en-US" dirty="0">
                <a:latin typeface="+mj-lt"/>
              </a:rPr>
              <a:t> </a:t>
            </a:r>
            <a:r>
              <a:rPr lang="en-US" dirty="0" err="1">
                <a:latin typeface="+mj-lt"/>
              </a:rPr>
              <a:t>menyelesaikan</a:t>
            </a:r>
            <a:r>
              <a:rPr lang="en-US" dirty="0">
                <a:latin typeface="+mj-lt"/>
              </a:rPr>
              <a:t> </a:t>
            </a:r>
            <a:r>
              <a:rPr lang="en-US" dirty="0" err="1">
                <a:latin typeface="+mj-lt"/>
              </a:rPr>
              <a:t>jumlah</a:t>
            </a:r>
            <a:r>
              <a:rPr lang="en-US" dirty="0">
                <a:latin typeface="+mj-lt"/>
              </a:rPr>
              <a:t> </a:t>
            </a:r>
            <a:r>
              <a:rPr lang="en-US" dirty="0" err="1">
                <a:latin typeface="+mj-lt"/>
              </a:rPr>
              <a:t>tercatat</a:t>
            </a:r>
            <a:r>
              <a:rPr lang="en-US" dirty="0">
                <a:latin typeface="+mj-lt"/>
              </a:rPr>
              <a:t> </a:t>
            </a:r>
            <a:r>
              <a:rPr lang="en-US" dirty="0" err="1">
                <a:latin typeface="+mj-lt"/>
              </a:rPr>
              <a:t>aset</a:t>
            </a:r>
            <a:r>
              <a:rPr lang="en-US" dirty="0">
                <a:latin typeface="+mj-lt"/>
              </a:rPr>
              <a:t> dan </a:t>
            </a:r>
            <a:r>
              <a:rPr lang="en-US" dirty="0" err="1">
                <a:latin typeface="+mj-lt"/>
              </a:rPr>
              <a:t>liabilitasnya</a:t>
            </a:r>
            <a:endParaRPr lang="en-US" dirty="0">
              <a:latin typeface="+mj-lt"/>
            </a:endParaRPr>
          </a:p>
          <a:p>
            <a:pPr marL="342900" indent="-342900">
              <a:spcBef>
                <a:spcPts val="1200"/>
              </a:spcBef>
              <a:buFont typeface="Arial" panose="020B0604020202020204" pitchFamily="34" charset="0"/>
              <a:buChar char="•"/>
            </a:pPr>
            <a:r>
              <a:rPr lang="en-US" dirty="0" err="1">
                <a:latin typeface="+mj-lt"/>
              </a:rPr>
              <a:t>Aset</a:t>
            </a:r>
            <a:r>
              <a:rPr lang="en-US" dirty="0">
                <a:latin typeface="+mj-lt"/>
              </a:rPr>
              <a:t> dan </a:t>
            </a:r>
            <a:r>
              <a:rPr lang="en-US" dirty="0" err="1">
                <a:latin typeface="+mj-lt"/>
              </a:rPr>
              <a:t>liabilitas</a:t>
            </a:r>
            <a:r>
              <a:rPr lang="en-US" dirty="0">
                <a:latin typeface="+mj-lt"/>
              </a:rPr>
              <a:t> </a:t>
            </a:r>
            <a:r>
              <a:rPr lang="en-US" dirty="0" err="1">
                <a:latin typeface="+mj-lt"/>
              </a:rPr>
              <a:t>pajak</a:t>
            </a:r>
            <a:r>
              <a:rPr lang="en-US" dirty="0">
                <a:latin typeface="+mj-lt"/>
              </a:rPr>
              <a:t> </a:t>
            </a:r>
            <a:r>
              <a:rPr lang="en-US" dirty="0" err="1">
                <a:latin typeface="+mj-lt"/>
              </a:rPr>
              <a:t>tangguhan</a:t>
            </a:r>
            <a:r>
              <a:rPr lang="en-US" dirty="0">
                <a:latin typeface="+mj-lt"/>
              </a:rPr>
              <a:t> </a:t>
            </a:r>
            <a:r>
              <a:rPr lang="en-US" dirty="0" err="1">
                <a:latin typeface="+mj-lt"/>
              </a:rPr>
              <a:t>tidak</a:t>
            </a:r>
            <a:r>
              <a:rPr lang="en-US" dirty="0">
                <a:latin typeface="+mj-lt"/>
              </a:rPr>
              <a:t> </a:t>
            </a:r>
            <a:r>
              <a:rPr lang="en-US" dirty="0" err="1">
                <a:latin typeface="+mj-lt"/>
              </a:rPr>
              <a:t>didiskontokan</a:t>
            </a:r>
            <a:r>
              <a:rPr lang="en-US" dirty="0">
                <a:latin typeface="+mj-lt"/>
              </a:rPr>
              <a:t>.</a:t>
            </a:r>
            <a:endParaRPr lang="id-ID" dirty="0">
              <a:latin typeface="+mj-lt"/>
            </a:endParaRPr>
          </a:p>
        </p:txBody>
      </p:sp>
      <p:sp>
        <p:nvSpPr>
          <p:cNvPr id="7" name="Slide Number Placeholder 3">
            <a:extLst>
              <a:ext uri="{FF2B5EF4-FFF2-40B4-BE49-F238E27FC236}">
                <a16:creationId xmlns:a16="http://schemas.microsoft.com/office/drawing/2014/main" id="{1B5FA68E-4DDE-45B0-97C0-DB8C6D361B21}"/>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31</a:t>
            </a:fld>
            <a:endParaRPr lang="en-US" sz="1600" b="1" dirty="0">
              <a:latin typeface="+mj-lt"/>
            </a:endParaRPr>
          </a:p>
        </p:txBody>
      </p:sp>
      <p:sp>
        <p:nvSpPr>
          <p:cNvPr id="4" name="Rectangle: Rounded Corners 3">
            <a:extLst>
              <a:ext uri="{FF2B5EF4-FFF2-40B4-BE49-F238E27FC236}">
                <a16:creationId xmlns:a16="http://schemas.microsoft.com/office/drawing/2014/main" id="{EEEEEBC6-E9F6-448F-8B11-43BAFB710DC3}"/>
              </a:ext>
            </a:extLst>
          </p:cNvPr>
          <p:cNvSpPr/>
          <p:nvPr/>
        </p:nvSpPr>
        <p:spPr>
          <a:xfrm>
            <a:off x="10668000" y="2688230"/>
            <a:ext cx="1295400" cy="6645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800" b="1" dirty="0">
                <a:solidFill>
                  <a:schemeClr val="bg1"/>
                </a:solidFill>
              </a:rPr>
              <a:t>Perubahan</a:t>
            </a:r>
          </a:p>
          <a:p>
            <a:pPr algn="ctr"/>
            <a:r>
              <a:rPr lang="id-ID" sz="1800" b="1" dirty="0">
                <a:solidFill>
                  <a:schemeClr val="bg1"/>
                </a:solidFill>
              </a:rPr>
              <a:t>Tarif</a:t>
            </a:r>
          </a:p>
        </p:txBody>
      </p:sp>
    </p:spTree>
    <p:extLst>
      <p:ext uri="{BB962C8B-B14F-4D97-AF65-F5344CB8AC3E}">
        <p14:creationId xmlns:p14="http://schemas.microsoft.com/office/powerpoint/2010/main" val="313202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4007C-8F51-420A-BB9A-92936372E773}"/>
              </a:ext>
            </a:extLst>
          </p:cNvPr>
          <p:cNvSpPr>
            <a:spLocks noGrp="1"/>
          </p:cNvSpPr>
          <p:nvPr>
            <p:ph type="title"/>
          </p:nvPr>
        </p:nvSpPr>
        <p:spPr>
          <a:xfrm>
            <a:off x="1879307" y="533400"/>
            <a:ext cx="8814800" cy="731600"/>
          </a:xfrm>
        </p:spPr>
        <p:txBody>
          <a:bodyPr/>
          <a:lstStyle/>
          <a:p>
            <a:pPr algn="ctr"/>
            <a:r>
              <a:rPr lang="en-US" dirty="0" err="1">
                <a:latin typeface="Fjalla One" panose="02000506040000020004" pitchFamily="2" charset="0"/>
              </a:rPr>
              <a:t>Implikasi</a:t>
            </a:r>
            <a:r>
              <a:rPr lang="en-US" dirty="0">
                <a:latin typeface="Fjalla One" panose="02000506040000020004" pitchFamily="2" charset="0"/>
              </a:rPr>
              <a:t> </a:t>
            </a:r>
            <a:r>
              <a:rPr lang="en-US" dirty="0" err="1">
                <a:latin typeface="Fjalla One" panose="02000506040000020004" pitchFamily="2" charset="0"/>
              </a:rPr>
              <a:t>Perubahan</a:t>
            </a:r>
            <a:r>
              <a:rPr lang="en-US" dirty="0">
                <a:latin typeface="Fjalla One" panose="02000506040000020004" pitchFamily="2" charset="0"/>
              </a:rPr>
              <a:t> Tarif</a:t>
            </a:r>
          </a:p>
        </p:txBody>
      </p:sp>
      <p:sp>
        <p:nvSpPr>
          <p:cNvPr id="3" name="Content Placeholder 2">
            <a:extLst>
              <a:ext uri="{FF2B5EF4-FFF2-40B4-BE49-F238E27FC236}">
                <a16:creationId xmlns:a16="http://schemas.microsoft.com/office/drawing/2014/main" id="{8ABCBE32-E04B-4D20-A8A1-AEA9FEBBB77C}"/>
              </a:ext>
            </a:extLst>
          </p:cNvPr>
          <p:cNvSpPr>
            <a:spLocks noGrp="1"/>
          </p:cNvSpPr>
          <p:nvPr>
            <p:ph sz="quarter" idx="10"/>
          </p:nvPr>
        </p:nvSpPr>
        <p:spPr>
          <a:xfrm>
            <a:off x="1066800" y="1905000"/>
            <a:ext cx="9599233" cy="3369534"/>
          </a:xfrm>
        </p:spPr>
        <p:txBody>
          <a:bodyPr>
            <a:normAutofit/>
          </a:bodyPr>
          <a:lstStyle/>
          <a:p>
            <a:pPr marL="342900" indent="-342900">
              <a:lnSpc>
                <a:spcPct val="110000"/>
              </a:lnSpc>
              <a:spcBef>
                <a:spcPts val="1200"/>
              </a:spcBef>
              <a:buFont typeface="Arial" panose="020B0604020202020204" pitchFamily="34" charset="0"/>
              <a:buChar char="•"/>
            </a:pPr>
            <a:r>
              <a:rPr lang="en-US" sz="2400" dirty="0">
                <a:latin typeface="+mj-lt"/>
              </a:rPr>
              <a:t>Tarif </a:t>
            </a:r>
            <a:r>
              <a:rPr lang="en-US" sz="2400" dirty="0" err="1">
                <a:latin typeface="+mj-lt"/>
              </a:rPr>
              <a:t>pajak</a:t>
            </a:r>
            <a:r>
              <a:rPr lang="en-US" sz="2400" dirty="0">
                <a:latin typeface="+mj-lt"/>
              </a:rPr>
              <a:t> 22% </a:t>
            </a:r>
            <a:r>
              <a:rPr lang="en-US" sz="2400" dirty="0" err="1">
                <a:latin typeface="+mj-lt"/>
              </a:rPr>
              <a:t>akan</a:t>
            </a:r>
            <a:r>
              <a:rPr lang="en-US" sz="2400" dirty="0">
                <a:latin typeface="+mj-lt"/>
              </a:rPr>
              <a:t> </a:t>
            </a:r>
            <a:r>
              <a:rPr lang="en-US" sz="2400" dirty="0" err="1">
                <a:latin typeface="+mj-lt"/>
              </a:rPr>
              <a:t>digunakan</a:t>
            </a:r>
            <a:r>
              <a:rPr lang="en-US" sz="2400" dirty="0">
                <a:latin typeface="+mj-lt"/>
              </a:rPr>
              <a:t> </a:t>
            </a:r>
            <a:r>
              <a:rPr lang="en-US" sz="2400" dirty="0" err="1">
                <a:latin typeface="+mj-lt"/>
              </a:rPr>
              <a:t>untuk</a:t>
            </a:r>
            <a:r>
              <a:rPr lang="en-US" sz="2400" dirty="0">
                <a:latin typeface="+mj-lt"/>
              </a:rPr>
              <a:t> </a:t>
            </a:r>
            <a:r>
              <a:rPr lang="en-US" sz="2400" dirty="0" err="1">
                <a:latin typeface="+mj-lt"/>
              </a:rPr>
              <a:t>menghitung</a:t>
            </a:r>
            <a:r>
              <a:rPr lang="en-US" sz="2400" dirty="0">
                <a:latin typeface="+mj-lt"/>
              </a:rPr>
              <a:t> </a:t>
            </a:r>
            <a:r>
              <a:rPr lang="en-US" sz="2400" dirty="0" err="1">
                <a:latin typeface="+mj-lt"/>
              </a:rPr>
              <a:t>beban</a:t>
            </a:r>
            <a:r>
              <a:rPr lang="en-US" sz="2400" dirty="0">
                <a:latin typeface="+mj-lt"/>
              </a:rPr>
              <a:t> </a:t>
            </a:r>
            <a:r>
              <a:rPr lang="en-US" sz="2400" dirty="0" err="1">
                <a:latin typeface="+mj-lt"/>
              </a:rPr>
              <a:t>pajak</a:t>
            </a:r>
            <a:r>
              <a:rPr lang="en-US" sz="2400" dirty="0">
                <a:latin typeface="+mj-lt"/>
              </a:rPr>
              <a:t> </a:t>
            </a:r>
            <a:r>
              <a:rPr lang="en-US" sz="2400" dirty="0" err="1">
                <a:latin typeface="+mj-lt"/>
              </a:rPr>
              <a:t>baik</a:t>
            </a:r>
            <a:r>
              <a:rPr lang="en-US" sz="2400" dirty="0">
                <a:latin typeface="+mj-lt"/>
              </a:rPr>
              <a:t> </a:t>
            </a:r>
            <a:r>
              <a:rPr lang="en-US" sz="2400" dirty="0" err="1">
                <a:latin typeface="+mj-lt"/>
              </a:rPr>
              <a:t>kini</a:t>
            </a:r>
            <a:r>
              <a:rPr lang="en-US" sz="2400" dirty="0">
                <a:latin typeface="+mj-lt"/>
              </a:rPr>
              <a:t> </a:t>
            </a:r>
            <a:r>
              <a:rPr lang="en-US" sz="2400" dirty="0" err="1">
                <a:latin typeface="+mj-lt"/>
              </a:rPr>
              <a:t>maupun</a:t>
            </a:r>
            <a:r>
              <a:rPr lang="en-US" sz="2400" dirty="0">
                <a:latin typeface="+mj-lt"/>
              </a:rPr>
              <a:t> </a:t>
            </a:r>
            <a:r>
              <a:rPr lang="en-US" sz="2400" dirty="0" err="1">
                <a:latin typeface="+mj-lt"/>
              </a:rPr>
              <a:t>tangguhan</a:t>
            </a:r>
            <a:r>
              <a:rPr lang="en-US" sz="2400" dirty="0">
                <a:latin typeface="+mj-lt"/>
              </a:rPr>
              <a:t> pada </a:t>
            </a:r>
            <a:r>
              <a:rPr lang="en-US" sz="2400" dirty="0" err="1">
                <a:latin typeface="+mj-lt"/>
              </a:rPr>
              <a:t>tahun</a:t>
            </a:r>
            <a:r>
              <a:rPr lang="en-US" sz="2400" dirty="0">
                <a:latin typeface="+mj-lt"/>
              </a:rPr>
              <a:t> 2020 dan 2021.</a:t>
            </a:r>
          </a:p>
          <a:p>
            <a:pPr marL="342900" indent="-342900">
              <a:lnSpc>
                <a:spcPct val="110000"/>
              </a:lnSpc>
              <a:spcBef>
                <a:spcPts val="1200"/>
              </a:spcBef>
              <a:buFont typeface="Arial" panose="020B0604020202020204" pitchFamily="34" charset="0"/>
              <a:buChar char="•"/>
            </a:pPr>
            <a:r>
              <a:rPr lang="en-US" sz="2400" dirty="0">
                <a:latin typeface="+mj-lt"/>
              </a:rPr>
              <a:t>Tarif </a:t>
            </a:r>
            <a:r>
              <a:rPr lang="en-US" sz="2400" dirty="0" err="1">
                <a:latin typeface="+mj-lt"/>
              </a:rPr>
              <a:t>pajak</a:t>
            </a:r>
            <a:r>
              <a:rPr lang="en-US" sz="2400" dirty="0">
                <a:latin typeface="+mj-lt"/>
              </a:rPr>
              <a:t> 20% </a:t>
            </a:r>
            <a:r>
              <a:rPr lang="en-US" sz="2400" dirty="0" err="1">
                <a:latin typeface="+mj-lt"/>
              </a:rPr>
              <a:t>akan</a:t>
            </a:r>
            <a:r>
              <a:rPr lang="en-US" sz="2400" dirty="0">
                <a:latin typeface="+mj-lt"/>
              </a:rPr>
              <a:t> </a:t>
            </a:r>
            <a:r>
              <a:rPr lang="en-US" sz="2400" dirty="0" err="1">
                <a:latin typeface="+mj-lt"/>
              </a:rPr>
              <a:t>digunakan</a:t>
            </a:r>
            <a:r>
              <a:rPr lang="en-US" sz="2400" dirty="0">
                <a:latin typeface="+mj-lt"/>
              </a:rPr>
              <a:t> </a:t>
            </a:r>
            <a:r>
              <a:rPr lang="en-US" sz="2400" dirty="0" err="1">
                <a:latin typeface="+mj-lt"/>
              </a:rPr>
              <a:t>untuk</a:t>
            </a:r>
            <a:r>
              <a:rPr lang="en-US" sz="2400" dirty="0">
                <a:latin typeface="+mj-lt"/>
              </a:rPr>
              <a:t> </a:t>
            </a:r>
            <a:r>
              <a:rPr lang="en-US" sz="2400" dirty="0" err="1">
                <a:latin typeface="+mj-lt"/>
              </a:rPr>
              <a:t>menghitung</a:t>
            </a:r>
            <a:r>
              <a:rPr lang="en-US" sz="2400" dirty="0">
                <a:latin typeface="+mj-lt"/>
              </a:rPr>
              <a:t> </a:t>
            </a:r>
            <a:r>
              <a:rPr lang="en-US" sz="2400" dirty="0" err="1">
                <a:latin typeface="+mj-lt"/>
              </a:rPr>
              <a:t>beban</a:t>
            </a:r>
            <a:r>
              <a:rPr lang="en-US" sz="2400" dirty="0">
                <a:latin typeface="+mj-lt"/>
              </a:rPr>
              <a:t> </a:t>
            </a:r>
            <a:r>
              <a:rPr lang="en-US" sz="2400" dirty="0" err="1">
                <a:latin typeface="+mj-lt"/>
              </a:rPr>
              <a:t>pajak</a:t>
            </a:r>
            <a:r>
              <a:rPr lang="en-US" sz="2400" dirty="0">
                <a:latin typeface="+mj-lt"/>
              </a:rPr>
              <a:t> </a:t>
            </a:r>
            <a:r>
              <a:rPr lang="en-US" sz="2400" dirty="0" err="1">
                <a:latin typeface="+mj-lt"/>
              </a:rPr>
              <a:t>baik</a:t>
            </a:r>
            <a:r>
              <a:rPr lang="en-US" sz="2400" dirty="0">
                <a:latin typeface="+mj-lt"/>
              </a:rPr>
              <a:t> </a:t>
            </a:r>
            <a:r>
              <a:rPr lang="en-US" sz="2400" dirty="0" err="1">
                <a:latin typeface="+mj-lt"/>
              </a:rPr>
              <a:t>kini</a:t>
            </a:r>
            <a:r>
              <a:rPr lang="en-US" sz="2400" dirty="0">
                <a:latin typeface="+mj-lt"/>
              </a:rPr>
              <a:t> </a:t>
            </a:r>
            <a:r>
              <a:rPr lang="en-US" sz="2400" dirty="0" err="1">
                <a:latin typeface="+mj-lt"/>
              </a:rPr>
              <a:t>maupun</a:t>
            </a:r>
            <a:r>
              <a:rPr lang="en-US" sz="2400" dirty="0">
                <a:latin typeface="+mj-lt"/>
              </a:rPr>
              <a:t> </a:t>
            </a:r>
            <a:r>
              <a:rPr lang="en-US" sz="2400" dirty="0" err="1">
                <a:latin typeface="+mj-lt"/>
              </a:rPr>
              <a:t>tangguhan</a:t>
            </a:r>
            <a:r>
              <a:rPr lang="en-US" sz="2400" dirty="0">
                <a:latin typeface="+mj-lt"/>
              </a:rPr>
              <a:t> pada </a:t>
            </a:r>
            <a:r>
              <a:rPr lang="en-US" sz="2400" dirty="0" err="1">
                <a:latin typeface="+mj-lt"/>
              </a:rPr>
              <a:t>tahun</a:t>
            </a:r>
            <a:r>
              <a:rPr lang="en-US" sz="2400" dirty="0">
                <a:latin typeface="+mj-lt"/>
              </a:rPr>
              <a:t> 2022 dan </a:t>
            </a:r>
            <a:r>
              <a:rPr lang="en-US" sz="2400" dirty="0" err="1">
                <a:latin typeface="+mj-lt"/>
              </a:rPr>
              <a:t>selanjutnya</a:t>
            </a:r>
            <a:r>
              <a:rPr lang="en-US" sz="2400" dirty="0">
                <a:latin typeface="+mj-lt"/>
              </a:rPr>
              <a:t>.</a:t>
            </a:r>
          </a:p>
          <a:p>
            <a:pPr marL="342900" indent="-342900">
              <a:lnSpc>
                <a:spcPct val="110000"/>
              </a:lnSpc>
              <a:spcBef>
                <a:spcPts val="1200"/>
              </a:spcBef>
              <a:buFont typeface="Arial" panose="020B0604020202020204" pitchFamily="34" charset="0"/>
              <a:buChar char="•"/>
            </a:pPr>
            <a:r>
              <a:rPr lang="en-US" sz="2400" dirty="0" err="1">
                <a:latin typeface="+mj-lt"/>
              </a:rPr>
              <a:t>Saldo</a:t>
            </a:r>
            <a:r>
              <a:rPr lang="en-US" sz="2400" dirty="0">
                <a:latin typeface="+mj-lt"/>
              </a:rPr>
              <a:t> </a:t>
            </a:r>
            <a:r>
              <a:rPr lang="en-US" sz="2400" dirty="0" err="1">
                <a:latin typeface="+mj-lt"/>
              </a:rPr>
              <a:t>aset</a:t>
            </a:r>
            <a:r>
              <a:rPr lang="en-US" sz="2400" dirty="0">
                <a:latin typeface="+mj-lt"/>
              </a:rPr>
              <a:t> dan </a:t>
            </a:r>
            <a:r>
              <a:rPr lang="en-US" sz="2400" dirty="0" err="1">
                <a:latin typeface="+mj-lt"/>
              </a:rPr>
              <a:t>liabilitas</a:t>
            </a:r>
            <a:r>
              <a:rPr lang="en-US" sz="2400" dirty="0">
                <a:latin typeface="+mj-lt"/>
              </a:rPr>
              <a:t> </a:t>
            </a:r>
            <a:r>
              <a:rPr lang="en-US" sz="2400" dirty="0" err="1">
                <a:latin typeface="+mj-lt"/>
              </a:rPr>
              <a:t>pajak</a:t>
            </a:r>
            <a:r>
              <a:rPr lang="en-US" sz="2400" dirty="0">
                <a:latin typeface="+mj-lt"/>
              </a:rPr>
              <a:t> </a:t>
            </a:r>
            <a:r>
              <a:rPr lang="en-US" sz="2400" dirty="0" err="1">
                <a:latin typeface="+mj-lt"/>
              </a:rPr>
              <a:t>tangguhan</a:t>
            </a:r>
            <a:r>
              <a:rPr lang="en-US" sz="2400" dirty="0">
                <a:latin typeface="+mj-lt"/>
              </a:rPr>
              <a:t> pada 1 </a:t>
            </a:r>
            <a:r>
              <a:rPr lang="en-US" sz="2400" dirty="0" err="1">
                <a:latin typeface="+mj-lt"/>
              </a:rPr>
              <a:t>Januari</a:t>
            </a:r>
            <a:r>
              <a:rPr lang="en-US" sz="2400" dirty="0">
                <a:latin typeface="+mj-lt"/>
              </a:rPr>
              <a:t> 2020 </a:t>
            </a:r>
            <a:r>
              <a:rPr lang="en-US" sz="2400" dirty="0" err="1">
                <a:latin typeface="+mj-lt"/>
              </a:rPr>
              <a:t>harus</a:t>
            </a:r>
            <a:r>
              <a:rPr lang="en-US" sz="2400" dirty="0">
                <a:latin typeface="+mj-lt"/>
              </a:rPr>
              <a:t> </a:t>
            </a:r>
            <a:r>
              <a:rPr lang="en-US" sz="2400" dirty="0" err="1">
                <a:latin typeface="+mj-lt"/>
              </a:rPr>
              <a:t>dihitung</a:t>
            </a:r>
            <a:r>
              <a:rPr lang="en-US" sz="2400" dirty="0">
                <a:latin typeface="+mj-lt"/>
              </a:rPr>
              <a:t> </a:t>
            </a:r>
            <a:r>
              <a:rPr lang="en-US" sz="2400" dirty="0" err="1">
                <a:latin typeface="+mj-lt"/>
              </a:rPr>
              <a:t>ulang</a:t>
            </a:r>
            <a:r>
              <a:rPr lang="en-US" sz="2400" dirty="0">
                <a:latin typeface="+mj-lt"/>
              </a:rPr>
              <a:t> </a:t>
            </a:r>
            <a:r>
              <a:rPr lang="en-US" sz="2400" dirty="0" err="1">
                <a:latin typeface="+mj-lt"/>
              </a:rPr>
              <a:t>dengan</a:t>
            </a:r>
            <a:r>
              <a:rPr lang="en-US" sz="2400" dirty="0">
                <a:latin typeface="+mj-lt"/>
              </a:rPr>
              <a:t> </a:t>
            </a:r>
            <a:r>
              <a:rPr lang="en-US" sz="2400" dirty="0" err="1">
                <a:latin typeface="+mj-lt"/>
              </a:rPr>
              <a:t>menggunakan</a:t>
            </a:r>
            <a:r>
              <a:rPr lang="en-US" sz="2400" dirty="0">
                <a:latin typeface="+mj-lt"/>
              </a:rPr>
              <a:t> </a:t>
            </a:r>
            <a:r>
              <a:rPr lang="en-US" sz="2400" b="1" dirty="0" err="1">
                <a:latin typeface="+mj-lt"/>
              </a:rPr>
              <a:t>tarif</a:t>
            </a:r>
            <a:r>
              <a:rPr lang="en-US" sz="2400" b="1" dirty="0">
                <a:latin typeface="+mj-lt"/>
              </a:rPr>
              <a:t> </a:t>
            </a:r>
            <a:r>
              <a:rPr lang="en-US" sz="2400" b="1" dirty="0" err="1">
                <a:latin typeface="+mj-lt"/>
              </a:rPr>
              <a:t>pajak</a:t>
            </a:r>
            <a:r>
              <a:rPr lang="en-US" sz="2400" b="1" dirty="0">
                <a:latin typeface="+mj-lt"/>
              </a:rPr>
              <a:t> yang </a:t>
            </a:r>
            <a:r>
              <a:rPr lang="en-US" sz="2400" b="1" dirty="0" err="1">
                <a:latin typeface="+mj-lt"/>
              </a:rPr>
              <a:t>akan</a:t>
            </a:r>
            <a:r>
              <a:rPr lang="en-US" sz="2400" b="1" dirty="0">
                <a:latin typeface="+mj-lt"/>
              </a:rPr>
              <a:t> </a:t>
            </a:r>
            <a:r>
              <a:rPr lang="en-US" sz="2400" b="1" dirty="0" err="1">
                <a:latin typeface="+mj-lt"/>
              </a:rPr>
              <a:t>berlaku</a:t>
            </a:r>
            <a:r>
              <a:rPr lang="en-US" sz="2400" b="1" dirty="0">
                <a:latin typeface="+mj-lt"/>
              </a:rPr>
              <a:t> pada </a:t>
            </a:r>
            <a:r>
              <a:rPr lang="en-US" sz="2400" b="1" dirty="0" err="1">
                <a:latin typeface="+mj-lt"/>
              </a:rPr>
              <a:t>saat</a:t>
            </a:r>
            <a:r>
              <a:rPr lang="en-US" sz="2400" b="1" dirty="0">
                <a:latin typeface="+mj-lt"/>
              </a:rPr>
              <a:t> </a:t>
            </a:r>
            <a:r>
              <a:rPr lang="en-US" sz="2400" b="1" dirty="0" err="1">
                <a:latin typeface="+mj-lt"/>
              </a:rPr>
              <a:t>aset</a:t>
            </a:r>
            <a:r>
              <a:rPr lang="en-US" sz="2400" b="1" dirty="0">
                <a:latin typeface="+mj-lt"/>
              </a:rPr>
              <a:t> </a:t>
            </a:r>
            <a:r>
              <a:rPr lang="en-US" sz="2400" b="1" dirty="0" err="1">
                <a:latin typeface="+mj-lt"/>
              </a:rPr>
              <a:t>dipulihkan</a:t>
            </a:r>
            <a:r>
              <a:rPr lang="en-US" sz="2400" b="1" dirty="0">
                <a:latin typeface="+mj-lt"/>
              </a:rPr>
              <a:t> </a:t>
            </a:r>
            <a:r>
              <a:rPr lang="en-US" sz="2400" b="1" dirty="0" err="1">
                <a:latin typeface="+mj-lt"/>
              </a:rPr>
              <a:t>atau</a:t>
            </a:r>
            <a:r>
              <a:rPr lang="en-US" sz="2400" b="1" dirty="0">
                <a:latin typeface="+mj-lt"/>
              </a:rPr>
              <a:t> </a:t>
            </a:r>
            <a:r>
              <a:rPr lang="en-US" sz="2400" b="1" dirty="0" err="1">
                <a:latin typeface="+mj-lt"/>
              </a:rPr>
              <a:t>liabilitas</a:t>
            </a:r>
            <a:r>
              <a:rPr lang="en-US" sz="2400" b="1" dirty="0">
                <a:latin typeface="+mj-lt"/>
              </a:rPr>
              <a:t> </a:t>
            </a:r>
            <a:r>
              <a:rPr lang="en-US" sz="2400" b="1" dirty="0" err="1">
                <a:latin typeface="+mj-lt"/>
              </a:rPr>
              <a:t>diselesaikan</a:t>
            </a:r>
            <a:endParaRPr lang="en-US" sz="2400" dirty="0">
              <a:latin typeface="+mj-lt"/>
            </a:endParaRPr>
          </a:p>
          <a:p>
            <a:pPr marL="342900" indent="-342900">
              <a:lnSpc>
                <a:spcPct val="110000"/>
              </a:lnSpc>
              <a:spcBef>
                <a:spcPts val="1200"/>
              </a:spcBef>
              <a:buFont typeface="Arial" panose="020B0604020202020204" pitchFamily="34" charset="0"/>
              <a:buChar char="•"/>
            </a:pPr>
            <a:endParaRPr lang="en-US" sz="2400" dirty="0">
              <a:latin typeface="+mj-lt"/>
            </a:endParaRPr>
          </a:p>
        </p:txBody>
      </p:sp>
      <p:sp>
        <p:nvSpPr>
          <p:cNvPr id="4" name="Slide Number Placeholder 3">
            <a:extLst>
              <a:ext uri="{FF2B5EF4-FFF2-40B4-BE49-F238E27FC236}">
                <a16:creationId xmlns:a16="http://schemas.microsoft.com/office/drawing/2014/main" id="{40A146B7-A584-461D-BDD6-6B9464773690}"/>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32</a:t>
            </a:fld>
            <a:endParaRPr lang="en-US" sz="1600" b="1" dirty="0">
              <a:latin typeface="+mj-lt"/>
            </a:endParaRPr>
          </a:p>
        </p:txBody>
      </p:sp>
    </p:spTree>
    <p:extLst>
      <p:ext uri="{BB962C8B-B14F-4D97-AF65-F5344CB8AC3E}">
        <p14:creationId xmlns:p14="http://schemas.microsoft.com/office/powerpoint/2010/main" val="4041957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4007C-8F51-420A-BB9A-92936372E773}"/>
              </a:ext>
            </a:extLst>
          </p:cNvPr>
          <p:cNvSpPr>
            <a:spLocks noGrp="1"/>
          </p:cNvSpPr>
          <p:nvPr>
            <p:ph type="title"/>
          </p:nvPr>
        </p:nvSpPr>
        <p:spPr/>
        <p:txBody>
          <a:bodyPr>
            <a:noAutofit/>
          </a:bodyPr>
          <a:lstStyle/>
          <a:p>
            <a:pPr algn="ctr"/>
            <a:r>
              <a:rPr lang="en-US" dirty="0" err="1">
                <a:latin typeface="Fjalla One" panose="02000506040000020004" pitchFamily="2" charset="0"/>
              </a:rPr>
              <a:t>Contoh</a:t>
            </a:r>
            <a:endParaRPr lang="en-US" dirty="0">
              <a:latin typeface="Fjalla One" panose="02000506040000020004" pitchFamily="2" charset="0"/>
            </a:endParaRPr>
          </a:p>
        </p:txBody>
      </p:sp>
      <p:sp>
        <p:nvSpPr>
          <p:cNvPr id="3" name="Content Placeholder 2">
            <a:extLst>
              <a:ext uri="{FF2B5EF4-FFF2-40B4-BE49-F238E27FC236}">
                <a16:creationId xmlns:a16="http://schemas.microsoft.com/office/drawing/2014/main" id="{8ABCBE32-E04B-4D20-A8A1-AEA9FEBBB77C}"/>
              </a:ext>
            </a:extLst>
          </p:cNvPr>
          <p:cNvSpPr>
            <a:spLocks noGrp="1"/>
          </p:cNvSpPr>
          <p:nvPr>
            <p:ph sz="quarter" idx="10"/>
          </p:nvPr>
        </p:nvSpPr>
        <p:spPr>
          <a:xfrm>
            <a:off x="1013617" y="1659666"/>
            <a:ext cx="10251300" cy="890671"/>
          </a:xfrm>
        </p:spPr>
        <p:txBody>
          <a:bodyPr>
            <a:normAutofit fontScale="77500" lnSpcReduction="20000"/>
          </a:bodyPr>
          <a:lstStyle/>
          <a:p>
            <a:pPr marL="342900" indent="-342900">
              <a:lnSpc>
                <a:spcPct val="110000"/>
              </a:lnSpc>
              <a:buFont typeface="Arial" panose="020B0604020202020204" pitchFamily="34" charset="0"/>
              <a:buChar char="•"/>
            </a:pPr>
            <a:r>
              <a:rPr lang="en-US" dirty="0" err="1">
                <a:latin typeface="+mn-lt"/>
              </a:rPr>
              <a:t>Perbedaan</a:t>
            </a:r>
            <a:r>
              <a:rPr lang="en-US" dirty="0">
                <a:latin typeface="+mn-lt"/>
              </a:rPr>
              <a:t> </a:t>
            </a:r>
            <a:r>
              <a:rPr lang="en-US" dirty="0" err="1">
                <a:latin typeface="+mn-lt"/>
              </a:rPr>
              <a:t>temporer</a:t>
            </a:r>
            <a:r>
              <a:rPr lang="en-US" dirty="0">
                <a:latin typeface="+mn-lt"/>
              </a:rPr>
              <a:t> </a:t>
            </a:r>
            <a:r>
              <a:rPr lang="en-US" dirty="0" err="1">
                <a:latin typeface="+mn-lt"/>
              </a:rPr>
              <a:t>dipulihkan</a:t>
            </a:r>
            <a:r>
              <a:rPr lang="en-US" dirty="0">
                <a:latin typeface="+mn-lt"/>
              </a:rPr>
              <a:t> pada </a:t>
            </a:r>
            <a:r>
              <a:rPr lang="en-US" dirty="0" err="1">
                <a:latin typeface="+mn-lt"/>
              </a:rPr>
              <a:t>tahun</a:t>
            </a:r>
            <a:r>
              <a:rPr lang="en-US" dirty="0">
                <a:latin typeface="+mn-lt"/>
              </a:rPr>
              <a:t> 2020 dan 2021 </a:t>
            </a:r>
            <a:r>
              <a:rPr lang="en-US" dirty="0">
                <a:latin typeface="+mn-lt"/>
                <a:sym typeface="Wingdings" panose="05000000000000000000" pitchFamily="2" charset="2"/>
              </a:rPr>
              <a:t> </a:t>
            </a:r>
            <a:r>
              <a:rPr lang="en-US" dirty="0" err="1">
                <a:latin typeface="+mn-lt"/>
                <a:sym typeface="Wingdings" panose="05000000000000000000" pitchFamily="2" charset="2"/>
              </a:rPr>
              <a:t>penyesuaian</a:t>
            </a:r>
            <a:r>
              <a:rPr lang="en-US" dirty="0">
                <a:latin typeface="+mn-lt"/>
                <a:sym typeface="Wingdings" panose="05000000000000000000" pitchFamily="2" charset="2"/>
              </a:rPr>
              <a:t> dengan </a:t>
            </a:r>
            <a:r>
              <a:rPr lang="en-US" dirty="0" err="1">
                <a:latin typeface="+mn-lt"/>
                <a:sym typeface="Wingdings" panose="05000000000000000000" pitchFamily="2" charset="2"/>
              </a:rPr>
              <a:t>tarif</a:t>
            </a:r>
            <a:r>
              <a:rPr lang="en-US" dirty="0">
                <a:latin typeface="+mn-lt"/>
                <a:sym typeface="Wingdings" panose="05000000000000000000" pitchFamily="2" charset="2"/>
              </a:rPr>
              <a:t> 22%</a:t>
            </a:r>
          </a:p>
          <a:p>
            <a:pPr marL="342900" indent="-342900">
              <a:lnSpc>
                <a:spcPct val="110000"/>
              </a:lnSpc>
              <a:buFont typeface="Arial" panose="020B0604020202020204" pitchFamily="34" charset="0"/>
              <a:buChar char="•"/>
            </a:pPr>
            <a:r>
              <a:rPr lang="en-US" dirty="0" err="1">
                <a:latin typeface="+mn-lt"/>
              </a:rPr>
              <a:t>Peralatan</a:t>
            </a:r>
            <a:r>
              <a:rPr lang="en-US" dirty="0">
                <a:latin typeface="+mn-lt"/>
              </a:rPr>
              <a:t> </a:t>
            </a:r>
            <a:r>
              <a:rPr lang="en-US" dirty="0" err="1">
                <a:latin typeface="+mn-lt"/>
              </a:rPr>
              <a:t>dibeli</a:t>
            </a:r>
            <a:r>
              <a:rPr lang="en-US" dirty="0">
                <a:latin typeface="+mn-lt"/>
              </a:rPr>
              <a:t> 2 </a:t>
            </a:r>
            <a:r>
              <a:rPr lang="en-US" dirty="0" err="1">
                <a:latin typeface="+mn-lt"/>
              </a:rPr>
              <a:t>Januari</a:t>
            </a:r>
            <a:r>
              <a:rPr lang="en-US" dirty="0">
                <a:latin typeface="+mn-lt"/>
              </a:rPr>
              <a:t> 2018 </a:t>
            </a:r>
            <a:r>
              <a:rPr lang="en-US" dirty="0" err="1">
                <a:latin typeface="+mn-lt"/>
              </a:rPr>
              <a:t>senilai</a:t>
            </a:r>
            <a:r>
              <a:rPr lang="en-US" dirty="0">
                <a:latin typeface="+mn-lt"/>
              </a:rPr>
              <a:t> 100.000, </a:t>
            </a:r>
            <a:r>
              <a:rPr lang="en-US" dirty="0" err="1">
                <a:latin typeface="+mn-lt"/>
              </a:rPr>
              <a:t>menurut</a:t>
            </a:r>
            <a:r>
              <a:rPr lang="en-US" dirty="0">
                <a:latin typeface="+mn-lt"/>
              </a:rPr>
              <a:t> </a:t>
            </a:r>
            <a:r>
              <a:rPr lang="en-US" dirty="0" err="1">
                <a:latin typeface="+mn-lt"/>
              </a:rPr>
              <a:t>akuntansi</a:t>
            </a:r>
            <a:r>
              <a:rPr lang="en-US" dirty="0">
                <a:latin typeface="+mn-lt"/>
              </a:rPr>
              <a:t> </a:t>
            </a:r>
            <a:r>
              <a:rPr lang="en-US" dirty="0" err="1">
                <a:latin typeface="+mn-lt"/>
              </a:rPr>
              <a:t>disusutkan</a:t>
            </a:r>
            <a:r>
              <a:rPr lang="en-US" dirty="0">
                <a:latin typeface="+mn-lt"/>
              </a:rPr>
              <a:t> </a:t>
            </a:r>
            <a:r>
              <a:rPr lang="en-US" dirty="0" err="1">
                <a:latin typeface="+mn-lt"/>
              </a:rPr>
              <a:t>selama</a:t>
            </a:r>
            <a:r>
              <a:rPr lang="en-US" dirty="0">
                <a:latin typeface="+mn-lt"/>
              </a:rPr>
              <a:t> 2 </a:t>
            </a:r>
            <a:r>
              <a:rPr lang="en-US" dirty="0" err="1">
                <a:latin typeface="+mn-lt"/>
              </a:rPr>
              <a:t>tahun</a:t>
            </a:r>
            <a:r>
              <a:rPr lang="en-US" dirty="0">
                <a:latin typeface="+mn-lt"/>
              </a:rPr>
              <a:t>, </a:t>
            </a:r>
            <a:r>
              <a:rPr lang="en-US" dirty="0" err="1">
                <a:latin typeface="+mn-lt"/>
              </a:rPr>
              <a:t>menurut</a:t>
            </a:r>
            <a:r>
              <a:rPr lang="en-US" dirty="0">
                <a:latin typeface="+mn-lt"/>
              </a:rPr>
              <a:t> </a:t>
            </a:r>
            <a:r>
              <a:rPr lang="en-US" dirty="0" err="1">
                <a:latin typeface="+mn-lt"/>
              </a:rPr>
              <a:t>pajak</a:t>
            </a:r>
            <a:r>
              <a:rPr lang="en-US" dirty="0">
                <a:latin typeface="+mn-lt"/>
              </a:rPr>
              <a:t> masuk </a:t>
            </a:r>
            <a:r>
              <a:rPr lang="en-US" dirty="0" err="1">
                <a:latin typeface="+mn-lt"/>
              </a:rPr>
              <a:t>kelompok</a:t>
            </a:r>
            <a:r>
              <a:rPr lang="en-US" dirty="0">
                <a:latin typeface="+mn-lt"/>
              </a:rPr>
              <a:t> 1 (4 </a:t>
            </a:r>
            <a:r>
              <a:rPr lang="en-US" dirty="0" err="1">
                <a:latin typeface="+mn-lt"/>
              </a:rPr>
              <a:t>tahun</a:t>
            </a:r>
            <a:r>
              <a:rPr lang="en-US" dirty="0">
                <a:latin typeface="+mn-lt"/>
              </a:rPr>
              <a:t>)</a:t>
            </a:r>
          </a:p>
          <a:p>
            <a:pPr marL="342900" indent="-342900">
              <a:lnSpc>
                <a:spcPct val="110000"/>
              </a:lnSpc>
              <a:buFont typeface="Arial" panose="020B0604020202020204" pitchFamily="34" charset="0"/>
              <a:buChar char="•"/>
            </a:pPr>
            <a:endParaRPr lang="en-US" dirty="0">
              <a:latin typeface="+mn-lt"/>
            </a:endParaRPr>
          </a:p>
        </p:txBody>
      </p:sp>
      <p:graphicFrame>
        <p:nvGraphicFramePr>
          <p:cNvPr id="4" name="Table 3">
            <a:extLst>
              <a:ext uri="{FF2B5EF4-FFF2-40B4-BE49-F238E27FC236}">
                <a16:creationId xmlns:a16="http://schemas.microsoft.com/office/drawing/2014/main" id="{1A56C039-190B-4AE0-8C34-F9C9C6394B4D}"/>
              </a:ext>
            </a:extLst>
          </p:cNvPr>
          <p:cNvGraphicFramePr>
            <a:graphicFrameLocks noGrp="1"/>
          </p:cNvGraphicFramePr>
          <p:nvPr/>
        </p:nvGraphicFramePr>
        <p:xfrm>
          <a:off x="981533" y="2664907"/>
          <a:ext cx="6095998" cy="2716530"/>
        </p:xfrm>
        <a:graphic>
          <a:graphicData uri="http://schemas.openxmlformats.org/drawingml/2006/table">
            <a:tbl>
              <a:tblPr firstRow="1" bandRow="1">
                <a:tableStyleId>{5C22544A-7EE6-4342-B048-85BDC9FD1C3A}</a:tableStyleId>
              </a:tblPr>
              <a:tblGrid>
                <a:gridCol w="2304761">
                  <a:extLst>
                    <a:ext uri="{9D8B030D-6E8A-4147-A177-3AD203B41FA5}">
                      <a16:colId xmlns:a16="http://schemas.microsoft.com/office/drawing/2014/main" val="3169506515"/>
                    </a:ext>
                  </a:extLst>
                </a:gridCol>
                <a:gridCol w="944450">
                  <a:extLst>
                    <a:ext uri="{9D8B030D-6E8A-4147-A177-3AD203B41FA5}">
                      <a16:colId xmlns:a16="http://schemas.microsoft.com/office/drawing/2014/main" val="2142676640"/>
                    </a:ext>
                  </a:extLst>
                </a:gridCol>
                <a:gridCol w="1043746">
                  <a:extLst>
                    <a:ext uri="{9D8B030D-6E8A-4147-A177-3AD203B41FA5}">
                      <a16:colId xmlns:a16="http://schemas.microsoft.com/office/drawing/2014/main" val="3128523914"/>
                    </a:ext>
                  </a:extLst>
                </a:gridCol>
                <a:gridCol w="858591">
                  <a:extLst>
                    <a:ext uri="{9D8B030D-6E8A-4147-A177-3AD203B41FA5}">
                      <a16:colId xmlns:a16="http://schemas.microsoft.com/office/drawing/2014/main" val="722913017"/>
                    </a:ext>
                  </a:extLst>
                </a:gridCol>
                <a:gridCol w="944450">
                  <a:extLst>
                    <a:ext uri="{9D8B030D-6E8A-4147-A177-3AD203B41FA5}">
                      <a16:colId xmlns:a16="http://schemas.microsoft.com/office/drawing/2014/main" val="4053191976"/>
                    </a:ext>
                  </a:extLst>
                </a:gridCol>
              </a:tblGrid>
              <a:tr h="195400">
                <a:tc>
                  <a:txBody>
                    <a:bodyPr/>
                    <a:lstStyle/>
                    <a:p>
                      <a:pPr algn="r" fontAlgn="b"/>
                      <a:endParaRPr lang="en-US" sz="1600" b="0" i="0" u="none" strike="noStrike">
                        <a:solidFill>
                          <a:srgbClr val="000000"/>
                        </a:solidFill>
                        <a:effectLst/>
                        <a:latin typeface="+mn-lt"/>
                      </a:endParaRPr>
                    </a:p>
                  </a:txBody>
                  <a:tcPr marL="3810" marR="3810" marT="3810" marB="0" anchor="b"/>
                </a:tc>
                <a:tc>
                  <a:txBody>
                    <a:bodyPr/>
                    <a:lstStyle/>
                    <a:p>
                      <a:pPr algn="r" fontAlgn="b"/>
                      <a:r>
                        <a:rPr lang="en-US" sz="1600" u="none" strike="noStrike">
                          <a:effectLst/>
                          <a:latin typeface="+mn-lt"/>
                        </a:rPr>
                        <a:t>2018</a:t>
                      </a:r>
                      <a:endParaRPr lang="en-US" sz="1600" b="0" i="0" u="none" strike="noStrike">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2019</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a:effectLst/>
                          <a:latin typeface="+mn-lt"/>
                        </a:rPr>
                        <a:t>2020</a:t>
                      </a:r>
                      <a:endParaRPr lang="en-US" sz="1600" b="0" i="0" u="none" strike="noStrike">
                        <a:solidFill>
                          <a:srgbClr val="000000"/>
                        </a:solidFill>
                        <a:effectLst/>
                        <a:latin typeface="+mn-lt"/>
                      </a:endParaRPr>
                    </a:p>
                  </a:txBody>
                  <a:tcPr marL="3810" marR="3810" marT="3810" marB="0" anchor="b"/>
                </a:tc>
                <a:tc>
                  <a:txBody>
                    <a:bodyPr/>
                    <a:lstStyle/>
                    <a:p>
                      <a:pPr algn="r" fontAlgn="b"/>
                      <a:r>
                        <a:rPr lang="en-US" sz="1600" u="none" strike="noStrike">
                          <a:effectLst/>
                          <a:latin typeface="+mn-lt"/>
                        </a:rPr>
                        <a:t>2021</a:t>
                      </a:r>
                      <a:endParaRPr lang="en-US" sz="1600" b="0" i="0" u="none" strike="noStrike">
                        <a:solidFill>
                          <a:srgbClr val="000000"/>
                        </a:solidFill>
                        <a:effectLst/>
                        <a:latin typeface="+mn-lt"/>
                      </a:endParaRPr>
                    </a:p>
                  </a:txBody>
                  <a:tcPr marL="3810" marR="3810" marT="3810" marB="0" anchor="b"/>
                </a:tc>
                <a:extLst>
                  <a:ext uri="{0D108BD9-81ED-4DB2-BD59-A6C34878D82A}">
                    <a16:rowId xmlns:a16="http://schemas.microsoft.com/office/drawing/2014/main" val="3461075403"/>
                  </a:ext>
                </a:extLst>
              </a:tr>
              <a:tr h="294008">
                <a:tc>
                  <a:txBody>
                    <a:bodyPr/>
                    <a:lstStyle/>
                    <a:p>
                      <a:pPr algn="l" fontAlgn="b"/>
                      <a:r>
                        <a:rPr lang="en-US" sz="1600" u="none" strike="noStrike" dirty="0">
                          <a:effectLst/>
                          <a:latin typeface="+mn-lt"/>
                        </a:rPr>
                        <a:t> Dep </a:t>
                      </a:r>
                      <a:r>
                        <a:rPr lang="en-US" sz="1600" u="none" strike="noStrike" dirty="0" err="1">
                          <a:effectLst/>
                          <a:latin typeface="+mn-lt"/>
                        </a:rPr>
                        <a:t>Pajak</a:t>
                      </a:r>
                      <a:r>
                        <a:rPr lang="en-US" sz="1600" u="none" strike="noStrike" dirty="0">
                          <a:effectLst/>
                          <a:latin typeface="+mn-lt"/>
                        </a:rPr>
                        <a:t> </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             25.000 </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25.000 </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a:effectLst/>
                          <a:latin typeface="+mn-lt"/>
                        </a:rPr>
                        <a:t>                 25.000 </a:t>
                      </a:r>
                      <a:endParaRPr lang="en-US" sz="1600" b="0" i="0" u="none" strike="noStrike">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25.000 </a:t>
                      </a:r>
                      <a:endParaRPr lang="en-US" sz="1600" b="0" i="0" u="none" strike="noStrike" dirty="0">
                        <a:solidFill>
                          <a:srgbClr val="000000"/>
                        </a:solidFill>
                        <a:effectLst/>
                        <a:latin typeface="+mn-lt"/>
                      </a:endParaRPr>
                    </a:p>
                  </a:txBody>
                  <a:tcPr marL="3810" marR="3810" marT="3810" marB="0" anchor="b"/>
                </a:tc>
                <a:extLst>
                  <a:ext uri="{0D108BD9-81ED-4DB2-BD59-A6C34878D82A}">
                    <a16:rowId xmlns:a16="http://schemas.microsoft.com/office/drawing/2014/main" val="636294505"/>
                  </a:ext>
                </a:extLst>
              </a:tr>
              <a:tr h="0">
                <a:tc>
                  <a:txBody>
                    <a:bodyPr/>
                    <a:lstStyle/>
                    <a:p>
                      <a:pPr algn="l" fontAlgn="b"/>
                      <a:r>
                        <a:rPr lang="en-US" sz="1600" u="none" strike="noStrike" dirty="0">
                          <a:effectLst/>
                          <a:latin typeface="+mn-lt"/>
                        </a:rPr>
                        <a:t> Dep </a:t>
                      </a:r>
                      <a:r>
                        <a:rPr lang="en-US" sz="1600" u="none" strike="noStrike" dirty="0" err="1">
                          <a:effectLst/>
                          <a:latin typeface="+mn-lt"/>
                        </a:rPr>
                        <a:t>Akuntansi</a:t>
                      </a:r>
                      <a:r>
                        <a:rPr lang="en-US" sz="1600" u="none" strike="noStrike" dirty="0">
                          <a:effectLst/>
                          <a:latin typeface="+mn-lt"/>
                        </a:rPr>
                        <a:t> </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50.000 </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50.000 </a:t>
                      </a:r>
                      <a:endParaRPr lang="en-US" sz="1600" b="0" i="0" u="none" strike="noStrike" dirty="0">
                        <a:solidFill>
                          <a:srgbClr val="000000"/>
                        </a:solidFill>
                        <a:effectLst/>
                        <a:latin typeface="+mn-lt"/>
                      </a:endParaRPr>
                    </a:p>
                  </a:txBody>
                  <a:tcPr marL="3810" marR="3810" marT="3810" marB="0" anchor="b"/>
                </a:tc>
                <a:tc>
                  <a:txBody>
                    <a:bodyPr/>
                    <a:lstStyle/>
                    <a:p>
                      <a:pPr algn="r" fontAlgn="b"/>
                      <a:endParaRPr lang="en-US" sz="1600" b="0" i="0" u="none" strike="noStrike" dirty="0">
                        <a:solidFill>
                          <a:srgbClr val="000000"/>
                        </a:solidFill>
                        <a:effectLst/>
                        <a:latin typeface="+mn-lt"/>
                      </a:endParaRPr>
                    </a:p>
                  </a:txBody>
                  <a:tcPr marL="3810" marR="3810" marT="3810" marB="0" anchor="b"/>
                </a:tc>
                <a:tc>
                  <a:txBody>
                    <a:bodyPr/>
                    <a:lstStyle/>
                    <a:p>
                      <a:pPr algn="r" fontAlgn="b"/>
                      <a:endParaRPr lang="en-US" sz="1600" b="0" i="0" u="none" strike="noStrike" dirty="0">
                        <a:solidFill>
                          <a:srgbClr val="000000"/>
                        </a:solidFill>
                        <a:effectLst/>
                        <a:latin typeface="+mn-lt"/>
                      </a:endParaRPr>
                    </a:p>
                  </a:txBody>
                  <a:tcPr marL="3810" marR="3810" marT="3810" marB="0" anchor="b"/>
                </a:tc>
                <a:extLst>
                  <a:ext uri="{0D108BD9-81ED-4DB2-BD59-A6C34878D82A}">
                    <a16:rowId xmlns:a16="http://schemas.microsoft.com/office/drawing/2014/main" val="3914161783"/>
                  </a:ext>
                </a:extLst>
              </a:tr>
              <a:tr h="0">
                <a:tc>
                  <a:txBody>
                    <a:bodyPr/>
                    <a:lstStyle/>
                    <a:p>
                      <a:pPr algn="l" fontAlgn="b"/>
                      <a:r>
                        <a:rPr lang="en-US" sz="1600" u="none" strike="noStrike" dirty="0">
                          <a:effectLst/>
                          <a:latin typeface="+mn-lt"/>
                        </a:rPr>
                        <a:t> </a:t>
                      </a:r>
                      <a:r>
                        <a:rPr lang="en-US" sz="1600" u="none" strike="noStrike" dirty="0" err="1">
                          <a:effectLst/>
                          <a:latin typeface="+mn-lt"/>
                        </a:rPr>
                        <a:t>Selisih</a:t>
                      </a:r>
                      <a:r>
                        <a:rPr lang="en-US" sz="1600" u="none" strike="noStrike" dirty="0">
                          <a:effectLst/>
                          <a:latin typeface="+mn-lt"/>
                        </a:rPr>
                        <a:t> </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 (25.000)</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(25.000)</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25.000 </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25.000 </a:t>
                      </a:r>
                      <a:endParaRPr lang="en-US" sz="1600" b="0" i="0" u="none" strike="noStrike" dirty="0">
                        <a:solidFill>
                          <a:srgbClr val="000000"/>
                        </a:solidFill>
                        <a:effectLst/>
                        <a:latin typeface="+mn-lt"/>
                      </a:endParaRPr>
                    </a:p>
                  </a:txBody>
                  <a:tcPr marL="3810" marR="3810" marT="3810" marB="0" anchor="b"/>
                </a:tc>
                <a:extLst>
                  <a:ext uri="{0D108BD9-81ED-4DB2-BD59-A6C34878D82A}">
                    <a16:rowId xmlns:a16="http://schemas.microsoft.com/office/drawing/2014/main" val="1597911057"/>
                  </a:ext>
                </a:extLst>
              </a:tr>
              <a:tr h="195400">
                <a:tc>
                  <a:txBody>
                    <a:bodyPr/>
                    <a:lstStyle/>
                    <a:p>
                      <a:pPr algn="r" fontAlgn="b"/>
                      <a:endParaRPr lang="en-US" sz="1600" b="0" i="0" u="none" strike="noStrike">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25%</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25%</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22%</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22%</a:t>
                      </a:r>
                      <a:endParaRPr lang="en-US" sz="1600" b="0" i="0" u="none" strike="noStrike" dirty="0">
                        <a:solidFill>
                          <a:srgbClr val="000000"/>
                        </a:solidFill>
                        <a:effectLst/>
                        <a:latin typeface="+mn-lt"/>
                      </a:endParaRPr>
                    </a:p>
                  </a:txBody>
                  <a:tcPr marL="3810" marR="3810" marT="3810" marB="0" anchor="b"/>
                </a:tc>
                <a:extLst>
                  <a:ext uri="{0D108BD9-81ED-4DB2-BD59-A6C34878D82A}">
                    <a16:rowId xmlns:a16="http://schemas.microsoft.com/office/drawing/2014/main" val="930351051"/>
                  </a:ext>
                </a:extLst>
              </a:tr>
              <a:tr h="0">
                <a:tc>
                  <a:txBody>
                    <a:bodyPr/>
                    <a:lstStyle/>
                    <a:p>
                      <a:pPr algn="l" fontAlgn="b"/>
                      <a:r>
                        <a:rPr lang="en-US" sz="1600" u="none" strike="noStrike">
                          <a:effectLst/>
                          <a:latin typeface="+mn-lt"/>
                        </a:rPr>
                        <a:t> Aset Pajak Tangguhan </a:t>
                      </a:r>
                      <a:endParaRPr lang="en-US" sz="1600" b="0" i="0" u="none" strike="noStrike">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     6.250</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6.250</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(5.500)</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(5.500) </a:t>
                      </a:r>
                      <a:endParaRPr lang="en-US" sz="1600" b="0" i="0" u="none" strike="noStrike" dirty="0">
                        <a:solidFill>
                          <a:srgbClr val="000000"/>
                        </a:solidFill>
                        <a:effectLst/>
                        <a:latin typeface="+mn-lt"/>
                      </a:endParaRPr>
                    </a:p>
                  </a:txBody>
                  <a:tcPr marL="3810" marR="3810" marT="3810" marB="0" anchor="b"/>
                </a:tc>
                <a:extLst>
                  <a:ext uri="{0D108BD9-81ED-4DB2-BD59-A6C34878D82A}">
                    <a16:rowId xmlns:a16="http://schemas.microsoft.com/office/drawing/2014/main" val="1723427447"/>
                  </a:ext>
                </a:extLst>
              </a:tr>
              <a:tr h="0">
                <a:tc>
                  <a:txBody>
                    <a:bodyPr/>
                    <a:lstStyle/>
                    <a:p>
                      <a:pPr algn="l" fontAlgn="b"/>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6.250</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12.500</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5.500</a:t>
                      </a:r>
                      <a:endParaRPr lang="en-US" sz="1600" b="0" i="0" u="none" strike="noStrike" dirty="0">
                        <a:solidFill>
                          <a:srgbClr val="000000"/>
                        </a:solidFill>
                        <a:effectLst/>
                        <a:latin typeface="+mn-lt"/>
                      </a:endParaRPr>
                    </a:p>
                  </a:txBody>
                  <a:tcPr marL="3810" marR="3810" marT="3810" marB="0" anchor="b"/>
                </a:tc>
                <a:tc>
                  <a:txBody>
                    <a:bodyPr/>
                    <a:lstStyle/>
                    <a:p>
                      <a:pPr algn="r" fontAlgn="b"/>
                      <a:r>
                        <a:rPr lang="en-US" sz="1600" u="none" strike="noStrike" dirty="0">
                          <a:effectLst/>
                          <a:latin typeface="+mn-lt"/>
                        </a:rPr>
                        <a:t>-   </a:t>
                      </a:r>
                      <a:endParaRPr lang="en-US" sz="1600" b="0" i="0" u="none" strike="noStrike" dirty="0">
                        <a:solidFill>
                          <a:srgbClr val="000000"/>
                        </a:solidFill>
                        <a:effectLst/>
                        <a:latin typeface="+mn-lt"/>
                      </a:endParaRPr>
                    </a:p>
                  </a:txBody>
                  <a:tcPr marL="3810" marR="3810" marT="3810" marB="0" anchor="b"/>
                </a:tc>
                <a:extLst>
                  <a:ext uri="{0D108BD9-81ED-4DB2-BD59-A6C34878D82A}">
                    <a16:rowId xmlns:a16="http://schemas.microsoft.com/office/drawing/2014/main" val="374865935"/>
                  </a:ext>
                </a:extLst>
              </a:tr>
              <a:tr h="195400">
                <a:tc gridSpan="2">
                  <a:txBody>
                    <a:bodyPr/>
                    <a:lstStyle/>
                    <a:p>
                      <a:pPr algn="l" fontAlgn="b"/>
                      <a:r>
                        <a:rPr lang="en-US" sz="1600" u="none" strike="noStrike" dirty="0">
                          <a:effectLst/>
                          <a:latin typeface="+mn-lt"/>
                        </a:rPr>
                        <a:t> </a:t>
                      </a:r>
                      <a:r>
                        <a:rPr lang="en-US" sz="1600" u="none" strike="noStrike" dirty="0" err="1">
                          <a:effectLst/>
                          <a:latin typeface="+mn-lt"/>
                        </a:rPr>
                        <a:t>Penyesuaian</a:t>
                      </a:r>
                      <a:r>
                        <a:rPr lang="en-US" sz="1600" u="none" strike="noStrike" dirty="0">
                          <a:effectLst/>
                          <a:latin typeface="+mn-lt"/>
                        </a:rPr>
                        <a:t> </a:t>
                      </a:r>
                      <a:endParaRPr lang="en-US" sz="1600" b="0" i="0" u="none" strike="noStrike" dirty="0">
                        <a:solidFill>
                          <a:srgbClr val="000000"/>
                        </a:solidFill>
                        <a:effectLst/>
                        <a:latin typeface="+mn-lt"/>
                      </a:endParaRPr>
                    </a:p>
                  </a:txBody>
                  <a:tcPr marL="3810" marR="3810" marT="3810" marB="0" anchor="b"/>
                </a:tc>
                <a:tc hMerge="1">
                  <a:txBody>
                    <a:bodyPr/>
                    <a:lstStyle/>
                    <a:p>
                      <a:endParaRPr lang="en-US"/>
                    </a:p>
                  </a:txBody>
                  <a:tcPr/>
                </a:tc>
                <a:tc>
                  <a:txBody>
                    <a:bodyPr/>
                    <a:lstStyle/>
                    <a:p>
                      <a:pPr algn="r" fontAlgn="b"/>
                      <a:r>
                        <a:rPr lang="en-US" sz="1600" u="none" strike="noStrike" dirty="0">
                          <a:effectLst/>
                          <a:latin typeface="+mn-lt"/>
                        </a:rPr>
                        <a:t>(1.500) </a:t>
                      </a:r>
                      <a:endParaRPr lang="en-US" sz="1600" b="0" i="0" u="none" strike="noStrike" dirty="0">
                        <a:solidFill>
                          <a:srgbClr val="000000"/>
                        </a:solidFill>
                        <a:effectLst/>
                        <a:latin typeface="+mn-lt"/>
                      </a:endParaRPr>
                    </a:p>
                  </a:txBody>
                  <a:tcPr marL="3810" marR="3810" marT="3810" marB="0" anchor="b"/>
                </a:tc>
                <a:tc>
                  <a:txBody>
                    <a:bodyPr/>
                    <a:lstStyle/>
                    <a:p>
                      <a:pPr algn="r" fontAlgn="b"/>
                      <a:endParaRPr lang="en-US" sz="1600" b="0" i="0" u="none" strike="noStrike" dirty="0">
                        <a:solidFill>
                          <a:srgbClr val="000000"/>
                        </a:solidFill>
                        <a:effectLst/>
                        <a:latin typeface="+mn-lt"/>
                      </a:endParaRPr>
                    </a:p>
                  </a:txBody>
                  <a:tcPr marL="3810" marR="3810" marT="3810" marB="0" anchor="b"/>
                </a:tc>
                <a:tc>
                  <a:txBody>
                    <a:bodyPr/>
                    <a:lstStyle/>
                    <a:p>
                      <a:pPr algn="r" fontAlgn="b"/>
                      <a:endParaRPr lang="en-US" sz="1600" b="0" i="0" u="none" strike="noStrike" dirty="0">
                        <a:solidFill>
                          <a:srgbClr val="000000"/>
                        </a:solidFill>
                        <a:effectLst/>
                        <a:latin typeface="+mn-lt"/>
                      </a:endParaRPr>
                    </a:p>
                  </a:txBody>
                  <a:tcPr marL="3810" marR="3810" marT="3810" marB="0" anchor="b"/>
                </a:tc>
                <a:extLst>
                  <a:ext uri="{0D108BD9-81ED-4DB2-BD59-A6C34878D82A}">
                    <a16:rowId xmlns:a16="http://schemas.microsoft.com/office/drawing/2014/main" val="2684195571"/>
                  </a:ext>
                </a:extLst>
              </a:tr>
              <a:tr h="34467">
                <a:tc gridSpan="2">
                  <a:txBody>
                    <a:bodyPr/>
                    <a:lstStyle/>
                    <a:p>
                      <a:pPr algn="l" fontAlgn="b"/>
                      <a:r>
                        <a:rPr lang="fi-FI" sz="1600" u="none" strike="noStrike" dirty="0">
                          <a:effectLst/>
                          <a:latin typeface="+mn-lt"/>
                        </a:rPr>
                        <a:t> Aset Pajak Tangguhan setelah penyesuaian </a:t>
                      </a:r>
                      <a:endParaRPr lang="fi-FI" sz="1600" b="0" i="0" u="none" strike="noStrike" dirty="0">
                        <a:solidFill>
                          <a:srgbClr val="000000"/>
                        </a:solidFill>
                        <a:effectLst/>
                        <a:latin typeface="+mn-lt"/>
                      </a:endParaRPr>
                    </a:p>
                  </a:txBody>
                  <a:tcPr marL="3810" marR="3810" marT="3810" marB="0" anchor="b"/>
                </a:tc>
                <a:tc hMerge="1">
                  <a:txBody>
                    <a:bodyPr/>
                    <a:lstStyle/>
                    <a:p>
                      <a:endParaRPr lang="en-US"/>
                    </a:p>
                  </a:txBody>
                  <a:tcPr/>
                </a:tc>
                <a:tc>
                  <a:txBody>
                    <a:bodyPr/>
                    <a:lstStyle/>
                    <a:p>
                      <a:pPr algn="r" fontAlgn="b"/>
                      <a:r>
                        <a:rPr lang="en-US" sz="1600" u="none" strike="noStrike" dirty="0">
                          <a:effectLst/>
                          <a:latin typeface="+mn-lt"/>
                        </a:rPr>
                        <a:t>11.000</a:t>
                      </a:r>
                      <a:endParaRPr lang="en-US" sz="1600" b="0" i="0" u="none" strike="noStrike" dirty="0">
                        <a:solidFill>
                          <a:srgbClr val="000000"/>
                        </a:solidFill>
                        <a:effectLst/>
                        <a:latin typeface="+mn-lt"/>
                      </a:endParaRPr>
                    </a:p>
                  </a:txBody>
                  <a:tcPr marL="3810" marR="3810" marT="3810" marB="0" anchor="b"/>
                </a:tc>
                <a:tc>
                  <a:txBody>
                    <a:bodyPr/>
                    <a:lstStyle/>
                    <a:p>
                      <a:pPr algn="r" fontAlgn="b"/>
                      <a:endParaRPr lang="en-US" sz="1600" b="0" i="0" u="none" strike="noStrike" dirty="0">
                        <a:solidFill>
                          <a:srgbClr val="000000"/>
                        </a:solidFill>
                        <a:effectLst/>
                        <a:latin typeface="+mn-lt"/>
                      </a:endParaRPr>
                    </a:p>
                  </a:txBody>
                  <a:tcPr marL="3810" marR="3810" marT="3810" marB="0" anchor="b"/>
                </a:tc>
                <a:tc>
                  <a:txBody>
                    <a:bodyPr/>
                    <a:lstStyle/>
                    <a:p>
                      <a:pPr algn="r" fontAlgn="b"/>
                      <a:endParaRPr lang="en-US" sz="1600" b="0" i="0" u="none" strike="noStrike" dirty="0">
                        <a:solidFill>
                          <a:srgbClr val="000000"/>
                        </a:solidFill>
                        <a:effectLst/>
                        <a:latin typeface="+mn-lt"/>
                      </a:endParaRPr>
                    </a:p>
                  </a:txBody>
                  <a:tcPr marL="3810" marR="3810" marT="3810" marB="0" anchor="b"/>
                </a:tc>
                <a:extLst>
                  <a:ext uri="{0D108BD9-81ED-4DB2-BD59-A6C34878D82A}">
                    <a16:rowId xmlns:a16="http://schemas.microsoft.com/office/drawing/2014/main" val="505367556"/>
                  </a:ext>
                </a:extLst>
              </a:tr>
            </a:tbl>
          </a:graphicData>
        </a:graphic>
      </p:graphicFrame>
      <p:sp>
        <p:nvSpPr>
          <p:cNvPr id="5" name="Content Placeholder 2">
            <a:extLst>
              <a:ext uri="{FF2B5EF4-FFF2-40B4-BE49-F238E27FC236}">
                <a16:creationId xmlns:a16="http://schemas.microsoft.com/office/drawing/2014/main" id="{F390391F-2995-41A6-9868-012DCCF9B8E1}"/>
              </a:ext>
            </a:extLst>
          </p:cNvPr>
          <p:cNvSpPr txBox="1">
            <a:spLocks/>
          </p:cNvSpPr>
          <p:nvPr/>
        </p:nvSpPr>
        <p:spPr>
          <a:xfrm>
            <a:off x="7315200" y="2438400"/>
            <a:ext cx="4648200" cy="4114800"/>
          </a:xfrm>
          <a:prstGeom prst="rect">
            <a:avLst/>
          </a:prstGeom>
        </p:spPr>
        <p:txBody>
          <a:bodyPr vert="horz" lIns="91440" tIns="45720" rIns="91440" bIns="45720" rtlCol="0">
            <a:noAutofit/>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600" b="1" dirty="0"/>
              <a:t>2018</a:t>
            </a:r>
          </a:p>
          <a:p>
            <a:pPr marL="0" indent="0">
              <a:lnSpc>
                <a:spcPct val="100000"/>
              </a:lnSpc>
              <a:spcBef>
                <a:spcPts val="0"/>
              </a:spcBef>
              <a:buNone/>
              <a:tabLst>
                <a:tab pos="357188" algn="l"/>
                <a:tab pos="2782888" algn="l"/>
                <a:tab pos="3586163" algn="l"/>
              </a:tabLst>
            </a:pPr>
            <a:r>
              <a:rPr lang="en-US" sz="1600" dirty="0" err="1"/>
              <a:t>Aset</a:t>
            </a:r>
            <a:r>
              <a:rPr lang="en-US" sz="1600" dirty="0"/>
              <a:t> </a:t>
            </a:r>
            <a:r>
              <a:rPr lang="en-US" sz="1600" dirty="0" err="1"/>
              <a:t>pajak</a:t>
            </a:r>
            <a:r>
              <a:rPr lang="en-US" sz="1600" dirty="0"/>
              <a:t> </a:t>
            </a:r>
            <a:r>
              <a:rPr lang="en-US" sz="1600" dirty="0" err="1"/>
              <a:t>tangguhan</a:t>
            </a:r>
            <a:r>
              <a:rPr lang="en-US" sz="1600" dirty="0"/>
              <a:t> 	 6.250</a:t>
            </a:r>
          </a:p>
          <a:p>
            <a:pPr marL="0" indent="0">
              <a:lnSpc>
                <a:spcPct val="100000"/>
              </a:lnSpc>
              <a:spcBef>
                <a:spcPts val="0"/>
              </a:spcBef>
              <a:buNone/>
              <a:tabLst>
                <a:tab pos="357188" algn="l"/>
                <a:tab pos="2782888" algn="l"/>
                <a:tab pos="3586163" algn="l"/>
              </a:tabLst>
            </a:pPr>
            <a:r>
              <a:rPr lang="en-US" sz="1600" dirty="0"/>
              <a:t>	</a:t>
            </a:r>
            <a:r>
              <a:rPr lang="en-US" sz="1600" dirty="0" err="1"/>
              <a:t>Manfaat</a:t>
            </a:r>
            <a:r>
              <a:rPr lang="en-US" sz="1600" dirty="0"/>
              <a:t> </a:t>
            </a:r>
            <a:r>
              <a:rPr lang="en-US" sz="1600" dirty="0" err="1"/>
              <a:t>pajak</a:t>
            </a:r>
            <a:r>
              <a:rPr lang="en-US" sz="1600" dirty="0"/>
              <a:t> </a:t>
            </a:r>
            <a:r>
              <a:rPr lang="en-US" sz="1600" dirty="0" err="1"/>
              <a:t>tangguhan</a:t>
            </a:r>
            <a:r>
              <a:rPr lang="en-US" sz="1600" dirty="0"/>
              <a:t>		6.250</a:t>
            </a:r>
          </a:p>
          <a:p>
            <a:pPr marL="0" indent="0">
              <a:lnSpc>
                <a:spcPct val="100000"/>
              </a:lnSpc>
              <a:buNone/>
            </a:pPr>
            <a:r>
              <a:rPr lang="en-US" sz="1600" b="1" dirty="0"/>
              <a:t>2019</a:t>
            </a:r>
          </a:p>
          <a:p>
            <a:pPr marL="0" indent="0">
              <a:lnSpc>
                <a:spcPct val="100000"/>
              </a:lnSpc>
              <a:spcBef>
                <a:spcPts val="0"/>
              </a:spcBef>
              <a:buNone/>
              <a:tabLst>
                <a:tab pos="357188" algn="l"/>
                <a:tab pos="2782888" algn="l"/>
                <a:tab pos="3586163" algn="l"/>
              </a:tabLst>
            </a:pPr>
            <a:r>
              <a:rPr lang="en-US" sz="1600" dirty="0" err="1"/>
              <a:t>Aset</a:t>
            </a:r>
            <a:r>
              <a:rPr lang="en-US" sz="1600" dirty="0"/>
              <a:t> </a:t>
            </a:r>
            <a:r>
              <a:rPr lang="en-US" sz="1600" dirty="0" err="1"/>
              <a:t>pajak</a:t>
            </a:r>
            <a:r>
              <a:rPr lang="en-US" sz="1600" dirty="0"/>
              <a:t> </a:t>
            </a:r>
            <a:r>
              <a:rPr lang="en-US" sz="1600" dirty="0" err="1"/>
              <a:t>tangguhan</a:t>
            </a:r>
            <a:r>
              <a:rPr lang="en-US" sz="1600" dirty="0"/>
              <a:t> 	 6.250</a:t>
            </a:r>
          </a:p>
          <a:p>
            <a:pPr marL="0" indent="0">
              <a:lnSpc>
                <a:spcPct val="100000"/>
              </a:lnSpc>
              <a:spcBef>
                <a:spcPts val="0"/>
              </a:spcBef>
              <a:buNone/>
              <a:tabLst>
                <a:tab pos="357188" algn="l"/>
                <a:tab pos="2782888" algn="l"/>
                <a:tab pos="3586163" algn="l"/>
              </a:tabLst>
            </a:pPr>
            <a:r>
              <a:rPr lang="en-US" sz="1600" dirty="0"/>
              <a:t>	</a:t>
            </a:r>
            <a:r>
              <a:rPr lang="en-US" sz="1600" dirty="0" err="1"/>
              <a:t>Manfaat</a:t>
            </a:r>
            <a:r>
              <a:rPr lang="en-US" sz="1600" dirty="0"/>
              <a:t> </a:t>
            </a:r>
            <a:r>
              <a:rPr lang="en-US" sz="1600" dirty="0" err="1"/>
              <a:t>pajak</a:t>
            </a:r>
            <a:r>
              <a:rPr lang="en-US" sz="1600" dirty="0"/>
              <a:t> </a:t>
            </a:r>
            <a:r>
              <a:rPr lang="en-US" sz="1600" dirty="0" err="1"/>
              <a:t>tangguhan</a:t>
            </a:r>
            <a:r>
              <a:rPr lang="en-US" sz="1600" dirty="0"/>
              <a:t>		6.250</a:t>
            </a:r>
          </a:p>
          <a:p>
            <a:pPr marL="0" indent="0">
              <a:lnSpc>
                <a:spcPct val="100000"/>
              </a:lnSpc>
              <a:buNone/>
            </a:pPr>
            <a:r>
              <a:rPr lang="en-US" sz="1600" b="1" dirty="0"/>
              <a:t>2020 </a:t>
            </a:r>
            <a:r>
              <a:rPr lang="en-US" sz="1600" b="1" dirty="0" err="1"/>
              <a:t>Penyesuaian</a:t>
            </a:r>
            <a:endParaRPr lang="en-US" sz="1600" b="1" dirty="0"/>
          </a:p>
          <a:p>
            <a:pPr marL="0" indent="0">
              <a:lnSpc>
                <a:spcPct val="100000"/>
              </a:lnSpc>
              <a:spcBef>
                <a:spcPts val="0"/>
              </a:spcBef>
              <a:buNone/>
              <a:tabLst>
                <a:tab pos="357188" algn="l"/>
                <a:tab pos="2782888" algn="l"/>
                <a:tab pos="3586163" algn="l"/>
              </a:tabLst>
            </a:pPr>
            <a:r>
              <a:rPr lang="en-US" sz="1600" dirty="0"/>
              <a:t>Beban </a:t>
            </a:r>
            <a:r>
              <a:rPr lang="en-US" sz="1600" dirty="0" err="1"/>
              <a:t>pajak</a:t>
            </a:r>
            <a:r>
              <a:rPr lang="en-US" sz="1600" dirty="0"/>
              <a:t> </a:t>
            </a:r>
            <a:r>
              <a:rPr lang="en-US" sz="1600" dirty="0" err="1"/>
              <a:t>tangguhan</a:t>
            </a:r>
            <a:r>
              <a:rPr lang="en-US" sz="1600" dirty="0"/>
              <a:t>	1.500</a:t>
            </a:r>
          </a:p>
          <a:p>
            <a:pPr marL="0" indent="0">
              <a:lnSpc>
                <a:spcPct val="100000"/>
              </a:lnSpc>
              <a:spcBef>
                <a:spcPts val="0"/>
              </a:spcBef>
              <a:buNone/>
              <a:tabLst>
                <a:tab pos="357188" algn="l"/>
                <a:tab pos="2782888" algn="l"/>
                <a:tab pos="3586163" algn="l"/>
              </a:tabLst>
            </a:pPr>
            <a:r>
              <a:rPr lang="en-US" sz="1600" dirty="0"/>
              <a:t>	</a:t>
            </a:r>
            <a:r>
              <a:rPr lang="en-US" sz="1600" dirty="0" err="1"/>
              <a:t>Aset</a:t>
            </a:r>
            <a:r>
              <a:rPr lang="en-US" sz="1600" dirty="0"/>
              <a:t> </a:t>
            </a:r>
            <a:r>
              <a:rPr lang="en-US" sz="1600" dirty="0" err="1"/>
              <a:t>pajak</a:t>
            </a:r>
            <a:r>
              <a:rPr lang="en-US" sz="1600" dirty="0"/>
              <a:t> </a:t>
            </a:r>
            <a:r>
              <a:rPr lang="en-US" sz="1600" dirty="0" err="1"/>
              <a:t>tangguhan</a:t>
            </a:r>
            <a:r>
              <a:rPr lang="en-US" sz="1600" dirty="0"/>
              <a:t>		1.500</a:t>
            </a:r>
          </a:p>
          <a:p>
            <a:pPr marL="0" indent="0">
              <a:lnSpc>
                <a:spcPct val="100000"/>
              </a:lnSpc>
              <a:buNone/>
            </a:pPr>
            <a:r>
              <a:rPr lang="en-US" sz="1600" b="1" dirty="0"/>
              <a:t>2020</a:t>
            </a:r>
          </a:p>
          <a:p>
            <a:pPr marL="0" indent="0">
              <a:lnSpc>
                <a:spcPct val="100000"/>
              </a:lnSpc>
              <a:spcBef>
                <a:spcPts val="0"/>
              </a:spcBef>
              <a:buNone/>
              <a:tabLst>
                <a:tab pos="357188" algn="l"/>
                <a:tab pos="2782888" algn="l"/>
                <a:tab pos="3586163" algn="l"/>
              </a:tabLst>
            </a:pPr>
            <a:r>
              <a:rPr lang="en-US" sz="1600" dirty="0"/>
              <a:t>Beban </a:t>
            </a:r>
            <a:r>
              <a:rPr lang="en-US" sz="1600" dirty="0" err="1"/>
              <a:t>pajak</a:t>
            </a:r>
            <a:r>
              <a:rPr lang="en-US" sz="1600" dirty="0"/>
              <a:t> </a:t>
            </a:r>
            <a:r>
              <a:rPr lang="en-US" sz="1600" dirty="0" err="1"/>
              <a:t>tangguhan</a:t>
            </a:r>
            <a:r>
              <a:rPr lang="en-US" sz="1600" dirty="0"/>
              <a:t>	5.500</a:t>
            </a:r>
          </a:p>
          <a:p>
            <a:pPr marL="0" indent="0">
              <a:lnSpc>
                <a:spcPct val="100000"/>
              </a:lnSpc>
              <a:spcBef>
                <a:spcPts val="0"/>
              </a:spcBef>
              <a:buNone/>
              <a:tabLst>
                <a:tab pos="357188" algn="l"/>
                <a:tab pos="2782888" algn="l"/>
                <a:tab pos="3586163" algn="l"/>
              </a:tabLst>
            </a:pPr>
            <a:r>
              <a:rPr lang="en-US" sz="1600" dirty="0"/>
              <a:t>	</a:t>
            </a:r>
            <a:r>
              <a:rPr lang="en-US" sz="1600" dirty="0" err="1"/>
              <a:t>Aset</a:t>
            </a:r>
            <a:r>
              <a:rPr lang="en-US" sz="1600" dirty="0"/>
              <a:t> </a:t>
            </a:r>
            <a:r>
              <a:rPr lang="en-US" sz="1600" dirty="0" err="1"/>
              <a:t>pajak</a:t>
            </a:r>
            <a:r>
              <a:rPr lang="en-US" sz="1600" dirty="0"/>
              <a:t> </a:t>
            </a:r>
            <a:r>
              <a:rPr lang="en-US" sz="1600" dirty="0" err="1"/>
              <a:t>tangguhan</a:t>
            </a:r>
            <a:r>
              <a:rPr lang="en-US" sz="1600" dirty="0"/>
              <a:t>		5.500</a:t>
            </a:r>
          </a:p>
          <a:p>
            <a:pPr marL="0" indent="0">
              <a:lnSpc>
                <a:spcPct val="100000"/>
              </a:lnSpc>
              <a:buNone/>
            </a:pPr>
            <a:r>
              <a:rPr lang="en-US" sz="1600" b="1" dirty="0"/>
              <a:t>2021</a:t>
            </a:r>
          </a:p>
          <a:p>
            <a:pPr marL="0" indent="0">
              <a:lnSpc>
                <a:spcPct val="100000"/>
              </a:lnSpc>
              <a:spcBef>
                <a:spcPts val="0"/>
              </a:spcBef>
              <a:buNone/>
              <a:tabLst>
                <a:tab pos="357188" algn="l"/>
                <a:tab pos="2782888" algn="l"/>
                <a:tab pos="3586163" algn="l"/>
              </a:tabLst>
            </a:pPr>
            <a:r>
              <a:rPr lang="en-US" sz="1600" dirty="0"/>
              <a:t>Beban </a:t>
            </a:r>
            <a:r>
              <a:rPr lang="en-US" sz="1600" dirty="0" err="1"/>
              <a:t>pajak</a:t>
            </a:r>
            <a:r>
              <a:rPr lang="en-US" sz="1600" dirty="0"/>
              <a:t> </a:t>
            </a:r>
            <a:r>
              <a:rPr lang="en-US" sz="1600" dirty="0" err="1"/>
              <a:t>tangguhan</a:t>
            </a:r>
            <a:r>
              <a:rPr lang="en-US" sz="1600" dirty="0"/>
              <a:t>	5.500</a:t>
            </a:r>
          </a:p>
          <a:p>
            <a:pPr marL="0" indent="0">
              <a:lnSpc>
                <a:spcPct val="100000"/>
              </a:lnSpc>
              <a:spcBef>
                <a:spcPts val="0"/>
              </a:spcBef>
              <a:buNone/>
              <a:tabLst>
                <a:tab pos="357188" algn="l"/>
                <a:tab pos="2782888" algn="l"/>
                <a:tab pos="3586163" algn="l"/>
              </a:tabLst>
            </a:pPr>
            <a:r>
              <a:rPr lang="en-US" sz="1600" dirty="0"/>
              <a:t>	</a:t>
            </a:r>
            <a:r>
              <a:rPr lang="en-US" sz="1600" dirty="0" err="1"/>
              <a:t>Aset</a:t>
            </a:r>
            <a:r>
              <a:rPr lang="en-US" sz="1600" dirty="0"/>
              <a:t> </a:t>
            </a:r>
            <a:r>
              <a:rPr lang="en-US" sz="1600" dirty="0" err="1"/>
              <a:t>pajak</a:t>
            </a:r>
            <a:r>
              <a:rPr lang="en-US" sz="1600" dirty="0"/>
              <a:t> </a:t>
            </a:r>
            <a:r>
              <a:rPr lang="en-US" sz="1600" dirty="0" err="1"/>
              <a:t>tangguhan</a:t>
            </a:r>
            <a:r>
              <a:rPr lang="en-US" sz="1600" dirty="0"/>
              <a:t>		5.500</a:t>
            </a:r>
          </a:p>
          <a:p>
            <a:pPr marL="0" indent="0">
              <a:lnSpc>
                <a:spcPct val="100000"/>
              </a:lnSpc>
              <a:spcBef>
                <a:spcPts val="0"/>
              </a:spcBef>
              <a:buNone/>
              <a:tabLst>
                <a:tab pos="357188" algn="l"/>
                <a:tab pos="2782888" algn="l"/>
                <a:tab pos="3586163" algn="l"/>
              </a:tabLst>
            </a:pPr>
            <a:endParaRPr lang="en-US" sz="1600" dirty="0"/>
          </a:p>
          <a:p>
            <a:pPr>
              <a:lnSpc>
                <a:spcPct val="110000"/>
              </a:lnSpc>
              <a:spcBef>
                <a:spcPts val="1200"/>
              </a:spcBef>
            </a:pPr>
            <a:endParaRPr lang="en-US" sz="1600" dirty="0"/>
          </a:p>
        </p:txBody>
      </p:sp>
      <p:sp>
        <p:nvSpPr>
          <p:cNvPr id="6" name="Content Placeholder 2">
            <a:extLst>
              <a:ext uri="{FF2B5EF4-FFF2-40B4-BE49-F238E27FC236}">
                <a16:creationId xmlns:a16="http://schemas.microsoft.com/office/drawing/2014/main" id="{0E372E8E-ED72-4F87-B79B-7A45E4A864E1}"/>
              </a:ext>
            </a:extLst>
          </p:cNvPr>
          <p:cNvSpPr txBox="1">
            <a:spLocks/>
          </p:cNvSpPr>
          <p:nvPr/>
        </p:nvSpPr>
        <p:spPr>
          <a:xfrm>
            <a:off x="652668" y="5420307"/>
            <a:ext cx="6400800" cy="990600"/>
          </a:xfrm>
          <a:prstGeom prst="rect">
            <a:avLst/>
          </a:prstGeom>
        </p:spPr>
        <p:txBody>
          <a:bodyPr vert="horz" lIns="91440" tIns="45720" rIns="91440" bIns="45720" rtlCol="0">
            <a:normAutofit fontScale="85000" lnSpcReduction="10000"/>
          </a:bodyPr>
          <a:lstStyle>
            <a:lvl1pPr marL="228600" indent="-228600" algn="l" defTabSz="685823" rtl="0" eaLnBrk="1" latinLnBrk="0" hangingPunct="1">
              <a:lnSpc>
                <a:spcPct val="90000"/>
              </a:lnSpc>
              <a:spcBef>
                <a:spcPts val="600"/>
              </a:spcBef>
              <a:buFont typeface="Arial" panose="020B0604020202020204" pitchFamily="34" charset="0"/>
              <a:buChar char="•"/>
              <a:defRPr sz="2000" b="0" i="0" kern="1200">
                <a:solidFill>
                  <a:schemeClr val="tx1">
                    <a:lumMod val="50000"/>
                  </a:schemeClr>
                </a:solidFill>
                <a:latin typeface="+mn-lt"/>
                <a:ea typeface="Lato Regular" charset="0"/>
                <a:cs typeface="Lato Regular" charset="0"/>
              </a:defRPr>
            </a:lvl1pPr>
            <a:lvl2pPr marL="579438" indent="-230188"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2pPr>
            <a:lvl3pPr marL="912813" indent="-228600" algn="l" defTabSz="685823" rtl="0" eaLnBrk="1" latinLnBrk="0" hangingPunct="1">
              <a:lnSpc>
                <a:spcPct val="90000"/>
              </a:lnSpc>
              <a:spcBef>
                <a:spcPts val="60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26365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4pPr>
            <a:lvl5pPr marL="1600200" indent="-228600" algn="l" defTabSz="685823" rtl="0" eaLnBrk="1" latinLnBrk="0" hangingPunct="1">
              <a:lnSpc>
                <a:spcPct val="90000"/>
              </a:lnSpc>
              <a:spcBef>
                <a:spcPts val="600"/>
              </a:spcBef>
              <a:buFont typeface="Arial" panose="020B0604020202020204" pitchFamily="34" charset="0"/>
              <a:buChar char="•"/>
              <a:defRPr sz="18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10000"/>
              </a:lnSpc>
              <a:spcBef>
                <a:spcPts val="1200"/>
              </a:spcBef>
            </a:pPr>
            <a:r>
              <a:rPr lang="en-US" dirty="0"/>
              <a:t>Pada 1 </a:t>
            </a:r>
            <a:r>
              <a:rPr lang="en-US" dirty="0" err="1"/>
              <a:t>Januari</a:t>
            </a:r>
            <a:r>
              <a:rPr lang="en-US" dirty="0"/>
              <a:t> 2020 </a:t>
            </a:r>
            <a:r>
              <a:rPr lang="en-US" dirty="0" err="1"/>
              <a:t>dilakukan</a:t>
            </a:r>
            <a:r>
              <a:rPr lang="en-US" dirty="0"/>
              <a:t> </a:t>
            </a:r>
            <a:r>
              <a:rPr lang="en-US" dirty="0" err="1"/>
              <a:t>penyesuaian</a:t>
            </a:r>
            <a:r>
              <a:rPr lang="en-US" dirty="0"/>
              <a:t> </a:t>
            </a:r>
            <a:r>
              <a:rPr lang="en-US" dirty="0" err="1"/>
              <a:t>atas</a:t>
            </a:r>
            <a:r>
              <a:rPr lang="en-US" dirty="0"/>
              <a:t> </a:t>
            </a:r>
            <a:r>
              <a:rPr lang="en-US" dirty="0" err="1"/>
              <a:t>aset</a:t>
            </a:r>
            <a:r>
              <a:rPr lang="en-US" dirty="0"/>
              <a:t> </a:t>
            </a:r>
            <a:r>
              <a:rPr lang="en-US" dirty="0" err="1"/>
              <a:t>pajak</a:t>
            </a:r>
            <a:r>
              <a:rPr lang="en-US" dirty="0"/>
              <a:t> </a:t>
            </a:r>
            <a:r>
              <a:rPr lang="en-US" dirty="0" err="1"/>
              <a:t>tangguhan</a:t>
            </a:r>
            <a:r>
              <a:rPr lang="en-US" dirty="0"/>
              <a:t> agar </a:t>
            </a:r>
            <a:r>
              <a:rPr lang="en-US" dirty="0" err="1"/>
              <a:t>mencerminkan</a:t>
            </a:r>
            <a:r>
              <a:rPr lang="en-US" dirty="0"/>
              <a:t> </a:t>
            </a:r>
            <a:r>
              <a:rPr lang="en-US" dirty="0" err="1"/>
              <a:t>nilai</a:t>
            </a:r>
            <a:r>
              <a:rPr lang="en-US" dirty="0"/>
              <a:t> </a:t>
            </a:r>
            <a:r>
              <a:rPr lang="en-US" dirty="0" err="1"/>
              <a:t>aset</a:t>
            </a:r>
            <a:r>
              <a:rPr lang="en-US" dirty="0"/>
              <a:t> </a:t>
            </a:r>
            <a:r>
              <a:rPr lang="en-US" dirty="0" err="1"/>
              <a:t>pajak</a:t>
            </a:r>
            <a:r>
              <a:rPr lang="en-US" dirty="0"/>
              <a:t> </a:t>
            </a:r>
            <a:r>
              <a:rPr lang="en-US" dirty="0" err="1"/>
              <a:t>tangguhan</a:t>
            </a:r>
            <a:r>
              <a:rPr lang="en-US" dirty="0"/>
              <a:t> yang </a:t>
            </a:r>
            <a:r>
              <a:rPr lang="en-US" dirty="0" err="1"/>
              <a:t>akan</a:t>
            </a:r>
            <a:r>
              <a:rPr lang="en-US" dirty="0"/>
              <a:t> </a:t>
            </a:r>
            <a:r>
              <a:rPr lang="en-US" dirty="0" err="1"/>
              <a:t>dipulihkan</a:t>
            </a:r>
            <a:r>
              <a:rPr lang="en-US" dirty="0"/>
              <a:t> pada </a:t>
            </a:r>
            <a:r>
              <a:rPr lang="en-US" dirty="0" err="1"/>
              <a:t>tahun</a:t>
            </a:r>
            <a:r>
              <a:rPr lang="en-US" dirty="0"/>
              <a:t> 2020 dan 2021 </a:t>
            </a:r>
            <a:r>
              <a:rPr lang="en-US" dirty="0" err="1"/>
              <a:t>sebesar</a:t>
            </a:r>
            <a:r>
              <a:rPr lang="en-US" dirty="0"/>
              <a:t> 1.500</a:t>
            </a:r>
          </a:p>
          <a:p>
            <a:pPr>
              <a:lnSpc>
                <a:spcPct val="110000"/>
              </a:lnSpc>
              <a:spcBef>
                <a:spcPts val="1200"/>
              </a:spcBef>
            </a:pPr>
            <a:endParaRPr lang="en-US" dirty="0"/>
          </a:p>
        </p:txBody>
      </p:sp>
      <p:sp>
        <p:nvSpPr>
          <p:cNvPr id="7" name="Slide Number Placeholder 3">
            <a:extLst>
              <a:ext uri="{FF2B5EF4-FFF2-40B4-BE49-F238E27FC236}">
                <a16:creationId xmlns:a16="http://schemas.microsoft.com/office/drawing/2014/main" id="{562BD189-D4C3-4907-8346-B7CB1FFF29E1}"/>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33</a:t>
            </a:fld>
            <a:endParaRPr lang="en-US" sz="1600" b="1" dirty="0">
              <a:latin typeface="+mj-lt"/>
            </a:endParaRPr>
          </a:p>
        </p:txBody>
      </p:sp>
    </p:spTree>
    <p:extLst>
      <p:ext uri="{BB962C8B-B14F-4D97-AF65-F5344CB8AC3E}">
        <p14:creationId xmlns:p14="http://schemas.microsoft.com/office/powerpoint/2010/main" val="31007338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418116-1CD7-41CE-8721-B30C4CE51C51}"/>
              </a:ext>
            </a:extLst>
          </p:cNvPr>
          <p:cNvPicPr>
            <a:picLocks noChangeAspect="1"/>
          </p:cNvPicPr>
          <p:nvPr/>
        </p:nvPicPr>
        <p:blipFill>
          <a:blip r:embed="rId2"/>
          <a:stretch>
            <a:fillRect/>
          </a:stretch>
        </p:blipFill>
        <p:spPr>
          <a:xfrm>
            <a:off x="838200" y="655251"/>
            <a:ext cx="10260457" cy="792549"/>
          </a:xfrm>
          <a:prstGeom prst="rect">
            <a:avLst/>
          </a:prstGeom>
        </p:spPr>
      </p:pic>
      <p:sp>
        <p:nvSpPr>
          <p:cNvPr id="6" name="Content Placeholder 2">
            <a:extLst>
              <a:ext uri="{FF2B5EF4-FFF2-40B4-BE49-F238E27FC236}">
                <a16:creationId xmlns:a16="http://schemas.microsoft.com/office/drawing/2014/main" id="{EC9DB18C-2D12-472E-B712-81BC7AE7C5CC}"/>
              </a:ext>
            </a:extLst>
          </p:cNvPr>
          <p:cNvSpPr txBox="1">
            <a:spLocks/>
          </p:cNvSpPr>
          <p:nvPr/>
        </p:nvSpPr>
        <p:spPr>
          <a:xfrm>
            <a:off x="1143000" y="1447800"/>
            <a:ext cx="10464228" cy="419417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285750" indent="-285750" defTabSz="914400">
              <a:spcBef>
                <a:spcPts val="600"/>
              </a:spcBef>
              <a:buFont typeface="Arial" panose="020B0604020202020204" pitchFamily="34" charset="0"/>
              <a:buChar char="•"/>
            </a:pPr>
            <a:r>
              <a:rPr lang="en-US" sz="1800" kern="0" dirty="0">
                <a:latin typeface="Calibri" panose="020F0502020204030204" pitchFamily="34" charset="0"/>
                <a:ea typeface="Calibri" panose="020F0502020204030204" pitchFamily="34" charset="0"/>
                <a:cs typeface="Calibri" panose="020F0502020204030204" pitchFamily="34" charset="0"/>
              </a:rPr>
              <a:t>Jika </a:t>
            </a:r>
            <a:r>
              <a:rPr lang="en-US" sz="1800" kern="0" dirty="0" err="1">
                <a:latin typeface="Calibri" panose="020F0502020204030204" pitchFamily="34" charset="0"/>
                <a:ea typeface="Calibri" panose="020F0502020204030204" pitchFamily="34" charset="0"/>
                <a:cs typeface="Calibri" panose="020F0502020204030204" pitchFamily="34" charset="0"/>
              </a:rPr>
              <a:t>liabilitas</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atau</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aset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pajak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tangguhan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timbul</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dari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aset</a:t>
            </a:r>
            <a:r>
              <a:rPr lang="en-US" sz="1800" kern="0" dirty="0">
                <a:latin typeface="Calibri" panose="020F0502020204030204" pitchFamily="34" charset="0"/>
                <a:ea typeface="Calibri" panose="020F0502020204030204" pitchFamily="34" charset="0"/>
                <a:cs typeface="Calibri" panose="020F0502020204030204" pitchFamily="34" charset="0"/>
              </a:rPr>
              <a:t> yang </a:t>
            </a:r>
            <a:r>
              <a:rPr lang="en-US" sz="1800" kern="0" dirty="0" err="1">
                <a:latin typeface="Calibri" panose="020F0502020204030204" pitchFamily="34" charset="0"/>
                <a:ea typeface="Calibri" panose="020F0502020204030204" pitchFamily="34" charset="0"/>
                <a:cs typeface="Calibri" panose="020F0502020204030204" pitchFamily="34" charset="0"/>
              </a:rPr>
              <a:t>tidak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disusutkan</a:t>
            </a:r>
            <a:r>
              <a:rPr lang="en-US" sz="1800" kern="0" dirty="0">
                <a:latin typeface="Calibri" panose="020F0502020204030204" pitchFamily="34" charset="0"/>
                <a:ea typeface="Calibri" panose="020F0502020204030204" pitchFamily="34" charset="0"/>
                <a:cs typeface="Calibri" panose="020F0502020204030204" pitchFamily="34" charset="0"/>
              </a:rPr>
              <a:t> yang </a:t>
            </a:r>
            <a:r>
              <a:rPr lang="en-US" sz="1800" kern="0" dirty="0" err="1">
                <a:latin typeface="Calibri" panose="020F0502020204030204" pitchFamily="34" charset="0"/>
                <a:ea typeface="Calibri" panose="020F0502020204030204" pitchFamily="34" charset="0"/>
                <a:cs typeface="Calibri" panose="020F0502020204030204" pitchFamily="34" charset="0"/>
              </a:rPr>
              <a:t>diukur</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dengan</a:t>
            </a:r>
            <a:r>
              <a:rPr lang="en-US" sz="1800" kern="0" dirty="0">
                <a:latin typeface="Calibri" panose="020F0502020204030204" pitchFamily="34" charset="0"/>
                <a:ea typeface="Calibri" panose="020F0502020204030204" pitchFamily="34" charset="0"/>
                <a:cs typeface="Calibri" panose="020F0502020204030204" pitchFamily="34" charset="0"/>
              </a:rPr>
              <a:t> model </a:t>
            </a:r>
            <a:r>
              <a:rPr lang="en-US" sz="1800" kern="0" dirty="0" err="1">
                <a:latin typeface="Calibri" panose="020F0502020204030204" pitchFamily="34" charset="0"/>
                <a:ea typeface="Calibri" panose="020F0502020204030204" pitchFamily="34" charset="0"/>
                <a:cs typeface="Calibri" panose="020F0502020204030204" pitchFamily="34" charset="0"/>
              </a:rPr>
              <a:t>revaluasi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sesuai</a:t>
            </a:r>
            <a:r>
              <a:rPr lang="en-US" sz="1800" kern="0" dirty="0">
                <a:latin typeface="Calibri" panose="020F0502020204030204" pitchFamily="34" charset="0"/>
                <a:ea typeface="Calibri" panose="020F0502020204030204" pitchFamily="34" charset="0"/>
                <a:cs typeface="Calibri" panose="020F0502020204030204" pitchFamily="34" charset="0"/>
              </a:rPr>
              <a:t> PSAK 216, </a:t>
            </a:r>
            <a:r>
              <a:rPr lang="en-US" sz="1800" kern="0" dirty="0" err="1">
                <a:latin typeface="Calibri" panose="020F0502020204030204" pitchFamily="34" charset="0"/>
                <a:ea typeface="Calibri" panose="020F0502020204030204" pitchFamily="34" charset="0"/>
                <a:cs typeface="Calibri" panose="020F0502020204030204" pitchFamily="34" charset="0"/>
              </a:rPr>
              <a:t>maka</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pengukuran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liabilitas</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atau</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aset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pajak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tangguhan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mencerminkan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konsekuensi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pajak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untuk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memulihkan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jumlah</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tercatat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aset</a:t>
            </a:r>
            <a:r>
              <a:rPr lang="en-US" sz="1800" kern="0" dirty="0">
                <a:latin typeface="Calibri" panose="020F0502020204030204" pitchFamily="34" charset="0"/>
                <a:ea typeface="Calibri" panose="020F0502020204030204" pitchFamily="34" charset="0"/>
                <a:cs typeface="Calibri" panose="020F0502020204030204" pitchFamily="34" charset="0"/>
              </a:rPr>
              <a:t> yang </a:t>
            </a:r>
            <a:r>
              <a:rPr lang="en-US" sz="1800" kern="0" dirty="0" err="1">
                <a:latin typeface="Calibri" panose="020F0502020204030204" pitchFamily="34" charset="0"/>
                <a:ea typeface="Calibri" panose="020F0502020204030204" pitchFamily="34" charset="0"/>
                <a:cs typeface="Calibri" panose="020F0502020204030204" pitchFamily="34" charset="0"/>
              </a:rPr>
              <a:t>tidak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disusutkan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melalui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penjualan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terlepas</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dari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dasar</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untuk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mengukur</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jumlah</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tercatat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aset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tersebut</a:t>
            </a:r>
            <a:r>
              <a:rPr lang="en-US" sz="1800" kern="0" dirty="0">
                <a:latin typeface="Calibri" panose="020F0502020204030204" pitchFamily="34" charset="0"/>
                <a:ea typeface="Calibri" panose="020F0502020204030204" pitchFamily="34" charset="0"/>
                <a:cs typeface="Calibri" panose="020F0502020204030204" pitchFamily="34" charset="0"/>
              </a:rPr>
              <a:t>. </a:t>
            </a:r>
          </a:p>
          <a:p>
            <a:pPr marL="285750" indent="-285750" defTabSz="914400">
              <a:spcBef>
                <a:spcPts val="600"/>
              </a:spcBef>
              <a:buFont typeface="Arial" panose="020B0604020202020204" pitchFamily="34" charset="0"/>
              <a:buChar char="•"/>
            </a:pPr>
            <a:r>
              <a:rPr lang="en-US" sz="1800" kern="0" dirty="0">
                <a:latin typeface="Calibri" panose="020F0502020204030204" pitchFamily="34" charset="0"/>
                <a:ea typeface="Calibri" panose="020F0502020204030204" pitchFamily="34" charset="0"/>
                <a:cs typeface="Calibri" panose="020F0502020204030204" pitchFamily="34" charset="0"/>
              </a:rPr>
              <a:t>Jika </a:t>
            </a:r>
            <a:r>
              <a:rPr lang="en-US" sz="1800" kern="0" dirty="0" err="1">
                <a:latin typeface="Calibri" panose="020F0502020204030204" pitchFamily="34" charset="0"/>
                <a:ea typeface="Calibri" panose="020F0502020204030204" pitchFamily="34" charset="0"/>
                <a:cs typeface="Calibri" panose="020F0502020204030204" pitchFamily="34" charset="0"/>
              </a:rPr>
              <a:t>peraturan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perpajakan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menentukan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tarif</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pajak</a:t>
            </a:r>
            <a:r>
              <a:rPr lang="en-US" sz="1800" kern="0" dirty="0">
                <a:latin typeface="Calibri" panose="020F0502020204030204" pitchFamily="34" charset="0"/>
                <a:ea typeface="Calibri" panose="020F0502020204030204" pitchFamily="34" charset="0"/>
                <a:cs typeface="Calibri" panose="020F0502020204030204" pitchFamily="34" charset="0"/>
              </a:rPr>
              <a:t> yang </a:t>
            </a:r>
            <a:r>
              <a:rPr lang="en-US" sz="1800" kern="0" dirty="0" err="1">
                <a:latin typeface="Calibri" panose="020F0502020204030204" pitchFamily="34" charset="0"/>
                <a:ea typeface="Calibri" panose="020F0502020204030204" pitchFamily="34" charset="0"/>
                <a:cs typeface="Calibri" panose="020F0502020204030204" pitchFamily="34" charset="0"/>
              </a:rPr>
              <a:t>berlaku</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terhadap</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jumlah</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kena</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pajak</a:t>
            </a:r>
            <a:r>
              <a:rPr lang="en-US" sz="1800" kern="0" dirty="0">
                <a:latin typeface="Calibri" panose="020F0502020204030204" pitchFamily="34" charset="0"/>
                <a:ea typeface="Calibri" panose="020F0502020204030204" pitchFamily="34" charset="0"/>
                <a:cs typeface="Calibri" panose="020F0502020204030204" pitchFamily="34" charset="0"/>
              </a:rPr>
              <a:t> yang </a:t>
            </a:r>
            <a:r>
              <a:rPr lang="en-US" sz="1800" kern="0" dirty="0" err="1">
                <a:latin typeface="Calibri" panose="020F0502020204030204" pitchFamily="34" charset="0"/>
                <a:ea typeface="Calibri" panose="020F0502020204030204" pitchFamily="34" charset="0"/>
                <a:cs typeface="Calibri" panose="020F0502020204030204" pitchFamily="34" charset="0"/>
              </a:rPr>
              <a:t>berasal</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dari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penjualan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aset</a:t>
            </a:r>
            <a:r>
              <a:rPr lang="en-US" sz="1800" kern="0" dirty="0">
                <a:latin typeface="Calibri" panose="020F0502020204030204" pitchFamily="34" charset="0"/>
                <a:ea typeface="Calibri" panose="020F0502020204030204" pitchFamily="34" charset="0"/>
                <a:cs typeface="Calibri" panose="020F0502020204030204" pitchFamily="34" charset="0"/>
              </a:rPr>
              <a:t> yang </a:t>
            </a:r>
            <a:r>
              <a:rPr lang="en-US" sz="1800" kern="0" dirty="0" err="1">
                <a:latin typeface="Calibri" panose="020F0502020204030204" pitchFamily="34" charset="0"/>
                <a:ea typeface="Calibri" panose="020F0502020204030204" pitchFamily="34" charset="0"/>
                <a:cs typeface="Calibri" panose="020F0502020204030204" pitchFamily="34" charset="0"/>
              </a:rPr>
              <a:t>berbeda</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dari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tarif</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pajak</a:t>
            </a:r>
            <a:r>
              <a:rPr lang="en-US" sz="1800" kern="0" dirty="0">
                <a:latin typeface="Calibri" panose="020F0502020204030204" pitchFamily="34" charset="0"/>
                <a:ea typeface="Calibri" panose="020F0502020204030204" pitchFamily="34" charset="0"/>
                <a:cs typeface="Calibri" panose="020F0502020204030204" pitchFamily="34" charset="0"/>
              </a:rPr>
              <a:t> yang </a:t>
            </a:r>
            <a:r>
              <a:rPr lang="en-US" sz="1800" kern="0" dirty="0" err="1">
                <a:latin typeface="Calibri" panose="020F0502020204030204" pitchFamily="34" charset="0"/>
                <a:ea typeface="Calibri" panose="020F0502020204030204" pitchFamily="34" charset="0"/>
                <a:cs typeface="Calibri" panose="020F0502020204030204" pitchFamily="34" charset="0"/>
              </a:rPr>
              <a:t>berlaku</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terhadap</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jumlah</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pajak</a:t>
            </a:r>
            <a:r>
              <a:rPr lang="en-US" sz="1800" kern="0" dirty="0">
                <a:latin typeface="Calibri" panose="020F0502020204030204" pitchFamily="34" charset="0"/>
                <a:ea typeface="Calibri" panose="020F0502020204030204" pitchFamily="34" charset="0"/>
                <a:cs typeface="Calibri" panose="020F0502020204030204" pitchFamily="34" charset="0"/>
              </a:rPr>
              <a:t> yang </a:t>
            </a:r>
            <a:r>
              <a:rPr lang="en-US" sz="1800" kern="0" dirty="0" err="1">
                <a:latin typeface="Calibri" panose="020F0502020204030204" pitchFamily="34" charset="0"/>
                <a:ea typeface="Calibri" panose="020F0502020204030204" pitchFamily="34" charset="0"/>
                <a:cs typeface="Calibri" panose="020F0502020204030204" pitchFamily="34" charset="0"/>
              </a:rPr>
              <a:t>berasal</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dari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penggunaan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aset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maka</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tarif</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pajak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berlaku</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terhadap</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penjualan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aset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diterapkan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dalam</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mengukur</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liabilitas</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atau</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aset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pajak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tangguhan</a:t>
            </a:r>
            <a:r>
              <a:rPr lang="en-US" sz="1800" kern="0" dirty="0">
                <a:latin typeface="Calibri" panose="020F0502020204030204" pitchFamily="34" charset="0"/>
                <a:ea typeface="Calibri" panose="020F0502020204030204" pitchFamily="34" charset="0"/>
                <a:cs typeface="Calibri" panose="020F0502020204030204" pitchFamily="34" charset="0"/>
              </a:rPr>
              <a:t> yang </a:t>
            </a:r>
            <a:r>
              <a:rPr lang="en-US" sz="1800" kern="0" dirty="0" err="1">
                <a:latin typeface="Calibri" panose="020F0502020204030204" pitchFamily="34" charset="0"/>
                <a:ea typeface="Calibri" panose="020F0502020204030204" pitchFamily="34" charset="0"/>
                <a:cs typeface="Calibri" panose="020F0502020204030204" pitchFamily="34" charset="0"/>
              </a:rPr>
              <a:t>terkait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dengan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aset</a:t>
            </a:r>
            <a:r>
              <a:rPr lang="en-US" sz="1800" kern="0" dirty="0">
                <a:latin typeface="Calibri" panose="020F0502020204030204" pitchFamily="34" charset="0"/>
                <a:ea typeface="Calibri" panose="020F0502020204030204" pitchFamily="34" charset="0"/>
                <a:cs typeface="Calibri" panose="020F0502020204030204" pitchFamily="34" charset="0"/>
              </a:rPr>
              <a:t> yang </a:t>
            </a:r>
            <a:r>
              <a:rPr lang="en-US" sz="1800" kern="0" dirty="0" err="1">
                <a:latin typeface="Calibri" panose="020F0502020204030204" pitchFamily="34" charset="0"/>
                <a:ea typeface="Calibri" panose="020F0502020204030204" pitchFamily="34" charset="0"/>
                <a:cs typeface="Calibri" panose="020F0502020204030204" pitchFamily="34" charset="0"/>
              </a:rPr>
              <a:t>tidak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disusutkan</a:t>
            </a:r>
            <a:r>
              <a:rPr lang="en-US" sz="1800" kern="0" dirty="0">
                <a:latin typeface="Calibri" panose="020F0502020204030204" pitchFamily="34" charset="0"/>
                <a:ea typeface="Calibri" panose="020F0502020204030204" pitchFamily="34" charset="0"/>
                <a:cs typeface="Calibri" panose="020F0502020204030204" pitchFamily="34" charset="0"/>
              </a:rPr>
              <a:t>.</a:t>
            </a:r>
          </a:p>
          <a:p>
            <a:pPr marL="285750" indent="-285750" defTabSz="914400">
              <a:spcBef>
                <a:spcPts val="600"/>
              </a:spcBef>
              <a:buFont typeface="Arial" panose="020B0604020202020204" pitchFamily="34" charset="0"/>
              <a:buChar char="•"/>
            </a:pPr>
            <a:r>
              <a:rPr lang="en-US" sz="1800" kern="0" dirty="0">
                <a:latin typeface="Calibri" panose="020F0502020204030204" pitchFamily="34" charset="0"/>
                <a:ea typeface="Calibri" panose="020F0502020204030204" pitchFamily="34" charset="0"/>
                <a:cs typeface="Calibri" panose="020F0502020204030204" pitchFamily="34" charset="0"/>
              </a:rPr>
              <a:t>Jika </a:t>
            </a:r>
            <a:r>
              <a:rPr lang="en-US" sz="1800" kern="0" dirty="0" err="1">
                <a:latin typeface="Calibri" panose="020F0502020204030204" pitchFamily="34" charset="0"/>
                <a:ea typeface="Calibri" panose="020F0502020204030204" pitchFamily="34" charset="0"/>
                <a:cs typeface="Calibri" panose="020F0502020204030204" pitchFamily="34" charset="0"/>
              </a:rPr>
              <a:t>liabilitas</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atau</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aset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pajak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tangguhan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timbul</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dari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properti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investasi</a:t>
            </a:r>
            <a:r>
              <a:rPr lang="en-US" sz="1800" kern="0" dirty="0">
                <a:latin typeface="Calibri" panose="020F0502020204030204" pitchFamily="34" charset="0"/>
                <a:ea typeface="Calibri" panose="020F0502020204030204" pitchFamily="34" charset="0"/>
                <a:cs typeface="Calibri" panose="020F0502020204030204" pitchFamily="34" charset="0"/>
              </a:rPr>
              <a:t> yang </a:t>
            </a:r>
            <a:r>
              <a:rPr lang="en-US" sz="1800" kern="0" dirty="0" err="1">
                <a:latin typeface="Calibri" panose="020F0502020204030204" pitchFamily="34" charset="0"/>
                <a:ea typeface="Calibri" panose="020F0502020204030204" pitchFamily="34" charset="0"/>
                <a:cs typeface="Calibri" panose="020F0502020204030204" pitchFamily="34" charset="0"/>
              </a:rPr>
              <a:t>diukur</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menggunakan</a:t>
            </a:r>
            <a:r>
              <a:rPr lang="en-US" sz="1800" kern="0" dirty="0">
                <a:latin typeface="Calibri" panose="020F0502020204030204" pitchFamily="34" charset="0"/>
                <a:ea typeface="Calibri" panose="020F0502020204030204" pitchFamily="34" charset="0"/>
                <a:cs typeface="Calibri" panose="020F0502020204030204" pitchFamily="34" charset="0"/>
              </a:rPr>
              <a:t> model </a:t>
            </a:r>
            <a:r>
              <a:rPr lang="en-US" sz="1800" kern="0" dirty="0" err="1">
                <a:latin typeface="Calibri" panose="020F0502020204030204" pitchFamily="34" charset="0"/>
                <a:ea typeface="Calibri" panose="020F0502020204030204" pitchFamily="34" charset="0"/>
                <a:cs typeface="Calibri" panose="020F0502020204030204" pitchFamily="34" charset="0"/>
              </a:rPr>
              <a:t>nilai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wajar</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dalam</a:t>
            </a:r>
            <a:r>
              <a:rPr lang="en-US" sz="1800" kern="0" dirty="0">
                <a:latin typeface="Calibri" panose="020F0502020204030204" pitchFamily="34" charset="0"/>
                <a:ea typeface="Calibri" panose="020F0502020204030204" pitchFamily="34" charset="0"/>
                <a:cs typeface="Calibri" panose="020F0502020204030204" pitchFamily="34" charset="0"/>
              </a:rPr>
              <a:t> PSAK 240, </a:t>
            </a:r>
            <a:r>
              <a:rPr lang="en-US" sz="1800" kern="0" dirty="0" err="1">
                <a:latin typeface="Calibri" panose="020F0502020204030204" pitchFamily="34" charset="0"/>
                <a:ea typeface="Calibri" panose="020F0502020204030204" pitchFamily="34" charset="0"/>
                <a:cs typeface="Calibri" panose="020F0502020204030204" pitchFamily="34" charset="0"/>
              </a:rPr>
              <a:t>maka</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jumlah</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tercatat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properti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investasi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akan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dipulihkan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melalui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penjualan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Pengukuran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liabilitas</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atau</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aset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pajak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tangguhan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mencerminkan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konsekuensi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pajak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untuk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memulihkan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seluruh</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jumlah</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tercatat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properti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investasi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melalui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penjualan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Asumsi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ini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dapat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dibantah</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jika</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properti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investasi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dapat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disusutkan</a:t>
            </a:r>
            <a:r>
              <a:rPr lang="en-US" sz="1800" kern="0" dirty="0">
                <a:latin typeface="Calibri" panose="020F0502020204030204" pitchFamily="34" charset="0"/>
                <a:ea typeface="Calibri" panose="020F0502020204030204" pitchFamily="34" charset="0"/>
                <a:cs typeface="Calibri" panose="020F0502020204030204" pitchFamily="34" charset="0"/>
              </a:rPr>
              <a:t> dan </a:t>
            </a:r>
            <a:r>
              <a:rPr lang="en-US" sz="1800" kern="0" dirty="0" err="1">
                <a:latin typeface="Calibri" panose="020F0502020204030204" pitchFamily="34" charset="0"/>
                <a:ea typeface="Calibri" panose="020F0502020204030204" pitchFamily="34" charset="0"/>
                <a:cs typeface="Calibri" panose="020F0502020204030204" pitchFamily="34" charset="0"/>
              </a:rPr>
              <a:t>dimiliki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dalam</a:t>
            </a:r>
            <a:r>
              <a:rPr lang="en-US" sz="1800" kern="0" dirty="0">
                <a:latin typeface="Calibri" panose="020F0502020204030204" pitchFamily="34" charset="0"/>
                <a:ea typeface="Calibri" panose="020F0502020204030204" pitchFamily="34" charset="0"/>
                <a:cs typeface="Calibri" panose="020F0502020204030204" pitchFamily="34" charset="0"/>
              </a:rPr>
              <a:t> model </a:t>
            </a:r>
            <a:r>
              <a:rPr lang="en-US" sz="1800" kern="0" dirty="0" err="1">
                <a:latin typeface="Calibri" panose="020F0502020204030204" pitchFamily="34" charset="0"/>
                <a:ea typeface="Calibri" panose="020F0502020204030204" pitchFamily="34" charset="0"/>
                <a:cs typeface="Calibri" panose="020F0502020204030204" pitchFamily="34" charset="0"/>
              </a:rPr>
              <a:t>bisnis</a:t>
            </a:r>
            <a:r>
              <a:rPr lang="en-US" sz="1800" kern="0" dirty="0">
                <a:latin typeface="Calibri" panose="020F0502020204030204" pitchFamily="34" charset="0"/>
                <a:ea typeface="Calibri" panose="020F0502020204030204" pitchFamily="34" charset="0"/>
                <a:cs typeface="Calibri" panose="020F0502020204030204" pitchFamily="34" charset="0"/>
              </a:rPr>
              <a:t> yang </a:t>
            </a:r>
            <a:r>
              <a:rPr lang="en-US" sz="1800" kern="0" dirty="0" err="1">
                <a:latin typeface="Calibri" panose="020F0502020204030204" pitchFamily="34" charset="0"/>
                <a:ea typeface="Calibri" panose="020F0502020204030204" pitchFamily="34" charset="0"/>
                <a:cs typeface="Calibri" panose="020F0502020204030204" pitchFamily="34" charset="0"/>
              </a:rPr>
              <a:t>bertujuan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untuk</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mengkonsumsi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secara</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substansial</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seluruh</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manfaat</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ekonomi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atas</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properti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investasi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dari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waktu</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ke</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waktu</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bukan</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melalui</a:t>
            </a:r>
            <a:r>
              <a:rPr lang="en-US" sz="1800" kern="0" dirty="0">
                <a:latin typeface="Calibri" panose="020F0502020204030204" pitchFamily="34" charset="0"/>
                <a:ea typeface="Calibri" panose="020F0502020204030204" pitchFamily="34" charset="0"/>
                <a:cs typeface="Calibri" panose="020F0502020204030204" pitchFamily="34" charset="0"/>
              </a:rPr>
              <a:t> </a:t>
            </a:r>
            <a:r>
              <a:rPr lang="en-US" sz="1800" kern="0" dirty="0" err="1">
                <a:latin typeface="Calibri" panose="020F0502020204030204" pitchFamily="34" charset="0"/>
                <a:ea typeface="Calibri" panose="020F0502020204030204" pitchFamily="34" charset="0"/>
                <a:cs typeface="Calibri" panose="020F0502020204030204" pitchFamily="34" charset="0"/>
              </a:rPr>
              <a:t>penjualan</a:t>
            </a:r>
            <a:r>
              <a:rPr lang="en-US" sz="1800" kern="0" dirty="0">
                <a:latin typeface="Calibri" panose="020F0502020204030204" pitchFamily="34" charset="0"/>
                <a:ea typeface="Calibri" panose="020F0502020204030204" pitchFamily="34" charset="0"/>
                <a:cs typeface="Calibri" panose="020F0502020204030204" pitchFamily="34" charset="0"/>
              </a:rPr>
              <a:t>. </a:t>
            </a:r>
            <a:endParaRPr lang="en-US" kern="0" dirty="0">
              <a:latin typeface="Calibri" panose="020F0502020204030204" pitchFamily="34" charset="0"/>
              <a:ea typeface="Calibri" panose="020F0502020204030204" pitchFamily="34" charset="0"/>
              <a:cs typeface="Calibri" panose="020F0502020204030204" pitchFamily="34" charset="0"/>
            </a:endParaRPr>
          </a:p>
        </p:txBody>
      </p:sp>
      <p:sp>
        <p:nvSpPr>
          <p:cNvPr id="7" name="Slide Number Placeholder 3">
            <a:extLst>
              <a:ext uri="{FF2B5EF4-FFF2-40B4-BE49-F238E27FC236}">
                <a16:creationId xmlns:a16="http://schemas.microsoft.com/office/drawing/2014/main" id="{18BAF2F5-B59A-48AB-96AA-A7F325D67699}"/>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34</a:t>
            </a:fld>
            <a:endParaRPr lang="en-US" sz="1600" b="1" dirty="0">
              <a:latin typeface="+mj-lt"/>
            </a:endParaRPr>
          </a:p>
        </p:txBody>
      </p:sp>
    </p:spTree>
    <p:extLst>
      <p:ext uri="{BB962C8B-B14F-4D97-AF65-F5344CB8AC3E}">
        <p14:creationId xmlns:p14="http://schemas.microsoft.com/office/powerpoint/2010/main" val="1134313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Content Placeholder 2"/>
          <p:cNvSpPr>
            <a:spLocks noGrp="1"/>
          </p:cNvSpPr>
          <p:nvPr>
            <p:ph type="subTitle" idx="4294967295"/>
          </p:nvPr>
        </p:nvSpPr>
        <p:spPr>
          <a:xfrm>
            <a:off x="6154738" y="1828800"/>
            <a:ext cx="6037262" cy="3733800"/>
          </a:xfrm>
          <a:prstGeom prst="rect">
            <a:avLst/>
          </a:prstGeom>
          <a:solidFill>
            <a:schemeClr val="accent2">
              <a:lumMod val="20000"/>
              <a:lumOff val="80000"/>
            </a:schemeClr>
          </a:solidFill>
        </p:spPr>
        <p:txBody>
          <a:bodyPr/>
          <a:lstStyle/>
          <a:p>
            <a:pPr marL="342900" indent="-342900">
              <a:lnSpc>
                <a:spcPct val="110000"/>
              </a:lnSpc>
              <a:spcBef>
                <a:spcPts val="1800"/>
              </a:spcBef>
              <a:buFont typeface="Arial" panose="020B0604020202020204" pitchFamily="34" charset="0"/>
              <a:buChar char="•"/>
            </a:pPr>
            <a:r>
              <a:rPr lang="en-US" sz="2000" dirty="0" err="1">
                <a:latin typeface="+mj-lt"/>
              </a:rPr>
              <a:t>Jumlah</a:t>
            </a:r>
            <a:r>
              <a:rPr lang="en-US" sz="2000" dirty="0">
                <a:latin typeface="+mj-lt"/>
              </a:rPr>
              <a:t> </a:t>
            </a:r>
            <a:r>
              <a:rPr lang="en-US" sz="2000" dirty="0" err="1">
                <a:latin typeface="+mj-lt"/>
              </a:rPr>
              <a:t>tercatat</a:t>
            </a:r>
            <a:r>
              <a:rPr lang="en-US" sz="2000" dirty="0">
                <a:latin typeface="+mj-lt"/>
              </a:rPr>
              <a:t> </a:t>
            </a:r>
            <a:r>
              <a:rPr lang="en-US" sz="2000" dirty="0" err="1">
                <a:latin typeface="+mj-lt"/>
              </a:rPr>
              <a:t>aset</a:t>
            </a:r>
            <a:r>
              <a:rPr lang="en-US" sz="2000" dirty="0">
                <a:latin typeface="+mj-lt"/>
              </a:rPr>
              <a:t> </a:t>
            </a:r>
            <a:r>
              <a:rPr lang="en-US" sz="2000" dirty="0" err="1">
                <a:latin typeface="+mj-lt"/>
              </a:rPr>
              <a:t>adalah</a:t>
            </a:r>
            <a:r>
              <a:rPr lang="en-US" sz="2000" dirty="0">
                <a:latin typeface="+mj-lt"/>
              </a:rPr>
              <a:t> 100 </a:t>
            </a:r>
            <a:r>
              <a:rPr lang="en-US" sz="2000" dirty="0" err="1">
                <a:latin typeface="+mj-lt"/>
              </a:rPr>
              <a:t>dan</a:t>
            </a:r>
            <a:r>
              <a:rPr lang="en-US" sz="2000" dirty="0">
                <a:latin typeface="+mj-lt"/>
              </a:rPr>
              <a:t> </a:t>
            </a:r>
            <a:r>
              <a:rPr lang="en-US" sz="2000" dirty="0" err="1">
                <a:latin typeface="+mj-lt"/>
              </a:rPr>
              <a:t>dasar</a:t>
            </a:r>
            <a:r>
              <a:rPr lang="en-US" sz="2000" dirty="0">
                <a:latin typeface="+mj-lt"/>
              </a:rPr>
              <a:t> </a:t>
            </a:r>
            <a:r>
              <a:rPr lang="en-US" sz="2000" dirty="0" err="1">
                <a:latin typeface="+mj-lt"/>
              </a:rPr>
              <a:t>pengenaan</a:t>
            </a:r>
            <a:r>
              <a:rPr lang="en-US" sz="2000" dirty="0">
                <a:latin typeface="+mj-lt"/>
              </a:rPr>
              <a:t> </a:t>
            </a:r>
            <a:r>
              <a:rPr lang="en-US" sz="2000" dirty="0" err="1">
                <a:latin typeface="+mj-lt"/>
              </a:rPr>
              <a:t>pajak</a:t>
            </a:r>
            <a:r>
              <a:rPr lang="en-US" sz="2000" dirty="0">
                <a:latin typeface="+mj-lt"/>
              </a:rPr>
              <a:t> </a:t>
            </a:r>
            <a:r>
              <a:rPr lang="en-US" sz="2000" dirty="0" err="1">
                <a:latin typeface="+mj-lt"/>
              </a:rPr>
              <a:t>sebesar</a:t>
            </a:r>
            <a:r>
              <a:rPr lang="en-US" sz="2000" dirty="0">
                <a:latin typeface="+mj-lt"/>
              </a:rPr>
              <a:t> 60. </a:t>
            </a:r>
            <a:r>
              <a:rPr lang="en-US" sz="2000" dirty="0" err="1">
                <a:latin typeface="+mj-lt"/>
              </a:rPr>
              <a:t>Tarif</a:t>
            </a:r>
            <a:r>
              <a:rPr lang="en-US" sz="2000" dirty="0">
                <a:latin typeface="+mj-lt"/>
              </a:rPr>
              <a:t> </a:t>
            </a:r>
            <a:r>
              <a:rPr lang="en-US" sz="2000" dirty="0" err="1">
                <a:latin typeface="+mj-lt"/>
              </a:rPr>
              <a:t>pajak</a:t>
            </a:r>
            <a:r>
              <a:rPr lang="en-US" sz="2000" dirty="0">
                <a:latin typeface="+mj-lt"/>
              </a:rPr>
              <a:t> 20% </a:t>
            </a:r>
            <a:r>
              <a:rPr lang="en-US" sz="2000" dirty="0" err="1">
                <a:latin typeface="+mj-lt"/>
              </a:rPr>
              <a:t>akan</a:t>
            </a:r>
            <a:r>
              <a:rPr lang="en-US" sz="2000" dirty="0">
                <a:latin typeface="+mj-lt"/>
              </a:rPr>
              <a:t> </a:t>
            </a:r>
            <a:r>
              <a:rPr lang="en-US" sz="2000" dirty="0" err="1">
                <a:latin typeface="+mj-lt"/>
              </a:rPr>
              <a:t>diterapkan</a:t>
            </a:r>
            <a:r>
              <a:rPr lang="en-US" sz="2000" dirty="0">
                <a:latin typeface="+mj-lt"/>
              </a:rPr>
              <a:t> </a:t>
            </a:r>
            <a:r>
              <a:rPr lang="en-US" sz="2000" dirty="0" err="1">
                <a:latin typeface="+mj-lt"/>
              </a:rPr>
              <a:t>jika</a:t>
            </a:r>
            <a:r>
              <a:rPr lang="en-US" sz="2000" dirty="0">
                <a:latin typeface="+mj-lt"/>
              </a:rPr>
              <a:t> </a:t>
            </a:r>
            <a:r>
              <a:rPr lang="en-US" sz="2000" dirty="0" err="1">
                <a:latin typeface="+mj-lt"/>
              </a:rPr>
              <a:t>aset</a:t>
            </a:r>
            <a:r>
              <a:rPr lang="en-US" sz="2000" dirty="0">
                <a:latin typeface="+mj-lt"/>
              </a:rPr>
              <a:t> </a:t>
            </a:r>
            <a:r>
              <a:rPr lang="en-US" sz="2000" dirty="0" err="1">
                <a:latin typeface="+mj-lt"/>
              </a:rPr>
              <a:t>terjual</a:t>
            </a:r>
            <a:r>
              <a:rPr lang="en-US" sz="2000" dirty="0">
                <a:latin typeface="+mj-lt"/>
              </a:rPr>
              <a:t> </a:t>
            </a:r>
            <a:r>
              <a:rPr lang="en-US" sz="2000" dirty="0" err="1">
                <a:latin typeface="+mj-lt"/>
              </a:rPr>
              <a:t>dan</a:t>
            </a:r>
            <a:r>
              <a:rPr lang="en-US" sz="2000" dirty="0">
                <a:latin typeface="+mj-lt"/>
              </a:rPr>
              <a:t> </a:t>
            </a:r>
            <a:r>
              <a:rPr lang="en-US" sz="2000" dirty="0" err="1">
                <a:latin typeface="+mj-lt"/>
              </a:rPr>
              <a:t>tarif</a:t>
            </a:r>
            <a:r>
              <a:rPr lang="en-US" sz="2000" dirty="0">
                <a:latin typeface="+mj-lt"/>
              </a:rPr>
              <a:t> </a:t>
            </a:r>
            <a:r>
              <a:rPr lang="en-US" sz="2000" dirty="0" err="1">
                <a:latin typeface="+mj-lt"/>
              </a:rPr>
              <a:t>pajak</a:t>
            </a:r>
            <a:r>
              <a:rPr lang="en-US" sz="2000" dirty="0">
                <a:latin typeface="+mj-lt"/>
              </a:rPr>
              <a:t> 30% </a:t>
            </a:r>
            <a:r>
              <a:rPr lang="en-US" sz="2000" dirty="0" err="1">
                <a:latin typeface="+mj-lt"/>
              </a:rPr>
              <a:t>akan</a:t>
            </a:r>
            <a:r>
              <a:rPr lang="en-US" sz="2000" dirty="0">
                <a:latin typeface="+mj-lt"/>
              </a:rPr>
              <a:t> </a:t>
            </a:r>
            <a:r>
              <a:rPr lang="en-US" sz="2000" dirty="0" err="1">
                <a:latin typeface="+mj-lt"/>
              </a:rPr>
              <a:t>diterapkan</a:t>
            </a:r>
            <a:r>
              <a:rPr lang="en-US" sz="2000" dirty="0">
                <a:latin typeface="+mj-lt"/>
              </a:rPr>
              <a:t> </a:t>
            </a:r>
            <a:r>
              <a:rPr lang="en-US" sz="2000" dirty="0" err="1">
                <a:latin typeface="+mj-lt"/>
              </a:rPr>
              <a:t>pada</a:t>
            </a:r>
            <a:r>
              <a:rPr lang="en-US" sz="2000" dirty="0">
                <a:latin typeface="+mj-lt"/>
              </a:rPr>
              <a:t> </a:t>
            </a:r>
            <a:r>
              <a:rPr lang="en-US" sz="2000" dirty="0" err="1">
                <a:latin typeface="+mj-lt"/>
              </a:rPr>
              <a:t>penghasilan</a:t>
            </a:r>
            <a:r>
              <a:rPr lang="en-US" sz="2000" dirty="0">
                <a:latin typeface="+mj-lt"/>
              </a:rPr>
              <a:t> lain. </a:t>
            </a:r>
          </a:p>
          <a:p>
            <a:pPr marL="342900" indent="-342900">
              <a:lnSpc>
                <a:spcPct val="110000"/>
              </a:lnSpc>
              <a:spcBef>
                <a:spcPts val="1800"/>
              </a:spcBef>
              <a:buFont typeface="Arial" panose="020B0604020202020204" pitchFamily="34" charset="0"/>
              <a:buChar char="•"/>
            </a:pPr>
            <a:r>
              <a:rPr lang="en-US" sz="2000" i="1" dirty="0" err="1">
                <a:latin typeface="+mj-lt"/>
              </a:rPr>
              <a:t>Entitas</a:t>
            </a:r>
            <a:r>
              <a:rPr lang="en-US" sz="2000" i="1" dirty="0">
                <a:latin typeface="+mj-lt"/>
              </a:rPr>
              <a:t> </a:t>
            </a:r>
            <a:r>
              <a:rPr lang="en-US" sz="2000" i="1" dirty="0" err="1">
                <a:latin typeface="+mj-lt"/>
              </a:rPr>
              <a:t>mengakui</a:t>
            </a:r>
            <a:r>
              <a:rPr lang="en-US" sz="2000" i="1" dirty="0">
                <a:latin typeface="+mj-lt"/>
              </a:rPr>
              <a:t> </a:t>
            </a:r>
            <a:r>
              <a:rPr lang="en-US" sz="2000" i="1" dirty="0" err="1">
                <a:latin typeface="+mj-lt"/>
              </a:rPr>
              <a:t>liabilitas</a:t>
            </a:r>
            <a:r>
              <a:rPr lang="en-US" sz="2000" i="1" dirty="0">
                <a:latin typeface="+mj-lt"/>
              </a:rPr>
              <a:t> </a:t>
            </a:r>
            <a:r>
              <a:rPr lang="en-US" sz="2000" i="1" dirty="0" err="1">
                <a:latin typeface="+mj-lt"/>
              </a:rPr>
              <a:t>pajak</a:t>
            </a:r>
            <a:r>
              <a:rPr lang="en-US" sz="2000" i="1" dirty="0">
                <a:latin typeface="+mj-lt"/>
              </a:rPr>
              <a:t> </a:t>
            </a:r>
            <a:r>
              <a:rPr lang="en-US" sz="2000" i="1" dirty="0" err="1">
                <a:latin typeface="+mj-lt"/>
              </a:rPr>
              <a:t>tangguhan</a:t>
            </a:r>
            <a:r>
              <a:rPr lang="en-US" sz="2000" i="1" dirty="0">
                <a:latin typeface="+mj-lt"/>
              </a:rPr>
              <a:t> </a:t>
            </a:r>
            <a:r>
              <a:rPr lang="en-US" sz="2000" i="1" dirty="0" err="1">
                <a:latin typeface="+mj-lt"/>
              </a:rPr>
              <a:t>sebesar</a:t>
            </a:r>
            <a:r>
              <a:rPr lang="en-US" sz="2000" i="1" dirty="0">
                <a:latin typeface="+mj-lt"/>
              </a:rPr>
              <a:t> 8 (40 x 20%) </a:t>
            </a:r>
            <a:r>
              <a:rPr lang="en-US" sz="2000" i="1" dirty="0" err="1">
                <a:latin typeface="+mj-lt"/>
              </a:rPr>
              <a:t>jika</a:t>
            </a:r>
            <a:r>
              <a:rPr lang="en-US" sz="2000" i="1" dirty="0">
                <a:latin typeface="+mj-lt"/>
              </a:rPr>
              <a:t> </a:t>
            </a:r>
            <a:r>
              <a:rPr lang="en-US" sz="2000" i="1" dirty="0" err="1">
                <a:latin typeface="+mj-lt"/>
              </a:rPr>
              <a:t>diharapkan</a:t>
            </a:r>
            <a:r>
              <a:rPr lang="en-US" sz="2000" i="1" dirty="0">
                <a:latin typeface="+mj-lt"/>
              </a:rPr>
              <a:t> </a:t>
            </a:r>
            <a:r>
              <a:rPr lang="en-US" sz="2000" i="1" dirty="0" err="1">
                <a:latin typeface="+mj-lt"/>
              </a:rPr>
              <a:t>untuk</a:t>
            </a:r>
            <a:r>
              <a:rPr lang="en-US" sz="2000" i="1" dirty="0">
                <a:latin typeface="+mj-lt"/>
              </a:rPr>
              <a:t> </a:t>
            </a:r>
            <a:r>
              <a:rPr lang="en-US" sz="2000" i="1" dirty="0" err="1">
                <a:latin typeface="+mj-lt"/>
              </a:rPr>
              <a:t>menjual</a:t>
            </a:r>
            <a:r>
              <a:rPr lang="en-US" sz="2000" i="1" dirty="0">
                <a:latin typeface="+mj-lt"/>
              </a:rPr>
              <a:t> </a:t>
            </a:r>
            <a:r>
              <a:rPr lang="en-US" sz="2000" i="1" dirty="0" err="1">
                <a:latin typeface="+mj-lt"/>
              </a:rPr>
              <a:t>aset</a:t>
            </a:r>
            <a:r>
              <a:rPr lang="en-US" sz="2000" i="1" dirty="0">
                <a:latin typeface="+mj-lt"/>
              </a:rPr>
              <a:t> </a:t>
            </a:r>
            <a:r>
              <a:rPr lang="en-US" sz="2000" i="1" dirty="0" err="1">
                <a:latin typeface="+mj-lt"/>
              </a:rPr>
              <a:t>tanpa</a:t>
            </a:r>
            <a:r>
              <a:rPr lang="en-US" sz="2000" i="1" dirty="0">
                <a:latin typeface="+mj-lt"/>
              </a:rPr>
              <a:t> </a:t>
            </a:r>
            <a:r>
              <a:rPr lang="en-US" sz="2000" i="1" dirty="0" err="1">
                <a:latin typeface="+mj-lt"/>
              </a:rPr>
              <a:t>penggunaan</a:t>
            </a:r>
            <a:r>
              <a:rPr lang="en-US" sz="2000" i="1" dirty="0">
                <a:latin typeface="+mj-lt"/>
              </a:rPr>
              <a:t> </a:t>
            </a:r>
            <a:r>
              <a:rPr lang="en-US" sz="2000" i="1" dirty="0" err="1">
                <a:latin typeface="+mj-lt"/>
              </a:rPr>
              <a:t>lebih</a:t>
            </a:r>
            <a:r>
              <a:rPr lang="en-US" sz="2000" i="1" dirty="0">
                <a:latin typeface="+mj-lt"/>
              </a:rPr>
              <a:t> </a:t>
            </a:r>
            <a:r>
              <a:rPr lang="en-US" sz="2000" i="1" dirty="0" err="1">
                <a:latin typeface="+mj-lt"/>
              </a:rPr>
              <a:t>lanjut</a:t>
            </a:r>
            <a:r>
              <a:rPr lang="en-US" sz="2000" i="1" dirty="0">
                <a:latin typeface="+mj-lt"/>
              </a:rPr>
              <a:t> dan </a:t>
            </a:r>
            <a:r>
              <a:rPr lang="en-US" sz="2000" i="1" dirty="0" err="1">
                <a:latin typeface="+mj-lt"/>
              </a:rPr>
              <a:t>liabilitas</a:t>
            </a:r>
            <a:r>
              <a:rPr lang="en-US" sz="2000" i="1" dirty="0">
                <a:latin typeface="+mj-lt"/>
              </a:rPr>
              <a:t> </a:t>
            </a:r>
            <a:r>
              <a:rPr lang="en-US" sz="2000" i="1" dirty="0" err="1">
                <a:latin typeface="+mj-lt"/>
              </a:rPr>
              <a:t>pajak</a:t>
            </a:r>
            <a:r>
              <a:rPr lang="en-US" sz="2000" i="1" dirty="0">
                <a:latin typeface="+mj-lt"/>
              </a:rPr>
              <a:t> </a:t>
            </a:r>
            <a:r>
              <a:rPr lang="en-US" sz="2000" i="1" dirty="0" err="1">
                <a:latin typeface="+mj-lt"/>
              </a:rPr>
              <a:t>tangguhan</a:t>
            </a:r>
            <a:r>
              <a:rPr lang="en-US" sz="2000" i="1" dirty="0">
                <a:latin typeface="+mj-lt"/>
              </a:rPr>
              <a:t> </a:t>
            </a:r>
            <a:r>
              <a:rPr lang="en-US" sz="2000" i="1" dirty="0" err="1">
                <a:latin typeface="+mj-lt"/>
              </a:rPr>
              <a:t>sebesar</a:t>
            </a:r>
            <a:r>
              <a:rPr lang="en-US" sz="2000" i="1" dirty="0">
                <a:latin typeface="+mj-lt"/>
              </a:rPr>
              <a:t> 12 (40 x 30%) </a:t>
            </a:r>
            <a:r>
              <a:rPr lang="en-US" sz="2000" i="1" dirty="0" err="1">
                <a:latin typeface="+mj-lt"/>
              </a:rPr>
              <a:t>apabila</a:t>
            </a:r>
            <a:r>
              <a:rPr lang="en-US" sz="2000" i="1" dirty="0">
                <a:latin typeface="+mj-lt"/>
              </a:rPr>
              <a:t> </a:t>
            </a:r>
            <a:r>
              <a:rPr lang="en-US" sz="2000" i="1" dirty="0" err="1">
                <a:latin typeface="+mj-lt"/>
              </a:rPr>
              <a:t>entitas</a:t>
            </a:r>
            <a:r>
              <a:rPr lang="en-US" sz="2000" i="1" dirty="0">
                <a:latin typeface="+mj-lt"/>
              </a:rPr>
              <a:t> </a:t>
            </a:r>
            <a:r>
              <a:rPr lang="en-US" sz="2000" i="1" dirty="0" err="1">
                <a:latin typeface="+mj-lt"/>
              </a:rPr>
              <a:t>masih</a:t>
            </a:r>
            <a:r>
              <a:rPr lang="en-US" sz="2000" i="1" dirty="0">
                <a:latin typeface="+mj-lt"/>
              </a:rPr>
              <a:t> </a:t>
            </a:r>
            <a:r>
              <a:rPr lang="en-US" sz="2000" i="1" dirty="0" err="1">
                <a:latin typeface="+mj-lt"/>
              </a:rPr>
              <a:t>tetap</a:t>
            </a:r>
            <a:r>
              <a:rPr lang="en-US" sz="2000" i="1" dirty="0">
                <a:latin typeface="+mj-lt"/>
              </a:rPr>
              <a:t> </a:t>
            </a:r>
            <a:r>
              <a:rPr lang="en-US" sz="2000" i="1" dirty="0" err="1">
                <a:latin typeface="+mj-lt"/>
              </a:rPr>
              <a:t>memakai</a:t>
            </a:r>
            <a:r>
              <a:rPr lang="en-US" sz="2000" i="1" dirty="0">
                <a:latin typeface="+mj-lt"/>
              </a:rPr>
              <a:t> </a:t>
            </a:r>
            <a:r>
              <a:rPr lang="en-US" sz="2000" i="1" dirty="0" err="1">
                <a:latin typeface="+mj-lt"/>
              </a:rPr>
              <a:t>aset</a:t>
            </a:r>
            <a:r>
              <a:rPr lang="en-US" sz="2000" i="1" dirty="0">
                <a:latin typeface="+mj-lt"/>
              </a:rPr>
              <a:t> dan </a:t>
            </a:r>
            <a:r>
              <a:rPr lang="en-US" sz="2000" i="1" dirty="0" err="1">
                <a:latin typeface="+mj-lt"/>
              </a:rPr>
              <a:t>memulihkan</a:t>
            </a:r>
            <a:r>
              <a:rPr lang="en-US" sz="2000" i="1" dirty="0">
                <a:latin typeface="+mj-lt"/>
              </a:rPr>
              <a:t> </a:t>
            </a:r>
            <a:r>
              <a:rPr lang="en-US" sz="2000" i="1" dirty="0" err="1">
                <a:latin typeface="+mj-lt"/>
              </a:rPr>
              <a:t>jumlah</a:t>
            </a:r>
            <a:r>
              <a:rPr lang="en-US" sz="2000" i="1" dirty="0">
                <a:latin typeface="+mj-lt"/>
              </a:rPr>
              <a:t> </a:t>
            </a:r>
            <a:r>
              <a:rPr lang="en-US" sz="2000" i="1" dirty="0" err="1">
                <a:latin typeface="+mj-lt"/>
              </a:rPr>
              <a:t>tercatatnya</a:t>
            </a:r>
            <a:r>
              <a:rPr lang="en-US" sz="2000" i="1" dirty="0">
                <a:latin typeface="+mj-lt"/>
              </a:rPr>
              <a:t> </a:t>
            </a:r>
            <a:r>
              <a:rPr lang="en-US" sz="2000" i="1" dirty="0" err="1">
                <a:latin typeface="+mj-lt"/>
              </a:rPr>
              <a:t>melalui</a:t>
            </a:r>
            <a:r>
              <a:rPr lang="en-US" sz="2000" i="1" dirty="0">
                <a:latin typeface="+mj-lt"/>
              </a:rPr>
              <a:t> </a:t>
            </a:r>
            <a:r>
              <a:rPr lang="en-US" sz="2000" i="1" dirty="0" err="1">
                <a:latin typeface="+mj-lt"/>
              </a:rPr>
              <a:t>pemakaian</a:t>
            </a:r>
            <a:r>
              <a:rPr lang="en-US" sz="2000" i="1" dirty="0">
                <a:latin typeface="+mj-lt"/>
              </a:rPr>
              <a:t>.</a:t>
            </a:r>
            <a:endParaRPr lang="id-ID" sz="2000" dirty="0">
              <a:latin typeface="+mj-lt"/>
            </a:endParaRPr>
          </a:p>
        </p:txBody>
      </p:sp>
      <p:sp>
        <p:nvSpPr>
          <p:cNvPr id="2" name="Title 1"/>
          <p:cNvSpPr>
            <a:spLocks noGrp="1"/>
          </p:cNvSpPr>
          <p:nvPr>
            <p:ph type="title" idx="4294967295"/>
          </p:nvPr>
        </p:nvSpPr>
        <p:spPr>
          <a:xfrm>
            <a:off x="0" y="457200"/>
            <a:ext cx="5205413" cy="1047750"/>
          </a:xfrm>
        </p:spPr>
        <p:txBody>
          <a:bodyPr>
            <a:normAutofit/>
          </a:bodyPr>
          <a:lstStyle/>
          <a:p>
            <a:pPr algn="ctr">
              <a:defRPr/>
            </a:pPr>
            <a:r>
              <a:rPr lang="en-US" sz="3600" dirty="0">
                <a:latin typeface="Fjalla One" panose="02000506040000020004" pitchFamily="2" charset="0"/>
              </a:rPr>
              <a:t>P</a:t>
            </a:r>
            <a:r>
              <a:rPr lang="id-ID" sz="3600" dirty="0">
                <a:latin typeface="Fjalla One" panose="02000506040000020004" pitchFamily="2" charset="0"/>
              </a:rPr>
              <a:t>engukuran</a:t>
            </a:r>
            <a:r>
              <a:rPr lang="en-US" sz="3600" dirty="0">
                <a:latin typeface="Fjalla One" panose="02000506040000020004" pitchFamily="2" charset="0"/>
              </a:rPr>
              <a:t> - </a:t>
            </a:r>
            <a:r>
              <a:rPr lang="en-US" sz="3600" dirty="0" err="1">
                <a:latin typeface="Fjalla One" panose="02000506040000020004" pitchFamily="2" charset="0"/>
              </a:rPr>
              <a:t>contoh</a:t>
            </a:r>
            <a:endParaRPr lang="id-ID" sz="3600" dirty="0">
              <a:latin typeface="Fjalla One" panose="02000506040000020004" pitchFamily="2" charset="0"/>
            </a:endParaRPr>
          </a:p>
        </p:txBody>
      </p:sp>
      <p:sp>
        <p:nvSpPr>
          <p:cNvPr id="6" name="Slide Number Placeholder 3">
            <a:extLst>
              <a:ext uri="{FF2B5EF4-FFF2-40B4-BE49-F238E27FC236}">
                <a16:creationId xmlns:a16="http://schemas.microsoft.com/office/drawing/2014/main" id="{6C391A75-1BCF-4699-920E-6F98727A0C60}"/>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35</a:t>
            </a:fld>
            <a:endParaRPr lang="en-US" sz="1600" b="1" dirty="0">
              <a:latin typeface="+mj-lt"/>
            </a:endParaRPr>
          </a:p>
        </p:txBody>
      </p:sp>
    </p:spTree>
    <p:extLst>
      <p:ext uri="{BB962C8B-B14F-4D97-AF65-F5344CB8AC3E}">
        <p14:creationId xmlns:p14="http://schemas.microsoft.com/office/powerpoint/2010/main" val="34463403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2061" y="531800"/>
            <a:ext cx="6303600" cy="763600"/>
          </a:xfrm>
        </p:spPr>
        <p:txBody>
          <a:bodyPr spcFirstLastPara="1" wrap="square" lIns="91425" tIns="91425" rIns="91425" bIns="91425" anchor="t" anchorCtr="0">
            <a:normAutofit/>
          </a:bodyPr>
          <a:lstStyle/>
          <a:p>
            <a:pPr>
              <a:lnSpc>
                <a:spcPct val="90000"/>
              </a:lnSpc>
              <a:defRPr/>
            </a:pPr>
            <a:r>
              <a:rPr lang="en-US" dirty="0">
                <a:latin typeface="Fjalla One" panose="02000506040000020004" pitchFamily="2" charset="0"/>
              </a:rPr>
              <a:t>P</a:t>
            </a:r>
            <a:r>
              <a:rPr lang="id-ID" dirty="0">
                <a:latin typeface="Fjalla One" panose="02000506040000020004" pitchFamily="2" charset="0"/>
              </a:rPr>
              <a:t>engukuran</a:t>
            </a:r>
            <a:r>
              <a:rPr lang="en-US" dirty="0">
                <a:latin typeface="Fjalla One" panose="02000506040000020004" pitchFamily="2" charset="0"/>
              </a:rPr>
              <a:t> - </a:t>
            </a:r>
            <a:r>
              <a:rPr lang="en-US" dirty="0" err="1">
                <a:latin typeface="Fjalla One" panose="02000506040000020004" pitchFamily="2" charset="0"/>
              </a:rPr>
              <a:t>contoh</a:t>
            </a:r>
            <a:endParaRPr lang="id-ID" dirty="0">
              <a:latin typeface="Fjalla One" panose="02000506040000020004" pitchFamily="2" charset="0"/>
            </a:endParaRPr>
          </a:p>
        </p:txBody>
      </p:sp>
      <p:sp>
        <p:nvSpPr>
          <p:cNvPr id="32771" name="Content Placeholder 2"/>
          <p:cNvSpPr>
            <a:spLocks noGrp="1"/>
          </p:cNvSpPr>
          <p:nvPr>
            <p:ph type="subTitle" idx="1"/>
          </p:nvPr>
        </p:nvSpPr>
        <p:spPr>
          <a:xfrm>
            <a:off x="1251124" y="1676400"/>
            <a:ext cx="9645473" cy="4025083"/>
          </a:xfrm>
          <a:prstGeom prst="rect">
            <a:avLst/>
          </a:prstGeom>
          <a:solidFill>
            <a:schemeClr val="accent2">
              <a:lumMod val="20000"/>
              <a:lumOff val="80000"/>
            </a:schemeClr>
          </a:solidFill>
        </p:spPr>
        <p:txBody>
          <a:bodyPr>
            <a:normAutofit/>
          </a:bodyPr>
          <a:lstStyle/>
          <a:p>
            <a:pPr marL="285750" indent="-285750">
              <a:spcAft>
                <a:spcPts val="600"/>
              </a:spcAft>
              <a:buFont typeface="Arial" panose="020B0604020202020204" pitchFamily="34" charset="0"/>
              <a:buChar char="•"/>
            </a:pPr>
            <a:r>
              <a:rPr lang="en-US" sz="1800" dirty="0" err="1">
                <a:latin typeface="+mj-lt"/>
              </a:rPr>
              <a:t>Biaya</a:t>
            </a:r>
            <a:r>
              <a:rPr lang="en-US" sz="1800" dirty="0">
                <a:latin typeface="+mj-lt"/>
              </a:rPr>
              <a:t> </a:t>
            </a:r>
            <a:r>
              <a:rPr lang="en-US" sz="1800" dirty="0" err="1">
                <a:latin typeface="+mj-lt"/>
              </a:rPr>
              <a:t>perolehan</a:t>
            </a:r>
            <a:r>
              <a:rPr lang="en-US" sz="1800" dirty="0">
                <a:latin typeface="+mj-lt"/>
              </a:rPr>
              <a:t> </a:t>
            </a:r>
            <a:r>
              <a:rPr lang="en-US" sz="1800" dirty="0" err="1">
                <a:latin typeface="+mj-lt"/>
              </a:rPr>
              <a:t>aset</a:t>
            </a:r>
            <a:r>
              <a:rPr lang="en-US" sz="1800" dirty="0">
                <a:latin typeface="+mj-lt"/>
              </a:rPr>
              <a:t> 100 </a:t>
            </a:r>
            <a:r>
              <a:rPr lang="en-US" sz="1800" dirty="0" err="1">
                <a:latin typeface="+mj-lt"/>
              </a:rPr>
              <a:t>dan</a:t>
            </a:r>
            <a:r>
              <a:rPr lang="en-US" sz="1800" dirty="0">
                <a:latin typeface="+mj-lt"/>
              </a:rPr>
              <a:t> </a:t>
            </a:r>
            <a:r>
              <a:rPr lang="en-US" sz="1800" dirty="0" err="1">
                <a:latin typeface="+mj-lt"/>
              </a:rPr>
              <a:t>jumlah</a:t>
            </a:r>
            <a:r>
              <a:rPr lang="en-US" sz="1800" dirty="0">
                <a:latin typeface="+mj-lt"/>
              </a:rPr>
              <a:t> </a:t>
            </a:r>
            <a:r>
              <a:rPr lang="en-US" sz="1800" dirty="0" err="1">
                <a:latin typeface="+mj-lt"/>
              </a:rPr>
              <a:t>tercatat</a:t>
            </a:r>
            <a:r>
              <a:rPr lang="en-US" sz="1800" dirty="0">
                <a:latin typeface="+mj-lt"/>
              </a:rPr>
              <a:t> </a:t>
            </a:r>
            <a:r>
              <a:rPr lang="en-US" sz="1800" dirty="0" err="1">
                <a:latin typeface="+mj-lt"/>
              </a:rPr>
              <a:t>sebesar</a:t>
            </a:r>
            <a:r>
              <a:rPr lang="en-US" sz="1800" dirty="0">
                <a:latin typeface="+mj-lt"/>
              </a:rPr>
              <a:t> 80 </a:t>
            </a:r>
            <a:r>
              <a:rPr lang="en-US" sz="1800" dirty="0" err="1">
                <a:latin typeface="+mj-lt"/>
              </a:rPr>
              <a:t>serta</a:t>
            </a:r>
            <a:r>
              <a:rPr lang="en-US" sz="1800" dirty="0">
                <a:latin typeface="+mj-lt"/>
              </a:rPr>
              <a:t> </a:t>
            </a:r>
            <a:r>
              <a:rPr lang="en-US" sz="1800" dirty="0" err="1">
                <a:latin typeface="+mj-lt"/>
              </a:rPr>
              <a:t>dinilai</a:t>
            </a:r>
            <a:r>
              <a:rPr lang="en-US" sz="1800" dirty="0">
                <a:latin typeface="+mj-lt"/>
              </a:rPr>
              <a:t> </a:t>
            </a:r>
            <a:r>
              <a:rPr lang="en-US" sz="1800" dirty="0" err="1">
                <a:latin typeface="+mj-lt"/>
              </a:rPr>
              <a:t>kembali</a:t>
            </a:r>
            <a:r>
              <a:rPr lang="en-US" sz="1800" dirty="0">
                <a:latin typeface="+mj-lt"/>
              </a:rPr>
              <a:t> </a:t>
            </a:r>
            <a:r>
              <a:rPr lang="en-US" sz="1800" dirty="0" err="1">
                <a:latin typeface="+mj-lt"/>
              </a:rPr>
              <a:t>menjadi</a:t>
            </a:r>
            <a:r>
              <a:rPr lang="en-US" sz="1800" dirty="0">
                <a:latin typeface="+mj-lt"/>
              </a:rPr>
              <a:t> 150. </a:t>
            </a:r>
            <a:r>
              <a:rPr lang="en-US" sz="1800" dirty="0" err="1">
                <a:latin typeface="+mj-lt"/>
              </a:rPr>
              <a:t>Tidak</a:t>
            </a:r>
            <a:r>
              <a:rPr lang="en-US" sz="1800" dirty="0">
                <a:latin typeface="+mj-lt"/>
              </a:rPr>
              <a:t> </a:t>
            </a:r>
            <a:r>
              <a:rPr lang="en-US" sz="1800" dirty="0" err="1">
                <a:latin typeface="+mj-lt"/>
              </a:rPr>
              <a:t>ada</a:t>
            </a:r>
            <a:r>
              <a:rPr lang="en-US" sz="1800" dirty="0">
                <a:latin typeface="+mj-lt"/>
              </a:rPr>
              <a:t> </a:t>
            </a:r>
            <a:r>
              <a:rPr lang="en-US" sz="1800" dirty="0" err="1">
                <a:latin typeface="+mj-lt"/>
              </a:rPr>
              <a:t>penyesuaian</a:t>
            </a:r>
            <a:r>
              <a:rPr lang="en-US" sz="1800" dirty="0">
                <a:latin typeface="+mj-lt"/>
              </a:rPr>
              <a:t> </a:t>
            </a:r>
            <a:r>
              <a:rPr lang="en-US" sz="1800" dirty="0" err="1">
                <a:latin typeface="+mj-lt"/>
              </a:rPr>
              <a:t>ekuivalen</a:t>
            </a:r>
            <a:r>
              <a:rPr lang="en-US" sz="1800" dirty="0">
                <a:latin typeface="+mj-lt"/>
              </a:rPr>
              <a:t> </a:t>
            </a:r>
            <a:r>
              <a:rPr lang="en-US" sz="1800" dirty="0" err="1">
                <a:latin typeface="+mj-lt"/>
              </a:rPr>
              <a:t>dibuat</a:t>
            </a:r>
            <a:r>
              <a:rPr lang="en-US" sz="1800" dirty="0">
                <a:latin typeface="+mj-lt"/>
              </a:rPr>
              <a:t> </a:t>
            </a:r>
            <a:r>
              <a:rPr lang="en-US" sz="1800" dirty="0" err="1">
                <a:latin typeface="+mj-lt"/>
              </a:rPr>
              <a:t>untuk</a:t>
            </a:r>
            <a:r>
              <a:rPr lang="en-US" sz="1800" dirty="0">
                <a:latin typeface="+mj-lt"/>
              </a:rPr>
              <a:t> </a:t>
            </a:r>
            <a:r>
              <a:rPr lang="en-US" sz="1800" dirty="0" err="1">
                <a:latin typeface="+mj-lt"/>
              </a:rPr>
              <a:t>tujuan</a:t>
            </a:r>
            <a:r>
              <a:rPr lang="en-US" sz="1800" dirty="0">
                <a:latin typeface="+mj-lt"/>
              </a:rPr>
              <a:t> </a:t>
            </a:r>
            <a:r>
              <a:rPr lang="en-US" sz="1800" dirty="0" err="1">
                <a:latin typeface="+mj-lt"/>
              </a:rPr>
              <a:t>pajak</a:t>
            </a:r>
            <a:r>
              <a:rPr lang="en-US" sz="1800" dirty="0">
                <a:latin typeface="+mj-lt"/>
              </a:rPr>
              <a:t>. </a:t>
            </a:r>
            <a:r>
              <a:rPr lang="en-US" sz="1800" dirty="0" err="1">
                <a:latin typeface="+mj-lt"/>
              </a:rPr>
              <a:t>Akumulasi</a:t>
            </a:r>
            <a:r>
              <a:rPr lang="en-US" sz="1800" dirty="0">
                <a:latin typeface="+mj-lt"/>
              </a:rPr>
              <a:t> </a:t>
            </a:r>
            <a:r>
              <a:rPr lang="en-US" sz="1800" dirty="0" err="1">
                <a:latin typeface="+mj-lt"/>
              </a:rPr>
              <a:t>penyusutan</a:t>
            </a:r>
            <a:r>
              <a:rPr lang="en-US" sz="1800" dirty="0">
                <a:latin typeface="+mj-lt"/>
              </a:rPr>
              <a:t> </a:t>
            </a:r>
            <a:r>
              <a:rPr lang="en-US" sz="1800" dirty="0" err="1">
                <a:latin typeface="+mj-lt"/>
              </a:rPr>
              <a:t>untuk</a:t>
            </a:r>
            <a:r>
              <a:rPr lang="en-US" sz="1800" dirty="0">
                <a:latin typeface="+mj-lt"/>
              </a:rPr>
              <a:t> </a:t>
            </a:r>
            <a:r>
              <a:rPr lang="en-US" sz="1800" dirty="0" err="1">
                <a:latin typeface="+mj-lt"/>
              </a:rPr>
              <a:t>tujuan</a:t>
            </a:r>
            <a:r>
              <a:rPr lang="en-US" sz="1800" dirty="0">
                <a:latin typeface="+mj-lt"/>
              </a:rPr>
              <a:t> </a:t>
            </a:r>
            <a:r>
              <a:rPr lang="en-US" sz="1800" dirty="0" err="1">
                <a:latin typeface="+mj-lt"/>
              </a:rPr>
              <a:t>pajak</a:t>
            </a:r>
            <a:r>
              <a:rPr lang="en-US" sz="1800" dirty="0">
                <a:latin typeface="+mj-lt"/>
              </a:rPr>
              <a:t> </a:t>
            </a:r>
            <a:r>
              <a:rPr lang="en-US" sz="1800" dirty="0" err="1">
                <a:latin typeface="+mj-lt"/>
              </a:rPr>
              <a:t>adalah</a:t>
            </a:r>
            <a:r>
              <a:rPr lang="en-US" sz="1800" dirty="0">
                <a:latin typeface="+mj-lt"/>
              </a:rPr>
              <a:t> 30 dan </a:t>
            </a:r>
            <a:r>
              <a:rPr lang="en-US" sz="1800" dirty="0" err="1">
                <a:latin typeface="+mj-lt"/>
              </a:rPr>
              <a:t>tarif</a:t>
            </a:r>
            <a:r>
              <a:rPr lang="en-US" sz="1800" dirty="0">
                <a:latin typeface="+mj-lt"/>
              </a:rPr>
              <a:t> </a:t>
            </a:r>
            <a:r>
              <a:rPr lang="en-US" sz="1800" dirty="0" err="1">
                <a:latin typeface="+mj-lt"/>
              </a:rPr>
              <a:t>pajak</a:t>
            </a:r>
            <a:r>
              <a:rPr lang="en-US" sz="1800" dirty="0">
                <a:latin typeface="+mj-lt"/>
              </a:rPr>
              <a:t> 30%. </a:t>
            </a:r>
          </a:p>
          <a:p>
            <a:pPr marL="285750" indent="-285750">
              <a:spcAft>
                <a:spcPts val="600"/>
              </a:spcAft>
              <a:buFont typeface="Arial" panose="020B0604020202020204" pitchFamily="34" charset="0"/>
              <a:buChar char="•"/>
            </a:pPr>
            <a:r>
              <a:rPr lang="en-US" sz="1800" dirty="0">
                <a:latin typeface="+mj-lt"/>
              </a:rPr>
              <a:t>DPP </a:t>
            </a:r>
            <a:r>
              <a:rPr lang="en-US" sz="1800" dirty="0" err="1">
                <a:latin typeface="+mj-lt"/>
              </a:rPr>
              <a:t>aset</a:t>
            </a:r>
            <a:r>
              <a:rPr lang="en-US" sz="1800" dirty="0">
                <a:latin typeface="+mj-lt"/>
              </a:rPr>
              <a:t> </a:t>
            </a:r>
            <a:r>
              <a:rPr lang="en-US" sz="1800" dirty="0" err="1">
                <a:latin typeface="+mj-lt"/>
              </a:rPr>
              <a:t>adalah</a:t>
            </a:r>
            <a:r>
              <a:rPr lang="en-US" sz="1800" dirty="0">
                <a:latin typeface="+mj-lt"/>
              </a:rPr>
              <a:t> 100-30 = 70 dan </a:t>
            </a:r>
            <a:r>
              <a:rPr lang="en-US" sz="1800" dirty="0" err="1">
                <a:latin typeface="+mj-lt"/>
              </a:rPr>
              <a:t>terdapat</a:t>
            </a:r>
            <a:r>
              <a:rPr lang="en-US" sz="1800" dirty="0">
                <a:latin typeface="+mj-lt"/>
              </a:rPr>
              <a:t> </a:t>
            </a:r>
            <a:r>
              <a:rPr lang="en-US" sz="1800" dirty="0" err="1">
                <a:latin typeface="+mj-lt"/>
              </a:rPr>
              <a:t>perbedaan</a:t>
            </a:r>
            <a:r>
              <a:rPr lang="en-US" sz="1800" dirty="0">
                <a:latin typeface="+mj-lt"/>
              </a:rPr>
              <a:t> </a:t>
            </a:r>
            <a:r>
              <a:rPr lang="en-US" sz="1800" dirty="0" err="1">
                <a:latin typeface="+mj-lt"/>
              </a:rPr>
              <a:t>temporer</a:t>
            </a:r>
            <a:r>
              <a:rPr lang="en-US" sz="1800" dirty="0">
                <a:latin typeface="+mj-lt"/>
              </a:rPr>
              <a:t> </a:t>
            </a:r>
            <a:r>
              <a:rPr lang="en-US" sz="1800" dirty="0" err="1">
                <a:latin typeface="+mj-lt"/>
              </a:rPr>
              <a:t>kena</a:t>
            </a:r>
            <a:r>
              <a:rPr lang="en-US" sz="1800" dirty="0">
                <a:latin typeface="+mj-lt"/>
              </a:rPr>
              <a:t> </a:t>
            </a:r>
            <a:r>
              <a:rPr lang="en-US" sz="1800" dirty="0" err="1">
                <a:latin typeface="+mj-lt"/>
              </a:rPr>
              <a:t>pajak</a:t>
            </a:r>
            <a:r>
              <a:rPr lang="en-US" sz="1800" dirty="0">
                <a:latin typeface="+mj-lt"/>
              </a:rPr>
              <a:t> 150-70=80. </a:t>
            </a:r>
          </a:p>
          <a:p>
            <a:pPr marL="285750" indent="-285750">
              <a:spcAft>
                <a:spcPts val="600"/>
              </a:spcAft>
              <a:buFont typeface="Arial" panose="020B0604020202020204" pitchFamily="34" charset="0"/>
              <a:buChar char="•"/>
            </a:pPr>
            <a:r>
              <a:rPr lang="en-US" sz="1800" dirty="0">
                <a:latin typeface="+mj-lt"/>
              </a:rPr>
              <a:t>Jika </a:t>
            </a:r>
            <a:r>
              <a:rPr lang="en-US" sz="1800" dirty="0" err="1">
                <a:latin typeface="+mj-lt"/>
              </a:rPr>
              <a:t>entitas</a:t>
            </a:r>
            <a:r>
              <a:rPr lang="en-US" sz="1800" dirty="0">
                <a:latin typeface="+mj-lt"/>
              </a:rPr>
              <a:t> </a:t>
            </a:r>
            <a:r>
              <a:rPr lang="en-US" sz="1800" dirty="0" err="1">
                <a:latin typeface="+mj-lt"/>
              </a:rPr>
              <a:t>berharap</a:t>
            </a:r>
            <a:r>
              <a:rPr lang="en-US" sz="1800" dirty="0">
                <a:latin typeface="+mj-lt"/>
              </a:rPr>
              <a:t> </a:t>
            </a:r>
            <a:r>
              <a:rPr lang="en-US" sz="1800" dirty="0" err="1">
                <a:latin typeface="+mj-lt"/>
              </a:rPr>
              <a:t>untuk</a:t>
            </a:r>
            <a:r>
              <a:rPr lang="en-US" sz="1800" dirty="0">
                <a:latin typeface="+mj-lt"/>
              </a:rPr>
              <a:t> </a:t>
            </a:r>
            <a:r>
              <a:rPr lang="en-US" sz="1800" dirty="0" err="1">
                <a:latin typeface="+mj-lt"/>
              </a:rPr>
              <a:t>memulihkan</a:t>
            </a:r>
            <a:r>
              <a:rPr lang="en-US" sz="1800" dirty="0">
                <a:latin typeface="+mj-lt"/>
              </a:rPr>
              <a:t> </a:t>
            </a:r>
            <a:r>
              <a:rPr lang="en-US" sz="1800" dirty="0" err="1">
                <a:latin typeface="+mj-lt"/>
              </a:rPr>
              <a:t>jumlah</a:t>
            </a:r>
            <a:r>
              <a:rPr lang="en-US" sz="1800" dirty="0">
                <a:latin typeface="+mj-lt"/>
              </a:rPr>
              <a:t> </a:t>
            </a:r>
            <a:r>
              <a:rPr lang="en-US" sz="1800" dirty="0" err="1">
                <a:latin typeface="+mj-lt"/>
              </a:rPr>
              <a:t>tercatat</a:t>
            </a:r>
            <a:r>
              <a:rPr lang="en-US" sz="1800" dirty="0">
                <a:latin typeface="+mj-lt"/>
              </a:rPr>
              <a:t> </a:t>
            </a:r>
            <a:r>
              <a:rPr lang="en-US" sz="1800" dirty="0" err="1">
                <a:latin typeface="+mj-lt"/>
              </a:rPr>
              <a:t>dengan</a:t>
            </a:r>
            <a:r>
              <a:rPr lang="en-US" sz="1800" dirty="0">
                <a:latin typeface="+mj-lt"/>
              </a:rPr>
              <a:t> </a:t>
            </a:r>
            <a:r>
              <a:rPr lang="en-US" sz="1800" dirty="0" err="1">
                <a:latin typeface="+mj-lt"/>
              </a:rPr>
              <a:t>menggunakan</a:t>
            </a:r>
            <a:r>
              <a:rPr lang="en-US" sz="1800" dirty="0">
                <a:latin typeface="+mj-lt"/>
              </a:rPr>
              <a:t> </a:t>
            </a:r>
            <a:r>
              <a:rPr lang="en-US" sz="1800" dirty="0" err="1">
                <a:latin typeface="+mj-lt"/>
              </a:rPr>
              <a:t>aset</a:t>
            </a:r>
            <a:r>
              <a:rPr lang="en-US" sz="1800" dirty="0">
                <a:latin typeface="+mj-lt"/>
              </a:rPr>
              <a:t>, </a:t>
            </a:r>
            <a:r>
              <a:rPr lang="en-US" sz="1800" dirty="0" err="1">
                <a:latin typeface="+mj-lt"/>
              </a:rPr>
              <a:t>terdapat</a:t>
            </a:r>
            <a:r>
              <a:rPr lang="en-US" sz="1800" dirty="0">
                <a:latin typeface="+mj-lt"/>
              </a:rPr>
              <a:t> </a:t>
            </a:r>
            <a:r>
              <a:rPr lang="en-US" sz="1800" dirty="0" err="1">
                <a:latin typeface="+mj-lt"/>
              </a:rPr>
              <a:t>liabilitas</a:t>
            </a:r>
            <a:r>
              <a:rPr lang="en-US" sz="1800" dirty="0">
                <a:latin typeface="+mj-lt"/>
              </a:rPr>
              <a:t> </a:t>
            </a:r>
            <a:r>
              <a:rPr lang="en-US" sz="1800" dirty="0" err="1">
                <a:latin typeface="+mj-lt"/>
              </a:rPr>
              <a:t>pajak</a:t>
            </a:r>
            <a:r>
              <a:rPr lang="en-US" sz="1800" dirty="0">
                <a:latin typeface="+mj-lt"/>
              </a:rPr>
              <a:t> </a:t>
            </a:r>
            <a:r>
              <a:rPr lang="en-US" sz="1800" dirty="0" err="1">
                <a:latin typeface="+mj-lt"/>
              </a:rPr>
              <a:t>tangguhan</a:t>
            </a:r>
            <a:r>
              <a:rPr lang="en-US" sz="1800" dirty="0">
                <a:latin typeface="+mj-lt"/>
              </a:rPr>
              <a:t> </a:t>
            </a:r>
            <a:r>
              <a:rPr lang="en-US" sz="1800" dirty="0" err="1">
                <a:latin typeface="+mj-lt"/>
              </a:rPr>
              <a:t>sebesar</a:t>
            </a:r>
            <a:r>
              <a:rPr lang="en-US" sz="1800" dirty="0">
                <a:latin typeface="+mj-lt"/>
              </a:rPr>
              <a:t> 24 (80 x 30%). </a:t>
            </a:r>
          </a:p>
          <a:p>
            <a:pPr marL="285750" indent="-285750">
              <a:spcAft>
                <a:spcPts val="600"/>
              </a:spcAft>
              <a:buFont typeface="Arial" panose="020B0604020202020204" pitchFamily="34" charset="0"/>
              <a:buChar char="•"/>
            </a:pPr>
            <a:r>
              <a:rPr lang="en-US" sz="1800" dirty="0">
                <a:latin typeface="+mj-lt"/>
              </a:rPr>
              <a:t>Jika </a:t>
            </a:r>
            <a:r>
              <a:rPr lang="en-US" sz="1800" dirty="0" err="1">
                <a:latin typeface="+mj-lt"/>
              </a:rPr>
              <a:t>entitas</a:t>
            </a:r>
            <a:r>
              <a:rPr lang="en-US" sz="1800" dirty="0">
                <a:latin typeface="+mj-lt"/>
              </a:rPr>
              <a:t> </a:t>
            </a:r>
            <a:r>
              <a:rPr lang="en-US" sz="1800" dirty="0" err="1">
                <a:latin typeface="+mj-lt"/>
              </a:rPr>
              <a:t>berharap</a:t>
            </a:r>
            <a:r>
              <a:rPr lang="en-US" sz="1800" dirty="0">
                <a:latin typeface="+mj-lt"/>
              </a:rPr>
              <a:t> </a:t>
            </a:r>
            <a:r>
              <a:rPr lang="en-US" sz="1800" dirty="0" err="1">
                <a:latin typeface="+mj-lt"/>
              </a:rPr>
              <a:t>memulihkan</a:t>
            </a:r>
            <a:r>
              <a:rPr lang="en-US" sz="1800" dirty="0">
                <a:latin typeface="+mj-lt"/>
              </a:rPr>
              <a:t> </a:t>
            </a:r>
            <a:r>
              <a:rPr lang="en-US" sz="1800" dirty="0" err="1">
                <a:latin typeface="+mj-lt"/>
              </a:rPr>
              <a:t>jumlah</a:t>
            </a:r>
            <a:r>
              <a:rPr lang="en-US" sz="1800" dirty="0">
                <a:latin typeface="+mj-lt"/>
              </a:rPr>
              <a:t> </a:t>
            </a:r>
            <a:r>
              <a:rPr lang="en-US" sz="1800" dirty="0" err="1">
                <a:latin typeface="+mj-lt"/>
              </a:rPr>
              <a:t>tercatat</a:t>
            </a:r>
            <a:r>
              <a:rPr lang="en-US" sz="1800" dirty="0">
                <a:latin typeface="+mj-lt"/>
              </a:rPr>
              <a:t> </a:t>
            </a:r>
            <a:r>
              <a:rPr lang="en-US" sz="1800" dirty="0" err="1">
                <a:latin typeface="+mj-lt"/>
              </a:rPr>
              <a:t>dengan</a:t>
            </a:r>
            <a:r>
              <a:rPr lang="en-US" sz="1800" dirty="0">
                <a:latin typeface="+mj-lt"/>
              </a:rPr>
              <a:t> </a:t>
            </a:r>
            <a:r>
              <a:rPr lang="en-US" sz="1800" dirty="0" err="1">
                <a:latin typeface="+mj-lt"/>
              </a:rPr>
              <a:t>menjual</a:t>
            </a:r>
            <a:r>
              <a:rPr lang="en-US" sz="1800" dirty="0">
                <a:latin typeface="+mj-lt"/>
              </a:rPr>
              <a:t> </a:t>
            </a:r>
            <a:r>
              <a:rPr lang="en-US" sz="1800" dirty="0" err="1">
                <a:latin typeface="+mj-lt"/>
              </a:rPr>
              <a:t>aset</a:t>
            </a:r>
            <a:r>
              <a:rPr lang="en-US" sz="1800" dirty="0">
                <a:latin typeface="+mj-lt"/>
              </a:rPr>
              <a:t> </a:t>
            </a:r>
            <a:r>
              <a:rPr lang="en-US" sz="1800" dirty="0" err="1">
                <a:latin typeface="+mj-lt"/>
              </a:rPr>
              <a:t>secara</a:t>
            </a:r>
            <a:r>
              <a:rPr lang="en-US" sz="1800" dirty="0">
                <a:latin typeface="+mj-lt"/>
              </a:rPr>
              <a:t> </a:t>
            </a:r>
            <a:r>
              <a:rPr lang="en-US" sz="1800" dirty="0" err="1">
                <a:latin typeface="+mj-lt"/>
              </a:rPr>
              <a:t>cepat</a:t>
            </a:r>
            <a:r>
              <a:rPr lang="en-US" sz="1800" dirty="0">
                <a:latin typeface="+mj-lt"/>
              </a:rPr>
              <a:t> </a:t>
            </a:r>
            <a:r>
              <a:rPr lang="en-US" sz="1800" dirty="0" err="1">
                <a:latin typeface="+mj-lt"/>
              </a:rPr>
              <a:t>untuk</a:t>
            </a:r>
            <a:r>
              <a:rPr lang="en-US" sz="1800" dirty="0">
                <a:latin typeface="+mj-lt"/>
              </a:rPr>
              <a:t> </a:t>
            </a:r>
            <a:r>
              <a:rPr lang="en-US" sz="1800" dirty="0" err="1">
                <a:latin typeface="+mj-lt"/>
              </a:rPr>
              <a:t>pendapatan</a:t>
            </a:r>
            <a:r>
              <a:rPr lang="en-US" sz="1800" dirty="0">
                <a:latin typeface="+mj-lt"/>
              </a:rPr>
              <a:t> </a:t>
            </a:r>
            <a:r>
              <a:rPr lang="en-US" sz="1800" dirty="0" err="1">
                <a:latin typeface="+mj-lt"/>
              </a:rPr>
              <a:t>sebesar</a:t>
            </a:r>
            <a:r>
              <a:rPr lang="en-US" sz="1800" dirty="0">
                <a:latin typeface="+mj-lt"/>
              </a:rPr>
              <a:t> 150, </a:t>
            </a:r>
            <a:r>
              <a:rPr lang="en-US" sz="1800" dirty="0" err="1">
                <a:latin typeface="+mj-lt"/>
              </a:rPr>
              <a:t>maka</a:t>
            </a:r>
            <a:r>
              <a:rPr lang="en-US" sz="1800" dirty="0">
                <a:latin typeface="+mj-lt"/>
              </a:rPr>
              <a:t> </a:t>
            </a:r>
            <a:r>
              <a:rPr lang="en-US" sz="1800" dirty="0" err="1">
                <a:latin typeface="+mj-lt"/>
              </a:rPr>
              <a:t>liabilitas</a:t>
            </a:r>
            <a:r>
              <a:rPr lang="en-US" sz="1800" dirty="0">
                <a:latin typeface="+mj-lt"/>
              </a:rPr>
              <a:t> </a:t>
            </a:r>
            <a:r>
              <a:rPr lang="en-US" sz="1800" dirty="0" err="1">
                <a:latin typeface="+mj-lt"/>
              </a:rPr>
              <a:t>pajak</a:t>
            </a:r>
            <a:r>
              <a:rPr lang="en-US" sz="1800" dirty="0">
                <a:latin typeface="+mj-lt"/>
              </a:rPr>
              <a:t> </a:t>
            </a:r>
            <a:r>
              <a:rPr lang="en-US" sz="1800" dirty="0" err="1">
                <a:latin typeface="+mj-lt"/>
              </a:rPr>
              <a:t>tangguhan</a:t>
            </a:r>
            <a:r>
              <a:rPr lang="en-US" sz="1800" dirty="0">
                <a:latin typeface="+mj-lt"/>
              </a:rPr>
              <a:t> </a:t>
            </a:r>
            <a:r>
              <a:rPr lang="en-US" sz="1800" dirty="0" err="1">
                <a:latin typeface="+mj-lt"/>
              </a:rPr>
              <a:t>diperhitungkan</a:t>
            </a:r>
            <a:r>
              <a:rPr lang="en-US" sz="1800" dirty="0">
                <a:latin typeface="+mj-lt"/>
              </a:rPr>
              <a:t> </a:t>
            </a:r>
            <a:r>
              <a:rPr lang="en-US" sz="1800" dirty="0" err="1">
                <a:latin typeface="+mj-lt"/>
              </a:rPr>
              <a:t>sebagai</a:t>
            </a:r>
            <a:r>
              <a:rPr lang="en-US" sz="1800" dirty="0">
                <a:latin typeface="+mj-lt"/>
              </a:rPr>
              <a:t> </a:t>
            </a:r>
            <a:r>
              <a:rPr lang="en-US" sz="1800" dirty="0" err="1">
                <a:latin typeface="+mj-lt"/>
              </a:rPr>
              <a:t>berikut</a:t>
            </a:r>
            <a:r>
              <a:rPr lang="en-US" sz="1800" dirty="0">
                <a:latin typeface="+mj-lt"/>
              </a:rPr>
              <a:t>:</a:t>
            </a:r>
          </a:p>
          <a:p>
            <a:pPr marL="349250" lvl="1" indent="0">
              <a:spcAft>
                <a:spcPts val="600"/>
              </a:spcAft>
            </a:pPr>
            <a:r>
              <a:rPr lang="en-US" sz="1600" dirty="0">
                <a:latin typeface="+mj-lt"/>
              </a:rPr>
              <a:t>				</a:t>
            </a:r>
            <a:r>
              <a:rPr lang="en-US" sz="1600" b="1" dirty="0" err="1">
                <a:latin typeface="+mj-lt"/>
              </a:rPr>
              <a:t>Perbedaan</a:t>
            </a:r>
            <a:r>
              <a:rPr lang="en-US" sz="1600" b="1" dirty="0">
                <a:latin typeface="+mj-lt"/>
              </a:rPr>
              <a:t> 	Tarif </a:t>
            </a:r>
            <a:r>
              <a:rPr lang="en-US" sz="1600" b="1" dirty="0" err="1">
                <a:latin typeface="+mj-lt"/>
              </a:rPr>
              <a:t>Pajak</a:t>
            </a:r>
            <a:r>
              <a:rPr lang="en-US" sz="1600" b="1" dirty="0">
                <a:latin typeface="+mj-lt"/>
              </a:rPr>
              <a:t>   	</a:t>
            </a:r>
            <a:r>
              <a:rPr lang="en-US" sz="1600" b="1" dirty="0" err="1">
                <a:latin typeface="+mj-lt"/>
              </a:rPr>
              <a:t>Liabilitas</a:t>
            </a:r>
            <a:endParaRPr lang="en-US" sz="1600" b="1" dirty="0">
              <a:latin typeface="+mj-lt"/>
            </a:endParaRPr>
          </a:p>
          <a:p>
            <a:pPr marL="0" indent="0">
              <a:spcAft>
                <a:spcPts val="600"/>
              </a:spcAft>
              <a:tabLst>
                <a:tab pos="450850" algn="l"/>
              </a:tabLst>
            </a:pPr>
            <a:r>
              <a:rPr lang="en-US" sz="1800" dirty="0">
                <a:latin typeface="+mj-lt"/>
              </a:rPr>
              <a:t>	</a:t>
            </a:r>
            <a:r>
              <a:rPr lang="en-US" sz="1800" dirty="0" err="1">
                <a:latin typeface="+mj-lt"/>
              </a:rPr>
              <a:t>Penyusutan</a:t>
            </a:r>
            <a:r>
              <a:rPr lang="en-US" sz="1800" dirty="0">
                <a:latin typeface="+mj-lt"/>
              </a:rPr>
              <a:t> </a:t>
            </a:r>
            <a:r>
              <a:rPr lang="en-US" sz="1800" dirty="0" err="1">
                <a:latin typeface="+mj-lt"/>
              </a:rPr>
              <a:t>pajak</a:t>
            </a:r>
            <a:r>
              <a:rPr lang="en-US" sz="1800" dirty="0">
                <a:latin typeface="+mj-lt"/>
              </a:rPr>
              <a:t> </a:t>
            </a:r>
            <a:r>
              <a:rPr lang="en-US" sz="1800" dirty="0" err="1">
                <a:latin typeface="+mj-lt"/>
              </a:rPr>
              <a:t>kumulatif</a:t>
            </a:r>
            <a:r>
              <a:rPr lang="en-US" sz="1800" dirty="0">
                <a:latin typeface="+mj-lt"/>
              </a:rPr>
              <a:t>	30		30%		9	</a:t>
            </a:r>
          </a:p>
          <a:p>
            <a:pPr marL="0" indent="0">
              <a:spcAft>
                <a:spcPts val="600"/>
              </a:spcAft>
              <a:tabLst>
                <a:tab pos="450850" algn="l"/>
              </a:tabLst>
            </a:pPr>
            <a:r>
              <a:rPr lang="en-US" sz="1800" dirty="0">
                <a:latin typeface="+mj-lt"/>
              </a:rPr>
              <a:t>	</a:t>
            </a:r>
            <a:r>
              <a:rPr lang="en-US" sz="1800" dirty="0" err="1">
                <a:latin typeface="+mj-lt"/>
              </a:rPr>
              <a:t>Pendapatan</a:t>
            </a:r>
            <a:r>
              <a:rPr lang="en-US" sz="1800" dirty="0">
                <a:latin typeface="+mj-lt"/>
              </a:rPr>
              <a:t> </a:t>
            </a:r>
            <a:r>
              <a:rPr lang="en-US" sz="1800" dirty="0" err="1">
                <a:latin typeface="+mj-lt"/>
              </a:rPr>
              <a:t>melebihi</a:t>
            </a:r>
            <a:r>
              <a:rPr lang="en-US" sz="1800" dirty="0">
                <a:latin typeface="+mj-lt"/>
              </a:rPr>
              <a:t> </a:t>
            </a:r>
            <a:r>
              <a:rPr lang="en-US" sz="1800" dirty="0" err="1">
                <a:latin typeface="+mj-lt"/>
              </a:rPr>
              <a:t>biaya</a:t>
            </a:r>
            <a:r>
              <a:rPr lang="en-US" sz="1800" dirty="0">
                <a:latin typeface="+mj-lt"/>
              </a:rPr>
              <a:t>	50		</a:t>
            </a:r>
            <a:r>
              <a:rPr lang="en-US" sz="1800" dirty="0" err="1">
                <a:latin typeface="+mj-lt"/>
              </a:rPr>
              <a:t>nol</a:t>
            </a:r>
            <a:r>
              <a:rPr lang="en-US" sz="1800" dirty="0">
                <a:latin typeface="+mj-lt"/>
              </a:rPr>
              <a:t>		-	</a:t>
            </a:r>
          </a:p>
          <a:p>
            <a:pPr marL="0" indent="0">
              <a:spcAft>
                <a:spcPts val="600"/>
              </a:spcAft>
              <a:tabLst>
                <a:tab pos="450850" algn="l"/>
              </a:tabLst>
            </a:pPr>
            <a:r>
              <a:rPr lang="en-US" sz="1800" dirty="0">
                <a:latin typeface="+mj-lt"/>
              </a:rPr>
              <a:t>	Total			80				9	</a:t>
            </a:r>
          </a:p>
          <a:p>
            <a:pPr marL="285750" indent="-285750">
              <a:spcAft>
                <a:spcPts val="600"/>
              </a:spcAft>
              <a:buFont typeface="Arial" panose="020B0604020202020204" pitchFamily="34" charset="0"/>
              <a:buChar char="•"/>
            </a:pPr>
            <a:endParaRPr lang="id-ID" sz="1800" dirty="0">
              <a:latin typeface="+mj-lt"/>
            </a:endParaRPr>
          </a:p>
        </p:txBody>
      </p:sp>
      <p:sp>
        <p:nvSpPr>
          <p:cNvPr id="6" name="Slide Number Placeholder 3">
            <a:extLst>
              <a:ext uri="{FF2B5EF4-FFF2-40B4-BE49-F238E27FC236}">
                <a16:creationId xmlns:a16="http://schemas.microsoft.com/office/drawing/2014/main" id="{6004C80D-486D-4B6A-8AC5-D5ED7CDC551F}"/>
              </a:ext>
            </a:extLst>
          </p:cNvPr>
          <p:cNvSpPr txBox="1">
            <a:spLocks/>
          </p:cNvSpPr>
          <p:nvPr/>
        </p:nvSpPr>
        <p:spPr>
          <a:xfrm>
            <a:off x="1143000" y="3495644"/>
            <a:ext cx="2487200" cy="816800"/>
          </a:xfrm>
          <a:prstGeom prst="rect">
            <a:avLst/>
          </a:prstGeom>
          <a:noFill/>
          <a:ln>
            <a:noFill/>
          </a:ln>
        </p:spPr>
        <p:txBody>
          <a:bodyPr spcFirstLastPara="1" vert="horz" wrap="square" lIns="91425" tIns="91425" rIns="91425" bIns="91425" numCol="1" anchor="t" anchorCtr="0" compatLnSpc="1">
            <a:prstTxWarp prst="textNoShape">
              <a:avLst/>
            </a:prstTxWarp>
            <a:normAutofit/>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ctr">
              <a:spcBef>
                <a:spcPts val="0"/>
              </a:spcBef>
              <a:spcAft>
                <a:spcPts val="600"/>
              </a:spcAft>
              <a:buClr>
                <a:srgbClr val="000000"/>
              </a:buClr>
              <a:defRPr/>
            </a:pPr>
            <a:fld id="{77F2261C-A3A6-49AD-9868-D49A006EF5B8}" type="slidenum">
              <a:rPr lang="en-US" altLang="en-US" sz="2133">
                <a:solidFill>
                  <a:schemeClr val="dk2"/>
                </a:solidFill>
                <a:latin typeface="Barlow Semi Condensed"/>
                <a:sym typeface="Barlow Semi Condensed"/>
              </a:rPr>
              <a:pPr algn="ctr">
                <a:spcBef>
                  <a:spcPts val="0"/>
                </a:spcBef>
                <a:spcAft>
                  <a:spcPts val="600"/>
                </a:spcAft>
                <a:buClr>
                  <a:srgbClr val="000000"/>
                </a:buClr>
                <a:defRPr/>
              </a:pPr>
              <a:t>36</a:t>
            </a:fld>
            <a:endParaRPr lang="en-US" sz="2133">
              <a:solidFill>
                <a:schemeClr val="dk2"/>
              </a:solidFill>
              <a:latin typeface="Barlow Semi Condensed"/>
              <a:sym typeface="Barlow Semi Condensed"/>
            </a:endParaRPr>
          </a:p>
        </p:txBody>
      </p:sp>
      <p:sp>
        <p:nvSpPr>
          <p:cNvPr id="5" name="Slide Number Placeholder 3">
            <a:extLst>
              <a:ext uri="{FF2B5EF4-FFF2-40B4-BE49-F238E27FC236}">
                <a16:creationId xmlns:a16="http://schemas.microsoft.com/office/drawing/2014/main" id="{A11331D1-9C76-4E59-BCD3-189F4BA4C8BB}"/>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36</a:t>
            </a:fld>
            <a:endParaRPr lang="en-US" sz="1600" b="1" dirty="0">
              <a:latin typeface="+mj-lt"/>
            </a:endParaRPr>
          </a:p>
        </p:txBody>
      </p:sp>
    </p:spTree>
    <p:extLst>
      <p:ext uri="{BB962C8B-B14F-4D97-AF65-F5344CB8AC3E}">
        <p14:creationId xmlns:p14="http://schemas.microsoft.com/office/powerpoint/2010/main" val="889379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8225396" cy="768000"/>
          </a:xfrm>
        </p:spPr>
        <p:txBody>
          <a:bodyPr>
            <a:noAutofit/>
          </a:bodyPr>
          <a:lstStyle/>
          <a:p>
            <a:pPr algn="ctr">
              <a:defRPr/>
            </a:pPr>
            <a:r>
              <a:rPr lang="en-US" sz="3600" dirty="0" err="1">
                <a:latin typeface="Fjalla One" panose="02000506040000020004" pitchFamily="2" charset="0"/>
              </a:rPr>
              <a:t>Pengakuan</a:t>
            </a:r>
            <a:r>
              <a:rPr lang="en-US" sz="3600" dirty="0">
                <a:latin typeface="Fjalla One" panose="02000506040000020004" pitchFamily="2" charset="0"/>
              </a:rPr>
              <a:t> </a:t>
            </a:r>
            <a:r>
              <a:rPr lang="en-US" sz="3600" dirty="0" err="1">
                <a:latin typeface="Fjalla One" panose="02000506040000020004" pitchFamily="2" charset="0"/>
              </a:rPr>
              <a:t>Pajak</a:t>
            </a:r>
            <a:r>
              <a:rPr lang="en-US" sz="3600" dirty="0">
                <a:latin typeface="Fjalla One" panose="02000506040000020004" pitchFamily="2" charset="0"/>
              </a:rPr>
              <a:t> </a:t>
            </a:r>
            <a:r>
              <a:rPr lang="en-US" sz="3600" dirty="0" err="1">
                <a:latin typeface="Fjalla One" panose="02000506040000020004" pitchFamily="2" charset="0"/>
              </a:rPr>
              <a:t>Kini</a:t>
            </a:r>
            <a:r>
              <a:rPr lang="en-US" sz="3600" dirty="0">
                <a:latin typeface="Fjalla One" panose="02000506040000020004" pitchFamily="2" charset="0"/>
              </a:rPr>
              <a:t> dan </a:t>
            </a:r>
            <a:r>
              <a:rPr lang="en-US" sz="3600" dirty="0" err="1">
                <a:latin typeface="Fjalla One" panose="02000506040000020004" pitchFamily="2" charset="0"/>
              </a:rPr>
              <a:t>Tangguhan</a:t>
            </a:r>
            <a:endParaRPr lang="id-ID" sz="3600" dirty="0">
              <a:latin typeface="Fjalla One" panose="02000506040000020004" pitchFamily="2" charset="0"/>
            </a:endParaRPr>
          </a:p>
        </p:txBody>
      </p:sp>
      <p:sp>
        <p:nvSpPr>
          <p:cNvPr id="33795" name="Content Placeholder 2"/>
          <p:cNvSpPr>
            <a:spLocks noGrp="1"/>
          </p:cNvSpPr>
          <p:nvPr>
            <p:ph sz="quarter" idx="10"/>
          </p:nvPr>
        </p:nvSpPr>
        <p:spPr>
          <a:xfrm>
            <a:off x="228600" y="3183026"/>
            <a:ext cx="4874833" cy="3500500"/>
          </a:xfrm>
          <a:solidFill>
            <a:schemeClr val="accent2">
              <a:lumMod val="20000"/>
              <a:lumOff val="80000"/>
            </a:schemeClr>
          </a:solidFill>
        </p:spPr>
        <p:txBody>
          <a:bodyPr>
            <a:normAutofit lnSpcReduction="10000"/>
          </a:bodyPr>
          <a:lstStyle/>
          <a:p>
            <a:pPr marL="0" indent="0">
              <a:spcAft>
                <a:spcPts val="1200"/>
              </a:spcAft>
              <a:buNone/>
            </a:pPr>
            <a:r>
              <a:rPr lang="en-US" b="1" dirty="0">
                <a:latin typeface="+mj-lt"/>
              </a:rPr>
              <a:t>Pos </a:t>
            </a:r>
            <a:r>
              <a:rPr lang="en-US" b="1" dirty="0" err="1">
                <a:latin typeface="+mj-lt"/>
              </a:rPr>
              <a:t>diakui</a:t>
            </a:r>
            <a:r>
              <a:rPr lang="en-US" b="1" dirty="0">
                <a:latin typeface="+mj-lt"/>
              </a:rPr>
              <a:t> </a:t>
            </a:r>
            <a:r>
              <a:rPr lang="en-US" b="1" dirty="0" err="1">
                <a:latin typeface="+mj-lt"/>
              </a:rPr>
              <a:t>dalam</a:t>
            </a:r>
            <a:r>
              <a:rPr lang="en-US" b="1" dirty="0">
                <a:latin typeface="+mj-lt"/>
              </a:rPr>
              <a:t> </a:t>
            </a:r>
            <a:r>
              <a:rPr lang="en-US" b="1" dirty="0" err="1">
                <a:latin typeface="+mj-lt"/>
              </a:rPr>
              <a:t>Laporan</a:t>
            </a:r>
            <a:r>
              <a:rPr lang="en-US" b="1" dirty="0">
                <a:latin typeface="+mj-lt"/>
              </a:rPr>
              <a:t> </a:t>
            </a:r>
            <a:r>
              <a:rPr lang="en-US" b="1" dirty="0" err="1">
                <a:latin typeface="+mj-lt"/>
              </a:rPr>
              <a:t>Laba</a:t>
            </a:r>
            <a:r>
              <a:rPr lang="en-US" b="1" dirty="0">
                <a:latin typeface="+mj-lt"/>
              </a:rPr>
              <a:t> </a:t>
            </a:r>
            <a:r>
              <a:rPr lang="en-US" b="1" dirty="0" err="1">
                <a:latin typeface="+mj-lt"/>
              </a:rPr>
              <a:t>Rugi</a:t>
            </a:r>
            <a:endParaRPr lang="en-US" b="1" dirty="0">
              <a:latin typeface="+mj-lt"/>
            </a:endParaRPr>
          </a:p>
          <a:p>
            <a:pPr marL="285750" indent="-285750">
              <a:buFont typeface="Arial" panose="020B0604020202020204" pitchFamily="34" charset="0"/>
              <a:buChar char="•"/>
            </a:pPr>
            <a:r>
              <a:rPr lang="en-US" sz="1800" dirty="0" err="1">
                <a:latin typeface="+mj-lt"/>
              </a:rPr>
              <a:t>Pajak</a:t>
            </a:r>
            <a:r>
              <a:rPr lang="en-US" sz="1800" dirty="0">
                <a:latin typeface="+mj-lt"/>
              </a:rPr>
              <a:t> </a:t>
            </a:r>
            <a:r>
              <a:rPr lang="en-US" sz="1800" dirty="0" err="1">
                <a:latin typeface="+mj-lt"/>
              </a:rPr>
              <a:t>kini</a:t>
            </a:r>
            <a:r>
              <a:rPr lang="en-US" sz="1800" dirty="0">
                <a:latin typeface="+mj-lt"/>
              </a:rPr>
              <a:t> dan </a:t>
            </a:r>
            <a:r>
              <a:rPr lang="en-US" sz="1800" dirty="0" err="1">
                <a:latin typeface="+mj-lt"/>
              </a:rPr>
              <a:t>pajak</a:t>
            </a:r>
            <a:r>
              <a:rPr lang="en-US" sz="1800" dirty="0">
                <a:latin typeface="+mj-lt"/>
              </a:rPr>
              <a:t> </a:t>
            </a:r>
            <a:r>
              <a:rPr lang="en-US" sz="1800" dirty="0" err="1">
                <a:latin typeface="+mj-lt"/>
              </a:rPr>
              <a:t>tangguhan</a:t>
            </a:r>
            <a:r>
              <a:rPr lang="en-US" sz="1800" dirty="0">
                <a:latin typeface="+mj-lt"/>
              </a:rPr>
              <a:t> </a:t>
            </a:r>
            <a:r>
              <a:rPr lang="en-US" sz="1800" dirty="0" err="1">
                <a:latin typeface="+mj-lt"/>
              </a:rPr>
              <a:t>diakui</a:t>
            </a:r>
            <a:r>
              <a:rPr lang="en-US" sz="1800" dirty="0">
                <a:latin typeface="+mj-lt"/>
              </a:rPr>
              <a:t> </a:t>
            </a:r>
            <a:r>
              <a:rPr lang="en-US" sz="1800" dirty="0" err="1">
                <a:latin typeface="+mj-lt"/>
              </a:rPr>
              <a:t>sebagai</a:t>
            </a:r>
            <a:r>
              <a:rPr lang="en-US" sz="1800" dirty="0">
                <a:latin typeface="+mj-lt"/>
              </a:rPr>
              <a:t> </a:t>
            </a:r>
            <a:r>
              <a:rPr lang="en-US" sz="1800" dirty="0" err="1">
                <a:latin typeface="+mj-lt"/>
              </a:rPr>
              <a:t>penghasilan</a:t>
            </a:r>
            <a:r>
              <a:rPr lang="en-US" sz="1800" dirty="0">
                <a:latin typeface="+mj-lt"/>
              </a:rPr>
              <a:t> </a:t>
            </a:r>
            <a:r>
              <a:rPr lang="en-US" sz="1800" dirty="0" err="1">
                <a:latin typeface="+mj-lt"/>
              </a:rPr>
              <a:t>atau</a:t>
            </a:r>
            <a:r>
              <a:rPr lang="en-US" sz="1800" dirty="0">
                <a:latin typeface="+mj-lt"/>
              </a:rPr>
              <a:t> </a:t>
            </a:r>
            <a:r>
              <a:rPr lang="en-US" sz="1800" dirty="0" err="1">
                <a:latin typeface="+mj-lt"/>
              </a:rPr>
              <a:t>beban</a:t>
            </a:r>
            <a:r>
              <a:rPr lang="en-US" sz="1800" dirty="0">
                <a:latin typeface="+mj-lt"/>
              </a:rPr>
              <a:t> pada </a:t>
            </a:r>
            <a:r>
              <a:rPr lang="en-US" sz="1800" dirty="0" err="1">
                <a:latin typeface="+mj-lt"/>
              </a:rPr>
              <a:t>laporan</a:t>
            </a:r>
            <a:r>
              <a:rPr lang="en-US" sz="1800" dirty="0">
                <a:latin typeface="+mj-lt"/>
              </a:rPr>
              <a:t> </a:t>
            </a:r>
            <a:r>
              <a:rPr lang="en-US" sz="1800" dirty="0" err="1">
                <a:latin typeface="+mj-lt"/>
              </a:rPr>
              <a:t>laba</a:t>
            </a:r>
            <a:r>
              <a:rPr lang="en-US" sz="1800" dirty="0">
                <a:latin typeface="+mj-lt"/>
              </a:rPr>
              <a:t> </a:t>
            </a:r>
            <a:r>
              <a:rPr lang="en-US" sz="1800" dirty="0" err="1">
                <a:latin typeface="+mj-lt"/>
              </a:rPr>
              <a:t>rugi</a:t>
            </a:r>
            <a:r>
              <a:rPr lang="en-US" sz="1800" dirty="0">
                <a:latin typeface="+mj-lt"/>
              </a:rPr>
              <a:t>, </a:t>
            </a:r>
            <a:r>
              <a:rPr lang="en-US" sz="1800" dirty="0" err="1">
                <a:latin typeface="+mj-lt"/>
              </a:rPr>
              <a:t>kecuali</a:t>
            </a:r>
            <a:r>
              <a:rPr lang="en-US" sz="1800" dirty="0">
                <a:latin typeface="+mj-lt"/>
              </a:rPr>
              <a:t> </a:t>
            </a:r>
            <a:r>
              <a:rPr lang="en-US" sz="1800" dirty="0" err="1">
                <a:latin typeface="+mj-lt"/>
              </a:rPr>
              <a:t>apabila</a:t>
            </a:r>
            <a:r>
              <a:rPr lang="en-US" sz="1800" dirty="0">
                <a:latin typeface="+mj-lt"/>
              </a:rPr>
              <a:t> </a:t>
            </a:r>
            <a:r>
              <a:rPr lang="en-US" sz="1800" dirty="0" err="1">
                <a:latin typeface="+mj-lt"/>
              </a:rPr>
              <a:t>pajak</a:t>
            </a:r>
            <a:r>
              <a:rPr lang="en-US" sz="1800" dirty="0">
                <a:latin typeface="+mj-lt"/>
              </a:rPr>
              <a:t> </a:t>
            </a:r>
            <a:r>
              <a:rPr lang="en-US" sz="1800" dirty="0" err="1">
                <a:latin typeface="+mj-lt"/>
              </a:rPr>
              <a:t>penghasilan</a:t>
            </a:r>
            <a:r>
              <a:rPr lang="en-US" sz="1800" dirty="0">
                <a:latin typeface="+mj-lt"/>
              </a:rPr>
              <a:t> yang </a:t>
            </a:r>
            <a:r>
              <a:rPr lang="en-US" sz="1800" dirty="0" err="1">
                <a:latin typeface="+mj-lt"/>
              </a:rPr>
              <a:t>berasal</a:t>
            </a:r>
            <a:r>
              <a:rPr lang="en-US" sz="1800" dirty="0">
                <a:latin typeface="+mj-lt"/>
              </a:rPr>
              <a:t> </a:t>
            </a:r>
            <a:r>
              <a:rPr lang="en-US" sz="1800" dirty="0" err="1">
                <a:latin typeface="+mj-lt"/>
              </a:rPr>
              <a:t>dari</a:t>
            </a:r>
            <a:r>
              <a:rPr lang="en-US" sz="1800" dirty="0">
                <a:latin typeface="+mj-lt"/>
              </a:rPr>
              <a:t>:</a:t>
            </a:r>
          </a:p>
          <a:p>
            <a:pPr marL="635000" lvl="1" indent="-285750">
              <a:buFont typeface="Arial" panose="020B0604020202020204" pitchFamily="34" charset="0"/>
              <a:buChar char="•"/>
            </a:pPr>
            <a:r>
              <a:rPr lang="en-US" sz="1800" dirty="0" err="1">
                <a:latin typeface="+mj-lt"/>
              </a:rPr>
              <a:t>suatu</a:t>
            </a:r>
            <a:r>
              <a:rPr lang="en-US" sz="1800" dirty="0">
                <a:latin typeface="+mj-lt"/>
              </a:rPr>
              <a:t> </a:t>
            </a:r>
            <a:r>
              <a:rPr lang="en-US" sz="1800" dirty="0" err="1">
                <a:latin typeface="+mj-lt"/>
              </a:rPr>
              <a:t>transaksi</a:t>
            </a:r>
            <a:r>
              <a:rPr lang="en-US" sz="1800" dirty="0">
                <a:latin typeface="+mj-lt"/>
              </a:rPr>
              <a:t> </a:t>
            </a:r>
            <a:r>
              <a:rPr lang="en-US" sz="1800" dirty="0" err="1">
                <a:latin typeface="+mj-lt"/>
              </a:rPr>
              <a:t>atau</a:t>
            </a:r>
            <a:r>
              <a:rPr lang="en-US" sz="1800" dirty="0">
                <a:latin typeface="+mj-lt"/>
              </a:rPr>
              <a:t> </a:t>
            </a:r>
            <a:r>
              <a:rPr lang="en-US" sz="1800" dirty="0" err="1">
                <a:latin typeface="+mj-lt"/>
              </a:rPr>
              <a:t>kejadian</a:t>
            </a:r>
            <a:r>
              <a:rPr lang="en-US" sz="1800" dirty="0">
                <a:latin typeface="+mj-lt"/>
              </a:rPr>
              <a:t> yang </a:t>
            </a:r>
            <a:r>
              <a:rPr lang="en-US" sz="1800" dirty="0" err="1">
                <a:latin typeface="+mj-lt"/>
              </a:rPr>
              <a:t>diakui</a:t>
            </a:r>
            <a:r>
              <a:rPr lang="en-US" sz="1800" dirty="0">
                <a:latin typeface="+mj-lt"/>
              </a:rPr>
              <a:t>, pada </a:t>
            </a:r>
            <a:r>
              <a:rPr lang="en-US" sz="1800" dirty="0" err="1">
                <a:latin typeface="+mj-lt"/>
              </a:rPr>
              <a:t>periode</a:t>
            </a:r>
            <a:r>
              <a:rPr lang="en-US" sz="1800" dirty="0">
                <a:latin typeface="+mj-lt"/>
              </a:rPr>
              <a:t> yang </a:t>
            </a:r>
            <a:r>
              <a:rPr lang="en-US" sz="1800" dirty="0" err="1">
                <a:latin typeface="+mj-lt"/>
              </a:rPr>
              <a:t>sama</a:t>
            </a:r>
            <a:r>
              <a:rPr lang="en-US" sz="1800" dirty="0">
                <a:latin typeface="+mj-lt"/>
              </a:rPr>
              <a:t> </a:t>
            </a:r>
            <a:r>
              <a:rPr lang="en-US" sz="1800" dirty="0" err="1">
                <a:latin typeface="+mj-lt"/>
              </a:rPr>
              <a:t>atau</a:t>
            </a:r>
            <a:r>
              <a:rPr lang="en-US" sz="1800" dirty="0">
                <a:latin typeface="+mj-lt"/>
              </a:rPr>
              <a:t> </a:t>
            </a:r>
            <a:r>
              <a:rPr lang="en-US" sz="1800" dirty="0" err="1">
                <a:latin typeface="+mj-lt"/>
              </a:rPr>
              <a:t>berbeda</a:t>
            </a:r>
            <a:r>
              <a:rPr lang="en-US" sz="1800" dirty="0">
                <a:latin typeface="+mj-lt"/>
              </a:rPr>
              <a:t>, di </a:t>
            </a:r>
            <a:r>
              <a:rPr lang="en-US" sz="1800" dirty="0" err="1">
                <a:latin typeface="+mj-lt"/>
              </a:rPr>
              <a:t>luar</a:t>
            </a:r>
            <a:r>
              <a:rPr lang="en-US" sz="1800" dirty="0">
                <a:latin typeface="+mj-lt"/>
              </a:rPr>
              <a:t> </a:t>
            </a:r>
            <a:r>
              <a:rPr lang="en-US" sz="1800" dirty="0" err="1">
                <a:latin typeface="+mj-lt"/>
              </a:rPr>
              <a:t>laporan</a:t>
            </a:r>
            <a:r>
              <a:rPr lang="en-US" sz="1800" dirty="0">
                <a:latin typeface="+mj-lt"/>
              </a:rPr>
              <a:t> </a:t>
            </a:r>
            <a:r>
              <a:rPr lang="en-US" sz="1800" dirty="0" err="1">
                <a:latin typeface="+mj-lt"/>
              </a:rPr>
              <a:t>laba</a:t>
            </a:r>
            <a:r>
              <a:rPr lang="en-US" sz="1800" dirty="0">
                <a:latin typeface="+mj-lt"/>
              </a:rPr>
              <a:t> </a:t>
            </a:r>
            <a:r>
              <a:rPr lang="en-US" sz="1800" dirty="0" err="1">
                <a:latin typeface="+mj-lt"/>
              </a:rPr>
              <a:t>rugi</a:t>
            </a:r>
            <a:r>
              <a:rPr lang="en-US" sz="1800" dirty="0">
                <a:latin typeface="+mj-lt"/>
              </a:rPr>
              <a:t> </a:t>
            </a:r>
            <a:r>
              <a:rPr lang="en-US" sz="1800" dirty="0" err="1">
                <a:latin typeface="+mj-lt"/>
              </a:rPr>
              <a:t>baik</a:t>
            </a:r>
            <a:r>
              <a:rPr lang="en-US" sz="1800" dirty="0">
                <a:latin typeface="+mj-lt"/>
              </a:rPr>
              <a:t> </a:t>
            </a:r>
            <a:r>
              <a:rPr lang="en-US" sz="1800" dirty="0" err="1">
                <a:latin typeface="+mj-lt"/>
              </a:rPr>
              <a:t>dalam</a:t>
            </a:r>
            <a:r>
              <a:rPr lang="en-US" sz="1800" dirty="0">
                <a:latin typeface="+mj-lt"/>
              </a:rPr>
              <a:t> </a:t>
            </a:r>
            <a:r>
              <a:rPr lang="en-US" sz="1800" dirty="0" err="1">
                <a:latin typeface="+mj-lt"/>
              </a:rPr>
              <a:t>pendapatan</a:t>
            </a:r>
            <a:r>
              <a:rPr lang="en-US" sz="1800" dirty="0">
                <a:latin typeface="+mj-lt"/>
              </a:rPr>
              <a:t> </a:t>
            </a:r>
            <a:r>
              <a:rPr lang="en-US" sz="1800" dirty="0" err="1">
                <a:latin typeface="+mj-lt"/>
              </a:rPr>
              <a:t>komprehensif</a:t>
            </a:r>
            <a:r>
              <a:rPr lang="en-US" sz="1800" dirty="0">
                <a:latin typeface="+mj-lt"/>
              </a:rPr>
              <a:t> lain </a:t>
            </a:r>
            <a:r>
              <a:rPr lang="en-US" sz="1800" dirty="0" err="1">
                <a:latin typeface="+mj-lt"/>
              </a:rPr>
              <a:t>maupun</a:t>
            </a:r>
            <a:r>
              <a:rPr lang="en-US" sz="1800" dirty="0">
                <a:latin typeface="+mj-lt"/>
              </a:rPr>
              <a:t> </a:t>
            </a:r>
            <a:r>
              <a:rPr lang="en-US" sz="1800" dirty="0" err="1">
                <a:latin typeface="+mj-lt"/>
              </a:rPr>
              <a:t>secara</a:t>
            </a:r>
            <a:r>
              <a:rPr lang="en-US" sz="1800" dirty="0">
                <a:latin typeface="+mj-lt"/>
              </a:rPr>
              <a:t> </a:t>
            </a:r>
            <a:r>
              <a:rPr lang="en-US" sz="1800" dirty="0" err="1">
                <a:latin typeface="+mj-lt"/>
              </a:rPr>
              <a:t>langsung</a:t>
            </a:r>
            <a:r>
              <a:rPr lang="en-US" sz="1800" dirty="0">
                <a:latin typeface="+mj-lt"/>
              </a:rPr>
              <a:t> </a:t>
            </a:r>
            <a:r>
              <a:rPr lang="en-US" sz="1800" dirty="0" err="1">
                <a:latin typeface="+mj-lt"/>
              </a:rPr>
              <a:t>dalam</a:t>
            </a:r>
            <a:r>
              <a:rPr lang="en-US" sz="1800" dirty="0">
                <a:latin typeface="+mj-lt"/>
              </a:rPr>
              <a:t> </a:t>
            </a:r>
            <a:r>
              <a:rPr lang="en-US" sz="1800" dirty="0" err="1">
                <a:latin typeface="+mj-lt"/>
              </a:rPr>
              <a:t>ekuitas</a:t>
            </a:r>
            <a:r>
              <a:rPr lang="en-US" sz="1800" dirty="0">
                <a:latin typeface="+mj-lt"/>
              </a:rPr>
              <a:t>; </a:t>
            </a:r>
            <a:r>
              <a:rPr lang="en-US" sz="1800" dirty="0" err="1">
                <a:latin typeface="+mj-lt"/>
              </a:rPr>
              <a:t>atau</a:t>
            </a:r>
            <a:endParaRPr lang="en-US" sz="1800" dirty="0">
              <a:latin typeface="+mj-lt"/>
            </a:endParaRPr>
          </a:p>
          <a:p>
            <a:pPr marL="635000" lvl="1" indent="-285750">
              <a:buFont typeface="Arial" panose="020B0604020202020204" pitchFamily="34" charset="0"/>
              <a:buChar char="•"/>
            </a:pPr>
            <a:r>
              <a:rPr lang="en-US" sz="1800" dirty="0" err="1">
                <a:latin typeface="+mj-lt"/>
              </a:rPr>
              <a:t>kombinasi</a:t>
            </a:r>
            <a:r>
              <a:rPr lang="en-US" sz="1800" dirty="0">
                <a:latin typeface="+mj-lt"/>
              </a:rPr>
              <a:t> </a:t>
            </a:r>
            <a:r>
              <a:rPr lang="en-US" sz="1800" dirty="0" err="1">
                <a:latin typeface="+mj-lt"/>
              </a:rPr>
              <a:t>bisnis</a:t>
            </a:r>
            <a:endParaRPr lang="id-ID" sz="1800" dirty="0">
              <a:latin typeface="+mj-lt"/>
            </a:endParaRPr>
          </a:p>
        </p:txBody>
      </p:sp>
      <p:sp>
        <p:nvSpPr>
          <p:cNvPr id="7" name="Content Placeholder 2">
            <a:extLst>
              <a:ext uri="{FF2B5EF4-FFF2-40B4-BE49-F238E27FC236}">
                <a16:creationId xmlns:a16="http://schemas.microsoft.com/office/drawing/2014/main" id="{0BE2BEF5-F9A5-44FB-B161-DBF67BCFDBFB}"/>
              </a:ext>
            </a:extLst>
          </p:cNvPr>
          <p:cNvSpPr txBox="1">
            <a:spLocks/>
          </p:cNvSpPr>
          <p:nvPr/>
        </p:nvSpPr>
        <p:spPr>
          <a:xfrm>
            <a:off x="5334000" y="3229928"/>
            <a:ext cx="6019800" cy="3453598"/>
          </a:xfrm>
          <a:prstGeom prst="rect">
            <a:avLst/>
          </a:prstGeom>
          <a:solidFill>
            <a:schemeClr val="accent1">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latin typeface="+mj-lt"/>
              </a:rPr>
              <a:t>Pos </a:t>
            </a:r>
            <a:r>
              <a:rPr lang="en-US" b="1" dirty="0" err="1">
                <a:latin typeface="+mj-lt"/>
              </a:rPr>
              <a:t>diakui</a:t>
            </a:r>
            <a:r>
              <a:rPr lang="en-US" b="1" dirty="0">
                <a:latin typeface="+mj-lt"/>
              </a:rPr>
              <a:t> di </a:t>
            </a:r>
            <a:r>
              <a:rPr lang="en-US" b="1" dirty="0" err="1">
                <a:latin typeface="+mj-lt"/>
              </a:rPr>
              <a:t>luar</a:t>
            </a:r>
            <a:r>
              <a:rPr lang="en-US" b="1" dirty="0">
                <a:latin typeface="+mj-lt"/>
              </a:rPr>
              <a:t> </a:t>
            </a:r>
            <a:r>
              <a:rPr lang="en-US" b="1" dirty="0" err="1">
                <a:latin typeface="+mj-lt"/>
              </a:rPr>
              <a:t>Laporan</a:t>
            </a:r>
            <a:r>
              <a:rPr lang="en-US" b="1" dirty="0">
                <a:latin typeface="+mj-lt"/>
              </a:rPr>
              <a:t> </a:t>
            </a:r>
            <a:r>
              <a:rPr lang="en-US" b="1" dirty="0" err="1">
                <a:latin typeface="+mj-lt"/>
              </a:rPr>
              <a:t>Laba</a:t>
            </a:r>
            <a:r>
              <a:rPr lang="en-US" b="1" dirty="0">
                <a:latin typeface="+mj-lt"/>
              </a:rPr>
              <a:t> </a:t>
            </a:r>
            <a:r>
              <a:rPr lang="en-US" b="1" dirty="0" err="1">
                <a:latin typeface="+mj-lt"/>
              </a:rPr>
              <a:t>Rugi</a:t>
            </a:r>
            <a:endParaRPr lang="en-US" b="1" dirty="0">
              <a:latin typeface="+mj-lt"/>
            </a:endParaRPr>
          </a:p>
          <a:p>
            <a:pPr>
              <a:lnSpc>
                <a:spcPct val="100000"/>
              </a:lnSpc>
            </a:pPr>
            <a:r>
              <a:rPr lang="en-US" sz="1800" dirty="0" err="1">
                <a:latin typeface="+mj-lt"/>
              </a:rPr>
              <a:t>Pajak</a:t>
            </a:r>
            <a:r>
              <a:rPr lang="en-US" sz="1800" dirty="0">
                <a:latin typeface="+mj-lt"/>
              </a:rPr>
              <a:t> </a:t>
            </a:r>
            <a:r>
              <a:rPr lang="en-US" sz="1800" dirty="0" err="1">
                <a:latin typeface="+mj-lt"/>
              </a:rPr>
              <a:t>kini</a:t>
            </a:r>
            <a:r>
              <a:rPr lang="en-US" sz="1800" dirty="0">
                <a:latin typeface="+mj-lt"/>
              </a:rPr>
              <a:t> dan </a:t>
            </a:r>
            <a:r>
              <a:rPr lang="en-US" sz="1800" dirty="0" err="1">
                <a:latin typeface="+mj-lt"/>
              </a:rPr>
              <a:t>pajak</a:t>
            </a:r>
            <a:r>
              <a:rPr lang="en-US" sz="1800" dirty="0">
                <a:latin typeface="+mj-lt"/>
              </a:rPr>
              <a:t> </a:t>
            </a:r>
            <a:r>
              <a:rPr lang="en-US" sz="1800" dirty="0" err="1">
                <a:latin typeface="+mj-lt"/>
              </a:rPr>
              <a:t>tangguhan</a:t>
            </a:r>
            <a:r>
              <a:rPr lang="en-US" sz="1800" dirty="0">
                <a:latin typeface="+mj-lt"/>
              </a:rPr>
              <a:t> </a:t>
            </a:r>
            <a:r>
              <a:rPr lang="en-US" sz="1800" dirty="0" err="1">
                <a:latin typeface="+mj-lt"/>
              </a:rPr>
              <a:t>diakui</a:t>
            </a:r>
            <a:r>
              <a:rPr lang="en-US" sz="1800" dirty="0">
                <a:latin typeface="+mj-lt"/>
              </a:rPr>
              <a:t> di </a:t>
            </a:r>
            <a:r>
              <a:rPr lang="en-US" sz="1800" dirty="0" err="1">
                <a:latin typeface="+mj-lt"/>
              </a:rPr>
              <a:t>luar</a:t>
            </a:r>
            <a:r>
              <a:rPr lang="en-US" sz="1800" dirty="0">
                <a:latin typeface="+mj-lt"/>
              </a:rPr>
              <a:t> </a:t>
            </a:r>
            <a:r>
              <a:rPr lang="en-US" sz="1800" dirty="0" err="1">
                <a:latin typeface="+mj-lt"/>
              </a:rPr>
              <a:t>laporan</a:t>
            </a:r>
            <a:r>
              <a:rPr lang="en-US" sz="1800" dirty="0">
                <a:latin typeface="+mj-lt"/>
              </a:rPr>
              <a:t> </a:t>
            </a:r>
            <a:r>
              <a:rPr lang="en-US" sz="1800" dirty="0" err="1">
                <a:latin typeface="+mj-lt"/>
              </a:rPr>
              <a:t>laba</a:t>
            </a:r>
            <a:r>
              <a:rPr lang="en-US" sz="1800" dirty="0">
                <a:latin typeface="+mj-lt"/>
              </a:rPr>
              <a:t> </a:t>
            </a:r>
            <a:r>
              <a:rPr lang="en-US" sz="1800" dirty="0" err="1">
                <a:latin typeface="+mj-lt"/>
              </a:rPr>
              <a:t>rugi</a:t>
            </a:r>
            <a:r>
              <a:rPr lang="en-US" sz="1800" dirty="0">
                <a:latin typeface="+mj-lt"/>
              </a:rPr>
              <a:t> </a:t>
            </a:r>
            <a:r>
              <a:rPr lang="en-US" sz="1800" dirty="0" err="1">
                <a:latin typeface="+mj-lt"/>
              </a:rPr>
              <a:t>apabila</a:t>
            </a:r>
            <a:r>
              <a:rPr lang="en-US" sz="1800" dirty="0">
                <a:latin typeface="+mj-lt"/>
              </a:rPr>
              <a:t> </a:t>
            </a:r>
            <a:r>
              <a:rPr lang="en-US" sz="1800" dirty="0" err="1">
                <a:latin typeface="+mj-lt"/>
              </a:rPr>
              <a:t>pajak</a:t>
            </a:r>
            <a:r>
              <a:rPr lang="en-US" sz="1800" dirty="0">
                <a:latin typeface="+mj-lt"/>
              </a:rPr>
              <a:t> </a:t>
            </a:r>
            <a:r>
              <a:rPr lang="en-US" sz="1800" dirty="0" err="1">
                <a:latin typeface="+mj-lt"/>
              </a:rPr>
              <a:t>terkait</a:t>
            </a:r>
            <a:r>
              <a:rPr lang="en-US" sz="1800" dirty="0">
                <a:latin typeface="+mj-lt"/>
              </a:rPr>
              <a:t> pada pos-pos </a:t>
            </a:r>
            <a:r>
              <a:rPr lang="en-US" sz="1800" dirty="0" err="1">
                <a:latin typeface="+mj-lt"/>
              </a:rPr>
              <a:t>tersebut</a:t>
            </a:r>
            <a:r>
              <a:rPr lang="en-US" sz="1800" dirty="0">
                <a:latin typeface="+mj-lt"/>
              </a:rPr>
              <a:t> pada </a:t>
            </a:r>
            <a:r>
              <a:rPr lang="en-US" sz="1800" dirty="0" err="1">
                <a:latin typeface="+mj-lt"/>
              </a:rPr>
              <a:t>periode</a:t>
            </a:r>
            <a:r>
              <a:rPr lang="en-US" sz="1800" dirty="0">
                <a:latin typeface="+mj-lt"/>
              </a:rPr>
              <a:t> yang </a:t>
            </a:r>
            <a:r>
              <a:rPr lang="en-US" sz="1800" dirty="0" err="1">
                <a:latin typeface="+mj-lt"/>
              </a:rPr>
              <a:t>sama</a:t>
            </a:r>
            <a:r>
              <a:rPr lang="en-US" sz="1800" dirty="0">
                <a:latin typeface="+mj-lt"/>
              </a:rPr>
              <a:t> </a:t>
            </a:r>
            <a:r>
              <a:rPr lang="en-US" sz="1800" dirty="0" err="1">
                <a:latin typeface="+mj-lt"/>
              </a:rPr>
              <a:t>atau</a:t>
            </a:r>
            <a:r>
              <a:rPr lang="en-US" sz="1800" dirty="0">
                <a:latin typeface="+mj-lt"/>
              </a:rPr>
              <a:t> </a:t>
            </a:r>
            <a:r>
              <a:rPr lang="en-US" sz="1800" dirty="0" err="1">
                <a:latin typeface="+mj-lt"/>
              </a:rPr>
              <a:t>berbeda</a:t>
            </a:r>
            <a:r>
              <a:rPr lang="en-US" sz="1800" dirty="0">
                <a:latin typeface="+mj-lt"/>
              </a:rPr>
              <a:t>, </a:t>
            </a:r>
            <a:r>
              <a:rPr lang="en-US" sz="1800" dirty="0" err="1">
                <a:latin typeface="+mj-lt"/>
              </a:rPr>
              <a:t>diakui</a:t>
            </a:r>
            <a:r>
              <a:rPr lang="en-US" sz="1800" dirty="0">
                <a:latin typeface="+mj-lt"/>
              </a:rPr>
              <a:t> di </a:t>
            </a:r>
            <a:r>
              <a:rPr lang="en-US" sz="1800" dirty="0" err="1">
                <a:latin typeface="+mj-lt"/>
              </a:rPr>
              <a:t>luar</a:t>
            </a:r>
            <a:r>
              <a:rPr lang="en-US" sz="1800" dirty="0">
                <a:latin typeface="+mj-lt"/>
              </a:rPr>
              <a:t> </a:t>
            </a:r>
            <a:r>
              <a:rPr lang="en-US" sz="1800" dirty="0" err="1">
                <a:latin typeface="+mj-lt"/>
              </a:rPr>
              <a:t>laporan</a:t>
            </a:r>
            <a:r>
              <a:rPr lang="en-US" sz="1800" dirty="0">
                <a:latin typeface="+mj-lt"/>
              </a:rPr>
              <a:t> </a:t>
            </a:r>
            <a:r>
              <a:rPr lang="en-US" sz="1800" dirty="0" err="1">
                <a:latin typeface="+mj-lt"/>
              </a:rPr>
              <a:t>laba</a:t>
            </a:r>
            <a:r>
              <a:rPr lang="en-US" sz="1800" dirty="0">
                <a:latin typeface="+mj-lt"/>
              </a:rPr>
              <a:t> </a:t>
            </a:r>
            <a:r>
              <a:rPr lang="en-US" sz="1800" dirty="0" err="1">
                <a:latin typeface="+mj-lt"/>
              </a:rPr>
              <a:t>rugi</a:t>
            </a:r>
            <a:r>
              <a:rPr lang="en-US" sz="1800" dirty="0">
                <a:latin typeface="+mj-lt"/>
              </a:rPr>
              <a:t>. Oleh </a:t>
            </a:r>
            <a:r>
              <a:rPr lang="en-US" sz="1800" dirty="0" err="1">
                <a:latin typeface="+mj-lt"/>
              </a:rPr>
              <a:t>karena</a:t>
            </a:r>
            <a:r>
              <a:rPr lang="en-US" sz="1800" dirty="0">
                <a:latin typeface="+mj-lt"/>
              </a:rPr>
              <a:t> </a:t>
            </a:r>
            <a:r>
              <a:rPr lang="en-US" sz="1800" dirty="0" err="1">
                <a:latin typeface="+mj-lt"/>
              </a:rPr>
              <a:t>itu</a:t>
            </a:r>
            <a:r>
              <a:rPr lang="en-US" sz="1800" dirty="0">
                <a:latin typeface="+mj-lt"/>
              </a:rPr>
              <a:t>, pada </a:t>
            </a:r>
            <a:r>
              <a:rPr lang="en-US" sz="1800" dirty="0" err="1">
                <a:latin typeface="+mj-lt"/>
              </a:rPr>
              <a:t>periode</a:t>
            </a:r>
            <a:r>
              <a:rPr lang="en-US" sz="1800" dirty="0">
                <a:latin typeface="+mj-lt"/>
              </a:rPr>
              <a:t> yang </a:t>
            </a:r>
            <a:r>
              <a:rPr lang="en-US" sz="1800" dirty="0" err="1">
                <a:latin typeface="+mj-lt"/>
              </a:rPr>
              <a:t>sama</a:t>
            </a:r>
            <a:r>
              <a:rPr lang="en-US" sz="1800" dirty="0">
                <a:latin typeface="+mj-lt"/>
              </a:rPr>
              <a:t> </a:t>
            </a:r>
            <a:r>
              <a:rPr lang="en-US" sz="1800" dirty="0" err="1">
                <a:latin typeface="+mj-lt"/>
              </a:rPr>
              <a:t>atau</a:t>
            </a:r>
            <a:r>
              <a:rPr lang="en-US" sz="1800" dirty="0">
                <a:latin typeface="+mj-lt"/>
              </a:rPr>
              <a:t> </a:t>
            </a:r>
            <a:r>
              <a:rPr lang="en-US" sz="1800" dirty="0" err="1">
                <a:latin typeface="+mj-lt"/>
              </a:rPr>
              <a:t>berbeda</a:t>
            </a:r>
            <a:r>
              <a:rPr lang="en-US" sz="1800" dirty="0">
                <a:latin typeface="+mj-lt"/>
              </a:rPr>
              <a:t>, </a:t>
            </a:r>
            <a:r>
              <a:rPr lang="en-US" sz="1800" dirty="0" err="1">
                <a:latin typeface="+mj-lt"/>
              </a:rPr>
              <a:t>pajak</a:t>
            </a:r>
            <a:r>
              <a:rPr lang="en-US" sz="1800" dirty="0">
                <a:latin typeface="+mj-lt"/>
              </a:rPr>
              <a:t> </a:t>
            </a:r>
            <a:r>
              <a:rPr lang="en-US" sz="1800" dirty="0" err="1">
                <a:latin typeface="+mj-lt"/>
              </a:rPr>
              <a:t>kini</a:t>
            </a:r>
            <a:r>
              <a:rPr lang="en-US" sz="1800" dirty="0">
                <a:latin typeface="+mj-lt"/>
              </a:rPr>
              <a:t> dan </a:t>
            </a:r>
            <a:r>
              <a:rPr lang="en-US" sz="1800" dirty="0" err="1">
                <a:latin typeface="+mj-lt"/>
              </a:rPr>
              <a:t>pajak</a:t>
            </a:r>
            <a:r>
              <a:rPr lang="en-US" sz="1800" dirty="0">
                <a:latin typeface="+mj-lt"/>
              </a:rPr>
              <a:t> </a:t>
            </a:r>
            <a:r>
              <a:rPr lang="en-US" sz="1800" dirty="0" err="1">
                <a:latin typeface="+mj-lt"/>
              </a:rPr>
              <a:t>tangguhan</a:t>
            </a:r>
            <a:r>
              <a:rPr lang="en-US" sz="1800" dirty="0">
                <a:latin typeface="+mj-lt"/>
              </a:rPr>
              <a:t> </a:t>
            </a:r>
            <a:r>
              <a:rPr lang="en-US" sz="1800" dirty="0" err="1">
                <a:latin typeface="+mj-lt"/>
              </a:rPr>
              <a:t>terkait</a:t>
            </a:r>
            <a:r>
              <a:rPr lang="en-US" sz="1800" dirty="0">
                <a:latin typeface="+mj-lt"/>
              </a:rPr>
              <a:t> </a:t>
            </a:r>
            <a:r>
              <a:rPr lang="en-US" sz="1800" dirty="0" err="1">
                <a:latin typeface="+mj-lt"/>
              </a:rPr>
              <a:t>dengan</a:t>
            </a:r>
            <a:r>
              <a:rPr lang="en-US" sz="1800" dirty="0">
                <a:latin typeface="+mj-lt"/>
              </a:rPr>
              <a:t> pos-pos yang </a:t>
            </a:r>
            <a:r>
              <a:rPr lang="en-US" sz="1800" dirty="0" err="1">
                <a:latin typeface="+mj-lt"/>
              </a:rPr>
              <a:t>diakui</a:t>
            </a:r>
            <a:r>
              <a:rPr lang="en-US" sz="1800" dirty="0">
                <a:latin typeface="+mj-lt"/>
              </a:rPr>
              <a:t>:</a:t>
            </a:r>
          </a:p>
          <a:p>
            <a:pPr lvl="1">
              <a:lnSpc>
                <a:spcPct val="100000"/>
              </a:lnSpc>
            </a:pPr>
            <a:r>
              <a:rPr lang="en-US" sz="1800" dirty="0" err="1">
                <a:latin typeface="+mj-lt"/>
              </a:rPr>
              <a:t>dalam</a:t>
            </a:r>
            <a:r>
              <a:rPr lang="en-US" sz="1800" dirty="0">
                <a:latin typeface="+mj-lt"/>
              </a:rPr>
              <a:t> </a:t>
            </a:r>
            <a:r>
              <a:rPr lang="en-US" sz="1800" dirty="0" err="1">
                <a:latin typeface="+mj-lt"/>
              </a:rPr>
              <a:t>pendapatan</a:t>
            </a:r>
            <a:r>
              <a:rPr lang="en-US" sz="1800" dirty="0">
                <a:latin typeface="+mj-lt"/>
              </a:rPr>
              <a:t> </a:t>
            </a:r>
            <a:r>
              <a:rPr lang="en-US" sz="1800" dirty="0" err="1">
                <a:latin typeface="+mj-lt"/>
              </a:rPr>
              <a:t>komprehensif</a:t>
            </a:r>
            <a:r>
              <a:rPr lang="en-US" sz="1800" dirty="0">
                <a:latin typeface="+mj-lt"/>
              </a:rPr>
              <a:t> lain, </a:t>
            </a:r>
            <a:r>
              <a:rPr lang="en-US" sz="1800" dirty="0" err="1">
                <a:latin typeface="+mj-lt"/>
              </a:rPr>
              <a:t>harus</a:t>
            </a:r>
            <a:r>
              <a:rPr lang="en-US" sz="1800" dirty="0">
                <a:latin typeface="+mj-lt"/>
              </a:rPr>
              <a:t> </a:t>
            </a:r>
            <a:r>
              <a:rPr lang="en-US" sz="1800" dirty="0" err="1">
                <a:latin typeface="+mj-lt"/>
              </a:rPr>
              <a:t>diakui</a:t>
            </a:r>
            <a:r>
              <a:rPr lang="en-US" sz="1800" dirty="0">
                <a:latin typeface="+mj-lt"/>
              </a:rPr>
              <a:t> pada </a:t>
            </a:r>
            <a:r>
              <a:rPr lang="en-US" sz="1800" dirty="0" err="1">
                <a:latin typeface="+mj-lt"/>
              </a:rPr>
              <a:t>pendapatan</a:t>
            </a:r>
            <a:r>
              <a:rPr lang="en-US" sz="1800" dirty="0">
                <a:latin typeface="+mj-lt"/>
              </a:rPr>
              <a:t> </a:t>
            </a:r>
            <a:r>
              <a:rPr lang="en-US" sz="1800" dirty="0" err="1">
                <a:latin typeface="+mj-lt"/>
              </a:rPr>
              <a:t>komprehensif</a:t>
            </a:r>
            <a:r>
              <a:rPr lang="en-US" sz="1800" dirty="0">
                <a:latin typeface="+mj-lt"/>
              </a:rPr>
              <a:t> lain.</a:t>
            </a:r>
          </a:p>
          <a:p>
            <a:pPr lvl="1">
              <a:lnSpc>
                <a:spcPct val="100000"/>
              </a:lnSpc>
            </a:pPr>
            <a:r>
              <a:rPr lang="en-US" sz="1800" dirty="0" err="1">
                <a:latin typeface="+mj-lt"/>
              </a:rPr>
              <a:t>langsung</a:t>
            </a:r>
            <a:r>
              <a:rPr lang="en-US" sz="1800" dirty="0">
                <a:latin typeface="+mj-lt"/>
              </a:rPr>
              <a:t> </a:t>
            </a:r>
            <a:r>
              <a:rPr lang="en-US" sz="1800" dirty="0" err="1">
                <a:latin typeface="+mj-lt"/>
              </a:rPr>
              <a:t>ke</a:t>
            </a:r>
            <a:r>
              <a:rPr lang="en-US" sz="1800" dirty="0">
                <a:latin typeface="+mj-lt"/>
              </a:rPr>
              <a:t> </a:t>
            </a:r>
            <a:r>
              <a:rPr lang="en-US" sz="1800" dirty="0" err="1">
                <a:latin typeface="+mj-lt"/>
              </a:rPr>
              <a:t>ekuitas</a:t>
            </a:r>
            <a:r>
              <a:rPr lang="en-US" sz="1800" dirty="0">
                <a:latin typeface="+mj-lt"/>
              </a:rPr>
              <a:t>, </a:t>
            </a:r>
            <a:r>
              <a:rPr lang="en-US" sz="1800" dirty="0" err="1">
                <a:latin typeface="+mj-lt"/>
              </a:rPr>
              <a:t>harus</a:t>
            </a:r>
            <a:r>
              <a:rPr lang="en-US" sz="1800" dirty="0">
                <a:latin typeface="+mj-lt"/>
              </a:rPr>
              <a:t> </a:t>
            </a:r>
            <a:r>
              <a:rPr lang="en-US" sz="1800" dirty="0" err="1">
                <a:latin typeface="+mj-lt"/>
              </a:rPr>
              <a:t>diakui</a:t>
            </a:r>
            <a:r>
              <a:rPr lang="en-US" sz="1800" dirty="0">
                <a:latin typeface="+mj-lt"/>
              </a:rPr>
              <a:t> </a:t>
            </a:r>
            <a:r>
              <a:rPr lang="en-US" sz="1800" dirty="0" err="1">
                <a:latin typeface="+mj-lt"/>
              </a:rPr>
              <a:t>langsung</a:t>
            </a:r>
            <a:r>
              <a:rPr lang="en-US" sz="1800" dirty="0">
                <a:latin typeface="+mj-lt"/>
              </a:rPr>
              <a:t> pada </a:t>
            </a:r>
            <a:r>
              <a:rPr lang="en-US" sz="1800" dirty="0" err="1">
                <a:latin typeface="+mj-lt"/>
              </a:rPr>
              <a:t>ekuitas</a:t>
            </a:r>
            <a:r>
              <a:rPr lang="en-US" sz="1800" dirty="0">
                <a:latin typeface="+mj-lt"/>
              </a:rPr>
              <a:t>.</a:t>
            </a:r>
            <a:endParaRPr lang="id-ID" sz="1800" dirty="0">
              <a:latin typeface="+mj-lt"/>
            </a:endParaRPr>
          </a:p>
          <a:p>
            <a:pPr lvl="1"/>
            <a:endParaRPr lang="id-ID" sz="1800" dirty="0">
              <a:latin typeface="+mj-lt"/>
            </a:endParaRPr>
          </a:p>
        </p:txBody>
      </p:sp>
      <p:sp>
        <p:nvSpPr>
          <p:cNvPr id="8" name="TextBox 7">
            <a:extLst>
              <a:ext uri="{FF2B5EF4-FFF2-40B4-BE49-F238E27FC236}">
                <a16:creationId xmlns:a16="http://schemas.microsoft.com/office/drawing/2014/main" id="{8B6D86E3-4AC8-4584-AD7A-F61295891356}"/>
              </a:ext>
            </a:extLst>
          </p:cNvPr>
          <p:cNvSpPr txBox="1"/>
          <p:nvPr/>
        </p:nvSpPr>
        <p:spPr>
          <a:xfrm>
            <a:off x="228600" y="1600200"/>
            <a:ext cx="11125200" cy="1477328"/>
          </a:xfrm>
          <a:prstGeom prst="rect">
            <a:avLst/>
          </a:prstGeom>
          <a:solidFill>
            <a:schemeClr val="accent5">
              <a:lumMod val="40000"/>
              <a:lumOff val="60000"/>
            </a:schemeClr>
          </a:solidFill>
        </p:spPr>
        <p:txBody>
          <a:bodyPr wrap="square">
            <a:spAutoFit/>
          </a:bodyPr>
          <a:lstStyle/>
          <a:p>
            <a:r>
              <a:rPr lang="en-US" sz="1800" b="0" i="0" strike="noStrike" baseline="0" dirty="0" err="1">
                <a:solidFill>
                  <a:srgbClr val="000000"/>
                </a:solidFill>
                <a:latin typeface="+mj-lt"/>
              </a:rPr>
              <a:t>Entitas</a:t>
            </a:r>
            <a:r>
              <a:rPr lang="en-US" sz="1800" b="0" i="0" strike="noStrike" baseline="0" dirty="0">
                <a:solidFill>
                  <a:srgbClr val="000000"/>
                </a:solidFill>
                <a:latin typeface="+mj-lt"/>
              </a:rPr>
              <a:t> </a:t>
            </a:r>
            <a:r>
              <a:rPr lang="en-US" sz="1800" b="0" i="0" strike="noStrike" baseline="0" dirty="0" err="1">
                <a:solidFill>
                  <a:srgbClr val="000000"/>
                </a:solidFill>
                <a:latin typeface="+mj-lt"/>
              </a:rPr>
              <a:t>mengakui</a:t>
            </a:r>
            <a:r>
              <a:rPr lang="en-US" sz="1800" b="0" i="0" strike="noStrike" baseline="0" dirty="0">
                <a:solidFill>
                  <a:srgbClr val="000000"/>
                </a:solidFill>
                <a:latin typeface="+mj-lt"/>
              </a:rPr>
              <a:t> </a:t>
            </a:r>
            <a:r>
              <a:rPr lang="en-US" sz="1800" b="0" i="0" strike="noStrike" baseline="0" dirty="0" err="1">
                <a:solidFill>
                  <a:srgbClr val="000000"/>
                </a:solidFill>
                <a:latin typeface="+mj-lt"/>
              </a:rPr>
              <a:t>konsekuensi</a:t>
            </a:r>
            <a:r>
              <a:rPr lang="en-US" sz="1800" b="0" i="0" strike="noStrike" baseline="0" dirty="0">
                <a:solidFill>
                  <a:srgbClr val="000000"/>
                </a:solidFill>
                <a:latin typeface="+mj-lt"/>
              </a:rPr>
              <a:t> </a:t>
            </a:r>
            <a:r>
              <a:rPr lang="en-US" sz="1800" b="0" i="0" strike="noStrike" baseline="0" dirty="0" err="1">
                <a:solidFill>
                  <a:srgbClr val="000000"/>
                </a:solidFill>
                <a:latin typeface="+mj-lt"/>
              </a:rPr>
              <a:t>PPh</a:t>
            </a:r>
            <a:r>
              <a:rPr lang="en-US" sz="1800" b="0" i="0" strike="noStrike" baseline="0" dirty="0">
                <a:solidFill>
                  <a:srgbClr val="000000"/>
                </a:solidFill>
                <a:latin typeface="+mj-lt"/>
              </a:rPr>
              <a:t> </a:t>
            </a:r>
            <a:r>
              <a:rPr lang="en-US" sz="1800" b="0" i="0" strike="noStrike" baseline="0" dirty="0" err="1">
                <a:solidFill>
                  <a:srgbClr val="000000"/>
                </a:solidFill>
                <a:latin typeface="+mj-lt"/>
              </a:rPr>
              <a:t>atas</a:t>
            </a:r>
            <a:r>
              <a:rPr lang="en-US" sz="1800" b="0" i="0" strike="noStrike" baseline="0" dirty="0">
                <a:solidFill>
                  <a:srgbClr val="000000"/>
                </a:solidFill>
                <a:latin typeface="+mj-lt"/>
              </a:rPr>
              <a:t> </a:t>
            </a:r>
            <a:r>
              <a:rPr lang="en-US" sz="1800" b="0" i="0" strike="noStrike" baseline="0" dirty="0" err="1">
                <a:solidFill>
                  <a:srgbClr val="000000"/>
                </a:solidFill>
                <a:latin typeface="+mj-lt"/>
              </a:rPr>
              <a:t>dividen</a:t>
            </a:r>
            <a:r>
              <a:rPr lang="en-US" sz="1800" b="0" i="0" strike="noStrike" baseline="0" dirty="0">
                <a:solidFill>
                  <a:srgbClr val="000000"/>
                </a:solidFill>
                <a:latin typeface="+mj-lt"/>
              </a:rPr>
              <a:t> </a:t>
            </a:r>
            <a:r>
              <a:rPr lang="en-US" sz="1800" b="0" i="0" strike="noStrike" baseline="0" dirty="0" err="1">
                <a:solidFill>
                  <a:srgbClr val="000000"/>
                </a:solidFill>
                <a:latin typeface="+mj-lt"/>
              </a:rPr>
              <a:t>dalam</a:t>
            </a:r>
            <a:r>
              <a:rPr lang="en-US" sz="1800" b="0" i="0" strike="noStrike" baseline="0" dirty="0">
                <a:solidFill>
                  <a:srgbClr val="000000"/>
                </a:solidFill>
                <a:latin typeface="+mj-lt"/>
              </a:rPr>
              <a:t> PSAK 109: </a:t>
            </a:r>
            <a:r>
              <a:rPr lang="en-US" sz="1800" b="0" i="1" strike="noStrike" baseline="0" dirty="0" err="1">
                <a:solidFill>
                  <a:srgbClr val="000000"/>
                </a:solidFill>
                <a:latin typeface="+mj-lt"/>
              </a:rPr>
              <a:t>Instrumen</a:t>
            </a:r>
            <a:r>
              <a:rPr lang="en-US" sz="1800" b="0" i="1" strike="noStrike" baseline="0" dirty="0">
                <a:solidFill>
                  <a:srgbClr val="000000"/>
                </a:solidFill>
                <a:latin typeface="+mj-lt"/>
              </a:rPr>
              <a:t> </a:t>
            </a:r>
            <a:r>
              <a:rPr lang="en-US" sz="1800" b="0" i="1" strike="noStrike" baseline="0" dirty="0" err="1">
                <a:solidFill>
                  <a:srgbClr val="000000"/>
                </a:solidFill>
                <a:latin typeface="+mj-lt"/>
              </a:rPr>
              <a:t>Keuangan</a:t>
            </a:r>
            <a:r>
              <a:rPr lang="en-US" sz="1800" b="0" i="1" strike="noStrike" baseline="0" dirty="0">
                <a:solidFill>
                  <a:srgbClr val="000000"/>
                </a:solidFill>
                <a:latin typeface="+mj-lt"/>
              </a:rPr>
              <a:t> </a:t>
            </a:r>
            <a:r>
              <a:rPr lang="en-US" sz="1800" b="1" i="0" strike="noStrike" baseline="0" dirty="0" err="1">
                <a:solidFill>
                  <a:srgbClr val="000000"/>
                </a:solidFill>
                <a:latin typeface="+mj-lt"/>
              </a:rPr>
              <a:t>ketika</a:t>
            </a:r>
            <a:r>
              <a:rPr lang="en-US" sz="1800" b="1" i="0" strike="noStrike" baseline="0" dirty="0">
                <a:solidFill>
                  <a:srgbClr val="000000"/>
                </a:solidFill>
                <a:latin typeface="+mj-lt"/>
              </a:rPr>
              <a:t> </a:t>
            </a:r>
            <a:r>
              <a:rPr lang="en-US" sz="1800" b="1" i="0" strike="noStrike" baseline="0" dirty="0" err="1">
                <a:solidFill>
                  <a:srgbClr val="000000"/>
                </a:solidFill>
                <a:latin typeface="+mj-lt"/>
              </a:rPr>
              <a:t>entitas</a:t>
            </a:r>
            <a:r>
              <a:rPr lang="en-US" sz="1800" b="1" i="0" strike="noStrike" baseline="0" dirty="0">
                <a:solidFill>
                  <a:srgbClr val="000000"/>
                </a:solidFill>
                <a:latin typeface="+mj-lt"/>
              </a:rPr>
              <a:t> </a:t>
            </a:r>
            <a:r>
              <a:rPr lang="en-US" sz="1800" b="1" i="0" strike="noStrike" baseline="0" dirty="0" err="1">
                <a:solidFill>
                  <a:srgbClr val="000000"/>
                </a:solidFill>
                <a:latin typeface="+mj-lt"/>
              </a:rPr>
              <a:t>mengakui</a:t>
            </a:r>
            <a:r>
              <a:rPr lang="en-US" sz="1800" b="1" i="0" strike="noStrike" baseline="0" dirty="0">
                <a:solidFill>
                  <a:srgbClr val="000000"/>
                </a:solidFill>
                <a:latin typeface="+mj-lt"/>
              </a:rPr>
              <a:t> </a:t>
            </a:r>
            <a:r>
              <a:rPr lang="en-US" sz="1800" b="1" i="0" strike="noStrike" baseline="0" dirty="0" err="1">
                <a:solidFill>
                  <a:srgbClr val="000000"/>
                </a:solidFill>
                <a:latin typeface="+mj-lt"/>
              </a:rPr>
              <a:t>liabilitas</a:t>
            </a:r>
            <a:r>
              <a:rPr lang="en-US" sz="1800" b="1" i="0" strike="noStrike" baseline="0" dirty="0">
                <a:solidFill>
                  <a:srgbClr val="000000"/>
                </a:solidFill>
                <a:latin typeface="+mj-lt"/>
              </a:rPr>
              <a:t> </a:t>
            </a:r>
            <a:r>
              <a:rPr lang="en-US" sz="1800" b="0" i="0" strike="noStrike" baseline="0" dirty="0" err="1">
                <a:solidFill>
                  <a:srgbClr val="000000"/>
                </a:solidFill>
                <a:latin typeface="+mj-lt"/>
              </a:rPr>
              <a:t>untuk</a:t>
            </a:r>
            <a:r>
              <a:rPr lang="en-US" sz="1800" b="0" i="0" strike="noStrike" baseline="0" dirty="0">
                <a:solidFill>
                  <a:srgbClr val="000000"/>
                </a:solidFill>
                <a:latin typeface="+mj-lt"/>
              </a:rPr>
              <a:t> </a:t>
            </a:r>
            <a:r>
              <a:rPr lang="en-US" sz="1800" b="0" i="0" strike="noStrike" baseline="0" dirty="0" err="1">
                <a:solidFill>
                  <a:srgbClr val="000000"/>
                </a:solidFill>
                <a:latin typeface="+mj-lt"/>
              </a:rPr>
              <a:t>membayar</a:t>
            </a:r>
            <a:r>
              <a:rPr lang="en-US" sz="1800" b="0" i="0" strike="noStrike" baseline="0" dirty="0">
                <a:solidFill>
                  <a:srgbClr val="000000"/>
                </a:solidFill>
                <a:latin typeface="+mj-lt"/>
              </a:rPr>
              <a:t> </a:t>
            </a:r>
            <a:r>
              <a:rPr lang="en-US" sz="1800" b="0" i="0" strike="noStrike" baseline="0" dirty="0" err="1">
                <a:solidFill>
                  <a:srgbClr val="000000"/>
                </a:solidFill>
                <a:latin typeface="+mj-lt"/>
              </a:rPr>
              <a:t>dividen</a:t>
            </a:r>
            <a:r>
              <a:rPr lang="en-US" sz="1800" b="0" i="0" strike="noStrike" baseline="0" dirty="0">
                <a:solidFill>
                  <a:srgbClr val="000000"/>
                </a:solidFill>
                <a:latin typeface="+mj-lt"/>
              </a:rPr>
              <a:t>. </a:t>
            </a:r>
            <a:r>
              <a:rPr lang="en-US" sz="1800" b="0" i="0" strike="noStrike" baseline="0" dirty="0" err="1">
                <a:solidFill>
                  <a:srgbClr val="000000"/>
                </a:solidFill>
                <a:latin typeface="+mj-lt"/>
              </a:rPr>
              <a:t>Konsekuensi</a:t>
            </a:r>
            <a:r>
              <a:rPr lang="en-US" sz="1800" b="0" i="0" strike="noStrike" baseline="0" dirty="0">
                <a:solidFill>
                  <a:srgbClr val="000000"/>
                </a:solidFill>
                <a:latin typeface="+mj-lt"/>
              </a:rPr>
              <a:t> </a:t>
            </a:r>
            <a:r>
              <a:rPr lang="en-US" sz="1800" b="0" i="0" strike="noStrike" baseline="0" dirty="0" err="1">
                <a:solidFill>
                  <a:srgbClr val="000000"/>
                </a:solidFill>
                <a:latin typeface="+mj-lt"/>
              </a:rPr>
              <a:t>PPh</a:t>
            </a:r>
            <a:r>
              <a:rPr lang="en-US" sz="1800" b="0" i="0" strike="noStrike" baseline="0" dirty="0">
                <a:solidFill>
                  <a:srgbClr val="000000"/>
                </a:solidFill>
                <a:latin typeface="+mj-lt"/>
              </a:rPr>
              <a:t> </a:t>
            </a:r>
            <a:r>
              <a:rPr lang="en-US" sz="1800" b="0" i="0" strike="noStrike" baseline="0" dirty="0" err="1">
                <a:solidFill>
                  <a:srgbClr val="000000"/>
                </a:solidFill>
                <a:latin typeface="+mj-lt"/>
              </a:rPr>
              <a:t>dividen</a:t>
            </a:r>
            <a:r>
              <a:rPr lang="en-US" sz="1800" b="0" i="0" strike="noStrike" baseline="0" dirty="0">
                <a:solidFill>
                  <a:srgbClr val="000000"/>
                </a:solidFill>
                <a:latin typeface="+mj-lt"/>
              </a:rPr>
              <a:t> </a:t>
            </a:r>
            <a:r>
              <a:rPr lang="en-US" sz="1800" b="0" i="0" strike="noStrike" baseline="0" dirty="0" err="1">
                <a:solidFill>
                  <a:srgbClr val="000000"/>
                </a:solidFill>
                <a:latin typeface="+mj-lt"/>
              </a:rPr>
              <a:t>terkait</a:t>
            </a:r>
            <a:r>
              <a:rPr lang="en-US" sz="1800" b="0" i="0" strike="noStrike" baseline="0" dirty="0">
                <a:solidFill>
                  <a:srgbClr val="000000"/>
                </a:solidFill>
                <a:latin typeface="+mj-lt"/>
              </a:rPr>
              <a:t> </a:t>
            </a:r>
            <a:r>
              <a:rPr lang="en-US" sz="1800" b="0" i="0" strike="noStrike" baseline="0" dirty="0" err="1">
                <a:solidFill>
                  <a:srgbClr val="000000"/>
                </a:solidFill>
                <a:latin typeface="+mj-lt"/>
              </a:rPr>
              <a:t>secara</a:t>
            </a:r>
            <a:r>
              <a:rPr lang="en-US" sz="1800" b="0" i="0" strike="noStrike" baseline="0" dirty="0">
                <a:solidFill>
                  <a:srgbClr val="000000"/>
                </a:solidFill>
                <a:latin typeface="+mj-lt"/>
              </a:rPr>
              <a:t> </a:t>
            </a:r>
            <a:r>
              <a:rPr lang="en-US" sz="1800" b="0" i="0" strike="noStrike" baseline="0" dirty="0" err="1">
                <a:solidFill>
                  <a:srgbClr val="000000"/>
                </a:solidFill>
                <a:latin typeface="+mj-lt"/>
              </a:rPr>
              <a:t>langsung</a:t>
            </a:r>
            <a:r>
              <a:rPr lang="en-US" sz="1800" b="0" i="0" strike="noStrike" baseline="0" dirty="0">
                <a:solidFill>
                  <a:srgbClr val="000000"/>
                </a:solidFill>
                <a:latin typeface="+mj-lt"/>
              </a:rPr>
              <a:t> </a:t>
            </a:r>
            <a:r>
              <a:rPr lang="en-US" sz="1800" b="0" i="0" strike="noStrike" baseline="0" dirty="0" err="1">
                <a:solidFill>
                  <a:srgbClr val="000000"/>
                </a:solidFill>
                <a:latin typeface="+mj-lt"/>
              </a:rPr>
              <a:t>dengan</a:t>
            </a:r>
            <a:r>
              <a:rPr lang="en-US" sz="1800" b="0" i="0" strike="noStrike" baseline="0" dirty="0">
                <a:solidFill>
                  <a:srgbClr val="000000"/>
                </a:solidFill>
                <a:latin typeface="+mj-lt"/>
              </a:rPr>
              <a:t> </a:t>
            </a:r>
            <a:r>
              <a:rPr lang="en-US" sz="1800" b="0" i="0" strike="noStrike" baseline="0" dirty="0" err="1">
                <a:solidFill>
                  <a:srgbClr val="000000"/>
                </a:solidFill>
                <a:latin typeface="+mj-lt"/>
              </a:rPr>
              <a:t>transaksi</a:t>
            </a:r>
            <a:r>
              <a:rPr lang="en-US" sz="1800" b="0" i="0" strike="noStrike" baseline="0" dirty="0">
                <a:solidFill>
                  <a:srgbClr val="000000"/>
                </a:solidFill>
                <a:latin typeface="+mj-lt"/>
              </a:rPr>
              <a:t> </a:t>
            </a:r>
            <a:r>
              <a:rPr lang="en-US" sz="1800" b="0" i="0" strike="noStrike" baseline="0" dirty="0" err="1">
                <a:solidFill>
                  <a:srgbClr val="000000"/>
                </a:solidFill>
                <a:latin typeface="+mj-lt"/>
              </a:rPr>
              <a:t>atau</a:t>
            </a:r>
            <a:r>
              <a:rPr lang="en-US" sz="1800" b="0" i="0" strike="noStrike" baseline="0" dirty="0">
                <a:solidFill>
                  <a:srgbClr val="000000"/>
                </a:solidFill>
                <a:latin typeface="+mj-lt"/>
              </a:rPr>
              <a:t> </a:t>
            </a:r>
            <a:r>
              <a:rPr lang="en-US" sz="1800" b="0" i="0" strike="noStrike" baseline="0" dirty="0" err="1">
                <a:solidFill>
                  <a:srgbClr val="000000"/>
                </a:solidFill>
                <a:latin typeface="+mj-lt"/>
              </a:rPr>
              <a:t>peristiwa</a:t>
            </a:r>
            <a:r>
              <a:rPr lang="en-US" sz="1800" b="0" i="0" strike="noStrike" baseline="0" dirty="0">
                <a:solidFill>
                  <a:srgbClr val="000000"/>
                </a:solidFill>
                <a:latin typeface="+mj-lt"/>
              </a:rPr>
              <a:t> masa </a:t>
            </a:r>
            <a:r>
              <a:rPr lang="en-US" sz="1800" b="0" i="0" strike="noStrike" baseline="0" dirty="0" err="1">
                <a:solidFill>
                  <a:srgbClr val="000000"/>
                </a:solidFill>
                <a:latin typeface="+mj-lt"/>
              </a:rPr>
              <a:t>lalu</a:t>
            </a:r>
            <a:r>
              <a:rPr lang="en-US" sz="1800" b="0" i="0" strike="noStrike" baseline="0" dirty="0">
                <a:solidFill>
                  <a:srgbClr val="000000"/>
                </a:solidFill>
                <a:latin typeface="+mj-lt"/>
              </a:rPr>
              <a:t> yang </a:t>
            </a:r>
            <a:r>
              <a:rPr lang="en-US" sz="1800" b="0" i="0" strike="noStrike" baseline="0" dirty="0" err="1">
                <a:solidFill>
                  <a:srgbClr val="000000"/>
                </a:solidFill>
                <a:latin typeface="+mj-lt"/>
              </a:rPr>
              <a:t>menghasilkan</a:t>
            </a:r>
            <a:r>
              <a:rPr lang="en-US" sz="1800" b="0" i="0" strike="noStrike" baseline="0" dirty="0">
                <a:solidFill>
                  <a:srgbClr val="000000"/>
                </a:solidFill>
                <a:latin typeface="+mj-lt"/>
              </a:rPr>
              <a:t> </a:t>
            </a:r>
            <a:r>
              <a:rPr lang="en-US" sz="1800" b="0" i="0" strike="noStrike" baseline="0" dirty="0" err="1">
                <a:solidFill>
                  <a:srgbClr val="000000"/>
                </a:solidFill>
                <a:latin typeface="+mj-lt"/>
              </a:rPr>
              <a:t>laba</a:t>
            </a:r>
            <a:r>
              <a:rPr lang="en-US" sz="1800" b="0" i="0" strike="noStrike" baseline="0" dirty="0">
                <a:solidFill>
                  <a:srgbClr val="000000"/>
                </a:solidFill>
                <a:latin typeface="+mj-lt"/>
              </a:rPr>
              <a:t> yang </a:t>
            </a:r>
            <a:r>
              <a:rPr lang="en-US" sz="1800" b="0" i="0" strike="noStrike" baseline="0" dirty="0" err="1">
                <a:solidFill>
                  <a:srgbClr val="000000"/>
                </a:solidFill>
                <a:latin typeface="+mj-lt"/>
              </a:rPr>
              <a:t>dapat</a:t>
            </a:r>
            <a:r>
              <a:rPr lang="en-US" sz="1800" b="0" i="0" strike="noStrike" baseline="0" dirty="0">
                <a:solidFill>
                  <a:srgbClr val="000000"/>
                </a:solidFill>
                <a:latin typeface="+mj-lt"/>
              </a:rPr>
              <a:t> </a:t>
            </a:r>
            <a:r>
              <a:rPr lang="en-US" sz="1800" b="0" i="0" strike="noStrike" baseline="0" dirty="0" err="1">
                <a:solidFill>
                  <a:srgbClr val="000000"/>
                </a:solidFill>
                <a:latin typeface="+mj-lt"/>
              </a:rPr>
              <a:t>didistribusikan</a:t>
            </a:r>
            <a:r>
              <a:rPr lang="en-US" sz="1800" b="0" i="0" strike="noStrike" baseline="0" dirty="0">
                <a:solidFill>
                  <a:srgbClr val="000000"/>
                </a:solidFill>
                <a:latin typeface="+mj-lt"/>
              </a:rPr>
              <a:t> </a:t>
            </a:r>
            <a:r>
              <a:rPr lang="en-US" sz="1800" b="0" i="0" strike="noStrike" baseline="0" dirty="0" err="1">
                <a:solidFill>
                  <a:srgbClr val="000000"/>
                </a:solidFill>
                <a:latin typeface="+mj-lt"/>
              </a:rPr>
              <a:t>daripada</a:t>
            </a:r>
            <a:r>
              <a:rPr lang="en-US" sz="1800" b="0" i="0" strike="noStrike" baseline="0" dirty="0">
                <a:solidFill>
                  <a:srgbClr val="000000"/>
                </a:solidFill>
                <a:latin typeface="+mj-lt"/>
              </a:rPr>
              <a:t> </a:t>
            </a:r>
            <a:r>
              <a:rPr lang="en-US" sz="1800" b="0" i="0" strike="noStrike" baseline="0" dirty="0" err="1">
                <a:solidFill>
                  <a:srgbClr val="000000"/>
                </a:solidFill>
                <a:latin typeface="+mj-lt"/>
              </a:rPr>
              <a:t>dengan</a:t>
            </a:r>
            <a:r>
              <a:rPr lang="en-US" sz="1800" b="0" i="0" strike="noStrike" baseline="0" dirty="0">
                <a:solidFill>
                  <a:srgbClr val="000000"/>
                </a:solidFill>
                <a:latin typeface="+mj-lt"/>
              </a:rPr>
              <a:t> </a:t>
            </a:r>
            <a:r>
              <a:rPr lang="en-US" sz="1800" b="0" i="0" strike="noStrike" baseline="0" dirty="0" err="1">
                <a:solidFill>
                  <a:srgbClr val="000000"/>
                </a:solidFill>
                <a:latin typeface="+mj-lt"/>
              </a:rPr>
              <a:t>distribusi</a:t>
            </a:r>
            <a:r>
              <a:rPr lang="en-US" sz="1800" b="0" i="0" strike="noStrike" baseline="0" dirty="0">
                <a:solidFill>
                  <a:srgbClr val="000000"/>
                </a:solidFill>
                <a:latin typeface="+mj-lt"/>
              </a:rPr>
              <a:t> </a:t>
            </a:r>
            <a:r>
              <a:rPr lang="en-US" sz="1800" b="0" i="0" strike="noStrike" baseline="0" dirty="0" err="1">
                <a:solidFill>
                  <a:srgbClr val="000000"/>
                </a:solidFill>
                <a:latin typeface="+mj-lt"/>
              </a:rPr>
              <a:t>kepada</a:t>
            </a:r>
            <a:r>
              <a:rPr lang="en-US" sz="1800" b="0" i="0" strike="noStrike" baseline="0" dirty="0">
                <a:solidFill>
                  <a:srgbClr val="000000"/>
                </a:solidFill>
                <a:latin typeface="+mj-lt"/>
              </a:rPr>
              <a:t> </a:t>
            </a:r>
            <a:r>
              <a:rPr lang="en-US" sz="1800" b="0" i="0" strike="noStrike" baseline="0" dirty="0" err="1">
                <a:solidFill>
                  <a:srgbClr val="000000"/>
                </a:solidFill>
                <a:latin typeface="+mj-lt"/>
              </a:rPr>
              <a:t>pemilik</a:t>
            </a:r>
            <a:r>
              <a:rPr lang="en-US" sz="1800" b="0" i="0" strike="noStrike" baseline="0" dirty="0">
                <a:solidFill>
                  <a:srgbClr val="000000"/>
                </a:solidFill>
                <a:latin typeface="+mj-lt"/>
              </a:rPr>
              <a:t>. </a:t>
            </a:r>
            <a:r>
              <a:rPr lang="en-US" sz="1800" b="0" i="0" strike="noStrike" baseline="0" dirty="0">
                <a:solidFill>
                  <a:srgbClr val="000000"/>
                </a:solidFill>
                <a:latin typeface="+mj-lt"/>
                <a:sym typeface="Wingdings" panose="05000000000000000000" pitchFamily="2" charset="2"/>
              </a:rPr>
              <a:t> </a:t>
            </a:r>
            <a:r>
              <a:rPr lang="en-US" sz="1800" b="0" i="0" strike="noStrike" baseline="0" dirty="0" err="1">
                <a:solidFill>
                  <a:srgbClr val="000000"/>
                </a:solidFill>
                <a:latin typeface="+mj-lt"/>
                <a:sym typeface="Wingdings" panose="05000000000000000000" pitchFamily="2" charset="2"/>
              </a:rPr>
              <a:t>E</a:t>
            </a:r>
            <a:r>
              <a:rPr lang="en-US" sz="1800" b="0" i="0" strike="noStrike" baseline="0" dirty="0" err="1">
                <a:solidFill>
                  <a:srgbClr val="000000"/>
                </a:solidFill>
                <a:latin typeface="+mj-lt"/>
              </a:rPr>
              <a:t>ntitas</a:t>
            </a:r>
            <a:r>
              <a:rPr lang="en-US" sz="1800" b="0" i="0" strike="noStrike" baseline="0" dirty="0">
                <a:solidFill>
                  <a:srgbClr val="000000"/>
                </a:solidFill>
                <a:latin typeface="+mj-lt"/>
              </a:rPr>
              <a:t> </a:t>
            </a:r>
            <a:r>
              <a:rPr lang="en-US" sz="1800" b="0" i="0" strike="noStrike" baseline="0" dirty="0" err="1">
                <a:solidFill>
                  <a:srgbClr val="000000"/>
                </a:solidFill>
                <a:latin typeface="+mj-lt"/>
              </a:rPr>
              <a:t>mengakui</a:t>
            </a:r>
            <a:r>
              <a:rPr lang="en-US" sz="1800" b="0" i="0" strike="noStrike" baseline="0" dirty="0">
                <a:solidFill>
                  <a:srgbClr val="000000"/>
                </a:solidFill>
                <a:latin typeface="+mj-lt"/>
              </a:rPr>
              <a:t> </a:t>
            </a:r>
            <a:r>
              <a:rPr lang="en-US" sz="1800" b="0" i="0" strike="noStrike" baseline="0" dirty="0" err="1">
                <a:solidFill>
                  <a:srgbClr val="000000"/>
                </a:solidFill>
                <a:latin typeface="+mj-lt"/>
              </a:rPr>
              <a:t>konsekuensi</a:t>
            </a:r>
            <a:r>
              <a:rPr lang="en-US" sz="1800" b="0" i="0" strike="noStrike" baseline="0" dirty="0">
                <a:solidFill>
                  <a:srgbClr val="000000"/>
                </a:solidFill>
                <a:latin typeface="+mj-lt"/>
              </a:rPr>
              <a:t> </a:t>
            </a:r>
            <a:r>
              <a:rPr lang="en-US" sz="1800" b="0" i="0" strike="noStrike" baseline="0" dirty="0" err="1">
                <a:solidFill>
                  <a:srgbClr val="000000"/>
                </a:solidFill>
                <a:latin typeface="+mj-lt"/>
              </a:rPr>
              <a:t>PPh</a:t>
            </a:r>
            <a:r>
              <a:rPr lang="en-US" sz="1800" b="0" i="0" strike="noStrike" baseline="0" dirty="0">
                <a:solidFill>
                  <a:srgbClr val="000000"/>
                </a:solidFill>
                <a:latin typeface="+mj-lt"/>
              </a:rPr>
              <a:t> </a:t>
            </a:r>
            <a:r>
              <a:rPr lang="en-US" sz="1800" b="0" i="0" strike="noStrike" baseline="0" dirty="0" err="1">
                <a:solidFill>
                  <a:srgbClr val="000000"/>
                </a:solidFill>
                <a:latin typeface="+mj-lt"/>
              </a:rPr>
              <a:t>atas</a:t>
            </a:r>
            <a:r>
              <a:rPr lang="en-US" sz="1800" b="0" i="0" strike="noStrike" baseline="0" dirty="0">
                <a:solidFill>
                  <a:srgbClr val="000000"/>
                </a:solidFill>
                <a:latin typeface="+mj-lt"/>
              </a:rPr>
              <a:t> </a:t>
            </a:r>
            <a:r>
              <a:rPr lang="en-US" sz="1800" b="0" i="0" strike="noStrike" baseline="0" dirty="0" err="1">
                <a:solidFill>
                  <a:srgbClr val="000000"/>
                </a:solidFill>
                <a:latin typeface="+mj-lt"/>
              </a:rPr>
              <a:t>dividen</a:t>
            </a:r>
            <a:r>
              <a:rPr lang="en-US" sz="1800" b="0" i="0" strike="noStrike" baseline="0" dirty="0">
                <a:solidFill>
                  <a:srgbClr val="000000"/>
                </a:solidFill>
                <a:latin typeface="+mj-lt"/>
              </a:rPr>
              <a:t> </a:t>
            </a:r>
            <a:r>
              <a:rPr lang="en-US" sz="1800" b="0" i="0" strike="noStrike" baseline="0" dirty="0" err="1">
                <a:solidFill>
                  <a:srgbClr val="000000"/>
                </a:solidFill>
                <a:latin typeface="+mj-lt"/>
              </a:rPr>
              <a:t>dalam</a:t>
            </a:r>
            <a:r>
              <a:rPr lang="en-US" sz="1800" b="0" i="0" strike="noStrike" baseline="0" dirty="0">
                <a:solidFill>
                  <a:srgbClr val="000000"/>
                </a:solidFill>
                <a:latin typeface="+mj-lt"/>
              </a:rPr>
              <a:t> </a:t>
            </a:r>
            <a:r>
              <a:rPr lang="en-US" sz="1800" b="1" i="0" strike="noStrike" baseline="0" dirty="0" err="1">
                <a:solidFill>
                  <a:srgbClr val="000000"/>
                </a:solidFill>
                <a:latin typeface="+mj-lt"/>
              </a:rPr>
              <a:t>laba</a:t>
            </a:r>
            <a:r>
              <a:rPr lang="en-US" sz="1800" b="1" i="0" strike="noStrike" baseline="0" dirty="0">
                <a:solidFill>
                  <a:srgbClr val="000000"/>
                </a:solidFill>
                <a:latin typeface="+mj-lt"/>
              </a:rPr>
              <a:t> </a:t>
            </a:r>
            <a:r>
              <a:rPr lang="en-US" sz="1800" b="1" i="0" strike="noStrike" baseline="0" dirty="0" err="1">
                <a:solidFill>
                  <a:srgbClr val="000000"/>
                </a:solidFill>
                <a:latin typeface="+mj-lt"/>
              </a:rPr>
              <a:t>rugi</a:t>
            </a:r>
            <a:r>
              <a:rPr lang="en-US" sz="1800" b="0" i="0" strike="noStrike" baseline="0" dirty="0">
                <a:solidFill>
                  <a:srgbClr val="000000"/>
                </a:solidFill>
                <a:latin typeface="+mj-lt"/>
              </a:rPr>
              <a:t>, </a:t>
            </a:r>
            <a:r>
              <a:rPr lang="en-US" sz="1800" b="1" i="0" strike="noStrike" baseline="0" dirty="0" err="1">
                <a:solidFill>
                  <a:srgbClr val="000000"/>
                </a:solidFill>
                <a:latin typeface="+mj-lt"/>
              </a:rPr>
              <a:t>penghasilan</a:t>
            </a:r>
            <a:r>
              <a:rPr lang="en-US" sz="1800" b="1" i="0" strike="noStrike" baseline="0" dirty="0">
                <a:solidFill>
                  <a:srgbClr val="000000"/>
                </a:solidFill>
                <a:latin typeface="+mj-lt"/>
              </a:rPr>
              <a:t> </a:t>
            </a:r>
            <a:r>
              <a:rPr lang="en-US" sz="1800" b="1" i="0" strike="noStrike" baseline="0" dirty="0" err="1">
                <a:solidFill>
                  <a:srgbClr val="000000"/>
                </a:solidFill>
                <a:latin typeface="+mj-lt"/>
              </a:rPr>
              <a:t>komprehensif</a:t>
            </a:r>
            <a:r>
              <a:rPr lang="en-US" sz="1800" b="1" i="0" strike="noStrike" baseline="0" dirty="0">
                <a:solidFill>
                  <a:srgbClr val="000000"/>
                </a:solidFill>
                <a:latin typeface="+mj-lt"/>
              </a:rPr>
              <a:t> lain </a:t>
            </a:r>
            <a:r>
              <a:rPr lang="en-US" sz="1800" b="0" i="0" strike="noStrike" baseline="0" dirty="0" err="1">
                <a:solidFill>
                  <a:srgbClr val="000000"/>
                </a:solidFill>
                <a:latin typeface="+mj-lt"/>
              </a:rPr>
              <a:t>atau</a:t>
            </a:r>
            <a:r>
              <a:rPr lang="en-US" sz="1800" b="0" i="0" strike="noStrike" baseline="0" dirty="0">
                <a:solidFill>
                  <a:srgbClr val="000000"/>
                </a:solidFill>
                <a:latin typeface="+mj-lt"/>
              </a:rPr>
              <a:t> </a:t>
            </a:r>
            <a:r>
              <a:rPr lang="en-US" sz="1800" b="1" i="0" strike="noStrike" baseline="0" dirty="0" err="1">
                <a:solidFill>
                  <a:srgbClr val="000000"/>
                </a:solidFill>
                <a:latin typeface="+mj-lt"/>
              </a:rPr>
              <a:t>ekuitas</a:t>
            </a:r>
            <a:r>
              <a:rPr lang="en-US" sz="1800" b="1" i="0" strike="noStrike" baseline="0" dirty="0">
                <a:solidFill>
                  <a:srgbClr val="000000"/>
                </a:solidFill>
                <a:latin typeface="+mj-lt"/>
              </a:rPr>
              <a:t> </a:t>
            </a:r>
            <a:r>
              <a:rPr lang="en-US" sz="1800" b="0" i="0" strike="noStrike" baseline="0" dirty="0" err="1">
                <a:solidFill>
                  <a:srgbClr val="000000"/>
                </a:solidFill>
                <a:latin typeface="+mj-lt"/>
              </a:rPr>
              <a:t>sesuai</a:t>
            </a:r>
            <a:r>
              <a:rPr lang="en-US" sz="1800" b="0" i="0" strike="noStrike" baseline="0" dirty="0">
                <a:solidFill>
                  <a:srgbClr val="000000"/>
                </a:solidFill>
                <a:latin typeface="+mj-lt"/>
              </a:rPr>
              <a:t> </a:t>
            </a:r>
            <a:r>
              <a:rPr lang="en-US" sz="1800" b="0" i="0" strike="noStrike" baseline="0" dirty="0" err="1">
                <a:solidFill>
                  <a:srgbClr val="000000"/>
                </a:solidFill>
                <a:latin typeface="+mj-lt"/>
              </a:rPr>
              <a:t>dengan</a:t>
            </a:r>
            <a:r>
              <a:rPr lang="en-US" sz="1800" b="0" i="0" strike="noStrike" baseline="0" dirty="0">
                <a:solidFill>
                  <a:srgbClr val="000000"/>
                </a:solidFill>
                <a:latin typeface="+mj-lt"/>
              </a:rPr>
              <a:t> di mana </a:t>
            </a:r>
            <a:r>
              <a:rPr lang="en-US" sz="1800" b="1" i="0" strike="noStrike" baseline="0" dirty="0" err="1">
                <a:solidFill>
                  <a:srgbClr val="000000"/>
                </a:solidFill>
                <a:latin typeface="+mj-lt"/>
              </a:rPr>
              <a:t>entitas</a:t>
            </a:r>
            <a:r>
              <a:rPr lang="en-US" sz="1800" b="1" i="0" strike="noStrike" baseline="0" dirty="0">
                <a:solidFill>
                  <a:srgbClr val="000000"/>
                </a:solidFill>
                <a:latin typeface="+mj-lt"/>
              </a:rPr>
              <a:t> </a:t>
            </a:r>
            <a:r>
              <a:rPr lang="en-US" sz="1800" b="1" i="0" strike="noStrike" baseline="0" dirty="0" err="1">
                <a:solidFill>
                  <a:srgbClr val="000000"/>
                </a:solidFill>
                <a:latin typeface="+mj-lt"/>
              </a:rPr>
              <a:t>awalnya</a:t>
            </a:r>
            <a:r>
              <a:rPr lang="en-US" sz="1800" b="1" i="0" strike="noStrike" baseline="0" dirty="0">
                <a:solidFill>
                  <a:srgbClr val="000000"/>
                </a:solidFill>
                <a:latin typeface="+mj-lt"/>
              </a:rPr>
              <a:t> </a:t>
            </a:r>
            <a:r>
              <a:rPr lang="en-US" sz="1800" b="1" i="0" strike="noStrike" baseline="0" dirty="0" err="1">
                <a:solidFill>
                  <a:srgbClr val="000000"/>
                </a:solidFill>
                <a:latin typeface="+mj-lt"/>
              </a:rPr>
              <a:t>mengakui</a:t>
            </a:r>
            <a:r>
              <a:rPr lang="en-US" sz="1800" b="1" i="0" strike="noStrike" baseline="0" dirty="0">
                <a:solidFill>
                  <a:srgbClr val="000000"/>
                </a:solidFill>
                <a:latin typeface="+mj-lt"/>
              </a:rPr>
              <a:t> </a:t>
            </a:r>
            <a:r>
              <a:rPr lang="en-US" sz="1800" b="1" i="0" strike="noStrike" baseline="0" dirty="0" err="1">
                <a:solidFill>
                  <a:srgbClr val="000000"/>
                </a:solidFill>
                <a:latin typeface="+mj-lt"/>
              </a:rPr>
              <a:t>transaksi</a:t>
            </a:r>
            <a:r>
              <a:rPr lang="en-US" sz="1800" b="1" i="0" strike="noStrike" baseline="0" dirty="0">
                <a:solidFill>
                  <a:srgbClr val="000000"/>
                </a:solidFill>
                <a:latin typeface="+mj-lt"/>
              </a:rPr>
              <a:t> </a:t>
            </a:r>
            <a:r>
              <a:rPr lang="en-US" sz="1800" b="1" i="0" strike="noStrike" baseline="0" dirty="0" err="1">
                <a:solidFill>
                  <a:srgbClr val="000000"/>
                </a:solidFill>
                <a:latin typeface="+mj-lt"/>
              </a:rPr>
              <a:t>atau</a:t>
            </a:r>
            <a:r>
              <a:rPr lang="en-US" sz="1800" b="1" i="0" strike="noStrike" baseline="0" dirty="0">
                <a:solidFill>
                  <a:srgbClr val="000000"/>
                </a:solidFill>
                <a:latin typeface="+mj-lt"/>
              </a:rPr>
              <a:t> </a:t>
            </a:r>
            <a:r>
              <a:rPr lang="en-US" sz="1800" b="1" i="0" strike="noStrike" baseline="0" dirty="0" err="1">
                <a:solidFill>
                  <a:srgbClr val="000000"/>
                </a:solidFill>
                <a:latin typeface="+mj-lt"/>
              </a:rPr>
              <a:t>peristiwa</a:t>
            </a:r>
            <a:r>
              <a:rPr lang="en-US" sz="1800" b="1" i="0" strike="noStrike" baseline="0" dirty="0">
                <a:solidFill>
                  <a:srgbClr val="000000"/>
                </a:solidFill>
                <a:latin typeface="+mj-lt"/>
              </a:rPr>
              <a:t> masa </a:t>
            </a:r>
            <a:r>
              <a:rPr lang="en-US" sz="1800" b="1" i="0" strike="noStrike" baseline="0" dirty="0" err="1">
                <a:solidFill>
                  <a:srgbClr val="000000"/>
                </a:solidFill>
                <a:latin typeface="+mj-lt"/>
              </a:rPr>
              <a:t>lalu</a:t>
            </a:r>
            <a:r>
              <a:rPr lang="en-US" sz="1800" b="1" i="0" strike="noStrike" baseline="0" dirty="0">
                <a:solidFill>
                  <a:srgbClr val="000000"/>
                </a:solidFill>
                <a:latin typeface="+mj-lt"/>
              </a:rPr>
              <a:t> </a:t>
            </a:r>
            <a:r>
              <a:rPr lang="en-US" sz="1800" b="1" i="0" strike="noStrike" baseline="0" dirty="0" err="1">
                <a:solidFill>
                  <a:srgbClr val="000000"/>
                </a:solidFill>
                <a:latin typeface="+mj-lt"/>
              </a:rPr>
              <a:t>tersebut</a:t>
            </a:r>
            <a:r>
              <a:rPr lang="en-US" sz="1800" b="0" i="0" strike="noStrike" baseline="0" dirty="0">
                <a:solidFill>
                  <a:srgbClr val="000000"/>
                </a:solidFill>
                <a:latin typeface="+mj-lt"/>
              </a:rPr>
              <a:t>.   </a:t>
            </a:r>
            <a:r>
              <a:rPr lang="en-US" sz="1800" b="1" i="0" strike="noStrike" baseline="0" dirty="0">
                <a:solidFill>
                  <a:srgbClr val="000000"/>
                </a:solidFill>
                <a:latin typeface="+mj-lt"/>
              </a:rPr>
              <a:t>(</a:t>
            </a:r>
            <a:r>
              <a:rPr lang="en-US" sz="1800" b="1" i="0" strike="noStrike" baseline="0" dirty="0" err="1">
                <a:solidFill>
                  <a:srgbClr val="000000"/>
                </a:solidFill>
                <a:latin typeface="+mj-lt"/>
              </a:rPr>
              <a:t>Amandemen</a:t>
            </a:r>
            <a:r>
              <a:rPr lang="en-US" sz="1800" b="1" i="0" strike="noStrike" baseline="0" dirty="0">
                <a:solidFill>
                  <a:srgbClr val="000000"/>
                </a:solidFill>
                <a:latin typeface="+mj-lt"/>
              </a:rPr>
              <a:t> 2018)</a:t>
            </a:r>
            <a:endParaRPr lang="en-US" sz="1800" b="1" dirty="0">
              <a:latin typeface="+mj-lt"/>
            </a:endParaRPr>
          </a:p>
        </p:txBody>
      </p:sp>
      <p:sp>
        <p:nvSpPr>
          <p:cNvPr id="9" name="Slide Number Placeholder 3">
            <a:extLst>
              <a:ext uri="{FF2B5EF4-FFF2-40B4-BE49-F238E27FC236}">
                <a16:creationId xmlns:a16="http://schemas.microsoft.com/office/drawing/2014/main" id="{2D99D277-92E3-4D23-93D8-FC558CCB8988}"/>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37</a:t>
            </a:fld>
            <a:endParaRPr lang="en-US" sz="1600" b="1" dirty="0">
              <a:latin typeface="+mj-lt"/>
            </a:endParaRPr>
          </a:p>
        </p:txBody>
      </p:sp>
    </p:spTree>
    <p:extLst>
      <p:ext uri="{BB962C8B-B14F-4D97-AF65-F5344CB8AC3E}">
        <p14:creationId xmlns:p14="http://schemas.microsoft.com/office/powerpoint/2010/main" val="3644162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1012665" y="227000"/>
            <a:ext cx="10122804" cy="763600"/>
          </a:xfrm>
        </p:spPr>
        <p:txBody>
          <a:bodyPr>
            <a:noAutofit/>
          </a:bodyPr>
          <a:lstStyle/>
          <a:p>
            <a:pPr algn="ctr">
              <a:defRPr/>
            </a:pPr>
            <a:r>
              <a:rPr lang="en-US" dirty="0">
                <a:latin typeface="Fjalla One" panose="02000506040000020004" pitchFamily="2" charset="0"/>
              </a:rPr>
              <a:t>P</a:t>
            </a:r>
            <a:r>
              <a:rPr lang="id-ID" dirty="0">
                <a:latin typeface="Fjalla One" panose="02000506040000020004" pitchFamily="2" charset="0"/>
              </a:rPr>
              <a:t>enyajian</a:t>
            </a:r>
            <a:endParaRPr lang="en-US" dirty="0">
              <a:latin typeface="Fjalla One" panose="02000506040000020004" pitchFamily="2" charset="0"/>
            </a:endParaRPr>
          </a:p>
        </p:txBody>
      </p:sp>
      <p:sp>
        <p:nvSpPr>
          <p:cNvPr id="35846" name="Rectangle 3"/>
          <p:cNvSpPr>
            <a:spLocks noGrp="1" noChangeArrowheads="1"/>
          </p:cNvSpPr>
          <p:nvPr>
            <p:ph sz="quarter" idx="10"/>
          </p:nvPr>
        </p:nvSpPr>
        <p:spPr>
          <a:xfrm>
            <a:off x="940675" y="1212034"/>
            <a:ext cx="10457403" cy="3931573"/>
          </a:xfrm>
          <a:solidFill>
            <a:schemeClr val="bg2">
              <a:lumMod val="20000"/>
              <a:lumOff val="80000"/>
            </a:schemeClr>
          </a:solidFill>
        </p:spPr>
        <p:txBody>
          <a:bodyPr>
            <a:noAutofit/>
          </a:bodyPr>
          <a:lstStyle/>
          <a:p>
            <a:pPr marL="0" indent="0">
              <a:spcAft>
                <a:spcPts val="1200"/>
              </a:spcAft>
              <a:buNone/>
            </a:pPr>
            <a:r>
              <a:rPr lang="en-US" sz="2200" b="1" dirty="0" err="1"/>
              <a:t>Saling</a:t>
            </a:r>
            <a:r>
              <a:rPr lang="en-US" sz="2200" b="1" dirty="0"/>
              <a:t> </a:t>
            </a:r>
            <a:r>
              <a:rPr lang="en-US" sz="2200" b="1" dirty="0" err="1"/>
              <a:t>hapus</a:t>
            </a:r>
            <a:endParaRPr lang="en-US" sz="2200" b="1" dirty="0"/>
          </a:p>
          <a:p>
            <a:pPr marL="285750" indent="-285750">
              <a:lnSpc>
                <a:spcPct val="90000"/>
              </a:lnSpc>
              <a:buFont typeface="Arial" panose="020B0604020202020204" pitchFamily="34" charset="0"/>
              <a:buChar char="•"/>
            </a:pPr>
            <a:r>
              <a:rPr lang="en-US" dirty="0" err="1"/>
              <a:t>Entitas</a:t>
            </a:r>
            <a:r>
              <a:rPr lang="en-US" dirty="0"/>
              <a:t> </a:t>
            </a:r>
            <a:r>
              <a:rPr lang="en-US" dirty="0" err="1"/>
              <a:t>melakuan</a:t>
            </a:r>
            <a:r>
              <a:rPr lang="en-US" dirty="0"/>
              <a:t> </a:t>
            </a:r>
            <a:r>
              <a:rPr lang="en-US" dirty="0" err="1"/>
              <a:t>saling</a:t>
            </a:r>
            <a:r>
              <a:rPr lang="en-US" dirty="0"/>
              <a:t> </a:t>
            </a:r>
            <a:r>
              <a:rPr lang="en-US" dirty="0" err="1"/>
              <a:t>hapus</a:t>
            </a:r>
            <a:r>
              <a:rPr lang="en-US" dirty="0"/>
              <a:t> </a:t>
            </a:r>
            <a:r>
              <a:rPr lang="en-US" dirty="0" err="1"/>
              <a:t>atas</a:t>
            </a:r>
            <a:r>
              <a:rPr lang="en-US" dirty="0"/>
              <a:t> </a:t>
            </a:r>
            <a:r>
              <a:rPr lang="en-US" dirty="0" err="1"/>
              <a:t>aset</a:t>
            </a:r>
            <a:r>
              <a:rPr lang="en-US" dirty="0"/>
              <a:t> </a:t>
            </a:r>
            <a:r>
              <a:rPr lang="en-US" dirty="0" err="1"/>
              <a:t>pajak</a:t>
            </a:r>
            <a:r>
              <a:rPr lang="en-US" dirty="0"/>
              <a:t> </a:t>
            </a:r>
            <a:r>
              <a:rPr lang="en-US" dirty="0" err="1"/>
              <a:t>kini</a:t>
            </a:r>
            <a:r>
              <a:rPr lang="en-US" dirty="0"/>
              <a:t> </a:t>
            </a:r>
            <a:r>
              <a:rPr lang="en-US" dirty="0" err="1"/>
              <a:t>dan</a:t>
            </a:r>
            <a:r>
              <a:rPr lang="en-US" dirty="0"/>
              <a:t> </a:t>
            </a:r>
            <a:r>
              <a:rPr lang="en-US" dirty="0" err="1"/>
              <a:t>liabilitas</a:t>
            </a:r>
            <a:r>
              <a:rPr lang="en-US" dirty="0"/>
              <a:t> </a:t>
            </a:r>
            <a:r>
              <a:rPr lang="en-US" dirty="0" err="1"/>
              <a:t>pajak</a:t>
            </a:r>
            <a:r>
              <a:rPr lang="en-US" dirty="0"/>
              <a:t> </a:t>
            </a:r>
            <a:r>
              <a:rPr lang="en-US" dirty="0" err="1"/>
              <a:t>kini</a:t>
            </a:r>
            <a:r>
              <a:rPr lang="en-US" dirty="0"/>
              <a:t> </a:t>
            </a:r>
            <a:r>
              <a:rPr lang="en-US" dirty="0" err="1"/>
              <a:t>jika</a:t>
            </a:r>
            <a:r>
              <a:rPr lang="en-US" dirty="0"/>
              <a:t> </a:t>
            </a:r>
            <a:r>
              <a:rPr lang="en-US" dirty="0" err="1"/>
              <a:t>dan</a:t>
            </a:r>
            <a:r>
              <a:rPr lang="en-US" dirty="0"/>
              <a:t> </a:t>
            </a:r>
            <a:r>
              <a:rPr lang="en-US" dirty="0" err="1"/>
              <a:t>hanya</a:t>
            </a:r>
            <a:r>
              <a:rPr lang="en-US" dirty="0"/>
              <a:t> </a:t>
            </a:r>
            <a:r>
              <a:rPr lang="en-US" dirty="0" err="1"/>
              <a:t>jika</a:t>
            </a:r>
            <a:r>
              <a:rPr lang="en-US" dirty="0"/>
              <a:t>, </a:t>
            </a:r>
            <a:r>
              <a:rPr lang="en-US" dirty="0" err="1"/>
              <a:t>entitas</a:t>
            </a:r>
            <a:r>
              <a:rPr lang="en-US" dirty="0"/>
              <a:t>:</a:t>
            </a:r>
          </a:p>
          <a:p>
            <a:pPr marL="635000" lvl="1" indent="-285750">
              <a:lnSpc>
                <a:spcPct val="90000"/>
              </a:lnSpc>
              <a:buFont typeface="Arial" panose="020B0604020202020204" pitchFamily="34" charset="0"/>
              <a:buChar char="•"/>
            </a:pPr>
            <a:r>
              <a:rPr lang="en-US" dirty="0" err="1"/>
              <a:t>Memiliki</a:t>
            </a:r>
            <a:r>
              <a:rPr lang="en-US" dirty="0"/>
              <a:t> </a:t>
            </a:r>
            <a:r>
              <a:rPr lang="en-US" dirty="0" err="1"/>
              <a:t>hak</a:t>
            </a:r>
            <a:r>
              <a:rPr lang="en-US" dirty="0"/>
              <a:t> </a:t>
            </a:r>
            <a:r>
              <a:rPr lang="en-US" dirty="0" err="1"/>
              <a:t>secara</a:t>
            </a:r>
            <a:r>
              <a:rPr lang="en-US" dirty="0"/>
              <a:t> </a:t>
            </a:r>
            <a:r>
              <a:rPr lang="en-US" dirty="0" err="1"/>
              <a:t>hukum</a:t>
            </a:r>
            <a:r>
              <a:rPr lang="en-US" dirty="0"/>
              <a:t> </a:t>
            </a:r>
            <a:r>
              <a:rPr lang="en-US" dirty="0" err="1"/>
              <a:t>untuk</a:t>
            </a:r>
            <a:r>
              <a:rPr lang="en-US" dirty="0"/>
              <a:t> </a:t>
            </a:r>
            <a:r>
              <a:rPr lang="en-US" dirty="0" err="1"/>
              <a:t>melakukan</a:t>
            </a:r>
            <a:r>
              <a:rPr lang="en-US" dirty="0"/>
              <a:t> </a:t>
            </a:r>
            <a:r>
              <a:rPr lang="en-US" dirty="0" err="1"/>
              <a:t>saling</a:t>
            </a:r>
            <a:r>
              <a:rPr lang="en-US" dirty="0"/>
              <a:t> </a:t>
            </a:r>
            <a:r>
              <a:rPr lang="en-US" dirty="0" err="1"/>
              <a:t>hapus</a:t>
            </a:r>
            <a:r>
              <a:rPr lang="en-US" dirty="0"/>
              <a:t> </a:t>
            </a:r>
            <a:r>
              <a:rPr lang="en-US" dirty="0" err="1"/>
              <a:t>jumlah</a:t>
            </a:r>
            <a:r>
              <a:rPr lang="en-US" dirty="0"/>
              <a:t> yang </a:t>
            </a:r>
            <a:r>
              <a:rPr lang="en-US" dirty="0" err="1"/>
              <a:t>diakui</a:t>
            </a:r>
            <a:r>
              <a:rPr lang="en-US" dirty="0"/>
              <a:t>; </a:t>
            </a:r>
            <a:r>
              <a:rPr lang="en-US" dirty="0" err="1"/>
              <a:t>dan</a:t>
            </a:r>
            <a:endParaRPr lang="en-US" dirty="0"/>
          </a:p>
          <a:p>
            <a:pPr marL="635000" lvl="1" indent="-285750">
              <a:lnSpc>
                <a:spcPct val="90000"/>
              </a:lnSpc>
              <a:buFont typeface="Arial" panose="020B0604020202020204" pitchFamily="34" charset="0"/>
              <a:buChar char="•"/>
            </a:pPr>
            <a:r>
              <a:rPr lang="sv-SE" dirty="0"/>
              <a:t>Berniat menyelesaikan dengan dasar neto, atau merealisasikan aset dan menyelesaikan liabilitas secara bersamaan.</a:t>
            </a:r>
          </a:p>
          <a:p>
            <a:pPr marL="285750" indent="-285750">
              <a:lnSpc>
                <a:spcPct val="90000"/>
              </a:lnSpc>
              <a:spcBef>
                <a:spcPts val="600"/>
              </a:spcBef>
              <a:buFont typeface="Arial" panose="020B0604020202020204" pitchFamily="34" charset="0"/>
              <a:buChar char="•"/>
            </a:pPr>
            <a:r>
              <a:rPr lang="en-US" dirty="0" err="1"/>
              <a:t>Entitas</a:t>
            </a:r>
            <a:r>
              <a:rPr lang="en-US" dirty="0"/>
              <a:t> </a:t>
            </a:r>
            <a:r>
              <a:rPr lang="en-US" dirty="0" err="1"/>
              <a:t>melakukan</a:t>
            </a:r>
            <a:r>
              <a:rPr lang="en-US" dirty="0"/>
              <a:t> </a:t>
            </a:r>
            <a:r>
              <a:rPr lang="en-US" dirty="0" err="1"/>
              <a:t>saling</a:t>
            </a:r>
            <a:r>
              <a:rPr lang="en-US" dirty="0"/>
              <a:t> </a:t>
            </a:r>
            <a:r>
              <a:rPr lang="en-US" dirty="0" err="1"/>
              <a:t>hapus</a:t>
            </a:r>
            <a:r>
              <a:rPr lang="en-US" dirty="0"/>
              <a:t> </a:t>
            </a:r>
            <a:r>
              <a:rPr lang="en-US" dirty="0" err="1"/>
              <a:t>aset</a:t>
            </a:r>
            <a:r>
              <a:rPr lang="en-US" dirty="0"/>
              <a:t> </a:t>
            </a:r>
            <a:r>
              <a:rPr lang="en-US" dirty="0" err="1"/>
              <a:t>pajak</a:t>
            </a:r>
            <a:r>
              <a:rPr lang="en-US" dirty="0"/>
              <a:t> </a:t>
            </a:r>
            <a:r>
              <a:rPr lang="en-US" dirty="0" err="1"/>
              <a:t>tangguhan</a:t>
            </a:r>
            <a:r>
              <a:rPr lang="en-US" dirty="0"/>
              <a:t> dan </a:t>
            </a:r>
            <a:r>
              <a:rPr lang="en-US" dirty="0" err="1"/>
              <a:t>liabilitas</a:t>
            </a:r>
            <a:r>
              <a:rPr lang="en-US" dirty="0"/>
              <a:t> </a:t>
            </a:r>
            <a:r>
              <a:rPr lang="en-US" dirty="0" err="1"/>
              <a:t>pajak</a:t>
            </a:r>
            <a:r>
              <a:rPr lang="en-US" dirty="0"/>
              <a:t> </a:t>
            </a:r>
            <a:r>
              <a:rPr lang="en-US" dirty="0" err="1"/>
              <a:t>tangguhan</a:t>
            </a:r>
            <a:r>
              <a:rPr lang="en-US" dirty="0"/>
              <a:t> </a:t>
            </a:r>
            <a:r>
              <a:rPr lang="en-US" dirty="0" err="1"/>
              <a:t>jika</a:t>
            </a:r>
            <a:r>
              <a:rPr lang="en-US" dirty="0"/>
              <a:t> dan </a:t>
            </a:r>
            <a:r>
              <a:rPr lang="en-US" dirty="0" err="1"/>
              <a:t>hanya</a:t>
            </a:r>
            <a:r>
              <a:rPr lang="en-US" dirty="0"/>
              <a:t> </a:t>
            </a:r>
            <a:r>
              <a:rPr lang="en-US" dirty="0" err="1"/>
              <a:t>jika</a:t>
            </a:r>
            <a:r>
              <a:rPr lang="en-US" dirty="0"/>
              <a:t>:</a:t>
            </a:r>
          </a:p>
          <a:p>
            <a:pPr marL="635000" lvl="1" indent="-285750">
              <a:lnSpc>
                <a:spcPct val="90000"/>
              </a:lnSpc>
              <a:buFont typeface="Arial" panose="020B0604020202020204" pitchFamily="34" charset="0"/>
              <a:buChar char="•"/>
            </a:pPr>
            <a:r>
              <a:rPr lang="en-US" dirty="0" err="1"/>
              <a:t>entitas</a:t>
            </a:r>
            <a:r>
              <a:rPr lang="en-US" dirty="0"/>
              <a:t> </a:t>
            </a:r>
            <a:r>
              <a:rPr lang="en-US" dirty="0" err="1"/>
              <a:t>memiliki</a:t>
            </a:r>
            <a:r>
              <a:rPr lang="en-US" dirty="0"/>
              <a:t> </a:t>
            </a:r>
            <a:r>
              <a:rPr lang="en-US" dirty="0" err="1"/>
              <a:t>hak</a:t>
            </a:r>
            <a:r>
              <a:rPr lang="en-US" dirty="0"/>
              <a:t> </a:t>
            </a:r>
            <a:r>
              <a:rPr lang="en-US" dirty="0" err="1"/>
              <a:t>secara</a:t>
            </a:r>
            <a:r>
              <a:rPr lang="en-US" dirty="0"/>
              <a:t> </a:t>
            </a:r>
            <a:r>
              <a:rPr lang="en-US" dirty="0" err="1"/>
              <a:t>hukum</a:t>
            </a:r>
            <a:r>
              <a:rPr lang="en-US" dirty="0"/>
              <a:t> </a:t>
            </a:r>
            <a:r>
              <a:rPr lang="en-US" dirty="0" err="1"/>
              <a:t>untuk</a:t>
            </a:r>
            <a:r>
              <a:rPr lang="en-US" dirty="0"/>
              <a:t> </a:t>
            </a:r>
            <a:r>
              <a:rPr lang="en-US" dirty="0" err="1"/>
              <a:t>saling</a:t>
            </a:r>
            <a:r>
              <a:rPr lang="en-US" dirty="0"/>
              <a:t> </a:t>
            </a:r>
            <a:r>
              <a:rPr lang="en-US" dirty="0" err="1"/>
              <a:t>hapus</a:t>
            </a:r>
            <a:r>
              <a:rPr lang="en-US" dirty="0"/>
              <a:t> </a:t>
            </a:r>
            <a:r>
              <a:rPr lang="en-US" dirty="0" err="1"/>
              <a:t>aset</a:t>
            </a:r>
            <a:r>
              <a:rPr lang="en-US" dirty="0"/>
              <a:t> </a:t>
            </a:r>
            <a:r>
              <a:rPr lang="en-US" dirty="0" err="1"/>
              <a:t>pajak</a:t>
            </a:r>
            <a:r>
              <a:rPr lang="en-US" dirty="0"/>
              <a:t> </a:t>
            </a:r>
            <a:r>
              <a:rPr lang="en-US" dirty="0" err="1"/>
              <a:t>tangguhan</a:t>
            </a:r>
            <a:r>
              <a:rPr lang="en-US" dirty="0"/>
              <a:t> </a:t>
            </a:r>
            <a:r>
              <a:rPr lang="en-US" dirty="0" err="1"/>
              <a:t>terhadap</a:t>
            </a:r>
            <a:r>
              <a:rPr lang="en-US" dirty="0"/>
              <a:t> </a:t>
            </a:r>
            <a:r>
              <a:rPr lang="en-US" dirty="0" err="1"/>
              <a:t>liabilitas</a:t>
            </a:r>
            <a:r>
              <a:rPr lang="en-US" dirty="0"/>
              <a:t> </a:t>
            </a:r>
            <a:r>
              <a:rPr lang="en-US" dirty="0" err="1"/>
              <a:t>pajak</a:t>
            </a:r>
            <a:r>
              <a:rPr lang="en-US" dirty="0"/>
              <a:t> </a:t>
            </a:r>
            <a:r>
              <a:rPr lang="en-US" dirty="0" err="1"/>
              <a:t>tangguhan</a:t>
            </a:r>
            <a:r>
              <a:rPr lang="en-US" dirty="0"/>
              <a:t>; dan</a:t>
            </a:r>
          </a:p>
          <a:p>
            <a:pPr marL="635000" lvl="1" indent="-285750">
              <a:lnSpc>
                <a:spcPct val="90000"/>
              </a:lnSpc>
              <a:buFont typeface="Arial" panose="020B0604020202020204" pitchFamily="34" charset="0"/>
              <a:buChar char="•"/>
            </a:pPr>
            <a:r>
              <a:rPr lang="en-US" dirty="0" err="1"/>
              <a:t>aset</a:t>
            </a:r>
            <a:r>
              <a:rPr lang="en-US" dirty="0"/>
              <a:t> </a:t>
            </a:r>
            <a:r>
              <a:rPr lang="en-US" dirty="0" err="1"/>
              <a:t>pajak</a:t>
            </a:r>
            <a:r>
              <a:rPr lang="en-US" dirty="0"/>
              <a:t> </a:t>
            </a:r>
            <a:r>
              <a:rPr lang="en-US" dirty="0" err="1"/>
              <a:t>tangguhan</a:t>
            </a:r>
            <a:r>
              <a:rPr lang="en-US" dirty="0"/>
              <a:t> dan </a:t>
            </a:r>
            <a:r>
              <a:rPr lang="en-US" dirty="0" err="1"/>
              <a:t>liabilitas</a:t>
            </a:r>
            <a:r>
              <a:rPr lang="en-US" dirty="0"/>
              <a:t> </a:t>
            </a:r>
            <a:r>
              <a:rPr lang="en-US" dirty="0" err="1"/>
              <a:t>pajak</a:t>
            </a:r>
            <a:r>
              <a:rPr lang="en-US" dirty="0"/>
              <a:t> </a:t>
            </a:r>
            <a:r>
              <a:rPr lang="en-US" dirty="0" err="1"/>
              <a:t>tangguhan</a:t>
            </a:r>
            <a:r>
              <a:rPr lang="en-US" dirty="0"/>
              <a:t> </a:t>
            </a:r>
            <a:r>
              <a:rPr lang="en-US" dirty="0" err="1"/>
              <a:t>terkait</a:t>
            </a:r>
            <a:r>
              <a:rPr lang="en-US" dirty="0"/>
              <a:t> </a:t>
            </a:r>
            <a:r>
              <a:rPr lang="en-US" dirty="0" err="1"/>
              <a:t>dengan</a:t>
            </a:r>
            <a:r>
              <a:rPr lang="en-US" dirty="0"/>
              <a:t> </a:t>
            </a:r>
            <a:r>
              <a:rPr lang="en-US" dirty="0" err="1"/>
              <a:t>pajak</a:t>
            </a:r>
            <a:r>
              <a:rPr lang="en-US" dirty="0"/>
              <a:t> </a:t>
            </a:r>
            <a:r>
              <a:rPr lang="en-US" dirty="0" err="1"/>
              <a:t>penghasilan</a:t>
            </a:r>
            <a:r>
              <a:rPr lang="en-US" dirty="0"/>
              <a:t> yang </a:t>
            </a:r>
            <a:r>
              <a:rPr lang="en-US" dirty="0" err="1"/>
              <a:t>dikenakan</a:t>
            </a:r>
            <a:r>
              <a:rPr lang="en-US" dirty="0"/>
              <a:t> oleh </a:t>
            </a:r>
            <a:r>
              <a:rPr lang="en-US" dirty="0" err="1"/>
              <a:t>otoritas</a:t>
            </a:r>
            <a:r>
              <a:rPr lang="en-US" dirty="0"/>
              <a:t> </a:t>
            </a:r>
            <a:r>
              <a:rPr lang="en-US" dirty="0" err="1"/>
              <a:t>pajak</a:t>
            </a:r>
            <a:r>
              <a:rPr lang="en-US" dirty="0"/>
              <a:t> </a:t>
            </a:r>
            <a:r>
              <a:rPr lang="en-US" dirty="0" err="1"/>
              <a:t>atas</a:t>
            </a:r>
            <a:r>
              <a:rPr lang="en-US" dirty="0"/>
              <a:t> </a:t>
            </a:r>
            <a:r>
              <a:rPr lang="en-US" dirty="0" err="1"/>
              <a:t>entitas</a:t>
            </a:r>
            <a:r>
              <a:rPr lang="en-US" dirty="0"/>
              <a:t> </a:t>
            </a:r>
            <a:r>
              <a:rPr lang="en-US" dirty="0" err="1"/>
              <a:t>kena</a:t>
            </a:r>
            <a:r>
              <a:rPr lang="en-US" dirty="0"/>
              <a:t> </a:t>
            </a:r>
            <a:r>
              <a:rPr lang="en-US" dirty="0" err="1"/>
              <a:t>pajak</a:t>
            </a:r>
            <a:r>
              <a:rPr lang="en-US" dirty="0"/>
              <a:t> yang </a:t>
            </a:r>
            <a:r>
              <a:rPr lang="en-US" dirty="0" err="1"/>
              <a:t>sama</a:t>
            </a:r>
            <a:r>
              <a:rPr lang="en-US" dirty="0"/>
              <a:t> </a:t>
            </a:r>
            <a:r>
              <a:rPr lang="en-US" dirty="0" err="1"/>
              <a:t>atau</a:t>
            </a:r>
            <a:r>
              <a:rPr lang="en-US" dirty="0"/>
              <a:t> </a:t>
            </a:r>
            <a:r>
              <a:rPr lang="en-US" dirty="0" err="1"/>
              <a:t>entitas</a:t>
            </a:r>
            <a:r>
              <a:rPr lang="en-US" dirty="0"/>
              <a:t> </a:t>
            </a:r>
            <a:r>
              <a:rPr lang="en-US" dirty="0" err="1"/>
              <a:t>kena</a:t>
            </a:r>
            <a:r>
              <a:rPr lang="en-US" dirty="0"/>
              <a:t> </a:t>
            </a:r>
            <a:r>
              <a:rPr lang="en-US" dirty="0" err="1"/>
              <a:t>pajak</a:t>
            </a:r>
            <a:r>
              <a:rPr lang="en-US" dirty="0"/>
              <a:t> </a:t>
            </a:r>
            <a:r>
              <a:rPr lang="en-US" dirty="0" err="1"/>
              <a:t>berbeda</a:t>
            </a:r>
            <a:r>
              <a:rPr lang="en-US" dirty="0"/>
              <a:t> yang </a:t>
            </a:r>
            <a:r>
              <a:rPr lang="en-US" dirty="0" err="1"/>
              <a:t>akan</a:t>
            </a:r>
            <a:r>
              <a:rPr lang="en-US" dirty="0"/>
              <a:t> </a:t>
            </a:r>
            <a:r>
              <a:rPr lang="en-US" dirty="0" err="1"/>
              <a:t>merelaisasikan</a:t>
            </a:r>
            <a:r>
              <a:rPr lang="en-US" dirty="0"/>
              <a:t> </a:t>
            </a:r>
            <a:r>
              <a:rPr lang="en-US" dirty="0" err="1"/>
              <a:t>secara</a:t>
            </a:r>
            <a:r>
              <a:rPr lang="en-US" dirty="0"/>
              <a:t> </a:t>
            </a:r>
            <a:r>
              <a:rPr lang="en-US" dirty="0" err="1"/>
              <a:t>bersama</a:t>
            </a:r>
            <a:endParaRPr lang="en-US" dirty="0"/>
          </a:p>
        </p:txBody>
      </p:sp>
      <p:sp>
        <p:nvSpPr>
          <p:cNvPr id="6" name="Rectangle 3">
            <a:extLst>
              <a:ext uri="{FF2B5EF4-FFF2-40B4-BE49-F238E27FC236}">
                <a16:creationId xmlns:a16="http://schemas.microsoft.com/office/drawing/2014/main" id="{F357CE16-44A9-4121-A98E-AEE21F9C31F7}"/>
              </a:ext>
            </a:extLst>
          </p:cNvPr>
          <p:cNvSpPr txBox="1">
            <a:spLocks noChangeArrowheads="1"/>
          </p:cNvSpPr>
          <p:nvPr/>
        </p:nvSpPr>
        <p:spPr>
          <a:xfrm>
            <a:off x="938047" y="5257800"/>
            <a:ext cx="10543904" cy="1143000"/>
          </a:xfrm>
          <a:prstGeom prst="rect">
            <a:avLst/>
          </a:prstGeom>
          <a:solidFill>
            <a:schemeClr val="accent3">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b="1" dirty="0"/>
              <a:t>Beban </a:t>
            </a:r>
            <a:r>
              <a:rPr lang="en-US" sz="2200" b="1" dirty="0" err="1"/>
              <a:t>Pajak</a:t>
            </a:r>
            <a:r>
              <a:rPr lang="en-US" sz="2200" b="1" dirty="0"/>
              <a:t> – </a:t>
            </a:r>
            <a:r>
              <a:rPr lang="en-US" sz="2200" b="1" dirty="0" err="1"/>
              <a:t>Laba</a:t>
            </a:r>
            <a:r>
              <a:rPr lang="en-US" sz="2200" b="1" dirty="0"/>
              <a:t> </a:t>
            </a:r>
            <a:r>
              <a:rPr lang="en-US" sz="2200" b="1" dirty="0" err="1"/>
              <a:t>Rugi</a:t>
            </a:r>
            <a:r>
              <a:rPr lang="en-US" sz="2200" b="1" dirty="0"/>
              <a:t> </a:t>
            </a:r>
            <a:r>
              <a:rPr lang="en-US" sz="2200" b="1" dirty="0" err="1"/>
              <a:t>Aktivitas</a:t>
            </a:r>
            <a:r>
              <a:rPr lang="en-US" sz="2200" b="1" dirty="0"/>
              <a:t> Normal</a:t>
            </a:r>
          </a:p>
          <a:p>
            <a:r>
              <a:rPr lang="en-US" dirty="0"/>
              <a:t>Beban (</a:t>
            </a:r>
            <a:r>
              <a:rPr lang="en-US" dirty="0" err="1"/>
              <a:t>penghasilan</a:t>
            </a:r>
            <a:r>
              <a:rPr lang="en-US" dirty="0"/>
              <a:t>) </a:t>
            </a:r>
            <a:r>
              <a:rPr lang="en-US" dirty="0" err="1"/>
              <a:t>pajak</a:t>
            </a:r>
            <a:r>
              <a:rPr lang="en-US" dirty="0"/>
              <a:t> </a:t>
            </a:r>
            <a:r>
              <a:rPr lang="en-US" dirty="0" err="1"/>
              <a:t>terkait</a:t>
            </a:r>
            <a:r>
              <a:rPr lang="en-US" dirty="0"/>
              <a:t> </a:t>
            </a:r>
            <a:r>
              <a:rPr lang="en-US" dirty="0" err="1"/>
              <a:t>dengan</a:t>
            </a:r>
            <a:r>
              <a:rPr lang="en-US" dirty="0"/>
              <a:t> </a:t>
            </a:r>
            <a:r>
              <a:rPr lang="en-US" dirty="0" err="1"/>
              <a:t>laba</a:t>
            </a:r>
            <a:r>
              <a:rPr lang="en-US" dirty="0"/>
              <a:t> </a:t>
            </a:r>
            <a:r>
              <a:rPr lang="en-US" dirty="0" err="1"/>
              <a:t>rugi</a:t>
            </a:r>
            <a:r>
              <a:rPr lang="en-US" dirty="0"/>
              <a:t> </a:t>
            </a:r>
            <a:r>
              <a:rPr lang="en-US" dirty="0" err="1"/>
              <a:t>dari</a:t>
            </a:r>
            <a:r>
              <a:rPr lang="en-US" dirty="0"/>
              <a:t> </a:t>
            </a:r>
            <a:r>
              <a:rPr lang="en-US" dirty="0" err="1"/>
              <a:t>aktifitas</a:t>
            </a:r>
            <a:r>
              <a:rPr lang="en-US" dirty="0"/>
              <a:t> normal </a:t>
            </a:r>
            <a:r>
              <a:rPr lang="en-US" dirty="0" err="1"/>
              <a:t>disajikan</a:t>
            </a:r>
            <a:r>
              <a:rPr lang="en-US" dirty="0"/>
              <a:t> </a:t>
            </a:r>
            <a:r>
              <a:rPr lang="en-US" dirty="0" err="1"/>
              <a:t>sebagai</a:t>
            </a:r>
            <a:r>
              <a:rPr lang="en-US" dirty="0"/>
              <a:t> </a:t>
            </a:r>
            <a:r>
              <a:rPr lang="en-US" dirty="0" err="1"/>
              <a:t>bagian</a:t>
            </a:r>
            <a:r>
              <a:rPr lang="en-US" dirty="0"/>
              <a:t> </a:t>
            </a:r>
            <a:r>
              <a:rPr lang="en-US" dirty="0" err="1"/>
              <a:t>dari</a:t>
            </a:r>
            <a:r>
              <a:rPr lang="en-US" dirty="0"/>
              <a:t> </a:t>
            </a:r>
            <a:r>
              <a:rPr lang="en-US" dirty="0" err="1"/>
              <a:t>laba</a:t>
            </a:r>
            <a:r>
              <a:rPr lang="en-US" dirty="0"/>
              <a:t> </a:t>
            </a:r>
            <a:r>
              <a:rPr lang="en-US" dirty="0" err="1"/>
              <a:t>rugi</a:t>
            </a:r>
            <a:r>
              <a:rPr lang="en-US" dirty="0"/>
              <a:t> </a:t>
            </a:r>
            <a:r>
              <a:rPr lang="en-US" dirty="0" err="1"/>
              <a:t>dalam</a:t>
            </a:r>
            <a:r>
              <a:rPr lang="en-US" dirty="0"/>
              <a:t> </a:t>
            </a:r>
            <a:r>
              <a:rPr lang="en-US" dirty="0" err="1"/>
              <a:t>laporan</a:t>
            </a:r>
            <a:r>
              <a:rPr lang="en-US" dirty="0"/>
              <a:t> </a:t>
            </a:r>
            <a:r>
              <a:rPr lang="en-US" dirty="0" err="1"/>
              <a:t>laba</a:t>
            </a:r>
            <a:r>
              <a:rPr lang="en-US" dirty="0"/>
              <a:t> </a:t>
            </a:r>
            <a:r>
              <a:rPr lang="en-US" dirty="0" err="1"/>
              <a:t>rugi</a:t>
            </a:r>
            <a:r>
              <a:rPr lang="en-US" dirty="0"/>
              <a:t> dan </a:t>
            </a:r>
            <a:r>
              <a:rPr lang="en-US" dirty="0" err="1"/>
              <a:t>penghasilan</a:t>
            </a:r>
            <a:r>
              <a:rPr lang="en-US" dirty="0"/>
              <a:t> </a:t>
            </a:r>
            <a:r>
              <a:rPr lang="en-US" dirty="0" err="1"/>
              <a:t>komprehensif</a:t>
            </a:r>
            <a:r>
              <a:rPr lang="en-US" dirty="0"/>
              <a:t> lain.</a:t>
            </a:r>
          </a:p>
        </p:txBody>
      </p:sp>
      <p:sp>
        <p:nvSpPr>
          <p:cNvPr id="7" name="Slide Number Placeholder 3">
            <a:extLst>
              <a:ext uri="{FF2B5EF4-FFF2-40B4-BE49-F238E27FC236}">
                <a16:creationId xmlns:a16="http://schemas.microsoft.com/office/drawing/2014/main" id="{BDD23CFD-DE5F-49BE-8C85-448FAE17D8E0}"/>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38</a:t>
            </a:fld>
            <a:endParaRPr lang="en-US" sz="1600" b="1" dirty="0">
              <a:latin typeface="+mj-lt"/>
            </a:endParaRPr>
          </a:p>
        </p:txBody>
      </p:sp>
    </p:spTree>
    <p:extLst>
      <p:ext uri="{BB962C8B-B14F-4D97-AF65-F5344CB8AC3E}">
        <p14:creationId xmlns:p14="http://schemas.microsoft.com/office/powerpoint/2010/main" val="721389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2120800" y="1014573"/>
            <a:ext cx="7950400" cy="763600"/>
          </a:xfrm>
        </p:spPr>
        <p:txBody>
          <a:bodyPr>
            <a:normAutofit/>
          </a:bodyPr>
          <a:lstStyle/>
          <a:p>
            <a:pPr algn="ctr">
              <a:defRPr/>
            </a:pPr>
            <a:r>
              <a:rPr lang="en-US" dirty="0" err="1">
                <a:latin typeface="Fjalla One" panose="02000506040000020004" pitchFamily="2" charset="0"/>
              </a:rPr>
              <a:t>Selisih</a:t>
            </a:r>
            <a:r>
              <a:rPr lang="en-US" dirty="0">
                <a:latin typeface="Fjalla One" panose="02000506040000020004" pitchFamily="2" charset="0"/>
              </a:rPr>
              <a:t> </a:t>
            </a:r>
            <a:r>
              <a:rPr lang="en-US" dirty="0" err="1">
                <a:latin typeface="Fjalla One" panose="02000506040000020004" pitchFamily="2" charset="0"/>
              </a:rPr>
              <a:t>Kurs</a:t>
            </a:r>
            <a:endParaRPr lang="en-US" dirty="0">
              <a:latin typeface="Fjalla One" panose="02000506040000020004" pitchFamily="2" charset="0"/>
            </a:endParaRPr>
          </a:p>
        </p:txBody>
      </p:sp>
      <p:sp>
        <p:nvSpPr>
          <p:cNvPr id="36870" name="Rectangle 3"/>
          <p:cNvSpPr>
            <a:spLocks noGrp="1" noChangeArrowheads="1"/>
          </p:cNvSpPr>
          <p:nvPr>
            <p:ph sz="quarter" idx="10"/>
          </p:nvPr>
        </p:nvSpPr>
        <p:spPr>
          <a:xfrm>
            <a:off x="1562438" y="2209800"/>
            <a:ext cx="9667145" cy="2895600"/>
          </a:xfrm>
        </p:spPr>
        <p:txBody>
          <a:bodyPr/>
          <a:lstStyle/>
          <a:p>
            <a:pPr marL="342900" indent="-342900">
              <a:spcBef>
                <a:spcPts val="1200"/>
              </a:spcBef>
              <a:buFont typeface="Arial" panose="020B0604020202020204" pitchFamily="34" charset="0"/>
              <a:buChar char="•"/>
            </a:pPr>
            <a:r>
              <a:rPr lang="en-US" dirty="0"/>
              <a:t>PSAK 221 (</a:t>
            </a:r>
            <a:r>
              <a:rPr lang="en-US" dirty="0" err="1"/>
              <a:t>revisi</a:t>
            </a:r>
            <a:r>
              <a:rPr lang="en-US" dirty="0"/>
              <a:t> 2010): </a:t>
            </a:r>
            <a:r>
              <a:rPr lang="en-US" dirty="0" err="1"/>
              <a:t>Pengaruh</a:t>
            </a:r>
            <a:r>
              <a:rPr lang="en-US" dirty="0"/>
              <a:t> </a:t>
            </a:r>
            <a:r>
              <a:rPr lang="en-US" dirty="0" err="1"/>
              <a:t>Perubahan</a:t>
            </a:r>
            <a:r>
              <a:rPr lang="en-US" dirty="0"/>
              <a:t> </a:t>
            </a:r>
            <a:r>
              <a:rPr lang="en-US" dirty="0" err="1"/>
              <a:t>Kurs</a:t>
            </a:r>
            <a:r>
              <a:rPr lang="en-US" dirty="0"/>
              <a:t> Valuta </a:t>
            </a:r>
            <a:r>
              <a:rPr lang="en-US" dirty="0" err="1"/>
              <a:t>Asing</a:t>
            </a:r>
            <a:r>
              <a:rPr lang="en-US" dirty="0"/>
              <a:t> </a:t>
            </a:r>
            <a:r>
              <a:rPr lang="en-US" dirty="0" err="1"/>
              <a:t>mensyaratkan</a:t>
            </a:r>
            <a:r>
              <a:rPr lang="en-US" dirty="0"/>
              <a:t> </a:t>
            </a:r>
            <a:r>
              <a:rPr lang="en-US" dirty="0" err="1"/>
              <a:t>selisih</a:t>
            </a:r>
            <a:r>
              <a:rPr lang="en-US" dirty="0"/>
              <a:t> </a:t>
            </a:r>
            <a:r>
              <a:rPr lang="en-US" dirty="0" err="1"/>
              <a:t>kurs</a:t>
            </a:r>
            <a:r>
              <a:rPr lang="en-US" dirty="0"/>
              <a:t> (</a:t>
            </a:r>
            <a:r>
              <a:rPr lang="en-US" i="1" dirty="0"/>
              <a:t>exchange difference</a:t>
            </a:r>
            <a:r>
              <a:rPr lang="en-US" dirty="0"/>
              <a:t>) </a:t>
            </a:r>
            <a:r>
              <a:rPr lang="en-US" dirty="0" err="1"/>
              <a:t>tertentu</a:t>
            </a:r>
            <a:r>
              <a:rPr lang="en-US" dirty="0"/>
              <a:t> </a:t>
            </a:r>
            <a:r>
              <a:rPr lang="en-US" dirty="0" err="1"/>
              <a:t>diakui</a:t>
            </a:r>
            <a:r>
              <a:rPr lang="en-US" dirty="0"/>
              <a:t> </a:t>
            </a:r>
            <a:r>
              <a:rPr lang="en-US" dirty="0" err="1"/>
              <a:t>sebagai</a:t>
            </a:r>
            <a:r>
              <a:rPr lang="en-US" dirty="0"/>
              <a:t> </a:t>
            </a:r>
            <a:r>
              <a:rPr lang="en-US" dirty="0" err="1"/>
              <a:t>pendapatan</a:t>
            </a:r>
            <a:r>
              <a:rPr lang="en-US" dirty="0"/>
              <a:t> </a:t>
            </a:r>
            <a:r>
              <a:rPr lang="en-US" dirty="0" err="1"/>
              <a:t>atau</a:t>
            </a:r>
            <a:r>
              <a:rPr lang="en-US" dirty="0"/>
              <a:t> </a:t>
            </a:r>
            <a:r>
              <a:rPr lang="en-US" dirty="0" err="1"/>
              <a:t>beban</a:t>
            </a:r>
            <a:r>
              <a:rPr lang="en-US" dirty="0"/>
              <a:t>, </a:t>
            </a:r>
            <a:r>
              <a:rPr lang="en-US" dirty="0" err="1"/>
              <a:t>namun</a:t>
            </a:r>
            <a:r>
              <a:rPr lang="en-US" dirty="0"/>
              <a:t> </a:t>
            </a:r>
            <a:r>
              <a:rPr lang="en-US" dirty="0" err="1"/>
              <a:t>Pernyataan</a:t>
            </a:r>
            <a:r>
              <a:rPr lang="en-US" dirty="0"/>
              <a:t> </a:t>
            </a:r>
            <a:r>
              <a:rPr lang="en-US" dirty="0" err="1"/>
              <a:t>tersebut</a:t>
            </a:r>
            <a:r>
              <a:rPr lang="en-US" dirty="0"/>
              <a:t> </a:t>
            </a:r>
            <a:r>
              <a:rPr lang="en-US" dirty="0" err="1"/>
              <a:t>tidak</a:t>
            </a:r>
            <a:r>
              <a:rPr lang="en-US" dirty="0"/>
              <a:t> </a:t>
            </a:r>
            <a:r>
              <a:rPr lang="en-US" dirty="0" err="1"/>
              <a:t>mengatur</a:t>
            </a:r>
            <a:r>
              <a:rPr lang="en-US" dirty="0"/>
              <a:t> </a:t>
            </a:r>
            <a:r>
              <a:rPr lang="en-US" dirty="0" err="1"/>
              <a:t>spesifik</a:t>
            </a:r>
            <a:r>
              <a:rPr lang="en-US" dirty="0"/>
              <a:t> </a:t>
            </a:r>
            <a:r>
              <a:rPr lang="en-US" dirty="0" err="1"/>
              <a:t>apakah</a:t>
            </a:r>
            <a:r>
              <a:rPr lang="en-US" dirty="0"/>
              <a:t> </a:t>
            </a:r>
            <a:r>
              <a:rPr lang="en-US" dirty="0" err="1"/>
              <a:t>selisih</a:t>
            </a:r>
            <a:r>
              <a:rPr lang="en-US" dirty="0"/>
              <a:t> </a:t>
            </a:r>
            <a:r>
              <a:rPr lang="en-US" dirty="0" err="1"/>
              <a:t>kurs</a:t>
            </a:r>
            <a:r>
              <a:rPr lang="en-US" dirty="0"/>
              <a:t> </a:t>
            </a:r>
            <a:r>
              <a:rPr lang="en-US" dirty="0" err="1"/>
              <a:t>harus</a:t>
            </a:r>
            <a:r>
              <a:rPr lang="en-US" dirty="0"/>
              <a:t> </a:t>
            </a:r>
            <a:r>
              <a:rPr lang="en-US" dirty="0" err="1"/>
              <a:t>disajikan</a:t>
            </a:r>
            <a:r>
              <a:rPr lang="en-US" dirty="0"/>
              <a:t> pada </a:t>
            </a:r>
            <a:r>
              <a:rPr lang="en-US" dirty="0" err="1"/>
              <a:t>laporan</a:t>
            </a:r>
            <a:r>
              <a:rPr lang="en-US" dirty="0"/>
              <a:t> </a:t>
            </a:r>
            <a:r>
              <a:rPr lang="en-US" dirty="0" err="1"/>
              <a:t>laba</a:t>
            </a:r>
            <a:r>
              <a:rPr lang="en-US" dirty="0"/>
              <a:t> </a:t>
            </a:r>
            <a:r>
              <a:rPr lang="en-US" dirty="0" err="1"/>
              <a:t>rugi</a:t>
            </a:r>
            <a:r>
              <a:rPr lang="en-US" dirty="0"/>
              <a:t> </a:t>
            </a:r>
            <a:r>
              <a:rPr lang="en-US" dirty="0" err="1"/>
              <a:t>komprehensif</a:t>
            </a:r>
            <a:r>
              <a:rPr lang="en-US" dirty="0"/>
              <a:t>. </a:t>
            </a:r>
          </a:p>
          <a:p>
            <a:pPr marL="342900" indent="-342900">
              <a:spcBef>
                <a:spcPts val="1200"/>
              </a:spcBef>
              <a:buFont typeface="Arial" panose="020B0604020202020204" pitchFamily="34" charset="0"/>
              <a:buChar char="•"/>
            </a:pPr>
            <a:r>
              <a:rPr lang="en-US" dirty="0" err="1"/>
              <a:t>Selisih</a:t>
            </a:r>
            <a:r>
              <a:rPr lang="en-US" dirty="0"/>
              <a:t> </a:t>
            </a:r>
            <a:r>
              <a:rPr lang="en-US" dirty="0" err="1"/>
              <a:t>kurs</a:t>
            </a:r>
            <a:r>
              <a:rPr lang="en-US" dirty="0"/>
              <a:t> </a:t>
            </a:r>
            <a:r>
              <a:rPr lang="en-US" dirty="0" err="1"/>
              <a:t>dari</a:t>
            </a:r>
            <a:r>
              <a:rPr lang="en-US" dirty="0"/>
              <a:t> </a:t>
            </a:r>
            <a:r>
              <a:rPr lang="en-US" dirty="0" err="1"/>
              <a:t>penjabaran</a:t>
            </a:r>
            <a:r>
              <a:rPr lang="en-US" dirty="0"/>
              <a:t> </a:t>
            </a:r>
            <a:r>
              <a:rPr lang="en-US" dirty="0" err="1"/>
              <a:t>aset</a:t>
            </a:r>
            <a:r>
              <a:rPr lang="en-US" dirty="0"/>
              <a:t> </a:t>
            </a:r>
            <a:r>
              <a:rPr lang="en-US" dirty="0" err="1"/>
              <a:t>atau</a:t>
            </a:r>
            <a:r>
              <a:rPr lang="en-US" dirty="0"/>
              <a:t> </a:t>
            </a:r>
            <a:r>
              <a:rPr lang="en-US" dirty="0" err="1"/>
              <a:t>liabilitas</a:t>
            </a:r>
            <a:r>
              <a:rPr lang="en-US" dirty="0"/>
              <a:t> </a:t>
            </a:r>
            <a:r>
              <a:rPr lang="en-US" dirty="0" err="1"/>
              <a:t>pajak</a:t>
            </a:r>
            <a:r>
              <a:rPr lang="en-US" dirty="0"/>
              <a:t> </a:t>
            </a:r>
            <a:r>
              <a:rPr lang="en-US" dirty="0" err="1"/>
              <a:t>tangguhan</a:t>
            </a:r>
            <a:r>
              <a:rPr lang="en-US" dirty="0"/>
              <a:t> yang </a:t>
            </a:r>
            <a:r>
              <a:rPr lang="en-US" dirty="0" err="1"/>
              <a:t>berasal</a:t>
            </a:r>
            <a:r>
              <a:rPr lang="en-US" dirty="0"/>
              <a:t> </a:t>
            </a:r>
            <a:r>
              <a:rPr lang="en-US" dirty="0" err="1"/>
              <a:t>dari</a:t>
            </a:r>
            <a:r>
              <a:rPr lang="en-US" dirty="0"/>
              <a:t> </a:t>
            </a:r>
            <a:r>
              <a:rPr lang="en-US" dirty="0" err="1"/>
              <a:t>penjabaran</a:t>
            </a:r>
            <a:r>
              <a:rPr lang="en-US" dirty="0"/>
              <a:t> </a:t>
            </a:r>
            <a:r>
              <a:rPr lang="en-US" dirty="0" err="1"/>
              <a:t>laporan</a:t>
            </a:r>
            <a:r>
              <a:rPr lang="en-US" dirty="0"/>
              <a:t> </a:t>
            </a:r>
            <a:r>
              <a:rPr lang="en-US" dirty="0" err="1"/>
              <a:t>keuangan</a:t>
            </a:r>
            <a:r>
              <a:rPr lang="en-US" dirty="0"/>
              <a:t> </a:t>
            </a:r>
            <a:r>
              <a:rPr lang="en-US" dirty="0" err="1"/>
              <a:t>entitas</a:t>
            </a:r>
            <a:r>
              <a:rPr lang="en-US" dirty="0"/>
              <a:t> </a:t>
            </a:r>
            <a:r>
              <a:rPr lang="en-US" dirty="0" err="1"/>
              <a:t>asing</a:t>
            </a:r>
            <a:r>
              <a:rPr lang="en-US" dirty="0"/>
              <a:t> </a:t>
            </a:r>
            <a:r>
              <a:rPr lang="en-US" dirty="0" err="1"/>
              <a:t>boleh</a:t>
            </a:r>
            <a:r>
              <a:rPr lang="en-US" dirty="0"/>
              <a:t> </a:t>
            </a:r>
            <a:r>
              <a:rPr lang="en-US" dirty="0" err="1"/>
              <a:t>dikelompokkan</a:t>
            </a:r>
            <a:r>
              <a:rPr lang="en-US" dirty="0"/>
              <a:t> </a:t>
            </a:r>
            <a:r>
              <a:rPr lang="en-US" dirty="0" err="1"/>
              <a:t>ke</a:t>
            </a:r>
            <a:r>
              <a:rPr lang="en-US" dirty="0"/>
              <a:t> </a:t>
            </a:r>
            <a:r>
              <a:rPr lang="en-US" dirty="0" err="1"/>
              <a:t>beban</a:t>
            </a:r>
            <a:r>
              <a:rPr lang="en-US" dirty="0"/>
              <a:t> (</a:t>
            </a:r>
            <a:r>
              <a:rPr lang="en-US" dirty="0" err="1"/>
              <a:t>penghasilan</a:t>
            </a:r>
            <a:r>
              <a:rPr lang="en-US" dirty="0"/>
              <a:t>) </a:t>
            </a:r>
            <a:r>
              <a:rPr lang="en-US" dirty="0" err="1"/>
              <a:t>pajak</a:t>
            </a:r>
            <a:r>
              <a:rPr lang="en-US" dirty="0"/>
              <a:t> </a:t>
            </a:r>
            <a:r>
              <a:rPr lang="en-US" dirty="0" err="1"/>
              <a:t>tangguhan</a:t>
            </a:r>
            <a:r>
              <a:rPr lang="en-US" dirty="0"/>
              <a:t>, </a:t>
            </a:r>
            <a:r>
              <a:rPr lang="en-US" dirty="0" err="1"/>
              <a:t>jika</a:t>
            </a:r>
            <a:r>
              <a:rPr lang="en-US" dirty="0"/>
              <a:t> </a:t>
            </a:r>
            <a:r>
              <a:rPr lang="en-US" dirty="0" err="1"/>
              <a:t>penyajian</a:t>
            </a:r>
            <a:r>
              <a:rPr lang="en-US" dirty="0"/>
              <a:t> </a:t>
            </a:r>
            <a:r>
              <a:rPr lang="en-US" dirty="0" err="1"/>
              <a:t>seperti</a:t>
            </a:r>
            <a:r>
              <a:rPr lang="en-US" dirty="0"/>
              <a:t> </a:t>
            </a:r>
            <a:r>
              <a:rPr lang="en-US" dirty="0" err="1"/>
              <a:t>itu</a:t>
            </a:r>
            <a:r>
              <a:rPr lang="en-US" dirty="0"/>
              <a:t> </a:t>
            </a:r>
            <a:r>
              <a:rPr lang="en-US" dirty="0" err="1"/>
              <a:t>dianggap</a:t>
            </a:r>
            <a:r>
              <a:rPr lang="en-US" dirty="0"/>
              <a:t> paling </a:t>
            </a:r>
            <a:r>
              <a:rPr lang="en-US" dirty="0" err="1"/>
              <a:t>bermanfaat</a:t>
            </a:r>
            <a:r>
              <a:rPr lang="en-US" dirty="0"/>
              <a:t> </a:t>
            </a:r>
            <a:r>
              <a:rPr lang="en-US" dirty="0" err="1"/>
              <a:t>untuk</a:t>
            </a:r>
            <a:r>
              <a:rPr lang="en-US" dirty="0"/>
              <a:t> </a:t>
            </a:r>
            <a:r>
              <a:rPr lang="en-US" dirty="0" err="1"/>
              <a:t>pengguna</a:t>
            </a:r>
            <a:r>
              <a:rPr lang="en-US" dirty="0"/>
              <a:t> </a:t>
            </a:r>
            <a:r>
              <a:rPr lang="en-US" dirty="0" err="1"/>
              <a:t>laporan</a:t>
            </a:r>
            <a:r>
              <a:rPr lang="en-US" dirty="0"/>
              <a:t> </a:t>
            </a:r>
            <a:r>
              <a:rPr lang="en-US" dirty="0" err="1"/>
              <a:t>keuangan</a:t>
            </a:r>
            <a:r>
              <a:rPr lang="en-US" dirty="0"/>
              <a:t>.</a:t>
            </a:r>
          </a:p>
        </p:txBody>
      </p:sp>
      <p:sp>
        <p:nvSpPr>
          <p:cNvPr id="5" name="Slide Number Placeholder 3">
            <a:extLst>
              <a:ext uri="{FF2B5EF4-FFF2-40B4-BE49-F238E27FC236}">
                <a16:creationId xmlns:a16="http://schemas.microsoft.com/office/drawing/2014/main" id="{E89CC59A-6DD6-42BC-A35C-0CA20A4242DB}"/>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39</a:t>
            </a:fld>
            <a:endParaRPr lang="en-US" sz="1600" b="1" dirty="0">
              <a:latin typeface="+mj-lt"/>
            </a:endParaRPr>
          </a:p>
        </p:txBody>
      </p:sp>
    </p:spTree>
    <p:extLst>
      <p:ext uri="{BB962C8B-B14F-4D97-AF65-F5344CB8AC3E}">
        <p14:creationId xmlns:p14="http://schemas.microsoft.com/office/powerpoint/2010/main" val="378218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8025"/>
            <a:ext cx="10179300" cy="768000"/>
          </a:xfrm>
        </p:spPr>
        <p:txBody>
          <a:bodyPr>
            <a:noAutofit/>
          </a:bodyPr>
          <a:lstStyle/>
          <a:p>
            <a:pPr algn="ctr">
              <a:defRPr/>
            </a:pPr>
            <a:r>
              <a:rPr lang="en-US" dirty="0" err="1">
                <a:latin typeface="Fjalla One" panose="02000506040000020004" pitchFamily="2" charset="0"/>
              </a:rPr>
              <a:t>Pengungkapan</a:t>
            </a:r>
            <a:endParaRPr lang="id-ID" dirty="0">
              <a:latin typeface="Fjalla One" panose="02000506040000020004" pitchFamily="2" charset="0"/>
            </a:endParaRPr>
          </a:p>
        </p:txBody>
      </p:sp>
      <p:sp>
        <p:nvSpPr>
          <p:cNvPr id="7" name="Content Placeholder 2">
            <a:extLst>
              <a:ext uri="{FF2B5EF4-FFF2-40B4-BE49-F238E27FC236}">
                <a16:creationId xmlns:a16="http://schemas.microsoft.com/office/drawing/2014/main" id="{BAC20EC9-2172-43C6-AEAA-439D83A2B7B7}"/>
              </a:ext>
            </a:extLst>
          </p:cNvPr>
          <p:cNvSpPr txBox="1">
            <a:spLocks/>
          </p:cNvSpPr>
          <p:nvPr/>
        </p:nvSpPr>
        <p:spPr>
          <a:xfrm>
            <a:off x="979469" y="1575371"/>
            <a:ext cx="10465941" cy="4342544"/>
          </a:xfrm>
        </p:spPr>
        <p:txBody>
          <a:bodyPr>
            <a:normAutofit lnSpcReduction="10000"/>
          </a:bodyPr>
          <a:lstStyle>
            <a:defPPr marR="0" lvl="0" algn="l" rtl="0">
              <a:lnSpc>
                <a:spcPct val="100000"/>
              </a:lnSpc>
              <a:spcBef>
                <a:spcPts val="0"/>
              </a:spcBef>
              <a:spcAft>
                <a:spcPts val="0"/>
              </a:spcAft>
            </a:defPPr>
            <a:lvl1pPr marL="228600" marR="0" lvl="0" indent="-228600" algn="l" rtl="0" eaLnBrk="1" hangingPunct="1">
              <a:lnSpc>
                <a:spcPct val="100000"/>
              </a:lnSpc>
              <a:spcBef>
                <a:spcPts val="600"/>
              </a:spcBef>
              <a:spcAft>
                <a:spcPts val="0"/>
              </a:spcAft>
              <a:buClr>
                <a:srgbClr val="000000"/>
              </a:buClr>
              <a:buFont typeface="Arial"/>
              <a:defRPr sz="2000" b="0" i="0" u="none" strike="noStrike" cap="none">
                <a:solidFill>
                  <a:srgbClr val="000000"/>
                </a:solidFill>
                <a:latin typeface="Arial"/>
                <a:ea typeface="Arial"/>
                <a:cs typeface="Arial"/>
                <a:sym typeface="Arial"/>
              </a:defRPr>
            </a:lvl1pPr>
            <a:lvl2pPr marL="579438" marR="0" lvl="1" indent="-230188" algn="l" rtl="0" eaLnBrk="1" hangingPunct="1">
              <a:lnSpc>
                <a:spcPct val="100000"/>
              </a:lnSpc>
              <a:spcBef>
                <a:spcPts val="6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L="912813" marR="0" lvl="2" indent="-228600" algn="l" rtl="0" eaLnBrk="1" hangingPunct="1">
              <a:lnSpc>
                <a:spcPct val="100000"/>
              </a:lnSpc>
              <a:spcBef>
                <a:spcPts val="60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L="1263650" marR="0" lvl="3" indent="-228600" algn="l" rtl="0" eaLnBrk="1" hangingPunct="1">
              <a:lnSpc>
                <a:spcPct val="100000"/>
              </a:lnSpc>
              <a:spcBef>
                <a:spcPts val="6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L="1600200" marR="0" lvl="4" indent="-228600" algn="l" rtl="0" eaLnBrk="1" hangingPunct="1">
              <a:lnSpc>
                <a:spcPct val="100000"/>
              </a:lnSpc>
              <a:spcBef>
                <a:spcPts val="6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r>
              <a:rPr lang="sv-SE" sz="2200" b="1" i="1" kern="0" dirty="0">
                <a:latin typeface="+mn-lt"/>
              </a:rPr>
              <a:t>Komponen utama beban (penghasilan) pajak diungkapkan secara terpisah :</a:t>
            </a:r>
          </a:p>
          <a:p>
            <a:pPr marL="635000" lvl="1" indent="-285750" defTabSz="914400">
              <a:buFont typeface="Arial" panose="020B0604020202020204" pitchFamily="34" charset="0"/>
              <a:buChar char="•"/>
            </a:pPr>
            <a:r>
              <a:rPr lang="en-US" sz="2000" kern="0" dirty="0" err="1">
                <a:latin typeface="+mn-lt"/>
              </a:rPr>
              <a:t>beban</a:t>
            </a:r>
            <a:r>
              <a:rPr lang="en-US" sz="2000" kern="0" dirty="0">
                <a:latin typeface="+mn-lt"/>
              </a:rPr>
              <a:t> (</a:t>
            </a:r>
            <a:r>
              <a:rPr lang="en-US" sz="2000" kern="0" dirty="0" err="1">
                <a:latin typeface="+mn-lt"/>
              </a:rPr>
              <a:t>penghasilan</a:t>
            </a:r>
            <a:r>
              <a:rPr lang="en-US" sz="2000" kern="0" dirty="0">
                <a:latin typeface="+mn-lt"/>
              </a:rPr>
              <a:t>) </a:t>
            </a:r>
            <a:r>
              <a:rPr lang="en-US" sz="2000" kern="0" dirty="0" err="1">
                <a:latin typeface="+mn-lt"/>
              </a:rPr>
              <a:t>pajak</a:t>
            </a:r>
            <a:r>
              <a:rPr lang="en-US" sz="2000" kern="0" dirty="0">
                <a:latin typeface="+mn-lt"/>
              </a:rPr>
              <a:t> </a:t>
            </a:r>
            <a:r>
              <a:rPr lang="en-US" sz="2000" kern="0" dirty="0" err="1">
                <a:latin typeface="+mn-lt"/>
              </a:rPr>
              <a:t>kini</a:t>
            </a:r>
            <a:r>
              <a:rPr lang="en-US" sz="2000" kern="0" dirty="0">
                <a:latin typeface="+mn-lt"/>
              </a:rPr>
              <a:t>; </a:t>
            </a:r>
          </a:p>
          <a:p>
            <a:pPr marL="635000" lvl="1" indent="-285750" defTabSz="914400">
              <a:buFont typeface="Arial" panose="020B0604020202020204" pitchFamily="34" charset="0"/>
              <a:buChar char="•"/>
            </a:pPr>
            <a:r>
              <a:rPr lang="en-US" sz="2000" kern="0" dirty="0" err="1">
                <a:latin typeface="+mn-lt"/>
              </a:rPr>
              <a:t>penyesuaian</a:t>
            </a:r>
            <a:r>
              <a:rPr lang="en-US" sz="2000" kern="0" dirty="0">
                <a:latin typeface="+mn-lt"/>
              </a:rPr>
              <a:t> </a:t>
            </a:r>
            <a:r>
              <a:rPr lang="en-US" sz="2000" kern="0" dirty="0" err="1">
                <a:latin typeface="+mn-lt"/>
              </a:rPr>
              <a:t>atas</a:t>
            </a:r>
            <a:r>
              <a:rPr lang="en-US" sz="2000" kern="0" dirty="0">
                <a:latin typeface="+mn-lt"/>
              </a:rPr>
              <a:t> </a:t>
            </a:r>
            <a:r>
              <a:rPr lang="en-US" sz="2000" kern="0" dirty="0" err="1">
                <a:latin typeface="+mn-lt"/>
              </a:rPr>
              <a:t>pajak</a:t>
            </a:r>
            <a:r>
              <a:rPr lang="en-US" sz="2000" kern="0" dirty="0">
                <a:latin typeface="+mn-lt"/>
              </a:rPr>
              <a:t> </a:t>
            </a:r>
            <a:r>
              <a:rPr lang="en-US" sz="2000" kern="0" dirty="0" err="1">
                <a:latin typeface="+mn-lt"/>
              </a:rPr>
              <a:t>kini</a:t>
            </a:r>
            <a:r>
              <a:rPr lang="en-US" sz="2000" kern="0" dirty="0">
                <a:latin typeface="+mn-lt"/>
              </a:rPr>
              <a:t> yang </a:t>
            </a:r>
            <a:r>
              <a:rPr lang="en-US" sz="2000" kern="0" dirty="0" err="1">
                <a:latin typeface="+mn-lt"/>
              </a:rPr>
              <a:t>berasal</a:t>
            </a:r>
            <a:r>
              <a:rPr lang="en-US" sz="2000" kern="0" dirty="0">
                <a:latin typeface="+mn-lt"/>
              </a:rPr>
              <a:t> </a:t>
            </a:r>
            <a:r>
              <a:rPr lang="en-US" sz="2000" kern="0" dirty="0" err="1">
                <a:latin typeface="+mn-lt"/>
              </a:rPr>
              <a:t>dari</a:t>
            </a:r>
            <a:r>
              <a:rPr lang="en-US" sz="2000" kern="0" dirty="0">
                <a:latin typeface="+mn-lt"/>
              </a:rPr>
              <a:t> </a:t>
            </a:r>
            <a:r>
              <a:rPr lang="en-US" sz="2000" kern="0" dirty="0" err="1">
                <a:latin typeface="+mn-lt"/>
              </a:rPr>
              <a:t>periode</a:t>
            </a:r>
            <a:r>
              <a:rPr lang="en-US" sz="2000" kern="0" dirty="0">
                <a:latin typeface="+mn-lt"/>
              </a:rPr>
              <a:t> </a:t>
            </a:r>
            <a:r>
              <a:rPr lang="en-US" sz="2000" kern="0" dirty="0" err="1">
                <a:latin typeface="+mn-lt"/>
              </a:rPr>
              <a:t>sebelumnya</a:t>
            </a:r>
            <a:r>
              <a:rPr lang="en-US" sz="2000" kern="0" dirty="0">
                <a:latin typeface="+mn-lt"/>
              </a:rPr>
              <a:t>;</a:t>
            </a:r>
          </a:p>
          <a:p>
            <a:pPr marL="635000" lvl="1" indent="-285750" defTabSz="914400">
              <a:buFont typeface="Arial" panose="020B0604020202020204" pitchFamily="34" charset="0"/>
              <a:buChar char="•"/>
            </a:pPr>
            <a:r>
              <a:rPr lang="en-US" sz="2000" kern="0" dirty="0" err="1">
                <a:latin typeface="+mn-lt"/>
              </a:rPr>
              <a:t>jumlah</a:t>
            </a:r>
            <a:r>
              <a:rPr lang="en-US" sz="2000" kern="0" dirty="0">
                <a:latin typeface="+mn-lt"/>
              </a:rPr>
              <a:t> </a:t>
            </a:r>
            <a:r>
              <a:rPr lang="en-US" sz="2000" kern="0" dirty="0" err="1">
                <a:latin typeface="+mn-lt"/>
              </a:rPr>
              <a:t>beban</a:t>
            </a:r>
            <a:r>
              <a:rPr lang="en-US" sz="2000" kern="0" dirty="0">
                <a:latin typeface="+mn-lt"/>
              </a:rPr>
              <a:t> (</a:t>
            </a:r>
            <a:r>
              <a:rPr lang="en-US" sz="2000" kern="0" dirty="0" err="1">
                <a:latin typeface="+mn-lt"/>
              </a:rPr>
              <a:t>penghasilan</a:t>
            </a:r>
            <a:r>
              <a:rPr lang="en-US" sz="2000" kern="0" dirty="0">
                <a:latin typeface="+mn-lt"/>
              </a:rPr>
              <a:t>) </a:t>
            </a:r>
            <a:r>
              <a:rPr lang="en-US" sz="2000" kern="0" dirty="0" err="1">
                <a:latin typeface="+mn-lt"/>
              </a:rPr>
              <a:t>pajak</a:t>
            </a:r>
            <a:r>
              <a:rPr lang="en-US" sz="2000" kern="0" dirty="0">
                <a:latin typeface="+mn-lt"/>
              </a:rPr>
              <a:t> </a:t>
            </a:r>
            <a:r>
              <a:rPr lang="en-US" sz="2000" kern="0" dirty="0" err="1">
                <a:latin typeface="+mn-lt"/>
              </a:rPr>
              <a:t>tangguhan</a:t>
            </a:r>
            <a:r>
              <a:rPr lang="en-US" sz="2000" kern="0" dirty="0">
                <a:latin typeface="+mn-lt"/>
              </a:rPr>
              <a:t> </a:t>
            </a:r>
            <a:r>
              <a:rPr lang="en-US" sz="2000" kern="0" dirty="0" err="1">
                <a:latin typeface="+mn-lt"/>
              </a:rPr>
              <a:t>baik</a:t>
            </a:r>
            <a:r>
              <a:rPr lang="en-US" sz="2000" kern="0" dirty="0">
                <a:latin typeface="+mn-lt"/>
              </a:rPr>
              <a:t> yang </a:t>
            </a:r>
            <a:r>
              <a:rPr lang="en-US" sz="2000" kern="0" dirty="0" err="1">
                <a:latin typeface="+mn-lt"/>
              </a:rPr>
              <a:t>berasal</a:t>
            </a:r>
            <a:r>
              <a:rPr lang="en-US" sz="2000" kern="0" dirty="0">
                <a:latin typeface="+mn-lt"/>
              </a:rPr>
              <a:t> </a:t>
            </a:r>
            <a:r>
              <a:rPr lang="en-US" sz="2000" kern="0" dirty="0" err="1">
                <a:latin typeface="+mn-lt"/>
              </a:rPr>
              <a:t>dari</a:t>
            </a:r>
            <a:r>
              <a:rPr lang="en-US" sz="2000" kern="0" dirty="0">
                <a:latin typeface="+mn-lt"/>
              </a:rPr>
              <a:t> </a:t>
            </a:r>
            <a:r>
              <a:rPr lang="en-US" sz="2000" kern="0" dirty="0" err="1">
                <a:latin typeface="+mn-lt"/>
              </a:rPr>
              <a:t>timbulnya</a:t>
            </a:r>
            <a:r>
              <a:rPr lang="en-US" sz="2000" kern="0" dirty="0">
                <a:latin typeface="+mn-lt"/>
              </a:rPr>
              <a:t> </a:t>
            </a:r>
            <a:r>
              <a:rPr lang="en-US" sz="2000" kern="0" dirty="0" err="1">
                <a:latin typeface="+mn-lt"/>
              </a:rPr>
              <a:t>perbedaan</a:t>
            </a:r>
            <a:r>
              <a:rPr lang="en-US" sz="2000" kern="0" dirty="0">
                <a:latin typeface="+mn-lt"/>
              </a:rPr>
              <a:t> </a:t>
            </a:r>
            <a:r>
              <a:rPr lang="en-US" sz="2000" kern="0" dirty="0" err="1">
                <a:latin typeface="+mn-lt"/>
              </a:rPr>
              <a:t>temporer</a:t>
            </a:r>
            <a:r>
              <a:rPr lang="en-US" sz="2000" kern="0" dirty="0">
                <a:latin typeface="+mn-lt"/>
              </a:rPr>
              <a:t> </a:t>
            </a:r>
            <a:r>
              <a:rPr lang="en-US" sz="2000" kern="0" dirty="0" err="1">
                <a:latin typeface="+mn-lt"/>
              </a:rPr>
              <a:t>maupun</a:t>
            </a:r>
            <a:r>
              <a:rPr lang="en-US" sz="2000" kern="0" dirty="0">
                <a:latin typeface="+mn-lt"/>
              </a:rPr>
              <a:t> </a:t>
            </a:r>
            <a:r>
              <a:rPr lang="en-US" sz="2000" kern="0" dirty="0" err="1">
                <a:latin typeface="+mn-lt"/>
              </a:rPr>
              <a:t>dari</a:t>
            </a:r>
            <a:r>
              <a:rPr lang="en-US" sz="2000" kern="0" dirty="0">
                <a:latin typeface="+mn-lt"/>
              </a:rPr>
              <a:t> </a:t>
            </a:r>
            <a:r>
              <a:rPr lang="en-US" sz="2000" kern="0" dirty="0" err="1">
                <a:latin typeface="+mn-lt"/>
              </a:rPr>
              <a:t>realisasinya</a:t>
            </a:r>
            <a:r>
              <a:rPr lang="en-US" sz="2000" kern="0" dirty="0">
                <a:latin typeface="+mn-lt"/>
              </a:rPr>
              <a:t>;</a:t>
            </a:r>
          </a:p>
          <a:p>
            <a:pPr marL="635000" lvl="1" indent="-285750" defTabSz="914400">
              <a:buFont typeface="Arial" panose="020B0604020202020204" pitchFamily="34" charset="0"/>
              <a:buChar char="•"/>
            </a:pPr>
            <a:r>
              <a:rPr lang="en-US" sz="2000" kern="0" dirty="0" err="1">
                <a:latin typeface="+mn-lt"/>
              </a:rPr>
              <a:t>jumlah</a:t>
            </a:r>
            <a:r>
              <a:rPr lang="en-US" sz="2000" kern="0" dirty="0">
                <a:latin typeface="+mn-lt"/>
              </a:rPr>
              <a:t> </a:t>
            </a:r>
            <a:r>
              <a:rPr lang="en-US" sz="2000" kern="0" dirty="0" err="1">
                <a:latin typeface="+mn-lt"/>
              </a:rPr>
              <a:t>beban</a:t>
            </a:r>
            <a:r>
              <a:rPr lang="en-US" sz="2000" kern="0" dirty="0">
                <a:latin typeface="+mn-lt"/>
              </a:rPr>
              <a:t> (</a:t>
            </a:r>
            <a:r>
              <a:rPr lang="en-US" sz="2000" kern="0" dirty="0" err="1">
                <a:latin typeface="+mn-lt"/>
              </a:rPr>
              <a:t>penghasilan</a:t>
            </a:r>
            <a:r>
              <a:rPr lang="en-US" sz="2000" kern="0" dirty="0">
                <a:latin typeface="+mn-lt"/>
              </a:rPr>
              <a:t>) </a:t>
            </a:r>
            <a:r>
              <a:rPr lang="en-US" sz="2000" kern="0" dirty="0" err="1">
                <a:latin typeface="+mn-lt"/>
              </a:rPr>
              <a:t>pajak</a:t>
            </a:r>
            <a:r>
              <a:rPr lang="en-US" sz="2000" kern="0" dirty="0">
                <a:latin typeface="+mn-lt"/>
              </a:rPr>
              <a:t> </a:t>
            </a:r>
            <a:r>
              <a:rPr lang="en-US" sz="2000" kern="0" dirty="0" err="1">
                <a:latin typeface="+mn-lt"/>
              </a:rPr>
              <a:t>tangguhan</a:t>
            </a:r>
            <a:r>
              <a:rPr lang="en-US" sz="2000" kern="0" dirty="0">
                <a:latin typeface="+mn-lt"/>
              </a:rPr>
              <a:t> </a:t>
            </a:r>
            <a:r>
              <a:rPr lang="en-US" sz="2000" kern="0" dirty="0" err="1">
                <a:latin typeface="+mn-lt"/>
              </a:rPr>
              <a:t>terkait</a:t>
            </a:r>
            <a:r>
              <a:rPr lang="en-US" sz="2000" kern="0" dirty="0">
                <a:latin typeface="+mn-lt"/>
              </a:rPr>
              <a:t> </a:t>
            </a:r>
            <a:r>
              <a:rPr lang="en-US" sz="2000" kern="0" dirty="0" err="1">
                <a:latin typeface="+mn-lt"/>
              </a:rPr>
              <a:t>dengan</a:t>
            </a:r>
            <a:r>
              <a:rPr lang="en-US" sz="2000" kern="0" dirty="0">
                <a:latin typeface="+mn-lt"/>
              </a:rPr>
              <a:t> </a:t>
            </a:r>
            <a:r>
              <a:rPr lang="en-US" sz="2000" kern="0" dirty="0" err="1">
                <a:latin typeface="+mn-lt"/>
              </a:rPr>
              <a:t>perubahan</a:t>
            </a:r>
            <a:r>
              <a:rPr lang="en-US" sz="2000" kern="0" dirty="0">
                <a:latin typeface="+mn-lt"/>
              </a:rPr>
              <a:t> </a:t>
            </a:r>
            <a:r>
              <a:rPr lang="en-US" sz="2000" kern="0" dirty="0" err="1">
                <a:latin typeface="+mn-lt"/>
              </a:rPr>
              <a:t>tarif</a:t>
            </a:r>
            <a:r>
              <a:rPr lang="en-US" sz="2000" kern="0" dirty="0">
                <a:latin typeface="+mn-lt"/>
              </a:rPr>
              <a:t> </a:t>
            </a:r>
            <a:r>
              <a:rPr lang="en-US" sz="2000" kern="0" dirty="0" err="1">
                <a:latin typeface="+mn-lt"/>
              </a:rPr>
              <a:t>pajak</a:t>
            </a:r>
            <a:r>
              <a:rPr lang="en-US" sz="2000" kern="0" dirty="0">
                <a:latin typeface="+mn-lt"/>
              </a:rPr>
              <a:t> </a:t>
            </a:r>
            <a:r>
              <a:rPr lang="en-US" sz="2000" kern="0" dirty="0" err="1">
                <a:latin typeface="+mn-lt"/>
              </a:rPr>
              <a:t>atau</a:t>
            </a:r>
            <a:r>
              <a:rPr lang="en-US" sz="2000" kern="0" dirty="0">
                <a:latin typeface="+mn-lt"/>
              </a:rPr>
              <a:t> </a:t>
            </a:r>
            <a:r>
              <a:rPr lang="en-US" sz="2000" kern="0" dirty="0" err="1">
                <a:latin typeface="+mn-lt"/>
              </a:rPr>
              <a:t>penerapan</a:t>
            </a:r>
            <a:r>
              <a:rPr lang="en-US" sz="2000" kern="0" dirty="0">
                <a:latin typeface="+mn-lt"/>
              </a:rPr>
              <a:t> </a:t>
            </a:r>
            <a:r>
              <a:rPr lang="en-US" sz="2000" kern="0" dirty="0" err="1">
                <a:latin typeface="+mn-lt"/>
              </a:rPr>
              <a:t>peraturan</a:t>
            </a:r>
            <a:r>
              <a:rPr lang="en-US" sz="2000" kern="0" dirty="0">
                <a:latin typeface="+mn-lt"/>
              </a:rPr>
              <a:t> </a:t>
            </a:r>
            <a:r>
              <a:rPr lang="en-US" sz="2000" kern="0" dirty="0" err="1">
                <a:latin typeface="+mn-lt"/>
              </a:rPr>
              <a:t>perpajakan</a:t>
            </a:r>
            <a:r>
              <a:rPr lang="en-US" sz="2000" kern="0" dirty="0">
                <a:latin typeface="+mn-lt"/>
              </a:rPr>
              <a:t> yang </a:t>
            </a:r>
            <a:r>
              <a:rPr lang="en-US" sz="2000" kern="0" dirty="0" err="1">
                <a:latin typeface="+mn-lt"/>
              </a:rPr>
              <a:t>baru</a:t>
            </a:r>
            <a:r>
              <a:rPr lang="en-US" sz="2000" kern="0" dirty="0">
                <a:latin typeface="+mn-lt"/>
              </a:rPr>
              <a:t>;</a:t>
            </a:r>
          </a:p>
          <a:p>
            <a:pPr marL="635000" lvl="1" indent="-285750" defTabSz="914400">
              <a:buFont typeface="Arial" panose="020B0604020202020204" pitchFamily="34" charset="0"/>
              <a:buChar char="•"/>
            </a:pPr>
            <a:r>
              <a:rPr lang="en-US" sz="2000" kern="0" dirty="0" err="1">
                <a:latin typeface="+mn-lt"/>
              </a:rPr>
              <a:t>jumlah</a:t>
            </a:r>
            <a:r>
              <a:rPr lang="en-US" sz="2000" kern="0" dirty="0">
                <a:latin typeface="+mn-lt"/>
              </a:rPr>
              <a:t> </a:t>
            </a:r>
            <a:r>
              <a:rPr lang="en-US" sz="2000" kern="0" dirty="0" err="1">
                <a:latin typeface="+mn-lt"/>
              </a:rPr>
              <a:t>manfaat</a:t>
            </a:r>
            <a:r>
              <a:rPr lang="en-US" sz="2000" kern="0" dirty="0">
                <a:latin typeface="+mn-lt"/>
              </a:rPr>
              <a:t> yang </a:t>
            </a:r>
            <a:r>
              <a:rPr lang="en-US" sz="2000" kern="0" dirty="0" err="1">
                <a:latin typeface="+mn-lt"/>
              </a:rPr>
              <a:t>ditimbulkan</a:t>
            </a:r>
            <a:r>
              <a:rPr lang="en-US" sz="2000" kern="0" dirty="0">
                <a:latin typeface="+mn-lt"/>
              </a:rPr>
              <a:t> </a:t>
            </a:r>
            <a:r>
              <a:rPr lang="en-US" sz="2000" kern="0" dirty="0" err="1">
                <a:latin typeface="+mn-lt"/>
              </a:rPr>
              <a:t>dari</a:t>
            </a:r>
            <a:r>
              <a:rPr lang="en-US" sz="2000" kern="0" dirty="0">
                <a:latin typeface="+mn-lt"/>
              </a:rPr>
              <a:t> </a:t>
            </a:r>
            <a:r>
              <a:rPr lang="en-US" sz="2000" kern="0" dirty="0" err="1">
                <a:latin typeface="+mn-lt"/>
              </a:rPr>
              <a:t>rugi</a:t>
            </a:r>
            <a:r>
              <a:rPr lang="en-US" sz="2000" kern="0" dirty="0">
                <a:latin typeface="+mn-lt"/>
              </a:rPr>
              <a:t> </a:t>
            </a:r>
            <a:r>
              <a:rPr lang="en-US" sz="2000" kern="0" dirty="0" err="1">
                <a:latin typeface="+mn-lt"/>
              </a:rPr>
              <a:t>pajak</a:t>
            </a:r>
            <a:r>
              <a:rPr lang="en-US" sz="2000" kern="0" dirty="0">
                <a:latin typeface="+mn-lt"/>
              </a:rPr>
              <a:t> yang </a:t>
            </a:r>
            <a:r>
              <a:rPr lang="en-US" sz="2000" kern="0" dirty="0" err="1">
                <a:latin typeface="+mn-lt"/>
              </a:rPr>
              <a:t>tidak</a:t>
            </a:r>
            <a:r>
              <a:rPr lang="en-US" sz="2000" kern="0" dirty="0">
                <a:latin typeface="+mn-lt"/>
              </a:rPr>
              <a:t> </a:t>
            </a:r>
            <a:r>
              <a:rPr lang="en-US" sz="2000" kern="0" dirty="0" err="1">
                <a:latin typeface="+mn-lt"/>
              </a:rPr>
              <a:t>diakui</a:t>
            </a:r>
            <a:r>
              <a:rPr lang="en-US" sz="2000" kern="0" dirty="0">
                <a:latin typeface="+mn-lt"/>
              </a:rPr>
              <a:t> </a:t>
            </a:r>
            <a:r>
              <a:rPr lang="en-US" sz="2000" kern="0" dirty="0" err="1">
                <a:latin typeface="+mn-lt"/>
              </a:rPr>
              <a:t>sebelumnya</a:t>
            </a:r>
            <a:r>
              <a:rPr lang="en-US" sz="2000" kern="0" dirty="0">
                <a:latin typeface="+mn-lt"/>
              </a:rPr>
              <a:t>, </a:t>
            </a:r>
            <a:r>
              <a:rPr lang="en-US" sz="2000" kern="0" dirty="0" err="1">
                <a:latin typeface="+mn-lt"/>
              </a:rPr>
              <a:t>kredit</a:t>
            </a:r>
            <a:r>
              <a:rPr lang="en-US" sz="2000" kern="0" dirty="0">
                <a:latin typeface="+mn-lt"/>
              </a:rPr>
              <a:t> </a:t>
            </a:r>
            <a:r>
              <a:rPr lang="en-US" sz="2000" kern="0" dirty="0" err="1">
                <a:latin typeface="+mn-lt"/>
              </a:rPr>
              <a:t>pajak</a:t>
            </a:r>
            <a:r>
              <a:rPr lang="en-US" sz="2000" kern="0" dirty="0">
                <a:latin typeface="+mn-lt"/>
              </a:rPr>
              <a:t> </a:t>
            </a:r>
            <a:r>
              <a:rPr lang="en-US" sz="2000" kern="0" dirty="0" err="1">
                <a:latin typeface="+mn-lt"/>
              </a:rPr>
              <a:t>atau</a:t>
            </a:r>
            <a:r>
              <a:rPr lang="en-US" sz="2000" kern="0" dirty="0">
                <a:latin typeface="+mn-lt"/>
              </a:rPr>
              <a:t> </a:t>
            </a:r>
            <a:r>
              <a:rPr lang="en-US" sz="2000" kern="0" dirty="0" err="1">
                <a:latin typeface="+mn-lt"/>
              </a:rPr>
              <a:t>perbedaan</a:t>
            </a:r>
            <a:r>
              <a:rPr lang="en-US" sz="2000" kern="0" dirty="0">
                <a:latin typeface="+mn-lt"/>
              </a:rPr>
              <a:t> </a:t>
            </a:r>
            <a:r>
              <a:rPr lang="en-US" sz="2000" kern="0" dirty="0" err="1">
                <a:latin typeface="+mn-lt"/>
              </a:rPr>
              <a:t>temporer</a:t>
            </a:r>
            <a:r>
              <a:rPr lang="en-US" sz="2000" kern="0" dirty="0">
                <a:latin typeface="+mn-lt"/>
              </a:rPr>
              <a:t> </a:t>
            </a:r>
            <a:r>
              <a:rPr lang="en-US" sz="2000" kern="0" dirty="0" err="1">
                <a:latin typeface="+mn-lt"/>
              </a:rPr>
              <a:t>periode</a:t>
            </a:r>
            <a:r>
              <a:rPr lang="en-US" sz="2000" kern="0" dirty="0">
                <a:latin typeface="+mn-lt"/>
              </a:rPr>
              <a:t> </a:t>
            </a:r>
            <a:r>
              <a:rPr lang="en-US" sz="2000" kern="0" dirty="0" err="1">
                <a:latin typeface="+mn-lt"/>
              </a:rPr>
              <a:t>sebelumnya</a:t>
            </a:r>
            <a:r>
              <a:rPr lang="en-US" sz="2000" kern="0" dirty="0">
                <a:latin typeface="+mn-lt"/>
              </a:rPr>
              <a:t> yang </a:t>
            </a:r>
            <a:r>
              <a:rPr lang="en-US" sz="2000" kern="0" dirty="0" err="1">
                <a:latin typeface="+mn-lt"/>
              </a:rPr>
              <a:t>digunakan</a:t>
            </a:r>
            <a:r>
              <a:rPr lang="en-US" sz="2000" kern="0" dirty="0">
                <a:latin typeface="+mn-lt"/>
              </a:rPr>
              <a:t> </a:t>
            </a:r>
            <a:r>
              <a:rPr lang="en-US" sz="2000" kern="0" dirty="0" err="1">
                <a:latin typeface="+mn-lt"/>
              </a:rPr>
              <a:t>untuk</a:t>
            </a:r>
            <a:r>
              <a:rPr lang="en-US" sz="2000" kern="0" dirty="0">
                <a:latin typeface="+mn-lt"/>
              </a:rPr>
              <a:t> </a:t>
            </a:r>
            <a:r>
              <a:rPr lang="en-US" sz="2000" kern="0" dirty="0" err="1">
                <a:latin typeface="+mn-lt"/>
              </a:rPr>
              <a:t>mengurangi</a:t>
            </a:r>
            <a:r>
              <a:rPr lang="en-US" sz="2000" kern="0" dirty="0">
                <a:latin typeface="+mn-lt"/>
              </a:rPr>
              <a:t> </a:t>
            </a:r>
            <a:r>
              <a:rPr lang="en-US" sz="2000" kern="0" dirty="0" err="1">
                <a:latin typeface="+mn-lt"/>
              </a:rPr>
              <a:t>beban</a:t>
            </a:r>
            <a:r>
              <a:rPr lang="en-US" sz="2000" kern="0" dirty="0">
                <a:latin typeface="+mn-lt"/>
              </a:rPr>
              <a:t> </a:t>
            </a:r>
            <a:r>
              <a:rPr lang="en-US" sz="2000" kern="0" dirty="0" err="1">
                <a:latin typeface="+mn-lt"/>
              </a:rPr>
              <a:t>pajak</a:t>
            </a:r>
            <a:r>
              <a:rPr lang="en-US" sz="2000" kern="0" dirty="0">
                <a:latin typeface="+mn-lt"/>
              </a:rPr>
              <a:t> </a:t>
            </a:r>
            <a:r>
              <a:rPr lang="en-US" sz="2000" kern="0" dirty="0" err="1">
                <a:latin typeface="+mn-lt"/>
              </a:rPr>
              <a:t>kini</a:t>
            </a:r>
            <a:r>
              <a:rPr lang="en-US" sz="2000" kern="0" dirty="0">
                <a:latin typeface="+mn-lt"/>
              </a:rPr>
              <a:t>;</a:t>
            </a:r>
          </a:p>
          <a:p>
            <a:pPr marL="635000" lvl="1" indent="-285750" defTabSz="914400">
              <a:buFont typeface="Arial" panose="020B0604020202020204" pitchFamily="34" charset="0"/>
              <a:buChar char="•"/>
            </a:pPr>
            <a:r>
              <a:rPr lang="en-US" sz="2000" kern="0" dirty="0" err="1">
                <a:latin typeface="+mn-lt"/>
              </a:rPr>
              <a:t>jumlah</a:t>
            </a:r>
            <a:r>
              <a:rPr lang="en-US" sz="2000" kern="0" dirty="0">
                <a:latin typeface="+mn-lt"/>
              </a:rPr>
              <a:t> </a:t>
            </a:r>
            <a:r>
              <a:rPr lang="en-US" sz="2000" kern="0" dirty="0" err="1">
                <a:latin typeface="+mn-lt"/>
              </a:rPr>
              <a:t>manfaat</a:t>
            </a:r>
            <a:r>
              <a:rPr lang="en-US" sz="2000" kern="0" dirty="0">
                <a:latin typeface="+mn-lt"/>
              </a:rPr>
              <a:t> </a:t>
            </a:r>
            <a:r>
              <a:rPr lang="en-US" sz="2000" kern="0" dirty="0" err="1">
                <a:latin typeface="+mn-lt"/>
              </a:rPr>
              <a:t>dari</a:t>
            </a:r>
            <a:r>
              <a:rPr lang="en-US" sz="2000" kern="0" dirty="0">
                <a:latin typeface="+mn-lt"/>
              </a:rPr>
              <a:t> </a:t>
            </a:r>
            <a:r>
              <a:rPr lang="en-US" sz="2000" kern="0" dirty="0" err="1">
                <a:latin typeface="+mn-lt"/>
              </a:rPr>
              <a:t>rugi</a:t>
            </a:r>
            <a:r>
              <a:rPr lang="en-US" sz="2000" kern="0" dirty="0">
                <a:latin typeface="+mn-lt"/>
              </a:rPr>
              <a:t> </a:t>
            </a:r>
            <a:r>
              <a:rPr lang="en-US" sz="2000" kern="0" dirty="0" err="1">
                <a:latin typeface="+mn-lt"/>
              </a:rPr>
              <a:t>pajak</a:t>
            </a:r>
            <a:r>
              <a:rPr lang="en-US" sz="2000" kern="0" dirty="0">
                <a:latin typeface="+mn-lt"/>
              </a:rPr>
              <a:t> yang </a:t>
            </a:r>
            <a:r>
              <a:rPr lang="en-US" sz="2000" kern="0" dirty="0" err="1">
                <a:latin typeface="+mn-lt"/>
              </a:rPr>
              <a:t>tidak</a:t>
            </a:r>
            <a:r>
              <a:rPr lang="en-US" sz="2000" kern="0" dirty="0">
                <a:latin typeface="+mn-lt"/>
              </a:rPr>
              <a:t> </a:t>
            </a:r>
            <a:r>
              <a:rPr lang="en-US" sz="2000" kern="0" dirty="0" err="1">
                <a:latin typeface="+mn-lt"/>
              </a:rPr>
              <a:t>diakui</a:t>
            </a:r>
            <a:r>
              <a:rPr lang="en-US" sz="2000" kern="0" dirty="0">
                <a:latin typeface="+mn-lt"/>
              </a:rPr>
              <a:t> </a:t>
            </a:r>
            <a:r>
              <a:rPr lang="en-US" sz="2000" kern="0" dirty="0" err="1">
                <a:latin typeface="+mn-lt"/>
              </a:rPr>
              <a:t>sebelumnya</a:t>
            </a:r>
            <a:r>
              <a:rPr lang="en-US" sz="2000" kern="0" dirty="0">
                <a:latin typeface="+mn-lt"/>
              </a:rPr>
              <a:t>, </a:t>
            </a:r>
            <a:r>
              <a:rPr lang="en-US" sz="2000" kern="0" dirty="0" err="1">
                <a:latin typeface="+mn-lt"/>
              </a:rPr>
              <a:t>kredit</a:t>
            </a:r>
            <a:r>
              <a:rPr lang="en-US" sz="2000" kern="0" dirty="0">
                <a:latin typeface="+mn-lt"/>
              </a:rPr>
              <a:t> </a:t>
            </a:r>
            <a:r>
              <a:rPr lang="en-US" sz="2000" kern="0" dirty="0" err="1">
                <a:latin typeface="+mn-lt"/>
              </a:rPr>
              <a:t>pajak</a:t>
            </a:r>
            <a:r>
              <a:rPr lang="en-US" sz="2000" kern="0" dirty="0">
                <a:latin typeface="+mn-lt"/>
              </a:rPr>
              <a:t>, </a:t>
            </a:r>
            <a:r>
              <a:rPr lang="en-US" sz="2000" kern="0" dirty="0" err="1">
                <a:latin typeface="+mn-lt"/>
              </a:rPr>
              <a:t>atau</a:t>
            </a:r>
            <a:r>
              <a:rPr lang="en-US" sz="2000" kern="0" dirty="0">
                <a:latin typeface="+mn-lt"/>
              </a:rPr>
              <a:t> </a:t>
            </a:r>
            <a:r>
              <a:rPr lang="en-US" sz="2000" kern="0" dirty="0" err="1">
                <a:latin typeface="+mn-lt"/>
              </a:rPr>
              <a:t>perbedaan</a:t>
            </a:r>
            <a:r>
              <a:rPr lang="en-US" sz="2000" kern="0" dirty="0">
                <a:latin typeface="+mn-lt"/>
              </a:rPr>
              <a:t> </a:t>
            </a:r>
            <a:r>
              <a:rPr lang="en-US" sz="2000" kern="0" dirty="0" err="1">
                <a:latin typeface="+mn-lt"/>
              </a:rPr>
              <a:t>temporer</a:t>
            </a:r>
            <a:r>
              <a:rPr lang="en-US" sz="2000" kern="0" dirty="0">
                <a:latin typeface="+mn-lt"/>
              </a:rPr>
              <a:t> </a:t>
            </a:r>
            <a:r>
              <a:rPr lang="en-US" sz="2000" kern="0" dirty="0" err="1">
                <a:latin typeface="+mn-lt"/>
              </a:rPr>
              <a:t>periode</a:t>
            </a:r>
            <a:r>
              <a:rPr lang="en-US" sz="2000" kern="0" dirty="0">
                <a:latin typeface="+mn-lt"/>
              </a:rPr>
              <a:t> </a:t>
            </a:r>
            <a:r>
              <a:rPr lang="en-US" sz="2000" kern="0" dirty="0" err="1">
                <a:latin typeface="+mn-lt"/>
              </a:rPr>
              <a:t>sebelumnya</a:t>
            </a:r>
            <a:r>
              <a:rPr lang="en-US" sz="2000" kern="0" dirty="0">
                <a:latin typeface="+mn-lt"/>
              </a:rPr>
              <a:t> yang </a:t>
            </a:r>
            <a:r>
              <a:rPr lang="en-US" sz="2000" kern="0" dirty="0" err="1">
                <a:latin typeface="+mn-lt"/>
              </a:rPr>
              <a:t>digunakan</a:t>
            </a:r>
            <a:r>
              <a:rPr lang="en-US" sz="2000" kern="0" dirty="0">
                <a:latin typeface="+mn-lt"/>
              </a:rPr>
              <a:t> </a:t>
            </a:r>
            <a:r>
              <a:rPr lang="en-US" sz="2000" kern="0" dirty="0" err="1">
                <a:latin typeface="+mn-lt"/>
              </a:rPr>
              <a:t>untuk</a:t>
            </a:r>
            <a:r>
              <a:rPr lang="en-US" sz="2000" kern="0" dirty="0">
                <a:latin typeface="+mn-lt"/>
              </a:rPr>
              <a:t> </a:t>
            </a:r>
            <a:r>
              <a:rPr lang="en-US" sz="2000" kern="0" dirty="0" err="1">
                <a:latin typeface="+mn-lt"/>
              </a:rPr>
              <a:t>mengurangi</a:t>
            </a:r>
            <a:r>
              <a:rPr lang="en-US" sz="2000" kern="0" dirty="0">
                <a:latin typeface="+mn-lt"/>
              </a:rPr>
              <a:t> </a:t>
            </a:r>
            <a:r>
              <a:rPr lang="en-US" sz="2000" kern="0" dirty="0" err="1">
                <a:latin typeface="+mn-lt"/>
              </a:rPr>
              <a:t>beban</a:t>
            </a:r>
            <a:r>
              <a:rPr lang="en-US" sz="2000" kern="0" dirty="0">
                <a:latin typeface="+mn-lt"/>
              </a:rPr>
              <a:t> </a:t>
            </a:r>
            <a:r>
              <a:rPr lang="en-US" sz="2000" kern="0" dirty="0" err="1">
                <a:latin typeface="+mn-lt"/>
              </a:rPr>
              <a:t>pajak</a:t>
            </a:r>
            <a:r>
              <a:rPr lang="en-US" sz="2000" kern="0" dirty="0">
                <a:latin typeface="+mn-lt"/>
              </a:rPr>
              <a:t> </a:t>
            </a:r>
            <a:r>
              <a:rPr lang="en-US" sz="2000" kern="0" dirty="0" err="1">
                <a:latin typeface="+mn-lt"/>
              </a:rPr>
              <a:t>tangguhan</a:t>
            </a:r>
            <a:r>
              <a:rPr lang="en-US" sz="2000" kern="0" dirty="0">
                <a:latin typeface="+mn-lt"/>
              </a:rPr>
              <a:t>; </a:t>
            </a:r>
            <a:r>
              <a:rPr lang="en-US" sz="2000" kern="0" dirty="0" err="1">
                <a:latin typeface="+mn-lt"/>
              </a:rPr>
              <a:t>dll</a:t>
            </a:r>
            <a:endParaRPr lang="en-US" sz="2000" kern="0" dirty="0">
              <a:latin typeface="+mn-lt"/>
            </a:endParaRPr>
          </a:p>
          <a:p>
            <a:pPr marL="349250" lvl="1" indent="0" defTabSz="914400"/>
            <a:endParaRPr lang="id-ID" b="1" kern="0" dirty="0"/>
          </a:p>
        </p:txBody>
      </p:sp>
      <p:sp>
        <p:nvSpPr>
          <p:cNvPr id="8" name="Slide Number Placeholder 3">
            <a:extLst>
              <a:ext uri="{FF2B5EF4-FFF2-40B4-BE49-F238E27FC236}">
                <a16:creationId xmlns:a16="http://schemas.microsoft.com/office/drawing/2014/main" id="{319C33E1-9475-493F-9F52-8A6FC623EA05}"/>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40</a:t>
            </a:fld>
            <a:endParaRPr lang="en-US" sz="1600" b="1" dirty="0">
              <a:latin typeface="+mj-lt"/>
            </a:endParaRPr>
          </a:p>
        </p:txBody>
      </p:sp>
    </p:spTree>
    <p:extLst>
      <p:ext uri="{BB962C8B-B14F-4D97-AF65-F5344CB8AC3E}">
        <p14:creationId xmlns:p14="http://schemas.microsoft.com/office/powerpoint/2010/main" val="16406756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699" y="292783"/>
            <a:ext cx="6479100" cy="768000"/>
          </a:xfrm>
        </p:spPr>
        <p:txBody>
          <a:bodyPr>
            <a:noAutofit/>
          </a:bodyPr>
          <a:lstStyle/>
          <a:p>
            <a:pPr algn="ctr">
              <a:defRPr/>
            </a:pPr>
            <a:r>
              <a:rPr lang="en-US" dirty="0" err="1">
                <a:latin typeface="Fjalla One" panose="02000506040000020004" pitchFamily="2" charset="0"/>
              </a:rPr>
              <a:t>Pengungkapan</a:t>
            </a:r>
            <a:endParaRPr lang="id-ID" dirty="0">
              <a:latin typeface="Fjalla One" panose="02000506040000020004" pitchFamily="2" charset="0"/>
            </a:endParaRPr>
          </a:p>
        </p:txBody>
      </p:sp>
      <p:sp>
        <p:nvSpPr>
          <p:cNvPr id="37891" name="Content Placeholder 2"/>
          <p:cNvSpPr>
            <a:spLocks noGrp="1"/>
          </p:cNvSpPr>
          <p:nvPr>
            <p:ph sz="quarter" idx="10"/>
          </p:nvPr>
        </p:nvSpPr>
        <p:spPr>
          <a:xfrm>
            <a:off x="304800" y="1060783"/>
            <a:ext cx="10591800" cy="4736434"/>
          </a:xfrm>
        </p:spPr>
        <p:txBody>
          <a:bodyPr>
            <a:noAutofit/>
          </a:bodyPr>
          <a:lstStyle/>
          <a:p>
            <a:pPr marL="285750" indent="-285750">
              <a:spcBef>
                <a:spcPts val="300"/>
              </a:spcBef>
              <a:buFont typeface="Wingdings" panose="05000000000000000000" pitchFamily="2" charset="2"/>
              <a:buChar char="§"/>
            </a:pPr>
            <a:r>
              <a:rPr lang="en-US" sz="1800" dirty="0"/>
              <a:t>Hal-</a:t>
            </a:r>
            <a:r>
              <a:rPr lang="en-US" sz="1800" dirty="0" err="1"/>
              <a:t>hal</a:t>
            </a:r>
            <a:r>
              <a:rPr lang="en-US" sz="1800" dirty="0"/>
              <a:t> yang </a:t>
            </a:r>
            <a:r>
              <a:rPr lang="en-US" sz="1800" dirty="0" err="1"/>
              <a:t>juga</a:t>
            </a:r>
            <a:r>
              <a:rPr lang="en-US" sz="1800" dirty="0"/>
              <a:t> </a:t>
            </a:r>
            <a:r>
              <a:rPr lang="en-US" sz="1800" dirty="0" err="1"/>
              <a:t>diungkapkan</a:t>
            </a:r>
            <a:r>
              <a:rPr lang="en-US" sz="1800" dirty="0"/>
              <a:t> </a:t>
            </a:r>
            <a:r>
              <a:rPr lang="en-US" sz="1800" dirty="0" err="1"/>
              <a:t>secara</a:t>
            </a:r>
            <a:r>
              <a:rPr lang="en-US" sz="1800" dirty="0"/>
              <a:t> </a:t>
            </a:r>
            <a:r>
              <a:rPr lang="en-US" sz="1800" dirty="0" err="1"/>
              <a:t>terpisah</a:t>
            </a:r>
            <a:r>
              <a:rPr lang="en-US" sz="1800" dirty="0"/>
              <a:t>: </a:t>
            </a:r>
          </a:p>
          <a:p>
            <a:pPr marL="635000" lvl="1" indent="-285750">
              <a:spcBef>
                <a:spcPts val="300"/>
              </a:spcBef>
              <a:buFont typeface="Wingdings" panose="05000000000000000000" pitchFamily="2" charset="2"/>
              <a:buChar char="§"/>
            </a:pPr>
            <a:r>
              <a:rPr lang="en-US" dirty="0" err="1"/>
              <a:t>Agregat</a:t>
            </a:r>
            <a:r>
              <a:rPr lang="en-US" dirty="0"/>
              <a:t> </a:t>
            </a:r>
            <a:r>
              <a:rPr lang="en-US" dirty="0" err="1"/>
              <a:t>pajak</a:t>
            </a:r>
            <a:r>
              <a:rPr lang="en-US" dirty="0"/>
              <a:t> </a:t>
            </a:r>
            <a:r>
              <a:rPr lang="en-US" dirty="0" err="1"/>
              <a:t>kini</a:t>
            </a:r>
            <a:r>
              <a:rPr lang="en-US" dirty="0"/>
              <a:t> </a:t>
            </a:r>
            <a:r>
              <a:rPr lang="en-US" dirty="0" err="1"/>
              <a:t>dan</a:t>
            </a:r>
            <a:r>
              <a:rPr lang="en-US" dirty="0"/>
              <a:t> </a:t>
            </a:r>
            <a:r>
              <a:rPr lang="en-US" dirty="0" err="1"/>
              <a:t>pajak</a:t>
            </a:r>
            <a:r>
              <a:rPr lang="en-US" dirty="0"/>
              <a:t> </a:t>
            </a:r>
            <a:r>
              <a:rPr lang="en-US" dirty="0" err="1"/>
              <a:t>tangguhan</a:t>
            </a:r>
            <a:r>
              <a:rPr lang="en-US" dirty="0"/>
              <a:t> </a:t>
            </a:r>
            <a:r>
              <a:rPr lang="en-US" dirty="0" err="1"/>
              <a:t>berkaitan</a:t>
            </a:r>
            <a:r>
              <a:rPr lang="en-US" dirty="0"/>
              <a:t> </a:t>
            </a:r>
            <a:r>
              <a:rPr lang="en-US" dirty="0" err="1"/>
              <a:t>dengan</a:t>
            </a:r>
            <a:r>
              <a:rPr lang="en-US" dirty="0"/>
              <a:t> </a:t>
            </a:r>
            <a:r>
              <a:rPr lang="en-US" dirty="0" err="1"/>
              <a:t>transaksi-transaksi</a:t>
            </a:r>
            <a:r>
              <a:rPr lang="en-US" dirty="0"/>
              <a:t> yang </a:t>
            </a:r>
            <a:r>
              <a:rPr lang="en-US" dirty="0" err="1"/>
              <a:t>langsung</a:t>
            </a:r>
            <a:r>
              <a:rPr lang="en-US" dirty="0"/>
              <a:t> </a:t>
            </a:r>
            <a:r>
              <a:rPr lang="en-US" dirty="0" err="1"/>
              <a:t>dibebankan</a:t>
            </a:r>
            <a:r>
              <a:rPr lang="en-US" dirty="0"/>
              <a:t> </a:t>
            </a:r>
            <a:r>
              <a:rPr lang="en-US" dirty="0" err="1"/>
              <a:t>atau</a:t>
            </a:r>
            <a:r>
              <a:rPr lang="en-US" dirty="0"/>
              <a:t> </a:t>
            </a:r>
            <a:r>
              <a:rPr lang="en-US" dirty="0" err="1"/>
              <a:t>dikreditkan</a:t>
            </a:r>
            <a:r>
              <a:rPr lang="en-US" dirty="0"/>
              <a:t> </a:t>
            </a:r>
            <a:r>
              <a:rPr lang="en-US" dirty="0" err="1"/>
              <a:t>langsung</a:t>
            </a:r>
            <a:r>
              <a:rPr lang="en-US" dirty="0"/>
              <a:t> </a:t>
            </a:r>
            <a:r>
              <a:rPr lang="en-US" dirty="0" err="1"/>
              <a:t>ke</a:t>
            </a:r>
            <a:r>
              <a:rPr lang="en-US" dirty="0"/>
              <a:t> </a:t>
            </a:r>
            <a:r>
              <a:rPr lang="en-US" dirty="0" err="1"/>
              <a:t>ekuitas</a:t>
            </a:r>
            <a:r>
              <a:rPr lang="en-US" dirty="0"/>
              <a:t>;</a:t>
            </a:r>
          </a:p>
          <a:p>
            <a:pPr marL="635000" lvl="1" indent="-285750">
              <a:spcBef>
                <a:spcPts val="300"/>
              </a:spcBef>
              <a:buFont typeface="Wingdings" panose="05000000000000000000" pitchFamily="2" charset="2"/>
              <a:buChar char="§"/>
            </a:pPr>
            <a:r>
              <a:rPr lang="en-US" dirty="0" err="1"/>
              <a:t>jumlah</a:t>
            </a:r>
            <a:r>
              <a:rPr lang="en-US" dirty="0"/>
              <a:t> </a:t>
            </a:r>
            <a:r>
              <a:rPr lang="en-US" dirty="0" err="1"/>
              <a:t>pajak</a:t>
            </a:r>
            <a:r>
              <a:rPr lang="en-US" dirty="0"/>
              <a:t> </a:t>
            </a:r>
            <a:r>
              <a:rPr lang="en-US" dirty="0" err="1"/>
              <a:t>penghasilan</a:t>
            </a:r>
            <a:r>
              <a:rPr lang="en-US" dirty="0"/>
              <a:t> </a:t>
            </a:r>
            <a:r>
              <a:rPr lang="en-US" dirty="0" err="1"/>
              <a:t>berkaitan</a:t>
            </a:r>
            <a:r>
              <a:rPr lang="en-US" dirty="0"/>
              <a:t> </a:t>
            </a:r>
            <a:r>
              <a:rPr lang="en-US" dirty="0" err="1"/>
              <a:t>dengan</a:t>
            </a:r>
            <a:r>
              <a:rPr lang="en-US" dirty="0"/>
              <a:t> </a:t>
            </a:r>
            <a:r>
              <a:rPr lang="en-US" dirty="0" err="1"/>
              <a:t>setiap</a:t>
            </a:r>
            <a:r>
              <a:rPr lang="en-US" dirty="0"/>
              <a:t> </a:t>
            </a:r>
            <a:r>
              <a:rPr lang="en-US" dirty="0" err="1"/>
              <a:t>komponen</a:t>
            </a:r>
            <a:r>
              <a:rPr lang="en-US" dirty="0"/>
              <a:t> </a:t>
            </a:r>
            <a:r>
              <a:rPr lang="en-US" dirty="0" err="1"/>
              <a:t>pendapatan</a:t>
            </a:r>
            <a:r>
              <a:rPr lang="en-US" dirty="0"/>
              <a:t> </a:t>
            </a:r>
            <a:r>
              <a:rPr lang="en-US" dirty="0" err="1"/>
              <a:t>komprehensif</a:t>
            </a:r>
            <a:r>
              <a:rPr lang="en-US" dirty="0"/>
              <a:t> lain </a:t>
            </a:r>
          </a:p>
          <a:p>
            <a:pPr marL="635000" lvl="1" indent="-285750">
              <a:spcBef>
                <a:spcPts val="300"/>
              </a:spcBef>
              <a:buFont typeface="Wingdings" panose="05000000000000000000" pitchFamily="2" charset="2"/>
              <a:buChar char="§"/>
            </a:pPr>
            <a:r>
              <a:rPr lang="en-US" dirty="0" err="1"/>
              <a:t>penjelasan</a:t>
            </a:r>
            <a:r>
              <a:rPr lang="en-US" dirty="0"/>
              <a:t> </a:t>
            </a:r>
            <a:r>
              <a:rPr lang="en-US" dirty="0" err="1"/>
              <a:t>hubungan</a:t>
            </a:r>
            <a:r>
              <a:rPr lang="en-US" dirty="0"/>
              <a:t> </a:t>
            </a:r>
            <a:r>
              <a:rPr lang="en-US" dirty="0" err="1"/>
              <a:t>antara</a:t>
            </a:r>
            <a:r>
              <a:rPr lang="en-US" dirty="0"/>
              <a:t> </a:t>
            </a:r>
            <a:r>
              <a:rPr lang="en-US" dirty="0" err="1"/>
              <a:t>beban</a:t>
            </a:r>
            <a:r>
              <a:rPr lang="en-US" dirty="0"/>
              <a:t> (</a:t>
            </a:r>
            <a:r>
              <a:rPr lang="en-US" dirty="0" err="1"/>
              <a:t>penghasilan</a:t>
            </a:r>
            <a:r>
              <a:rPr lang="en-US" dirty="0"/>
              <a:t>) </a:t>
            </a:r>
            <a:r>
              <a:rPr lang="en-US" dirty="0" err="1"/>
              <a:t>pajak</a:t>
            </a:r>
            <a:r>
              <a:rPr lang="en-US" dirty="0"/>
              <a:t> </a:t>
            </a:r>
            <a:r>
              <a:rPr lang="en-US" dirty="0" err="1"/>
              <a:t>dengan</a:t>
            </a:r>
            <a:r>
              <a:rPr lang="en-US" dirty="0"/>
              <a:t> </a:t>
            </a:r>
            <a:r>
              <a:rPr lang="en-US" dirty="0" err="1"/>
              <a:t>laba</a:t>
            </a:r>
            <a:r>
              <a:rPr lang="en-US" dirty="0"/>
              <a:t> </a:t>
            </a:r>
          </a:p>
          <a:p>
            <a:pPr marL="1074738" lvl="2" indent="-358775">
              <a:spcBef>
                <a:spcPts val="200"/>
              </a:spcBef>
              <a:buFont typeface="Wingdings" panose="05000000000000000000" pitchFamily="2" charset="2"/>
              <a:buChar char="§"/>
            </a:pPr>
            <a:r>
              <a:rPr lang="en-US" sz="1800" dirty="0" err="1"/>
              <a:t>rekonsiliasi</a:t>
            </a:r>
            <a:r>
              <a:rPr lang="en-US" sz="1800" dirty="0"/>
              <a:t> </a:t>
            </a:r>
            <a:r>
              <a:rPr lang="en-US" sz="1800" dirty="0" err="1"/>
              <a:t>angka</a:t>
            </a:r>
            <a:r>
              <a:rPr lang="en-US" sz="1800" dirty="0"/>
              <a:t> </a:t>
            </a:r>
            <a:r>
              <a:rPr lang="en-US" sz="1800" dirty="0" err="1"/>
              <a:t>antara</a:t>
            </a:r>
            <a:r>
              <a:rPr lang="en-US" sz="1800" dirty="0"/>
              <a:t> </a:t>
            </a:r>
            <a:r>
              <a:rPr lang="en-US" sz="1800" dirty="0" err="1"/>
              <a:t>beban</a:t>
            </a:r>
            <a:r>
              <a:rPr lang="en-US" sz="1800" dirty="0"/>
              <a:t> (</a:t>
            </a:r>
            <a:r>
              <a:rPr lang="en-US" sz="1800" dirty="0" err="1"/>
              <a:t>penghasilan</a:t>
            </a:r>
            <a:r>
              <a:rPr lang="en-US" sz="1800" dirty="0"/>
              <a:t>) </a:t>
            </a:r>
            <a:r>
              <a:rPr lang="en-US" sz="1800" dirty="0" err="1"/>
              <a:t>pajak</a:t>
            </a:r>
            <a:r>
              <a:rPr lang="en-US" sz="1800" dirty="0"/>
              <a:t> </a:t>
            </a:r>
            <a:r>
              <a:rPr lang="en-US" sz="1800" dirty="0" err="1"/>
              <a:t>dengan</a:t>
            </a:r>
            <a:r>
              <a:rPr lang="en-US" sz="1800" dirty="0"/>
              <a:t> </a:t>
            </a:r>
            <a:r>
              <a:rPr lang="en-US" sz="1800" dirty="0" err="1"/>
              <a:t>hasil</a:t>
            </a:r>
            <a:r>
              <a:rPr lang="en-US" sz="1800" dirty="0"/>
              <a:t> </a:t>
            </a:r>
            <a:r>
              <a:rPr lang="en-US" sz="1800" dirty="0" err="1"/>
              <a:t>perkalian</a:t>
            </a:r>
            <a:r>
              <a:rPr lang="en-US" sz="1800" dirty="0"/>
              <a:t> </a:t>
            </a:r>
            <a:r>
              <a:rPr lang="en-US" sz="1800" dirty="0" err="1"/>
              <a:t>laba</a:t>
            </a:r>
            <a:r>
              <a:rPr lang="en-US" sz="1800" dirty="0"/>
              <a:t> </a:t>
            </a:r>
            <a:r>
              <a:rPr lang="en-US" sz="1800" dirty="0" err="1"/>
              <a:t>akuntansi</a:t>
            </a:r>
            <a:r>
              <a:rPr lang="en-US" sz="1800" dirty="0"/>
              <a:t> </a:t>
            </a:r>
            <a:r>
              <a:rPr lang="en-US" sz="1800" dirty="0" err="1"/>
              <a:t>dan</a:t>
            </a:r>
            <a:r>
              <a:rPr lang="en-US" sz="1800" dirty="0"/>
              <a:t> </a:t>
            </a:r>
            <a:r>
              <a:rPr lang="en-US" sz="1800" dirty="0" err="1"/>
              <a:t>tarif</a:t>
            </a:r>
            <a:r>
              <a:rPr lang="en-US" sz="1800" dirty="0"/>
              <a:t> </a:t>
            </a:r>
            <a:r>
              <a:rPr lang="en-US" sz="1800" dirty="0" err="1"/>
              <a:t>pajak</a:t>
            </a:r>
            <a:r>
              <a:rPr lang="en-US" sz="1800" dirty="0"/>
              <a:t> yang </a:t>
            </a:r>
            <a:r>
              <a:rPr lang="en-US" sz="1800" dirty="0" err="1"/>
              <a:t>berlaku</a:t>
            </a:r>
            <a:endParaRPr lang="en-US" sz="1800" dirty="0"/>
          </a:p>
          <a:p>
            <a:pPr marL="1074738" lvl="2" indent="-358775">
              <a:spcBef>
                <a:spcPts val="200"/>
              </a:spcBef>
              <a:buFont typeface="Wingdings" panose="05000000000000000000" pitchFamily="2" charset="2"/>
              <a:buChar char="§"/>
            </a:pPr>
            <a:r>
              <a:rPr lang="sv-SE" sz="1800" dirty="0"/>
              <a:t>rekonsiliasi angka antara tarif pajak efektif rata-rata dan tarif pajak yang berlaku, </a:t>
            </a:r>
            <a:r>
              <a:rPr lang="en-US" sz="1800" dirty="0" err="1"/>
              <a:t>penjelasan</a:t>
            </a:r>
            <a:r>
              <a:rPr lang="en-US" sz="1800" dirty="0"/>
              <a:t> </a:t>
            </a:r>
            <a:r>
              <a:rPr lang="en-US" sz="1800" dirty="0" err="1"/>
              <a:t>mengenai</a:t>
            </a:r>
            <a:r>
              <a:rPr lang="en-US" sz="1800" dirty="0"/>
              <a:t> </a:t>
            </a:r>
            <a:r>
              <a:rPr lang="en-US" sz="1800" dirty="0" err="1"/>
              <a:t>perubahan</a:t>
            </a:r>
            <a:r>
              <a:rPr lang="en-US" sz="1800" dirty="0"/>
              <a:t> </a:t>
            </a:r>
            <a:r>
              <a:rPr lang="en-US" sz="1800" dirty="0" err="1"/>
              <a:t>tarif</a:t>
            </a:r>
            <a:r>
              <a:rPr lang="en-US" sz="1800" dirty="0"/>
              <a:t> </a:t>
            </a:r>
            <a:r>
              <a:rPr lang="en-US" sz="1800" dirty="0" err="1"/>
              <a:t>pajak</a:t>
            </a:r>
            <a:r>
              <a:rPr lang="en-US" sz="1800" dirty="0"/>
              <a:t> yang </a:t>
            </a:r>
            <a:r>
              <a:rPr lang="en-US" sz="1800" dirty="0" err="1"/>
              <a:t>berlaku</a:t>
            </a:r>
            <a:r>
              <a:rPr lang="en-US" sz="1800" dirty="0"/>
              <a:t> </a:t>
            </a:r>
            <a:r>
              <a:rPr lang="en-US" sz="1800" dirty="0" err="1"/>
              <a:t>dan</a:t>
            </a:r>
            <a:r>
              <a:rPr lang="en-US" sz="1800" dirty="0"/>
              <a:t> </a:t>
            </a:r>
            <a:r>
              <a:rPr lang="en-US" sz="1800" dirty="0" err="1"/>
              <a:t>perbandingan</a:t>
            </a:r>
            <a:r>
              <a:rPr lang="en-US" sz="1800" dirty="0"/>
              <a:t> </a:t>
            </a:r>
            <a:r>
              <a:rPr lang="en-US" sz="1800" dirty="0" err="1"/>
              <a:t>dengan</a:t>
            </a:r>
            <a:r>
              <a:rPr lang="en-US" sz="1800" dirty="0"/>
              <a:t> </a:t>
            </a:r>
            <a:r>
              <a:rPr lang="en-US" sz="1800" dirty="0" err="1"/>
              <a:t>tarif</a:t>
            </a:r>
            <a:r>
              <a:rPr lang="en-US" sz="1800" dirty="0"/>
              <a:t> </a:t>
            </a:r>
            <a:r>
              <a:rPr lang="en-US" sz="1800" dirty="0" err="1"/>
              <a:t>pajak</a:t>
            </a:r>
            <a:r>
              <a:rPr lang="en-US" sz="1800" dirty="0"/>
              <a:t> yang </a:t>
            </a:r>
            <a:r>
              <a:rPr lang="en-US" sz="1800" dirty="0" err="1"/>
              <a:t>berlaku</a:t>
            </a:r>
            <a:r>
              <a:rPr lang="en-US" sz="1800" dirty="0"/>
              <a:t> </a:t>
            </a:r>
            <a:r>
              <a:rPr lang="en-US" sz="1800" dirty="0" err="1"/>
              <a:t>pada</a:t>
            </a:r>
            <a:r>
              <a:rPr lang="en-US" sz="1800" dirty="0"/>
              <a:t> </a:t>
            </a:r>
            <a:r>
              <a:rPr lang="en-US" sz="1800" dirty="0" err="1"/>
              <a:t>periode</a:t>
            </a:r>
            <a:r>
              <a:rPr lang="en-US" sz="1800" dirty="0"/>
              <a:t> </a:t>
            </a:r>
            <a:r>
              <a:rPr lang="en-US" sz="1800" dirty="0" err="1"/>
              <a:t>akuntansi</a:t>
            </a:r>
            <a:r>
              <a:rPr lang="en-US" sz="1800" dirty="0"/>
              <a:t> </a:t>
            </a:r>
            <a:r>
              <a:rPr lang="en-US" sz="1800" dirty="0" err="1"/>
              <a:t>sebelumnya</a:t>
            </a:r>
            <a:r>
              <a:rPr lang="en-US" sz="1800" dirty="0"/>
              <a:t>;</a:t>
            </a:r>
          </a:p>
          <a:p>
            <a:pPr marL="1074738" lvl="2" indent="-358775">
              <a:spcBef>
                <a:spcPts val="200"/>
              </a:spcBef>
              <a:buFont typeface="Wingdings" panose="05000000000000000000" pitchFamily="2" charset="2"/>
              <a:buChar char="§"/>
            </a:pPr>
            <a:r>
              <a:rPr lang="en-US" sz="1800" dirty="0" err="1"/>
              <a:t>jumlah</a:t>
            </a:r>
            <a:r>
              <a:rPr lang="en-US" sz="1800" dirty="0"/>
              <a:t> (</a:t>
            </a:r>
            <a:r>
              <a:rPr lang="en-US" sz="1800" dirty="0" err="1"/>
              <a:t>dan</a:t>
            </a:r>
            <a:r>
              <a:rPr lang="en-US" sz="1800" dirty="0"/>
              <a:t> </a:t>
            </a:r>
            <a:r>
              <a:rPr lang="en-US" sz="1800" dirty="0" err="1"/>
              <a:t>batas</a:t>
            </a:r>
            <a:r>
              <a:rPr lang="en-US" sz="1800" dirty="0"/>
              <a:t> </a:t>
            </a:r>
            <a:r>
              <a:rPr lang="en-US" sz="1800" dirty="0" err="1"/>
              <a:t>waktu</a:t>
            </a:r>
            <a:r>
              <a:rPr lang="en-US" sz="1800" dirty="0"/>
              <a:t> </a:t>
            </a:r>
            <a:r>
              <a:rPr lang="en-US" sz="1800" dirty="0" err="1"/>
              <a:t>penggunaan</a:t>
            </a:r>
            <a:r>
              <a:rPr lang="en-US" sz="1800" dirty="0"/>
              <a:t>, </a:t>
            </a:r>
            <a:r>
              <a:rPr lang="en-US" sz="1800" dirty="0" err="1"/>
              <a:t>jika</a:t>
            </a:r>
            <a:r>
              <a:rPr lang="en-US" sz="1800" dirty="0"/>
              <a:t> </a:t>
            </a:r>
            <a:r>
              <a:rPr lang="en-US" sz="1800" dirty="0" err="1"/>
              <a:t>ada</a:t>
            </a:r>
            <a:r>
              <a:rPr lang="en-US" sz="1800" dirty="0"/>
              <a:t>) </a:t>
            </a:r>
            <a:r>
              <a:rPr lang="en-US" sz="1800" dirty="0" err="1"/>
              <a:t>perbedaan</a:t>
            </a:r>
            <a:r>
              <a:rPr lang="en-US" sz="1800" dirty="0"/>
              <a:t> </a:t>
            </a:r>
            <a:r>
              <a:rPr lang="en-US" sz="1800" dirty="0" err="1"/>
              <a:t>temporer</a:t>
            </a:r>
            <a:r>
              <a:rPr lang="en-US" sz="1800" dirty="0"/>
              <a:t> yang </a:t>
            </a:r>
            <a:r>
              <a:rPr lang="en-US" sz="1800" dirty="0" err="1"/>
              <a:t>boleh</a:t>
            </a:r>
            <a:r>
              <a:rPr lang="en-US" sz="1800" dirty="0"/>
              <a:t> </a:t>
            </a:r>
            <a:r>
              <a:rPr lang="en-US" sz="1800" dirty="0" err="1"/>
              <a:t>dikurangkan</a:t>
            </a:r>
            <a:r>
              <a:rPr lang="en-US" sz="1800" dirty="0"/>
              <a:t>, </a:t>
            </a:r>
            <a:r>
              <a:rPr lang="en-US" sz="1800" dirty="0" err="1"/>
              <a:t>rugi</a:t>
            </a:r>
            <a:r>
              <a:rPr lang="en-US" sz="1800" dirty="0"/>
              <a:t> </a:t>
            </a:r>
            <a:r>
              <a:rPr lang="en-US" sz="1800" dirty="0" err="1"/>
              <a:t>pajak</a:t>
            </a:r>
            <a:r>
              <a:rPr lang="en-US" sz="1800" dirty="0"/>
              <a:t> </a:t>
            </a:r>
            <a:r>
              <a:rPr lang="en-US" sz="1800" dirty="0" err="1"/>
              <a:t>belum</a:t>
            </a:r>
            <a:r>
              <a:rPr lang="en-US" sz="1800" dirty="0"/>
              <a:t> </a:t>
            </a:r>
            <a:r>
              <a:rPr lang="en-US" sz="1800" dirty="0" err="1"/>
              <a:t>dikompensasi</a:t>
            </a:r>
            <a:r>
              <a:rPr lang="en-US" sz="1800" dirty="0"/>
              <a:t> </a:t>
            </a:r>
            <a:r>
              <a:rPr lang="en-US" sz="1800" dirty="0" err="1"/>
              <a:t>dan</a:t>
            </a:r>
            <a:r>
              <a:rPr lang="en-US" sz="1800" dirty="0"/>
              <a:t> </a:t>
            </a:r>
            <a:r>
              <a:rPr lang="en-US" sz="1800" dirty="0" err="1"/>
              <a:t>kredit</a:t>
            </a:r>
            <a:r>
              <a:rPr lang="en-US" sz="1800" dirty="0"/>
              <a:t> </a:t>
            </a:r>
            <a:r>
              <a:rPr lang="en-US" sz="1800" dirty="0" err="1"/>
              <a:t>pajak</a:t>
            </a:r>
            <a:r>
              <a:rPr lang="en-US" sz="1800" dirty="0"/>
              <a:t> </a:t>
            </a:r>
            <a:r>
              <a:rPr lang="en-US" sz="1800" dirty="0" err="1"/>
              <a:t>belum</a:t>
            </a:r>
            <a:r>
              <a:rPr lang="en-US" sz="1800" dirty="0"/>
              <a:t> </a:t>
            </a:r>
            <a:r>
              <a:rPr lang="en-US" sz="1800" dirty="0" err="1"/>
              <a:t>dimanfaatkan</a:t>
            </a:r>
            <a:r>
              <a:rPr lang="en-US" sz="1800" dirty="0"/>
              <a:t> yang </a:t>
            </a:r>
            <a:r>
              <a:rPr lang="en-US" sz="1800" dirty="0" err="1"/>
              <a:t>tidak</a:t>
            </a:r>
            <a:r>
              <a:rPr lang="en-US" sz="1800" dirty="0"/>
              <a:t> </a:t>
            </a:r>
            <a:r>
              <a:rPr lang="en-US" sz="1800" dirty="0" err="1"/>
              <a:t>diakui</a:t>
            </a:r>
            <a:r>
              <a:rPr lang="en-US" sz="1800" dirty="0"/>
              <a:t> </a:t>
            </a:r>
            <a:r>
              <a:rPr lang="en-US" sz="1800" dirty="0" err="1"/>
              <a:t>sebagai</a:t>
            </a:r>
            <a:r>
              <a:rPr lang="en-US" sz="1800" dirty="0"/>
              <a:t> </a:t>
            </a:r>
            <a:r>
              <a:rPr lang="en-US" sz="1800" dirty="0" err="1"/>
              <a:t>aset</a:t>
            </a:r>
            <a:r>
              <a:rPr lang="en-US" sz="1800" dirty="0"/>
              <a:t> </a:t>
            </a:r>
            <a:r>
              <a:rPr lang="en-US" sz="1800" dirty="0" err="1"/>
              <a:t>pajak</a:t>
            </a:r>
            <a:r>
              <a:rPr lang="en-US" sz="1800" dirty="0"/>
              <a:t> </a:t>
            </a:r>
            <a:r>
              <a:rPr lang="en-US" sz="1800" dirty="0" err="1"/>
              <a:t>tangguhan</a:t>
            </a:r>
            <a:r>
              <a:rPr lang="en-US" sz="1800" dirty="0"/>
              <a:t> </a:t>
            </a:r>
            <a:r>
              <a:rPr lang="en-US" sz="1800" dirty="0" err="1"/>
              <a:t>pada</a:t>
            </a:r>
            <a:r>
              <a:rPr lang="en-US" sz="1800" dirty="0"/>
              <a:t> </a:t>
            </a:r>
            <a:r>
              <a:rPr lang="en-US" sz="1800" dirty="0" err="1"/>
              <a:t>laporan</a:t>
            </a:r>
            <a:r>
              <a:rPr lang="en-US" sz="1800" dirty="0"/>
              <a:t> </a:t>
            </a:r>
            <a:r>
              <a:rPr lang="en-US" sz="1800" dirty="0" err="1"/>
              <a:t>keuangan</a:t>
            </a:r>
            <a:r>
              <a:rPr lang="en-US" sz="1800" dirty="0"/>
              <a:t>;</a:t>
            </a:r>
          </a:p>
          <a:p>
            <a:pPr marL="1074738" lvl="2" indent="-358775">
              <a:spcBef>
                <a:spcPts val="200"/>
              </a:spcBef>
              <a:buFont typeface="Wingdings" panose="05000000000000000000" pitchFamily="2" charset="2"/>
              <a:buChar char="§"/>
            </a:pPr>
            <a:r>
              <a:rPr lang="en-US" sz="1800" dirty="0" err="1"/>
              <a:t>jumlah</a:t>
            </a:r>
            <a:r>
              <a:rPr lang="en-US" sz="1800" dirty="0"/>
              <a:t> </a:t>
            </a:r>
            <a:r>
              <a:rPr lang="en-US" sz="1800" dirty="0" err="1"/>
              <a:t>agregat</a:t>
            </a:r>
            <a:r>
              <a:rPr lang="en-US" sz="1800" dirty="0"/>
              <a:t> </a:t>
            </a:r>
            <a:r>
              <a:rPr lang="en-US" sz="1800" dirty="0" err="1"/>
              <a:t>perbedaan</a:t>
            </a:r>
            <a:r>
              <a:rPr lang="en-US" sz="1800" dirty="0"/>
              <a:t> </a:t>
            </a:r>
            <a:r>
              <a:rPr lang="en-US" sz="1800" dirty="0" err="1"/>
              <a:t>temporer</a:t>
            </a:r>
            <a:r>
              <a:rPr lang="en-US" sz="1800" dirty="0"/>
              <a:t> yang </a:t>
            </a:r>
            <a:r>
              <a:rPr lang="en-US" sz="1800" dirty="0" err="1"/>
              <a:t>dihubungkan</a:t>
            </a:r>
            <a:r>
              <a:rPr lang="en-US" sz="1800" dirty="0"/>
              <a:t> </a:t>
            </a:r>
            <a:r>
              <a:rPr lang="en-US" sz="1800" dirty="0" err="1"/>
              <a:t>dengan</a:t>
            </a:r>
            <a:r>
              <a:rPr lang="en-US" sz="1800" dirty="0"/>
              <a:t> </a:t>
            </a:r>
            <a:r>
              <a:rPr lang="en-US" sz="1800" dirty="0" err="1"/>
              <a:t>investasi</a:t>
            </a:r>
            <a:r>
              <a:rPr lang="en-US" sz="1800" dirty="0"/>
              <a:t> pada </a:t>
            </a:r>
            <a:r>
              <a:rPr lang="en-US" sz="1800" dirty="0" err="1"/>
              <a:t>entitas</a:t>
            </a:r>
            <a:r>
              <a:rPr lang="en-US" sz="1800" dirty="0"/>
              <a:t> </a:t>
            </a:r>
            <a:r>
              <a:rPr lang="en-US" sz="1800" dirty="0" err="1"/>
              <a:t>anak</a:t>
            </a:r>
            <a:r>
              <a:rPr lang="en-US" sz="1800" dirty="0"/>
              <a:t>, </a:t>
            </a:r>
            <a:r>
              <a:rPr lang="en-US" sz="1800" dirty="0" err="1"/>
              <a:t>cabang</a:t>
            </a:r>
            <a:r>
              <a:rPr lang="en-US" sz="1800" dirty="0"/>
              <a:t> dan </a:t>
            </a:r>
            <a:r>
              <a:rPr lang="en-US" sz="1800" dirty="0" err="1"/>
              <a:t>perusahaan</a:t>
            </a:r>
            <a:r>
              <a:rPr lang="en-US" sz="1800" dirty="0"/>
              <a:t> </a:t>
            </a:r>
            <a:r>
              <a:rPr lang="en-US" sz="1800" dirty="0" err="1"/>
              <a:t>asosiasi</a:t>
            </a:r>
            <a:r>
              <a:rPr lang="en-US" sz="1800" dirty="0"/>
              <a:t> dan </a:t>
            </a:r>
            <a:r>
              <a:rPr lang="en-US" sz="1800" dirty="0" err="1"/>
              <a:t>bagian</a:t>
            </a:r>
            <a:r>
              <a:rPr lang="en-US" sz="1800" dirty="0"/>
              <a:t> </a:t>
            </a:r>
            <a:r>
              <a:rPr lang="en-US" sz="1800" dirty="0" err="1"/>
              <a:t>partisipasi</a:t>
            </a:r>
            <a:r>
              <a:rPr lang="en-US" sz="1800" dirty="0"/>
              <a:t> </a:t>
            </a:r>
            <a:r>
              <a:rPr lang="en-US" sz="1800" dirty="0" err="1"/>
              <a:t>dalam</a:t>
            </a:r>
            <a:r>
              <a:rPr lang="en-US" sz="1800" dirty="0"/>
              <a:t> </a:t>
            </a:r>
            <a:r>
              <a:rPr lang="en-US" sz="1800" dirty="0" err="1"/>
              <a:t>ventura</a:t>
            </a:r>
            <a:r>
              <a:rPr lang="en-US" sz="1800" dirty="0"/>
              <a:t> </a:t>
            </a:r>
            <a:r>
              <a:rPr lang="en-US" sz="1800" dirty="0" err="1"/>
              <a:t>bersama</a:t>
            </a:r>
            <a:r>
              <a:rPr lang="en-US" sz="1800" dirty="0"/>
              <a:t> </a:t>
            </a:r>
            <a:r>
              <a:rPr lang="en-US" sz="1800" dirty="0" err="1"/>
              <a:t>atas</a:t>
            </a:r>
            <a:r>
              <a:rPr lang="en-US" sz="1800" dirty="0"/>
              <a:t> </a:t>
            </a:r>
            <a:r>
              <a:rPr lang="en-US" sz="1800" dirty="0" err="1"/>
              <a:t>liabilitas</a:t>
            </a:r>
            <a:r>
              <a:rPr lang="en-US" sz="1800" dirty="0"/>
              <a:t> </a:t>
            </a:r>
            <a:r>
              <a:rPr lang="en-US" sz="1800" dirty="0" err="1"/>
              <a:t>pajak</a:t>
            </a:r>
            <a:r>
              <a:rPr lang="en-US" sz="1800" dirty="0"/>
              <a:t> </a:t>
            </a:r>
            <a:r>
              <a:rPr lang="en-US" sz="1800" dirty="0" err="1"/>
              <a:t>tangguhan</a:t>
            </a:r>
            <a:r>
              <a:rPr lang="en-US" sz="1800" dirty="0"/>
              <a:t> yang </a:t>
            </a:r>
            <a:r>
              <a:rPr lang="en-US" sz="1800" dirty="0" err="1"/>
              <a:t>belum</a:t>
            </a:r>
            <a:r>
              <a:rPr lang="en-US" sz="1800" dirty="0"/>
              <a:t> </a:t>
            </a:r>
            <a:r>
              <a:rPr lang="en-US" sz="1800" dirty="0" err="1"/>
              <a:t>diakui</a:t>
            </a:r>
            <a:r>
              <a:rPr lang="en-US" sz="1800" dirty="0"/>
              <a:t> (</a:t>
            </a:r>
            <a:r>
              <a:rPr lang="en-US" sz="1800" dirty="0" err="1"/>
              <a:t>lihat</a:t>
            </a:r>
            <a:r>
              <a:rPr lang="en-US" sz="1800" dirty="0"/>
              <a:t> </a:t>
            </a:r>
            <a:r>
              <a:rPr lang="en-US" sz="1800" dirty="0" err="1"/>
              <a:t>paragraf</a:t>
            </a:r>
            <a:r>
              <a:rPr lang="en-US" sz="1800" dirty="0"/>
              <a:t> 40); </a:t>
            </a:r>
            <a:r>
              <a:rPr lang="en-US" sz="1800" dirty="0" err="1"/>
              <a:t>dll</a:t>
            </a:r>
            <a:endParaRPr lang="en-US" sz="1800" dirty="0"/>
          </a:p>
        </p:txBody>
      </p:sp>
      <p:sp>
        <p:nvSpPr>
          <p:cNvPr id="6" name="Slide Number Placeholder 3">
            <a:extLst>
              <a:ext uri="{FF2B5EF4-FFF2-40B4-BE49-F238E27FC236}">
                <a16:creationId xmlns:a16="http://schemas.microsoft.com/office/drawing/2014/main" id="{7DA4464C-FD96-43FE-8E76-94AFE16D2755}"/>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41</a:t>
            </a:fld>
            <a:endParaRPr lang="en-US" sz="1600" b="1" dirty="0">
              <a:latin typeface="+mj-lt"/>
            </a:endParaRPr>
          </a:p>
        </p:txBody>
      </p:sp>
    </p:spTree>
    <p:extLst>
      <p:ext uri="{BB962C8B-B14F-4D97-AF65-F5344CB8AC3E}">
        <p14:creationId xmlns:p14="http://schemas.microsoft.com/office/powerpoint/2010/main" val="19921075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7100" y="446221"/>
            <a:ext cx="9168200" cy="1091296"/>
          </a:xfrm>
        </p:spPr>
        <p:txBody>
          <a:bodyPr>
            <a:noAutofit/>
          </a:bodyPr>
          <a:lstStyle/>
          <a:p>
            <a:pPr algn="ctr"/>
            <a:r>
              <a:rPr lang="en-US" sz="3600" dirty="0" err="1">
                <a:latin typeface="Fjalla One" panose="02000506040000020004" pitchFamily="2" charset="0"/>
              </a:rPr>
              <a:t>Perlakuan</a:t>
            </a:r>
            <a:r>
              <a:rPr lang="en-US" sz="3600" dirty="0">
                <a:latin typeface="Fjalla One" panose="02000506040000020004" pitchFamily="2" charset="0"/>
              </a:rPr>
              <a:t> </a:t>
            </a:r>
            <a:r>
              <a:rPr lang="en-US" sz="3600" dirty="0" err="1">
                <a:latin typeface="Fjalla One" panose="02000506040000020004" pitchFamily="2" charset="0"/>
              </a:rPr>
              <a:t>Pajak</a:t>
            </a:r>
            <a:r>
              <a:rPr lang="en-US" sz="3600" dirty="0">
                <a:latin typeface="Fjalla One" panose="02000506040000020004" pitchFamily="2" charset="0"/>
              </a:rPr>
              <a:t> </a:t>
            </a:r>
            <a:r>
              <a:rPr lang="en-US" sz="3600" dirty="0" err="1">
                <a:latin typeface="Fjalla One" panose="02000506040000020004" pitchFamily="2" charset="0"/>
              </a:rPr>
              <a:t>Penghasilan</a:t>
            </a:r>
            <a:r>
              <a:rPr lang="en-US" sz="3600" dirty="0">
                <a:latin typeface="Fjalla One" panose="02000506040000020004" pitchFamily="2" charset="0"/>
              </a:rPr>
              <a:t> Final</a:t>
            </a:r>
            <a:br>
              <a:rPr lang="en-US" dirty="0">
                <a:latin typeface="Fjalla One" panose="02000506040000020004" pitchFamily="2" charset="0"/>
              </a:rPr>
            </a:br>
            <a:r>
              <a:rPr lang="en-US" sz="2400" dirty="0">
                <a:latin typeface="Fjalla One" panose="02000506040000020004" pitchFamily="2" charset="0"/>
              </a:rPr>
              <a:t>REVISI EFF 1 JAN 2015</a:t>
            </a:r>
          </a:p>
        </p:txBody>
      </p:sp>
      <p:sp>
        <p:nvSpPr>
          <p:cNvPr id="3" name="Content Placeholder 2"/>
          <p:cNvSpPr>
            <a:spLocks noGrp="1"/>
          </p:cNvSpPr>
          <p:nvPr>
            <p:ph sz="quarter" idx="10"/>
          </p:nvPr>
        </p:nvSpPr>
        <p:spPr>
          <a:xfrm>
            <a:off x="5562601" y="1537518"/>
            <a:ext cx="6114666" cy="4267200"/>
          </a:xfrm>
          <a:solidFill>
            <a:schemeClr val="accent2">
              <a:lumMod val="20000"/>
              <a:lumOff val="80000"/>
            </a:schemeClr>
          </a:solidFill>
        </p:spPr>
        <p:txBody>
          <a:bodyPr>
            <a:noAutofit/>
          </a:bodyPr>
          <a:lstStyle/>
          <a:p>
            <a:pPr marL="342900" indent="-342900">
              <a:buFont typeface="Arial" panose="020B0604020202020204" pitchFamily="34" charset="0"/>
              <a:buChar char="•"/>
            </a:pPr>
            <a:r>
              <a:rPr lang="en-US" sz="1800" dirty="0" err="1"/>
              <a:t>Pajak</a:t>
            </a:r>
            <a:r>
              <a:rPr lang="en-US" sz="1800" dirty="0"/>
              <a:t> final yang </a:t>
            </a:r>
            <a:r>
              <a:rPr lang="en-US" sz="1800" dirty="0" err="1"/>
              <a:t>dikenakan</a:t>
            </a:r>
            <a:r>
              <a:rPr lang="en-US" sz="1800" dirty="0"/>
              <a:t> </a:t>
            </a:r>
            <a:r>
              <a:rPr lang="en-US" sz="1800" dirty="0" err="1"/>
              <a:t>atas</a:t>
            </a:r>
            <a:r>
              <a:rPr lang="en-US" sz="1800" dirty="0"/>
              <a:t> </a:t>
            </a:r>
            <a:r>
              <a:rPr lang="en-US" sz="1800" dirty="0" err="1"/>
              <a:t>penghasilan</a:t>
            </a:r>
            <a:r>
              <a:rPr lang="en-US" sz="1800" dirty="0"/>
              <a:t> (</a:t>
            </a:r>
            <a:r>
              <a:rPr lang="en-US" sz="1800" dirty="0" err="1"/>
              <a:t>bukan</a:t>
            </a:r>
            <a:r>
              <a:rPr lang="en-US" sz="1800" dirty="0"/>
              <a:t> </a:t>
            </a:r>
            <a:r>
              <a:rPr lang="en-US" sz="1800" dirty="0" err="1"/>
              <a:t>pendapatan</a:t>
            </a:r>
            <a:r>
              <a:rPr lang="en-US" sz="1800" dirty="0"/>
              <a:t>) </a:t>
            </a:r>
            <a:r>
              <a:rPr lang="en-US" sz="1800" dirty="0" err="1"/>
              <a:t>merupakan</a:t>
            </a:r>
            <a:r>
              <a:rPr lang="en-US" sz="1800" dirty="0"/>
              <a:t> </a:t>
            </a:r>
            <a:r>
              <a:rPr lang="en-US" sz="1800" dirty="0" err="1"/>
              <a:t>skope</a:t>
            </a:r>
            <a:r>
              <a:rPr lang="en-US" sz="1800" dirty="0"/>
              <a:t> PSAK 212 </a:t>
            </a:r>
            <a:r>
              <a:rPr lang="en-US" sz="1800" dirty="0" err="1"/>
              <a:t>karena</a:t>
            </a:r>
            <a:r>
              <a:rPr lang="en-US" sz="1800" dirty="0"/>
              <a:t> PSAK 212 </a:t>
            </a:r>
            <a:r>
              <a:rPr lang="en-US" sz="1800" dirty="0" err="1"/>
              <a:t>hanya</a:t>
            </a:r>
            <a:r>
              <a:rPr lang="en-US" sz="1800" dirty="0"/>
              <a:t> </a:t>
            </a:r>
            <a:r>
              <a:rPr lang="en-US" sz="1800" dirty="0" err="1"/>
              <a:t>mengatur</a:t>
            </a:r>
            <a:r>
              <a:rPr lang="en-US" sz="1800" dirty="0"/>
              <a:t> </a:t>
            </a:r>
            <a:r>
              <a:rPr lang="en-US" sz="1800" dirty="0" err="1"/>
              <a:t>pajak</a:t>
            </a:r>
            <a:r>
              <a:rPr lang="en-US" sz="1800" dirty="0"/>
              <a:t> </a:t>
            </a:r>
            <a:r>
              <a:rPr lang="en-US" sz="1800" dirty="0" err="1"/>
              <a:t>atas</a:t>
            </a:r>
            <a:r>
              <a:rPr lang="en-US" sz="1800" dirty="0"/>
              <a:t> </a:t>
            </a:r>
            <a:r>
              <a:rPr lang="en-US" sz="1800" dirty="0" err="1"/>
              <a:t>penghasilan</a:t>
            </a:r>
            <a:r>
              <a:rPr lang="en-US" sz="1800" dirty="0"/>
              <a:t> </a:t>
            </a:r>
            <a:r>
              <a:rPr lang="en-US" sz="1800" dirty="0" err="1"/>
              <a:t>bukan</a:t>
            </a:r>
            <a:r>
              <a:rPr lang="en-US" sz="1800" dirty="0"/>
              <a:t> </a:t>
            </a:r>
            <a:r>
              <a:rPr lang="en-US" sz="1800" dirty="0" err="1"/>
              <a:t>atas</a:t>
            </a:r>
            <a:r>
              <a:rPr lang="en-US" sz="1800" dirty="0"/>
              <a:t> </a:t>
            </a:r>
            <a:r>
              <a:rPr lang="en-US" sz="1800" dirty="0" err="1"/>
              <a:t>pendapatan</a:t>
            </a:r>
            <a:r>
              <a:rPr lang="en-US" sz="1800" dirty="0"/>
              <a:t>.</a:t>
            </a:r>
          </a:p>
          <a:p>
            <a:pPr marL="692150" lvl="1" indent="-342900">
              <a:spcBef>
                <a:spcPts val="600"/>
              </a:spcBef>
              <a:buFont typeface="Arial" panose="020B0604020202020204" pitchFamily="34" charset="0"/>
              <a:buChar char="•"/>
            </a:pPr>
            <a:r>
              <a:rPr lang="en-US" sz="1800" dirty="0" err="1"/>
              <a:t>Pajak</a:t>
            </a:r>
            <a:r>
              <a:rPr lang="en-US" sz="1800" dirty="0"/>
              <a:t> final yang </a:t>
            </a:r>
            <a:r>
              <a:rPr lang="en-US" sz="1800" dirty="0" err="1"/>
              <a:t>dikenakan</a:t>
            </a:r>
            <a:r>
              <a:rPr lang="en-US" sz="1800" dirty="0"/>
              <a:t> </a:t>
            </a:r>
            <a:r>
              <a:rPr lang="en-US" sz="1800" dirty="0" err="1"/>
              <a:t>atas</a:t>
            </a:r>
            <a:r>
              <a:rPr lang="en-US" sz="1800" dirty="0"/>
              <a:t> </a:t>
            </a:r>
            <a:r>
              <a:rPr lang="en-US" sz="1800" dirty="0" err="1"/>
              <a:t>penghasilan</a:t>
            </a:r>
            <a:r>
              <a:rPr lang="en-US" sz="1800" dirty="0"/>
              <a:t> </a:t>
            </a:r>
            <a:r>
              <a:rPr lang="en-US" sz="1800" dirty="0" err="1"/>
              <a:t>neto</a:t>
            </a:r>
            <a:r>
              <a:rPr lang="en-US" sz="1800" dirty="0"/>
              <a:t> </a:t>
            </a:r>
            <a:r>
              <a:rPr lang="en-US" sz="1800" dirty="0" err="1"/>
              <a:t>masuk</a:t>
            </a:r>
            <a:r>
              <a:rPr lang="en-US" sz="1800" dirty="0"/>
              <a:t> </a:t>
            </a:r>
            <a:r>
              <a:rPr lang="en-US" sz="1800" dirty="0" err="1"/>
              <a:t>ruang</a:t>
            </a:r>
            <a:r>
              <a:rPr lang="en-US" sz="1800" dirty="0"/>
              <a:t> </a:t>
            </a:r>
            <a:r>
              <a:rPr lang="en-US" sz="1800" dirty="0" err="1"/>
              <a:t>lingkup</a:t>
            </a:r>
            <a:r>
              <a:rPr lang="en-US" sz="1800" dirty="0"/>
              <a:t> PSAK 212 </a:t>
            </a:r>
          </a:p>
          <a:p>
            <a:pPr marL="692150" lvl="1" indent="-342900">
              <a:spcBef>
                <a:spcPts val="600"/>
              </a:spcBef>
              <a:buFont typeface="Arial" panose="020B0604020202020204" pitchFamily="34" charset="0"/>
              <a:buChar char="•"/>
            </a:pPr>
            <a:r>
              <a:rPr lang="en-US" sz="1800" dirty="0" err="1"/>
              <a:t>Pajak</a:t>
            </a:r>
            <a:r>
              <a:rPr lang="en-US" sz="1800" dirty="0"/>
              <a:t> final yang </a:t>
            </a:r>
            <a:r>
              <a:rPr lang="en-US" sz="1800" dirty="0" err="1"/>
              <a:t>dikenakan</a:t>
            </a:r>
            <a:r>
              <a:rPr lang="en-US" sz="1800" dirty="0"/>
              <a:t> </a:t>
            </a:r>
            <a:r>
              <a:rPr lang="en-US" sz="1800" dirty="0" err="1"/>
              <a:t>atas</a:t>
            </a:r>
            <a:r>
              <a:rPr lang="en-US" sz="1800" dirty="0"/>
              <a:t> </a:t>
            </a:r>
            <a:r>
              <a:rPr lang="en-US" sz="1800" dirty="0" err="1"/>
              <a:t>penghasilan</a:t>
            </a:r>
            <a:r>
              <a:rPr lang="en-US" sz="1800" dirty="0"/>
              <a:t> </a:t>
            </a:r>
            <a:r>
              <a:rPr lang="en-US" sz="1800" dirty="0" err="1"/>
              <a:t>bruto</a:t>
            </a:r>
            <a:r>
              <a:rPr lang="en-US" sz="1800" dirty="0"/>
              <a:t> / </a:t>
            </a:r>
            <a:r>
              <a:rPr lang="en-US" sz="1800" dirty="0" err="1"/>
              <a:t>pendapatan</a:t>
            </a:r>
            <a:r>
              <a:rPr lang="en-US" sz="1800" dirty="0"/>
              <a:t> </a:t>
            </a:r>
            <a:r>
              <a:rPr lang="en-US" sz="1800" dirty="0" err="1"/>
              <a:t>tidak</a:t>
            </a:r>
            <a:r>
              <a:rPr lang="en-US" sz="1800" dirty="0"/>
              <a:t> </a:t>
            </a:r>
            <a:r>
              <a:rPr lang="en-US" sz="1800" dirty="0" err="1"/>
              <a:t>masuk</a:t>
            </a:r>
            <a:r>
              <a:rPr lang="en-US" sz="1800" dirty="0"/>
              <a:t> </a:t>
            </a:r>
            <a:r>
              <a:rPr lang="en-US" sz="1800" dirty="0" err="1"/>
              <a:t>ruang</a:t>
            </a:r>
            <a:r>
              <a:rPr lang="en-US" sz="1800" dirty="0"/>
              <a:t> </a:t>
            </a:r>
            <a:r>
              <a:rPr lang="en-US" sz="1800" dirty="0" err="1"/>
              <a:t>lingkup</a:t>
            </a:r>
            <a:r>
              <a:rPr lang="en-US" sz="1800" dirty="0"/>
              <a:t> PSAK 212, </a:t>
            </a:r>
            <a:r>
              <a:rPr lang="en-US" sz="1800" dirty="0" err="1"/>
              <a:t>sehingga</a:t>
            </a:r>
            <a:r>
              <a:rPr lang="en-US" sz="1800" dirty="0"/>
              <a:t> </a:t>
            </a:r>
            <a:r>
              <a:rPr lang="en-US" sz="1800" dirty="0" err="1"/>
              <a:t>diakui</a:t>
            </a:r>
            <a:r>
              <a:rPr lang="en-US" sz="1800" dirty="0"/>
              <a:t> </a:t>
            </a:r>
            <a:r>
              <a:rPr lang="en-US" sz="1800" dirty="0" err="1"/>
              <a:t>sebagai</a:t>
            </a:r>
            <a:r>
              <a:rPr lang="en-US" sz="1800" dirty="0"/>
              <a:t> </a:t>
            </a:r>
            <a:r>
              <a:rPr lang="en-US" sz="1800" dirty="0" err="1"/>
              <a:t>beban</a:t>
            </a:r>
            <a:r>
              <a:rPr lang="en-US" sz="1800" dirty="0"/>
              <a:t> </a:t>
            </a:r>
            <a:r>
              <a:rPr lang="en-US" sz="1800" dirty="0" err="1"/>
              <a:t>operasi</a:t>
            </a:r>
            <a:r>
              <a:rPr lang="en-US" sz="1800" dirty="0"/>
              <a:t> </a:t>
            </a:r>
            <a:r>
              <a:rPr lang="en-US" sz="1800" dirty="0" err="1"/>
              <a:t>bukan</a:t>
            </a:r>
            <a:r>
              <a:rPr lang="en-US" sz="1800" dirty="0"/>
              <a:t> </a:t>
            </a:r>
            <a:r>
              <a:rPr lang="en-US" sz="1800" dirty="0" err="1"/>
              <a:t>beban</a:t>
            </a:r>
            <a:r>
              <a:rPr lang="en-US" sz="1800" dirty="0"/>
              <a:t> </a:t>
            </a:r>
            <a:r>
              <a:rPr lang="en-US" sz="1800" dirty="0" err="1"/>
              <a:t>pajak</a:t>
            </a:r>
            <a:r>
              <a:rPr lang="en-US" sz="1800" dirty="0"/>
              <a:t> </a:t>
            </a:r>
            <a:r>
              <a:rPr lang="en-US" sz="1800" dirty="0" err="1"/>
              <a:t>penghasilan</a:t>
            </a:r>
            <a:r>
              <a:rPr lang="en-US" sz="1800" dirty="0"/>
              <a:t> </a:t>
            </a:r>
            <a:r>
              <a:rPr lang="en-US" sz="1800" dirty="0">
                <a:sym typeface="Wingdings" panose="05000000000000000000" pitchFamily="2" charset="2"/>
              </a:rPr>
              <a:t> </a:t>
            </a:r>
            <a:r>
              <a:rPr lang="en-US" sz="1800" b="1" dirty="0">
                <a:sym typeface="Wingdings" panose="05000000000000000000" pitchFamily="2" charset="2"/>
              </a:rPr>
              <a:t>basic conclusion IASB</a:t>
            </a:r>
            <a:r>
              <a:rPr lang="en-US" sz="1800" b="1" dirty="0"/>
              <a:t> </a:t>
            </a:r>
          </a:p>
          <a:p>
            <a:pPr marL="342900" indent="-342900">
              <a:spcBef>
                <a:spcPts val="600"/>
              </a:spcBef>
              <a:buFont typeface="Arial" panose="020B0604020202020204" pitchFamily="34" charset="0"/>
              <a:buChar char="•"/>
            </a:pPr>
            <a:r>
              <a:rPr lang="en-US" sz="1800" dirty="0" err="1"/>
              <a:t>Konsekuensinya</a:t>
            </a:r>
            <a:r>
              <a:rPr lang="en-US" sz="1800" dirty="0"/>
              <a:t> </a:t>
            </a:r>
            <a:r>
              <a:rPr lang="en-US" sz="1800" dirty="0" err="1"/>
              <a:t>perusahaan</a:t>
            </a:r>
            <a:r>
              <a:rPr lang="en-US" sz="1800" dirty="0"/>
              <a:t> yang </a:t>
            </a:r>
            <a:r>
              <a:rPr lang="en-US" sz="1800" dirty="0" err="1"/>
              <a:t>pengenaan</a:t>
            </a:r>
            <a:r>
              <a:rPr lang="en-US" sz="1800" dirty="0"/>
              <a:t> </a:t>
            </a:r>
            <a:r>
              <a:rPr lang="en-US" sz="1800" dirty="0" err="1"/>
              <a:t>pajaknya</a:t>
            </a:r>
            <a:r>
              <a:rPr lang="en-US" sz="1800" dirty="0"/>
              <a:t> final </a:t>
            </a:r>
            <a:r>
              <a:rPr lang="en-US" sz="1800" dirty="0" err="1"/>
              <a:t>atas</a:t>
            </a:r>
            <a:r>
              <a:rPr lang="en-US" sz="1800" dirty="0"/>
              <a:t> </a:t>
            </a:r>
            <a:r>
              <a:rPr lang="en-US" sz="1800" dirty="0" err="1"/>
              <a:t>pendapatan</a:t>
            </a:r>
            <a:r>
              <a:rPr lang="en-US" sz="1800" dirty="0"/>
              <a:t> </a:t>
            </a:r>
            <a:r>
              <a:rPr lang="en-US" sz="1800" dirty="0" err="1"/>
              <a:t>memasukkan</a:t>
            </a:r>
            <a:r>
              <a:rPr lang="en-US" sz="1800" dirty="0"/>
              <a:t> </a:t>
            </a:r>
            <a:r>
              <a:rPr lang="en-US" sz="1800" dirty="0" err="1"/>
              <a:t>pajak</a:t>
            </a:r>
            <a:r>
              <a:rPr lang="en-US" sz="1800" dirty="0"/>
              <a:t> yang </a:t>
            </a:r>
            <a:r>
              <a:rPr lang="en-US" sz="1800" dirty="0" err="1"/>
              <a:t>dibayarkan</a:t>
            </a:r>
            <a:r>
              <a:rPr lang="en-US" sz="1800" dirty="0"/>
              <a:t> </a:t>
            </a:r>
            <a:r>
              <a:rPr lang="en-US" sz="1800" dirty="0" err="1"/>
              <a:t>bukan</a:t>
            </a:r>
            <a:r>
              <a:rPr lang="en-US" sz="1800" dirty="0"/>
              <a:t> </a:t>
            </a:r>
            <a:r>
              <a:rPr lang="en-US" sz="1800" dirty="0" err="1"/>
              <a:t>sebagai</a:t>
            </a:r>
            <a:r>
              <a:rPr lang="en-US" sz="1800" dirty="0"/>
              <a:t> </a:t>
            </a:r>
            <a:r>
              <a:rPr lang="en-US" sz="1800" dirty="0" err="1"/>
              <a:t>beban</a:t>
            </a:r>
            <a:r>
              <a:rPr lang="en-US" sz="1800" dirty="0"/>
              <a:t> </a:t>
            </a:r>
            <a:r>
              <a:rPr lang="en-US" sz="1800" dirty="0" err="1"/>
              <a:t>pajak</a:t>
            </a:r>
            <a:r>
              <a:rPr lang="en-US" sz="1800" dirty="0"/>
              <a:t> </a:t>
            </a:r>
            <a:r>
              <a:rPr lang="en-US" sz="1800" dirty="0" err="1"/>
              <a:t>penghasilan</a:t>
            </a:r>
            <a:r>
              <a:rPr lang="en-US" sz="1800" dirty="0"/>
              <a:t> </a:t>
            </a:r>
            <a:r>
              <a:rPr lang="en-US" sz="1800" dirty="0" err="1"/>
              <a:t>tetapi</a:t>
            </a:r>
            <a:r>
              <a:rPr lang="en-US" sz="1800" dirty="0"/>
              <a:t> </a:t>
            </a:r>
            <a:r>
              <a:rPr lang="en-US" sz="1800" dirty="0" err="1"/>
              <a:t>sebagai</a:t>
            </a:r>
            <a:r>
              <a:rPr lang="en-US" sz="1800" dirty="0"/>
              <a:t> </a:t>
            </a:r>
            <a:r>
              <a:rPr lang="en-US" sz="1800" dirty="0" err="1"/>
              <a:t>komponen</a:t>
            </a:r>
            <a:r>
              <a:rPr lang="en-US" sz="1800" dirty="0"/>
              <a:t> </a:t>
            </a:r>
            <a:r>
              <a:rPr lang="en-US" sz="1800" dirty="0" err="1"/>
              <a:t>beban</a:t>
            </a:r>
            <a:r>
              <a:rPr lang="en-US" sz="1800" dirty="0"/>
              <a:t>. </a:t>
            </a:r>
          </a:p>
        </p:txBody>
      </p:sp>
      <p:sp>
        <p:nvSpPr>
          <p:cNvPr id="5" name="Slide Number Placeholder 3">
            <a:extLst>
              <a:ext uri="{FF2B5EF4-FFF2-40B4-BE49-F238E27FC236}">
                <a16:creationId xmlns:a16="http://schemas.microsoft.com/office/drawing/2014/main" id="{9438ED76-361F-4FF2-97FA-1028A9191CFA}"/>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42</a:t>
            </a:fld>
            <a:endParaRPr lang="en-US" sz="1600" b="1" dirty="0">
              <a:latin typeface="+mj-lt"/>
            </a:endParaRPr>
          </a:p>
        </p:txBody>
      </p:sp>
      <p:sp>
        <p:nvSpPr>
          <p:cNvPr id="6" name="Content Placeholder 2">
            <a:extLst>
              <a:ext uri="{FF2B5EF4-FFF2-40B4-BE49-F238E27FC236}">
                <a16:creationId xmlns:a16="http://schemas.microsoft.com/office/drawing/2014/main" id="{987BE2E2-8619-4EEE-A862-0D094064E426}"/>
              </a:ext>
            </a:extLst>
          </p:cNvPr>
          <p:cNvSpPr txBox="1">
            <a:spLocks/>
          </p:cNvSpPr>
          <p:nvPr/>
        </p:nvSpPr>
        <p:spPr>
          <a:xfrm>
            <a:off x="1524000" y="1752600"/>
            <a:ext cx="4267200" cy="4267200"/>
          </a:xfrm>
          <a:solidFill>
            <a:schemeClr val="bg2">
              <a:lumMod val="20000"/>
              <a:lumOff val="80000"/>
            </a:schemeClr>
          </a:solidFill>
        </p:spPr>
        <p:txBody>
          <a:bodyPr>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indent="-342900" defTabSz="914400">
              <a:spcBef>
                <a:spcPts val="400"/>
              </a:spcBef>
              <a:buFont typeface="Wingdings" panose="05000000000000000000" pitchFamily="2" charset="2"/>
              <a:buChar char="§"/>
            </a:pPr>
            <a:endParaRPr lang="en-US" sz="1800" kern="0" dirty="0">
              <a:latin typeface="+mj-lt"/>
            </a:endParaRPr>
          </a:p>
        </p:txBody>
      </p:sp>
      <p:sp>
        <p:nvSpPr>
          <p:cNvPr id="7" name="Content Placeholder 2">
            <a:extLst>
              <a:ext uri="{FF2B5EF4-FFF2-40B4-BE49-F238E27FC236}">
                <a16:creationId xmlns:a16="http://schemas.microsoft.com/office/drawing/2014/main" id="{6A58C34A-EB11-472E-8795-CBFE4608DF50}"/>
              </a:ext>
            </a:extLst>
          </p:cNvPr>
          <p:cNvSpPr txBox="1">
            <a:spLocks/>
          </p:cNvSpPr>
          <p:nvPr/>
        </p:nvSpPr>
        <p:spPr>
          <a:xfrm>
            <a:off x="1085345" y="1537517"/>
            <a:ext cx="4302997" cy="4267200"/>
          </a:xfrm>
          <a:prstGeom prst="rect">
            <a:avLst/>
          </a:prstGeom>
          <a:solidFill>
            <a:schemeClr val="accent4">
              <a:lumMod val="20000"/>
              <a:lumOff val="80000"/>
            </a:schemeClr>
          </a:solidFill>
        </p:spPr>
        <p:txBody>
          <a:bodyPr>
            <a:noAutofit/>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indent="-342900" defTabSz="914400">
              <a:spcBef>
                <a:spcPts val="400"/>
              </a:spcBef>
              <a:buFont typeface="Wingdings" panose="05000000000000000000" pitchFamily="2" charset="2"/>
              <a:buChar char="§"/>
            </a:pPr>
            <a:r>
              <a:rPr lang="en-US" sz="1800" kern="0" dirty="0" err="1">
                <a:latin typeface="+mj-lt"/>
              </a:rPr>
              <a:t>Amandemen</a:t>
            </a:r>
            <a:r>
              <a:rPr lang="en-US" sz="1800" kern="0" dirty="0">
                <a:latin typeface="+mj-lt"/>
              </a:rPr>
              <a:t> </a:t>
            </a:r>
            <a:r>
              <a:rPr lang="en-US" sz="1800" kern="0" dirty="0" err="1">
                <a:latin typeface="+mj-lt"/>
              </a:rPr>
              <a:t>untuk</a:t>
            </a:r>
            <a:r>
              <a:rPr lang="en-US" sz="1800" kern="0" dirty="0">
                <a:latin typeface="+mj-lt"/>
              </a:rPr>
              <a:t> 46 </a:t>
            </a:r>
            <a:r>
              <a:rPr lang="en-US" sz="1800" kern="0" dirty="0" err="1">
                <a:latin typeface="+mj-lt"/>
              </a:rPr>
              <a:t>menghilangkan</a:t>
            </a:r>
            <a:r>
              <a:rPr lang="en-US" sz="1800" kern="0" dirty="0">
                <a:latin typeface="+mj-lt"/>
              </a:rPr>
              <a:t> </a:t>
            </a:r>
            <a:r>
              <a:rPr lang="en-US" sz="1800" kern="0" dirty="0" err="1">
                <a:latin typeface="+mj-lt"/>
              </a:rPr>
              <a:t>pengaturan</a:t>
            </a:r>
            <a:r>
              <a:rPr lang="en-US" sz="1800" kern="0" dirty="0">
                <a:latin typeface="+mj-lt"/>
              </a:rPr>
              <a:t> </a:t>
            </a:r>
            <a:r>
              <a:rPr lang="en-US" sz="1800" kern="0" dirty="0" err="1">
                <a:latin typeface="+mj-lt"/>
              </a:rPr>
              <a:t>pajak</a:t>
            </a:r>
            <a:r>
              <a:rPr lang="en-US" sz="1800" kern="0" dirty="0">
                <a:latin typeface="+mj-lt"/>
              </a:rPr>
              <a:t> final dan </a:t>
            </a:r>
            <a:r>
              <a:rPr lang="en-US" sz="1800" kern="0" dirty="0" err="1">
                <a:latin typeface="+mj-lt"/>
              </a:rPr>
              <a:t>pengaturan</a:t>
            </a:r>
            <a:r>
              <a:rPr lang="en-US" sz="1800" kern="0" dirty="0">
                <a:latin typeface="+mj-lt"/>
              </a:rPr>
              <a:t> </a:t>
            </a:r>
            <a:r>
              <a:rPr lang="en-US" sz="1800" kern="0" dirty="0" err="1">
                <a:latin typeface="+mj-lt"/>
              </a:rPr>
              <a:t>khusus</a:t>
            </a:r>
            <a:r>
              <a:rPr lang="en-US" sz="1800" kern="0" dirty="0">
                <a:latin typeface="+mj-lt"/>
              </a:rPr>
              <a:t> </a:t>
            </a:r>
            <a:r>
              <a:rPr lang="en-US" sz="1800" kern="0" dirty="0" err="1">
                <a:latin typeface="+mj-lt"/>
              </a:rPr>
              <a:t>untuk</a:t>
            </a:r>
            <a:r>
              <a:rPr lang="en-US" sz="1800" kern="0" dirty="0">
                <a:latin typeface="+mj-lt"/>
              </a:rPr>
              <a:t>  </a:t>
            </a:r>
            <a:r>
              <a:rPr lang="en-US" sz="1800" kern="0" dirty="0" err="1">
                <a:latin typeface="+mj-lt"/>
              </a:rPr>
              <a:t>menyelaraskan</a:t>
            </a:r>
            <a:r>
              <a:rPr lang="en-US" sz="1800" kern="0" dirty="0">
                <a:latin typeface="+mj-lt"/>
              </a:rPr>
              <a:t> </a:t>
            </a:r>
            <a:r>
              <a:rPr lang="en-US" sz="1800" kern="0" dirty="0" err="1">
                <a:latin typeface="+mj-lt"/>
              </a:rPr>
              <a:t>dengan</a:t>
            </a:r>
            <a:r>
              <a:rPr lang="en-US" sz="1800" kern="0" dirty="0">
                <a:latin typeface="+mj-lt"/>
              </a:rPr>
              <a:t> IAS 12.</a:t>
            </a:r>
          </a:p>
          <a:p>
            <a:pPr marL="342900" indent="-342900" defTabSz="914400">
              <a:spcBef>
                <a:spcPts val="400"/>
              </a:spcBef>
              <a:buFont typeface="Wingdings" panose="05000000000000000000" pitchFamily="2" charset="2"/>
              <a:buChar char="§"/>
            </a:pPr>
            <a:r>
              <a:rPr lang="en-US" sz="1800" kern="0" dirty="0" err="1">
                <a:latin typeface="+mj-lt"/>
              </a:rPr>
              <a:t>Pajak</a:t>
            </a:r>
            <a:r>
              <a:rPr lang="en-US" sz="1800" kern="0" dirty="0">
                <a:latin typeface="+mj-lt"/>
              </a:rPr>
              <a:t> </a:t>
            </a:r>
            <a:r>
              <a:rPr lang="en-US" sz="1800" kern="0" dirty="0" err="1">
                <a:latin typeface="+mj-lt"/>
              </a:rPr>
              <a:t>penghasilan</a:t>
            </a:r>
            <a:r>
              <a:rPr lang="en-US" sz="1800" kern="0" dirty="0">
                <a:latin typeface="+mj-lt"/>
              </a:rPr>
              <a:t> </a:t>
            </a:r>
            <a:r>
              <a:rPr lang="en-US" sz="1800" kern="0" dirty="0" err="1">
                <a:latin typeface="+mj-lt"/>
              </a:rPr>
              <a:t>adalah</a:t>
            </a:r>
            <a:r>
              <a:rPr lang="en-US" sz="1800" kern="0" dirty="0">
                <a:latin typeface="+mj-lt"/>
              </a:rPr>
              <a:t> </a:t>
            </a:r>
            <a:r>
              <a:rPr lang="en-US" sz="1800" kern="0" dirty="0" err="1">
                <a:latin typeface="+mj-lt"/>
              </a:rPr>
              <a:t>pajak</a:t>
            </a:r>
            <a:r>
              <a:rPr lang="en-US" sz="1800" kern="0" dirty="0">
                <a:latin typeface="+mj-lt"/>
              </a:rPr>
              <a:t> yang </a:t>
            </a:r>
            <a:r>
              <a:rPr lang="en-US" sz="1800" kern="0" dirty="0" err="1">
                <a:latin typeface="+mj-lt"/>
              </a:rPr>
              <a:t>dihitung</a:t>
            </a:r>
            <a:r>
              <a:rPr lang="en-US" sz="1800" kern="0" dirty="0">
                <a:latin typeface="+mj-lt"/>
              </a:rPr>
              <a:t> </a:t>
            </a:r>
            <a:r>
              <a:rPr lang="en-US" sz="1800" kern="0" dirty="0" err="1">
                <a:latin typeface="+mj-lt"/>
              </a:rPr>
              <a:t>berdasarkan</a:t>
            </a:r>
            <a:r>
              <a:rPr lang="en-US" sz="1800" kern="0" dirty="0">
                <a:latin typeface="+mj-lt"/>
              </a:rPr>
              <a:t> </a:t>
            </a:r>
            <a:r>
              <a:rPr lang="en-US" sz="1800" kern="0" dirty="0" err="1">
                <a:latin typeface="+mj-lt"/>
              </a:rPr>
              <a:t>peraturan</a:t>
            </a:r>
            <a:r>
              <a:rPr lang="en-US" sz="1800" kern="0" dirty="0">
                <a:latin typeface="+mj-lt"/>
              </a:rPr>
              <a:t> </a:t>
            </a:r>
            <a:r>
              <a:rPr lang="en-US" sz="1800" kern="0" dirty="0" err="1">
                <a:latin typeface="+mj-lt"/>
              </a:rPr>
              <a:t>perpajakan</a:t>
            </a:r>
            <a:r>
              <a:rPr lang="en-US" sz="1800" kern="0" dirty="0">
                <a:latin typeface="+mj-lt"/>
              </a:rPr>
              <a:t> dan </a:t>
            </a:r>
            <a:r>
              <a:rPr lang="en-US" sz="1800" kern="0" dirty="0" err="1">
                <a:latin typeface="+mj-lt"/>
              </a:rPr>
              <a:t>pajak</a:t>
            </a:r>
            <a:r>
              <a:rPr lang="en-US" sz="1800" kern="0" dirty="0">
                <a:latin typeface="+mj-lt"/>
              </a:rPr>
              <a:t> </a:t>
            </a:r>
            <a:r>
              <a:rPr lang="en-US" sz="1800" kern="0" dirty="0" err="1">
                <a:latin typeface="+mj-lt"/>
              </a:rPr>
              <a:t>ini</a:t>
            </a:r>
            <a:r>
              <a:rPr lang="en-US" sz="1800" kern="0" dirty="0">
                <a:latin typeface="+mj-lt"/>
              </a:rPr>
              <a:t> </a:t>
            </a:r>
            <a:r>
              <a:rPr lang="en-US" sz="1800" kern="0" dirty="0" err="1">
                <a:latin typeface="+mj-lt"/>
              </a:rPr>
              <a:t>dikenakan</a:t>
            </a:r>
            <a:r>
              <a:rPr lang="en-US" sz="1800" kern="0" dirty="0">
                <a:latin typeface="+mj-lt"/>
              </a:rPr>
              <a:t> </a:t>
            </a:r>
            <a:r>
              <a:rPr lang="en-US" sz="1800" kern="0" dirty="0" err="1">
                <a:latin typeface="+mj-lt"/>
              </a:rPr>
              <a:t>atas</a:t>
            </a:r>
            <a:r>
              <a:rPr lang="en-US" sz="1800" kern="0" dirty="0">
                <a:latin typeface="+mj-lt"/>
              </a:rPr>
              <a:t> </a:t>
            </a:r>
            <a:r>
              <a:rPr lang="en-US" sz="1800" kern="0" dirty="0" err="1">
                <a:latin typeface="+mj-lt"/>
              </a:rPr>
              <a:t>laba</a:t>
            </a:r>
            <a:r>
              <a:rPr lang="en-US" sz="1800" kern="0" dirty="0">
                <a:latin typeface="+mj-lt"/>
              </a:rPr>
              <a:t> </a:t>
            </a:r>
            <a:r>
              <a:rPr lang="en-US" sz="1800" kern="0" dirty="0" err="1">
                <a:latin typeface="+mj-lt"/>
              </a:rPr>
              <a:t>kena</a:t>
            </a:r>
            <a:r>
              <a:rPr lang="en-US" sz="1800" kern="0" dirty="0">
                <a:latin typeface="+mj-lt"/>
              </a:rPr>
              <a:t> </a:t>
            </a:r>
            <a:r>
              <a:rPr lang="en-US" sz="1800" kern="0" dirty="0" err="1">
                <a:latin typeface="+mj-lt"/>
              </a:rPr>
              <a:t>pajak</a:t>
            </a:r>
            <a:r>
              <a:rPr lang="en-US" sz="1800" kern="0" dirty="0">
                <a:latin typeface="+mj-lt"/>
              </a:rPr>
              <a:t> </a:t>
            </a:r>
            <a:r>
              <a:rPr lang="en-US" sz="1800" kern="0" dirty="0" err="1">
                <a:latin typeface="+mj-lt"/>
              </a:rPr>
              <a:t>entitas</a:t>
            </a:r>
            <a:r>
              <a:rPr lang="en-US" sz="1800" kern="0" dirty="0">
                <a:latin typeface="+mj-lt"/>
              </a:rPr>
              <a:t>.</a:t>
            </a:r>
          </a:p>
          <a:p>
            <a:pPr marL="342900" indent="-342900" defTabSz="914400">
              <a:spcBef>
                <a:spcPts val="400"/>
              </a:spcBef>
              <a:buFont typeface="Wingdings" panose="05000000000000000000" pitchFamily="2" charset="2"/>
              <a:buChar char="§"/>
            </a:pPr>
            <a:r>
              <a:rPr lang="en-US" sz="1800" kern="0" dirty="0" err="1">
                <a:latin typeface="+mj-lt"/>
              </a:rPr>
              <a:t>Pajak</a:t>
            </a:r>
            <a:r>
              <a:rPr lang="en-US" sz="1800" kern="0" dirty="0">
                <a:latin typeface="+mj-lt"/>
              </a:rPr>
              <a:t> final </a:t>
            </a:r>
            <a:r>
              <a:rPr lang="en-US" sz="1800" kern="0" dirty="0" err="1">
                <a:latin typeface="+mj-lt"/>
              </a:rPr>
              <a:t>dikenakan</a:t>
            </a:r>
            <a:r>
              <a:rPr lang="en-US" sz="1800" kern="0" dirty="0">
                <a:latin typeface="+mj-lt"/>
              </a:rPr>
              <a:t> </a:t>
            </a:r>
            <a:r>
              <a:rPr lang="en-US" sz="1800" kern="0" dirty="0" err="1">
                <a:latin typeface="+mj-lt"/>
              </a:rPr>
              <a:t>atas</a:t>
            </a:r>
            <a:r>
              <a:rPr lang="en-US" sz="1800" kern="0" dirty="0">
                <a:latin typeface="+mj-lt"/>
              </a:rPr>
              <a:t> </a:t>
            </a:r>
            <a:r>
              <a:rPr lang="en-US" sz="1800" kern="0" dirty="0" err="1">
                <a:latin typeface="+mj-lt"/>
              </a:rPr>
              <a:t>nilai</a:t>
            </a:r>
            <a:r>
              <a:rPr lang="en-US" sz="1800" kern="0" dirty="0">
                <a:latin typeface="+mj-lt"/>
              </a:rPr>
              <a:t> </a:t>
            </a:r>
            <a:r>
              <a:rPr lang="en-US" sz="1800" kern="0" dirty="0" err="1">
                <a:latin typeface="+mj-lt"/>
              </a:rPr>
              <a:t>brutonya</a:t>
            </a:r>
            <a:r>
              <a:rPr lang="en-US" sz="1800" kern="0" dirty="0">
                <a:latin typeface="+mj-lt"/>
              </a:rPr>
              <a:t> dan </a:t>
            </a:r>
            <a:r>
              <a:rPr lang="en-US" sz="1800" kern="0" dirty="0" err="1">
                <a:latin typeface="+mj-lt"/>
              </a:rPr>
              <a:t>akan</a:t>
            </a:r>
            <a:r>
              <a:rPr lang="en-US" sz="1800" kern="0" dirty="0">
                <a:latin typeface="+mj-lt"/>
              </a:rPr>
              <a:t> </a:t>
            </a:r>
            <a:r>
              <a:rPr lang="en-US" sz="1800" kern="0" dirty="0" err="1">
                <a:latin typeface="+mj-lt"/>
              </a:rPr>
              <a:t>dikenakan</a:t>
            </a:r>
            <a:r>
              <a:rPr lang="en-US" sz="1800" kern="0" dirty="0">
                <a:latin typeface="+mj-lt"/>
              </a:rPr>
              <a:t> </a:t>
            </a:r>
            <a:r>
              <a:rPr lang="en-US" sz="1800" kern="0" dirty="0" err="1">
                <a:latin typeface="+mj-lt"/>
              </a:rPr>
              <a:t>atas</a:t>
            </a:r>
            <a:r>
              <a:rPr lang="en-US" sz="1800" kern="0" dirty="0">
                <a:latin typeface="+mj-lt"/>
              </a:rPr>
              <a:t> </a:t>
            </a:r>
            <a:r>
              <a:rPr lang="en-US" sz="1800" kern="0" dirty="0" err="1">
                <a:latin typeface="+mj-lt"/>
              </a:rPr>
              <a:t>transaksi</a:t>
            </a:r>
            <a:r>
              <a:rPr lang="en-US" sz="1800" kern="0" dirty="0">
                <a:latin typeface="+mj-lt"/>
              </a:rPr>
              <a:t> </a:t>
            </a:r>
            <a:r>
              <a:rPr lang="en-US" sz="1800" kern="0" dirty="0" err="1">
                <a:latin typeface="+mj-lt"/>
              </a:rPr>
              <a:t>walaupun</a:t>
            </a:r>
            <a:r>
              <a:rPr lang="en-US" sz="1800" kern="0" dirty="0">
                <a:latin typeface="+mj-lt"/>
              </a:rPr>
              <a:t> </a:t>
            </a:r>
            <a:r>
              <a:rPr lang="en-US" sz="1800" kern="0" dirty="0" err="1">
                <a:latin typeface="+mj-lt"/>
              </a:rPr>
              <a:t>entitas</a:t>
            </a:r>
            <a:r>
              <a:rPr lang="en-US" sz="1800" kern="0" dirty="0">
                <a:latin typeface="+mj-lt"/>
              </a:rPr>
              <a:t> </a:t>
            </a:r>
            <a:r>
              <a:rPr lang="en-US" sz="1800" kern="0" dirty="0" err="1">
                <a:latin typeface="+mj-lt"/>
              </a:rPr>
              <a:t>mengalami</a:t>
            </a:r>
            <a:r>
              <a:rPr lang="en-US" sz="1800" kern="0" dirty="0">
                <a:latin typeface="+mj-lt"/>
              </a:rPr>
              <a:t> </a:t>
            </a:r>
            <a:r>
              <a:rPr lang="en-US" sz="1800" kern="0" dirty="0" err="1">
                <a:latin typeface="+mj-lt"/>
              </a:rPr>
              <a:t>kerugian</a:t>
            </a:r>
            <a:r>
              <a:rPr lang="en-US" sz="1800" kern="0" dirty="0">
                <a:latin typeface="+mj-lt"/>
              </a:rPr>
              <a:t>.</a:t>
            </a:r>
          </a:p>
          <a:p>
            <a:pPr marL="342900" indent="-342900" defTabSz="914400">
              <a:spcBef>
                <a:spcPts val="400"/>
              </a:spcBef>
              <a:buFont typeface="Wingdings" panose="05000000000000000000" pitchFamily="2" charset="2"/>
              <a:buChar char="§"/>
            </a:pPr>
            <a:r>
              <a:rPr lang="en-US" sz="1800" kern="0" dirty="0" err="1">
                <a:latin typeface="+mj-lt"/>
              </a:rPr>
              <a:t>Pajak</a:t>
            </a:r>
            <a:r>
              <a:rPr lang="en-US" sz="1800" kern="0" dirty="0">
                <a:latin typeface="+mj-lt"/>
              </a:rPr>
              <a:t> final </a:t>
            </a:r>
            <a:r>
              <a:rPr lang="en-US" sz="1800" kern="0" dirty="0" err="1">
                <a:latin typeface="+mj-lt"/>
              </a:rPr>
              <a:t>sesuai</a:t>
            </a:r>
            <a:r>
              <a:rPr lang="en-US" sz="1800" kern="0" dirty="0">
                <a:latin typeface="+mj-lt"/>
              </a:rPr>
              <a:t> </a:t>
            </a:r>
            <a:r>
              <a:rPr lang="en-US" sz="1800" kern="0" dirty="0" err="1">
                <a:latin typeface="+mj-lt"/>
              </a:rPr>
              <a:t>dengan</a:t>
            </a:r>
            <a:r>
              <a:rPr lang="en-US" sz="1800" kern="0" dirty="0">
                <a:latin typeface="+mj-lt"/>
              </a:rPr>
              <a:t> </a:t>
            </a:r>
            <a:r>
              <a:rPr lang="en-US" sz="1800" kern="0" dirty="0" err="1">
                <a:latin typeface="+mj-lt"/>
              </a:rPr>
              <a:t>ketentuan</a:t>
            </a:r>
            <a:r>
              <a:rPr lang="en-US" sz="1800" kern="0" dirty="0">
                <a:latin typeface="+mj-lt"/>
              </a:rPr>
              <a:t> </a:t>
            </a:r>
            <a:r>
              <a:rPr lang="en-US" sz="1800" kern="0" dirty="0" err="1">
                <a:latin typeface="+mj-lt"/>
              </a:rPr>
              <a:t>perpajakan</a:t>
            </a:r>
            <a:r>
              <a:rPr lang="en-US" sz="1800" kern="0" dirty="0">
                <a:latin typeface="+mj-lt"/>
              </a:rPr>
              <a:t> di Indonesia </a:t>
            </a:r>
            <a:r>
              <a:rPr lang="en-US" sz="1800" kern="0" dirty="0" err="1">
                <a:latin typeface="+mj-lt"/>
              </a:rPr>
              <a:t>tidak</a:t>
            </a:r>
            <a:r>
              <a:rPr lang="en-US" sz="1800" kern="0" dirty="0">
                <a:latin typeface="+mj-lt"/>
              </a:rPr>
              <a:t> </a:t>
            </a:r>
            <a:r>
              <a:rPr lang="en-US" sz="1800" kern="0" dirty="0" err="1">
                <a:latin typeface="+mj-lt"/>
              </a:rPr>
              <a:t>termasuk</a:t>
            </a:r>
            <a:r>
              <a:rPr lang="en-US" sz="1800" kern="0" dirty="0">
                <a:latin typeface="+mj-lt"/>
              </a:rPr>
              <a:t> </a:t>
            </a:r>
            <a:r>
              <a:rPr lang="en-US" sz="1800" kern="0" dirty="0" err="1">
                <a:latin typeface="+mj-lt"/>
              </a:rPr>
              <a:t>dalam</a:t>
            </a:r>
            <a:r>
              <a:rPr lang="en-US" sz="1800" kern="0" dirty="0">
                <a:latin typeface="+mj-lt"/>
              </a:rPr>
              <a:t> </a:t>
            </a:r>
            <a:r>
              <a:rPr lang="en-US" sz="1800" kern="0" dirty="0" err="1">
                <a:latin typeface="+mj-lt"/>
              </a:rPr>
              <a:t>lingkup</a:t>
            </a:r>
            <a:r>
              <a:rPr lang="en-US" sz="1800" kern="0" dirty="0">
                <a:latin typeface="+mj-lt"/>
              </a:rPr>
              <a:t> PSAK 212</a:t>
            </a:r>
          </a:p>
        </p:txBody>
      </p:sp>
    </p:spTree>
    <p:extLst>
      <p:ext uri="{BB962C8B-B14F-4D97-AF65-F5344CB8AC3E}">
        <p14:creationId xmlns:p14="http://schemas.microsoft.com/office/powerpoint/2010/main" val="5523670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325" y="728609"/>
            <a:ext cx="8814800" cy="960200"/>
          </a:xfrm>
        </p:spPr>
        <p:txBody>
          <a:bodyPr>
            <a:noAutofit/>
          </a:bodyPr>
          <a:lstStyle/>
          <a:p>
            <a:pPr indent="-225425" algn="ctr"/>
            <a:r>
              <a:rPr lang="en-US" sz="3600" dirty="0">
                <a:latin typeface="Fjalla One" panose="02000506040000020004" pitchFamily="2" charset="0"/>
              </a:rPr>
              <a:t>PAJAK KINI DAN TANGGUHAN ATAS DIVIDEN</a:t>
            </a:r>
            <a:br>
              <a:rPr lang="en-US" dirty="0">
                <a:latin typeface="Fjalla One" panose="02000506040000020004" pitchFamily="2" charset="0"/>
              </a:rPr>
            </a:br>
            <a:r>
              <a:rPr lang="en-US" sz="2400" dirty="0">
                <a:latin typeface="Fjalla One" panose="02000506040000020004" pitchFamily="2" charset="0"/>
              </a:rPr>
              <a:t>PENYESUAIAN 2018, EFF 1 JAN 2019</a:t>
            </a:r>
            <a:endParaRPr lang="en-US" dirty="0">
              <a:latin typeface="Fjalla One" panose="02000506040000020004" pitchFamily="2" charset="0"/>
            </a:endParaRPr>
          </a:p>
        </p:txBody>
      </p:sp>
      <p:sp>
        <p:nvSpPr>
          <p:cNvPr id="3" name="Content Placeholder 2"/>
          <p:cNvSpPr>
            <a:spLocks noGrp="1"/>
          </p:cNvSpPr>
          <p:nvPr>
            <p:ph sz="quarter" idx="10"/>
          </p:nvPr>
        </p:nvSpPr>
        <p:spPr>
          <a:xfrm>
            <a:off x="1143983" y="2040666"/>
            <a:ext cx="9904033" cy="3217134"/>
          </a:xfrm>
          <a:solidFill>
            <a:schemeClr val="accent2">
              <a:lumMod val="20000"/>
              <a:lumOff val="80000"/>
            </a:schemeClr>
          </a:solidFill>
        </p:spPr>
        <p:txBody>
          <a:bodyPr>
            <a:noAutofit/>
          </a:bodyPr>
          <a:lstStyle/>
          <a:p>
            <a:pPr marL="342900" indent="-342900">
              <a:spcBef>
                <a:spcPts val="600"/>
              </a:spcBef>
              <a:buFont typeface="Arial" panose="020B0604020202020204" pitchFamily="34" charset="0"/>
              <a:buChar char="•"/>
            </a:pPr>
            <a:r>
              <a:rPr lang="en-ID" sz="2400" b="0" i="0" u="none" strike="noStrike" baseline="0" dirty="0" err="1">
                <a:solidFill>
                  <a:srgbClr val="000000"/>
                </a:solidFill>
                <a:latin typeface="Minion Pro"/>
              </a:rPr>
              <a:t>Konsekuensi</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pajak</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penghasilan</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atas</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dividen</a:t>
            </a:r>
            <a:r>
              <a:rPr lang="en-ID" sz="2400" b="0" i="0" u="none" strike="noStrike" baseline="0" dirty="0">
                <a:solidFill>
                  <a:srgbClr val="000000"/>
                </a:solidFill>
                <a:latin typeface="Minion Pro"/>
              </a:rPr>
              <a:t> (PSAK 109: </a:t>
            </a:r>
            <a:r>
              <a:rPr lang="en-ID" sz="2400" b="0" i="1" u="none" strike="noStrike" baseline="0" dirty="0" err="1">
                <a:solidFill>
                  <a:srgbClr val="000000"/>
                </a:solidFill>
                <a:latin typeface="Minion Pro"/>
              </a:rPr>
              <a:t>Instrumen</a:t>
            </a:r>
            <a:r>
              <a:rPr lang="en-ID" sz="2400" b="0" i="1" u="none" strike="noStrike" baseline="0" dirty="0">
                <a:solidFill>
                  <a:srgbClr val="000000"/>
                </a:solidFill>
                <a:latin typeface="Minion Pro"/>
              </a:rPr>
              <a:t> </a:t>
            </a:r>
            <a:r>
              <a:rPr lang="en-ID" sz="2400" b="0" i="1" u="none" strike="noStrike" baseline="0" dirty="0" err="1">
                <a:solidFill>
                  <a:srgbClr val="000000"/>
                </a:solidFill>
                <a:latin typeface="Minion Pro"/>
              </a:rPr>
              <a:t>Keuangan</a:t>
            </a:r>
            <a:r>
              <a:rPr lang="en-ID" sz="2400" b="0" i="1" u="none" strike="noStrike" baseline="0" dirty="0">
                <a:solidFill>
                  <a:srgbClr val="000000"/>
                </a:solidFill>
                <a:latin typeface="Minion Pro"/>
              </a:rPr>
              <a:t>) </a:t>
            </a:r>
            <a:r>
              <a:rPr lang="en-ID" sz="2400" b="0" i="0" u="none" strike="noStrike" baseline="0" dirty="0" err="1">
                <a:solidFill>
                  <a:srgbClr val="000000"/>
                </a:solidFill>
                <a:latin typeface="Minion Pro"/>
              </a:rPr>
              <a:t>timbul</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ketika</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entitas</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mengakui</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liabilitas</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saat</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membayar</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dividen</a:t>
            </a:r>
            <a:r>
              <a:rPr lang="en-ID" sz="2400" b="0" i="0" u="none" strike="noStrike" baseline="0" dirty="0">
                <a:solidFill>
                  <a:srgbClr val="000000"/>
                </a:solidFill>
                <a:latin typeface="Minion Pro"/>
              </a:rPr>
              <a:t>. </a:t>
            </a:r>
          </a:p>
          <a:p>
            <a:pPr marL="342900" indent="-342900">
              <a:spcBef>
                <a:spcPts val="600"/>
              </a:spcBef>
              <a:buFont typeface="Arial" panose="020B0604020202020204" pitchFamily="34" charset="0"/>
              <a:buChar char="•"/>
            </a:pPr>
            <a:r>
              <a:rPr lang="en-ID" sz="2400" b="0" i="0" u="none" strike="noStrike" baseline="0" dirty="0" err="1">
                <a:solidFill>
                  <a:srgbClr val="000000"/>
                </a:solidFill>
                <a:latin typeface="Minion Pro"/>
              </a:rPr>
              <a:t>Konsekuensi</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pajak</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penghasilan</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terkait</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dengan</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transaksi</a:t>
            </a:r>
            <a:r>
              <a:rPr lang="en-ID" sz="2400" b="0" i="0" u="none" strike="noStrike" baseline="0" dirty="0">
                <a:solidFill>
                  <a:srgbClr val="000000"/>
                </a:solidFill>
                <a:latin typeface="Minion Pro"/>
              </a:rPr>
              <a:t> atau </a:t>
            </a:r>
            <a:r>
              <a:rPr lang="en-ID" sz="2400" b="0" i="0" u="none" strike="noStrike" baseline="0" dirty="0" err="1">
                <a:solidFill>
                  <a:srgbClr val="000000"/>
                </a:solidFill>
                <a:latin typeface="Minion Pro"/>
              </a:rPr>
              <a:t>peristiwa</a:t>
            </a:r>
            <a:r>
              <a:rPr lang="en-ID" sz="2400" b="0" i="0" u="none" strike="noStrike" baseline="0" dirty="0">
                <a:solidFill>
                  <a:srgbClr val="000000"/>
                </a:solidFill>
                <a:latin typeface="Minion Pro"/>
              </a:rPr>
              <a:t> masa </a:t>
            </a:r>
            <a:r>
              <a:rPr lang="en-ID" sz="2400" b="0" i="0" u="none" strike="noStrike" baseline="0" dirty="0" err="1">
                <a:solidFill>
                  <a:srgbClr val="000000"/>
                </a:solidFill>
                <a:latin typeface="Minion Pro"/>
              </a:rPr>
              <a:t>lalu</a:t>
            </a:r>
            <a:r>
              <a:rPr lang="en-ID" sz="2400" b="0" i="0" u="none" strike="noStrike" baseline="0" dirty="0">
                <a:solidFill>
                  <a:srgbClr val="000000"/>
                </a:solidFill>
                <a:latin typeface="Minion Pro"/>
              </a:rPr>
              <a:t> yang </a:t>
            </a:r>
            <a:r>
              <a:rPr lang="en-ID" sz="2400" b="0" i="0" u="none" strike="noStrike" baseline="0" dirty="0" err="1">
                <a:solidFill>
                  <a:srgbClr val="000000"/>
                </a:solidFill>
                <a:latin typeface="Minion Pro"/>
              </a:rPr>
              <a:t>menghasilkan</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laba</a:t>
            </a:r>
            <a:r>
              <a:rPr lang="en-ID" sz="2400" b="0" i="0" u="none" strike="noStrike" baseline="0" dirty="0">
                <a:solidFill>
                  <a:srgbClr val="000000"/>
                </a:solidFill>
                <a:latin typeface="Minion Pro"/>
              </a:rPr>
              <a:t> yang </a:t>
            </a:r>
            <a:r>
              <a:rPr lang="en-ID" sz="2400" b="0" i="0" u="none" strike="noStrike" baseline="0" dirty="0" err="1">
                <a:solidFill>
                  <a:srgbClr val="000000"/>
                </a:solidFill>
                <a:latin typeface="Minion Pro"/>
              </a:rPr>
              <a:t>dapat</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didistribusikan</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kepada</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pemilik</a:t>
            </a:r>
            <a:r>
              <a:rPr lang="en-ID" sz="2400" b="0" i="0" u="none" strike="noStrike" baseline="0" dirty="0">
                <a:solidFill>
                  <a:srgbClr val="000000"/>
                </a:solidFill>
                <a:latin typeface="Minion Pro"/>
              </a:rPr>
              <a:t>. </a:t>
            </a:r>
          </a:p>
          <a:p>
            <a:pPr marL="342900" indent="-342900">
              <a:spcBef>
                <a:spcPts val="600"/>
              </a:spcBef>
              <a:buFont typeface="Arial" panose="020B0604020202020204" pitchFamily="34" charset="0"/>
              <a:buChar char="•"/>
            </a:pPr>
            <a:r>
              <a:rPr lang="en-ID" sz="2400" b="0" i="0" u="none" strike="noStrike" baseline="0" dirty="0" err="1">
                <a:solidFill>
                  <a:srgbClr val="000000"/>
                </a:solidFill>
                <a:latin typeface="Minion Pro"/>
              </a:rPr>
              <a:t>Entitas</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mengakui</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konsekuensi</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pajak</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penghasilan</a:t>
            </a:r>
            <a:r>
              <a:rPr lang="en-ID" sz="2400" b="0" i="0" u="none" strike="noStrike" baseline="0" dirty="0">
                <a:solidFill>
                  <a:srgbClr val="000000"/>
                </a:solidFill>
                <a:latin typeface="Minion Pro"/>
              </a:rPr>
              <a:t> </a:t>
            </a:r>
            <a:r>
              <a:rPr lang="en-ID" sz="2400" b="1" i="0" u="none" strike="noStrike" baseline="0" dirty="0" err="1">
                <a:solidFill>
                  <a:srgbClr val="000000"/>
                </a:solidFill>
                <a:latin typeface="Minion Pro"/>
              </a:rPr>
              <a:t>dalam</a:t>
            </a:r>
            <a:r>
              <a:rPr lang="en-ID" sz="2400" b="1" i="0" u="none" strike="noStrike" baseline="0" dirty="0">
                <a:solidFill>
                  <a:srgbClr val="000000"/>
                </a:solidFill>
                <a:latin typeface="Minion Pro"/>
              </a:rPr>
              <a:t> </a:t>
            </a:r>
            <a:r>
              <a:rPr lang="en-ID" sz="2400" b="1" i="0" u="none" strike="noStrike" baseline="0" dirty="0" err="1">
                <a:solidFill>
                  <a:srgbClr val="000000"/>
                </a:solidFill>
                <a:latin typeface="Minion Pro"/>
              </a:rPr>
              <a:t>laba</a:t>
            </a:r>
            <a:r>
              <a:rPr lang="en-ID" sz="2400" b="1" i="0" u="none" strike="noStrike" baseline="0" dirty="0">
                <a:solidFill>
                  <a:srgbClr val="000000"/>
                </a:solidFill>
                <a:latin typeface="Minion Pro"/>
              </a:rPr>
              <a:t> </a:t>
            </a:r>
            <a:r>
              <a:rPr lang="en-ID" sz="2400" b="1" i="0" u="none" strike="noStrike" baseline="0" dirty="0" err="1">
                <a:solidFill>
                  <a:srgbClr val="000000"/>
                </a:solidFill>
                <a:latin typeface="Minion Pro"/>
              </a:rPr>
              <a:t>rugi</a:t>
            </a:r>
            <a:r>
              <a:rPr lang="en-ID" sz="2400" b="0" i="0" u="none" strike="noStrike" baseline="0" dirty="0">
                <a:solidFill>
                  <a:srgbClr val="000000"/>
                </a:solidFill>
                <a:latin typeface="Minion Pro"/>
              </a:rPr>
              <a:t>, </a:t>
            </a:r>
            <a:r>
              <a:rPr lang="en-ID" sz="2400" b="1" i="0" u="none" strike="noStrike" baseline="0" dirty="0" err="1">
                <a:solidFill>
                  <a:srgbClr val="000000"/>
                </a:solidFill>
                <a:latin typeface="Minion Pro"/>
              </a:rPr>
              <a:t>penghasilan</a:t>
            </a:r>
            <a:r>
              <a:rPr lang="en-ID" sz="2400" b="1" i="0" u="none" strike="noStrike" baseline="0" dirty="0">
                <a:solidFill>
                  <a:srgbClr val="000000"/>
                </a:solidFill>
                <a:latin typeface="Minion Pro"/>
              </a:rPr>
              <a:t> </a:t>
            </a:r>
            <a:r>
              <a:rPr lang="en-ID" sz="2400" b="1" i="0" u="none" strike="noStrike" baseline="0" dirty="0" err="1">
                <a:solidFill>
                  <a:srgbClr val="000000"/>
                </a:solidFill>
                <a:latin typeface="Minion Pro"/>
              </a:rPr>
              <a:t>komprehensif</a:t>
            </a:r>
            <a:r>
              <a:rPr lang="en-ID" sz="2400" b="1" i="0" u="none" strike="noStrike" baseline="0" dirty="0">
                <a:solidFill>
                  <a:srgbClr val="000000"/>
                </a:solidFill>
                <a:latin typeface="Minion Pro"/>
              </a:rPr>
              <a:t> lain </a:t>
            </a:r>
            <a:r>
              <a:rPr lang="en-ID" sz="2400" b="0" i="0" u="none" strike="noStrike" baseline="0" dirty="0">
                <a:solidFill>
                  <a:srgbClr val="000000"/>
                </a:solidFill>
                <a:latin typeface="Minion Pro"/>
              </a:rPr>
              <a:t>atau </a:t>
            </a:r>
            <a:r>
              <a:rPr lang="en-ID" sz="2400" b="1" i="0" u="none" strike="noStrike" baseline="0" dirty="0" err="1">
                <a:solidFill>
                  <a:srgbClr val="000000"/>
                </a:solidFill>
                <a:latin typeface="Minion Pro"/>
              </a:rPr>
              <a:t>ekuitas</a:t>
            </a:r>
            <a:r>
              <a:rPr lang="en-ID" sz="2400" b="1" i="0" u="none" strike="noStrike" baseline="0" dirty="0">
                <a:solidFill>
                  <a:srgbClr val="000000"/>
                </a:solidFill>
                <a:latin typeface="Minion Pro"/>
              </a:rPr>
              <a:t> </a:t>
            </a:r>
            <a:r>
              <a:rPr lang="en-ID" sz="2400" b="0" i="0" u="none" strike="noStrike" baseline="0" dirty="0" err="1">
                <a:solidFill>
                  <a:srgbClr val="000000"/>
                </a:solidFill>
                <a:latin typeface="Minion Pro"/>
              </a:rPr>
              <a:t>sesuai</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dengan</a:t>
            </a:r>
            <a:r>
              <a:rPr lang="en-ID" sz="2400" b="0" i="0" u="none" strike="noStrike" baseline="0" dirty="0">
                <a:solidFill>
                  <a:srgbClr val="000000"/>
                </a:solidFill>
                <a:latin typeface="Minion Pro"/>
              </a:rPr>
              <a:t> </a:t>
            </a:r>
            <a:r>
              <a:rPr lang="en-ID" sz="2400" b="1" i="0" u="none" strike="noStrike" baseline="0" dirty="0" err="1">
                <a:solidFill>
                  <a:srgbClr val="000000"/>
                </a:solidFill>
                <a:latin typeface="Minion Pro"/>
              </a:rPr>
              <a:t>pengakuan</a:t>
            </a:r>
            <a:r>
              <a:rPr lang="en-ID" sz="2400" b="1" i="0" u="none" strike="noStrike" baseline="0" dirty="0">
                <a:solidFill>
                  <a:srgbClr val="000000"/>
                </a:solidFill>
                <a:latin typeface="Minion Pro"/>
              </a:rPr>
              <a:t> </a:t>
            </a:r>
            <a:r>
              <a:rPr lang="en-ID" sz="2400" b="1" i="0" u="none" strike="noStrike" baseline="0" dirty="0" err="1">
                <a:solidFill>
                  <a:srgbClr val="000000"/>
                </a:solidFill>
                <a:latin typeface="Minion Pro"/>
              </a:rPr>
              <a:t>awal</a:t>
            </a:r>
            <a:r>
              <a:rPr lang="en-ID" sz="2400" b="1" i="0" u="none" strike="noStrike" baseline="0" dirty="0">
                <a:solidFill>
                  <a:srgbClr val="000000"/>
                </a:solidFill>
                <a:latin typeface="Minion Pro"/>
              </a:rPr>
              <a:t> </a:t>
            </a:r>
            <a:r>
              <a:rPr lang="en-ID" sz="2400" b="0" i="0" u="none" strike="noStrike" baseline="0" dirty="0" err="1">
                <a:solidFill>
                  <a:srgbClr val="000000"/>
                </a:solidFill>
                <a:latin typeface="Minion Pro"/>
              </a:rPr>
              <a:t>atas</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transaksi</a:t>
            </a:r>
            <a:r>
              <a:rPr lang="en-ID" sz="2400" b="0" i="0" u="none" strike="noStrike" baseline="0" dirty="0">
                <a:solidFill>
                  <a:srgbClr val="000000"/>
                </a:solidFill>
                <a:latin typeface="Minion Pro"/>
              </a:rPr>
              <a:t> atau </a:t>
            </a:r>
            <a:r>
              <a:rPr lang="en-ID" sz="2400" b="0" i="0" u="none" strike="noStrike" baseline="0" dirty="0" err="1">
                <a:solidFill>
                  <a:srgbClr val="000000"/>
                </a:solidFill>
                <a:latin typeface="Minion Pro"/>
              </a:rPr>
              <a:t>peristiwa</a:t>
            </a:r>
            <a:r>
              <a:rPr lang="en-ID" sz="2400" b="0" i="0" u="none" strike="noStrike" baseline="0" dirty="0">
                <a:solidFill>
                  <a:srgbClr val="000000"/>
                </a:solidFill>
                <a:latin typeface="Minion Pro"/>
              </a:rPr>
              <a:t> masa </a:t>
            </a:r>
            <a:r>
              <a:rPr lang="en-ID" sz="2400" b="0" i="0" u="none" strike="noStrike" baseline="0" dirty="0" err="1">
                <a:solidFill>
                  <a:srgbClr val="000000"/>
                </a:solidFill>
                <a:latin typeface="Minion Pro"/>
              </a:rPr>
              <a:t>lalu</a:t>
            </a:r>
            <a:r>
              <a:rPr lang="en-ID" sz="2400" b="0" i="0" u="none" strike="noStrike" baseline="0" dirty="0">
                <a:solidFill>
                  <a:srgbClr val="000000"/>
                </a:solidFill>
                <a:latin typeface="Minion Pro"/>
              </a:rPr>
              <a:t> </a:t>
            </a:r>
            <a:r>
              <a:rPr lang="en-ID" sz="2400" b="0" i="0" u="none" strike="noStrike" baseline="0" dirty="0" err="1">
                <a:solidFill>
                  <a:srgbClr val="000000"/>
                </a:solidFill>
                <a:latin typeface="Minion Pro"/>
              </a:rPr>
              <a:t>tersebut</a:t>
            </a:r>
            <a:r>
              <a:rPr lang="en-ID" sz="2400" b="0" i="0" u="none" strike="noStrike" baseline="0" dirty="0">
                <a:solidFill>
                  <a:srgbClr val="000000"/>
                </a:solidFill>
                <a:latin typeface="Minion Pro"/>
              </a:rPr>
              <a:t>. </a:t>
            </a:r>
            <a:endParaRPr lang="en-US" sz="2800" dirty="0"/>
          </a:p>
        </p:txBody>
      </p:sp>
      <p:sp>
        <p:nvSpPr>
          <p:cNvPr id="5" name="Slide Number Placeholder 3">
            <a:extLst>
              <a:ext uri="{FF2B5EF4-FFF2-40B4-BE49-F238E27FC236}">
                <a16:creationId xmlns:a16="http://schemas.microsoft.com/office/drawing/2014/main" id="{E68FBCF7-0423-408D-936B-A46CEDBBB486}"/>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43</a:t>
            </a:fld>
            <a:endParaRPr lang="en-US" sz="1600" b="1" dirty="0">
              <a:latin typeface="+mj-lt"/>
            </a:endParaRPr>
          </a:p>
        </p:txBody>
      </p:sp>
    </p:spTree>
    <p:extLst>
      <p:ext uri="{BB962C8B-B14F-4D97-AF65-F5344CB8AC3E}">
        <p14:creationId xmlns:p14="http://schemas.microsoft.com/office/powerpoint/2010/main" val="34196023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1AAC0A-F29B-495E-A056-4612CC7BD08F}"/>
              </a:ext>
            </a:extLst>
          </p:cNvPr>
          <p:cNvSpPr>
            <a:spLocks noGrp="1"/>
          </p:cNvSpPr>
          <p:nvPr>
            <p:ph type="title"/>
          </p:nvPr>
        </p:nvSpPr>
        <p:spPr>
          <a:xfrm>
            <a:off x="1072697" y="778347"/>
            <a:ext cx="10122804" cy="763600"/>
          </a:xfrm>
        </p:spPr>
        <p:txBody>
          <a:bodyPr/>
          <a:lstStyle/>
          <a:p>
            <a:r>
              <a:rPr lang="en-US" dirty="0">
                <a:latin typeface="Fjalla One" panose="02000506040000020004" pitchFamily="2" charset="0"/>
              </a:rPr>
              <a:t>CONTOH SEWA</a:t>
            </a:r>
            <a:endParaRPr lang="en-ID" dirty="0">
              <a:latin typeface="Fjalla One" panose="02000506040000020004" pitchFamily="2" charset="0"/>
            </a:endParaRPr>
          </a:p>
        </p:txBody>
      </p:sp>
      <p:sp>
        <p:nvSpPr>
          <p:cNvPr id="5" name="Content Placeholder 4">
            <a:extLst>
              <a:ext uri="{FF2B5EF4-FFF2-40B4-BE49-F238E27FC236}">
                <a16:creationId xmlns:a16="http://schemas.microsoft.com/office/drawing/2014/main" id="{A09667E6-E1F1-4851-B76A-14D7C25A5551}"/>
              </a:ext>
            </a:extLst>
          </p:cNvPr>
          <p:cNvSpPr>
            <a:spLocks noGrp="1"/>
          </p:cNvSpPr>
          <p:nvPr>
            <p:ph sz="quarter" idx="10"/>
          </p:nvPr>
        </p:nvSpPr>
        <p:spPr>
          <a:xfrm>
            <a:off x="1523999" y="1828800"/>
            <a:ext cx="9220201" cy="4567300"/>
          </a:xfrm>
        </p:spPr>
        <p:txBody>
          <a:bodyPr/>
          <a:lstStyle/>
          <a:p>
            <a:pPr>
              <a:spcBef>
                <a:spcPts val="1200"/>
              </a:spcBef>
            </a:pPr>
            <a:r>
              <a:rPr lang="en-ID" dirty="0"/>
              <a:t>PT. A </a:t>
            </a:r>
            <a:r>
              <a:rPr lang="en-ID" dirty="0" err="1"/>
              <a:t>menyewa</a:t>
            </a:r>
            <a:r>
              <a:rPr lang="en-ID" dirty="0"/>
              <a:t> </a:t>
            </a:r>
            <a:r>
              <a:rPr lang="en-ID" dirty="0" err="1"/>
              <a:t>gedung</a:t>
            </a:r>
            <a:r>
              <a:rPr lang="en-ID" dirty="0"/>
              <a:t> 5 </a:t>
            </a:r>
            <a:r>
              <a:rPr lang="en-ID" dirty="0" err="1"/>
              <a:t>tahun</a:t>
            </a:r>
            <a:r>
              <a:rPr lang="en-ID" dirty="0"/>
              <a:t>. </a:t>
            </a:r>
            <a:r>
              <a:rPr lang="en-ID" dirty="0" err="1"/>
              <a:t>Pembayaran</a:t>
            </a:r>
            <a:r>
              <a:rPr lang="en-ID" dirty="0"/>
              <a:t> </a:t>
            </a:r>
            <a:r>
              <a:rPr lang="en-ID" dirty="0" err="1"/>
              <a:t>tahunan</a:t>
            </a:r>
            <a:r>
              <a:rPr lang="en-ID" dirty="0"/>
              <a:t> Rp100 pada </a:t>
            </a:r>
            <a:r>
              <a:rPr lang="en-ID" dirty="0" err="1"/>
              <a:t>setiap</a:t>
            </a:r>
            <a:r>
              <a:rPr lang="en-ID" dirty="0"/>
              <a:t> </a:t>
            </a:r>
            <a:r>
              <a:rPr lang="en-ID" dirty="0" err="1"/>
              <a:t>akhir</a:t>
            </a:r>
            <a:r>
              <a:rPr lang="en-ID" dirty="0"/>
              <a:t> </a:t>
            </a:r>
            <a:r>
              <a:rPr lang="en-ID" dirty="0" err="1"/>
              <a:t>tahun</a:t>
            </a:r>
            <a:r>
              <a:rPr lang="en-ID" dirty="0"/>
              <a:t>. </a:t>
            </a:r>
            <a:r>
              <a:rPr lang="en-ID" dirty="0" err="1"/>
              <a:t>Sebelum</a:t>
            </a:r>
            <a:r>
              <a:rPr lang="en-ID" dirty="0"/>
              <a:t> </a:t>
            </a:r>
            <a:r>
              <a:rPr lang="en-ID" dirty="0" err="1"/>
              <a:t>tanggal</a:t>
            </a:r>
            <a:r>
              <a:rPr lang="en-ID" dirty="0"/>
              <a:t> </a:t>
            </a:r>
            <a:r>
              <a:rPr lang="en-ID" dirty="0" err="1"/>
              <a:t>permulaan</a:t>
            </a:r>
            <a:r>
              <a:rPr lang="en-ID" dirty="0"/>
              <a:t>, PT. A </a:t>
            </a:r>
            <a:r>
              <a:rPr lang="en-ID" dirty="0" err="1"/>
              <a:t>melakukan</a:t>
            </a:r>
            <a:r>
              <a:rPr lang="en-ID" dirty="0"/>
              <a:t> </a:t>
            </a:r>
            <a:r>
              <a:rPr lang="en-ID" dirty="0" err="1"/>
              <a:t>pembayaran</a:t>
            </a:r>
            <a:r>
              <a:rPr lang="en-ID" dirty="0"/>
              <a:t> </a:t>
            </a:r>
            <a:r>
              <a:rPr lang="en-ID" dirty="0" err="1"/>
              <a:t>sewa</a:t>
            </a:r>
            <a:r>
              <a:rPr lang="en-ID" dirty="0"/>
              <a:t> Rp15 (</a:t>
            </a:r>
            <a:r>
              <a:rPr lang="en-ID" dirty="0" err="1"/>
              <a:t>pembayaran</a:t>
            </a:r>
            <a:r>
              <a:rPr lang="en-ID" dirty="0"/>
              <a:t> </a:t>
            </a:r>
            <a:r>
              <a:rPr lang="en-ID" dirty="0" err="1"/>
              <a:t>sewa</a:t>
            </a:r>
            <a:r>
              <a:rPr lang="en-ID" dirty="0"/>
              <a:t> di </a:t>
            </a:r>
            <a:r>
              <a:rPr lang="en-ID" dirty="0" err="1"/>
              <a:t>muka</a:t>
            </a:r>
            <a:r>
              <a:rPr lang="en-ID" dirty="0"/>
              <a:t>) dan </a:t>
            </a:r>
            <a:r>
              <a:rPr lang="en-ID" dirty="0" err="1"/>
              <a:t>membayar</a:t>
            </a:r>
            <a:r>
              <a:rPr lang="en-ID" dirty="0"/>
              <a:t> </a:t>
            </a:r>
            <a:r>
              <a:rPr lang="en-ID" dirty="0" err="1"/>
              <a:t>biaya</a:t>
            </a:r>
            <a:r>
              <a:rPr lang="en-ID" dirty="0"/>
              <a:t> </a:t>
            </a:r>
            <a:r>
              <a:rPr lang="en-ID" dirty="0" err="1"/>
              <a:t>langsung</a:t>
            </a:r>
            <a:r>
              <a:rPr lang="en-ID" dirty="0"/>
              <a:t> </a:t>
            </a:r>
            <a:r>
              <a:rPr lang="en-ID" dirty="0" err="1"/>
              <a:t>awal</a:t>
            </a:r>
            <a:r>
              <a:rPr lang="en-ID" dirty="0"/>
              <a:t> Rp5. </a:t>
            </a:r>
          </a:p>
          <a:p>
            <a:pPr>
              <a:spcBef>
                <a:spcPts val="1200"/>
              </a:spcBef>
            </a:pPr>
            <a:r>
              <a:rPr lang="en-ID" dirty="0"/>
              <a:t>Tingkat </a:t>
            </a:r>
            <a:r>
              <a:rPr lang="en-ID" dirty="0" err="1"/>
              <a:t>bunga</a:t>
            </a:r>
            <a:r>
              <a:rPr lang="en-ID" dirty="0"/>
              <a:t> </a:t>
            </a:r>
            <a:r>
              <a:rPr lang="en-ID" dirty="0" err="1"/>
              <a:t>implisit</a:t>
            </a:r>
            <a:r>
              <a:rPr lang="en-ID" dirty="0"/>
              <a:t> </a:t>
            </a:r>
            <a:r>
              <a:rPr lang="en-ID" dirty="0" err="1"/>
              <a:t>dalam</a:t>
            </a:r>
            <a:r>
              <a:rPr lang="en-ID" dirty="0"/>
              <a:t> </a:t>
            </a:r>
            <a:r>
              <a:rPr lang="en-ID" dirty="0" err="1"/>
              <a:t>sewa</a:t>
            </a:r>
            <a:r>
              <a:rPr lang="en-ID" dirty="0"/>
              <a:t> </a:t>
            </a:r>
            <a:r>
              <a:rPr lang="en-ID" dirty="0" err="1"/>
              <a:t>tidak</a:t>
            </a:r>
            <a:r>
              <a:rPr lang="en-ID" dirty="0"/>
              <a:t> </a:t>
            </a:r>
            <a:r>
              <a:rPr lang="en-ID" dirty="0" err="1"/>
              <a:t>dapat</a:t>
            </a:r>
            <a:r>
              <a:rPr lang="en-ID" dirty="0"/>
              <a:t> </a:t>
            </a:r>
            <a:r>
              <a:rPr lang="en-ID" dirty="0" err="1"/>
              <a:t>ditentukan</a:t>
            </a:r>
            <a:r>
              <a:rPr lang="en-ID" dirty="0"/>
              <a:t>. Tingkat </a:t>
            </a:r>
            <a:r>
              <a:rPr lang="en-ID" dirty="0" err="1"/>
              <a:t>pinjaman</a:t>
            </a:r>
            <a:r>
              <a:rPr lang="en-ID" dirty="0"/>
              <a:t> </a:t>
            </a:r>
            <a:r>
              <a:rPr lang="en-ID" dirty="0" err="1"/>
              <a:t>inkremental</a:t>
            </a:r>
            <a:r>
              <a:rPr lang="en-ID" dirty="0"/>
              <a:t> </a:t>
            </a:r>
            <a:r>
              <a:rPr lang="en-ID" dirty="0" err="1"/>
              <a:t>penyewa</a:t>
            </a:r>
            <a:r>
              <a:rPr lang="en-ID" dirty="0"/>
              <a:t> </a:t>
            </a:r>
            <a:r>
              <a:rPr lang="en-ID" dirty="0" err="1"/>
              <a:t>adalah</a:t>
            </a:r>
            <a:r>
              <a:rPr lang="en-ID" dirty="0"/>
              <a:t> 5% per </a:t>
            </a:r>
            <a:r>
              <a:rPr lang="en-ID" dirty="0" err="1"/>
              <a:t>tahun</a:t>
            </a:r>
            <a:r>
              <a:rPr lang="en-ID" dirty="0"/>
              <a:t>. </a:t>
            </a:r>
          </a:p>
          <a:p>
            <a:pPr>
              <a:spcBef>
                <a:spcPts val="1200"/>
              </a:spcBef>
            </a:pPr>
            <a:r>
              <a:rPr lang="en-ID" dirty="0"/>
              <a:t>Pada </a:t>
            </a:r>
            <a:r>
              <a:rPr lang="en-ID" dirty="0" err="1"/>
              <a:t>tanggal</a:t>
            </a:r>
            <a:r>
              <a:rPr lang="en-ID" dirty="0"/>
              <a:t> </a:t>
            </a:r>
            <a:r>
              <a:rPr lang="en-ID" dirty="0" err="1"/>
              <a:t>permulaan</a:t>
            </a:r>
            <a:r>
              <a:rPr lang="en-ID" dirty="0"/>
              <a:t>, PT A </a:t>
            </a:r>
            <a:r>
              <a:rPr lang="en-ID" dirty="0" err="1"/>
              <a:t>mengakui</a:t>
            </a:r>
            <a:r>
              <a:rPr lang="en-ID" dirty="0"/>
              <a:t> </a:t>
            </a:r>
            <a:r>
              <a:rPr lang="en-ID" dirty="0" err="1"/>
              <a:t>liabilitas</a:t>
            </a:r>
            <a:r>
              <a:rPr lang="en-ID" dirty="0"/>
              <a:t> </a:t>
            </a:r>
            <a:r>
              <a:rPr lang="en-ID" dirty="0" err="1"/>
              <a:t>sewa</a:t>
            </a:r>
            <a:r>
              <a:rPr lang="en-ID" dirty="0"/>
              <a:t> Rp435 (</a:t>
            </a:r>
            <a:r>
              <a:rPr lang="en-ID" dirty="0" err="1"/>
              <a:t>nilai</a:t>
            </a:r>
            <a:r>
              <a:rPr lang="en-ID" dirty="0"/>
              <a:t> </a:t>
            </a:r>
            <a:r>
              <a:rPr lang="en-ID" dirty="0" err="1"/>
              <a:t>kini</a:t>
            </a:r>
            <a:r>
              <a:rPr lang="en-ID" dirty="0"/>
              <a:t> </a:t>
            </a:r>
            <a:r>
              <a:rPr lang="en-ID" dirty="0" err="1"/>
              <a:t>dari</a:t>
            </a:r>
            <a:r>
              <a:rPr lang="en-ID" dirty="0"/>
              <a:t> lima </a:t>
            </a:r>
            <a:r>
              <a:rPr lang="en-ID" dirty="0" err="1"/>
              <a:t>pembayaran</a:t>
            </a:r>
            <a:r>
              <a:rPr lang="en-ID" dirty="0"/>
              <a:t> </a:t>
            </a:r>
            <a:r>
              <a:rPr lang="en-ID" dirty="0" err="1"/>
              <a:t>sewa</a:t>
            </a:r>
            <a:r>
              <a:rPr lang="en-ID" dirty="0"/>
              <a:t> </a:t>
            </a:r>
            <a:r>
              <a:rPr lang="en-ID" dirty="0" err="1"/>
              <a:t>sebesar</a:t>
            </a:r>
            <a:r>
              <a:rPr lang="en-ID" dirty="0"/>
              <a:t> Rp100, </a:t>
            </a:r>
            <a:r>
              <a:rPr lang="en-ID" dirty="0" err="1"/>
              <a:t>diskonto</a:t>
            </a:r>
            <a:r>
              <a:rPr lang="en-ID" dirty="0"/>
              <a:t> </a:t>
            </a:r>
            <a:r>
              <a:rPr lang="en-ID" dirty="0" err="1"/>
              <a:t>dengan</a:t>
            </a:r>
            <a:r>
              <a:rPr lang="en-ID" dirty="0"/>
              <a:t> </a:t>
            </a:r>
            <a:r>
              <a:rPr lang="en-ID" dirty="0" err="1"/>
              <a:t>bunga</a:t>
            </a:r>
            <a:r>
              <a:rPr lang="en-ID" dirty="0"/>
              <a:t> 5% per </a:t>
            </a:r>
            <a:r>
              <a:rPr lang="en-ID" dirty="0" err="1"/>
              <a:t>tahun</a:t>
            </a:r>
            <a:r>
              <a:rPr lang="en-ID" dirty="0"/>
              <a:t>). PT. A </a:t>
            </a:r>
            <a:r>
              <a:rPr lang="en-ID" dirty="0" err="1"/>
              <a:t>mengukur</a:t>
            </a:r>
            <a:r>
              <a:rPr lang="en-ID" dirty="0"/>
              <a:t> </a:t>
            </a:r>
            <a:r>
              <a:rPr lang="en-ID" dirty="0" err="1"/>
              <a:t>aset</a:t>
            </a:r>
            <a:r>
              <a:rPr lang="en-ID" dirty="0"/>
              <a:t> </a:t>
            </a:r>
            <a:r>
              <a:rPr lang="en-ID" dirty="0" err="1"/>
              <a:t>hak-guna</a:t>
            </a:r>
            <a:r>
              <a:rPr lang="en-ID" dirty="0"/>
              <a:t> Rp455, yang </a:t>
            </a:r>
            <a:r>
              <a:rPr lang="en-ID" dirty="0" err="1"/>
              <a:t>terdiri</a:t>
            </a:r>
            <a:r>
              <a:rPr lang="en-ID" dirty="0"/>
              <a:t> </a:t>
            </a:r>
            <a:r>
              <a:rPr lang="en-ID" dirty="0" err="1"/>
              <a:t>dari</a:t>
            </a:r>
            <a:r>
              <a:rPr lang="en-ID" dirty="0"/>
              <a:t> </a:t>
            </a:r>
            <a:r>
              <a:rPr lang="en-ID" dirty="0" err="1"/>
              <a:t>pengukuran</a:t>
            </a:r>
            <a:r>
              <a:rPr lang="en-ID" dirty="0"/>
              <a:t> </a:t>
            </a:r>
            <a:r>
              <a:rPr lang="en-ID" dirty="0" err="1"/>
              <a:t>awal</a:t>
            </a:r>
            <a:r>
              <a:rPr lang="en-ID" dirty="0"/>
              <a:t> </a:t>
            </a:r>
            <a:r>
              <a:rPr lang="en-ID" dirty="0" err="1"/>
              <a:t>liabilitas</a:t>
            </a:r>
            <a:r>
              <a:rPr lang="en-ID" dirty="0"/>
              <a:t> </a:t>
            </a:r>
            <a:r>
              <a:rPr lang="en-ID" dirty="0" err="1"/>
              <a:t>sewa</a:t>
            </a:r>
            <a:r>
              <a:rPr lang="en-ID" dirty="0"/>
              <a:t> (Rp435), </a:t>
            </a:r>
            <a:r>
              <a:rPr lang="en-ID" dirty="0" err="1"/>
              <a:t>pembayaran</a:t>
            </a:r>
            <a:r>
              <a:rPr lang="en-ID" dirty="0"/>
              <a:t> </a:t>
            </a:r>
            <a:r>
              <a:rPr lang="en-ID" dirty="0" err="1"/>
              <a:t>sewa</a:t>
            </a:r>
            <a:r>
              <a:rPr lang="en-ID" dirty="0"/>
              <a:t> di </a:t>
            </a:r>
            <a:r>
              <a:rPr lang="en-ID" dirty="0" err="1"/>
              <a:t>muka</a:t>
            </a:r>
            <a:r>
              <a:rPr lang="en-ID" dirty="0"/>
              <a:t> (Rp15) dan </a:t>
            </a:r>
            <a:r>
              <a:rPr lang="en-ID" dirty="0" err="1"/>
              <a:t>biaya</a:t>
            </a:r>
            <a:r>
              <a:rPr lang="en-ID" dirty="0"/>
              <a:t> </a:t>
            </a:r>
            <a:r>
              <a:rPr lang="en-ID" dirty="0" err="1"/>
              <a:t>langsung</a:t>
            </a:r>
            <a:r>
              <a:rPr lang="en-ID" dirty="0"/>
              <a:t> </a:t>
            </a:r>
            <a:r>
              <a:rPr lang="en-ID" dirty="0" err="1"/>
              <a:t>awal</a:t>
            </a:r>
            <a:r>
              <a:rPr lang="en-ID" dirty="0"/>
              <a:t> (Rp5).</a:t>
            </a:r>
          </a:p>
        </p:txBody>
      </p:sp>
      <p:sp>
        <p:nvSpPr>
          <p:cNvPr id="6" name="TextBox 5">
            <a:extLst>
              <a:ext uri="{FF2B5EF4-FFF2-40B4-BE49-F238E27FC236}">
                <a16:creationId xmlns:a16="http://schemas.microsoft.com/office/drawing/2014/main" id="{89DBE39E-8F80-4404-AB63-CCF079494EF7}"/>
              </a:ext>
            </a:extLst>
          </p:cNvPr>
          <p:cNvSpPr txBox="1"/>
          <p:nvPr/>
        </p:nvSpPr>
        <p:spPr>
          <a:xfrm>
            <a:off x="3279464" y="6313621"/>
            <a:ext cx="4504840" cy="369332"/>
          </a:xfrm>
          <a:prstGeom prst="rect">
            <a:avLst/>
          </a:prstGeom>
          <a:solidFill>
            <a:schemeClr val="bg2">
              <a:lumMod val="20000"/>
              <a:lumOff val="80000"/>
            </a:schemeClr>
          </a:solidFill>
        </p:spPr>
        <p:txBody>
          <a:bodyPr wrap="square">
            <a:spAutoFit/>
          </a:bodyPr>
          <a:lstStyle/>
          <a:p>
            <a:r>
              <a:rPr lang="en-US" sz="1800" dirty="0" err="1"/>
              <a:t>Amandemen</a:t>
            </a:r>
            <a:r>
              <a:rPr lang="en-US" sz="1800" dirty="0"/>
              <a:t> </a:t>
            </a:r>
            <a:r>
              <a:rPr lang="en-US" sz="1800" dirty="0" err="1"/>
              <a:t>efektif</a:t>
            </a:r>
            <a:r>
              <a:rPr lang="en-US" sz="1800" dirty="0"/>
              <a:t> 1 </a:t>
            </a:r>
            <a:r>
              <a:rPr lang="en-US" sz="1800" dirty="0" err="1"/>
              <a:t>Januari</a:t>
            </a:r>
            <a:r>
              <a:rPr lang="en-US" sz="1800" dirty="0"/>
              <a:t> 2023 - </a:t>
            </a:r>
            <a:r>
              <a:rPr lang="en-US" sz="1800" dirty="0" err="1"/>
              <a:t>ilustrasi</a:t>
            </a:r>
            <a:endParaRPr lang="en-ID" sz="1800" dirty="0"/>
          </a:p>
        </p:txBody>
      </p:sp>
      <p:sp>
        <p:nvSpPr>
          <p:cNvPr id="7" name="Slide Number Placeholder 3">
            <a:extLst>
              <a:ext uri="{FF2B5EF4-FFF2-40B4-BE49-F238E27FC236}">
                <a16:creationId xmlns:a16="http://schemas.microsoft.com/office/drawing/2014/main" id="{676A075B-745F-4CF7-9E4D-970D8D9E247C}"/>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44</a:t>
            </a:fld>
            <a:endParaRPr lang="en-US" sz="1600" b="1" dirty="0">
              <a:latin typeface="+mj-lt"/>
            </a:endParaRPr>
          </a:p>
        </p:txBody>
      </p:sp>
    </p:spTree>
    <p:extLst>
      <p:ext uri="{BB962C8B-B14F-4D97-AF65-F5344CB8AC3E}">
        <p14:creationId xmlns:p14="http://schemas.microsoft.com/office/powerpoint/2010/main" val="81869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1AAC0A-F29B-495E-A056-4612CC7BD08F}"/>
              </a:ext>
            </a:extLst>
          </p:cNvPr>
          <p:cNvSpPr>
            <a:spLocks noGrp="1"/>
          </p:cNvSpPr>
          <p:nvPr>
            <p:ph type="title"/>
          </p:nvPr>
        </p:nvSpPr>
        <p:spPr/>
        <p:txBody>
          <a:bodyPr/>
          <a:lstStyle/>
          <a:p>
            <a:r>
              <a:rPr lang="en-US" dirty="0">
                <a:latin typeface="Fjalla One" panose="02000506040000020004" pitchFamily="2" charset="0"/>
              </a:rPr>
              <a:t>CONTOH SEWA</a:t>
            </a:r>
            <a:endParaRPr lang="en-ID" dirty="0">
              <a:latin typeface="Fjalla One" panose="02000506040000020004" pitchFamily="2" charset="0"/>
            </a:endParaRPr>
          </a:p>
        </p:txBody>
      </p:sp>
      <p:sp>
        <p:nvSpPr>
          <p:cNvPr id="5" name="Content Placeholder 4">
            <a:extLst>
              <a:ext uri="{FF2B5EF4-FFF2-40B4-BE49-F238E27FC236}">
                <a16:creationId xmlns:a16="http://schemas.microsoft.com/office/drawing/2014/main" id="{A09667E6-E1F1-4851-B76A-14D7C25A5551}"/>
              </a:ext>
            </a:extLst>
          </p:cNvPr>
          <p:cNvSpPr>
            <a:spLocks noGrp="1"/>
          </p:cNvSpPr>
          <p:nvPr>
            <p:ph sz="quarter" idx="10"/>
          </p:nvPr>
        </p:nvSpPr>
        <p:spPr>
          <a:xfrm>
            <a:off x="1124997" y="1577187"/>
            <a:ext cx="10251300" cy="4736434"/>
          </a:xfrm>
        </p:spPr>
        <p:txBody>
          <a:bodyPr/>
          <a:lstStyle/>
          <a:p>
            <a:pPr marL="0" indent="0">
              <a:buNone/>
            </a:pPr>
            <a:r>
              <a:rPr lang="en-ID" b="1" dirty="0"/>
              <a:t>UU </a:t>
            </a:r>
            <a:r>
              <a:rPr lang="en-ID" b="1" dirty="0" err="1"/>
              <a:t>Perpajakan</a:t>
            </a:r>
            <a:endParaRPr lang="en-ID" b="1" dirty="0"/>
          </a:p>
          <a:p>
            <a:pPr>
              <a:spcBef>
                <a:spcPts val="1200"/>
              </a:spcBef>
            </a:pPr>
            <a:r>
              <a:rPr lang="en-ID" dirty="0" err="1"/>
              <a:t>Undang-undang</a:t>
            </a:r>
            <a:r>
              <a:rPr lang="en-ID" dirty="0"/>
              <a:t> </a:t>
            </a:r>
            <a:r>
              <a:rPr lang="en-ID" dirty="0" err="1"/>
              <a:t>perpajakan</a:t>
            </a:r>
            <a:r>
              <a:rPr lang="en-ID" dirty="0"/>
              <a:t> </a:t>
            </a:r>
            <a:r>
              <a:rPr lang="en-ID" dirty="0" err="1"/>
              <a:t>mengizinkan</a:t>
            </a:r>
            <a:r>
              <a:rPr lang="en-ID" dirty="0"/>
              <a:t> </a:t>
            </a:r>
            <a:r>
              <a:rPr lang="en-ID" dirty="0" err="1"/>
              <a:t>pengurangan</a:t>
            </a:r>
            <a:r>
              <a:rPr lang="en-ID" dirty="0"/>
              <a:t> </a:t>
            </a:r>
            <a:r>
              <a:rPr lang="en-ID" dirty="0" err="1"/>
              <a:t>pajak</a:t>
            </a:r>
            <a:r>
              <a:rPr lang="en-ID" dirty="0"/>
              <a:t> </a:t>
            </a:r>
            <a:r>
              <a:rPr lang="en-ID" dirty="0" err="1"/>
              <a:t>untuk</a:t>
            </a:r>
            <a:r>
              <a:rPr lang="en-ID" dirty="0"/>
              <a:t> </a:t>
            </a:r>
            <a:r>
              <a:rPr lang="en-ID" dirty="0" err="1"/>
              <a:t>pembayaran</a:t>
            </a:r>
            <a:r>
              <a:rPr lang="en-ID" dirty="0"/>
              <a:t> </a:t>
            </a:r>
            <a:r>
              <a:rPr lang="en-ID" dirty="0" err="1"/>
              <a:t>sewa</a:t>
            </a:r>
            <a:r>
              <a:rPr lang="en-ID" dirty="0"/>
              <a:t> (</a:t>
            </a:r>
            <a:r>
              <a:rPr lang="en-ID" dirty="0" err="1"/>
              <a:t>termasuk</a:t>
            </a:r>
            <a:r>
              <a:rPr lang="en-ID" dirty="0"/>
              <a:t> yang </a:t>
            </a:r>
            <a:r>
              <a:rPr lang="en-ID" dirty="0" err="1"/>
              <a:t>dilakukan</a:t>
            </a:r>
            <a:r>
              <a:rPr lang="en-ID" dirty="0"/>
              <a:t> </a:t>
            </a:r>
            <a:r>
              <a:rPr lang="en-ID" dirty="0" err="1"/>
              <a:t>sebelum</a:t>
            </a:r>
            <a:r>
              <a:rPr lang="en-ID" dirty="0"/>
              <a:t> </a:t>
            </a:r>
            <a:r>
              <a:rPr lang="en-ID" dirty="0" err="1"/>
              <a:t>tanggal</a:t>
            </a:r>
            <a:r>
              <a:rPr lang="en-ID" dirty="0"/>
              <a:t> </a:t>
            </a:r>
            <a:r>
              <a:rPr lang="en-ID" dirty="0" err="1"/>
              <a:t>permulaan</a:t>
            </a:r>
            <a:r>
              <a:rPr lang="en-ID" dirty="0"/>
              <a:t>) dan </a:t>
            </a:r>
            <a:r>
              <a:rPr lang="en-ID" dirty="0" err="1"/>
              <a:t>biaya</a:t>
            </a:r>
            <a:r>
              <a:rPr lang="en-ID" dirty="0"/>
              <a:t> </a:t>
            </a:r>
            <a:r>
              <a:rPr lang="en-ID" dirty="0" err="1"/>
              <a:t>langsung</a:t>
            </a:r>
            <a:r>
              <a:rPr lang="en-ID" dirty="0"/>
              <a:t> </a:t>
            </a:r>
            <a:r>
              <a:rPr lang="en-ID" dirty="0" err="1"/>
              <a:t>awal</a:t>
            </a:r>
            <a:r>
              <a:rPr lang="en-ID" dirty="0"/>
              <a:t> </a:t>
            </a:r>
            <a:r>
              <a:rPr lang="en-ID" dirty="0" err="1"/>
              <a:t>ketika</a:t>
            </a:r>
            <a:r>
              <a:rPr lang="en-ID" dirty="0"/>
              <a:t> </a:t>
            </a:r>
            <a:r>
              <a:rPr lang="en-ID" dirty="0" err="1"/>
              <a:t>entitas</a:t>
            </a:r>
            <a:r>
              <a:rPr lang="en-ID" dirty="0"/>
              <a:t> </a:t>
            </a:r>
            <a:r>
              <a:rPr lang="en-ID" dirty="0" err="1"/>
              <a:t>melakukan</a:t>
            </a:r>
            <a:r>
              <a:rPr lang="en-ID" dirty="0"/>
              <a:t> </a:t>
            </a:r>
            <a:r>
              <a:rPr lang="en-ID" dirty="0" err="1"/>
              <a:t>pembayaran</a:t>
            </a:r>
            <a:r>
              <a:rPr lang="en-ID" dirty="0"/>
              <a:t> </a:t>
            </a:r>
            <a:r>
              <a:rPr lang="en-ID" dirty="0" err="1"/>
              <a:t>tersebut</a:t>
            </a:r>
            <a:r>
              <a:rPr lang="en-ID" dirty="0"/>
              <a:t>. </a:t>
            </a:r>
          </a:p>
          <a:p>
            <a:pPr>
              <a:spcBef>
                <a:spcPts val="1200"/>
              </a:spcBef>
            </a:pPr>
            <a:r>
              <a:rPr lang="en-ID" dirty="0" err="1"/>
              <a:t>Manfaat</a:t>
            </a:r>
            <a:r>
              <a:rPr lang="en-ID" dirty="0"/>
              <a:t> </a:t>
            </a:r>
            <a:r>
              <a:rPr lang="en-ID" dirty="0" err="1"/>
              <a:t>ekonomik</a:t>
            </a:r>
            <a:r>
              <a:rPr lang="en-ID" dirty="0"/>
              <a:t> yang </a:t>
            </a:r>
            <a:r>
              <a:rPr lang="en-ID" dirty="0" err="1"/>
              <a:t>akan</a:t>
            </a:r>
            <a:r>
              <a:rPr lang="en-ID" dirty="0"/>
              <a:t> </a:t>
            </a:r>
            <a:r>
              <a:rPr lang="en-ID" dirty="0" err="1"/>
              <a:t>mengalir</a:t>
            </a:r>
            <a:r>
              <a:rPr lang="en-ID" dirty="0"/>
              <a:t> </a:t>
            </a:r>
            <a:r>
              <a:rPr lang="en-ID" dirty="0" err="1"/>
              <a:t>kepada</a:t>
            </a:r>
            <a:r>
              <a:rPr lang="en-ID" dirty="0"/>
              <a:t> PT. A </a:t>
            </a:r>
            <a:r>
              <a:rPr lang="en-ID" dirty="0" err="1"/>
              <a:t>ketika</a:t>
            </a:r>
            <a:r>
              <a:rPr lang="en-ID" dirty="0"/>
              <a:t> </a:t>
            </a:r>
            <a:r>
              <a:rPr lang="en-ID" dirty="0" err="1"/>
              <a:t>memulihkan</a:t>
            </a:r>
            <a:r>
              <a:rPr lang="en-ID" dirty="0"/>
              <a:t> </a:t>
            </a:r>
            <a:r>
              <a:rPr lang="en-ID" dirty="0" err="1"/>
              <a:t>jumlah</a:t>
            </a:r>
            <a:r>
              <a:rPr lang="en-ID" dirty="0"/>
              <a:t> </a:t>
            </a:r>
            <a:r>
              <a:rPr lang="en-ID" dirty="0" err="1"/>
              <a:t>tercatat</a:t>
            </a:r>
            <a:r>
              <a:rPr lang="en-ID" dirty="0"/>
              <a:t> </a:t>
            </a:r>
            <a:r>
              <a:rPr lang="en-ID" dirty="0" err="1"/>
              <a:t>aset</a:t>
            </a:r>
            <a:r>
              <a:rPr lang="en-ID" dirty="0"/>
              <a:t> </a:t>
            </a:r>
            <a:r>
              <a:rPr lang="en-ID" dirty="0" err="1"/>
              <a:t>sewaan</a:t>
            </a:r>
            <a:r>
              <a:rPr lang="en-ID" dirty="0"/>
              <a:t> </a:t>
            </a:r>
            <a:r>
              <a:rPr lang="en-ID" dirty="0" err="1"/>
              <a:t>akan</a:t>
            </a:r>
            <a:r>
              <a:rPr lang="en-ID" dirty="0"/>
              <a:t> </a:t>
            </a:r>
            <a:r>
              <a:rPr lang="en-ID" dirty="0" err="1"/>
              <a:t>dikenakan</a:t>
            </a:r>
            <a:r>
              <a:rPr lang="en-ID" dirty="0"/>
              <a:t> </a:t>
            </a:r>
            <a:r>
              <a:rPr lang="en-ID" dirty="0" err="1"/>
              <a:t>pajak</a:t>
            </a:r>
            <a:r>
              <a:rPr lang="en-ID" dirty="0"/>
              <a:t>. Tarif </a:t>
            </a:r>
            <a:r>
              <a:rPr lang="en-ID" dirty="0" err="1"/>
              <a:t>pajak</a:t>
            </a:r>
            <a:r>
              <a:rPr lang="en-ID" dirty="0"/>
              <a:t> 20% </a:t>
            </a:r>
            <a:r>
              <a:rPr lang="en-ID" dirty="0" err="1"/>
              <a:t>diharapkan</a:t>
            </a:r>
            <a:r>
              <a:rPr lang="en-ID" dirty="0"/>
              <a:t> </a:t>
            </a:r>
            <a:r>
              <a:rPr lang="en-ID" dirty="0" err="1"/>
              <a:t>berlaku</a:t>
            </a:r>
            <a:r>
              <a:rPr lang="en-ID" dirty="0"/>
              <a:t> </a:t>
            </a:r>
            <a:r>
              <a:rPr lang="en-ID" dirty="0" err="1"/>
              <a:t>untuk</a:t>
            </a:r>
            <a:r>
              <a:rPr lang="en-ID" dirty="0"/>
              <a:t> </a:t>
            </a:r>
            <a:r>
              <a:rPr lang="en-ID" dirty="0" err="1"/>
              <a:t>periode</a:t>
            </a:r>
            <a:r>
              <a:rPr lang="en-ID" dirty="0"/>
              <a:t> </a:t>
            </a:r>
            <a:r>
              <a:rPr lang="en-ID" dirty="0" err="1"/>
              <a:t>ketika</a:t>
            </a:r>
            <a:r>
              <a:rPr lang="en-ID" dirty="0"/>
              <a:t> PT. A </a:t>
            </a:r>
            <a:r>
              <a:rPr lang="en-ID" dirty="0" err="1"/>
              <a:t>akan</a:t>
            </a:r>
            <a:r>
              <a:rPr lang="en-ID" dirty="0"/>
              <a:t> </a:t>
            </a:r>
            <a:r>
              <a:rPr lang="en-ID" dirty="0" err="1"/>
              <a:t>memulihkan</a:t>
            </a:r>
            <a:r>
              <a:rPr lang="en-ID" dirty="0"/>
              <a:t> </a:t>
            </a:r>
            <a:r>
              <a:rPr lang="en-ID" dirty="0" err="1"/>
              <a:t>jumlah</a:t>
            </a:r>
            <a:r>
              <a:rPr lang="en-ID" dirty="0"/>
              <a:t> </a:t>
            </a:r>
            <a:r>
              <a:rPr lang="en-ID" dirty="0" err="1"/>
              <a:t>tercatat</a:t>
            </a:r>
            <a:r>
              <a:rPr lang="en-ID" dirty="0"/>
              <a:t> </a:t>
            </a:r>
            <a:r>
              <a:rPr lang="en-ID" dirty="0" err="1"/>
              <a:t>aset</a:t>
            </a:r>
            <a:r>
              <a:rPr lang="en-ID" dirty="0"/>
              <a:t> </a:t>
            </a:r>
            <a:r>
              <a:rPr lang="en-ID" dirty="0" err="1"/>
              <a:t>sewaan</a:t>
            </a:r>
            <a:r>
              <a:rPr lang="en-ID" dirty="0"/>
              <a:t> dan </a:t>
            </a:r>
            <a:r>
              <a:rPr lang="en-ID" dirty="0" err="1"/>
              <a:t>akan</a:t>
            </a:r>
            <a:r>
              <a:rPr lang="en-ID" dirty="0"/>
              <a:t> </a:t>
            </a:r>
            <a:r>
              <a:rPr lang="en-ID" dirty="0" err="1"/>
              <a:t>menyelesaikan</a:t>
            </a:r>
            <a:r>
              <a:rPr lang="en-ID" dirty="0"/>
              <a:t> </a:t>
            </a:r>
            <a:r>
              <a:rPr lang="en-ID" dirty="0" err="1"/>
              <a:t>liabilitas</a:t>
            </a:r>
            <a:r>
              <a:rPr lang="en-ID" dirty="0"/>
              <a:t> </a:t>
            </a:r>
            <a:r>
              <a:rPr lang="en-ID" dirty="0" err="1"/>
              <a:t>sewa</a:t>
            </a:r>
            <a:r>
              <a:rPr lang="en-ID" dirty="0"/>
              <a:t>. </a:t>
            </a:r>
          </a:p>
          <a:p>
            <a:pPr>
              <a:spcBef>
                <a:spcPts val="1200"/>
              </a:spcBef>
            </a:pPr>
            <a:r>
              <a:rPr lang="en-ID" dirty="0" err="1"/>
              <a:t>Setelah</a:t>
            </a:r>
            <a:r>
              <a:rPr lang="en-ID" dirty="0"/>
              <a:t> </a:t>
            </a:r>
            <a:r>
              <a:rPr lang="en-ID" dirty="0" err="1"/>
              <a:t>mempertimbangkan</a:t>
            </a:r>
            <a:r>
              <a:rPr lang="en-ID" dirty="0"/>
              <a:t> </a:t>
            </a:r>
            <a:r>
              <a:rPr lang="en-ID" dirty="0" err="1"/>
              <a:t>undang-undang</a:t>
            </a:r>
            <a:r>
              <a:rPr lang="en-ID" dirty="0"/>
              <a:t> </a:t>
            </a:r>
            <a:r>
              <a:rPr lang="en-ID" dirty="0" err="1"/>
              <a:t>pajak</a:t>
            </a:r>
            <a:r>
              <a:rPr lang="en-ID" dirty="0"/>
              <a:t> yang </a:t>
            </a:r>
            <a:r>
              <a:rPr lang="en-ID" dirty="0" err="1"/>
              <a:t>berlaku</a:t>
            </a:r>
            <a:r>
              <a:rPr lang="en-ID" dirty="0"/>
              <a:t>, PT. A </a:t>
            </a:r>
            <a:r>
              <a:rPr lang="en-ID" dirty="0" err="1"/>
              <a:t>menyimpulkan</a:t>
            </a:r>
            <a:r>
              <a:rPr lang="en-ID" dirty="0"/>
              <a:t> </a:t>
            </a:r>
            <a:r>
              <a:rPr lang="en-ID" dirty="0" err="1"/>
              <a:t>bahwa</a:t>
            </a:r>
            <a:r>
              <a:rPr lang="en-ID" dirty="0"/>
              <a:t> </a:t>
            </a:r>
            <a:r>
              <a:rPr lang="en-ID" dirty="0" err="1"/>
              <a:t>pengurangan</a:t>
            </a:r>
            <a:r>
              <a:rPr lang="en-ID" dirty="0"/>
              <a:t> </a:t>
            </a:r>
            <a:r>
              <a:rPr lang="en-ID" dirty="0" err="1"/>
              <a:t>pajak</a:t>
            </a:r>
            <a:r>
              <a:rPr lang="en-ID" dirty="0"/>
              <a:t> </a:t>
            </a:r>
            <a:r>
              <a:rPr lang="en-ID" dirty="0" err="1"/>
              <a:t>atas</a:t>
            </a:r>
            <a:r>
              <a:rPr lang="en-ID" dirty="0"/>
              <a:t> </a:t>
            </a:r>
            <a:r>
              <a:rPr lang="en-ID" dirty="0" err="1"/>
              <a:t>pembayaran</a:t>
            </a:r>
            <a:r>
              <a:rPr lang="en-ID" dirty="0"/>
              <a:t> </a:t>
            </a:r>
            <a:r>
              <a:rPr lang="en-ID" dirty="0" err="1"/>
              <a:t>sewa</a:t>
            </a:r>
            <a:r>
              <a:rPr lang="en-ID" dirty="0"/>
              <a:t> </a:t>
            </a:r>
            <a:r>
              <a:rPr lang="en-ID" dirty="0" err="1"/>
              <a:t>terkait</a:t>
            </a:r>
            <a:r>
              <a:rPr lang="en-ID" dirty="0"/>
              <a:t> </a:t>
            </a:r>
            <a:r>
              <a:rPr lang="en-ID" dirty="0" err="1"/>
              <a:t>dengan</a:t>
            </a:r>
            <a:r>
              <a:rPr lang="en-ID" dirty="0"/>
              <a:t> </a:t>
            </a:r>
            <a:r>
              <a:rPr lang="en-ID" dirty="0" err="1"/>
              <a:t>pelunasan</a:t>
            </a:r>
            <a:r>
              <a:rPr lang="en-ID" dirty="0"/>
              <a:t> </a:t>
            </a:r>
            <a:r>
              <a:rPr lang="en-ID" dirty="0" err="1"/>
              <a:t>liabilitas</a:t>
            </a:r>
            <a:r>
              <a:rPr lang="en-ID" dirty="0"/>
              <a:t> </a:t>
            </a:r>
            <a:r>
              <a:rPr lang="en-ID" dirty="0" err="1"/>
              <a:t>sewa</a:t>
            </a:r>
            <a:r>
              <a:rPr lang="en-ID" dirty="0"/>
              <a:t>.</a:t>
            </a:r>
          </a:p>
        </p:txBody>
      </p:sp>
      <p:sp>
        <p:nvSpPr>
          <p:cNvPr id="6" name="TextBox 5">
            <a:extLst>
              <a:ext uri="{FF2B5EF4-FFF2-40B4-BE49-F238E27FC236}">
                <a16:creationId xmlns:a16="http://schemas.microsoft.com/office/drawing/2014/main" id="{D97A0D2D-8D07-42D0-ADDA-F1285ED11897}"/>
              </a:ext>
            </a:extLst>
          </p:cNvPr>
          <p:cNvSpPr txBox="1"/>
          <p:nvPr/>
        </p:nvSpPr>
        <p:spPr>
          <a:xfrm>
            <a:off x="3279464" y="6313621"/>
            <a:ext cx="4504840" cy="369332"/>
          </a:xfrm>
          <a:prstGeom prst="rect">
            <a:avLst/>
          </a:prstGeom>
          <a:solidFill>
            <a:schemeClr val="bg2">
              <a:lumMod val="20000"/>
              <a:lumOff val="80000"/>
            </a:schemeClr>
          </a:solidFill>
        </p:spPr>
        <p:txBody>
          <a:bodyPr wrap="square">
            <a:spAutoFit/>
          </a:bodyPr>
          <a:lstStyle/>
          <a:p>
            <a:r>
              <a:rPr lang="en-US" sz="1800" dirty="0" err="1"/>
              <a:t>Amandemen</a:t>
            </a:r>
            <a:r>
              <a:rPr lang="en-US" sz="1800" dirty="0"/>
              <a:t> </a:t>
            </a:r>
            <a:r>
              <a:rPr lang="en-US" sz="1800" dirty="0" err="1"/>
              <a:t>efektif</a:t>
            </a:r>
            <a:r>
              <a:rPr lang="en-US" sz="1800" dirty="0"/>
              <a:t> 1 </a:t>
            </a:r>
            <a:r>
              <a:rPr lang="en-US" sz="1800" dirty="0" err="1"/>
              <a:t>Januari</a:t>
            </a:r>
            <a:r>
              <a:rPr lang="en-US" sz="1800" dirty="0"/>
              <a:t> 2023 - </a:t>
            </a:r>
            <a:r>
              <a:rPr lang="en-US" sz="1800" dirty="0" err="1"/>
              <a:t>ilustrasi</a:t>
            </a:r>
            <a:endParaRPr lang="en-ID" sz="1800" dirty="0"/>
          </a:p>
        </p:txBody>
      </p:sp>
      <p:sp>
        <p:nvSpPr>
          <p:cNvPr id="7" name="Slide Number Placeholder 3">
            <a:extLst>
              <a:ext uri="{FF2B5EF4-FFF2-40B4-BE49-F238E27FC236}">
                <a16:creationId xmlns:a16="http://schemas.microsoft.com/office/drawing/2014/main" id="{EDA5649C-BAE4-4116-ADB5-1936B34E9CD3}"/>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45</a:t>
            </a:fld>
            <a:endParaRPr lang="en-US" sz="1600" b="1" dirty="0">
              <a:latin typeface="+mj-lt"/>
            </a:endParaRPr>
          </a:p>
        </p:txBody>
      </p:sp>
    </p:spTree>
    <p:extLst>
      <p:ext uri="{BB962C8B-B14F-4D97-AF65-F5344CB8AC3E}">
        <p14:creationId xmlns:p14="http://schemas.microsoft.com/office/powerpoint/2010/main" val="30231965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1AAC0A-F29B-495E-A056-4612CC7BD08F}"/>
              </a:ext>
            </a:extLst>
          </p:cNvPr>
          <p:cNvSpPr>
            <a:spLocks noGrp="1"/>
          </p:cNvSpPr>
          <p:nvPr>
            <p:ph type="title"/>
          </p:nvPr>
        </p:nvSpPr>
        <p:spPr>
          <a:xfrm>
            <a:off x="1034598" y="381921"/>
            <a:ext cx="10122804" cy="763600"/>
          </a:xfrm>
        </p:spPr>
        <p:txBody>
          <a:bodyPr/>
          <a:lstStyle/>
          <a:p>
            <a:r>
              <a:rPr lang="en-US" dirty="0">
                <a:latin typeface="Fjalla One" panose="02000506040000020004" pitchFamily="2" charset="0"/>
              </a:rPr>
              <a:t>CONTOH SEWA</a:t>
            </a:r>
            <a:endParaRPr lang="en-ID" dirty="0">
              <a:latin typeface="Fjalla One" panose="02000506040000020004" pitchFamily="2" charset="0"/>
            </a:endParaRPr>
          </a:p>
        </p:txBody>
      </p:sp>
      <p:sp>
        <p:nvSpPr>
          <p:cNvPr id="5" name="Content Placeholder 4">
            <a:extLst>
              <a:ext uri="{FF2B5EF4-FFF2-40B4-BE49-F238E27FC236}">
                <a16:creationId xmlns:a16="http://schemas.microsoft.com/office/drawing/2014/main" id="{A09667E6-E1F1-4851-B76A-14D7C25A5551}"/>
              </a:ext>
            </a:extLst>
          </p:cNvPr>
          <p:cNvSpPr>
            <a:spLocks noGrp="1"/>
          </p:cNvSpPr>
          <p:nvPr>
            <p:ph sz="quarter" idx="10"/>
          </p:nvPr>
        </p:nvSpPr>
        <p:spPr>
          <a:xfrm>
            <a:off x="1124997" y="1214704"/>
            <a:ext cx="10251300" cy="4736434"/>
          </a:xfrm>
        </p:spPr>
        <p:txBody>
          <a:bodyPr>
            <a:normAutofit lnSpcReduction="10000"/>
          </a:bodyPr>
          <a:lstStyle/>
          <a:p>
            <a:pPr marL="0" indent="0">
              <a:spcAft>
                <a:spcPts val="1200"/>
              </a:spcAft>
              <a:buNone/>
            </a:pPr>
            <a:r>
              <a:rPr lang="en-ID" b="1" dirty="0" err="1"/>
              <a:t>Pajak</a:t>
            </a:r>
            <a:r>
              <a:rPr lang="en-ID" b="1" dirty="0"/>
              <a:t> </a:t>
            </a:r>
            <a:r>
              <a:rPr lang="en-ID" b="1" dirty="0" err="1"/>
              <a:t>Tangguhan</a:t>
            </a:r>
            <a:r>
              <a:rPr lang="en-ID" b="1" dirty="0"/>
              <a:t> </a:t>
            </a:r>
            <a:r>
              <a:rPr lang="en-ID" b="1" dirty="0" err="1"/>
              <a:t>atas</a:t>
            </a:r>
            <a:r>
              <a:rPr lang="en-ID" b="1" dirty="0"/>
              <a:t> </a:t>
            </a:r>
            <a:r>
              <a:rPr lang="en-ID" b="1" dirty="0" err="1"/>
              <a:t>Pembayaran</a:t>
            </a:r>
            <a:r>
              <a:rPr lang="en-ID" b="1" dirty="0"/>
              <a:t> </a:t>
            </a:r>
            <a:r>
              <a:rPr lang="en-ID" b="1" dirty="0" err="1"/>
              <a:t>Sewa</a:t>
            </a:r>
            <a:r>
              <a:rPr lang="en-ID" b="1" dirty="0"/>
              <a:t> di </a:t>
            </a:r>
            <a:r>
              <a:rPr lang="en-ID" b="1" dirty="0" err="1"/>
              <a:t>muka</a:t>
            </a:r>
            <a:r>
              <a:rPr lang="en-ID" b="1" dirty="0"/>
              <a:t> dan </a:t>
            </a:r>
            <a:r>
              <a:rPr lang="en-ID" b="1" dirty="0" err="1"/>
              <a:t>Biaya</a:t>
            </a:r>
            <a:r>
              <a:rPr lang="en-ID" b="1" dirty="0"/>
              <a:t> </a:t>
            </a:r>
            <a:r>
              <a:rPr lang="en-ID" b="1" dirty="0" err="1"/>
              <a:t>Langsung</a:t>
            </a:r>
            <a:r>
              <a:rPr lang="en-ID" b="1" dirty="0"/>
              <a:t> Awal </a:t>
            </a:r>
          </a:p>
          <a:p>
            <a:pPr>
              <a:spcBef>
                <a:spcPts val="600"/>
              </a:spcBef>
            </a:pPr>
            <a:r>
              <a:rPr lang="en-ID" dirty="0"/>
              <a:t>PT. A </a:t>
            </a:r>
            <a:r>
              <a:rPr lang="en-ID" dirty="0" err="1"/>
              <a:t>mengakui</a:t>
            </a:r>
            <a:r>
              <a:rPr lang="en-ID" dirty="0"/>
              <a:t> </a:t>
            </a:r>
            <a:r>
              <a:rPr lang="en-ID" dirty="0" err="1"/>
              <a:t>pembayaran</a:t>
            </a:r>
            <a:r>
              <a:rPr lang="en-ID" dirty="0"/>
              <a:t> </a:t>
            </a:r>
            <a:r>
              <a:rPr lang="en-ID" dirty="0" err="1"/>
              <a:t>sewa</a:t>
            </a:r>
            <a:r>
              <a:rPr lang="en-ID" dirty="0"/>
              <a:t> di </a:t>
            </a:r>
            <a:r>
              <a:rPr lang="en-ID" dirty="0" err="1"/>
              <a:t>muka</a:t>
            </a:r>
            <a:r>
              <a:rPr lang="en-ID" dirty="0"/>
              <a:t> (Rp15) dan </a:t>
            </a:r>
            <a:r>
              <a:rPr lang="en-ID" dirty="0" err="1"/>
              <a:t>biaya</a:t>
            </a:r>
            <a:r>
              <a:rPr lang="en-ID" dirty="0"/>
              <a:t> </a:t>
            </a:r>
            <a:r>
              <a:rPr lang="en-ID" dirty="0" err="1"/>
              <a:t>langsung</a:t>
            </a:r>
            <a:r>
              <a:rPr lang="en-ID" dirty="0"/>
              <a:t> </a:t>
            </a:r>
            <a:r>
              <a:rPr lang="en-ID" dirty="0" err="1"/>
              <a:t>awal</a:t>
            </a:r>
            <a:r>
              <a:rPr lang="en-ID" dirty="0"/>
              <a:t> (Rp5) </a:t>
            </a:r>
            <a:r>
              <a:rPr lang="en-ID" dirty="0" err="1"/>
              <a:t>sebagai</a:t>
            </a:r>
            <a:r>
              <a:rPr lang="en-ID" dirty="0"/>
              <a:t> </a:t>
            </a:r>
            <a:r>
              <a:rPr lang="en-ID" dirty="0" err="1"/>
              <a:t>komponen</a:t>
            </a:r>
            <a:r>
              <a:rPr lang="en-ID" dirty="0"/>
              <a:t> </a:t>
            </a:r>
            <a:r>
              <a:rPr lang="en-ID" dirty="0" err="1"/>
              <a:t>biaya</a:t>
            </a:r>
            <a:r>
              <a:rPr lang="en-ID" dirty="0"/>
              <a:t> </a:t>
            </a:r>
            <a:r>
              <a:rPr lang="en-ID" dirty="0" err="1"/>
              <a:t>aset</a:t>
            </a:r>
            <a:r>
              <a:rPr lang="en-ID" dirty="0"/>
              <a:t> </a:t>
            </a:r>
            <a:r>
              <a:rPr lang="en-ID" dirty="0" err="1"/>
              <a:t>sewaan</a:t>
            </a:r>
            <a:r>
              <a:rPr lang="en-ID" dirty="0"/>
              <a:t>. DPP </a:t>
            </a:r>
            <a:r>
              <a:rPr lang="en-ID" dirty="0" err="1"/>
              <a:t>komponen</a:t>
            </a:r>
            <a:r>
              <a:rPr lang="en-ID" dirty="0"/>
              <a:t> </a:t>
            </a:r>
            <a:r>
              <a:rPr lang="en-ID" dirty="0" err="1"/>
              <a:t>ini</a:t>
            </a:r>
            <a:r>
              <a:rPr lang="en-ID" dirty="0"/>
              <a:t> </a:t>
            </a:r>
            <a:r>
              <a:rPr lang="en-ID" dirty="0" err="1"/>
              <a:t>adalah</a:t>
            </a:r>
            <a:r>
              <a:rPr lang="en-ID" dirty="0"/>
              <a:t> nihil </a:t>
            </a:r>
            <a:r>
              <a:rPr lang="en-ID" dirty="0" err="1"/>
              <a:t>karena</a:t>
            </a:r>
            <a:r>
              <a:rPr lang="en-ID" dirty="0"/>
              <a:t> PT. A </a:t>
            </a:r>
            <a:r>
              <a:rPr lang="en-ID" dirty="0" err="1"/>
              <a:t>telah</a:t>
            </a:r>
            <a:r>
              <a:rPr lang="en-ID" dirty="0"/>
              <a:t> </a:t>
            </a:r>
            <a:r>
              <a:rPr lang="en-ID" dirty="0" err="1"/>
              <a:t>menerima</a:t>
            </a:r>
            <a:r>
              <a:rPr lang="en-ID" dirty="0"/>
              <a:t> </a:t>
            </a:r>
            <a:r>
              <a:rPr lang="en-ID" dirty="0" err="1"/>
              <a:t>pengurangan</a:t>
            </a:r>
            <a:r>
              <a:rPr lang="en-ID" dirty="0"/>
              <a:t> </a:t>
            </a:r>
            <a:r>
              <a:rPr lang="en-ID" dirty="0" err="1"/>
              <a:t>pajak</a:t>
            </a:r>
            <a:r>
              <a:rPr lang="en-ID" dirty="0"/>
              <a:t> </a:t>
            </a:r>
            <a:r>
              <a:rPr lang="en-ID" dirty="0" err="1"/>
              <a:t>untuk</a:t>
            </a:r>
            <a:r>
              <a:rPr lang="en-ID" dirty="0"/>
              <a:t> </a:t>
            </a:r>
            <a:r>
              <a:rPr lang="en-ID" dirty="0" err="1"/>
              <a:t>pembayaran</a:t>
            </a:r>
            <a:r>
              <a:rPr lang="en-ID" dirty="0"/>
              <a:t> </a:t>
            </a:r>
            <a:r>
              <a:rPr lang="en-ID" dirty="0" err="1"/>
              <a:t>sewa</a:t>
            </a:r>
            <a:r>
              <a:rPr lang="en-ID" dirty="0"/>
              <a:t> di </a:t>
            </a:r>
            <a:r>
              <a:rPr lang="en-ID" dirty="0" err="1"/>
              <a:t>muka</a:t>
            </a:r>
            <a:r>
              <a:rPr lang="en-ID" dirty="0"/>
              <a:t> dan </a:t>
            </a:r>
            <a:r>
              <a:rPr lang="en-ID" dirty="0" err="1"/>
              <a:t>biaya</a:t>
            </a:r>
            <a:r>
              <a:rPr lang="en-ID" dirty="0"/>
              <a:t> </a:t>
            </a:r>
            <a:r>
              <a:rPr lang="en-ID" dirty="0" err="1"/>
              <a:t>langsung</a:t>
            </a:r>
            <a:r>
              <a:rPr lang="en-ID" dirty="0"/>
              <a:t> </a:t>
            </a:r>
            <a:r>
              <a:rPr lang="en-ID" dirty="0" err="1"/>
              <a:t>awal</a:t>
            </a:r>
            <a:r>
              <a:rPr lang="en-ID" dirty="0"/>
              <a:t> </a:t>
            </a:r>
            <a:r>
              <a:rPr lang="en-ID" dirty="0" err="1"/>
              <a:t>ketika</a:t>
            </a:r>
            <a:r>
              <a:rPr lang="en-ID" dirty="0"/>
              <a:t> </a:t>
            </a:r>
            <a:r>
              <a:rPr lang="en-ID" dirty="0" err="1"/>
              <a:t>melakukan</a:t>
            </a:r>
            <a:r>
              <a:rPr lang="en-ID" dirty="0"/>
              <a:t> </a:t>
            </a:r>
            <a:r>
              <a:rPr lang="en-ID" dirty="0" err="1"/>
              <a:t>pembayaran</a:t>
            </a:r>
            <a:r>
              <a:rPr lang="en-ID" dirty="0"/>
              <a:t> </a:t>
            </a:r>
            <a:r>
              <a:rPr lang="en-ID" dirty="0" err="1"/>
              <a:t>tersebut</a:t>
            </a:r>
            <a:r>
              <a:rPr lang="en-ID" dirty="0"/>
              <a:t>. </a:t>
            </a:r>
            <a:r>
              <a:rPr lang="en-ID" dirty="0" err="1"/>
              <a:t>Selisih</a:t>
            </a:r>
            <a:r>
              <a:rPr lang="en-ID" dirty="0"/>
              <a:t> </a:t>
            </a:r>
            <a:r>
              <a:rPr lang="en-ID" dirty="0" err="1"/>
              <a:t>antara</a:t>
            </a:r>
            <a:r>
              <a:rPr lang="en-ID" dirty="0"/>
              <a:t> DPP (nihil) dan </a:t>
            </a:r>
            <a:r>
              <a:rPr lang="en-ID" dirty="0" err="1"/>
              <a:t>nilai</a:t>
            </a:r>
            <a:r>
              <a:rPr lang="en-ID" dirty="0"/>
              <a:t> </a:t>
            </a:r>
            <a:r>
              <a:rPr lang="en-ID" dirty="0" err="1"/>
              <a:t>tercatat</a:t>
            </a:r>
            <a:r>
              <a:rPr lang="en-ID" dirty="0"/>
              <a:t> masing-masing </a:t>
            </a:r>
            <a:r>
              <a:rPr lang="en-ID" dirty="0" err="1"/>
              <a:t>komponen</a:t>
            </a:r>
            <a:r>
              <a:rPr lang="en-ID" dirty="0"/>
              <a:t> </a:t>
            </a:r>
            <a:r>
              <a:rPr lang="en-ID" dirty="0" err="1"/>
              <a:t>menghasilkan</a:t>
            </a:r>
            <a:r>
              <a:rPr lang="en-ID" dirty="0"/>
              <a:t> </a:t>
            </a:r>
            <a:r>
              <a:rPr lang="en-ID" dirty="0" err="1"/>
              <a:t>perbedaan</a:t>
            </a:r>
            <a:r>
              <a:rPr lang="en-ID" dirty="0"/>
              <a:t> </a:t>
            </a:r>
            <a:r>
              <a:rPr lang="en-ID" dirty="0" err="1"/>
              <a:t>temporer</a:t>
            </a:r>
            <a:r>
              <a:rPr lang="en-ID" dirty="0"/>
              <a:t> </a:t>
            </a:r>
            <a:r>
              <a:rPr lang="en-ID" dirty="0" err="1"/>
              <a:t>kena</a:t>
            </a:r>
            <a:r>
              <a:rPr lang="en-ID" dirty="0"/>
              <a:t> </a:t>
            </a:r>
            <a:r>
              <a:rPr lang="en-ID" dirty="0" err="1"/>
              <a:t>pajak</a:t>
            </a:r>
            <a:r>
              <a:rPr lang="en-ID" dirty="0"/>
              <a:t> </a:t>
            </a:r>
            <a:r>
              <a:rPr lang="en-ID" dirty="0" err="1"/>
              <a:t>sebesar</a:t>
            </a:r>
            <a:r>
              <a:rPr lang="en-ID" dirty="0"/>
              <a:t> Rp15 (</a:t>
            </a:r>
            <a:r>
              <a:rPr lang="en-ID" dirty="0" err="1"/>
              <a:t>pembayaran</a:t>
            </a:r>
            <a:r>
              <a:rPr lang="en-ID" dirty="0"/>
              <a:t> </a:t>
            </a:r>
            <a:r>
              <a:rPr lang="en-ID" dirty="0" err="1"/>
              <a:t>sewa</a:t>
            </a:r>
            <a:r>
              <a:rPr lang="en-ID" dirty="0"/>
              <a:t> di </a:t>
            </a:r>
            <a:r>
              <a:rPr lang="en-ID" dirty="0" err="1"/>
              <a:t>muka</a:t>
            </a:r>
            <a:r>
              <a:rPr lang="en-ID" dirty="0"/>
              <a:t>) dan Rp5 (</a:t>
            </a:r>
            <a:r>
              <a:rPr lang="en-ID" dirty="0" err="1"/>
              <a:t>biaya</a:t>
            </a:r>
            <a:r>
              <a:rPr lang="en-ID" dirty="0"/>
              <a:t> </a:t>
            </a:r>
            <a:r>
              <a:rPr lang="en-ID" dirty="0" err="1"/>
              <a:t>langsung</a:t>
            </a:r>
            <a:r>
              <a:rPr lang="en-ID" dirty="0"/>
              <a:t> </a:t>
            </a:r>
            <a:r>
              <a:rPr lang="en-ID" dirty="0" err="1"/>
              <a:t>awal</a:t>
            </a:r>
            <a:r>
              <a:rPr lang="en-ID" dirty="0"/>
              <a:t>).</a:t>
            </a:r>
          </a:p>
          <a:p>
            <a:pPr>
              <a:spcBef>
                <a:spcPts val="600"/>
              </a:spcBef>
            </a:pPr>
            <a:r>
              <a:rPr lang="en-ID" dirty="0" err="1"/>
              <a:t>Pengecualian</a:t>
            </a:r>
            <a:r>
              <a:rPr lang="en-ID" dirty="0"/>
              <a:t> </a:t>
            </a:r>
            <a:r>
              <a:rPr lang="en-ID" dirty="0" err="1"/>
              <a:t>dari</a:t>
            </a:r>
            <a:r>
              <a:rPr lang="en-ID" dirty="0"/>
              <a:t> </a:t>
            </a:r>
            <a:r>
              <a:rPr lang="en-ID" dirty="0" err="1"/>
              <a:t>pengakuan</a:t>
            </a:r>
            <a:r>
              <a:rPr lang="en-ID" dirty="0"/>
              <a:t> </a:t>
            </a:r>
            <a:r>
              <a:rPr lang="en-ID" dirty="0" err="1"/>
              <a:t>liabilitas</a:t>
            </a:r>
            <a:r>
              <a:rPr lang="en-ID" dirty="0"/>
              <a:t> </a:t>
            </a:r>
            <a:r>
              <a:rPr lang="en-ID" dirty="0" err="1"/>
              <a:t>pajak</a:t>
            </a:r>
            <a:r>
              <a:rPr lang="en-ID" dirty="0"/>
              <a:t> </a:t>
            </a:r>
            <a:r>
              <a:rPr lang="en-ID" dirty="0" err="1"/>
              <a:t>tangguhan</a:t>
            </a:r>
            <a:r>
              <a:rPr lang="en-ID" dirty="0"/>
              <a:t> </a:t>
            </a:r>
            <a:r>
              <a:rPr lang="en-ID" dirty="0" err="1"/>
              <a:t>dalam</a:t>
            </a:r>
            <a:r>
              <a:rPr lang="en-ID" dirty="0"/>
              <a:t> </a:t>
            </a:r>
            <a:r>
              <a:rPr lang="en-ID" dirty="0" err="1"/>
              <a:t>paragraf</a:t>
            </a:r>
            <a:r>
              <a:rPr lang="en-ID" dirty="0"/>
              <a:t> 15 </a:t>
            </a:r>
            <a:r>
              <a:rPr lang="en-ID" dirty="0" err="1"/>
              <a:t>tidak</a:t>
            </a:r>
            <a:r>
              <a:rPr lang="en-ID" dirty="0"/>
              <a:t> </a:t>
            </a:r>
            <a:r>
              <a:rPr lang="en-ID" dirty="0" err="1"/>
              <a:t>diterapkan</a:t>
            </a:r>
            <a:r>
              <a:rPr lang="en-ID" dirty="0"/>
              <a:t> </a:t>
            </a:r>
            <a:r>
              <a:rPr lang="en-ID" dirty="0" err="1"/>
              <a:t>karena</a:t>
            </a:r>
            <a:r>
              <a:rPr lang="en-ID" dirty="0"/>
              <a:t> </a:t>
            </a:r>
            <a:r>
              <a:rPr lang="en-ID" dirty="0" err="1"/>
              <a:t>perbedaan</a:t>
            </a:r>
            <a:r>
              <a:rPr lang="en-ID" dirty="0"/>
              <a:t> </a:t>
            </a:r>
            <a:r>
              <a:rPr lang="en-ID" dirty="0" err="1"/>
              <a:t>temporer</a:t>
            </a:r>
            <a:r>
              <a:rPr lang="en-ID" dirty="0"/>
              <a:t> </a:t>
            </a:r>
            <a:r>
              <a:rPr lang="en-ID" dirty="0" err="1"/>
              <a:t>timbul</a:t>
            </a:r>
            <a:r>
              <a:rPr lang="en-ID" dirty="0"/>
              <a:t> </a:t>
            </a:r>
            <a:r>
              <a:rPr lang="en-ID" dirty="0" err="1"/>
              <a:t>dari</a:t>
            </a:r>
            <a:r>
              <a:rPr lang="en-ID" dirty="0"/>
              <a:t> </a:t>
            </a:r>
            <a:r>
              <a:rPr lang="en-ID" dirty="0" err="1"/>
              <a:t>transaksi</a:t>
            </a:r>
            <a:r>
              <a:rPr lang="en-ID" dirty="0"/>
              <a:t> yang, pada </a:t>
            </a:r>
            <a:r>
              <a:rPr lang="en-ID" dirty="0" err="1"/>
              <a:t>saat</a:t>
            </a:r>
            <a:r>
              <a:rPr lang="en-ID" dirty="0"/>
              <a:t> </a:t>
            </a:r>
            <a:r>
              <a:rPr lang="en-ID" dirty="0" err="1"/>
              <a:t>transaksi</a:t>
            </a:r>
            <a:r>
              <a:rPr lang="en-ID" dirty="0"/>
              <a:t>, </a:t>
            </a:r>
            <a:r>
              <a:rPr lang="en-ID" dirty="0" err="1"/>
              <a:t>memengaruhi</a:t>
            </a:r>
            <a:r>
              <a:rPr lang="en-ID" dirty="0"/>
              <a:t> </a:t>
            </a:r>
            <a:r>
              <a:rPr lang="en-ID" dirty="0" err="1"/>
              <a:t>laba</a:t>
            </a:r>
            <a:r>
              <a:rPr lang="en-ID" dirty="0"/>
              <a:t> </a:t>
            </a:r>
            <a:r>
              <a:rPr lang="en-ID" dirty="0" err="1"/>
              <a:t>kena</a:t>
            </a:r>
            <a:r>
              <a:rPr lang="en-ID" dirty="0"/>
              <a:t> </a:t>
            </a:r>
            <a:r>
              <a:rPr lang="en-ID" dirty="0" err="1"/>
              <a:t>pajak</a:t>
            </a:r>
            <a:r>
              <a:rPr lang="en-ID" dirty="0"/>
              <a:t> PT. A (</a:t>
            </a:r>
            <a:r>
              <a:rPr lang="en-ID" dirty="0" err="1"/>
              <a:t>pengurangan</a:t>
            </a:r>
            <a:r>
              <a:rPr lang="en-ID" dirty="0"/>
              <a:t> </a:t>
            </a:r>
            <a:r>
              <a:rPr lang="en-ID" dirty="0" err="1"/>
              <a:t>pajak</a:t>
            </a:r>
            <a:r>
              <a:rPr lang="en-ID" dirty="0"/>
              <a:t> yang </a:t>
            </a:r>
            <a:r>
              <a:rPr lang="en-ID" dirty="0" err="1"/>
              <a:t>diterima</a:t>
            </a:r>
            <a:r>
              <a:rPr lang="en-ID" dirty="0"/>
              <a:t> PT A. </a:t>
            </a:r>
            <a:r>
              <a:rPr lang="en-ID" dirty="0" err="1"/>
              <a:t>ketika</a:t>
            </a:r>
            <a:r>
              <a:rPr lang="en-ID" dirty="0"/>
              <a:t> </a:t>
            </a:r>
            <a:r>
              <a:rPr lang="en-ID" dirty="0" err="1"/>
              <a:t>melakukan</a:t>
            </a:r>
            <a:r>
              <a:rPr lang="en-ID" dirty="0"/>
              <a:t> </a:t>
            </a:r>
            <a:r>
              <a:rPr lang="en-ID" dirty="0" err="1"/>
              <a:t>pembayaran</a:t>
            </a:r>
            <a:r>
              <a:rPr lang="en-ID" dirty="0"/>
              <a:t> </a:t>
            </a:r>
            <a:r>
              <a:rPr lang="en-ID" dirty="0" err="1"/>
              <a:t>sewa</a:t>
            </a:r>
            <a:r>
              <a:rPr lang="en-ID" dirty="0"/>
              <a:t> di </a:t>
            </a:r>
            <a:r>
              <a:rPr lang="en-ID" dirty="0" err="1"/>
              <a:t>muka</a:t>
            </a:r>
            <a:r>
              <a:rPr lang="en-ID" dirty="0"/>
              <a:t> dan </a:t>
            </a:r>
            <a:r>
              <a:rPr lang="en-ID" dirty="0" err="1"/>
              <a:t>biaya</a:t>
            </a:r>
            <a:r>
              <a:rPr lang="en-ID" dirty="0"/>
              <a:t> </a:t>
            </a:r>
            <a:r>
              <a:rPr lang="en-ID" dirty="0" err="1"/>
              <a:t>langsung</a:t>
            </a:r>
            <a:r>
              <a:rPr lang="en-ID" dirty="0"/>
              <a:t> </a:t>
            </a:r>
            <a:r>
              <a:rPr lang="en-ID" dirty="0" err="1"/>
              <a:t>awal</a:t>
            </a:r>
            <a:r>
              <a:rPr lang="en-ID" dirty="0"/>
              <a:t> yang </a:t>
            </a:r>
            <a:r>
              <a:rPr lang="en-ID" dirty="0" err="1"/>
              <a:t>dibayarkan</a:t>
            </a:r>
            <a:r>
              <a:rPr lang="en-ID" dirty="0"/>
              <a:t> </a:t>
            </a:r>
            <a:r>
              <a:rPr lang="en-ID" dirty="0" err="1"/>
              <a:t>mengurangi</a:t>
            </a:r>
            <a:r>
              <a:rPr lang="en-ID" dirty="0"/>
              <a:t> </a:t>
            </a:r>
            <a:r>
              <a:rPr lang="en-ID" dirty="0" err="1"/>
              <a:t>laba</a:t>
            </a:r>
            <a:r>
              <a:rPr lang="en-ID" dirty="0"/>
              <a:t> </a:t>
            </a:r>
            <a:r>
              <a:rPr lang="en-ID" dirty="0" err="1"/>
              <a:t>kena</a:t>
            </a:r>
            <a:r>
              <a:rPr lang="en-ID" dirty="0"/>
              <a:t> </a:t>
            </a:r>
            <a:r>
              <a:rPr lang="en-ID" dirty="0" err="1"/>
              <a:t>pajaknya</a:t>
            </a:r>
            <a:r>
              <a:rPr lang="en-ID" dirty="0"/>
              <a:t>). </a:t>
            </a:r>
          </a:p>
          <a:p>
            <a:pPr>
              <a:spcBef>
                <a:spcPts val="600"/>
              </a:spcBef>
            </a:pPr>
            <a:r>
              <a:rPr lang="en-ID" dirty="0"/>
              <a:t>PT. A </a:t>
            </a:r>
            <a:r>
              <a:rPr lang="en-ID" dirty="0" err="1"/>
              <a:t>mengakui</a:t>
            </a:r>
            <a:r>
              <a:rPr lang="en-ID" dirty="0"/>
              <a:t> </a:t>
            </a:r>
            <a:r>
              <a:rPr lang="en-ID" dirty="0" err="1"/>
              <a:t>liabilitas</a:t>
            </a:r>
            <a:r>
              <a:rPr lang="en-ID" dirty="0"/>
              <a:t> </a:t>
            </a:r>
            <a:r>
              <a:rPr lang="en-ID" dirty="0" err="1"/>
              <a:t>pajak</a:t>
            </a:r>
            <a:r>
              <a:rPr lang="en-ID" dirty="0"/>
              <a:t> </a:t>
            </a:r>
            <a:r>
              <a:rPr lang="en-ID" dirty="0" err="1"/>
              <a:t>tangguhan</a:t>
            </a:r>
            <a:r>
              <a:rPr lang="en-ID" dirty="0"/>
              <a:t> masing-masing </a:t>
            </a:r>
            <a:r>
              <a:rPr lang="en-ID" dirty="0" err="1"/>
              <a:t>sebesar</a:t>
            </a:r>
            <a:r>
              <a:rPr lang="en-ID" dirty="0"/>
              <a:t> Rp3 (Rp15 × 20%) dan Rp1 (Rp5 × 20%) </a:t>
            </a:r>
            <a:r>
              <a:rPr lang="en-ID" dirty="0" err="1"/>
              <a:t>untuk</a:t>
            </a:r>
            <a:r>
              <a:rPr lang="en-ID" dirty="0"/>
              <a:t> </a:t>
            </a:r>
            <a:r>
              <a:rPr lang="en-ID" dirty="0" err="1"/>
              <a:t>perbedaan</a:t>
            </a:r>
            <a:r>
              <a:rPr lang="en-ID" dirty="0"/>
              <a:t> </a:t>
            </a:r>
            <a:r>
              <a:rPr lang="en-ID" dirty="0" err="1"/>
              <a:t>temporer</a:t>
            </a:r>
            <a:r>
              <a:rPr lang="en-ID" dirty="0"/>
              <a:t> </a:t>
            </a:r>
            <a:r>
              <a:rPr lang="en-ID" dirty="0" err="1"/>
              <a:t>kena</a:t>
            </a:r>
            <a:r>
              <a:rPr lang="en-ID" dirty="0"/>
              <a:t> </a:t>
            </a:r>
            <a:r>
              <a:rPr lang="en-ID" dirty="0" err="1"/>
              <a:t>pajak</a:t>
            </a:r>
            <a:r>
              <a:rPr lang="en-ID" dirty="0"/>
              <a:t> </a:t>
            </a:r>
            <a:r>
              <a:rPr lang="en-ID" dirty="0" err="1"/>
              <a:t>terkait</a:t>
            </a:r>
            <a:r>
              <a:rPr lang="en-ID" dirty="0"/>
              <a:t> </a:t>
            </a:r>
            <a:r>
              <a:rPr lang="en-ID" dirty="0" err="1"/>
              <a:t>dengan</a:t>
            </a:r>
            <a:r>
              <a:rPr lang="en-ID" dirty="0"/>
              <a:t> </a:t>
            </a:r>
            <a:r>
              <a:rPr lang="en-ID" dirty="0" err="1"/>
              <a:t>pembayaran</a:t>
            </a:r>
            <a:r>
              <a:rPr lang="en-ID" dirty="0"/>
              <a:t> </a:t>
            </a:r>
            <a:r>
              <a:rPr lang="en-ID" dirty="0" err="1"/>
              <a:t>sewa</a:t>
            </a:r>
            <a:r>
              <a:rPr lang="en-ID" dirty="0"/>
              <a:t> di </a:t>
            </a:r>
            <a:r>
              <a:rPr lang="en-ID" dirty="0" err="1"/>
              <a:t>muka</a:t>
            </a:r>
            <a:r>
              <a:rPr lang="en-ID" dirty="0"/>
              <a:t> dan </a:t>
            </a:r>
            <a:r>
              <a:rPr lang="en-ID" dirty="0" err="1"/>
              <a:t>biaya</a:t>
            </a:r>
            <a:r>
              <a:rPr lang="en-ID" dirty="0"/>
              <a:t> </a:t>
            </a:r>
            <a:r>
              <a:rPr lang="en-ID" dirty="0" err="1"/>
              <a:t>langsung</a:t>
            </a:r>
            <a:r>
              <a:rPr lang="en-ID" dirty="0"/>
              <a:t> </a:t>
            </a:r>
            <a:r>
              <a:rPr lang="en-ID" dirty="0" err="1"/>
              <a:t>awal</a:t>
            </a:r>
            <a:r>
              <a:rPr lang="en-ID" dirty="0"/>
              <a:t>.</a:t>
            </a:r>
          </a:p>
        </p:txBody>
      </p:sp>
      <p:sp>
        <p:nvSpPr>
          <p:cNvPr id="6" name="TextBox 5">
            <a:extLst>
              <a:ext uri="{FF2B5EF4-FFF2-40B4-BE49-F238E27FC236}">
                <a16:creationId xmlns:a16="http://schemas.microsoft.com/office/drawing/2014/main" id="{8D5548AD-C44E-4E31-8FD6-9367EB74118E}"/>
              </a:ext>
            </a:extLst>
          </p:cNvPr>
          <p:cNvSpPr txBox="1"/>
          <p:nvPr/>
        </p:nvSpPr>
        <p:spPr>
          <a:xfrm>
            <a:off x="3843580" y="6305872"/>
            <a:ext cx="4462220" cy="369332"/>
          </a:xfrm>
          <a:prstGeom prst="rect">
            <a:avLst/>
          </a:prstGeom>
          <a:solidFill>
            <a:schemeClr val="bg2">
              <a:lumMod val="20000"/>
              <a:lumOff val="80000"/>
            </a:schemeClr>
          </a:solidFill>
        </p:spPr>
        <p:txBody>
          <a:bodyPr wrap="square">
            <a:spAutoFit/>
          </a:bodyPr>
          <a:lstStyle/>
          <a:p>
            <a:pPr algn="ctr"/>
            <a:r>
              <a:rPr lang="en-US" sz="1800" dirty="0" err="1"/>
              <a:t>Amandemen</a:t>
            </a:r>
            <a:r>
              <a:rPr lang="en-US" sz="1800" dirty="0"/>
              <a:t> </a:t>
            </a:r>
            <a:r>
              <a:rPr lang="en-US" sz="1800" dirty="0" err="1"/>
              <a:t>efektif</a:t>
            </a:r>
            <a:r>
              <a:rPr lang="en-US" sz="1800" dirty="0"/>
              <a:t> 1 </a:t>
            </a:r>
            <a:r>
              <a:rPr lang="en-US" sz="1800" dirty="0" err="1"/>
              <a:t>Januari</a:t>
            </a:r>
            <a:r>
              <a:rPr lang="en-US" sz="1800" dirty="0"/>
              <a:t> 2023 - </a:t>
            </a:r>
            <a:r>
              <a:rPr lang="en-US" sz="1800" dirty="0" err="1"/>
              <a:t>ilustrasi</a:t>
            </a:r>
            <a:endParaRPr lang="en-ID" sz="1800" dirty="0"/>
          </a:p>
        </p:txBody>
      </p:sp>
      <p:sp>
        <p:nvSpPr>
          <p:cNvPr id="7" name="Slide Number Placeholder 3">
            <a:extLst>
              <a:ext uri="{FF2B5EF4-FFF2-40B4-BE49-F238E27FC236}">
                <a16:creationId xmlns:a16="http://schemas.microsoft.com/office/drawing/2014/main" id="{354E36A6-7EFE-4659-A68E-F613F737B7FF}"/>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46</a:t>
            </a:fld>
            <a:endParaRPr lang="en-US" sz="1600" b="1" dirty="0">
              <a:latin typeface="+mj-lt"/>
            </a:endParaRPr>
          </a:p>
        </p:txBody>
      </p:sp>
    </p:spTree>
    <p:extLst>
      <p:ext uri="{BB962C8B-B14F-4D97-AF65-F5344CB8AC3E}">
        <p14:creationId xmlns:p14="http://schemas.microsoft.com/office/powerpoint/2010/main" val="24237304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1AAC0A-F29B-495E-A056-4612CC7BD08F}"/>
              </a:ext>
            </a:extLst>
          </p:cNvPr>
          <p:cNvSpPr>
            <a:spLocks noGrp="1"/>
          </p:cNvSpPr>
          <p:nvPr>
            <p:ph type="title"/>
          </p:nvPr>
        </p:nvSpPr>
        <p:spPr>
          <a:xfrm>
            <a:off x="1034598" y="413810"/>
            <a:ext cx="10122804" cy="986104"/>
          </a:xfrm>
        </p:spPr>
        <p:txBody>
          <a:bodyPr/>
          <a:lstStyle/>
          <a:p>
            <a:r>
              <a:rPr lang="en-US" dirty="0">
                <a:latin typeface="Fjalla One" panose="02000506040000020004" pitchFamily="2" charset="0"/>
              </a:rPr>
              <a:t>CONTOH SEWA</a:t>
            </a:r>
            <a:endParaRPr lang="en-ID" dirty="0">
              <a:latin typeface="Fjalla One" panose="02000506040000020004" pitchFamily="2" charset="0"/>
            </a:endParaRPr>
          </a:p>
        </p:txBody>
      </p:sp>
      <p:sp>
        <p:nvSpPr>
          <p:cNvPr id="5" name="Content Placeholder 4">
            <a:extLst>
              <a:ext uri="{FF2B5EF4-FFF2-40B4-BE49-F238E27FC236}">
                <a16:creationId xmlns:a16="http://schemas.microsoft.com/office/drawing/2014/main" id="{A09667E6-E1F1-4851-B76A-14D7C25A5551}"/>
              </a:ext>
            </a:extLst>
          </p:cNvPr>
          <p:cNvSpPr>
            <a:spLocks noGrp="1"/>
          </p:cNvSpPr>
          <p:nvPr>
            <p:ph sz="quarter" idx="10"/>
          </p:nvPr>
        </p:nvSpPr>
        <p:spPr>
          <a:xfrm>
            <a:off x="1124997" y="1214704"/>
            <a:ext cx="10457403" cy="4736434"/>
          </a:xfrm>
        </p:spPr>
        <p:txBody>
          <a:bodyPr>
            <a:normAutofit fontScale="92500" lnSpcReduction="20000"/>
          </a:bodyPr>
          <a:lstStyle/>
          <a:p>
            <a:pPr marL="0" indent="0">
              <a:buNone/>
            </a:pPr>
            <a:r>
              <a:rPr lang="en-ID" b="1" dirty="0" err="1"/>
              <a:t>Pajak</a:t>
            </a:r>
            <a:r>
              <a:rPr lang="en-ID" b="1" dirty="0"/>
              <a:t> </a:t>
            </a:r>
            <a:r>
              <a:rPr lang="en-ID" b="1" dirty="0" err="1"/>
              <a:t>Tangguhan</a:t>
            </a:r>
            <a:r>
              <a:rPr lang="en-ID" b="1" dirty="0"/>
              <a:t> </a:t>
            </a:r>
            <a:r>
              <a:rPr lang="en-ID" b="1" dirty="0" err="1"/>
              <a:t>atas</a:t>
            </a:r>
            <a:r>
              <a:rPr lang="en-ID" b="1" dirty="0"/>
              <a:t> </a:t>
            </a:r>
            <a:r>
              <a:rPr lang="en-ID" b="1" dirty="0" err="1"/>
              <a:t>Liabilitas</a:t>
            </a:r>
            <a:r>
              <a:rPr lang="en-ID" b="1" dirty="0"/>
              <a:t> </a:t>
            </a:r>
            <a:r>
              <a:rPr lang="en-ID" b="1" dirty="0" err="1"/>
              <a:t>Sewa</a:t>
            </a:r>
            <a:r>
              <a:rPr lang="en-ID" b="1" dirty="0"/>
              <a:t> dan </a:t>
            </a:r>
            <a:r>
              <a:rPr lang="en-ID" b="1" dirty="0" err="1"/>
              <a:t>Komponen</a:t>
            </a:r>
            <a:r>
              <a:rPr lang="en-ID" b="1" dirty="0"/>
              <a:t> </a:t>
            </a:r>
            <a:r>
              <a:rPr lang="en-ID" b="1" dirty="0" err="1"/>
              <a:t>Terkait</a:t>
            </a:r>
            <a:r>
              <a:rPr lang="en-ID" b="1" dirty="0"/>
              <a:t> </a:t>
            </a:r>
            <a:r>
              <a:rPr lang="en-ID" b="1" dirty="0" err="1"/>
              <a:t>dari</a:t>
            </a:r>
            <a:r>
              <a:rPr lang="en-ID" b="1" dirty="0"/>
              <a:t> </a:t>
            </a:r>
            <a:r>
              <a:rPr lang="en-ID" b="1" dirty="0" err="1"/>
              <a:t>Biaya</a:t>
            </a:r>
            <a:r>
              <a:rPr lang="en-ID" b="1" dirty="0"/>
              <a:t> </a:t>
            </a:r>
            <a:r>
              <a:rPr lang="en-ID" b="1" dirty="0" err="1"/>
              <a:t>Aset</a:t>
            </a:r>
            <a:r>
              <a:rPr lang="en-ID" b="1" dirty="0"/>
              <a:t> </a:t>
            </a:r>
            <a:r>
              <a:rPr lang="en-ID" b="1" dirty="0" err="1"/>
              <a:t>Sewaan</a:t>
            </a:r>
            <a:r>
              <a:rPr lang="en-ID" b="1" dirty="0"/>
              <a:t> </a:t>
            </a:r>
          </a:p>
          <a:p>
            <a:r>
              <a:rPr lang="en-ID" dirty="0"/>
              <a:t>Pada </a:t>
            </a:r>
            <a:r>
              <a:rPr lang="en-ID" dirty="0" err="1"/>
              <a:t>tanggal</a:t>
            </a:r>
            <a:r>
              <a:rPr lang="en-ID" dirty="0"/>
              <a:t> </a:t>
            </a:r>
            <a:r>
              <a:rPr lang="en-ID" dirty="0" err="1"/>
              <a:t>permulaan</a:t>
            </a:r>
            <a:r>
              <a:rPr lang="en-ID" dirty="0"/>
              <a:t>, DPP </a:t>
            </a:r>
            <a:r>
              <a:rPr lang="en-ID" dirty="0" err="1"/>
              <a:t>liabilitas</a:t>
            </a:r>
            <a:r>
              <a:rPr lang="en-ID" dirty="0"/>
              <a:t> </a:t>
            </a:r>
            <a:r>
              <a:rPr lang="en-ID" dirty="0" err="1"/>
              <a:t>sewa</a:t>
            </a:r>
            <a:r>
              <a:rPr lang="en-ID" dirty="0"/>
              <a:t> </a:t>
            </a:r>
            <a:r>
              <a:rPr lang="en-ID" dirty="0" err="1"/>
              <a:t>adalah</a:t>
            </a:r>
            <a:r>
              <a:rPr lang="en-ID" dirty="0"/>
              <a:t> nihil </a:t>
            </a:r>
            <a:r>
              <a:rPr lang="en-ID" dirty="0" err="1"/>
              <a:t>karena</a:t>
            </a:r>
            <a:r>
              <a:rPr lang="en-ID" dirty="0"/>
              <a:t> PT A </a:t>
            </a:r>
            <a:r>
              <a:rPr lang="en-ID" dirty="0" err="1"/>
              <a:t>akan</a:t>
            </a:r>
            <a:r>
              <a:rPr lang="en-ID" dirty="0"/>
              <a:t> </a:t>
            </a:r>
            <a:r>
              <a:rPr lang="en-ID" dirty="0" err="1"/>
              <a:t>menerima</a:t>
            </a:r>
            <a:r>
              <a:rPr lang="en-ID" dirty="0"/>
              <a:t> </a:t>
            </a:r>
            <a:r>
              <a:rPr lang="en-ID" dirty="0" err="1"/>
              <a:t>pengurangan</a:t>
            </a:r>
            <a:r>
              <a:rPr lang="en-ID" dirty="0"/>
              <a:t> </a:t>
            </a:r>
            <a:r>
              <a:rPr lang="en-ID" dirty="0" err="1"/>
              <a:t>pajak</a:t>
            </a:r>
            <a:r>
              <a:rPr lang="en-ID" dirty="0"/>
              <a:t> </a:t>
            </a:r>
            <a:r>
              <a:rPr lang="en-ID" dirty="0" err="1"/>
              <a:t>sebesar</a:t>
            </a:r>
            <a:r>
              <a:rPr lang="en-ID" dirty="0"/>
              <a:t> </a:t>
            </a:r>
            <a:r>
              <a:rPr lang="en-ID" dirty="0" err="1"/>
              <a:t>nilai</a:t>
            </a:r>
            <a:r>
              <a:rPr lang="en-ID" dirty="0"/>
              <a:t> </a:t>
            </a:r>
            <a:r>
              <a:rPr lang="en-ID" dirty="0" err="1"/>
              <a:t>tercatat</a:t>
            </a:r>
            <a:r>
              <a:rPr lang="en-ID" dirty="0"/>
              <a:t> </a:t>
            </a:r>
            <a:r>
              <a:rPr lang="en-ID" dirty="0" err="1"/>
              <a:t>liabilitas</a:t>
            </a:r>
            <a:r>
              <a:rPr lang="en-ID" dirty="0"/>
              <a:t> </a:t>
            </a:r>
            <a:r>
              <a:rPr lang="en-ID" dirty="0" err="1"/>
              <a:t>sewa</a:t>
            </a:r>
            <a:r>
              <a:rPr lang="en-ID" dirty="0"/>
              <a:t> (Rp435). </a:t>
            </a:r>
          </a:p>
          <a:p>
            <a:r>
              <a:rPr lang="en-ID" dirty="0"/>
              <a:t>DPP </a:t>
            </a:r>
            <a:r>
              <a:rPr lang="en-ID" dirty="0" err="1"/>
              <a:t>komponen</a:t>
            </a:r>
            <a:r>
              <a:rPr lang="en-ID" dirty="0"/>
              <a:t> </a:t>
            </a:r>
            <a:r>
              <a:rPr lang="en-ID" dirty="0" err="1"/>
              <a:t>biaya</a:t>
            </a:r>
            <a:r>
              <a:rPr lang="en-ID" dirty="0"/>
              <a:t> </a:t>
            </a:r>
            <a:r>
              <a:rPr lang="en-ID" dirty="0" err="1"/>
              <a:t>aset</a:t>
            </a:r>
            <a:r>
              <a:rPr lang="en-ID" dirty="0"/>
              <a:t> </a:t>
            </a:r>
            <a:r>
              <a:rPr lang="en-ID" dirty="0" err="1"/>
              <a:t>sewaan</a:t>
            </a:r>
            <a:r>
              <a:rPr lang="en-ID" dirty="0"/>
              <a:t> juga nihil </a:t>
            </a:r>
            <a:r>
              <a:rPr lang="en-ID" dirty="0" err="1"/>
              <a:t>karena</a:t>
            </a:r>
            <a:r>
              <a:rPr lang="en-ID" dirty="0"/>
              <a:t> PT A </a:t>
            </a:r>
            <a:r>
              <a:rPr lang="en-ID" dirty="0" err="1"/>
              <a:t>tidak</a:t>
            </a:r>
            <a:r>
              <a:rPr lang="en-ID" dirty="0"/>
              <a:t> </a:t>
            </a:r>
            <a:r>
              <a:rPr lang="en-ID" dirty="0" err="1"/>
              <a:t>akan</a:t>
            </a:r>
            <a:r>
              <a:rPr lang="en-ID" dirty="0"/>
              <a:t> </a:t>
            </a:r>
            <a:r>
              <a:rPr lang="en-ID" dirty="0" err="1"/>
              <a:t>menerima</a:t>
            </a:r>
            <a:r>
              <a:rPr lang="en-ID" dirty="0"/>
              <a:t> </a:t>
            </a:r>
            <a:r>
              <a:rPr lang="en-ID" dirty="0" err="1"/>
              <a:t>pengurangan</a:t>
            </a:r>
            <a:r>
              <a:rPr lang="en-ID" dirty="0"/>
              <a:t> </a:t>
            </a:r>
            <a:r>
              <a:rPr lang="en-ID" dirty="0" err="1"/>
              <a:t>pajak</a:t>
            </a:r>
            <a:r>
              <a:rPr lang="en-ID" dirty="0"/>
              <a:t> </a:t>
            </a:r>
            <a:r>
              <a:rPr lang="en-ID" dirty="0" err="1"/>
              <a:t>dari</a:t>
            </a:r>
            <a:r>
              <a:rPr lang="en-ID" dirty="0"/>
              <a:t> </a:t>
            </a:r>
            <a:r>
              <a:rPr lang="en-ID" dirty="0" err="1"/>
              <a:t>pemulihan</a:t>
            </a:r>
            <a:r>
              <a:rPr lang="en-ID" dirty="0"/>
              <a:t> </a:t>
            </a:r>
            <a:r>
              <a:rPr lang="en-ID" dirty="0" err="1"/>
              <a:t>jumlah</a:t>
            </a:r>
            <a:r>
              <a:rPr lang="en-ID" dirty="0"/>
              <a:t> </a:t>
            </a:r>
            <a:r>
              <a:rPr lang="en-ID" dirty="0" err="1"/>
              <a:t>tercatat</a:t>
            </a:r>
            <a:r>
              <a:rPr lang="en-ID" dirty="0"/>
              <a:t> </a:t>
            </a:r>
            <a:r>
              <a:rPr lang="en-ID" dirty="0" err="1"/>
              <a:t>komponen</a:t>
            </a:r>
            <a:r>
              <a:rPr lang="en-ID" dirty="0"/>
              <a:t> </a:t>
            </a:r>
            <a:r>
              <a:rPr lang="en-ID" dirty="0" err="1"/>
              <a:t>biaya</a:t>
            </a:r>
            <a:r>
              <a:rPr lang="en-ID" dirty="0"/>
              <a:t> </a:t>
            </a:r>
            <a:r>
              <a:rPr lang="en-ID" dirty="0" err="1"/>
              <a:t>aset</a:t>
            </a:r>
            <a:r>
              <a:rPr lang="en-ID" dirty="0"/>
              <a:t> </a:t>
            </a:r>
            <a:r>
              <a:rPr lang="en-ID" dirty="0" err="1"/>
              <a:t>sewaan</a:t>
            </a:r>
            <a:r>
              <a:rPr lang="en-ID" dirty="0"/>
              <a:t> </a:t>
            </a:r>
            <a:r>
              <a:rPr lang="en-ID" dirty="0" err="1"/>
              <a:t>tersebut</a:t>
            </a:r>
            <a:r>
              <a:rPr lang="en-ID" dirty="0"/>
              <a:t> (Rp435). </a:t>
            </a:r>
          </a:p>
          <a:p>
            <a:r>
              <a:rPr lang="en-ID" dirty="0" err="1"/>
              <a:t>Selisih</a:t>
            </a:r>
            <a:r>
              <a:rPr lang="en-ID" dirty="0"/>
              <a:t> </a:t>
            </a:r>
            <a:r>
              <a:rPr lang="en-ID" dirty="0" err="1"/>
              <a:t>jumlah</a:t>
            </a:r>
            <a:r>
              <a:rPr lang="en-ID" dirty="0"/>
              <a:t> </a:t>
            </a:r>
            <a:r>
              <a:rPr lang="en-ID" dirty="0" err="1"/>
              <a:t>tercatat</a:t>
            </a:r>
            <a:r>
              <a:rPr lang="en-ID" dirty="0"/>
              <a:t> </a:t>
            </a:r>
            <a:r>
              <a:rPr lang="en-ID" dirty="0" err="1"/>
              <a:t>liabilitas</a:t>
            </a:r>
            <a:r>
              <a:rPr lang="en-ID" dirty="0"/>
              <a:t> </a:t>
            </a:r>
            <a:r>
              <a:rPr lang="en-ID" dirty="0" err="1"/>
              <a:t>sewa</a:t>
            </a:r>
            <a:r>
              <a:rPr lang="en-ID" dirty="0"/>
              <a:t> dan </a:t>
            </a:r>
            <a:r>
              <a:rPr lang="en-ID" dirty="0" err="1"/>
              <a:t>komponen</a:t>
            </a:r>
            <a:r>
              <a:rPr lang="en-ID" dirty="0"/>
              <a:t> </a:t>
            </a:r>
            <a:r>
              <a:rPr lang="en-ID" dirty="0" err="1"/>
              <a:t>terkait</a:t>
            </a:r>
            <a:r>
              <a:rPr lang="en-ID" dirty="0"/>
              <a:t> </a:t>
            </a:r>
            <a:r>
              <a:rPr lang="en-ID" dirty="0" err="1"/>
              <a:t>dari</a:t>
            </a:r>
            <a:r>
              <a:rPr lang="en-ID" dirty="0"/>
              <a:t> </a:t>
            </a:r>
            <a:r>
              <a:rPr lang="en-ID" dirty="0" err="1"/>
              <a:t>biaya</a:t>
            </a:r>
            <a:r>
              <a:rPr lang="en-ID" dirty="0"/>
              <a:t> </a:t>
            </a:r>
            <a:r>
              <a:rPr lang="en-ID" dirty="0" err="1"/>
              <a:t>aset</a:t>
            </a:r>
            <a:r>
              <a:rPr lang="en-ID" dirty="0"/>
              <a:t> </a:t>
            </a:r>
            <a:r>
              <a:rPr lang="en-ID" dirty="0" err="1"/>
              <a:t>sewaan</a:t>
            </a:r>
            <a:r>
              <a:rPr lang="en-ID" dirty="0"/>
              <a:t> (Rp435) dan DPP nihil </a:t>
            </a:r>
            <a:r>
              <a:rPr lang="en-ID" dirty="0" err="1"/>
              <a:t>menghasilkan</a:t>
            </a:r>
            <a:r>
              <a:rPr lang="en-ID" dirty="0"/>
              <a:t> </a:t>
            </a:r>
            <a:r>
              <a:rPr lang="en-ID" dirty="0" err="1"/>
              <a:t>perbedaan</a:t>
            </a:r>
            <a:r>
              <a:rPr lang="en-ID" dirty="0"/>
              <a:t> </a:t>
            </a:r>
            <a:r>
              <a:rPr lang="en-ID" dirty="0" err="1"/>
              <a:t>temporer</a:t>
            </a:r>
            <a:r>
              <a:rPr lang="en-ID" dirty="0"/>
              <a:t> </a:t>
            </a:r>
            <a:r>
              <a:rPr lang="en-ID" dirty="0" err="1"/>
              <a:t>berikut</a:t>
            </a:r>
            <a:r>
              <a:rPr lang="en-ID" dirty="0"/>
              <a:t> pada </a:t>
            </a:r>
            <a:r>
              <a:rPr lang="en-ID" dirty="0" err="1"/>
              <a:t>tanggal</a:t>
            </a:r>
            <a:r>
              <a:rPr lang="en-ID" dirty="0"/>
              <a:t> </a:t>
            </a:r>
            <a:r>
              <a:rPr lang="en-ID" dirty="0" err="1"/>
              <a:t>permulaan</a:t>
            </a:r>
            <a:r>
              <a:rPr lang="en-ID" dirty="0"/>
              <a:t>: </a:t>
            </a:r>
          </a:p>
          <a:p>
            <a:pPr lvl="1"/>
            <a:r>
              <a:rPr lang="en-ID" dirty="0"/>
              <a:t>(a) </a:t>
            </a:r>
            <a:r>
              <a:rPr lang="en-ID" dirty="0" err="1"/>
              <a:t>perbedaan</a:t>
            </a:r>
            <a:r>
              <a:rPr lang="en-ID" dirty="0"/>
              <a:t> </a:t>
            </a:r>
            <a:r>
              <a:rPr lang="en-ID" dirty="0" err="1"/>
              <a:t>temporer</a:t>
            </a:r>
            <a:r>
              <a:rPr lang="en-ID" dirty="0"/>
              <a:t> </a:t>
            </a:r>
            <a:r>
              <a:rPr lang="en-ID" dirty="0" err="1"/>
              <a:t>kena</a:t>
            </a:r>
            <a:r>
              <a:rPr lang="en-ID" dirty="0"/>
              <a:t> </a:t>
            </a:r>
            <a:r>
              <a:rPr lang="en-ID" dirty="0" err="1"/>
              <a:t>pajak</a:t>
            </a:r>
            <a:r>
              <a:rPr lang="en-ID" dirty="0"/>
              <a:t> </a:t>
            </a:r>
            <a:r>
              <a:rPr lang="en-ID" dirty="0" err="1"/>
              <a:t>sebesar</a:t>
            </a:r>
            <a:r>
              <a:rPr lang="en-ID" dirty="0"/>
              <a:t> Rp435 </a:t>
            </a:r>
            <a:r>
              <a:rPr lang="en-ID" dirty="0" err="1"/>
              <a:t>terkait</a:t>
            </a:r>
            <a:r>
              <a:rPr lang="en-ID" dirty="0"/>
              <a:t> </a:t>
            </a:r>
            <a:r>
              <a:rPr lang="en-ID" dirty="0" err="1"/>
              <a:t>dengan</a:t>
            </a:r>
            <a:r>
              <a:rPr lang="en-ID" dirty="0"/>
              <a:t> </a:t>
            </a:r>
            <a:r>
              <a:rPr lang="en-ID" dirty="0" err="1"/>
              <a:t>aset</a:t>
            </a:r>
            <a:r>
              <a:rPr lang="en-ID" dirty="0"/>
              <a:t> </a:t>
            </a:r>
            <a:r>
              <a:rPr lang="en-ID" dirty="0" err="1"/>
              <a:t>sewaan</a:t>
            </a:r>
            <a:r>
              <a:rPr lang="en-ID" dirty="0"/>
              <a:t>; dan </a:t>
            </a:r>
          </a:p>
          <a:p>
            <a:pPr lvl="1"/>
            <a:r>
              <a:rPr lang="en-ID" dirty="0"/>
              <a:t>(b) </a:t>
            </a:r>
            <a:r>
              <a:rPr lang="en-ID" dirty="0" err="1"/>
              <a:t>perbedaan</a:t>
            </a:r>
            <a:r>
              <a:rPr lang="en-ID" dirty="0"/>
              <a:t> </a:t>
            </a:r>
            <a:r>
              <a:rPr lang="en-ID" dirty="0" err="1"/>
              <a:t>temporer</a:t>
            </a:r>
            <a:r>
              <a:rPr lang="en-ID" dirty="0"/>
              <a:t> </a:t>
            </a:r>
            <a:r>
              <a:rPr lang="en-ID" dirty="0" err="1"/>
              <a:t>dapat</a:t>
            </a:r>
            <a:r>
              <a:rPr lang="en-ID" dirty="0"/>
              <a:t> </a:t>
            </a:r>
            <a:r>
              <a:rPr lang="en-ID" dirty="0" err="1"/>
              <a:t>dikurangkan</a:t>
            </a:r>
            <a:r>
              <a:rPr lang="en-ID" dirty="0"/>
              <a:t> </a:t>
            </a:r>
            <a:r>
              <a:rPr lang="en-ID" dirty="0" err="1"/>
              <a:t>sebesar</a:t>
            </a:r>
            <a:r>
              <a:rPr lang="en-ID" dirty="0"/>
              <a:t> Rp435 </a:t>
            </a:r>
            <a:r>
              <a:rPr lang="en-ID" dirty="0" err="1"/>
              <a:t>terkait</a:t>
            </a:r>
            <a:r>
              <a:rPr lang="en-ID" dirty="0"/>
              <a:t> </a:t>
            </a:r>
            <a:r>
              <a:rPr lang="en-ID" dirty="0" err="1"/>
              <a:t>dengan</a:t>
            </a:r>
            <a:r>
              <a:rPr lang="en-ID" dirty="0"/>
              <a:t> </a:t>
            </a:r>
            <a:r>
              <a:rPr lang="en-ID" dirty="0" err="1"/>
              <a:t>liabilitas</a:t>
            </a:r>
            <a:r>
              <a:rPr lang="en-ID" dirty="0"/>
              <a:t> </a:t>
            </a:r>
            <a:r>
              <a:rPr lang="en-ID" dirty="0" err="1"/>
              <a:t>sewa</a:t>
            </a:r>
            <a:r>
              <a:rPr lang="en-ID" dirty="0"/>
              <a:t>. </a:t>
            </a:r>
          </a:p>
          <a:p>
            <a:r>
              <a:rPr lang="en-ID" dirty="0" err="1"/>
              <a:t>Pengecualian</a:t>
            </a:r>
            <a:r>
              <a:rPr lang="en-ID" dirty="0"/>
              <a:t> </a:t>
            </a:r>
            <a:r>
              <a:rPr lang="en-ID" dirty="0" err="1"/>
              <a:t>dari</a:t>
            </a:r>
            <a:r>
              <a:rPr lang="en-ID" dirty="0"/>
              <a:t> </a:t>
            </a:r>
            <a:r>
              <a:rPr lang="en-ID" dirty="0" err="1"/>
              <a:t>pengakuan</a:t>
            </a:r>
            <a:r>
              <a:rPr lang="en-ID" dirty="0"/>
              <a:t> </a:t>
            </a:r>
            <a:r>
              <a:rPr lang="en-ID" dirty="0" err="1"/>
              <a:t>aset</a:t>
            </a:r>
            <a:r>
              <a:rPr lang="en-ID" dirty="0"/>
              <a:t> dan </a:t>
            </a:r>
            <a:r>
              <a:rPr lang="en-ID" dirty="0" err="1"/>
              <a:t>liabilitas</a:t>
            </a:r>
            <a:r>
              <a:rPr lang="en-ID" dirty="0"/>
              <a:t> </a:t>
            </a:r>
            <a:r>
              <a:rPr lang="en-ID" dirty="0" err="1"/>
              <a:t>pajak</a:t>
            </a:r>
            <a:r>
              <a:rPr lang="en-ID" dirty="0"/>
              <a:t> </a:t>
            </a:r>
            <a:r>
              <a:rPr lang="en-ID" dirty="0" err="1"/>
              <a:t>tangguhan</a:t>
            </a:r>
            <a:r>
              <a:rPr lang="en-ID" dirty="0"/>
              <a:t> </a:t>
            </a:r>
            <a:r>
              <a:rPr lang="en-ID" dirty="0" err="1"/>
              <a:t>dalam</a:t>
            </a:r>
            <a:r>
              <a:rPr lang="en-ID" dirty="0"/>
              <a:t> </a:t>
            </a:r>
            <a:r>
              <a:rPr lang="en-ID" dirty="0" err="1"/>
              <a:t>paragraf</a:t>
            </a:r>
            <a:r>
              <a:rPr lang="en-ID" dirty="0"/>
              <a:t> 15 dan 24 </a:t>
            </a:r>
            <a:r>
              <a:rPr lang="en-ID" dirty="0" err="1"/>
              <a:t>tidak</a:t>
            </a:r>
            <a:r>
              <a:rPr lang="en-ID" dirty="0"/>
              <a:t> </a:t>
            </a:r>
            <a:r>
              <a:rPr lang="en-ID" dirty="0" err="1"/>
              <a:t>diterapkan</a:t>
            </a:r>
            <a:r>
              <a:rPr lang="en-ID" dirty="0"/>
              <a:t> </a:t>
            </a:r>
            <a:r>
              <a:rPr lang="en-ID" dirty="0" err="1"/>
              <a:t>karena</a:t>
            </a:r>
            <a:r>
              <a:rPr lang="en-ID" dirty="0"/>
              <a:t> </a:t>
            </a:r>
            <a:r>
              <a:rPr lang="en-ID" dirty="0" err="1"/>
              <a:t>transaksi</a:t>
            </a:r>
            <a:r>
              <a:rPr lang="en-ID" dirty="0"/>
              <a:t> </a:t>
            </a:r>
            <a:r>
              <a:rPr lang="en-ID" dirty="0" err="1"/>
              <a:t>tersebut</a:t>
            </a:r>
            <a:r>
              <a:rPr lang="en-ID" dirty="0"/>
              <a:t> </a:t>
            </a:r>
            <a:r>
              <a:rPr lang="en-ID" dirty="0" err="1"/>
              <a:t>menimbulkan</a:t>
            </a:r>
            <a:r>
              <a:rPr lang="en-ID" dirty="0"/>
              <a:t> </a:t>
            </a:r>
            <a:r>
              <a:rPr lang="en-ID" dirty="0" err="1"/>
              <a:t>perbedaan</a:t>
            </a:r>
            <a:r>
              <a:rPr lang="en-ID" dirty="0"/>
              <a:t> </a:t>
            </a:r>
            <a:r>
              <a:rPr lang="en-ID" dirty="0" err="1"/>
              <a:t>temporer</a:t>
            </a:r>
            <a:r>
              <a:rPr lang="en-ID" dirty="0"/>
              <a:t> </a:t>
            </a:r>
            <a:r>
              <a:rPr lang="en-ID" dirty="0" err="1"/>
              <a:t>kena</a:t>
            </a:r>
            <a:r>
              <a:rPr lang="en-ID" dirty="0"/>
              <a:t> </a:t>
            </a:r>
            <a:r>
              <a:rPr lang="en-ID" dirty="0" err="1"/>
              <a:t>pajak</a:t>
            </a:r>
            <a:r>
              <a:rPr lang="en-ID" dirty="0"/>
              <a:t> dan </a:t>
            </a:r>
            <a:r>
              <a:rPr lang="en-ID" dirty="0" err="1"/>
              <a:t>perbedaan</a:t>
            </a:r>
            <a:r>
              <a:rPr lang="en-ID" dirty="0"/>
              <a:t> </a:t>
            </a:r>
            <a:r>
              <a:rPr lang="en-ID" dirty="0" err="1"/>
              <a:t>temporer</a:t>
            </a:r>
            <a:r>
              <a:rPr lang="en-ID" dirty="0"/>
              <a:t> </a:t>
            </a:r>
            <a:r>
              <a:rPr lang="en-ID" dirty="0" err="1"/>
              <a:t>dapat</a:t>
            </a:r>
            <a:r>
              <a:rPr lang="en-ID" dirty="0"/>
              <a:t> </a:t>
            </a:r>
            <a:r>
              <a:rPr lang="en-ID" dirty="0" err="1"/>
              <a:t>dikurangkan</a:t>
            </a:r>
            <a:r>
              <a:rPr lang="en-ID" dirty="0"/>
              <a:t> </a:t>
            </a:r>
            <a:r>
              <a:rPr lang="en-ID" dirty="0" err="1"/>
              <a:t>dalam</a:t>
            </a:r>
            <a:r>
              <a:rPr lang="en-ID" dirty="0"/>
              <a:t> </a:t>
            </a:r>
            <a:r>
              <a:rPr lang="en-ID" dirty="0" err="1"/>
              <a:t>jumlah</a:t>
            </a:r>
            <a:r>
              <a:rPr lang="en-ID" dirty="0"/>
              <a:t> yang </a:t>
            </a:r>
            <a:r>
              <a:rPr lang="en-ID" dirty="0" err="1"/>
              <a:t>sama</a:t>
            </a:r>
            <a:r>
              <a:rPr lang="en-ID" dirty="0"/>
              <a:t>. </a:t>
            </a:r>
          </a:p>
          <a:p>
            <a:r>
              <a:rPr lang="en-ID" dirty="0"/>
              <a:t>PT. A </a:t>
            </a:r>
            <a:r>
              <a:rPr lang="en-ID" dirty="0" err="1"/>
              <a:t>menyimpulkan</a:t>
            </a:r>
            <a:r>
              <a:rPr lang="en-ID" dirty="0"/>
              <a:t> </a:t>
            </a:r>
            <a:r>
              <a:rPr lang="en-ID" dirty="0" err="1"/>
              <a:t>kemungkinan</a:t>
            </a:r>
            <a:r>
              <a:rPr lang="en-ID" dirty="0"/>
              <a:t> </a:t>
            </a:r>
            <a:r>
              <a:rPr lang="en-ID" dirty="0" err="1"/>
              <a:t>besar</a:t>
            </a:r>
            <a:r>
              <a:rPr lang="en-ID" dirty="0"/>
              <a:t> </a:t>
            </a:r>
            <a:r>
              <a:rPr lang="en-ID" dirty="0" err="1"/>
              <a:t>laba</a:t>
            </a:r>
            <a:r>
              <a:rPr lang="en-ID" dirty="0"/>
              <a:t> </a:t>
            </a:r>
            <a:r>
              <a:rPr lang="en-ID" dirty="0" err="1"/>
              <a:t>kena</a:t>
            </a:r>
            <a:r>
              <a:rPr lang="en-ID" dirty="0"/>
              <a:t> </a:t>
            </a:r>
            <a:r>
              <a:rPr lang="en-ID" dirty="0" err="1"/>
              <a:t>pajak</a:t>
            </a:r>
            <a:r>
              <a:rPr lang="en-ID" dirty="0"/>
              <a:t> </a:t>
            </a:r>
            <a:r>
              <a:rPr lang="en-ID" dirty="0" err="1"/>
              <a:t>akan</a:t>
            </a:r>
            <a:r>
              <a:rPr lang="en-ID" dirty="0"/>
              <a:t> </a:t>
            </a:r>
            <a:r>
              <a:rPr lang="en-ID" dirty="0" err="1"/>
              <a:t>tersedia</a:t>
            </a:r>
            <a:r>
              <a:rPr lang="en-ID" dirty="0"/>
              <a:t> </a:t>
            </a:r>
            <a:r>
              <a:rPr lang="en-ID" dirty="0" err="1"/>
              <a:t>sehingga</a:t>
            </a:r>
            <a:r>
              <a:rPr lang="en-ID" dirty="0"/>
              <a:t> </a:t>
            </a:r>
            <a:r>
              <a:rPr lang="en-ID" dirty="0" err="1"/>
              <a:t>perbedaan</a:t>
            </a:r>
            <a:r>
              <a:rPr lang="en-ID" dirty="0"/>
              <a:t> </a:t>
            </a:r>
            <a:r>
              <a:rPr lang="en-ID" dirty="0" err="1"/>
              <a:t>temporer</a:t>
            </a:r>
            <a:r>
              <a:rPr lang="en-ID" dirty="0"/>
              <a:t> </a:t>
            </a:r>
            <a:r>
              <a:rPr lang="en-ID" dirty="0" err="1"/>
              <a:t>dapat</a:t>
            </a:r>
            <a:r>
              <a:rPr lang="en-ID" dirty="0"/>
              <a:t> </a:t>
            </a:r>
            <a:r>
              <a:rPr lang="en-ID" dirty="0" err="1"/>
              <a:t>dikurangkan</a:t>
            </a:r>
            <a:r>
              <a:rPr lang="en-ID" dirty="0"/>
              <a:t> </a:t>
            </a:r>
            <a:r>
              <a:rPr lang="en-ID" dirty="0" err="1"/>
              <a:t>dapat</a:t>
            </a:r>
            <a:r>
              <a:rPr lang="en-ID" dirty="0"/>
              <a:t> </a:t>
            </a:r>
            <a:r>
              <a:rPr lang="en-ID" dirty="0" err="1"/>
              <a:t>dimanfaatkan</a:t>
            </a:r>
            <a:r>
              <a:rPr lang="en-ID" dirty="0"/>
              <a:t>. PT. A. </a:t>
            </a:r>
            <a:r>
              <a:rPr lang="en-ID" dirty="0" err="1"/>
              <a:t>mengakui</a:t>
            </a:r>
            <a:r>
              <a:rPr lang="en-ID" dirty="0"/>
              <a:t> </a:t>
            </a:r>
            <a:r>
              <a:rPr lang="en-ID" dirty="0" err="1"/>
              <a:t>aset</a:t>
            </a:r>
            <a:r>
              <a:rPr lang="en-ID" dirty="0"/>
              <a:t> </a:t>
            </a:r>
            <a:r>
              <a:rPr lang="en-ID" dirty="0" err="1"/>
              <a:t>pajak</a:t>
            </a:r>
            <a:r>
              <a:rPr lang="en-ID" dirty="0"/>
              <a:t> </a:t>
            </a:r>
            <a:r>
              <a:rPr lang="en-ID" dirty="0" err="1"/>
              <a:t>tangguhan</a:t>
            </a:r>
            <a:r>
              <a:rPr lang="en-ID" dirty="0"/>
              <a:t> dan </a:t>
            </a:r>
            <a:r>
              <a:rPr lang="en-ID" dirty="0" err="1"/>
              <a:t>liabilitas</a:t>
            </a:r>
            <a:r>
              <a:rPr lang="en-ID" dirty="0"/>
              <a:t> </a:t>
            </a:r>
            <a:r>
              <a:rPr lang="en-ID" dirty="0" err="1"/>
              <a:t>pajak</a:t>
            </a:r>
            <a:r>
              <a:rPr lang="en-ID" dirty="0"/>
              <a:t> </a:t>
            </a:r>
            <a:r>
              <a:rPr lang="en-ID" dirty="0" err="1"/>
              <a:t>tangguhan</a:t>
            </a:r>
            <a:r>
              <a:rPr lang="en-ID" dirty="0"/>
              <a:t>, masing-masing Rp87 (Rp435 × 20%), </a:t>
            </a:r>
            <a:r>
              <a:rPr lang="en-ID" dirty="0" err="1"/>
              <a:t>untuk</a:t>
            </a:r>
            <a:r>
              <a:rPr lang="en-ID" dirty="0"/>
              <a:t> </a:t>
            </a:r>
            <a:r>
              <a:rPr lang="en-ID" dirty="0" err="1"/>
              <a:t>perbedaan</a:t>
            </a:r>
            <a:r>
              <a:rPr lang="en-ID" dirty="0"/>
              <a:t> </a:t>
            </a:r>
            <a:r>
              <a:rPr lang="en-ID" dirty="0" err="1"/>
              <a:t>temporer</a:t>
            </a:r>
            <a:r>
              <a:rPr lang="en-ID" dirty="0"/>
              <a:t> </a:t>
            </a:r>
            <a:r>
              <a:rPr lang="en-ID" dirty="0" err="1"/>
              <a:t>dapat</a:t>
            </a:r>
            <a:r>
              <a:rPr lang="en-ID" dirty="0"/>
              <a:t> </a:t>
            </a:r>
            <a:r>
              <a:rPr lang="en-ID" dirty="0" err="1"/>
              <a:t>dikurangkan</a:t>
            </a:r>
            <a:r>
              <a:rPr lang="en-ID" dirty="0"/>
              <a:t> dan </a:t>
            </a:r>
            <a:r>
              <a:rPr lang="en-ID" dirty="0" err="1"/>
              <a:t>perbedaan</a:t>
            </a:r>
            <a:r>
              <a:rPr lang="en-ID" dirty="0"/>
              <a:t> </a:t>
            </a:r>
            <a:r>
              <a:rPr lang="en-ID" dirty="0" err="1"/>
              <a:t>temporer</a:t>
            </a:r>
            <a:r>
              <a:rPr lang="en-ID" dirty="0"/>
              <a:t> </a:t>
            </a:r>
            <a:r>
              <a:rPr lang="en-ID" dirty="0" err="1"/>
              <a:t>kena</a:t>
            </a:r>
            <a:r>
              <a:rPr lang="en-ID" dirty="0"/>
              <a:t> </a:t>
            </a:r>
            <a:r>
              <a:rPr lang="en-ID" dirty="0" err="1"/>
              <a:t>pajak</a:t>
            </a:r>
            <a:r>
              <a:rPr lang="en-ID" dirty="0"/>
              <a:t>.</a:t>
            </a:r>
          </a:p>
        </p:txBody>
      </p:sp>
      <p:sp>
        <p:nvSpPr>
          <p:cNvPr id="6" name="TextBox 5">
            <a:extLst>
              <a:ext uri="{FF2B5EF4-FFF2-40B4-BE49-F238E27FC236}">
                <a16:creationId xmlns:a16="http://schemas.microsoft.com/office/drawing/2014/main" id="{91486FF4-F77A-45C0-BE81-B74C335889A1}"/>
              </a:ext>
            </a:extLst>
          </p:cNvPr>
          <p:cNvSpPr txBox="1"/>
          <p:nvPr/>
        </p:nvSpPr>
        <p:spPr>
          <a:xfrm>
            <a:off x="3843580" y="6345406"/>
            <a:ext cx="4504840" cy="369332"/>
          </a:xfrm>
          <a:prstGeom prst="rect">
            <a:avLst/>
          </a:prstGeom>
          <a:solidFill>
            <a:schemeClr val="bg2">
              <a:lumMod val="20000"/>
              <a:lumOff val="80000"/>
            </a:schemeClr>
          </a:solidFill>
        </p:spPr>
        <p:txBody>
          <a:bodyPr wrap="square">
            <a:spAutoFit/>
          </a:bodyPr>
          <a:lstStyle/>
          <a:p>
            <a:pPr algn="ctr"/>
            <a:r>
              <a:rPr lang="en-US" sz="1800" dirty="0" err="1"/>
              <a:t>Amandemen</a:t>
            </a:r>
            <a:r>
              <a:rPr lang="en-US" sz="1800" dirty="0"/>
              <a:t> </a:t>
            </a:r>
            <a:r>
              <a:rPr lang="en-US" sz="1800" dirty="0" err="1"/>
              <a:t>efektif</a:t>
            </a:r>
            <a:r>
              <a:rPr lang="en-US" sz="1800" dirty="0"/>
              <a:t> 1 </a:t>
            </a:r>
            <a:r>
              <a:rPr lang="en-US" sz="1800" dirty="0" err="1"/>
              <a:t>Januari</a:t>
            </a:r>
            <a:r>
              <a:rPr lang="en-US" sz="1800" dirty="0"/>
              <a:t> 2023 - </a:t>
            </a:r>
            <a:r>
              <a:rPr lang="en-US" sz="1800" dirty="0" err="1"/>
              <a:t>ilustrasi</a:t>
            </a:r>
            <a:endParaRPr lang="en-ID" sz="1800" dirty="0"/>
          </a:p>
        </p:txBody>
      </p:sp>
      <p:sp>
        <p:nvSpPr>
          <p:cNvPr id="7" name="Slide Number Placeholder 3">
            <a:extLst>
              <a:ext uri="{FF2B5EF4-FFF2-40B4-BE49-F238E27FC236}">
                <a16:creationId xmlns:a16="http://schemas.microsoft.com/office/drawing/2014/main" id="{202D6BE8-07CC-4BA2-A16A-62B5E70EF75F}"/>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47</a:t>
            </a:fld>
            <a:endParaRPr lang="en-US" sz="1600" b="1" dirty="0">
              <a:latin typeface="+mj-lt"/>
            </a:endParaRPr>
          </a:p>
        </p:txBody>
      </p:sp>
    </p:spTree>
    <p:extLst>
      <p:ext uri="{BB962C8B-B14F-4D97-AF65-F5344CB8AC3E}">
        <p14:creationId xmlns:p14="http://schemas.microsoft.com/office/powerpoint/2010/main" val="33014157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1AAC0A-F29B-495E-A056-4612CC7BD08F}"/>
              </a:ext>
            </a:extLst>
          </p:cNvPr>
          <p:cNvSpPr>
            <a:spLocks noGrp="1"/>
          </p:cNvSpPr>
          <p:nvPr>
            <p:ph type="title"/>
          </p:nvPr>
        </p:nvSpPr>
        <p:spPr>
          <a:xfrm>
            <a:off x="1253493" y="7749"/>
            <a:ext cx="10122804" cy="763600"/>
          </a:xfrm>
        </p:spPr>
        <p:txBody>
          <a:bodyPr/>
          <a:lstStyle/>
          <a:p>
            <a:r>
              <a:rPr lang="en-US" dirty="0">
                <a:latin typeface="Fjalla One" panose="02000506040000020004" pitchFamily="2" charset="0"/>
              </a:rPr>
              <a:t>CONTOH SEWA</a:t>
            </a:r>
            <a:endParaRPr lang="en-ID" dirty="0">
              <a:latin typeface="Fjalla One" panose="02000506040000020004" pitchFamily="2" charset="0"/>
            </a:endParaRPr>
          </a:p>
        </p:txBody>
      </p:sp>
      <p:sp>
        <p:nvSpPr>
          <p:cNvPr id="5" name="Content Placeholder 4">
            <a:extLst>
              <a:ext uri="{FF2B5EF4-FFF2-40B4-BE49-F238E27FC236}">
                <a16:creationId xmlns:a16="http://schemas.microsoft.com/office/drawing/2014/main" id="{A09667E6-E1F1-4851-B76A-14D7C25A5551}"/>
              </a:ext>
            </a:extLst>
          </p:cNvPr>
          <p:cNvSpPr>
            <a:spLocks noGrp="1"/>
          </p:cNvSpPr>
          <p:nvPr>
            <p:ph sz="quarter" idx="10"/>
          </p:nvPr>
        </p:nvSpPr>
        <p:spPr>
          <a:xfrm>
            <a:off x="1114665" y="919720"/>
            <a:ext cx="10251300" cy="1143000"/>
          </a:xfrm>
        </p:spPr>
        <p:txBody>
          <a:bodyPr/>
          <a:lstStyle/>
          <a:p>
            <a:pPr marL="0" indent="0">
              <a:buNone/>
            </a:pPr>
            <a:r>
              <a:rPr lang="en-ID" b="1" dirty="0" err="1"/>
              <a:t>Ringkasan</a:t>
            </a:r>
            <a:r>
              <a:rPr lang="en-ID" b="1" dirty="0"/>
              <a:t> </a:t>
            </a:r>
            <a:r>
              <a:rPr lang="en-ID" b="1" dirty="0" err="1"/>
              <a:t>Pajak</a:t>
            </a:r>
            <a:r>
              <a:rPr lang="en-ID" b="1" dirty="0"/>
              <a:t> </a:t>
            </a:r>
            <a:r>
              <a:rPr lang="en-ID" b="1" dirty="0" err="1"/>
              <a:t>Tangguhan</a:t>
            </a:r>
            <a:r>
              <a:rPr lang="en-ID" b="1" dirty="0"/>
              <a:t> yang </a:t>
            </a:r>
            <a:r>
              <a:rPr lang="en-ID" b="1" dirty="0" err="1"/>
              <a:t>Diakui</a:t>
            </a:r>
            <a:r>
              <a:rPr lang="en-ID" b="1" dirty="0"/>
              <a:t> </a:t>
            </a:r>
          </a:p>
          <a:p>
            <a:pPr marL="0" indent="0">
              <a:buNone/>
            </a:pPr>
            <a:r>
              <a:rPr lang="en-ID" dirty="0" err="1"/>
              <a:t>Tabel</a:t>
            </a:r>
            <a:r>
              <a:rPr lang="en-ID" dirty="0"/>
              <a:t> di </a:t>
            </a:r>
            <a:r>
              <a:rPr lang="en-ID" dirty="0" err="1"/>
              <a:t>bawah</a:t>
            </a:r>
            <a:r>
              <a:rPr lang="en-ID" dirty="0"/>
              <a:t> </a:t>
            </a:r>
            <a:r>
              <a:rPr lang="en-ID" dirty="0" err="1"/>
              <a:t>ini</a:t>
            </a:r>
            <a:r>
              <a:rPr lang="en-ID" dirty="0"/>
              <a:t> </a:t>
            </a:r>
            <a:r>
              <a:rPr lang="en-ID" dirty="0" err="1"/>
              <a:t>meringkas</a:t>
            </a:r>
            <a:r>
              <a:rPr lang="en-ID" dirty="0"/>
              <a:t> </a:t>
            </a:r>
            <a:r>
              <a:rPr lang="en-ID" dirty="0" err="1"/>
              <a:t>pajak</a:t>
            </a:r>
            <a:r>
              <a:rPr lang="en-ID" dirty="0"/>
              <a:t> </a:t>
            </a:r>
            <a:r>
              <a:rPr lang="en-ID" dirty="0" err="1"/>
              <a:t>tangguhan</a:t>
            </a:r>
            <a:r>
              <a:rPr lang="en-ID" dirty="0"/>
              <a:t> yang </a:t>
            </a:r>
            <a:r>
              <a:rPr lang="en-ID" dirty="0" err="1"/>
              <a:t>diakui</a:t>
            </a:r>
            <a:r>
              <a:rPr lang="en-ID" dirty="0"/>
              <a:t> </a:t>
            </a:r>
            <a:r>
              <a:rPr lang="en-ID" dirty="0" err="1"/>
              <a:t>Penyewa</a:t>
            </a:r>
            <a:r>
              <a:rPr lang="en-ID" dirty="0"/>
              <a:t> pada </a:t>
            </a:r>
            <a:r>
              <a:rPr lang="en-ID" dirty="0" err="1"/>
              <a:t>saat</a:t>
            </a:r>
            <a:r>
              <a:rPr lang="en-ID" dirty="0"/>
              <a:t> </a:t>
            </a:r>
            <a:r>
              <a:rPr lang="en-ID" dirty="0" err="1"/>
              <a:t>pengakuan</a:t>
            </a:r>
            <a:r>
              <a:rPr lang="en-ID" dirty="0"/>
              <a:t> </a:t>
            </a:r>
            <a:r>
              <a:rPr lang="en-ID" dirty="0" err="1"/>
              <a:t>awal</a:t>
            </a:r>
            <a:r>
              <a:rPr lang="en-ID" dirty="0"/>
              <a:t> </a:t>
            </a:r>
            <a:r>
              <a:rPr lang="en-ID" dirty="0" err="1"/>
              <a:t>sewa</a:t>
            </a:r>
            <a:r>
              <a:rPr lang="en-ID" dirty="0"/>
              <a:t> (</a:t>
            </a:r>
            <a:r>
              <a:rPr lang="en-ID" dirty="0" err="1"/>
              <a:t>termasuk</a:t>
            </a:r>
            <a:r>
              <a:rPr lang="en-ID" dirty="0"/>
              <a:t> </a:t>
            </a:r>
            <a:r>
              <a:rPr lang="en-ID" dirty="0" err="1"/>
              <a:t>pembayaran</a:t>
            </a:r>
            <a:r>
              <a:rPr lang="en-ID" dirty="0"/>
              <a:t> </a:t>
            </a:r>
            <a:r>
              <a:rPr lang="en-ID" dirty="0" err="1"/>
              <a:t>sewa</a:t>
            </a:r>
            <a:r>
              <a:rPr lang="en-ID" dirty="0"/>
              <a:t> di </a:t>
            </a:r>
            <a:r>
              <a:rPr lang="en-ID" dirty="0" err="1"/>
              <a:t>muka</a:t>
            </a:r>
            <a:r>
              <a:rPr lang="en-ID" dirty="0"/>
              <a:t> dan </a:t>
            </a:r>
            <a:r>
              <a:rPr lang="en-ID" dirty="0" err="1"/>
              <a:t>biaya</a:t>
            </a:r>
            <a:r>
              <a:rPr lang="en-ID" dirty="0"/>
              <a:t> </a:t>
            </a:r>
            <a:r>
              <a:rPr lang="en-ID" dirty="0" err="1"/>
              <a:t>langsung</a:t>
            </a:r>
            <a:r>
              <a:rPr lang="en-ID" dirty="0"/>
              <a:t> </a:t>
            </a:r>
            <a:r>
              <a:rPr lang="en-ID" dirty="0" err="1"/>
              <a:t>awal</a:t>
            </a:r>
            <a:r>
              <a:rPr lang="en-ID" dirty="0"/>
              <a:t>):</a:t>
            </a:r>
          </a:p>
        </p:txBody>
      </p:sp>
      <p:sp>
        <p:nvSpPr>
          <p:cNvPr id="6" name="Content Placeholder 4">
            <a:extLst>
              <a:ext uri="{FF2B5EF4-FFF2-40B4-BE49-F238E27FC236}">
                <a16:creationId xmlns:a16="http://schemas.microsoft.com/office/drawing/2014/main" id="{CDEE0081-CCD2-4F84-9747-246EFF10185F}"/>
              </a:ext>
            </a:extLst>
          </p:cNvPr>
          <p:cNvSpPr txBox="1">
            <a:spLocks/>
          </p:cNvSpPr>
          <p:nvPr/>
        </p:nvSpPr>
        <p:spPr>
          <a:xfrm>
            <a:off x="1189245" y="5170621"/>
            <a:ext cx="10251300" cy="1143000"/>
          </a:xfrm>
          <a:prstGeom prst="rect">
            <a:avLst/>
          </a:prstGeom>
        </p:spPr>
        <p:txBody>
          <a:bodyPr/>
          <a:lstStyle>
            <a:defPPr marR="0" lvl="0" algn="l" rtl="0">
              <a:lnSpc>
                <a:spcPct val="100000"/>
              </a:lnSpc>
              <a:spcBef>
                <a:spcPts val="0"/>
              </a:spcBef>
              <a:spcAft>
                <a:spcPts val="0"/>
              </a:spcAft>
            </a:defPPr>
            <a:lvl1pPr marL="285750" marR="0" lvl="0"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L="560388" marR="0" lvl="1"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2pPr>
            <a:lvl3pPr marL="738188" marR="0" lvl="2"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3pPr>
            <a:lvl4pPr marL="960438" marR="0" lvl="3"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4pPr>
            <a:lvl5pPr marL="1182687" marR="0" lvl="4" indent="-285750" algn="l" rtl="0" eaLnBrk="1" hangingPunct="1">
              <a:lnSpc>
                <a:spcPct val="100000"/>
              </a:lnSpc>
              <a:spcBef>
                <a:spcPts val="0"/>
              </a:spcBef>
              <a:spcAft>
                <a:spcPts val="0"/>
              </a:spcAft>
              <a:buClr>
                <a:srgbClr val="000000"/>
              </a:buClr>
              <a:buFont typeface="Arial" panose="020B0604020202020204" pitchFamily="34" charset="0"/>
              <a:buChar char="•"/>
              <a:tabLst/>
              <a:defRPr sz="2000" b="0" i="0" u="none" strike="noStrike" cap="none">
                <a:solidFill>
                  <a:srgbClr val="000000"/>
                </a:solidFill>
                <a:latin typeface="Calibri" panose="020F0502020204030204" pitchFamily="34" charset="0"/>
                <a:ea typeface="Arial"/>
                <a:cs typeface="Calibri" panose="020F0502020204030204" pitchFamily="34" charset="0"/>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defTabSz="914400">
              <a:buFont typeface="Arial" panose="020B0604020202020204" pitchFamily="34" charset="0"/>
              <a:buNone/>
            </a:pPr>
            <a:r>
              <a:rPr lang="en-ID" dirty="0" err="1"/>
              <a:t>Dengan</a:t>
            </a:r>
            <a:r>
              <a:rPr lang="en-ID" dirty="0"/>
              <a:t> </a:t>
            </a:r>
            <a:r>
              <a:rPr lang="en-ID" dirty="0" err="1"/>
              <a:t>menerapkan</a:t>
            </a:r>
            <a:r>
              <a:rPr lang="en-ID" dirty="0"/>
              <a:t> </a:t>
            </a:r>
            <a:r>
              <a:rPr lang="en-ID" dirty="0" err="1"/>
              <a:t>paragraf</a:t>
            </a:r>
            <a:r>
              <a:rPr lang="en-ID" dirty="0"/>
              <a:t> 22(b) PT A. </a:t>
            </a:r>
            <a:r>
              <a:rPr lang="en-ID" dirty="0" err="1"/>
              <a:t>mengakui</a:t>
            </a:r>
            <a:r>
              <a:rPr lang="en-ID" dirty="0"/>
              <a:t> </a:t>
            </a:r>
            <a:r>
              <a:rPr lang="en-ID" dirty="0" err="1"/>
              <a:t>aset</a:t>
            </a:r>
            <a:r>
              <a:rPr lang="en-ID" dirty="0"/>
              <a:t> dan </a:t>
            </a:r>
            <a:r>
              <a:rPr lang="en-ID" dirty="0" err="1"/>
              <a:t>liabilitas</a:t>
            </a:r>
            <a:r>
              <a:rPr lang="en-ID" dirty="0"/>
              <a:t> </a:t>
            </a:r>
            <a:r>
              <a:rPr lang="en-ID" dirty="0" err="1"/>
              <a:t>pajak</a:t>
            </a:r>
            <a:r>
              <a:rPr lang="en-ID" dirty="0"/>
              <a:t> </a:t>
            </a:r>
            <a:r>
              <a:rPr lang="en-ID" dirty="0" err="1"/>
              <a:t>tangguhan</a:t>
            </a:r>
            <a:r>
              <a:rPr lang="en-ID" dirty="0"/>
              <a:t> dan </a:t>
            </a:r>
            <a:r>
              <a:rPr lang="en-ID" dirty="0" err="1"/>
              <a:t>mengakui</a:t>
            </a:r>
            <a:r>
              <a:rPr lang="en-ID" dirty="0"/>
              <a:t> </a:t>
            </a:r>
            <a:r>
              <a:rPr lang="en-ID" dirty="0" err="1"/>
              <a:t>penghasilan</a:t>
            </a:r>
            <a:r>
              <a:rPr lang="en-ID" dirty="0"/>
              <a:t> </a:t>
            </a:r>
            <a:r>
              <a:rPr lang="en-ID" dirty="0" err="1"/>
              <a:t>atau</a:t>
            </a:r>
            <a:r>
              <a:rPr lang="en-ID" dirty="0"/>
              <a:t> </a:t>
            </a:r>
            <a:r>
              <a:rPr lang="en-ID" dirty="0" err="1"/>
              <a:t>beban</a:t>
            </a:r>
            <a:r>
              <a:rPr lang="en-ID" dirty="0"/>
              <a:t> </a:t>
            </a:r>
            <a:r>
              <a:rPr lang="en-ID" dirty="0" err="1"/>
              <a:t>pajak</a:t>
            </a:r>
            <a:r>
              <a:rPr lang="en-ID" dirty="0"/>
              <a:t> </a:t>
            </a:r>
            <a:r>
              <a:rPr lang="en-ID" dirty="0" err="1"/>
              <a:t>tangguhan</a:t>
            </a:r>
            <a:r>
              <a:rPr lang="en-ID" dirty="0"/>
              <a:t> yang </a:t>
            </a:r>
            <a:r>
              <a:rPr lang="en-ID" dirty="0" err="1"/>
              <a:t>dihasilkan</a:t>
            </a:r>
            <a:r>
              <a:rPr lang="en-ID" dirty="0"/>
              <a:t> </a:t>
            </a:r>
            <a:r>
              <a:rPr lang="en-ID" dirty="0" err="1"/>
              <a:t>dalam</a:t>
            </a:r>
            <a:r>
              <a:rPr lang="en-ID" dirty="0"/>
              <a:t> </a:t>
            </a:r>
            <a:r>
              <a:rPr lang="en-ID" dirty="0" err="1"/>
              <a:t>laba</a:t>
            </a:r>
            <a:r>
              <a:rPr lang="en-ID" dirty="0"/>
              <a:t> </a:t>
            </a:r>
            <a:r>
              <a:rPr lang="en-ID" dirty="0" err="1"/>
              <a:t>rugi</a:t>
            </a:r>
            <a:r>
              <a:rPr lang="en-ID" dirty="0"/>
              <a:t> </a:t>
            </a:r>
            <a:r>
              <a:rPr lang="en-ID" dirty="0" err="1"/>
              <a:t>sesuai</a:t>
            </a:r>
            <a:r>
              <a:rPr lang="en-ID" dirty="0"/>
              <a:t> </a:t>
            </a:r>
            <a:r>
              <a:rPr lang="en-ID" dirty="0" err="1"/>
              <a:t>ilustrasi</a:t>
            </a:r>
            <a:r>
              <a:rPr lang="en-ID" dirty="0"/>
              <a:t> di </a:t>
            </a:r>
            <a:r>
              <a:rPr lang="en-ID" dirty="0" err="1"/>
              <a:t>atas</a:t>
            </a:r>
            <a:r>
              <a:rPr lang="en-ID" dirty="0"/>
              <a:t>.</a:t>
            </a:r>
            <a:endParaRPr lang="en-ID" kern="0" dirty="0"/>
          </a:p>
        </p:txBody>
      </p:sp>
      <p:pic>
        <p:nvPicPr>
          <p:cNvPr id="3" name="Picture 2">
            <a:extLst>
              <a:ext uri="{FF2B5EF4-FFF2-40B4-BE49-F238E27FC236}">
                <a16:creationId xmlns:a16="http://schemas.microsoft.com/office/drawing/2014/main" id="{B7B1E2BD-928B-440D-AD81-69E5C7F92D15}"/>
              </a:ext>
            </a:extLst>
          </p:cNvPr>
          <p:cNvPicPr>
            <a:picLocks noChangeAspect="1"/>
          </p:cNvPicPr>
          <p:nvPr/>
        </p:nvPicPr>
        <p:blipFill>
          <a:blip r:embed="rId2"/>
          <a:stretch>
            <a:fillRect/>
          </a:stretch>
        </p:blipFill>
        <p:spPr>
          <a:xfrm>
            <a:off x="2438400" y="2062721"/>
            <a:ext cx="8458200" cy="2890280"/>
          </a:xfrm>
          <a:prstGeom prst="rect">
            <a:avLst/>
          </a:prstGeom>
        </p:spPr>
      </p:pic>
      <p:sp>
        <p:nvSpPr>
          <p:cNvPr id="7" name="TextBox 6">
            <a:extLst>
              <a:ext uri="{FF2B5EF4-FFF2-40B4-BE49-F238E27FC236}">
                <a16:creationId xmlns:a16="http://schemas.microsoft.com/office/drawing/2014/main" id="{A92398B5-6A4A-4109-B507-B676D147E3DF}"/>
              </a:ext>
            </a:extLst>
          </p:cNvPr>
          <p:cNvSpPr txBox="1"/>
          <p:nvPr/>
        </p:nvSpPr>
        <p:spPr>
          <a:xfrm>
            <a:off x="3279464" y="6313621"/>
            <a:ext cx="4504840" cy="369332"/>
          </a:xfrm>
          <a:prstGeom prst="rect">
            <a:avLst/>
          </a:prstGeom>
          <a:solidFill>
            <a:schemeClr val="bg2">
              <a:lumMod val="20000"/>
              <a:lumOff val="80000"/>
            </a:schemeClr>
          </a:solidFill>
        </p:spPr>
        <p:txBody>
          <a:bodyPr wrap="square">
            <a:spAutoFit/>
          </a:bodyPr>
          <a:lstStyle/>
          <a:p>
            <a:r>
              <a:rPr lang="en-US" sz="1800" dirty="0" err="1"/>
              <a:t>Amandemen</a:t>
            </a:r>
            <a:r>
              <a:rPr lang="en-US" sz="1800" dirty="0"/>
              <a:t> </a:t>
            </a:r>
            <a:r>
              <a:rPr lang="en-US" sz="1800" dirty="0" err="1"/>
              <a:t>efektif</a:t>
            </a:r>
            <a:r>
              <a:rPr lang="en-US" sz="1800" dirty="0"/>
              <a:t> 1 </a:t>
            </a:r>
            <a:r>
              <a:rPr lang="en-US" sz="1800" dirty="0" err="1"/>
              <a:t>Januari</a:t>
            </a:r>
            <a:r>
              <a:rPr lang="en-US" sz="1800" dirty="0"/>
              <a:t> 2023 - </a:t>
            </a:r>
            <a:r>
              <a:rPr lang="en-US" sz="1800" dirty="0" err="1"/>
              <a:t>ilustrasi</a:t>
            </a:r>
            <a:endParaRPr lang="en-ID" sz="1800" dirty="0"/>
          </a:p>
        </p:txBody>
      </p:sp>
      <p:sp>
        <p:nvSpPr>
          <p:cNvPr id="8" name="Slide Number Placeholder 3">
            <a:extLst>
              <a:ext uri="{FF2B5EF4-FFF2-40B4-BE49-F238E27FC236}">
                <a16:creationId xmlns:a16="http://schemas.microsoft.com/office/drawing/2014/main" id="{656758D6-A3AA-44FF-8980-25D06658841D}"/>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48</a:t>
            </a:fld>
            <a:endParaRPr lang="en-US" sz="1600" b="1" dirty="0">
              <a:latin typeface="+mj-lt"/>
            </a:endParaRPr>
          </a:p>
        </p:txBody>
      </p:sp>
    </p:spTree>
    <p:extLst>
      <p:ext uri="{BB962C8B-B14F-4D97-AF65-F5344CB8AC3E}">
        <p14:creationId xmlns:p14="http://schemas.microsoft.com/office/powerpoint/2010/main" val="14020720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oogle Shape;546;p11">
            <a:extLst>
              <a:ext uri="{FF2B5EF4-FFF2-40B4-BE49-F238E27FC236}">
                <a16:creationId xmlns:a16="http://schemas.microsoft.com/office/drawing/2014/main" id="{06F0C163-EA64-2739-8D22-042E66BE84C8}"/>
              </a:ext>
            </a:extLst>
          </p:cNvPr>
          <p:cNvGrpSpPr/>
          <p:nvPr/>
        </p:nvGrpSpPr>
        <p:grpSpPr>
          <a:xfrm rot="10800000">
            <a:off x="2352782" y="1694853"/>
            <a:ext cx="6478595" cy="4130593"/>
            <a:chOff x="1098425" y="237675"/>
            <a:chExt cx="5358675" cy="5174750"/>
          </a:xfrm>
          <a:solidFill>
            <a:srgbClr val="66CCFF"/>
          </a:solidFill>
        </p:grpSpPr>
        <p:sp>
          <p:nvSpPr>
            <p:cNvPr id="4" name="Google Shape;547;p11">
              <a:extLst>
                <a:ext uri="{FF2B5EF4-FFF2-40B4-BE49-F238E27FC236}">
                  <a16:creationId xmlns:a16="http://schemas.microsoft.com/office/drawing/2014/main" id="{9D83D517-874D-2958-5F56-11FFCE5BFAB3}"/>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5" name="Google Shape;548;p11">
              <a:extLst>
                <a:ext uri="{FF2B5EF4-FFF2-40B4-BE49-F238E27FC236}">
                  <a16:creationId xmlns:a16="http://schemas.microsoft.com/office/drawing/2014/main" id="{84939F4B-355E-5D7B-6BA5-670BE0F36B8A}"/>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6" name="Google Shape;549;p11">
              <a:extLst>
                <a:ext uri="{FF2B5EF4-FFF2-40B4-BE49-F238E27FC236}">
                  <a16:creationId xmlns:a16="http://schemas.microsoft.com/office/drawing/2014/main" id="{4A24B003-C450-9495-4286-6E26B30EA246}"/>
                </a:ext>
              </a:extLst>
            </p:cNvPr>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dirty="0"/>
            </a:p>
          </p:txBody>
        </p:sp>
      </p:grpSp>
      <p:sp>
        <p:nvSpPr>
          <p:cNvPr id="8" name="TextBox 7">
            <a:extLst>
              <a:ext uri="{FF2B5EF4-FFF2-40B4-BE49-F238E27FC236}">
                <a16:creationId xmlns:a16="http://schemas.microsoft.com/office/drawing/2014/main" id="{FB1F68D3-E2A5-31CA-7242-8704A7494346}"/>
              </a:ext>
            </a:extLst>
          </p:cNvPr>
          <p:cNvSpPr txBox="1"/>
          <p:nvPr/>
        </p:nvSpPr>
        <p:spPr>
          <a:xfrm>
            <a:off x="3047144" y="2928973"/>
            <a:ext cx="6097712" cy="830997"/>
          </a:xfrm>
          <a:prstGeom prst="rect">
            <a:avLst/>
          </a:prstGeom>
          <a:noFill/>
        </p:spPr>
        <p:txBody>
          <a:bodyPr wrap="square">
            <a:spAutoFit/>
          </a:bodyPr>
          <a:lstStyle/>
          <a:p>
            <a:r>
              <a:rPr lang="en-US" sz="4800" dirty="0" err="1">
                <a:latin typeface="Fjalla One" panose="02000506040000020004" pitchFamily="2" charset="0"/>
              </a:rPr>
              <a:t>Ilustrasi</a:t>
            </a:r>
            <a:r>
              <a:rPr lang="en-US" sz="4800" dirty="0">
                <a:latin typeface="Fjalla One" panose="02000506040000020004" pitchFamily="2" charset="0"/>
              </a:rPr>
              <a:t> dan </a:t>
            </a:r>
            <a:r>
              <a:rPr lang="en-US" sz="4800" dirty="0" err="1">
                <a:latin typeface="Fjalla One" panose="02000506040000020004" pitchFamily="2" charset="0"/>
              </a:rPr>
              <a:t>Kasus</a:t>
            </a:r>
            <a:endParaRPr lang="en-ID" sz="4800" dirty="0">
              <a:latin typeface="Fjalla One" panose="02000506040000020004" pitchFamily="2" charset="0"/>
            </a:endParaRPr>
          </a:p>
        </p:txBody>
      </p:sp>
    </p:spTree>
    <p:extLst>
      <p:ext uri="{BB962C8B-B14F-4D97-AF65-F5344CB8AC3E}">
        <p14:creationId xmlns:p14="http://schemas.microsoft.com/office/powerpoint/2010/main" val="3564356669"/>
      </p:ext>
    </p:extLst>
  </p:cSld>
  <p:clrMapOvr>
    <a:masterClrMapping/>
  </p:clrMapOvr>
  <p:transition spd="slow">
    <p:strips dir="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965000" y="461735"/>
            <a:ext cx="10262000" cy="763600"/>
          </a:xfrm>
        </p:spPr>
        <p:txBody>
          <a:bodyPr>
            <a:noAutofit/>
          </a:bodyPr>
          <a:lstStyle/>
          <a:p>
            <a:pPr algn="ctr"/>
            <a:r>
              <a:rPr lang="id-ID" sz="4000" dirty="0">
                <a:latin typeface="Fjalla One" panose="02000506040000020004" pitchFamily="2" charset="0"/>
              </a:rPr>
              <a:t>Pajak kini</a:t>
            </a:r>
            <a:endParaRPr lang="en-US" sz="4000" dirty="0">
              <a:latin typeface="Fjalla One" panose="02000506040000020004" pitchFamily="2" charset="0"/>
            </a:endParaRPr>
          </a:p>
        </p:txBody>
      </p:sp>
      <p:sp>
        <p:nvSpPr>
          <p:cNvPr id="25603" name="Rectangle 3"/>
          <p:cNvSpPr>
            <a:spLocks noGrp="1" noChangeArrowheads="1"/>
          </p:cNvSpPr>
          <p:nvPr>
            <p:ph idx="4294967295"/>
          </p:nvPr>
        </p:nvSpPr>
        <p:spPr>
          <a:xfrm>
            <a:off x="3181350" y="1376363"/>
            <a:ext cx="9010650" cy="2917825"/>
          </a:xfrm>
        </p:spPr>
        <p:txBody>
          <a:bodyPr>
            <a:normAutofit/>
          </a:bodyPr>
          <a:lstStyle/>
          <a:p>
            <a:pPr>
              <a:spcBef>
                <a:spcPts val="0"/>
              </a:spcBef>
            </a:pPr>
            <a:r>
              <a:rPr lang="sv-SE" sz="1700" dirty="0"/>
              <a:t>Perusahaan memperoleh PKP sebesar </a:t>
            </a:r>
            <a:r>
              <a:rPr lang="id-ID" sz="1700" dirty="0"/>
              <a:t>4</a:t>
            </a:r>
            <a:r>
              <a:rPr lang="sv-SE" sz="1700" dirty="0"/>
              <a:t> milyar. Termasuk dalam penghasilan tersebut penghasilan dari LN sebesar </a:t>
            </a:r>
            <a:r>
              <a:rPr lang="id-ID" sz="1700" dirty="0"/>
              <a:t>5</a:t>
            </a:r>
            <a:r>
              <a:rPr lang="sv-SE" sz="1700" dirty="0"/>
              <a:t>00 juta yang telah dikenakan pajak sebesar 40%. Jumlah pajak yang telah dipotong oleh pihak lain adalah:</a:t>
            </a:r>
          </a:p>
          <a:p>
            <a:pPr lvl="1">
              <a:spcBef>
                <a:spcPts val="0"/>
              </a:spcBef>
            </a:pPr>
            <a:r>
              <a:rPr lang="sv-SE" sz="1500" dirty="0"/>
              <a:t>PPh 21 atas gaji dan honor sebesar 5</a:t>
            </a:r>
            <a:r>
              <a:rPr lang="id-ID" sz="1500" dirty="0"/>
              <a:t>0</a:t>
            </a:r>
            <a:r>
              <a:rPr lang="sv-SE" sz="1500" dirty="0"/>
              <a:t>0juta dan PPh 26 sebesar </a:t>
            </a:r>
            <a:r>
              <a:rPr lang="id-ID" sz="1500" dirty="0"/>
              <a:t>10</a:t>
            </a:r>
            <a:r>
              <a:rPr lang="sv-SE" sz="1500" dirty="0"/>
              <a:t>0 juta atas </a:t>
            </a:r>
            <a:r>
              <a:rPr lang="id-ID" sz="1500" dirty="0"/>
              <a:t>gaji </a:t>
            </a:r>
            <a:r>
              <a:rPr lang="sv-SE" sz="1500" dirty="0"/>
              <a:t>expat yang bekerja di perusahaan.</a:t>
            </a:r>
          </a:p>
          <a:p>
            <a:pPr lvl="1">
              <a:spcBef>
                <a:spcPts val="0"/>
              </a:spcBef>
            </a:pPr>
            <a:r>
              <a:rPr lang="sv-SE" sz="1500" dirty="0"/>
              <a:t>PPh final sebesar </a:t>
            </a:r>
            <a:r>
              <a:rPr lang="id-ID" sz="1500" dirty="0"/>
              <a:t>6</a:t>
            </a:r>
            <a:r>
              <a:rPr lang="sv-SE" sz="1500" dirty="0"/>
              <a:t>0 juta</a:t>
            </a:r>
            <a:r>
              <a:rPr lang="id-ID" sz="1500" dirty="0"/>
              <a:t>, </a:t>
            </a:r>
          </a:p>
          <a:p>
            <a:pPr lvl="1">
              <a:spcBef>
                <a:spcPts val="0"/>
              </a:spcBef>
            </a:pPr>
            <a:r>
              <a:rPr lang="sv-SE" sz="1500" dirty="0"/>
              <a:t>PPh 23 tidak final sebesar </a:t>
            </a:r>
            <a:r>
              <a:rPr lang="id-ID" sz="1500" dirty="0"/>
              <a:t>12</a:t>
            </a:r>
            <a:r>
              <a:rPr lang="sv-SE" sz="1500" dirty="0"/>
              <a:t>0 juta</a:t>
            </a:r>
          </a:p>
          <a:p>
            <a:pPr lvl="1">
              <a:spcBef>
                <a:spcPts val="0"/>
              </a:spcBef>
            </a:pPr>
            <a:r>
              <a:rPr lang="sv-SE" sz="1500" dirty="0"/>
              <a:t>PPh 24 sebesar </a:t>
            </a:r>
            <a:r>
              <a:rPr lang="id-ID" sz="1500" dirty="0"/>
              <a:t>200</a:t>
            </a:r>
            <a:r>
              <a:rPr lang="sv-SE" sz="1500" dirty="0"/>
              <a:t> juta</a:t>
            </a:r>
          </a:p>
          <a:p>
            <a:pPr lvl="1">
              <a:spcBef>
                <a:spcPts val="0"/>
              </a:spcBef>
            </a:pPr>
            <a:r>
              <a:rPr lang="sv-SE" sz="1500" dirty="0"/>
              <a:t>PPh 25 sebesar 5</a:t>
            </a:r>
            <a:r>
              <a:rPr lang="id-ID" sz="1500" dirty="0"/>
              <a:t>0</a:t>
            </a:r>
            <a:r>
              <a:rPr lang="sv-SE" sz="1500" dirty="0"/>
              <a:t>0 juta</a:t>
            </a:r>
          </a:p>
          <a:p>
            <a:pPr lvl="1">
              <a:spcBef>
                <a:spcPts val="0"/>
              </a:spcBef>
            </a:pPr>
            <a:r>
              <a:rPr lang="sv-SE" sz="1500" dirty="0"/>
              <a:t>PPh 22 sebesar </a:t>
            </a:r>
            <a:r>
              <a:rPr lang="id-ID" sz="1500" dirty="0"/>
              <a:t>10</a:t>
            </a:r>
            <a:r>
              <a:rPr lang="sv-SE" sz="1500" dirty="0"/>
              <a:t>0 juta</a:t>
            </a:r>
            <a:endParaRPr lang="id-ID" sz="1500" dirty="0"/>
          </a:p>
          <a:p>
            <a:pPr lvl="1">
              <a:spcBef>
                <a:spcPts val="0"/>
              </a:spcBef>
            </a:pPr>
            <a:r>
              <a:rPr lang="id-ID" sz="1500" dirty="0"/>
              <a:t>Pajak kini anak perusahaan 300 juta</a:t>
            </a:r>
            <a:endParaRPr lang="sv-SE" sz="1500" dirty="0"/>
          </a:p>
          <a:p>
            <a:pPr marL="457200" lvl="1" indent="0">
              <a:spcBef>
                <a:spcPts val="0"/>
              </a:spcBef>
              <a:buNone/>
            </a:pPr>
            <a:r>
              <a:rPr lang="sv-SE" sz="1500" dirty="0"/>
              <a:t>Perusahaan mencatat pembayaran pajak dibayar dimuka </a:t>
            </a:r>
            <a:endParaRPr lang="id-ID" sz="1500" dirty="0"/>
          </a:p>
          <a:p>
            <a:pPr marL="457200" lvl="1" indent="0">
              <a:spcBef>
                <a:spcPts val="0"/>
              </a:spcBef>
              <a:buNone/>
            </a:pPr>
            <a:r>
              <a:rPr lang="sv-SE" sz="1500" dirty="0"/>
              <a:t>baik final maupun tidak final sebagai pajak dibayar dimuka.</a:t>
            </a:r>
          </a:p>
          <a:p>
            <a:pPr lvl="1">
              <a:spcBef>
                <a:spcPts val="0"/>
              </a:spcBef>
            </a:pPr>
            <a:endParaRPr lang="sv-SE" sz="1500" dirty="0"/>
          </a:p>
          <a:p>
            <a:pPr>
              <a:spcBef>
                <a:spcPts val="0"/>
              </a:spcBef>
            </a:pPr>
            <a:endParaRPr lang="en-US" sz="1600" dirty="0"/>
          </a:p>
        </p:txBody>
      </p:sp>
      <p:sp>
        <p:nvSpPr>
          <p:cNvPr id="4" name="Rectangle 3"/>
          <p:cNvSpPr/>
          <p:nvPr/>
        </p:nvSpPr>
        <p:spPr>
          <a:xfrm>
            <a:off x="1828800" y="4263901"/>
            <a:ext cx="5214974" cy="2246769"/>
          </a:xfrm>
          <a:prstGeom prst="rect">
            <a:avLst/>
          </a:prstGeom>
          <a:gradFill flip="none" rotWithShape="1">
            <a:gsLst>
              <a:gs pos="0">
                <a:srgbClr val="FCD692"/>
              </a:gs>
              <a:gs pos="50000">
                <a:schemeClr val="accent4">
                  <a:lumMod val="105000"/>
                  <a:satMod val="103000"/>
                  <a:tint val="73000"/>
                </a:schemeClr>
              </a:gs>
              <a:gs pos="100000">
                <a:schemeClr val="bg1"/>
              </a:gs>
            </a:gsLst>
            <a:lin ang="13500000" scaled="1"/>
            <a:tileRect/>
          </a:gradFill>
        </p:spPr>
        <p:style>
          <a:lnRef idx="1">
            <a:schemeClr val="accent4"/>
          </a:lnRef>
          <a:fillRef idx="2">
            <a:schemeClr val="accent4"/>
          </a:fillRef>
          <a:effectRef idx="1">
            <a:schemeClr val="accent4"/>
          </a:effectRef>
          <a:fontRef idx="minor">
            <a:schemeClr val="dk1"/>
          </a:fontRef>
        </p:style>
        <p:txBody>
          <a:bodyPr wrap="square">
            <a:spAutoFit/>
          </a:bodyPr>
          <a:lstStyle/>
          <a:p>
            <a:pPr marL="447675" lvl="1" indent="-447675">
              <a:tabLst>
                <a:tab pos="3136900" algn="l"/>
                <a:tab pos="4214813" algn="l"/>
              </a:tabLst>
            </a:pPr>
            <a:r>
              <a:rPr lang="sv-SE" sz="1400" dirty="0">
                <a:solidFill>
                  <a:srgbClr val="FF0000"/>
                </a:solidFill>
              </a:rPr>
              <a:t>Beban pajak	</a:t>
            </a:r>
            <a:r>
              <a:rPr lang="id-ID" sz="1400" dirty="0">
                <a:solidFill>
                  <a:srgbClr val="FF0000"/>
                </a:solidFill>
              </a:rPr>
              <a:t>1.0</a:t>
            </a:r>
            <a:r>
              <a:rPr lang="sv-SE" sz="1400" dirty="0">
                <a:solidFill>
                  <a:srgbClr val="FF0000"/>
                </a:solidFill>
              </a:rPr>
              <a:t>00 jt</a:t>
            </a:r>
          </a:p>
          <a:p>
            <a:pPr marL="447675" lvl="1" indent="-447675">
              <a:tabLst>
                <a:tab pos="3136900" algn="l"/>
                <a:tab pos="4214813" algn="l"/>
              </a:tabLst>
            </a:pPr>
            <a:r>
              <a:rPr lang="sv-SE" sz="1400" dirty="0">
                <a:solidFill>
                  <a:srgbClr val="FF0000"/>
                </a:solidFill>
              </a:rPr>
              <a:t>	Pajak dibayar dimuka PPh 22		1</a:t>
            </a:r>
            <a:r>
              <a:rPr lang="id-ID" sz="1400" dirty="0">
                <a:solidFill>
                  <a:srgbClr val="FF0000"/>
                </a:solidFill>
              </a:rPr>
              <a:t>0</a:t>
            </a:r>
            <a:r>
              <a:rPr lang="sv-SE" sz="1400" dirty="0">
                <a:solidFill>
                  <a:srgbClr val="FF0000"/>
                </a:solidFill>
              </a:rPr>
              <a:t>0</a:t>
            </a:r>
          </a:p>
          <a:p>
            <a:pPr marL="447675" lvl="1" indent="-447675">
              <a:tabLst>
                <a:tab pos="3136900" algn="l"/>
                <a:tab pos="4214813" algn="l"/>
              </a:tabLst>
            </a:pPr>
            <a:r>
              <a:rPr lang="sv-SE" sz="1400" dirty="0">
                <a:solidFill>
                  <a:srgbClr val="FF0000"/>
                </a:solidFill>
              </a:rPr>
              <a:t>	Pajak dibayar dimuka PPh 23		</a:t>
            </a:r>
            <a:r>
              <a:rPr lang="id-ID" sz="1400" dirty="0">
                <a:solidFill>
                  <a:srgbClr val="FF0000"/>
                </a:solidFill>
              </a:rPr>
              <a:t>120</a:t>
            </a:r>
            <a:endParaRPr lang="sv-SE" sz="1400" dirty="0">
              <a:solidFill>
                <a:srgbClr val="FF0000"/>
              </a:solidFill>
            </a:endParaRPr>
          </a:p>
          <a:p>
            <a:pPr marL="447675" lvl="1" indent="-447675">
              <a:tabLst>
                <a:tab pos="3136900" algn="l"/>
                <a:tab pos="4214813" algn="l"/>
              </a:tabLst>
            </a:pPr>
            <a:r>
              <a:rPr lang="sv-SE" sz="1400" dirty="0">
                <a:solidFill>
                  <a:srgbClr val="FF0000"/>
                </a:solidFill>
              </a:rPr>
              <a:t>	Pajak dibayar dimuka PPh 24		</a:t>
            </a:r>
            <a:r>
              <a:rPr lang="id-ID" sz="1400" dirty="0">
                <a:solidFill>
                  <a:srgbClr val="FF0000"/>
                </a:solidFill>
              </a:rPr>
              <a:t>125</a:t>
            </a:r>
            <a:endParaRPr lang="sv-SE" sz="1400" dirty="0">
              <a:solidFill>
                <a:srgbClr val="FF0000"/>
              </a:solidFill>
            </a:endParaRPr>
          </a:p>
          <a:p>
            <a:pPr marL="447675" lvl="1" indent="-447675">
              <a:tabLst>
                <a:tab pos="3136900" algn="l"/>
                <a:tab pos="4214813" algn="l"/>
              </a:tabLst>
            </a:pPr>
            <a:r>
              <a:rPr lang="sv-SE" sz="1400" dirty="0">
                <a:solidFill>
                  <a:srgbClr val="FF0000"/>
                </a:solidFill>
              </a:rPr>
              <a:t>	Pajak dibayar dimuka PPh 25		5</a:t>
            </a:r>
            <a:r>
              <a:rPr lang="id-ID" sz="1400" dirty="0">
                <a:solidFill>
                  <a:srgbClr val="FF0000"/>
                </a:solidFill>
              </a:rPr>
              <a:t>0</a:t>
            </a:r>
            <a:r>
              <a:rPr lang="sv-SE" sz="1400" dirty="0">
                <a:solidFill>
                  <a:srgbClr val="FF0000"/>
                </a:solidFill>
              </a:rPr>
              <a:t>0</a:t>
            </a:r>
          </a:p>
          <a:p>
            <a:pPr marL="447675" lvl="1" indent="-447675">
              <a:tabLst>
                <a:tab pos="3136900" algn="l"/>
                <a:tab pos="4214813" algn="l"/>
              </a:tabLst>
            </a:pPr>
            <a:r>
              <a:rPr lang="sv-SE" sz="1400" dirty="0">
                <a:solidFill>
                  <a:srgbClr val="FF0000"/>
                </a:solidFill>
              </a:rPr>
              <a:t>	Utang PPh 29		1</a:t>
            </a:r>
            <a:r>
              <a:rPr lang="id-ID" sz="1400" dirty="0">
                <a:solidFill>
                  <a:srgbClr val="FF0000"/>
                </a:solidFill>
              </a:rPr>
              <a:t>55</a:t>
            </a:r>
            <a:endParaRPr lang="sv-SE" sz="1400" dirty="0">
              <a:solidFill>
                <a:srgbClr val="FF0000"/>
              </a:solidFill>
            </a:endParaRPr>
          </a:p>
          <a:p>
            <a:pPr marL="447675" lvl="1" indent="-447675">
              <a:tabLst>
                <a:tab pos="3136900" algn="l"/>
                <a:tab pos="4214813" algn="l"/>
              </a:tabLst>
            </a:pPr>
            <a:endParaRPr lang="sv-SE" sz="1400" dirty="0">
              <a:solidFill>
                <a:srgbClr val="FF0000"/>
              </a:solidFill>
            </a:endParaRPr>
          </a:p>
          <a:p>
            <a:pPr marL="447675" lvl="1" indent="-447675">
              <a:tabLst>
                <a:tab pos="3136900" algn="l"/>
                <a:tab pos="4214813" algn="l"/>
              </a:tabLst>
            </a:pPr>
            <a:r>
              <a:rPr lang="sv-SE" sz="1400" dirty="0">
                <a:solidFill>
                  <a:srgbClr val="FF0000"/>
                </a:solidFill>
              </a:rPr>
              <a:t>Beban pajak		</a:t>
            </a:r>
            <a:r>
              <a:rPr lang="id-ID" sz="1400" dirty="0">
                <a:solidFill>
                  <a:srgbClr val="FF0000"/>
                </a:solidFill>
              </a:rPr>
              <a:t>135</a:t>
            </a:r>
            <a:r>
              <a:rPr lang="sv-SE" sz="1400" dirty="0">
                <a:solidFill>
                  <a:srgbClr val="FF0000"/>
                </a:solidFill>
              </a:rPr>
              <a:t> jt</a:t>
            </a:r>
          </a:p>
          <a:p>
            <a:pPr marL="447675" lvl="1" indent="-447675">
              <a:tabLst>
                <a:tab pos="3136900" algn="l"/>
                <a:tab pos="4214813" algn="l"/>
              </a:tabLst>
            </a:pPr>
            <a:r>
              <a:rPr lang="sv-SE" sz="1400" dirty="0">
                <a:solidFill>
                  <a:srgbClr val="FF0000"/>
                </a:solidFill>
              </a:rPr>
              <a:t>	Pajak dibayar dimuka PPh </a:t>
            </a:r>
            <a:r>
              <a:rPr lang="id-ID" sz="1400" dirty="0">
                <a:solidFill>
                  <a:srgbClr val="FF0000"/>
                </a:solidFill>
              </a:rPr>
              <a:t>final</a:t>
            </a:r>
            <a:r>
              <a:rPr lang="sv-SE" sz="1400" dirty="0">
                <a:solidFill>
                  <a:srgbClr val="FF0000"/>
                </a:solidFill>
              </a:rPr>
              <a:t>		</a:t>
            </a:r>
            <a:r>
              <a:rPr lang="id-ID" sz="1400" dirty="0">
                <a:solidFill>
                  <a:srgbClr val="FF0000"/>
                </a:solidFill>
              </a:rPr>
              <a:t>6</a:t>
            </a:r>
            <a:r>
              <a:rPr lang="sv-SE" sz="1400" dirty="0">
                <a:solidFill>
                  <a:srgbClr val="FF0000"/>
                </a:solidFill>
              </a:rPr>
              <a:t>0</a:t>
            </a:r>
          </a:p>
          <a:p>
            <a:pPr marL="447675" lvl="1" indent="-447675">
              <a:tabLst>
                <a:tab pos="3136900" algn="l"/>
                <a:tab pos="4214813" algn="l"/>
              </a:tabLst>
            </a:pPr>
            <a:r>
              <a:rPr lang="sv-SE" sz="1400" dirty="0">
                <a:solidFill>
                  <a:srgbClr val="FF0000"/>
                </a:solidFill>
              </a:rPr>
              <a:t>	Pajak dibayar dimuka PPh 24		</a:t>
            </a:r>
            <a:r>
              <a:rPr lang="id-ID" sz="1400" dirty="0">
                <a:solidFill>
                  <a:srgbClr val="FF0000"/>
                </a:solidFill>
              </a:rPr>
              <a:t>75</a:t>
            </a:r>
            <a:endParaRPr lang="sv-SE" sz="1400" dirty="0">
              <a:solidFill>
                <a:srgbClr val="FF0000"/>
              </a:solidFill>
            </a:endParaRPr>
          </a:p>
        </p:txBody>
      </p:sp>
      <p:sp>
        <p:nvSpPr>
          <p:cNvPr id="5" name="Rectangle 4"/>
          <p:cNvSpPr/>
          <p:nvPr/>
        </p:nvSpPr>
        <p:spPr>
          <a:xfrm>
            <a:off x="7776955" y="2628628"/>
            <a:ext cx="3429024" cy="1815882"/>
          </a:xfrm>
          <a:prstGeom prst="rect">
            <a:avLst/>
          </a:prstGeom>
          <a:gradFill flip="none" rotWithShape="1">
            <a:gsLst>
              <a:gs pos="23000">
                <a:schemeClr val="accent3">
                  <a:lumMod val="40000"/>
                  <a:lumOff val="60000"/>
                </a:schemeClr>
              </a:gs>
              <a:gs pos="100000">
                <a:schemeClr val="accent4">
                  <a:lumMod val="60000"/>
                  <a:lumOff val="40000"/>
                </a:schemeClr>
              </a:gs>
              <a:gs pos="63000">
                <a:srgbClr val="FFFF00">
                  <a:lumMod val="61000"/>
                  <a:lumOff val="39000"/>
                </a:srgbClr>
              </a:gs>
            </a:gsLst>
            <a:lin ang="13500000" scaled="1"/>
            <a:tileRect/>
          </a:gradFill>
        </p:spPr>
        <p:style>
          <a:lnRef idx="1">
            <a:schemeClr val="accent1"/>
          </a:lnRef>
          <a:fillRef idx="2">
            <a:schemeClr val="accent1"/>
          </a:fillRef>
          <a:effectRef idx="1">
            <a:schemeClr val="accent1"/>
          </a:effectRef>
          <a:fontRef idx="minor">
            <a:schemeClr val="dk1"/>
          </a:fontRef>
        </p:style>
        <p:txBody>
          <a:bodyPr wrap="square">
            <a:spAutoFit/>
          </a:bodyPr>
          <a:lstStyle/>
          <a:p>
            <a:pPr lvl="1" indent="-457200"/>
            <a:r>
              <a:rPr lang="sv-SE" sz="1400" dirty="0">
                <a:solidFill>
                  <a:srgbClr val="FF0000"/>
                </a:solidFill>
              </a:rPr>
              <a:t>PKP </a:t>
            </a:r>
            <a:r>
              <a:rPr lang="id-ID" sz="1400" dirty="0">
                <a:solidFill>
                  <a:srgbClr val="FF0000"/>
                </a:solidFill>
              </a:rPr>
              <a:t>4</a:t>
            </a:r>
            <a:r>
              <a:rPr lang="sv-SE" sz="1400" dirty="0">
                <a:solidFill>
                  <a:srgbClr val="FF0000"/>
                </a:solidFill>
              </a:rPr>
              <a:t> milyar pajaknya = </a:t>
            </a:r>
            <a:r>
              <a:rPr lang="id-ID" sz="1400" dirty="0">
                <a:solidFill>
                  <a:srgbClr val="FF0000"/>
                </a:solidFill>
              </a:rPr>
              <a:t>10</a:t>
            </a:r>
            <a:r>
              <a:rPr lang="sv-SE" sz="1400" dirty="0">
                <a:solidFill>
                  <a:srgbClr val="FF0000"/>
                </a:solidFill>
              </a:rPr>
              <a:t>00 juta</a:t>
            </a:r>
          </a:p>
          <a:p>
            <a:pPr lvl="1" indent="-457200"/>
            <a:r>
              <a:rPr lang="sv-SE" sz="1400" dirty="0">
                <a:solidFill>
                  <a:srgbClr val="FF0000"/>
                </a:solidFill>
              </a:rPr>
              <a:t>Kredit PPh 22  	1</a:t>
            </a:r>
            <a:r>
              <a:rPr lang="id-ID" sz="1400" dirty="0">
                <a:solidFill>
                  <a:srgbClr val="FF0000"/>
                </a:solidFill>
              </a:rPr>
              <a:t>0</a:t>
            </a:r>
            <a:r>
              <a:rPr lang="sv-SE" sz="1400" dirty="0">
                <a:solidFill>
                  <a:srgbClr val="FF0000"/>
                </a:solidFill>
              </a:rPr>
              <a:t>0 jt</a:t>
            </a:r>
          </a:p>
          <a:p>
            <a:pPr lvl="1" indent="-457200"/>
            <a:r>
              <a:rPr lang="sv-SE" sz="1400" dirty="0">
                <a:solidFill>
                  <a:srgbClr val="FF0000"/>
                </a:solidFill>
              </a:rPr>
              <a:t>Kredit PPh 23 	</a:t>
            </a:r>
            <a:r>
              <a:rPr lang="id-ID" sz="1400" dirty="0">
                <a:solidFill>
                  <a:srgbClr val="FF0000"/>
                </a:solidFill>
              </a:rPr>
              <a:t>12</a:t>
            </a:r>
            <a:r>
              <a:rPr lang="sv-SE" sz="1400" dirty="0">
                <a:solidFill>
                  <a:srgbClr val="FF0000"/>
                </a:solidFill>
              </a:rPr>
              <a:t>0 jt</a:t>
            </a:r>
          </a:p>
          <a:p>
            <a:pPr lvl="1" indent="-457200"/>
            <a:r>
              <a:rPr lang="sv-SE" sz="1400" dirty="0">
                <a:solidFill>
                  <a:srgbClr val="FF0000"/>
                </a:solidFill>
              </a:rPr>
              <a:t>Kredit PPh 24  	1</a:t>
            </a:r>
            <a:r>
              <a:rPr lang="id-ID" sz="1400" dirty="0">
                <a:solidFill>
                  <a:srgbClr val="FF0000"/>
                </a:solidFill>
              </a:rPr>
              <a:t>25</a:t>
            </a:r>
            <a:r>
              <a:rPr lang="sv-SE" sz="1400" dirty="0">
                <a:solidFill>
                  <a:srgbClr val="FF0000"/>
                </a:solidFill>
              </a:rPr>
              <a:t> jt</a:t>
            </a:r>
          </a:p>
          <a:p>
            <a:pPr lvl="1" indent="-457200"/>
            <a:r>
              <a:rPr lang="sv-SE" sz="1400" dirty="0">
                <a:solidFill>
                  <a:srgbClr val="FF0000"/>
                </a:solidFill>
              </a:rPr>
              <a:t>Pph 25 	 	</a:t>
            </a:r>
            <a:r>
              <a:rPr lang="id-ID" sz="1400" u="sng" dirty="0">
                <a:solidFill>
                  <a:srgbClr val="FF0000"/>
                </a:solidFill>
              </a:rPr>
              <a:t>50</a:t>
            </a:r>
            <a:r>
              <a:rPr lang="sv-SE" sz="1400" u="sng" dirty="0">
                <a:solidFill>
                  <a:srgbClr val="FF0000"/>
                </a:solidFill>
              </a:rPr>
              <a:t>0 jt</a:t>
            </a:r>
          </a:p>
          <a:p>
            <a:pPr lvl="1" indent="-457200"/>
            <a:r>
              <a:rPr lang="sv-SE" sz="1400" dirty="0">
                <a:solidFill>
                  <a:srgbClr val="FF0000"/>
                </a:solidFill>
              </a:rPr>
              <a:t>PPh 29 sebesar	</a:t>
            </a:r>
            <a:r>
              <a:rPr lang="id-ID" sz="1400" dirty="0">
                <a:solidFill>
                  <a:srgbClr val="FF0000"/>
                </a:solidFill>
              </a:rPr>
              <a:t>155 </a:t>
            </a:r>
            <a:r>
              <a:rPr lang="sv-SE" sz="1400" dirty="0">
                <a:solidFill>
                  <a:srgbClr val="FF0000"/>
                </a:solidFill>
              </a:rPr>
              <a:t>jt	</a:t>
            </a:r>
          </a:p>
        </p:txBody>
      </p:sp>
      <p:sp>
        <p:nvSpPr>
          <p:cNvPr id="6" name="Rectangle 5"/>
          <p:cNvSpPr/>
          <p:nvPr/>
        </p:nvSpPr>
        <p:spPr>
          <a:xfrm>
            <a:off x="7808486" y="4661766"/>
            <a:ext cx="3429024" cy="954107"/>
          </a:xfrm>
          <a:prstGeom prst="rect">
            <a:avLst/>
          </a:prstGeom>
          <a:gradFill>
            <a:gsLst>
              <a:gs pos="0">
                <a:srgbClr val="FFFF00"/>
              </a:gs>
              <a:gs pos="43000">
                <a:schemeClr val="bg1"/>
              </a:gs>
              <a:gs pos="83000">
                <a:srgbClr val="92D050"/>
              </a:gs>
            </a:gsLst>
            <a:lin ang="13500000" scaled="1"/>
          </a:gradFill>
        </p:spPr>
        <p:style>
          <a:lnRef idx="1">
            <a:schemeClr val="dk1"/>
          </a:lnRef>
          <a:fillRef idx="2">
            <a:schemeClr val="dk1"/>
          </a:fillRef>
          <a:effectRef idx="1">
            <a:schemeClr val="dk1"/>
          </a:effectRef>
          <a:fontRef idx="minor">
            <a:schemeClr val="dk1"/>
          </a:fontRef>
        </p:style>
        <p:txBody>
          <a:bodyPr wrap="square">
            <a:spAutoFit/>
          </a:bodyPr>
          <a:lstStyle/>
          <a:p>
            <a:pPr lvl="1" indent="-457200"/>
            <a:r>
              <a:rPr lang="id-ID" sz="1400" dirty="0">
                <a:solidFill>
                  <a:srgbClr val="FF0000"/>
                </a:solidFill>
              </a:rPr>
              <a:t>Beban pajak kini parent : </a:t>
            </a:r>
          </a:p>
          <a:p>
            <a:pPr lvl="1" indent="-457200"/>
            <a:r>
              <a:rPr lang="id-ID" sz="1400" b="1" dirty="0">
                <a:solidFill>
                  <a:srgbClr val="FF0000"/>
                </a:solidFill>
              </a:rPr>
              <a:t>	</a:t>
            </a:r>
            <a:r>
              <a:rPr lang="id-ID" sz="1400" dirty="0">
                <a:solidFill>
                  <a:srgbClr val="FF0000"/>
                </a:solidFill>
              </a:rPr>
              <a:t>1.135 = (</a:t>
            </a:r>
            <a:r>
              <a:rPr lang="en-US" sz="1400" dirty="0">
                <a:solidFill>
                  <a:srgbClr val="FF0000"/>
                </a:solidFill>
              </a:rPr>
              <a:t>1.0</a:t>
            </a:r>
            <a:r>
              <a:rPr lang="id-ID" sz="1400" dirty="0">
                <a:solidFill>
                  <a:srgbClr val="FF0000"/>
                </a:solidFill>
              </a:rPr>
              <a:t>00 + 60 + 75)</a:t>
            </a:r>
          </a:p>
          <a:p>
            <a:pPr lvl="1" indent="-457200"/>
            <a:r>
              <a:rPr lang="id-ID" sz="1400" dirty="0">
                <a:solidFill>
                  <a:srgbClr val="FF0000"/>
                </a:solidFill>
              </a:rPr>
              <a:t>Beban Pajak kini konsolidasian =</a:t>
            </a:r>
          </a:p>
          <a:p>
            <a:pPr lvl="1" indent="-457200"/>
            <a:r>
              <a:rPr lang="id-ID" sz="1400" dirty="0">
                <a:solidFill>
                  <a:srgbClr val="FF0000"/>
                </a:solidFill>
              </a:rPr>
              <a:t>	</a:t>
            </a:r>
            <a:r>
              <a:rPr lang="id-ID" sz="1400" b="1" dirty="0">
                <a:solidFill>
                  <a:srgbClr val="FF0000"/>
                </a:solidFill>
              </a:rPr>
              <a:t>1135 + 300 = 1.435 juta</a:t>
            </a:r>
            <a:endParaRPr lang="sv-SE" sz="1400" b="1" dirty="0">
              <a:solidFill>
                <a:srgbClr val="FF0000"/>
              </a:solidFill>
            </a:endParaRPr>
          </a:p>
        </p:txBody>
      </p:sp>
      <p:sp>
        <p:nvSpPr>
          <p:cNvPr id="8" name="Slide Number Placeholder 3">
            <a:extLst>
              <a:ext uri="{FF2B5EF4-FFF2-40B4-BE49-F238E27FC236}">
                <a16:creationId xmlns:a16="http://schemas.microsoft.com/office/drawing/2014/main" id="{7961CBE7-4BA8-4267-A2A1-9F6102A2833B}"/>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50</a:t>
            </a:fld>
            <a:endParaRPr lang="en-US" sz="1600" b="1" dirty="0">
              <a:latin typeface="+mj-lt"/>
            </a:endParaRPr>
          </a:p>
        </p:txBody>
      </p:sp>
    </p:spTree>
    <p:extLst>
      <p:ext uri="{BB962C8B-B14F-4D97-AF65-F5344CB8AC3E}">
        <p14:creationId xmlns:p14="http://schemas.microsoft.com/office/powerpoint/2010/main" val="2629896462"/>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4770" name="Text Box 2"/>
          <p:cNvSpPr txBox="1">
            <a:spLocks noChangeArrowheads="1"/>
          </p:cNvSpPr>
          <p:nvPr/>
        </p:nvSpPr>
        <p:spPr bwMode="auto">
          <a:xfrm>
            <a:off x="1928117" y="1975207"/>
            <a:ext cx="8153400" cy="2322174"/>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lvl1pPr algn="l">
              <a:defRPr sz="2400">
                <a:solidFill>
                  <a:schemeClr val="tx1"/>
                </a:solidFill>
                <a:latin typeface="Times New Roman" panose="02020603050405020304" pitchFamily="18" charset="0"/>
              </a:defRPr>
            </a:lvl1pPr>
            <a:lvl2pPr marL="571500"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eaLnBrk="0" hangingPunct="0">
              <a:lnSpc>
                <a:spcPct val="130000"/>
              </a:lnSpc>
              <a:spcBef>
                <a:spcPct val="40000"/>
              </a:spcBef>
            </a:pPr>
            <a:r>
              <a:rPr lang="id-ID" altLang="id-ID" sz="2100" b="1" dirty="0">
                <a:solidFill>
                  <a:srgbClr val="800000"/>
                </a:solidFill>
                <a:latin typeface="Arial" panose="020B0604020202020204" pitchFamily="34" charset="0"/>
              </a:rPr>
              <a:t>Ilustrasi</a:t>
            </a:r>
            <a:r>
              <a:rPr lang="en-US" altLang="id-ID" sz="2100" b="1" dirty="0">
                <a:solidFill>
                  <a:srgbClr val="800000"/>
                </a:solidFill>
                <a:latin typeface="Arial" panose="020B0604020202020204" pitchFamily="34" charset="0"/>
              </a:rPr>
              <a:t>:</a:t>
            </a:r>
            <a:r>
              <a:rPr lang="en-US" altLang="id-ID" sz="2100" dirty="0">
                <a:solidFill>
                  <a:srgbClr val="000000"/>
                </a:solidFill>
                <a:latin typeface="Arial" panose="020B0604020202020204" pitchFamily="34" charset="0"/>
              </a:rPr>
              <a:t>  </a:t>
            </a:r>
            <a:r>
              <a:rPr lang="id-ID" altLang="id-ID" sz="2100" dirty="0">
                <a:solidFill>
                  <a:srgbClr val="000000"/>
                </a:solidFill>
                <a:latin typeface="Arial" panose="020B0604020202020204" pitchFamily="34" charset="0"/>
              </a:rPr>
              <a:t>PT. Mitra melaporkan penghasilan sebesar 260.000 dan beban sebesar 120.000 untuk tiga tahun periode usahanya.  Untuk tujuan pajak, penghasilan yang diterima sebesar 200.000, 300.000 dan 280.000. </a:t>
            </a:r>
          </a:p>
          <a:p>
            <a:pPr eaLnBrk="0" hangingPunct="0">
              <a:lnSpc>
                <a:spcPct val="130000"/>
              </a:lnSpc>
              <a:spcBef>
                <a:spcPct val="40000"/>
              </a:spcBef>
            </a:pPr>
            <a:r>
              <a:rPr lang="id-ID" altLang="id-ID" sz="2100" dirty="0">
                <a:solidFill>
                  <a:srgbClr val="000000"/>
                </a:solidFill>
                <a:latin typeface="Arial" panose="020B0604020202020204" pitchFamily="34" charset="0"/>
              </a:rPr>
              <a:t>Bagaimana hal ini dilaporkan dalam laporan keuangan?</a:t>
            </a:r>
          </a:p>
        </p:txBody>
      </p:sp>
      <p:sp>
        <p:nvSpPr>
          <p:cNvPr id="2" name="Title 1"/>
          <p:cNvSpPr>
            <a:spLocks noGrp="1"/>
          </p:cNvSpPr>
          <p:nvPr>
            <p:ph type="title"/>
          </p:nvPr>
        </p:nvSpPr>
        <p:spPr>
          <a:xfrm>
            <a:off x="1440094" y="796247"/>
            <a:ext cx="8324400" cy="780400"/>
          </a:xfrm>
        </p:spPr>
        <p:txBody>
          <a:bodyPr>
            <a:noAutofit/>
          </a:bodyPr>
          <a:lstStyle/>
          <a:p>
            <a:r>
              <a:rPr lang="id-ID" sz="3600" dirty="0">
                <a:latin typeface="Fjalla One" panose="02000506040000020004" pitchFamily="2" charset="0"/>
              </a:rPr>
              <a:t>Ilustrasi Perbedaan Temporer – Liabilitas 1</a:t>
            </a:r>
          </a:p>
        </p:txBody>
      </p:sp>
      <p:sp>
        <p:nvSpPr>
          <p:cNvPr id="4" name="Slide Number Placeholder 3">
            <a:extLst>
              <a:ext uri="{FF2B5EF4-FFF2-40B4-BE49-F238E27FC236}">
                <a16:creationId xmlns:a16="http://schemas.microsoft.com/office/drawing/2014/main" id="{167C0E12-D68A-4BF8-A27E-16B7CC0F6DE7}"/>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51</a:t>
            </a:fld>
            <a:endParaRPr lang="en-US" sz="1600" b="1" dirty="0">
              <a:latin typeface="+mj-lt"/>
            </a:endParaRPr>
          </a:p>
        </p:txBody>
      </p:sp>
    </p:spTree>
    <p:extLst>
      <p:ext uri="{BB962C8B-B14F-4D97-AF65-F5344CB8AC3E}">
        <p14:creationId xmlns:p14="http://schemas.microsoft.com/office/powerpoint/2010/main" val="11966227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Oval 166"/>
          <p:cNvSpPr/>
          <p:nvPr/>
        </p:nvSpPr>
        <p:spPr>
          <a:xfrm>
            <a:off x="9144000" y="3671888"/>
            <a:ext cx="1295400" cy="2514266"/>
          </a:xfrm>
          <a:prstGeom prst="ellipse">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Oval 1"/>
          <p:cNvSpPr/>
          <p:nvPr/>
        </p:nvSpPr>
        <p:spPr>
          <a:xfrm>
            <a:off x="9144000" y="1295400"/>
            <a:ext cx="1295400" cy="2514266"/>
          </a:xfrm>
          <a:prstGeom prst="ellipse">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81699" name="Text Box 3"/>
          <p:cNvSpPr txBox="1">
            <a:spLocks noChangeArrowheads="1"/>
          </p:cNvSpPr>
          <p:nvPr/>
        </p:nvSpPr>
        <p:spPr bwMode="auto">
          <a:xfrm>
            <a:off x="1905000" y="1905000"/>
            <a:ext cx="1752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id-ID" altLang="id-ID" sz="1800" dirty="0">
                <a:solidFill>
                  <a:srgbClr val="000000"/>
                </a:solidFill>
              </a:rPr>
              <a:t>Pendapatan</a:t>
            </a:r>
            <a:endParaRPr lang="en-US" altLang="id-ID" sz="1800" dirty="0">
              <a:solidFill>
                <a:srgbClr val="000000"/>
              </a:solidFill>
            </a:endParaRPr>
          </a:p>
        </p:txBody>
      </p:sp>
      <p:sp>
        <p:nvSpPr>
          <p:cNvPr id="1181700" name="Text Box 4"/>
          <p:cNvSpPr txBox="1">
            <a:spLocks noChangeArrowheads="1"/>
          </p:cNvSpPr>
          <p:nvPr/>
        </p:nvSpPr>
        <p:spPr bwMode="auto">
          <a:xfrm>
            <a:off x="1905000" y="2224088"/>
            <a:ext cx="3048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id-ID" altLang="id-ID" sz="1800" dirty="0">
                <a:solidFill>
                  <a:srgbClr val="000000"/>
                </a:solidFill>
              </a:rPr>
              <a:t>Beban</a:t>
            </a:r>
            <a:endParaRPr lang="en-US" altLang="id-ID" sz="1800" dirty="0">
              <a:solidFill>
                <a:srgbClr val="000000"/>
              </a:solidFill>
            </a:endParaRPr>
          </a:p>
        </p:txBody>
      </p:sp>
      <p:sp>
        <p:nvSpPr>
          <p:cNvPr id="1181701" name="Text Box 5"/>
          <p:cNvSpPr txBox="1">
            <a:spLocks noChangeArrowheads="1"/>
          </p:cNvSpPr>
          <p:nvPr/>
        </p:nvSpPr>
        <p:spPr bwMode="auto">
          <a:xfrm>
            <a:off x="1905000" y="2605088"/>
            <a:ext cx="2819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id-ID" altLang="id-ID" sz="1800" dirty="0">
                <a:solidFill>
                  <a:srgbClr val="800000"/>
                </a:solidFill>
              </a:rPr>
              <a:t>Laba sebelum pajak</a:t>
            </a:r>
            <a:endParaRPr lang="en-US" altLang="id-ID" sz="1800" dirty="0">
              <a:solidFill>
                <a:srgbClr val="800000"/>
              </a:solidFill>
            </a:endParaRPr>
          </a:p>
        </p:txBody>
      </p:sp>
      <p:sp>
        <p:nvSpPr>
          <p:cNvPr id="1181702" name="Text Box 6"/>
          <p:cNvSpPr txBox="1">
            <a:spLocks noChangeArrowheads="1"/>
          </p:cNvSpPr>
          <p:nvPr/>
        </p:nvSpPr>
        <p:spPr bwMode="auto">
          <a:xfrm>
            <a:off x="1905000" y="3138488"/>
            <a:ext cx="3048000" cy="369332"/>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a:spAutoFit/>
          </a:bodyPr>
          <a:lstStyle/>
          <a:p>
            <a:pPr eaLnBrk="0" hangingPunct="0">
              <a:spcBef>
                <a:spcPct val="50000"/>
              </a:spcBef>
            </a:pPr>
            <a:r>
              <a:rPr lang="id-ID" altLang="id-ID" sz="1800" dirty="0">
                <a:solidFill>
                  <a:srgbClr val="800000"/>
                </a:solidFill>
              </a:rPr>
              <a:t>Pajak Penghasilan </a:t>
            </a:r>
            <a:r>
              <a:rPr lang="en-US" altLang="id-ID" sz="1800" dirty="0">
                <a:solidFill>
                  <a:srgbClr val="800000"/>
                </a:solidFill>
              </a:rPr>
              <a:t>(</a:t>
            </a:r>
            <a:r>
              <a:rPr lang="id-ID" altLang="id-ID" sz="1800" dirty="0">
                <a:solidFill>
                  <a:srgbClr val="800000"/>
                </a:solidFill>
              </a:rPr>
              <a:t>2</a:t>
            </a:r>
            <a:r>
              <a:rPr lang="en-US" altLang="id-ID" sz="1800" dirty="0">
                <a:solidFill>
                  <a:srgbClr val="800000"/>
                </a:solidFill>
              </a:rPr>
              <a:t>5%)</a:t>
            </a:r>
          </a:p>
        </p:txBody>
      </p:sp>
      <p:sp>
        <p:nvSpPr>
          <p:cNvPr id="1181703" name="Text Box 7"/>
          <p:cNvSpPr txBox="1">
            <a:spLocks noChangeArrowheads="1"/>
          </p:cNvSpPr>
          <p:nvPr/>
        </p:nvSpPr>
        <p:spPr bwMode="auto">
          <a:xfrm>
            <a:off x="5181600" y="1905000"/>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26</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181704" name="Line 8"/>
          <p:cNvSpPr>
            <a:spLocks noChangeShapeType="1"/>
          </p:cNvSpPr>
          <p:nvPr/>
        </p:nvSpPr>
        <p:spPr bwMode="auto">
          <a:xfrm>
            <a:off x="5257800" y="18288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05" name="Text Box 9"/>
          <p:cNvSpPr txBox="1">
            <a:spLocks noChangeArrowheads="1"/>
          </p:cNvSpPr>
          <p:nvPr/>
        </p:nvSpPr>
        <p:spPr bwMode="auto">
          <a:xfrm>
            <a:off x="5181600" y="2224088"/>
            <a:ext cx="1219200" cy="33655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12</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181706" name="Line 10"/>
          <p:cNvSpPr>
            <a:spLocks noChangeShapeType="1"/>
          </p:cNvSpPr>
          <p:nvPr/>
        </p:nvSpPr>
        <p:spPr bwMode="auto">
          <a:xfrm>
            <a:off x="5257800" y="25908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07" name="Text Box 11"/>
          <p:cNvSpPr txBox="1">
            <a:spLocks noChangeArrowheads="1"/>
          </p:cNvSpPr>
          <p:nvPr/>
        </p:nvSpPr>
        <p:spPr bwMode="auto">
          <a:xfrm>
            <a:off x="5181600" y="2605088"/>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14</a:t>
            </a:r>
            <a:r>
              <a:rPr lang="en-US" altLang="id-ID" sz="1600" dirty="0">
                <a:solidFill>
                  <a:srgbClr val="800000"/>
                </a:solidFill>
              </a:rPr>
              <a:t>0</a:t>
            </a:r>
            <a:r>
              <a:rPr lang="id-ID" altLang="id-ID" sz="1600" dirty="0">
                <a:solidFill>
                  <a:srgbClr val="800000"/>
                </a:solidFill>
              </a:rPr>
              <a:t>.</a:t>
            </a:r>
            <a:r>
              <a:rPr lang="en-US" altLang="id-ID" sz="1600" dirty="0">
                <a:solidFill>
                  <a:srgbClr val="800000"/>
                </a:solidFill>
              </a:rPr>
              <a:t>000</a:t>
            </a:r>
          </a:p>
        </p:txBody>
      </p:sp>
      <p:sp>
        <p:nvSpPr>
          <p:cNvPr id="1181708" name="Line 12"/>
          <p:cNvSpPr>
            <a:spLocks noChangeShapeType="1"/>
          </p:cNvSpPr>
          <p:nvPr/>
        </p:nvSpPr>
        <p:spPr bwMode="auto">
          <a:xfrm>
            <a:off x="5257800" y="29718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09" name="Line 13"/>
          <p:cNvSpPr>
            <a:spLocks noChangeShapeType="1"/>
          </p:cNvSpPr>
          <p:nvPr/>
        </p:nvSpPr>
        <p:spPr bwMode="auto">
          <a:xfrm>
            <a:off x="5257800" y="30480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10" name="Text Box 14"/>
          <p:cNvSpPr txBox="1">
            <a:spLocks noChangeArrowheads="1"/>
          </p:cNvSpPr>
          <p:nvPr/>
        </p:nvSpPr>
        <p:spPr bwMode="auto">
          <a:xfrm>
            <a:off x="5181600" y="3138488"/>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35.</a:t>
            </a:r>
            <a:r>
              <a:rPr lang="en-US" altLang="id-ID" sz="1600" dirty="0">
                <a:solidFill>
                  <a:srgbClr val="800000"/>
                </a:solidFill>
              </a:rPr>
              <a:t>000</a:t>
            </a:r>
          </a:p>
        </p:txBody>
      </p:sp>
      <p:sp>
        <p:nvSpPr>
          <p:cNvPr id="1181711" name="Line 15"/>
          <p:cNvSpPr>
            <a:spLocks noChangeShapeType="1"/>
          </p:cNvSpPr>
          <p:nvPr/>
        </p:nvSpPr>
        <p:spPr bwMode="auto">
          <a:xfrm>
            <a:off x="5257800" y="35052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12" name="Line 16"/>
          <p:cNvSpPr>
            <a:spLocks noChangeShapeType="1"/>
          </p:cNvSpPr>
          <p:nvPr/>
        </p:nvSpPr>
        <p:spPr bwMode="auto">
          <a:xfrm>
            <a:off x="5257800" y="35814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14" name="Text Box 18"/>
          <p:cNvSpPr txBox="1">
            <a:spLocks noChangeArrowheads="1"/>
          </p:cNvSpPr>
          <p:nvPr/>
        </p:nvSpPr>
        <p:spPr bwMode="auto">
          <a:xfrm>
            <a:off x="6477000" y="1462088"/>
            <a:ext cx="1219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800" b="1" dirty="0">
                <a:solidFill>
                  <a:srgbClr val="000000"/>
                </a:solidFill>
              </a:rPr>
              <a:t>2012</a:t>
            </a:r>
          </a:p>
        </p:txBody>
      </p:sp>
      <p:sp>
        <p:nvSpPr>
          <p:cNvPr id="1181715" name="Line 19"/>
          <p:cNvSpPr>
            <a:spLocks noChangeShapeType="1"/>
          </p:cNvSpPr>
          <p:nvPr/>
        </p:nvSpPr>
        <p:spPr bwMode="auto">
          <a:xfrm>
            <a:off x="6553200" y="18288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17" name="Line 21"/>
          <p:cNvSpPr>
            <a:spLocks noChangeShapeType="1"/>
          </p:cNvSpPr>
          <p:nvPr/>
        </p:nvSpPr>
        <p:spPr bwMode="auto">
          <a:xfrm>
            <a:off x="6553200" y="25908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19" name="Line 23"/>
          <p:cNvSpPr>
            <a:spLocks noChangeShapeType="1"/>
          </p:cNvSpPr>
          <p:nvPr/>
        </p:nvSpPr>
        <p:spPr bwMode="auto">
          <a:xfrm>
            <a:off x="6553200" y="29718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20" name="Line 24"/>
          <p:cNvSpPr>
            <a:spLocks noChangeShapeType="1"/>
          </p:cNvSpPr>
          <p:nvPr/>
        </p:nvSpPr>
        <p:spPr bwMode="auto">
          <a:xfrm>
            <a:off x="6553200" y="30480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22" name="Line 26"/>
          <p:cNvSpPr>
            <a:spLocks noChangeShapeType="1"/>
          </p:cNvSpPr>
          <p:nvPr/>
        </p:nvSpPr>
        <p:spPr bwMode="auto">
          <a:xfrm>
            <a:off x="6553200" y="35052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23" name="Line 27"/>
          <p:cNvSpPr>
            <a:spLocks noChangeShapeType="1"/>
          </p:cNvSpPr>
          <p:nvPr/>
        </p:nvSpPr>
        <p:spPr bwMode="auto">
          <a:xfrm>
            <a:off x="6553200" y="35814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25" name="Text Box 29"/>
          <p:cNvSpPr txBox="1">
            <a:spLocks noChangeArrowheads="1"/>
          </p:cNvSpPr>
          <p:nvPr/>
        </p:nvSpPr>
        <p:spPr bwMode="auto">
          <a:xfrm>
            <a:off x="7772400" y="1462088"/>
            <a:ext cx="1219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800" b="1" dirty="0">
                <a:solidFill>
                  <a:srgbClr val="000000"/>
                </a:solidFill>
              </a:rPr>
              <a:t>2013</a:t>
            </a:r>
          </a:p>
        </p:txBody>
      </p:sp>
      <p:sp>
        <p:nvSpPr>
          <p:cNvPr id="1181726" name="Line 30"/>
          <p:cNvSpPr>
            <a:spLocks noChangeShapeType="1"/>
          </p:cNvSpPr>
          <p:nvPr/>
        </p:nvSpPr>
        <p:spPr bwMode="auto">
          <a:xfrm>
            <a:off x="7848600" y="18288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28" name="Line 32"/>
          <p:cNvSpPr>
            <a:spLocks noChangeShapeType="1"/>
          </p:cNvSpPr>
          <p:nvPr/>
        </p:nvSpPr>
        <p:spPr bwMode="auto">
          <a:xfrm>
            <a:off x="7848600" y="25908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30" name="Line 34"/>
          <p:cNvSpPr>
            <a:spLocks noChangeShapeType="1"/>
          </p:cNvSpPr>
          <p:nvPr/>
        </p:nvSpPr>
        <p:spPr bwMode="auto">
          <a:xfrm>
            <a:off x="7848600" y="29718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31" name="Line 35"/>
          <p:cNvSpPr>
            <a:spLocks noChangeShapeType="1"/>
          </p:cNvSpPr>
          <p:nvPr/>
        </p:nvSpPr>
        <p:spPr bwMode="auto">
          <a:xfrm>
            <a:off x="7848600" y="30480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33" name="Line 37"/>
          <p:cNvSpPr>
            <a:spLocks noChangeShapeType="1"/>
          </p:cNvSpPr>
          <p:nvPr/>
        </p:nvSpPr>
        <p:spPr bwMode="auto">
          <a:xfrm>
            <a:off x="7848600" y="35052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34" name="Line 38"/>
          <p:cNvSpPr>
            <a:spLocks noChangeShapeType="1"/>
          </p:cNvSpPr>
          <p:nvPr/>
        </p:nvSpPr>
        <p:spPr bwMode="auto">
          <a:xfrm>
            <a:off x="7848600" y="35814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36" name="Text Box 40"/>
          <p:cNvSpPr txBox="1">
            <a:spLocks noChangeArrowheads="1"/>
          </p:cNvSpPr>
          <p:nvPr/>
        </p:nvSpPr>
        <p:spPr bwMode="auto">
          <a:xfrm>
            <a:off x="9067800" y="1462088"/>
            <a:ext cx="1219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800" b="1" dirty="0">
                <a:solidFill>
                  <a:srgbClr val="000000"/>
                </a:solidFill>
                <a:latin typeface="+mj-lt"/>
              </a:rPr>
              <a:t>Total</a:t>
            </a:r>
          </a:p>
        </p:txBody>
      </p:sp>
      <p:sp>
        <p:nvSpPr>
          <p:cNvPr id="1181737" name="Line 41"/>
          <p:cNvSpPr>
            <a:spLocks noChangeShapeType="1"/>
          </p:cNvSpPr>
          <p:nvPr/>
        </p:nvSpPr>
        <p:spPr bwMode="auto">
          <a:xfrm>
            <a:off x="9144000" y="18288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39" name="Line 43"/>
          <p:cNvSpPr>
            <a:spLocks noChangeShapeType="1"/>
          </p:cNvSpPr>
          <p:nvPr/>
        </p:nvSpPr>
        <p:spPr bwMode="auto">
          <a:xfrm>
            <a:off x="9144000" y="25908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41" name="Line 45"/>
          <p:cNvSpPr>
            <a:spLocks noChangeShapeType="1"/>
          </p:cNvSpPr>
          <p:nvPr/>
        </p:nvSpPr>
        <p:spPr bwMode="auto">
          <a:xfrm>
            <a:off x="9144000" y="29718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42" name="Line 46"/>
          <p:cNvSpPr>
            <a:spLocks noChangeShapeType="1"/>
          </p:cNvSpPr>
          <p:nvPr/>
        </p:nvSpPr>
        <p:spPr bwMode="auto">
          <a:xfrm>
            <a:off x="9144000" y="30480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44" name="Line 48"/>
          <p:cNvSpPr>
            <a:spLocks noChangeShapeType="1"/>
          </p:cNvSpPr>
          <p:nvPr/>
        </p:nvSpPr>
        <p:spPr bwMode="auto">
          <a:xfrm>
            <a:off x="9144000" y="35052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45" name="Line 49"/>
          <p:cNvSpPr>
            <a:spLocks noChangeShapeType="1"/>
          </p:cNvSpPr>
          <p:nvPr/>
        </p:nvSpPr>
        <p:spPr bwMode="auto">
          <a:xfrm>
            <a:off x="9144000" y="3581400"/>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1746" name="Text Box 50"/>
          <p:cNvSpPr txBox="1">
            <a:spLocks noChangeArrowheads="1"/>
          </p:cNvSpPr>
          <p:nvPr/>
        </p:nvSpPr>
        <p:spPr bwMode="auto">
          <a:xfrm>
            <a:off x="2009274" y="1371935"/>
            <a:ext cx="3048000" cy="409575"/>
          </a:xfrm>
          <a:prstGeom prst="rect">
            <a:avLst/>
          </a:prstGeom>
          <a:solidFill>
            <a:srgbClr val="336699"/>
          </a:solidFill>
          <a:ln w="12700">
            <a:solidFill>
              <a:schemeClr val="tx1"/>
            </a:solidFill>
            <a:miter lim="800000"/>
            <a:headEnd/>
            <a:tailEnd/>
          </a:ln>
          <a:effectLst>
            <a:outerShdw dist="107763" dir="2700000" algn="ctr" rotWithShape="0">
              <a:schemeClr val="bg2"/>
            </a:outerShdw>
          </a:effectLst>
        </p:spPr>
        <p:txBody>
          <a:bodyPr>
            <a:spAutoFit/>
          </a:bodyPr>
          <a:lstStyle/>
          <a:p>
            <a:pPr algn="ctr" eaLnBrk="0" hangingPunct="0">
              <a:spcBef>
                <a:spcPct val="50000"/>
              </a:spcBef>
            </a:pPr>
            <a:r>
              <a:rPr lang="id-ID" altLang="id-ID" sz="2000" b="1" dirty="0">
                <a:solidFill>
                  <a:srgbClr val="FFFF00"/>
                </a:solidFill>
                <a:effectLst>
                  <a:outerShdw blurRad="38100" dist="38100" dir="2700000" algn="tl">
                    <a:srgbClr val="000000"/>
                  </a:outerShdw>
                </a:effectLst>
                <a:latin typeface="+mj-lt"/>
              </a:rPr>
              <a:t>Laporan Keuangan</a:t>
            </a:r>
            <a:endParaRPr lang="en-US" altLang="id-ID" sz="2000" b="1" dirty="0">
              <a:solidFill>
                <a:srgbClr val="FFFF00"/>
              </a:solidFill>
              <a:effectLst>
                <a:outerShdw blurRad="38100" dist="38100" dir="2700000" algn="tl">
                  <a:srgbClr val="000000"/>
                </a:outerShdw>
              </a:effectLst>
              <a:latin typeface="+mj-lt"/>
            </a:endParaRPr>
          </a:p>
        </p:txBody>
      </p:sp>
      <p:sp>
        <p:nvSpPr>
          <p:cNvPr id="1181796" name="Text Box 100"/>
          <p:cNvSpPr txBox="1">
            <a:spLocks noChangeArrowheads="1"/>
          </p:cNvSpPr>
          <p:nvPr/>
        </p:nvSpPr>
        <p:spPr bwMode="auto">
          <a:xfrm>
            <a:off x="5181600" y="1447800"/>
            <a:ext cx="1219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800" b="1" dirty="0">
                <a:solidFill>
                  <a:srgbClr val="000000"/>
                </a:solidFill>
                <a:latin typeface="+mj-lt"/>
              </a:rPr>
              <a:t>2011</a:t>
            </a:r>
          </a:p>
        </p:txBody>
      </p:sp>
      <p:sp>
        <p:nvSpPr>
          <p:cNvPr id="104" name="Title 1"/>
          <p:cNvSpPr>
            <a:spLocks noGrp="1"/>
          </p:cNvSpPr>
          <p:nvPr>
            <p:ph type="title"/>
          </p:nvPr>
        </p:nvSpPr>
        <p:spPr>
          <a:xfrm>
            <a:off x="1359500" y="524384"/>
            <a:ext cx="8863400" cy="780400"/>
          </a:xfrm>
        </p:spPr>
        <p:txBody>
          <a:bodyPr>
            <a:noAutofit/>
          </a:bodyPr>
          <a:lstStyle/>
          <a:p>
            <a:r>
              <a:rPr lang="id-ID" sz="3600" dirty="0">
                <a:latin typeface="Fjalla One" panose="02000506040000020004" pitchFamily="2" charset="0"/>
              </a:rPr>
              <a:t>Ilustrasi Perbedaan Temporer – Liabilitas 1</a:t>
            </a:r>
          </a:p>
        </p:txBody>
      </p:sp>
      <p:sp>
        <p:nvSpPr>
          <p:cNvPr id="105" name="Text Box 7"/>
          <p:cNvSpPr txBox="1">
            <a:spLocks noChangeArrowheads="1"/>
          </p:cNvSpPr>
          <p:nvPr/>
        </p:nvSpPr>
        <p:spPr bwMode="auto">
          <a:xfrm>
            <a:off x="6477000" y="1905000"/>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26</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06" name="Text Box 9"/>
          <p:cNvSpPr txBox="1">
            <a:spLocks noChangeArrowheads="1"/>
          </p:cNvSpPr>
          <p:nvPr/>
        </p:nvSpPr>
        <p:spPr bwMode="auto">
          <a:xfrm>
            <a:off x="6477000" y="2224088"/>
            <a:ext cx="1219200" cy="33655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12</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07" name="Text Box 11"/>
          <p:cNvSpPr txBox="1">
            <a:spLocks noChangeArrowheads="1"/>
          </p:cNvSpPr>
          <p:nvPr/>
        </p:nvSpPr>
        <p:spPr bwMode="auto">
          <a:xfrm>
            <a:off x="6477000" y="2605088"/>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14</a:t>
            </a:r>
            <a:r>
              <a:rPr lang="en-US" altLang="id-ID" sz="1600" dirty="0">
                <a:solidFill>
                  <a:srgbClr val="800000"/>
                </a:solidFill>
              </a:rPr>
              <a:t>0</a:t>
            </a:r>
            <a:r>
              <a:rPr lang="id-ID" altLang="id-ID" sz="1600" dirty="0">
                <a:solidFill>
                  <a:srgbClr val="800000"/>
                </a:solidFill>
              </a:rPr>
              <a:t>.</a:t>
            </a:r>
            <a:r>
              <a:rPr lang="en-US" altLang="id-ID" sz="1600" dirty="0">
                <a:solidFill>
                  <a:srgbClr val="800000"/>
                </a:solidFill>
              </a:rPr>
              <a:t>000</a:t>
            </a:r>
          </a:p>
        </p:txBody>
      </p:sp>
      <p:sp>
        <p:nvSpPr>
          <p:cNvPr id="108" name="Text Box 14"/>
          <p:cNvSpPr txBox="1">
            <a:spLocks noChangeArrowheads="1"/>
          </p:cNvSpPr>
          <p:nvPr/>
        </p:nvSpPr>
        <p:spPr bwMode="auto">
          <a:xfrm>
            <a:off x="6477000" y="3138488"/>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35.</a:t>
            </a:r>
            <a:r>
              <a:rPr lang="en-US" altLang="id-ID" sz="1600" dirty="0">
                <a:solidFill>
                  <a:srgbClr val="800000"/>
                </a:solidFill>
              </a:rPr>
              <a:t>000</a:t>
            </a:r>
          </a:p>
        </p:txBody>
      </p:sp>
      <p:sp>
        <p:nvSpPr>
          <p:cNvPr id="109" name="Text Box 7"/>
          <p:cNvSpPr txBox="1">
            <a:spLocks noChangeArrowheads="1"/>
          </p:cNvSpPr>
          <p:nvPr/>
        </p:nvSpPr>
        <p:spPr bwMode="auto">
          <a:xfrm>
            <a:off x="7772400" y="1905000"/>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26</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10" name="Text Box 9"/>
          <p:cNvSpPr txBox="1">
            <a:spLocks noChangeArrowheads="1"/>
          </p:cNvSpPr>
          <p:nvPr/>
        </p:nvSpPr>
        <p:spPr bwMode="auto">
          <a:xfrm>
            <a:off x="7772400" y="2224088"/>
            <a:ext cx="1219200" cy="33655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12</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11" name="Text Box 11"/>
          <p:cNvSpPr txBox="1">
            <a:spLocks noChangeArrowheads="1"/>
          </p:cNvSpPr>
          <p:nvPr/>
        </p:nvSpPr>
        <p:spPr bwMode="auto">
          <a:xfrm>
            <a:off x="7772400" y="2605088"/>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14</a:t>
            </a:r>
            <a:r>
              <a:rPr lang="en-US" altLang="id-ID" sz="1600" dirty="0">
                <a:solidFill>
                  <a:srgbClr val="800000"/>
                </a:solidFill>
              </a:rPr>
              <a:t>0</a:t>
            </a:r>
            <a:r>
              <a:rPr lang="id-ID" altLang="id-ID" sz="1600" dirty="0">
                <a:solidFill>
                  <a:srgbClr val="800000"/>
                </a:solidFill>
              </a:rPr>
              <a:t>.</a:t>
            </a:r>
            <a:r>
              <a:rPr lang="en-US" altLang="id-ID" sz="1600" dirty="0">
                <a:solidFill>
                  <a:srgbClr val="800000"/>
                </a:solidFill>
              </a:rPr>
              <a:t>000</a:t>
            </a:r>
          </a:p>
        </p:txBody>
      </p:sp>
      <p:sp>
        <p:nvSpPr>
          <p:cNvPr id="112" name="Text Box 14"/>
          <p:cNvSpPr txBox="1">
            <a:spLocks noChangeArrowheads="1"/>
          </p:cNvSpPr>
          <p:nvPr/>
        </p:nvSpPr>
        <p:spPr bwMode="auto">
          <a:xfrm>
            <a:off x="7772400" y="3138488"/>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35.</a:t>
            </a:r>
            <a:r>
              <a:rPr lang="en-US" altLang="id-ID" sz="1600" dirty="0">
                <a:solidFill>
                  <a:srgbClr val="800000"/>
                </a:solidFill>
              </a:rPr>
              <a:t>000</a:t>
            </a:r>
          </a:p>
        </p:txBody>
      </p:sp>
      <p:sp>
        <p:nvSpPr>
          <p:cNvPr id="113" name="Text Box 7"/>
          <p:cNvSpPr txBox="1">
            <a:spLocks noChangeArrowheads="1"/>
          </p:cNvSpPr>
          <p:nvPr/>
        </p:nvSpPr>
        <p:spPr bwMode="auto">
          <a:xfrm>
            <a:off x="9067800" y="1905000"/>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78</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14" name="Text Box 9"/>
          <p:cNvSpPr txBox="1">
            <a:spLocks noChangeArrowheads="1"/>
          </p:cNvSpPr>
          <p:nvPr/>
        </p:nvSpPr>
        <p:spPr bwMode="auto">
          <a:xfrm>
            <a:off x="9067800" y="2224088"/>
            <a:ext cx="1219200" cy="33655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36</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15" name="Text Box 11"/>
          <p:cNvSpPr txBox="1">
            <a:spLocks noChangeArrowheads="1"/>
          </p:cNvSpPr>
          <p:nvPr/>
        </p:nvSpPr>
        <p:spPr bwMode="auto">
          <a:xfrm>
            <a:off x="9067800" y="2605088"/>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42</a:t>
            </a:r>
            <a:r>
              <a:rPr lang="en-US" altLang="id-ID" sz="1600" dirty="0">
                <a:solidFill>
                  <a:srgbClr val="800000"/>
                </a:solidFill>
              </a:rPr>
              <a:t>0</a:t>
            </a:r>
            <a:r>
              <a:rPr lang="id-ID" altLang="id-ID" sz="1600" dirty="0">
                <a:solidFill>
                  <a:srgbClr val="800000"/>
                </a:solidFill>
              </a:rPr>
              <a:t>.</a:t>
            </a:r>
            <a:r>
              <a:rPr lang="en-US" altLang="id-ID" sz="1600" dirty="0">
                <a:solidFill>
                  <a:srgbClr val="800000"/>
                </a:solidFill>
              </a:rPr>
              <a:t>000</a:t>
            </a:r>
          </a:p>
        </p:txBody>
      </p:sp>
      <p:sp>
        <p:nvSpPr>
          <p:cNvPr id="116" name="Text Box 14"/>
          <p:cNvSpPr txBox="1">
            <a:spLocks noChangeArrowheads="1"/>
          </p:cNvSpPr>
          <p:nvPr/>
        </p:nvSpPr>
        <p:spPr bwMode="auto">
          <a:xfrm>
            <a:off x="9067800" y="3138488"/>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105.</a:t>
            </a:r>
            <a:r>
              <a:rPr lang="en-US" altLang="id-ID" sz="1600" dirty="0">
                <a:solidFill>
                  <a:srgbClr val="800000"/>
                </a:solidFill>
              </a:rPr>
              <a:t>000</a:t>
            </a:r>
          </a:p>
        </p:txBody>
      </p:sp>
      <p:sp>
        <p:nvSpPr>
          <p:cNvPr id="117" name="Text Box 3"/>
          <p:cNvSpPr txBox="1">
            <a:spLocks noChangeArrowheads="1"/>
          </p:cNvSpPr>
          <p:nvPr/>
        </p:nvSpPr>
        <p:spPr bwMode="auto">
          <a:xfrm>
            <a:off x="1905000" y="4419266"/>
            <a:ext cx="1752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id-ID" altLang="id-ID" sz="1800" dirty="0">
                <a:solidFill>
                  <a:srgbClr val="000000"/>
                </a:solidFill>
              </a:rPr>
              <a:t>Penghasilan</a:t>
            </a:r>
            <a:endParaRPr lang="en-US" altLang="id-ID" sz="1800" dirty="0">
              <a:solidFill>
                <a:srgbClr val="000000"/>
              </a:solidFill>
            </a:endParaRPr>
          </a:p>
        </p:txBody>
      </p:sp>
      <p:sp>
        <p:nvSpPr>
          <p:cNvPr id="118" name="Text Box 4"/>
          <p:cNvSpPr txBox="1">
            <a:spLocks noChangeArrowheads="1"/>
          </p:cNvSpPr>
          <p:nvPr/>
        </p:nvSpPr>
        <p:spPr bwMode="auto">
          <a:xfrm>
            <a:off x="1905000" y="4738354"/>
            <a:ext cx="3048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id-ID" altLang="id-ID" sz="1800" dirty="0">
                <a:solidFill>
                  <a:srgbClr val="000000"/>
                </a:solidFill>
              </a:rPr>
              <a:t>Beban yang boleh dikurangkan</a:t>
            </a:r>
            <a:endParaRPr lang="en-US" altLang="id-ID" sz="1800" dirty="0">
              <a:solidFill>
                <a:srgbClr val="000000"/>
              </a:solidFill>
            </a:endParaRPr>
          </a:p>
        </p:txBody>
      </p:sp>
      <p:sp>
        <p:nvSpPr>
          <p:cNvPr id="119" name="Text Box 5"/>
          <p:cNvSpPr txBox="1">
            <a:spLocks noChangeArrowheads="1"/>
          </p:cNvSpPr>
          <p:nvPr/>
        </p:nvSpPr>
        <p:spPr bwMode="auto">
          <a:xfrm>
            <a:off x="1905000" y="5119354"/>
            <a:ext cx="2819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id-ID" altLang="id-ID" sz="1800" dirty="0">
                <a:solidFill>
                  <a:srgbClr val="800000"/>
                </a:solidFill>
              </a:rPr>
              <a:t>Penghasilan kena pajak</a:t>
            </a:r>
            <a:endParaRPr lang="en-US" altLang="id-ID" sz="1800" dirty="0">
              <a:solidFill>
                <a:srgbClr val="800000"/>
              </a:solidFill>
            </a:endParaRPr>
          </a:p>
        </p:txBody>
      </p:sp>
      <p:sp>
        <p:nvSpPr>
          <p:cNvPr id="120" name="Text Box 6"/>
          <p:cNvSpPr txBox="1">
            <a:spLocks noChangeArrowheads="1"/>
          </p:cNvSpPr>
          <p:nvPr/>
        </p:nvSpPr>
        <p:spPr bwMode="auto">
          <a:xfrm>
            <a:off x="1905000" y="5652754"/>
            <a:ext cx="3048000" cy="369332"/>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a:spAutoFit/>
          </a:bodyPr>
          <a:lstStyle/>
          <a:p>
            <a:pPr eaLnBrk="0" hangingPunct="0">
              <a:spcBef>
                <a:spcPct val="50000"/>
              </a:spcBef>
            </a:pPr>
            <a:r>
              <a:rPr lang="id-ID" altLang="id-ID" sz="1800" dirty="0">
                <a:solidFill>
                  <a:srgbClr val="800000"/>
                </a:solidFill>
              </a:rPr>
              <a:t>Pajak terutang </a:t>
            </a:r>
            <a:r>
              <a:rPr lang="en-US" altLang="id-ID" sz="1800" dirty="0">
                <a:solidFill>
                  <a:srgbClr val="800000"/>
                </a:solidFill>
              </a:rPr>
              <a:t>(</a:t>
            </a:r>
            <a:r>
              <a:rPr lang="id-ID" altLang="id-ID" sz="1800" dirty="0">
                <a:solidFill>
                  <a:srgbClr val="800000"/>
                </a:solidFill>
              </a:rPr>
              <a:t>2</a:t>
            </a:r>
            <a:r>
              <a:rPr lang="en-US" altLang="id-ID" sz="1800" dirty="0">
                <a:solidFill>
                  <a:srgbClr val="800000"/>
                </a:solidFill>
              </a:rPr>
              <a:t>5%)</a:t>
            </a:r>
          </a:p>
        </p:txBody>
      </p:sp>
      <p:sp>
        <p:nvSpPr>
          <p:cNvPr id="121" name="Text Box 7"/>
          <p:cNvSpPr txBox="1">
            <a:spLocks noChangeArrowheads="1"/>
          </p:cNvSpPr>
          <p:nvPr/>
        </p:nvSpPr>
        <p:spPr bwMode="auto">
          <a:xfrm>
            <a:off x="5181600" y="4419266"/>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20</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22" name="Line 8"/>
          <p:cNvSpPr>
            <a:spLocks noChangeShapeType="1"/>
          </p:cNvSpPr>
          <p:nvPr/>
        </p:nvSpPr>
        <p:spPr bwMode="auto">
          <a:xfrm>
            <a:off x="5257800" y="43430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23" name="Text Box 9"/>
          <p:cNvSpPr txBox="1">
            <a:spLocks noChangeArrowheads="1"/>
          </p:cNvSpPr>
          <p:nvPr/>
        </p:nvSpPr>
        <p:spPr bwMode="auto">
          <a:xfrm>
            <a:off x="5181600" y="4738354"/>
            <a:ext cx="1219200" cy="33655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12</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24" name="Line 10"/>
          <p:cNvSpPr>
            <a:spLocks noChangeShapeType="1"/>
          </p:cNvSpPr>
          <p:nvPr/>
        </p:nvSpPr>
        <p:spPr bwMode="auto">
          <a:xfrm>
            <a:off x="5257800" y="51050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25" name="Text Box 11"/>
          <p:cNvSpPr txBox="1">
            <a:spLocks noChangeArrowheads="1"/>
          </p:cNvSpPr>
          <p:nvPr/>
        </p:nvSpPr>
        <p:spPr bwMode="auto">
          <a:xfrm>
            <a:off x="5181600" y="5119354"/>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8</a:t>
            </a:r>
            <a:r>
              <a:rPr lang="en-US" altLang="id-ID" sz="1600" dirty="0">
                <a:solidFill>
                  <a:srgbClr val="800000"/>
                </a:solidFill>
              </a:rPr>
              <a:t>0</a:t>
            </a:r>
            <a:r>
              <a:rPr lang="id-ID" altLang="id-ID" sz="1600" dirty="0">
                <a:solidFill>
                  <a:srgbClr val="800000"/>
                </a:solidFill>
              </a:rPr>
              <a:t>.</a:t>
            </a:r>
            <a:r>
              <a:rPr lang="en-US" altLang="id-ID" sz="1600" dirty="0">
                <a:solidFill>
                  <a:srgbClr val="800000"/>
                </a:solidFill>
              </a:rPr>
              <a:t>000</a:t>
            </a:r>
          </a:p>
        </p:txBody>
      </p:sp>
      <p:sp>
        <p:nvSpPr>
          <p:cNvPr id="126" name="Line 12"/>
          <p:cNvSpPr>
            <a:spLocks noChangeShapeType="1"/>
          </p:cNvSpPr>
          <p:nvPr/>
        </p:nvSpPr>
        <p:spPr bwMode="auto">
          <a:xfrm>
            <a:off x="5257800" y="54860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27" name="Line 13"/>
          <p:cNvSpPr>
            <a:spLocks noChangeShapeType="1"/>
          </p:cNvSpPr>
          <p:nvPr/>
        </p:nvSpPr>
        <p:spPr bwMode="auto">
          <a:xfrm>
            <a:off x="5257800" y="55622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28" name="Text Box 14"/>
          <p:cNvSpPr txBox="1">
            <a:spLocks noChangeArrowheads="1"/>
          </p:cNvSpPr>
          <p:nvPr/>
        </p:nvSpPr>
        <p:spPr bwMode="auto">
          <a:xfrm>
            <a:off x="5181600" y="5652754"/>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20.</a:t>
            </a:r>
            <a:r>
              <a:rPr lang="en-US" altLang="id-ID" sz="1600" dirty="0">
                <a:solidFill>
                  <a:srgbClr val="800000"/>
                </a:solidFill>
              </a:rPr>
              <a:t>000</a:t>
            </a:r>
          </a:p>
        </p:txBody>
      </p:sp>
      <p:sp>
        <p:nvSpPr>
          <p:cNvPr id="129" name="Line 15"/>
          <p:cNvSpPr>
            <a:spLocks noChangeShapeType="1"/>
          </p:cNvSpPr>
          <p:nvPr/>
        </p:nvSpPr>
        <p:spPr bwMode="auto">
          <a:xfrm>
            <a:off x="5257800" y="60194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30" name="Line 16"/>
          <p:cNvSpPr>
            <a:spLocks noChangeShapeType="1"/>
          </p:cNvSpPr>
          <p:nvPr/>
        </p:nvSpPr>
        <p:spPr bwMode="auto">
          <a:xfrm>
            <a:off x="5257800" y="60956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31" name="Text Box 18"/>
          <p:cNvSpPr txBox="1">
            <a:spLocks noChangeArrowheads="1"/>
          </p:cNvSpPr>
          <p:nvPr/>
        </p:nvSpPr>
        <p:spPr bwMode="auto">
          <a:xfrm>
            <a:off x="6477000" y="3976354"/>
            <a:ext cx="1219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800" b="1" dirty="0">
                <a:solidFill>
                  <a:srgbClr val="000000"/>
                </a:solidFill>
              </a:rPr>
              <a:t>2012</a:t>
            </a:r>
          </a:p>
        </p:txBody>
      </p:sp>
      <p:sp>
        <p:nvSpPr>
          <p:cNvPr id="132" name="Line 19"/>
          <p:cNvSpPr>
            <a:spLocks noChangeShapeType="1"/>
          </p:cNvSpPr>
          <p:nvPr/>
        </p:nvSpPr>
        <p:spPr bwMode="auto">
          <a:xfrm>
            <a:off x="6553200" y="43430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33" name="Line 21"/>
          <p:cNvSpPr>
            <a:spLocks noChangeShapeType="1"/>
          </p:cNvSpPr>
          <p:nvPr/>
        </p:nvSpPr>
        <p:spPr bwMode="auto">
          <a:xfrm>
            <a:off x="6553200" y="51050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34" name="Line 23"/>
          <p:cNvSpPr>
            <a:spLocks noChangeShapeType="1"/>
          </p:cNvSpPr>
          <p:nvPr/>
        </p:nvSpPr>
        <p:spPr bwMode="auto">
          <a:xfrm>
            <a:off x="6553200" y="54860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35" name="Line 24"/>
          <p:cNvSpPr>
            <a:spLocks noChangeShapeType="1"/>
          </p:cNvSpPr>
          <p:nvPr/>
        </p:nvSpPr>
        <p:spPr bwMode="auto">
          <a:xfrm>
            <a:off x="6553200" y="55622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36" name="Line 26"/>
          <p:cNvSpPr>
            <a:spLocks noChangeShapeType="1"/>
          </p:cNvSpPr>
          <p:nvPr/>
        </p:nvSpPr>
        <p:spPr bwMode="auto">
          <a:xfrm>
            <a:off x="6553200" y="60194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37" name="Line 27"/>
          <p:cNvSpPr>
            <a:spLocks noChangeShapeType="1"/>
          </p:cNvSpPr>
          <p:nvPr/>
        </p:nvSpPr>
        <p:spPr bwMode="auto">
          <a:xfrm>
            <a:off x="6553200" y="60956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38" name="Text Box 29"/>
          <p:cNvSpPr txBox="1">
            <a:spLocks noChangeArrowheads="1"/>
          </p:cNvSpPr>
          <p:nvPr/>
        </p:nvSpPr>
        <p:spPr bwMode="auto">
          <a:xfrm>
            <a:off x="7772400" y="3976354"/>
            <a:ext cx="1219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800" b="1" dirty="0">
                <a:solidFill>
                  <a:srgbClr val="000000"/>
                </a:solidFill>
                <a:latin typeface="+mj-lt"/>
              </a:rPr>
              <a:t>2013</a:t>
            </a:r>
          </a:p>
        </p:txBody>
      </p:sp>
      <p:sp>
        <p:nvSpPr>
          <p:cNvPr id="139" name="Line 30"/>
          <p:cNvSpPr>
            <a:spLocks noChangeShapeType="1"/>
          </p:cNvSpPr>
          <p:nvPr/>
        </p:nvSpPr>
        <p:spPr bwMode="auto">
          <a:xfrm>
            <a:off x="7848600" y="43430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40" name="Line 32"/>
          <p:cNvSpPr>
            <a:spLocks noChangeShapeType="1"/>
          </p:cNvSpPr>
          <p:nvPr/>
        </p:nvSpPr>
        <p:spPr bwMode="auto">
          <a:xfrm>
            <a:off x="7848600" y="51050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41" name="Line 34"/>
          <p:cNvSpPr>
            <a:spLocks noChangeShapeType="1"/>
          </p:cNvSpPr>
          <p:nvPr/>
        </p:nvSpPr>
        <p:spPr bwMode="auto">
          <a:xfrm>
            <a:off x="7848600" y="54860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42" name="Line 35"/>
          <p:cNvSpPr>
            <a:spLocks noChangeShapeType="1"/>
          </p:cNvSpPr>
          <p:nvPr/>
        </p:nvSpPr>
        <p:spPr bwMode="auto">
          <a:xfrm>
            <a:off x="7848600" y="55622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43" name="Line 37"/>
          <p:cNvSpPr>
            <a:spLocks noChangeShapeType="1"/>
          </p:cNvSpPr>
          <p:nvPr/>
        </p:nvSpPr>
        <p:spPr bwMode="auto">
          <a:xfrm>
            <a:off x="7848600" y="60194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44" name="Line 38"/>
          <p:cNvSpPr>
            <a:spLocks noChangeShapeType="1"/>
          </p:cNvSpPr>
          <p:nvPr/>
        </p:nvSpPr>
        <p:spPr bwMode="auto">
          <a:xfrm>
            <a:off x="7848600" y="60956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45" name="Text Box 40"/>
          <p:cNvSpPr txBox="1">
            <a:spLocks noChangeArrowheads="1"/>
          </p:cNvSpPr>
          <p:nvPr/>
        </p:nvSpPr>
        <p:spPr bwMode="auto">
          <a:xfrm>
            <a:off x="9067800" y="3976354"/>
            <a:ext cx="1219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800" b="1" dirty="0">
                <a:solidFill>
                  <a:srgbClr val="000000"/>
                </a:solidFill>
                <a:latin typeface="+mj-lt"/>
              </a:rPr>
              <a:t>Total</a:t>
            </a:r>
          </a:p>
        </p:txBody>
      </p:sp>
      <p:sp>
        <p:nvSpPr>
          <p:cNvPr id="146" name="Line 41"/>
          <p:cNvSpPr>
            <a:spLocks noChangeShapeType="1"/>
          </p:cNvSpPr>
          <p:nvPr/>
        </p:nvSpPr>
        <p:spPr bwMode="auto">
          <a:xfrm>
            <a:off x="9144000" y="43430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47" name="Line 43"/>
          <p:cNvSpPr>
            <a:spLocks noChangeShapeType="1"/>
          </p:cNvSpPr>
          <p:nvPr/>
        </p:nvSpPr>
        <p:spPr bwMode="auto">
          <a:xfrm>
            <a:off x="9144000" y="51050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48" name="Line 45"/>
          <p:cNvSpPr>
            <a:spLocks noChangeShapeType="1"/>
          </p:cNvSpPr>
          <p:nvPr/>
        </p:nvSpPr>
        <p:spPr bwMode="auto">
          <a:xfrm>
            <a:off x="9144000" y="54860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49" name="Line 46"/>
          <p:cNvSpPr>
            <a:spLocks noChangeShapeType="1"/>
          </p:cNvSpPr>
          <p:nvPr/>
        </p:nvSpPr>
        <p:spPr bwMode="auto">
          <a:xfrm>
            <a:off x="9144000" y="55622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50" name="Line 48"/>
          <p:cNvSpPr>
            <a:spLocks noChangeShapeType="1"/>
          </p:cNvSpPr>
          <p:nvPr/>
        </p:nvSpPr>
        <p:spPr bwMode="auto">
          <a:xfrm>
            <a:off x="9144000" y="60194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51" name="Line 49"/>
          <p:cNvSpPr>
            <a:spLocks noChangeShapeType="1"/>
          </p:cNvSpPr>
          <p:nvPr/>
        </p:nvSpPr>
        <p:spPr bwMode="auto">
          <a:xfrm>
            <a:off x="9144000" y="6095666"/>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52" name="Text Box 50"/>
          <p:cNvSpPr txBox="1">
            <a:spLocks noChangeArrowheads="1"/>
          </p:cNvSpPr>
          <p:nvPr/>
        </p:nvSpPr>
        <p:spPr bwMode="auto">
          <a:xfrm>
            <a:off x="2009274" y="3886201"/>
            <a:ext cx="3048000" cy="409575"/>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eaLnBrk="0" hangingPunct="0">
              <a:spcBef>
                <a:spcPct val="50000"/>
              </a:spcBef>
            </a:pPr>
            <a:r>
              <a:rPr lang="id-ID" altLang="id-ID" sz="2000" b="1" dirty="0">
                <a:solidFill>
                  <a:srgbClr val="FFFF00"/>
                </a:solidFill>
                <a:effectLst>
                  <a:outerShdw blurRad="38100" dist="38100" dir="2700000" algn="tl">
                    <a:srgbClr val="000000"/>
                  </a:outerShdw>
                </a:effectLst>
                <a:latin typeface="+mj-lt"/>
              </a:rPr>
              <a:t>Laporan Pajak</a:t>
            </a:r>
            <a:endParaRPr lang="en-US" altLang="id-ID" sz="2000" b="1" dirty="0">
              <a:solidFill>
                <a:srgbClr val="FFFF00"/>
              </a:solidFill>
              <a:effectLst>
                <a:outerShdw blurRad="38100" dist="38100" dir="2700000" algn="tl">
                  <a:srgbClr val="000000"/>
                </a:outerShdw>
              </a:effectLst>
              <a:latin typeface="+mj-lt"/>
            </a:endParaRPr>
          </a:p>
        </p:txBody>
      </p:sp>
      <p:sp>
        <p:nvSpPr>
          <p:cNvPr id="153" name="Text Box 100"/>
          <p:cNvSpPr txBox="1">
            <a:spLocks noChangeArrowheads="1"/>
          </p:cNvSpPr>
          <p:nvPr/>
        </p:nvSpPr>
        <p:spPr bwMode="auto">
          <a:xfrm>
            <a:off x="5181600" y="3962066"/>
            <a:ext cx="1219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800" b="1" dirty="0">
                <a:solidFill>
                  <a:srgbClr val="000000"/>
                </a:solidFill>
                <a:latin typeface="+mj-lt"/>
              </a:rPr>
              <a:t>2011</a:t>
            </a:r>
          </a:p>
        </p:txBody>
      </p:sp>
      <p:sp>
        <p:nvSpPr>
          <p:cNvPr id="154" name="Text Box 7"/>
          <p:cNvSpPr txBox="1">
            <a:spLocks noChangeArrowheads="1"/>
          </p:cNvSpPr>
          <p:nvPr/>
        </p:nvSpPr>
        <p:spPr bwMode="auto">
          <a:xfrm>
            <a:off x="6477000" y="4419266"/>
            <a:ext cx="12192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300.</a:t>
            </a:r>
            <a:r>
              <a:rPr lang="en-US" altLang="id-ID" sz="1600" dirty="0">
                <a:solidFill>
                  <a:srgbClr val="000000"/>
                </a:solidFill>
              </a:rPr>
              <a:t>000</a:t>
            </a:r>
          </a:p>
        </p:txBody>
      </p:sp>
      <p:sp>
        <p:nvSpPr>
          <p:cNvPr id="155" name="Text Box 9"/>
          <p:cNvSpPr txBox="1">
            <a:spLocks noChangeArrowheads="1"/>
          </p:cNvSpPr>
          <p:nvPr/>
        </p:nvSpPr>
        <p:spPr bwMode="auto">
          <a:xfrm>
            <a:off x="6477000" y="4738354"/>
            <a:ext cx="1219200" cy="33655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12</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56" name="Text Box 11"/>
          <p:cNvSpPr txBox="1">
            <a:spLocks noChangeArrowheads="1"/>
          </p:cNvSpPr>
          <p:nvPr/>
        </p:nvSpPr>
        <p:spPr bwMode="auto">
          <a:xfrm>
            <a:off x="6477000" y="5119354"/>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18</a:t>
            </a:r>
            <a:r>
              <a:rPr lang="en-US" altLang="id-ID" sz="1600" dirty="0">
                <a:solidFill>
                  <a:srgbClr val="800000"/>
                </a:solidFill>
              </a:rPr>
              <a:t>0</a:t>
            </a:r>
            <a:r>
              <a:rPr lang="id-ID" altLang="id-ID" sz="1600" dirty="0">
                <a:solidFill>
                  <a:srgbClr val="800000"/>
                </a:solidFill>
              </a:rPr>
              <a:t>.</a:t>
            </a:r>
            <a:r>
              <a:rPr lang="en-US" altLang="id-ID" sz="1600" dirty="0">
                <a:solidFill>
                  <a:srgbClr val="800000"/>
                </a:solidFill>
              </a:rPr>
              <a:t>000</a:t>
            </a:r>
          </a:p>
        </p:txBody>
      </p:sp>
      <p:sp>
        <p:nvSpPr>
          <p:cNvPr id="157" name="Text Box 14"/>
          <p:cNvSpPr txBox="1">
            <a:spLocks noChangeArrowheads="1"/>
          </p:cNvSpPr>
          <p:nvPr/>
        </p:nvSpPr>
        <p:spPr bwMode="auto">
          <a:xfrm>
            <a:off x="6477000" y="5652754"/>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45.</a:t>
            </a:r>
            <a:r>
              <a:rPr lang="en-US" altLang="id-ID" sz="1600" dirty="0">
                <a:solidFill>
                  <a:srgbClr val="800000"/>
                </a:solidFill>
              </a:rPr>
              <a:t>000</a:t>
            </a:r>
          </a:p>
        </p:txBody>
      </p:sp>
      <p:sp>
        <p:nvSpPr>
          <p:cNvPr id="158" name="Text Box 7"/>
          <p:cNvSpPr txBox="1">
            <a:spLocks noChangeArrowheads="1"/>
          </p:cNvSpPr>
          <p:nvPr/>
        </p:nvSpPr>
        <p:spPr bwMode="auto">
          <a:xfrm>
            <a:off x="7772400" y="4419266"/>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28</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59" name="Text Box 9"/>
          <p:cNvSpPr txBox="1">
            <a:spLocks noChangeArrowheads="1"/>
          </p:cNvSpPr>
          <p:nvPr/>
        </p:nvSpPr>
        <p:spPr bwMode="auto">
          <a:xfrm>
            <a:off x="7772400" y="4738354"/>
            <a:ext cx="1219200" cy="33655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12</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60" name="Text Box 11"/>
          <p:cNvSpPr txBox="1">
            <a:spLocks noChangeArrowheads="1"/>
          </p:cNvSpPr>
          <p:nvPr/>
        </p:nvSpPr>
        <p:spPr bwMode="auto">
          <a:xfrm>
            <a:off x="7772400" y="5119354"/>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16</a:t>
            </a:r>
            <a:r>
              <a:rPr lang="en-US" altLang="id-ID" sz="1600" dirty="0">
                <a:solidFill>
                  <a:srgbClr val="800000"/>
                </a:solidFill>
              </a:rPr>
              <a:t>0</a:t>
            </a:r>
            <a:r>
              <a:rPr lang="id-ID" altLang="id-ID" sz="1600" dirty="0">
                <a:solidFill>
                  <a:srgbClr val="800000"/>
                </a:solidFill>
              </a:rPr>
              <a:t>.</a:t>
            </a:r>
            <a:r>
              <a:rPr lang="en-US" altLang="id-ID" sz="1600" dirty="0">
                <a:solidFill>
                  <a:srgbClr val="800000"/>
                </a:solidFill>
              </a:rPr>
              <a:t>000</a:t>
            </a:r>
          </a:p>
        </p:txBody>
      </p:sp>
      <p:sp>
        <p:nvSpPr>
          <p:cNvPr id="161" name="Text Box 14"/>
          <p:cNvSpPr txBox="1">
            <a:spLocks noChangeArrowheads="1"/>
          </p:cNvSpPr>
          <p:nvPr/>
        </p:nvSpPr>
        <p:spPr bwMode="auto">
          <a:xfrm>
            <a:off x="7772400" y="5652754"/>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40.</a:t>
            </a:r>
            <a:r>
              <a:rPr lang="en-US" altLang="id-ID" sz="1600" dirty="0">
                <a:solidFill>
                  <a:srgbClr val="800000"/>
                </a:solidFill>
              </a:rPr>
              <a:t>000</a:t>
            </a:r>
          </a:p>
        </p:txBody>
      </p:sp>
      <p:sp>
        <p:nvSpPr>
          <p:cNvPr id="162" name="Text Box 7"/>
          <p:cNvSpPr txBox="1">
            <a:spLocks noChangeArrowheads="1"/>
          </p:cNvSpPr>
          <p:nvPr/>
        </p:nvSpPr>
        <p:spPr bwMode="auto">
          <a:xfrm>
            <a:off x="9067800" y="4419266"/>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78</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63" name="Text Box 9"/>
          <p:cNvSpPr txBox="1">
            <a:spLocks noChangeArrowheads="1"/>
          </p:cNvSpPr>
          <p:nvPr/>
        </p:nvSpPr>
        <p:spPr bwMode="auto">
          <a:xfrm>
            <a:off x="9067800" y="4738354"/>
            <a:ext cx="1219200" cy="33655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36</a:t>
            </a:r>
            <a:r>
              <a:rPr lang="en-US" altLang="id-ID" sz="1600" dirty="0">
                <a:solidFill>
                  <a:srgbClr val="000000"/>
                </a:solidFill>
              </a:rPr>
              <a:t>0</a:t>
            </a:r>
            <a:r>
              <a:rPr lang="id-ID" altLang="id-ID" sz="1600" dirty="0">
                <a:solidFill>
                  <a:srgbClr val="000000"/>
                </a:solidFill>
              </a:rPr>
              <a:t>.</a:t>
            </a:r>
            <a:r>
              <a:rPr lang="en-US" altLang="id-ID" sz="1600" dirty="0">
                <a:solidFill>
                  <a:srgbClr val="000000"/>
                </a:solidFill>
              </a:rPr>
              <a:t>000</a:t>
            </a:r>
          </a:p>
        </p:txBody>
      </p:sp>
      <p:sp>
        <p:nvSpPr>
          <p:cNvPr id="164" name="Text Box 11"/>
          <p:cNvSpPr txBox="1">
            <a:spLocks noChangeArrowheads="1"/>
          </p:cNvSpPr>
          <p:nvPr/>
        </p:nvSpPr>
        <p:spPr bwMode="auto">
          <a:xfrm>
            <a:off x="9067800" y="5119354"/>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42</a:t>
            </a:r>
            <a:r>
              <a:rPr lang="en-US" altLang="id-ID" sz="1600" dirty="0">
                <a:solidFill>
                  <a:srgbClr val="800000"/>
                </a:solidFill>
              </a:rPr>
              <a:t>0</a:t>
            </a:r>
            <a:r>
              <a:rPr lang="id-ID" altLang="id-ID" sz="1600" dirty="0">
                <a:solidFill>
                  <a:srgbClr val="800000"/>
                </a:solidFill>
              </a:rPr>
              <a:t>.</a:t>
            </a:r>
            <a:r>
              <a:rPr lang="en-US" altLang="id-ID" sz="1600" dirty="0">
                <a:solidFill>
                  <a:srgbClr val="800000"/>
                </a:solidFill>
              </a:rPr>
              <a:t>000</a:t>
            </a:r>
          </a:p>
        </p:txBody>
      </p:sp>
      <p:sp>
        <p:nvSpPr>
          <p:cNvPr id="165" name="Text Box 14"/>
          <p:cNvSpPr txBox="1">
            <a:spLocks noChangeArrowheads="1"/>
          </p:cNvSpPr>
          <p:nvPr/>
        </p:nvSpPr>
        <p:spPr bwMode="auto">
          <a:xfrm>
            <a:off x="9067800" y="5652754"/>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800000"/>
                </a:solidFill>
              </a:rPr>
              <a:t>105.</a:t>
            </a:r>
            <a:r>
              <a:rPr lang="en-US" altLang="id-ID" sz="1600" dirty="0">
                <a:solidFill>
                  <a:srgbClr val="800000"/>
                </a:solidFill>
              </a:rPr>
              <a:t>000</a:t>
            </a:r>
          </a:p>
        </p:txBody>
      </p:sp>
      <p:sp>
        <p:nvSpPr>
          <p:cNvPr id="103" name="Slide Number Placeholder 3">
            <a:extLst>
              <a:ext uri="{FF2B5EF4-FFF2-40B4-BE49-F238E27FC236}">
                <a16:creationId xmlns:a16="http://schemas.microsoft.com/office/drawing/2014/main" id="{74E9ACC2-565F-4826-B473-20BE8A9B7F54}"/>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52</a:t>
            </a:fld>
            <a:endParaRPr lang="en-US" sz="1600" b="1" dirty="0">
              <a:latin typeface="+mj-lt"/>
            </a:endParaRPr>
          </a:p>
        </p:txBody>
      </p:sp>
    </p:spTree>
    <p:extLst>
      <p:ext uri="{BB962C8B-B14F-4D97-AF65-F5344CB8AC3E}">
        <p14:creationId xmlns:p14="http://schemas.microsoft.com/office/powerpoint/2010/main" val="21912197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723" name="Text Box 3"/>
          <p:cNvSpPr txBox="1">
            <a:spLocks noChangeArrowheads="1"/>
          </p:cNvSpPr>
          <p:nvPr/>
        </p:nvSpPr>
        <p:spPr bwMode="auto">
          <a:xfrm>
            <a:off x="1524000" y="1523999"/>
            <a:ext cx="32004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id-ID" sz="1600" dirty="0">
                <a:solidFill>
                  <a:srgbClr val="000000"/>
                </a:solidFill>
              </a:rPr>
              <a:t>Beban </a:t>
            </a:r>
            <a:r>
              <a:rPr lang="en-US" altLang="id-ID" sz="1600" dirty="0" err="1">
                <a:solidFill>
                  <a:srgbClr val="000000"/>
                </a:solidFill>
              </a:rPr>
              <a:t>Pajak</a:t>
            </a:r>
            <a:r>
              <a:rPr lang="en-US" altLang="id-ID" sz="1600" dirty="0">
                <a:solidFill>
                  <a:srgbClr val="000000"/>
                </a:solidFill>
              </a:rPr>
              <a:t> </a:t>
            </a:r>
            <a:r>
              <a:rPr lang="id-ID" altLang="id-ID" sz="1600" dirty="0">
                <a:solidFill>
                  <a:srgbClr val="000000"/>
                </a:solidFill>
              </a:rPr>
              <a:t>(PSAK)</a:t>
            </a:r>
            <a:endParaRPr lang="en-US" altLang="id-ID" sz="1600" dirty="0">
              <a:solidFill>
                <a:srgbClr val="000000"/>
              </a:solidFill>
            </a:endParaRPr>
          </a:p>
        </p:txBody>
      </p:sp>
      <p:sp>
        <p:nvSpPr>
          <p:cNvPr id="1182724" name="Text Box 4"/>
          <p:cNvSpPr txBox="1">
            <a:spLocks noChangeArrowheads="1"/>
          </p:cNvSpPr>
          <p:nvPr/>
        </p:nvSpPr>
        <p:spPr bwMode="auto">
          <a:xfrm>
            <a:off x="1524000" y="1843087"/>
            <a:ext cx="3276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id-ID" altLang="id-ID" sz="1600" dirty="0">
                <a:solidFill>
                  <a:srgbClr val="000000"/>
                </a:solidFill>
              </a:rPr>
              <a:t>Pajak Terutang (Fiskal)</a:t>
            </a:r>
            <a:endParaRPr lang="en-US" altLang="id-ID" sz="1600" dirty="0">
              <a:solidFill>
                <a:srgbClr val="000000"/>
              </a:solidFill>
            </a:endParaRPr>
          </a:p>
        </p:txBody>
      </p:sp>
      <p:sp>
        <p:nvSpPr>
          <p:cNvPr id="1182725" name="Text Box 5"/>
          <p:cNvSpPr txBox="1">
            <a:spLocks noChangeArrowheads="1"/>
          </p:cNvSpPr>
          <p:nvPr/>
        </p:nvSpPr>
        <p:spPr bwMode="auto">
          <a:xfrm>
            <a:off x="1524000" y="2224087"/>
            <a:ext cx="2819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id-ID" sz="1600" dirty="0">
                <a:solidFill>
                  <a:srgbClr val="800000"/>
                </a:solidFill>
              </a:rPr>
              <a:t>Difference</a:t>
            </a:r>
          </a:p>
        </p:txBody>
      </p:sp>
      <p:sp>
        <p:nvSpPr>
          <p:cNvPr id="1182726" name="Text Box 6"/>
          <p:cNvSpPr txBox="1">
            <a:spLocks noChangeArrowheads="1"/>
          </p:cNvSpPr>
          <p:nvPr/>
        </p:nvSpPr>
        <p:spPr bwMode="auto">
          <a:xfrm>
            <a:off x="4800600" y="1523999"/>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35.</a:t>
            </a:r>
            <a:r>
              <a:rPr lang="en-US" altLang="id-ID" sz="1600" dirty="0">
                <a:solidFill>
                  <a:srgbClr val="000000"/>
                </a:solidFill>
              </a:rPr>
              <a:t>000</a:t>
            </a:r>
          </a:p>
        </p:txBody>
      </p:sp>
      <p:sp>
        <p:nvSpPr>
          <p:cNvPr id="1182727" name="Line 7"/>
          <p:cNvSpPr>
            <a:spLocks noChangeShapeType="1"/>
          </p:cNvSpPr>
          <p:nvPr/>
        </p:nvSpPr>
        <p:spPr bwMode="auto">
          <a:xfrm>
            <a:off x="4876800" y="1447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28" name="Text Box 8"/>
          <p:cNvSpPr txBox="1">
            <a:spLocks noChangeArrowheads="1"/>
          </p:cNvSpPr>
          <p:nvPr/>
        </p:nvSpPr>
        <p:spPr bwMode="auto">
          <a:xfrm>
            <a:off x="4800600" y="1843087"/>
            <a:ext cx="1219200" cy="33655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20.</a:t>
            </a:r>
            <a:r>
              <a:rPr lang="en-US" altLang="id-ID" sz="1600" dirty="0">
                <a:solidFill>
                  <a:srgbClr val="000000"/>
                </a:solidFill>
              </a:rPr>
              <a:t>000</a:t>
            </a:r>
          </a:p>
        </p:txBody>
      </p:sp>
      <p:sp>
        <p:nvSpPr>
          <p:cNvPr id="1182729" name="Line 9"/>
          <p:cNvSpPr>
            <a:spLocks noChangeShapeType="1"/>
          </p:cNvSpPr>
          <p:nvPr/>
        </p:nvSpPr>
        <p:spPr bwMode="auto">
          <a:xfrm>
            <a:off x="4876800" y="2209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0" name="Text Box 10"/>
          <p:cNvSpPr txBox="1">
            <a:spLocks noChangeArrowheads="1"/>
          </p:cNvSpPr>
          <p:nvPr/>
        </p:nvSpPr>
        <p:spPr bwMode="auto">
          <a:xfrm>
            <a:off x="4800600" y="22240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id-ID" sz="1600" dirty="0">
                <a:solidFill>
                  <a:srgbClr val="800000"/>
                </a:solidFill>
              </a:rPr>
              <a:t>1</a:t>
            </a:r>
            <a:r>
              <a:rPr lang="id-ID" altLang="id-ID" sz="1600" dirty="0">
                <a:solidFill>
                  <a:srgbClr val="800000"/>
                </a:solidFill>
              </a:rPr>
              <a:t>5.</a:t>
            </a:r>
            <a:r>
              <a:rPr lang="en-US" altLang="id-ID" sz="1600" dirty="0">
                <a:solidFill>
                  <a:srgbClr val="800000"/>
                </a:solidFill>
              </a:rPr>
              <a:t>000</a:t>
            </a:r>
          </a:p>
        </p:txBody>
      </p:sp>
      <p:sp>
        <p:nvSpPr>
          <p:cNvPr id="1182731" name="Line 11"/>
          <p:cNvSpPr>
            <a:spLocks noChangeShapeType="1"/>
          </p:cNvSpPr>
          <p:nvPr/>
        </p:nvSpPr>
        <p:spPr bwMode="auto">
          <a:xfrm>
            <a:off x="4876800" y="2590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2" name="Line 12"/>
          <p:cNvSpPr>
            <a:spLocks noChangeShapeType="1"/>
          </p:cNvSpPr>
          <p:nvPr/>
        </p:nvSpPr>
        <p:spPr bwMode="auto">
          <a:xfrm>
            <a:off x="4876800" y="26669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3" name="Text Box 13"/>
          <p:cNvSpPr txBox="1">
            <a:spLocks noChangeArrowheads="1"/>
          </p:cNvSpPr>
          <p:nvPr/>
        </p:nvSpPr>
        <p:spPr bwMode="auto">
          <a:xfrm>
            <a:off x="6096000" y="1523999"/>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35.</a:t>
            </a:r>
            <a:r>
              <a:rPr lang="en-US" altLang="id-ID" sz="1600" dirty="0">
                <a:solidFill>
                  <a:srgbClr val="000000"/>
                </a:solidFill>
              </a:rPr>
              <a:t>000</a:t>
            </a:r>
          </a:p>
        </p:txBody>
      </p:sp>
      <p:sp>
        <p:nvSpPr>
          <p:cNvPr id="1182734" name="Text Box 14"/>
          <p:cNvSpPr txBox="1">
            <a:spLocks noChangeArrowheads="1"/>
          </p:cNvSpPr>
          <p:nvPr/>
        </p:nvSpPr>
        <p:spPr bwMode="auto">
          <a:xfrm>
            <a:off x="6096000" y="10810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600" b="1" dirty="0">
                <a:solidFill>
                  <a:srgbClr val="000000"/>
                </a:solidFill>
                <a:latin typeface="+mj-lt"/>
              </a:rPr>
              <a:t>2012</a:t>
            </a:r>
          </a:p>
        </p:txBody>
      </p:sp>
      <p:sp>
        <p:nvSpPr>
          <p:cNvPr id="1182735" name="Line 15"/>
          <p:cNvSpPr>
            <a:spLocks noChangeShapeType="1"/>
          </p:cNvSpPr>
          <p:nvPr/>
        </p:nvSpPr>
        <p:spPr bwMode="auto">
          <a:xfrm>
            <a:off x="6172200" y="1447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6" name="Text Box 16"/>
          <p:cNvSpPr txBox="1">
            <a:spLocks noChangeArrowheads="1"/>
          </p:cNvSpPr>
          <p:nvPr/>
        </p:nvSpPr>
        <p:spPr bwMode="auto">
          <a:xfrm>
            <a:off x="6096000" y="18430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45.</a:t>
            </a:r>
            <a:r>
              <a:rPr lang="en-US" altLang="id-ID" sz="1600" dirty="0">
                <a:solidFill>
                  <a:srgbClr val="000000"/>
                </a:solidFill>
              </a:rPr>
              <a:t>000</a:t>
            </a:r>
          </a:p>
        </p:txBody>
      </p:sp>
      <p:sp>
        <p:nvSpPr>
          <p:cNvPr id="1182737" name="Line 17"/>
          <p:cNvSpPr>
            <a:spLocks noChangeShapeType="1"/>
          </p:cNvSpPr>
          <p:nvPr/>
        </p:nvSpPr>
        <p:spPr bwMode="auto">
          <a:xfrm>
            <a:off x="6172200" y="2209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8" name="Text Box 18"/>
          <p:cNvSpPr txBox="1">
            <a:spLocks noChangeArrowheads="1"/>
          </p:cNvSpPr>
          <p:nvPr/>
        </p:nvSpPr>
        <p:spPr bwMode="auto">
          <a:xfrm>
            <a:off x="6172200" y="22240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id-ID" sz="1600" dirty="0">
                <a:solidFill>
                  <a:srgbClr val="800000"/>
                </a:solidFill>
              </a:rPr>
              <a:t>(</a:t>
            </a:r>
            <a:r>
              <a:rPr lang="id-ID" altLang="id-ID" sz="1600" dirty="0">
                <a:solidFill>
                  <a:srgbClr val="800000"/>
                </a:solidFill>
              </a:rPr>
              <a:t>10.</a:t>
            </a:r>
            <a:r>
              <a:rPr lang="en-US" altLang="id-ID" sz="1600" dirty="0">
                <a:solidFill>
                  <a:srgbClr val="800000"/>
                </a:solidFill>
              </a:rPr>
              <a:t>000)</a:t>
            </a:r>
          </a:p>
        </p:txBody>
      </p:sp>
      <p:sp>
        <p:nvSpPr>
          <p:cNvPr id="1182739" name="Line 19"/>
          <p:cNvSpPr>
            <a:spLocks noChangeShapeType="1"/>
          </p:cNvSpPr>
          <p:nvPr/>
        </p:nvSpPr>
        <p:spPr bwMode="auto">
          <a:xfrm>
            <a:off x="6172200" y="2590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0" name="Line 20"/>
          <p:cNvSpPr>
            <a:spLocks noChangeShapeType="1"/>
          </p:cNvSpPr>
          <p:nvPr/>
        </p:nvSpPr>
        <p:spPr bwMode="auto">
          <a:xfrm>
            <a:off x="6172200" y="26669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1" name="Text Box 21"/>
          <p:cNvSpPr txBox="1">
            <a:spLocks noChangeArrowheads="1"/>
          </p:cNvSpPr>
          <p:nvPr/>
        </p:nvSpPr>
        <p:spPr bwMode="auto">
          <a:xfrm>
            <a:off x="7391400" y="1523999"/>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35.</a:t>
            </a:r>
            <a:r>
              <a:rPr lang="en-US" altLang="id-ID" sz="1600" dirty="0">
                <a:solidFill>
                  <a:srgbClr val="000000"/>
                </a:solidFill>
              </a:rPr>
              <a:t>000</a:t>
            </a:r>
          </a:p>
        </p:txBody>
      </p:sp>
      <p:sp>
        <p:nvSpPr>
          <p:cNvPr id="1182742" name="Text Box 22"/>
          <p:cNvSpPr txBox="1">
            <a:spLocks noChangeArrowheads="1"/>
          </p:cNvSpPr>
          <p:nvPr/>
        </p:nvSpPr>
        <p:spPr bwMode="auto">
          <a:xfrm>
            <a:off x="7391400" y="10810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600" b="1" dirty="0">
                <a:solidFill>
                  <a:srgbClr val="000000"/>
                </a:solidFill>
                <a:latin typeface="+mj-lt"/>
              </a:rPr>
              <a:t>2013</a:t>
            </a:r>
          </a:p>
        </p:txBody>
      </p:sp>
      <p:sp>
        <p:nvSpPr>
          <p:cNvPr id="1182743" name="Line 23"/>
          <p:cNvSpPr>
            <a:spLocks noChangeShapeType="1"/>
          </p:cNvSpPr>
          <p:nvPr/>
        </p:nvSpPr>
        <p:spPr bwMode="auto">
          <a:xfrm>
            <a:off x="7467600" y="1447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4" name="Text Box 24"/>
          <p:cNvSpPr txBox="1">
            <a:spLocks noChangeArrowheads="1"/>
          </p:cNvSpPr>
          <p:nvPr/>
        </p:nvSpPr>
        <p:spPr bwMode="auto">
          <a:xfrm>
            <a:off x="7391400" y="18430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40.</a:t>
            </a:r>
            <a:r>
              <a:rPr lang="en-US" altLang="id-ID" sz="1600" dirty="0">
                <a:solidFill>
                  <a:srgbClr val="000000"/>
                </a:solidFill>
              </a:rPr>
              <a:t>000</a:t>
            </a:r>
          </a:p>
        </p:txBody>
      </p:sp>
      <p:sp>
        <p:nvSpPr>
          <p:cNvPr id="1182745" name="Line 25"/>
          <p:cNvSpPr>
            <a:spLocks noChangeShapeType="1"/>
          </p:cNvSpPr>
          <p:nvPr/>
        </p:nvSpPr>
        <p:spPr bwMode="auto">
          <a:xfrm>
            <a:off x="7467600" y="2209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6" name="Text Box 26"/>
          <p:cNvSpPr txBox="1">
            <a:spLocks noChangeArrowheads="1"/>
          </p:cNvSpPr>
          <p:nvPr/>
        </p:nvSpPr>
        <p:spPr bwMode="auto">
          <a:xfrm>
            <a:off x="7467600" y="22240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id-ID" sz="1600" dirty="0">
                <a:solidFill>
                  <a:srgbClr val="800000"/>
                </a:solidFill>
              </a:rPr>
              <a:t>(</a:t>
            </a:r>
            <a:r>
              <a:rPr lang="id-ID" altLang="id-ID" sz="1600" dirty="0">
                <a:solidFill>
                  <a:srgbClr val="800000"/>
                </a:solidFill>
              </a:rPr>
              <a:t>5.</a:t>
            </a:r>
            <a:r>
              <a:rPr lang="en-US" altLang="id-ID" sz="1600" dirty="0">
                <a:solidFill>
                  <a:srgbClr val="800000"/>
                </a:solidFill>
              </a:rPr>
              <a:t>000)</a:t>
            </a:r>
          </a:p>
        </p:txBody>
      </p:sp>
      <p:sp>
        <p:nvSpPr>
          <p:cNvPr id="1182747" name="Line 27"/>
          <p:cNvSpPr>
            <a:spLocks noChangeShapeType="1"/>
          </p:cNvSpPr>
          <p:nvPr/>
        </p:nvSpPr>
        <p:spPr bwMode="auto">
          <a:xfrm>
            <a:off x="7467600" y="2590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8" name="Line 28"/>
          <p:cNvSpPr>
            <a:spLocks noChangeShapeType="1"/>
          </p:cNvSpPr>
          <p:nvPr/>
        </p:nvSpPr>
        <p:spPr bwMode="auto">
          <a:xfrm>
            <a:off x="7467600" y="26669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9" name="Text Box 29"/>
          <p:cNvSpPr txBox="1">
            <a:spLocks noChangeArrowheads="1"/>
          </p:cNvSpPr>
          <p:nvPr/>
        </p:nvSpPr>
        <p:spPr bwMode="auto">
          <a:xfrm>
            <a:off x="8610600" y="1523999"/>
            <a:ext cx="12954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105.</a:t>
            </a:r>
            <a:r>
              <a:rPr lang="en-US" altLang="id-ID" sz="1600" dirty="0">
                <a:solidFill>
                  <a:srgbClr val="000000"/>
                </a:solidFill>
              </a:rPr>
              <a:t>000</a:t>
            </a:r>
          </a:p>
        </p:txBody>
      </p:sp>
      <p:sp>
        <p:nvSpPr>
          <p:cNvPr id="1182750" name="Text Box 30"/>
          <p:cNvSpPr txBox="1">
            <a:spLocks noChangeArrowheads="1"/>
          </p:cNvSpPr>
          <p:nvPr/>
        </p:nvSpPr>
        <p:spPr bwMode="auto">
          <a:xfrm>
            <a:off x="8686800" y="10810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600" b="1" dirty="0">
                <a:solidFill>
                  <a:srgbClr val="000000"/>
                </a:solidFill>
                <a:latin typeface="+mj-lt"/>
              </a:rPr>
              <a:t>Total</a:t>
            </a:r>
          </a:p>
        </p:txBody>
      </p:sp>
      <p:sp>
        <p:nvSpPr>
          <p:cNvPr id="1182751" name="Line 31"/>
          <p:cNvSpPr>
            <a:spLocks noChangeShapeType="1"/>
          </p:cNvSpPr>
          <p:nvPr/>
        </p:nvSpPr>
        <p:spPr bwMode="auto">
          <a:xfrm>
            <a:off x="8763000" y="1447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52" name="Text Box 32"/>
          <p:cNvSpPr txBox="1">
            <a:spLocks noChangeArrowheads="1"/>
          </p:cNvSpPr>
          <p:nvPr/>
        </p:nvSpPr>
        <p:spPr bwMode="auto">
          <a:xfrm>
            <a:off x="8686800" y="18430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105.</a:t>
            </a:r>
            <a:r>
              <a:rPr lang="en-US" altLang="id-ID" sz="1600" dirty="0">
                <a:solidFill>
                  <a:srgbClr val="000000"/>
                </a:solidFill>
              </a:rPr>
              <a:t>000</a:t>
            </a:r>
          </a:p>
        </p:txBody>
      </p:sp>
      <p:sp>
        <p:nvSpPr>
          <p:cNvPr id="1182753" name="Line 33"/>
          <p:cNvSpPr>
            <a:spLocks noChangeShapeType="1"/>
          </p:cNvSpPr>
          <p:nvPr/>
        </p:nvSpPr>
        <p:spPr bwMode="auto">
          <a:xfrm>
            <a:off x="8763000" y="2209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54" name="Text Box 34"/>
          <p:cNvSpPr txBox="1">
            <a:spLocks noChangeArrowheads="1"/>
          </p:cNvSpPr>
          <p:nvPr/>
        </p:nvSpPr>
        <p:spPr bwMode="auto">
          <a:xfrm>
            <a:off x="8610600" y="2224087"/>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id-ID" sz="1600" dirty="0">
                <a:solidFill>
                  <a:srgbClr val="800000"/>
                </a:solidFill>
              </a:rPr>
              <a:t>0</a:t>
            </a:r>
          </a:p>
        </p:txBody>
      </p:sp>
      <p:sp>
        <p:nvSpPr>
          <p:cNvPr id="1182755" name="Line 35"/>
          <p:cNvSpPr>
            <a:spLocks noChangeShapeType="1"/>
          </p:cNvSpPr>
          <p:nvPr/>
        </p:nvSpPr>
        <p:spPr bwMode="auto">
          <a:xfrm>
            <a:off x="8763000" y="2590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56" name="Line 36"/>
          <p:cNvSpPr>
            <a:spLocks noChangeShapeType="1"/>
          </p:cNvSpPr>
          <p:nvPr/>
        </p:nvSpPr>
        <p:spPr bwMode="auto">
          <a:xfrm>
            <a:off x="8763000" y="26669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57" name="Text Box 37"/>
          <p:cNvSpPr txBox="1">
            <a:spLocks noChangeArrowheads="1"/>
          </p:cNvSpPr>
          <p:nvPr/>
        </p:nvSpPr>
        <p:spPr bwMode="auto">
          <a:xfrm>
            <a:off x="1524000" y="990600"/>
            <a:ext cx="3048000" cy="409575"/>
          </a:xfrm>
          <a:prstGeom prst="rect">
            <a:avLst/>
          </a:prstGeom>
          <a:solidFill>
            <a:srgbClr val="336699"/>
          </a:solidFill>
          <a:ln w="12700" algn="ctr">
            <a:solidFill>
              <a:schemeClr val="tx1"/>
            </a:solidFill>
            <a:miter lim="800000"/>
            <a:headEnd/>
            <a:tailEnd/>
          </a:ln>
          <a:effectLst>
            <a:outerShdw dist="107763" dir="2700000" algn="ctr" rotWithShape="0">
              <a:schemeClr val="bg2"/>
            </a:outerShdw>
          </a:effectLst>
        </p:spPr>
        <p:txBody>
          <a:bodyPr>
            <a:spAutoFit/>
          </a:bodyPr>
          <a:lstStyle/>
          <a:p>
            <a:pPr algn="ctr" eaLnBrk="0" hangingPunct="0">
              <a:spcBef>
                <a:spcPct val="50000"/>
              </a:spcBef>
            </a:pPr>
            <a:r>
              <a:rPr lang="id-ID" altLang="id-ID" sz="2000" b="1" dirty="0">
                <a:solidFill>
                  <a:srgbClr val="FFFF00"/>
                </a:solidFill>
                <a:effectLst>
                  <a:outerShdw blurRad="38100" dist="38100" dir="2700000" algn="tl">
                    <a:srgbClr val="000000"/>
                  </a:outerShdw>
                </a:effectLst>
                <a:latin typeface="+mj-lt"/>
              </a:rPr>
              <a:t>Perbandingan</a:t>
            </a:r>
            <a:endParaRPr lang="en-US" altLang="id-ID" sz="2000" b="1" dirty="0">
              <a:solidFill>
                <a:srgbClr val="FFFF00"/>
              </a:solidFill>
              <a:effectLst>
                <a:outerShdw blurRad="38100" dist="38100" dir="2700000" algn="tl">
                  <a:srgbClr val="000000"/>
                </a:outerShdw>
              </a:effectLst>
              <a:latin typeface="+mj-lt"/>
            </a:endParaRPr>
          </a:p>
        </p:txBody>
      </p:sp>
      <p:sp>
        <p:nvSpPr>
          <p:cNvPr id="1182758" name="Text Box 38"/>
          <p:cNvSpPr txBox="1">
            <a:spLocks noChangeArrowheads="1"/>
          </p:cNvSpPr>
          <p:nvPr/>
        </p:nvSpPr>
        <p:spPr bwMode="auto">
          <a:xfrm>
            <a:off x="4800600" y="1066799"/>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600" b="1" dirty="0">
                <a:solidFill>
                  <a:srgbClr val="000000"/>
                </a:solidFill>
                <a:latin typeface="+mj-lt"/>
              </a:rPr>
              <a:t>2011</a:t>
            </a:r>
          </a:p>
        </p:txBody>
      </p:sp>
      <p:sp>
        <p:nvSpPr>
          <p:cNvPr id="1182759" name="Text Box 39"/>
          <p:cNvSpPr txBox="1">
            <a:spLocks noChangeArrowheads="1"/>
          </p:cNvSpPr>
          <p:nvPr/>
        </p:nvSpPr>
        <p:spPr bwMode="auto">
          <a:xfrm>
            <a:off x="1524000" y="2756534"/>
            <a:ext cx="7848600" cy="369332"/>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id-ID" altLang="id-ID" sz="1800" dirty="0">
                <a:solidFill>
                  <a:srgbClr val="000000"/>
                </a:solidFill>
              </a:rPr>
              <a:t>Perbedaan tersebut akan dilaporkan dalam laporan keuangan</a:t>
            </a:r>
            <a:endParaRPr lang="en-US" altLang="id-ID" sz="1800" dirty="0">
              <a:solidFill>
                <a:srgbClr val="000000"/>
              </a:solidFill>
            </a:endParaRPr>
          </a:p>
        </p:txBody>
      </p:sp>
      <p:sp>
        <p:nvSpPr>
          <p:cNvPr id="1182760" name="Text Box 40"/>
          <p:cNvSpPr txBox="1">
            <a:spLocks noChangeArrowheads="1"/>
          </p:cNvSpPr>
          <p:nvPr/>
        </p:nvSpPr>
        <p:spPr bwMode="auto">
          <a:xfrm>
            <a:off x="709133" y="3521331"/>
            <a:ext cx="990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id-ID" altLang="id-ID" sz="2000" b="1" u="sng" dirty="0">
                <a:solidFill>
                  <a:srgbClr val="000000"/>
                </a:solidFill>
              </a:rPr>
              <a:t>Tahun</a:t>
            </a:r>
            <a:endParaRPr lang="en-US" altLang="id-ID" sz="2000" b="1" u="sng" dirty="0">
              <a:solidFill>
                <a:srgbClr val="000000"/>
              </a:solidFill>
            </a:endParaRPr>
          </a:p>
        </p:txBody>
      </p:sp>
      <p:sp>
        <p:nvSpPr>
          <p:cNvPr id="1182761" name="Text Box 41"/>
          <p:cNvSpPr txBox="1">
            <a:spLocks noChangeArrowheads="1"/>
          </p:cNvSpPr>
          <p:nvPr/>
        </p:nvSpPr>
        <p:spPr bwMode="auto">
          <a:xfrm>
            <a:off x="838200" y="4529514"/>
            <a:ext cx="5105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id-ID" sz="2000" b="1" u="sng" dirty="0" err="1">
                <a:solidFill>
                  <a:srgbClr val="000000"/>
                </a:solidFill>
              </a:rPr>
              <a:t>Jurnal</a:t>
            </a:r>
            <a:r>
              <a:rPr lang="en-US" altLang="id-ID" sz="2000" b="1" u="sng" dirty="0">
                <a:solidFill>
                  <a:srgbClr val="000000"/>
                </a:solidFill>
              </a:rPr>
              <a:t> </a:t>
            </a:r>
          </a:p>
        </p:txBody>
      </p:sp>
      <p:sp>
        <p:nvSpPr>
          <p:cNvPr id="1182762" name="Text Box 42"/>
          <p:cNvSpPr txBox="1">
            <a:spLocks noChangeArrowheads="1"/>
          </p:cNvSpPr>
          <p:nvPr/>
        </p:nvSpPr>
        <p:spPr bwMode="auto">
          <a:xfrm>
            <a:off x="709133" y="3838415"/>
            <a:ext cx="990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2000" b="1" dirty="0">
                <a:solidFill>
                  <a:srgbClr val="000000"/>
                </a:solidFill>
              </a:rPr>
              <a:t>2011</a:t>
            </a:r>
          </a:p>
        </p:txBody>
      </p:sp>
      <p:sp>
        <p:nvSpPr>
          <p:cNvPr id="1182765" name="Text Box 45"/>
          <p:cNvSpPr txBox="1">
            <a:spLocks noChangeArrowheads="1"/>
          </p:cNvSpPr>
          <p:nvPr/>
        </p:nvSpPr>
        <p:spPr bwMode="auto">
          <a:xfrm>
            <a:off x="2781300" y="3205323"/>
            <a:ext cx="8915400" cy="3139321"/>
          </a:xfrm>
          <a:prstGeom prst="rect">
            <a:avLst/>
          </a:prstGeom>
          <a:solidFill>
            <a:schemeClr val="bg1"/>
          </a:solidFill>
          <a:ln>
            <a:noFill/>
          </a:ln>
          <a:effectLst/>
        </p:spPr>
        <p:txBody>
          <a:bodyPr wrap="square">
            <a:spAutoFit/>
          </a:bodyPr>
          <a:lstStyle/>
          <a:p>
            <a:pPr eaLnBrk="0" hangingPunct="0"/>
            <a:r>
              <a:rPr lang="en-US" altLang="id-ID" sz="1800" dirty="0">
                <a:solidFill>
                  <a:srgbClr val="800000"/>
                </a:solidFill>
              </a:rPr>
              <a:t>Beban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tangguhan</a:t>
            </a:r>
            <a:r>
              <a:rPr lang="en-US" altLang="id-ID" sz="1800" dirty="0">
                <a:solidFill>
                  <a:srgbClr val="800000"/>
                </a:solidFill>
              </a:rPr>
              <a:t>		1</a:t>
            </a:r>
            <a:r>
              <a:rPr lang="id-ID" altLang="id-ID" sz="1800" dirty="0">
                <a:solidFill>
                  <a:srgbClr val="800000"/>
                </a:solidFill>
              </a:rPr>
              <a:t>5.</a:t>
            </a:r>
            <a:r>
              <a:rPr lang="en-US" altLang="id-ID" sz="1800" dirty="0">
                <a:solidFill>
                  <a:srgbClr val="800000"/>
                </a:solidFill>
              </a:rPr>
              <a:t>000</a:t>
            </a:r>
          </a:p>
          <a:p>
            <a:pPr eaLnBrk="0" hangingPunct="0"/>
            <a:r>
              <a:rPr lang="en-US" altLang="id-ID" sz="1800" dirty="0">
                <a:solidFill>
                  <a:srgbClr val="800000"/>
                </a:solidFill>
              </a:rPr>
              <a:t>	</a:t>
            </a:r>
            <a:r>
              <a:rPr lang="id-ID" altLang="id-ID" sz="1800" dirty="0">
                <a:solidFill>
                  <a:srgbClr val="800000"/>
                </a:solidFill>
              </a:rPr>
              <a:t>Liabilitas pajak tangguhan</a:t>
            </a:r>
            <a:r>
              <a:rPr lang="en-US" altLang="id-ID" sz="1800" dirty="0">
                <a:solidFill>
                  <a:srgbClr val="800000"/>
                </a:solidFill>
              </a:rPr>
              <a:t>		1</a:t>
            </a:r>
            <a:r>
              <a:rPr lang="id-ID" altLang="id-ID" sz="1800" dirty="0">
                <a:solidFill>
                  <a:srgbClr val="800000"/>
                </a:solidFill>
              </a:rPr>
              <a:t>5.</a:t>
            </a:r>
            <a:r>
              <a:rPr lang="en-US" altLang="id-ID" sz="1800" dirty="0">
                <a:solidFill>
                  <a:srgbClr val="800000"/>
                </a:solidFill>
              </a:rPr>
              <a:t>000</a:t>
            </a:r>
          </a:p>
          <a:p>
            <a:pPr eaLnBrk="0" hangingPunct="0"/>
            <a:r>
              <a:rPr lang="en-US" altLang="id-ID" sz="1800" dirty="0">
                <a:solidFill>
                  <a:srgbClr val="800000"/>
                </a:solidFill>
              </a:rPr>
              <a:t>Beban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kini</a:t>
            </a:r>
            <a:r>
              <a:rPr lang="en-US" altLang="id-ID" sz="1800" dirty="0">
                <a:solidFill>
                  <a:srgbClr val="800000"/>
                </a:solidFill>
              </a:rPr>
              <a:t>			</a:t>
            </a:r>
            <a:r>
              <a:rPr lang="id-ID" altLang="id-ID" sz="1800" dirty="0">
                <a:solidFill>
                  <a:srgbClr val="800000"/>
                </a:solidFill>
              </a:rPr>
              <a:t> 20.000</a:t>
            </a:r>
          </a:p>
          <a:p>
            <a:pPr eaLnBrk="0" hangingPunct="0"/>
            <a:r>
              <a:rPr lang="en-US" altLang="id-ID" sz="1800" dirty="0">
                <a:solidFill>
                  <a:srgbClr val="800000"/>
                </a:solidFill>
              </a:rPr>
              <a:t>	</a:t>
            </a:r>
            <a:r>
              <a:rPr lang="en-US" altLang="id-ID" sz="1800" dirty="0" err="1">
                <a:solidFill>
                  <a:srgbClr val="800000"/>
                </a:solidFill>
              </a:rPr>
              <a:t>Utang</a:t>
            </a:r>
            <a:r>
              <a:rPr lang="en-US" altLang="id-ID" sz="1800" dirty="0">
                <a:solidFill>
                  <a:srgbClr val="800000"/>
                </a:solidFill>
              </a:rPr>
              <a:t> </a:t>
            </a:r>
            <a:r>
              <a:rPr lang="id-ID" altLang="id-ID" sz="1800" dirty="0">
                <a:solidFill>
                  <a:srgbClr val="800000"/>
                </a:solidFill>
              </a:rPr>
              <a:t>pajak kini </a:t>
            </a:r>
            <a:r>
              <a:rPr lang="en-US" altLang="id-ID" sz="1800" dirty="0">
                <a:solidFill>
                  <a:srgbClr val="800000"/>
                </a:solidFill>
              </a:rPr>
              <a:t>			</a:t>
            </a:r>
            <a:r>
              <a:rPr lang="id-ID" altLang="id-ID" sz="1800" dirty="0">
                <a:solidFill>
                  <a:srgbClr val="800000"/>
                </a:solidFill>
              </a:rPr>
              <a:t>20.000</a:t>
            </a:r>
            <a:endParaRPr lang="en-US" altLang="id-ID" sz="1800" dirty="0">
              <a:solidFill>
                <a:srgbClr val="800000"/>
              </a:solidFill>
            </a:endParaRPr>
          </a:p>
          <a:p>
            <a:pPr eaLnBrk="0" hangingPunct="0"/>
            <a:r>
              <a:rPr lang="en-US" altLang="id-ID" sz="1800" u="sng" dirty="0" err="1">
                <a:solidFill>
                  <a:srgbClr val="800000"/>
                </a:solidFill>
              </a:rPr>
              <a:t>Saldo</a:t>
            </a:r>
            <a:endParaRPr lang="en-US" altLang="id-ID" sz="1800" u="sng" dirty="0">
              <a:solidFill>
                <a:srgbClr val="800000"/>
              </a:solidFill>
            </a:endParaRPr>
          </a:p>
          <a:p>
            <a:pPr eaLnBrk="0" hangingPunct="0"/>
            <a:r>
              <a:rPr lang="en-US" altLang="id-ID" sz="1800" dirty="0" err="1">
                <a:solidFill>
                  <a:srgbClr val="800000"/>
                </a:solidFill>
              </a:rPr>
              <a:t>Liabilitas</a:t>
            </a:r>
            <a:r>
              <a:rPr lang="en-US" altLang="id-ID" sz="1800" dirty="0">
                <a:solidFill>
                  <a:srgbClr val="800000"/>
                </a:solidFill>
              </a:rPr>
              <a:t>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tangguhan</a:t>
            </a:r>
            <a:r>
              <a:rPr lang="en-US" altLang="id-ID" sz="1800" dirty="0">
                <a:solidFill>
                  <a:srgbClr val="800000"/>
                </a:solidFill>
              </a:rPr>
              <a:t>	15.000</a:t>
            </a:r>
          </a:p>
          <a:p>
            <a:pPr eaLnBrk="0" hangingPunct="0"/>
            <a:r>
              <a:rPr lang="en-US" altLang="id-ID" sz="1800" dirty="0" err="1">
                <a:solidFill>
                  <a:srgbClr val="800000"/>
                </a:solidFill>
              </a:rPr>
              <a:t>Utang</a:t>
            </a:r>
            <a:r>
              <a:rPr lang="en-US" altLang="id-ID" sz="1800" dirty="0">
                <a:solidFill>
                  <a:srgbClr val="800000"/>
                </a:solidFill>
              </a:rPr>
              <a:t>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kini</a:t>
            </a:r>
            <a:r>
              <a:rPr lang="en-US" altLang="id-ID" sz="1800" dirty="0">
                <a:solidFill>
                  <a:srgbClr val="800000"/>
                </a:solidFill>
              </a:rPr>
              <a:t>		20.000</a:t>
            </a:r>
          </a:p>
          <a:p>
            <a:pPr eaLnBrk="0" hangingPunct="0"/>
            <a:r>
              <a:rPr lang="en-US" altLang="id-ID" sz="1800" u="sng" dirty="0">
                <a:solidFill>
                  <a:srgbClr val="800000"/>
                </a:solidFill>
              </a:rPr>
              <a:t>Beban </a:t>
            </a:r>
            <a:r>
              <a:rPr lang="en-US" altLang="id-ID" sz="1800" u="sng" dirty="0" err="1">
                <a:solidFill>
                  <a:srgbClr val="800000"/>
                </a:solidFill>
              </a:rPr>
              <a:t>pajak</a:t>
            </a:r>
            <a:endParaRPr lang="en-US" altLang="id-ID" sz="1800" u="sng" dirty="0">
              <a:solidFill>
                <a:srgbClr val="800000"/>
              </a:solidFill>
            </a:endParaRPr>
          </a:p>
          <a:p>
            <a:pPr eaLnBrk="0" hangingPunct="0">
              <a:tabLst>
                <a:tab pos="539750" algn="l"/>
                <a:tab pos="3584575" algn="l"/>
              </a:tabLst>
            </a:pPr>
            <a:r>
              <a:rPr lang="en-US" altLang="id-ID" sz="1800" dirty="0">
                <a:solidFill>
                  <a:srgbClr val="800000"/>
                </a:solidFill>
              </a:rPr>
              <a:t>	Beban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kini</a:t>
            </a:r>
            <a:r>
              <a:rPr lang="en-US" altLang="id-ID" sz="1800" dirty="0">
                <a:solidFill>
                  <a:srgbClr val="800000"/>
                </a:solidFill>
              </a:rPr>
              <a:t>		20.000</a:t>
            </a:r>
          </a:p>
          <a:p>
            <a:pPr eaLnBrk="0" hangingPunct="0">
              <a:tabLst>
                <a:tab pos="539750" algn="l"/>
                <a:tab pos="3584575" algn="l"/>
              </a:tabLst>
            </a:pPr>
            <a:r>
              <a:rPr lang="en-US" altLang="id-ID" sz="1800" dirty="0">
                <a:solidFill>
                  <a:srgbClr val="800000"/>
                </a:solidFill>
              </a:rPr>
              <a:t>	Beban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tangguhan</a:t>
            </a:r>
            <a:r>
              <a:rPr lang="en-US" altLang="id-ID" sz="1800" dirty="0">
                <a:solidFill>
                  <a:srgbClr val="800000"/>
                </a:solidFill>
              </a:rPr>
              <a:t>		</a:t>
            </a:r>
            <a:r>
              <a:rPr lang="en-US" altLang="id-ID" sz="1800" u="sng" dirty="0">
                <a:solidFill>
                  <a:srgbClr val="800000"/>
                </a:solidFill>
              </a:rPr>
              <a:t>15.000</a:t>
            </a:r>
          </a:p>
          <a:p>
            <a:pPr eaLnBrk="0" hangingPunct="0">
              <a:tabLst>
                <a:tab pos="539750" algn="l"/>
                <a:tab pos="3584575" algn="l"/>
              </a:tabLst>
            </a:pPr>
            <a:r>
              <a:rPr lang="en-US" altLang="id-ID" sz="1800" dirty="0">
                <a:solidFill>
                  <a:srgbClr val="800000"/>
                </a:solidFill>
              </a:rPr>
              <a:t>			35.000</a:t>
            </a:r>
          </a:p>
        </p:txBody>
      </p:sp>
      <p:sp>
        <p:nvSpPr>
          <p:cNvPr id="51" name="Title 1"/>
          <p:cNvSpPr>
            <a:spLocks noGrp="1"/>
          </p:cNvSpPr>
          <p:nvPr>
            <p:ph type="title" idx="4294967295"/>
          </p:nvPr>
        </p:nvSpPr>
        <p:spPr>
          <a:xfrm>
            <a:off x="3962400" y="149225"/>
            <a:ext cx="8229600" cy="992188"/>
          </a:xfrm>
        </p:spPr>
        <p:txBody>
          <a:bodyPr>
            <a:noAutofit/>
          </a:bodyPr>
          <a:lstStyle/>
          <a:p>
            <a:r>
              <a:rPr lang="id-ID" sz="3600" dirty="0">
                <a:latin typeface="Fjalla One" panose="02000506040000020004" pitchFamily="2" charset="0"/>
              </a:rPr>
              <a:t>Ilustrasi Perbedaan Temporer – Liabilitas 1</a:t>
            </a:r>
          </a:p>
        </p:txBody>
      </p:sp>
      <p:sp>
        <p:nvSpPr>
          <p:cNvPr id="44" name="Slide Number Placeholder 3">
            <a:extLst>
              <a:ext uri="{FF2B5EF4-FFF2-40B4-BE49-F238E27FC236}">
                <a16:creationId xmlns:a16="http://schemas.microsoft.com/office/drawing/2014/main" id="{B5E92007-D441-45CC-A670-025E05624B8E}"/>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53</a:t>
            </a:fld>
            <a:endParaRPr lang="en-US" sz="1600" b="1" dirty="0">
              <a:latin typeface="+mj-lt"/>
            </a:endParaRPr>
          </a:p>
        </p:txBody>
      </p:sp>
    </p:spTree>
    <p:extLst>
      <p:ext uri="{BB962C8B-B14F-4D97-AF65-F5344CB8AC3E}">
        <p14:creationId xmlns:p14="http://schemas.microsoft.com/office/powerpoint/2010/main" val="1726434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82765"/>
                                        </p:tgtEl>
                                        <p:attrNameLst>
                                          <p:attrName>style.visibility</p:attrName>
                                        </p:attrNameLst>
                                      </p:cBhvr>
                                      <p:to>
                                        <p:strVal val="visible"/>
                                      </p:to>
                                    </p:set>
                                    <p:animEffect transition="in" filter="wipe(left)">
                                      <p:cBhvr>
                                        <p:cTn id="7" dur="500"/>
                                        <p:tgtEl>
                                          <p:spTgt spid="1182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2765" grpId="0" animBg="1"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723" name="Text Box 3"/>
          <p:cNvSpPr txBox="1">
            <a:spLocks noChangeArrowheads="1"/>
          </p:cNvSpPr>
          <p:nvPr/>
        </p:nvSpPr>
        <p:spPr bwMode="auto">
          <a:xfrm>
            <a:off x="1078992" y="1447799"/>
            <a:ext cx="3200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id-ID" sz="1600" dirty="0">
                <a:solidFill>
                  <a:srgbClr val="000000"/>
                </a:solidFill>
              </a:rPr>
              <a:t>Beban </a:t>
            </a:r>
            <a:r>
              <a:rPr lang="en-US" altLang="id-ID" sz="1600" dirty="0" err="1">
                <a:solidFill>
                  <a:srgbClr val="000000"/>
                </a:solidFill>
              </a:rPr>
              <a:t>pajak</a:t>
            </a:r>
            <a:r>
              <a:rPr lang="en-US" altLang="id-ID" sz="1600" dirty="0">
                <a:solidFill>
                  <a:srgbClr val="000000"/>
                </a:solidFill>
              </a:rPr>
              <a:t> </a:t>
            </a:r>
            <a:r>
              <a:rPr lang="id-ID" altLang="id-ID" sz="1600" dirty="0">
                <a:solidFill>
                  <a:srgbClr val="000000"/>
                </a:solidFill>
              </a:rPr>
              <a:t>(PSAK)</a:t>
            </a:r>
            <a:endParaRPr lang="en-US" altLang="id-ID" sz="1600" dirty="0">
              <a:solidFill>
                <a:srgbClr val="000000"/>
              </a:solidFill>
            </a:endParaRPr>
          </a:p>
        </p:txBody>
      </p:sp>
      <p:sp>
        <p:nvSpPr>
          <p:cNvPr id="1182724" name="Text Box 4"/>
          <p:cNvSpPr txBox="1">
            <a:spLocks noChangeArrowheads="1"/>
          </p:cNvSpPr>
          <p:nvPr/>
        </p:nvSpPr>
        <p:spPr bwMode="auto">
          <a:xfrm>
            <a:off x="1078992" y="1766887"/>
            <a:ext cx="3276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id-ID" altLang="id-ID" sz="1600" dirty="0">
                <a:solidFill>
                  <a:srgbClr val="000000"/>
                </a:solidFill>
              </a:rPr>
              <a:t>Pajak Terutang (Fiskal)</a:t>
            </a:r>
            <a:endParaRPr lang="en-US" altLang="id-ID" sz="1600" dirty="0">
              <a:solidFill>
                <a:srgbClr val="000000"/>
              </a:solidFill>
            </a:endParaRPr>
          </a:p>
        </p:txBody>
      </p:sp>
      <p:sp>
        <p:nvSpPr>
          <p:cNvPr id="1182725" name="Text Box 5"/>
          <p:cNvSpPr txBox="1">
            <a:spLocks noChangeArrowheads="1"/>
          </p:cNvSpPr>
          <p:nvPr/>
        </p:nvSpPr>
        <p:spPr bwMode="auto">
          <a:xfrm>
            <a:off x="1078992" y="2147887"/>
            <a:ext cx="2819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id-ID" sz="1600" dirty="0">
                <a:solidFill>
                  <a:srgbClr val="800000"/>
                </a:solidFill>
              </a:rPr>
              <a:t>Difference</a:t>
            </a:r>
          </a:p>
        </p:txBody>
      </p:sp>
      <p:sp>
        <p:nvSpPr>
          <p:cNvPr id="1182726" name="Text Box 6"/>
          <p:cNvSpPr txBox="1">
            <a:spLocks noChangeArrowheads="1"/>
          </p:cNvSpPr>
          <p:nvPr/>
        </p:nvSpPr>
        <p:spPr bwMode="auto">
          <a:xfrm>
            <a:off x="4355592" y="1447799"/>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35.</a:t>
            </a:r>
            <a:r>
              <a:rPr lang="en-US" altLang="id-ID" sz="1600" dirty="0">
                <a:solidFill>
                  <a:srgbClr val="000000"/>
                </a:solidFill>
              </a:rPr>
              <a:t>000</a:t>
            </a:r>
          </a:p>
        </p:txBody>
      </p:sp>
      <p:sp>
        <p:nvSpPr>
          <p:cNvPr id="1182727" name="Line 7"/>
          <p:cNvSpPr>
            <a:spLocks noChangeShapeType="1"/>
          </p:cNvSpPr>
          <p:nvPr/>
        </p:nvSpPr>
        <p:spPr bwMode="auto">
          <a:xfrm>
            <a:off x="4431792" y="13715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28" name="Text Box 8"/>
          <p:cNvSpPr txBox="1">
            <a:spLocks noChangeArrowheads="1"/>
          </p:cNvSpPr>
          <p:nvPr/>
        </p:nvSpPr>
        <p:spPr bwMode="auto">
          <a:xfrm>
            <a:off x="4355592" y="1766887"/>
            <a:ext cx="1219200" cy="33655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20.</a:t>
            </a:r>
            <a:r>
              <a:rPr lang="en-US" altLang="id-ID" sz="1600" dirty="0">
                <a:solidFill>
                  <a:srgbClr val="000000"/>
                </a:solidFill>
              </a:rPr>
              <a:t>000</a:t>
            </a:r>
          </a:p>
        </p:txBody>
      </p:sp>
      <p:sp>
        <p:nvSpPr>
          <p:cNvPr id="1182729" name="Line 9"/>
          <p:cNvSpPr>
            <a:spLocks noChangeShapeType="1"/>
          </p:cNvSpPr>
          <p:nvPr/>
        </p:nvSpPr>
        <p:spPr bwMode="auto">
          <a:xfrm>
            <a:off x="4431792" y="21335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0" name="Text Box 10"/>
          <p:cNvSpPr txBox="1">
            <a:spLocks noChangeArrowheads="1"/>
          </p:cNvSpPr>
          <p:nvPr/>
        </p:nvSpPr>
        <p:spPr bwMode="auto">
          <a:xfrm>
            <a:off x="4355592" y="21478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id-ID" sz="1600" dirty="0">
                <a:solidFill>
                  <a:srgbClr val="800000"/>
                </a:solidFill>
              </a:rPr>
              <a:t>1</a:t>
            </a:r>
            <a:r>
              <a:rPr lang="id-ID" altLang="id-ID" sz="1600" dirty="0">
                <a:solidFill>
                  <a:srgbClr val="800000"/>
                </a:solidFill>
              </a:rPr>
              <a:t>5.</a:t>
            </a:r>
            <a:r>
              <a:rPr lang="en-US" altLang="id-ID" sz="1600" dirty="0">
                <a:solidFill>
                  <a:srgbClr val="800000"/>
                </a:solidFill>
              </a:rPr>
              <a:t>000</a:t>
            </a:r>
          </a:p>
        </p:txBody>
      </p:sp>
      <p:sp>
        <p:nvSpPr>
          <p:cNvPr id="1182731" name="Line 11"/>
          <p:cNvSpPr>
            <a:spLocks noChangeShapeType="1"/>
          </p:cNvSpPr>
          <p:nvPr/>
        </p:nvSpPr>
        <p:spPr bwMode="auto">
          <a:xfrm>
            <a:off x="4431792" y="25145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2" name="Line 12"/>
          <p:cNvSpPr>
            <a:spLocks noChangeShapeType="1"/>
          </p:cNvSpPr>
          <p:nvPr/>
        </p:nvSpPr>
        <p:spPr bwMode="auto">
          <a:xfrm>
            <a:off x="4431792" y="2590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3" name="Text Box 13"/>
          <p:cNvSpPr txBox="1">
            <a:spLocks noChangeArrowheads="1"/>
          </p:cNvSpPr>
          <p:nvPr/>
        </p:nvSpPr>
        <p:spPr bwMode="auto">
          <a:xfrm>
            <a:off x="5650992" y="1447799"/>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35.</a:t>
            </a:r>
            <a:r>
              <a:rPr lang="en-US" altLang="id-ID" sz="1600" dirty="0">
                <a:solidFill>
                  <a:srgbClr val="000000"/>
                </a:solidFill>
              </a:rPr>
              <a:t>000</a:t>
            </a:r>
          </a:p>
        </p:txBody>
      </p:sp>
      <p:sp>
        <p:nvSpPr>
          <p:cNvPr id="1182734" name="Text Box 14"/>
          <p:cNvSpPr txBox="1">
            <a:spLocks noChangeArrowheads="1"/>
          </p:cNvSpPr>
          <p:nvPr/>
        </p:nvSpPr>
        <p:spPr bwMode="auto">
          <a:xfrm>
            <a:off x="5650992" y="10048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600" b="1" dirty="0">
                <a:solidFill>
                  <a:srgbClr val="000000"/>
                </a:solidFill>
              </a:rPr>
              <a:t>2012</a:t>
            </a:r>
          </a:p>
        </p:txBody>
      </p:sp>
      <p:sp>
        <p:nvSpPr>
          <p:cNvPr id="1182735" name="Line 15"/>
          <p:cNvSpPr>
            <a:spLocks noChangeShapeType="1"/>
          </p:cNvSpPr>
          <p:nvPr/>
        </p:nvSpPr>
        <p:spPr bwMode="auto">
          <a:xfrm>
            <a:off x="5727192" y="13715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6" name="Text Box 16"/>
          <p:cNvSpPr txBox="1">
            <a:spLocks noChangeArrowheads="1"/>
          </p:cNvSpPr>
          <p:nvPr/>
        </p:nvSpPr>
        <p:spPr bwMode="auto">
          <a:xfrm>
            <a:off x="5650992" y="17668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45.</a:t>
            </a:r>
            <a:r>
              <a:rPr lang="en-US" altLang="id-ID" sz="1600" dirty="0">
                <a:solidFill>
                  <a:srgbClr val="000000"/>
                </a:solidFill>
              </a:rPr>
              <a:t>000</a:t>
            </a:r>
          </a:p>
        </p:txBody>
      </p:sp>
      <p:sp>
        <p:nvSpPr>
          <p:cNvPr id="1182737" name="Line 17"/>
          <p:cNvSpPr>
            <a:spLocks noChangeShapeType="1"/>
          </p:cNvSpPr>
          <p:nvPr/>
        </p:nvSpPr>
        <p:spPr bwMode="auto">
          <a:xfrm>
            <a:off x="5727192" y="21335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8" name="Text Box 18"/>
          <p:cNvSpPr txBox="1">
            <a:spLocks noChangeArrowheads="1"/>
          </p:cNvSpPr>
          <p:nvPr/>
        </p:nvSpPr>
        <p:spPr bwMode="auto">
          <a:xfrm>
            <a:off x="5727192" y="21478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id-ID" sz="1600" dirty="0">
                <a:solidFill>
                  <a:srgbClr val="800000"/>
                </a:solidFill>
              </a:rPr>
              <a:t>(</a:t>
            </a:r>
            <a:r>
              <a:rPr lang="id-ID" altLang="id-ID" sz="1600" dirty="0">
                <a:solidFill>
                  <a:srgbClr val="800000"/>
                </a:solidFill>
              </a:rPr>
              <a:t>10.</a:t>
            </a:r>
            <a:r>
              <a:rPr lang="en-US" altLang="id-ID" sz="1600" dirty="0">
                <a:solidFill>
                  <a:srgbClr val="800000"/>
                </a:solidFill>
              </a:rPr>
              <a:t>000)</a:t>
            </a:r>
          </a:p>
        </p:txBody>
      </p:sp>
      <p:sp>
        <p:nvSpPr>
          <p:cNvPr id="1182739" name="Line 19"/>
          <p:cNvSpPr>
            <a:spLocks noChangeShapeType="1"/>
          </p:cNvSpPr>
          <p:nvPr/>
        </p:nvSpPr>
        <p:spPr bwMode="auto">
          <a:xfrm>
            <a:off x="5727192" y="25145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0" name="Line 20"/>
          <p:cNvSpPr>
            <a:spLocks noChangeShapeType="1"/>
          </p:cNvSpPr>
          <p:nvPr/>
        </p:nvSpPr>
        <p:spPr bwMode="auto">
          <a:xfrm>
            <a:off x="5727192" y="2590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1" name="Text Box 21"/>
          <p:cNvSpPr txBox="1">
            <a:spLocks noChangeArrowheads="1"/>
          </p:cNvSpPr>
          <p:nvPr/>
        </p:nvSpPr>
        <p:spPr bwMode="auto">
          <a:xfrm>
            <a:off x="6946392" y="1447799"/>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35.</a:t>
            </a:r>
            <a:r>
              <a:rPr lang="en-US" altLang="id-ID" sz="1600" dirty="0">
                <a:solidFill>
                  <a:srgbClr val="000000"/>
                </a:solidFill>
              </a:rPr>
              <a:t>000</a:t>
            </a:r>
          </a:p>
        </p:txBody>
      </p:sp>
      <p:sp>
        <p:nvSpPr>
          <p:cNvPr id="1182742" name="Text Box 22"/>
          <p:cNvSpPr txBox="1">
            <a:spLocks noChangeArrowheads="1"/>
          </p:cNvSpPr>
          <p:nvPr/>
        </p:nvSpPr>
        <p:spPr bwMode="auto">
          <a:xfrm>
            <a:off x="6946392" y="10048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600" b="1" dirty="0">
                <a:solidFill>
                  <a:srgbClr val="000000"/>
                </a:solidFill>
                <a:latin typeface="+mj-lt"/>
              </a:rPr>
              <a:t>2013</a:t>
            </a:r>
          </a:p>
        </p:txBody>
      </p:sp>
      <p:sp>
        <p:nvSpPr>
          <p:cNvPr id="1182743" name="Line 23"/>
          <p:cNvSpPr>
            <a:spLocks noChangeShapeType="1"/>
          </p:cNvSpPr>
          <p:nvPr/>
        </p:nvSpPr>
        <p:spPr bwMode="auto">
          <a:xfrm>
            <a:off x="7022592" y="13715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4" name="Text Box 24"/>
          <p:cNvSpPr txBox="1">
            <a:spLocks noChangeArrowheads="1"/>
          </p:cNvSpPr>
          <p:nvPr/>
        </p:nvSpPr>
        <p:spPr bwMode="auto">
          <a:xfrm>
            <a:off x="6946392" y="17668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40.</a:t>
            </a:r>
            <a:r>
              <a:rPr lang="en-US" altLang="id-ID" sz="1600" dirty="0">
                <a:solidFill>
                  <a:srgbClr val="000000"/>
                </a:solidFill>
              </a:rPr>
              <a:t>000</a:t>
            </a:r>
          </a:p>
        </p:txBody>
      </p:sp>
      <p:sp>
        <p:nvSpPr>
          <p:cNvPr id="1182745" name="Line 25"/>
          <p:cNvSpPr>
            <a:spLocks noChangeShapeType="1"/>
          </p:cNvSpPr>
          <p:nvPr/>
        </p:nvSpPr>
        <p:spPr bwMode="auto">
          <a:xfrm>
            <a:off x="7022592" y="21335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6" name="Text Box 26"/>
          <p:cNvSpPr txBox="1">
            <a:spLocks noChangeArrowheads="1"/>
          </p:cNvSpPr>
          <p:nvPr/>
        </p:nvSpPr>
        <p:spPr bwMode="auto">
          <a:xfrm>
            <a:off x="7022592" y="21478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id-ID" sz="1600" dirty="0">
                <a:solidFill>
                  <a:srgbClr val="800000"/>
                </a:solidFill>
              </a:rPr>
              <a:t>(</a:t>
            </a:r>
            <a:r>
              <a:rPr lang="id-ID" altLang="id-ID" sz="1600" dirty="0">
                <a:solidFill>
                  <a:srgbClr val="800000"/>
                </a:solidFill>
              </a:rPr>
              <a:t>5.</a:t>
            </a:r>
            <a:r>
              <a:rPr lang="en-US" altLang="id-ID" sz="1600" dirty="0">
                <a:solidFill>
                  <a:srgbClr val="800000"/>
                </a:solidFill>
              </a:rPr>
              <a:t>000)</a:t>
            </a:r>
          </a:p>
        </p:txBody>
      </p:sp>
      <p:sp>
        <p:nvSpPr>
          <p:cNvPr id="1182747" name="Line 27"/>
          <p:cNvSpPr>
            <a:spLocks noChangeShapeType="1"/>
          </p:cNvSpPr>
          <p:nvPr/>
        </p:nvSpPr>
        <p:spPr bwMode="auto">
          <a:xfrm>
            <a:off x="7022592" y="25145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8" name="Line 28"/>
          <p:cNvSpPr>
            <a:spLocks noChangeShapeType="1"/>
          </p:cNvSpPr>
          <p:nvPr/>
        </p:nvSpPr>
        <p:spPr bwMode="auto">
          <a:xfrm>
            <a:off x="7022592" y="2590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9" name="Text Box 29"/>
          <p:cNvSpPr txBox="1">
            <a:spLocks noChangeArrowheads="1"/>
          </p:cNvSpPr>
          <p:nvPr/>
        </p:nvSpPr>
        <p:spPr bwMode="auto">
          <a:xfrm>
            <a:off x="8165592" y="1447799"/>
            <a:ext cx="12954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105.</a:t>
            </a:r>
            <a:r>
              <a:rPr lang="en-US" altLang="id-ID" sz="1600" dirty="0">
                <a:solidFill>
                  <a:srgbClr val="000000"/>
                </a:solidFill>
              </a:rPr>
              <a:t>000</a:t>
            </a:r>
          </a:p>
        </p:txBody>
      </p:sp>
      <p:sp>
        <p:nvSpPr>
          <p:cNvPr id="1182750" name="Text Box 30"/>
          <p:cNvSpPr txBox="1">
            <a:spLocks noChangeArrowheads="1"/>
          </p:cNvSpPr>
          <p:nvPr/>
        </p:nvSpPr>
        <p:spPr bwMode="auto">
          <a:xfrm>
            <a:off x="8241792" y="10048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600" b="1" dirty="0">
                <a:solidFill>
                  <a:srgbClr val="000000"/>
                </a:solidFill>
                <a:latin typeface="+mj-lt"/>
              </a:rPr>
              <a:t>Total</a:t>
            </a:r>
          </a:p>
        </p:txBody>
      </p:sp>
      <p:sp>
        <p:nvSpPr>
          <p:cNvPr id="1182751" name="Line 31"/>
          <p:cNvSpPr>
            <a:spLocks noChangeShapeType="1"/>
          </p:cNvSpPr>
          <p:nvPr/>
        </p:nvSpPr>
        <p:spPr bwMode="auto">
          <a:xfrm>
            <a:off x="8317992" y="13715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52" name="Text Box 32"/>
          <p:cNvSpPr txBox="1">
            <a:spLocks noChangeArrowheads="1"/>
          </p:cNvSpPr>
          <p:nvPr/>
        </p:nvSpPr>
        <p:spPr bwMode="auto">
          <a:xfrm>
            <a:off x="8241792" y="176688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105.</a:t>
            </a:r>
            <a:r>
              <a:rPr lang="en-US" altLang="id-ID" sz="1600" dirty="0">
                <a:solidFill>
                  <a:srgbClr val="000000"/>
                </a:solidFill>
              </a:rPr>
              <a:t>000</a:t>
            </a:r>
          </a:p>
        </p:txBody>
      </p:sp>
      <p:sp>
        <p:nvSpPr>
          <p:cNvPr id="1182753" name="Line 33"/>
          <p:cNvSpPr>
            <a:spLocks noChangeShapeType="1"/>
          </p:cNvSpPr>
          <p:nvPr/>
        </p:nvSpPr>
        <p:spPr bwMode="auto">
          <a:xfrm>
            <a:off x="8317992" y="21335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54" name="Text Box 34"/>
          <p:cNvSpPr txBox="1">
            <a:spLocks noChangeArrowheads="1"/>
          </p:cNvSpPr>
          <p:nvPr/>
        </p:nvSpPr>
        <p:spPr bwMode="auto">
          <a:xfrm>
            <a:off x="8165592" y="2147887"/>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id-ID" sz="1600" dirty="0">
                <a:solidFill>
                  <a:srgbClr val="800000"/>
                </a:solidFill>
                <a:latin typeface="Arial" panose="020B0604020202020204" pitchFamily="34" charset="0"/>
              </a:rPr>
              <a:t>0</a:t>
            </a:r>
          </a:p>
        </p:txBody>
      </p:sp>
      <p:sp>
        <p:nvSpPr>
          <p:cNvPr id="1182755" name="Line 35"/>
          <p:cNvSpPr>
            <a:spLocks noChangeShapeType="1"/>
          </p:cNvSpPr>
          <p:nvPr/>
        </p:nvSpPr>
        <p:spPr bwMode="auto">
          <a:xfrm>
            <a:off x="8317992" y="25145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56" name="Line 36"/>
          <p:cNvSpPr>
            <a:spLocks noChangeShapeType="1"/>
          </p:cNvSpPr>
          <p:nvPr/>
        </p:nvSpPr>
        <p:spPr bwMode="auto">
          <a:xfrm>
            <a:off x="8317992" y="259079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57" name="Text Box 37"/>
          <p:cNvSpPr txBox="1">
            <a:spLocks noChangeArrowheads="1"/>
          </p:cNvSpPr>
          <p:nvPr/>
        </p:nvSpPr>
        <p:spPr bwMode="auto">
          <a:xfrm>
            <a:off x="1078992" y="914400"/>
            <a:ext cx="3048000" cy="409575"/>
          </a:xfrm>
          <a:prstGeom prst="rect">
            <a:avLst/>
          </a:prstGeom>
          <a:solidFill>
            <a:srgbClr val="336699"/>
          </a:solidFill>
          <a:ln w="12700" algn="ctr">
            <a:solidFill>
              <a:schemeClr val="tx1"/>
            </a:solidFill>
            <a:miter lim="800000"/>
            <a:headEnd/>
            <a:tailEnd/>
          </a:ln>
          <a:effectLst>
            <a:outerShdw dist="107763" dir="2700000" algn="ctr" rotWithShape="0">
              <a:schemeClr val="bg2"/>
            </a:outerShdw>
          </a:effectLst>
        </p:spPr>
        <p:txBody>
          <a:bodyPr>
            <a:spAutoFit/>
          </a:bodyPr>
          <a:lstStyle/>
          <a:p>
            <a:pPr algn="ctr" eaLnBrk="0" hangingPunct="0">
              <a:spcBef>
                <a:spcPct val="50000"/>
              </a:spcBef>
            </a:pPr>
            <a:r>
              <a:rPr lang="id-ID" altLang="id-ID" sz="2000" b="1" dirty="0">
                <a:solidFill>
                  <a:srgbClr val="FFFF00"/>
                </a:solidFill>
                <a:effectLst>
                  <a:outerShdw blurRad="38100" dist="38100" dir="2700000" algn="tl">
                    <a:srgbClr val="000000"/>
                  </a:outerShdw>
                </a:effectLst>
                <a:latin typeface="+mj-lt"/>
              </a:rPr>
              <a:t>Perbandingan</a:t>
            </a:r>
            <a:endParaRPr lang="en-US" altLang="id-ID" sz="2000" b="1" dirty="0">
              <a:solidFill>
                <a:srgbClr val="FFFF00"/>
              </a:solidFill>
              <a:effectLst>
                <a:outerShdw blurRad="38100" dist="38100" dir="2700000" algn="tl">
                  <a:srgbClr val="000000"/>
                </a:outerShdw>
              </a:effectLst>
              <a:latin typeface="+mj-lt"/>
            </a:endParaRPr>
          </a:p>
        </p:txBody>
      </p:sp>
      <p:sp>
        <p:nvSpPr>
          <p:cNvPr id="1182758" name="Text Box 38"/>
          <p:cNvSpPr txBox="1">
            <a:spLocks noChangeArrowheads="1"/>
          </p:cNvSpPr>
          <p:nvPr/>
        </p:nvSpPr>
        <p:spPr bwMode="auto">
          <a:xfrm>
            <a:off x="4355592" y="990599"/>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600" b="1" dirty="0">
                <a:solidFill>
                  <a:srgbClr val="000000"/>
                </a:solidFill>
                <a:latin typeface="+mj-lt"/>
              </a:rPr>
              <a:t>2011</a:t>
            </a:r>
          </a:p>
        </p:txBody>
      </p:sp>
      <p:sp>
        <p:nvSpPr>
          <p:cNvPr id="1182759" name="Text Box 39"/>
          <p:cNvSpPr txBox="1">
            <a:spLocks noChangeArrowheads="1"/>
          </p:cNvSpPr>
          <p:nvPr/>
        </p:nvSpPr>
        <p:spPr bwMode="auto">
          <a:xfrm>
            <a:off x="1078992" y="2753979"/>
            <a:ext cx="7848600" cy="409575"/>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id-ID" altLang="id-ID" sz="2000" dirty="0">
                <a:solidFill>
                  <a:srgbClr val="000000"/>
                </a:solidFill>
                <a:latin typeface="+mj-lt"/>
              </a:rPr>
              <a:t>Perbedaan tersebut akan dilaporkan dalam laporan keuangan</a:t>
            </a:r>
            <a:endParaRPr lang="en-US" altLang="id-ID" sz="2000" dirty="0">
              <a:solidFill>
                <a:srgbClr val="000000"/>
              </a:solidFill>
              <a:latin typeface="+mj-lt"/>
            </a:endParaRPr>
          </a:p>
        </p:txBody>
      </p:sp>
      <p:sp>
        <p:nvSpPr>
          <p:cNvPr id="1182760" name="Text Box 40"/>
          <p:cNvSpPr txBox="1">
            <a:spLocks noChangeArrowheads="1"/>
          </p:cNvSpPr>
          <p:nvPr/>
        </p:nvSpPr>
        <p:spPr bwMode="auto">
          <a:xfrm>
            <a:off x="914400" y="3187470"/>
            <a:ext cx="990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id-ID" altLang="id-ID" sz="2000" b="1" u="sng" dirty="0">
                <a:solidFill>
                  <a:srgbClr val="000000"/>
                </a:solidFill>
              </a:rPr>
              <a:t>Tahun</a:t>
            </a:r>
            <a:endParaRPr lang="en-US" altLang="id-ID" sz="2000" b="1" u="sng" dirty="0">
              <a:solidFill>
                <a:srgbClr val="000000"/>
              </a:solidFill>
            </a:endParaRPr>
          </a:p>
        </p:txBody>
      </p:sp>
      <p:sp>
        <p:nvSpPr>
          <p:cNvPr id="1182761" name="Text Box 41"/>
          <p:cNvSpPr txBox="1">
            <a:spLocks noChangeArrowheads="1"/>
          </p:cNvSpPr>
          <p:nvPr/>
        </p:nvSpPr>
        <p:spPr bwMode="auto">
          <a:xfrm>
            <a:off x="2209800" y="3187470"/>
            <a:ext cx="5105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id-ID" sz="2000" b="1" u="sng" dirty="0" err="1">
                <a:solidFill>
                  <a:srgbClr val="000000"/>
                </a:solidFill>
              </a:rPr>
              <a:t>Jurnal</a:t>
            </a:r>
            <a:r>
              <a:rPr lang="en-US" altLang="id-ID" sz="2000" b="1" u="sng" dirty="0">
                <a:solidFill>
                  <a:srgbClr val="000000"/>
                </a:solidFill>
              </a:rPr>
              <a:t> </a:t>
            </a:r>
          </a:p>
        </p:txBody>
      </p:sp>
      <p:sp>
        <p:nvSpPr>
          <p:cNvPr id="1182762" name="Text Box 42"/>
          <p:cNvSpPr txBox="1">
            <a:spLocks noChangeArrowheads="1"/>
          </p:cNvSpPr>
          <p:nvPr/>
        </p:nvSpPr>
        <p:spPr bwMode="auto">
          <a:xfrm>
            <a:off x="914400" y="3492270"/>
            <a:ext cx="990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2000" b="1" dirty="0">
                <a:solidFill>
                  <a:srgbClr val="000000"/>
                </a:solidFill>
              </a:rPr>
              <a:t>2012</a:t>
            </a:r>
          </a:p>
        </p:txBody>
      </p:sp>
      <p:sp>
        <p:nvSpPr>
          <p:cNvPr id="1182765" name="Text Box 45"/>
          <p:cNvSpPr txBox="1">
            <a:spLocks noChangeArrowheads="1"/>
          </p:cNvSpPr>
          <p:nvPr/>
        </p:nvSpPr>
        <p:spPr bwMode="auto">
          <a:xfrm>
            <a:off x="3580638" y="3254199"/>
            <a:ext cx="6883908" cy="3139321"/>
          </a:xfrm>
          <a:prstGeom prst="rect">
            <a:avLst/>
          </a:prstGeom>
          <a:solidFill>
            <a:schemeClr val="bg1"/>
          </a:solidFill>
          <a:ln>
            <a:noFill/>
          </a:ln>
          <a:effectLst/>
        </p:spPr>
        <p:txBody>
          <a:bodyPr wrap="square">
            <a:spAutoFit/>
          </a:bodyPr>
          <a:lstStyle/>
          <a:p>
            <a:pPr eaLnBrk="0" hangingPunct="0">
              <a:tabLst>
                <a:tab pos="804863" algn="l"/>
              </a:tabLst>
            </a:pPr>
            <a:r>
              <a:rPr lang="en-US" altLang="id-ID" sz="1800" dirty="0" err="1">
                <a:solidFill>
                  <a:srgbClr val="800000"/>
                </a:solidFill>
              </a:rPr>
              <a:t>Liabilitas</a:t>
            </a:r>
            <a:r>
              <a:rPr lang="en-US" altLang="id-ID" sz="1800" dirty="0">
                <a:solidFill>
                  <a:srgbClr val="800000"/>
                </a:solidFill>
              </a:rPr>
              <a:t>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tangguhan</a:t>
            </a:r>
            <a:r>
              <a:rPr lang="en-US" altLang="id-ID" sz="1800" dirty="0">
                <a:solidFill>
                  <a:srgbClr val="800000"/>
                </a:solidFill>
              </a:rPr>
              <a:t>	10</a:t>
            </a:r>
            <a:r>
              <a:rPr lang="id-ID" altLang="id-ID" sz="1800" dirty="0">
                <a:solidFill>
                  <a:srgbClr val="800000"/>
                </a:solidFill>
              </a:rPr>
              <a:t>.</a:t>
            </a:r>
            <a:r>
              <a:rPr lang="en-US" altLang="id-ID" sz="1800" dirty="0">
                <a:solidFill>
                  <a:srgbClr val="800000"/>
                </a:solidFill>
              </a:rPr>
              <a:t>000</a:t>
            </a:r>
          </a:p>
          <a:p>
            <a:pPr eaLnBrk="0" hangingPunct="0">
              <a:tabLst>
                <a:tab pos="804863" algn="l"/>
              </a:tabLst>
            </a:pPr>
            <a:r>
              <a:rPr lang="en-US" altLang="id-ID" sz="1800" dirty="0">
                <a:solidFill>
                  <a:srgbClr val="800000"/>
                </a:solidFill>
              </a:rPr>
              <a:t>	</a:t>
            </a:r>
            <a:r>
              <a:rPr lang="en-US" altLang="id-ID" sz="1800" dirty="0" err="1">
                <a:solidFill>
                  <a:srgbClr val="800000"/>
                </a:solidFill>
              </a:rPr>
              <a:t>Manfaat</a:t>
            </a:r>
            <a:r>
              <a:rPr lang="en-US" altLang="id-ID" sz="1800" dirty="0">
                <a:solidFill>
                  <a:srgbClr val="800000"/>
                </a:solidFill>
              </a:rPr>
              <a:t> </a:t>
            </a:r>
            <a:r>
              <a:rPr lang="id-ID" altLang="id-ID" sz="1800" dirty="0">
                <a:solidFill>
                  <a:srgbClr val="800000"/>
                </a:solidFill>
              </a:rPr>
              <a:t>pajak tangguhan</a:t>
            </a:r>
            <a:r>
              <a:rPr lang="en-US" altLang="id-ID" sz="1800" dirty="0">
                <a:solidFill>
                  <a:srgbClr val="800000"/>
                </a:solidFill>
              </a:rPr>
              <a:t>		10</a:t>
            </a:r>
            <a:r>
              <a:rPr lang="id-ID" altLang="id-ID" sz="1800" dirty="0">
                <a:solidFill>
                  <a:srgbClr val="800000"/>
                </a:solidFill>
              </a:rPr>
              <a:t>.</a:t>
            </a:r>
            <a:r>
              <a:rPr lang="en-US" altLang="id-ID" sz="1800" dirty="0">
                <a:solidFill>
                  <a:srgbClr val="800000"/>
                </a:solidFill>
              </a:rPr>
              <a:t>000</a:t>
            </a:r>
          </a:p>
          <a:p>
            <a:pPr eaLnBrk="0" hangingPunct="0">
              <a:tabLst>
                <a:tab pos="804863" algn="l"/>
              </a:tabLst>
            </a:pPr>
            <a:r>
              <a:rPr lang="en-US" altLang="id-ID" sz="1800" dirty="0">
                <a:solidFill>
                  <a:srgbClr val="800000"/>
                </a:solidFill>
              </a:rPr>
              <a:t>Beban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kini</a:t>
            </a:r>
            <a:r>
              <a:rPr lang="en-US" altLang="id-ID" sz="1800" dirty="0">
                <a:solidFill>
                  <a:srgbClr val="800000"/>
                </a:solidFill>
              </a:rPr>
              <a:t>		</a:t>
            </a:r>
            <a:r>
              <a:rPr lang="id-ID" altLang="id-ID" sz="1800" dirty="0">
                <a:solidFill>
                  <a:srgbClr val="800000"/>
                </a:solidFill>
              </a:rPr>
              <a:t> </a:t>
            </a:r>
            <a:r>
              <a:rPr lang="en-US" altLang="id-ID" sz="1800" dirty="0">
                <a:solidFill>
                  <a:srgbClr val="800000"/>
                </a:solidFill>
              </a:rPr>
              <a:t>45</a:t>
            </a:r>
            <a:r>
              <a:rPr lang="id-ID" altLang="id-ID" sz="1800" dirty="0">
                <a:solidFill>
                  <a:srgbClr val="800000"/>
                </a:solidFill>
              </a:rPr>
              <a:t>.000</a:t>
            </a:r>
          </a:p>
          <a:p>
            <a:pPr eaLnBrk="0" hangingPunct="0">
              <a:tabLst>
                <a:tab pos="804863" algn="l"/>
              </a:tabLst>
            </a:pPr>
            <a:r>
              <a:rPr lang="en-US" altLang="id-ID" sz="1800" dirty="0">
                <a:solidFill>
                  <a:srgbClr val="800000"/>
                </a:solidFill>
              </a:rPr>
              <a:t>	</a:t>
            </a:r>
            <a:r>
              <a:rPr lang="en-US" altLang="id-ID" sz="1800" dirty="0" err="1">
                <a:solidFill>
                  <a:srgbClr val="800000"/>
                </a:solidFill>
              </a:rPr>
              <a:t>Utang</a:t>
            </a:r>
            <a:r>
              <a:rPr lang="en-US" altLang="id-ID" sz="1800" dirty="0">
                <a:solidFill>
                  <a:srgbClr val="800000"/>
                </a:solidFill>
              </a:rPr>
              <a:t> </a:t>
            </a:r>
            <a:r>
              <a:rPr lang="id-ID" altLang="id-ID" sz="1800" dirty="0">
                <a:solidFill>
                  <a:srgbClr val="800000"/>
                </a:solidFill>
              </a:rPr>
              <a:t>pajak kini </a:t>
            </a:r>
            <a:r>
              <a:rPr lang="en-US" altLang="id-ID" sz="1800" dirty="0">
                <a:solidFill>
                  <a:srgbClr val="800000"/>
                </a:solidFill>
              </a:rPr>
              <a:t>		45</a:t>
            </a:r>
            <a:r>
              <a:rPr lang="id-ID" altLang="id-ID" sz="1800" dirty="0">
                <a:solidFill>
                  <a:srgbClr val="800000"/>
                </a:solidFill>
              </a:rPr>
              <a:t>.000</a:t>
            </a:r>
            <a:endParaRPr lang="en-US" altLang="id-ID" sz="1800" dirty="0">
              <a:solidFill>
                <a:srgbClr val="800000"/>
              </a:solidFill>
            </a:endParaRPr>
          </a:p>
          <a:p>
            <a:pPr eaLnBrk="0" hangingPunct="0">
              <a:tabLst>
                <a:tab pos="804863" algn="l"/>
              </a:tabLst>
            </a:pPr>
            <a:r>
              <a:rPr lang="en-US" altLang="id-ID" sz="1800" u="sng" dirty="0" err="1">
                <a:solidFill>
                  <a:srgbClr val="800000"/>
                </a:solidFill>
              </a:rPr>
              <a:t>Saldo</a:t>
            </a:r>
            <a:endParaRPr lang="en-US" altLang="id-ID" sz="1800" u="sng" dirty="0">
              <a:solidFill>
                <a:srgbClr val="800000"/>
              </a:solidFill>
            </a:endParaRPr>
          </a:p>
          <a:p>
            <a:pPr eaLnBrk="0" hangingPunct="0">
              <a:tabLst>
                <a:tab pos="804863" algn="l"/>
              </a:tabLst>
            </a:pPr>
            <a:r>
              <a:rPr lang="en-US" altLang="id-ID" sz="1800" dirty="0" err="1">
                <a:solidFill>
                  <a:srgbClr val="800000"/>
                </a:solidFill>
              </a:rPr>
              <a:t>Liabilitas</a:t>
            </a:r>
            <a:r>
              <a:rPr lang="en-US" altLang="id-ID" sz="1800" dirty="0">
                <a:solidFill>
                  <a:srgbClr val="800000"/>
                </a:solidFill>
              </a:rPr>
              <a:t>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tangguhan</a:t>
            </a:r>
            <a:r>
              <a:rPr lang="en-US" altLang="id-ID" sz="1800" dirty="0">
                <a:solidFill>
                  <a:srgbClr val="800000"/>
                </a:solidFill>
              </a:rPr>
              <a:t>		5.000</a:t>
            </a:r>
          </a:p>
          <a:p>
            <a:pPr eaLnBrk="0" hangingPunct="0">
              <a:tabLst>
                <a:tab pos="804863" algn="l"/>
              </a:tabLst>
            </a:pPr>
            <a:r>
              <a:rPr lang="en-US" altLang="id-ID" sz="1800" dirty="0" err="1">
                <a:solidFill>
                  <a:srgbClr val="800000"/>
                </a:solidFill>
              </a:rPr>
              <a:t>Utang</a:t>
            </a:r>
            <a:r>
              <a:rPr lang="en-US" altLang="id-ID" sz="1800" dirty="0">
                <a:solidFill>
                  <a:srgbClr val="800000"/>
                </a:solidFill>
              </a:rPr>
              <a:t>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kini</a:t>
            </a:r>
            <a:r>
              <a:rPr lang="en-US" altLang="id-ID" sz="1800" dirty="0">
                <a:solidFill>
                  <a:srgbClr val="800000"/>
                </a:solidFill>
              </a:rPr>
              <a:t>			45.000</a:t>
            </a:r>
          </a:p>
          <a:p>
            <a:pPr eaLnBrk="0" hangingPunct="0">
              <a:tabLst>
                <a:tab pos="804863" algn="l"/>
              </a:tabLst>
            </a:pPr>
            <a:r>
              <a:rPr lang="en-US" altLang="id-ID" sz="1800" u="sng" dirty="0">
                <a:solidFill>
                  <a:srgbClr val="800000"/>
                </a:solidFill>
              </a:rPr>
              <a:t>Beban </a:t>
            </a:r>
            <a:r>
              <a:rPr lang="en-US" altLang="id-ID" sz="1800" u="sng" dirty="0" err="1">
                <a:solidFill>
                  <a:srgbClr val="800000"/>
                </a:solidFill>
              </a:rPr>
              <a:t>pajak</a:t>
            </a:r>
            <a:endParaRPr lang="en-US" altLang="id-ID" sz="1800" u="sng" dirty="0">
              <a:solidFill>
                <a:srgbClr val="800000"/>
              </a:solidFill>
            </a:endParaRPr>
          </a:p>
          <a:p>
            <a:pPr eaLnBrk="0" hangingPunct="0">
              <a:tabLst>
                <a:tab pos="447675" algn="l"/>
              </a:tabLst>
            </a:pPr>
            <a:r>
              <a:rPr lang="en-US" altLang="id-ID" sz="1800" dirty="0">
                <a:solidFill>
                  <a:srgbClr val="800000"/>
                </a:solidFill>
              </a:rPr>
              <a:t>	Beban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kini</a:t>
            </a:r>
            <a:r>
              <a:rPr lang="en-US" altLang="id-ID" sz="1800" dirty="0">
                <a:solidFill>
                  <a:srgbClr val="800000"/>
                </a:solidFill>
              </a:rPr>
              <a:t>	 45.000</a:t>
            </a:r>
          </a:p>
          <a:p>
            <a:pPr eaLnBrk="0" hangingPunct="0">
              <a:tabLst>
                <a:tab pos="447675" algn="l"/>
              </a:tabLst>
            </a:pPr>
            <a:r>
              <a:rPr lang="en-US" altLang="id-ID" sz="1800" dirty="0">
                <a:solidFill>
                  <a:srgbClr val="800000"/>
                </a:solidFill>
              </a:rPr>
              <a:t>	</a:t>
            </a:r>
            <a:r>
              <a:rPr lang="en-US" altLang="id-ID" sz="1800" dirty="0" err="1">
                <a:solidFill>
                  <a:srgbClr val="800000"/>
                </a:solidFill>
              </a:rPr>
              <a:t>Manfaat</a:t>
            </a:r>
            <a:r>
              <a:rPr lang="en-US" altLang="id-ID" sz="1800" dirty="0">
                <a:solidFill>
                  <a:srgbClr val="800000"/>
                </a:solidFill>
              </a:rPr>
              <a:t>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tangguhan</a:t>
            </a:r>
            <a:r>
              <a:rPr lang="en-US" altLang="id-ID" sz="1800" dirty="0">
                <a:solidFill>
                  <a:srgbClr val="800000"/>
                </a:solidFill>
              </a:rPr>
              <a:t>	</a:t>
            </a:r>
            <a:r>
              <a:rPr lang="en-US" altLang="id-ID" sz="1800" u="sng" dirty="0">
                <a:solidFill>
                  <a:srgbClr val="800000"/>
                </a:solidFill>
              </a:rPr>
              <a:t>(10.000)</a:t>
            </a:r>
          </a:p>
          <a:p>
            <a:pPr eaLnBrk="0" hangingPunct="0">
              <a:tabLst>
                <a:tab pos="447675" algn="l"/>
              </a:tabLst>
            </a:pPr>
            <a:r>
              <a:rPr lang="en-US" altLang="id-ID" sz="1800" dirty="0">
                <a:solidFill>
                  <a:srgbClr val="800000"/>
                </a:solidFill>
              </a:rPr>
              <a:t>			 35.000	</a:t>
            </a:r>
          </a:p>
        </p:txBody>
      </p:sp>
      <p:sp>
        <p:nvSpPr>
          <p:cNvPr id="51" name="Title 1"/>
          <p:cNvSpPr>
            <a:spLocks noGrp="1"/>
          </p:cNvSpPr>
          <p:nvPr>
            <p:ph type="title" idx="4294967295"/>
          </p:nvPr>
        </p:nvSpPr>
        <p:spPr>
          <a:xfrm>
            <a:off x="3581400" y="369888"/>
            <a:ext cx="8610600" cy="438150"/>
          </a:xfrm>
        </p:spPr>
        <p:txBody>
          <a:bodyPr>
            <a:noAutofit/>
          </a:bodyPr>
          <a:lstStyle/>
          <a:p>
            <a:r>
              <a:rPr lang="id-ID" sz="3600" dirty="0">
                <a:latin typeface="Fjalla One" panose="02000506040000020004" pitchFamily="2" charset="0"/>
              </a:rPr>
              <a:t>Ilustrasi Perbedaan Temporer – Liabilitas 1</a:t>
            </a:r>
          </a:p>
        </p:txBody>
      </p:sp>
      <p:sp>
        <p:nvSpPr>
          <p:cNvPr id="44" name="Slide Number Placeholder 3">
            <a:extLst>
              <a:ext uri="{FF2B5EF4-FFF2-40B4-BE49-F238E27FC236}">
                <a16:creationId xmlns:a16="http://schemas.microsoft.com/office/drawing/2014/main" id="{EB634402-1E9C-4731-8274-216BA0E55AA2}"/>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54</a:t>
            </a:fld>
            <a:endParaRPr lang="en-US" sz="1600" b="1" dirty="0">
              <a:latin typeface="+mj-lt"/>
            </a:endParaRPr>
          </a:p>
        </p:txBody>
      </p:sp>
    </p:spTree>
    <p:extLst>
      <p:ext uri="{BB962C8B-B14F-4D97-AF65-F5344CB8AC3E}">
        <p14:creationId xmlns:p14="http://schemas.microsoft.com/office/powerpoint/2010/main" val="3852029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82765"/>
                                        </p:tgtEl>
                                        <p:attrNameLst>
                                          <p:attrName>style.visibility</p:attrName>
                                        </p:attrNameLst>
                                      </p:cBhvr>
                                      <p:to>
                                        <p:strVal val="visible"/>
                                      </p:to>
                                    </p:set>
                                    <p:animEffect transition="in" filter="wipe(left)">
                                      <p:cBhvr>
                                        <p:cTn id="7" dur="500"/>
                                        <p:tgtEl>
                                          <p:spTgt spid="1182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2765" grpId="0" animBg="1"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723" name="Text Box 3"/>
          <p:cNvSpPr txBox="1">
            <a:spLocks noChangeArrowheads="1"/>
          </p:cNvSpPr>
          <p:nvPr/>
        </p:nvSpPr>
        <p:spPr bwMode="auto">
          <a:xfrm>
            <a:off x="1676400" y="1555749"/>
            <a:ext cx="3200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id-ID" sz="1600" dirty="0">
                <a:solidFill>
                  <a:srgbClr val="000000"/>
                </a:solidFill>
              </a:rPr>
              <a:t>Beban </a:t>
            </a:r>
            <a:r>
              <a:rPr lang="en-US" altLang="id-ID" sz="1600" dirty="0" err="1">
                <a:solidFill>
                  <a:srgbClr val="000000"/>
                </a:solidFill>
              </a:rPr>
              <a:t>pajak</a:t>
            </a:r>
            <a:r>
              <a:rPr lang="en-US" altLang="id-ID" sz="1600" dirty="0">
                <a:solidFill>
                  <a:srgbClr val="000000"/>
                </a:solidFill>
              </a:rPr>
              <a:t> </a:t>
            </a:r>
            <a:r>
              <a:rPr lang="id-ID" altLang="id-ID" sz="1600" dirty="0">
                <a:solidFill>
                  <a:srgbClr val="000000"/>
                </a:solidFill>
              </a:rPr>
              <a:t>(PSAK)</a:t>
            </a:r>
            <a:endParaRPr lang="en-US" altLang="id-ID" sz="1600" dirty="0">
              <a:solidFill>
                <a:srgbClr val="000000"/>
              </a:solidFill>
            </a:endParaRPr>
          </a:p>
        </p:txBody>
      </p:sp>
      <p:sp>
        <p:nvSpPr>
          <p:cNvPr id="1182724" name="Text Box 4"/>
          <p:cNvSpPr txBox="1">
            <a:spLocks noChangeArrowheads="1"/>
          </p:cNvSpPr>
          <p:nvPr/>
        </p:nvSpPr>
        <p:spPr bwMode="auto">
          <a:xfrm>
            <a:off x="1676400" y="1874837"/>
            <a:ext cx="3276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id-ID" altLang="id-ID" sz="1600" dirty="0">
                <a:solidFill>
                  <a:srgbClr val="000000"/>
                </a:solidFill>
              </a:rPr>
              <a:t>Pajak Terutang (Fiskal)</a:t>
            </a:r>
            <a:endParaRPr lang="en-US" altLang="id-ID" sz="1600" dirty="0">
              <a:solidFill>
                <a:srgbClr val="000000"/>
              </a:solidFill>
            </a:endParaRPr>
          </a:p>
        </p:txBody>
      </p:sp>
      <p:sp>
        <p:nvSpPr>
          <p:cNvPr id="1182725" name="Text Box 5"/>
          <p:cNvSpPr txBox="1">
            <a:spLocks noChangeArrowheads="1"/>
          </p:cNvSpPr>
          <p:nvPr/>
        </p:nvSpPr>
        <p:spPr bwMode="auto">
          <a:xfrm>
            <a:off x="1676400" y="2255837"/>
            <a:ext cx="2819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id-ID" sz="1600" dirty="0">
                <a:solidFill>
                  <a:srgbClr val="800000"/>
                </a:solidFill>
              </a:rPr>
              <a:t>Difference</a:t>
            </a:r>
          </a:p>
        </p:txBody>
      </p:sp>
      <p:sp>
        <p:nvSpPr>
          <p:cNvPr id="1182726" name="Text Box 6"/>
          <p:cNvSpPr txBox="1">
            <a:spLocks noChangeArrowheads="1"/>
          </p:cNvSpPr>
          <p:nvPr/>
        </p:nvSpPr>
        <p:spPr bwMode="auto">
          <a:xfrm>
            <a:off x="4953000" y="1555749"/>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35.</a:t>
            </a:r>
            <a:r>
              <a:rPr lang="en-US" altLang="id-ID" sz="1600" dirty="0">
                <a:solidFill>
                  <a:srgbClr val="000000"/>
                </a:solidFill>
              </a:rPr>
              <a:t>000</a:t>
            </a:r>
          </a:p>
        </p:txBody>
      </p:sp>
      <p:sp>
        <p:nvSpPr>
          <p:cNvPr id="1182727" name="Line 7"/>
          <p:cNvSpPr>
            <a:spLocks noChangeShapeType="1"/>
          </p:cNvSpPr>
          <p:nvPr/>
        </p:nvSpPr>
        <p:spPr bwMode="auto">
          <a:xfrm>
            <a:off x="5029200" y="14795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28" name="Text Box 8"/>
          <p:cNvSpPr txBox="1">
            <a:spLocks noChangeArrowheads="1"/>
          </p:cNvSpPr>
          <p:nvPr/>
        </p:nvSpPr>
        <p:spPr bwMode="auto">
          <a:xfrm>
            <a:off x="4953000" y="1874837"/>
            <a:ext cx="1219200" cy="33655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20.</a:t>
            </a:r>
            <a:r>
              <a:rPr lang="en-US" altLang="id-ID" sz="1600" dirty="0">
                <a:solidFill>
                  <a:srgbClr val="000000"/>
                </a:solidFill>
              </a:rPr>
              <a:t>000</a:t>
            </a:r>
          </a:p>
        </p:txBody>
      </p:sp>
      <p:sp>
        <p:nvSpPr>
          <p:cNvPr id="1182729" name="Line 9"/>
          <p:cNvSpPr>
            <a:spLocks noChangeShapeType="1"/>
          </p:cNvSpPr>
          <p:nvPr/>
        </p:nvSpPr>
        <p:spPr bwMode="auto">
          <a:xfrm>
            <a:off x="5029200" y="22415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0" name="Text Box 10"/>
          <p:cNvSpPr txBox="1">
            <a:spLocks noChangeArrowheads="1"/>
          </p:cNvSpPr>
          <p:nvPr/>
        </p:nvSpPr>
        <p:spPr bwMode="auto">
          <a:xfrm>
            <a:off x="4953000" y="225583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id-ID" sz="1600" dirty="0">
                <a:solidFill>
                  <a:srgbClr val="800000"/>
                </a:solidFill>
              </a:rPr>
              <a:t>1</a:t>
            </a:r>
            <a:r>
              <a:rPr lang="id-ID" altLang="id-ID" sz="1600" dirty="0">
                <a:solidFill>
                  <a:srgbClr val="800000"/>
                </a:solidFill>
              </a:rPr>
              <a:t>5.</a:t>
            </a:r>
            <a:r>
              <a:rPr lang="en-US" altLang="id-ID" sz="1600" dirty="0">
                <a:solidFill>
                  <a:srgbClr val="800000"/>
                </a:solidFill>
              </a:rPr>
              <a:t>000</a:t>
            </a:r>
          </a:p>
        </p:txBody>
      </p:sp>
      <p:sp>
        <p:nvSpPr>
          <p:cNvPr id="1182731" name="Line 11"/>
          <p:cNvSpPr>
            <a:spLocks noChangeShapeType="1"/>
          </p:cNvSpPr>
          <p:nvPr/>
        </p:nvSpPr>
        <p:spPr bwMode="auto">
          <a:xfrm>
            <a:off x="5029200" y="26225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2" name="Line 12"/>
          <p:cNvSpPr>
            <a:spLocks noChangeShapeType="1"/>
          </p:cNvSpPr>
          <p:nvPr/>
        </p:nvSpPr>
        <p:spPr bwMode="auto">
          <a:xfrm>
            <a:off x="5029200" y="26987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3" name="Text Box 13"/>
          <p:cNvSpPr txBox="1">
            <a:spLocks noChangeArrowheads="1"/>
          </p:cNvSpPr>
          <p:nvPr/>
        </p:nvSpPr>
        <p:spPr bwMode="auto">
          <a:xfrm>
            <a:off x="6248400" y="1555749"/>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35.</a:t>
            </a:r>
            <a:r>
              <a:rPr lang="en-US" altLang="id-ID" sz="1600" dirty="0">
                <a:solidFill>
                  <a:srgbClr val="000000"/>
                </a:solidFill>
              </a:rPr>
              <a:t>000</a:t>
            </a:r>
          </a:p>
        </p:txBody>
      </p:sp>
      <p:sp>
        <p:nvSpPr>
          <p:cNvPr id="1182734" name="Text Box 14"/>
          <p:cNvSpPr txBox="1">
            <a:spLocks noChangeArrowheads="1"/>
          </p:cNvSpPr>
          <p:nvPr/>
        </p:nvSpPr>
        <p:spPr bwMode="auto">
          <a:xfrm>
            <a:off x="6248400" y="111283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600" b="1" dirty="0">
                <a:solidFill>
                  <a:srgbClr val="000000"/>
                </a:solidFill>
              </a:rPr>
              <a:t>2012</a:t>
            </a:r>
          </a:p>
        </p:txBody>
      </p:sp>
      <p:sp>
        <p:nvSpPr>
          <p:cNvPr id="1182735" name="Line 15"/>
          <p:cNvSpPr>
            <a:spLocks noChangeShapeType="1"/>
          </p:cNvSpPr>
          <p:nvPr/>
        </p:nvSpPr>
        <p:spPr bwMode="auto">
          <a:xfrm>
            <a:off x="6324600" y="14795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6" name="Text Box 16"/>
          <p:cNvSpPr txBox="1">
            <a:spLocks noChangeArrowheads="1"/>
          </p:cNvSpPr>
          <p:nvPr/>
        </p:nvSpPr>
        <p:spPr bwMode="auto">
          <a:xfrm>
            <a:off x="6248400" y="187483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45.</a:t>
            </a:r>
            <a:r>
              <a:rPr lang="en-US" altLang="id-ID" sz="1600" dirty="0">
                <a:solidFill>
                  <a:srgbClr val="000000"/>
                </a:solidFill>
              </a:rPr>
              <a:t>000</a:t>
            </a:r>
          </a:p>
        </p:txBody>
      </p:sp>
      <p:sp>
        <p:nvSpPr>
          <p:cNvPr id="1182737" name="Line 17"/>
          <p:cNvSpPr>
            <a:spLocks noChangeShapeType="1"/>
          </p:cNvSpPr>
          <p:nvPr/>
        </p:nvSpPr>
        <p:spPr bwMode="auto">
          <a:xfrm>
            <a:off x="6324600" y="22415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38" name="Text Box 18"/>
          <p:cNvSpPr txBox="1">
            <a:spLocks noChangeArrowheads="1"/>
          </p:cNvSpPr>
          <p:nvPr/>
        </p:nvSpPr>
        <p:spPr bwMode="auto">
          <a:xfrm>
            <a:off x="6324600" y="225583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id-ID" sz="1600" dirty="0">
                <a:solidFill>
                  <a:srgbClr val="800000"/>
                </a:solidFill>
              </a:rPr>
              <a:t>(</a:t>
            </a:r>
            <a:r>
              <a:rPr lang="id-ID" altLang="id-ID" sz="1600" dirty="0">
                <a:solidFill>
                  <a:srgbClr val="800000"/>
                </a:solidFill>
              </a:rPr>
              <a:t>10.</a:t>
            </a:r>
            <a:r>
              <a:rPr lang="en-US" altLang="id-ID" sz="1600" dirty="0">
                <a:solidFill>
                  <a:srgbClr val="800000"/>
                </a:solidFill>
              </a:rPr>
              <a:t>000)</a:t>
            </a:r>
          </a:p>
        </p:txBody>
      </p:sp>
      <p:sp>
        <p:nvSpPr>
          <p:cNvPr id="1182739" name="Line 19"/>
          <p:cNvSpPr>
            <a:spLocks noChangeShapeType="1"/>
          </p:cNvSpPr>
          <p:nvPr/>
        </p:nvSpPr>
        <p:spPr bwMode="auto">
          <a:xfrm>
            <a:off x="6324600" y="26225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0" name="Line 20"/>
          <p:cNvSpPr>
            <a:spLocks noChangeShapeType="1"/>
          </p:cNvSpPr>
          <p:nvPr/>
        </p:nvSpPr>
        <p:spPr bwMode="auto">
          <a:xfrm>
            <a:off x="6324600" y="26987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1" name="Text Box 21"/>
          <p:cNvSpPr txBox="1">
            <a:spLocks noChangeArrowheads="1"/>
          </p:cNvSpPr>
          <p:nvPr/>
        </p:nvSpPr>
        <p:spPr bwMode="auto">
          <a:xfrm>
            <a:off x="7543800" y="1555749"/>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35.</a:t>
            </a:r>
            <a:r>
              <a:rPr lang="en-US" altLang="id-ID" sz="1600" dirty="0">
                <a:solidFill>
                  <a:srgbClr val="000000"/>
                </a:solidFill>
              </a:rPr>
              <a:t>000</a:t>
            </a:r>
          </a:p>
        </p:txBody>
      </p:sp>
      <p:sp>
        <p:nvSpPr>
          <p:cNvPr id="1182742" name="Text Box 22"/>
          <p:cNvSpPr txBox="1">
            <a:spLocks noChangeArrowheads="1"/>
          </p:cNvSpPr>
          <p:nvPr/>
        </p:nvSpPr>
        <p:spPr bwMode="auto">
          <a:xfrm>
            <a:off x="7543800" y="111283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600" b="1" dirty="0">
                <a:solidFill>
                  <a:srgbClr val="000000"/>
                </a:solidFill>
              </a:rPr>
              <a:t>2013</a:t>
            </a:r>
          </a:p>
        </p:txBody>
      </p:sp>
      <p:sp>
        <p:nvSpPr>
          <p:cNvPr id="1182743" name="Line 23"/>
          <p:cNvSpPr>
            <a:spLocks noChangeShapeType="1"/>
          </p:cNvSpPr>
          <p:nvPr/>
        </p:nvSpPr>
        <p:spPr bwMode="auto">
          <a:xfrm>
            <a:off x="7620000" y="14795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4" name="Text Box 24"/>
          <p:cNvSpPr txBox="1">
            <a:spLocks noChangeArrowheads="1"/>
          </p:cNvSpPr>
          <p:nvPr/>
        </p:nvSpPr>
        <p:spPr bwMode="auto">
          <a:xfrm>
            <a:off x="7543800" y="187483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40.</a:t>
            </a:r>
            <a:r>
              <a:rPr lang="en-US" altLang="id-ID" sz="1600" dirty="0">
                <a:solidFill>
                  <a:srgbClr val="000000"/>
                </a:solidFill>
              </a:rPr>
              <a:t>000</a:t>
            </a:r>
          </a:p>
        </p:txBody>
      </p:sp>
      <p:sp>
        <p:nvSpPr>
          <p:cNvPr id="1182745" name="Line 25"/>
          <p:cNvSpPr>
            <a:spLocks noChangeShapeType="1"/>
          </p:cNvSpPr>
          <p:nvPr/>
        </p:nvSpPr>
        <p:spPr bwMode="auto">
          <a:xfrm>
            <a:off x="7620000" y="22415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6" name="Text Box 26"/>
          <p:cNvSpPr txBox="1">
            <a:spLocks noChangeArrowheads="1"/>
          </p:cNvSpPr>
          <p:nvPr/>
        </p:nvSpPr>
        <p:spPr bwMode="auto">
          <a:xfrm>
            <a:off x="7620000" y="225583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id-ID" sz="1600" dirty="0">
                <a:solidFill>
                  <a:srgbClr val="800000"/>
                </a:solidFill>
              </a:rPr>
              <a:t>(</a:t>
            </a:r>
            <a:r>
              <a:rPr lang="id-ID" altLang="id-ID" sz="1600" dirty="0">
                <a:solidFill>
                  <a:srgbClr val="800000"/>
                </a:solidFill>
              </a:rPr>
              <a:t>5.</a:t>
            </a:r>
            <a:r>
              <a:rPr lang="en-US" altLang="id-ID" sz="1600" dirty="0">
                <a:solidFill>
                  <a:srgbClr val="800000"/>
                </a:solidFill>
              </a:rPr>
              <a:t>000)</a:t>
            </a:r>
          </a:p>
        </p:txBody>
      </p:sp>
      <p:sp>
        <p:nvSpPr>
          <p:cNvPr id="1182747" name="Line 27"/>
          <p:cNvSpPr>
            <a:spLocks noChangeShapeType="1"/>
          </p:cNvSpPr>
          <p:nvPr/>
        </p:nvSpPr>
        <p:spPr bwMode="auto">
          <a:xfrm>
            <a:off x="7620000" y="26225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8" name="Line 28"/>
          <p:cNvSpPr>
            <a:spLocks noChangeShapeType="1"/>
          </p:cNvSpPr>
          <p:nvPr/>
        </p:nvSpPr>
        <p:spPr bwMode="auto">
          <a:xfrm>
            <a:off x="7620000" y="26987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49" name="Text Box 29"/>
          <p:cNvSpPr txBox="1">
            <a:spLocks noChangeArrowheads="1"/>
          </p:cNvSpPr>
          <p:nvPr/>
        </p:nvSpPr>
        <p:spPr bwMode="auto">
          <a:xfrm>
            <a:off x="8763000" y="1555749"/>
            <a:ext cx="12954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105.</a:t>
            </a:r>
            <a:r>
              <a:rPr lang="en-US" altLang="id-ID" sz="1600" dirty="0">
                <a:solidFill>
                  <a:srgbClr val="000000"/>
                </a:solidFill>
              </a:rPr>
              <a:t>000</a:t>
            </a:r>
          </a:p>
        </p:txBody>
      </p:sp>
      <p:sp>
        <p:nvSpPr>
          <p:cNvPr id="1182750" name="Text Box 30"/>
          <p:cNvSpPr txBox="1">
            <a:spLocks noChangeArrowheads="1"/>
          </p:cNvSpPr>
          <p:nvPr/>
        </p:nvSpPr>
        <p:spPr bwMode="auto">
          <a:xfrm>
            <a:off x="8839200" y="111283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600" b="1" dirty="0">
                <a:solidFill>
                  <a:srgbClr val="000000"/>
                </a:solidFill>
              </a:rPr>
              <a:t>Total</a:t>
            </a:r>
          </a:p>
        </p:txBody>
      </p:sp>
      <p:sp>
        <p:nvSpPr>
          <p:cNvPr id="1182751" name="Line 31"/>
          <p:cNvSpPr>
            <a:spLocks noChangeShapeType="1"/>
          </p:cNvSpPr>
          <p:nvPr/>
        </p:nvSpPr>
        <p:spPr bwMode="auto">
          <a:xfrm>
            <a:off x="8915400" y="14795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52" name="Text Box 32"/>
          <p:cNvSpPr txBox="1">
            <a:spLocks noChangeArrowheads="1"/>
          </p:cNvSpPr>
          <p:nvPr/>
        </p:nvSpPr>
        <p:spPr bwMode="auto">
          <a:xfrm>
            <a:off x="8839200" y="1874837"/>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id-ID" altLang="id-ID" sz="1600" dirty="0">
                <a:solidFill>
                  <a:srgbClr val="000000"/>
                </a:solidFill>
              </a:rPr>
              <a:t>105.</a:t>
            </a:r>
            <a:r>
              <a:rPr lang="en-US" altLang="id-ID" sz="1600" dirty="0">
                <a:solidFill>
                  <a:srgbClr val="000000"/>
                </a:solidFill>
              </a:rPr>
              <a:t>000</a:t>
            </a:r>
          </a:p>
        </p:txBody>
      </p:sp>
      <p:sp>
        <p:nvSpPr>
          <p:cNvPr id="1182753" name="Line 33"/>
          <p:cNvSpPr>
            <a:spLocks noChangeShapeType="1"/>
          </p:cNvSpPr>
          <p:nvPr/>
        </p:nvSpPr>
        <p:spPr bwMode="auto">
          <a:xfrm>
            <a:off x="8915400" y="22415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54" name="Text Box 34"/>
          <p:cNvSpPr txBox="1">
            <a:spLocks noChangeArrowheads="1"/>
          </p:cNvSpPr>
          <p:nvPr/>
        </p:nvSpPr>
        <p:spPr bwMode="auto">
          <a:xfrm>
            <a:off x="8763000" y="2255837"/>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id-ID" sz="1600" dirty="0">
                <a:solidFill>
                  <a:srgbClr val="800000"/>
                </a:solidFill>
                <a:latin typeface="Arial" panose="020B0604020202020204" pitchFamily="34" charset="0"/>
              </a:rPr>
              <a:t>0</a:t>
            </a:r>
          </a:p>
        </p:txBody>
      </p:sp>
      <p:sp>
        <p:nvSpPr>
          <p:cNvPr id="1182755" name="Line 35"/>
          <p:cNvSpPr>
            <a:spLocks noChangeShapeType="1"/>
          </p:cNvSpPr>
          <p:nvPr/>
        </p:nvSpPr>
        <p:spPr bwMode="auto">
          <a:xfrm>
            <a:off x="8915400" y="26225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56" name="Line 36"/>
          <p:cNvSpPr>
            <a:spLocks noChangeShapeType="1"/>
          </p:cNvSpPr>
          <p:nvPr/>
        </p:nvSpPr>
        <p:spPr bwMode="auto">
          <a:xfrm>
            <a:off x="8915400" y="2698749"/>
            <a:ext cx="1066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id-ID" b="1">
              <a:solidFill>
                <a:srgbClr val="000000"/>
              </a:solidFill>
              <a:effectLst>
                <a:outerShdw blurRad="38100" dist="38100" dir="2700000" algn="tl">
                  <a:srgbClr val="000000">
                    <a:alpha val="43137"/>
                  </a:srgbClr>
                </a:outerShdw>
              </a:effectLst>
              <a:latin typeface="Comic Sans MS" panose="030F0702030302020204" pitchFamily="66" charset="0"/>
            </a:endParaRPr>
          </a:p>
        </p:txBody>
      </p:sp>
      <p:sp>
        <p:nvSpPr>
          <p:cNvPr id="1182757" name="Text Box 37"/>
          <p:cNvSpPr txBox="1">
            <a:spLocks noChangeArrowheads="1"/>
          </p:cNvSpPr>
          <p:nvPr/>
        </p:nvSpPr>
        <p:spPr bwMode="auto">
          <a:xfrm>
            <a:off x="1676400" y="1022350"/>
            <a:ext cx="3048000" cy="409575"/>
          </a:xfrm>
          <a:prstGeom prst="rect">
            <a:avLst/>
          </a:prstGeom>
          <a:solidFill>
            <a:srgbClr val="336699"/>
          </a:solidFill>
          <a:ln w="12700" algn="ctr">
            <a:solidFill>
              <a:schemeClr val="tx1"/>
            </a:solidFill>
            <a:miter lim="800000"/>
            <a:headEnd/>
            <a:tailEnd/>
          </a:ln>
          <a:effectLst>
            <a:outerShdw dist="107763" dir="2700000" algn="ctr" rotWithShape="0">
              <a:schemeClr val="bg2"/>
            </a:outerShdw>
          </a:effectLst>
        </p:spPr>
        <p:txBody>
          <a:bodyPr>
            <a:spAutoFit/>
          </a:bodyPr>
          <a:lstStyle/>
          <a:p>
            <a:pPr algn="ctr" eaLnBrk="0" hangingPunct="0">
              <a:spcBef>
                <a:spcPct val="50000"/>
              </a:spcBef>
            </a:pPr>
            <a:r>
              <a:rPr lang="id-ID" altLang="id-ID" sz="2000" b="1" dirty="0">
                <a:solidFill>
                  <a:srgbClr val="FFFF00"/>
                </a:solidFill>
                <a:effectLst>
                  <a:outerShdw blurRad="38100" dist="38100" dir="2700000" algn="tl">
                    <a:srgbClr val="000000"/>
                  </a:outerShdw>
                </a:effectLst>
                <a:latin typeface="+mj-lt"/>
              </a:rPr>
              <a:t>Perbandingan</a:t>
            </a:r>
            <a:endParaRPr lang="en-US" altLang="id-ID" sz="2000" b="1" dirty="0">
              <a:solidFill>
                <a:srgbClr val="FFFF00"/>
              </a:solidFill>
              <a:effectLst>
                <a:outerShdw blurRad="38100" dist="38100" dir="2700000" algn="tl">
                  <a:srgbClr val="000000"/>
                </a:outerShdw>
              </a:effectLst>
              <a:latin typeface="+mj-lt"/>
            </a:endParaRPr>
          </a:p>
        </p:txBody>
      </p:sp>
      <p:sp>
        <p:nvSpPr>
          <p:cNvPr id="1182758" name="Text Box 38"/>
          <p:cNvSpPr txBox="1">
            <a:spLocks noChangeArrowheads="1"/>
          </p:cNvSpPr>
          <p:nvPr/>
        </p:nvSpPr>
        <p:spPr bwMode="auto">
          <a:xfrm>
            <a:off x="4953000" y="1098549"/>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1600" b="1" dirty="0">
                <a:solidFill>
                  <a:srgbClr val="000000"/>
                </a:solidFill>
              </a:rPr>
              <a:t>2011</a:t>
            </a:r>
          </a:p>
        </p:txBody>
      </p:sp>
      <p:sp>
        <p:nvSpPr>
          <p:cNvPr id="1182759" name="Text Box 39"/>
          <p:cNvSpPr txBox="1">
            <a:spLocks noChangeArrowheads="1"/>
          </p:cNvSpPr>
          <p:nvPr/>
        </p:nvSpPr>
        <p:spPr bwMode="auto">
          <a:xfrm>
            <a:off x="1600200" y="2790825"/>
            <a:ext cx="7848600" cy="409575"/>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id-ID" altLang="id-ID" sz="2000" dirty="0">
                <a:solidFill>
                  <a:srgbClr val="000000"/>
                </a:solidFill>
              </a:rPr>
              <a:t>Perbedaan tersebut akan dilaporkan dalam laporan keuangan</a:t>
            </a:r>
            <a:endParaRPr lang="en-US" altLang="id-ID" sz="2000" dirty="0">
              <a:solidFill>
                <a:srgbClr val="000000"/>
              </a:solidFill>
            </a:endParaRPr>
          </a:p>
        </p:txBody>
      </p:sp>
      <p:sp>
        <p:nvSpPr>
          <p:cNvPr id="1182760" name="Text Box 40"/>
          <p:cNvSpPr txBox="1">
            <a:spLocks noChangeArrowheads="1"/>
          </p:cNvSpPr>
          <p:nvPr/>
        </p:nvSpPr>
        <p:spPr bwMode="auto">
          <a:xfrm>
            <a:off x="1600200" y="3581401"/>
            <a:ext cx="990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id-ID" altLang="id-ID" sz="2000" b="1" u="sng" dirty="0">
                <a:solidFill>
                  <a:srgbClr val="000000"/>
                </a:solidFill>
              </a:rPr>
              <a:t>Tahun</a:t>
            </a:r>
            <a:endParaRPr lang="en-US" altLang="id-ID" sz="2000" b="1" u="sng" dirty="0">
              <a:solidFill>
                <a:srgbClr val="000000"/>
              </a:solidFill>
            </a:endParaRPr>
          </a:p>
        </p:txBody>
      </p:sp>
      <p:sp>
        <p:nvSpPr>
          <p:cNvPr id="1182761" name="Text Box 41"/>
          <p:cNvSpPr txBox="1">
            <a:spLocks noChangeArrowheads="1"/>
          </p:cNvSpPr>
          <p:nvPr/>
        </p:nvSpPr>
        <p:spPr bwMode="auto">
          <a:xfrm>
            <a:off x="2895600" y="3581401"/>
            <a:ext cx="5105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id-ID" sz="2000" b="1" u="sng" dirty="0" err="1">
                <a:solidFill>
                  <a:srgbClr val="000000"/>
                </a:solidFill>
              </a:rPr>
              <a:t>Jurnal</a:t>
            </a:r>
            <a:r>
              <a:rPr lang="en-US" altLang="id-ID" sz="2000" b="1" u="sng" dirty="0">
                <a:solidFill>
                  <a:srgbClr val="000000"/>
                </a:solidFill>
              </a:rPr>
              <a:t> </a:t>
            </a:r>
          </a:p>
        </p:txBody>
      </p:sp>
      <p:sp>
        <p:nvSpPr>
          <p:cNvPr id="1182762" name="Text Box 42"/>
          <p:cNvSpPr txBox="1">
            <a:spLocks noChangeArrowheads="1"/>
          </p:cNvSpPr>
          <p:nvPr/>
        </p:nvSpPr>
        <p:spPr bwMode="auto">
          <a:xfrm>
            <a:off x="1600200" y="3886201"/>
            <a:ext cx="990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id-ID" sz="2000" b="1" dirty="0">
                <a:solidFill>
                  <a:srgbClr val="000000"/>
                </a:solidFill>
              </a:rPr>
              <a:t>2013</a:t>
            </a:r>
          </a:p>
        </p:txBody>
      </p:sp>
      <p:sp>
        <p:nvSpPr>
          <p:cNvPr id="1182765" name="Text Box 45"/>
          <p:cNvSpPr txBox="1">
            <a:spLocks noChangeArrowheads="1"/>
          </p:cNvSpPr>
          <p:nvPr/>
        </p:nvSpPr>
        <p:spPr bwMode="auto">
          <a:xfrm>
            <a:off x="4003127" y="3292475"/>
            <a:ext cx="7048500" cy="3139321"/>
          </a:xfrm>
          <a:prstGeom prst="rect">
            <a:avLst/>
          </a:prstGeom>
          <a:solidFill>
            <a:schemeClr val="bg1"/>
          </a:solidFill>
          <a:ln>
            <a:noFill/>
          </a:ln>
          <a:effectLst/>
        </p:spPr>
        <p:txBody>
          <a:bodyPr wrap="square">
            <a:spAutoFit/>
          </a:bodyPr>
          <a:lstStyle/>
          <a:p>
            <a:pPr eaLnBrk="0" hangingPunct="0">
              <a:tabLst>
                <a:tab pos="630238" algn="l"/>
              </a:tabLst>
            </a:pPr>
            <a:r>
              <a:rPr lang="en-US" altLang="id-ID" sz="1800" dirty="0" err="1">
                <a:solidFill>
                  <a:srgbClr val="800000"/>
                </a:solidFill>
              </a:rPr>
              <a:t>Liabilitas</a:t>
            </a:r>
            <a:r>
              <a:rPr lang="en-US" altLang="id-ID" sz="1800" dirty="0">
                <a:solidFill>
                  <a:srgbClr val="800000"/>
                </a:solidFill>
              </a:rPr>
              <a:t>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tangguhan</a:t>
            </a:r>
            <a:r>
              <a:rPr lang="en-US" altLang="id-ID" sz="1800" dirty="0">
                <a:solidFill>
                  <a:srgbClr val="800000"/>
                </a:solidFill>
              </a:rPr>
              <a:t>	5</a:t>
            </a:r>
            <a:r>
              <a:rPr lang="id-ID" altLang="id-ID" sz="1800" dirty="0">
                <a:solidFill>
                  <a:srgbClr val="800000"/>
                </a:solidFill>
              </a:rPr>
              <a:t>.</a:t>
            </a:r>
            <a:r>
              <a:rPr lang="en-US" altLang="id-ID" sz="1800" dirty="0">
                <a:solidFill>
                  <a:srgbClr val="800000"/>
                </a:solidFill>
              </a:rPr>
              <a:t>000</a:t>
            </a:r>
          </a:p>
          <a:p>
            <a:pPr eaLnBrk="0" hangingPunct="0">
              <a:tabLst>
                <a:tab pos="630238" algn="l"/>
              </a:tabLst>
            </a:pPr>
            <a:r>
              <a:rPr lang="en-US" altLang="id-ID" sz="1800" dirty="0">
                <a:solidFill>
                  <a:srgbClr val="800000"/>
                </a:solidFill>
              </a:rPr>
              <a:t>	</a:t>
            </a:r>
            <a:r>
              <a:rPr lang="en-US" altLang="id-ID" sz="1800" dirty="0" err="1">
                <a:solidFill>
                  <a:srgbClr val="800000"/>
                </a:solidFill>
              </a:rPr>
              <a:t>Manfaat</a:t>
            </a:r>
            <a:r>
              <a:rPr lang="en-US" altLang="id-ID" sz="1800" dirty="0">
                <a:solidFill>
                  <a:srgbClr val="800000"/>
                </a:solidFill>
              </a:rPr>
              <a:t> </a:t>
            </a:r>
            <a:r>
              <a:rPr lang="id-ID" altLang="id-ID" sz="1800" dirty="0">
                <a:solidFill>
                  <a:srgbClr val="800000"/>
                </a:solidFill>
              </a:rPr>
              <a:t>pajak tangguhan</a:t>
            </a:r>
            <a:r>
              <a:rPr lang="en-US" altLang="id-ID" sz="1800" dirty="0">
                <a:solidFill>
                  <a:srgbClr val="800000"/>
                </a:solidFill>
              </a:rPr>
              <a:t>		5</a:t>
            </a:r>
            <a:r>
              <a:rPr lang="id-ID" altLang="id-ID" sz="1800" dirty="0">
                <a:solidFill>
                  <a:srgbClr val="800000"/>
                </a:solidFill>
              </a:rPr>
              <a:t>.</a:t>
            </a:r>
            <a:r>
              <a:rPr lang="en-US" altLang="id-ID" sz="1800" dirty="0">
                <a:solidFill>
                  <a:srgbClr val="800000"/>
                </a:solidFill>
              </a:rPr>
              <a:t>000</a:t>
            </a:r>
          </a:p>
          <a:p>
            <a:pPr eaLnBrk="0" hangingPunct="0">
              <a:tabLst>
                <a:tab pos="630238" algn="l"/>
              </a:tabLst>
            </a:pPr>
            <a:r>
              <a:rPr lang="en-US" altLang="id-ID" sz="1800" dirty="0">
                <a:solidFill>
                  <a:srgbClr val="800000"/>
                </a:solidFill>
              </a:rPr>
              <a:t>Beban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kini</a:t>
            </a:r>
            <a:r>
              <a:rPr lang="en-US" altLang="id-ID" sz="1800" dirty="0">
                <a:solidFill>
                  <a:srgbClr val="800000"/>
                </a:solidFill>
              </a:rPr>
              <a:t>		</a:t>
            </a:r>
            <a:r>
              <a:rPr lang="id-ID" altLang="id-ID" sz="1800" dirty="0">
                <a:solidFill>
                  <a:srgbClr val="800000"/>
                </a:solidFill>
              </a:rPr>
              <a:t> </a:t>
            </a:r>
            <a:r>
              <a:rPr lang="en-US" altLang="id-ID" sz="1800" dirty="0">
                <a:solidFill>
                  <a:srgbClr val="800000"/>
                </a:solidFill>
              </a:rPr>
              <a:t>40</a:t>
            </a:r>
            <a:r>
              <a:rPr lang="id-ID" altLang="id-ID" sz="1800" dirty="0">
                <a:solidFill>
                  <a:srgbClr val="800000"/>
                </a:solidFill>
              </a:rPr>
              <a:t>.000</a:t>
            </a:r>
          </a:p>
          <a:p>
            <a:pPr eaLnBrk="0" hangingPunct="0">
              <a:tabLst>
                <a:tab pos="630238" algn="l"/>
              </a:tabLst>
            </a:pPr>
            <a:r>
              <a:rPr lang="en-US" altLang="id-ID" sz="1800" dirty="0">
                <a:solidFill>
                  <a:srgbClr val="800000"/>
                </a:solidFill>
              </a:rPr>
              <a:t>	</a:t>
            </a:r>
            <a:r>
              <a:rPr lang="en-US" altLang="id-ID" sz="1800" dirty="0" err="1">
                <a:solidFill>
                  <a:srgbClr val="800000"/>
                </a:solidFill>
              </a:rPr>
              <a:t>Utang</a:t>
            </a:r>
            <a:r>
              <a:rPr lang="en-US" altLang="id-ID" sz="1800" dirty="0">
                <a:solidFill>
                  <a:srgbClr val="800000"/>
                </a:solidFill>
              </a:rPr>
              <a:t> </a:t>
            </a:r>
            <a:r>
              <a:rPr lang="id-ID" altLang="id-ID" sz="1800" dirty="0">
                <a:solidFill>
                  <a:srgbClr val="800000"/>
                </a:solidFill>
              </a:rPr>
              <a:t>pajak kini </a:t>
            </a:r>
            <a:r>
              <a:rPr lang="en-US" altLang="id-ID" sz="1800" dirty="0">
                <a:solidFill>
                  <a:srgbClr val="800000"/>
                </a:solidFill>
              </a:rPr>
              <a:t>		40</a:t>
            </a:r>
            <a:r>
              <a:rPr lang="id-ID" altLang="id-ID" sz="1800" dirty="0">
                <a:solidFill>
                  <a:srgbClr val="800000"/>
                </a:solidFill>
              </a:rPr>
              <a:t>.000</a:t>
            </a:r>
            <a:endParaRPr lang="en-US" altLang="id-ID" sz="1800" dirty="0">
              <a:solidFill>
                <a:srgbClr val="800000"/>
              </a:solidFill>
            </a:endParaRPr>
          </a:p>
          <a:p>
            <a:pPr eaLnBrk="0" hangingPunct="0">
              <a:tabLst>
                <a:tab pos="630238" algn="l"/>
              </a:tabLst>
            </a:pPr>
            <a:r>
              <a:rPr lang="en-US" altLang="id-ID" sz="1800" u="sng" dirty="0" err="1">
                <a:solidFill>
                  <a:srgbClr val="800000"/>
                </a:solidFill>
              </a:rPr>
              <a:t>Saldo</a:t>
            </a:r>
            <a:endParaRPr lang="en-US" altLang="id-ID" sz="1800" u="sng" dirty="0">
              <a:solidFill>
                <a:srgbClr val="800000"/>
              </a:solidFill>
            </a:endParaRPr>
          </a:p>
          <a:p>
            <a:pPr eaLnBrk="0" hangingPunct="0">
              <a:tabLst>
                <a:tab pos="630238" algn="l"/>
              </a:tabLst>
            </a:pPr>
            <a:r>
              <a:rPr lang="en-US" altLang="id-ID" sz="1800" dirty="0" err="1">
                <a:solidFill>
                  <a:srgbClr val="800000"/>
                </a:solidFill>
              </a:rPr>
              <a:t>Liabilitas</a:t>
            </a:r>
            <a:r>
              <a:rPr lang="en-US" altLang="id-ID" sz="1800" dirty="0">
                <a:solidFill>
                  <a:srgbClr val="800000"/>
                </a:solidFill>
              </a:rPr>
              <a:t>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tangguhan</a:t>
            </a:r>
            <a:r>
              <a:rPr lang="en-US" altLang="id-ID" sz="1800" dirty="0">
                <a:solidFill>
                  <a:srgbClr val="800000"/>
                </a:solidFill>
              </a:rPr>
              <a:t>	5.000</a:t>
            </a:r>
          </a:p>
          <a:p>
            <a:pPr eaLnBrk="0" hangingPunct="0">
              <a:tabLst>
                <a:tab pos="630238" algn="l"/>
              </a:tabLst>
            </a:pPr>
            <a:r>
              <a:rPr lang="en-US" altLang="id-ID" sz="1800" dirty="0">
                <a:solidFill>
                  <a:srgbClr val="800000"/>
                </a:solidFill>
              </a:rPr>
              <a:t>Utang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kini</a:t>
            </a:r>
            <a:r>
              <a:rPr lang="en-US" altLang="id-ID" sz="1800" dirty="0">
                <a:solidFill>
                  <a:srgbClr val="800000"/>
                </a:solidFill>
              </a:rPr>
              <a:t>		40.000</a:t>
            </a:r>
          </a:p>
          <a:p>
            <a:pPr eaLnBrk="0" hangingPunct="0">
              <a:tabLst>
                <a:tab pos="630238" algn="l"/>
              </a:tabLst>
            </a:pPr>
            <a:r>
              <a:rPr lang="en-US" altLang="id-ID" sz="1800" u="sng" dirty="0">
                <a:solidFill>
                  <a:srgbClr val="800000"/>
                </a:solidFill>
              </a:rPr>
              <a:t>Beban </a:t>
            </a:r>
            <a:r>
              <a:rPr lang="en-US" altLang="id-ID" sz="1800" u="sng" dirty="0" err="1">
                <a:solidFill>
                  <a:srgbClr val="800000"/>
                </a:solidFill>
              </a:rPr>
              <a:t>pajak</a:t>
            </a:r>
            <a:endParaRPr lang="en-US" altLang="id-ID" sz="1800" u="sng" dirty="0">
              <a:solidFill>
                <a:srgbClr val="800000"/>
              </a:solidFill>
            </a:endParaRPr>
          </a:p>
          <a:p>
            <a:pPr eaLnBrk="0" hangingPunct="0">
              <a:tabLst>
                <a:tab pos="630238" algn="l"/>
              </a:tabLst>
            </a:pPr>
            <a:r>
              <a:rPr lang="en-US" altLang="id-ID" sz="1800" dirty="0">
                <a:solidFill>
                  <a:srgbClr val="800000"/>
                </a:solidFill>
              </a:rPr>
              <a:t>	Beban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kini</a:t>
            </a:r>
            <a:r>
              <a:rPr lang="en-US" altLang="id-ID" sz="1800" dirty="0">
                <a:solidFill>
                  <a:srgbClr val="800000"/>
                </a:solidFill>
              </a:rPr>
              <a:t>	 40.000</a:t>
            </a:r>
          </a:p>
          <a:p>
            <a:pPr eaLnBrk="0" hangingPunct="0">
              <a:tabLst>
                <a:tab pos="630238" algn="l"/>
              </a:tabLst>
            </a:pPr>
            <a:r>
              <a:rPr lang="en-US" altLang="id-ID" sz="1800" dirty="0">
                <a:solidFill>
                  <a:srgbClr val="800000"/>
                </a:solidFill>
              </a:rPr>
              <a:t>	</a:t>
            </a:r>
            <a:r>
              <a:rPr lang="en-US" altLang="id-ID" sz="1800" dirty="0" err="1">
                <a:solidFill>
                  <a:srgbClr val="800000"/>
                </a:solidFill>
              </a:rPr>
              <a:t>Manfaat</a:t>
            </a:r>
            <a:r>
              <a:rPr lang="en-US" altLang="id-ID" sz="1800" dirty="0">
                <a:solidFill>
                  <a:srgbClr val="800000"/>
                </a:solidFill>
              </a:rPr>
              <a:t> </a:t>
            </a:r>
            <a:r>
              <a:rPr lang="en-US" altLang="id-ID" sz="1800" dirty="0" err="1">
                <a:solidFill>
                  <a:srgbClr val="800000"/>
                </a:solidFill>
              </a:rPr>
              <a:t>pajak</a:t>
            </a:r>
            <a:r>
              <a:rPr lang="en-US" altLang="id-ID" sz="1800" dirty="0">
                <a:solidFill>
                  <a:srgbClr val="800000"/>
                </a:solidFill>
              </a:rPr>
              <a:t> </a:t>
            </a:r>
            <a:r>
              <a:rPr lang="en-US" altLang="id-ID" sz="1800" dirty="0" err="1">
                <a:solidFill>
                  <a:srgbClr val="800000"/>
                </a:solidFill>
              </a:rPr>
              <a:t>tangguhan</a:t>
            </a:r>
            <a:r>
              <a:rPr lang="en-US" altLang="id-ID" sz="1800" dirty="0">
                <a:solidFill>
                  <a:srgbClr val="800000"/>
                </a:solidFill>
              </a:rPr>
              <a:t>	 </a:t>
            </a:r>
            <a:r>
              <a:rPr lang="en-US" altLang="id-ID" sz="1800" u="sng" dirty="0">
                <a:solidFill>
                  <a:srgbClr val="800000"/>
                </a:solidFill>
              </a:rPr>
              <a:t>(5.000)</a:t>
            </a:r>
          </a:p>
          <a:p>
            <a:pPr eaLnBrk="0" hangingPunct="0">
              <a:tabLst>
                <a:tab pos="630238" algn="l"/>
              </a:tabLst>
            </a:pPr>
            <a:r>
              <a:rPr lang="en-US" altLang="id-ID" sz="1800" dirty="0">
                <a:solidFill>
                  <a:srgbClr val="800000"/>
                </a:solidFill>
              </a:rPr>
              <a:t>			35.000</a:t>
            </a:r>
          </a:p>
        </p:txBody>
      </p:sp>
      <p:sp>
        <p:nvSpPr>
          <p:cNvPr id="51" name="Title 1"/>
          <p:cNvSpPr>
            <a:spLocks noGrp="1"/>
          </p:cNvSpPr>
          <p:nvPr>
            <p:ph type="title" idx="4294967295"/>
          </p:nvPr>
        </p:nvSpPr>
        <p:spPr>
          <a:xfrm>
            <a:off x="3200400" y="101600"/>
            <a:ext cx="8991600" cy="1081088"/>
          </a:xfrm>
        </p:spPr>
        <p:txBody>
          <a:bodyPr>
            <a:noAutofit/>
          </a:bodyPr>
          <a:lstStyle/>
          <a:p>
            <a:r>
              <a:rPr lang="id-ID" sz="3200" dirty="0">
                <a:latin typeface="Fjalla One" panose="02000506040000020004" pitchFamily="2" charset="0"/>
              </a:rPr>
              <a:t>Ilustrasi Perbedaan Temporer – Liabilitas 1</a:t>
            </a:r>
          </a:p>
        </p:txBody>
      </p:sp>
      <p:sp>
        <p:nvSpPr>
          <p:cNvPr id="44" name="Slide Number Placeholder 3">
            <a:extLst>
              <a:ext uri="{FF2B5EF4-FFF2-40B4-BE49-F238E27FC236}">
                <a16:creationId xmlns:a16="http://schemas.microsoft.com/office/drawing/2014/main" id="{5B811B78-5290-4C75-809D-7EE60C6213F6}"/>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55</a:t>
            </a:fld>
            <a:endParaRPr lang="en-US" sz="1600" b="1" dirty="0">
              <a:latin typeface="+mj-lt"/>
            </a:endParaRPr>
          </a:p>
        </p:txBody>
      </p:sp>
    </p:spTree>
    <p:extLst>
      <p:ext uri="{BB962C8B-B14F-4D97-AF65-F5344CB8AC3E}">
        <p14:creationId xmlns:p14="http://schemas.microsoft.com/office/powerpoint/2010/main" val="33760137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82765"/>
                                        </p:tgtEl>
                                        <p:attrNameLst>
                                          <p:attrName>style.visibility</p:attrName>
                                        </p:attrNameLst>
                                      </p:cBhvr>
                                      <p:to>
                                        <p:strVal val="visible"/>
                                      </p:to>
                                    </p:set>
                                    <p:animEffect transition="in" filter="wipe(left)">
                                      <p:cBhvr>
                                        <p:cTn id="7" dur="500"/>
                                        <p:tgtEl>
                                          <p:spTgt spid="1182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2765" grpId="0" animBg="1"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9106" name="Rectangle 2"/>
          <p:cNvSpPr>
            <a:spLocks noChangeArrowheads="1"/>
          </p:cNvSpPr>
          <p:nvPr/>
        </p:nvSpPr>
        <p:spPr bwMode="auto">
          <a:xfrm>
            <a:off x="1981200" y="1828800"/>
            <a:ext cx="82296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lvl1pPr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227013"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574800" indent="-3810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2070100" indent="-3810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565400" indent="-3810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3022600" indent="-3810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3479800" indent="-3810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937000" indent="-3810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4394200" indent="-3810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0" hangingPunct="0">
              <a:lnSpc>
                <a:spcPct val="125000"/>
              </a:lnSpc>
              <a:spcBef>
                <a:spcPct val="50000"/>
              </a:spcBef>
              <a:buClr>
                <a:srgbClr val="FF0000"/>
              </a:buClr>
              <a:buFont typeface="Wingdings" panose="05000000000000000000" pitchFamily="2" charset="2"/>
              <a:buNone/>
            </a:pPr>
            <a:r>
              <a:rPr lang="id-ID" altLang="id-ID" sz="2100" dirty="0">
                <a:solidFill>
                  <a:srgbClr val="800000"/>
                </a:solidFill>
                <a:effectLst/>
                <a:latin typeface="+mn-lt"/>
              </a:rPr>
              <a:t>Ilustrasi </a:t>
            </a:r>
            <a:r>
              <a:rPr lang="en-US" altLang="id-ID" sz="2100" dirty="0">
                <a:solidFill>
                  <a:srgbClr val="800000"/>
                </a:solidFill>
                <a:effectLst/>
                <a:latin typeface="+mn-lt"/>
              </a:rPr>
              <a:t>:</a:t>
            </a:r>
            <a:r>
              <a:rPr lang="en-US" altLang="id-ID" sz="2100" b="0" dirty="0">
                <a:solidFill>
                  <a:srgbClr val="000000"/>
                </a:solidFill>
                <a:effectLst/>
                <a:latin typeface="+mn-lt"/>
              </a:rPr>
              <a:t>  </a:t>
            </a:r>
            <a:r>
              <a:rPr lang="id-ID" altLang="id-ID" sz="2100" b="0" dirty="0">
                <a:solidFill>
                  <a:srgbClr val="000000"/>
                </a:solidFill>
                <a:effectLst/>
                <a:latin typeface="+mn-lt"/>
              </a:rPr>
              <a:t>PT. Mawar memiliki saldo aset pajak tangguhan sebesar 300.000 pada akhir 2012, yang muncul karena perbedaan temporer sebesar 1.200.000 (tarif pajak 25%).</a:t>
            </a:r>
            <a:r>
              <a:rPr lang="en-US" altLang="id-ID" sz="2100" b="0" dirty="0">
                <a:solidFill>
                  <a:srgbClr val="000000"/>
                </a:solidFill>
                <a:effectLst/>
                <a:latin typeface="+mn-lt"/>
              </a:rPr>
              <a:t> </a:t>
            </a:r>
            <a:r>
              <a:rPr lang="id-ID" altLang="id-ID" sz="2100" b="0" dirty="0">
                <a:solidFill>
                  <a:srgbClr val="000000"/>
                </a:solidFill>
                <a:effectLst/>
                <a:latin typeface="+mn-lt"/>
              </a:rPr>
              <a:t>Pada akhir tahun 2013 </a:t>
            </a:r>
            <a:r>
              <a:rPr lang="en-US" altLang="id-ID" sz="2100" b="0" dirty="0" err="1">
                <a:solidFill>
                  <a:srgbClr val="000000"/>
                </a:solidFill>
                <a:effectLst/>
                <a:latin typeface="+mn-lt"/>
              </a:rPr>
              <a:t>laba</a:t>
            </a:r>
            <a:r>
              <a:rPr lang="en-US" altLang="id-ID" sz="2100" b="0" dirty="0">
                <a:solidFill>
                  <a:srgbClr val="000000"/>
                </a:solidFill>
                <a:effectLst/>
                <a:latin typeface="+mn-lt"/>
              </a:rPr>
              <a:t> </a:t>
            </a:r>
            <a:r>
              <a:rPr lang="en-US" altLang="id-ID" sz="2100" b="0" dirty="0" err="1">
                <a:solidFill>
                  <a:srgbClr val="000000"/>
                </a:solidFill>
                <a:effectLst/>
                <a:latin typeface="+mn-lt"/>
              </a:rPr>
              <a:t>sebelum</a:t>
            </a:r>
            <a:r>
              <a:rPr lang="en-US" altLang="id-ID" sz="2100" b="0" dirty="0">
                <a:solidFill>
                  <a:srgbClr val="000000"/>
                </a:solidFill>
                <a:effectLst/>
                <a:latin typeface="+mn-lt"/>
              </a:rPr>
              <a:t> </a:t>
            </a:r>
            <a:r>
              <a:rPr lang="en-US" altLang="id-ID" sz="2100" b="0" dirty="0" err="1">
                <a:solidFill>
                  <a:srgbClr val="000000"/>
                </a:solidFill>
                <a:effectLst/>
                <a:latin typeface="+mn-lt"/>
              </a:rPr>
              <a:t>pajak</a:t>
            </a:r>
            <a:r>
              <a:rPr lang="en-US" altLang="id-ID" sz="2100" b="0" dirty="0">
                <a:solidFill>
                  <a:srgbClr val="000000"/>
                </a:solidFill>
                <a:effectLst/>
                <a:latin typeface="+mn-lt"/>
              </a:rPr>
              <a:t> 4.200.000 </a:t>
            </a:r>
            <a:r>
              <a:rPr lang="en-US" altLang="id-ID" sz="2100" b="0" dirty="0" err="1">
                <a:solidFill>
                  <a:srgbClr val="000000"/>
                </a:solidFill>
                <a:effectLst/>
                <a:latin typeface="+mn-lt"/>
              </a:rPr>
              <a:t>dan</a:t>
            </a:r>
            <a:r>
              <a:rPr lang="en-US" altLang="id-ID" sz="2100" b="0" dirty="0">
                <a:solidFill>
                  <a:srgbClr val="000000"/>
                </a:solidFill>
                <a:effectLst/>
                <a:latin typeface="+mn-lt"/>
              </a:rPr>
              <a:t> </a:t>
            </a:r>
            <a:r>
              <a:rPr lang="en-US" altLang="id-ID" sz="2100" b="0" dirty="0" err="1">
                <a:solidFill>
                  <a:srgbClr val="000000"/>
                </a:solidFill>
                <a:effectLst/>
                <a:latin typeface="+mn-lt"/>
              </a:rPr>
              <a:t>terdapat</a:t>
            </a:r>
            <a:r>
              <a:rPr lang="en-US" altLang="id-ID" sz="2100" b="0" dirty="0">
                <a:solidFill>
                  <a:srgbClr val="000000"/>
                </a:solidFill>
                <a:effectLst/>
                <a:latin typeface="+mn-lt"/>
              </a:rPr>
              <a:t> </a:t>
            </a:r>
            <a:r>
              <a:rPr lang="en-US" altLang="id-ID" sz="2100" b="0" dirty="0" err="1">
                <a:solidFill>
                  <a:srgbClr val="000000"/>
                </a:solidFill>
                <a:effectLst/>
                <a:latin typeface="+mn-lt"/>
              </a:rPr>
              <a:t>koreksi</a:t>
            </a:r>
            <a:r>
              <a:rPr lang="en-US" altLang="id-ID" sz="2100" b="0" dirty="0">
                <a:solidFill>
                  <a:srgbClr val="000000"/>
                </a:solidFill>
                <a:effectLst/>
                <a:latin typeface="+mn-lt"/>
              </a:rPr>
              <a:t> </a:t>
            </a:r>
            <a:r>
              <a:rPr lang="en-US" altLang="id-ID" sz="2100" b="0" dirty="0" err="1">
                <a:solidFill>
                  <a:srgbClr val="000000"/>
                </a:solidFill>
                <a:effectLst/>
                <a:latin typeface="+mn-lt"/>
              </a:rPr>
              <a:t>positif</a:t>
            </a:r>
            <a:r>
              <a:rPr lang="en-US" altLang="id-ID" sz="2100" b="0" dirty="0">
                <a:solidFill>
                  <a:srgbClr val="000000"/>
                </a:solidFill>
                <a:effectLst/>
                <a:latin typeface="+mn-lt"/>
              </a:rPr>
              <a:t> </a:t>
            </a:r>
            <a:r>
              <a:rPr lang="en-US" altLang="id-ID" sz="2100" b="0" dirty="0" err="1">
                <a:solidFill>
                  <a:srgbClr val="000000"/>
                </a:solidFill>
                <a:effectLst/>
                <a:latin typeface="+mn-lt"/>
              </a:rPr>
              <a:t>sehingga</a:t>
            </a:r>
            <a:r>
              <a:rPr lang="en-US" altLang="id-ID" sz="2100" b="0" dirty="0">
                <a:solidFill>
                  <a:srgbClr val="000000"/>
                </a:solidFill>
                <a:effectLst/>
                <a:latin typeface="+mn-lt"/>
              </a:rPr>
              <a:t> </a:t>
            </a:r>
            <a:r>
              <a:rPr lang="id-ID" altLang="id-ID" sz="2100" b="0" dirty="0">
                <a:solidFill>
                  <a:srgbClr val="000000"/>
                </a:solidFill>
                <a:effectLst/>
                <a:latin typeface="+mn-lt"/>
              </a:rPr>
              <a:t>penghasilan kena pajak sebesar 5.000.000. </a:t>
            </a:r>
          </a:p>
          <a:p>
            <a:pPr eaLnBrk="0" hangingPunct="0">
              <a:lnSpc>
                <a:spcPct val="125000"/>
              </a:lnSpc>
              <a:spcBef>
                <a:spcPct val="50000"/>
              </a:spcBef>
              <a:buClr>
                <a:srgbClr val="FF0000"/>
              </a:buClr>
              <a:buFont typeface="Wingdings" panose="05000000000000000000" pitchFamily="2" charset="2"/>
              <a:buNone/>
            </a:pPr>
            <a:r>
              <a:rPr lang="id-ID" altLang="id-ID" sz="2100" b="0" dirty="0">
                <a:solidFill>
                  <a:srgbClr val="000000"/>
                </a:solidFill>
                <a:effectLst/>
                <a:latin typeface="+mn-lt"/>
              </a:rPr>
              <a:t>Berdasarkan hasil review aset pajak tangguhan sebesar 60.000 tidak dapat dipulihkan di masa mendatang (belum termasuk 500.000). </a:t>
            </a:r>
            <a:endParaRPr lang="en-US" altLang="id-ID" sz="2100" b="0" dirty="0">
              <a:solidFill>
                <a:srgbClr val="000000"/>
              </a:solidFill>
              <a:effectLst/>
              <a:latin typeface="+mn-lt"/>
            </a:endParaRPr>
          </a:p>
        </p:txBody>
      </p:sp>
      <p:sp>
        <p:nvSpPr>
          <p:cNvPr id="5" name="Title 1"/>
          <p:cNvSpPr>
            <a:spLocks noGrp="1"/>
          </p:cNvSpPr>
          <p:nvPr>
            <p:ph type="title"/>
          </p:nvPr>
        </p:nvSpPr>
        <p:spPr>
          <a:xfrm>
            <a:off x="1743182" y="747445"/>
            <a:ext cx="8172000" cy="780400"/>
          </a:xfrm>
        </p:spPr>
        <p:txBody>
          <a:bodyPr>
            <a:noAutofit/>
          </a:bodyPr>
          <a:lstStyle/>
          <a:p>
            <a:r>
              <a:rPr lang="id-ID" dirty="0">
                <a:latin typeface="Fjalla One" panose="02000506040000020004" pitchFamily="2" charset="0"/>
              </a:rPr>
              <a:t>Ilustrasi Perbedaan Temporer – Aset 1</a:t>
            </a:r>
          </a:p>
        </p:txBody>
      </p:sp>
      <p:sp>
        <p:nvSpPr>
          <p:cNvPr id="4" name="Slide Number Placeholder 3">
            <a:extLst>
              <a:ext uri="{FF2B5EF4-FFF2-40B4-BE49-F238E27FC236}">
                <a16:creationId xmlns:a16="http://schemas.microsoft.com/office/drawing/2014/main" id="{10C96F09-F002-4EF9-AA6B-2C211413784A}"/>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56</a:t>
            </a:fld>
            <a:endParaRPr lang="en-US" sz="1600" b="1" dirty="0">
              <a:latin typeface="+mj-lt"/>
            </a:endParaRPr>
          </a:p>
        </p:txBody>
      </p:sp>
    </p:spTree>
    <p:extLst>
      <p:ext uri="{BB962C8B-B14F-4D97-AF65-F5344CB8AC3E}">
        <p14:creationId xmlns:p14="http://schemas.microsoft.com/office/powerpoint/2010/main" val="36119713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76620" y="171920"/>
            <a:ext cx="8238759" cy="763600"/>
          </a:xfrm>
        </p:spPr>
        <p:txBody>
          <a:bodyPr>
            <a:noAutofit/>
          </a:bodyPr>
          <a:lstStyle/>
          <a:p>
            <a:r>
              <a:rPr lang="id-ID" sz="3600" dirty="0">
                <a:latin typeface="Fjalla One" panose="02000506040000020004" pitchFamily="2" charset="0"/>
              </a:rPr>
              <a:t>Ilustrasi Perbedaan Temporer – Aset 1</a:t>
            </a:r>
            <a:br>
              <a:rPr lang="id-ID" sz="3600" dirty="0">
                <a:latin typeface="Fjalla One" panose="02000506040000020004" pitchFamily="2" charset="0"/>
              </a:rPr>
            </a:br>
            <a:r>
              <a:rPr lang="id-ID" sz="3600" dirty="0">
                <a:latin typeface="Fjalla One" panose="02000506040000020004" pitchFamily="2" charset="0"/>
              </a:rPr>
              <a:t>sebelum review</a:t>
            </a:r>
          </a:p>
        </p:txBody>
      </p:sp>
      <p:graphicFrame>
        <p:nvGraphicFramePr>
          <p:cNvPr id="3" name="Table 2"/>
          <p:cNvGraphicFramePr>
            <a:graphicFrameLocks noGrp="1"/>
          </p:cNvGraphicFramePr>
          <p:nvPr/>
        </p:nvGraphicFramePr>
        <p:xfrm>
          <a:off x="1844566" y="1411539"/>
          <a:ext cx="9601200" cy="2377440"/>
        </p:xfrm>
        <a:graphic>
          <a:graphicData uri="http://schemas.openxmlformats.org/drawingml/2006/table">
            <a:tbl>
              <a:tblPr firstRow="1" bandRow="1">
                <a:tableStyleId>{0E3FDE45-AF77-4B5C-9715-49D594BDF05E}</a:tableStyleId>
              </a:tblPr>
              <a:tblGrid>
                <a:gridCol w="402336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tblGrid>
              <a:tr h="345440">
                <a:tc>
                  <a:txBody>
                    <a:bodyPr/>
                    <a:lstStyle/>
                    <a:p>
                      <a:endParaRPr lang="id-ID" sz="2000" dirty="0"/>
                    </a:p>
                  </a:txBody>
                  <a:tcPr/>
                </a:tc>
                <a:tc>
                  <a:txBody>
                    <a:bodyPr/>
                    <a:lstStyle/>
                    <a:p>
                      <a:pPr algn="r"/>
                      <a:r>
                        <a:rPr lang="id-ID" sz="2000" dirty="0"/>
                        <a:t>Akhir 2012</a:t>
                      </a:r>
                    </a:p>
                  </a:txBody>
                  <a:tcPr/>
                </a:tc>
                <a:tc>
                  <a:txBody>
                    <a:bodyPr/>
                    <a:lstStyle/>
                    <a:p>
                      <a:pPr algn="r"/>
                      <a:r>
                        <a:rPr lang="id-ID" sz="2000" dirty="0"/>
                        <a:t>Tahun 2013</a:t>
                      </a:r>
                    </a:p>
                  </a:txBody>
                  <a:tcPr/>
                </a:tc>
                <a:tc>
                  <a:txBody>
                    <a:bodyPr/>
                    <a:lstStyle/>
                    <a:p>
                      <a:pPr algn="r"/>
                      <a:r>
                        <a:rPr lang="id-ID" sz="2000" dirty="0"/>
                        <a:t>Akhir 2013</a:t>
                      </a:r>
                    </a:p>
                  </a:txBody>
                  <a:tcPr/>
                </a:tc>
                <a:extLst>
                  <a:ext uri="{0D108BD9-81ED-4DB2-BD59-A6C34878D82A}">
                    <a16:rowId xmlns:a16="http://schemas.microsoft.com/office/drawing/2014/main" val="10000"/>
                  </a:ext>
                </a:extLst>
              </a:tr>
              <a:tr h="345440">
                <a:tc>
                  <a:txBody>
                    <a:bodyPr/>
                    <a:lstStyle/>
                    <a:p>
                      <a:r>
                        <a:rPr lang="id-ID" sz="2000" dirty="0"/>
                        <a:t>Laba sebelum</a:t>
                      </a:r>
                      <a:r>
                        <a:rPr lang="id-ID" sz="2000" baseline="0" dirty="0"/>
                        <a:t> pajak (PSAK)</a:t>
                      </a:r>
                      <a:endParaRPr lang="id-ID" sz="2000" dirty="0"/>
                    </a:p>
                  </a:txBody>
                  <a:tcPr/>
                </a:tc>
                <a:tc>
                  <a:txBody>
                    <a:bodyPr/>
                    <a:lstStyle/>
                    <a:p>
                      <a:pPr algn="r"/>
                      <a:endParaRPr lang="id-ID" sz="2000" dirty="0"/>
                    </a:p>
                  </a:txBody>
                  <a:tcPr/>
                </a:tc>
                <a:tc>
                  <a:txBody>
                    <a:bodyPr/>
                    <a:lstStyle/>
                    <a:p>
                      <a:pPr algn="r"/>
                      <a:r>
                        <a:rPr lang="id-ID" sz="2000" dirty="0"/>
                        <a:t>4.200.000</a:t>
                      </a:r>
                    </a:p>
                  </a:txBody>
                  <a:tcPr/>
                </a:tc>
                <a:tc>
                  <a:txBody>
                    <a:bodyPr/>
                    <a:lstStyle/>
                    <a:p>
                      <a:pPr algn="r"/>
                      <a:endParaRPr lang="id-ID" sz="2000"/>
                    </a:p>
                  </a:txBody>
                  <a:tcPr/>
                </a:tc>
                <a:extLst>
                  <a:ext uri="{0D108BD9-81ED-4DB2-BD59-A6C34878D82A}">
                    <a16:rowId xmlns:a16="http://schemas.microsoft.com/office/drawing/2014/main" val="10001"/>
                  </a:ext>
                </a:extLst>
              </a:tr>
              <a:tr h="345440">
                <a:tc>
                  <a:txBody>
                    <a:bodyPr/>
                    <a:lstStyle/>
                    <a:p>
                      <a:r>
                        <a:rPr lang="id-ID" sz="2000" dirty="0"/>
                        <a:t>Perbedaan</a:t>
                      </a:r>
                      <a:r>
                        <a:rPr lang="id-ID" sz="2000" baseline="0" dirty="0"/>
                        <a:t> temporer</a:t>
                      </a:r>
                      <a:endParaRPr lang="id-ID" sz="2000" dirty="0"/>
                    </a:p>
                  </a:txBody>
                  <a:tcPr/>
                </a:tc>
                <a:tc>
                  <a:txBody>
                    <a:bodyPr/>
                    <a:lstStyle/>
                    <a:p>
                      <a:pPr algn="r"/>
                      <a:r>
                        <a:rPr lang="id-ID" sz="2000" dirty="0"/>
                        <a:t>1.200.000</a:t>
                      </a:r>
                    </a:p>
                  </a:txBody>
                  <a:tcPr/>
                </a:tc>
                <a:tc>
                  <a:txBody>
                    <a:bodyPr/>
                    <a:lstStyle/>
                    <a:p>
                      <a:pPr algn="r"/>
                      <a:r>
                        <a:rPr lang="id-ID" sz="2000" dirty="0"/>
                        <a:t>800.000</a:t>
                      </a:r>
                    </a:p>
                  </a:txBody>
                  <a:tcPr/>
                </a:tc>
                <a:tc>
                  <a:txBody>
                    <a:bodyPr/>
                    <a:lstStyle/>
                    <a:p>
                      <a:pPr algn="r"/>
                      <a:r>
                        <a:rPr lang="id-ID" sz="2000" dirty="0"/>
                        <a:t>2.000.000</a:t>
                      </a:r>
                    </a:p>
                  </a:txBody>
                  <a:tcPr/>
                </a:tc>
                <a:extLst>
                  <a:ext uri="{0D108BD9-81ED-4DB2-BD59-A6C34878D82A}">
                    <a16:rowId xmlns:a16="http://schemas.microsoft.com/office/drawing/2014/main" val="10002"/>
                  </a:ext>
                </a:extLst>
              </a:tr>
              <a:tr h="345440">
                <a:tc>
                  <a:txBody>
                    <a:bodyPr/>
                    <a:lstStyle/>
                    <a:p>
                      <a:r>
                        <a:rPr lang="id-ID" sz="2000" dirty="0"/>
                        <a:t>Penghasilan kena</a:t>
                      </a:r>
                      <a:r>
                        <a:rPr lang="id-ID" sz="2000" baseline="0" dirty="0"/>
                        <a:t> pajak</a:t>
                      </a:r>
                      <a:endParaRPr lang="id-ID" sz="2000" dirty="0"/>
                    </a:p>
                  </a:txBody>
                  <a:tcPr/>
                </a:tc>
                <a:tc>
                  <a:txBody>
                    <a:bodyPr/>
                    <a:lstStyle/>
                    <a:p>
                      <a:pPr algn="r"/>
                      <a:endParaRPr lang="id-ID" sz="2000" dirty="0"/>
                    </a:p>
                  </a:txBody>
                  <a:tcPr/>
                </a:tc>
                <a:tc>
                  <a:txBody>
                    <a:bodyPr/>
                    <a:lstStyle/>
                    <a:p>
                      <a:pPr algn="r"/>
                      <a:r>
                        <a:rPr lang="id-ID" sz="2000" dirty="0"/>
                        <a:t>5.000.000</a:t>
                      </a:r>
                    </a:p>
                  </a:txBody>
                  <a:tcPr/>
                </a:tc>
                <a:tc>
                  <a:txBody>
                    <a:bodyPr/>
                    <a:lstStyle/>
                    <a:p>
                      <a:pPr algn="r"/>
                      <a:endParaRPr lang="id-ID" sz="2000" dirty="0"/>
                    </a:p>
                  </a:txBody>
                  <a:tcPr/>
                </a:tc>
                <a:extLst>
                  <a:ext uri="{0D108BD9-81ED-4DB2-BD59-A6C34878D82A}">
                    <a16:rowId xmlns:a16="http://schemas.microsoft.com/office/drawing/2014/main" val="10003"/>
                  </a:ext>
                </a:extLst>
              </a:tr>
              <a:tr h="345440">
                <a:tc>
                  <a:txBody>
                    <a:bodyPr/>
                    <a:lstStyle/>
                    <a:p>
                      <a:endParaRPr lang="id-ID" sz="2000" dirty="0"/>
                    </a:p>
                  </a:txBody>
                  <a:tcPr/>
                </a:tc>
                <a:tc>
                  <a:txBody>
                    <a:bodyPr/>
                    <a:lstStyle/>
                    <a:p>
                      <a:pPr algn="r"/>
                      <a:r>
                        <a:rPr lang="id-ID" sz="2000" dirty="0"/>
                        <a:t>25%</a:t>
                      </a:r>
                    </a:p>
                  </a:txBody>
                  <a:tcPr/>
                </a:tc>
                <a:tc>
                  <a:txBody>
                    <a:bodyPr/>
                    <a:lstStyle/>
                    <a:p>
                      <a:pPr algn="r"/>
                      <a:r>
                        <a:rPr lang="id-ID" sz="2000" dirty="0"/>
                        <a:t>25%</a:t>
                      </a:r>
                    </a:p>
                  </a:txBody>
                  <a:tcPr/>
                </a:tc>
                <a:tc>
                  <a:txBody>
                    <a:bodyPr/>
                    <a:lstStyle/>
                    <a:p>
                      <a:pPr algn="r"/>
                      <a:r>
                        <a:rPr lang="id-ID" sz="2000" dirty="0"/>
                        <a:t>25%</a:t>
                      </a:r>
                    </a:p>
                  </a:txBody>
                  <a:tcPr/>
                </a:tc>
                <a:extLst>
                  <a:ext uri="{0D108BD9-81ED-4DB2-BD59-A6C34878D82A}">
                    <a16:rowId xmlns:a16="http://schemas.microsoft.com/office/drawing/2014/main" val="10004"/>
                  </a:ext>
                </a:extLst>
              </a:tr>
              <a:tr h="345440">
                <a:tc>
                  <a:txBody>
                    <a:bodyPr/>
                    <a:lstStyle/>
                    <a:p>
                      <a:r>
                        <a:rPr lang="id-ID" sz="2000" dirty="0"/>
                        <a:t>Pajak terutang</a:t>
                      </a:r>
                    </a:p>
                  </a:txBody>
                  <a:tcPr/>
                </a:tc>
                <a:tc>
                  <a:txBody>
                    <a:bodyPr/>
                    <a:lstStyle/>
                    <a:p>
                      <a:pPr algn="r"/>
                      <a:endParaRPr lang="id-ID" sz="2000" dirty="0"/>
                    </a:p>
                  </a:txBody>
                  <a:tcPr/>
                </a:tc>
                <a:tc>
                  <a:txBody>
                    <a:bodyPr/>
                    <a:lstStyle/>
                    <a:p>
                      <a:pPr algn="r"/>
                      <a:r>
                        <a:rPr lang="id-ID" sz="2000" dirty="0"/>
                        <a:t>1.250.000</a:t>
                      </a:r>
                    </a:p>
                  </a:txBody>
                  <a:tcPr/>
                </a:tc>
                <a:tc>
                  <a:txBody>
                    <a:bodyPr/>
                    <a:lstStyle/>
                    <a:p>
                      <a:pPr algn="r"/>
                      <a:endParaRPr lang="id-ID" sz="2000" dirty="0"/>
                    </a:p>
                  </a:txBody>
                  <a:tcPr/>
                </a:tc>
                <a:extLst>
                  <a:ext uri="{0D108BD9-81ED-4DB2-BD59-A6C34878D82A}">
                    <a16:rowId xmlns:a16="http://schemas.microsoft.com/office/drawing/2014/main" val="10005"/>
                  </a:ext>
                </a:extLst>
              </a:tr>
            </a:tbl>
          </a:graphicData>
        </a:graphic>
      </p:graphicFrame>
      <p:graphicFrame>
        <p:nvGraphicFramePr>
          <p:cNvPr id="6" name="Table 5"/>
          <p:cNvGraphicFramePr>
            <a:graphicFrameLocks noGrp="1"/>
          </p:cNvGraphicFramePr>
          <p:nvPr/>
        </p:nvGraphicFramePr>
        <p:xfrm>
          <a:off x="1868214" y="3810000"/>
          <a:ext cx="4724400" cy="2494280"/>
        </p:xfrm>
        <a:graphic>
          <a:graphicData uri="http://schemas.openxmlformats.org/drawingml/2006/table">
            <a:tbl>
              <a:tblPr firstRow="1" bandRow="1">
                <a:tableStyleId>{0E3FDE45-AF77-4B5C-9715-49D594BDF05E}</a:tableStyleId>
              </a:tblPr>
              <a:tblGrid>
                <a:gridCol w="3102591">
                  <a:extLst>
                    <a:ext uri="{9D8B030D-6E8A-4147-A177-3AD203B41FA5}">
                      <a16:colId xmlns:a16="http://schemas.microsoft.com/office/drawing/2014/main" val="20000"/>
                    </a:ext>
                  </a:extLst>
                </a:gridCol>
                <a:gridCol w="1621809">
                  <a:extLst>
                    <a:ext uri="{9D8B030D-6E8A-4147-A177-3AD203B41FA5}">
                      <a16:colId xmlns:a16="http://schemas.microsoft.com/office/drawing/2014/main" val="20001"/>
                    </a:ext>
                  </a:extLst>
                </a:gridCol>
              </a:tblGrid>
              <a:tr h="370840">
                <a:tc>
                  <a:txBody>
                    <a:bodyPr/>
                    <a:lstStyle/>
                    <a:p>
                      <a:endParaRPr lang="id-ID" sz="1800" dirty="0"/>
                    </a:p>
                  </a:txBody>
                  <a:tcPr/>
                </a:tc>
                <a:tc>
                  <a:txBody>
                    <a:bodyPr/>
                    <a:lstStyle/>
                    <a:p>
                      <a:pPr algn="r"/>
                      <a:r>
                        <a:rPr lang="id-ID" sz="1800" dirty="0"/>
                        <a:t>Tahun 2013</a:t>
                      </a:r>
                    </a:p>
                  </a:txBody>
                  <a:tcPr/>
                </a:tc>
                <a:extLst>
                  <a:ext uri="{0D108BD9-81ED-4DB2-BD59-A6C34878D82A}">
                    <a16:rowId xmlns:a16="http://schemas.microsoft.com/office/drawing/2014/main" val="10000"/>
                  </a:ext>
                </a:extLst>
              </a:tr>
              <a:tr h="370840">
                <a:tc>
                  <a:txBody>
                    <a:bodyPr/>
                    <a:lstStyle/>
                    <a:p>
                      <a:r>
                        <a:rPr lang="id-ID" sz="1800" dirty="0"/>
                        <a:t>Laba sebelum</a:t>
                      </a:r>
                      <a:r>
                        <a:rPr lang="id-ID" sz="1800" baseline="0" dirty="0"/>
                        <a:t> pajak (PSAK)</a:t>
                      </a:r>
                      <a:endParaRPr lang="id-ID" sz="1800" dirty="0"/>
                    </a:p>
                  </a:txBody>
                  <a:tcPr/>
                </a:tc>
                <a:tc>
                  <a:txBody>
                    <a:bodyPr/>
                    <a:lstStyle/>
                    <a:p>
                      <a:pPr algn="r"/>
                      <a:r>
                        <a:rPr lang="id-ID" sz="1800" dirty="0"/>
                        <a:t>4.200.000</a:t>
                      </a:r>
                    </a:p>
                  </a:txBody>
                  <a:tcPr/>
                </a:tc>
                <a:extLst>
                  <a:ext uri="{0D108BD9-81ED-4DB2-BD59-A6C34878D82A}">
                    <a16:rowId xmlns:a16="http://schemas.microsoft.com/office/drawing/2014/main" val="10001"/>
                  </a:ext>
                </a:extLst>
              </a:tr>
              <a:tr h="370840">
                <a:tc>
                  <a:txBody>
                    <a:bodyPr/>
                    <a:lstStyle/>
                    <a:p>
                      <a:r>
                        <a:rPr lang="id-ID" sz="1800" dirty="0"/>
                        <a:t>Pajak kini</a:t>
                      </a:r>
                    </a:p>
                  </a:txBody>
                  <a:tcPr/>
                </a:tc>
                <a:tc>
                  <a:txBody>
                    <a:bodyPr/>
                    <a:lstStyle/>
                    <a:p>
                      <a:pPr algn="r"/>
                      <a:r>
                        <a:rPr lang="id-ID" sz="1800" dirty="0"/>
                        <a:t>1.250.000</a:t>
                      </a:r>
                    </a:p>
                  </a:txBody>
                  <a:tcPr/>
                </a:tc>
                <a:extLst>
                  <a:ext uri="{0D108BD9-81ED-4DB2-BD59-A6C34878D82A}">
                    <a16:rowId xmlns:a16="http://schemas.microsoft.com/office/drawing/2014/main" val="10002"/>
                  </a:ext>
                </a:extLst>
              </a:tr>
              <a:tr h="370840">
                <a:tc>
                  <a:txBody>
                    <a:bodyPr/>
                    <a:lstStyle/>
                    <a:p>
                      <a:r>
                        <a:rPr lang="id-ID" sz="1800" dirty="0"/>
                        <a:t>Beban (manfaat) pajak tangguhan</a:t>
                      </a:r>
                    </a:p>
                  </a:txBody>
                  <a:tcPr/>
                </a:tc>
                <a:tc>
                  <a:txBody>
                    <a:bodyPr/>
                    <a:lstStyle/>
                    <a:p>
                      <a:pPr algn="r"/>
                      <a:r>
                        <a:rPr lang="id-ID" sz="1800" dirty="0"/>
                        <a:t>(200.000)</a:t>
                      </a:r>
                    </a:p>
                  </a:txBody>
                  <a:tcPr/>
                </a:tc>
                <a:extLst>
                  <a:ext uri="{0D108BD9-81ED-4DB2-BD59-A6C34878D82A}">
                    <a16:rowId xmlns:a16="http://schemas.microsoft.com/office/drawing/2014/main" val="10003"/>
                  </a:ext>
                </a:extLst>
              </a:tr>
              <a:tr h="370840">
                <a:tc>
                  <a:txBody>
                    <a:bodyPr/>
                    <a:lstStyle/>
                    <a:p>
                      <a:r>
                        <a:rPr lang="id-ID" sz="1800" dirty="0"/>
                        <a:t>Beban pajak penghasilan</a:t>
                      </a:r>
                    </a:p>
                  </a:txBody>
                  <a:tcPr/>
                </a:tc>
                <a:tc>
                  <a:txBody>
                    <a:bodyPr/>
                    <a:lstStyle/>
                    <a:p>
                      <a:pPr algn="r"/>
                      <a:r>
                        <a:rPr lang="id-ID" sz="1800" dirty="0"/>
                        <a:t>1.050.000</a:t>
                      </a:r>
                    </a:p>
                  </a:txBody>
                  <a:tcPr/>
                </a:tc>
                <a:extLst>
                  <a:ext uri="{0D108BD9-81ED-4DB2-BD59-A6C34878D82A}">
                    <a16:rowId xmlns:a16="http://schemas.microsoft.com/office/drawing/2014/main" val="10004"/>
                  </a:ext>
                </a:extLst>
              </a:tr>
              <a:tr h="370840">
                <a:tc>
                  <a:txBody>
                    <a:bodyPr/>
                    <a:lstStyle/>
                    <a:p>
                      <a:r>
                        <a:rPr lang="id-ID" sz="1800" dirty="0"/>
                        <a:t>Laba bersih</a:t>
                      </a:r>
                    </a:p>
                  </a:txBody>
                  <a:tcPr/>
                </a:tc>
                <a:tc>
                  <a:txBody>
                    <a:bodyPr/>
                    <a:lstStyle/>
                    <a:p>
                      <a:pPr algn="r"/>
                      <a:r>
                        <a:rPr lang="id-ID" sz="1800" dirty="0"/>
                        <a:t>3.190.000</a:t>
                      </a:r>
                    </a:p>
                  </a:txBody>
                  <a:tcPr/>
                </a:tc>
                <a:extLst>
                  <a:ext uri="{0D108BD9-81ED-4DB2-BD59-A6C34878D82A}">
                    <a16:rowId xmlns:a16="http://schemas.microsoft.com/office/drawing/2014/main" val="10005"/>
                  </a:ext>
                </a:extLst>
              </a:tr>
            </a:tbl>
          </a:graphicData>
        </a:graphic>
      </p:graphicFrame>
      <p:sp>
        <p:nvSpPr>
          <p:cNvPr id="7" name="Rectangle 8"/>
          <p:cNvSpPr>
            <a:spLocks noChangeArrowheads="1"/>
          </p:cNvSpPr>
          <p:nvPr/>
        </p:nvSpPr>
        <p:spPr bwMode="auto">
          <a:xfrm>
            <a:off x="6705600" y="4038600"/>
            <a:ext cx="4876800" cy="1200329"/>
          </a:xfrm>
          <a:prstGeom prst="rect">
            <a:avLst/>
          </a:prstGeom>
          <a:solidFill>
            <a:schemeClr val="accent6">
              <a:lumMod val="20000"/>
              <a:lumOff val="80000"/>
            </a:schemeClr>
          </a:solidFill>
          <a:ln>
            <a:noFill/>
          </a:ln>
          <a:effectLst/>
        </p:spPr>
        <p:txBody>
          <a:bodyPr wrap="square">
            <a:spAutoFit/>
          </a:bodyPr>
          <a:lstStyle>
            <a:lvl1pPr marL="457200" indent="-457200" algn="l">
              <a:tabLst>
                <a:tab pos="5886450" algn="r"/>
                <a:tab pos="7143750" algn="r"/>
              </a:tabLst>
              <a:defRPr sz="2400">
                <a:solidFill>
                  <a:schemeClr val="tx1"/>
                </a:solidFill>
                <a:latin typeface="Times New Roman" panose="02020603050405020304" pitchFamily="18" charset="0"/>
              </a:defRPr>
            </a:lvl1pPr>
            <a:lvl2pPr marL="571500" algn="l">
              <a:tabLst>
                <a:tab pos="5886450" algn="r"/>
                <a:tab pos="7143750" algn="r"/>
              </a:tabLst>
              <a:defRPr sz="2400">
                <a:solidFill>
                  <a:schemeClr val="tx1"/>
                </a:solidFill>
                <a:latin typeface="Times New Roman" panose="02020603050405020304" pitchFamily="18" charset="0"/>
              </a:defRPr>
            </a:lvl2pPr>
            <a:lvl3pPr algn="l">
              <a:tabLst>
                <a:tab pos="5886450" algn="r"/>
                <a:tab pos="7143750" algn="r"/>
              </a:tabLst>
              <a:defRPr sz="2400">
                <a:solidFill>
                  <a:schemeClr val="tx1"/>
                </a:solidFill>
                <a:latin typeface="Times New Roman" panose="02020603050405020304" pitchFamily="18" charset="0"/>
              </a:defRPr>
            </a:lvl3pPr>
            <a:lvl4pPr algn="l">
              <a:tabLst>
                <a:tab pos="5886450" algn="r"/>
                <a:tab pos="7143750" algn="r"/>
              </a:tabLst>
              <a:defRPr sz="2400">
                <a:solidFill>
                  <a:schemeClr val="tx1"/>
                </a:solidFill>
                <a:latin typeface="Times New Roman" panose="02020603050405020304" pitchFamily="18" charset="0"/>
              </a:defRPr>
            </a:lvl4pPr>
            <a:lvl5pPr algn="l">
              <a:tabLst>
                <a:tab pos="5886450" algn="r"/>
                <a:tab pos="7143750" algn="r"/>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886450" algn="r"/>
                <a:tab pos="7143750" algn="r"/>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886450" algn="r"/>
                <a:tab pos="7143750" algn="r"/>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886450" algn="r"/>
                <a:tab pos="7143750" algn="r"/>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886450" algn="r"/>
                <a:tab pos="7143750" algn="r"/>
              </a:tabLst>
              <a:defRPr sz="2400">
                <a:solidFill>
                  <a:schemeClr val="tx1"/>
                </a:solidFill>
                <a:latin typeface="Times New Roman" panose="02020603050405020304" pitchFamily="18" charset="0"/>
              </a:defRPr>
            </a:lvl9pPr>
          </a:lstStyle>
          <a:p>
            <a:pPr eaLnBrk="0" hangingPunct="0">
              <a:tabLst>
                <a:tab pos="2871788" algn="r"/>
                <a:tab pos="3497263" algn="r"/>
                <a:tab pos="4572000" algn="r"/>
              </a:tabLst>
            </a:pPr>
            <a:r>
              <a:rPr lang="id-ID" altLang="id-ID" sz="1800" dirty="0">
                <a:solidFill>
                  <a:srgbClr val="000000"/>
                </a:solidFill>
                <a:latin typeface="Arial" panose="020B0604020202020204" pitchFamily="34" charset="0"/>
              </a:rPr>
              <a:t>Beban pajak penghasilan</a:t>
            </a:r>
            <a:r>
              <a:rPr lang="en-US" altLang="id-ID" sz="1800" dirty="0">
                <a:solidFill>
                  <a:srgbClr val="000000"/>
                </a:solidFill>
                <a:latin typeface="Arial" panose="020B0604020202020204" pitchFamily="34" charset="0"/>
              </a:rPr>
              <a:t>	</a:t>
            </a:r>
            <a:r>
              <a:rPr lang="id-ID" altLang="id-ID" sz="1800" dirty="0">
                <a:solidFill>
                  <a:srgbClr val="000000"/>
                </a:solidFill>
                <a:latin typeface="Arial" panose="020B0604020202020204" pitchFamily="34" charset="0"/>
              </a:rPr>
              <a:t>	</a:t>
            </a:r>
            <a:r>
              <a:rPr lang="id-ID" altLang="id-ID" sz="1800" dirty="0">
                <a:solidFill>
                  <a:srgbClr val="00B050"/>
                </a:solidFill>
                <a:latin typeface="Arial" panose="020B0604020202020204" pitchFamily="34" charset="0"/>
              </a:rPr>
              <a:t>1.050.000</a:t>
            </a:r>
          </a:p>
          <a:p>
            <a:pPr eaLnBrk="0" hangingPunct="0">
              <a:tabLst>
                <a:tab pos="2871788" algn="r"/>
                <a:tab pos="3497263" algn="r"/>
                <a:tab pos="4572000" algn="r"/>
              </a:tabLst>
            </a:pPr>
            <a:r>
              <a:rPr lang="id-ID" altLang="id-ID" sz="1800" dirty="0">
                <a:latin typeface="Arial" panose="020B0604020202020204" pitchFamily="34" charset="0"/>
              </a:rPr>
              <a:t>Aset pajak tangguhan	</a:t>
            </a:r>
            <a:r>
              <a:rPr lang="en-US" altLang="id-ID" sz="1800" dirty="0">
                <a:latin typeface="Arial" panose="020B0604020202020204" pitchFamily="34" charset="0"/>
              </a:rPr>
              <a:t>   	</a:t>
            </a:r>
            <a:r>
              <a:rPr lang="id-ID" altLang="id-ID" sz="1800" dirty="0">
                <a:latin typeface="Arial" panose="020B0604020202020204" pitchFamily="34" charset="0"/>
              </a:rPr>
              <a:t>200.000</a:t>
            </a:r>
            <a:endParaRPr lang="en-US" altLang="id-ID" sz="1800" dirty="0">
              <a:latin typeface="Arial" panose="020B0604020202020204" pitchFamily="34" charset="0"/>
            </a:endParaRPr>
          </a:p>
          <a:p>
            <a:pPr eaLnBrk="0" hangingPunct="0">
              <a:tabLst>
                <a:tab pos="2871788" algn="r"/>
                <a:tab pos="3497263" algn="r"/>
                <a:tab pos="4572000" algn="r"/>
              </a:tabLst>
            </a:pPr>
            <a:r>
              <a:rPr lang="en-US" altLang="id-ID" sz="1800" dirty="0">
                <a:solidFill>
                  <a:srgbClr val="000000"/>
                </a:solidFill>
                <a:latin typeface="Arial" panose="020B0604020202020204" pitchFamily="34" charset="0"/>
              </a:rPr>
              <a:t>	</a:t>
            </a:r>
            <a:r>
              <a:rPr lang="id-ID" altLang="id-ID" sz="1800" dirty="0">
                <a:solidFill>
                  <a:srgbClr val="000000"/>
                </a:solidFill>
                <a:latin typeface="Arial" panose="020B0604020202020204" pitchFamily="34" charset="0"/>
              </a:rPr>
              <a:t>Utang pajak	</a:t>
            </a:r>
            <a:r>
              <a:rPr lang="en-US" altLang="id-ID" sz="1800" dirty="0">
                <a:solidFill>
                  <a:srgbClr val="000000"/>
                </a:solidFill>
                <a:latin typeface="Arial" panose="020B0604020202020204" pitchFamily="34" charset="0"/>
              </a:rPr>
              <a:t>	</a:t>
            </a:r>
            <a:r>
              <a:rPr lang="id-ID" altLang="id-ID" sz="1800" dirty="0">
                <a:solidFill>
                  <a:srgbClr val="000000"/>
                </a:solidFill>
                <a:latin typeface="Arial" panose="020B0604020202020204" pitchFamily="34" charset="0"/>
              </a:rPr>
              <a:t>	</a:t>
            </a:r>
            <a:r>
              <a:rPr lang="id-ID" altLang="id-ID" sz="1800" dirty="0">
                <a:solidFill>
                  <a:srgbClr val="00B050"/>
                </a:solidFill>
                <a:latin typeface="Arial" panose="020B0604020202020204" pitchFamily="34" charset="0"/>
              </a:rPr>
              <a:t>1.250.0</a:t>
            </a:r>
            <a:r>
              <a:rPr lang="en-US" altLang="id-ID" sz="1800" dirty="0">
                <a:solidFill>
                  <a:srgbClr val="00B050"/>
                </a:solidFill>
                <a:latin typeface="Arial" panose="020B0604020202020204" pitchFamily="34" charset="0"/>
              </a:rPr>
              <a:t>00</a:t>
            </a:r>
          </a:p>
          <a:p>
            <a:pPr eaLnBrk="0" hangingPunct="0">
              <a:tabLst>
                <a:tab pos="2871788" algn="r"/>
                <a:tab pos="3497263" algn="r"/>
                <a:tab pos="4572000" algn="r"/>
              </a:tabLst>
            </a:pPr>
            <a:endParaRPr lang="id-ID" altLang="id-ID" sz="1800" dirty="0">
              <a:solidFill>
                <a:srgbClr val="000000"/>
              </a:solidFill>
              <a:latin typeface="Arial" panose="020B0604020202020204" pitchFamily="34" charset="0"/>
            </a:endParaRPr>
          </a:p>
        </p:txBody>
      </p:sp>
      <p:sp>
        <p:nvSpPr>
          <p:cNvPr id="8" name="Slide Number Placeholder 3">
            <a:extLst>
              <a:ext uri="{FF2B5EF4-FFF2-40B4-BE49-F238E27FC236}">
                <a16:creationId xmlns:a16="http://schemas.microsoft.com/office/drawing/2014/main" id="{640BE35D-75EC-479E-BE11-957AE3714EB2}"/>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57</a:t>
            </a:fld>
            <a:endParaRPr lang="en-US" sz="1600" b="1" dirty="0">
              <a:latin typeface="+mj-lt"/>
            </a:endParaRPr>
          </a:p>
        </p:txBody>
      </p:sp>
    </p:spTree>
    <p:extLst>
      <p:ext uri="{BB962C8B-B14F-4D97-AF65-F5344CB8AC3E}">
        <p14:creationId xmlns:p14="http://schemas.microsoft.com/office/powerpoint/2010/main" val="3273953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wipe(left)">
                                      <p:cBhvr>
                                        <p:cTn id="7" dur="5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wipe(left)">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wipe(left)">
                                      <p:cBhvr>
                                        <p:cTn id="2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2209800" y="1315720"/>
          <a:ext cx="4724400" cy="2494280"/>
        </p:xfrm>
        <a:graphic>
          <a:graphicData uri="http://schemas.openxmlformats.org/drawingml/2006/table">
            <a:tbl>
              <a:tblPr firstRow="1" bandRow="1">
                <a:tableStyleId>{0E3FDE45-AF77-4B5C-9715-49D594BDF05E}</a:tableStyleId>
              </a:tblPr>
              <a:tblGrid>
                <a:gridCol w="3102591">
                  <a:extLst>
                    <a:ext uri="{9D8B030D-6E8A-4147-A177-3AD203B41FA5}">
                      <a16:colId xmlns:a16="http://schemas.microsoft.com/office/drawing/2014/main" val="20000"/>
                    </a:ext>
                  </a:extLst>
                </a:gridCol>
                <a:gridCol w="1621809">
                  <a:extLst>
                    <a:ext uri="{9D8B030D-6E8A-4147-A177-3AD203B41FA5}">
                      <a16:colId xmlns:a16="http://schemas.microsoft.com/office/drawing/2014/main" val="20001"/>
                    </a:ext>
                  </a:extLst>
                </a:gridCol>
              </a:tblGrid>
              <a:tr h="370840">
                <a:tc>
                  <a:txBody>
                    <a:bodyPr/>
                    <a:lstStyle/>
                    <a:p>
                      <a:endParaRPr lang="id-ID" dirty="0"/>
                    </a:p>
                  </a:txBody>
                  <a:tcPr/>
                </a:tc>
                <a:tc>
                  <a:txBody>
                    <a:bodyPr/>
                    <a:lstStyle/>
                    <a:p>
                      <a:pPr algn="r"/>
                      <a:r>
                        <a:rPr lang="id-ID" dirty="0"/>
                        <a:t>Tahun 2013</a:t>
                      </a:r>
                    </a:p>
                  </a:txBody>
                  <a:tcPr/>
                </a:tc>
                <a:extLst>
                  <a:ext uri="{0D108BD9-81ED-4DB2-BD59-A6C34878D82A}">
                    <a16:rowId xmlns:a16="http://schemas.microsoft.com/office/drawing/2014/main" val="10000"/>
                  </a:ext>
                </a:extLst>
              </a:tr>
              <a:tr h="370840">
                <a:tc>
                  <a:txBody>
                    <a:bodyPr/>
                    <a:lstStyle/>
                    <a:p>
                      <a:r>
                        <a:rPr lang="id-ID" dirty="0"/>
                        <a:t>Laba sebelum</a:t>
                      </a:r>
                      <a:r>
                        <a:rPr lang="id-ID" baseline="0" dirty="0"/>
                        <a:t> pajak (PSAK)</a:t>
                      </a:r>
                      <a:endParaRPr lang="id-ID" dirty="0"/>
                    </a:p>
                  </a:txBody>
                  <a:tcPr/>
                </a:tc>
                <a:tc>
                  <a:txBody>
                    <a:bodyPr/>
                    <a:lstStyle/>
                    <a:p>
                      <a:pPr algn="r"/>
                      <a:r>
                        <a:rPr lang="id-ID" dirty="0"/>
                        <a:t>4.200.000</a:t>
                      </a:r>
                    </a:p>
                  </a:txBody>
                  <a:tcPr/>
                </a:tc>
                <a:extLst>
                  <a:ext uri="{0D108BD9-81ED-4DB2-BD59-A6C34878D82A}">
                    <a16:rowId xmlns:a16="http://schemas.microsoft.com/office/drawing/2014/main" val="10001"/>
                  </a:ext>
                </a:extLst>
              </a:tr>
              <a:tr h="370840">
                <a:tc>
                  <a:txBody>
                    <a:bodyPr/>
                    <a:lstStyle/>
                    <a:p>
                      <a:r>
                        <a:rPr lang="id-ID" dirty="0"/>
                        <a:t>Pajak kini</a:t>
                      </a:r>
                    </a:p>
                  </a:txBody>
                  <a:tcPr/>
                </a:tc>
                <a:tc>
                  <a:txBody>
                    <a:bodyPr/>
                    <a:lstStyle/>
                    <a:p>
                      <a:pPr algn="r"/>
                      <a:r>
                        <a:rPr lang="id-ID" dirty="0"/>
                        <a:t>1.250.000</a:t>
                      </a:r>
                    </a:p>
                  </a:txBody>
                  <a:tcPr/>
                </a:tc>
                <a:extLst>
                  <a:ext uri="{0D108BD9-81ED-4DB2-BD59-A6C34878D82A}">
                    <a16:rowId xmlns:a16="http://schemas.microsoft.com/office/drawing/2014/main" val="10002"/>
                  </a:ext>
                </a:extLst>
              </a:tr>
              <a:tr h="370840">
                <a:tc>
                  <a:txBody>
                    <a:bodyPr/>
                    <a:lstStyle/>
                    <a:p>
                      <a:r>
                        <a:rPr lang="id-ID" dirty="0"/>
                        <a:t>Beban (manfaat) pajak tangguhan</a:t>
                      </a:r>
                    </a:p>
                  </a:txBody>
                  <a:tcPr/>
                </a:tc>
                <a:tc>
                  <a:txBody>
                    <a:bodyPr/>
                    <a:lstStyle/>
                    <a:p>
                      <a:pPr algn="r"/>
                      <a:r>
                        <a:rPr lang="id-ID" dirty="0"/>
                        <a:t>(200.000)</a:t>
                      </a:r>
                    </a:p>
                  </a:txBody>
                  <a:tcPr/>
                </a:tc>
                <a:extLst>
                  <a:ext uri="{0D108BD9-81ED-4DB2-BD59-A6C34878D82A}">
                    <a16:rowId xmlns:a16="http://schemas.microsoft.com/office/drawing/2014/main" val="10003"/>
                  </a:ext>
                </a:extLst>
              </a:tr>
              <a:tr h="370840">
                <a:tc>
                  <a:txBody>
                    <a:bodyPr/>
                    <a:lstStyle/>
                    <a:p>
                      <a:r>
                        <a:rPr lang="id-ID" dirty="0"/>
                        <a:t>Beban pajak penghasilan</a:t>
                      </a:r>
                    </a:p>
                  </a:txBody>
                  <a:tcPr/>
                </a:tc>
                <a:tc>
                  <a:txBody>
                    <a:bodyPr/>
                    <a:lstStyle/>
                    <a:p>
                      <a:pPr algn="r"/>
                      <a:r>
                        <a:rPr lang="id-ID" dirty="0"/>
                        <a:t>1.110.000</a:t>
                      </a:r>
                    </a:p>
                  </a:txBody>
                  <a:tcPr/>
                </a:tc>
                <a:extLst>
                  <a:ext uri="{0D108BD9-81ED-4DB2-BD59-A6C34878D82A}">
                    <a16:rowId xmlns:a16="http://schemas.microsoft.com/office/drawing/2014/main" val="10004"/>
                  </a:ext>
                </a:extLst>
              </a:tr>
              <a:tr h="370840">
                <a:tc>
                  <a:txBody>
                    <a:bodyPr/>
                    <a:lstStyle/>
                    <a:p>
                      <a:r>
                        <a:rPr lang="id-ID" dirty="0"/>
                        <a:t>Laba bersih</a:t>
                      </a:r>
                    </a:p>
                  </a:txBody>
                  <a:tcPr/>
                </a:tc>
                <a:tc>
                  <a:txBody>
                    <a:bodyPr/>
                    <a:lstStyle/>
                    <a:p>
                      <a:pPr algn="r"/>
                      <a:r>
                        <a:rPr lang="id-ID" dirty="0"/>
                        <a:t>3.190.000</a:t>
                      </a:r>
                    </a:p>
                  </a:txBody>
                  <a:tcPr/>
                </a:tc>
                <a:extLst>
                  <a:ext uri="{0D108BD9-81ED-4DB2-BD59-A6C34878D82A}">
                    <a16:rowId xmlns:a16="http://schemas.microsoft.com/office/drawing/2014/main" val="10005"/>
                  </a:ext>
                </a:extLst>
              </a:tr>
            </a:tbl>
          </a:graphicData>
        </a:graphic>
      </p:graphicFrame>
      <p:sp>
        <p:nvSpPr>
          <p:cNvPr id="7" name="Rectangle 8"/>
          <p:cNvSpPr>
            <a:spLocks noChangeArrowheads="1"/>
          </p:cNvSpPr>
          <p:nvPr/>
        </p:nvSpPr>
        <p:spPr bwMode="auto">
          <a:xfrm>
            <a:off x="2971800" y="3962400"/>
            <a:ext cx="7086600" cy="2308324"/>
          </a:xfrm>
          <a:prstGeom prst="rect">
            <a:avLst/>
          </a:prstGeom>
          <a:solidFill>
            <a:schemeClr val="accent6">
              <a:lumMod val="20000"/>
              <a:lumOff val="80000"/>
            </a:schemeClr>
          </a:solidFill>
          <a:ln>
            <a:noFill/>
          </a:ln>
          <a:effectLst/>
        </p:spPr>
        <p:txBody>
          <a:bodyPr wrap="square">
            <a:spAutoFit/>
          </a:bodyPr>
          <a:lstStyle>
            <a:lvl1pPr marL="457200" indent="-457200" algn="l">
              <a:tabLst>
                <a:tab pos="5886450" algn="r"/>
                <a:tab pos="7143750" algn="r"/>
              </a:tabLst>
              <a:defRPr sz="2400">
                <a:solidFill>
                  <a:schemeClr val="tx1"/>
                </a:solidFill>
                <a:latin typeface="Times New Roman" panose="02020603050405020304" pitchFamily="18" charset="0"/>
              </a:defRPr>
            </a:lvl1pPr>
            <a:lvl2pPr marL="571500" algn="l">
              <a:tabLst>
                <a:tab pos="5886450" algn="r"/>
                <a:tab pos="7143750" algn="r"/>
              </a:tabLst>
              <a:defRPr sz="2400">
                <a:solidFill>
                  <a:schemeClr val="tx1"/>
                </a:solidFill>
                <a:latin typeface="Times New Roman" panose="02020603050405020304" pitchFamily="18" charset="0"/>
              </a:defRPr>
            </a:lvl2pPr>
            <a:lvl3pPr algn="l">
              <a:tabLst>
                <a:tab pos="5886450" algn="r"/>
                <a:tab pos="7143750" algn="r"/>
              </a:tabLst>
              <a:defRPr sz="2400">
                <a:solidFill>
                  <a:schemeClr val="tx1"/>
                </a:solidFill>
                <a:latin typeface="Times New Roman" panose="02020603050405020304" pitchFamily="18" charset="0"/>
              </a:defRPr>
            </a:lvl3pPr>
            <a:lvl4pPr algn="l">
              <a:tabLst>
                <a:tab pos="5886450" algn="r"/>
                <a:tab pos="7143750" algn="r"/>
              </a:tabLst>
              <a:defRPr sz="2400">
                <a:solidFill>
                  <a:schemeClr val="tx1"/>
                </a:solidFill>
                <a:latin typeface="Times New Roman" panose="02020603050405020304" pitchFamily="18" charset="0"/>
              </a:defRPr>
            </a:lvl4pPr>
            <a:lvl5pPr algn="l">
              <a:tabLst>
                <a:tab pos="5886450" algn="r"/>
                <a:tab pos="7143750" algn="r"/>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5886450" algn="r"/>
                <a:tab pos="7143750" algn="r"/>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5886450" algn="r"/>
                <a:tab pos="7143750" algn="r"/>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5886450" algn="r"/>
                <a:tab pos="7143750" algn="r"/>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5886450" algn="r"/>
                <a:tab pos="7143750" algn="r"/>
              </a:tabLst>
              <a:defRPr sz="2400">
                <a:solidFill>
                  <a:schemeClr val="tx1"/>
                </a:solidFill>
                <a:latin typeface="Times New Roman" panose="02020603050405020304" pitchFamily="18" charset="0"/>
              </a:defRPr>
            </a:lvl9pPr>
          </a:lstStyle>
          <a:p>
            <a:pPr eaLnBrk="0" hangingPunct="0">
              <a:tabLst>
                <a:tab pos="2871788" algn="r"/>
                <a:tab pos="3673475" algn="r"/>
                <a:tab pos="5197475" algn="r"/>
              </a:tabLst>
            </a:pPr>
            <a:r>
              <a:rPr lang="id-ID" altLang="id-ID" sz="1800" dirty="0">
                <a:solidFill>
                  <a:srgbClr val="000000"/>
                </a:solidFill>
                <a:latin typeface="+mj-lt"/>
              </a:rPr>
              <a:t>Beban pajak penghasilan		</a:t>
            </a:r>
            <a:r>
              <a:rPr lang="id-ID" altLang="id-ID" sz="1800" dirty="0">
                <a:solidFill>
                  <a:srgbClr val="00B050"/>
                </a:solidFill>
                <a:latin typeface="+mj-lt"/>
              </a:rPr>
              <a:t>1.250.000</a:t>
            </a:r>
          </a:p>
          <a:p>
            <a:pPr eaLnBrk="0" hangingPunct="0">
              <a:tabLst>
                <a:tab pos="2871788" algn="r"/>
                <a:tab pos="3673475" algn="r"/>
                <a:tab pos="5197475" algn="r"/>
              </a:tabLst>
            </a:pPr>
            <a:r>
              <a:rPr lang="en-US" altLang="id-ID" sz="1800" dirty="0">
                <a:solidFill>
                  <a:srgbClr val="000000"/>
                </a:solidFill>
                <a:latin typeface="+mj-lt"/>
              </a:rPr>
              <a:t>	</a:t>
            </a:r>
            <a:r>
              <a:rPr lang="id-ID" altLang="id-ID" sz="1800" dirty="0">
                <a:solidFill>
                  <a:srgbClr val="000000"/>
                </a:solidFill>
                <a:latin typeface="+mj-lt"/>
              </a:rPr>
              <a:t>Utang pajak			</a:t>
            </a:r>
            <a:r>
              <a:rPr lang="id-ID" altLang="id-ID" sz="1800" dirty="0">
                <a:solidFill>
                  <a:srgbClr val="00B050"/>
                </a:solidFill>
                <a:latin typeface="+mj-lt"/>
              </a:rPr>
              <a:t>1.250.0</a:t>
            </a:r>
            <a:r>
              <a:rPr lang="en-US" altLang="id-ID" sz="1800" dirty="0">
                <a:solidFill>
                  <a:srgbClr val="00B050"/>
                </a:solidFill>
                <a:latin typeface="+mj-lt"/>
              </a:rPr>
              <a:t>00</a:t>
            </a:r>
          </a:p>
          <a:p>
            <a:pPr eaLnBrk="0" hangingPunct="0">
              <a:tabLst>
                <a:tab pos="2871788" algn="r"/>
                <a:tab pos="3849688" algn="r"/>
                <a:tab pos="5197475" algn="r"/>
              </a:tabLst>
            </a:pPr>
            <a:r>
              <a:rPr lang="id-ID" altLang="id-ID" sz="1800" dirty="0">
                <a:latin typeface="+mj-lt"/>
              </a:rPr>
              <a:t>Aset pajak tangguhan		200.000</a:t>
            </a:r>
            <a:endParaRPr lang="en-US" altLang="id-ID" sz="1800" dirty="0">
              <a:latin typeface="+mj-lt"/>
            </a:endParaRPr>
          </a:p>
          <a:p>
            <a:pPr eaLnBrk="0" hangingPunct="0">
              <a:tabLst>
                <a:tab pos="2871788" algn="r"/>
                <a:tab pos="3673475" algn="r"/>
                <a:tab pos="5197475" algn="r"/>
              </a:tabLst>
            </a:pPr>
            <a:r>
              <a:rPr lang="en-US" altLang="id-ID" sz="1800" dirty="0">
                <a:solidFill>
                  <a:srgbClr val="000000"/>
                </a:solidFill>
                <a:latin typeface="+mj-lt"/>
              </a:rPr>
              <a:t>	</a:t>
            </a:r>
            <a:r>
              <a:rPr lang="id-ID" altLang="id-ID" sz="1800" dirty="0">
                <a:solidFill>
                  <a:srgbClr val="000000"/>
                </a:solidFill>
                <a:latin typeface="+mj-lt"/>
              </a:rPr>
              <a:t>Beban pajak penghasilan			</a:t>
            </a:r>
            <a:r>
              <a:rPr lang="id-ID" altLang="id-ID" sz="1800" dirty="0">
                <a:solidFill>
                  <a:srgbClr val="00B050"/>
                </a:solidFill>
                <a:latin typeface="+mj-lt"/>
              </a:rPr>
              <a:t>200.0</a:t>
            </a:r>
            <a:r>
              <a:rPr lang="en-US" altLang="id-ID" sz="1800" dirty="0">
                <a:solidFill>
                  <a:srgbClr val="00B050"/>
                </a:solidFill>
                <a:latin typeface="+mj-lt"/>
              </a:rPr>
              <a:t>00</a:t>
            </a:r>
          </a:p>
          <a:p>
            <a:pPr eaLnBrk="0" hangingPunct="0">
              <a:tabLst>
                <a:tab pos="2871788" algn="r"/>
                <a:tab pos="3673475" algn="r"/>
                <a:tab pos="5197475" algn="r"/>
              </a:tabLst>
            </a:pPr>
            <a:endParaRPr lang="id-ID" altLang="id-ID" sz="1800" b="1" dirty="0">
              <a:solidFill>
                <a:srgbClr val="000000"/>
              </a:solidFill>
              <a:latin typeface="+mj-lt"/>
            </a:endParaRPr>
          </a:p>
          <a:p>
            <a:pPr eaLnBrk="0" hangingPunct="0">
              <a:tabLst>
                <a:tab pos="2871788" algn="r"/>
                <a:tab pos="3673475" algn="r"/>
                <a:tab pos="5197475" algn="r"/>
              </a:tabLst>
            </a:pPr>
            <a:r>
              <a:rPr lang="id-ID" altLang="id-ID" sz="1800" b="1" dirty="0">
                <a:solidFill>
                  <a:srgbClr val="000000"/>
                </a:solidFill>
                <a:latin typeface="+mj-lt"/>
              </a:rPr>
              <a:t>Penurunan nilai aset pajak tangguhan</a:t>
            </a:r>
          </a:p>
          <a:p>
            <a:pPr eaLnBrk="0" hangingPunct="0">
              <a:tabLst>
                <a:tab pos="2871788" algn="r"/>
                <a:tab pos="3849688" algn="r"/>
                <a:tab pos="5197475" algn="r"/>
              </a:tabLst>
            </a:pPr>
            <a:r>
              <a:rPr lang="id-ID" altLang="id-ID" sz="1800" dirty="0">
                <a:solidFill>
                  <a:srgbClr val="000000"/>
                </a:solidFill>
                <a:latin typeface="+mj-lt"/>
              </a:rPr>
              <a:t>Beban pajak penghasilan		60.000</a:t>
            </a:r>
          </a:p>
          <a:p>
            <a:pPr eaLnBrk="0" hangingPunct="0">
              <a:tabLst>
                <a:tab pos="2871788" algn="r"/>
                <a:tab pos="3673475" algn="r"/>
                <a:tab pos="5197475" algn="r"/>
              </a:tabLst>
            </a:pPr>
            <a:r>
              <a:rPr lang="id-ID" altLang="id-ID" sz="1800" dirty="0">
                <a:solidFill>
                  <a:srgbClr val="000000"/>
                </a:solidFill>
                <a:latin typeface="+mj-lt"/>
              </a:rPr>
              <a:t>	Aset pajak tangguhan</a:t>
            </a:r>
            <a:r>
              <a:rPr lang="en-US" altLang="id-ID" sz="1800" dirty="0">
                <a:solidFill>
                  <a:srgbClr val="000000"/>
                </a:solidFill>
                <a:latin typeface="+mj-lt"/>
              </a:rPr>
              <a:t>		</a:t>
            </a:r>
            <a:r>
              <a:rPr lang="id-ID" altLang="id-ID" sz="1800" dirty="0">
                <a:solidFill>
                  <a:srgbClr val="000000"/>
                </a:solidFill>
                <a:latin typeface="+mj-lt"/>
              </a:rPr>
              <a:t>	60.000</a:t>
            </a:r>
            <a:endParaRPr lang="en-US" altLang="id-ID" sz="1800" dirty="0">
              <a:solidFill>
                <a:srgbClr val="00B050"/>
              </a:solidFill>
              <a:latin typeface="+mj-lt"/>
            </a:endParaRPr>
          </a:p>
        </p:txBody>
      </p:sp>
      <p:sp>
        <p:nvSpPr>
          <p:cNvPr id="8" name="Title 1"/>
          <p:cNvSpPr txBox="1">
            <a:spLocks/>
          </p:cNvSpPr>
          <p:nvPr/>
        </p:nvSpPr>
        <p:spPr>
          <a:xfrm>
            <a:off x="2209800" y="587276"/>
            <a:ext cx="8229600" cy="54837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d-ID" sz="2800" dirty="0">
                <a:latin typeface="Fjalla One" panose="02000506040000020004" pitchFamily="2" charset="0"/>
              </a:rPr>
              <a:t>Ilustrasi Perbedaan Temporer – Aset 1</a:t>
            </a:r>
            <a:r>
              <a:rPr lang="en-US" sz="2800" dirty="0">
                <a:latin typeface="Fjalla One" panose="02000506040000020004" pitchFamily="2" charset="0"/>
              </a:rPr>
              <a:t> </a:t>
            </a:r>
            <a:r>
              <a:rPr lang="id-ID" sz="2800" dirty="0">
                <a:latin typeface="Fjalla One" panose="02000506040000020004" pitchFamily="2" charset="0"/>
              </a:rPr>
              <a:t>setelah review</a:t>
            </a:r>
          </a:p>
        </p:txBody>
      </p:sp>
      <p:sp>
        <p:nvSpPr>
          <p:cNvPr id="4" name="Rectangle 3"/>
          <p:cNvSpPr/>
          <p:nvPr/>
        </p:nvSpPr>
        <p:spPr>
          <a:xfrm>
            <a:off x="7391400" y="2209800"/>
            <a:ext cx="3048000" cy="1219200"/>
          </a:xfrm>
          <a:prstGeom prst="rect">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600" dirty="0">
                <a:solidFill>
                  <a:schemeClr val="tx1"/>
                </a:solidFill>
              </a:rPr>
              <a:t>Pajak kini		1.250.000</a:t>
            </a:r>
          </a:p>
          <a:p>
            <a:pPr defTabSz="957263"/>
            <a:r>
              <a:rPr lang="id-ID" sz="1600" dirty="0">
                <a:solidFill>
                  <a:schemeClr val="tx1"/>
                </a:solidFill>
              </a:rPr>
              <a:t>Pajak tangguhan	(200.000)</a:t>
            </a:r>
          </a:p>
          <a:p>
            <a:pPr defTabSz="985838">
              <a:tabLst>
                <a:tab pos="1797050" algn="r"/>
                <a:tab pos="2695575" algn="r"/>
              </a:tabLst>
            </a:pPr>
            <a:r>
              <a:rPr lang="id-ID" sz="1600" dirty="0">
                <a:solidFill>
                  <a:schemeClr val="tx1"/>
                </a:solidFill>
              </a:rPr>
              <a:t>Penilaian kembali	</a:t>
            </a:r>
            <a:r>
              <a:rPr lang="id-ID" sz="1600" u="sng" dirty="0">
                <a:solidFill>
                  <a:schemeClr val="tx1"/>
                </a:solidFill>
              </a:rPr>
              <a:t>	60.000</a:t>
            </a:r>
          </a:p>
          <a:p>
            <a:pPr defTabSz="985838">
              <a:tabLst>
                <a:tab pos="2695575" algn="r"/>
              </a:tabLst>
            </a:pPr>
            <a:r>
              <a:rPr lang="id-ID" sz="1600" dirty="0">
                <a:solidFill>
                  <a:schemeClr val="tx1"/>
                </a:solidFill>
              </a:rPr>
              <a:t>Total	1.110.000</a:t>
            </a:r>
          </a:p>
        </p:txBody>
      </p:sp>
      <p:sp>
        <p:nvSpPr>
          <p:cNvPr id="10" name="Slide Number Placeholder 3">
            <a:extLst>
              <a:ext uri="{FF2B5EF4-FFF2-40B4-BE49-F238E27FC236}">
                <a16:creationId xmlns:a16="http://schemas.microsoft.com/office/drawing/2014/main" id="{199B8728-7CCD-4AE2-AEC0-281190FE0791}"/>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58</a:t>
            </a:fld>
            <a:endParaRPr lang="en-US" sz="1600" b="1" dirty="0">
              <a:latin typeface="+mj-lt"/>
            </a:endParaRPr>
          </a:p>
        </p:txBody>
      </p:sp>
    </p:spTree>
    <p:extLst>
      <p:ext uri="{BB962C8B-B14F-4D97-AF65-F5344CB8AC3E}">
        <p14:creationId xmlns:p14="http://schemas.microsoft.com/office/powerpoint/2010/main" val="388480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wipe(left)">
                                      <p:cBhvr>
                                        <p:cTn id="7" dur="5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wipe(left)">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wipe(left)">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wipe(left)">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wipe(left)">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wipe(left)">
                                      <p:cBhvr>
                                        <p:cTn id="37" dur="500"/>
                                        <p:tgtEl>
                                          <p:spTgt spid="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
                                            <p:txEl>
                                              <p:pRg st="7" end="7"/>
                                            </p:txEl>
                                          </p:spTgt>
                                        </p:tgtEl>
                                        <p:attrNameLst>
                                          <p:attrName>style.visibility</p:attrName>
                                        </p:attrNameLst>
                                      </p:cBhvr>
                                      <p:to>
                                        <p:strVal val="visible"/>
                                      </p:to>
                                    </p:set>
                                    <p:animEffect transition="in" filter="wipe(left)">
                                      <p:cBhvr>
                                        <p:cTn id="42"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7717" name="Rectangle 5"/>
          <p:cNvSpPr>
            <a:spLocks noChangeArrowheads="1"/>
          </p:cNvSpPr>
          <p:nvPr/>
        </p:nvSpPr>
        <p:spPr bwMode="auto">
          <a:xfrm>
            <a:off x="3733800" y="1371600"/>
            <a:ext cx="8001000" cy="495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lvl1pPr algn="l">
              <a:defRPr sz="2400">
                <a:solidFill>
                  <a:schemeClr val="tx1"/>
                </a:solidFill>
                <a:latin typeface="Times New Roman" panose="02020603050405020304" pitchFamily="18" charset="0"/>
              </a:defRPr>
            </a:lvl1pPr>
            <a:lvl2pPr marL="685800" indent="-457200" algn="l">
              <a:defRPr sz="2400">
                <a:solidFill>
                  <a:schemeClr val="tx1"/>
                </a:solidFill>
                <a:latin typeface="Times New Roman" panose="02020603050405020304" pitchFamily="18" charset="0"/>
              </a:defRPr>
            </a:lvl2pPr>
            <a:lvl3pPr marL="1657350" indent="-457200" algn="l">
              <a:defRPr sz="2400">
                <a:solidFill>
                  <a:schemeClr val="tx1"/>
                </a:solidFill>
                <a:latin typeface="Times New Roman" panose="02020603050405020304" pitchFamily="18" charset="0"/>
              </a:defRPr>
            </a:lvl3pPr>
            <a:lvl4pPr marL="2228850" indent="-457200" algn="l">
              <a:defRPr sz="2400">
                <a:solidFill>
                  <a:schemeClr val="tx1"/>
                </a:solidFill>
                <a:latin typeface="Times New Roman" panose="02020603050405020304" pitchFamily="18" charset="0"/>
              </a:defRPr>
            </a:lvl4pPr>
            <a:lvl5pPr marL="2800350" indent="-457200" algn="l">
              <a:defRPr sz="2400">
                <a:solidFill>
                  <a:schemeClr val="tx1"/>
                </a:solidFill>
                <a:latin typeface="Times New Roman" panose="02020603050405020304" pitchFamily="18" charset="0"/>
              </a:defRPr>
            </a:lvl5pPr>
            <a:lvl6pPr marL="3257550" indent="-457200" eaLnBrk="0" fontAlgn="base" hangingPunct="0">
              <a:spcBef>
                <a:spcPct val="0"/>
              </a:spcBef>
              <a:spcAft>
                <a:spcPct val="0"/>
              </a:spcAft>
              <a:defRPr sz="2400">
                <a:solidFill>
                  <a:schemeClr val="tx1"/>
                </a:solidFill>
                <a:latin typeface="Times New Roman" panose="02020603050405020304" pitchFamily="18" charset="0"/>
              </a:defRPr>
            </a:lvl6pPr>
            <a:lvl7pPr marL="3714750" indent="-457200" eaLnBrk="0" fontAlgn="base" hangingPunct="0">
              <a:spcBef>
                <a:spcPct val="0"/>
              </a:spcBef>
              <a:spcAft>
                <a:spcPct val="0"/>
              </a:spcAft>
              <a:defRPr sz="2400">
                <a:solidFill>
                  <a:schemeClr val="tx1"/>
                </a:solidFill>
                <a:latin typeface="Times New Roman" panose="02020603050405020304" pitchFamily="18" charset="0"/>
              </a:defRPr>
            </a:lvl7pPr>
            <a:lvl8pPr marL="4171950" indent="-457200" eaLnBrk="0" fontAlgn="base" hangingPunct="0">
              <a:spcBef>
                <a:spcPct val="0"/>
              </a:spcBef>
              <a:spcAft>
                <a:spcPct val="0"/>
              </a:spcAft>
              <a:defRPr sz="2400">
                <a:solidFill>
                  <a:schemeClr val="tx1"/>
                </a:solidFill>
                <a:latin typeface="Times New Roman" panose="02020603050405020304" pitchFamily="18" charset="0"/>
              </a:defRPr>
            </a:lvl8pPr>
            <a:lvl9pPr marL="4629150" indent="-457200" eaLnBrk="0" fontAlgn="base" hangingPunct="0">
              <a:spcBef>
                <a:spcPct val="0"/>
              </a:spcBef>
              <a:spcAft>
                <a:spcPct val="0"/>
              </a:spcAft>
              <a:defRPr sz="2400">
                <a:solidFill>
                  <a:schemeClr val="tx1"/>
                </a:solidFill>
                <a:latin typeface="Times New Roman" panose="02020603050405020304" pitchFamily="18" charset="0"/>
              </a:defRPr>
            </a:lvl9pPr>
          </a:lstStyle>
          <a:p>
            <a:pPr eaLnBrk="0" hangingPunct="0">
              <a:lnSpc>
                <a:spcPct val="115000"/>
              </a:lnSpc>
              <a:spcBef>
                <a:spcPct val="50000"/>
              </a:spcBef>
              <a:buClr>
                <a:srgbClr val="FF0000"/>
              </a:buClr>
              <a:buSzPct val="75000"/>
              <a:buFont typeface="Wingdings" panose="05000000000000000000" pitchFamily="2" charset="2"/>
              <a:buNone/>
            </a:pPr>
            <a:r>
              <a:rPr lang="id-ID" altLang="id-ID" sz="2000" b="1" dirty="0">
                <a:solidFill>
                  <a:srgbClr val="800000"/>
                </a:solidFill>
                <a:latin typeface="+mn-lt"/>
              </a:rPr>
              <a:t>Ilustrasi</a:t>
            </a:r>
            <a:r>
              <a:rPr lang="en-US" altLang="id-ID" sz="2000" b="1" dirty="0">
                <a:solidFill>
                  <a:srgbClr val="800000"/>
                </a:solidFill>
                <a:latin typeface="+mn-lt"/>
              </a:rPr>
              <a:t>:</a:t>
            </a:r>
            <a:r>
              <a:rPr lang="en-US" altLang="id-ID" sz="2000" dirty="0">
                <a:solidFill>
                  <a:srgbClr val="000000"/>
                </a:solidFill>
                <a:latin typeface="+mn-lt"/>
              </a:rPr>
              <a:t>  </a:t>
            </a:r>
            <a:r>
              <a:rPr lang="id-ID" altLang="id-ID" sz="2000" dirty="0">
                <a:solidFill>
                  <a:srgbClr val="000000"/>
                </a:solidFill>
                <a:latin typeface="+mn-lt"/>
              </a:rPr>
              <a:t>PT. Merbabu melaporakan laba sebelum pajak sebesar </a:t>
            </a:r>
            <a:r>
              <a:rPr lang="en-US" altLang="id-ID" sz="2000" dirty="0">
                <a:solidFill>
                  <a:srgbClr val="000000"/>
                </a:solidFill>
                <a:latin typeface="+mn-lt"/>
              </a:rPr>
              <a:t>3</a:t>
            </a:r>
            <a:r>
              <a:rPr lang="id-ID" altLang="id-ID" sz="2000" dirty="0">
                <a:solidFill>
                  <a:srgbClr val="000000"/>
                </a:solidFill>
                <a:latin typeface="+mn-lt"/>
              </a:rPr>
              <a:t>.000.000 pada tahun 2013. Terdapat perbedaan antara akuntansi dan pajak yang disebabkan oleh beberapa hal berikut:</a:t>
            </a:r>
          </a:p>
          <a:p>
            <a:pPr lvl="1" eaLnBrk="0" hangingPunct="0">
              <a:lnSpc>
                <a:spcPct val="115000"/>
              </a:lnSpc>
              <a:spcBef>
                <a:spcPct val="50000"/>
              </a:spcBef>
              <a:buClr>
                <a:srgbClr val="000000"/>
              </a:buClr>
              <a:buFont typeface="Wingdings" panose="05000000000000000000" pitchFamily="2" charset="2"/>
              <a:buAutoNum type="arabicPeriod"/>
            </a:pPr>
            <a:r>
              <a:rPr lang="id-ID" altLang="id-ID" sz="2000" dirty="0">
                <a:solidFill>
                  <a:srgbClr val="000000"/>
                </a:solidFill>
                <a:latin typeface="+mn-lt"/>
              </a:rPr>
              <a:t>Depresiasi menurut pajak lebih besar dibandingkan menurut akuntansi sebesar 800.000</a:t>
            </a:r>
          </a:p>
          <a:p>
            <a:pPr lvl="1" eaLnBrk="0" hangingPunct="0">
              <a:lnSpc>
                <a:spcPct val="115000"/>
              </a:lnSpc>
              <a:spcBef>
                <a:spcPct val="50000"/>
              </a:spcBef>
              <a:buClr>
                <a:srgbClr val="000000"/>
              </a:buClr>
              <a:buFont typeface="Wingdings" panose="05000000000000000000" pitchFamily="2" charset="2"/>
              <a:buAutoNum type="arabicPeriod"/>
            </a:pPr>
            <a:r>
              <a:rPr lang="id-ID" altLang="id-ID" sz="2000" dirty="0">
                <a:solidFill>
                  <a:srgbClr val="000000"/>
                </a:solidFill>
                <a:latin typeface="+mn-lt"/>
              </a:rPr>
              <a:t>Pendapatan sewa mesin menurut pajak 1.000.000 lebih besar dibandingkan menurut </a:t>
            </a:r>
            <a:r>
              <a:rPr lang="en-US" altLang="id-ID" sz="2000" dirty="0" err="1">
                <a:solidFill>
                  <a:srgbClr val="000000"/>
                </a:solidFill>
                <a:latin typeface="+mn-lt"/>
              </a:rPr>
              <a:t>akuntansi</a:t>
            </a:r>
            <a:r>
              <a:rPr lang="id-ID" altLang="id-ID" sz="2000" dirty="0">
                <a:solidFill>
                  <a:srgbClr val="000000"/>
                </a:solidFill>
                <a:latin typeface="+mn-lt"/>
              </a:rPr>
              <a:t>.</a:t>
            </a:r>
          </a:p>
          <a:p>
            <a:pPr lvl="1" eaLnBrk="0" hangingPunct="0">
              <a:lnSpc>
                <a:spcPct val="115000"/>
              </a:lnSpc>
              <a:spcBef>
                <a:spcPct val="50000"/>
              </a:spcBef>
              <a:buClr>
                <a:srgbClr val="000000"/>
              </a:buClr>
              <a:buFont typeface="Wingdings" panose="05000000000000000000" pitchFamily="2" charset="2"/>
              <a:buAutoNum type="arabicPeriod"/>
            </a:pPr>
            <a:r>
              <a:rPr lang="id-ID" altLang="id-ID" sz="2000" dirty="0">
                <a:solidFill>
                  <a:srgbClr val="000000"/>
                </a:solidFill>
                <a:latin typeface="+mn-lt"/>
              </a:rPr>
              <a:t>Beban sumbangan sebesar 400.000 tidak diperkenankan menurut pajak.</a:t>
            </a:r>
          </a:p>
          <a:p>
            <a:pPr eaLnBrk="0" hangingPunct="0">
              <a:lnSpc>
                <a:spcPct val="115000"/>
              </a:lnSpc>
              <a:spcBef>
                <a:spcPct val="50000"/>
              </a:spcBef>
              <a:buClr>
                <a:srgbClr val="FF0000"/>
              </a:buClr>
              <a:buSzPct val="75000"/>
              <a:buFont typeface="Wingdings" panose="05000000000000000000" pitchFamily="2" charset="2"/>
              <a:buNone/>
            </a:pPr>
            <a:r>
              <a:rPr lang="id-ID" altLang="id-ID" sz="2000" dirty="0">
                <a:solidFill>
                  <a:srgbClr val="000000"/>
                </a:solidFill>
                <a:latin typeface="+mn-lt"/>
              </a:rPr>
              <a:t>Tarif pajak yang berlaku sebesar 25%, perbedaan tersebut akan dapat dipulihkan di masa mendatang. Entitas belum memiliki saldo aset/liabilitas pajak tangguhan.</a:t>
            </a:r>
            <a:endParaRPr lang="en-US" altLang="id-ID" sz="2000" dirty="0">
              <a:solidFill>
                <a:srgbClr val="000000"/>
              </a:solidFill>
              <a:latin typeface="+mn-lt"/>
            </a:endParaRPr>
          </a:p>
        </p:txBody>
      </p:sp>
      <p:sp>
        <p:nvSpPr>
          <p:cNvPr id="2" name="Title 1"/>
          <p:cNvSpPr>
            <a:spLocks noGrp="1"/>
          </p:cNvSpPr>
          <p:nvPr>
            <p:ph type="title"/>
          </p:nvPr>
        </p:nvSpPr>
        <p:spPr>
          <a:xfrm>
            <a:off x="84762" y="3154935"/>
            <a:ext cx="4036694" cy="1573548"/>
          </a:xfrm>
        </p:spPr>
        <p:txBody>
          <a:bodyPr>
            <a:noAutofit/>
          </a:bodyPr>
          <a:lstStyle/>
          <a:p>
            <a:pPr algn="ctr"/>
            <a:r>
              <a:rPr lang="id-ID" sz="4000" dirty="0">
                <a:latin typeface="Fjalla One" panose="02000506040000020004" pitchFamily="2" charset="0"/>
              </a:rPr>
              <a:t>Ilustrasi Perbedaan Permanen dan Temporer </a:t>
            </a:r>
          </a:p>
        </p:txBody>
      </p:sp>
      <p:sp>
        <p:nvSpPr>
          <p:cNvPr id="4" name="Slide Number Placeholder 3">
            <a:extLst>
              <a:ext uri="{FF2B5EF4-FFF2-40B4-BE49-F238E27FC236}">
                <a16:creationId xmlns:a16="http://schemas.microsoft.com/office/drawing/2014/main" id="{3F0A0A43-EA55-494F-B03F-28B0B1D47934}"/>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59</a:t>
            </a:fld>
            <a:endParaRPr lang="en-US" sz="1600" b="1" dirty="0">
              <a:latin typeface="+mj-lt"/>
            </a:endParaRPr>
          </a:p>
        </p:txBody>
      </p:sp>
    </p:spTree>
    <p:extLst>
      <p:ext uri="{BB962C8B-B14F-4D97-AF65-F5344CB8AC3E}">
        <p14:creationId xmlns:p14="http://schemas.microsoft.com/office/powerpoint/2010/main" val="42217915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76400" y="587375"/>
            <a:ext cx="10515600" cy="473075"/>
          </a:xfrm>
        </p:spPr>
        <p:txBody>
          <a:bodyPr>
            <a:noAutofit/>
          </a:bodyPr>
          <a:lstStyle/>
          <a:p>
            <a:pPr algn="ctr"/>
            <a:r>
              <a:rPr lang="id-ID" sz="3600" dirty="0">
                <a:latin typeface="Fjalla One" panose="02000506040000020004" pitchFamily="2" charset="0"/>
              </a:rPr>
              <a:t>Ilustrasi Perbedaan Permanen dan Temporer </a:t>
            </a:r>
          </a:p>
        </p:txBody>
      </p:sp>
      <p:graphicFrame>
        <p:nvGraphicFramePr>
          <p:cNvPr id="4" name="Table 3"/>
          <p:cNvGraphicFramePr>
            <a:graphicFrameLocks noGrp="1"/>
          </p:cNvGraphicFramePr>
          <p:nvPr/>
        </p:nvGraphicFramePr>
        <p:xfrm>
          <a:off x="1333500" y="1447800"/>
          <a:ext cx="9524999" cy="4739646"/>
        </p:xfrm>
        <a:graphic>
          <a:graphicData uri="http://schemas.openxmlformats.org/drawingml/2006/table">
            <a:tbl>
              <a:tblPr firstRow="1" bandRow="1">
                <a:tableStyleId>{0E3FDE45-AF77-4B5C-9715-49D594BDF05E}</a:tableStyleId>
              </a:tblPr>
              <a:tblGrid>
                <a:gridCol w="3991428">
                  <a:extLst>
                    <a:ext uri="{9D8B030D-6E8A-4147-A177-3AD203B41FA5}">
                      <a16:colId xmlns:a16="http://schemas.microsoft.com/office/drawing/2014/main" val="20000"/>
                    </a:ext>
                  </a:extLst>
                </a:gridCol>
                <a:gridCol w="1723572">
                  <a:extLst>
                    <a:ext uri="{9D8B030D-6E8A-4147-A177-3AD203B41FA5}">
                      <a16:colId xmlns:a16="http://schemas.microsoft.com/office/drawing/2014/main" val="20001"/>
                    </a:ext>
                  </a:extLst>
                </a:gridCol>
                <a:gridCol w="1693333">
                  <a:extLst>
                    <a:ext uri="{9D8B030D-6E8A-4147-A177-3AD203B41FA5}">
                      <a16:colId xmlns:a16="http://schemas.microsoft.com/office/drawing/2014/main" val="20002"/>
                    </a:ext>
                  </a:extLst>
                </a:gridCol>
                <a:gridCol w="2116666">
                  <a:extLst>
                    <a:ext uri="{9D8B030D-6E8A-4147-A177-3AD203B41FA5}">
                      <a16:colId xmlns:a16="http://schemas.microsoft.com/office/drawing/2014/main" val="20003"/>
                    </a:ext>
                  </a:extLst>
                </a:gridCol>
              </a:tblGrid>
              <a:tr h="562330">
                <a:tc>
                  <a:txBody>
                    <a:bodyPr/>
                    <a:lstStyle/>
                    <a:p>
                      <a:pPr>
                        <a:lnSpc>
                          <a:spcPct val="90000"/>
                        </a:lnSpc>
                      </a:pPr>
                      <a:endParaRPr lang="id-ID" sz="1600" dirty="0"/>
                    </a:p>
                  </a:txBody>
                  <a:tcPr/>
                </a:tc>
                <a:tc>
                  <a:txBody>
                    <a:bodyPr/>
                    <a:lstStyle/>
                    <a:p>
                      <a:pPr algn="r">
                        <a:lnSpc>
                          <a:spcPct val="90000"/>
                        </a:lnSpc>
                      </a:pPr>
                      <a:r>
                        <a:rPr lang="id-ID" sz="1600" dirty="0"/>
                        <a:t>2013</a:t>
                      </a:r>
                    </a:p>
                  </a:txBody>
                  <a:tcPr/>
                </a:tc>
                <a:tc>
                  <a:txBody>
                    <a:bodyPr/>
                    <a:lstStyle/>
                    <a:p>
                      <a:pPr algn="r">
                        <a:lnSpc>
                          <a:spcPct val="90000"/>
                        </a:lnSpc>
                      </a:pPr>
                      <a:r>
                        <a:rPr lang="id-ID" sz="1600" dirty="0"/>
                        <a:t>Aset Pajak Tangguhan</a:t>
                      </a:r>
                    </a:p>
                  </a:txBody>
                  <a:tcPr/>
                </a:tc>
                <a:tc>
                  <a:txBody>
                    <a:bodyPr/>
                    <a:lstStyle/>
                    <a:p>
                      <a:pPr marL="0" marR="0" indent="0" algn="r" defTabSz="914400" rtl="0" eaLnBrk="1" fontAlgn="auto" latinLnBrk="0" hangingPunct="1">
                        <a:lnSpc>
                          <a:spcPct val="90000"/>
                        </a:lnSpc>
                        <a:spcBef>
                          <a:spcPts val="0"/>
                        </a:spcBef>
                        <a:spcAft>
                          <a:spcPts val="0"/>
                        </a:spcAft>
                        <a:buClrTx/>
                        <a:buSzTx/>
                        <a:buFontTx/>
                        <a:buNone/>
                        <a:tabLst/>
                        <a:defRPr/>
                      </a:pPr>
                      <a:r>
                        <a:rPr lang="id-ID" sz="1600" dirty="0"/>
                        <a:t>Liabilitas</a:t>
                      </a:r>
                      <a:r>
                        <a:rPr lang="id-ID" sz="1600" baseline="0" dirty="0"/>
                        <a:t> </a:t>
                      </a:r>
                      <a:r>
                        <a:rPr lang="id-ID" sz="1600" dirty="0"/>
                        <a:t>Pajak Tangguhan</a:t>
                      </a:r>
                    </a:p>
                  </a:txBody>
                  <a:tcPr/>
                </a:tc>
                <a:extLst>
                  <a:ext uri="{0D108BD9-81ED-4DB2-BD59-A6C34878D82A}">
                    <a16:rowId xmlns:a16="http://schemas.microsoft.com/office/drawing/2014/main" val="10000"/>
                  </a:ext>
                </a:extLst>
              </a:tr>
              <a:tr h="321332">
                <a:tc>
                  <a:txBody>
                    <a:bodyPr/>
                    <a:lstStyle/>
                    <a:p>
                      <a:pPr>
                        <a:lnSpc>
                          <a:spcPct val="90000"/>
                        </a:lnSpc>
                      </a:pPr>
                      <a:r>
                        <a:rPr lang="id-ID" sz="1600" dirty="0"/>
                        <a:t>Laba sebelum</a:t>
                      </a:r>
                      <a:r>
                        <a:rPr lang="id-ID" sz="1600" baseline="0" dirty="0"/>
                        <a:t> pajak (PSAK)</a:t>
                      </a:r>
                      <a:endParaRPr lang="id-ID" sz="1600" dirty="0"/>
                    </a:p>
                  </a:txBody>
                  <a:tcPr/>
                </a:tc>
                <a:tc>
                  <a:txBody>
                    <a:bodyPr/>
                    <a:lstStyle/>
                    <a:p>
                      <a:pPr algn="r">
                        <a:lnSpc>
                          <a:spcPct val="90000"/>
                        </a:lnSpc>
                      </a:pPr>
                      <a:r>
                        <a:rPr lang="en-US" sz="1600" dirty="0"/>
                        <a:t>3</a:t>
                      </a:r>
                      <a:r>
                        <a:rPr lang="id-ID" sz="1600" dirty="0"/>
                        <a:t>.000.000</a:t>
                      </a:r>
                    </a:p>
                  </a:txBody>
                  <a:tcPr/>
                </a:tc>
                <a:tc>
                  <a:txBody>
                    <a:bodyPr/>
                    <a:lstStyle/>
                    <a:p>
                      <a:pPr algn="r">
                        <a:lnSpc>
                          <a:spcPct val="90000"/>
                        </a:lnSpc>
                      </a:pPr>
                      <a:endParaRPr lang="id-ID" sz="1600" dirty="0"/>
                    </a:p>
                  </a:txBody>
                  <a:tcPr/>
                </a:tc>
                <a:tc>
                  <a:txBody>
                    <a:bodyPr/>
                    <a:lstStyle/>
                    <a:p>
                      <a:pPr algn="r">
                        <a:lnSpc>
                          <a:spcPct val="90000"/>
                        </a:lnSpc>
                      </a:pPr>
                      <a:endParaRPr lang="id-ID" sz="1600" dirty="0"/>
                    </a:p>
                  </a:txBody>
                  <a:tcPr/>
                </a:tc>
                <a:extLst>
                  <a:ext uri="{0D108BD9-81ED-4DB2-BD59-A6C34878D82A}">
                    <a16:rowId xmlns:a16="http://schemas.microsoft.com/office/drawing/2014/main" val="10001"/>
                  </a:ext>
                </a:extLst>
              </a:tr>
              <a:tr h="321332">
                <a:tc>
                  <a:txBody>
                    <a:bodyPr/>
                    <a:lstStyle/>
                    <a:p>
                      <a:pPr>
                        <a:lnSpc>
                          <a:spcPct val="90000"/>
                        </a:lnSpc>
                      </a:pPr>
                      <a:r>
                        <a:rPr lang="id-ID" sz="1600" dirty="0"/>
                        <a:t>Perbedaan depresiasi</a:t>
                      </a:r>
                    </a:p>
                  </a:txBody>
                  <a:tcPr/>
                </a:tc>
                <a:tc>
                  <a:txBody>
                    <a:bodyPr/>
                    <a:lstStyle/>
                    <a:p>
                      <a:pPr algn="r">
                        <a:lnSpc>
                          <a:spcPct val="90000"/>
                        </a:lnSpc>
                      </a:pPr>
                      <a:r>
                        <a:rPr lang="id-ID" sz="1600" dirty="0"/>
                        <a:t>(800.000)</a:t>
                      </a:r>
                    </a:p>
                  </a:txBody>
                  <a:tcPr/>
                </a:tc>
                <a:tc>
                  <a:txBody>
                    <a:bodyPr/>
                    <a:lstStyle/>
                    <a:p>
                      <a:pPr algn="r">
                        <a:lnSpc>
                          <a:spcPct val="90000"/>
                        </a:lnSpc>
                      </a:pPr>
                      <a:endParaRPr lang="id-ID" sz="1600" dirty="0"/>
                    </a:p>
                  </a:txBody>
                  <a:tcPr/>
                </a:tc>
                <a:tc>
                  <a:txBody>
                    <a:bodyPr/>
                    <a:lstStyle/>
                    <a:p>
                      <a:pPr algn="r">
                        <a:lnSpc>
                          <a:spcPct val="90000"/>
                        </a:lnSpc>
                      </a:pPr>
                      <a:r>
                        <a:rPr lang="id-ID" sz="1600" dirty="0"/>
                        <a:t>800.000</a:t>
                      </a:r>
                    </a:p>
                  </a:txBody>
                  <a:tcPr/>
                </a:tc>
                <a:extLst>
                  <a:ext uri="{0D108BD9-81ED-4DB2-BD59-A6C34878D82A}">
                    <a16:rowId xmlns:a16="http://schemas.microsoft.com/office/drawing/2014/main" val="10002"/>
                  </a:ext>
                </a:extLst>
              </a:tr>
              <a:tr h="321332">
                <a:tc>
                  <a:txBody>
                    <a:bodyPr/>
                    <a:lstStyle/>
                    <a:p>
                      <a:pPr>
                        <a:lnSpc>
                          <a:spcPct val="90000"/>
                        </a:lnSpc>
                      </a:pPr>
                      <a:r>
                        <a:rPr lang="id-ID" sz="1600" dirty="0"/>
                        <a:t>Perbedaan</a:t>
                      </a:r>
                      <a:r>
                        <a:rPr lang="id-ID" sz="1600" baseline="0" dirty="0"/>
                        <a:t> pendapatan sewa</a:t>
                      </a:r>
                      <a:endParaRPr lang="id-ID" sz="1600" dirty="0"/>
                    </a:p>
                  </a:txBody>
                  <a:tcPr/>
                </a:tc>
                <a:tc>
                  <a:txBody>
                    <a:bodyPr/>
                    <a:lstStyle/>
                    <a:p>
                      <a:pPr algn="r">
                        <a:lnSpc>
                          <a:spcPct val="90000"/>
                        </a:lnSpc>
                      </a:pPr>
                      <a:r>
                        <a:rPr lang="id-ID" sz="1600" dirty="0"/>
                        <a:t>1.000.000</a:t>
                      </a:r>
                    </a:p>
                  </a:txBody>
                  <a:tcPr/>
                </a:tc>
                <a:tc>
                  <a:txBody>
                    <a:bodyPr/>
                    <a:lstStyle/>
                    <a:p>
                      <a:pPr algn="r">
                        <a:lnSpc>
                          <a:spcPct val="90000"/>
                        </a:lnSpc>
                      </a:pPr>
                      <a:r>
                        <a:rPr lang="id-ID" sz="1600" dirty="0"/>
                        <a:t>1.000.000</a:t>
                      </a:r>
                    </a:p>
                  </a:txBody>
                  <a:tcPr/>
                </a:tc>
                <a:tc>
                  <a:txBody>
                    <a:bodyPr/>
                    <a:lstStyle/>
                    <a:p>
                      <a:pPr algn="r">
                        <a:lnSpc>
                          <a:spcPct val="90000"/>
                        </a:lnSpc>
                      </a:pPr>
                      <a:endParaRPr lang="id-ID" sz="1600" dirty="0"/>
                    </a:p>
                  </a:txBody>
                  <a:tcPr/>
                </a:tc>
                <a:extLst>
                  <a:ext uri="{0D108BD9-81ED-4DB2-BD59-A6C34878D82A}">
                    <a16:rowId xmlns:a16="http://schemas.microsoft.com/office/drawing/2014/main" val="10003"/>
                  </a:ext>
                </a:extLst>
              </a:tr>
              <a:tr h="321332">
                <a:tc>
                  <a:txBody>
                    <a:bodyPr/>
                    <a:lstStyle/>
                    <a:p>
                      <a:pPr>
                        <a:lnSpc>
                          <a:spcPct val="90000"/>
                        </a:lnSpc>
                      </a:pPr>
                      <a:r>
                        <a:rPr lang="id-ID" sz="1600" dirty="0"/>
                        <a:t>Perbedaan sumbangan</a:t>
                      </a:r>
                    </a:p>
                  </a:txBody>
                  <a:tcPr/>
                </a:tc>
                <a:tc>
                  <a:txBody>
                    <a:bodyPr/>
                    <a:lstStyle/>
                    <a:p>
                      <a:pPr algn="r">
                        <a:lnSpc>
                          <a:spcPct val="90000"/>
                        </a:lnSpc>
                      </a:pPr>
                      <a:r>
                        <a:rPr lang="id-ID" sz="1600" dirty="0"/>
                        <a:t>400.000</a:t>
                      </a:r>
                    </a:p>
                  </a:txBody>
                  <a:tcPr/>
                </a:tc>
                <a:tc>
                  <a:txBody>
                    <a:bodyPr/>
                    <a:lstStyle/>
                    <a:p>
                      <a:pPr algn="r">
                        <a:lnSpc>
                          <a:spcPct val="90000"/>
                        </a:lnSpc>
                      </a:pPr>
                      <a:endParaRPr lang="id-ID" sz="1600" dirty="0"/>
                    </a:p>
                  </a:txBody>
                  <a:tcPr/>
                </a:tc>
                <a:tc>
                  <a:txBody>
                    <a:bodyPr/>
                    <a:lstStyle/>
                    <a:p>
                      <a:pPr algn="r">
                        <a:lnSpc>
                          <a:spcPct val="90000"/>
                        </a:lnSpc>
                      </a:pPr>
                      <a:endParaRPr lang="id-ID" sz="1600" dirty="0"/>
                    </a:p>
                  </a:txBody>
                  <a:tcPr/>
                </a:tc>
                <a:extLst>
                  <a:ext uri="{0D108BD9-81ED-4DB2-BD59-A6C34878D82A}">
                    <a16:rowId xmlns:a16="http://schemas.microsoft.com/office/drawing/2014/main" val="10004"/>
                  </a:ext>
                </a:extLst>
              </a:tr>
              <a:tr h="321332">
                <a:tc>
                  <a:txBody>
                    <a:bodyPr/>
                    <a:lstStyle/>
                    <a:p>
                      <a:pPr>
                        <a:lnSpc>
                          <a:spcPct val="90000"/>
                        </a:lnSpc>
                      </a:pPr>
                      <a:r>
                        <a:rPr lang="id-ID" sz="1600" dirty="0"/>
                        <a:t>Total penghasilan kena pajak</a:t>
                      </a:r>
                    </a:p>
                  </a:txBody>
                  <a:tcPr/>
                </a:tc>
                <a:tc>
                  <a:txBody>
                    <a:bodyPr/>
                    <a:lstStyle/>
                    <a:p>
                      <a:pPr algn="r">
                        <a:lnSpc>
                          <a:spcPct val="90000"/>
                        </a:lnSpc>
                      </a:pPr>
                      <a:r>
                        <a:rPr lang="id-ID" sz="1600" dirty="0"/>
                        <a:t>3.600.000</a:t>
                      </a:r>
                    </a:p>
                  </a:txBody>
                  <a:tcPr/>
                </a:tc>
                <a:tc>
                  <a:txBody>
                    <a:bodyPr/>
                    <a:lstStyle/>
                    <a:p>
                      <a:pPr algn="r">
                        <a:lnSpc>
                          <a:spcPct val="90000"/>
                        </a:lnSpc>
                      </a:pPr>
                      <a:endParaRPr lang="id-ID" sz="1600" dirty="0"/>
                    </a:p>
                  </a:txBody>
                  <a:tcPr/>
                </a:tc>
                <a:tc>
                  <a:txBody>
                    <a:bodyPr/>
                    <a:lstStyle/>
                    <a:p>
                      <a:pPr algn="r">
                        <a:lnSpc>
                          <a:spcPct val="90000"/>
                        </a:lnSpc>
                      </a:pPr>
                      <a:endParaRPr lang="id-ID" sz="1600" dirty="0"/>
                    </a:p>
                  </a:txBody>
                  <a:tcPr/>
                </a:tc>
                <a:extLst>
                  <a:ext uri="{0D108BD9-81ED-4DB2-BD59-A6C34878D82A}">
                    <a16:rowId xmlns:a16="http://schemas.microsoft.com/office/drawing/2014/main" val="10005"/>
                  </a:ext>
                </a:extLst>
              </a:tr>
              <a:tr h="321332">
                <a:tc>
                  <a:txBody>
                    <a:bodyPr/>
                    <a:lstStyle/>
                    <a:p>
                      <a:pPr>
                        <a:lnSpc>
                          <a:spcPct val="90000"/>
                        </a:lnSpc>
                      </a:pPr>
                      <a:r>
                        <a:rPr lang="id-ID" sz="1600" dirty="0"/>
                        <a:t>Pajak terutang (fiskal)</a:t>
                      </a:r>
                    </a:p>
                  </a:txBody>
                  <a:tcPr/>
                </a:tc>
                <a:tc>
                  <a:txBody>
                    <a:bodyPr/>
                    <a:lstStyle/>
                    <a:p>
                      <a:pPr algn="r">
                        <a:lnSpc>
                          <a:spcPct val="90000"/>
                        </a:lnSpc>
                      </a:pPr>
                      <a:r>
                        <a:rPr lang="id-ID" sz="1600" dirty="0"/>
                        <a:t>900.000</a:t>
                      </a:r>
                    </a:p>
                  </a:txBody>
                  <a:tcPr/>
                </a:tc>
                <a:tc>
                  <a:txBody>
                    <a:bodyPr/>
                    <a:lstStyle/>
                    <a:p>
                      <a:pPr algn="r">
                        <a:lnSpc>
                          <a:spcPct val="90000"/>
                        </a:lnSpc>
                      </a:pPr>
                      <a:endParaRPr lang="id-ID" sz="1600" dirty="0"/>
                    </a:p>
                  </a:txBody>
                  <a:tcPr/>
                </a:tc>
                <a:tc>
                  <a:txBody>
                    <a:bodyPr/>
                    <a:lstStyle/>
                    <a:p>
                      <a:pPr algn="r">
                        <a:lnSpc>
                          <a:spcPct val="90000"/>
                        </a:lnSpc>
                      </a:pPr>
                      <a:endParaRPr lang="id-ID" sz="1600" dirty="0"/>
                    </a:p>
                  </a:txBody>
                  <a:tcPr/>
                </a:tc>
                <a:extLst>
                  <a:ext uri="{0D108BD9-81ED-4DB2-BD59-A6C34878D82A}">
                    <a16:rowId xmlns:a16="http://schemas.microsoft.com/office/drawing/2014/main" val="10006"/>
                  </a:ext>
                </a:extLst>
              </a:tr>
              <a:tr h="321332">
                <a:tc>
                  <a:txBody>
                    <a:bodyPr/>
                    <a:lstStyle/>
                    <a:p>
                      <a:pPr>
                        <a:lnSpc>
                          <a:spcPct val="90000"/>
                        </a:lnSpc>
                      </a:pPr>
                      <a:r>
                        <a:rPr lang="id-ID" sz="1600" dirty="0"/>
                        <a:t>Pajak tangguhan</a:t>
                      </a:r>
                    </a:p>
                  </a:txBody>
                  <a:tcPr/>
                </a:tc>
                <a:tc>
                  <a:txBody>
                    <a:bodyPr/>
                    <a:lstStyle/>
                    <a:p>
                      <a:pPr algn="r">
                        <a:lnSpc>
                          <a:spcPct val="90000"/>
                        </a:lnSpc>
                      </a:pPr>
                      <a:endParaRPr lang="id-ID" sz="1600" dirty="0"/>
                    </a:p>
                  </a:txBody>
                  <a:tcPr/>
                </a:tc>
                <a:tc>
                  <a:txBody>
                    <a:bodyPr/>
                    <a:lstStyle/>
                    <a:p>
                      <a:pPr algn="r">
                        <a:lnSpc>
                          <a:spcPct val="90000"/>
                        </a:lnSpc>
                      </a:pPr>
                      <a:r>
                        <a:rPr lang="id-ID" sz="1600" dirty="0"/>
                        <a:t>250.000</a:t>
                      </a:r>
                    </a:p>
                  </a:txBody>
                  <a:tcPr/>
                </a:tc>
                <a:tc>
                  <a:txBody>
                    <a:bodyPr/>
                    <a:lstStyle/>
                    <a:p>
                      <a:pPr algn="r">
                        <a:lnSpc>
                          <a:spcPct val="90000"/>
                        </a:lnSpc>
                      </a:pPr>
                      <a:r>
                        <a:rPr lang="id-ID" sz="1600" dirty="0"/>
                        <a:t>200.000</a:t>
                      </a:r>
                    </a:p>
                  </a:txBody>
                  <a:tcPr/>
                </a:tc>
                <a:extLst>
                  <a:ext uri="{0D108BD9-81ED-4DB2-BD59-A6C34878D82A}">
                    <a16:rowId xmlns:a16="http://schemas.microsoft.com/office/drawing/2014/main" val="10007"/>
                  </a:ext>
                </a:extLst>
              </a:tr>
              <a:tr h="321332">
                <a:tc>
                  <a:txBody>
                    <a:bodyPr/>
                    <a:lstStyle/>
                    <a:p>
                      <a:pPr>
                        <a:lnSpc>
                          <a:spcPct val="90000"/>
                        </a:lnSpc>
                      </a:pPr>
                      <a:r>
                        <a:rPr lang="id-ID" sz="1600" b="1" u="sng" dirty="0">
                          <a:solidFill>
                            <a:srgbClr val="C00000"/>
                          </a:solidFill>
                        </a:rPr>
                        <a:t>Jurnal</a:t>
                      </a:r>
                    </a:p>
                  </a:txBody>
                  <a:tcPr/>
                </a:tc>
                <a:tc>
                  <a:txBody>
                    <a:bodyPr/>
                    <a:lstStyle/>
                    <a:p>
                      <a:pPr algn="r">
                        <a:lnSpc>
                          <a:spcPct val="90000"/>
                        </a:lnSpc>
                      </a:pPr>
                      <a:endParaRPr lang="id-ID" sz="1600" dirty="0">
                        <a:solidFill>
                          <a:srgbClr val="C00000"/>
                        </a:solidFill>
                      </a:endParaRPr>
                    </a:p>
                  </a:txBody>
                  <a:tcPr/>
                </a:tc>
                <a:tc>
                  <a:txBody>
                    <a:bodyPr/>
                    <a:lstStyle/>
                    <a:p>
                      <a:pPr algn="r">
                        <a:lnSpc>
                          <a:spcPct val="90000"/>
                        </a:lnSpc>
                      </a:pPr>
                      <a:endParaRPr lang="id-ID" sz="1600" dirty="0">
                        <a:solidFill>
                          <a:srgbClr val="C00000"/>
                        </a:solidFill>
                      </a:endParaRPr>
                    </a:p>
                  </a:txBody>
                  <a:tcPr/>
                </a:tc>
                <a:tc>
                  <a:txBody>
                    <a:bodyPr/>
                    <a:lstStyle/>
                    <a:p>
                      <a:pPr algn="r">
                        <a:lnSpc>
                          <a:spcPct val="90000"/>
                        </a:lnSpc>
                      </a:pPr>
                      <a:endParaRPr lang="id-ID" sz="1600" dirty="0"/>
                    </a:p>
                  </a:txBody>
                  <a:tcPr/>
                </a:tc>
                <a:extLst>
                  <a:ext uri="{0D108BD9-81ED-4DB2-BD59-A6C34878D82A}">
                    <a16:rowId xmlns:a16="http://schemas.microsoft.com/office/drawing/2014/main" val="10008"/>
                  </a:ext>
                </a:extLst>
              </a:tr>
              <a:tr h="321332">
                <a:tc>
                  <a:txBody>
                    <a:bodyPr/>
                    <a:lstStyle/>
                    <a:p>
                      <a:pPr>
                        <a:lnSpc>
                          <a:spcPct val="90000"/>
                        </a:lnSpc>
                      </a:pPr>
                      <a:r>
                        <a:rPr lang="id-ID" sz="1600" dirty="0">
                          <a:solidFill>
                            <a:srgbClr val="C00000"/>
                          </a:solidFill>
                        </a:rPr>
                        <a:t>Beban Pajak penghasilan</a:t>
                      </a:r>
                      <a:r>
                        <a:rPr lang="en-US" sz="1600" dirty="0">
                          <a:solidFill>
                            <a:srgbClr val="C00000"/>
                          </a:solidFill>
                        </a:rPr>
                        <a:t> </a:t>
                      </a:r>
                      <a:r>
                        <a:rPr lang="en-US" sz="1600" dirty="0" err="1">
                          <a:solidFill>
                            <a:srgbClr val="C00000"/>
                          </a:solidFill>
                        </a:rPr>
                        <a:t>kini</a:t>
                      </a:r>
                      <a:endParaRPr lang="id-ID" sz="1600" dirty="0">
                        <a:solidFill>
                          <a:srgbClr val="C00000"/>
                        </a:solidFill>
                      </a:endParaRPr>
                    </a:p>
                  </a:txBody>
                  <a:tcPr/>
                </a:tc>
                <a:tc>
                  <a:txBody>
                    <a:bodyPr/>
                    <a:lstStyle/>
                    <a:p>
                      <a:pPr algn="r">
                        <a:lnSpc>
                          <a:spcPct val="90000"/>
                        </a:lnSpc>
                      </a:pPr>
                      <a:r>
                        <a:rPr lang="en-US" sz="1600" dirty="0">
                          <a:solidFill>
                            <a:srgbClr val="C00000"/>
                          </a:solidFill>
                        </a:rPr>
                        <a:t>90</a:t>
                      </a:r>
                      <a:r>
                        <a:rPr lang="id-ID" sz="1600" dirty="0">
                          <a:solidFill>
                            <a:srgbClr val="C00000"/>
                          </a:solidFill>
                        </a:rPr>
                        <a:t>0.000</a:t>
                      </a:r>
                      <a:r>
                        <a:rPr lang="en-US" sz="1600" dirty="0">
                          <a:solidFill>
                            <a:srgbClr val="C00000"/>
                          </a:solidFill>
                        </a:rPr>
                        <a:t> </a:t>
                      </a:r>
                      <a:endParaRPr lang="id-ID" sz="1600" dirty="0">
                        <a:solidFill>
                          <a:srgbClr val="C00000"/>
                        </a:solidFill>
                      </a:endParaRPr>
                    </a:p>
                  </a:txBody>
                  <a:tcPr/>
                </a:tc>
                <a:tc>
                  <a:txBody>
                    <a:bodyPr/>
                    <a:lstStyle/>
                    <a:p>
                      <a:pPr marL="0" marR="0" indent="0" algn="r" defTabSz="914400" rtl="0" eaLnBrk="1" fontAlgn="auto" latinLnBrk="0" hangingPunct="1">
                        <a:lnSpc>
                          <a:spcPct val="90000"/>
                        </a:lnSpc>
                        <a:spcBef>
                          <a:spcPts val="0"/>
                        </a:spcBef>
                        <a:spcAft>
                          <a:spcPts val="0"/>
                        </a:spcAft>
                        <a:buClrTx/>
                        <a:buSzTx/>
                        <a:buFontTx/>
                        <a:buNone/>
                        <a:tabLst/>
                        <a:defRPr/>
                      </a:pPr>
                      <a:endParaRPr lang="id-ID" sz="1600" dirty="0">
                        <a:solidFill>
                          <a:srgbClr val="C00000"/>
                        </a:solidFill>
                      </a:endParaRPr>
                    </a:p>
                  </a:txBody>
                  <a:tcPr/>
                </a:tc>
                <a:tc>
                  <a:txBody>
                    <a:bodyPr/>
                    <a:lstStyle/>
                    <a:p>
                      <a:pPr marL="0" marR="0" indent="0" algn="r" defTabSz="914400" rtl="0" eaLnBrk="1" fontAlgn="auto" latinLnBrk="0" hangingPunct="1">
                        <a:lnSpc>
                          <a:spcPct val="90000"/>
                        </a:lnSpc>
                        <a:spcBef>
                          <a:spcPts val="0"/>
                        </a:spcBef>
                        <a:spcAft>
                          <a:spcPts val="0"/>
                        </a:spcAft>
                        <a:buClrTx/>
                        <a:buSzTx/>
                        <a:buFontTx/>
                        <a:buNone/>
                        <a:tabLst/>
                        <a:defRPr/>
                      </a:pPr>
                      <a:endParaRPr lang="id-ID" sz="1600" dirty="0">
                        <a:solidFill>
                          <a:srgbClr val="C00000"/>
                        </a:solidFill>
                      </a:endParaRPr>
                    </a:p>
                  </a:txBody>
                  <a:tcPr/>
                </a:tc>
                <a:extLst>
                  <a:ext uri="{0D108BD9-81ED-4DB2-BD59-A6C34878D82A}">
                    <a16:rowId xmlns:a16="http://schemas.microsoft.com/office/drawing/2014/main" val="10009"/>
                  </a:ext>
                </a:extLst>
              </a:tr>
              <a:tr h="321332">
                <a:tc>
                  <a:txBody>
                    <a:bodyPr/>
                    <a:lstStyle/>
                    <a:p>
                      <a:pPr>
                        <a:lnSpc>
                          <a:spcPct val="90000"/>
                        </a:lnSpc>
                      </a:pPr>
                      <a:r>
                        <a:rPr lang="id-ID" sz="1600" dirty="0">
                          <a:solidFill>
                            <a:srgbClr val="C00000"/>
                          </a:solidFill>
                        </a:rPr>
                        <a:t>Aset pajak tangguhan</a:t>
                      </a:r>
                    </a:p>
                  </a:txBody>
                  <a:tcPr/>
                </a:tc>
                <a:tc>
                  <a:txBody>
                    <a:bodyPr/>
                    <a:lstStyle/>
                    <a:p>
                      <a:pPr algn="r">
                        <a:lnSpc>
                          <a:spcPct val="90000"/>
                        </a:lnSpc>
                      </a:pPr>
                      <a:r>
                        <a:rPr lang="id-ID" sz="1600" dirty="0">
                          <a:solidFill>
                            <a:srgbClr val="C00000"/>
                          </a:solidFill>
                        </a:rPr>
                        <a:t>250.000</a:t>
                      </a:r>
                    </a:p>
                  </a:txBody>
                  <a:tcPr/>
                </a:tc>
                <a:tc>
                  <a:txBody>
                    <a:bodyPr/>
                    <a:lstStyle/>
                    <a:p>
                      <a:pPr algn="r">
                        <a:lnSpc>
                          <a:spcPct val="90000"/>
                        </a:lnSpc>
                      </a:pPr>
                      <a:endParaRPr lang="id-ID" sz="1600" dirty="0">
                        <a:solidFill>
                          <a:srgbClr val="C00000"/>
                        </a:solidFill>
                      </a:endParaRPr>
                    </a:p>
                  </a:txBody>
                  <a:tcPr/>
                </a:tc>
                <a:tc>
                  <a:txBody>
                    <a:bodyPr/>
                    <a:lstStyle/>
                    <a:p>
                      <a:pPr algn="r">
                        <a:lnSpc>
                          <a:spcPct val="90000"/>
                        </a:lnSpc>
                      </a:pPr>
                      <a:endParaRPr lang="id-ID" sz="1600" dirty="0"/>
                    </a:p>
                  </a:txBody>
                  <a:tcPr/>
                </a:tc>
                <a:extLst>
                  <a:ext uri="{0D108BD9-81ED-4DB2-BD59-A6C34878D82A}">
                    <a16:rowId xmlns:a16="http://schemas.microsoft.com/office/drawing/2014/main" val="10010"/>
                  </a:ext>
                </a:extLst>
              </a:tr>
              <a:tr h="321332">
                <a:tc>
                  <a:txBody>
                    <a:bodyPr/>
                    <a:lstStyle/>
                    <a:p>
                      <a:pPr defTabSz="449263">
                        <a:lnSpc>
                          <a:spcPct val="90000"/>
                        </a:lnSpc>
                      </a:pPr>
                      <a:r>
                        <a:rPr lang="id-ID" sz="1600" dirty="0">
                          <a:solidFill>
                            <a:srgbClr val="C00000"/>
                          </a:solidFill>
                        </a:rPr>
                        <a:t>	</a:t>
                      </a:r>
                      <a:r>
                        <a:rPr lang="en-US" sz="1600" dirty="0" err="1">
                          <a:solidFill>
                            <a:srgbClr val="C00000"/>
                          </a:solidFill>
                        </a:rPr>
                        <a:t>Manfaat</a:t>
                      </a:r>
                      <a:r>
                        <a:rPr lang="en-US" sz="1600" dirty="0">
                          <a:solidFill>
                            <a:srgbClr val="C00000"/>
                          </a:solidFill>
                        </a:rPr>
                        <a:t> </a:t>
                      </a:r>
                      <a:r>
                        <a:rPr lang="id-ID" sz="1600" baseline="0" dirty="0">
                          <a:solidFill>
                            <a:srgbClr val="C00000"/>
                          </a:solidFill>
                        </a:rPr>
                        <a:t>pajak tangguhan</a:t>
                      </a:r>
                      <a:endParaRPr lang="id-ID" sz="1600" dirty="0">
                        <a:solidFill>
                          <a:srgbClr val="C00000"/>
                        </a:solidFill>
                      </a:endParaRPr>
                    </a:p>
                  </a:txBody>
                  <a:tcPr/>
                </a:tc>
                <a:tc>
                  <a:txBody>
                    <a:bodyPr/>
                    <a:lstStyle/>
                    <a:p>
                      <a:pPr algn="r">
                        <a:lnSpc>
                          <a:spcPct val="90000"/>
                        </a:lnSpc>
                      </a:pPr>
                      <a:endParaRPr lang="id-ID" sz="1600" dirty="0">
                        <a:solidFill>
                          <a:srgbClr val="C00000"/>
                        </a:solidFill>
                      </a:endParaRPr>
                    </a:p>
                  </a:txBody>
                  <a:tcPr/>
                </a:tc>
                <a:tc>
                  <a:txBody>
                    <a:bodyPr/>
                    <a:lstStyle/>
                    <a:p>
                      <a:pPr algn="r">
                        <a:lnSpc>
                          <a:spcPct val="90000"/>
                        </a:lnSpc>
                      </a:pPr>
                      <a:r>
                        <a:rPr lang="en-US" sz="1600" dirty="0">
                          <a:solidFill>
                            <a:srgbClr val="C00000"/>
                          </a:solidFill>
                        </a:rPr>
                        <a:t>50.000</a:t>
                      </a:r>
                      <a:endParaRPr lang="id-ID" sz="1600" dirty="0">
                        <a:solidFill>
                          <a:srgbClr val="C00000"/>
                        </a:solidFill>
                      </a:endParaRPr>
                    </a:p>
                  </a:txBody>
                  <a:tcPr/>
                </a:tc>
                <a:tc>
                  <a:txBody>
                    <a:bodyPr/>
                    <a:lstStyle/>
                    <a:p>
                      <a:pPr algn="l">
                        <a:lnSpc>
                          <a:spcPct val="90000"/>
                        </a:lnSpc>
                      </a:pPr>
                      <a:r>
                        <a:rPr lang="en-US" sz="1600" dirty="0"/>
                        <a:t>(250.000-200.000)</a:t>
                      </a:r>
                      <a:endParaRPr lang="id-ID" sz="1600" dirty="0"/>
                    </a:p>
                  </a:txBody>
                  <a:tcPr/>
                </a:tc>
                <a:extLst>
                  <a:ext uri="{0D108BD9-81ED-4DB2-BD59-A6C34878D82A}">
                    <a16:rowId xmlns:a16="http://schemas.microsoft.com/office/drawing/2014/main" val="10011"/>
                  </a:ext>
                </a:extLst>
              </a:tr>
              <a:tr h="321332">
                <a:tc>
                  <a:txBody>
                    <a:bodyPr/>
                    <a:lstStyle/>
                    <a:p>
                      <a:pPr defTabSz="449263">
                        <a:lnSpc>
                          <a:spcPct val="90000"/>
                        </a:lnSpc>
                      </a:pPr>
                      <a:r>
                        <a:rPr lang="id-ID" sz="1600" dirty="0">
                          <a:solidFill>
                            <a:srgbClr val="C00000"/>
                          </a:solidFill>
                        </a:rPr>
                        <a:t>	Utang pajak penghasilan	</a:t>
                      </a:r>
                    </a:p>
                  </a:txBody>
                  <a:tcPr/>
                </a:tc>
                <a:tc>
                  <a:txBody>
                    <a:bodyPr/>
                    <a:lstStyle/>
                    <a:p>
                      <a:pPr algn="r">
                        <a:lnSpc>
                          <a:spcPct val="90000"/>
                        </a:lnSpc>
                      </a:pPr>
                      <a:endParaRPr lang="id-ID" sz="1600" dirty="0">
                        <a:solidFill>
                          <a:srgbClr val="C00000"/>
                        </a:solidFill>
                      </a:endParaRPr>
                    </a:p>
                  </a:txBody>
                  <a:tcPr/>
                </a:tc>
                <a:tc>
                  <a:txBody>
                    <a:bodyPr/>
                    <a:lstStyle/>
                    <a:p>
                      <a:pPr algn="r">
                        <a:lnSpc>
                          <a:spcPct val="90000"/>
                        </a:lnSpc>
                      </a:pPr>
                      <a:r>
                        <a:rPr lang="id-ID" sz="1600" dirty="0">
                          <a:solidFill>
                            <a:srgbClr val="C00000"/>
                          </a:solidFill>
                        </a:rPr>
                        <a:t>900.000</a:t>
                      </a:r>
                    </a:p>
                  </a:txBody>
                  <a:tcPr/>
                </a:tc>
                <a:tc>
                  <a:txBody>
                    <a:bodyPr/>
                    <a:lstStyle/>
                    <a:p>
                      <a:pPr algn="r">
                        <a:lnSpc>
                          <a:spcPct val="90000"/>
                        </a:lnSpc>
                      </a:pPr>
                      <a:endParaRPr lang="id-ID" sz="1600" dirty="0"/>
                    </a:p>
                  </a:txBody>
                  <a:tcPr/>
                </a:tc>
                <a:extLst>
                  <a:ext uri="{0D108BD9-81ED-4DB2-BD59-A6C34878D82A}">
                    <a16:rowId xmlns:a16="http://schemas.microsoft.com/office/drawing/2014/main" val="10012"/>
                  </a:ext>
                </a:extLst>
              </a:tr>
              <a:tr h="321332">
                <a:tc>
                  <a:txBody>
                    <a:bodyPr/>
                    <a:lstStyle/>
                    <a:p>
                      <a:pPr defTabSz="449263">
                        <a:lnSpc>
                          <a:spcPct val="90000"/>
                        </a:lnSpc>
                      </a:pPr>
                      <a:r>
                        <a:rPr lang="id-ID" sz="1600" dirty="0">
                          <a:solidFill>
                            <a:srgbClr val="C00000"/>
                          </a:solidFill>
                        </a:rPr>
                        <a:t>	Liabilitas</a:t>
                      </a:r>
                      <a:r>
                        <a:rPr lang="id-ID" sz="1600" baseline="0" dirty="0">
                          <a:solidFill>
                            <a:srgbClr val="C00000"/>
                          </a:solidFill>
                        </a:rPr>
                        <a:t> pajak tangguhan</a:t>
                      </a:r>
                      <a:endParaRPr lang="id-ID" sz="1600" dirty="0">
                        <a:solidFill>
                          <a:srgbClr val="C00000"/>
                        </a:solidFill>
                      </a:endParaRPr>
                    </a:p>
                  </a:txBody>
                  <a:tcPr/>
                </a:tc>
                <a:tc>
                  <a:txBody>
                    <a:bodyPr/>
                    <a:lstStyle/>
                    <a:p>
                      <a:pPr algn="r">
                        <a:lnSpc>
                          <a:spcPct val="90000"/>
                        </a:lnSpc>
                      </a:pPr>
                      <a:endParaRPr lang="id-ID" sz="1600" dirty="0">
                        <a:solidFill>
                          <a:srgbClr val="C00000"/>
                        </a:solidFill>
                      </a:endParaRPr>
                    </a:p>
                  </a:txBody>
                  <a:tcPr/>
                </a:tc>
                <a:tc>
                  <a:txBody>
                    <a:bodyPr/>
                    <a:lstStyle/>
                    <a:p>
                      <a:pPr algn="r">
                        <a:lnSpc>
                          <a:spcPct val="90000"/>
                        </a:lnSpc>
                      </a:pPr>
                      <a:r>
                        <a:rPr lang="id-ID" sz="1600" dirty="0">
                          <a:solidFill>
                            <a:srgbClr val="C00000"/>
                          </a:solidFill>
                        </a:rPr>
                        <a:t>200.000</a:t>
                      </a:r>
                    </a:p>
                  </a:txBody>
                  <a:tcPr/>
                </a:tc>
                <a:tc>
                  <a:txBody>
                    <a:bodyPr/>
                    <a:lstStyle/>
                    <a:p>
                      <a:pPr algn="r">
                        <a:lnSpc>
                          <a:spcPct val="90000"/>
                        </a:lnSpc>
                      </a:pPr>
                      <a:endParaRPr lang="id-ID" sz="1600" dirty="0"/>
                    </a:p>
                  </a:txBody>
                  <a:tcPr/>
                </a:tc>
                <a:extLst>
                  <a:ext uri="{0D108BD9-81ED-4DB2-BD59-A6C34878D82A}">
                    <a16:rowId xmlns:a16="http://schemas.microsoft.com/office/drawing/2014/main" val="10013"/>
                  </a:ext>
                </a:extLst>
              </a:tr>
            </a:tbl>
          </a:graphicData>
        </a:graphic>
      </p:graphicFrame>
      <p:sp>
        <p:nvSpPr>
          <p:cNvPr id="5" name="Slide Number Placeholder 3">
            <a:extLst>
              <a:ext uri="{FF2B5EF4-FFF2-40B4-BE49-F238E27FC236}">
                <a16:creationId xmlns:a16="http://schemas.microsoft.com/office/drawing/2014/main" id="{11FC4558-F16A-415F-9CCE-57389C39F2E3}"/>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60</a:t>
            </a:fld>
            <a:endParaRPr lang="en-US" sz="1600" b="1" dirty="0">
              <a:latin typeface="+mj-lt"/>
            </a:endParaRPr>
          </a:p>
        </p:txBody>
      </p:sp>
    </p:spTree>
    <p:extLst>
      <p:ext uri="{BB962C8B-B14F-4D97-AF65-F5344CB8AC3E}">
        <p14:creationId xmlns:p14="http://schemas.microsoft.com/office/powerpoint/2010/main" val="24441358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4800" y="762000"/>
            <a:ext cx="10262000" cy="763600"/>
          </a:xfrm>
        </p:spPr>
        <p:txBody>
          <a:bodyPr>
            <a:noAutofit/>
          </a:bodyPr>
          <a:lstStyle/>
          <a:p>
            <a:r>
              <a:rPr lang="en-US" dirty="0">
                <a:latin typeface="Fjalla One" panose="02000506040000020004" pitchFamily="2" charset="0"/>
              </a:rPr>
              <a:t>ILUSTRASI</a:t>
            </a:r>
          </a:p>
        </p:txBody>
      </p:sp>
      <p:sp>
        <p:nvSpPr>
          <p:cNvPr id="54275" name="Rectangle 3"/>
          <p:cNvSpPr>
            <a:spLocks noGrp="1" noChangeArrowheads="1"/>
          </p:cNvSpPr>
          <p:nvPr>
            <p:ph sz="quarter" idx="10"/>
          </p:nvPr>
        </p:nvSpPr>
        <p:spPr>
          <a:xfrm>
            <a:off x="965000" y="2121566"/>
            <a:ext cx="10251300" cy="4736434"/>
          </a:xfrm>
        </p:spPr>
        <p:txBody>
          <a:bodyPr/>
          <a:lstStyle/>
          <a:p>
            <a:pPr marL="342900" indent="-342900">
              <a:buFont typeface="Arial" panose="020B0604020202020204" pitchFamily="34" charset="0"/>
              <a:buChar char="•"/>
            </a:pPr>
            <a:r>
              <a:rPr lang="en-US" dirty="0" err="1"/>
              <a:t>Entitas</a:t>
            </a:r>
            <a:r>
              <a:rPr lang="en-US" dirty="0"/>
              <a:t> A </a:t>
            </a:r>
            <a:r>
              <a:rPr lang="en-US" dirty="0" err="1"/>
              <a:t>membeli</a:t>
            </a:r>
            <a:r>
              <a:rPr lang="en-US" dirty="0"/>
              <a:t> </a:t>
            </a:r>
            <a:r>
              <a:rPr lang="en-US" dirty="0" err="1"/>
              <a:t>mesin</a:t>
            </a:r>
            <a:r>
              <a:rPr lang="en-US" dirty="0"/>
              <a:t> </a:t>
            </a:r>
            <a:r>
              <a:rPr lang="en-US" dirty="0" err="1"/>
              <a:t>senilai</a:t>
            </a:r>
            <a:r>
              <a:rPr lang="en-US" dirty="0"/>
              <a:t> 10.000 2/1/X1. </a:t>
            </a:r>
            <a:r>
              <a:rPr lang="en-US" dirty="0" err="1"/>
              <a:t>Mesin</a:t>
            </a:r>
            <a:r>
              <a:rPr lang="en-US" dirty="0"/>
              <a:t> </a:t>
            </a:r>
            <a:r>
              <a:rPr lang="en-US" dirty="0" err="1"/>
              <a:t>menurut</a:t>
            </a:r>
            <a:r>
              <a:rPr lang="en-US" dirty="0"/>
              <a:t> </a:t>
            </a:r>
            <a:r>
              <a:rPr lang="en-US" dirty="0" err="1"/>
              <a:t>akuntansi</a:t>
            </a:r>
            <a:r>
              <a:rPr lang="en-US" dirty="0"/>
              <a:t> </a:t>
            </a:r>
            <a:r>
              <a:rPr lang="en-US" dirty="0" err="1"/>
              <a:t>didepresiasikan</a:t>
            </a:r>
            <a:r>
              <a:rPr lang="en-US" dirty="0"/>
              <a:t> </a:t>
            </a:r>
            <a:r>
              <a:rPr lang="en-US" dirty="0" err="1"/>
              <a:t>selama</a:t>
            </a:r>
            <a:r>
              <a:rPr lang="en-US" dirty="0"/>
              <a:t> 5 </a:t>
            </a:r>
            <a:r>
              <a:rPr lang="en-US" dirty="0" err="1"/>
              <a:t>tahun</a:t>
            </a:r>
            <a:r>
              <a:rPr lang="en-US" dirty="0"/>
              <a:t>, </a:t>
            </a:r>
            <a:r>
              <a:rPr lang="en-US" dirty="0" err="1"/>
              <a:t>tanpa</a:t>
            </a:r>
            <a:r>
              <a:rPr lang="en-US" dirty="0"/>
              <a:t> </a:t>
            </a:r>
            <a:r>
              <a:rPr lang="en-US" dirty="0" err="1"/>
              <a:t>nilai</a:t>
            </a:r>
            <a:r>
              <a:rPr lang="en-US" dirty="0"/>
              <a:t> </a:t>
            </a:r>
            <a:r>
              <a:rPr lang="en-US" dirty="0" err="1"/>
              <a:t>sisa</a:t>
            </a:r>
            <a:r>
              <a:rPr lang="en-US" dirty="0"/>
              <a:t>.</a:t>
            </a:r>
          </a:p>
          <a:p>
            <a:pPr marL="342900" indent="-342900">
              <a:buFont typeface="Arial" panose="020B0604020202020204" pitchFamily="34" charset="0"/>
              <a:buChar char="•"/>
            </a:pPr>
            <a:r>
              <a:rPr lang="en-US" dirty="0" err="1"/>
              <a:t>Untuk</a:t>
            </a:r>
            <a:r>
              <a:rPr lang="en-US" dirty="0"/>
              <a:t> </a:t>
            </a:r>
            <a:r>
              <a:rPr lang="en-US" dirty="0" err="1"/>
              <a:t>tujuan</a:t>
            </a:r>
            <a:r>
              <a:rPr lang="en-US" dirty="0"/>
              <a:t> </a:t>
            </a:r>
            <a:r>
              <a:rPr lang="en-US" dirty="0" err="1"/>
              <a:t>pajak</a:t>
            </a:r>
            <a:r>
              <a:rPr lang="en-US" dirty="0"/>
              <a:t> </a:t>
            </a:r>
            <a:r>
              <a:rPr lang="en-US" dirty="0" err="1"/>
              <a:t>mesin</a:t>
            </a:r>
            <a:r>
              <a:rPr lang="en-US" dirty="0"/>
              <a:t> </a:t>
            </a:r>
            <a:r>
              <a:rPr lang="en-US" dirty="0" err="1"/>
              <a:t>termasuk</a:t>
            </a:r>
            <a:r>
              <a:rPr lang="en-US" dirty="0"/>
              <a:t> </a:t>
            </a:r>
            <a:r>
              <a:rPr lang="en-US" dirty="0" err="1"/>
              <a:t>kelompok</a:t>
            </a:r>
            <a:r>
              <a:rPr lang="en-US" dirty="0"/>
              <a:t> 1 </a:t>
            </a:r>
            <a:r>
              <a:rPr lang="en-US" dirty="0" err="1"/>
              <a:t>didepresiasikan</a:t>
            </a:r>
            <a:r>
              <a:rPr lang="en-US" dirty="0"/>
              <a:t> </a:t>
            </a:r>
            <a:r>
              <a:rPr lang="en-US" dirty="0" err="1"/>
              <a:t>selama</a:t>
            </a:r>
            <a:r>
              <a:rPr lang="en-US" dirty="0"/>
              <a:t> </a:t>
            </a:r>
            <a:r>
              <a:rPr lang="id-ID" dirty="0"/>
              <a:t>4</a:t>
            </a:r>
            <a:r>
              <a:rPr lang="en-US" dirty="0"/>
              <a:t> </a:t>
            </a:r>
            <a:r>
              <a:rPr lang="en-US" dirty="0" err="1"/>
              <a:t>tahun</a:t>
            </a:r>
            <a:r>
              <a:rPr lang="en-US" dirty="0"/>
              <a:t>.</a:t>
            </a:r>
          </a:p>
          <a:p>
            <a:pPr marL="342900" indent="-342900">
              <a:buFont typeface="Arial" panose="020B0604020202020204" pitchFamily="34" charset="0"/>
              <a:buChar char="•"/>
            </a:pPr>
            <a:r>
              <a:rPr lang="en-US" dirty="0" err="1"/>
              <a:t>Misalkan</a:t>
            </a:r>
            <a:r>
              <a:rPr lang="en-US" dirty="0"/>
              <a:t> </a:t>
            </a:r>
            <a:r>
              <a:rPr lang="en-US" dirty="0" err="1"/>
              <a:t>penghasilan</a:t>
            </a:r>
            <a:r>
              <a:rPr lang="en-US" dirty="0"/>
              <a:t> </a:t>
            </a:r>
            <a:r>
              <a:rPr lang="en-US" dirty="0" err="1"/>
              <a:t>entitas</a:t>
            </a:r>
            <a:r>
              <a:rPr lang="en-US" dirty="0"/>
              <a:t> </a:t>
            </a:r>
            <a:r>
              <a:rPr lang="en-US" dirty="0" err="1"/>
              <a:t>sebesar</a:t>
            </a:r>
            <a:r>
              <a:rPr lang="en-US" dirty="0"/>
              <a:t> </a:t>
            </a:r>
            <a:r>
              <a:rPr lang="id-ID" dirty="0"/>
              <a:t>7</a:t>
            </a:r>
            <a:r>
              <a:rPr lang="en-US" dirty="0"/>
              <a:t>.000 </a:t>
            </a:r>
            <a:r>
              <a:rPr lang="en-US" dirty="0" err="1"/>
              <a:t>beban</a:t>
            </a:r>
            <a:r>
              <a:rPr lang="en-US" dirty="0"/>
              <a:t> </a:t>
            </a:r>
            <a:r>
              <a:rPr lang="en-US" dirty="0" err="1"/>
              <a:t>operasi</a:t>
            </a:r>
            <a:r>
              <a:rPr lang="en-US" dirty="0"/>
              <a:t> </a:t>
            </a:r>
            <a:r>
              <a:rPr lang="en-US" dirty="0" err="1"/>
              <a:t>selain</a:t>
            </a:r>
            <a:r>
              <a:rPr lang="en-US" dirty="0"/>
              <a:t> </a:t>
            </a:r>
            <a:r>
              <a:rPr lang="en-US" dirty="0" err="1"/>
              <a:t>depresiasi</a:t>
            </a:r>
            <a:r>
              <a:rPr lang="en-US" dirty="0"/>
              <a:t> 2.000.</a:t>
            </a:r>
          </a:p>
          <a:p>
            <a:pPr marL="342900" indent="-342900">
              <a:buFont typeface="Arial" panose="020B0604020202020204" pitchFamily="34" charset="0"/>
              <a:buChar char="•"/>
            </a:pPr>
            <a:r>
              <a:rPr lang="en-US" dirty="0" err="1"/>
              <a:t>Ilustrasi</a:t>
            </a:r>
            <a:r>
              <a:rPr lang="en-US" dirty="0"/>
              <a:t> </a:t>
            </a:r>
            <a:r>
              <a:rPr lang="en-US" dirty="0" err="1"/>
              <a:t>perbedaan</a:t>
            </a:r>
            <a:r>
              <a:rPr lang="en-US" dirty="0"/>
              <a:t> </a:t>
            </a:r>
            <a:r>
              <a:rPr lang="en-US" dirty="0" err="1"/>
              <a:t>pajak</a:t>
            </a:r>
            <a:r>
              <a:rPr lang="en-US" dirty="0"/>
              <a:t> </a:t>
            </a:r>
            <a:r>
              <a:rPr lang="en-US" dirty="0" err="1"/>
              <a:t>dan</a:t>
            </a:r>
            <a:r>
              <a:rPr lang="en-US" dirty="0"/>
              <a:t> </a:t>
            </a:r>
            <a:r>
              <a:rPr lang="en-US" dirty="0" err="1"/>
              <a:t>akuntansi</a:t>
            </a:r>
            <a:r>
              <a:rPr lang="en-US" dirty="0"/>
              <a:t> </a:t>
            </a:r>
            <a:r>
              <a:rPr lang="en-US" dirty="0" err="1"/>
              <a:t>serta</a:t>
            </a:r>
            <a:r>
              <a:rPr lang="en-US" dirty="0"/>
              <a:t> </a:t>
            </a:r>
            <a:r>
              <a:rPr lang="en-US" dirty="0" err="1"/>
              <a:t>jurnalnya</a:t>
            </a:r>
            <a:r>
              <a:rPr lang="en-US" dirty="0"/>
              <a:t> </a:t>
            </a:r>
            <a:r>
              <a:rPr lang="en-US" dirty="0" err="1"/>
              <a:t>dapat</a:t>
            </a:r>
            <a:r>
              <a:rPr lang="en-US" dirty="0"/>
              <a:t> </a:t>
            </a:r>
            <a:r>
              <a:rPr lang="en-US" dirty="0" err="1"/>
              <a:t>dilihat</a:t>
            </a:r>
            <a:r>
              <a:rPr lang="en-US" dirty="0"/>
              <a:t> </a:t>
            </a:r>
            <a:r>
              <a:rPr lang="en-US" dirty="0" err="1"/>
              <a:t>dalam</a:t>
            </a:r>
            <a:r>
              <a:rPr lang="en-US" dirty="0"/>
              <a:t> slide </a:t>
            </a:r>
            <a:r>
              <a:rPr lang="en-US" dirty="0" err="1"/>
              <a:t>berikut</a:t>
            </a:r>
            <a:r>
              <a:rPr lang="en-US" dirty="0"/>
              <a:t> </a:t>
            </a:r>
            <a:r>
              <a:rPr lang="en-US" dirty="0" err="1"/>
              <a:t>ini</a:t>
            </a:r>
            <a:r>
              <a:rPr lang="en-US" dirty="0"/>
              <a:t>.</a:t>
            </a:r>
          </a:p>
        </p:txBody>
      </p:sp>
      <p:sp>
        <p:nvSpPr>
          <p:cNvPr id="5" name="Slide Number Placeholder 3">
            <a:extLst>
              <a:ext uri="{FF2B5EF4-FFF2-40B4-BE49-F238E27FC236}">
                <a16:creationId xmlns:a16="http://schemas.microsoft.com/office/drawing/2014/main" id="{34AEB65A-FCAF-43C6-A92F-AC9C2A5F419F}"/>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61</a:t>
            </a:fld>
            <a:endParaRPr lang="en-US" sz="1600" b="1" dirty="0">
              <a:latin typeface="+mj-lt"/>
            </a:endParaRPr>
          </a:p>
        </p:txBody>
      </p:sp>
    </p:spTree>
    <p:extLst>
      <p:ext uri="{BB962C8B-B14F-4D97-AF65-F5344CB8AC3E}">
        <p14:creationId xmlns:p14="http://schemas.microsoft.com/office/powerpoint/2010/main" val="1363996760"/>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62400" y="228600"/>
            <a:ext cx="8229600" cy="549275"/>
          </a:xfrm>
        </p:spPr>
        <p:txBody>
          <a:bodyPr>
            <a:noAutofit/>
          </a:bodyPr>
          <a:lstStyle/>
          <a:p>
            <a:pPr algn="ctr"/>
            <a:r>
              <a:rPr lang="en-US" sz="3600" dirty="0">
                <a:latin typeface="Fjalla One" panose="02000506040000020004" pitchFamily="2" charset="0"/>
              </a:rPr>
              <a:t>ILUSTRASI</a:t>
            </a:r>
          </a:p>
        </p:txBody>
      </p:sp>
      <p:sp>
        <p:nvSpPr>
          <p:cNvPr id="5" name="Rectangle 3"/>
          <p:cNvSpPr txBox="1">
            <a:spLocks noChangeArrowheads="1"/>
          </p:cNvSpPr>
          <p:nvPr/>
        </p:nvSpPr>
        <p:spPr bwMode="auto">
          <a:xfrm>
            <a:off x="2809436" y="1006475"/>
            <a:ext cx="6532891" cy="373050"/>
          </a:xfrm>
          <a:prstGeom prst="rect">
            <a:avLst/>
          </a:prstGeom>
          <a:solidFill>
            <a:schemeClr val="bg2">
              <a:lumMod val="20000"/>
              <a:lumOff val="80000"/>
            </a:schemeClr>
          </a:solidFill>
          <a:ln>
            <a:solidFill>
              <a:schemeClr val="accent1"/>
            </a:solidFill>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000" kern="0" dirty="0" err="1">
                <a:solidFill>
                  <a:srgbClr val="86184A"/>
                </a:solidFill>
              </a:rPr>
              <a:t>Depresiasi</a:t>
            </a:r>
            <a:r>
              <a:rPr lang="en-US" sz="2000" kern="0" dirty="0">
                <a:solidFill>
                  <a:srgbClr val="86184A"/>
                </a:solidFill>
              </a:rPr>
              <a:t> </a:t>
            </a:r>
            <a:r>
              <a:rPr lang="en-US" sz="2000" kern="0" dirty="0" err="1">
                <a:solidFill>
                  <a:srgbClr val="86184A"/>
                </a:solidFill>
              </a:rPr>
              <a:t>menurut</a:t>
            </a:r>
            <a:r>
              <a:rPr lang="en-US" sz="2000" kern="0" dirty="0">
                <a:solidFill>
                  <a:srgbClr val="86184A"/>
                </a:solidFill>
              </a:rPr>
              <a:t> </a:t>
            </a:r>
            <a:r>
              <a:rPr lang="en-US" sz="2000" kern="0" dirty="0" err="1">
                <a:solidFill>
                  <a:srgbClr val="86184A"/>
                </a:solidFill>
              </a:rPr>
              <a:t>akuntansi</a:t>
            </a:r>
            <a:r>
              <a:rPr lang="en-US" sz="2000" kern="0" dirty="0">
                <a:solidFill>
                  <a:srgbClr val="86184A"/>
                </a:solidFill>
              </a:rPr>
              <a:t> 10.000/5=2.000</a:t>
            </a:r>
          </a:p>
        </p:txBody>
      </p:sp>
      <p:graphicFrame>
        <p:nvGraphicFramePr>
          <p:cNvPr id="6" name="Table 5"/>
          <p:cNvGraphicFramePr>
            <a:graphicFrameLocks noGrp="1"/>
          </p:cNvGraphicFramePr>
          <p:nvPr/>
        </p:nvGraphicFramePr>
        <p:xfrm>
          <a:off x="2809435" y="1516768"/>
          <a:ext cx="7762870" cy="2218821"/>
        </p:xfrm>
        <a:graphic>
          <a:graphicData uri="http://schemas.openxmlformats.org/drawingml/2006/table">
            <a:tbl>
              <a:tblPr firstRow="1" bandRow="1">
                <a:tableStyleId>{5C22544A-7EE6-4342-B048-85BDC9FD1C3A}</a:tableStyleId>
              </a:tblPr>
              <a:tblGrid>
                <a:gridCol w="2542965">
                  <a:extLst>
                    <a:ext uri="{9D8B030D-6E8A-4147-A177-3AD203B41FA5}">
                      <a16:colId xmlns:a16="http://schemas.microsoft.com/office/drawing/2014/main" val="20000"/>
                    </a:ext>
                  </a:extLst>
                </a:gridCol>
                <a:gridCol w="963675">
                  <a:extLst>
                    <a:ext uri="{9D8B030D-6E8A-4147-A177-3AD203B41FA5}">
                      <a16:colId xmlns:a16="http://schemas.microsoft.com/office/drawing/2014/main" val="20001"/>
                    </a:ext>
                  </a:extLst>
                </a:gridCol>
                <a:gridCol w="963675">
                  <a:extLst>
                    <a:ext uri="{9D8B030D-6E8A-4147-A177-3AD203B41FA5}">
                      <a16:colId xmlns:a16="http://schemas.microsoft.com/office/drawing/2014/main" val="20002"/>
                    </a:ext>
                  </a:extLst>
                </a:gridCol>
                <a:gridCol w="1043981">
                  <a:extLst>
                    <a:ext uri="{9D8B030D-6E8A-4147-A177-3AD203B41FA5}">
                      <a16:colId xmlns:a16="http://schemas.microsoft.com/office/drawing/2014/main" val="20003"/>
                    </a:ext>
                  </a:extLst>
                </a:gridCol>
                <a:gridCol w="1124287">
                  <a:extLst>
                    <a:ext uri="{9D8B030D-6E8A-4147-A177-3AD203B41FA5}">
                      <a16:colId xmlns:a16="http://schemas.microsoft.com/office/drawing/2014/main" val="20004"/>
                    </a:ext>
                  </a:extLst>
                </a:gridCol>
                <a:gridCol w="1124287">
                  <a:extLst>
                    <a:ext uri="{9D8B030D-6E8A-4147-A177-3AD203B41FA5}">
                      <a16:colId xmlns:a16="http://schemas.microsoft.com/office/drawing/2014/main" val="20005"/>
                    </a:ext>
                  </a:extLst>
                </a:gridCol>
              </a:tblGrid>
              <a:tr h="361182">
                <a:tc>
                  <a:txBody>
                    <a:bodyPr/>
                    <a:lstStyle/>
                    <a:p>
                      <a:endParaRPr lang="en-US" sz="1800" dirty="0">
                        <a:latin typeface="+mn-lt"/>
                      </a:endParaRPr>
                    </a:p>
                  </a:txBody>
                  <a:tcPr/>
                </a:tc>
                <a:tc>
                  <a:txBody>
                    <a:bodyPr/>
                    <a:lstStyle/>
                    <a:p>
                      <a:pPr algn="r"/>
                      <a:r>
                        <a:rPr lang="id-ID" sz="1800" dirty="0">
                          <a:latin typeface="+mn-lt"/>
                        </a:rPr>
                        <a:t>20X1</a:t>
                      </a:r>
                      <a:endParaRPr lang="en-US" sz="1800" dirty="0">
                        <a:latin typeface="+mn-lt"/>
                      </a:endParaRPr>
                    </a:p>
                  </a:txBody>
                  <a:tcPr/>
                </a:tc>
                <a:tc>
                  <a:txBody>
                    <a:bodyPr/>
                    <a:lstStyle/>
                    <a:p>
                      <a:pPr algn="r"/>
                      <a:r>
                        <a:rPr lang="id-ID" sz="1800" dirty="0">
                          <a:latin typeface="+mn-lt"/>
                        </a:rPr>
                        <a:t>20X2</a:t>
                      </a:r>
                      <a:endParaRPr lang="en-US" sz="1800" dirty="0">
                        <a:latin typeface="+mn-lt"/>
                      </a:endParaRPr>
                    </a:p>
                  </a:txBody>
                  <a:tcPr/>
                </a:tc>
                <a:tc>
                  <a:txBody>
                    <a:bodyPr/>
                    <a:lstStyle/>
                    <a:p>
                      <a:pPr algn="r"/>
                      <a:r>
                        <a:rPr lang="id-ID" sz="1800" dirty="0">
                          <a:latin typeface="+mn-lt"/>
                        </a:rPr>
                        <a:t>20X3</a:t>
                      </a:r>
                      <a:endParaRPr lang="en-US" sz="1800" dirty="0">
                        <a:latin typeface="+mn-lt"/>
                      </a:endParaRPr>
                    </a:p>
                  </a:txBody>
                  <a:tcPr/>
                </a:tc>
                <a:tc>
                  <a:txBody>
                    <a:bodyPr/>
                    <a:lstStyle/>
                    <a:p>
                      <a:pPr algn="r"/>
                      <a:r>
                        <a:rPr lang="id-ID" sz="1800" dirty="0">
                          <a:latin typeface="+mn-lt"/>
                        </a:rPr>
                        <a:t>20X4</a:t>
                      </a:r>
                      <a:endParaRPr lang="en-US" sz="1800" dirty="0">
                        <a:latin typeface="+mn-lt"/>
                      </a:endParaRPr>
                    </a:p>
                  </a:txBody>
                  <a:tcPr/>
                </a:tc>
                <a:tc>
                  <a:txBody>
                    <a:bodyPr/>
                    <a:lstStyle/>
                    <a:p>
                      <a:pPr algn="r"/>
                      <a:r>
                        <a:rPr lang="id-ID" sz="1800" dirty="0">
                          <a:latin typeface="+mn-lt"/>
                        </a:rPr>
                        <a:t>20X5</a:t>
                      </a:r>
                      <a:endParaRPr lang="en-US" sz="1800" dirty="0">
                        <a:latin typeface="+mn-lt"/>
                      </a:endParaRPr>
                    </a:p>
                  </a:txBody>
                  <a:tcPr/>
                </a:tc>
                <a:extLst>
                  <a:ext uri="{0D108BD9-81ED-4DB2-BD59-A6C34878D82A}">
                    <a16:rowId xmlns:a16="http://schemas.microsoft.com/office/drawing/2014/main" val="10000"/>
                  </a:ext>
                </a:extLst>
              </a:tr>
              <a:tr h="264723">
                <a:tc>
                  <a:txBody>
                    <a:bodyPr/>
                    <a:lstStyle/>
                    <a:p>
                      <a:pPr algn="l" rtl="0" fontAlgn="t"/>
                      <a:r>
                        <a:rPr lang="id-ID" sz="1600" b="0" i="0" u="none" strike="noStrike" dirty="0">
                          <a:solidFill>
                            <a:srgbClr val="000000"/>
                          </a:solidFill>
                          <a:latin typeface="+mn-lt"/>
                        </a:rPr>
                        <a:t>Pendapatan </a:t>
                      </a:r>
                    </a:p>
                  </a:txBody>
                  <a:tcPr marL="9525" marR="9525" marT="9525" marB="0"/>
                </a:tc>
                <a:tc>
                  <a:txBody>
                    <a:bodyPr/>
                    <a:lstStyle/>
                    <a:p>
                      <a:pPr algn="r" rtl="0" fontAlgn="t"/>
                      <a:r>
                        <a:rPr lang="id-ID" sz="1600" b="0" i="0" u="none" strike="noStrike">
                          <a:solidFill>
                            <a:srgbClr val="000000"/>
                          </a:solidFill>
                          <a:latin typeface="+mn-lt"/>
                        </a:rPr>
                        <a:t>7.000</a:t>
                      </a:r>
                    </a:p>
                  </a:txBody>
                  <a:tcPr marL="9525" marR="85725" marT="9525" marB="0"/>
                </a:tc>
                <a:tc>
                  <a:txBody>
                    <a:bodyPr/>
                    <a:lstStyle/>
                    <a:p>
                      <a:pPr algn="r" rtl="0" fontAlgn="t"/>
                      <a:r>
                        <a:rPr lang="id-ID" sz="1600" b="0" i="0" u="none" strike="noStrike">
                          <a:solidFill>
                            <a:srgbClr val="000000"/>
                          </a:solidFill>
                          <a:latin typeface="+mn-lt"/>
                        </a:rPr>
                        <a:t>7.000</a:t>
                      </a:r>
                    </a:p>
                  </a:txBody>
                  <a:tcPr marL="9525" marR="85725" marT="9525" marB="0"/>
                </a:tc>
                <a:tc>
                  <a:txBody>
                    <a:bodyPr/>
                    <a:lstStyle/>
                    <a:p>
                      <a:pPr algn="r" rtl="0" fontAlgn="t"/>
                      <a:r>
                        <a:rPr lang="id-ID" sz="1600" b="0" i="0" u="none" strike="noStrike">
                          <a:solidFill>
                            <a:srgbClr val="000000"/>
                          </a:solidFill>
                          <a:latin typeface="+mn-lt"/>
                        </a:rPr>
                        <a:t>7.000</a:t>
                      </a:r>
                    </a:p>
                  </a:txBody>
                  <a:tcPr marL="9525" marR="85725" marT="9525" marB="0"/>
                </a:tc>
                <a:tc>
                  <a:txBody>
                    <a:bodyPr/>
                    <a:lstStyle/>
                    <a:p>
                      <a:pPr algn="r" rtl="0" fontAlgn="t"/>
                      <a:r>
                        <a:rPr lang="id-ID" sz="1600" b="0" i="0" u="none" strike="noStrike" dirty="0">
                          <a:solidFill>
                            <a:srgbClr val="000000"/>
                          </a:solidFill>
                          <a:latin typeface="+mn-lt"/>
                        </a:rPr>
                        <a:t>7.000</a:t>
                      </a:r>
                    </a:p>
                  </a:txBody>
                  <a:tcPr marL="9525" marR="85725" marT="9525" marB="0"/>
                </a:tc>
                <a:tc>
                  <a:txBody>
                    <a:bodyPr/>
                    <a:lstStyle/>
                    <a:p>
                      <a:pPr algn="r" rtl="0" fontAlgn="t"/>
                      <a:r>
                        <a:rPr lang="id-ID" sz="1600" b="0" i="0" u="none" strike="noStrike">
                          <a:solidFill>
                            <a:srgbClr val="000000"/>
                          </a:solidFill>
                          <a:latin typeface="+mn-lt"/>
                        </a:rPr>
                        <a:t>7.000</a:t>
                      </a:r>
                    </a:p>
                  </a:txBody>
                  <a:tcPr marL="9525" marR="85725" marT="9525" marB="0"/>
                </a:tc>
                <a:extLst>
                  <a:ext uri="{0D108BD9-81ED-4DB2-BD59-A6C34878D82A}">
                    <a16:rowId xmlns:a16="http://schemas.microsoft.com/office/drawing/2014/main" val="10001"/>
                  </a:ext>
                </a:extLst>
              </a:tr>
              <a:tr h="264723">
                <a:tc>
                  <a:txBody>
                    <a:bodyPr/>
                    <a:lstStyle/>
                    <a:p>
                      <a:pPr algn="l" rtl="0" fontAlgn="t"/>
                      <a:r>
                        <a:rPr lang="id-ID" sz="1600" b="0" i="0" u="none" strike="noStrike">
                          <a:solidFill>
                            <a:srgbClr val="000000"/>
                          </a:solidFill>
                          <a:latin typeface="+mn-lt"/>
                        </a:rPr>
                        <a:t>Bbn Operasi </a:t>
                      </a:r>
                    </a:p>
                  </a:txBody>
                  <a:tcPr marL="9525" marR="9525" marT="9525" marB="0"/>
                </a:tc>
                <a:tc>
                  <a:txBody>
                    <a:bodyPr/>
                    <a:lstStyle/>
                    <a:p>
                      <a:pPr algn="r" rtl="0" fontAlgn="t"/>
                      <a:r>
                        <a:rPr lang="id-ID" sz="1600" b="0" i="0" u="none" strike="noStrike">
                          <a:solidFill>
                            <a:srgbClr val="000000"/>
                          </a:solidFill>
                          <a:latin typeface="+mn-lt"/>
                        </a:rPr>
                        <a:t>2.000</a:t>
                      </a:r>
                    </a:p>
                  </a:txBody>
                  <a:tcPr marL="9525" marR="85725" marT="9525" marB="0"/>
                </a:tc>
                <a:tc>
                  <a:txBody>
                    <a:bodyPr/>
                    <a:lstStyle/>
                    <a:p>
                      <a:pPr algn="r" rtl="0" fontAlgn="t"/>
                      <a:r>
                        <a:rPr lang="id-ID" sz="1600" b="0" i="0" u="none" strike="noStrike">
                          <a:solidFill>
                            <a:srgbClr val="000000"/>
                          </a:solidFill>
                          <a:latin typeface="+mn-lt"/>
                        </a:rPr>
                        <a:t>2.000</a:t>
                      </a:r>
                    </a:p>
                  </a:txBody>
                  <a:tcPr marL="9525" marR="85725" marT="9525" marB="0"/>
                </a:tc>
                <a:tc>
                  <a:txBody>
                    <a:bodyPr/>
                    <a:lstStyle/>
                    <a:p>
                      <a:pPr algn="r" rtl="0" fontAlgn="t"/>
                      <a:r>
                        <a:rPr lang="id-ID" sz="1600" b="0" i="0" u="none" strike="noStrike">
                          <a:solidFill>
                            <a:srgbClr val="000000"/>
                          </a:solidFill>
                          <a:latin typeface="+mn-lt"/>
                        </a:rPr>
                        <a:t>2.000</a:t>
                      </a:r>
                    </a:p>
                  </a:txBody>
                  <a:tcPr marL="9525" marR="85725" marT="9525" marB="0"/>
                </a:tc>
                <a:tc>
                  <a:txBody>
                    <a:bodyPr/>
                    <a:lstStyle/>
                    <a:p>
                      <a:pPr algn="r" rtl="0" fontAlgn="t"/>
                      <a:r>
                        <a:rPr lang="id-ID" sz="1600" b="0" i="0" u="none" strike="noStrike">
                          <a:solidFill>
                            <a:srgbClr val="000000"/>
                          </a:solidFill>
                          <a:latin typeface="+mn-lt"/>
                        </a:rPr>
                        <a:t>2.000</a:t>
                      </a:r>
                    </a:p>
                  </a:txBody>
                  <a:tcPr marL="9525" marR="85725" marT="9525" marB="0"/>
                </a:tc>
                <a:tc>
                  <a:txBody>
                    <a:bodyPr/>
                    <a:lstStyle/>
                    <a:p>
                      <a:pPr algn="r" rtl="0" fontAlgn="t"/>
                      <a:r>
                        <a:rPr lang="id-ID" sz="1600" b="0" i="0" u="none" strike="noStrike" dirty="0">
                          <a:solidFill>
                            <a:srgbClr val="000000"/>
                          </a:solidFill>
                          <a:latin typeface="+mn-lt"/>
                        </a:rPr>
                        <a:t>2.000</a:t>
                      </a:r>
                    </a:p>
                  </a:txBody>
                  <a:tcPr marL="9525" marR="85725" marT="9525" marB="0"/>
                </a:tc>
                <a:extLst>
                  <a:ext uri="{0D108BD9-81ED-4DB2-BD59-A6C34878D82A}">
                    <a16:rowId xmlns:a16="http://schemas.microsoft.com/office/drawing/2014/main" val="10002"/>
                  </a:ext>
                </a:extLst>
              </a:tr>
              <a:tr h="264723">
                <a:tc>
                  <a:txBody>
                    <a:bodyPr/>
                    <a:lstStyle/>
                    <a:p>
                      <a:pPr algn="l" rtl="0" fontAlgn="t"/>
                      <a:r>
                        <a:rPr lang="id-ID" sz="1600" b="0" i="0" u="none" strike="noStrike">
                          <a:solidFill>
                            <a:srgbClr val="000000"/>
                          </a:solidFill>
                          <a:latin typeface="+mn-lt"/>
                        </a:rPr>
                        <a:t>Bbn Penyusutan </a:t>
                      </a:r>
                    </a:p>
                  </a:txBody>
                  <a:tcPr marL="9525" marR="9525" marT="9525" marB="0"/>
                </a:tc>
                <a:tc>
                  <a:txBody>
                    <a:bodyPr/>
                    <a:lstStyle/>
                    <a:p>
                      <a:pPr algn="r" rtl="0" fontAlgn="t"/>
                      <a:r>
                        <a:rPr lang="id-ID" sz="1600" b="0" i="0" u="none" strike="noStrike">
                          <a:solidFill>
                            <a:srgbClr val="000000"/>
                          </a:solidFill>
                          <a:latin typeface="+mn-lt"/>
                        </a:rPr>
                        <a:t>2.000</a:t>
                      </a:r>
                    </a:p>
                  </a:txBody>
                  <a:tcPr marL="9525" marR="85725" marT="9525" marB="0"/>
                </a:tc>
                <a:tc>
                  <a:txBody>
                    <a:bodyPr/>
                    <a:lstStyle/>
                    <a:p>
                      <a:pPr algn="r" rtl="0" fontAlgn="t"/>
                      <a:r>
                        <a:rPr lang="id-ID" sz="1600" b="0" i="0" u="none" strike="noStrike">
                          <a:solidFill>
                            <a:srgbClr val="000000"/>
                          </a:solidFill>
                          <a:latin typeface="+mn-lt"/>
                        </a:rPr>
                        <a:t>2.000</a:t>
                      </a:r>
                    </a:p>
                  </a:txBody>
                  <a:tcPr marL="9525" marR="85725" marT="9525" marB="0"/>
                </a:tc>
                <a:tc>
                  <a:txBody>
                    <a:bodyPr/>
                    <a:lstStyle/>
                    <a:p>
                      <a:pPr algn="r" rtl="0" fontAlgn="t"/>
                      <a:r>
                        <a:rPr lang="id-ID" sz="1600" b="0" i="0" u="none" strike="noStrike">
                          <a:solidFill>
                            <a:srgbClr val="000000"/>
                          </a:solidFill>
                          <a:latin typeface="+mn-lt"/>
                        </a:rPr>
                        <a:t>2.000</a:t>
                      </a:r>
                    </a:p>
                  </a:txBody>
                  <a:tcPr marL="9525" marR="85725" marT="9525" marB="0"/>
                </a:tc>
                <a:tc>
                  <a:txBody>
                    <a:bodyPr/>
                    <a:lstStyle/>
                    <a:p>
                      <a:pPr algn="r" rtl="0" fontAlgn="t"/>
                      <a:r>
                        <a:rPr lang="id-ID" sz="1600" b="0" i="0" u="none" strike="noStrike">
                          <a:solidFill>
                            <a:srgbClr val="000000"/>
                          </a:solidFill>
                          <a:latin typeface="+mn-lt"/>
                        </a:rPr>
                        <a:t>2.000</a:t>
                      </a:r>
                    </a:p>
                  </a:txBody>
                  <a:tcPr marL="9525" marR="85725" marT="9525" marB="0"/>
                </a:tc>
                <a:tc>
                  <a:txBody>
                    <a:bodyPr/>
                    <a:lstStyle/>
                    <a:p>
                      <a:pPr algn="r" rtl="0" fontAlgn="t"/>
                      <a:r>
                        <a:rPr lang="id-ID" sz="1600" b="0" i="0" u="none" strike="noStrike">
                          <a:solidFill>
                            <a:srgbClr val="000000"/>
                          </a:solidFill>
                          <a:latin typeface="+mn-lt"/>
                        </a:rPr>
                        <a:t>2.000</a:t>
                      </a:r>
                    </a:p>
                  </a:txBody>
                  <a:tcPr marL="9525" marR="85725" marT="9525" marB="0"/>
                </a:tc>
                <a:extLst>
                  <a:ext uri="{0D108BD9-81ED-4DB2-BD59-A6C34878D82A}">
                    <a16:rowId xmlns:a16="http://schemas.microsoft.com/office/drawing/2014/main" val="10003"/>
                  </a:ext>
                </a:extLst>
              </a:tr>
              <a:tr h="264723">
                <a:tc>
                  <a:txBody>
                    <a:bodyPr/>
                    <a:lstStyle/>
                    <a:p>
                      <a:pPr algn="l" rtl="0" fontAlgn="t"/>
                      <a:r>
                        <a:rPr lang="id-ID" sz="1600" b="0" i="0" u="none" strike="noStrike">
                          <a:solidFill>
                            <a:srgbClr val="000000"/>
                          </a:solidFill>
                          <a:latin typeface="+mn-lt"/>
                        </a:rPr>
                        <a:t>Total Beban </a:t>
                      </a:r>
                    </a:p>
                  </a:txBody>
                  <a:tcPr marL="9525" marR="9525" marT="9525" marB="0"/>
                </a:tc>
                <a:tc>
                  <a:txBody>
                    <a:bodyPr/>
                    <a:lstStyle/>
                    <a:p>
                      <a:pPr algn="r" rtl="0" fontAlgn="t"/>
                      <a:r>
                        <a:rPr lang="id-ID" sz="1600" b="0" i="0" u="none" strike="noStrike">
                          <a:solidFill>
                            <a:srgbClr val="000000"/>
                          </a:solidFill>
                          <a:latin typeface="+mn-lt"/>
                        </a:rPr>
                        <a:t>4.000</a:t>
                      </a:r>
                    </a:p>
                  </a:txBody>
                  <a:tcPr marL="9525" marR="85725" marT="9525" marB="0"/>
                </a:tc>
                <a:tc>
                  <a:txBody>
                    <a:bodyPr/>
                    <a:lstStyle/>
                    <a:p>
                      <a:pPr algn="r" rtl="0" fontAlgn="t"/>
                      <a:r>
                        <a:rPr lang="id-ID" sz="1600" b="0" i="0" u="none" strike="noStrike">
                          <a:solidFill>
                            <a:srgbClr val="000000"/>
                          </a:solidFill>
                          <a:latin typeface="+mn-lt"/>
                        </a:rPr>
                        <a:t>4.000</a:t>
                      </a:r>
                    </a:p>
                  </a:txBody>
                  <a:tcPr marL="9525" marR="85725" marT="9525" marB="0"/>
                </a:tc>
                <a:tc>
                  <a:txBody>
                    <a:bodyPr/>
                    <a:lstStyle/>
                    <a:p>
                      <a:pPr algn="r" rtl="0" fontAlgn="t"/>
                      <a:r>
                        <a:rPr lang="id-ID" sz="1600" b="0" i="0" u="none" strike="noStrike">
                          <a:solidFill>
                            <a:srgbClr val="000000"/>
                          </a:solidFill>
                          <a:latin typeface="+mn-lt"/>
                        </a:rPr>
                        <a:t>4.000</a:t>
                      </a:r>
                    </a:p>
                  </a:txBody>
                  <a:tcPr marL="9525" marR="85725" marT="9525" marB="0"/>
                </a:tc>
                <a:tc>
                  <a:txBody>
                    <a:bodyPr/>
                    <a:lstStyle/>
                    <a:p>
                      <a:pPr algn="r" rtl="0" fontAlgn="t"/>
                      <a:r>
                        <a:rPr lang="id-ID" sz="1600" b="0" i="0" u="none" strike="noStrike">
                          <a:solidFill>
                            <a:srgbClr val="000000"/>
                          </a:solidFill>
                          <a:latin typeface="+mn-lt"/>
                        </a:rPr>
                        <a:t>4.000</a:t>
                      </a:r>
                    </a:p>
                  </a:txBody>
                  <a:tcPr marL="9525" marR="85725" marT="9525" marB="0"/>
                </a:tc>
                <a:tc>
                  <a:txBody>
                    <a:bodyPr/>
                    <a:lstStyle/>
                    <a:p>
                      <a:pPr algn="r" rtl="0" fontAlgn="t"/>
                      <a:r>
                        <a:rPr lang="id-ID" sz="1600" b="0" i="0" u="none" strike="noStrike">
                          <a:solidFill>
                            <a:srgbClr val="000000"/>
                          </a:solidFill>
                          <a:latin typeface="+mn-lt"/>
                        </a:rPr>
                        <a:t>4.000</a:t>
                      </a:r>
                    </a:p>
                  </a:txBody>
                  <a:tcPr marL="9525" marR="85725" marT="9525" marB="0"/>
                </a:tc>
                <a:extLst>
                  <a:ext uri="{0D108BD9-81ED-4DB2-BD59-A6C34878D82A}">
                    <a16:rowId xmlns:a16="http://schemas.microsoft.com/office/drawing/2014/main" val="10004"/>
                  </a:ext>
                </a:extLst>
              </a:tr>
              <a:tr h="264723">
                <a:tc>
                  <a:txBody>
                    <a:bodyPr/>
                    <a:lstStyle/>
                    <a:p>
                      <a:pPr algn="l" rtl="0" fontAlgn="t"/>
                      <a:r>
                        <a:rPr lang="id-ID" sz="1600" b="0" i="0" u="none" strike="noStrike" dirty="0">
                          <a:solidFill>
                            <a:srgbClr val="000000"/>
                          </a:solidFill>
                          <a:latin typeface="+mn-lt"/>
                        </a:rPr>
                        <a:t>Laba sblm pajak </a:t>
                      </a:r>
                    </a:p>
                  </a:txBody>
                  <a:tcPr marL="9525" marR="9525" marT="9525" marB="0"/>
                </a:tc>
                <a:tc>
                  <a:txBody>
                    <a:bodyPr/>
                    <a:lstStyle/>
                    <a:p>
                      <a:pPr algn="r" rtl="0" fontAlgn="t"/>
                      <a:r>
                        <a:rPr lang="id-ID" sz="1600" b="0" i="0" u="none" strike="noStrike" dirty="0">
                          <a:solidFill>
                            <a:srgbClr val="000000"/>
                          </a:solidFill>
                          <a:latin typeface="+mn-lt"/>
                        </a:rPr>
                        <a:t>3.000</a:t>
                      </a:r>
                    </a:p>
                  </a:txBody>
                  <a:tcPr marL="9525" marR="85725" marT="9525" marB="0"/>
                </a:tc>
                <a:tc>
                  <a:txBody>
                    <a:bodyPr/>
                    <a:lstStyle/>
                    <a:p>
                      <a:pPr algn="r" rtl="0" fontAlgn="t"/>
                      <a:r>
                        <a:rPr lang="id-ID" sz="1600" b="0" i="0" u="none" strike="noStrike" dirty="0">
                          <a:solidFill>
                            <a:srgbClr val="000000"/>
                          </a:solidFill>
                          <a:latin typeface="+mn-lt"/>
                        </a:rPr>
                        <a:t>3.000</a:t>
                      </a:r>
                    </a:p>
                  </a:txBody>
                  <a:tcPr marL="9525" marR="85725" marT="9525" marB="0"/>
                </a:tc>
                <a:tc>
                  <a:txBody>
                    <a:bodyPr/>
                    <a:lstStyle/>
                    <a:p>
                      <a:pPr algn="r" rtl="0" fontAlgn="t"/>
                      <a:r>
                        <a:rPr lang="id-ID" sz="1600" b="0" i="0" u="none" strike="noStrike" dirty="0">
                          <a:solidFill>
                            <a:srgbClr val="000000"/>
                          </a:solidFill>
                          <a:latin typeface="+mn-lt"/>
                        </a:rPr>
                        <a:t>3.000</a:t>
                      </a:r>
                    </a:p>
                  </a:txBody>
                  <a:tcPr marL="9525" marR="85725" marT="9525" marB="0"/>
                </a:tc>
                <a:tc>
                  <a:txBody>
                    <a:bodyPr/>
                    <a:lstStyle/>
                    <a:p>
                      <a:pPr algn="r" rtl="0" fontAlgn="t"/>
                      <a:r>
                        <a:rPr lang="id-ID" sz="1600" b="0" i="0" u="none" strike="noStrike">
                          <a:solidFill>
                            <a:srgbClr val="000000"/>
                          </a:solidFill>
                          <a:latin typeface="+mn-lt"/>
                        </a:rPr>
                        <a:t>3.000</a:t>
                      </a:r>
                    </a:p>
                  </a:txBody>
                  <a:tcPr marL="9525" marR="85725" marT="9525" marB="0"/>
                </a:tc>
                <a:tc>
                  <a:txBody>
                    <a:bodyPr/>
                    <a:lstStyle/>
                    <a:p>
                      <a:pPr algn="r" rtl="0" fontAlgn="t"/>
                      <a:r>
                        <a:rPr lang="id-ID" sz="1600" b="0" i="0" u="none" strike="noStrike" dirty="0">
                          <a:solidFill>
                            <a:srgbClr val="000000"/>
                          </a:solidFill>
                          <a:latin typeface="+mn-lt"/>
                        </a:rPr>
                        <a:t>3.000</a:t>
                      </a:r>
                    </a:p>
                  </a:txBody>
                  <a:tcPr marL="9525" marR="85725" marT="9525" marB="0"/>
                </a:tc>
                <a:extLst>
                  <a:ext uri="{0D108BD9-81ED-4DB2-BD59-A6C34878D82A}">
                    <a16:rowId xmlns:a16="http://schemas.microsoft.com/office/drawing/2014/main" val="10005"/>
                  </a:ext>
                </a:extLst>
              </a:tr>
              <a:tr h="264723">
                <a:tc>
                  <a:txBody>
                    <a:bodyPr/>
                    <a:lstStyle/>
                    <a:p>
                      <a:pPr algn="l" rtl="0" fontAlgn="t"/>
                      <a:r>
                        <a:rPr lang="id-ID" sz="1600" b="0" i="0" u="none" strike="noStrike" dirty="0">
                          <a:solidFill>
                            <a:srgbClr val="000000"/>
                          </a:solidFill>
                          <a:latin typeface="+mn-lt"/>
                        </a:rPr>
                        <a:t>Beban Pajak (akt)</a:t>
                      </a:r>
                    </a:p>
                  </a:txBody>
                  <a:tcPr marL="9525" marR="9525" marT="9525" marB="0"/>
                </a:tc>
                <a:tc>
                  <a:txBody>
                    <a:bodyPr/>
                    <a:lstStyle/>
                    <a:p>
                      <a:pPr algn="r" rtl="0" fontAlgn="t"/>
                      <a:r>
                        <a:rPr lang="id-ID" sz="1600" b="0" i="0" u="none" strike="noStrike">
                          <a:solidFill>
                            <a:srgbClr val="000000"/>
                          </a:solidFill>
                          <a:latin typeface="+mn-lt"/>
                        </a:rPr>
                        <a:t>750</a:t>
                      </a:r>
                    </a:p>
                  </a:txBody>
                  <a:tcPr marL="9525" marR="85725" marT="9525" marB="0"/>
                </a:tc>
                <a:tc>
                  <a:txBody>
                    <a:bodyPr/>
                    <a:lstStyle/>
                    <a:p>
                      <a:pPr algn="r" rtl="0" fontAlgn="t"/>
                      <a:r>
                        <a:rPr lang="id-ID" sz="1600" b="0" i="0" u="none" strike="noStrike">
                          <a:solidFill>
                            <a:srgbClr val="000000"/>
                          </a:solidFill>
                          <a:latin typeface="+mn-lt"/>
                        </a:rPr>
                        <a:t>750</a:t>
                      </a:r>
                    </a:p>
                  </a:txBody>
                  <a:tcPr marL="9525" marR="85725" marT="9525" marB="0"/>
                </a:tc>
                <a:tc>
                  <a:txBody>
                    <a:bodyPr/>
                    <a:lstStyle/>
                    <a:p>
                      <a:pPr algn="r" rtl="0" fontAlgn="t"/>
                      <a:r>
                        <a:rPr lang="id-ID" sz="1600" b="0" i="0" u="none" strike="noStrike" dirty="0">
                          <a:solidFill>
                            <a:srgbClr val="000000"/>
                          </a:solidFill>
                          <a:latin typeface="+mn-lt"/>
                        </a:rPr>
                        <a:t>750</a:t>
                      </a:r>
                    </a:p>
                  </a:txBody>
                  <a:tcPr marL="9525" marR="85725" marT="9525" marB="0"/>
                </a:tc>
                <a:tc>
                  <a:txBody>
                    <a:bodyPr/>
                    <a:lstStyle/>
                    <a:p>
                      <a:pPr algn="r" rtl="0" fontAlgn="t"/>
                      <a:r>
                        <a:rPr lang="id-ID" sz="1600" b="0" i="0" u="none" strike="noStrike" dirty="0">
                          <a:solidFill>
                            <a:srgbClr val="000000"/>
                          </a:solidFill>
                          <a:latin typeface="+mn-lt"/>
                        </a:rPr>
                        <a:t>750</a:t>
                      </a:r>
                    </a:p>
                  </a:txBody>
                  <a:tcPr marL="9525" marR="85725" marT="9525" marB="0"/>
                </a:tc>
                <a:tc>
                  <a:txBody>
                    <a:bodyPr/>
                    <a:lstStyle/>
                    <a:p>
                      <a:pPr algn="r" rtl="0" fontAlgn="t"/>
                      <a:r>
                        <a:rPr lang="id-ID" sz="1600" b="0" i="0" u="none" strike="noStrike" dirty="0">
                          <a:solidFill>
                            <a:srgbClr val="000000"/>
                          </a:solidFill>
                          <a:latin typeface="+mn-lt"/>
                        </a:rPr>
                        <a:t>750</a:t>
                      </a:r>
                    </a:p>
                  </a:txBody>
                  <a:tcPr marL="9525" marR="85725" marT="9525" marB="0"/>
                </a:tc>
                <a:extLst>
                  <a:ext uri="{0D108BD9-81ED-4DB2-BD59-A6C34878D82A}">
                    <a16:rowId xmlns:a16="http://schemas.microsoft.com/office/drawing/2014/main" val="10006"/>
                  </a:ext>
                </a:extLst>
              </a:tr>
              <a:tr h="264723">
                <a:tc>
                  <a:txBody>
                    <a:bodyPr/>
                    <a:lstStyle/>
                    <a:p>
                      <a:pPr algn="l" rtl="0" fontAlgn="t"/>
                      <a:r>
                        <a:rPr lang="id-ID" sz="1600" b="0" i="0" u="none" strike="noStrike">
                          <a:solidFill>
                            <a:srgbClr val="000000"/>
                          </a:solidFill>
                          <a:latin typeface="+mn-lt"/>
                        </a:rPr>
                        <a:t>Laba setelah pajak </a:t>
                      </a:r>
                    </a:p>
                  </a:txBody>
                  <a:tcPr marL="9525" marR="9525" marT="9525" marB="0"/>
                </a:tc>
                <a:tc>
                  <a:txBody>
                    <a:bodyPr/>
                    <a:lstStyle/>
                    <a:p>
                      <a:pPr algn="r" rtl="0" fontAlgn="t"/>
                      <a:r>
                        <a:rPr lang="id-ID" sz="1600" b="0" i="0" u="none" strike="noStrike">
                          <a:solidFill>
                            <a:srgbClr val="000000"/>
                          </a:solidFill>
                          <a:latin typeface="+mn-lt"/>
                        </a:rPr>
                        <a:t>2.250</a:t>
                      </a:r>
                    </a:p>
                  </a:txBody>
                  <a:tcPr marL="9525" marR="85725" marT="9525" marB="0"/>
                </a:tc>
                <a:tc>
                  <a:txBody>
                    <a:bodyPr/>
                    <a:lstStyle/>
                    <a:p>
                      <a:pPr algn="r" rtl="0" fontAlgn="t"/>
                      <a:r>
                        <a:rPr lang="id-ID" sz="1600" b="0" i="0" u="none" strike="noStrike">
                          <a:solidFill>
                            <a:srgbClr val="000000"/>
                          </a:solidFill>
                          <a:latin typeface="+mn-lt"/>
                        </a:rPr>
                        <a:t>2.250</a:t>
                      </a:r>
                    </a:p>
                  </a:txBody>
                  <a:tcPr marL="9525" marR="85725" marT="9525" marB="0"/>
                </a:tc>
                <a:tc>
                  <a:txBody>
                    <a:bodyPr/>
                    <a:lstStyle/>
                    <a:p>
                      <a:pPr algn="r" rtl="0" fontAlgn="t"/>
                      <a:r>
                        <a:rPr lang="id-ID" sz="1600" b="0" i="0" u="none" strike="noStrike">
                          <a:solidFill>
                            <a:srgbClr val="000000"/>
                          </a:solidFill>
                          <a:latin typeface="+mn-lt"/>
                        </a:rPr>
                        <a:t>2.250</a:t>
                      </a:r>
                    </a:p>
                  </a:txBody>
                  <a:tcPr marL="9525" marR="85725" marT="9525" marB="0"/>
                </a:tc>
                <a:tc>
                  <a:txBody>
                    <a:bodyPr/>
                    <a:lstStyle/>
                    <a:p>
                      <a:pPr algn="r" rtl="0" fontAlgn="t"/>
                      <a:r>
                        <a:rPr lang="id-ID" sz="1600" b="0" i="0" u="none" strike="noStrike" dirty="0">
                          <a:solidFill>
                            <a:srgbClr val="000000"/>
                          </a:solidFill>
                          <a:latin typeface="+mn-lt"/>
                        </a:rPr>
                        <a:t>2.250</a:t>
                      </a:r>
                    </a:p>
                  </a:txBody>
                  <a:tcPr marL="9525" marR="85725" marT="9525" marB="0"/>
                </a:tc>
                <a:tc>
                  <a:txBody>
                    <a:bodyPr/>
                    <a:lstStyle/>
                    <a:p>
                      <a:pPr algn="r" rtl="0" fontAlgn="t"/>
                      <a:r>
                        <a:rPr lang="id-ID" sz="1600" b="0" i="0" u="none" strike="noStrike" dirty="0">
                          <a:solidFill>
                            <a:srgbClr val="000000"/>
                          </a:solidFill>
                          <a:latin typeface="+mn-lt"/>
                        </a:rPr>
                        <a:t>2.250</a:t>
                      </a:r>
                    </a:p>
                  </a:txBody>
                  <a:tcPr marL="9525" marR="85725" marT="9525" marB="0"/>
                </a:tc>
                <a:extLst>
                  <a:ext uri="{0D108BD9-81ED-4DB2-BD59-A6C34878D82A}">
                    <a16:rowId xmlns:a16="http://schemas.microsoft.com/office/drawing/2014/main" val="10007"/>
                  </a:ext>
                </a:extLst>
              </a:tr>
            </a:tbl>
          </a:graphicData>
        </a:graphic>
      </p:graphicFrame>
      <p:sp>
        <p:nvSpPr>
          <p:cNvPr id="7" name="Title 1"/>
          <p:cNvSpPr txBox="1">
            <a:spLocks/>
          </p:cNvSpPr>
          <p:nvPr/>
        </p:nvSpPr>
        <p:spPr bwMode="gray">
          <a:xfrm>
            <a:off x="792273" y="911218"/>
            <a:ext cx="2057400"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algn="ctr" defTabSz="914400" fontAlgn="base">
              <a:spcBef>
                <a:spcPct val="0"/>
              </a:spcBef>
              <a:spcAft>
                <a:spcPct val="0"/>
              </a:spcAft>
              <a:defRPr/>
            </a:pPr>
            <a:r>
              <a:rPr lang="id-ID" sz="2400" b="1" kern="0" dirty="0">
                <a:solidFill>
                  <a:srgbClr val="C00000"/>
                </a:solidFill>
                <a:ea typeface="+mj-ea"/>
                <a:cs typeface="+mj-cs"/>
              </a:rPr>
              <a:t>AKUNTANSI</a:t>
            </a:r>
            <a:endParaRPr lang="en-US" sz="2400" b="1" kern="0" dirty="0">
              <a:solidFill>
                <a:srgbClr val="C00000"/>
              </a:solidFill>
              <a:ea typeface="+mj-ea"/>
              <a:cs typeface="+mj-cs"/>
            </a:endParaRPr>
          </a:p>
        </p:txBody>
      </p:sp>
      <p:sp>
        <p:nvSpPr>
          <p:cNvPr id="9" name="Rectangle 3">
            <a:extLst>
              <a:ext uri="{FF2B5EF4-FFF2-40B4-BE49-F238E27FC236}">
                <a16:creationId xmlns:a16="http://schemas.microsoft.com/office/drawing/2014/main" id="{59307DEA-4B5B-4869-BEA9-A8C701AAC107}"/>
              </a:ext>
            </a:extLst>
          </p:cNvPr>
          <p:cNvSpPr txBox="1">
            <a:spLocks noChangeArrowheads="1"/>
          </p:cNvSpPr>
          <p:nvPr/>
        </p:nvSpPr>
        <p:spPr bwMode="auto">
          <a:xfrm>
            <a:off x="2809435" y="3946249"/>
            <a:ext cx="6532892" cy="335451"/>
          </a:xfrm>
          <a:prstGeom prst="rect">
            <a:avLst/>
          </a:prstGeom>
          <a:ln w="9525" cap="flat" cmpd="sng" algn="ctr">
            <a:solidFill>
              <a:schemeClr val="accent5">
                <a:shade val="95000"/>
                <a:satMod val="105000"/>
              </a:schemeClr>
            </a:solidFill>
            <a:prstDash val="solid"/>
            <a:miter lim="80000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000" kern="0" dirty="0" err="1">
                <a:solidFill>
                  <a:srgbClr val="86184A"/>
                </a:solidFill>
              </a:rPr>
              <a:t>Depresiasi</a:t>
            </a:r>
            <a:r>
              <a:rPr lang="en-US" sz="2000" kern="0" dirty="0">
                <a:solidFill>
                  <a:srgbClr val="86184A"/>
                </a:solidFill>
              </a:rPr>
              <a:t> </a:t>
            </a:r>
            <a:r>
              <a:rPr lang="en-US" sz="2000" kern="0" dirty="0" err="1">
                <a:solidFill>
                  <a:srgbClr val="86184A"/>
                </a:solidFill>
              </a:rPr>
              <a:t>menurut</a:t>
            </a:r>
            <a:r>
              <a:rPr lang="en-US" sz="2000" kern="0" dirty="0">
                <a:solidFill>
                  <a:srgbClr val="86184A"/>
                </a:solidFill>
              </a:rPr>
              <a:t> </a:t>
            </a:r>
            <a:r>
              <a:rPr lang="id-ID" sz="2000" kern="0" dirty="0">
                <a:solidFill>
                  <a:srgbClr val="86184A"/>
                </a:solidFill>
              </a:rPr>
              <a:t>pajak </a:t>
            </a:r>
            <a:r>
              <a:rPr lang="en-US" sz="2000" kern="0" dirty="0">
                <a:solidFill>
                  <a:srgbClr val="86184A"/>
                </a:solidFill>
              </a:rPr>
              <a:t>10.000/</a:t>
            </a:r>
            <a:r>
              <a:rPr lang="id-ID" sz="2000" kern="0" dirty="0">
                <a:solidFill>
                  <a:srgbClr val="86184A"/>
                </a:solidFill>
              </a:rPr>
              <a:t>4</a:t>
            </a:r>
            <a:r>
              <a:rPr lang="en-US" sz="2000" kern="0" dirty="0">
                <a:solidFill>
                  <a:srgbClr val="86184A"/>
                </a:solidFill>
              </a:rPr>
              <a:t>=2.</a:t>
            </a:r>
            <a:r>
              <a:rPr lang="id-ID" sz="2000" kern="0" dirty="0">
                <a:solidFill>
                  <a:srgbClr val="86184A"/>
                </a:solidFill>
              </a:rPr>
              <a:t>5</a:t>
            </a:r>
            <a:r>
              <a:rPr lang="en-US" sz="2000" kern="0" dirty="0">
                <a:solidFill>
                  <a:srgbClr val="86184A"/>
                </a:solidFill>
              </a:rPr>
              <a:t>00</a:t>
            </a:r>
          </a:p>
        </p:txBody>
      </p:sp>
      <p:graphicFrame>
        <p:nvGraphicFramePr>
          <p:cNvPr id="10" name="Table 9">
            <a:extLst>
              <a:ext uri="{FF2B5EF4-FFF2-40B4-BE49-F238E27FC236}">
                <a16:creationId xmlns:a16="http://schemas.microsoft.com/office/drawing/2014/main" id="{CC7037F4-B0E6-4827-8E45-86BC13053F11}"/>
              </a:ext>
            </a:extLst>
          </p:cNvPr>
          <p:cNvGraphicFramePr>
            <a:graphicFrameLocks noGrp="1"/>
          </p:cNvGraphicFramePr>
          <p:nvPr/>
        </p:nvGraphicFramePr>
        <p:xfrm>
          <a:off x="2809435" y="4377047"/>
          <a:ext cx="7762870" cy="1928370"/>
        </p:xfrm>
        <a:graphic>
          <a:graphicData uri="http://schemas.openxmlformats.org/drawingml/2006/table">
            <a:tbl>
              <a:tblPr firstRow="1" bandRow="1">
                <a:tableStyleId>{00A15C55-8517-42AA-B614-E9B94910E393}</a:tableStyleId>
              </a:tblPr>
              <a:tblGrid>
                <a:gridCol w="2542965">
                  <a:extLst>
                    <a:ext uri="{9D8B030D-6E8A-4147-A177-3AD203B41FA5}">
                      <a16:colId xmlns:a16="http://schemas.microsoft.com/office/drawing/2014/main" val="20000"/>
                    </a:ext>
                  </a:extLst>
                </a:gridCol>
                <a:gridCol w="963675">
                  <a:extLst>
                    <a:ext uri="{9D8B030D-6E8A-4147-A177-3AD203B41FA5}">
                      <a16:colId xmlns:a16="http://schemas.microsoft.com/office/drawing/2014/main" val="20001"/>
                    </a:ext>
                  </a:extLst>
                </a:gridCol>
                <a:gridCol w="963675">
                  <a:extLst>
                    <a:ext uri="{9D8B030D-6E8A-4147-A177-3AD203B41FA5}">
                      <a16:colId xmlns:a16="http://schemas.microsoft.com/office/drawing/2014/main" val="20002"/>
                    </a:ext>
                  </a:extLst>
                </a:gridCol>
                <a:gridCol w="1043981">
                  <a:extLst>
                    <a:ext uri="{9D8B030D-6E8A-4147-A177-3AD203B41FA5}">
                      <a16:colId xmlns:a16="http://schemas.microsoft.com/office/drawing/2014/main" val="20003"/>
                    </a:ext>
                  </a:extLst>
                </a:gridCol>
                <a:gridCol w="1124287">
                  <a:extLst>
                    <a:ext uri="{9D8B030D-6E8A-4147-A177-3AD203B41FA5}">
                      <a16:colId xmlns:a16="http://schemas.microsoft.com/office/drawing/2014/main" val="20004"/>
                    </a:ext>
                  </a:extLst>
                </a:gridCol>
                <a:gridCol w="1124287">
                  <a:extLst>
                    <a:ext uri="{9D8B030D-6E8A-4147-A177-3AD203B41FA5}">
                      <a16:colId xmlns:a16="http://schemas.microsoft.com/office/drawing/2014/main" val="20005"/>
                    </a:ext>
                  </a:extLst>
                </a:gridCol>
              </a:tblGrid>
              <a:tr h="297411">
                <a:tc>
                  <a:txBody>
                    <a:bodyPr/>
                    <a:lstStyle/>
                    <a:p>
                      <a:endParaRPr lang="en-US" sz="1600" dirty="0">
                        <a:latin typeface="+mn-lt"/>
                      </a:endParaRPr>
                    </a:p>
                  </a:txBody>
                  <a:tcPr/>
                </a:tc>
                <a:tc>
                  <a:txBody>
                    <a:bodyPr/>
                    <a:lstStyle/>
                    <a:p>
                      <a:pPr algn="r"/>
                      <a:r>
                        <a:rPr lang="id-ID" sz="1600" dirty="0">
                          <a:latin typeface="+mn-lt"/>
                        </a:rPr>
                        <a:t>20X1</a:t>
                      </a:r>
                      <a:endParaRPr lang="en-US" sz="1600" dirty="0">
                        <a:latin typeface="+mn-lt"/>
                      </a:endParaRPr>
                    </a:p>
                  </a:txBody>
                  <a:tcPr/>
                </a:tc>
                <a:tc>
                  <a:txBody>
                    <a:bodyPr/>
                    <a:lstStyle/>
                    <a:p>
                      <a:pPr algn="r"/>
                      <a:r>
                        <a:rPr lang="id-ID" sz="1600" dirty="0">
                          <a:latin typeface="+mn-lt"/>
                        </a:rPr>
                        <a:t>20X2</a:t>
                      </a:r>
                      <a:endParaRPr lang="en-US" sz="1600" dirty="0">
                        <a:latin typeface="+mn-lt"/>
                      </a:endParaRPr>
                    </a:p>
                  </a:txBody>
                  <a:tcPr/>
                </a:tc>
                <a:tc>
                  <a:txBody>
                    <a:bodyPr/>
                    <a:lstStyle/>
                    <a:p>
                      <a:pPr algn="r"/>
                      <a:r>
                        <a:rPr lang="id-ID" sz="1600" dirty="0">
                          <a:latin typeface="+mn-lt"/>
                        </a:rPr>
                        <a:t>20X3</a:t>
                      </a:r>
                      <a:endParaRPr lang="en-US" sz="1600" dirty="0">
                        <a:latin typeface="+mn-lt"/>
                      </a:endParaRPr>
                    </a:p>
                  </a:txBody>
                  <a:tcPr/>
                </a:tc>
                <a:tc>
                  <a:txBody>
                    <a:bodyPr/>
                    <a:lstStyle/>
                    <a:p>
                      <a:pPr algn="r"/>
                      <a:r>
                        <a:rPr lang="id-ID" sz="1600" dirty="0">
                          <a:latin typeface="+mn-lt"/>
                        </a:rPr>
                        <a:t>20X4</a:t>
                      </a:r>
                      <a:endParaRPr lang="en-US" sz="1600" dirty="0">
                        <a:latin typeface="+mn-lt"/>
                      </a:endParaRPr>
                    </a:p>
                  </a:txBody>
                  <a:tcPr/>
                </a:tc>
                <a:tc>
                  <a:txBody>
                    <a:bodyPr/>
                    <a:lstStyle/>
                    <a:p>
                      <a:pPr algn="r"/>
                      <a:r>
                        <a:rPr lang="id-ID" sz="1600" dirty="0">
                          <a:latin typeface="+mn-lt"/>
                        </a:rPr>
                        <a:t>20X5</a:t>
                      </a:r>
                      <a:endParaRPr lang="en-US" sz="1600" dirty="0">
                        <a:latin typeface="+mn-lt"/>
                      </a:endParaRPr>
                    </a:p>
                  </a:txBody>
                  <a:tcPr/>
                </a:tc>
                <a:extLst>
                  <a:ext uri="{0D108BD9-81ED-4DB2-BD59-A6C34878D82A}">
                    <a16:rowId xmlns:a16="http://schemas.microsoft.com/office/drawing/2014/main" val="10000"/>
                  </a:ext>
                </a:extLst>
              </a:tr>
              <a:tr h="265515">
                <a:tc>
                  <a:txBody>
                    <a:bodyPr/>
                    <a:lstStyle/>
                    <a:p>
                      <a:pPr algn="l" rtl="0" fontAlgn="t"/>
                      <a:r>
                        <a:rPr lang="id-ID" sz="1600" u="none" strike="noStrike">
                          <a:latin typeface="+mn-lt"/>
                        </a:rPr>
                        <a:t>Pendapatan </a:t>
                      </a:r>
                      <a:endParaRPr lang="id-ID" sz="1600" b="0" i="0" u="none" strike="noStrike">
                        <a:solidFill>
                          <a:srgbClr val="000000"/>
                        </a:solidFill>
                        <a:latin typeface="+mn-lt"/>
                      </a:endParaRPr>
                    </a:p>
                  </a:txBody>
                  <a:tcPr marL="9525" marR="9525" marT="9525" marB="0"/>
                </a:tc>
                <a:tc>
                  <a:txBody>
                    <a:bodyPr/>
                    <a:lstStyle/>
                    <a:p>
                      <a:pPr algn="r" rtl="0" fontAlgn="t"/>
                      <a:r>
                        <a:rPr lang="id-ID" sz="1600" b="0" i="0" u="none" strike="noStrike">
                          <a:solidFill>
                            <a:srgbClr val="000000"/>
                          </a:solidFill>
                          <a:latin typeface="+mn-lt"/>
                        </a:rPr>
                        <a:t>7.000</a:t>
                      </a:r>
                    </a:p>
                  </a:txBody>
                  <a:tcPr marL="9525" marR="85725" marT="9525" marB="0"/>
                </a:tc>
                <a:tc>
                  <a:txBody>
                    <a:bodyPr/>
                    <a:lstStyle/>
                    <a:p>
                      <a:pPr algn="r" rtl="0" fontAlgn="t"/>
                      <a:r>
                        <a:rPr lang="id-ID" sz="1600" b="0" i="0" u="none" strike="noStrike">
                          <a:solidFill>
                            <a:srgbClr val="000000"/>
                          </a:solidFill>
                          <a:latin typeface="+mn-lt"/>
                        </a:rPr>
                        <a:t>7.000</a:t>
                      </a:r>
                    </a:p>
                  </a:txBody>
                  <a:tcPr marL="9525" marR="85725" marT="9525" marB="0"/>
                </a:tc>
                <a:tc>
                  <a:txBody>
                    <a:bodyPr/>
                    <a:lstStyle/>
                    <a:p>
                      <a:pPr algn="r" rtl="0" fontAlgn="t"/>
                      <a:r>
                        <a:rPr lang="id-ID" sz="1600" b="0" i="0" u="none" strike="noStrike">
                          <a:solidFill>
                            <a:srgbClr val="000000"/>
                          </a:solidFill>
                          <a:latin typeface="+mn-lt"/>
                        </a:rPr>
                        <a:t>7.000</a:t>
                      </a:r>
                    </a:p>
                  </a:txBody>
                  <a:tcPr marL="9525" marR="85725" marT="9525" marB="0"/>
                </a:tc>
                <a:tc>
                  <a:txBody>
                    <a:bodyPr/>
                    <a:lstStyle/>
                    <a:p>
                      <a:pPr algn="r" rtl="0" fontAlgn="t"/>
                      <a:r>
                        <a:rPr lang="id-ID" sz="1600" b="0" i="0" u="none" strike="noStrike">
                          <a:solidFill>
                            <a:srgbClr val="000000"/>
                          </a:solidFill>
                          <a:latin typeface="+mn-lt"/>
                        </a:rPr>
                        <a:t>7.000</a:t>
                      </a:r>
                    </a:p>
                  </a:txBody>
                  <a:tcPr marL="9525" marR="85725" marT="9525" marB="0"/>
                </a:tc>
                <a:tc>
                  <a:txBody>
                    <a:bodyPr/>
                    <a:lstStyle/>
                    <a:p>
                      <a:pPr algn="r" rtl="0" fontAlgn="t"/>
                      <a:r>
                        <a:rPr lang="id-ID" sz="1600" b="0" i="0" u="none" strike="noStrike">
                          <a:solidFill>
                            <a:srgbClr val="000000"/>
                          </a:solidFill>
                          <a:latin typeface="+mn-lt"/>
                        </a:rPr>
                        <a:t>7.000</a:t>
                      </a:r>
                    </a:p>
                  </a:txBody>
                  <a:tcPr marL="9525" marR="85725" marT="9525" marB="0"/>
                </a:tc>
                <a:extLst>
                  <a:ext uri="{0D108BD9-81ED-4DB2-BD59-A6C34878D82A}">
                    <a16:rowId xmlns:a16="http://schemas.microsoft.com/office/drawing/2014/main" val="10001"/>
                  </a:ext>
                </a:extLst>
              </a:tr>
              <a:tr h="265515">
                <a:tc>
                  <a:txBody>
                    <a:bodyPr/>
                    <a:lstStyle/>
                    <a:p>
                      <a:pPr algn="l" rtl="0" fontAlgn="t"/>
                      <a:r>
                        <a:rPr lang="id-ID" sz="1600" u="none" strike="noStrike">
                          <a:latin typeface="+mn-lt"/>
                        </a:rPr>
                        <a:t>Bbn Operasi </a:t>
                      </a:r>
                      <a:endParaRPr lang="id-ID" sz="1600" b="0" i="0" u="none" strike="noStrike">
                        <a:solidFill>
                          <a:srgbClr val="000000"/>
                        </a:solidFill>
                        <a:latin typeface="+mn-lt"/>
                      </a:endParaRPr>
                    </a:p>
                  </a:txBody>
                  <a:tcPr marL="9525" marR="9525" marT="9525" marB="0"/>
                </a:tc>
                <a:tc>
                  <a:txBody>
                    <a:bodyPr/>
                    <a:lstStyle/>
                    <a:p>
                      <a:pPr algn="r" rtl="0" fontAlgn="t"/>
                      <a:r>
                        <a:rPr lang="id-ID" sz="1600" b="0" i="0" u="none" strike="noStrike">
                          <a:solidFill>
                            <a:srgbClr val="000000"/>
                          </a:solidFill>
                          <a:latin typeface="+mn-lt"/>
                        </a:rPr>
                        <a:t>2.000</a:t>
                      </a:r>
                    </a:p>
                  </a:txBody>
                  <a:tcPr marL="9525" marR="85725" marT="9525" marB="0"/>
                </a:tc>
                <a:tc>
                  <a:txBody>
                    <a:bodyPr/>
                    <a:lstStyle/>
                    <a:p>
                      <a:pPr algn="r" rtl="0" fontAlgn="t"/>
                      <a:r>
                        <a:rPr lang="id-ID" sz="1600" b="0" i="0" u="none" strike="noStrike">
                          <a:solidFill>
                            <a:srgbClr val="000000"/>
                          </a:solidFill>
                          <a:latin typeface="+mn-lt"/>
                        </a:rPr>
                        <a:t>2.000</a:t>
                      </a:r>
                    </a:p>
                  </a:txBody>
                  <a:tcPr marL="9525" marR="85725" marT="9525" marB="0"/>
                </a:tc>
                <a:tc>
                  <a:txBody>
                    <a:bodyPr/>
                    <a:lstStyle/>
                    <a:p>
                      <a:pPr algn="r" rtl="0" fontAlgn="t"/>
                      <a:r>
                        <a:rPr lang="id-ID" sz="1600" b="0" i="0" u="none" strike="noStrike">
                          <a:solidFill>
                            <a:srgbClr val="000000"/>
                          </a:solidFill>
                          <a:latin typeface="+mn-lt"/>
                        </a:rPr>
                        <a:t>2.000</a:t>
                      </a:r>
                    </a:p>
                  </a:txBody>
                  <a:tcPr marL="9525" marR="85725" marT="9525" marB="0"/>
                </a:tc>
                <a:tc>
                  <a:txBody>
                    <a:bodyPr/>
                    <a:lstStyle/>
                    <a:p>
                      <a:pPr algn="r" rtl="0" fontAlgn="t"/>
                      <a:r>
                        <a:rPr lang="id-ID" sz="1600" b="0" i="0" u="none" strike="noStrike">
                          <a:solidFill>
                            <a:srgbClr val="000000"/>
                          </a:solidFill>
                          <a:latin typeface="+mn-lt"/>
                        </a:rPr>
                        <a:t>2.000</a:t>
                      </a:r>
                    </a:p>
                  </a:txBody>
                  <a:tcPr marL="9525" marR="85725" marT="9525" marB="0"/>
                </a:tc>
                <a:tc>
                  <a:txBody>
                    <a:bodyPr/>
                    <a:lstStyle/>
                    <a:p>
                      <a:pPr algn="r" rtl="0" fontAlgn="t"/>
                      <a:r>
                        <a:rPr lang="id-ID" sz="1600" b="0" i="0" u="none" strike="noStrike">
                          <a:solidFill>
                            <a:srgbClr val="000000"/>
                          </a:solidFill>
                          <a:latin typeface="+mn-lt"/>
                        </a:rPr>
                        <a:t>2.000</a:t>
                      </a:r>
                    </a:p>
                  </a:txBody>
                  <a:tcPr marL="9525" marR="85725" marT="9525" marB="0"/>
                </a:tc>
                <a:extLst>
                  <a:ext uri="{0D108BD9-81ED-4DB2-BD59-A6C34878D82A}">
                    <a16:rowId xmlns:a16="http://schemas.microsoft.com/office/drawing/2014/main" val="10002"/>
                  </a:ext>
                </a:extLst>
              </a:tr>
              <a:tr h="265515">
                <a:tc>
                  <a:txBody>
                    <a:bodyPr/>
                    <a:lstStyle/>
                    <a:p>
                      <a:pPr algn="l" rtl="0" fontAlgn="t"/>
                      <a:r>
                        <a:rPr lang="id-ID" sz="1600" u="none" strike="noStrike">
                          <a:latin typeface="+mn-lt"/>
                        </a:rPr>
                        <a:t>Bbn Penyusutan </a:t>
                      </a:r>
                      <a:endParaRPr lang="id-ID" sz="1600" b="0" i="0" u="none" strike="noStrike">
                        <a:solidFill>
                          <a:srgbClr val="000000"/>
                        </a:solidFill>
                        <a:latin typeface="+mn-lt"/>
                      </a:endParaRPr>
                    </a:p>
                  </a:txBody>
                  <a:tcPr marL="9525" marR="9525" marT="9525" marB="0"/>
                </a:tc>
                <a:tc>
                  <a:txBody>
                    <a:bodyPr/>
                    <a:lstStyle/>
                    <a:p>
                      <a:pPr algn="r" rtl="0" fontAlgn="t"/>
                      <a:r>
                        <a:rPr lang="id-ID" sz="1600" b="0" i="0" u="none" strike="noStrike">
                          <a:solidFill>
                            <a:srgbClr val="000000"/>
                          </a:solidFill>
                          <a:latin typeface="+mn-lt"/>
                        </a:rPr>
                        <a:t>2.500</a:t>
                      </a:r>
                    </a:p>
                  </a:txBody>
                  <a:tcPr marL="9525" marR="85725" marT="9525" marB="0"/>
                </a:tc>
                <a:tc>
                  <a:txBody>
                    <a:bodyPr/>
                    <a:lstStyle/>
                    <a:p>
                      <a:pPr algn="r" rtl="0" fontAlgn="t"/>
                      <a:r>
                        <a:rPr lang="id-ID" sz="1600" b="0" i="0" u="none" strike="noStrike">
                          <a:solidFill>
                            <a:srgbClr val="000000"/>
                          </a:solidFill>
                          <a:latin typeface="+mn-lt"/>
                        </a:rPr>
                        <a:t>2.500</a:t>
                      </a:r>
                    </a:p>
                  </a:txBody>
                  <a:tcPr marL="9525" marR="85725" marT="9525" marB="0"/>
                </a:tc>
                <a:tc>
                  <a:txBody>
                    <a:bodyPr/>
                    <a:lstStyle/>
                    <a:p>
                      <a:pPr algn="r" rtl="0" fontAlgn="t"/>
                      <a:r>
                        <a:rPr lang="id-ID" sz="1600" b="0" i="0" u="none" strike="noStrike">
                          <a:solidFill>
                            <a:srgbClr val="000000"/>
                          </a:solidFill>
                          <a:latin typeface="+mn-lt"/>
                        </a:rPr>
                        <a:t>2.500</a:t>
                      </a:r>
                    </a:p>
                  </a:txBody>
                  <a:tcPr marL="9525" marR="85725" marT="9525" marB="0"/>
                </a:tc>
                <a:tc>
                  <a:txBody>
                    <a:bodyPr/>
                    <a:lstStyle/>
                    <a:p>
                      <a:pPr algn="r" rtl="0" fontAlgn="t"/>
                      <a:r>
                        <a:rPr lang="id-ID" sz="1600" b="0" i="0" u="none" strike="noStrike">
                          <a:solidFill>
                            <a:srgbClr val="000000"/>
                          </a:solidFill>
                          <a:latin typeface="+mn-lt"/>
                        </a:rPr>
                        <a:t>2.500</a:t>
                      </a:r>
                    </a:p>
                  </a:txBody>
                  <a:tcPr marL="9525" marR="85725" marT="9525" marB="0"/>
                </a:tc>
                <a:tc>
                  <a:txBody>
                    <a:bodyPr/>
                    <a:lstStyle/>
                    <a:p>
                      <a:pPr algn="r" rtl="0" fontAlgn="t"/>
                      <a:r>
                        <a:rPr lang="id-ID" sz="1600" b="0" i="0" u="none" strike="noStrike">
                          <a:solidFill>
                            <a:srgbClr val="000000"/>
                          </a:solidFill>
                          <a:latin typeface="+mn-lt"/>
                        </a:rPr>
                        <a:t> </a:t>
                      </a:r>
                    </a:p>
                  </a:txBody>
                  <a:tcPr marL="9525" marR="85725" marT="9525" marB="0"/>
                </a:tc>
                <a:extLst>
                  <a:ext uri="{0D108BD9-81ED-4DB2-BD59-A6C34878D82A}">
                    <a16:rowId xmlns:a16="http://schemas.microsoft.com/office/drawing/2014/main" val="10003"/>
                  </a:ext>
                </a:extLst>
              </a:tr>
              <a:tr h="265515">
                <a:tc>
                  <a:txBody>
                    <a:bodyPr/>
                    <a:lstStyle/>
                    <a:p>
                      <a:pPr algn="l" rtl="0" fontAlgn="t"/>
                      <a:r>
                        <a:rPr lang="id-ID" sz="1600" u="none" strike="noStrike">
                          <a:latin typeface="+mn-lt"/>
                        </a:rPr>
                        <a:t>Total Beban </a:t>
                      </a:r>
                      <a:endParaRPr lang="id-ID" sz="1600" b="0" i="0" u="none" strike="noStrike">
                        <a:solidFill>
                          <a:srgbClr val="000000"/>
                        </a:solidFill>
                        <a:latin typeface="+mn-lt"/>
                      </a:endParaRPr>
                    </a:p>
                  </a:txBody>
                  <a:tcPr marL="9525" marR="9525" marT="9525" marB="0"/>
                </a:tc>
                <a:tc>
                  <a:txBody>
                    <a:bodyPr/>
                    <a:lstStyle/>
                    <a:p>
                      <a:pPr algn="r" rtl="0" fontAlgn="t"/>
                      <a:r>
                        <a:rPr lang="id-ID" sz="1600" b="0" i="0" u="none" strike="noStrike">
                          <a:solidFill>
                            <a:srgbClr val="000000"/>
                          </a:solidFill>
                          <a:latin typeface="+mn-lt"/>
                        </a:rPr>
                        <a:t>4.500</a:t>
                      </a:r>
                    </a:p>
                  </a:txBody>
                  <a:tcPr marL="9525" marR="85725" marT="9525" marB="0"/>
                </a:tc>
                <a:tc>
                  <a:txBody>
                    <a:bodyPr/>
                    <a:lstStyle/>
                    <a:p>
                      <a:pPr algn="r" rtl="0" fontAlgn="t"/>
                      <a:r>
                        <a:rPr lang="id-ID" sz="1600" b="0" i="0" u="none" strike="noStrike">
                          <a:solidFill>
                            <a:srgbClr val="000000"/>
                          </a:solidFill>
                          <a:latin typeface="+mn-lt"/>
                        </a:rPr>
                        <a:t>4.500</a:t>
                      </a:r>
                    </a:p>
                  </a:txBody>
                  <a:tcPr marL="9525" marR="85725" marT="9525" marB="0"/>
                </a:tc>
                <a:tc>
                  <a:txBody>
                    <a:bodyPr/>
                    <a:lstStyle/>
                    <a:p>
                      <a:pPr algn="r" rtl="0" fontAlgn="t"/>
                      <a:r>
                        <a:rPr lang="id-ID" sz="1600" b="0" i="0" u="none" strike="noStrike">
                          <a:solidFill>
                            <a:srgbClr val="000000"/>
                          </a:solidFill>
                          <a:latin typeface="+mn-lt"/>
                        </a:rPr>
                        <a:t>4.500</a:t>
                      </a:r>
                    </a:p>
                  </a:txBody>
                  <a:tcPr marL="9525" marR="85725" marT="9525" marB="0"/>
                </a:tc>
                <a:tc>
                  <a:txBody>
                    <a:bodyPr/>
                    <a:lstStyle/>
                    <a:p>
                      <a:pPr algn="r" rtl="0" fontAlgn="t"/>
                      <a:r>
                        <a:rPr lang="id-ID" sz="1600" b="0" i="0" u="none" strike="noStrike">
                          <a:solidFill>
                            <a:srgbClr val="000000"/>
                          </a:solidFill>
                          <a:latin typeface="+mn-lt"/>
                        </a:rPr>
                        <a:t>4.500</a:t>
                      </a:r>
                    </a:p>
                  </a:txBody>
                  <a:tcPr marL="9525" marR="85725" marT="9525" marB="0"/>
                </a:tc>
                <a:tc>
                  <a:txBody>
                    <a:bodyPr/>
                    <a:lstStyle/>
                    <a:p>
                      <a:pPr algn="r" rtl="0" fontAlgn="t"/>
                      <a:r>
                        <a:rPr lang="id-ID" sz="1600" b="0" i="0" u="none" strike="noStrike">
                          <a:solidFill>
                            <a:srgbClr val="000000"/>
                          </a:solidFill>
                          <a:latin typeface="+mn-lt"/>
                        </a:rPr>
                        <a:t>2.000</a:t>
                      </a:r>
                    </a:p>
                  </a:txBody>
                  <a:tcPr marL="9525" marR="85725" marT="9525" marB="0"/>
                </a:tc>
                <a:extLst>
                  <a:ext uri="{0D108BD9-81ED-4DB2-BD59-A6C34878D82A}">
                    <a16:rowId xmlns:a16="http://schemas.microsoft.com/office/drawing/2014/main" val="10004"/>
                  </a:ext>
                </a:extLst>
              </a:tr>
              <a:tr h="265515">
                <a:tc>
                  <a:txBody>
                    <a:bodyPr/>
                    <a:lstStyle/>
                    <a:p>
                      <a:pPr algn="l" rtl="0" fontAlgn="t"/>
                      <a:r>
                        <a:rPr lang="id-ID" sz="1600" u="none" strike="noStrike" dirty="0">
                          <a:latin typeface="+mn-lt"/>
                        </a:rPr>
                        <a:t>Penghasilan kena pajak</a:t>
                      </a:r>
                      <a:endParaRPr lang="id-ID" sz="1600" b="0" i="0" u="none" strike="noStrike" dirty="0">
                        <a:solidFill>
                          <a:srgbClr val="000000"/>
                        </a:solidFill>
                        <a:latin typeface="+mn-lt"/>
                      </a:endParaRPr>
                    </a:p>
                  </a:txBody>
                  <a:tcPr marL="9525" marR="9525" marT="9525" marB="0"/>
                </a:tc>
                <a:tc>
                  <a:txBody>
                    <a:bodyPr/>
                    <a:lstStyle/>
                    <a:p>
                      <a:pPr algn="r" rtl="0" fontAlgn="t"/>
                      <a:r>
                        <a:rPr lang="id-ID" sz="1600" b="0" i="0" u="none" strike="noStrike" dirty="0">
                          <a:solidFill>
                            <a:srgbClr val="000000"/>
                          </a:solidFill>
                          <a:latin typeface="+mn-lt"/>
                        </a:rPr>
                        <a:t>2.500</a:t>
                      </a:r>
                    </a:p>
                  </a:txBody>
                  <a:tcPr marL="9525" marR="85725" marT="9525" marB="0"/>
                </a:tc>
                <a:tc>
                  <a:txBody>
                    <a:bodyPr/>
                    <a:lstStyle/>
                    <a:p>
                      <a:pPr algn="r" rtl="0" fontAlgn="t"/>
                      <a:r>
                        <a:rPr lang="id-ID" sz="1600" b="0" i="0" u="none" strike="noStrike" dirty="0">
                          <a:solidFill>
                            <a:srgbClr val="000000"/>
                          </a:solidFill>
                          <a:latin typeface="+mn-lt"/>
                        </a:rPr>
                        <a:t>2.500</a:t>
                      </a:r>
                    </a:p>
                  </a:txBody>
                  <a:tcPr marL="9525" marR="85725" marT="9525" marB="0"/>
                </a:tc>
                <a:tc>
                  <a:txBody>
                    <a:bodyPr/>
                    <a:lstStyle/>
                    <a:p>
                      <a:pPr algn="r" rtl="0" fontAlgn="t"/>
                      <a:r>
                        <a:rPr lang="id-ID" sz="1600" b="0" i="0" u="none" strike="noStrike" dirty="0">
                          <a:solidFill>
                            <a:srgbClr val="000000"/>
                          </a:solidFill>
                          <a:latin typeface="+mn-lt"/>
                        </a:rPr>
                        <a:t>2.500</a:t>
                      </a:r>
                    </a:p>
                  </a:txBody>
                  <a:tcPr marL="9525" marR="85725" marT="9525" marB="0"/>
                </a:tc>
                <a:tc>
                  <a:txBody>
                    <a:bodyPr/>
                    <a:lstStyle/>
                    <a:p>
                      <a:pPr algn="r" rtl="0" fontAlgn="t"/>
                      <a:r>
                        <a:rPr lang="id-ID" sz="1600" b="0" i="0" u="none" strike="noStrike">
                          <a:solidFill>
                            <a:srgbClr val="000000"/>
                          </a:solidFill>
                          <a:latin typeface="+mn-lt"/>
                        </a:rPr>
                        <a:t>2.500</a:t>
                      </a:r>
                    </a:p>
                  </a:txBody>
                  <a:tcPr marL="9525" marR="85725" marT="9525" marB="0"/>
                </a:tc>
                <a:tc>
                  <a:txBody>
                    <a:bodyPr/>
                    <a:lstStyle/>
                    <a:p>
                      <a:pPr algn="r" rtl="0" fontAlgn="t"/>
                      <a:r>
                        <a:rPr lang="id-ID" sz="1600" b="0" i="0" u="none" strike="noStrike">
                          <a:solidFill>
                            <a:srgbClr val="000000"/>
                          </a:solidFill>
                          <a:latin typeface="+mn-lt"/>
                        </a:rPr>
                        <a:t>5.000</a:t>
                      </a:r>
                    </a:p>
                  </a:txBody>
                  <a:tcPr marL="9525" marR="85725" marT="9525" marB="0"/>
                </a:tc>
                <a:extLst>
                  <a:ext uri="{0D108BD9-81ED-4DB2-BD59-A6C34878D82A}">
                    <a16:rowId xmlns:a16="http://schemas.microsoft.com/office/drawing/2014/main" val="10005"/>
                  </a:ext>
                </a:extLst>
              </a:tr>
              <a:tr h="265515">
                <a:tc>
                  <a:txBody>
                    <a:bodyPr/>
                    <a:lstStyle/>
                    <a:p>
                      <a:pPr algn="l" rtl="0" fontAlgn="t"/>
                      <a:r>
                        <a:rPr lang="id-ID" sz="1600" u="none" strike="noStrike" dirty="0">
                          <a:latin typeface="+mn-lt"/>
                        </a:rPr>
                        <a:t>Pajak terutang</a:t>
                      </a:r>
                      <a:endParaRPr lang="id-ID" sz="1600" b="0" i="0" u="none" strike="noStrike" dirty="0">
                        <a:solidFill>
                          <a:srgbClr val="000000"/>
                        </a:solidFill>
                        <a:latin typeface="+mn-lt"/>
                      </a:endParaRPr>
                    </a:p>
                  </a:txBody>
                  <a:tcPr marL="9525" marR="9525" marT="9525" marB="0"/>
                </a:tc>
                <a:tc>
                  <a:txBody>
                    <a:bodyPr/>
                    <a:lstStyle/>
                    <a:p>
                      <a:pPr algn="r" rtl="0" fontAlgn="t"/>
                      <a:r>
                        <a:rPr lang="id-ID" sz="1600" b="0" i="0" u="none" strike="noStrike">
                          <a:solidFill>
                            <a:srgbClr val="000000"/>
                          </a:solidFill>
                          <a:latin typeface="+mn-lt"/>
                        </a:rPr>
                        <a:t>625</a:t>
                      </a:r>
                    </a:p>
                  </a:txBody>
                  <a:tcPr marL="9525" marR="85725" marT="9525" marB="0"/>
                </a:tc>
                <a:tc>
                  <a:txBody>
                    <a:bodyPr/>
                    <a:lstStyle/>
                    <a:p>
                      <a:pPr algn="r" rtl="0" fontAlgn="t"/>
                      <a:r>
                        <a:rPr lang="id-ID" sz="1600" b="0" i="0" u="none" strike="noStrike">
                          <a:solidFill>
                            <a:srgbClr val="000000"/>
                          </a:solidFill>
                          <a:latin typeface="+mn-lt"/>
                        </a:rPr>
                        <a:t>625</a:t>
                      </a:r>
                    </a:p>
                  </a:txBody>
                  <a:tcPr marL="9525" marR="85725" marT="9525" marB="0"/>
                </a:tc>
                <a:tc>
                  <a:txBody>
                    <a:bodyPr/>
                    <a:lstStyle/>
                    <a:p>
                      <a:pPr algn="r" rtl="0" fontAlgn="t"/>
                      <a:r>
                        <a:rPr lang="id-ID" sz="1600" b="0" i="0" u="none" strike="noStrike" dirty="0">
                          <a:solidFill>
                            <a:srgbClr val="000000"/>
                          </a:solidFill>
                          <a:latin typeface="+mn-lt"/>
                        </a:rPr>
                        <a:t>625</a:t>
                      </a:r>
                    </a:p>
                  </a:txBody>
                  <a:tcPr marL="9525" marR="85725" marT="9525" marB="0"/>
                </a:tc>
                <a:tc>
                  <a:txBody>
                    <a:bodyPr/>
                    <a:lstStyle/>
                    <a:p>
                      <a:pPr algn="r" rtl="0" fontAlgn="t"/>
                      <a:r>
                        <a:rPr lang="id-ID" sz="1600" b="0" i="0" u="none" strike="noStrike" dirty="0">
                          <a:solidFill>
                            <a:srgbClr val="000000"/>
                          </a:solidFill>
                          <a:latin typeface="+mn-lt"/>
                        </a:rPr>
                        <a:t>625</a:t>
                      </a:r>
                    </a:p>
                  </a:txBody>
                  <a:tcPr marL="9525" marR="85725" marT="9525" marB="0"/>
                </a:tc>
                <a:tc>
                  <a:txBody>
                    <a:bodyPr/>
                    <a:lstStyle/>
                    <a:p>
                      <a:pPr algn="r" rtl="0" fontAlgn="t"/>
                      <a:r>
                        <a:rPr lang="id-ID" sz="1600" b="0" i="0" u="none" strike="noStrike" dirty="0">
                          <a:solidFill>
                            <a:srgbClr val="000000"/>
                          </a:solidFill>
                          <a:latin typeface="+mn-lt"/>
                        </a:rPr>
                        <a:t>1.250</a:t>
                      </a:r>
                    </a:p>
                  </a:txBody>
                  <a:tcPr marL="9525" marR="85725" marT="9525" marB="0"/>
                </a:tc>
                <a:extLst>
                  <a:ext uri="{0D108BD9-81ED-4DB2-BD59-A6C34878D82A}">
                    <a16:rowId xmlns:a16="http://schemas.microsoft.com/office/drawing/2014/main" val="10006"/>
                  </a:ext>
                </a:extLst>
              </a:tr>
            </a:tbl>
          </a:graphicData>
        </a:graphic>
      </p:graphicFrame>
      <p:sp>
        <p:nvSpPr>
          <p:cNvPr id="11" name="Title 1">
            <a:extLst>
              <a:ext uri="{FF2B5EF4-FFF2-40B4-BE49-F238E27FC236}">
                <a16:creationId xmlns:a16="http://schemas.microsoft.com/office/drawing/2014/main" id="{6C527375-D829-4941-9FAE-BC5403FBE651}"/>
              </a:ext>
            </a:extLst>
          </p:cNvPr>
          <p:cNvSpPr txBox="1">
            <a:spLocks/>
          </p:cNvSpPr>
          <p:nvPr/>
        </p:nvSpPr>
        <p:spPr bwMode="gray">
          <a:xfrm>
            <a:off x="1066800" y="3917626"/>
            <a:ext cx="2357454"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defTabSz="914400" fontAlgn="base">
              <a:spcBef>
                <a:spcPct val="0"/>
              </a:spcBef>
              <a:spcAft>
                <a:spcPct val="0"/>
              </a:spcAft>
              <a:defRPr/>
            </a:pPr>
            <a:r>
              <a:rPr lang="id-ID" sz="2400" b="1" kern="0" dirty="0">
                <a:solidFill>
                  <a:srgbClr val="C00000"/>
                </a:solidFill>
                <a:ea typeface="+mj-ea"/>
                <a:cs typeface="+mj-cs"/>
              </a:rPr>
              <a:t>PAJAK</a:t>
            </a:r>
            <a:endParaRPr lang="en-US" sz="2400" b="1" kern="0" dirty="0">
              <a:solidFill>
                <a:srgbClr val="C00000"/>
              </a:solidFill>
              <a:ea typeface="+mj-ea"/>
              <a:cs typeface="+mj-cs"/>
            </a:endParaRPr>
          </a:p>
        </p:txBody>
      </p:sp>
      <p:sp>
        <p:nvSpPr>
          <p:cNvPr id="12" name="Slide Number Placeholder 3">
            <a:extLst>
              <a:ext uri="{FF2B5EF4-FFF2-40B4-BE49-F238E27FC236}">
                <a16:creationId xmlns:a16="http://schemas.microsoft.com/office/drawing/2014/main" id="{74277FDB-FD1B-4C3E-B631-FC7320A389F7}"/>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62</a:t>
            </a:fld>
            <a:endParaRPr lang="en-US" sz="1600" b="1" dirty="0">
              <a:latin typeface="+mj-lt"/>
            </a:endParaRPr>
          </a:p>
        </p:txBody>
      </p:sp>
    </p:spTree>
    <p:extLst>
      <p:ext uri="{BB962C8B-B14F-4D97-AF65-F5344CB8AC3E}">
        <p14:creationId xmlns:p14="http://schemas.microsoft.com/office/powerpoint/2010/main" val="3216404717"/>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76242"/>
            <a:ext cx="10179300" cy="768000"/>
          </a:xfrm>
        </p:spPr>
        <p:txBody>
          <a:bodyPr>
            <a:noAutofit/>
          </a:bodyPr>
          <a:lstStyle/>
          <a:p>
            <a:r>
              <a:rPr lang="en-US" dirty="0">
                <a:latin typeface="Fjalla One" panose="02000506040000020004" pitchFamily="2" charset="0"/>
              </a:rPr>
              <a:t>ILUSTRASI</a:t>
            </a:r>
          </a:p>
        </p:txBody>
      </p:sp>
      <p:graphicFrame>
        <p:nvGraphicFramePr>
          <p:cNvPr id="6" name="Table 5"/>
          <p:cNvGraphicFramePr>
            <a:graphicFrameLocks noGrp="1"/>
          </p:cNvGraphicFramePr>
          <p:nvPr/>
        </p:nvGraphicFramePr>
        <p:xfrm>
          <a:off x="1881156" y="1357300"/>
          <a:ext cx="8358248" cy="4935717"/>
        </p:xfrm>
        <a:graphic>
          <a:graphicData uri="http://schemas.openxmlformats.org/drawingml/2006/table">
            <a:tbl>
              <a:tblPr firstRow="1" bandRow="1">
                <a:tableStyleId>{7E9639D4-E3E2-4D34-9284-5A2195B3D0D7}</a:tableStyleId>
              </a:tblPr>
              <a:tblGrid>
                <a:gridCol w="2994022">
                  <a:extLst>
                    <a:ext uri="{9D8B030D-6E8A-4147-A177-3AD203B41FA5}">
                      <a16:colId xmlns:a16="http://schemas.microsoft.com/office/drawing/2014/main" val="20000"/>
                    </a:ext>
                  </a:extLst>
                </a:gridCol>
                <a:gridCol w="1149383">
                  <a:extLst>
                    <a:ext uri="{9D8B030D-6E8A-4147-A177-3AD203B41FA5}">
                      <a16:colId xmlns:a16="http://schemas.microsoft.com/office/drawing/2014/main" val="20001"/>
                    </a:ext>
                  </a:extLst>
                </a:gridCol>
                <a:gridCol w="1000132">
                  <a:extLst>
                    <a:ext uri="{9D8B030D-6E8A-4147-A177-3AD203B41FA5}">
                      <a16:colId xmlns:a16="http://schemas.microsoft.com/office/drawing/2014/main" val="20002"/>
                    </a:ext>
                  </a:extLst>
                </a:gridCol>
                <a:gridCol w="928694">
                  <a:extLst>
                    <a:ext uri="{9D8B030D-6E8A-4147-A177-3AD203B41FA5}">
                      <a16:colId xmlns:a16="http://schemas.microsoft.com/office/drawing/2014/main" val="20003"/>
                    </a:ext>
                  </a:extLst>
                </a:gridCol>
                <a:gridCol w="1075502">
                  <a:extLst>
                    <a:ext uri="{9D8B030D-6E8A-4147-A177-3AD203B41FA5}">
                      <a16:colId xmlns:a16="http://schemas.microsoft.com/office/drawing/2014/main" val="20004"/>
                    </a:ext>
                  </a:extLst>
                </a:gridCol>
                <a:gridCol w="1210515">
                  <a:extLst>
                    <a:ext uri="{9D8B030D-6E8A-4147-A177-3AD203B41FA5}">
                      <a16:colId xmlns:a16="http://schemas.microsoft.com/office/drawing/2014/main" val="20005"/>
                    </a:ext>
                  </a:extLst>
                </a:gridCol>
              </a:tblGrid>
              <a:tr h="337707">
                <a:tc>
                  <a:txBody>
                    <a:bodyPr/>
                    <a:lstStyle/>
                    <a:p>
                      <a:endParaRPr lang="en-US" dirty="0"/>
                    </a:p>
                  </a:txBody>
                  <a:tcPr>
                    <a:lnB w="19050" cap="flat" cmpd="sng" algn="ctr">
                      <a:solidFill>
                        <a:schemeClr val="tx1">
                          <a:lumMod val="75000"/>
                          <a:lumOff val="25000"/>
                        </a:schemeClr>
                      </a:solidFill>
                      <a:prstDash val="solid"/>
                      <a:round/>
                      <a:headEnd type="none" w="med" len="med"/>
                      <a:tailEnd type="none" w="med" len="med"/>
                    </a:lnB>
                    <a:solidFill>
                      <a:schemeClr val="tx1"/>
                    </a:solidFill>
                  </a:tcPr>
                </a:tc>
                <a:tc>
                  <a:txBody>
                    <a:bodyPr/>
                    <a:lstStyle/>
                    <a:p>
                      <a:pPr algn="r"/>
                      <a:r>
                        <a:rPr lang="id-ID" dirty="0"/>
                        <a:t>20X1</a:t>
                      </a:r>
                      <a:endParaRPr lang="en-US" dirty="0"/>
                    </a:p>
                  </a:txBody>
                  <a:tcPr>
                    <a:lnB w="19050" cap="flat" cmpd="sng" algn="ctr">
                      <a:solidFill>
                        <a:schemeClr val="tx1">
                          <a:lumMod val="75000"/>
                          <a:lumOff val="25000"/>
                        </a:schemeClr>
                      </a:solidFill>
                      <a:prstDash val="solid"/>
                      <a:round/>
                      <a:headEnd type="none" w="med" len="med"/>
                      <a:tailEnd type="none" w="med" len="med"/>
                    </a:lnB>
                    <a:solidFill>
                      <a:schemeClr val="tx1"/>
                    </a:solidFill>
                  </a:tcPr>
                </a:tc>
                <a:tc>
                  <a:txBody>
                    <a:bodyPr/>
                    <a:lstStyle/>
                    <a:p>
                      <a:pPr algn="r"/>
                      <a:r>
                        <a:rPr lang="id-ID" dirty="0"/>
                        <a:t>20X2</a:t>
                      </a:r>
                      <a:endParaRPr lang="en-US" dirty="0"/>
                    </a:p>
                  </a:txBody>
                  <a:tcPr>
                    <a:lnB w="19050" cap="flat" cmpd="sng" algn="ctr">
                      <a:solidFill>
                        <a:schemeClr val="tx1">
                          <a:lumMod val="75000"/>
                          <a:lumOff val="25000"/>
                        </a:schemeClr>
                      </a:solidFill>
                      <a:prstDash val="solid"/>
                      <a:round/>
                      <a:headEnd type="none" w="med" len="med"/>
                      <a:tailEnd type="none" w="med" len="med"/>
                    </a:lnB>
                    <a:solidFill>
                      <a:schemeClr val="tx1"/>
                    </a:solidFill>
                  </a:tcPr>
                </a:tc>
                <a:tc>
                  <a:txBody>
                    <a:bodyPr/>
                    <a:lstStyle/>
                    <a:p>
                      <a:pPr algn="r"/>
                      <a:r>
                        <a:rPr lang="id-ID" dirty="0"/>
                        <a:t>20X3</a:t>
                      </a:r>
                      <a:endParaRPr lang="en-US" dirty="0"/>
                    </a:p>
                  </a:txBody>
                  <a:tcPr>
                    <a:lnB w="19050" cap="flat" cmpd="sng" algn="ctr">
                      <a:solidFill>
                        <a:schemeClr val="tx1">
                          <a:lumMod val="75000"/>
                          <a:lumOff val="25000"/>
                        </a:schemeClr>
                      </a:solidFill>
                      <a:prstDash val="solid"/>
                      <a:round/>
                      <a:headEnd type="none" w="med" len="med"/>
                      <a:tailEnd type="none" w="med" len="med"/>
                    </a:lnB>
                    <a:solidFill>
                      <a:schemeClr val="tx1"/>
                    </a:solidFill>
                  </a:tcPr>
                </a:tc>
                <a:tc>
                  <a:txBody>
                    <a:bodyPr/>
                    <a:lstStyle/>
                    <a:p>
                      <a:pPr algn="r"/>
                      <a:r>
                        <a:rPr lang="id-ID" dirty="0"/>
                        <a:t>20X4</a:t>
                      </a:r>
                      <a:endParaRPr lang="en-US" dirty="0"/>
                    </a:p>
                  </a:txBody>
                  <a:tcPr>
                    <a:lnB w="19050" cap="flat" cmpd="sng" algn="ctr">
                      <a:solidFill>
                        <a:schemeClr val="tx1">
                          <a:lumMod val="75000"/>
                          <a:lumOff val="25000"/>
                        </a:schemeClr>
                      </a:solidFill>
                      <a:prstDash val="solid"/>
                      <a:round/>
                      <a:headEnd type="none" w="med" len="med"/>
                      <a:tailEnd type="none" w="med" len="med"/>
                    </a:lnB>
                    <a:solidFill>
                      <a:schemeClr val="tx1"/>
                    </a:solidFill>
                  </a:tcPr>
                </a:tc>
                <a:tc>
                  <a:txBody>
                    <a:bodyPr/>
                    <a:lstStyle/>
                    <a:p>
                      <a:pPr algn="r"/>
                      <a:r>
                        <a:rPr lang="id-ID" dirty="0"/>
                        <a:t>20X5</a:t>
                      </a:r>
                      <a:endParaRPr lang="en-US" dirty="0"/>
                    </a:p>
                  </a:txBody>
                  <a:tcPr>
                    <a:lnB w="19050" cap="flat" cmpd="sng" algn="ctr">
                      <a:solidFill>
                        <a:schemeClr val="tx1">
                          <a:lumMod val="75000"/>
                          <a:lumOff val="25000"/>
                        </a:schemeClr>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205744">
                <a:tc>
                  <a:txBody>
                    <a:bodyPr/>
                    <a:lstStyle/>
                    <a:p>
                      <a:pPr algn="l" rtl="0" fontAlgn="t"/>
                      <a:r>
                        <a:rPr lang="id-ID" sz="1800" b="1" i="0" u="none" strike="noStrike" dirty="0">
                          <a:solidFill>
                            <a:srgbClr val="000000"/>
                          </a:solidFill>
                          <a:latin typeface="+mn-lt"/>
                        </a:rPr>
                        <a:t>AKUNTANSI</a:t>
                      </a: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337707">
                <a:tc>
                  <a:txBody>
                    <a:bodyPr/>
                    <a:lstStyle/>
                    <a:p>
                      <a:pPr algn="l" rtl="0" fontAlgn="t"/>
                      <a:r>
                        <a:rPr lang="id-ID" sz="1800" b="0" i="0" u="none" strike="noStrike" dirty="0">
                          <a:solidFill>
                            <a:srgbClr val="000000"/>
                          </a:solidFill>
                          <a:latin typeface="+mn-lt"/>
                        </a:rPr>
                        <a:t>Laba sblm pajak </a:t>
                      </a: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3.000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3.000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3.000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3.000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3.000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337707">
                <a:tc>
                  <a:txBody>
                    <a:bodyPr/>
                    <a:lstStyle/>
                    <a:p>
                      <a:pPr algn="l" rtl="0" fontAlgn="t"/>
                      <a:r>
                        <a:rPr lang="id-ID" sz="1800" b="0" i="0" u="none" strike="noStrike" dirty="0">
                          <a:solidFill>
                            <a:srgbClr val="000000"/>
                          </a:solidFill>
                          <a:latin typeface="+mn-lt"/>
                        </a:rPr>
                        <a:t>Beban Pajak (akt)</a:t>
                      </a: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750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750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750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750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750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175179">
                <a:tc>
                  <a:txBody>
                    <a:bodyPr/>
                    <a:lstStyle/>
                    <a:p>
                      <a:pPr algn="l" rtl="0" fontAlgn="t"/>
                      <a:r>
                        <a:rPr lang="id-ID" sz="1800" b="1" i="0" u="none" strike="noStrike" dirty="0">
                          <a:solidFill>
                            <a:srgbClr val="000000"/>
                          </a:solidFill>
                          <a:latin typeface="+mn-lt"/>
                        </a:rPr>
                        <a:t>PAJAK</a:t>
                      </a: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4"/>
                  </a:ext>
                </a:extLst>
              </a:tr>
              <a:tr h="337707">
                <a:tc>
                  <a:txBody>
                    <a:bodyPr/>
                    <a:lstStyle/>
                    <a:p>
                      <a:pPr algn="l" rtl="0" fontAlgn="t"/>
                      <a:r>
                        <a:rPr lang="id-ID" sz="1800" u="none" strike="noStrike" dirty="0">
                          <a:latin typeface="+mn-lt"/>
                        </a:rPr>
                        <a:t>Penghasilan kena pajak</a:t>
                      </a:r>
                      <a:endParaRPr lang="id-ID" sz="1800" b="0" i="0" u="none" strike="noStrike" dirty="0">
                        <a:solidFill>
                          <a:srgbClr val="000000"/>
                        </a:solidFill>
                        <a:latin typeface="+mn-lt"/>
                      </a:endParaRP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2.500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2.500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2.500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a:solidFill>
                            <a:srgbClr val="000000"/>
                          </a:solidFill>
                          <a:latin typeface="+mn-lt"/>
                        </a:rPr>
                        <a:t>2.500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a:solidFill>
                            <a:srgbClr val="000000"/>
                          </a:solidFill>
                          <a:latin typeface="+mn-lt"/>
                        </a:rPr>
                        <a:t>5.000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5"/>
                  </a:ext>
                </a:extLst>
              </a:tr>
              <a:tr h="337707">
                <a:tc>
                  <a:txBody>
                    <a:bodyPr/>
                    <a:lstStyle/>
                    <a:p>
                      <a:pPr algn="l" rtl="0" fontAlgn="t"/>
                      <a:r>
                        <a:rPr lang="id-ID" sz="1800" u="none" strike="noStrike" dirty="0">
                          <a:latin typeface="+mn-lt"/>
                        </a:rPr>
                        <a:t>Pajak terutang</a:t>
                      </a:r>
                      <a:endParaRPr lang="id-ID" sz="1800" b="0" i="0" u="none" strike="noStrike" dirty="0">
                        <a:solidFill>
                          <a:srgbClr val="000000"/>
                        </a:solidFill>
                        <a:latin typeface="+mn-lt"/>
                      </a:endParaRP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625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625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625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625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1.250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6"/>
                  </a:ext>
                </a:extLst>
              </a:tr>
              <a:tr h="287490">
                <a:tc>
                  <a:txBody>
                    <a:bodyPr/>
                    <a:lstStyle/>
                    <a:p>
                      <a:pPr algn="l" rtl="0" fontAlgn="t"/>
                      <a:r>
                        <a:rPr lang="id-ID" sz="1800" b="1" i="0" u="none" strike="noStrike" dirty="0">
                          <a:solidFill>
                            <a:srgbClr val="000000"/>
                          </a:solidFill>
                          <a:latin typeface="+mn-lt"/>
                        </a:rPr>
                        <a:t>Perbedaan</a:t>
                      </a: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7"/>
                  </a:ext>
                </a:extLst>
              </a:tr>
              <a:tr h="337707">
                <a:tc>
                  <a:txBody>
                    <a:bodyPr/>
                    <a:lstStyle/>
                    <a:p>
                      <a:pPr algn="l" rtl="0" fontAlgn="t"/>
                      <a:r>
                        <a:rPr lang="id-ID" sz="1800" b="0" i="0" u="none" strike="noStrike" dirty="0">
                          <a:solidFill>
                            <a:srgbClr val="000000"/>
                          </a:solidFill>
                          <a:latin typeface="+mn-lt"/>
                        </a:rPr>
                        <a:t>Perbedaan laba</a:t>
                      </a: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500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500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500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500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(2.000)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8"/>
                  </a:ext>
                </a:extLst>
              </a:tr>
              <a:tr h="337707">
                <a:tc>
                  <a:txBody>
                    <a:bodyPr/>
                    <a:lstStyle/>
                    <a:p>
                      <a:pPr algn="l" rtl="0" fontAlgn="t"/>
                      <a:r>
                        <a:rPr lang="id-ID" sz="1800" b="0" i="0" u="none" strike="noStrike" dirty="0">
                          <a:solidFill>
                            <a:srgbClr val="000000"/>
                          </a:solidFill>
                          <a:latin typeface="+mn-lt"/>
                        </a:rPr>
                        <a:t>Perbedaan</a:t>
                      </a:r>
                      <a:r>
                        <a:rPr lang="id-ID" sz="1800" b="0" i="0" u="none" strike="noStrike" baseline="0" dirty="0">
                          <a:solidFill>
                            <a:srgbClr val="000000"/>
                          </a:solidFill>
                          <a:latin typeface="+mn-lt"/>
                        </a:rPr>
                        <a:t> pajak</a:t>
                      </a:r>
                      <a:endParaRPr lang="id-ID" sz="1800" b="0" i="0" u="none" strike="noStrike" dirty="0">
                        <a:solidFill>
                          <a:srgbClr val="000000"/>
                        </a:solidFill>
                        <a:latin typeface="+mn-lt"/>
                      </a:endParaRP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125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125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125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125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(500)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9"/>
                  </a:ext>
                </a:extLst>
              </a:tr>
              <a:tr h="337707">
                <a:tc>
                  <a:txBody>
                    <a:bodyPr/>
                    <a:lstStyle/>
                    <a:p>
                      <a:pPr algn="l" rtl="0" fontAlgn="t"/>
                      <a:r>
                        <a:rPr lang="id-ID" sz="1800" b="0" i="0" u="none" strike="noStrike" dirty="0">
                          <a:solidFill>
                            <a:srgbClr val="000000"/>
                          </a:solidFill>
                          <a:latin typeface="+mn-lt"/>
                        </a:rPr>
                        <a:t>Liabilitas pajak tangguhan</a:t>
                      </a: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125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250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375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500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10"/>
                  </a:ext>
                </a:extLst>
              </a:tr>
              <a:tr h="337707">
                <a:tc>
                  <a:txBody>
                    <a:bodyPr/>
                    <a:lstStyle/>
                    <a:p>
                      <a:pPr algn="l" rtl="0" fontAlgn="t"/>
                      <a:r>
                        <a:rPr lang="id-ID" sz="1800" b="1" i="0" u="none" strike="noStrike" dirty="0">
                          <a:solidFill>
                            <a:srgbClr val="000000"/>
                          </a:solidFill>
                          <a:latin typeface="+mn-lt"/>
                        </a:rPr>
                        <a:t>Beban</a:t>
                      </a:r>
                      <a:r>
                        <a:rPr lang="id-ID" sz="1800" b="1" i="0" u="none" strike="noStrike" baseline="0" dirty="0">
                          <a:solidFill>
                            <a:srgbClr val="000000"/>
                          </a:solidFill>
                          <a:latin typeface="+mn-lt"/>
                        </a:rPr>
                        <a:t> pajak (L/R)</a:t>
                      </a:r>
                      <a:endParaRPr lang="id-ID" sz="1800" b="1" i="0" u="none" strike="noStrike" dirty="0">
                        <a:solidFill>
                          <a:srgbClr val="000000"/>
                        </a:solidFill>
                        <a:latin typeface="+mn-lt"/>
                      </a:endParaRP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endParaRPr lang="id-ID" sz="1800" b="0" i="0" u="none" strike="noStrike" dirty="0">
                        <a:solidFill>
                          <a:srgbClr val="000000"/>
                        </a:solidFill>
                        <a:latin typeface="+mn-lt"/>
                      </a:endParaRP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11"/>
                  </a:ext>
                </a:extLst>
              </a:tr>
              <a:tr h="337707">
                <a:tc>
                  <a:txBody>
                    <a:bodyPr/>
                    <a:lstStyle/>
                    <a:p>
                      <a:pPr algn="l" rtl="0" fontAlgn="t"/>
                      <a:r>
                        <a:rPr lang="id-ID" sz="1800" b="0" i="0" u="none" strike="noStrike" dirty="0">
                          <a:solidFill>
                            <a:srgbClr val="000000"/>
                          </a:solidFill>
                          <a:latin typeface="+mn-lt"/>
                        </a:rPr>
                        <a:t>Beban pajak kini</a:t>
                      </a: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625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625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625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625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1.250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12"/>
                  </a:ext>
                </a:extLst>
              </a:tr>
              <a:tr h="337707">
                <a:tc>
                  <a:txBody>
                    <a:bodyPr/>
                    <a:lstStyle/>
                    <a:p>
                      <a:pPr algn="l" rtl="0" fontAlgn="t"/>
                      <a:r>
                        <a:rPr lang="id-ID" sz="1800" b="0" i="0" u="none" strike="noStrike" dirty="0">
                          <a:solidFill>
                            <a:srgbClr val="000000"/>
                          </a:solidFill>
                          <a:latin typeface="+mn-lt"/>
                        </a:rPr>
                        <a:t>Beban pajak tangguhan</a:t>
                      </a: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125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125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125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125</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0" i="0" u="none" strike="noStrike" dirty="0">
                          <a:solidFill>
                            <a:srgbClr val="000000"/>
                          </a:solidFill>
                          <a:latin typeface="+mn-lt"/>
                        </a:rPr>
                        <a:t>(500)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13"/>
                  </a:ext>
                </a:extLst>
              </a:tr>
              <a:tr h="337707">
                <a:tc>
                  <a:txBody>
                    <a:bodyPr/>
                    <a:lstStyle/>
                    <a:p>
                      <a:pPr algn="l" rtl="0" fontAlgn="t"/>
                      <a:r>
                        <a:rPr lang="id-ID" sz="1800" b="0" i="0" u="none" strike="noStrike" dirty="0">
                          <a:solidFill>
                            <a:srgbClr val="000000"/>
                          </a:solidFill>
                          <a:latin typeface="+mn-lt"/>
                        </a:rPr>
                        <a:t>Total beban pajak</a:t>
                      </a:r>
                    </a:p>
                  </a:txBody>
                  <a:tcPr marL="9525" marR="95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1" i="0" u="none" strike="noStrike" dirty="0">
                          <a:solidFill>
                            <a:srgbClr val="000000"/>
                          </a:solidFill>
                          <a:latin typeface="+mn-lt"/>
                        </a:rPr>
                        <a:t>750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1" i="0" u="none" strike="noStrike" dirty="0">
                          <a:solidFill>
                            <a:srgbClr val="000000"/>
                          </a:solidFill>
                          <a:latin typeface="+mn-lt"/>
                        </a:rPr>
                        <a:t>750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1" i="0" u="none" strike="noStrike" dirty="0">
                          <a:solidFill>
                            <a:srgbClr val="000000"/>
                          </a:solidFill>
                          <a:latin typeface="+mn-lt"/>
                        </a:rPr>
                        <a:t>750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1" i="0" u="none" strike="noStrike" dirty="0">
                          <a:solidFill>
                            <a:srgbClr val="000000"/>
                          </a:solidFill>
                          <a:latin typeface="+mn-lt"/>
                        </a:rPr>
                        <a:t>750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r" rtl="0" fontAlgn="t"/>
                      <a:r>
                        <a:rPr lang="id-ID" sz="1800" b="1" i="0" u="none" strike="noStrike" dirty="0">
                          <a:solidFill>
                            <a:srgbClr val="000000"/>
                          </a:solidFill>
                          <a:latin typeface="+mn-lt"/>
                        </a:rPr>
                        <a:t>750</a:t>
                      </a:r>
                    </a:p>
                  </a:txBody>
                  <a:tcPr marL="9525" marR="85725" marT="9525" marB="0">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14"/>
                  </a:ext>
                </a:extLst>
              </a:tr>
            </a:tbl>
          </a:graphicData>
        </a:graphic>
      </p:graphicFrame>
      <p:sp>
        <p:nvSpPr>
          <p:cNvPr id="8" name="Slide Number Placeholder 3">
            <a:extLst>
              <a:ext uri="{FF2B5EF4-FFF2-40B4-BE49-F238E27FC236}">
                <a16:creationId xmlns:a16="http://schemas.microsoft.com/office/drawing/2014/main" id="{EEBCEEFB-E16D-4813-B99B-96240DBF8EAB}"/>
              </a:ext>
            </a:extLst>
          </p:cNvPr>
          <p:cNvSpPr txBox="1">
            <a:spLocks/>
          </p:cNvSpPr>
          <p:nvPr/>
        </p:nvSpPr>
        <p:spPr>
          <a:xfrm>
            <a:off x="11582400" y="651067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63</a:t>
            </a:fld>
            <a:endParaRPr lang="en-US" sz="1600" b="1" dirty="0">
              <a:latin typeface="+mj-lt"/>
            </a:endParaRPr>
          </a:p>
        </p:txBody>
      </p:sp>
    </p:spTree>
    <p:extLst>
      <p:ext uri="{BB962C8B-B14F-4D97-AF65-F5344CB8AC3E}">
        <p14:creationId xmlns:p14="http://schemas.microsoft.com/office/powerpoint/2010/main" val="962477359"/>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457200"/>
            <a:ext cx="6596000" cy="780400"/>
          </a:xfrm>
        </p:spPr>
        <p:txBody>
          <a:bodyPr>
            <a:noAutofit/>
          </a:bodyPr>
          <a:lstStyle/>
          <a:p>
            <a:r>
              <a:rPr lang="en-US" dirty="0">
                <a:latin typeface="Fjalla One" panose="02000506040000020004" pitchFamily="2" charset="0"/>
              </a:rPr>
              <a:t>ILUSTRASI</a:t>
            </a:r>
          </a:p>
        </p:txBody>
      </p:sp>
      <p:sp>
        <p:nvSpPr>
          <p:cNvPr id="5" name="Rectangle 3"/>
          <p:cNvSpPr txBox="1">
            <a:spLocks noChangeArrowheads="1"/>
          </p:cNvSpPr>
          <p:nvPr/>
        </p:nvSpPr>
        <p:spPr bwMode="auto">
          <a:xfrm>
            <a:off x="1828800" y="1905000"/>
            <a:ext cx="8767762" cy="3800506"/>
          </a:xfrm>
          <a:prstGeom prst="rect">
            <a:avLst/>
          </a:prstGeom>
          <a:ln w="9525" cap="flat" cmpd="sng" algn="ctr">
            <a:solidFill>
              <a:schemeClr val="accent5">
                <a:shade val="95000"/>
                <a:satMod val="105000"/>
              </a:schemeClr>
            </a:solidFill>
            <a:prstDash val="solid"/>
            <a:miter lim="80000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000" kern="0" dirty="0">
                <a:solidFill>
                  <a:srgbClr val="86184A"/>
                </a:solidFill>
              </a:rPr>
              <a:t>J</a:t>
            </a:r>
            <a:r>
              <a:rPr lang="id-ID" sz="2000" kern="0" dirty="0">
                <a:solidFill>
                  <a:srgbClr val="86184A"/>
                </a:solidFill>
              </a:rPr>
              <a:t>urnal yang dibuat pada saat 20X1 – 20X4</a:t>
            </a:r>
          </a:p>
          <a:p>
            <a:pPr marL="342900" indent="-342900" defTabSz="914400" fontAlgn="base">
              <a:lnSpc>
                <a:spcPct val="90000"/>
              </a:lnSpc>
              <a:spcBef>
                <a:spcPct val="20000"/>
              </a:spcBef>
              <a:spcAft>
                <a:spcPct val="0"/>
              </a:spcAft>
              <a:buClr>
                <a:schemeClr val="tx2"/>
              </a:buClr>
              <a:tabLst>
                <a:tab pos="893763" algn="l"/>
                <a:tab pos="1978025" algn="l"/>
                <a:tab pos="6453188" algn="l"/>
                <a:tab pos="7262813" algn="l"/>
              </a:tabLst>
              <a:defRPr/>
            </a:pPr>
            <a:r>
              <a:rPr lang="id-ID" sz="2000" kern="0" dirty="0">
                <a:solidFill>
                  <a:srgbClr val="86184A"/>
                </a:solidFill>
              </a:rPr>
              <a:t>		Beban pajak tangguhan</a:t>
            </a:r>
            <a:r>
              <a:rPr lang="en-US" sz="2000" kern="0" dirty="0">
                <a:solidFill>
                  <a:srgbClr val="86184A"/>
                </a:solidFill>
              </a:rPr>
              <a:t> 	</a:t>
            </a:r>
            <a:r>
              <a:rPr lang="id-ID" sz="2000" kern="0" dirty="0">
                <a:solidFill>
                  <a:srgbClr val="86184A"/>
                </a:solidFill>
              </a:rPr>
              <a:t>125</a:t>
            </a:r>
          </a:p>
          <a:p>
            <a:pPr marL="342900" indent="-342900" defTabSz="914400" fontAlgn="base">
              <a:lnSpc>
                <a:spcPct val="90000"/>
              </a:lnSpc>
              <a:spcBef>
                <a:spcPct val="20000"/>
              </a:spcBef>
              <a:spcAft>
                <a:spcPct val="0"/>
              </a:spcAft>
              <a:buClr>
                <a:schemeClr val="tx2"/>
              </a:buClr>
              <a:tabLst>
                <a:tab pos="893763" algn="l"/>
                <a:tab pos="1978025" algn="l"/>
                <a:tab pos="6453188" algn="l"/>
                <a:tab pos="7262813" algn="l"/>
              </a:tabLst>
              <a:defRPr/>
            </a:pPr>
            <a:r>
              <a:rPr lang="id-ID" sz="2000" kern="0" dirty="0">
                <a:solidFill>
                  <a:srgbClr val="86184A"/>
                </a:solidFill>
              </a:rPr>
              <a:t>			Liabilitas pajak tangguhan	</a:t>
            </a:r>
            <a:r>
              <a:rPr lang="en-US" sz="2000" kern="0" dirty="0">
                <a:solidFill>
                  <a:srgbClr val="86184A"/>
                </a:solidFill>
              </a:rPr>
              <a:t>	</a:t>
            </a:r>
            <a:r>
              <a:rPr lang="id-ID" sz="2000" kern="0" dirty="0">
                <a:solidFill>
                  <a:srgbClr val="86184A"/>
                </a:solidFill>
              </a:rPr>
              <a:t>	125</a:t>
            </a:r>
          </a:p>
          <a:p>
            <a:pPr marL="342900" indent="-342900" defTabSz="914400" fontAlgn="base">
              <a:lnSpc>
                <a:spcPct val="90000"/>
              </a:lnSpc>
              <a:spcBef>
                <a:spcPct val="20000"/>
              </a:spcBef>
              <a:spcAft>
                <a:spcPct val="0"/>
              </a:spcAft>
              <a:buClr>
                <a:schemeClr val="tx2"/>
              </a:buClr>
              <a:defRPr/>
            </a:pPr>
            <a:endParaRPr lang="id-ID" sz="2000" kern="0" dirty="0">
              <a:solidFill>
                <a:srgbClr val="86184A"/>
              </a:solidFill>
            </a:endParaRPr>
          </a:p>
          <a:p>
            <a:pPr marL="342900" indent="-342900" defTabSz="914400" fontAlgn="base">
              <a:lnSpc>
                <a:spcPct val="90000"/>
              </a:lnSpc>
              <a:spcBef>
                <a:spcPct val="20000"/>
              </a:spcBef>
              <a:spcAft>
                <a:spcPct val="0"/>
              </a:spcAft>
              <a:buClr>
                <a:schemeClr val="tx2"/>
              </a:buClr>
              <a:buFont typeface="Wingdings" pitchFamily="2" charset="2"/>
              <a:buChar char="§"/>
              <a:defRPr/>
            </a:pPr>
            <a:r>
              <a:rPr lang="id-ID" sz="2000" kern="0" dirty="0">
                <a:solidFill>
                  <a:srgbClr val="86184A"/>
                </a:solidFill>
              </a:rPr>
              <a:t>Jurnal yang dibuat pada 20X5</a:t>
            </a:r>
          </a:p>
          <a:p>
            <a:pPr marL="342900" indent="-342900" fontAlgn="base">
              <a:lnSpc>
                <a:spcPct val="90000"/>
              </a:lnSpc>
              <a:spcBef>
                <a:spcPct val="20000"/>
              </a:spcBef>
              <a:spcAft>
                <a:spcPct val="0"/>
              </a:spcAft>
              <a:buClr>
                <a:schemeClr val="tx2"/>
              </a:buClr>
              <a:tabLst>
                <a:tab pos="893763" algn="l"/>
                <a:tab pos="1881188" algn="l"/>
                <a:tab pos="5294313" algn="l"/>
                <a:tab pos="6453188" algn="l"/>
              </a:tabLst>
              <a:defRPr/>
            </a:pPr>
            <a:r>
              <a:rPr lang="id-ID" sz="2000" kern="0" dirty="0">
                <a:solidFill>
                  <a:srgbClr val="86184A"/>
                </a:solidFill>
              </a:rPr>
              <a:t>	</a:t>
            </a:r>
            <a:r>
              <a:rPr lang="en-US" sz="2000" kern="0" dirty="0">
                <a:solidFill>
                  <a:srgbClr val="86184A"/>
                </a:solidFill>
              </a:rPr>
              <a:t>	</a:t>
            </a:r>
            <a:r>
              <a:rPr lang="id-ID" sz="2000" kern="0" dirty="0">
                <a:solidFill>
                  <a:srgbClr val="86184A"/>
                </a:solidFill>
              </a:rPr>
              <a:t>Liabilitas  pajak tangguhan	</a:t>
            </a:r>
            <a:r>
              <a:rPr lang="en-US" sz="2000" kern="0" dirty="0">
                <a:solidFill>
                  <a:srgbClr val="86184A"/>
                </a:solidFill>
              </a:rPr>
              <a:t>	</a:t>
            </a:r>
            <a:r>
              <a:rPr lang="id-ID" sz="2000" kern="0" dirty="0">
                <a:solidFill>
                  <a:srgbClr val="86184A"/>
                </a:solidFill>
              </a:rPr>
              <a:t>500</a:t>
            </a:r>
          </a:p>
          <a:p>
            <a:pPr marL="342900" indent="-342900">
              <a:lnSpc>
                <a:spcPct val="90000"/>
              </a:lnSpc>
              <a:spcBef>
                <a:spcPct val="20000"/>
              </a:spcBef>
              <a:buClr>
                <a:schemeClr val="tx2"/>
              </a:buClr>
              <a:tabLst>
                <a:tab pos="893763" algn="l"/>
                <a:tab pos="1881188" algn="l"/>
                <a:tab pos="5294313" algn="l"/>
                <a:tab pos="6453188" algn="l"/>
              </a:tabLst>
              <a:defRPr/>
            </a:pPr>
            <a:r>
              <a:rPr lang="id-ID" sz="2000" kern="0" dirty="0">
                <a:solidFill>
                  <a:srgbClr val="86184A"/>
                </a:solidFill>
              </a:rPr>
              <a:t>		</a:t>
            </a:r>
            <a:r>
              <a:rPr lang="en-US" sz="2000" kern="0" dirty="0">
                <a:solidFill>
                  <a:srgbClr val="86184A"/>
                </a:solidFill>
              </a:rPr>
              <a:t>	</a:t>
            </a:r>
            <a:r>
              <a:rPr lang="id-ID" sz="2000" kern="0" dirty="0">
                <a:solidFill>
                  <a:srgbClr val="86184A"/>
                </a:solidFill>
              </a:rPr>
              <a:t> Beban</a:t>
            </a:r>
            <a:r>
              <a:rPr lang="en-US" sz="2000" kern="0" dirty="0">
                <a:solidFill>
                  <a:srgbClr val="86184A"/>
                </a:solidFill>
              </a:rPr>
              <a:t> (</a:t>
            </a:r>
            <a:r>
              <a:rPr lang="en-US" sz="2000" kern="0" dirty="0" err="1">
                <a:solidFill>
                  <a:srgbClr val="86184A"/>
                </a:solidFill>
              </a:rPr>
              <a:t>manfaat</a:t>
            </a:r>
            <a:r>
              <a:rPr lang="en-US" sz="2000" kern="0" dirty="0">
                <a:solidFill>
                  <a:srgbClr val="86184A"/>
                </a:solidFill>
              </a:rPr>
              <a:t>)</a:t>
            </a:r>
            <a:r>
              <a:rPr lang="id-ID" sz="2000" kern="0" dirty="0">
                <a:solidFill>
                  <a:srgbClr val="86184A"/>
                </a:solidFill>
              </a:rPr>
              <a:t> pajak tangguhan</a:t>
            </a:r>
            <a:r>
              <a:rPr lang="en-US" sz="2000" kern="0" dirty="0">
                <a:solidFill>
                  <a:srgbClr val="86184A"/>
                </a:solidFill>
              </a:rPr>
              <a:t> 	</a:t>
            </a:r>
            <a:r>
              <a:rPr lang="id-ID" sz="2000" kern="0" dirty="0">
                <a:solidFill>
                  <a:srgbClr val="86184A"/>
                </a:solidFill>
              </a:rPr>
              <a:t>	500</a:t>
            </a:r>
          </a:p>
          <a:p>
            <a:pPr marL="342900" indent="-342900" defTabSz="914400" fontAlgn="base">
              <a:lnSpc>
                <a:spcPct val="90000"/>
              </a:lnSpc>
              <a:spcBef>
                <a:spcPct val="20000"/>
              </a:spcBef>
              <a:spcAft>
                <a:spcPct val="0"/>
              </a:spcAft>
              <a:buClr>
                <a:schemeClr val="tx2"/>
              </a:buClr>
              <a:defRPr/>
            </a:pPr>
            <a:endParaRPr lang="id-ID" sz="2000" kern="0" dirty="0">
              <a:solidFill>
                <a:srgbClr val="86184A"/>
              </a:solidFill>
            </a:endParaRPr>
          </a:p>
          <a:p>
            <a:pPr marL="342900" indent="-342900" fontAlgn="base">
              <a:lnSpc>
                <a:spcPct val="90000"/>
              </a:lnSpc>
              <a:spcBef>
                <a:spcPct val="20000"/>
              </a:spcBef>
              <a:spcAft>
                <a:spcPct val="0"/>
              </a:spcAft>
              <a:buClr>
                <a:schemeClr val="tx2"/>
              </a:buClr>
              <a:buFont typeface="Wingdings" pitchFamily="2" charset="2"/>
              <a:buChar char="§"/>
              <a:defRPr/>
            </a:pPr>
            <a:r>
              <a:rPr lang="id-ID" sz="2000" kern="0" dirty="0">
                <a:solidFill>
                  <a:srgbClr val="86184A"/>
                </a:solidFill>
              </a:rPr>
              <a:t>Pada awal tahun 2005, liabilitas pajak tangguhan terakumulasi sebesar 500.</a:t>
            </a:r>
          </a:p>
          <a:p>
            <a:pPr marL="342900" indent="-342900" fontAlgn="base">
              <a:lnSpc>
                <a:spcPct val="90000"/>
              </a:lnSpc>
              <a:spcBef>
                <a:spcPct val="20000"/>
              </a:spcBef>
              <a:spcAft>
                <a:spcPct val="0"/>
              </a:spcAft>
              <a:buClr>
                <a:schemeClr val="tx2"/>
              </a:buClr>
              <a:buFont typeface="Wingdings" pitchFamily="2" charset="2"/>
              <a:buChar char="§"/>
              <a:defRPr/>
            </a:pPr>
            <a:r>
              <a:rPr lang="id-ID" sz="2000" kern="0" dirty="0">
                <a:solidFill>
                  <a:srgbClr val="86184A"/>
                </a:solidFill>
              </a:rPr>
              <a:t>Pada akhir tahun 2005, setelah depresiasi dicatat, perbedaan menjadi tidak ada, sehingga liabilitas pajak tangguhan nilainya 0</a:t>
            </a:r>
          </a:p>
          <a:p>
            <a:pPr marL="342900" indent="-342900" defTabSz="914400" fontAlgn="base">
              <a:lnSpc>
                <a:spcPct val="90000"/>
              </a:lnSpc>
              <a:spcBef>
                <a:spcPct val="20000"/>
              </a:spcBef>
              <a:spcAft>
                <a:spcPct val="0"/>
              </a:spcAft>
              <a:buClr>
                <a:schemeClr val="tx2"/>
              </a:buClr>
              <a:defRPr/>
            </a:pPr>
            <a:endParaRPr lang="id-ID" sz="2000" kern="0" dirty="0">
              <a:solidFill>
                <a:srgbClr val="86184A"/>
              </a:solidFill>
            </a:endParaRPr>
          </a:p>
          <a:p>
            <a:pPr marL="342900" indent="-342900" defTabSz="914400" fontAlgn="base">
              <a:lnSpc>
                <a:spcPct val="90000"/>
              </a:lnSpc>
              <a:spcBef>
                <a:spcPct val="20000"/>
              </a:spcBef>
              <a:spcAft>
                <a:spcPct val="0"/>
              </a:spcAft>
              <a:buClr>
                <a:schemeClr val="tx2"/>
              </a:buClr>
              <a:buFont typeface="Wingdings" pitchFamily="2" charset="2"/>
              <a:buChar char="§"/>
              <a:defRPr/>
            </a:pPr>
            <a:endParaRPr lang="id-ID" sz="2000" kern="0" dirty="0">
              <a:solidFill>
                <a:srgbClr val="86184A"/>
              </a:solidFill>
            </a:endParaRPr>
          </a:p>
          <a:p>
            <a:pPr marL="342900" indent="-342900" defTabSz="914400" fontAlgn="base">
              <a:lnSpc>
                <a:spcPct val="90000"/>
              </a:lnSpc>
              <a:spcBef>
                <a:spcPct val="20000"/>
              </a:spcBef>
              <a:spcAft>
                <a:spcPct val="0"/>
              </a:spcAft>
              <a:buClr>
                <a:schemeClr val="tx2"/>
              </a:buClr>
              <a:defRPr/>
            </a:pPr>
            <a:endParaRPr lang="id-ID" sz="2000" kern="0" dirty="0">
              <a:solidFill>
                <a:srgbClr val="86184A"/>
              </a:solidFill>
            </a:endParaRPr>
          </a:p>
          <a:p>
            <a:pPr marL="342900" indent="-342900" defTabSz="914400" fontAlgn="base">
              <a:lnSpc>
                <a:spcPct val="90000"/>
              </a:lnSpc>
              <a:spcBef>
                <a:spcPct val="20000"/>
              </a:spcBef>
              <a:spcAft>
                <a:spcPct val="0"/>
              </a:spcAft>
              <a:buClr>
                <a:schemeClr val="tx2"/>
              </a:buClr>
              <a:defRPr/>
            </a:pPr>
            <a:endParaRPr lang="id-ID" sz="2000" kern="0" dirty="0">
              <a:solidFill>
                <a:srgbClr val="86184A"/>
              </a:solidFill>
            </a:endParaRPr>
          </a:p>
          <a:p>
            <a:pPr marL="342900" indent="-342900" defTabSz="914400" fontAlgn="base">
              <a:lnSpc>
                <a:spcPct val="90000"/>
              </a:lnSpc>
              <a:spcBef>
                <a:spcPct val="20000"/>
              </a:spcBef>
              <a:spcAft>
                <a:spcPct val="0"/>
              </a:spcAft>
              <a:buClr>
                <a:schemeClr val="tx2"/>
              </a:buClr>
              <a:buFont typeface="Wingdings" pitchFamily="2" charset="2"/>
              <a:buChar char="§"/>
              <a:defRPr/>
            </a:pPr>
            <a:endParaRPr lang="en-US" sz="2000" kern="0" dirty="0">
              <a:solidFill>
                <a:srgbClr val="86184A"/>
              </a:solidFill>
            </a:endParaRPr>
          </a:p>
        </p:txBody>
      </p:sp>
      <p:sp>
        <p:nvSpPr>
          <p:cNvPr id="7" name="Slide Number Placeholder 3">
            <a:extLst>
              <a:ext uri="{FF2B5EF4-FFF2-40B4-BE49-F238E27FC236}">
                <a16:creationId xmlns:a16="http://schemas.microsoft.com/office/drawing/2014/main" id="{B5A9D540-D526-40F9-9A88-04FC9BEC8D11}"/>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64</a:t>
            </a:fld>
            <a:endParaRPr lang="en-US" sz="1600" b="1" dirty="0">
              <a:latin typeface="+mj-lt"/>
            </a:endParaRPr>
          </a:p>
        </p:txBody>
      </p:sp>
    </p:spTree>
    <p:extLst>
      <p:ext uri="{BB962C8B-B14F-4D97-AF65-F5344CB8AC3E}">
        <p14:creationId xmlns:p14="http://schemas.microsoft.com/office/powerpoint/2010/main" val="191571632"/>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828800" y="685800"/>
            <a:ext cx="6479100" cy="768000"/>
          </a:xfrm>
        </p:spPr>
        <p:txBody>
          <a:bodyPr>
            <a:noAutofit/>
          </a:bodyPr>
          <a:lstStyle/>
          <a:p>
            <a:pPr algn="ctr"/>
            <a:r>
              <a:rPr lang="en-US" dirty="0">
                <a:latin typeface="Fjalla One" panose="02000506040000020004" pitchFamily="2" charset="0"/>
              </a:rPr>
              <a:t>ILUSTRASI</a:t>
            </a:r>
            <a:r>
              <a:rPr lang="id-ID" dirty="0">
                <a:latin typeface="Fjalla One" panose="02000506040000020004" pitchFamily="2" charset="0"/>
              </a:rPr>
              <a:t> – nilai sisa</a:t>
            </a:r>
            <a:endParaRPr lang="en-US" dirty="0">
              <a:latin typeface="Fjalla One" panose="02000506040000020004" pitchFamily="2" charset="0"/>
            </a:endParaRPr>
          </a:p>
        </p:txBody>
      </p:sp>
      <p:sp>
        <p:nvSpPr>
          <p:cNvPr id="54275" name="Rectangle 3"/>
          <p:cNvSpPr>
            <a:spLocks noGrp="1" noChangeArrowheads="1"/>
          </p:cNvSpPr>
          <p:nvPr>
            <p:ph sz="quarter" idx="10"/>
          </p:nvPr>
        </p:nvSpPr>
        <p:spPr>
          <a:xfrm>
            <a:off x="838200" y="2362200"/>
            <a:ext cx="10251300" cy="4736434"/>
          </a:xfrm>
        </p:spPr>
        <p:txBody>
          <a:bodyPr/>
          <a:lstStyle/>
          <a:p>
            <a:pPr marL="342900" indent="-342900">
              <a:buFont typeface="Wingdings" panose="05000000000000000000" pitchFamily="2" charset="2"/>
              <a:buChar char="§"/>
            </a:pPr>
            <a:r>
              <a:rPr lang="en-US" dirty="0" err="1"/>
              <a:t>Entitas</a:t>
            </a:r>
            <a:r>
              <a:rPr lang="en-US" dirty="0"/>
              <a:t> A </a:t>
            </a:r>
            <a:r>
              <a:rPr lang="en-US" dirty="0" err="1"/>
              <a:t>membeli</a:t>
            </a:r>
            <a:r>
              <a:rPr lang="en-US" dirty="0"/>
              <a:t> </a:t>
            </a:r>
            <a:r>
              <a:rPr lang="en-US" dirty="0" err="1"/>
              <a:t>mesin</a:t>
            </a:r>
            <a:r>
              <a:rPr lang="en-US" dirty="0"/>
              <a:t> </a:t>
            </a:r>
            <a:r>
              <a:rPr lang="en-US" dirty="0" err="1"/>
              <a:t>senilai</a:t>
            </a:r>
            <a:r>
              <a:rPr lang="en-US" dirty="0"/>
              <a:t> 1</a:t>
            </a:r>
            <a:r>
              <a:rPr lang="id-ID" dirty="0"/>
              <a:t>2</a:t>
            </a:r>
            <a:r>
              <a:rPr lang="en-US" dirty="0"/>
              <a:t>.000 </a:t>
            </a:r>
            <a:r>
              <a:rPr lang="id-ID" dirty="0"/>
              <a:t> pada </a:t>
            </a:r>
            <a:r>
              <a:rPr lang="en-US" dirty="0"/>
              <a:t>2/1/X1. </a:t>
            </a:r>
            <a:r>
              <a:rPr lang="en-US" dirty="0" err="1"/>
              <a:t>Mesin</a:t>
            </a:r>
            <a:r>
              <a:rPr lang="en-US" dirty="0"/>
              <a:t> </a:t>
            </a:r>
            <a:r>
              <a:rPr lang="en-US" dirty="0" err="1"/>
              <a:t>menurut</a:t>
            </a:r>
            <a:r>
              <a:rPr lang="en-US" dirty="0"/>
              <a:t> </a:t>
            </a:r>
            <a:r>
              <a:rPr lang="en-US" dirty="0" err="1"/>
              <a:t>akuntansi</a:t>
            </a:r>
            <a:r>
              <a:rPr lang="en-US" dirty="0"/>
              <a:t> </a:t>
            </a:r>
            <a:r>
              <a:rPr lang="en-US" dirty="0" err="1"/>
              <a:t>didepresiasikan</a:t>
            </a:r>
            <a:r>
              <a:rPr lang="en-US" dirty="0"/>
              <a:t> </a:t>
            </a:r>
            <a:r>
              <a:rPr lang="en-US" dirty="0" err="1"/>
              <a:t>selama</a:t>
            </a:r>
            <a:r>
              <a:rPr lang="en-US" dirty="0"/>
              <a:t> 5 </a:t>
            </a:r>
            <a:r>
              <a:rPr lang="en-US" dirty="0" err="1"/>
              <a:t>tahun</a:t>
            </a:r>
            <a:r>
              <a:rPr lang="en-US" dirty="0"/>
              <a:t>, </a:t>
            </a:r>
            <a:r>
              <a:rPr lang="id-ID" dirty="0"/>
              <a:t>dengan nilai sisa 2000</a:t>
            </a:r>
            <a:r>
              <a:rPr lang="en-US" dirty="0"/>
              <a:t>.</a:t>
            </a:r>
          </a:p>
          <a:p>
            <a:pPr marL="342900" indent="-342900">
              <a:buFont typeface="Wingdings" panose="05000000000000000000" pitchFamily="2" charset="2"/>
              <a:buChar char="§"/>
            </a:pPr>
            <a:r>
              <a:rPr lang="en-US" dirty="0" err="1"/>
              <a:t>Untuk</a:t>
            </a:r>
            <a:r>
              <a:rPr lang="en-US" dirty="0"/>
              <a:t> </a:t>
            </a:r>
            <a:r>
              <a:rPr lang="en-US" dirty="0" err="1"/>
              <a:t>tujuan</a:t>
            </a:r>
            <a:r>
              <a:rPr lang="en-US" dirty="0"/>
              <a:t> </a:t>
            </a:r>
            <a:r>
              <a:rPr lang="en-US" dirty="0" err="1"/>
              <a:t>pajak</a:t>
            </a:r>
            <a:r>
              <a:rPr lang="en-US" dirty="0"/>
              <a:t> </a:t>
            </a:r>
            <a:r>
              <a:rPr lang="en-US" dirty="0" err="1"/>
              <a:t>mesin</a:t>
            </a:r>
            <a:r>
              <a:rPr lang="en-US" dirty="0"/>
              <a:t> </a:t>
            </a:r>
            <a:r>
              <a:rPr lang="en-US" dirty="0" err="1"/>
              <a:t>termasuk</a:t>
            </a:r>
            <a:r>
              <a:rPr lang="en-US" dirty="0"/>
              <a:t> </a:t>
            </a:r>
            <a:r>
              <a:rPr lang="en-US" dirty="0" err="1"/>
              <a:t>kelompok</a:t>
            </a:r>
            <a:r>
              <a:rPr lang="en-US" dirty="0"/>
              <a:t> 1 </a:t>
            </a:r>
            <a:r>
              <a:rPr lang="en-US" dirty="0" err="1"/>
              <a:t>didepresiasikan</a:t>
            </a:r>
            <a:r>
              <a:rPr lang="en-US" dirty="0"/>
              <a:t> </a:t>
            </a:r>
            <a:r>
              <a:rPr lang="en-US" dirty="0" err="1"/>
              <a:t>selama</a:t>
            </a:r>
            <a:r>
              <a:rPr lang="en-US" dirty="0"/>
              <a:t> </a:t>
            </a:r>
            <a:r>
              <a:rPr lang="id-ID" dirty="0"/>
              <a:t>4</a:t>
            </a:r>
            <a:r>
              <a:rPr lang="en-US" dirty="0"/>
              <a:t> </a:t>
            </a:r>
            <a:r>
              <a:rPr lang="en-US" dirty="0" err="1"/>
              <a:t>tahun</a:t>
            </a:r>
            <a:r>
              <a:rPr lang="en-US" dirty="0"/>
              <a:t>.</a:t>
            </a:r>
          </a:p>
          <a:p>
            <a:pPr marL="342900" indent="-342900">
              <a:buFont typeface="Wingdings" panose="05000000000000000000" pitchFamily="2" charset="2"/>
              <a:buChar char="§"/>
            </a:pPr>
            <a:r>
              <a:rPr lang="en-US" dirty="0" err="1"/>
              <a:t>Misalkan</a:t>
            </a:r>
            <a:r>
              <a:rPr lang="en-US" dirty="0"/>
              <a:t> </a:t>
            </a:r>
            <a:r>
              <a:rPr lang="en-US" dirty="0" err="1"/>
              <a:t>penghasilan</a:t>
            </a:r>
            <a:r>
              <a:rPr lang="en-US" dirty="0"/>
              <a:t> </a:t>
            </a:r>
            <a:r>
              <a:rPr lang="en-US" dirty="0" err="1"/>
              <a:t>entitas</a:t>
            </a:r>
            <a:r>
              <a:rPr lang="en-US" dirty="0"/>
              <a:t> </a:t>
            </a:r>
            <a:r>
              <a:rPr lang="en-US" dirty="0" err="1"/>
              <a:t>sebesar</a:t>
            </a:r>
            <a:r>
              <a:rPr lang="en-US" dirty="0"/>
              <a:t> </a:t>
            </a:r>
            <a:r>
              <a:rPr lang="id-ID" dirty="0"/>
              <a:t>7</a:t>
            </a:r>
            <a:r>
              <a:rPr lang="en-US" dirty="0"/>
              <a:t>.000 </a:t>
            </a:r>
            <a:r>
              <a:rPr lang="en-US" dirty="0" err="1"/>
              <a:t>beban</a:t>
            </a:r>
            <a:r>
              <a:rPr lang="en-US" dirty="0"/>
              <a:t> </a:t>
            </a:r>
            <a:r>
              <a:rPr lang="en-US" dirty="0" err="1"/>
              <a:t>operasi</a:t>
            </a:r>
            <a:r>
              <a:rPr lang="en-US" dirty="0"/>
              <a:t> </a:t>
            </a:r>
            <a:r>
              <a:rPr lang="en-US" dirty="0" err="1"/>
              <a:t>selain</a:t>
            </a:r>
            <a:r>
              <a:rPr lang="en-US" dirty="0"/>
              <a:t> </a:t>
            </a:r>
            <a:r>
              <a:rPr lang="en-US" dirty="0" err="1"/>
              <a:t>depresiasi</a:t>
            </a:r>
            <a:r>
              <a:rPr lang="en-US" dirty="0"/>
              <a:t> 2.000.</a:t>
            </a:r>
            <a:endParaRPr lang="id-ID" dirty="0"/>
          </a:p>
          <a:p>
            <a:pPr marL="342900" indent="-342900">
              <a:buFont typeface="Wingdings" panose="05000000000000000000" pitchFamily="2" charset="2"/>
              <a:buChar char="§"/>
            </a:pPr>
            <a:r>
              <a:rPr lang="id-ID" dirty="0"/>
              <a:t>Mesin tersebut tahun 20X6 masih digunakan dan pada awal 20X7 dijual dengan harga 3000</a:t>
            </a:r>
            <a:endParaRPr lang="en-US" dirty="0"/>
          </a:p>
          <a:p>
            <a:pPr marL="342900" indent="-342900">
              <a:buFont typeface="Wingdings" panose="05000000000000000000" pitchFamily="2" charset="2"/>
              <a:buChar char="§"/>
            </a:pPr>
            <a:r>
              <a:rPr lang="en-US" dirty="0" err="1"/>
              <a:t>Ilustrasi</a:t>
            </a:r>
            <a:r>
              <a:rPr lang="en-US" dirty="0"/>
              <a:t> </a:t>
            </a:r>
            <a:r>
              <a:rPr lang="en-US" dirty="0" err="1"/>
              <a:t>perbedaan</a:t>
            </a:r>
            <a:r>
              <a:rPr lang="en-US" dirty="0"/>
              <a:t> </a:t>
            </a:r>
            <a:r>
              <a:rPr lang="en-US" dirty="0" err="1"/>
              <a:t>pajak</a:t>
            </a:r>
            <a:r>
              <a:rPr lang="en-US" dirty="0"/>
              <a:t> </a:t>
            </a:r>
            <a:r>
              <a:rPr lang="en-US" dirty="0" err="1"/>
              <a:t>dan</a:t>
            </a:r>
            <a:r>
              <a:rPr lang="en-US" dirty="0"/>
              <a:t> </a:t>
            </a:r>
            <a:r>
              <a:rPr lang="en-US" dirty="0" err="1"/>
              <a:t>akuntansi</a:t>
            </a:r>
            <a:r>
              <a:rPr lang="en-US" dirty="0"/>
              <a:t> </a:t>
            </a:r>
            <a:r>
              <a:rPr lang="en-US" dirty="0" err="1"/>
              <a:t>serta</a:t>
            </a:r>
            <a:r>
              <a:rPr lang="en-US" dirty="0"/>
              <a:t> </a:t>
            </a:r>
            <a:r>
              <a:rPr lang="en-US" dirty="0" err="1"/>
              <a:t>jurnalnya</a:t>
            </a:r>
            <a:r>
              <a:rPr lang="en-US" dirty="0"/>
              <a:t> </a:t>
            </a:r>
            <a:r>
              <a:rPr lang="en-US" dirty="0" err="1"/>
              <a:t>dapat</a:t>
            </a:r>
            <a:r>
              <a:rPr lang="en-US" dirty="0"/>
              <a:t> </a:t>
            </a:r>
            <a:r>
              <a:rPr lang="en-US" dirty="0" err="1"/>
              <a:t>dilihat</a:t>
            </a:r>
            <a:r>
              <a:rPr lang="en-US" dirty="0"/>
              <a:t> </a:t>
            </a:r>
            <a:r>
              <a:rPr lang="en-US" dirty="0" err="1"/>
              <a:t>dalam</a:t>
            </a:r>
            <a:r>
              <a:rPr lang="en-US" dirty="0"/>
              <a:t> slide </a:t>
            </a:r>
            <a:r>
              <a:rPr lang="en-US" dirty="0" err="1"/>
              <a:t>berikut</a:t>
            </a:r>
            <a:r>
              <a:rPr lang="en-US" dirty="0"/>
              <a:t> </a:t>
            </a:r>
            <a:r>
              <a:rPr lang="en-US" dirty="0" err="1"/>
              <a:t>ini</a:t>
            </a:r>
            <a:r>
              <a:rPr lang="en-US" dirty="0"/>
              <a:t>.</a:t>
            </a:r>
          </a:p>
        </p:txBody>
      </p:sp>
      <p:sp>
        <p:nvSpPr>
          <p:cNvPr id="5" name="Slide Number Placeholder 3">
            <a:extLst>
              <a:ext uri="{FF2B5EF4-FFF2-40B4-BE49-F238E27FC236}">
                <a16:creationId xmlns:a16="http://schemas.microsoft.com/office/drawing/2014/main" id="{38DE66C4-60B1-4509-BE50-F5377BD9952B}"/>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65</a:t>
            </a:fld>
            <a:endParaRPr lang="en-US" sz="1600" b="1" dirty="0">
              <a:latin typeface="+mj-lt"/>
            </a:endParaRPr>
          </a:p>
        </p:txBody>
      </p:sp>
    </p:spTree>
    <p:extLst>
      <p:ext uri="{BB962C8B-B14F-4D97-AF65-F5344CB8AC3E}">
        <p14:creationId xmlns:p14="http://schemas.microsoft.com/office/powerpoint/2010/main" val="2571211864"/>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317160"/>
            <a:ext cx="8008400" cy="794400"/>
          </a:xfrm>
        </p:spPr>
        <p:txBody>
          <a:bodyPr>
            <a:noAutofit/>
          </a:bodyPr>
          <a:lstStyle/>
          <a:p>
            <a:r>
              <a:rPr lang="en-US" sz="3600" dirty="0">
                <a:latin typeface="Fjalla One" panose="02000506040000020004" pitchFamily="2" charset="0"/>
              </a:rPr>
              <a:t>ILUSTRASI</a:t>
            </a:r>
            <a:r>
              <a:rPr lang="id-ID" sz="3600" dirty="0">
                <a:latin typeface="Fjalla One" panose="02000506040000020004" pitchFamily="2" charset="0"/>
              </a:rPr>
              <a:t> – nilai sisa</a:t>
            </a:r>
            <a:endParaRPr lang="en-US" sz="3600" dirty="0">
              <a:latin typeface="Fjalla One" panose="02000506040000020004" pitchFamily="2" charset="0"/>
            </a:endParaRPr>
          </a:p>
        </p:txBody>
      </p:sp>
      <p:sp>
        <p:nvSpPr>
          <p:cNvPr id="5" name="Rectangle 3"/>
          <p:cNvSpPr txBox="1">
            <a:spLocks noChangeArrowheads="1"/>
          </p:cNvSpPr>
          <p:nvPr/>
        </p:nvSpPr>
        <p:spPr bwMode="auto">
          <a:xfrm>
            <a:off x="2052638" y="1428740"/>
            <a:ext cx="7901014" cy="714379"/>
          </a:xfrm>
          <a:prstGeom prst="rect">
            <a:avLst/>
          </a:prstGeom>
          <a:ln w="9525" cap="flat" cmpd="sng" algn="ctr">
            <a:solidFill>
              <a:schemeClr val="accent5">
                <a:shade val="95000"/>
                <a:satMod val="105000"/>
              </a:schemeClr>
            </a:solidFill>
            <a:prstDash val="solid"/>
            <a:miter lim="80000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400" kern="0" dirty="0" err="1">
                <a:solidFill>
                  <a:srgbClr val="86184A"/>
                </a:solidFill>
              </a:rPr>
              <a:t>Depresiasi</a:t>
            </a:r>
            <a:r>
              <a:rPr lang="en-US" sz="2400" kern="0" dirty="0">
                <a:solidFill>
                  <a:srgbClr val="86184A"/>
                </a:solidFill>
              </a:rPr>
              <a:t> </a:t>
            </a:r>
            <a:r>
              <a:rPr lang="en-US" sz="2400" kern="0" dirty="0" err="1">
                <a:solidFill>
                  <a:srgbClr val="86184A"/>
                </a:solidFill>
              </a:rPr>
              <a:t>menurut</a:t>
            </a:r>
            <a:r>
              <a:rPr lang="en-US" sz="2400" kern="0" dirty="0">
                <a:solidFill>
                  <a:srgbClr val="86184A"/>
                </a:solidFill>
              </a:rPr>
              <a:t> </a:t>
            </a:r>
            <a:r>
              <a:rPr lang="en-US" sz="2400" kern="0" dirty="0" err="1">
                <a:solidFill>
                  <a:srgbClr val="86184A"/>
                </a:solidFill>
              </a:rPr>
              <a:t>akuntansi</a:t>
            </a:r>
            <a:r>
              <a:rPr lang="en-US" sz="2400" kern="0" dirty="0">
                <a:solidFill>
                  <a:srgbClr val="86184A"/>
                </a:solidFill>
              </a:rPr>
              <a:t> </a:t>
            </a:r>
            <a:r>
              <a:rPr lang="id-ID" sz="2400" kern="0" dirty="0">
                <a:solidFill>
                  <a:srgbClr val="86184A"/>
                </a:solidFill>
              </a:rPr>
              <a:t>(</a:t>
            </a:r>
            <a:r>
              <a:rPr lang="en-US" sz="2400" kern="0" dirty="0">
                <a:solidFill>
                  <a:srgbClr val="86184A"/>
                </a:solidFill>
              </a:rPr>
              <a:t>1</a:t>
            </a:r>
            <a:r>
              <a:rPr lang="id-ID" sz="2400" kern="0" dirty="0">
                <a:solidFill>
                  <a:srgbClr val="86184A"/>
                </a:solidFill>
              </a:rPr>
              <a:t>2</a:t>
            </a:r>
            <a:r>
              <a:rPr lang="en-US" sz="2400" kern="0" dirty="0">
                <a:solidFill>
                  <a:srgbClr val="86184A"/>
                </a:solidFill>
              </a:rPr>
              <a:t>.000</a:t>
            </a:r>
            <a:r>
              <a:rPr lang="id-ID" sz="2400" kern="0" dirty="0">
                <a:solidFill>
                  <a:srgbClr val="86184A"/>
                </a:solidFill>
              </a:rPr>
              <a:t>-2000)</a:t>
            </a:r>
            <a:r>
              <a:rPr lang="en-US" sz="2400" kern="0" dirty="0">
                <a:solidFill>
                  <a:srgbClr val="86184A"/>
                </a:solidFill>
              </a:rPr>
              <a:t>/5=2.000</a:t>
            </a:r>
          </a:p>
        </p:txBody>
      </p:sp>
      <p:sp>
        <p:nvSpPr>
          <p:cNvPr id="7" name="Title 1"/>
          <p:cNvSpPr txBox="1">
            <a:spLocks/>
          </p:cNvSpPr>
          <p:nvPr/>
        </p:nvSpPr>
        <p:spPr bwMode="gray">
          <a:xfrm>
            <a:off x="1600200" y="2322839"/>
            <a:ext cx="3000396"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algn="ctr" defTabSz="914400" fontAlgn="base">
              <a:spcBef>
                <a:spcPct val="0"/>
              </a:spcBef>
              <a:spcAft>
                <a:spcPct val="0"/>
              </a:spcAft>
              <a:defRPr/>
            </a:pPr>
            <a:r>
              <a:rPr lang="id-ID" sz="2400" b="1" kern="0" dirty="0">
                <a:solidFill>
                  <a:srgbClr val="C00000"/>
                </a:solidFill>
                <a:latin typeface="+mj-lt"/>
                <a:ea typeface="+mj-ea"/>
                <a:cs typeface="+mj-cs"/>
              </a:rPr>
              <a:t>AKUNTANSI</a:t>
            </a:r>
            <a:endParaRPr lang="en-US" sz="2400" b="1" kern="0" dirty="0">
              <a:solidFill>
                <a:srgbClr val="C00000"/>
              </a:solidFill>
              <a:latin typeface="+mj-lt"/>
              <a:ea typeface="+mj-ea"/>
              <a:cs typeface="+mj-cs"/>
            </a:endParaRPr>
          </a:p>
        </p:txBody>
      </p:sp>
      <p:graphicFrame>
        <p:nvGraphicFramePr>
          <p:cNvPr id="8" name="Table 7"/>
          <p:cNvGraphicFramePr>
            <a:graphicFrameLocks noGrp="1"/>
          </p:cNvGraphicFramePr>
          <p:nvPr/>
        </p:nvGraphicFramePr>
        <p:xfrm>
          <a:off x="2095473" y="2857499"/>
          <a:ext cx="8072492" cy="2857517"/>
        </p:xfrm>
        <a:graphic>
          <a:graphicData uri="http://schemas.openxmlformats.org/drawingml/2006/table">
            <a:tbl>
              <a:tblPr/>
              <a:tblGrid>
                <a:gridCol w="2332919">
                  <a:extLst>
                    <a:ext uri="{9D8B030D-6E8A-4147-A177-3AD203B41FA5}">
                      <a16:colId xmlns:a16="http://schemas.microsoft.com/office/drawing/2014/main" val="20000"/>
                    </a:ext>
                  </a:extLst>
                </a:gridCol>
                <a:gridCol w="819939">
                  <a:extLst>
                    <a:ext uri="{9D8B030D-6E8A-4147-A177-3AD203B41FA5}">
                      <a16:colId xmlns:a16="http://schemas.microsoft.com/office/drawing/2014/main" val="20001"/>
                    </a:ext>
                  </a:extLst>
                </a:gridCol>
                <a:gridCol w="819939">
                  <a:extLst>
                    <a:ext uri="{9D8B030D-6E8A-4147-A177-3AD203B41FA5}">
                      <a16:colId xmlns:a16="http://schemas.microsoft.com/office/drawing/2014/main" val="20002"/>
                    </a:ext>
                  </a:extLst>
                </a:gridCol>
                <a:gridCol w="819939">
                  <a:extLst>
                    <a:ext uri="{9D8B030D-6E8A-4147-A177-3AD203B41FA5}">
                      <a16:colId xmlns:a16="http://schemas.microsoft.com/office/drawing/2014/main" val="20003"/>
                    </a:ext>
                  </a:extLst>
                </a:gridCol>
                <a:gridCol w="819939">
                  <a:extLst>
                    <a:ext uri="{9D8B030D-6E8A-4147-A177-3AD203B41FA5}">
                      <a16:colId xmlns:a16="http://schemas.microsoft.com/office/drawing/2014/main" val="20004"/>
                    </a:ext>
                  </a:extLst>
                </a:gridCol>
                <a:gridCol w="819939">
                  <a:extLst>
                    <a:ext uri="{9D8B030D-6E8A-4147-A177-3AD203B41FA5}">
                      <a16:colId xmlns:a16="http://schemas.microsoft.com/office/drawing/2014/main" val="20005"/>
                    </a:ext>
                  </a:extLst>
                </a:gridCol>
                <a:gridCol w="819939">
                  <a:extLst>
                    <a:ext uri="{9D8B030D-6E8A-4147-A177-3AD203B41FA5}">
                      <a16:colId xmlns:a16="http://schemas.microsoft.com/office/drawing/2014/main" val="20006"/>
                    </a:ext>
                  </a:extLst>
                </a:gridCol>
                <a:gridCol w="819939">
                  <a:extLst>
                    <a:ext uri="{9D8B030D-6E8A-4147-A177-3AD203B41FA5}">
                      <a16:colId xmlns:a16="http://schemas.microsoft.com/office/drawing/2014/main" val="20007"/>
                    </a:ext>
                  </a:extLst>
                </a:gridCol>
              </a:tblGrid>
              <a:tr h="306277">
                <a:tc>
                  <a:txBody>
                    <a:bodyPr/>
                    <a:lstStyle/>
                    <a:p>
                      <a:pPr algn="l" fontAlgn="t"/>
                      <a:r>
                        <a:rPr lang="id-ID" sz="1600" b="1" i="0" u="none" strike="noStrike" dirty="0">
                          <a:solidFill>
                            <a:srgbClr val="FFFFFF"/>
                          </a:solidFill>
                          <a:latin typeface="+mn-lt"/>
                        </a:rPr>
                        <a:t> </a:t>
                      </a:r>
                    </a:p>
                  </a:txBody>
                  <a:tcPr marL="7374" marR="7374"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34817"/>
                    </a:solidFill>
                  </a:tcPr>
                </a:tc>
                <a:tc>
                  <a:txBody>
                    <a:bodyPr/>
                    <a:lstStyle/>
                    <a:p>
                      <a:pPr algn="r" rtl="0" fontAlgn="t"/>
                      <a:r>
                        <a:rPr lang="id-ID" sz="1600" b="1" i="0" u="none" strike="noStrike">
                          <a:solidFill>
                            <a:srgbClr val="FFFFFF"/>
                          </a:solidFill>
                          <a:latin typeface="+mn-lt"/>
                        </a:rPr>
                        <a:t>20X1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34817"/>
                    </a:solidFill>
                  </a:tcPr>
                </a:tc>
                <a:tc>
                  <a:txBody>
                    <a:bodyPr/>
                    <a:lstStyle/>
                    <a:p>
                      <a:pPr algn="r" rtl="0" fontAlgn="t"/>
                      <a:r>
                        <a:rPr lang="id-ID" sz="1600" b="1" i="0" u="none" strike="noStrike">
                          <a:solidFill>
                            <a:srgbClr val="FFFFFF"/>
                          </a:solidFill>
                          <a:latin typeface="+mn-lt"/>
                        </a:rPr>
                        <a:t>20X2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34817"/>
                    </a:solidFill>
                  </a:tcPr>
                </a:tc>
                <a:tc>
                  <a:txBody>
                    <a:bodyPr/>
                    <a:lstStyle/>
                    <a:p>
                      <a:pPr algn="r" rtl="0" fontAlgn="t"/>
                      <a:r>
                        <a:rPr lang="id-ID" sz="1600" b="1" i="0" u="none" strike="noStrike">
                          <a:solidFill>
                            <a:srgbClr val="FFFFFF"/>
                          </a:solidFill>
                          <a:latin typeface="+mn-lt"/>
                        </a:rPr>
                        <a:t>20X3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34817"/>
                    </a:solidFill>
                  </a:tcPr>
                </a:tc>
                <a:tc>
                  <a:txBody>
                    <a:bodyPr/>
                    <a:lstStyle/>
                    <a:p>
                      <a:pPr algn="r" rtl="0" fontAlgn="t"/>
                      <a:r>
                        <a:rPr lang="id-ID" sz="1600" b="1" i="0" u="none" strike="noStrike">
                          <a:solidFill>
                            <a:srgbClr val="FFFFFF"/>
                          </a:solidFill>
                          <a:latin typeface="+mn-lt"/>
                        </a:rPr>
                        <a:t>20X4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34817"/>
                    </a:solidFill>
                  </a:tcPr>
                </a:tc>
                <a:tc>
                  <a:txBody>
                    <a:bodyPr/>
                    <a:lstStyle/>
                    <a:p>
                      <a:pPr algn="r" rtl="0" fontAlgn="t"/>
                      <a:r>
                        <a:rPr lang="id-ID" sz="1600" b="1" i="0" u="none" strike="noStrike">
                          <a:solidFill>
                            <a:srgbClr val="FFFFFF"/>
                          </a:solidFill>
                          <a:latin typeface="+mn-lt"/>
                        </a:rPr>
                        <a:t>20X5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34817"/>
                    </a:solidFill>
                  </a:tcPr>
                </a:tc>
                <a:tc>
                  <a:txBody>
                    <a:bodyPr/>
                    <a:lstStyle/>
                    <a:p>
                      <a:pPr algn="r" rtl="0" fontAlgn="t"/>
                      <a:r>
                        <a:rPr lang="id-ID" sz="1600" b="1" i="0" u="none" strike="noStrike">
                          <a:solidFill>
                            <a:srgbClr val="FFFFFF"/>
                          </a:solidFill>
                          <a:latin typeface="+mn-lt"/>
                        </a:rPr>
                        <a:t>20X6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34817"/>
                    </a:solidFill>
                  </a:tcPr>
                </a:tc>
                <a:tc>
                  <a:txBody>
                    <a:bodyPr/>
                    <a:lstStyle/>
                    <a:p>
                      <a:pPr algn="r" rtl="0" fontAlgn="t"/>
                      <a:r>
                        <a:rPr lang="id-ID" sz="1600" b="1" i="0" u="none" strike="noStrike">
                          <a:solidFill>
                            <a:srgbClr val="FFFFFF"/>
                          </a:solidFill>
                          <a:latin typeface="+mn-lt"/>
                        </a:rPr>
                        <a:t>20X7</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34817"/>
                    </a:solidFill>
                  </a:tcPr>
                </a:tc>
                <a:extLst>
                  <a:ext uri="{0D108BD9-81ED-4DB2-BD59-A6C34878D82A}">
                    <a16:rowId xmlns:a16="http://schemas.microsoft.com/office/drawing/2014/main" val="10000"/>
                  </a:ext>
                </a:extLst>
              </a:tr>
              <a:tr h="320709">
                <a:tc>
                  <a:txBody>
                    <a:bodyPr/>
                    <a:lstStyle/>
                    <a:p>
                      <a:pPr algn="l" rtl="0" fontAlgn="t"/>
                      <a:r>
                        <a:rPr lang="id-ID" sz="1600" b="0" i="0" u="none" strike="noStrike" dirty="0">
                          <a:solidFill>
                            <a:srgbClr val="000000"/>
                          </a:solidFill>
                          <a:latin typeface="+mn-lt"/>
                        </a:rPr>
                        <a:t>Pendapatan </a:t>
                      </a:r>
                    </a:p>
                  </a:txBody>
                  <a:tcPr marL="7374" marR="7374"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7.000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7.000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7.000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7.000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7.000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7.000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7.000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extLst>
                  <a:ext uri="{0D108BD9-81ED-4DB2-BD59-A6C34878D82A}">
                    <a16:rowId xmlns:a16="http://schemas.microsoft.com/office/drawing/2014/main" val="10001"/>
                  </a:ext>
                </a:extLst>
              </a:tr>
              <a:tr h="320709">
                <a:tc>
                  <a:txBody>
                    <a:bodyPr/>
                    <a:lstStyle/>
                    <a:p>
                      <a:pPr algn="l" rtl="0" fontAlgn="t"/>
                      <a:r>
                        <a:rPr lang="id-ID" sz="1600" b="0" i="0" u="none" strike="noStrike">
                          <a:solidFill>
                            <a:srgbClr val="000000"/>
                          </a:solidFill>
                          <a:latin typeface="+mn-lt"/>
                        </a:rPr>
                        <a:t>Keuntungan mesin</a:t>
                      </a:r>
                    </a:p>
                  </a:txBody>
                  <a:tcPr marL="7374" marR="7374"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dirty="0">
                          <a:solidFill>
                            <a:srgbClr val="000000"/>
                          </a:solidFill>
                          <a:latin typeface="+mn-lt"/>
                        </a:rPr>
                        <a:t>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1.000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extLst>
                  <a:ext uri="{0D108BD9-81ED-4DB2-BD59-A6C34878D82A}">
                    <a16:rowId xmlns:a16="http://schemas.microsoft.com/office/drawing/2014/main" val="10002"/>
                  </a:ext>
                </a:extLst>
              </a:tr>
              <a:tr h="320709">
                <a:tc>
                  <a:txBody>
                    <a:bodyPr/>
                    <a:lstStyle/>
                    <a:p>
                      <a:pPr algn="l" rtl="0" fontAlgn="t"/>
                      <a:r>
                        <a:rPr lang="id-ID" sz="1600" b="0" i="0" u="none" strike="noStrike">
                          <a:solidFill>
                            <a:srgbClr val="000000"/>
                          </a:solidFill>
                          <a:latin typeface="+mn-lt"/>
                        </a:rPr>
                        <a:t>Bbn Operasi </a:t>
                      </a:r>
                    </a:p>
                  </a:txBody>
                  <a:tcPr marL="7374" marR="7374"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dirty="0">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extLst>
                  <a:ext uri="{0D108BD9-81ED-4DB2-BD59-A6C34878D82A}">
                    <a16:rowId xmlns:a16="http://schemas.microsoft.com/office/drawing/2014/main" val="10003"/>
                  </a:ext>
                </a:extLst>
              </a:tr>
              <a:tr h="320709">
                <a:tc>
                  <a:txBody>
                    <a:bodyPr/>
                    <a:lstStyle/>
                    <a:p>
                      <a:pPr algn="l" rtl="0" fontAlgn="t"/>
                      <a:r>
                        <a:rPr lang="id-ID" sz="1600" b="0" i="0" u="none" strike="noStrike">
                          <a:solidFill>
                            <a:srgbClr val="000000"/>
                          </a:solidFill>
                          <a:latin typeface="+mn-lt"/>
                        </a:rPr>
                        <a:t>Bbn Penyusutan </a:t>
                      </a:r>
                    </a:p>
                  </a:txBody>
                  <a:tcPr marL="7374" marR="7374"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dirty="0">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dirty="0">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 </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extLst>
                  <a:ext uri="{0D108BD9-81ED-4DB2-BD59-A6C34878D82A}">
                    <a16:rowId xmlns:a16="http://schemas.microsoft.com/office/drawing/2014/main" val="10004"/>
                  </a:ext>
                </a:extLst>
              </a:tr>
              <a:tr h="320709">
                <a:tc>
                  <a:txBody>
                    <a:bodyPr/>
                    <a:lstStyle/>
                    <a:p>
                      <a:pPr algn="l" rtl="0" fontAlgn="t"/>
                      <a:r>
                        <a:rPr lang="id-ID" sz="1600" b="0" i="0" u="none" strike="noStrike">
                          <a:solidFill>
                            <a:srgbClr val="000000"/>
                          </a:solidFill>
                          <a:latin typeface="+mn-lt"/>
                        </a:rPr>
                        <a:t>Total Beban </a:t>
                      </a:r>
                    </a:p>
                  </a:txBody>
                  <a:tcPr marL="7374" marR="7374"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4.000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4.000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dirty="0">
                          <a:solidFill>
                            <a:srgbClr val="000000"/>
                          </a:solidFill>
                          <a:latin typeface="+mn-lt"/>
                        </a:rPr>
                        <a:t>4.000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4.000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4.000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2.000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extLst>
                  <a:ext uri="{0D108BD9-81ED-4DB2-BD59-A6C34878D82A}">
                    <a16:rowId xmlns:a16="http://schemas.microsoft.com/office/drawing/2014/main" val="10005"/>
                  </a:ext>
                </a:extLst>
              </a:tr>
              <a:tr h="320709">
                <a:tc>
                  <a:txBody>
                    <a:bodyPr/>
                    <a:lstStyle/>
                    <a:p>
                      <a:pPr algn="l" rtl="0" fontAlgn="t"/>
                      <a:r>
                        <a:rPr lang="id-ID" sz="1600" b="0" i="0" u="none" strike="noStrike">
                          <a:solidFill>
                            <a:srgbClr val="000000"/>
                          </a:solidFill>
                          <a:latin typeface="+mn-lt"/>
                        </a:rPr>
                        <a:t>Laba sblm pajak </a:t>
                      </a:r>
                    </a:p>
                  </a:txBody>
                  <a:tcPr marL="7374" marR="7374"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3.000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3.000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dirty="0">
                          <a:solidFill>
                            <a:srgbClr val="000000"/>
                          </a:solidFill>
                          <a:latin typeface="+mn-lt"/>
                        </a:rPr>
                        <a:t>3.000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dirty="0">
                          <a:solidFill>
                            <a:srgbClr val="000000"/>
                          </a:solidFill>
                          <a:latin typeface="+mn-lt"/>
                        </a:rPr>
                        <a:t>3.000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3.000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5.000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6.000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extLst>
                  <a:ext uri="{0D108BD9-81ED-4DB2-BD59-A6C34878D82A}">
                    <a16:rowId xmlns:a16="http://schemas.microsoft.com/office/drawing/2014/main" val="10006"/>
                  </a:ext>
                </a:extLst>
              </a:tr>
              <a:tr h="320709">
                <a:tc>
                  <a:txBody>
                    <a:bodyPr/>
                    <a:lstStyle/>
                    <a:p>
                      <a:pPr algn="l" rtl="0" fontAlgn="t"/>
                      <a:r>
                        <a:rPr lang="id-ID" sz="1600" b="0" i="0" u="none" strike="noStrike">
                          <a:solidFill>
                            <a:srgbClr val="000000"/>
                          </a:solidFill>
                          <a:latin typeface="+mn-lt"/>
                        </a:rPr>
                        <a:t>Beban Pajak (akt)</a:t>
                      </a:r>
                    </a:p>
                  </a:txBody>
                  <a:tcPr marL="7374" marR="7374"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750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750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750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dirty="0">
                          <a:solidFill>
                            <a:srgbClr val="000000"/>
                          </a:solidFill>
                          <a:latin typeface="+mn-lt"/>
                        </a:rPr>
                        <a:t>750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dirty="0">
                          <a:solidFill>
                            <a:srgbClr val="000000"/>
                          </a:solidFill>
                          <a:latin typeface="+mn-lt"/>
                        </a:rPr>
                        <a:t>750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1.250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600" b="0" i="0" u="none" strike="noStrike">
                          <a:solidFill>
                            <a:srgbClr val="000000"/>
                          </a:solidFill>
                          <a:latin typeface="+mn-lt"/>
                        </a:rPr>
                        <a:t>1.500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extLst>
                  <a:ext uri="{0D108BD9-81ED-4DB2-BD59-A6C34878D82A}">
                    <a16:rowId xmlns:a16="http://schemas.microsoft.com/office/drawing/2014/main" val="10007"/>
                  </a:ext>
                </a:extLst>
              </a:tr>
              <a:tr h="306277">
                <a:tc>
                  <a:txBody>
                    <a:bodyPr/>
                    <a:lstStyle/>
                    <a:p>
                      <a:pPr algn="l" rtl="0" fontAlgn="t"/>
                      <a:r>
                        <a:rPr lang="id-ID" sz="1600" b="0" i="0" u="none" strike="noStrike" dirty="0">
                          <a:solidFill>
                            <a:srgbClr val="000000"/>
                          </a:solidFill>
                          <a:latin typeface="+mn-lt"/>
                        </a:rPr>
                        <a:t>Laba setelah pajak </a:t>
                      </a:r>
                    </a:p>
                  </a:txBody>
                  <a:tcPr marL="7374" marR="7374"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2.250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2.250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2.250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2.250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a:solidFill>
                            <a:srgbClr val="000000"/>
                          </a:solidFill>
                          <a:latin typeface="+mn-lt"/>
                        </a:rPr>
                        <a:t>2.250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dirty="0">
                          <a:solidFill>
                            <a:srgbClr val="000000"/>
                          </a:solidFill>
                          <a:latin typeface="+mn-lt"/>
                        </a:rPr>
                        <a:t>3.750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600" b="0" i="0" u="none" strike="noStrike" dirty="0">
                          <a:solidFill>
                            <a:srgbClr val="000000"/>
                          </a:solidFill>
                          <a:latin typeface="+mn-lt"/>
                        </a:rPr>
                        <a:t>4.500</a:t>
                      </a:r>
                    </a:p>
                  </a:txBody>
                  <a:tcPr marL="7374" marR="66368" marT="73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extLst>
                  <a:ext uri="{0D108BD9-81ED-4DB2-BD59-A6C34878D82A}">
                    <a16:rowId xmlns:a16="http://schemas.microsoft.com/office/drawing/2014/main" val="10008"/>
                  </a:ext>
                </a:extLst>
              </a:tr>
            </a:tbl>
          </a:graphicData>
        </a:graphic>
      </p:graphicFrame>
      <p:sp>
        <p:nvSpPr>
          <p:cNvPr id="9" name="Slide Number Placeholder 3">
            <a:extLst>
              <a:ext uri="{FF2B5EF4-FFF2-40B4-BE49-F238E27FC236}">
                <a16:creationId xmlns:a16="http://schemas.microsoft.com/office/drawing/2014/main" id="{2D3F7DB9-9758-4D3F-BC20-B1F702AF7BB2}"/>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66</a:t>
            </a:fld>
            <a:endParaRPr lang="en-US" sz="1600" b="1" dirty="0">
              <a:latin typeface="+mj-lt"/>
            </a:endParaRPr>
          </a:p>
        </p:txBody>
      </p:sp>
    </p:spTree>
    <p:extLst>
      <p:ext uri="{BB962C8B-B14F-4D97-AF65-F5344CB8AC3E}">
        <p14:creationId xmlns:p14="http://schemas.microsoft.com/office/powerpoint/2010/main" val="3690244695"/>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286" y="482795"/>
            <a:ext cx="10262000" cy="763600"/>
          </a:xfrm>
        </p:spPr>
        <p:txBody>
          <a:bodyPr>
            <a:noAutofit/>
          </a:bodyPr>
          <a:lstStyle/>
          <a:p>
            <a:r>
              <a:rPr lang="en-US" dirty="0">
                <a:latin typeface="Fjalla One" panose="02000506040000020004" pitchFamily="2" charset="0"/>
              </a:rPr>
              <a:t>ILUSTRASI</a:t>
            </a:r>
            <a:r>
              <a:rPr lang="id-ID" dirty="0">
                <a:latin typeface="Fjalla One" panose="02000506040000020004" pitchFamily="2" charset="0"/>
              </a:rPr>
              <a:t> – nilai sisa</a:t>
            </a:r>
            <a:endParaRPr lang="en-US" dirty="0">
              <a:latin typeface="Fjalla One" panose="02000506040000020004" pitchFamily="2" charset="0"/>
            </a:endParaRPr>
          </a:p>
        </p:txBody>
      </p:sp>
      <p:sp>
        <p:nvSpPr>
          <p:cNvPr id="5" name="Rectangle 3"/>
          <p:cNvSpPr txBox="1">
            <a:spLocks noChangeArrowheads="1"/>
          </p:cNvSpPr>
          <p:nvPr/>
        </p:nvSpPr>
        <p:spPr bwMode="auto">
          <a:xfrm>
            <a:off x="2145493" y="1683163"/>
            <a:ext cx="7901014" cy="714379"/>
          </a:xfrm>
          <a:prstGeom prst="rect">
            <a:avLst/>
          </a:prstGeom>
          <a:ln w="9525" cap="flat" cmpd="sng" algn="ctr">
            <a:solidFill>
              <a:schemeClr val="accent5">
                <a:shade val="95000"/>
                <a:satMod val="105000"/>
              </a:schemeClr>
            </a:solidFill>
            <a:prstDash val="solid"/>
            <a:miter lim="80000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400" kern="0" dirty="0" err="1">
                <a:solidFill>
                  <a:srgbClr val="86184A"/>
                </a:solidFill>
              </a:rPr>
              <a:t>Depresiasi</a:t>
            </a:r>
            <a:r>
              <a:rPr lang="en-US" sz="2400" kern="0" dirty="0">
                <a:solidFill>
                  <a:srgbClr val="86184A"/>
                </a:solidFill>
              </a:rPr>
              <a:t> </a:t>
            </a:r>
            <a:r>
              <a:rPr lang="en-US" sz="2400" kern="0" dirty="0" err="1">
                <a:solidFill>
                  <a:srgbClr val="86184A"/>
                </a:solidFill>
              </a:rPr>
              <a:t>menurut</a:t>
            </a:r>
            <a:r>
              <a:rPr lang="en-US" sz="2400" kern="0" dirty="0">
                <a:solidFill>
                  <a:srgbClr val="86184A"/>
                </a:solidFill>
              </a:rPr>
              <a:t> </a:t>
            </a:r>
            <a:r>
              <a:rPr lang="id-ID" sz="2400" kern="0" dirty="0">
                <a:solidFill>
                  <a:srgbClr val="86184A"/>
                </a:solidFill>
              </a:rPr>
              <a:t>pajak </a:t>
            </a:r>
            <a:r>
              <a:rPr lang="en-US" sz="2400" kern="0" dirty="0">
                <a:solidFill>
                  <a:srgbClr val="86184A"/>
                </a:solidFill>
              </a:rPr>
              <a:t>10.000/</a:t>
            </a:r>
            <a:r>
              <a:rPr lang="id-ID" sz="2400" kern="0" dirty="0">
                <a:solidFill>
                  <a:srgbClr val="86184A"/>
                </a:solidFill>
              </a:rPr>
              <a:t>4</a:t>
            </a:r>
            <a:r>
              <a:rPr lang="en-US" sz="2400" kern="0" dirty="0">
                <a:solidFill>
                  <a:srgbClr val="86184A"/>
                </a:solidFill>
              </a:rPr>
              <a:t>=3.000</a:t>
            </a:r>
          </a:p>
        </p:txBody>
      </p:sp>
      <p:sp>
        <p:nvSpPr>
          <p:cNvPr id="7" name="Title 1"/>
          <p:cNvSpPr txBox="1">
            <a:spLocks/>
          </p:cNvSpPr>
          <p:nvPr/>
        </p:nvSpPr>
        <p:spPr bwMode="gray">
          <a:xfrm>
            <a:off x="2166911" y="2509090"/>
            <a:ext cx="2357454"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defTabSz="914400" fontAlgn="base">
              <a:spcBef>
                <a:spcPct val="0"/>
              </a:spcBef>
              <a:spcAft>
                <a:spcPct val="0"/>
              </a:spcAft>
              <a:defRPr/>
            </a:pPr>
            <a:r>
              <a:rPr lang="id-ID" sz="2400" b="1" kern="0" dirty="0">
                <a:solidFill>
                  <a:srgbClr val="C00000"/>
                </a:solidFill>
                <a:latin typeface="+mj-lt"/>
                <a:ea typeface="+mj-ea"/>
                <a:cs typeface="+mj-cs"/>
              </a:rPr>
              <a:t>PAJAK</a:t>
            </a:r>
            <a:endParaRPr lang="en-US" sz="2400" b="1" kern="0" dirty="0">
              <a:solidFill>
                <a:srgbClr val="C00000"/>
              </a:solidFill>
              <a:latin typeface="+mj-lt"/>
              <a:ea typeface="+mj-ea"/>
              <a:cs typeface="+mj-cs"/>
            </a:endParaRPr>
          </a:p>
        </p:txBody>
      </p:sp>
      <p:graphicFrame>
        <p:nvGraphicFramePr>
          <p:cNvPr id="8" name="Table 7"/>
          <p:cNvGraphicFramePr>
            <a:graphicFrameLocks noGrp="1"/>
          </p:cNvGraphicFramePr>
          <p:nvPr/>
        </p:nvGraphicFramePr>
        <p:xfrm>
          <a:off x="2166911" y="3000372"/>
          <a:ext cx="7572431" cy="2857518"/>
        </p:xfrm>
        <a:graphic>
          <a:graphicData uri="http://schemas.openxmlformats.org/drawingml/2006/table">
            <a:tbl>
              <a:tblPr firstRow="1">
                <a:tableStyleId>{9DCAF9ED-07DC-4A11-8D7F-57B35C25682E}</a:tableStyleId>
              </a:tblPr>
              <a:tblGrid>
                <a:gridCol w="2188402">
                  <a:extLst>
                    <a:ext uri="{9D8B030D-6E8A-4147-A177-3AD203B41FA5}">
                      <a16:colId xmlns:a16="http://schemas.microsoft.com/office/drawing/2014/main" val="20000"/>
                    </a:ext>
                  </a:extLst>
                </a:gridCol>
                <a:gridCol w="769147">
                  <a:extLst>
                    <a:ext uri="{9D8B030D-6E8A-4147-A177-3AD203B41FA5}">
                      <a16:colId xmlns:a16="http://schemas.microsoft.com/office/drawing/2014/main" val="20001"/>
                    </a:ext>
                  </a:extLst>
                </a:gridCol>
                <a:gridCol w="769147">
                  <a:extLst>
                    <a:ext uri="{9D8B030D-6E8A-4147-A177-3AD203B41FA5}">
                      <a16:colId xmlns:a16="http://schemas.microsoft.com/office/drawing/2014/main" val="20002"/>
                    </a:ext>
                  </a:extLst>
                </a:gridCol>
                <a:gridCol w="769147">
                  <a:extLst>
                    <a:ext uri="{9D8B030D-6E8A-4147-A177-3AD203B41FA5}">
                      <a16:colId xmlns:a16="http://schemas.microsoft.com/office/drawing/2014/main" val="20003"/>
                    </a:ext>
                  </a:extLst>
                </a:gridCol>
                <a:gridCol w="769147">
                  <a:extLst>
                    <a:ext uri="{9D8B030D-6E8A-4147-A177-3AD203B41FA5}">
                      <a16:colId xmlns:a16="http://schemas.microsoft.com/office/drawing/2014/main" val="20004"/>
                    </a:ext>
                  </a:extLst>
                </a:gridCol>
                <a:gridCol w="769147">
                  <a:extLst>
                    <a:ext uri="{9D8B030D-6E8A-4147-A177-3AD203B41FA5}">
                      <a16:colId xmlns:a16="http://schemas.microsoft.com/office/drawing/2014/main" val="20005"/>
                    </a:ext>
                  </a:extLst>
                </a:gridCol>
                <a:gridCol w="769147">
                  <a:extLst>
                    <a:ext uri="{9D8B030D-6E8A-4147-A177-3AD203B41FA5}">
                      <a16:colId xmlns:a16="http://schemas.microsoft.com/office/drawing/2014/main" val="20006"/>
                    </a:ext>
                  </a:extLst>
                </a:gridCol>
                <a:gridCol w="769147">
                  <a:extLst>
                    <a:ext uri="{9D8B030D-6E8A-4147-A177-3AD203B41FA5}">
                      <a16:colId xmlns:a16="http://schemas.microsoft.com/office/drawing/2014/main" val="20007"/>
                    </a:ext>
                  </a:extLst>
                </a:gridCol>
              </a:tblGrid>
              <a:tr h="317502">
                <a:tc>
                  <a:txBody>
                    <a:bodyPr/>
                    <a:lstStyle/>
                    <a:p>
                      <a:pPr algn="l" fontAlgn="t"/>
                      <a:r>
                        <a:rPr lang="id-ID" sz="1600" u="none" strike="noStrike" dirty="0"/>
                        <a:t> </a:t>
                      </a:r>
                      <a:endParaRPr lang="id-ID" sz="1600" b="1" i="0" u="none" strike="noStrike" dirty="0">
                        <a:solidFill>
                          <a:schemeClr val="tx1"/>
                        </a:solidFill>
                        <a:latin typeface="Arial"/>
                      </a:endParaRPr>
                    </a:p>
                  </a:txBody>
                  <a:tcPr marL="7374" marR="7374" marT="7374" marB="0" anchor="ctr"/>
                </a:tc>
                <a:tc>
                  <a:txBody>
                    <a:bodyPr/>
                    <a:lstStyle/>
                    <a:p>
                      <a:pPr algn="r" rtl="0" fontAlgn="t"/>
                      <a:r>
                        <a:rPr lang="id-ID" sz="1600" u="none" strike="noStrike" dirty="0"/>
                        <a:t>20X1 </a:t>
                      </a:r>
                      <a:endParaRPr lang="id-ID" sz="1600" b="1" i="0" u="none" strike="noStrike" dirty="0">
                        <a:solidFill>
                          <a:schemeClr val="tx1"/>
                        </a:solidFill>
                        <a:latin typeface="Arial"/>
                      </a:endParaRPr>
                    </a:p>
                  </a:txBody>
                  <a:tcPr marL="7374" marR="66368" marT="7374" marB="0" anchor="ctr"/>
                </a:tc>
                <a:tc>
                  <a:txBody>
                    <a:bodyPr/>
                    <a:lstStyle/>
                    <a:p>
                      <a:pPr algn="r" rtl="0" fontAlgn="t"/>
                      <a:r>
                        <a:rPr lang="id-ID" sz="1600" u="none" strike="noStrike"/>
                        <a:t>20X2 </a:t>
                      </a:r>
                      <a:endParaRPr lang="id-ID" sz="1600" b="1" i="0" u="none" strike="noStrike">
                        <a:solidFill>
                          <a:schemeClr val="tx1"/>
                        </a:solidFill>
                        <a:latin typeface="Arial"/>
                      </a:endParaRPr>
                    </a:p>
                  </a:txBody>
                  <a:tcPr marL="7374" marR="66368" marT="7374" marB="0" anchor="ctr"/>
                </a:tc>
                <a:tc>
                  <a:txBody>
                    <a:bodyPr/>
                    <a:lstStyle/>
                    <a:p>
                      <a:pPr algn="r" rtl="0" fontAlgn="t"/>
                      <a:r>
                        <a:rPr lang="id-ID" sz="1600" u="none" strike="noStrike"/>
                        <a:t>20X3 </a:t>
                      </a:r>
                      <a:endParaRPr lang="id-ID" sz="1600" b="1" i="0" u="none" strike="noStrike">
                        <a:solidFill>
                          <a:schemeClr val="tx1"/>
                        </a:solidFill>
                        <a:latin typeface="Arial"/>
                      </a:endParaRPr>
                    </a:p>
                  </a:txBody>
                  <a:tcPr marL="7374" marR="66368" marT="7374" marB="0" anchor="ctr"/>
                </a:tc>
                <a:tc>
                  <a:txBody>
                    <a:bodyPr/>
                    <a:lstStyle/>
                    <a:p>
                      <a:pPr algn="r" rtl="0" fontAlgn="t"/>
                      <a:r>
                        <a:rPr lang="id-ID" sz="1600" u="none" strike="noStrike"/>
                        <a:t>20X4 </a:t>
                      </a:r>
                      <a:endParaRPr lang="id-ID" sz="1600" b="1" i="0" u="none" strike="noStrike">
                        <a:solidFill>
                          <a:schemeClr val="tx1"/>
                        </a:solidFill>
                        <a:latin typeface="Arial"/>
                      </a:endParaRPr>
                    </a:p>
                  </a:txBody>
                  <a:tcPr marL="7374" marR="66368" marT="7374" marB="0" anchor="ctr"/>
                </a:tc>
                <a:tc>
                  <a:txBody>
                    <a:bodyPr/>
                    <a:lstStyle/>
                    <a:p>
                      <a:pPr algn="r" rtl="0" fontAlgn="t"/>
                      <a:r>
                        <a:rPr lang="id-ID" sz="1600" u="none" strike="noStrike"/>
                        <a:t>20X5 </a:t>
                      </a:r>
                      <a:endParaRPr lang="id-ID" sz="1600" b="1" i="0" u="none" strike="noStrike">
                        <a:solidFill>
                          <a:schemeClr val="tx1"/>
                        </a:solidFill>
                        <a:latin typeface="Arial"/>
                      </a:endParaRPr>
                    </a:p>
                  </a:txBody>
                  <a:tcPr marL="7374" marR="66368" marT="7374" marB="0" anchor="ctr"/>
                </a:tc>
                <a:tc>
                  <a:txBody>
                    <a:bodyPr/>
                    <a:lstStyle/>
                    <a:p>
                      <a:pPr algn="r" rtl="0" fontAlgn="t"/>
                      <a:r>
                        <a:rPr lang="id-ID" sz="1600" u="none" strike="noStrike"/>
                        <a:t>20X6 </a:t>
                      </a:r>
                      <a:endParaRPr lang="id-ID" sz="1600" b="1" i="0" u="none" strike="noStrike">
                        <a:solidFill>
                          <a:schemeClr val="tx1"/>
                        </a:solidFill>
                        <a:latin typeface="Arial"/>
                      </a:endParaRPr>
                    </a:p>
                  </a:txBody>
                  <a:tcPr marL="7374" marR="66368" marT="7374" marB="0" anchor="ctr"/>
                </a:tc>
                <a:tc>
                  <a:txBody>
                    <a:bodyPr/>
                    <a:lstStyle/>
                    <a:p>
                      <a:pPr algn="r" rtl="0" fontAlgn="t"/>
                      <a:r>
                        <a:rPr lang="id-ID" sz="1600" u="none" strike="noStrike" dirty="0"/>
                        <a:t>20X7</a:t>
                      </a:r>
                      <a:endParaRPr lang="id-ID" sz="1600" b="1" i="0" u="none" strike="noStrike" dirty="0">
                        <a:solidFill>
                          <a:schemeClr val="tx1"/>
                        </a:solidFill>
                        <a:latin typeface="Arial"/>
                      </a:endParaRPr>
                    </a:p>
                  </a:txBody>
                  <a:tcPr marL="7374" marR="66368" marT="7374" marB="0" anchor="ctr"/>
                </a:tc>
                <a:extLst>
                  <a:ext uri="{0D108BD9-81ED-4DB2-BD59-A6C34878D82A}">
                    <a16:rowId xmlns:a16="http://schemas.microsoft.com/office/drawing/2014/main" val="10000"/>
                  </a:ext>
                </a:extLst>
              </a:tr>
              <a:tr h="317502">
                <a:tc>
                  <a:txBody>
                    <a:bodyPr/>
                    <a:lstStyle/>
                    <a:p>
                      <a:pPr algn="l" rtl="0" fontAlgn="t"/>
                      <a:r>
                        <a:rPr lang="id-ID" sz="1600" u="none" strike="noStrike"/>
                        <a:t>Pendapatan </a:t>
                      </a:r>
                      <a:endParaRPr lang="id-ID" sz="1600" b="0" i="0" u="none" strike="noStrike">
                        <a:solidFill>
                          <a:srgbClr val="000000"/>
                        </a:solidFill>
                        <a:latin typeface="Arial"/>
                      </a:endParaRPr>
                    </a:p>
                  </a:txBody>
                  <a:tcPr marL="7374" marR="7374" marT="7374" marB="0" anchor="ctr"/>
                </a:tc>
                <a:tc>
                  <a:txBody>
                    <a:bodyPr/>
                    <a:lstStyle/>
                    <a:p>
                      <a:pPr algn="r" rtl="0" fontAlgn="t"/>
                      <a:r>
                        <a:rPr lang="id-ID" sz="1600" u="none" strike="noStrike"/>
                        <a:t>7.000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7.000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dirty="0"/>
                        <a:t>7.000</a:t>
                      </a:r>
                      <a:endParaRPr lang="id-ID" sz="1600" b="0" i="0" u="none" strike="noStrike" dirty="0">
                        <a:solidFill>
                          <a:srgbClr val="000000"/>
                        </a:solidFill>
                        <a:latin typeface="Arial"/>
                      </a:endParaRPr>
                    </a:p>
                  </a:txBody>
                  <a:tcPr marL="7374" marR="66368" marT="7374" marB="0" anchor="ctr"/>
                </a:tc>
                <a:tc>
                  <a:txBody>
                    <a:bodyPr/>
                    <a:lstStyle/>
                    <a:p>
                      <a:pPr algn="r" rtl="0" fontAlgn="t"/>
                      <a:r>
                        <a:rPr lang="id-ID" sz="1600" u="none" strike="noStrike"/>
                        <a:t>7.000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7.000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7.000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7.000</a:t>
                      </a:r>
                      <a:endParaRPr lang="id-ID" sz="1600" b="0" i="0" u="none" strike="noStrike">
                        <a:solidFill>
                          <a:srgbClr val="000000"/>
                        </a:solidFill>
                        <a:latin typeface="Arial"/>
                      </a:endParaRPr>
                    </a:p>
                  </a:txBody>
                  <a:tcPr marL="7374" marR="66368" marT="7374" marB="0" anchor="ctr"/>
                </a:tc>
                <a:extLst>
                  <a:ext uri="{0D108BD9-81ED-4DB2-BD59-A6C34878D82A}">
                    <a16:rowId xmlns:a16="http://schemas.microsoft.com/office/drawing/2014/main" val="10001"/>
                  </a:ext>
                </a:extLst>
              </a:tr>
              <a:tr h="317502">
                <a:tc>
                  <a:txBody>
                    <a:bodyPr/>
                    <a:lstStyle/>
                    <a:p>
                      <a:pPr algn="l" rtl="0" fontAlgn="t"/>
                      <a:r>
                        <a:rPr lang="id-ID" sz="1600" u="none" strike="noStrike"/>
                        <a:t>Keuntungan mesin</a:t>
                      </a:r>
                      <a:endParaRPr lang="id-ID" sz="1600" b="0" i="0" u="none" strike="noStrike">
                        <a:solidFill>
                          <a:srgbClr val="000000"/>
                        </a:solidFill>
                        <a:latin typeface="Arial"/>
                      </a:endParaRPr>
                    </a:p>
                  </a:txBody>
                  <a:tcPr marL="7374" marR="7374" marT="7374" marB="0" anchor="ctr"/>
                </a:tc>
                <a:tc>
                  <a:txBody>
                    <a:bodyPr/>
                    <a:lstStyle/>
                    <a:p>
                      <a:pPr algn="r" rtl="0" fontAlgn="t"/>
                      <a:r>
                        <a:rPr lang="id-ID" sz="1600" u="none" strike="noStrike"/>
                        <a:t> </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 </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 </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 </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 </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 </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3.000</a:t>
                      </a:r>
                      <a:endParaRPr lang="id-ID" sz="1600" b="0" i="0" u="none" strike="noStrike">
                        <a:solidFill>
                          <a:srgbClr val="000000"/>
                        </a:solidFill>
                        <a:latin typeface="Arial"/>
                      </a:endParaRPr>
                    </a:p>
                  </a:txBody>
                  <a:tcPr marL="7374" marR="66368" marT="7374" marB="0" anchor="ctr"/>
                </a:tc>
                <a:extLst>
                  <a:ext uri="{0D108BD9-81ED-4DB2-BD59-A6C34878D82A}">
                    <a16:rowId xmlns:a16="http://schemas.microsoft.com/office/drawing/2014/main" val="10002"/>
                  </a:ext>
                </a:extLst>
              </a:tr>
              <a:tr h="317502">
                <a:tc>
                  <a:txBody>
                    <a:bodyPr/>
                    <a:lstStyle/>
                    <a:p>
                      <a:pPr algn="l" rtl="0" fontAlgn="t"/>
                      <a:r>
                        <a:rPr lang="id-ID" sz="1600" u="none" strike="noStrike" dirty="0"/>
                        <a:t>Bbn Operasi </a:t>
                      </a:r>
                      <a:endParaRPr lang="id-ID" sz="1600" b="0" i="0" u="none" strike="noStrike" dirty="0">
                        <a:solidFill>
                          <a:srgbClr val="000000"/>
                        </a:solidFill>
                        <a:latin typeface="Arial"/>
                      </a:endParaRPr>
                    </a:p>
                  </a:txBody>
                  <a:tcPr marL="7374" marR="7374"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dirty="0"/>
                        <a:t>2.000</a:t>
                      </a:r>
                      <a:endParaRPr lang="id-ID" sz="1600" b="0" i="0" u="none" strike="noStrike" dirty="0">
                        <a:solidFill>
                          <a:srgbClr val="000000"/>
                        </a:solidFill>
                        <a:latin typeface="Arial"/>
                      </a:endParaRPr>
                    </a:p>
                  </a:txBody>
                  <a:tcPr marL="7374" marR="66368"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extLst>
                  <a:ext uri="{0D108BD9-81ED-4DB2-BD59-A6C34878D82A}">
                    <a16:rowId xmlns:a16="http://schemas.microsoft.com/office/drawing/2014/main" val="10003"/>
                  </a:ext>
                </a:extLst>
              </a:tr>
              <a:tr h="317502">
                <a:tc>
                  <a:txBody>
                    <a:bodyPr/>
                    <a:lstStyle/>
                    <a:p>
                      <a:pPr algn="l" rtl="0" fontAlgn="t"/>
                      <a:r>
                        <a:rPr lang="id-ID" sz="1600" u="none" strike="noStrike"/>
                        <a:t>Bbn Penyusutan </a:t>
                      </a:r>
                      <a:endParaRPr lang="id-ID" sz="1600" b="0" i="0" u="none" strike="noStrike">
                        <a:solidFill>
                          <a:srgbClr val="000000"/>
                        </a:solidFill>
                        <a:latin typeface="Arial"/>
                      </a:endParaRPr>
                    </a:p>
                  </a:txBody>
                  <a:tcPr marL="7374" marR="7374" marT="7374" marB="0" anchor="ctr"/>
                </a:tc>
                <a:tc>
                  <a:txBody>
                    <a:bodyPr/>
                    <a:lstStyle/>
                    <a:p>
                      <a:pPr algn="r" rtl="0" fontAlgn="t"/>
                      <a:r>
                        <a:rPr lang="id-ID" sz="1600" u="none" strike="noStrike"/>
                        <a:t>3.000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3.000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3.000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3.000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 </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 </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 </a:t>
                      </a:r>
                      <a:endParaRPr lang="id-ID" sz="1600" b="0" i="0" u="none" strike="noStrike">
                        <a:solidFill>
                          <a:srgbClr val="000000"/>
                        </a:solidFill>
                        <a:latin typeface="Arial"/>
                      </a:endParaRPr>
                    </a:p>
                  </a:txBody>
                  <a:tcPr marL="7374" marR="66368" marT="7374" marB="0" anchor="ctr"/>
                </a:tc>
                <a:extLst>
                  <a:ext uri="{0D108BD9-81ED-4DB2-BD59-A6C34878D82A}">
                    <a16:rowId xmlns:a16="http://schemas.microsoft.com/office/drawing/2014/main" val="10004"/>
                  </a:ext>
                </a:extLst>
              </a:tr>
              <a:tr h="317502">
                <a:tc>
                  <a:txBody>
                    <a:bodyPr/>
                    <a:lstStyle/>
                    <a:p>
                      <a:pPr algn="l" rtl="0" fontAlgn="t"/>
                      <a:r>
                        <a:rPr lang="id-ID" sz="1600" u="none" strike="noStrike"/>
                        <a:t>Total Beban </a:t>
                      </a:r>
                      <a:endParaRPr lang="id-ID" sz="1600" b="0" i="0" u="none" strike="noStrike">
                        <a:solidFill>
                          <a:srgbClr val="000000"/>
                        </a:solidFill>
                        <a:latin typeface="Arial"/>
                      </a:endParaRPr>
                    </a:p>
                  </a:txBody>
                  <a:tcPr marL="7374" marR="7374" marT="7374" marB="0" anchor="ctr"/>
                </a:tc>
                <a:tc>
                  <a:txBody>
                    <a:bodyPr/>
                    <a:lstStyle/>
                    <a:p>
                      <a:pPr algn="r" rtl="0" fontAlgn="t"/>
                      <a:r>
                        <a:rPr lang="id-ID" sz="1600" u="none" strike="noStrike"/>
                        <a:t>5.000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5.000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5.000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5.000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extLst>
                  <a:ext uri="{0D108BD9-81ED-4DB2-BD59-A6C34878D82A}">
                    <a16:rowId xmlns:a16="http://schemas.microsoft.com/office/drawing/2014/main" val="10005"/>
                  </a:ext>
                </a:extLst>
              </a:tr>
              <a:tr h="317502">
                <a:tc>
                  <a:txBody>
                    <a:bodyPr/>
                    <a:lstStyle/>
                    <a:p>
                      <a:pPr algn="l" rtl="0" fontAlgn="t"/>
                      <a:r>
                        <a:rPr lang="id-ID" sz="1600" u="none" strike="noStrike"/>
                        <a:t>Penghasilan kena pajak</a:t>
                      </a:r>
                      <a:endParaRPr lang="id-ID" sz="1600" b="0" i="0" u="none" strike="noStrike">
                        <a:solidFill>
                          <a:srgbClr val="000000"/>
                        </a:solidFill>
                        <a:latin typeface="Arial"/>
                      </a:endParaRPr>
                    </a:p>
                  </a:txBody>
                  <a:tcPr marL="7374" marR="7374"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5.000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5.000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8.000</a:t>
                      </a:r>
                      <a:endParaRPr lang="id-ID" sz="1600" b="0" i="0" u="none" strike="noStrike">
                        <a:solidFill>
                          <a:srgbClr val="000000"/>
                        </a:solidFill>
                        <a:latin typeface="Arial"/>
                      </a:endParaRPr>
                    </a:p>
                  </a:txBody>
                  <a:tcPr marL="7374" marR="66368" marT="7374" marB="0" anchor="ctr"/>
                </a:tc>
                <a:extLst>
                  <a:ext uri="{0D108BD9-81ED-4DB2-BD59-A6C34878D82A}">
                    <a16:rowId xmlns:a16="http://schemas.microsoft.com/office/drawing/2014/main" val="10006"/>
                  </a:ext>
                </a:extLst>
              </a:tr>
              <a:tr h="317502">
                <a:tc>
                  <a:txBody>
                    <a:bodyPr/>
                    <a:lstStyle/>
                    <a:p>
                      <a:pPr algn="l" rtl="0" fontAlgn="t"/>
                      <a:r>
                        <a:rPr lang="id-ID" sz="1600" u="none" strike="noStrike"/>
                        <a:t>Pajak terutang</a:t>
                      </a:r>
                      <a:endParaRPr lang="id-ID" sz="1600" b="0" i="0" u="none" strike="noStrike">
                        <a:solidFill>
                          <a:srgbClr val="000000"/>
                        </a:solidFill>
                        <a:latin typeface="Arial"/>
                      </a:endParaRPr>
                    </a:p>
                  </a:txBody>
                  <a:tcPr marL="7374" marR="7374" marT="7374" marB="0" anchor="ctr"/>
                </a:tc>
                <a:tc>
                  <a:txBody>
                    <a:bodyPr/>
                    <a:lstStyle/>
                    <a:p>
                      <a:pPr algn="r" rtl="0" fontAlgn="t"/>
                      <a:r>
                        <a:rPr lang="id-ID" sz="1600" u="none" strike="noStrike"/>
                        <a:t>500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500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500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500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1.250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1.250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2.000</a:t>
                      </a:r>
                      <a:endParaRPr lang="id-ID" sz="1600" b="0" i="0" u="none" strike="noStrike">
                        <a:solidFill>
                          <a:srgbClr val="000000"/>
                        </a:solidFill>
                        <a:latin typeface="Arial"/>
                      </a:endParaRPr>
                    </a:p>
                  </a:txBody>
                  <a:tcPr marL="7374" marR="66368" marT="7374" marB="0" anchor="ctr"/>
                </a:tc>
                <a:extLst>
                  <a:ext uri="{0D108BD9-81ED-4DB2-BD59-A6C34878D82A}">
                    <a16:rowId xmlns:a16="http://schemas.microsoft.com/office/drawing/2014/main" val="10007"/>
                  </a:ext>
                </a:extLst>
              </a:tr>
              <a:tr h="317502">
                <a:tc>
                  <a:txBody>
                    <a:bodyPr/>
                    <a:lstStyle/>
                    <a:p>
                      <a:pPr algn="l" rtl="0" fontAlgn="t"/>
                      <a:r>
                        <a:rPr lang="id-ID" sz="1600" u="none" strike="noStrike"/>
                        <a:t>Penghasilan stlh pajak</a:t>
                      </a:r>
                      <a:endParaRPr lang="id-ID" sz="1600" b="0" i="0" u="none" strike="noStrike">
                        <a:solidFill>
                          <a:srgbClr val="000000"/>
                        </a:solidFill>
                        <a:latin typeface="Arial"/>
                      </a:endParaRPr>
                    </a:p>
                  </a:txBody>
                  <a:tcPr marL="7374" marR="7374" marT="7374" marB="0" anchor="ctr"/>
                </a:tc>
                <a:tc>
                  <a:txBody>
                    <a:bodyPr/>
                    <a:lstStyle/>
                    <a:p>
                      <a:pPr algn="r" rtl="0" fontAlgn="t"/>
                      <a:r>
                        <a:rPr lang="id-ID" sz="1600" u="none" strike="noStrike"/>
                        <a:t>1.500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1.500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1.500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1.500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3.750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a:t>3.750</a:t>
                      </a:r>
                      <a:endParaRPr lang="id-ID" sz="1600" b="0" i="0" u="none" strike="noStrike">
                        <a:solidFill>
                          <a:srgbClr val="000000"/>
                        </a:solidFill>
                        <a:latin typeface="Arial"/>
                      </a:endParaRPr>
                    </a:p>
                  </a:txBody>
                  <a:tcPr marL="7374" marR="66368" marT="7374" marB="0" anchor="ctr"/>
                </a:tc>
                <a:tc>
                  <a:txBody>
                    <a:bodyPr/>
                    <a:lstStyle/>
                    <a:p>
                      <a:pPr algn="r" rtl="0" fontAlgn="t"/>
                      <a:r>
                        <a:rPr lang="id-ID" sz="1600" u="none" strike="noStrike" dirty="0"/>
                        <a:t>6.000</a:t>
                      </a:r>
                      <a:endParaRPr lang="id-ID" sz="1600" b="0" i="0" u="none" strike="noStrike" dirty="0">
                        <a:solidFill>
                          <a:srgbClr val="000000"/>
                        </a:solidFill>
                        <a:latin typeface="Arial"/>
                      </a:endParaRPr>
                    </a:p>
                  </a:txBody>
                  <a:tcPr marL="7374" marR="66368" marT="7374" marB="0" anchor="ctr"/>
                </a:tc>
                <a:extLst>
                  <a:ext uri="{0D108BD9-81ED-4DB2-BD59-A6C34878D82A}">
                    <a16:rowId xmlns:a16="http://schemas.microsoft.com/office/drawing/2014/main" val="10008"/>
                  </a:ext>
                </a:extLst>
              </a:tr>
            </a:tbl>
          </a:graphicData>
        </a:graphic>
      </p:graphicFrame>
      <p:sp>
        <p:nvSpPr>
          <p:cNvPr id="10" name="Slide Number Placeholder 3">
            <a:extLst>
              <a:ext uri="{FF2B5EF4-FFF2-40B4-BE49-F238E27FC236}">
                <a16:creationId xmlns:a16="http://schemas.microsoft.com/office/drawing/2014/main" id="{C36270F6-CB25-4BAD-858C-DFBF21FB18E1}"/>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67</a:t>
            </a:fld>
            <a:endParaRPr lang="en-US" sz="1600" b="1" dirty="0">
              <a:latin typeface="+mj-lt"/>
            </a:endParaRPr>
          </a:p>
        </p:txBody>
      </p:sp>
    </p:spTree>
    <p:extLst>
      <p:ext uri="{BB962C8B-B14F-4D97-AF65-F5344CB8AC3E}">
        <p14:creationId xmlns:p14="http://schemas.microsoft.com/office/powerpoint/2010/main" val="1511044810"/>
      </p:ext>
    </p:extLst>
  </p:cSld>
  <p:clrMapOvr>
    <a:masterClrMapping/>
  </p:clrMapOvr>
  <p:transition spd="slow">
    <p:wip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62400" y="304800"/>
            <a:ext cx="8229600" cy="547688"/>
          </a:xfrm>
        </p:spPr>
        <p:txBody>
          <a:bodyPr>
            <a:noAutofit/>
          </a:bodyPr>
          <a:lstStyle/>
          <a:p>
            <a:r>
              <a:rPr lang="en-US" sz="4000" dirty="0">
                <a:latin typeface="Fjalla One" panose="02000506040000020004" pitchFamily="2" charset="0"/>
              </a:rPr>
              <a:t>ILUSTRASI</a:t>
            </a:r>
            <a:r>
              <a:rPr lang="id-ID" sz="4000" dirty="0">
                <a:latin typeface="Fjalla One" panose="02000506040000020004" pitchFamily="2" charset="0"/>
              </a:rPr>
              <a:t> – nilai sisa</a:t>
            </a:r>
            <a:endParaRPr lang="en-US" sz="4000" dirty="0">
              <a:latin typeface="Fjalla One" panose="02000506040000020004" pitchFamily="2" charset="0"/>
            </a:endParaRPr>
          </a:p>
        </p:txBody>
      </p:sp>
      <p:graphicFrame>
        <p:nvGraphicFramePr>
          <p:cNvPr id="5" name="Table 4"/>
          <p:cNvGraphicFramePr>
            <a:graphicFrameLocks noGrp="1"/>
          </p:cNvGraphicFramePr>
          <p:nvPr/>
        </p:nvGraphicFramePr>
        <p:xfrm>
          <a:off x="2166910" y="1571617"/>
          <a:ext cx="8215371" cy="4500587"/>
        </p:xfrm>
        <a:graphic>
          <a:graphicData uri="http://schemas.openxmlformats.org/drawingml/2006/table">
            <a:tbl>
              <a:tblPr/>
              <a:tblGrid>
                <a:gridCol w="2903085">
                  <a:extLst>
                    <a:ext uri="{9D8B030D-6E8A-4147-A177-3AD203B41FA5}">
                      <a16:colId xmlns:a16="http://schemas.microsoft.com/office/drawing/2014/main" val="20000"/>
                    </a:ext>
                  </a:extLst>
                </a:gridCol>
                <a:gridCol w="758898">
                  <a:extLst>
                    <a:ext uri="{9D8B030D-6E8A-4147-A177-3AD203B41FA5}">
                      <a16:colId xmlns:a16="http://schemas.microsoft.com/office/drawing/2014/main" val="20001"/>
                    </a:ext>
                  </a:extLst>
                </a:gridCol>
                <a:gridCol w="758898">
                  <a:extLst>
                    <a:ext uri="{9D8B030D-6E8A-4147-A177-3AD203B41FA5}">
                      <a16:colId xmlns:a16="http://schemas.microsoft.com/office/drawing/2014/main" val="20002"/>
                    </a:ext>
                  </a:extLst>
                </a:gridCol>
                <a:gridCol w="758898">
                  <a:extLst>
                    <a:ext uri="{9D8B030D-6E8A-4147-A177-3AD203B41FA5}">
                      <a16:colId xmlns:a16="http://schemas.microsoft.com/office/drawing/2014/main" val="20003"/>
                    </a:ext>
                  </a:extLst>
                </a:gridCol>
                <a:gridCol w="758898">
                  <a:extLst>
                    <a:ext uri="{9D8B030D-6E8A-4147-A177-3AD203B41FA5}">
                      <a16:colId xmlns:a16="http://schemas.microsoft.com/office/drawing/2014/main" val="20004"/>
                    </a:ext>
                  </a:extLst>
                </a:gridCol>
                <a:gridCol w="758898">
                  <a:extLst>
                    <a:ext uri="{9D8B030D-6E8A-4147-A177-3AD203B41FA5}">
                      <a16:colId xmlns:a16="http://schemas.microsoft.com/office/drawing/2014/main" val="20005"/>
                    </a:ext>
                  </a:extLst>
                </a:gridCol>
                <a:gridCol w="758898">
                  <a:extLst>
                    <a:ext uri="{9D8B030D-6E8A-4147-A177-3AD203B41FA5}">
                      <a16:colId xmlns:a16="http://schemas.microsoft.com/office/drawing/2014/main" val="20006"/>
                    </a:ext>
                  </a:extLst>
                </a:gridCol>
                <a:gridCol w="758898">
                  <a:extLst>
                    <a:ext uri="{9D8B030D-6E8A-4147-A177-3AD203B41FA5}">
                      <a16:colId xmlns:a16="http://schemas.microsoft.com/office/drawing/2014/main" val="20007"/>
                    </a:ext>
                  </a:extLst>
                </a:gridCol>
              </a:tblGrid>
              <a:tr h="292986">
                <a:tc>
                  <a:txBody>
                    <a:bodyPr/>
                    <a:lstStyle/>
                    <a:p>
                      <a:pPr algn="l" fontAlgn="t"/>
                      <a:r>
                        <a:rPr lang="id-ID" sz="1600" b="1" i="0" u="none" strike="noStrike" dirty="0">
                          <a:solidFill>
                            <a:srgbClr val="FFFFFF"/>
                          </a:solidFill>
                          <a:latin typeface="+mn-lt"/>
                        </a:rPr>
                        <a:t> </a:t>
                      </a:r>
                    </a:p>
                  </a:txBody>
                  <a:tcPr marL="6704" marR="6704" marT="6704"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000000"/>
                    </a:solidFill>
                  </a:tcPr>
                </a:tc>
                <a:tc>
                  <a:txBody>
                    <a:bodyPr/>
                    <a:lstStyle/>
                    <a:p>
                      <a:pPr algn="r" rtl="0" fontAlgn="t"/>
                      <a:r>
                        <a:rPr lang="id-ID" sz="1600" b="1" i="0" u="none" strike="noStrike">
                          <a:solidFill>
                            <a:srgbClr val="FFFFFF"/>
                          </a:solidFill>
                          <a:latin typeface="+mn-lt"/>
                        </a:rPr>
                        <a:t>20X1 </a:t>
                      </a:r>
                    </a:p>
                  </a:txBody>
                  <a:tcPr marL="6704" marR="60334" marT="6704" marB="0">
                    <a:lnL>
                      <a:noFill/>
                    </a:lnL>
                    <a:lnR>
                      <a:noFill/>
                    </a:lnR>
                    <a:lnT w="6350" cap="flat" cmpd="sng" algn="ctr">
                      <a:solidFill>
                        <a:srgbClr val="00000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000000"/>
                    </a:solidFill>
                  </a:tcPr>
                </a:tc>
                <a:tc>
                  <a:txBody>
                    <a:bodyPr/>
                    <a:lstStyle/>
                    <a:p>
                      <a:pPr algn="r" rtl="0" fontAlgn="t"/>
                      <a:r>
                        <a:rPr lang="id-ID" sz="1600" b="1" i="0" u="none" strike="noStrike">
                          <a:solidFill>
                            <a:srgbClr val="FFFFFF"/>
                          </a:solidFill>
                          <a:latin typeface="+mn-lt"/>
                        </a:rPr>
                        <a:t>20X2 </a:t>
                      </a:r>
                    </a:p>
                  </a:txBody>
                  <a:tcPr marL="6704" marR="60334" marT="6704" marB="0">
                    <a:lnL>
                      <a:noFill/>
                    </a:lnL>
                    <a:lnR>
                      <a:noFill/>
                    </a:lnR>
                    <a:lnT w="6350" cap="flat" cmpd="sng" algn="ctr">
                      <a:solidFill>
                        <a:srgbClr val="00000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000000"/>
                    </a:solidFill>
                  </a:tcPr>
                </a:tc>
                <a:tc>
                  <a:txBody>
                    <a:bodyPr/>
                    <a:lstStyle/>
                    <a:p>
                      <a:pPr algn="r" rtl="0" fontAlgn="t"/>
                      <a:r>
                        <a:rPr lang="id-ID" sz="1600" b="1" i="0" u="none" strike="noStrike">
                          <a:solidFill>
                            <a:srgbClr val="FFFFFF"/>
                          </a:solidFill>
                          <a:latin typeface="+mn-lt"/>
                        </a:rPr>
                        <a:t>20X3 </a:t>
                      </a:r>
                    </a:p>
                  </a:txBody>
                  <a:tcPr marL="6704" marR="60334" marT="6704" marB="0">
                    <a:lnL>
                      <a:noFill/>
                    </a:lnL>
                    <a:lnR>
                      <a:noFill/>
                    </a:lnR>
                    <a:lnT w="6350" cap="flat" cmpd="sng" algn="ctr">
                      <a:solidFill>
                        <a:srgbClr val="00000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000000"/>
                    </a:solidFill>
                  </a:tcPr>
                </a:tc>
                <a:tc>
                  <a:txBody>
                    <a:bodyPr/>
                    <a:lstStyle/>
                    <a:p>
                      <a:pPr algn="r" rtl="0" fontAlgn="t"/>
                      <a:r>
                        <a:rPr lang="id-ID" sz="1600" b="1" i="0" u="none" strike="noStrike">
                          <a:solidFill>
                            <a:srgbClr val="FFFFFF"/>
                          </a:solidFill>
                          <a:latin typeface="+mn-lt"/>
                        </a:rPr>
                        <a:t>20X4 </a:t>
                      </a:r>
                    </a:p>
                  </a:txBody>
                  <a:tcPr marL="6704" marR="60334" marT="6704" marB="0">
                    <a:lnL>
                      <a:noFill/>
                    </a:lnL>
                    <a:lnR>
                      <a:noFill/>
                    </a:lnR>
                    <a:lnT w="6350" cap="flat" cmpd="sng" algn="ctr">
                      <a:solidFill>
                        <a:srgbClr val="00000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000000"/>
                    </a:solidFill>
                  </a:tcPr>
                </a:tc>
                <a:tc>
                  <a:txBody>
                    <a:bodyPr/>
                    <a:lstStyle/>
                    <a:p>
                      <a:pPr algn="r" rtl="0" fontAlgn="t"/>
                      <a:r>
                        <a:rPr lang="id-ID" sz="1600" b="1" i="0" u="none" strike="noStrike">
                          <a:solidFill>
                            <a:srgbClr val="FFFFFF"/>
                          </a:solidFill>
                          <a:latin typeface="+mn-lt"/>
                        </a:rPr>
                        <a:t>20X5 </a:t>
                      </a:r>
                    </a:p>
                  </a:txBody>
                  <a:tcPr marL="6704" marR="60334" marT="6704"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000000"/>
                    </a:solidFill>
                  </a:tcPr>
                </a:tc>
                <a:tc>
                  <a:txBody>
                    <a:bodyPr/>
                    <a:lstStyle/>
                    <a:p>
                      <a:pPr algn="r" rtl="0" fontAlgn="t"/>
                      <a:r>
                        <a:rPr lang="id-ID" sz="1600" b="1" i="0" u="none" strike="noStrike">
                          <a:solidFill>
                            <a:srgbClr val="FFFFFF"/>
                          </a:solidFill>
                          <a:latin typeface="+mn-lt"/>
                        </a:rPr>
                        <a:t>20X6</a:t>
                      </a:r>
                    </a:p>
                  </a:txBody>
                  <a:tcPr marL="6704" marR="60334" marT="6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000000"/>
                    </a:solidFill>
                  </a:tcPr>
                </a:tc>
                <a:tc>
                  <a:txBody>
                    <a:bodyPr/>
                    <a:lstStyle/>
                    <a:p>
                      <a:pPr algn="r" rtl="0" fontAlgn="t"/>
                      <a:r>
                        <a:rPr lang="id-ID" sz="1600" b="1" i="0" u="none" strike="noStrike">
                          <a:solidFill>
                            <a:srgbClr val="FFFFFF"/>
                          </a:solidFill>
                          <a:latin typeface="+mn-lt"/>
                        </a:rPr>
                        <a:t>20X7</a:t>
                      </a:r>
                    </a:p>
                  </a:txBody>
                  <a:tcPr marL="6704" marR="60334" marT="6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302143">
                <a:tc>
                  <a:txBody>
                    <a:bodyPr/>
                    <a:lstStyle/>
                    <a:p>
                      <a:pPr algn="l" rtl="0" fontAlgn="t"/>
                      <a:r>
                        <a:rPr lang="id-ID" sz="1600" b="1" i="0" u="none" strike="noStrike" dirty="0">
                          <a:solidFill>
                            <a:srgbClr val="000000"/>
                          </a:solidFill>
                          <a:latin typeface="+mn-lt"/>
                        </a:rPr>
                        <a:t>AKUNTANSI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01"/>
                  </a:ext>
                </a:extLst>
              </a:tr>
              <a:tr h="302143">
                <a:tc>
                  <a:txBody>
                    <a:bodyPr/>
                    <a:lstStyle/>
                    <a:p>
                      <a:pPr algn="l" rtl="0" fontAlgn="t"/>
                      <a:r>
                        <a:rPr lang="id-ID" sz="1600" b="0" i="0" u="none" strike="noStrike" dirty="0">
                          <a:solidFill>
                            <a:srgbClr val="000000"/>
                          </a:solidFill>
                          <a:latin typeface="+mn-lt"/>
                        </a:rPr>
                        <a:t>Laba sblm pajak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3.000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3.000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3.000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3.000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3.000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6.000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r h="302143">
                <a:tc>
                  <a:txBody>
                    <a:bodyPr/>
                    <a:lstStyle/>
                    <a:p>
                      <a:pPr algn="l" rtl="0" fontAlgn="t"/>
                      <a:r>
                        <a:rPr lang="id-ID" sz="1600" b="0" i="0" u="none" strike="noStrike">
                          <a:solidFill>
                            <a:srgbClr val="000000"/>
                          </a:solidFill>
                          <a:latin typeface="+mn-lt"/>
                        </a:rPr>
                        <a:t>Beban Pajak (akt)</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dirty="0">
                          <a:solidFill>
                            <a:srgbClr val="000000"/>
                          </a:solidFill>
                          <a:latin typeface="+mn-lt"/>
                        </a:rPr>
                        <a:t>750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750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750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750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750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1.250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1.500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302143">
                <a:tc>
                  <a:txBody>
                    <a:bodyPr/>
                    <a:lstStyle/>
                    <a:p>
                      <a:pPr algn="l" rtl="0" fontAlgn="t"/>
                      <a:r>
                        <a:rPr lang="id-ID" sz="1600" b="1" i="0" u="none" strike="noStrike">
                          <a:solidFill>
                            <a:srgbClr val="000000"/>
                          </a:solidFill>
                          <a:latin typeface="+mn-lt"/>
                        </a:rPr>
                        <a:t>PAJAK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dirty="0">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dirty="0">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04"/>
                  </a:ext>
                </a:extLst>
              </a:tr>
              <a:tr h="302143">
                <a:tc>
                  <a:txBody>
                    <a:bodyPr/>
                    <a:lstStyle/>
                    <a:p>
                      <a:pPr algn="l" rtl="0" fontAlgn="t"/>
                      <a:r>
                        <a:rPr lang="id-ID" sz="1600" b="0" i="0" u="none" strike="noStrike" dirty="0">
                          <a:solidFill>
                            <a:srgbClr val="000000"/>
                          </a:solidFill>
                          <a:latin typeface="+mn-lt"/>
                        </a:rPr>
                        <a:t>Penghasilan kena pajak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dirty="0">
                          <a:solidFill>
                            <a:srgbClr val="000000"/>
                          </a:solidFill>
                          <a:latin typeface="+mn-lt"/>
                        </a:rPr>
                        <a:t>2.000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8.000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05"/>
                  </a:ext>
                </a:extLst>
              </a:tr>
              <a:tr h="302143">
                <a:tc>
                  <a:txBody>
                    <a:bodyPr/>
                    <a:lstStyle/>
                    <a:p>
                      <a:pPr algn="l" rtl="0" fontAlgn="t"/>
                      <a:r>
                        <a:rPr lang="id-ID" sz="1600" b="0" i="0" u="none" strike="noStrike">
                          <a:solidFill>
                            <a:srgbClr val="000000"/>
                          </a:solidFill>
                          <a:latin typeface="+mn-lt"/>
                        </a:rPr>
                        <a:t>Pajak terutang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dirty="0">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1.250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1.250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06"/>
                  </a:ext>
                </a:extLst>
              </a:tr>
              <a:tr h="302143">
                <a:tc>
                  <a:txBody>
                    <a:bodyPr/>
                    <a:lstStyle/>
                    <a:p>
                      <a:pPr algn="l" rtl="0" fontAlgn="t"/>
                      <a:r>
                        <a:rPr lang="id-ID" sz="1600" b="1" i="0" u="none" strike="noStrike">
                          <a:solidFill>
                            <a:srgbClr val="000000"/>
                          </a:solidFill>
                          <a:latin typeface="+mn-lt"/>
                        </a:rPr>
                        <a:t>Perbedaan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dirty="0">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07"/>
                  </a:ext>
                </a:extLst>
              </a:tr>
              <a:tr h="302143">
                <a:tc>
                  <a:txBody>
                    <a:bodyPr/>
                    <a:lstStyle/>
                    <a:p>
                      <a:pPr algn="l" rtl="0" fontAlgn="t"/>
                      <a:r>
                        <a:rPr lang="id-ID" sz="1600" b="0" i="0" u="none" strike="noStrike">
                          <a:solidFill>
                            <a:srgbClr val="000000"/>
                          </a:solidFill>
                          <a:latin typeface="+mn-lt"/>
                        </a:rPr>
                        <a:t>Perbedaan laba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1.000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1.000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dirty="0">
                          <a:solidFill>
                            <a:srgbClr val="000000"/>
                          </a:solidFill>
                          <a:latin typeface="+mn-lt"/>
                        </a:rPr>
                        <a:t>1.000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1.000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08"/>
                  </a:ext>
                </a:extLst>
              </a:tr>
              <a:tr h="302143">
                <a:tc>
                  <a:txBody>
                    <a:bodyPr/>
                    <a:lstStyle/>
                    <a:p>
                      <a:pPr algn="l" rtl="0" fontAlgn="t"/>
                      <a:r>
                        <a:rPr lang="id-ID" sz="1600" b="0" i="0" u="none" strike="noStrike">
                          <a:solidFill>
                            <a:srgbClr val="000000"/>
                          </a:solidFill>
                          <a:latin typeface="+mn-lt"/>
                        </a:rPr>
                        <a:t>Perbedaan pajak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09"/>
                  </a:ext>
                </a:extLst>
              </a:tr>
              <a:tr h="279742">
                <a:tc>
                  <a:txBody>
                    <a:bodyPr/>
                    <a:lstStyle/>
                    <a:p>
                      <a:pPr algn="l" rtl="0" fontAlgn="t"/>
                      <a:r>
                        <a:rPr lang="id-ID" sz="1600" b="0" i="0" u="none" strike="noStrike">
                          <a:solidFill>
                            <a:srgbClr val="000000"/>
                          </a:solidFill>
                          <a:latin typeface="+mn-lt"/>
                        </a:rPr>
                        <a:t>Kewajiban pajak tangguhan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dirty="0">
                          <a:solidFill>
                            <a:srgbClr val="000000"/>
                          </a:solidFill>
                          <a:latin typeface="+mn-lt"/>
                        </a:rPr>
                        <a:t>750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1.000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10"/>
                  </a:ext>
                </a:extLst>
              </a:tr>
              <a:tr h="302143">
                <a:tc>
                  <a:txBody>
                    <a:bodyPr/>
                    <a:lstStyle/>
                    <a:p>
                      <a:pPr algn="l" rtl="0" fontAlgn="t"/>
                      <a:r>
                        <a:rPr lang="id-ID" sz="1600" b="1" i="0" u="none" strike="noStrike">
                          <a:solidFill>
                            <a:srgbClr val="000000"/>
                          </a:solidFill>
                          <a:latin typeface="+mn-lt"/>
                        </a:rPr>
                        <a:t>Beban pajak (L/R)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fontAlgn="t"/>
                      <a:r>
                        <a:rPr lang="id-ID" sz="1600" b="0" i="0" u="none" strike="noStrike">
                          <a:solidFill>
                            <a:srgbClr val="000000"/>
                          </a:solidFill>
                          <a:latin typeface="+mn-lt"/>
                        </a:rPr>
                        <a:t>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11"/>
                  </a:ext>
                </a:extLst>
              </a:tr>
              <a:tr h="302143">
                <a:tc>
                  <a:txBody>
                    <a:bodyPr/>
                    <a:lstStyle/>
                    <a:p>
                      <a:pPr algn="l" rtl="0" fontAlgn="t"/>
                      <a:r>
                        <a:rPr lang="id-ID" sz="1600" b="0" i="0" u="none" strike="noStrike">
                          <a:solidFill>
                            <a:srgbClr val="000000"/>
                          </a:solidFill>
                          <a:latin typeface="+mn-lt"/>
                        </a:rPr>
                        <a:t>Beban pajak kini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dirty="0">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1.250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1.250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2.000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12"/>
                  </a:ext>
                </a:extLst>
              </a:tr>
              <a:tr h="302143">
                <a:tc>
                  <a:txBody>
                    <a:bodyPr/>
                    <a:lstStyle/>
                    <a:p>
                      <a:pPr algn="l" rtl="0" fontAlgn="t"/>
                      <a:r>
                        <a:rPr lang="id-ID" sz="1600" b="0" i="0" u="none" strike="noStrike">
                          <a:solidFill>
                            <a:srgbClr val="000000"/>
                          </a:solidFill>
                          <a:latin typeface="+mn-lt"/>
                        </a:rPr>
                        <a:t>Beban pajak tangguhan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a:solidFill>
                            <a:srgbClr val="000000"/>
                          </a:solidFill>
                          <a:latin typeface="+mn-lt"/>
                        </a:rPr>
                        <a:t>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0" i="0" u="none" strike="noStrike" dirty="0">
                          <a:solidFill>
                            <a:srgbClr val="000000"/>
                          </a:solidFill>
                          <a:latin typeface="+mn-lt"/>
                        </a:rPr>
                        <a:t>-500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13"/>
                  </a:ext>
                </a:extLst>
              </a:tr>
              <a:tr h="302143">
                <a:tc>
                  <a:txBody>
                    <a:bodyPr/>
                    <a:lstStyle/>
                    <a:p>
                      <a:pPr algn="l" rtl="0" fontAlgn="t"/>
                      <a:r>
                        <a:rPr lang="id-ID" sz="1600" b="0" i="0" u="none" strike="noStrike" dirty="0">
                          <a:solidFill>
                            <a:srgbClr val="000000"/>
                          </a:solidFill>
                          <a:latin typeface="+mn-lt"/>
                        </a:rPr>
                        <a:t>Total beban pajak </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1" i="0" u="none" strike="noStrike">
                          <a:solidFill>
                            <a:srgbClr val="000000"/>
                          </a:solidFill>
                          <a:latin typeface="+mn-lt"/>
                        </a:rPr>
                        <a:t>750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1" i="0" u="none" strike="noStrike">
                          <a:solidFill>
                            <a:srgbClr val="000000"/>
                          </a:solidFill>
                          <a:latin typeface="+mn-lt"/>
                        </a:rPr>
                        <a:t>750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1" i="0" u="none" strike="noStrike">
                          <a:solidFill>
                            <a:srgbClr val="000000"/>
                          </a:solidFill>
                          <a:latin typeface="+mn-lt"/>
                        </a:rPr>
                        <a:t>750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1" i="0" u="none" strike="noStrike">
                          <a:solidFill>
                            <a:srgbClr val="000000"/>
                          </a:solidFill>
                          <a:latin typeface="+mn-lt"/>
                        </a:rPr>
                        <a:t>750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1" i="0" u="none" strike="noStrike">
                          <a:solidFill>
                            <a:srgbClr val="000000"/>
                          </a:solidFill>
                          <a:latin typeface="+mn-lt"/>
                        </a:rPr>
                        <a:t>750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1" i="0" u="none" strike="noStrike">
                          <a:solidFill>
                            <a:srgbClr val="000000"/>
                          </a:solidFill>
                          <a:latin typeface="+mn-lt"/>
                        </a:rPr>
                        <a:t>1.250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tc>
                  <a:txBody>
                    <a:bodyPr/>
                    <a:lstStyle/>
                    <a:p>
                      <a:pPr algn="r" rtl="0" fontAlgn="t"/>
                      <a:r>
                        <a:rPr lang="id-ID" sz="1600" b="1" i="0" u="none" strike="noStrike" dirty="0">
                          <a:solidFill>
                            <a:srgbClr val="000000"/>
                          </a:solidFill>
                          <a:latin typeface="+mn-lt"/>
                        </a:rPr>
                        <a:t>1.500</a:t>
                      </a:r>
                    </a:p>
                  </a:txBody>
                  <a:tcPr marL="6704" marR="6704" marT="6704" marB="0">
                    <a:lnL w="19050" cap="flat" cmpd="sng" algn="ctr">
                      <a:solidFill>
                        <a:srgbClr val="404040"/>
                      </a:solidFill>
                      <a:prstDash val="solid"/>
                      <a:round/>
                      <a:headEnd type="none" w="med" len="med"/>
                      <a:tailEnd type="none" w="med" len="med"/>
                    </a:lnL>
                    <a:lnR w="19050" cap="flat" cmpd="sng" algn="ctr">
                      <a:solidFill>
                        <a:srgbClr val="404040"/>
                      </a:solidFill>
                      <a:prstDash val="solid"/>
                      <a:round/>
                      <a:headEnd type="none" w="med" len="med"/>
                      <a:tailEnd type="none" w="med" len="med"/>
                    </a:lnR>
                    <a:lnT w="19050" cap="flat" cmpd="sng" algn="ctr">
                      <a:solidFill>
                        <a:srgbClr val="404040"/>
                      </a:solidFill>
                      <a:prstDash val="solid"/>
                      <a:round/>
                      <a:headEnd type="none" w="med" len="med"/>
                      <a:tailEnd type="none" w="med" len="med"/>
                    </a:lnT>
                    <a:lnB w="19050" cap="flat" cmpd="sng" algn="ctr">
                      <a:solidFill>
                        <a:srgbClr val="404040"/>
                      </a:solidFill>
                      <a:prstDash val="solid"/>
                      <a:round/>
                      <a:headEnd type="none" w="med" len="med"/>
                      <a:tailEnd type="none" w="med" len="med"/>
                    </a:lnB>
                    <a:solidFill>
                      <a:srgbClr val="D9D9D9"/>
                    </a:solidFill>
                  </a:tcPr>
                </a:tc>
                <a:extLst>
                  <a:ext uri="{0D108BD9-81ED-4DB2-BD59-A6C34878D82A}">
                    <a16:rowId xmlns:a16="http://schemas.microsoft.com/office/drawing/2014/main" val="10014"/>
                  </a:ext>
                </a:extLst>
              </a:tr>
            </a:tbl>
          </a:graphicData>
        </a:graphic>
      </p:graphicFrame>
      <p:sp>
        <p:nvSpPr>
          <p:cNvPr id="7" name="Slide Number Placeholder 3">
            <a:extLst>
              <a:ext uri="{FF2B5EF4-FFF2-40B4-BE49-F238E27FC236}">
                <a16:creationId xmlns:a16="http://schemas.microsoft.com/office/drawing/2014/main" id="{2B14262D-993E-4613-87F1-0B8D25769234}"/>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68</a:t>
            </a:fld>
            <a:endParaRPr lang="en-US" sz="1600" b="1" dirty="0">
              <a:latin typeface="+mj-lt"/>
            </a:endParaRPr>
          </a:p>
        </p:txBody>
      </p:sp>
    </p:spTree>
    <p:extLst>
      <p:ext uri="{BB962C8B-B14F-4D97-AF65-F5344CB8AC3E}">
        <p14:creationId xmlns:p14="http://schemas.microsoft.com/office/powerpoint/2010/main" val="3441807527"/>
      </p:ext>
    </p:extLst>
  </p:cSld>
  <p:clrMapOvr>
    <a:masterClrMapping/>
  </p:clrMapOvr>
  <p:transition spd="slow">
    <p:wip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10262000" cy="763600"/>
          </a:xfrm>
        </p:spPr>
        <p:txBody>
          <a:bodyPr>
            <a:noAutofit/>
          </a:bodyPr>
          <a:lstStyle/>
          <a:p>
            <a:r>
              <a:rPr lang="en-US" b="1" dirty="0">
                <a:latin typeface="Fjalla One" panose="02000506040000020004" pitchFamily="2" charset="0"/>
              </a:rPr>
              <a:t>ILUSTRASI</a:t>
            </a:r>
          </a:p>
        </p:txBody>
      </p:sp>
      <p:sp>
        <p:nvSpPr>
          <p:cNvPr id="5" name="Rectangle 3"/>
          <p:cNvSpPr txBox="1">
            <a:spLocks noChangeArrowheads="1"/>
          </p:cNvSpPr>
          <p:nvPr/>
        </p:nvSpPr>
        <p:spPr bwMode="auto">
          <a:xfrm>
            <a:off x="1676400" y="1524000"/>
            <a:ext cx="8458200" cy="4257706"/>
          </a:xfrm>
          <a:prstGeom prst="rect">
            <a:avLst/>
          </a:prstGeom>
          <a:solidFill>
            <a:schemeClr val="accent3">
              <a:lumMod val="40000"/>
              <a:lumOff val="60000"/>
            </a:schemeClr>
          </a:solidFill>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1800" kern="0" dirty="0">
                <a:solidFill>
                  <a:srgbClr val="86184A"/>
                </a:solidFill>
              </a:rPr>
              <a:t>J</a:t>
            </a:r>
            <a:r>
              <a:rPr lang="id-ID" sz="1800" kern="0" dirty="0">
                <a:solidFill>
                  <a:srgbClr val="86184A"/>
                </a:solidFill>
              </a:rPr>
              <a:t>urnal yang dibuat pada saat 20X1 – 20X4</a:t>
            </a:r>
          </a:p>
          <a:p>
            <a:pPr marL="342900" indent="-342900" defTabSz="914400" fontAlgn="base">
              <a:lnSpc>
                <a:spcPct val="90000"/>
              </a:lnSpc>
              <a:spcBef>
                <a:spcPct val="20000"/>
              </a:spcBef>
              <a:spcAft>
                <a:spcPct val="0"/>
              </a:spcAft>
              <a:buClr>
                <a:schemeClr val="tx2"/>
              </a:buClr>
              <a:tabLst>
                <a:tab pos="893763" algn="l"/>
                <a:tab pos="1797050" algn="l"/>
              </a:tabLst>
              <a:defRPr/>
            </a:pPr>
            <a:r>
              <a:rPr lang="id-ID" sz="1800" kern="0" dirty="0">
                <a:solidFill>
                  <a:srgbClr val="86184A"/>
                </a:solidFill>
              </a:rPr>
              <a:t>		Beban pajak tangguhan</a:t>
            </a:r>
            <a:r>
              <a:rPr lang="en-US" sz="1800" kern="0" dirty="0">
                <a:solidFill>
                  <a:srgbClr val="86184A"/>
                </a:solidFill>
              </a:rPr>
              <a:t> 	</a:t>
            </a:r>
            <a:r>
              <a:rPr lang="id-ID" sz="1800" kern="0" dirty="0">
                <a:solidFill>
                  <a:srgbClr val="86184A"/>
                </a:solidFill>
              </a:rPr>
              <a:t>	</a:t>
            </a:r>
            <a:r>
              <a:rPr lang="en-US" sz="1800" kern="0" dirty="0">
                <a:solidFill>
                  <a:srgbClr val="86184A"/>
                </a:solidFill>
              </a:rPr>
              <a:t>	</a:t>
            </a:r>
            <a:r>
              <a:rPr lang="id-ID" sz="1800" kern="0" dirty="0">
                <a:solidFill>
                  <a:srgbClr val="86184A"/>
                </a:solidFill>
              </a:rPr>
              <a:t>250</a:t>
            </a:r>
          </a:p>
          <a:p>
            <a:pPr marL="342900" indent="-342900" defTabSz="914400" fontAlgn="base">
              <a:lnSpc>
                <a:spcPct val="90000"/>
              </a:lnSpc>
              <a:spcBef>
                <a:spcPct val="20000"/>
              </a:spcBef>
              <a:spcAft>
                <a:spcPct val="0"/>
              </a:spcAft>
              <a:buClr>
                <a:schemeClr val="tx2"/>
              </a:buClr>
              <a:tabLst>
                <a:tab pos="893763" algn="l"/>
                <a:tab pos="1797050" algn="l"/>
              </a:tabLst>
              <a:defRPr/>
            </a:pPr>
            <a:r>
              <a:rPr lang="id-ID" sz="1800" kern="0" dirty="0">
                <a:solidFill>
                  <a:srgbClr val="86184A"/>
                </a:solidFill>
              </a:rPr>
              <a:t>			Liabilitas pajak tangguhan		</a:t>
            </a:r>
            <a:r>
              <a:rPr lang="en-US" sz="1800" kern="0" dirty="0">
                <a:solidFill>
                  <a:srgbClr val="86184A"/>
                </a:solidFill>
              </a:rPr>
              <a:t>	</a:t>
            </a:r>
            <a:r>
              <a:rPr lang="id-ID" sz="1800" kern="0" dirty="0">
                <a:solidFill>
                  <a:srgbClr val="86184A"/>
                </a:solidFill>
              </a:rPr>
              <a:t>250</a:t>
            </a:r>
          </a:p>
          <a:p>
            <a:pPr marL="342900" indent="-342900" defTabSz="914400" fontAlgn="base">
              <a:lnSpc>
                <a:spcPct val="90000"/>
              </a:lnSpc>
              <a:spcBef>
                <a:spcPts val="600"/>
              </a:spcBef>
              <a:spcAft>
                <a:spcPct val="0"/>
              </a:spcAft>
              <a:buClr>
                <a:schemeClr val="tx2"/>
              </a:buClr>
              <a:buFont typeface="Wingdings" pitchFamily="2" charset="2"/>
              <a:buChar char="§"/>
              <a:defRPr/>
            </a:pPr>
            <a:r>
              <a:rPr lang="id-ID" sz="1800" kern="0" dirty="0">
                <a:solidFill>
                  <a:srgbClr val="86184A"/>
                </a:solidFill>
              </a:rPr>
              <a:t>Jurnal yang dibuat pada 20X5</a:t>
            </a:r>
          </a:p>
          <a:p>
            <a:pPr marL="342900" indent="-342900" fontAlgn="base">
              <a:lnSpc>
                <a:spcPct val="90000"/>
              </a:lnSpc>
              <a:spcBef>
                <a:spcPct val="20000"/>
              </a:spcBef>
              <a:spcAft>
                <a:spcPct val="0"/>
              </a:spcAft>
              <a:buClr>
                <a:schemeClr val="tx2"/>
              </a:buClr>
              <a:tabLst>
                <a:tab pos="893763" algn="l"/>
                <a:tab pos="1881188" algn="l"/>
                <a:tab pos="5475288" algn="l"/>
                <a:tab pos="6369050" algn="l"/>
              </a:tabLst>
              <a:defRPr/>
            </a:pPr>
            <a:r>
              <a:rPr lang="id-ID" sz="1800" kern="0" dirty="0">
                <a:solidFill>
                  <a:srgbClr val="86184A"/>
                </a:solidFill>
              </a:rPr>
              <a:t>	</a:t>
            </a:r>
            <a:r>
              <a:rPr lang="en-US" sz="1800" kern="0" dirty="0">
                <a:solidFill>
                  <a:srgbClr val="86184A"/>
                </a:solidFill>
              </a:rPr>
              <a:t>	</a:t>
            </a:r>
            <a:r>
              <a:rPr lang="id-ID" sz="1800" kern="0" dirty="0">
                <a:solidFill>
                  <a:srgbClr val="86184A"/>
                </a:solidFill>
              </a:rPr>
              <a:t>Liabilitas  pajak tangguhan	500</a:t>
            </a:r>
          </a:p>
          <a:p>
            <a:pPr marL="342900" indent="-342900">
              <a:lnSpc>
                <a:spcPct val="90000"/>
              </a:lnSpc>
              <a:spcBef>
                <a:spcPct val="20000"/>
              </a:spcBef>
              <a:buClr>
                <a:schemeClr val="tx2"/>
              </a:buClr>
              <a:tabLst>
                <a:tab pos="893763" algn="l"/>
                <a:tab pos="1881188" algn="l"/>
                <a:tab pos="6369050" algn="l"/>
              </a:tabLst>
              <a:defRPr/>
            </a:pPr>
            <a:r>
              <a:rPr lang="id-ID" sz="1800" kern="0" dirty="0">
                <a:solidFill>
                  <a:srgbClr val="86184A"/>
                </a:solidFill>
              </a:rPr>
              <a:t>			</a:t>
            </a:r>
            <a:r>
              <a:rPr lang="en-US" sz="1800" kern="0" dirty="0">
                <a:solidFill>
                  <a:srgbClr val="86184A"/>
                </a:solidFill>
              </a:rPr>
              <a:t> </a:t>
            </a:r>
            <a:r>
              <a:rPr lang="id-ID" sz="1800" kern="0" dirty="0">
                <a:solidFill>
                  <a:srgbClr val="86184A"/>
                </a:solidFill>
              </a:rPr>
              <a:t>Beban </a:t>
            </a:r>
            <a:r>
              <a:rPr lang="en-US" sz="1800" kern="0" dirty="0">
                <a:solidFill>
                  <a:srgbClr val="86184A"/>
                </a:solidFill>
              </a:rPr>
              <a:t>(</a:t>
            </a:r>
            <a:r>
              <a:rPr lang="en-US" sz="1800" kern="0" dirty="0" err="1">
                <a:solidFill>
                  <a:srgbClr val="86184A"/>
                </a:solidFill>
              </a:rPr>
              <a:t>manfaat</a:t>
            </a:r>
            <a:r>
              <a:rPr lang="en-US" sz="1800" kern="0" dirty="0">
                <a:solidFill>
                  <a:srgbClr val="86184A"/>
                </a:solidFill>
              </a:rPr>
              <a:t>) </a:t>
            </a:r>
            <a:r>
              <a:rPr lang="id-ID" sz="1800" kern="0" dirty="0">
                <a:solidFill>
                  <a:srgbClr val="86184A"/>
                </a:solidFill>
              </a:rPr>
              <a:t>pajak tangguhan</a:t>
            </a:r>
            <a:r>
              <a:rPr lang="en-US" sz="1800" kern="0" dirty="0">
                <a:solidFill>
                  <a:srgbClr val="86184A"/>
                </a:solidFill>
              </a:rPr>
              <a:t> </a:t>
            </a:r>
            <a:r>
              <a:rPr lang="id-ID" sz="1800" kern="0" dirty="0">
                <a:solidFill>
                  <a:srgbClr val="86184A"/>
                </a:solidFill>
              </a:rPr>
              <a:t>	500</a:t>
            </a:r>
          </a:p>
          <a:p>
            <a:pPr marL="342900" indent="-342900" fontAlgn="base">
              <a:lnSpc>
                <a:spcPct val="90000"/>
              </a:lnSpc>
              <a:spcBef>
                <a:spcPts val="600"/>
              </a:spcBef>
              <a:spcAft>
                <a:spcPct val="0"/>
              </a:spcAft>
              <a:buClr>
                <a:schemeClr val="tx2"/>
              </a:buClr>
              <a:buFont typeface="Wingdings" pitchFamily="2" charset="2"/>
              <a:buChar char="§"/>
              <a:defRPr/>
            </a:pPr>
            <a:r>
              <a:rPr lang="id-ID" sz="1800" kern="0" dirty="0">
                <a:solidFill>
                  <a:srgbClr val="86184A"/>
                </a:solidFill>
              </a:rPr>
              <a:t>Jurnal yang dibuat pada 20X7</a:t>
            </a:r>
          </a:p>
          <a:p>
            <a:pPr marL="342900" indent="-342900" fontAlgn="base">
              <a:lnSpc>
                <a:spcPct val="90000"/>
              </a:lnSpc>
              <a:spcBef>
                <a:spcPct val="20000"/>
              </a:spcBef>
              <a:spcAft>
                <a:spcPct val="0"/>
              </a:spcAft>
              <a:buClr>
                <a:schemeClr val="tx2"/>
              </a:buClr>
              <a:tabLst>
                <a:tab pos="893763" algn="l"/>
              </a:tabLst>
              <a:defRPr/>
            </a:pPr>
            <a:r>
              <a:rPr lang="id-ID" sz="1800" kern="0" dirty="0">
                <a:solidFill>
                  <a:srgbClr val="86184A"/>
                </a:solidFill>
              </a:rPr>
              <a:t>	</a:t>
            </a:r>
            <a:r>
              <a:rPr lang="en-US" sz="1800" kern="0" dirty="0">
                <a:solidFill>
                  <a:srgbClr val="86184A"/>
                </a:solidFill>
              </a:rPr>
              <a:t>	</a:t>
            </a:r>
            <a:r>
              <a:rPr lang="id-ID" sz="1800" kern="0" dirty="0">
                <a:solidFill>
                  <a:srgbClr val="86184A"/>
                </a:solidFill>
              </a:rPr>
              <a:t>Liabilitas  pajak tangguhan		500</a:t>
            </a:r>
          </a:p>
          <a:p>
            <a:pPr marL="342900" indent="-342900">
              <a:lnSpc>
                <a:spcPct val="90000"/>
              </a:lnSpc>
              <a:spcBef>
                <a:spcPct val="20000"/>
              </a:spcBef>
              <a:buClr>
                <a:schemeClr val="tx2"/>
              </a:buClr>
              <a:tabLst>
                <a:tab pos="1978025" algn="l"/>
                <a:tab pos="6369050" algn="l"/>
              </a:tabLst>
              <a:defRPr/>
            </a:pPr>
            <a:r>
              <a:rPr lang="id-ID" sz="1800" kern="0" dirty="0">
                <a:solidFill>
                  <a:srgbClr val="86184A"/>
                </a:solidFill>
              </a:rPr>
              <a:t>		 Beban </a:t>
            </a:r>
            <a:r>
              <a:rPr lang="en-US" sz="1800" kern="0" dirty="0">
                <a:solidFill>
                  <a:srgbClr val="86184A"/>
                </a:solidFill>
              </a:rPr>
              <a:t>(</a:t>
            </a:r>
            <a:r>
              <a:rPr lang="en-US" sz="1800" kern="0" dirty="0" err="1">
                <a:solidFill>
                  <a:srgbClr val="86184A"/>
                </a:solidFill>
              </a:rPr>
              <a:t>manfaat</a:t>
            </a:r>
            <a:r>
              <a:rPr lang="en-US" sz="1800" kern="0" dirty="0">
                <a:solidFill>
                  <a:srgbClr val="86184A"/>
                </a:solidFill>
              </a:rPr>
              <a:t>) </a:t>
            </a:r>
            <a:r>
              <a:rPr lang="id-ID" sz="1800" kern="0" dirty="0">
                <a:solidFill>
                  <a:srgbClr val="86184A"/>
                </a:solidFill>
              </a:rPr>
              <a:t>pajak tangguhan</a:t>
            </a:r>
            <a:r>
              <a:rPr lang="en-US" sz="1800" kern="0" dirty="0">
                <a:solidFill>
                  <a:srgbClr val="86184A"/>
                </a:solidFill>
              </a:rPr>
              <a:t> </a:t>
            </a:r>
            <a:r>
              <a:rPr lang="id-ID" sz="1800" kern="0" dirty="0">
                <a:solidFill>
                  <a:srgbClr val="86184A"/>
                </a:solidFill>
              </a:rPr>
              <a:t>	500</a:t>
            </a:r>
          </a:p>
          <a:p>
            <a:pPr marL="342900" indent="-342900" fontAlgn="base">
              <a:lnSpc>
                <a:spcPct val="90000"/>
              </a:lnSpc>
              <a:spcBef>
                <a:spcPts val="600"/>
              </a:spcBef>
              <a:spcAft>
                <a:spcPct val="0"/>
              </a:spcAft>
              <a:buClr>
                <a:schemeClr val="tx2"/>
              </a:buClr>
              <a:buFont typeface="Wingdings" pitchFamily="2" charset="2"/>
              <a:buChar char="§"/>
              <a:defRPr/>
            </a:pPr>
            <a:r>
              <a:rPr lang="id-ID" sz="1800" kern="0" dirty="0">
                <a:solidFill>
                  <a:srgbClr val="86184A"/>
                </a:solidFill>
              </a:rPr>
              <a:t>Pada awal tahun 2005, liabilitas pajak tangguhan terakumulasi sebesar 1000.</a:t>
            </a:r>
          </a:p>
          <a:p>
            <a:pPr marL="342900" indent="-342900" fontAlgn="base">
              <a:lnSpc>
                <a:spcPct val="90000"/>
              </a:lnSpc>
              <a:spcBef>
                <a:spcPts val="600"/>
              </a:spcBef>
              <a:spcAft>
                <a:spcPct val="0"/>
              </a:spcAft>
              <a:buClr>
                <a:schemeClr val="tx2"/>
              </a:buClr>
              <a:buFont typeface="Wingdings" pitchFamily="2" charset="2"/>
              <a:buChar char="§"/>
              <a:defRPr/>
            </a:pPr>
            <a:r>
              <a:rPr lang="id-ID" sz="1800" kern="0" dirty="0">
                <a:solidFill>
                  <a:srgbClr val="86184A"/>
                </a:solidFill>
              </a:rPr>
              <a:t>Pada akhir tahun 2005, setelah depresiasi dicatat, perbedaan direaliasasi 500, sehingga liabilitas pajak tangguhan nilainya 500</a:t>
            </a:r>
          </a:p>
          <a:p>
            <a:pPr marL="342900" indent="-342900" fontAlgn="base">
              <a:lnSpc>
                <a:spcPct val="90000"/>
              </a:lnSpc>
              <a:spcBef>
                <a:spcPts val="600"/>
              </a:spcBef>
              <a:spcAft>
                <a:spcPct val="0"/>
              </a:spcAft>
              <a:buClr>
                <a:schemeClr val="tx2"/>
              </a:buClr>
              <a:buFont typeface="Wingdings" pitchFamily="2" charset="2"/>
              <a:buChar char="§"/>
              <a:defRPr/>
            </a:pPr>
            <a:r>
              <a:rPr lang="id-ID" sz="1800" kern="0" dirty="0">
                <a:solidFill>
                  <a:srgbClr val="86184A"/>
                </a:solidFill>
              </a:rPr>
              <a:t>Perbedaan ini akan hilang pada saat aset tersebut terjual di tahun 2007. Pajak mengakui keuntungan 3.000 akuntansi 1.000</a:t>
            </a:r>
          </a:p>
          <a:p>
            <a:pPr marL="342900" indent="-342900" defTabSz="914400" fontAlgn="base">
              <a:lnSpc>
                <a:spcPct val="90000"/>
              </a:lnSpc>
              <a:spcBef>
                <a:spcPct val="20000"/>
              </a:spcBef>
              <a:spcAft>
                <a:spcPct val="0"/>
              </a:spcAft>
              <a:buClr>
                <a:schemeClr val="tx2"/>
              </a:buClr>
              <a:buFont typeface="Wingdings" pitchFamily="2" charset="2"/>
              <a:buChar char="§"/>
              <a:defRPr/>
            </a:pPr>
            <a:endParaRPr lang="id-ID" sz="1800" kern="0" dirty="0">
              <a:solidFill>
                <a:srgbClr val="86184A"/>
              </a:solidFill>
            </a:endParaRPr>
          </a:p>
          <a:p>
            <a:pPr marL="342900" indent="-342900" defTabSz="914400" fontAlgn="base">
              <a:lnSpc>
                <a:spcPct val="90000"/>
              </a:lnSpc>
              <a:spcBef>
                <a:spcPct val="20000"/>
              </a:spcBef>
              <a:spcAft>
                <a:spcPct val="0"/>
              </a:spcAft>
              <a:buClr>
                <a:schemeClr val="tx2"/>
              </a:buClr>
              <a:defRPr/>
            </a:pPr>
            <a:endParaRPr lang="id-ID" sz="1800" kern="0" dirty="0">
              <a:solidFill>
                <a:srgbClr val="86184A"/>
              </a:solidFill>
            </a:endParaRPr>
          </a:p>
          <a:p>
            <a:pPr marL="342900" indent="-342900" defTabSz="914400" fontAlgn="base">
              <a:lnSpc>
                <a:spcPct val="90000"/>
              </a:lnSpc>
              <a:spcBef>
                <a:spcPct val="20000"/>
              </a:spcBef>
              <a:spcAft>
                <a:spcPct val="0"/>
              </a:spcAft>
              <a:buClr>
                <a:schemeClr val="tx2"/>
              </a:buClr>
              <a:defRPr/>
            </a:pPr>
            <a:endParaRPr lang="id-ID" sz="1800" kern="0" dirty="0">
              <a:solidFill>
                <a:srgbClr val="86184A"/>
              </a:solidFill>
            </a:endParaRPr>
          </a:p>
          <a:p>
            <a:pPr marL="342900" indent="-342900" defTabSz="914400" fontAlgn="base">
              <a:lnSpc>
                <a:spcPct val="90000"/>
              </a:lnSpc>
              <a:spcBef>
                <a:spcPct val="20000"/>
              </a:spcBef>
              <a:spcAft>
                <a:spcPct val="0"/>
              </a:spcAft>
              <a:buClr>
                <a:schemeClr val="tx2"/>
              </a:buClr>
              <a:buFont typeface="Wingdings" pitchFamily="2" charset="2"/>
              <a:buChar char="§"/>
              <a:defRPr/>
            </a:pPr>
            <a:endParaRPr lang="en-US" sz="1800" kern="0" dirty="0">
              <a:solidFill>
                <a:srgbClr val="86184A"/>
              </a:solidFill>
            </a:endParaRPr>
          </a:p>
        </p:txBody>
      </p:sp>
      <p:sp>
        <p:nvSpPr>
          <p:cNvPr id="7" name="Slide Number Placeholder 3">
            <a:extLst>
              <a:ext uri="{FF2B5EF4-FFF2-40B4-BE49-F238E27FC236}">
                <a16:creationId xmlns:a16="http://schemas.microsoft.com/office/drawing/2014/main" id="{42E38CAB-0ADA-4C9C-8787-F4BC6BE33838}"/>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69</a:t>
            </a:fld>
            <a:endParaRPr lang="en-US" sz="1600" b="1" dirty="0">
              <a:latin typeface="+mj-lt"/>
            </a:endParaRPr>
          </a:p>
        </p:txBody>
      </p:sp>
    </p:spTree>
    <p:extLst>
      <p:ext uri="{BB962C8B-B14F-4D97-AF65-F5344CB8AC3E}">
        <p14:creationId xmlns:p14="http://schemas.microsoft.com/office/powerpoint/2010/main" val="1855646540"/>
      </p:ext>
    </p:extLst>
  </p:cSld>
  <p:clrMapOvr>
    <a:masterClrMapping/>
  </p:clrMapOvr>
  <p:transition spd="slow">
    <p:wip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52400" y="399330"/>
            <a:ext cx="10179300" cy="768000"/>
          </a:xfrm>
        </p:spPr>
        <p:txBody>
          <a:bodyPr>
            <a:noAutofit/>
          </a:bodyPr>
          <a:lstStyle/>
          <a:p>
            <a:r>
              <a:rPr lang="en-US" sz="4000" dirty="0">
                <a:latin typeface="Fjalla One" panose="02000506040000020004" pitchFamily="2" charset="0"/>
              </a:rPr>
              <a:t>ILUSTRASI</a:t>
            </a:r>
            <a:r>
              <a:rPr lang="id-ID" sz="4000" dirty="0">
                <a:latin typeface="Fjalla One" panose="02000506040000020004" pitchFamily="2" charset="0"/>
              </a:rPr>
              <a:t> – kerugian fiskal</a:t>
            </a:r>
            <a:endParaRPr lang="en-US" sz="4000" dirty="0">
              <a:latin typeface="Fjalla One" panose="02000506040000020004" pitchFamily="2" charset="0"/>
            </a:endParaRPr>
          </a:p>
        </p:txBody>
      </p:sp>
      <p:sp>
        <p:nvSpPr>
          <p:cNvPr id="54275" name="Rectangle 3"/>
          <p:cNvSpPr>
            <a:spLocks noGrp="1" noChangeArrowheads="1"/>
          </p:cNvSpPr>
          <p:nvPr>
            <p:ph sz="quarter" idx="10"/>
          </p:nvPr>
        </p:nvSpPr>
        <p:spPr/>
        <p:txBody>
          <a:bodyPr/>
          <a:lstStyle/>
          <a:p>
            <a:pPr>
              <a:spcBef>
                <a:spcPts val="0"/>
              </a:spcBef>
            </a:pPr>
            <a:r>
              <a:rPr lang="en-US" dirty="0" err="1"/>
              <a:t>Entitas</a:t>
            </a:r>
            <a:r>
              <a:rPr lang="en-US" dirty="0"/>
              <a:t> A p</a:t>
            </a:r>
            <a:r>
              <a:rPr lang="id-ID" dirty="0"/>
              <a:t>ada tahun 20x1 mengalami kerugian fiskal 8.000 (diasumsikan kerugian akuntansi nilainya sama).</a:t>
            </a:r>
          </a:p>
          <a:p>
            <a:pPr>
              <a:spcBef>
                <a:spcPts val="0"/>
              </a:spcBef>
            </a:pPr>
            <a:r>
              <a:rPr lang="id-ID" dirty="0"/>
              <a:t>Pada 20x2 entitas laba 2.000, 20x3 laba 3.000 dan 20x4 laba sebesar 5.000.</a:t>
            </a:r>
            <a:r>
              <a:rPr lang="en-US" dirty="0"/>
              <a:t> </a:t>
            </a:r>
            <a:r>
              <a:rPr lang="en-US" dirty="0" err="1"/>
              <a:t>tarif</a:t>
            </a:r>
            <a:r>
              <a:rPr lang="en-US" dirty="0"/>
              <a:t> </a:t>
            </a:r>
            <a:r>
              <a:rPr lang="en-US" dirty="0" err="1"/>
              <a:t>pajak</a:t>
            </a:r>
            <a:r>
              <a:rPr lang="en-US" dirty="0"/>
              <a:t> 25%</a:t>
            </a:r>
            <a:endParaRPr lang="id-ID" dirty="0"/>
          </a:p>
          <a:p>
            <a:pPr>
              <a:spcBef>
                <a:spcPts val="0"/>
              </a:spcBef>
            </a:pPr>
            <a:r>
              <a:rPr lang="id-ID" dirty="0"/>
              <a:t>Tidak terjadi perbedaan akuntansi dan pajak</a:t>
            </a:r>
            <a:endParaRPr lang="en-US" dirty="0"/>
          </a:p>
        </p:txBody>
      </p:sp>
      <p:graphicFrame>
        <p:nvGraphicFramePr>
          <p:cNvPr id="5" name="Table 4"/>
          <p:cNvGraphicFramePr>
            <a:graphicFrameLocks noGrp="1"/>
          </p:cNvGraphicFramePr>
          <p:nvPr/>
        </p:nvGraphicFramePr>
        <p:xfrm>
          <a:off x="1905000" y="3467774"/>
          <a:ext cx="8239182" cy="1933113"/>
        </p:xfrm>
        <a:graphic>
          <a:graphicData uri="http://schemas.openxmlformats.org/drawingml/2006/table">
            <a:tbl>
              <a:tblPr/>
              <a:tblGrid>
                <a:gridCol w="3244386">
                  <a:extLst>
                    <a:ext uri="{9D8B030D-6E8A-4147-A177-3AD203B41FA5}">
                      <a16:colId xmlns:a16="http://schemas.microsoft.com/office/drawing/2014/main" val="20000"/>
                    </a:ext>
                  </a:extLst>
                </a:gridCol>
                <a:gridCol w="1248699">
                  <a:extLst>
                    <a:ext uri="{9D8B030D-6E8A-4147-A177-3AD203B41FA5}">
                      <a16:colId xmlns:a16="http://schemas.microsoft.com/office/drawing/2014/main" val="20001"/>
                    </a:ext>
                  </a:extLst>
                </a:gridCol>
                <a:gridCol w="1248699">
                  <a:extLst>
                    <a:ext uri="{9D8B030D-6E8A-4147-A177-3AD203B41FA5}">
                      <a16:colId xmlns:a16="http://schemas.microsoft.com/office/drawing/2014/main" val="20002"/>
                    </a:ext>
                  </a:extLst>
                </a:gridCol>
                <a:gridCol w="1248699">
                  <a:extLst>
                    <a:ext uri="{9D8B030D-6E8A-4147-A177-3AD203B41FA5}">
                      <a16:colId xmlns:a16="http://schemas.microsoft.com/office/drawing/2014/main" val="20003"/>
                    </a:ext>
                  </a:extLst>
                </a:gridCol>
                <a:gridCol w="1248699">
                  <a:extLst>
                    <a:ext uri="{9D8B030D-6E8A-4147-A177-3AD203B41FA5}">
                      <a16:colId xmlns:a16="http://schemas.microsoft.com/office/drawing/2014/main" val="20004"/>
                    </a:ext>
                  </a:extLst>
                </a:gridCol>
              </a:tblGrid>
              <a:tr h="264087">
                <a:tc>
                  <a:txBody>
                    <a:bodyPr/>
                    <a:lstStyle/>
                    <a:p>
                      <a:pPr algn="l" fontAlgn="t"/>
                      <a:r>
                        <a:rPr lang="id-ID" sz="1800" b="1" i="0" u="none" strike="noStrike" dirty="0">
                          <a:solidFill>
                            <a:srgbClr val="FFFFFF"/>
                          </a:solidFill>
                          <a:latin typeface="+mn-lt"/>
                        </a:rPr>
                        <a:t> </a:t>
                      </a:r>
                    </a:p>
                  </a:txBody>
                  <a:tcPr marL="8253" marR="8253"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34817"/>
                    </a:solidFill>
                  </a:tcPr>
                </a:tc>
                <a:tc>
                  <a:txBody>
                    <a:bodyPr/>
                    <a:lstStyle/>
                    <a:p>
                      <a:pPr algn="r" rtl="0" fontAlgn="t"/>
                      <a:r>
                        <a:rPr lang="id-ID" sz="1800" b="1" i="0" u="none" strike="noStrike">
                          <a:solidFill>
                            <a:srgbClr val="FFFFFF"/>
                          </a:solidFill>
                          <a:latin typeface="+mn-lt"/>
                        </a:rPr>
                        <a:t>20X1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34817"/>
                    </a:solidFill>
                  </a:tcPr>
                </a:tc>
                <a:tc>
                  <a:txBody>
                    <a:bodyPr/>
                    <a:lstStyle/>
                    <a:p>
                      <a:pPr algn="r" rtl="0" fontAlgn="t"/>
                      <a:r>
                        <a:rPr lang="id-ID" sz="1800" b="1" i="0" u="none" strike="noStrike" dirty="0">
                          <a:solidFill>
                            <a:srgbClr val="FFFFFF"/>
                          </a:solidFill>
                          <a:latin typeface="+mn-lt"/>
                        </a:rPr>
                        <a:t>20X2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34817"/>
                    </a:solidFill>
                  </a:tcPr>
                </a:tc>
                <a:tc>
                  <a:txBody>
                    <a:bodyPr/>
                    <a:lstStyle/>
                    <a:p>
                      <a:pPr algn="r" rtl="0" fontAlgn="t"/>
                      <a:r>
                        <a:rPr lang="id-ID" sz="1800" b="1" i="0" u="none" strike="noStrike" dirty="0">
                          <a:solidFill>
                            <a:srgbClr val="FFFFFF"/>
                          </a:solidFill>
                          <a:latin typeface="+mn-lt"/>
                        </a:rPr>
                        <a:t>20X3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34817"/>
                    </a:solidFill>
                  </a:tcPr>
                </a:tc>
                <a:tc>
                  <a:txBody>
                    <a:bodyPr/>
                    <a:lstStyle/>
                    <a:p>
                      <a:pPr algn="r" rtl="0" fontAlgn="t"/>
                      <a:r>
                        <a:rPr lang="id-ID" sz="1800" b="1" i="0" u="none" strike="noStrike">
                          <a:solidFill>
                            <a:srgbClr val="FFFFFF"/>
                          </a:solidFill>
                          <a:latin typeface="+mn-lt"/>
                        </a:rPr>
                        <a:t>20X4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34817"/>
                    </a:solidFill>
                  </a:tcPr>
                </a:tc>
                <a:extLst>
                  <a:ext uri="{0D108BD9-81ED-4DB2-BD59-A6C34878D82A}">
                    <a16:rowId xmlns:a16="http://schemas.microsoft.com/office/drawing/2014/main" val="10000"/>
                  </a:ext>
                </a:extLst>
              </a:tr>
              <a:tr h="330108">
                <a:tc>
                  <a:txBody>
                    <a:bodyPr/>
                    <a:lstStyle/>
                    <a:p>
                      <a:pPr algn="l" rtl="0" fontAlgn="t"/>
                      <a:r>
                        <a:rPr lang="id-ID" sz="1800" b="0" i="0" u="none" strike="noStrike" dirty="0">
                          <a:solidFill>
                            <a:srgbClr val="000000"/>
                          </a:solidFill>
                          <a:latin typeface="+mn-lt"/>
                        </a:rPr>
                        <a:t>Laba akuntansi</a:t>
                      </a:r>
                    </a:p>
                  </a:txBody>
                  <a:tcPr marL="8253" marR="8253"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800" b="0" i="0" u="none" strike="noStrike">
                          <a:solidFill>
                            <a:srgbClr val="000000"/>
                          </a:solidFill>
                          <a:latin typeface="+mn-lt"/>
                        </a:rPr>
                        <a:t>  (8.000)</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800" b="0" i="0" u="none" strike="noStrike">
                          <a:solidFill>
                            <a:srgbClr val="000000"/>
                          </a:solidFill>
                          <a:latin typeface="+mn-lt"/>
                        </a:rPr>
                        <a:t>    2.000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800" b="0" i="0" u="none" strike="noStrike">
                          <a:solidFill>
                            <a:srgbClr val="000000"/>
                          </a:solidFill>
                          <a:latin typeface="+mn-lt"/>
                        </a:rPr>
                        <a:t>    3.000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800" b="0" i="0" u="none" strike="noStrike">
                          <a:solidFill>
                            <a:srgbClr val="000000"/>
                          </a:solidFill>
                          <a:latin typeface="+mn-lt"/>
                        </a:rPr>
                        <a:t>    5.000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extLst>
                  <a:ext uri="{0D108BD9-81ED-4DB2-BD59-A6C34878D82A}">
                    <a16:rowId xmlns:a16="http://schemas.microsoft.com/office/drawing/2014/main" val="10001"/>
                  </a:ext>
                </a:extLst>
              </a:tr>
              <a:tr h="330108">
                <a:tc>
                  <a:txBody>
                    <a:bodyPr/>
                    <a:lstStyle/>
                    <a:p>
                      <a:pPr algn="l" rtl="0" fontAlgn="t"/>
                      <a:r>
                        <a:rPr lang="id-ID" sz="1800" b="0" i="0" u="none" strike="noStrike" dirty="0">
                          <a:solidFill>
                            <a:srgbClr val="000000"/>
                          </a:solidFill>
                          <a:latin typeface="+mn-lt"/>
                        </a:rPr>
                        <a:t>Beban pajak kini</a:t>
                      </a:r>
                    </a:p>
                  </a:txBody>
                  <a:tcPr marL="8253" marR="8253"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800" b="0" i="0" u="none" strike="noStrike">
                          <a:solidFill>
                            <a:srgbClr val="000000"/>
                          </a:solidFill>
                          <a:latin typeface="+mn-lt"/>
                        </a:rPr>
                        <a:t>           -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800" b="0" i="0" u="none" strike="noStrike">
                          <a:solidFill>
                            <a:srgbClr val="000000"/>
                          </a:solidFill>
                          <a:latin typeface="+mn-lt"/>
                        </a:rPr>
                        <a:t>           -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800" b="0" i="0" u="none" strike="noStrike">
                          <a:solidFill>
                            <a:srgbClr val="000000"/>
                          </a:solidFill>
                          <a:latin typeface="+mn-lt"/>
                        </a:rPr>
                        <a:t>           -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800" b="0" i="0" u="none" strike="noStrike" dirty="0">
                          <a:solidFill>
                            <a:srgbClr val="000000"/>
                          </a:solidFill>
                          <a:latin typeface="+mn-lt"/>
                        </a:rPr>
                        <a:t>      </a:t>
                      </a:r>
                      <a:r>
                        <a:rPr lang="en-US" sz="1800" b="0" i="0" u="none" strike="noStrike" dirty="0">
                          <a:solidFill>
                            <a:srgbClr val="000000"/>
                          </a:solidFill>
                          <a:latin typeface="+mn-lt"/>
                        </a:rPr>
                        <a:t>*</a:t>
                      </a:r>
                      <a:r>
                        <a:rPr lang="id-ID" sz="1800" b="0" i="0" u="none" strike="noStrike" dirty="0">
                          <a:solidFill>
                            <a:srgbClr val="000000"/>
                          </a:solidFill>
                          <a:latin typeface="+mn-lt"/>
                        </a:rPr>
                        <a:t>500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extLst>
                  <a:ext uri="{0D108BD9-81ED-4DB2-BD59-A6C34878D82A}">
                    <a16:rowId xmlns:a16="http://schemas.microsoft.com/office/drawing/2014/main" val="10002"/>
                  </a:ext>
                </a:extLst>
              </a:tr>
              <a:tr h="330108">
                <a:tc>
                  <a:txBody>
                    <a:bodyPr/>
                    <a:lstStyle/>
                    <a:p>
                      <a:pPr algn="l" rtl="0" fontAlgn="t"/>
                      <a:r>
                        <a:rPr lang="id-ID" sz="1800" b="0" i="0" u="none" strike="noStrike" dirty="0">
                          <a:solidFill>
                            <a:srgbClr val="000000"/>
                          </a:solidFill>
                          <a:latin typeface="+mn-lt"/>
                        </a:rPr>
                        <a:t>Beban </a:t>
                      </a:r>
                      <a:r>
                        <a:rPr lang="en-US" sz="1800" b="0" i="0" u="none" strike="noStrike" dirty="0">
                          <a:solidFill>
                            <a:srgbClr val="000000"/>
                          </a:solidFill>
                          <a:latin typeface="+mn-lt"/>
                        </a:rPr>
                        <a:t>(</a:t>
                      </a:r>
                      <a:r>
                        <a:rPr lang="en-US" sz="1800" b="0" i="0" u="none" strike="noStrike" dirty="0" err="1">
                          <a:solidFill>
                            <a:srgbClr val="000000"/>
                          </a:solidFill>
                          <a:latin typeface="+mn-lt"/>
                        </a:rPr>
                        <a:t>manfaat</a:t>
                      </a:r>
                      <a:r>
                        <a:rPr lang="en-US" sz="1800" b="0" i="0" u="none" strike="noStrike" dirty="0">
                          <a:solidFill>
                            <a:srgbClr val="000000"/>
                          </a:solidFill>
                          <a:latin typeface="+mn-lt"/>
                        </a:rPr>
                        <a:t>)</a:t>
                      </a:r>
                      <a:r>
                        <a:rPr lang="en-US" sz="1800" b="0" i="0" u="none" strike="noStrike" baseline="0" dirty="0">
                          <a:solidFill>
                            <a:srgbClr val="000000"/>
                          </a:solidFill>
                          <a:latin typeface="+mn-lt"/>
                        </a:rPr>
                        <a:t> </a:t>
                      </a:r>
                      <a:r>
                        <a:rPr lang="id-ID" sz="1800" b="0" i="0" u="none" strike="noStrike" dirty="0">
                          <a:solidFill>
                            <a:srgbClr val="000000"/>
                          </a:solidFill>
                          <a:latin typeface="+mn-lt"/>
                        </a:rPr>
                        <a:t>pajak tangguhan</a:t>
                      </a:r>
                    </a:p>
                  </a:txBody>
                  <a:tcPr marL="8253" marR="8253"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800" b="0" i="0" u="none" strike="noStrike" dirty="0">
                          <a:solidFill>
                            <a:srgbClr val="000000"/>
                          </a:solidFill>
                          <a:latin typeface="+mn-lt"/>
                        </a:rPr>
                        <a:t>  (2.000)</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800" b="0" i="0" u="none" strike="noStrike">
                          <a:solidFill>
                            <a:srgbClr val="000000"/>
                          </a:solidFill>
                          <a:latin typeface="+mn-lt"/>
                        </a:rPr>
                        <a:t>      500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800" b="0" i="0" u="none" strike="noStrike">
                          <a:solidFill>
                            <a:srgbClr val="000000"/>
                          </a:solidFill>
                          <a:latin typeface="+mn-lt"/>
                        </a:rPr>
                        <a:t>      750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800" b="0" i="0" u="none" strike="noStrike" dirty="0">
                          <a:solidFill>
                            <a:srgbClr val="000000"/>
                          </a:solidFill>
                          <a:latin typeface="+mn-lt"/>
                        </a:rPr>
                        <a:t>      750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extLst>
                  <a:ext uri="{0D108BD9-81ED-4DB2-BD59-A6C34878D82A}">
                    <a16:rowId xmlns:a16="http://schemas.microsoft.com/office/drawing/2014/main" val="10003"/>
                  </a:ext>
                </a:extLst>
              </a:tr>
              <a:tr h="330108">
                <a:tc>
                  <a:txBody>
                    <a:bodyPr/>
                    <a:lstStyle/>
                    <a:p>
                      <a:pPr algn="l" rtl="0" fontAlgn="t"/>
                      <a:r>
                        <a:rPr lang="id-ID" sz="1800" b="0" i="0" u="none" strike="noStrike" dirty="0">
                          <a:solidFill>
                            <a:srgbClr val="000000"/>
                          </a:solidFill>
                          <a:latin typeface="+mn-lt"/>
                        </a:rPr>
                        <a:t>Total beban </a:t>
                      </a:r>
                      <a:r>
                        <a:rPr lang="en-US" sz="1800" b="0" i="0" u="none" strike="noStrike" dirty="0">
                          <a:solidFill>
                            <a:srgbClr val="000000"/>
                          </a:solidFill>
                          <a:latin typeface="+mn-lt"/>
                        </a:rPr>
                        <a:t>(</a:t>
                      </a:r>
                      <a:r>
                        <a:rPr lang="en-US" sz="1800" b="0" i="0" u="none" strike="noStrike" dirty="0" err="1">
                          <a:solidFill>
                            <a:srgbClr val="000000"/>
                          </a:solidFill>
                          <a:latin typeface="+mn-lt"/>
                        </a:rPr>
                        <a:t>manfaat</a:t>
                      </a:r>
                      <a:r>
                        <a:rPr lang="en-US" sz="1800" b="0" i="0" u="none" strike="noStrike" dirty="0">
                          <a:solidFill>
                            <a:srgbClr val="000000"/>
                          </a:solidFill>
                          <a:latin typeface="+mn-lt"/>
                        </a:rPr>
                        <a:t>) </a:t>
                      </a:r>
                      <a:r>
                        <a:rPr lang="id-ID" sz="1800" b="0" i="0" u="none" strike="noStrike" dirty="0">
                          <a:solidFill>
                            <a:srgbClr val="000000"/>
                          </a:solidFill>
                          <a:latin typeface="+mn-lt"/>
                        </a:rPr>
                        <a:t>pajak</a:t>
                      </a:r>
                    </a:p>
                  </a:txBody>
                  <a:tcPr marL="8253" marR="8253"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800" b="0" i="0" u="none" strike="noStrike">
                          <a:solidFill>
                            <a:srgbClr val="000000"/>
                          </a:solidFill>
                          <a:latin typeface="+mn-lt"/>
                        </a:rPr>
                        <a:t>  (2.000)</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800" b="0" i="0" u="none" strike="noStrike">
                          <a:solidFill>
                            <a:srgbClr val="000000"/>
                          </a:solidFill>
                          <a:latin typeface="+mn-lt"/>
                        </a:rPr>
                        <a:t>      500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800" b="0" i="0" u="none" strike="noStrike">
                          <a:solidFill>
                            <a:srgbClr val="000000"/>
                          </a:solidFill>
                          <a:latin typeface="+mn-lt"/>
                        </a:rPr>
                        <a:t>      750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tc>
                  <a:txBody>
                    <a:bodyPr/>
                    <a:lstStyle/>
                    <a:p>
                      <a:pPr algn="r" rtl="0" fontAlgn="t"/>
                      <a:r>
                        <a:rPr lang="id-ID" sz="1800" b="0" i="0" u="none" strike="noStrike" dirty="0">
                          <a:solidFill>
                            <a:srgbClr val="000000"/>
                          </a:solidFill>
                          <a:latin typeface="+mn-lt"/>
                        </a:rPr>
                        <a:t>    1.250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FCC"/>
                    </a:solidFill>
                  </a:tcPr>
                </a:tc>
                <a:extLst>
                  <a:ext uri="{0D108BD9-81ED-4DB2-BD59-A6C34878D82A}">
                    <a16:rowId xmlns:a16="http://schemas.microsoft.com/office/drawing/2014/main" val="10004"/>
                  </a:ext>
                </a:extLst>
              </a:tr>
              <a:tr h="330108">
                <a:tc>
                  <a:txBody>
                    <a:bodyPr/>
                    <a:lstStyle/>
                    <a:p>
                      <a:pPr algn="l" rtl="0" fontAlgn="t"/>
                      <a:r>
                        <a:rPr lang="id-ID" sz="1800" b="0" i="0" u="none" strike="noStrike">
                          <a:solidFill>
                            <a:srgbClr val="000000"/>
                          </a:solidFill>
                          <a:latin typeface="+mn-lt"/>
                        </a:rPr>
                        <a:t>Laba setelah pajak </a:t>
                      </a:r>
                    </a:p>
                  </a:txBody>
                  <a:tcPr marL="8253" marR="8253"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800" b="0" i="0" u="none" strike="noStrike" dirty="0">
                          <a:solidFill>
                            <a:srgbClr val="000000"/>
                          </a:solidFill>
                          <a:latin typeface="+mn-lt"/>
                        </a:rPr>
                        <a:t>  (6.000)</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800" b="0" i="0" u="none" strike="noStrike" dirty="0">
                          <a:solidFill>
                            <a:srgbClr val="000000"/>
                          </a:solidFill>
                          <a:latin typeface="+mn-lt"/>
                        </a:rPr>
                        <a:t>    1.500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800" b="0" i="0" u="none" strike="noStrike" dirty="0">
                          <a:solidFill>
                            <a:srgbClr val="000000"/>
                          </a:solidFill>
                          <a:latin typeface="+mn-lt"/>
                        </a:rPr>
                        <a:t>    2.250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tc>
                  <a:txBody>
                    <a:bodyPr/>
                    <a:lstStyle/>
                    <a:p>
                      <a:pPr algn="r" rtl="0" fontAlgn="t"/>
                      <a:r>
                        <a:rPr lang="id-ID" sz="1800" b="0" i="0" u="none" strike="noStrike" dirty="0">
                          <a:solidFill>
                            <a:srgbClr val="000000"/>
                          </a:solidFill>
                          <a:latin typeface="+mn-lt"/>
                        </a:rPr>
                        <a:t>    3.750 </a:t>
                      </a:r>
                    </a:p>
                  </a:txBody>
                  <a:tcPr marL="8253" marR="74274" marT="825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E7"/>
                    </a:solidFill>
                  </a:tcPr>
                </a:tc>
                <a:extLst>
                  <a:ext uri="{0D108BD9-81ED-4DB2-BD59-A6C34878D82A}">
                    <a16:rowId xmlns:a16="http://schemas.microsoft.com/office/drawing/2014/main" val="10005"/>
                  </a:ext>
                </a:extLst>
              </a:tr>
            </a:tbl>
          </a:graphicData>
        </a:graphic>
      </p:graphicFrame>
      <p:sp>
        <p:nvSpPr>
          <p:cNvPr id="2" name="Rectangle 1">
            <a:extLst>
              <a:ext uri="{FF2B5EF4-FFF2-40B4-BE49-F238E27FC236}">
                <a16:creationId xmlns:a16="http://schemas.microsoft.com/office/drawing/2014/main" id="{7A36EA5E-CD43-4077-8D6F-292ECE8F43B8}"/>
              </a:ext>
            </a:extLst>
          </p:cNvPr>
          <p:cNvSpPr/>
          <p:nvPr/>
        </p:nvSpPr>
        <p:spPr>
          <a:xfrm>
            <a:off x="1752600" y="5406142"/>
            <a:ext cx="5808193" cy="830997"/>
          </a:xfrm>
          <a:prstGeom prst="rect">
            <a:avLst/>
          </a:prstGeom>
        </p:spPr>
        <p:txBody>
          <a:bodyPr wrap="none">
            <a:spAutoFit/>
          </a:bodyPr>
          <a:lstStyle/>
          <a:p>
            <a:pPr marL="342900" indent="-342900">
              <a:buFont typeface="Arial" panose="020B0604020202020204" pitchFamily="34" charset="0"/>
              <a:buChar char="•"/>
            </a:pPr>
            <a:r>
              <a:rPr lang="en-US" sz="1600" dirty="0"/>
              <a:t>(8.000) </a:t>
            </a:r>
            <a:r>
              <a:rPr lang="en-US" sz="1600" dirty="0" err="1"/>
              <a:t>sudah</a:t>
            </a:r>
            <a:r>
              <a:rPr lang="en-US" sz="1600" dirty="0"/>
              <a:t> </a:t>
            </a:r>
            <a:r>
              <a:rPr lang="en-US" sz="1600" dirty="0" err="1"/>
              <a:t>dikompensasi</a:t>
            </a:r>
            <a:r>
              <a:rPr lang="en-US" sz="1600" dirty="0"/>
              <a:t> 2.000 </a:t>
            </a:r>
            <a:r>
              <a:rPr lang="en-US" sz="1600" dirty="0" err="1"/>
              <a:t>dan</a:t>
            </a:r>
            <a:r>
              <a:rPr lang="en-US" sz="1600" dirty="0"/>
              <a:t> 3.000 </a:t>
            </a:r>
            <a:r>
              <a:rPr lang="en-US" sz="1600" dirty="0" err="1"/>
              <a:t>tersisa</a:t>
            </a:r>
            <a:r>
              <a:rPr lang="en-US" sz="1600" dirty="0"/>
              <a:t> 3.000 20X4</a:t>
            </a:r>
          </a:p>
          <a:p>
            <a:pPr marL="342900" indent="-342900">
              <a:buFont typeface="Arial" panose="020B0604020202020204" pitchFamily="34" charset="0"/>
              <a:buChar char="•"/>
            </a:pPr>
            <a:r>
              <a:rPr lang="en-US" sz="1600" dirty="0" err="1"/>
              <a:t>Sehingga</a:t>
            </a:r>
            <a:r>
              <a:rPr lang="en-US" sz="1600" dirty="0"/>
              <a:t> </a:t>
            </a:r>
            <a:r>
              <a:rPr lang="en-US" sz="1600" dirty="0" err="1"/>
              <a:t>atas</a:t>
            </a:r>
            <a:r>
              <a:rPr lang="en-US" sz="1600" dirty="0"/>
              <a:t> 5.000 – 3.000 = 2.000 </a:t>
            </a:r>
            <a:r>
              <a:rPr lang="en-US" sz="1600" dirty="0" err="1"/>
              <a:t>harus</a:t>
            </a:r>
            <a:r>
              <a:rPr lang="en-US" sz="1600" dirty="0"/>
              <a:t> </a:t>
            </a:r>
            <a:r>
              <a:rPr lang="en-US" sz="1600" dirty="0" err="1"/>
              <a:t>dibayar</a:t>
            </a:r>
            <a:r>
              <a:rPr lang="en-US" sz="1600" dirty="0"/>
              <a:t> </a:t>
            </a:r>
            <a:r>
              <a:rPr lang="en-US" sz="1600" dirty="0" err="1"/>
              <a:t>pajaknya</a:t>
            </a:r>
            <a:endParaRPr lang="en-US" sz="1600" dirty="0"/>
          </a:p>
          <a:p>
            <a:pPr marL="342900" indent="-342900">
              <a:buFont typeface="Arial" panose="020B0604020202020204" pitchFamily="34" charset="0"/>
              <a:buChar char="•"/>
            </a:pPr>
            <a:r>
              <a:rPr lang="en-US" sz="1600" dirty="0"/>
              <a:t>25% * 2.000 = 500</a:t>
            </a:r>
          </a:p>
        </p:txBody>
      </p:sp>
      <p:sp>
        <p:nvSpPr>
          <p:cNvPr id="7" name="Slide Number Placeholder 3">
            <a:extLst>
              <a:ext uri="{FF2B5EF4-FFF2-40B4-BE49-F238E27FC236}">
                <a16:creationId xmlns:a16="http://schemas.microsoft.com/office/drawing/2014/main" id="{E0372BF1-7C50-497A-8702-5D3152647CC4}"/>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70</a:t>
            </a:fld>
            <a:endParaRPr lang="en-US" sz="1600" b="1" dirty="0">
              <a:latin typeface="+mj-lt"/>
            </a:endParaRPr>
          </a:p>
        </p:txBody>
      </p:sp>
    </p:spTree>
    <p:extLst>
      <p:ext uri="{BB962C8B-B14F-4D97-AF65-F5344CB8AC3E}">
        <p14:creationId xmlns:p14="http://schemas.microsoft.com/office/powerpoint/2010/main" val="3120706498"/>
      </p:ext>
    </p:extLst>
  </p:cSld>
  <p:clrMapOvr>
    <a:masterClrMapping/>
  </p:clrMapOvr>
  <p:transition spd="slow">
    <p:wip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0"/>
          </p:nvPr>
        </p:nvGraphicFramePr>
        <p:xfrm>
          <a:off x="1143000" y="1752600"/>
          <a:ext cx="9906000" cy="4079240"/>
        </p:xfrm>
        <a:graphic>
          <a:graphicData uri="http://schemas.openxmlformats.org/drawingml/2006/table">
            <a:tbl>
              <a:tblPr firstRow="1" bandRow="1">
                <a:tableStyleId>{21E4AEA4-8DFA-4A89-87EB-49C32662AFE0}</a:tableStyleId>
              </a:tblPr>
              <a:tblGrid>
                <a:gridCol w="1139243">
                  <a:extLst>
                    <a:ext uri="{9D8B030D-6E8A-4147-A177-3AD203B41FA5}">
                      <a16:colId xmlns:a16="http://schemas.microsoft.com/office/drawing/2014/main" val="20000"/>
                    </a:ext>
                  </a:extLst>
                </a:gridCol>
                <a:gridCol w="5464757">
                  <a:extLst>
                    <a:ext uri="{9D8B030D-6E8A-4147-A177-3AD203B41FA5}">
                      <a16:colId xmlns:a16="http://schemas.microsoft.com/office/drawing/2014/main" val="20001"/>
                    </a:ext>
                  </a:extLst>
                </a:gridCol>
                <a:gridCol w="1651000">
                  <a:extLst>
                    <a:ext uri="{9D8B030D-6E8A-4147-A177-3AD203B41FA5}">
                      <a16:colId xmlns:a16="http://schemas.microsoft.com/office/drawing/2014/main" val="20002"/>
                    </a:ext>
                  </a:extLst>
                </a:gridCol>
                <a:gridCol w="1651000">
                  <a:extLst>
                    <a:ext uri="{9D8B030D-6E8A-4147-A177-3AD203B41FA5}">
                      <a16:colId xmlns:a16="http://schemas.microsoft.com/office/drawing/2014/main" val="20003"/>
                    </a:ext>
                  </a:extLst>
                </a:gridCol>
              </a:tblGrid>
              <a:tr h="370840">
                <a:tc>
                  <a:txBody>
                    <a:bodyPr/>
                    <a:lstStyle/>
                    <a:p>
                      <a:pPr algn="ctr"/>
                      <a:r>
                        <a:rPr lang="en-US" dirty="0" err="1"/>
                        <a:t>Tahun</a:t>
                      </a:r>
                      <a:endParaRPr lang="en-US" dirty="0"/>
                    </a:p>
                  </a:txBody>
                  <a:tcPr anchor="ctr"/>
                </a:tc>
                <a:tc gridSpan="3">
                  <a:txBody>
                    <a:bodyPr/>
                    <a:lstStyle/>
                    <a:p>
                      <a:pPr algn="ctr"/>
                      <a:r>
                        <a:rPr lang="en-US" dirty="0" err="1"/>
                        <a:t>Jurnal</a:t>
                      </a:r>
                      <a:endParaRPr lang="en-US" dirty="0"/>
                    </a:p>
                  </a:txBody>
                  <a:tcPr anchor="ct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10000"/>
                  </a:ext>
                </a:extLst>
              </a:tr>
              <a:tr h="370840">
                <a:tc>
                  <a:txBody>
                    <a:bodyPr/>
                    <a:lstStyle/>
                    <a:p>
                      <a:pPr algn="ctr"/>
                      <a:r>
                        <a:rPr lang="en-US" dirty="0"/>
                        <a:t>20X1</a:t>
                      </a:r>
                    </a:p>
                  </a:txBody>
                  <a:tcPr anchor="ctr"/>
                </a:tc>
                <a:tc>
                  <a:txBody>
                    <a:bodyPr/>
                    <a:lstStyle/>
                    <a:p>
                      <a:pPr algn="l"/>
                      <a:r>
                        <a:rPr lang="en-US" dirty="0" err="1"/>
                        <a:t>Aset</a:t>
                      </a:r>
                      <a:r>
                        <a:rPr lang="en-US" baseline="0" dirty="0"/>
                        <a:t> </a:t>
                      </a:r>
                      <a:r>
                        <a:rPr lang="en-US" baseline="0" dirty="0" err="1"/>
                        <a:t>pajak</a:t>
                      </a:r>
                      <a:r>
                        <a:rPr lang="en-US" baseline="0" dirty="0"/>
                        <a:t> </a:t>
                      </a:r>
                      <a:r>
                        <a:rPr lang="en-US" baseline="0" dirty="0" err="1"/>
                        <a:t>tangguhan</a:t>
                      </a:r>
                      <a:endParaRPr lang="en-US" dirty="0"/>
                    </a:p>
                  </a:txBody>
                  <a:tcPr anchor="ctr"/>
                </a:tc>
                <a:tc>
                  <a:txBody>
                    <a:bodyPr/>
                    <a:lstStyle/>
                    <a:p>
                      <a:pPr algn="r"/>
                      <a:r>
                        <a:rPr lang="en-US" dirty="0"/>
                        <a:t>2.000</a:t>
                      </a:r>
                    </a:p>
                  </a:txBody>
                  <a:tcPr anchor="ctr"/>
                </a:tc>
                <a:tc>
                  <a:txBody>
                    <a:bodyPr/>
                    <a:lstStyle/>
                    <a:p>
                      <a:pPr algn="r"/>
                      <a:endParaRPr lang="en-US" dirty="0"/>
                    </a:p>
                  </a:txBody>
                  <a:tcPr anchor="ctr"/>
                </a:tc>
                <a:extLst>
                  <a:ext uri="{0D108BD9-81ED-4DB2-BD59-A6C34878D82A}">
                    <a16:rowId xmlns:a16="http://schemas.microsoft.com/office/drawing/2014/main" val="10001"/>
                  </a:ext>
                </a:extLst>
              </a:tr>
              <a:tr h="370840">
                <a:tc>
                  <a:txBody>
                    <a:bodyPr/>
                    <a:lstStyle/>
                    <a:p>
                      <a:pPr algn="ctr"/>
                      <a:endParaRPr lang="en-US"/>
                    </a:p>
                  </a:txBody>
                  <a:tcPr anchor="ctr"/>
                </a:tc>
                <a:tc>
                  <a:txBody>
                    <a:bodyPr/>
                    <a:lstStyle/>
                    <a:p>
                      <a:pPr lvl="1" algn="l"/>
                      <a:r>
                        <a:rPr lang="en-US" dirty="0" err="1"/>
                        <a:t>Manfaat</a:t>
                      </a:r>
                      <a:r>
                        <a:rPr lang="en-US" dirty="0"/>
                        <a:t> </a:t>
                      </a:r>
                      <a:r>
                        <a:rPr lang="en-US" dirty="0" err="1"/>
                        <a:t>pajak</a:t>
                      </a:r>
                      <a:r>
                        <a:rPr lang="en-US" dirty="0"/>
                        <a:t> </a:t>
                      </a:r>
                      <a:r>
                        <a:rPr lang="en-US" dirty="0" err="1"/>
                        <a:t>tangguhan</a:t>
                      </a:r>
                      <a:endParaRPr lang="en-US" dirty="0"/>
                    </a:p>
                  </a:txBody>
                  <a:tcPr anchor="ctr"/>
                </a:tc>
                <a:tc>
                  <a:txBody>
                    <a:bodyPr/>
                    <a:lstStyle/>
                    <a:p>
                      <a:pPr algn="r"/>
                      <a:endParaRPr lang="en-US" dirty="0"/>
                    </a:p>
                  </a:txBody>
                  <a:tcPr anchor="ctr"/>
                </a:tc>
                <a:tc>
                  <a:txBody>
                    <a:bodyPr/>
                    <a:lstStyle/>
                    <a:p>
                      <a:pPr algn="r"/>
                      <a:r>
                        <a:rPr lang="en-US" dirty="0"/>
                        <a:t>2.000</a:t>
                      </a:r>
                    </a:p>
                  </a:txBody>
                  <a:tcPr anchor="ctr"/>
                </a:tc>
                <a:extLst>
                  <a:ext uri="{0D108BD9-81ED-4DB2-BD59-A6C34878D82A}">
                    <a16:rowId xmlns:a16="http://schemas.microsoft.com/office/drawing/2014/main" val="10002"/>
                  </a:ext>
                </a:extLst>
              </a:tr>
              <a:tr h="370840">
                <a:tc>
                  <a:txBody>
                    <a:bodyPr/>
                    <a:lstStyle/>
                    <a:p>
                      <a:pPr algn="ctr"/>
                      <a:r>
                        <a:rPr lang="en-US" dirty="0"/>
                        <a:t>20X2</a:t>
                      </a:r>
                    </a:p>
                  </a:txBody>
                  <a:tcPr anchor="ctr"/>
                </a:tc>
                <a:tc>
                  <a:txBody>
                    <a:bodyPr/>
                    <a:lstStyle/>
                    <a:p>
                      <a:pPr algn="l"/>
                      <a:r>
                        <a:rPr lang="en-US" dirty="0"/>
                        <a:t>Beban </a:t>
                      </a:r>
                      <a:r>
                        <a:rPr lang="en-US" dirty="0" err="1"/>
                        <a:t>pajak</a:t>
                      </a:r>
                      <a:r>
                        <a:rPr lang="en-US" dirty="0"/>
                        <a:t> </a:t>
                      </a:r>
                      <a:r>
                        <a:rPr lang="en-US" dirty="0" err="1"/>
                        <a:t>tangguhan</a:t>
                      </a:r>
                      <a:endParaRPr lang="en-US" dirty="0"/>
                    </a:p>
                  </a:txBody>
                  <a:tcPr anchor="ctr"/>
                </a:tc>
                <a:tc>
                  <a:txBody>
                    <a:bodyPr/>
                    <a:lstStyle/>
                    <a:p>
                      <a:pPr algn="r"/>
                      <a:r>
                        <a:rPr lang="en-US" dirty="0"/>
                        <a:t>500</a:t>
                      </a:r>
                    </a:p>
                  </a:txBody>
                  <a:tcPr anchor="ctr"/>
                </a:tc>
                <a:tc>
                  <a:txBody>
                    <a:bodyPr/>
                    <a:lstStyle/>
                    <a:p>
                      <a:pPr algn="r"/>
                      <a:endParaRPr lang="en-US" dirty="0"/>
                    </a:p>
                  </a:txBody>
                  <a:tcPr anchor="ctr"/>
                </a:tc>
                <a:extLst>
                  <a:ext uri="{0D108BD9-81ED-4DB2-BD59-A6C34878D82A}">
                    <a16:rowId xmlns:a16="http://schemas.microsoft.com/office/drawing/2014/main" val="10003"/>
                  </a:ext>
                </a:extLst>
              </a:tr>
              <a:tr h="370840">
                <a:tc>
                  <a:txBody>
                    <a:bodyPr/>
                    <a:lstStyle/>
                    <a:p>
                      <a:pPr algn="ctr"/>
                      <a:endParaRPr lang="en-US"/>
                    </a:p>
                  </a:txBody>
                  <a:tcPr anchor="ctr"/>
                </a:tc>
                <a:tc>
                  <a:txBody>
                    <a:bodyPr/>
                    <a:lstStyle/>
                    <a:p>
                      <a:pPr lvl="1" algn="l"/>
                      <a:r>
                        <a:rPr lang="en-US" dirty="0" err="1"/>
                        <a:t>Aset</a:t>
                      </a:r>
                      <a:r>
                        <a:rPr lang="en-US" dirty="0"/>
                        <a:t> </a:t>
                      </a:r>
                      <a:r>
                        <a:rPr lang="en-US" dirty="0" err="1"/>
                        <a:t>pajak</a:t>
                      </a:r>
                      <a:r>
                        <a:rPr lang="en-US" dirty="0"/>
                        <a:t> </a:t>
                      </a:r>
                      <a:r>
                        <a:rPr lang="en-US" dirty="0" err="1"/>
                        <a:t>tangguhan</a:t>
                      </a:r>
                      <a:endParaRPr lang="en-US" dirty="0"/>
                    </a:p>
                  </a:txBody>
                  <a:tcPr anchor="ctr"/>
                </a:tc>
                <a:tc>
                  <a:txBody>
                    <a:bodyPr/>
                    <a:lstStyle/>
                    <a:p>
                      <a:pPr algn="r"/>
                      <a:endParaRPr lang="en-US" dirty="0"/>
                    </a:p>
                  </a:txBody>
                  <a:tcPr anchor="ctr"/>
                </a:tc>
                <a:tc>
                  <a:txBody>
                    <a:bodyPr/>
                    <a:lstStyle/>
                    <a:p>
                      <a:pPr algn="r"/>
                      <a:r>
                        <a:rPr lang="en-US" dirty="0"/>
                        <a:t>500</a:t>
                      </a:r>
                    </a:p>
                  </a:txBody>
                  <a:tcPr anchor="ctr"/>
                </a:tc>
                <a:extLst>
                  <a:ext uri="{0D108BD9-81ED-4DB2-BD59-A6C34878D82A}">
                    <a16:rowId xmlns:a16="http://schemas.microsoft.com/office/drawing/2014/main" val="10004"/>
                  </a:ext>
                </a:extLst>
              </a:tr>
              <a:tr h="370840">
                <a:tc>
                  <a:txBody>
                    <a:bodyPr/>
                    <a:lstStyle/>
                    <a:p>
                      <a:pPr algn="ctr"/>
                      <a:r>
                        <a:rPr lang="en-US" dirty="0"/>
                        <a:t>20X3</a:t>
                      </a:r>
                    </a:p>
                  </a:txBody>
                  <a:tcPr anchor="ctr"/>
                </a:tc>
                <a:tc>
                  <a:txBody>
                    <a:bodyPr/>
                    <a:lstStyle/>
                    <a:p>
                      <a:pPr algn="l"/>
                      <a:r>
                        <a:rPr lang="en-US" dirty="0"/>
                        <a:t>Beban</a:t>
                      </a:r>
                      <a:r>
                        <a:rPr lang="en-US" baseline="0" dirty="0"/>
                        <a:t> </a:t>
                      </a:r>
                      <a:r>
                        <a:rPr lang="en-US" baseline="0" dirty="0" err="1"/>
                        <a:t>pajak</a:t>
                      </a:r>
                      <a:r>
                        <a:rPr lang="en-US" baseline="0" dirty="0"/>
                        <a:t> </a:t>
                      </a:r>
                      <a:r>
                        <a:rPr lang="en-US" baseline="0" dirty="0" err="1"/>
                        <a:t>tangguhan</a:t>
                      </a:r>
                      <a:endParaRPr lang="en-US" dirty="0"/>
                    </a:p>
                  </a:txBody>
                  <a:tcPr anchor="ctr"/>
                </a:tc>
                <a:tc>
                  <a:txBody>
                    <a:bodyPr/>
                    <a:lstStyle/>
                    <a:p>
                      <a:pPr algn="r"/>
                      <a:r>
                        <a:rPr lang="en-US" dirty="0"/>
                        <a:t>750</a:t>
                      </a:r>
                    </a:p>
                  </a:txBody>
                  <a:tcPr anchor="ctr"/>
                </a:tc>
                <a:tc>
                  <a:txBody>
                    <a:bodyPr/>
                    <a:lstStyle/>
                    <a:p>
                      <a:pPr algn="r"/>
                      <a:endParaRPr lang="en-US" dirty="0"/>
                    </a:p>
                  </a:txBody>
                  <a:tcPr anchor="ctr"/>
                </a:tc>
                <a:extLst>
                  <a:ext uri="{0D108BD9-81ED-4DB2-BD59-A6C34878D82A}">
                    <a16:rowId xmlns:a16="http://schemas.microsoft.com/office/drawing/2014/main" val="10005"/>
                  </a:ext>
                </a:extLst>
              </a:tr>
              <a:tr h="370840">
                <a:tc>
                  <a:txBody>
                    <a:bodyPr/>
                    <a:lstStyle/>
                    <a:p>
                      <a:pPr algn="ctr"/>
                      <a:endParaRPr lang="en-US"/>
                    </a:p>
                  </a:txBody>
                  <a:tcPr anchor="ctr"/>
                </a:tc>
                <a:tc>
                  <a:txBody>
                    <a:bodyPr/>
                    <a:lstStyle/>
                    <a:p>
                      <a:pPr lvl="1" algn="l"/>
                      <a:r>
                        <a:rPr lang="en-US" dirty="0" err="1"/>
                        <a:t>Aset</a:t>
                      </a:r>
                      <a:r>
                        <a:rPr lang="en-US" dirty="0"/>
                        <a:t> </a:t>
                      </a:r>
                      <a:r>
                        <a:rPr lang="en-US" dirty="0" err="1"/>
                        <a:t>pajak</a:t>
                      </a:r>
                      <a:r>
                        <a:rPr lang="en-US" dirty="0"/>
                        <a:t> </a:t>
                      </a:r>
                      <a:r>
                        <a:rPr lang="en-US" dirty="0" err="1"/>
                        <a:t>tangguhan</a:t>
                      </a:r>
                      <a:endParaRPr lang="en-US" dirty="0"/>
                    </a:p>
                  </a:txBody>
                  <a:tcPr anchor="ctr"/>
                </a:tc>
                <a:tc>
                  <a:txBody>
                    <a:bodyPr/>
                    <a:lstStyle/>
                    <a:p>
                      <a:pPr algn="r"/>
                      <a:endParaRPr lang="en-US"/>
                    </a:p>
                  </a:txBody>
                  <a:tcPr anchor="ctr"/>
                </a:tc>
                <a:tc>
                  <a:txBody>
                    <a:bodyPr/>
                    <a:lstStyle/>
                    <a:p>
                      <a:pPr algn="r"/>
                      <a:r>
                        <a:rPr lang="en-US" dirty="0"/>
                        <a:t>750</a:t>
                      </a:r>
                    </a:p>
                  </a:txBody>
                  <a:tcPr anchor="ctr"/>
                </a:tc>
                <a:extLst>
                  <a:ext uri="{0D108BD9-81ED-4DB2-BD59-A6C34878D82A}">
                    <a16:rowId xmlns:a16="http://schemas.microsoft.com/office/drawing/2014/main" val="10006"/>
                  </a:ext>
                </a:extLst>
              </a:tr>
              <a:tr h="370840">
                <a:tc>
                  <a:txBody>
                    <a:bodyPr/>
                    <a:lstStyle/>
                    <a:p>
                      <a:pPr algn="ctr"/>
                      <a:r>
                        <a:rPr lang="en-US" dirty="0"/>
                        <a:t>20X4</a:t>
                      </a:r>
                    </a:p>
                  </a:txBody>
                  <a:tcPr anchor="ctr"/>
                </a:tc>
                <a:tc>
                  <a:txBody>
                    <a:bodyPr/>
                    <a:lstStyle/>
                    <a:p>
                      <a:pPr algn="l"/>
                      <a:r>
                        <a:rPr lang="en-US" dirty="0"/>
                        <a:t>Beban </a:t>
                      </a:r>
                      <a:r>
                        <a:rPr lang="en-US" baseline="0" dirty="0" err="1"/>
                        <a:t>pajak</a:t>
                      </a:r>
                      <a:r>
                        <a:rPr lang="en-US" baseline="0" dirty="0"/>
                        <a:t> </a:t>
                      </a:r>
                      <a:r>
                        <a:rPr lang="en-US" baseline="0" dirty="0" err="1"/>
                        <a:t>tangguhan</a:t>
                      </a:r>
                      <a:endParaRPr lang="en-US" dirty="0"/>
                    </a:p>
                  </a:txBody>
                  <a:tcPr anchor="ctr"/>
                </a:tc>
                <a:tc>
                  <a:txBody>
                    <a:bodyPr/>
                    <a:lstStyle/>
                    <a:p>
                      <a:pPr algn="r"/>
                      <a:r>
                        <a:rPr lang="en-US" dirty="0"/>
                        <a:t>750</a:t>
                      </a:r>
                    </a:p>
                  </a:txBody>
                  <a:tcPr anchor="ctr"/>
                </a:tc>
                <a:tc>
                  <a:txBody>
                    <a:bodyPr/>
                    <a:lstStyle/>
                    <a:p>
                      <a:pPr algn="r"/>
                      <a:endParaRPr lang="en-US" dirty="0"/>
                    </a:p>
                  </a:txBody>
                  <a:tcPr anchor="ctr"/>
                </a:tc>
                <a:extLst>
                  <a:ext uri="{0D108BD9-81ED-4DB2-BD59-A6C34878D82A}">
                    <a16:rowId xmlns:a16="http://schemas.microsoft.com/office/drawing/2014/main" val="10007"/>
                  </a:ext>
                </a:extLst>
              </a:tr>
              <a:tr h="370840">
                <a:tc>
                  <a:txBody>
                    <a:bodyPr/>
                    <a:lstStyle/>
                    <a:p>
                      <a:pPr algn="ctr"/>
                      <a:endParaRPr lang="en-US" dirty="0"/>
                    </a:p>
                  </a:txBody>
                  <a:tcPr anchor="ctr"/>
                </a:tc>
                <a:tc>
                  <a:txBody>
                    <a:bodyPr/>
                    <a:lstStyle/>
                    <a:p>
                      <a:pPr lvl="1" algn="l"/>
                      <a:r>
                        <a:rPr lang="en-US" dirty="0" err="1"/>
                        <a:t>Aset</a:t>
                      </a:r>
                      <a:r>
                        <a:rPr lang="en-US" dirty="0"/>
                        <a:t> </a:t>
                      </a:r>
                      <a:r>
                        <a:rPr lang="en-US" dirty="0" err="1"/>
                        <a:t>pajak</a:t>
                      </a:r>
                      <a:r>
                        <a:rPr lang="en-US" dirty="0"/>
                        <a:t> </a:t>
                      </a:r>
                      <a:r>
                        <a:rPr lang="en-US" dirty="0" err="1"/>
                        <a:t>tangguhan</a:t>
                      </a:r>
                      <a:endParaRPr lang="en-US" dirty="0"/>
                    </a:p>
                  </a:txBody>
                  <a:tcPr anchor="ctr"/>
                </a:tc>
                <a:tc>
                  <a:txBody>
                    <a:bodyPr/>
                    <a:lstStyle/>
                    <a:p>
                      <a:pPr algn="r"/>
                      <a:endParaRPr lang="en-US" dirty="0"/>
                    </a:p>
                  </a:txBody>
                  <a:tcPr anchor="ctr"/>
                </a:tc>
                <a:tc>
                  <a:txBody>
                    <a:bodyPr/>
                    <a:lstStyle/>
                    <a:p>
                      <a:pPr algn="r"/>
                      <a:r>
                        <a:rPr lang="en-US" dirty="0"/>
                        <a:t>750</a:t>
                      </a:r>
                    </a:p>
                  </a:txBody>
                  <a:tcPr anchor="ctr"/>
                </a:tc>
                <a:extLst>
                  <a:ext uri="{0D108BD9-81ED-4DB2-BD59-A6C34878D82A}">
                    <a16:rowId xmlns:a16="http://schemas.microsoft.com/office/drawing/2014/main" val="10008"/>
                  </a:ext>
                </a:extLst>
              </a:tr>
              <a:tr h="370840">
                <a:tc>
                  <a:txBody>
                    <a:bodyPr/>
                    <a:lstStyle/>
                    <a:p>
                      <a:pPr algn="ctr"/>
                      <a:endParaRPr lang="en-US" dirty="0"/>
                    </a:p>
                  </a:txBody>
                  <a:tcPr anchor="ctr"/>
                </a:tc>
                <a:tc>
                  <a:txBody>
                    <a:bodyPr/>
                    <a:lstStyle/>
                    <a:p>
                      <a:pPr algn="l"/>
                      <a:r>
                        <a:rPr lang="en-US" dirty="0" err="1"/>
                        <a:t>Beban</a:t>
                      </a:r>
                      <a:r>
                        <a:rPr lang="en-US" dirty="0"/>
                        <a:t> </a:t>
                      </a:r>
                      <a:r>
                        <a:rPr lang="en-US" dirty="0" err="1"/>
                        <a:t>pajak</a:t>
                      </a:r>
                      <a:r>
                        <a:rPr lang="en-US" dirty="0"/>
                        <a:t> </a:t>
                      </a:r>
                      <a:r>
                        <a:rPr lang="en-US" dirty="0" err="1"/>
                        <a:t>kini</a:t>
                      </a:r>
                      <a:endParaRPr lang="en-US" dirty="0"/>
                    </a:p>
                  </a:txBody>
                  <a:tcPr anchor="ctr"/>
                </a:tc>
                <a:tc>
                  <a:txBody>
                    <a:bodyPr/>
                    <a:lstStyle/>
                    <a:p>
                      <a:pPr algn="r"/>
                      <a:r>
                        <a:rPr lang="en-US" dirty="0"/>
                        <a:t>500</a:t>
                      </a:r>
                    </a:p>
                  </a:txBody>
                  <a:tcPr anchor="ctr"/>
                </a:tc>
                <a:tc>
                  <a:txBody>
                    <a:bodyPr/>
                    <a:lstStyle/>
                    <a:p>
                      <a:pPr algn="r"/>
                      <a:endParaRPr lang="en-US" dirty="0"/>
                    </a:p>
                  </a:txBody>
                  <a:tcPr anchor="ctr"/>
                </a:tc>
                <a:extLst>
                  <a:ext uri="{0D108BD9-81ED-4DB2-BD59-A6C34878D82A}">
                    <a16:rowId xmlns:a16="http://schemas.microsoft.com/office/drawing/2014/main" val="10009"/>
                  </a:ext>
                </a:extLst>
              </a:tr>
              <a:tr h="370840">
                <a:tc>
                  <a:txBody>
                    <a:bodyPr/>
                    <a:lstStyle/>
                    <a:p>
                      <a:pPr algn="ctr"/>
                      <a:endParaRPr lang="en-US" dirty="0"/>
                    </a:p>
                  </a:txBody>
                  <a:tcPr anchor="ctr"/>
                </a:tc>
                <a:tc>
                  <a:txBody>
                    <a:bodyPr/>
                    <a:lstStyle/>
                    <a:p>
                      <a:pPr lvl="1" algn="l"/>
                      <a:r>
                        <a:rPr lang="en-US" dirty="0" err="1"/>
                        <a:t>Utang</a:t>
                      </a:r>
                      <a:r>
                        <a:rPr lang="en-US" dirty="0"/>
                        <a:t> </a:t>
                      </a:r>
                      <a:r>
                        <a:rPr lang="en-US" dirty="0" err="1"/>
                        <a:t>pajak</a:t>
                      </a:r>
                      <a:r>
                        <a:rPr lang="en-US" dirty="0"/>
                        <a:t> </a:t>
                      </a:r>
                      <a:r>
                        <a:rPr lang="en-US" dirty="0" err="1"/>
                        <a:t>kini</a:t>
                      </a:r>
                      <a:endParaRPr lang="en-US" dirty="0"/>
                    </a:p>
                  </a:txBody>
                  <a:tcPr anchor="ctr"/>
                </a:tc>
                <a:tc>
                  <a:txBody>
                    <a:bodyPr/>
                    <a:lstStyle/>
                    <a:p>
                      <a:pPr algn="r"/>
                      <a:endParaRPr lang="en-US" dirty="0"/>
                    </a:p>
                  </a:txBody>
                  <a:tcPr anchor="ctr"/>
                </a:tc>
                <a:tc>
                  <a:txBody>
                    <a:bodyPr/>
                    <a:lstStyle/>
                    <a:p>
                      <a:pPr algn="r"/>
                      <a:r>
                        <a:rPr lang="en-US" dirty="0"/>
                        <a:t>500</a:t>
                      </a:r>
                    </a:p>
                  </a:txBody>
                  <a:tcPr anchor="ctr"/>
                </a:tc>
                <a:extLst>
                  <a:ext uri="{0D108BD9-81ED-4DB2-BD59-A6C34878D82A}">
                    <a16:rowId xmlns:a16="http://schemas.microsoft.com/office/drawing/2014/main" val="10010"/>
                  </a:ext>
                </a:extLst>
              </a:tr>
            </a:tbl>
          </a:graphicData>
        </a:graphic>
      </p:graphicFrame>
      <p:sp>
        <p:nvSpPr>
          <p:cNvPr id="7" name="Rectangle 2"/>
          <p:cNvSpPr txBox="1">
            <a:spLocks noChangeArrowheads="1"/>
          </p:cNvSpPr>
          <p:nvPr/>
        </p:nvSpPr>
        <p:spPr bwMode="auto">
          <a:xfrm>
            <a:off x="2590800" y="502280"/>
            <a:ext cx="7138987" cy="68160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chemeClr val="tx1"/>
                </a:solidFill>
                <a:latin typeface="Calibri" panose="020F0502020204030204" pitchFamily="34" charset="0"/>
                <a:ea typeface="+mj-ea"/>
                <a:cs typeface="+mj-cs"/>
              </a:defRPr>
            </a:lvl1pPr>
            <a:lvl2pPr algn="l" rtl="0" eaLnBrk="0" fontAlgn="base" hangingPunct="0">
              <a:spcBef>
                <a:spcPct val="0"/>
              </a:spcBef>
              <a:spcAft>
                <a:spcPct val="0"/>
              </a:spcAft>
              <a:defRPr sz="4000">
                <a:solidFill>
                  <a:schemeClr val="tx1"/>
                </a:solidFill>
                <a:latin typeface="ZapfHumnst BT" pitchFamily="34" charset="0"/>
                <a:cs typeface="Arial" charset="0"/>
              </a:defRPr>
            </a:lvl2pPr>
            <a:lvl3pPr algn="l" rtl="0" eaLnBrk="0" fontAlgn="base" hangingPunct="0">
              <a:spcBef>
                <a:spcPct val="0"/>
              </a:spcBef>
              <a:spcAft>
                <a:spcPct val="0"/>
              </a:spcAft>
              <a:defRPr sz="4000">
                <a:solidFill>
                  <a:schemeClr val="tx1"/>
                </a:solidFill>
                <a:latin typeface="ZapfHumnst BT" pitchFamily="34" charset="0"/>
                <a:cs typeface="Arial" charset="0"/>
              </a:defRPr>
            </a:lvl3pPr>
            <a:lvl4pPr algn="l" rtl="0" eaLnBrk="0" fontAlgn="base" hangingPunct="0">
              <a:spcBef>
                <a:spcPct val="0"/>
              </a:spcBef>
              <a:spcAft>
                <a:spcPct val="0"/>
              </a:spcAft>
              <a:defRPr sz="4000">
                <a:solidFill>
                  <a:schemeClr val="tx1"/>
                </a:solidFill>
                <a:latin typeface="ZapfHumnst BT" pitchFamily="34" charset="0"/>
                <a:cs typeface="Arial" charset="0"/>
              </a:defRPr>
            </a:lvl4pPr>
            <a:lvl5pPr algn="l" rtl="0" eaLnBrk="0" fontAlgn="base" hangingPunct="0">
              <a:spcBef>
                <a:spcPct val="0"/>
              </a:spcBef>
              <a:spcAft>
                <a:spcPct val="0"/>
              </a:spcAft>
              <a:defRPr sz="4000">
                <a:solidFill>
                  <a:schemeClr val="tx1"/>
                </a:solidFill>
                <a:latin typeface="ZapfHumnst BT" pitchFamily="34" charset="0"/>
                <a:cs typeface="Arial" charset="0"/>
              </a:defRPr>
            </a:lvl5pPr>
            <a:lvl6pPr marL="457200" algn="l" rtl="0" fontAlgn="base">
              <a:spcBef>
                <a:spcPct val="0"/>
              </a:spcBef>
              <a:spcAft>
                <a:spcPct val="0"/>
              </a:spcAft>
              <a:defRPr sz="4000">
                <a:solidFill>
                  <a:schemeClr val="tx1"/>
                </a:solidFill>
                <a:latin typeface="ZapfHumnst BT" pitchFamily="34" charset="0"/>
                <a:cs typeface="Arial" charset="0"/>
              </a:defRPr>
            </a:lvl6pPr>
            <a:lvl7pPr marL="914400" algn="l" rtl="0" fontAlgn="base">
              <a:spcBef>
                <a:spcPct val="0"/>
              </a:spcBef>
              <a:spcAft>
                <a:spcPct val="0"/>
              </a:spcAft>
              <a:defRPr sz="4000">
                <a:solidFill>
                  <a:schemeClr val="tx1"/>
                </a:solidFill>
                <a:latin typeface="ZapfHumnst BT" pitchFamily="34" charset="0"/>
                <a:cs typeface="Arial" charset="0"/>
              </a:defRPr>
            </a:lvl7pPr>
            <a:lvl8pPr marL="1371600" algn="l" rtl="0" fontAlgn="base">
              <a:spcBef>
                <a:spcPct val="0"/>
              </a:spcBef>
              <a:spcAft>
                <a:spcPct val="0"/>
              </a:spcAft>
              <a:defRPr sz="4000">
                <a:solidFill>
                  <a:schemeClr val="tx1"/>
                </a:solidFill>
                <a:latin typeface="ZapfHumnst BT" pitchFamily="34" charset="0"/>
                <a:cs typeface="Arial" charset="0"/>
              </a:defRPr>
            </a:lvl8pPr>
            <a:lvl9pPr marL="1828800" algn="l" rtl="0" fontAlgn="base">
              <a:spcBef>
                <a:spcPct val="0"/>
              </a:spcBef>
              <a:spcAft>
                <a:spcPct val="0"/>
              </a:spcAft>
              <a:defRPr sz="4000">
                <a:solidFill>
                  <a:schemeClr val="tx1"/>
                </a:solidFill>
                <a:latin typeface="ZapfHumnst BT" pitchFamily="34" charset="0"/>
                <a:cs typeface="Arial" charset="0"/>
              </a:defRPr>
            </a:lvl9pPr>
          </a:lstStyle>
          <a:p>
            <a:r>
              <a:rPr lang="en-US" sz="4000" b="0" dirty="0">
                <a:latin typeface="Fjalla One" panose="02000506040000020004" pitchFamily="2" charset="0"/>
              </a:rPr>
              <a:t>ILUSTRASI</a:t>
            </a:r>
            <a:r>
              <a:rPr lang="id-ID" sz="4000" b="0" dirty="0">
                <a:latin typeface="Fjalla One" panose="02000506040000020004" pitchFamily="2" charset="0"/>
              </a:rPr>
              <a:t> – kerugian fiskal</a:t>
            </a:r>
            <a:endParaRPr lang="en-US" sz="4000" b="0" dirty="0">
              <a:latin typeface="Fjalla One" panose="02000506040000020004" pitchFamily="2" charset="0"/>
            </a:endParaRPr>
          </a:p>
        </p:txBody>
      </p:sp>
      <p:sp>
        <p:nvSpPr>
          <p:cNvPr id="5" name="Slide Number Placeholder 3">
            <a:extLst>
              <a:ext uri="{FF2B5EF4-FFF2-40B4-BE49-F238E27FC236}">
                <a16:creationId xmlns:a16="http://schemas.microsoft.com/office/drawing/2014/main" id="{C9371882-F8AD-4F12-AE57-2AF3DDB51384}"/>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71</a:t>
            </a:fld>
            <a:endParaRPr lang="en-US" sz="1600" b="1" dirty="0">
              <a:latin typeface="+mj-lt"/>
            </a:endParaRPr>
          </a:p>
        </p:txBody>
      </p:sp>
    </p:spTree>
    <p:extLst>
      <p:ext uri="{BB962C8B-B14F-4D97-AF65-F5344CB8AC3E}">
        <p14:creationId xmlns:p14="http://schemas.microsoft.com/office/powerpoint/2010/main" val="3806003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676800"/>
            <a:ext cx="6479100" cy="768000"/>
          </a:xfrm>
        </p:spPr>
        <p:txBody>
          <a:bodyPr>
            <a:noAutofit/>
          </a:bodyPr>
          <a:lstStyle/>
          <a:p>
            <a:r>
              <a:rPr lang="en-US" dirty="0" err="1">
                <a:latin typeface="Fjalla One" panose="02000506040000020004" pitchFamily="2" charset="0"/>
              </a:rPr>
              <a:t>Ilustrasi</a:t>
            </a:r>
            <a:r>
              <a:rPr lang="en-US" dirty="0">
                <a:latin typeface="Fjalla One" panose="02000506040000020004" pitchFamily="2" charset="0"/>
              </a:rPr>
              <a:t> – </a:t>
            </a:r>
            <a:r>
              <a:rPr lang="en-US" dirty="0" err="1">
                <a:latin typeface="Fjalla One" panose="02000506040000020004" pitchFamily="2" charset="0"/>
              </a:rPr>
              <a:t>Laporan</a:t>
            </a:r>
            <a:r>
              <a:rPr lang="en-US" dirty="0">
                <a:latin typeface="Fjalla One" panose="02000506040000020004" pitchFamily="2" charset="0"/>
              </a:rPr>
              <a:t> Keuangan</a:t>
            </a:r>
          </a:p>
        </p:txBody>
      </p:sp>
      <p:sp>
        <p:nvSpPr>
          <p:cNvPr id="5" name="Rectangle 3"/>
          <p:cNvSpPr txBox="1">
            <a:spLocks noChangeArrowheads="1"/>
          </p:cNvSpPr>
          <p:nvPr/>
        </p:nvSpPr>
        <p:spPr bwMode="auto">
          <a:xfrm>
            <a:off x="2016936" y="1905000"/>
            <a:ext cx="7901014" cy="4572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000" b="1" kern="0" dirty="0" err="1">
                <a:solidFill>
                  <a:srgbClr val="86184A"/>
                </a:solidFill>
              </a:rPr>
              <a:t>Laporan</a:t>
            </a:r>
            <a:r>
              <a:rPr lang="en-US" sz="2000" b="1" kern="0" dirty="0">
                <a:solidFill>
                  <a:srgbClr val="86184A"/>
                </a:solidFill>
              </a:rPr>
              <a:t> </a:t>
            </a:r>
            <a:r>
              <a:rPr lang="en-US" sz="2000" b="1" kern="0" dirty="0" err="1">
                <a:solidFill>
                  <a:srgbClr val="86184A"/>
                </a:solidFill>
              </a:rPr>
              <a:t>posisi</a:t>
            </a:r>
            <a:r>
              <a:rPr lang="en-US" sz="2000" b="1" kern="0" dirty="0">
                <a:solidFill>
                  <a:srgbClr val="86184A"/>
                </a:solidFill>
              </a:rPr>
              <a:t> keuangan – </a:t>
            </a:r>
            <a:r>
              <a:rPr lang="en-US" sz="2000" kern="0" dirty="0" err="1">
                <a:solidFill>
                  <a:srgbClr val="86184A"/>
                </a:solidFill>
              </a:rPr>
              <a:t>aset</a:t>
            </a:r>
            <a:r>
              <a:rPr lang="en-US" sz="2000" kern="0" dirty="0">
                <a:solidFill>
                  <a:srgbClr val="86184A"/>
                </a:solidFill>
              </a:rPr>
              <a:t>/</a:t>
            </a:r>
            <a:r>
              <a:rPr lang="en-US" sz="2000" kern="0" dirty="0" err="1">
                <a:solidFill>
                  <a:srgbClr val="86184A"/>
                </a:solidFill>
              </a:rPr>
              <a:t>liabilitas</a:t>
            </a:r>
            <a:r>
              <a:rPr lang="en-US" sz="2000" kern="0" dirty="0">
                <a:solidFill>
                  <a:srgbClr val="86184A"/>
                </a:solidFill>
              </a:rPr>
              <a:t> </a:t>
            </a:r>
            <a:r>
              <a:rPr lang="en-US" sz="2000" kern="0" dirty="0" err="1">
                <a:solidFill>
                  <a:srgbClr val="86184A"/>
                </a:solidFill>
              </a:rPr>
              <a:t>pajak</a:t>
            </a:r>
            <a:r>
              <a:rPr lang="en-US" sz="2000" kern="0" dirty="0">
                <a:solidFill>
                  <a:srgbClr val="86184A"/>
                </a:solidFill>
              </a:rPr>
              <a:t> </a:t>
            </a:r>
            <a:r>
              <a:rPr lang="en-US" sz="2000" kern="0" dirty="0" err="1">
                <a:solidFill>
                  <a:srgbClr val="86184A"/>
                </a:solidFill>
              </a:rPr>
              <a:t>tangguhan</a:t>
            </a:r>
            <a:endParaRPr lang="en-US" sz="2000" kern="0" dirty="0">
              <a:solidFill>
                <a:srgbClr val="86184A"/>
              </a:solidFill>
            </a:endParaRPr>
          </a:p>
        </p:txBody>
      </p:sp>
      <p:pic>
        <p:nvPicPr>
          <p:cNvPr id="8" name="Picture 7">
            <a:extLst>
              <a:ext uri="{FF2B5EF4-FFF2-40B4-BE49-F238E27FC236}">
                <a16:creationId xmlns:a16="http://schemas.microsoft.com/office/drawing/2014/main" id="{0340BF95-FE1E-4C2F-A8E3-98EE1F30C252}"/>
              </a:ext>
            </a:extLst>
          </p:cNvPr>
          <p:cNvPicPr>
            <a:picLocks noChangeAspect="1"/>
          </p:cNvPicPr>
          <p:nvPr/>
        </p:nvPicPr>
        <p:blipFill>
          <a:blip r:embed="rId2"/>
          <a:stretch>
            <a:fillRect/>
          </a:stretch>
        </p:blipFill>
        <p:spPr>
          <a:xfrm>
            <a:off x="2043212" y="2514600"/>
            <a:ext cx="8002549" cy="2057400"/>
          </a:xfrm>
          <a:prstGeom prst="rect">
            <a:avLst/>
          </a:prstGeom>
        </p:spPr>
      </p:pic>
      <p:sp>
        <p:nvSpPr>
          <p:cNvPr id="7" name="Slide Number Placeholder 3">
            <a:extLst>
              <a:ext uri="{FF2B5EF4-FFF2-40B4-BE49-F238E27FC236}">
                <a16:creationId xmlns:a16="http://schemas.microsoft.com/office/drawing/2014/main" id="{F95E23DD-0CF0-4345-88CF-113EE8C42552}"/>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72</a:t>
            </a:fld>
            <a:endParaRPr lang="en-US" sz="1600" b="1" dirty="0">
              <a:latin typeface="+mj-lt"/>
            </a:endParaRPr>
          </a:p>
        </p:txBody>
      </p:sp>
    </p:spTree>
    <p:extLst>
      <p:ext uri="{BB962C8B-B14F-4D97-AF65-F5344CB8AC3E}">
        <p14:creationId xmlns:p14="http://schemas.microsoft.com/office/powerpoint/2010/main" val="2796517872"/>
      </p:ext>
    </p:extLst>
  </p:cSld>
  <p:clrMapOvr>
    <a:masterClrMapping/>
  </p:clrMapOvr>
  <p:transition spd="slow">
    <p:wip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62400" y="334963"/>
            <a:ext cx="8229600" cy="549275"/>
          </a:xfrm>
        </p:spPr>
        <p:txBody>
          <a:bodyPr>
            <a:noAutofit/>
          </a:bodyPr>
          <a:lstStyle/>
          <a:p>
            <a:r>
              <a:rPr lang="en-US" sz="3600" dirty="0" err="1">
                <a:latin typeface="Fjalla One" panose="02000506040000020004" pitchFamily="2" charset="0"/>
              </a:rPr>
              <a:t>Ilustrasi</a:t>
            </a:r>
            <a:r>
              <a:rPr lang="en-US" sz="3600" dirty="0">
                <a:latin typeface="Fjalla One" panose="02000506040000020004" pitchFamily="2" charset="0"/>
              </a:rPr>
              <a:t> – </a:t>
            </a:r>
            <a:r>
              <a:rPr lang="en-US" sz="3600" dirty="0" err="1">
                <a:latin typeface="Fjalla One" panose="02000506040000020004" pitchFamily="2" charset="0"/>
              </a:rPr>
              <a:t>Laporan</a:t>
            </a:r>
            <a:r>
              <a:rPr lang="en-US" sz="3600" dirty="0">
                <a:latin typeface="Fjalla One" panose="02000506040000020004" pitchFamily="2" charset="0"/>
              </a:rPr>
              <a:t> Keuangan</a:t>
            </a:r>
          </a:p>
        </p:txBody>
      </p:sp>
      <p:sp>
        <p:nvSpPr>
          <p:cNvPr id="5" name="Rectangle 3"/>
          <p:cNvSpPr txBox="1">
            <a:spLocks noChangeArrowheads="1"/>
          </p:cNvSpPr>
          <p:nvPr/>
        </p:nvSpPr>
        <p:spPr bwMode="auto">
          <a:xfrm>
            <a:off x="2209800" y="1219200"/>
            <a:ext cx="7901014" cy="685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000" b="1" kern="0" dirty="0" err="1">
                <a:solidFill>
                  <a:srgbClr val="86184A"/>
                </a:solidFill>
              </a:rPr>
              <a:t>Laporan</a:t>
            </a:r>
            <a:r>
              <a:rPr lang="en-US" sz="2000" b="1" kern="0" dirty="0">
                <a:solidFill>
                  <a:srgbClr val="86184A"/>
                </a:solidFill>
              </a:rPr>
              <a:t> </a:t>
            </a:r>
            <a:r>
              <a:rPr lang="en-US" sz="2000" b="1" kern="0" dirty="0" err="1">
                <a:solidFill>
                  <a:srgbClr val="86184A"/>
                </a:solidFill>
              </a:rPr>
              <a:t>laba</a:t>
            </a:r>
            <a:r>
              <a:rPr lang="en-US" sz="2000" b="1" kern="0" dirty="0">
                <a:solidFill>
                  <a:srgbClr val="86184A"/>
                </a:solidFill>
              </a:rPr>
              <a:t> </a:t>
            </a:r>
            <a:r>
              <a:rPr lang="en-US" sz="2000" b="1" kern="0" dirty="0" err="1">
                <a:solidFill>
                  <a:srgbClr val="86184A"/>
                </a:solidFill>
              </a:rPr>
              <a:t>rugi</a:t>
            </a:r>
            <a:r>
              <a:rPr lang="en-US" sz="2000" b="1" kern="0" dirty="0">
                <a:solidFill>
                  <a:srgbClr val="86184A"/>
                </a:solidFill>
              </a:rPr>
              <a:t> </a:t>
            </a:r>
            <a:r>
              <a:rPr lang="en-US" sz="2000" b="1" kern="0" dirty="0" err="1">
                <a:solidFill>
                  <a:srgbClr val="86184A"/>
                </a:solidFill>
              </a:rPr>
              <a:t>dan</a:t>
            </a:r>
            <a:r>
              <a:rPr lang="en-US" sz="2000" b="1" kern="0" dirty="0">
                <a:solidFill>
                  <a:srgbClr val="86184A"/>
                </a:solidFill>
              </a:rPr>
              <a:t> </a:t>
            </a:r>
            <a:r>
              <a:rPr lang="en-US" sz="2000" b="1" kern="0" dirty="0" err="1">
                <a:solidFill>
                  <a:srgbClr val="86184A"/>
                </a:solidFill>
              </a:rPr>
              <a:t>penghasilan</a:t>
            </a:r>
            <a:r>
              <a:rPr lang="en-US" sz="2000" b="1" kern="0" dirty="0">
                <a:solidFill>
                  <a:srgbClr val="86184A"/>
                </a:solidFill>
              </a:rPr>
              <a:t> </a:t>
            </a:r>
            <a:r>
              <a:rPr lang="en-US" sz="2000" b="1" kern="0" dirty="0" err="1">
                <a:solidFill>
                  <a:srgbClr val="86184A"/>
                </a:solidFill>
              </a:rPr>
              <a:t>komprehensif</a:t>
            </a:r>
            <a:r>
              <a:rPr lang="en-US" sz="2000" b="1" kern="0" dirty="0">
                <a:solidFill>
                  <a:srgbClr val="86184A"/>
                </a:solidFill>
              </a:rPr>
              <a:t> lain – </a:t>
            </a:r>
            <a:r>
              <a:rPr lang="en-US" sz="2000" kern="0" dirty="0" err="1">
                <a:solidFill>
                  <a:srgbClr val="86184A"/>
                </a:solidFill>
              </a:rPr>
              <a:t>beban</a:t>
            </a:r>
            <a:r>
              <a:rPr lang="en-US" sz="2000" kern="0" dirty="0">
                <a:solidFill>
                  <a:srgbClr val="86184A"/>
                </a:solidFill>
              </a:rPr>
              <a:t> </a:t>
            </a:r>
            <a:r>
              <a:rPr lang="en-US" sz="2000" kern="0" dirty="0" err="1">
                <a:solidFill>
                  <a:srgbClr val="86184A"/>
                </a:solidFill>
              </a:rPr>
              <a:t>pajak</a:t>
            </a:r>
            <a:r>
              <a:rPr lang="en-US" sz="2000" kern="0" dirty="0">
                <a:solidFill>
                  <a:srgbClr val="86184A"/>
                </a:solidFill>
              </a:rPr>
              <a:t> </a:t>
            </a:r>
            <a:r>
              <a:rPr lang="en-US" sz="2000" kern="0" dirty="0" err="1">
                <a:solidFill>
                  <a:srgbClr val="86184A"/>
                </a:solidFill>
              </a:rPr>
              <a:t>penghasilan</a:t>
            </a:r>
            <a:r>
              <a:rPr lang="en-US" sz="2000" kern="0" dirty="0">
                <a:solidFill>
                  <a:srgbClr val="86184A"/>
                </a:solidFill>
              </a:rPr>
              <a:t> </a:t>
            </a:r>
            <a:r>
              <a:rPr lang="en-US" sz="2000" kern="0" dirty="0" err="1">
                <a:solidFill>
                  <a:srgbClr val="86184A"/>
                </a:solidFill>
              </a:rPr>
              <a:t>dan</a:t>
            </a:r>
            <a:r>
              <a:rPr lang="en-US" sz="2000" kern="0" dirty="0">
                <a:solidFill>
                  <a:srgbClr val="86184A"/>
                </a:solidFill>
              </a:rPr>
              <a:t> </a:t>
            </a:r>
            <a:r>
              <a:rPr lang="en-US" sz="2000" kern="0" dirty="0" err="1">
                <a:solidFill>
                  <a:srgbClr val="86184A"/>
                </a:solidFill>
              </a:rPr>
              <a:t>pajak</a:t>
            </a:r>
            <a:r>
              <a:rPr lang="en-US" sz="2000" kern="0" dirty="0">
                <a:solidFill>
                  <a:srgbClr val="86184A"/>
                </a:solidFill>
              </a:rPr>
              <a:t> </a:t>
            </a:r>
            <a:r>
              <a:rPr lang="en-US" sz="2000" kern="0" dirty="0" err="1">
                <a:solidFill>
                  <a:srgbClr val="86184A"/>
                </a:solidFill>
              </a:rPr>
              <a:t>terkait</a:t>
            </a:r>
            <a:r>
              <a:rPr lang="en-US" sz="2000" kern="0" dirty="0">
                <a:solidFill>
                  <a:srgbClr val="86184A"/>
                </a:solidFill>
              </a:rPr>
              <a:t> item OCI</a:t>
            </a:r>
          </a:p>
        </p:txBody>
      </p:sp>
      <p:pic>
        <p:nvPicPr>
          <p:cNvPr id="8" name="Picture 7">
            <a:extLst>
              <a:ext uri="{FF2B5EF4-FFF2-40B4-BE49-F238E27FC236}">
                <a16:creationId xmlns:a16="http://schemas.microsoft.com/office/drawing/2014/main" id="{485C6C82-F639-4C26-BBE1-5BF18C0B154D}"/>
              </a:ext>
            </a:extLst>
          </p:cNvPr>
          <p:cNvPicPr>
            <a:picLocks noChangeAspect="1"/>
          </p:cNvPicPr>
          <p:nvPr/>
        </p:nvPicPr>
        <p:blipFill>
          <a:blip r:embed="rId2"/>
          <a:stretch>
            <a:fillRect/>
          </a:stretch>
        </p:blipFill>
        <p:spPr>
          <a:xfrm>
            <a:off x="2259793" y="1981200"/>
            <a:ext cx="7672414" cy="4362450"/>
          </a:xfrm>
          <a:prstGeom prst="rect">
            <a:avLst/>
          </a:prstGeom>
        </p:spPr>
      </p:pic>
      <p:sp>
        <p:nvSpPr>
          <p:cNvPr id="7" name="Slide Number Placeholder 3">
            <a:extLst>
              <a:ext uri="{FF2B5EF4-FFF2-40B4-BE49-F238E27FC236}">
                <a16:creationId xmlns:a16="http://schemas.microsoft.com/office/drawing/2014/main" id="{41156E67-DFBA-4FCF-BBB7-3C9F16B26BD3}"/>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73</a:t>
            </a:fld>
            <a:endParaRPr lang="en-US" sz="1600" b="1" dirty="0">
              <a:latin typeface="+mj-lt"/>
            </a:endParaRPr>
          </a:p>
        </p:txBody>
      </p:sp>
    </p:spTree>
    <p:extLst>
      <p:ext uri="{BB962C8B-B14F-4D97-AF65-F5344CB8AC3E}">
        <p14:creationId xmlns:p14="http://schemas.microsoft.com/office/powerpoint/2010/main" val="852597641"/>
      </p:ext>
    </p:extLst>
  </p:cSld>
  <p:clrMapOvr>
    <a:masterClrMapping/>
  </p:clrMapOvr>
  <p:transition spd="slow">
    <p:wip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537900"/>
            <a:ext cx="6479100" cy="768000"/>
          </a:xfrm>
        </p:spPr>
        <p:txBody>
          <a:bodyPr>
            <a:noAutofit/>
          </a:bodyPr>
          <a:lstStyle/>
          <a:p>
            <a:r>
              <a:rPr lang="en-US" dirty="0" err="1">
                <a:latin typeface="Fjalla One" panose="02000506040000020004" pitchFamily="2" charset="0"/>
              </a:rPr>
              <a:t>Ilustrasi</a:t>
            </a:r>
            <a:r>
              <a:rPr lang="en-US" dirty="0">
                <a:latin typeface="Fjalla One" panose="02000506040000020004" pitchFamily="2" charset="0"/>
              </a:rPr>
              <a:t> – </a:t>
            </a:r>
            <a:r>
              <a:rPr lang="en-US" dirty="0" err="1">
                <a:latin typeface="Fjalla One" panose="02000506040000020004" pitchFamily="2" charset="0"/>
              </a:rPr>
              <a:t>Laporan</a:t>
            </a:r>
            <a:r>
              <a:rPr lang="en-US" dirty="0">
                <a:latin typeface="Fjalla One" panose="02000506040000020004" pitchFamily="2" charset="0"/>
              </a:rPr>
              <a:t> Keuangan</a:t>
            </a:r>
          </a:p>
        </p:txBody>
      </p:sp>
      <p:sp>
        <p:nvSpPr>
          <p:cNvPr id="5" name="Rectangle 3"/>
          <p:cNvSpPr txBox="1">
            <a:spLocks noChangeArrowheads="1"/>
          </p:cNvSpPr>
          <p:nvPr/>
        </p:nvSpPr>
        <p:spPr bwMode="auto">
          <a:xfrm>
            <a:off x="2209800" y="1447800"/>
            <a:ext cx="7543800" cy="5334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000" b="1" kern="0" dirty="0" err="1">
                <a:solidFill>
                  <a:srgbClr val="86184A"/>
                </a:solidFill>
              </a:rPr>
              <a:t>Laporan</a:t>
            </a:r>
            <a:r>
              <a:rPr lang="en-US" sz="2000" b="1" kern="0" dirty="0">
                <a:solidFill>
                  <a:srgbClr val="86184A"/>
                </a:solidFill>
              </a:rPr>
              <a:t> </a:t>
            </a:r>
            <a:r>
              <a:rPr lang="en-US" sz="2000" b="1" kern="0" dirty="0" err="1">
                <a:solidFill>
                  <a:srgbClr val="86184A"/>
                </a:solidFill>
              </a:rPr>
              <a:t>arus</a:t>
            </a:r>
            <a:r>
              <a:rPr lang="en-US" sz="2000" b="1" kern="0" dirty="0">
                <a:solidFill>
                  <a:srgbClr val="86184A"/>
                </a:solidFill>
              </a:rPr>
              <a:t> </a:t>
            </a:r>
            <a:r>
              <a:rPr lang="en-US" sz="2000" b="1" kern="0" dirty="0" err="1">
                <a:solidFill>
                  <a:srgbClr val="86184A"/>
                </a:solidFill>
              </a:rPr>
              <a:t>kas</a:t>
            </a:r>
            <a:r>
              <a:rPr lang="en-US" sz="2000" b="1" kern="0" dirty="0">
                <a:solidFill>
                  <a:srgbClr val="86184A"/>
                </a:solidFill>
              </a:rPr>
              <a:t> – </a:t>
            </a:r>
            <a:r>
              <a:rPr lang="en-US" sz="2000" kern="0" dirty="0" err="1">
                <a:solidFill>
                  <a:srgbClr val="86184A"/>
                </a:solidFill>
              </a:rPr>
              <a:t>pembayaran</a:t>
            </a:r>
            <a:r>
              <a:rPr lang="en-US" sz="2000" kern="0" dirty="0">
                <a:solidFill>
                  <a:srgbClr val="86184A"/>
                </a:solidFill>
              </a:rPr>
              <a:t> </a:t>
            </a:r>
            <a:r>
              <a:rPr lang="en-US" sz="2000" kern="0" dirty="0" err="1">
                <a:solidFill>
                  <a:srgbClr val="86184A"/>
                </a:solidFill>
              </a:rPr>
              <a:t>pajak</a:t>
            </a:r>
            <a:r>
              <a:rPr lang="en-US" sz="2000" kern="0" dirty="0">
                <a:solidFill>
                  <a:srgbClr val="86184A"/>
                </a:solidFill>
              </a:rPr>
              <a:t> </a:t>
            </a:r>
            <a:r>
              <a:rPr lang="en-US" sz="2000" kern="0" dirty="0" err="1">
                <a:solidFill>
                  <a:srgbClr val="86184A"/>
                </a:solidFill>
              </a:rPr>
              <a:t>penghasilan</a:t>
            </a:r>
            <a:r>
              <a:rPr lang="en-US" sz="2000" kern="0" dirty="0">
                <a:solidFill>
                  <a:srgbClr val="86184A"/>
                </a:solidFill>
              </a:rPr>
              <a:t> </a:t>
            </a:r>
            <a:r>
              <a:rPr lang="en-US" sz="2000" kern="0" dirty="0" err="1">
                <a:solidFill>
                  <a:srgbClr val="86184A"/>
                </a:solidFill>
              </a:rPr>
              <a:t>badan</a:t>
            </a:r>
            <a:endParaRPr lang="en-US" sz="2000" kern="0" dirty="0">
              <a:solidFill>
                <a:srgbClr val="86184A"/>
              </a:solidFill>
            </a:endParaRPr>
          </a:p>
        </p:txBody>
      </p:sp>
      <p:pic>
        <p:nvPicPr>
          <p:cNvPr id="4" name="Picture 3">
            <a:extLst>
              <a:ext uri="{FF2B5EF4-FFF2-40B4-BE49-F238E27FC236}">
                <a16:creationId xmlns:a16="http://schemas.microsoft.com/office/drawing/2014/main" id="{8648E96C-C62E-4685-AA31-CFFE846AE4CD}"/>
              </a:ext>
            </a:extLst>
          </p:cNvPr>
          <p:cNvPicPr>
            <a:picLocks noChangeAspect="1"/>
          </p:cNvPicPr>
          <p:nvPr/>
        </p:nvPicPr>
        <p:blipFill>
          <a:blip r:embed="rId2"/>
          <a:stretch>
            <a:fillRect/>
          </a:stretch>
        </p:blipFill>
        <p:spPr>
          <a:xfrm>
            <a:off x="2209800" y="2017986"/>
            <a:ext cx="7543800" cy="3954900"/>
          </a:xfrm>
          <a:prstGeom prst="rect">
            <a:avLst/>
          </a:prstGeom>
        </p:spPr>
      </p:pic>
      <p:sp>
        <p:nvSpPr>
          <p:cNvPr id="7" name="Slide Number Placeholder 3">
            <a:extLst>
              <a:ext uri="{FF2B5EF4-FFF2-40B4-BE49-F238E27FC236}">
                <a16:creationId xmlns:a16="http://schemas.microsoft.com/office/drawing/2014/main" id="{885847C8-EACD-4AD5-9377-597B777BEC36}"/>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74</a:t>
            </a:fld>
            <a:endParaRPr lang="en-US" sz="1600" b="1" dirty="0">
              <a:latin typeface="+mj-lt"/>
            </a:endParaRPr>
          </a:p>
        </p:txBody>
      </p:sp>
    </p:spTree>
    <p:extLst>
      <p:ext uri="{BB962C8B-B14F-4D97-AF65-F5344CB8AC3E}">
        <p14:creationId xmlns:p14="http://schemas.microsoft.com/office/powerpoint/2010/main" val="283813207"/>
      </p:ext>
    </p:extLst>
  </p:cSld>
  <p:clrMapOvr>
    <a:masterClrMapping/>
  </p:clrMapOvr>
  <p:transition spd="slow">
    <p:wip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62400" y="239713"/>
            <a:ext cx="8229600" cy="547687"/>
          </a:xfrm>
        </p:spPr>
        <p:txBody>
          <a:bodyPr>
            <a:noAutofit/>
          </a:bodyPr>
          <a:lstStyle/>
          <a:p>
            <a:r>
              <a:rPr lang="en-US" sz="4000" dirty="0" err="1">
                <a:latin typeface="Fjalla One" panose="02000506040000020004" pitchFamily="2" charset="0"/>
              </a:rPr>
              <a:t>Ilustrasi</a:t>
            </a:r>
            <a:r>
              <a:rPr lang="en-US" sz="4000" dirty="0">
                <a:latin typeface="Fjalla One" panose="02000506040000020004" pitchFamily="2" charset="0"/>
              </a:rPr>
              <a:t> – </a:t>
            </a:r>
            <a:r>
              <a:rPr lang="en-US" sz="4000" dirty="0" err="1">
                <a:latin typeface="Fjalla One" panose="02000506040000020004" pitchFamily="2" charset="0"/>
              </a:rPr>
              <a:t>Laporan</a:t>
            </a:r>
            <a:r>
              <a:rPr lang="en-US" sz="4000" dirty="0">
                <a:latin typeface="Fjalla One" panose="02000506040000020004" pitchFamily="2" charset="0"/>
              </a:rPr>
              <a:t> Keuangan</a:t>
            </a:r>
          </a:p>
        </p:txBody>
      </p:sp>
      <p:sp>
        <p:nvSpPr>
          <p:cNvPr id="5" name="Rectangle 3"/>
          <p:cNvSpPr txBox="1">
            <a:spLocks noChangeArrowheads="1"/>
          </p:cNvSpPr>
          <p:nvPr/>
        </p:nvSpPr>
        <p:spPr bwMode="auto">
          <a:xfrm>
            <a:off x="1064173" y="1385889"/>
            <a:ext cx="7467601" cy="4572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000" b="1" kern="0" dirty="0" err="1">
                <a:solidFill>
                  <a:srgbClr val="86184A"/>
                </a:solidFill>
              </a:rPr>
              <a:t>Catata</a:t>
            </a:r>
            <a:r>
              <a:rPr lang="en-US" sz="2000" b="1" kern="0" dirty="0">
                <a:solidFill>
                  <a:srgbClr val="86184A"/>
                </a:solidFill>
              </a:rPr>
              <a:t>n </a:t>
            </a:r>
            <a:r>
              <a:rPr lang="en-US" sz="2000" b="1" kern="0" dirty="0" err="1">
                <a:solidFill>
                  <a:srgbClr val="86184A"/>
                </a:solidFill>
              </a:rPr>
              <a:t>atas</a:t>
            </a:r>
            <a:r>
              <a:rPr lang="en-US" sz="2000" b="1" kern="0" dirty="0">
                <a:solidFill>
                  <a:srgbClr val="86184A"/>
                </a:solidFill>
              </a:rPr>
              <a:t> </a:t>
            </a:r>
            <a:r>
              <a:rPr lang="en-US" sz="2000" b="1" kern="0" dirty="0" err="1">
                <a:solidFill>
                  <a:srgbClr val="86184A"/>
                </a:solidFill>
              </a:rPr>
              <a:t>laporan</a:t>
            </a:r>
            <a:r>
              <a:rPr lang="en-US" sz="2000" b="1" kern="0" dirty="0">
                <a:solidFill>
                  <a:srgbClr val="86184A"/>
                </a:solidFill>
              </a:rPr>
              <a:t> keuangan – </a:t>
            </a:r>
            <a:r>
              <a:rPr lang="en-US" sz="2000" kern="0" dirty="0" err="1">
                <a:solidFill>
                  <a:srgbClr val="86184A"/>
                </a:solidFill>
              </a:rPr>
              <a:t>kebijakan</a:t>
            </a:r>
            <a:r>
              <a:rPr lang="en-US" sz="2000" kern="0" dirty="0">
                <a:solidFill>
                  <a:srgbClr val="86184A"/>
                </a:solidFill>
              </a:rPr>
              <a:t> </a:t>
            </a:r>
            <a:r>
              <a:rPr lang="en-US" sz="2000" kern="0" dirty="0" err="1">
                <a:solidFill>
                  <a:srgbClr val="86184A"/>
                </a:solidFill>
              </a:rPr>
              <a:t>akuntansi</a:t>
            </a:r>
            <a:endParaRPr lang="en-US" sz="2000" kern="0" dirty="0">
              <a:solidFill>
                <a:srgbClr val="86184A"/>
              </a:solidFill>
            </a:endParaRPr>
          </a:p>
        </p:txBody>
      </p:sp>
      <p:sp>
        <p:nvSpPr>
          <p:cNvPr id="4" name="Rectangle 3"/>
          <p:cNvSpPr/>
          <p:nvPr/>
        </p:nvSpPr>
        <p:spPr>
          <a:xfrm>
            <a:off x="1066801" y="1981200"/>
            <a:ext cx="9753599" cy="381130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spcBef>
                <a:spcPts val="400"/>
              </a:spcBef>
            </a:pPr>
            <a:r>
              <a:rPr lang="en-US" sz="1500" b="1" dirty="0" err="1">
                <a:cs typeface="Arial" panose="020B0604020202020204" pitchFamily="34" charset="0"/>
              </a:rPr>
              <a:t>Pajak</a:t>
            </a:r>
            <a:r>
              <a:rPr lang="en-US" sz="1500" b="1" dirty="0">
                <a:cs typeface="Arial" panose="020B0604020202020204" pitchFamily="34" charset="0"/>
              </a:rPr>
              <a:t> </a:t>
            </a:r>
            <a:r>
              <a:rPr lang="en-US" sz="1500" b="1" dirty="0" err="1">
                <a:cs typeface="Arial" panose="020B0604020202020204" pitchFamily="34" charset="0"/>
              </a:rPr>
              <a:t>penghasilan</a:t>
            </a:r>
            <a:r>
              <a:rPr lang="en-US" sz="1500" b="1" dirty="0">
                <a:cs typeface="Arial" panose="020B0604020202020204" pitchFamily="34" charset="0"/>
              </a:rPr>
              <a:t> </a:t>
            </a:r>
            <a:r>
              <a:rPr lang="en-US" sz="1500" b="1" dirty="0" err="1">
                <a:cs typeface="Arial" panose="020B0604020202020204" pitchFamily="34" charset="0"/>
              </a:rPr>
              <a:t>kini</a:t>
            </a:r>
            <a:r>
              <a:rPr lang="en-US" sz="1500" b="1" dirty="0">
                <a:cs typeface="Arial" panose="020B0604020202020204" pitchFamily="34" charset="0"/>
              </a:rPr>
              <a:t> </a:t>
            </a:r>
            <a:r>
              <a:rPr lang="en-US" sz="1500" b="1" dirty="0" err="1">
                <a:cs typeface="Arial" panose="020B0604020202020204" pitchFamily="34" charset="0"/>
              </a:rPr>
              <a:t>dan</a:t>
            </a:r>
            <a:r>
              <a:rPr lang="en-US" sz="1500" b="1" dirty="0">
                <a:cs typeface="Arial" panose="020B0604020202020204" pitchFamily="34" charset="0"/>
              </a:rPr>
              <a:t> </a:t>
            </a:r>
            <a:r>
              <a:rPr lang="en-US" sz="1500" b="1" dirty="0" err="1">
                <a:cs typeface="Arial" panose="020B0604020202020204" pitchFamily="34" charset="0"/>
              </a:rPr>
              <a:t>tangguhan</a:t>
            </a:r>
            <a:endParaRPr lang="en-US" sz="1500" b="1" i="1" dirty="0">
              <a:cs typeface="Arial" panose="020B0604020202020204" pitchFamily="34" charset="0"/>
            </a:endParaRPr>
          </a:p>
          <a:p>
            <a:pPr>
              <a:spcBef>
                <a:spcPts val="400"/>
              </a:spcBef>
            </a:pPr>
            <a:r>
              <a:rPr lang="en-US" sz="1500" dirty="0">
                <a:cs typeface="Arial" panose="020B0604020202020204" pitchFamily="34" charset="0"/>
              </a:rPr>
              <a:t>Beban </a:t>
            </a:r>
            <a:r>
              <a:rPr lang="en-US" sz="1500" dirty="0" err="1">
                <a:cs typeface="Arial" panose="020B0604020202020204" pitchFamily="34" charset="0"/>
              </a:rPr>
              <a:t>pajak</a:t>
            </a:r>
            <a:r>
              <a:rPr lang="en-US" sz="1500" dirty="0">
                <a:cs typeface="Arial" panose="020B0604020202020204" pitchFamily="34" charset="0"/>
              </a:rPr>
              <a:t> </a:t>
            </a:r>
            <a:r>
              <a:rPr lang="en-US" sz="1500" dirty="0" err="1">
                <a:cs typeface="Arial" panose="020B0604020202020204" pitchFamily="34" charset="0"/>
              </a:rPr>
              <a:t>penghasilan</a:t>
            </a:r>
            <a:r>
              <a:rPr lang="en-US" sz="1500" dirty="0">
                <a:cs typeface="Arial" panose="020B0604020202020204" pitchFamily="34" charset="0"/>
              </a:rPr>
              <a:t> </a:t>
            </a:r>
            <a:r>
              <a:rPr lang="en-US" sz="1500" dirty="0" err="1">
                <a:cs typeface="Arial" panose="020B0604020202020204" pitchFamily="34" charset="0"/>
              </a:rPr>
              <a:t>terdiri</a:t>
            </a:r>
            <a:r>
              <a:rPr lang="en-US" sz="1500" dirty="0">
                <a:cs typeface="Arial" panose="020B0604020202020204" pitchFamily="34" charset="0"/>
              </a:rPr>
              <a:t> </a:t>
            </a:r>
            <a:r>
              <a:rPr lang="en-US" sz="1500" dirty="0" err="1">
                <a:cs typeface="Arial" panose="020B0604020202020204" pitchFamily="34" charset="0"/>
              </a:rPr>
              <a:t>dari</a:t>
            </a:r>
            <a:r>
              <a:rPr lang="en-US" sz="1500" dirty="0">
                <a:cs typeface="Arial" panose="020B0604020202020204" pitchFamily="34" charset="0"/>
              </a:rPr>
              <a:t> </a:t>
            </a:r>
            <a:r>
              <a:rPr lang="en-US" sz="1500" dirty="0" err="1">
                <a:cs typeface="Arial" panose="020B0604020202020204" pitchFamily="34" charset="0"/>
              </a:rPr>
              <a:t>pajak</a:t>
            </a:r>
            <a:r>
              <a:rPr lang="en-US" sz="1500" dirty="0">
                <a:cs typeface="Arial" panose="020B0604020202020204" pitchFamily="34" charset="0"/>
              </a:rPr>
              <a:t> </a:t>
            </a:r>
            <a:r>
              <a:rPr lang="en-US" sz="1500" dirty="0" err="1">
                <a:cs typeface="Arial" panose="020B0604020202020204" pitchFamily="34" charset="0"/>
              </a:rPr>
              <a:t>kini</a:t>
            </a:r>
            <a:r>
              <a:rPr lang="en-US" sz="1500" dirty="0">
                <a:cs typeface="Arial" panose="020B0604020202020204" pitchFamily="34" charset="0"/>
              </a:rPr>
              <a:t> </a:t>
            </a:r>
            <a:r>
              <a:rPr lang="en-US" sz="1500" dirty="0" err="1">
                <a:cs typeface="Arial" panose="020B0604020202020204" pitchFamily="34" charset="0"/>
              </a:rPr>
              <a:t>dan</a:t>
            </a:r>
            <a:r>
              <a:rPr lang="en-US" sz="1500" dirty="0">
                <a:cs typeface="Arial" panose="020B0604020202020204" pitchFamily="34" charset="0"/>
              </a:rPr>
              <a:t> </a:t>
            </a:r>
            <a:r>
              <a:rPr lang="en-US" sz="1500" dirty="0" err="1">
                <a:cs typeface="Arial" panose="020B0604020202020204" pitchFamily="34" charset="0"/>
              </a:rPr>
              <a:t>pajak</a:t>
            </a:r>
            <a:r>
              <a:rPr lang="en-US" sz="1500" dirty="0">
                <a:cs typeface="Arial" panose="020B0604020202020204" pitchFamily="34" charset="0"/>
              </a:rPr>
              <a:t> </a:t>
            </a:r>
            <a:r>
              <a:rPr lang="en-US" sz="1500" dirty="0" err="1">
                <a:cs typeface="Arial" panose="020B0604020202020204" pitchFamily="34" charset="0"/>
              </a:rPr>
              <a:t>tangguhan</a:t>
            </a:r>
            <a:r>
              <a:rPr lang="en-US" sz="1500" dirty="0">
                <a:cs typeface="Arial" panose="020B0604020202020204" pitchFamily="34" charset="0"/>
              </a:rPr>
              <a:t>. </a:t>
            </a:r>
            <a:r>
              <a:rPr lang="en-US" sz="1500" dirty="0" err="1">
                <a:cs typeface="Arial" panose="020B0604020202020204" pitchFamily="34" charset="0"/>
              </a:rPr>
              <a:t>Pajak</a:t>
            </a:r>
            <a:r>
              <a:rPr lang="en-US" sz="1500" dirty="0">
                <a:cs typeface="Arial" panose="020B0604020202020204" pitchFamily="34" charset="0"/>
              </a:rPr>
              <a:t> tersebut </a:t>
            </a:r>
            <a:r>
              <a:rPr lang="en-US" sz="1500" dirty="0" err="1">
                <a:cs typeface="Arial" panose="020B0604020202020204" pitchFamily="34" charset="0"/>
              </a:rPr>
              <a:t>diakui</a:t>
            </a:r>
            <a:r>
              <a:rPr lang="en-US" sz="1500" dirty="0">
                <a:cs typeface="Arial" panose="020B0604020202020204" pitchFamily="34" charset="0"/>
              </a:rPr>
              <a:t> </a:t>
            </a:r>
            <a:r>
              <a:rPr lang="en-US" sz="1500" dirty="0" err="1">
                <a:cs typeface="Arial" panose="020B0604020202020204" pitchFamily="34" charset="0"/>
              </a:rPr>
              <a:t>dalam</a:t>
            </a:r>
            <a:r>
              <a:rPr lang="en-US" sz="1500" dirty="0">
                <a:cs typeface="Arial" panose="020B0604020202020204" pitchFamily="34" charset="0"/>
              </a:rPr>
              <a:t> </a:t>
            </a:r>
            <a:r>
              <a:rPr lang="en-US" sz="1500" dirty="0" err="1">
                <a:cs typeface="Arial" panose="020B0604020202020204" pitchFamily="34" charset="0"/>
              </a:rPr>
              <a:t>laba</a:t>
            </a:r>
            <a:r>
              <a:rPr lang="en-US" sz="1500" dirty="0">
                <a:cs typeface="Arial" panose="020B0604020202020204" pitchFamily="34" charset="0"/>
              </a:rPr>
              <a:t> </a:t>
            </a:r>
            <a:r>
              <a:rPr lang="en-US" sz="1500" dirty="0" err="1">
                <a:cs typeface="Arial" panose="020B0604020202020204" pitchFamily="34" charset="0"/>
              </a:rPr>
              <a:t>rugi</a:t>
            </a:r>
            <a:r>
              <a:rPr lang="en-US" sz="1500" dirty="0">
                <a:cs typeface="Arial" panose="020B0604020202020204" pitchFamily="34" charset="0"/>
              </a:rPr>
              <a:t>, </a:t>
            </a:r>
            <a:r>
              <a:rPr lang="en-US" sz="1500" dirty="0" err="1">
                <a:cs typeface="Arial" panose="020B0604020202020204" pitchFamily="34" charset="0"/>
              </a:rPr>
              <a:t>kecuali</a:t>
            </a:r>
            <a:r>
              <a:rPr lang="en-US" sz="1500" dirty="0">
                <a:cs typeface="Arial" panose="020B0604020202020204" pitchFamily="34" charset="0"/>
              </a:rPr>
              <a:t> </a:t>
            </a:r>
            <a:r>
              <a:rPr lang="en-US" sz="1500" dirty="0" err="1">
                <a:cs typeface="Arial" panose="020B0604020202020204" pitchFamily="34" charset="0"/>
              </a:rPr>
              <a:t>jika</a:t>
            </a:r>
            <a:r>
              <a:rPr lang="en-US" sz="1500" dirty="0">
                <a:cs typeface="Arial" panose="020B0604020202020204" pitchFamily="34" charset="0"/>
              </a:rPr>
              <a:t> </a:t>
            </a:r>
            <a:r>
              <a:rPr lang="en-US" sz="1500" dirty="0" err="1">
                <a:cs typeface="Arial" panose="020B0604020202020204" pitchFamily="34" charset="0"/>
              </a:rPr>
              <a:t>pajak</a:t>
            </a:r>
            <a:r>
              <a:rPr lang="en-US" sz="1500" dirty="0">
                <a:cs typeface="Arial" panose="020B0604020202020204" pitchFamily="34" charset="0"/>
              </a:rPr>
              <a:t> tersebut </a:t>
            </a:r>
            <a:r>
              <a:rPr lang="en-US" sz="1500" dirty="0" err="1">
                <a:cs typeface="Arial" panose="020B0604020202020204" pitchFamily="34" charset="0"/>
              </a:rPr>
              <a:t>terkait</a:t>
            </a:r>
            <a:r>
              <a:rPr lang="en-US" sz="1500" dirty="0">
                <a:cs typeface="Arial" panose="020B0604020202020204" pitchFamily="34" charset="0"/>
              </a:rPr>
              <a:t> </a:t>
            </a:r>
            <a:r>
              <a:rPr lang="en-US" sz="1500" dirty="0" err="1">
                <a:cs typeface="Arial" panose="020B0604020202020204" pitchFamily="34" charset="0"/>
              </a:rPr>
              <a:t>dengan</a:t>
            </a:r>
            <a:r>
              <a:rPr lang="en-US" sz="1500" dirty="0">
                <a:cs typeface="Arial" panose="020B0604020202020204" pitchFamily="34" charset="0"/>
              </a:rPr>
              <a:t> </a:t>
            </a:r>
            <a:r>
              <a:rPr lang="en-US" sz="1500" dirty="0" err="1">
                <a:cs typeface="Arial" panose="020B0604020202020204" pitchFamily="34" charset="0"/>
              </a:rPr>
              <a:t>transaksi</a:t>
            </a:r>
            <a:r>
              <a:rPr lang="en-US" sz="1500" dirty="0">
                <a:cs typeface="Arial" panose="020B0604020202020204" pitchFamily="34" charset="0"/>
              </a:rPr>
              <a:t> </a:t>
            </a:r>
            <a:r>
              <a:rPr lang="en-US" sz="1500" dirty="0" err="1">
                <a:cs typeface="Arial" panose="020B0604020202020204" pitchFamily="34" charset="0"/>
              </a:rPr>
              <a:t>atau</a:t>
            </a:r>
            <a:r>
              <a:rPr lang="en-US" sz="1500" dirty="0">
                <a:cs typeface="Arial" panose="020B0604020202020204" pitchFamily="34" charset="0"/>
              </a:rPr>
              <a:t> </a:t>
            </a:r>
            <a:r>
              <a:rPr lang="en-US" sz="1500" dirty="0" err="1">
                <a:cs typeface="Arial" panose="020B0604020202020204" pitchFamily="34" charset="0"/>
              </a:rPr>
              <a:t>kejadian</a:t>
            </a:r>
            <a:r>
              <a:rPr lang="en-US" sz="1500" dirty="0">
                <a:cs typeface="Arial" panose="020B0604020202020204" pitchFamily="34" charset="0"/>
              </a:rPr>
              <a:t> yang </a:t>
            </a:r>
            <a:r>
              <a:rPr lang="en-US" sz="1500" dirty="0" err="1">
                <a:cs typeface="Arial" panose="020B0604020202020204" pitchFamily="34" charset="0"/>
              </a:rPr>
              <a:t>langsung</a:t>
            </a:r>
            <a:r>
              <a:rPr lang="en-US" sz="1500" dirty="0">
                <a:cs typeface="Arial" panose="020B0604020202020204" pitchFamily="34" charset="0"/>
              </a:rPr>
              <a:t> </a:t>
            </a:r>
            <a:r>
              <a:rPr lang="en-US" sz="1500" dirty="0" err="1">
                <a:cs typeface="Arial" panose="020B0604020202020204" pitchFamily="34" charset="0"/>
              </a:rPr>
              <a:t>diakui</a:t>
            </a:r>
            <a:r>
              <a:rPr lang="en-US" sz="1500" dirty="0">
                <a:cs typeface="Arial" panose="020B0604020202020204" pitchFamily="34" charset="0"/>
              </a:rPr>
              <a:t> </a:t>
            </a:r>
            <a:r>
              <a:rPr lang="en-US" sz="1500" dirty="0" err="1">
                <a:cs typeface="Arial" panose="020B0604020202020204" pitchFamily="34" charset="0"/>
              </a:rPr>
              <a:t>dalam</a:t>
            </a:r>
            <a:r>
              <a:rPr lang="en-US" sz="1500" dirty="0">
                <a:cs typeface="Arial" panose="020B0604020202020204" pitchFamily="34" charset="0"/>
              </a:rPr>
              <a:t> </a:t>
            </a:r>
            <a:r>
              <a:rPr lang="en-US" sz="1500" dirty="0" err="1">
                <a:cs typeface="Arial" panose="020B0604020202020204" pitchFamily="34" charset="0"/>
              </a:rPr>
              <a:t>ekuitas</a:t>
            </a:r>
            <a:r>
              <a:rPr lang="en-US" sz="1500" dirty="0">
                <a:cs typeface="Arial" panose="020B0604020202020204" pitchFamily="34" charset="0"/>
              </a:rPr>
              <a:t> </a:t>
            </a:r>
            <a:r>
              <a:rPr lang="en-US" sz="1500" dirty="0" err="1">
                <a:cs typeface="Arial" panose="020B0604020202020204" pitchFamily="34" charset="0"/>
              </a:rPr>
              <a:t>atau</a:t>
            </a:r>
            <a:r>
              <a:rPr lang="en-US" sz="1500" dirty="0">
                <a:cs typeface="Arial" panose="020B0604020202020204" pitchFamily="34" charset="0"/>
              </a:rPr>
              <a:t> </a:t>
            </a:r>
            <a:r>
              <a:rPr lang="en-US" sz="1500" dirty="0" err="1">
                <a:cs typeface="Arial" panose="020B0604020202020204" pitchFamily="34" charset="0"/>
              </a:rPr>
              <a:t>dalam</a:t>
            </a:r>
            <a:r>
              <a:rPr lang="en-US" sz="1500" dirty="0">
                <a:cs typeface="Arial" panose="020B0604020202020204" pitchFamily="34" charset="0"/>
              </a:rPr>
              <a:t> </a:t>
            </a:r>
            <a:r>
              <a:rPr lang="en-US" sz="1500" dirty="0" err="1">
                <a:cs typeface="Arial" panose="020B0604020202020204" pitchFamily="34" charset="0"/>
              </a:rPr>
              <a:t>penghasilan</a:t>
            </a:r>
            <a:r>
              <a:rPr lang="en-US" sz="1500" dirty="0">
                <a:cs typeface="Arial" panose="020B0604020202020204" pitchFamily="34" charset="0"/>
              </a:rPr>
              <a:t> </a:t>
            </a:r>
            <a:r>
              <a:rPr lang="en-US" sz="1500" dirty="0" err="1">
                <a:cs typeface="Arial" panose="020B0604020202020204" pitchFamily="34" charset="0"/>
              </a:rPr>
              <a:t>komprehensif</a:t>
            </a:r>
            <a:r>
              <a:rPr lang="en-US" sz="1500" dirty="0">
                <a:cs typeface="Arial" panose="020B0604020202020204" pitchFamily="34" charset="0"/>
              </a:rPr>
              <a:t> lain. </a:t>
            </a:r>
            <a:r>
              <a:rPr lang="en-US" sz="1500" dirty="0" err="1">
                <a:cs typeface="Arial" panose="020B0604020202020204" pitchFamily="34" charset="0"/>
              </a:rPr>
              <a:t>Dalam</a:t>
            </a:r>
            <a:r>
              <a:rPr lang="en-US" sz="1500" dirty="0">
                <a:cs typeface="Arial" panose="020B0604020202020204" pitchFamily="34" charset="0"/>
              </a:rPr>
              <a:t> </a:t>
            </a:r>
            <a:r>
              <a:rPr lang="en-US" sz="1500" dirty="0" err="1">
                <a:cs typeface="Arial" panose="020B0604020202020204" pitchFamily="34" charset="0"/>
              </a:rPr>
              <a:t>hal</a:t>
            </a:r>
            <a:r>
              <a:rPr lang="en-US" sz="1500" dirty="0">
                <a:cs typeface="Arial" panose="020B0604020202020204" pitchFamily="34" charset="0"/>
              </a:rPr>
              <a:t> </a:t>
            </a:r>
            <a:r>
              <a:rPr lang="en-US" sz="1500" dirty="0" err="1">
                <a:cs typeface="Arial" panose="020B0604020202020204" pitchFamily="34" charset="0"/>
              </a:rPr>
              <a:t>ini</a:t>
            </a:r>
            <a:r>
              <a:rPr lang="en-US" sz="1500" dirty="0">
                <a:cs typeface="Arial" panose="020B0604020202020204" pitchFamily="34" charset="0"/>
              </a:rPr>
              <a:t>, </a:t>
            </a:r>
            <a:r>
              <a:rPr lang="en-US" sz="1500" dirty="0" err="1">
                <a:cs typeface="Arial" panose="020B0604020202020204" pitchFamily="34" charset="0"/>
              </a:rPr>
              <a:t>pajak</a:t>
            </a:r>
            <a:r>
              <a:rPr lang="en-US" sz="1500" dirty="0">
                <a:cs typeface="Arial" panose="020B0604020202020204" pitchFamily="34" charset="0"/>
              </a:rPr>
              <a:t> tersebut </a:t>
            </a:r>
            <a:r>
              <a:rPr lang="en-US" sz="1500" dirty="0" err="1">
                <a:cs typeface="Arial" panose="020B0604020202020204" pitchFamily="34" charset="0"/>
              </a:rPr>
              <a:t>masing-masing</a:t>
            </a:r>
            <a:r>
              <a:rPr lang="en-US" sz="1500" dirty="0">
                <a:cs typeface="Arial" panose="020B0604020202020204" pitchFamily="34" charset="0"/>
              </a:rPr>
              <a:t> </a:t>
            </a:r>
            <a:r>
              <a:rPr lang="en-US" sz="1500" dirty="0" err="1">
                <a:cs typeface="Arial" panose="020B0604020202020204" pitchFamily="34" charset="0"/>
              </a:rPr>
              <a:t>diakui</a:t>
            </a:r>
            <a:r>
              <a:rPr lang="en-US" sz="1500" dirty="0">
                <a:cs typeface="Arial" panose="020B0604020202020204" pitchFamily="34" charset="0"/>
              </a:rPr>
              <a:t> </a:t>
            </a:r>
            <a:r>
              <a:rPr lang="en-US" sz="1500" dirty="0" err="1">
                <a:cs typeface="Arial" panose="020B0604020202020204" pitchFamily="34" charset="0"/>
              </a:rPr>
              <a:t>dalam</a:t>
            </a:r>
            <a:r>
              <a:rPr lang="en-US" sz="1500" dirty="0">
                <a:cs typeface="Arial" panose="020B0604020202020204" pitchFamily="34" charset="0"/>
              </a:rPr>
              <a:t> </a:t>
            </a:r>
            <a:r>
              <a:rPr lang="en-US" sz="1500" dirty="0" err="1">
                <a:cs typeface="Arial" panose="020B0604020202020204" pitchFamily="34" charset="0"/>
              </a:rPr>
              <a:t>ekuitas</a:t>
            </a:r>
            <a:r>
              <a:rPr lang="en-US" sz="1500" dirty="0">
                <a:cs typeface="Arial" panose="020B0604020202020204" pitchFamily="34" charset="0"/>
              </a:rPr>
              <a:t> </a:t>
            </a:r>
            <a:r>
              <a:rPr lang="en-US" sz="1500" dirty="0" err="1">
                <a:cs typeface="Arial" panose="020B0604020202020204" pitchFamily="34" charset="0"/>
              </a:rPr>
              <a:t>atau</a:t>
            </a:r>
            <a:r>
              <a:rPr lang="en-US" sz="1500" dirty="0">
                <a:cs typeface="Arial" panose="020B0604020202020204" pitchFamily="34" charset="0"/>
              </a:rPr>
              <a:t> </a:t>
            </a:r>
            <a:r>
              <a:rPr lang="en-US" sz="1500" dirty="0" err="1">
                <a:cs typeface="Arial" panose="020B0604020202020204" pitchFamily="34" charset="0"/>
              </a:rPr>
              <a:t>penghasilan</a:t>
            </a:r>
            <a:r>
              <a:rPr lang="en-US" sz="1500" dirty="0">
                <a:cs typeface="Arial" panose="020B0604020202020204" pitchFamily="34" charset="0"/>
              </a:rPr>
              <a:t> </a:t>
            </a:r>
            <a:r>
              <a:rPr lang="en-US" sz="1500" dirty="0" err="1">
                <a:cs typeface="Arial" panose="020B0604020202020204" pitchFamily="34" charset="0"/>
              </a:rPr>
              <a:t>komprehensif</a:t>
            </a:r>
            <a:r>
              <a:rPr lang="en-US" sz="1500" dirty="0">
                <a:cs typeface="Arial" panose="020B0604020202020204" pitchFamily="34" charset="0"/>
              </a:rPr>
              <a:t> lain. </a:t>
            </a:r>
          </a:p>
          <a:p>
            <a:pPr>
              <a:spcBef>
                <a:spcPts val="400"/>
              </a:spcBef>
            </a:pPr>
            <a:r>
              <a:rPr lang="sv-SE" sz="1500" dirty="0">
                <a:cs typeface="Arial" panose="020B0604020202020204" pitchFamily="34" charset="0"/>
              </a:rPr>
              <a:t>Pajak penghasilan kini dihitung dengan menggunakan </a:t>
            </a:r>
            <a:r>
              <a:rPr lang="es-ES" sz="1500" dirty="0" err="1">
                <a:cs typeface="Arial" panose="020B0604020202020204" pitchFamily="34" charset="0"/>
              </a:rPr>
              <a:t>tarif</a:t>
            </a:r>
            <a:r>
              <a:rPr lang="es-ES" sz="1500" dirty="0">
                <a:cs typeface="Arial" panose="020B0604020202020204" pitchFamily="34" charset="0"/>
              </a:rPr>
              <a:t> </a:t>
            </a:r>
            <a:r>
              <a:rPr lang="es-ES" sz="1500" dirty="0" err="1">
                <a:cs typeface="Arial" panose="020B0604020202020204" pitchFamily="34" charset="0"/>
              </a:rPr>
              <a:t>pajak</a:t>
            </a:r>
            <a:r>
              <a:rPr lang="es-ES" sz="1500" dirty="0">
                <a:cs typeface="Arial" panose="020B0604020202020204" pitchFamily="34" charset="0"/>
              </a:rPr>
              <a:t> yang </a:t>
            </a:r>
            <a:r>
              <a:rPr lang="es-ES" sz="1500" dirty="0" err="1">
                <a:cs typeface="Arial" panose="020B0604020202020204" pitchFamily="34" charset="0"/>
              </a:rPr>
              <a:t>telah</a:t>
            </a:r>
            <a:r>
              <a:rPr lang="es-ES" sz="1500" dirty="0">
                <a:cs typeface="Arial" panose="020B0604020202020204" pitchFamily="34" charset="0"/>
              </a:rPr>
              <a:t> </a:t>
            </a:r>
            <a:r>
              <a:rPr lang="es-ES" sz="1500" dirty="0" err="1">
                <a:cs typeface="Arial" panose="020B0604020202020204" pitchFamily="34" charset="0"/>
              </a:rPr>
              <a:t>diberlakukan</a:t>
            </a:r>
            <a:r>
              <a:rPr lang="es-ES" sz="1500" dirty="0">
                <a:cs typeface="Arial" panose="020B0604020202020204" pitchFamily="34" charset="0"/>
              </a:rPr>
              <a:t> pada </a:t>
            </a:r>
            <a:r>
              <a:rPr lang="es-ES" sz="1500" dirty="0" err="1">
                <a:cs typeface="Arial" panose="020B0604020202020204" pitchFamily="34" charset="0"/>
              </a:rPr>
              <a:t>tanggal</a:t>
            </a:r>
            <a:r>
              <a:rPr lang="es-ES" sz="1500" dirty="0">
                <a:cs typeface="Arial" panose="020B0604020202020204" pitchFamily="34" charset="0"/>
              </a:rPr>
              <a:t> </a:t>
            </a:r>
            <a:r>
              <a:rPr lang="es-ES" sz="1500" dirty="0" err="1">
                <a:cs typeface="Arial" panose="020B0604020202020204" pitchFamily="34" charset="0"/>
              </a:rPr>
              <a:t>posisi</a:t>
            </a:r>
            <a:r>
              <a:rPr lang="es-ES" sz="1500" dirty="0">
                <a:cs typeface="Arial" panose="020B0604020202020204" pitchFamily="34" charset="0"/>
              </a:rPr>
              <a:t> </a:t>
            </a:r>
            <a:r>
              <a:rPr lang="en-US" sz="1500" dirty="0">
                <a:cs typeface="Arial" panose="020B0604020202020204" pitchFamily="34" charset="0"/>
              </a:rPr>
              <a:t>keuangan. </a:t>
            </a:r>
          </a:p>
          <a:p>
            <a:pPr>
              <a:spcBef>
                <a:spcPts val="400"/>
              </a:spcBef>
            </a:pPr>
            <a:r>
              <a:rPr lang="en-US" sz="1500" dirty="0" err="1">
                <a:cs typeface="Arial" panose="020B0604020202020204" pitchFamily="34" charset="0"/>
              </a:rPr>
              <a:t>Pajak</a:t>
            </a:r>
            <a:r>
              <a:rPr lang="en-US" sz="1500" dirty="0">
                <a:cs typeface="Arial" panose="020B0604020202020204" pitchFamily="34" charset="0"/>
              </a:rPr>
              <a:t> </a:t>
            </a:r>
            <a:r>
              <a:rPr lang="en-US" sz="1500" dirty="0" err="1">
                <a:cs typeface="Arial" panose="020B0604020202020204" pitchFamily="34" charset="0"/>
              </a:rPr>
              <a:t>penghasilan</a:t>
            </a:r>
            <a:r>
              <a:rPr lang="en-US" sz="1500" dirty="0">
                <a:cs typeface="Arial" panose="020B0604020202020204" pitchFamily="34" charset="0"/>
              </a:rPr>
              <a:t> </a:t>
            </a:r>
            <a:r>
              <a:rPr lang="en-US" sz="1500" dirty="0" err="1">
                <a:cs typeface="Arial" panose="020B0604020202020204" pitchFamily="34" charset="0"/>
              </a:rPr>
              <a:t>tangguhan</a:t>
            </a:r>
            <a:r>
              <a:rPr lang="en-US" sz="1500" dirty="0">
                <a:cs typeface="Arial" panose="020B0604020202020204" pitchFamily="34" charset="0"/>
              </a:rPr>
              <a:t> </a:t>
            </a:r>
            <a:r>
              <a:rPr lang="en-US" sz="1500" dirty="0" err="1">
                <a:cs typeface="Arial" panose="020B0604020202020204" pitchFamily="34" charset="0"/>
              </a:rPr>
              <a:t>diakui</a:t>
            </a:r>
            <a:r>
              <a:rPr lang="en-US" sz="1500" dirty="0">
                <a:cs typeface="Arial" panose="020B0604020202020204" pitchFamily="34" charset="0"/>
              </a:rPr>
              <a:t> </a:t>
            </a:r>
            <a:r>
              <a:rPr lang="en-US" sz="1500" dirty="0" err="1">
                <a:cs typeface="Arial" panose="020B0604020202020204" pitchFamily="34" charset="0"/>
              </a:rPr>
              <a:t>untuk</a:t>
            </a:r>
            <a:r>
              <a:rPr lang="en-US" sz="1500" dirty="0">
                <a:cs typeface="Arial" panose="020B0604020202020204" pitchFamily="34" charset="0"/>
              </a:rPr>
              <a:t> </a:t>
            </a:r>
            <a:r>
              <a:rPr lang="en-US" sz="1500" dirty="0" err="1">
                <a:cs typeface="Arial" panose="020B0604020202020204" pitchFamily="34" charset="0"/>
              </a:rPr>
              <a:t>semua</a:t>
            </a:r>
            <a:r>
              <a:rPr lang="en-US" sz="1500" dirty="0">
                <a:cs typeface="Arial" panose="020B0604020202020204" pitchFamily="34" charset="0"/>
              </a:rPr>
              <a:t> </a:t>
            </a:r>
            <a:r>
              <a:rPr lang="en-US" sz="1500" dirty="0" err="1">
                <a:cs typeface="Arial" panose="020B0604020202020204" pitchFamily="34" charset="0"/>
              </a:rPr>
              <a:t>perbedaan</a:t>
            </a:r>
            <a:r>
              <a:rPr lang="en-US" sz="1500" dirty="0">
                <a:cs typeface="Arial" panose="020B0604020202020204" pitchFamily="34" charset="0"/>
              </a:rPr>
              <a:t> </a:t>
            </a:r>
            <a:r>
              <a:rPr lang="en-US" sz="1500" dirty="0" err="1">
                <a:cs typeface="Arial" panose="020B0604020202020204" pitchFamily="34" charset="0"/>
              </a:rPr>
              <a:t>temporer</a:t>
            </a:r>
            <a:r>
              <a:rPr lang="en-US" sz="1500" dirty="0">
                <a:cs typeface="Arial" panose="020B0604020202020204" pitchFamily="34" charset="0"/>
              </a:rPr>
              <a:t> </a:t>
            </a:r>
            <a:r>
              <a:rPr lang="en-US" sz="1500" dirty="0" err="1">
                <a:cs typeface="Arial" panose="020B0604020202020204" pitchFamily="34" charset="0"/>
              </a:rPr>
              <a:t>antara</a:t>
            </a:r>
            <a:r>
              <a:rPr lang="en-US" sz="1500" dirty="0">
                <a:cs typeface="Arial" panose="020B0604020202020204" pitchFamily="34" charset="0"/>
              </a:rPr>
              <a:t> </a:t>
            </a:r>
            <a:r>
              <a:rPr lang="en-US" sz="1500" dirty="0" err="1">
                <a:cs typeface="Arial" panose="020B0604020202020204" pitchFamily="34" charset="0"/>
              </a:rPr>
              <a:t>dasar</a:t>
            </a:r>
            <a:r>
              <a:rPr lang="en-US" sz="1500" dirty="0">
                <a:cs typeface="Arial" panose="020B0604020202020204" pitchFamily="34" charset="0"/>
              </a:rPr>
              <a:t> </a:t>
            </a:r>
            <a:r>
              <a:rPr lang="en-US" sz="1500" dirty="0" err="1">
                <a:cs typeface="Arial" panose="020B0604020202020204" pitchFamily="34" charset="0"/>
              </a:rPr>
              <a:t>pengenaan</a:t>
            </a:r>
            <a:r>
              <a:rPr lang="en-US" sz="1500" dirty="0">
                <a:cs typeface="Arial" panose="020B0604020202020204" pitchFamily="34" charset="0"/>
              </a:rPr>
              <a:t> </a:t>
            </a:r>
            <a:r>
              <a:rPr lang="en-US" sz="1500" dirty="0" err="1">
                <a:cs typeface="Arial" panose="020B0604020202020204" pitchFamily="34" charset="0"/>
              </a:rPr>
              <a:t>pajak</a:t>
            </a:r>
            <a:r>
              <a:rPr lang="en-US" sz="1500" dirty="0">
                <a:cs typeface="Arial" panose="020B0604020202020204" pitchFamily="34" charset="0"/>
              </a:rPr>
              <a:t> </a:t>
            </a:r>
            <a:r>
              <a:rPr lang="en-US" sz="1500" dirty="0" err="1">
                <a:cs typeface="Arial" panose="020B0604020202020204" pitchFamily="34" charset="0"/>
              </a:rPr>
              <a:t>atas</a:t>
            </a:r>
            <a:r>
              <a:rPr lang="en-US" sz="1500" dirty="0">
                <a:cs typeface="Arial" panose="020B0604020202020204" pitchFamily="34" charset="0"/>
              </a:rPr>
              <a:t> </a:t>
            </a:r>
            <a:r>
              <a:rPr lang="en-US" sz="1500" dirty="0" err="1">
                <a:cs typeface="Arial" panose="020B0604020202020204" pitchFamily="34" charset="0"/>
              </a:rPr>
              <a:t>aset</a:t>
            </a:r>
            <a:r>
              <a:rPr lang="en-US" sz="1500" dirty="0">
                <a:cs typeface="Arial" panose="020B0604020202020204" pitchFamily="34" charset="0"/>
              </a:rPr>
              <a:t> </a:t>
            </a:r>
            <a:r>
              <a:rPr lang="en-US" sz="1500" dirty="0" err="1">
                <a:cs typeface="Arial" panose="020B0604020202020204" pitchFamily="34" charset="0"/>
              </a:rPr>
              <a:t>dan</a:t>
            </a:r>
            <a:r>
              <a:rPr lang="en-US" sz="1500" dirty="0">
                <a:cs typeface="Arial" panose="020B0604020202020204" pitchFamily="34" charset="0"/>
              </a:rPr>
              <a:t> </a:t>
            </a:r>
            <a:r>
              <a:rPr lang="en-US" sz="1500" dirty="0" err="1">
                <a:cs typeface="Arial" panose="020B0604020202020204" pitchFamily="34" charset="0"/>
              </a:rPr>
              <a:t>liabilitas</a:t>
            </a:r>
            <a:r>
              <a:rPr lang="en-US" sz="1500" dirty="0">
                <a:cs typeface="Arial" panose="020B0604020202020204" pitchFamily="34" charset="0"/>
              </a:rPr>
              <a:t> </a:t>
            </a:r>
            <a:r>
              <a:rPr lang="en-US" sz="1500" dirty="0" err="1">
                <a:cs typeface="Arial" panose="020B0604020202020204" pitchFamily="34" charset="0"/>
              </a:rPr>
              <a:t>dengan</a:t>
            </a:r>
            <a:r>
              <a:rPr lang="en-US" sz="1500" dirty="0">
                <a:cs typeface="Arial" panose="020B0604020202020204" pitchFamily="34" charset="0"/>
              </a:rPr>
              <a:t> </a:t>
            </a:r>
            <a:r>
              <a:rPr lang="en-US" sz="1500" dirty="0" err="1">
                <a:cs typeface="Arial" panose="020B0604020202020204" pitchFamily="34" charset="0"/>
              </a:rPr>
              <a:t>nilai</a:t>
            </a:r>
            <a:r>
              <a:rPr lang="en-US" sz="1500" dirty="0">
                <a:cs typeface="Arial" panose="020B0604020202020204" pitchFamily="34" charset="0"/>
              </a:rPr>
              <a:t> </a:t>
            </a:r>
            <a:r>
              <a:rPr lang="en-US" sz="1500" dirty="0" err="1">
                <a:cs typeface="Arial" panose="020B0604020202020204" pitchFamily="34" charset="0"/>
              </a:rPr>
              <a:t>tercatatnya</a:t>
            </a:r>
            <a:r>
              <a:rPr lang="en-US" sz="1500" dirty="0">
                <a:cs typeface="Arial" panose="020B0604020202020204" pitchFamily="34" charset="0"/>
              </a:rPr>
              <a:t>. </a:t>
            </a:r>
            <a:r>
              <a:rPr lang="en-US" sz="1500" dirty="0" err="1">
                <a:cs typeface="Arial" panose="020B0604020202020204" pitchFamily="34" charset="0"/>
              </a:rPr>
              <a:t>Pajak</a:t>
            </a:r>
            <a:r>
              <a:rPr lang="en-US" sz="1500" dirty="0">
                <a:cs typeface="Arial" panose="020B0604020202020204" pitchFamily="34" charset="0"/>
              </a:rPr>
              <a:t> </a:t>
            </a:r>
            <a:r>
              <a:rPr lang="fi-FI" sz="1500" dirty="0">
                <a:cs typeface="Arial" panose="020B0604020202020204" pitchFamily="34" charset="0"/>
              </a:rPr>
              <a:t>penghasilan tangguhan ditentukan menggunakan tarif </a:t>
            </a:r>
            <a:r>
              <a:rPr lang="en-US" sz="1500" dirty="0" err="1">
                <a:cs typeface="Arial" panose="020B0604020202020204" pitchFamily="34" charset="0"/>
              </a:rPr>
              <a:t>pajak</a:t>
            </a:r>
            <a:r>
              <a:rPr lang="en-US" sz="1500" dirty="0">
                <a:cs typeface="Arial" panose="020B0604020202020204" pitchFamily="34" charset="0"/>
              </a:rPr>
              <a:t> yang </a:t>
            </a:r>
            <a:r>
              <a:rPr lang="en-US" sz="1500" dirty="0" err="1">
                <a:cs typeface="Arial" panose="020B0604020202020204" pitchFamily="34" charset="0"/>
              </a:rPr>
              <a:t>telah</a:t>
            </a:r>
            <a:r>
              <a:rPr lang="en-US" sz="1500" dirty="0">
                <a:cs typeface="Arial" panose="020B0604020202020204" pitchFamily="34" charset="0"/>
              </a:rPr>
              <a:t> </a:t>
            </a:r>
            <a:r>
              <a:rPr lang="en-US" sz="1500" dirty="0" err="1">
                <a:cs typeface="Arial" panose="020B0604020202020204" pitchFamily="34" charset="0"/>
              </a:rPr>
              <a:t>berlaku</a:t>
            </a:r>
            <a:r>
              <a:rPr lang="en-US" sz="1500" dirty="0">
                <a:cs typeface="Arial" panose="020B0604020202020204" pitchFamily="34" charset="0"/>
              </a:rPr>
              <a:t> </a:t>
            </a:r>
            <a:r>
              <a:rPr lang="en-US" sz="1500" dirty="0" err="1">
                <a:cs typeface="Arial" panose="020B0604020202020204" pitchFamily="34" charset="0"/>
              </a:rPr>
              <a:t>atau</a:t>
            </a:r>
            <a:r>
              <a:rPr lang="en-US" sz="1500" dirty="0">
                <a:cs typeface="Arial" panose="020B0604020202020204" pitchFamily="34" charset="0"/>
              </a:rPr>
              <a:t> </a:t>
            </a:r>
            <a:r>
              <a:rPr lang="en-US" sz="1500" dirty="0" err="1">
                <a:cs typeface="Arial" panose="020B0604020202020204" pitchFamily="34" charset="0"/>
              </a:rPr>
              <a:t>secara</a:t>
            </a:r>
            <a:r>
              <a:rPr lang="en-US" sz="1500" dirty="0">
                <a:cs typeface="Arial" panose="020B0604020202020204" pitchFamily="34" charset="0"/>
              </a:rPr>
              <a:t> </a:t>
            </a:r>
            <a:r>
              <a:rPr lang="en-US" sz="1500" dirty="0" err="1">
                <a:cs typeface="Arial" panose="020B0604020202020204" pitchFamily="34" charset="0"/>
              </a:rPr>
              <a:t>substantif</a:t>
            </a:r>
            <a:r>
              <a:rPr lang="en-US" sz="1500" dirty="0">
                <a:cs typeface="Arial" panose="020B0604020202020204" pitchFamily="34" charset="0"/>
              </a:rPr>
              <a:t> </a:t>
            </a:r>
            <a:r>
              <a:rPr lang="en-US" sz="1500" dirty="0" err="1">
                <a:cs typeface="Arial" panose="020B0604020202020204" pitchFamily="34" charset="0"/>
              </a:rPr>
              <a:t>berlaku</a:t>
            </a:r>
            <a:r>
              <a:rPr lang="en-US" sz="1500" dirty="0">
                <a:cs typeface="Arial" panose="020B0604020202020204" pitchFamily="34" charset="0"/>
              </a:rPr>
              <a:t> </a:t>
            </a:r>
            <a:r>
              <a:rPr lang="es-ES" sz="1500" dirty="0">
                <a:cs typeface="Arial" panose="020B0604020202020204" pitchFamily="34" charset="0"/>
              </a:rPr>
              <a:t>pada </a:t>
            </a:r>
            <a:r>
              <a:rPr lang="es-ES" sz="1500" dirty="0" err="1">
                <a:cs typeface="Arial" panose="020B0604020202020204" pitchFamily="34" charset="0"/>
              </a:rPr>
              <a:t>tanggal</a:t>
            </a:r>
            <a:r>
              <a:rPr lang="es-ES" sz="1500" dirty="0">
                <a:cs typeface="Arial" panose="020B0604020202020204" pitchFamily="34" charset="0"/>
              </a:rPr>
              <a:t> </a:t>
            </a:r>
            <a:r>
              <a:rPr lang="es-ES" sz="1500" dirty="0" err="1">
                <a:cs typeface="Arial" panose="020B0604020202020204" pitchFamily="34" charset="0"/>
              </a:rPr>
              <a:t>pelaporan</a:t>
            </a:r>
            <a:r>
              <a:rPr lang="es-ES" sz="1500" dirty="0">
                <a:cs typeface="Arial" panose="020B0604020202020204" pitchFamily="34" charset="0"/>
              </a:rPr>
              <a:t> dan </a:t>
            </a:r>
            <a:r>
              <a:rPr lang="es-ES" sz="1500" dirty="0" err="1">
                <a:cs typeface="Arial" panose="020B0604020202020204" pitchFamily="34" charset="0"/>
              </a:rPr>
              <a:t>diharapkan</a:t>
            </a:r>
            <a:r>
              <a:rPr lang="es-ES" sz="1500" dirty="0">
                <a:cs typeface="Arial" panose="020B0604020202020204" pitchFamily="34" charset="0"/>
              </a:rPr>
              <a:t> </a:t>
            </a:r>
            <a:r>
              <a:rPr lang="es-ES" sz="1500" dirty="0" err="1">
                <a:cs typeface="Arial" panose="020B0604020202020204" pitchFamily="34" charset="0"/>
              </a:rPr>
              <a:t>akan</a:t>
            </a:r>
            <a:r>
              <a:rPr lang="es-ES" sz="1500" dirty="0">
                <a:cs typeface="Arial" panose="020B0604020202020204" pitchFamily="34" charset="0"/>
              </a:rPr>
              <a:t> </a:t>
            </a:r>
            <a:r>
              <a:rPr lang="fi-FI" sz="1500" dirty="0">
                <a:cs typeface="Arial" panose="020B0604020202020204" pitchFamily="34" charset="0"/>
              </a:rPr>
              <a:t>diterapkan pada saat aset pajak tangguhan yang </a:t>
            </a:r>
            <a:r>
              <a:rPr lang="en-US" sz="1500" dirty="0" err="1">
                <a:cs typeface="Arial" panose="020B0604020202020204" pitchFamily="34" charset="0"/>
              </a:rPr>
              <a:t>bersangkutan</a:t>
            </a:r>
            <a:r>
              <a:rPr lang="en-US" sz="1500" dirty="0">
                <a:cs typeface="Arial" panose="020B0604020202020204" pitchFamily="34" charset="0"/>
              </a:rPr>
              <a:t> </a:t>
            </a:r>
            <a:r>
              <a:rPr lang="en-US" sz="1500" dirty="0" err="1">
                <a:cs typeface="Arial" panose="020B0604020202020204" pitchFamily="34" charset="0"/>
              </a:rPr>
              <a:t>direalisasi</a:t>
            </a:r>
            <a:r>
              <a:rPr lang="en-US" sz="1500" dirty="0">
                <a:cs typeface="Arial" panose="020B0604020202020204" pitchFamily="34" charset="0"/>
              </a:rPr>
              <a:t> </a:t>
            </a:r>
            <a:r>
              <a:rPr lang="en-US" sz="1500" dirty="0" err="1">
                <a:cs typeface="Arial" panose="020B0604020202020204" pitchFamily="34" charset="0"/>
              </a:rPr>
              <a:t>atau</a:t>
            </a:r>
            <a:r>
              <a:rPr lang="en-US" sz="1500" dirty="0">
                <a:cs typeface="Arial" panose="020B0604020202020204" pitchFamily="34" charset="0"/>
              </a:rPr>
              <a:t> </a:t>
            </a:r>
            <a:r>
              <a:rPr lang="en-US" sz="1500" dirty="0" err="1">
                <a:cs typeface="Arial" panose="020B0604020202020204" pitchFamily="34" charset="0"/>
              </a:rPr>
              <a:t>pada</a:t>
            </a:r>
            <a:r>
              <a:rPr lang="en-US" sz="1500" dirty="0">
                <a:cs typeface="Arial" panose="020B0604020202020204" pitchFamily="34" charset="0"/>
              </a:rPr>
              <a:t> </a:t>
            </a:r>
            <a:r>
              <a:rPr lang="en-US" sz="1500" dirty="0" err="1">
                <a:cs typeface="Arial" panose="020B0604020202020204" pitchFamily="34" charset="0"/>
              </a:rPr>
              <a:t>saat</a:t>
            </a:r>
            <a:r>
              <a:rPr lang="en-US" sz="1500" dirty="0">
                <a:cs typeface="Arial" panose="020B0604020202020204" pitchFamily="34" charset="0"/>
              </a:rPr>
              <a:t> </a:t>
            </a:r>
            <a:r>
              <a:rPr lang="en-US" sz="1500" dirty="0" err="1">
                <a:cs typeface="Arial" panose="020B0604020202020204" pitchFamily="34" charset="0"/>
              </a:rPr>
              <a:t>liabilitas</a:t>
            </a:r>
            <a:r>
              <a:rPr lang="en-US" sz="1500" dirty="0">
                <a:cs typeface="Arial" panose="020B0604020202020204" pitchFamily="34" charset="0"/>
              </a:rPr>
              <a:t> </a:t>
            </a:r>
            <a:r>
              <a:rPr lang="en-US" sz="1500" dirty="0" err="1">
                <a:cs typeface="Arial" panose="020B0604020202020204" pitchFamily="34" charset="0"/>
              </a:rPr>
              <a:t>pajak</a:t>
            </a:r>
            <a:r>
              <a:rPr lang="en-US" sz="1500" dirty="0">
                <a:cs typeface="Arial" panose="020B0604020202020204" pitchFamily="34" charset="0"/>
              </a:rPr>
              <a:t> </a:t>
            </a:r>
            <a:r>
              <a:rPr lang="en-US" sz="1500" dirty="0" err="1">
                <a:cs typeface="Arial" panose="020B0604020202020204" pitchFamily="34" charset="0"/>
              </a:rPr>
              <a:t>tangguhan</a:t>
            </a:r>
            <a:r>
              <a:rPr lang="en-US" sz="1500" dirty="0">
                <a:cs typeface="Arial" panose="020B0604020202020204" pitchFamily="34" charset="0"/>
              </a:rPr>
              <a:t> </a:t>
            </a:r>
            <a:r>
              <a:rPr lang="en-US" sz="1500" dirty="0" err="1">
                <a:cs typeface="Arial" panose="020B0604020202020204" pitchFamily="34" charset="0"/>
              </a:rPr>
              <a:t>diselesaikan</a:t>
            </a:r>
            <a:r>
              <a:rPr lang="en-US" sz="1500" dirty="0">
                <a:cs typeface="Arial" panose="020B0604020202020204" pitchFamily="34" charset="0"/>
              </a:rPr>
              <a:t>.</a:t>
            </a:r>
          </a:p>
          <a:p>
            <a:pPr>
              <a:spcBef>
                <a:spcPts val="400"/>
              </a:spcBef>
            </a:pPr>
            <a:r>
              <a:rPr lang="en-US" sz="1500" dirty="0" err="1">
                <a:cs typeface="Arial" panose="020B0604020202020204" pitchFamily="34" charset="0"/>
              </a:rPr>
              <a:t>Aset</a:t>
            </a:r>
            <a:r>
              <a:rPr lang="en-US" sz="1500" dirty="0">
                <a:cs typeface="Arial" panose="020B0604020202020204" pitchFamily="34" charset="0"/>
              </a:rPr>
              <a:t> </a:t>
            </a:r>
            <a:r>
              <a:rPr lang="en-US" sz="1500" dirty="0" err="1">
                <a:cs typeface="Arial" panose="020B0604020202020204" pitchFamily="34" charset="0"/>
              </a:rPr>
              <a:t>pajak</a:t>
            </a:r>
            <a:r>
              <a:rPr lang="en-US" sz="1500" dirty="0">
                <a:cs typeface="Arial" panose="020B0604020202020204" pitchFamily="34" charset="0"/>
              </a:rPr>
              <a:t> </a:t>
            </a:r>
            <a:r>
              <a:rPr lang="en-US" sz="1500" dirty="0" err="1">
                <a:cs typeface="Arial" panose="020B0604020202020204" pitchFamily="34" charset="0"/>
              </a:rPr>
              <a:t>penghasilan</a:t>
            </a:r>
            <a:r>
              <a:rPr lang="en-US" sz="1500" dirty="0">
                <a:cs typeface="Arial" panose="020B0604020202020204" pitchFamily="34" charset="0"/>
              </a:rPr>
              <a:t> </a:t>
            </a:r>
            <a:r>
              <a:rPr lang="en-US" sz="1500" dirty="0" err="1">
                <a:cs typeface="Arial" panose="020B0604020202020204" pitchFamily="34" charset="0"/>
              </a:rPr>
              <a:t>tangguhan</a:t>
            </a:r>
            <a:r>
              <a:rPr lang="en-US" sz="1500" dirty="0">
                <a:cs typeface="Arial" panose="020B0604020202020204" pitchFamily="34" charset="0"/>
              </a:rPr>
              <a:t> </a:t>
            </a:r>
            <a:r>
              <a:rPr lang="en-US" sz="1500" dirty="0" err="1">
                <a:cs typeface="Arial" panose="020B0604020202020204" pitchFamily="34" charset="0"/>
              </a:rPr>
              <a:t>diakui</a:t>
            </a:r>
            <a:r>
              <a:rPr lang="en-US" sz="1500" dirty="0">
                <a:cs typeface="Arial" panose="020B0604020202020204" pitchFamily="34" charset="0"/>
              </a:rPr>
              <a:t> </a:t>
            </a:r>
            <a:r>
              <a:rPr lang="en-US" sz="1500" dirty="0" err="1">
                <a:cs typeface="Arial" panose="020B0604020202020204" pitchFamily="34" charset="0"/>
              </a:rPr>
              <a:t>apabila</a:t>
            </a:r>
            <a:r>
              <a:rPr lang="en-US" sz="1500" dirty="0">
                <a:cs typeface="Arial" panose="020B0604020202020204" pitchFamily="34" charset="0"/>
              </a:rPr>
              <a:t> </a:t>
            </a:r>
            <a:r>
              <a:rPr lang="en-US" sz="1500" dirty="0" err="1">
                <a:cs typeface="Arial" panose="020B0604020202020204" pitchFamily="34" charset="0"/>
              </a:rPr>
              <a:t>besar</a:t>
            </a:r>
            <a:r>
              <a:rPr lang="en-US" sz="1500" dirty="0">
                <a:cs typeface="Arial" panose="020B0604020202020204" pitchFamily="34" charset="0"/>
              </a:rPr>
              <a:t> </a:t>
            </a:r>
            <a:r>
              <a:rPr lang="en-US" sz="1500" dirty="0" err="1">
                <a:cs typeface="Arial" panose="020B0604020202020204" pitchFamily="34" charset="0"/>
              </a:rPr>
              <a:t>kemungkinan</a:t>
            </a:r>
            <a:r>
              <a:rPr lang="en-US" sz="1500" dirty="0">
                <a:cs typeface="Arial" panose="020B0604020202020204" pitchFamily="34" charset="0"/>
              </a:rPr>
              <a:t> </a:t>
            </a:r>
            <a:r>
              <a:rPr lang="en-US" sz="1500" dirty="0" err="1">
                <a:cs typeface="Arial" panose="020B0604020202020204" pitchFamily="34" charset="0"/>
              </a:rPr>
              <a:t>bahwa</a:t>
            </a:r>
            <a:r>
              <a:rPr lang="en-US" sz="1500" dirty="0">
                <a:cs typeface="Arial" panose="020B0604020202020204" pitchFamily="34" charset="0"/>
              </a:rPr>
              <a:t> </a:t>
            </a:r>
            <a:r>
              <a:rPr lang="en-US" sz="1500" dirty="0" err="1">
                <a:cs typeface="Arial" panose="020B0604020202020204" pitchFamily="34" charset="0"/>
              </a:rPr>
              <a:t>jumlah</a:t>
            </a:r>
            <a:r>
              <a:rPr lang="en-US" sz="1500" dirty="0">
                <a:cs typeface="Arial" panose="020B0604020202020204" pitchFamily="34" charset="0"/>
              </a:rPr>
              <a:t> </a:t>
            </a:r>
            <a:r>
              <a:rPr lang="en-US" sz="1500" dirty="0" err="1">
                <a:cs typeface="Arial" panose="020B0604020202020204" pitchFamily="34" charset="0"/>
              </a:rPr>
              <a:t>penghasilan</a:t>
            </a:r>
            <a:r>
              <a:rPr lang="en-US" sz="1500" dirty="0">
                <a:cs typeface="Arial" panose="020B0604020202020204" pitchFamily="34" charset="0"/>
              </a:rPr>
              <a:t> </a:t>
            </a:r>
            <a:r>
              <a:rPr lang="en-US" sz="1500" dirty="0" err="1">
                <a:cs typeface="Arial" panose="020B0604020202020204" pitchFamily="34" charset="0"/>
              </a:rPr>
              <a:t>kena</a:t>
            </a:r>
            <a:r>
              <a:rPr lang="en-US" sz="1500" dirty="0">
                <a:cs typeface="Arial" panose="020B0604020202020204" pitchFamily="34" charset="0"/>
              </a:rPr>
              <a:t>  </a:t>
            </a:r>
            <a:r>
              <a:rPr lang="en-US" sz="1500" dirty="0" err="1">
                <a:cs typeface="Arial" panose="020B0604020202020204" pitchFamily="34" charset="0"/>
              </a:rPr>
              <a:t>pajak</a:t>
            </a:r>
            <a:r>
              <a:rPr lang="en-US" sz="1500" dirty="0">
                <a:cs typeface="Arial" panose="020B0604020202020204" pitchFamily="34" charset="0"/>
              </a:rPr>
              <a:t> </a:t>
            </a:r>
            <a:r>
              <a:rPr lang="en-US" sz="1500" dirty="0" err="1">
                <a:cs typeface="Arial" panose="020B0604020202020204" pitchFamily="34" charset="0"/>
              </a:rPr>
              <a:t>pada</a:t>
            </a:r>
            <a:r>
              <a:rPr lang="en-US" sz="1500" dirty="0">
                <a:cs typeface="Arial" panose="020B0604020202020204" pitchFamily="34" charset="0"/>
              </a:rPr>
              <a:t> masa </a:t>
            </a:r>
            <a:r>
              <a:rPr lang="en-US" sz="1500" dirty="0" err="1">
                <a:cs typeface="Arial" panose="020B0604020202020204" pitchFamily="34" charset="0"/>
              </a:rPr>
              <a:t>mendatang</a:t>
            </a:r>
            <a:r>
              <a:rPr lang="en-US" sz="1500" dirty="0">
                <a:cs typeface="Arial" panose="020B0604020202020204" pitchFamily="34" charset="0"/>
              </a:rPr>
              <a:t> </a:t>
            </a:r>
            <a:r>
              <a:rPr lang="en-US" sz="1500" dirty="0" err="1">
                <a:cs typeface="Arial" panose="020B0604020202020204" pitchFamily="34" charset="0"/>
              </a:rPr>
              <a:t>akan</a:t>
            </a:r>
            <a:r>
              <a:rPr lang="en-US" sz="1500" dirty="0">
                <a:cs typeface="Arial" panose="020B0604020202020204" pitchFamily="34" charset="0"/>
              </a:rPr>
              <a:t> </a:t>
            </a:r>
            <a:r>
              <a:rPr lang="en-US" sz="1500" dirty="0" err="1">
                <a:cs typeface="Arial" panose="020B0604020202020204" pitchFamily="34" charset="0"/>
              </a:rPr>
              <a:t>memadai</a:t>
            </a:r>
            <a:r>
              <a:rPr lang="en-US" sz="1500" dirty="0">
                <a:cs typeface="Arial" panose="020B0604020202020204" pitchFamily="34" charset="0"/>
              </a:rPr>
              <a:t> </a:t>
            </a:r>
            <a:r>
              <a:rPr lang="en-US" sz="1500" dirty="0" err="1">
                <a:cs typeface="Arial" panose="020B0604020202020204" pitchFamily="34" charset="0"/>
              </a:rPr>
              <a:t>untuk</a:t>
            </a:r>
            <a:r>
              <a:rPr lang="en-US" sz="1500" dirty="0">
                <a:cs typeface="Arial" panose="020B0604020202020204" pitchFamily="34" charset="0"/>
              </a:rPr>
              <a:t> </a:t>
            </a:r>
            <a:r>
              <a:rPr lang="en-US" sz="1500" dirty="0" err="1">
                <a:cs typeface="Arial" panose="020B0604020202020204" pitchFamily="34" charset="0"/>
              </a:rPr>
              <a:t>mengkompensasi</a:t>
            </a:r>
            <a:r>
              <a:rPr lang="en-US" sz="1500" dirty="0">
                <a:cs typeface="Arial" panose="020B0604020202020204" pitchFamily="34" charset="0"/>
              </a:rPr>
              <a:t> </a:t>
            </a:r>
            <a:r>
              <a:rPr lang="en-US" sz="1500" dirty="0" err="1">
                <a:cs typeface="Arial" panose="020B0604020202020204" pitchFamily="34" charset="0"/>
              </a:rPr>
              <a:t>perbedaan</a:t>
            </a:r>
            <a:r>
              <a:rPr lang="en-US" sz="1500" dirty="0">
                <a:cs typeface="Arial" panose="020B0604020202020204" pitchFamily="34" charset="0"/>
              </a:rPr>
              <a:t> </a:t>
            </a:r>
            <a:r>
              <a:rPr lang="en-US" sz="1500" dirty="0" err="1">
                <a:cs typeface="Arial" panose="020B0604020202020204" pitchFamily="34" charset="0"/>
              </a:rPr>
              <a:t>temporer</a:t>
            </a:r>
            <a:r>
              <a:rPr lang="en-US" sz="1500" dirty="0">
                <a:cs typeface="Arial" panose="020B0604020202020204" pitchFamily="34" charset="0"/>
              </a:rPr>
              <a:t> yang </a:t>
            </a:r>
            <a:r>
              <a:rPr lang="fi-FI" sz="1500" dirty="0">
                <a:cs typeface="Arial" panose="020B0604020202020204" pitchFamily="34" charset="0"/>
              </a:rPr>
              <a:t>menimbulkan aset pajak tangguhan tersebut.</a:t>
            </a:r>
          </a:p>
          <a:p>
            <a:pPr>
              <a:spcBef>
                <a:spcPts val="400"/>
              </a:spcBef>
            </a:pPr>
            <a:r>
              <a:rPr lang="sv-SE" sz="1500" dirty="0">
                <a:cs typeface="Arial" panose="020B0604020202020204" pitchFamily="34" charset="0"/>
              </a:rPr>
              <a:t>Aset dan liabilitas pajak penghasilan tangguhan dapat </a:t>
            </a:r>
            <a:r>
              <a:rPr lang="en-US" sz="1500" dirty="0" err="1">
                <a:cs typeface="Arial" panose="020B0604020202020204" pitchFamily="34" charset="0"/>
              </a:rPr>
              <a:t>saling</a:t>
            </a:r>
            <a:r>
              <a:rPr lang="en-US" sz="1500" dirty="0">
                <a:cs typeface="Arial" panose="020B0604020202020204" pitchFamily="34" charset="0"/>
              </a:rPr>
              <a:t> </a:t>
            </a:r>
            <a:r>
              <a:rPr lang="en-US" sz="1500" dirty="0" err="1">
                <a:cs typeface="Arial" panose="020B0604020202020204" pitchFamily="34" charset="0"/>
              </a:rPr>
              <a:t>hapus</a:t>
            </a:r>
            <a:r>
              <a:rPr lang="en-US" sz="1500" dirty="0">
                <a:cs typeface="Arial" panose="020B0604020202020204" pitchFamily="34" charset="0"/>
              </a:rPr>
              <a:t> </a:t>
            </a:r>
            <a:r>
              <a:rPr lang="en-US" sz="1500" dirty="0" err="1">
                <a:cs typeface="Arial" panose="020B0604020202020204" pitchFamily="34" charset="0"/>
              </a:rPr>
              <a:t>apabila</a:t>
            </a:r>
            <a:r>
              <a:rPr lang="en-US" sz="1500" dirty="0">
                <a:cs typeface="Arial" panose="020B0604020202020204" pitchFamily="34" charset="0"/>
              </a:rPr>
              <a:t> </a:t>
            </a:r>
            <a:r>
              <a:rPr lang="en-US" sz="1500" dirty="0" err="1">
                <a:cs typeface="Arial" panose="020B0604020202020204" pitchFamily="34" charset="0"/>
              </a:rPr>
              <a:t>terdapat</a:t>
            </a:r>
            <a:r>
              <a:rPr lang="en-US" sz="1500" dirty="0">
                <a:cs typeface="Arial" panose="020B0604020202020204" pitchFamily="34" charset="0"/>
              </a:rPr>
              <a:t> </a:t>
            </a:r>
            <a:r>
              <a:rPr lang="en-US" sz="1500" dirty="0" err="1">
                <a:cs typeface="Arial" panose="020B0604020202020204" pitchFamily="34" charset="0"/>
              </a:rPr>
              <a:t>hak</a:t>
            </a:r>
            <a:r>
              <a:rPr lang="en-US" sz="1500" dirty="0">
                <a:cs typeface="Arial" panose="020B0604020202020204" pitchFamily="34" charset="0"/>
              </a:rPr>
              <a:t> yang </a:t>
            </a:r>
            <a:r>
              <a:rPr lang="en-US" sz="1500" dirty="0" err="1">
                <a:cs typeface="Arial" panose="020B0604020202020204" pitchFamily="34" charset="0"/>
              </a:rPr>
              <a:t>berkekuatan</a:t>
            </a:r>
            <a:r>
              <a:rPr lang="en-US" sz="1500" dirty="0">
                <a:cs typeface="Arial" panose="020B0604020202020204" pitchFamily="34" charset="0"/>
              </a:rPr>
              <a:t> </a:t>
            </a:r>
            <a:r>
              <a:rPr lang="fi-FI" sz="1500" dirty="0">
                <a:cs typeface="Arial" panose="020B0604020202020204" pitchFamily="34" charset="0"/>
              </a:rPr>
              <a:t>hukum untuk melakukan saling hapus antara aset </a:t>
            </a:r>
            <a:r>
              <a:rPr lang="en-US" sz="1500" dirty="0" err="1">
                <a:cs typeface="Arial" panose="020B0604020202020204" pitchFamily="34" charset="0"/>
              </a:rPr>
              <a:t>pajak</a:t>
            </a:r>
            <a:r>
              <a:rPr lang="en-US" sz="1500" dirty="0">
                <a:cs typeface="Arial" panose="020B0604020202020204" pitchFamily="34" charset="0"/>
              </a:rPr>
              <a:t> </a:t>
            </a:r>
            <a:r>
              <a:rPr lang="en-US" sz="1500" dirty="0" err="1">
                <a:cs typeface="Arial" panose="020B0604020202020204" pitchFamily="34" charset="0"/>
              </a:rPr>
              <a:t>kini</a:t>
            </a:r>
            <a:r>
              <a:rPr lang="en-US" sz="1500" dirty="0">
                <a:cs typeface="Arial" panose="020B0604020202020204" pitchFamily="34" charset="0"/>
              </a:rPr>
              <a:t> </a:t>
            </a:r>
            <a:r>
              <a:rPr lang="en-US" sz="1500" dirty="0" err="1">
                <a:cs typeface="Arial" panose="020B0604020202020204" pitchFamily="34" charset="0"/>
              </a:rPr>
              <a:t>dengan</a:t>
            </a:r>
            <a:r>
              <a:rPr lang="en-US" sz="1500" dirty="0">
                <a:cs typeface="Arial" panose="020B0604020202020204" pitchFamily="34" charset="0"/>
              </a:rPr>
              <a:t> </a:t>
            </a:r>
            <a:r>
              <a:rPr lang="en-US" sz="1500" dirty="0" err="1">
                <a:cs typeface="Arial" panose="020B0604020202020204" pitchFamily="34" charset="0"/>
              </a:rPr>
              <a:t>liabilitas</a:t>
            </a:r>
            <a:r>
              <a:rPr lang="en-US" sz="1500" dirty="0">
                <a:cs typeface="Arial" panose="020B0604020202020204" pitchFamily="34" charset="0"/>
              </a:rPr>
              <a:t> </a:t>
            </a:r>
            <a:r>
              <a:rPr lang="en-US" sz="1500" dirty="0" err="1">
                <a:cs typeface="Arial" panose="020B0604020202020204" pitchFamily="34" charset="0"/>
              </a:rPr>
              <a:t>pajak</a:t>
            </a:r>
            <a:r>
              <a:rPr lang="en-US" sz="1500" dirty="0">
                <a:cs typeface="Arial" panose="020B0604020202020204" pitchFamily="34" charset="0"/>
              </a:rPr>
              <a:t> </a:t>
            </a:r>
            <a:r>
              <a:rPr lang="en-US" sz="1500" dirty="0" err="1">
                <a:cs typeface="Arial" panose="020B0604020202020204" pitchFamily="34" charset="0"/>
              </a:rPr>
              <a:t>kini</a:t>
            </a:r>
            <a:r>
              <a:rPr lang="en-US" sz="1500" dirty="0">
                <a:cs typeface="Arial" panose="020B0604020202020204" pitchFamily="34" charset="0"/>
              </a:rPr>
              <a:t> </a:t>
            </a:r>
            <a:r>
              <a:rPr lang="en-US" sz="1500" dirty="0" err="1">
                <a:cs typeface="Arial" panose="020B0604020202020204" pitchFamily="34" charset="0"/>
              </a:rPr>
              <a:t>dan</a:t>
            </a:r>
            <a:r>
              <a:rPr lang="en-US" sz="1500" dirty="0">
                <a:cs typeface="Arial" panose="020B0604020202020204" pitchFamily="34" charset="0"/>
              </a:rPr>
              <a:t> </a:t>
            </a:r>
            <a:r>
              <a:rPr lang="en-US" sz="1500" dirty="0" err="1">
                <a:cs typeface="Arial" panose="020B0604020202020204" pitchFamily="34" charset="0"/>
              </a:rPr>
              <a:t>apabila</a:t>
            </a:r>
            <a:r>
              <a:rPr lang="en-US" sz="1500" dirty="0">
                <a:cs typeface="Arial" panose="020B0604020202020204" pitchFamily="34" charset="0"/>
              </a:rPr>
              <a:t> </a:t>
            </a:r>
            <a:r>
              <a:rPr lang="en-US" sz="1500" dirty="0" err="1">
                <a:cs typeface="Arial" panose="020B0604020202020204" pitchFamily="34" charset="0"/>
              </a:rPr>
              <a:t>aset</a:t>
            </a:r>
            <a:r>
              <a:rPr lang="en-US" sz="1500" dirty="0">
                <a:cs typeface="Arial" panose="020B0604020202020204" pitchFamily="34" charset="0"/>
              </a:rPr>
              <a:t> </a:t>
            </a:r>
            <a:r>
              <a:rPr lang="en-US" sz="1500" dirty="0" err="1">
                <a:cs typeface="Arial" panose="020B0604020202020204" pitchFamily="34" charset="0"/>
              </a:rPr>
              <a:t>dan</a:t>
            </a:r>
            <a:r>
              <a:rPr lang="en-US" sz="1500" dirty="0">
                <a:cs typeface="Arial" panose="020B0604020202020204" pitchFamily="34" charset="0"/>
              </a:rPr>
              <a:t> </a:t>
            </a:r>
            <a:r>
              <a:rPr lang="en-US" sz="1500" dirty="0" err="1">
                <a:cs typeface="Arial" panose="020B0604020202020204" pitchFamily="34" charset="0"/>
              </a:rPr>
              <a:t>liabilitas</a:t>
            </a:r>
            <a:r>
              <a:rPr lang="en-US" sz="1500" dirty="0">
                <a:cs typeface="Arial" panose="020B0604020202020204" pitchFamily="34" charset="0"/>
              </a:rPr>
              <a:t> </a:t>
            </a:r>
            <a:r>
              <a:rPr lang="en-US" sz="1500" dirty="0" err="1">
                <a:cs typeface="Arial" panose="020B0604020202020204" pitchFamily="34" charset="0"/>
              </a:rPr>
              <a:t>pajak</a:t>
            </a:r>
            <a:r>
              <a:rPr lang="en-US" sz="1500" dirty="0">
                <a:cs typeface="Arial" panose="020B0604020202020204" pitchFamily="34" charset="0"/>
              </a:rPr>
              <a:t> </a:t>
            </a:r>
            <a:r>
              <a:rPr lang="en-US" sz="1500" dirty="0" err="1">
                <a:cs typeface="Arial" panose="020B0604020202020204" pitchFamily="34" charset="0"/>
              </a:rPr>
              <a:t>penghasilan</a:t>
            </a:r>
            <a:r>
              <a:rPr lang="en-US" sz="1500" dirty="0">
                <a:cs typeface="Arial" panose="020B0604020202020204" pitchFamily="34" charset="0"/>
              </a:rPr>
              <a:t> </a:t>
            </a:r>
            <a:r>
              <a:rPr lang="en-US" sz="1500" dirty="0" err="1">
                <a:cs typeface="Arial" panose="020B0604020202020204" pitchFamily="34" charset="0"/>
              </a:rPr>
              <a:t>tangguhan</a:t>
            </a:r>
            <a:r>
              <a:rPr lang="en-US" sz="1500" dirty="0">
                <a:cs typeface="Arial" panose="020B0604020202020204" pitchFamily="34" charset="0"/>
              </a:rPr>
              <a:t> </a:t>
            </a:r>
            <a:r>
              <a:rPr lang="en-US" sz="1500" dirty="0" err="1">
                <a:cs typeface="Arial" panose="020B0604020202020204" pitchFamily="34" charset="0"/>
              </a:rPr>
              <a:t>dikenakan</a:t>
            </a:r>
            <a:r>
              <a:rPr lang="en-US" sz="1500" dirty="0">
                <a:cs typeface="Arial" panose="020B0604020202020204" pitchFamily="34" charset="0"/>
              </a:rPr>
              <a:t> </a:t>
            </a:r>
            <a:r>
              <a:rPr lang="en-US" sz="1500" dirty="0" err="1">
                <a:cs typeface="Arial" panose="020B0604020202020204" pitchFamily="34" charset="0"/>
              </a:rPr>
              <a:t>oleh</a:t>
            </a:r>
            <a:r>
              <a:rPr lang="en-US" sz="1500" dirty="0">
                <a:cs typeface="Arial" panose="020B0604020202020204" pitchFamily="34" charset="0"/>
              </a:rPr>
              <a:t> </a:t>
            </a:r>
            <a:r>
              <a:rPr lang="en-US" sz="1500" dirty="0" err="1">
                <a:cs typeface="Arial" panose="020B0604020202020204" pitchFamily="34" charset="0"/>
              </a:rPr>
              <a:t>otoritas</a:t>
            </a:r>
            <a:r>
              <a:rPr lang="en-US" sz="1500" dirty="0">
                <a:cs typeface="Arial" panose="020B0604020202020204" pitchFamily="34" charset="0"/>
              </a:rPr>
              <a:t> </a:t>
            </a:r>
            <a:r>
              <a:rPr lang="en-US" sz="1500" dirty="0" err="1">
                <a:cs typeface="Arial" panose="020B0604020202020204" pitchFamily="34" charset="0"/>
              </a:rPr>
              <a:t>perpajakan</a:t>
            </a:r>
            <a:r>
              <a:rPr lang="en-US" sz="1500" dirty="0">
                <a:cs typeface="Arial" panose="020B0604020202020204" pitchFamily="34" charset="0"/>
              </a:rPr>
              <a:t> yang </a:t>
            </a:r>
            <a:r>
              <a:rPr lang="en-US" sz="1500" dirty="0" err="1">
                <a:cs typeface="Arial" panose="020B0604020202020204" pitchFamily="34" charset="0"/>
              </a:rPr>
              <a:t>sama</a:t>
            </a:r>
            <a:r>
              <a:rPr lang="en-US" sz="1500" dirty="0">
                <a:cs typeface="Arial" panose="020B0604020202020204" pitchFamily="34" charset="0"/>
              </a:rPr>
              <a:t>, </a:t>
            </a:r>
            <a:r>
              <a:rPr lang="en-US" sz="1500" dirty="0" err="1">
                <a:cs typeface="Arial" panose="020B0604020202020204" pitchFamily="34" charset="0"/>
              </a:rPr>
              <a:t>baik</a:t>
            </a:r>
            <a:r>
              <a:rPr lang="en-US" sz="1500" dirty="0">
                <a:cs typeface="Arial" panose="020B0604020202020204" pitchFamily="34" charset="0"/>
              </a:rPr>
              <a:t> </a:t>
            </a:r>
            <a:r>
              <a:rPr lang="en-US" sz="1500" dirty="0" err="1">
                <a:cs typeface="Arial" panose="020B0604020202020204" pitchFamily="34" charset="0"/>
              </a:rPr>
              <a:t>atas</a:t>
            </a:r>
            <a:r>
              <a:rPr lang="en-US" sz="1500" dirty="0">
                <a:cs typeface="Arial" panose="020B0604020202020204" pitchFamily="34" charset="0"/>
              </a:rPr>
              <a:t> </a:t>
            </a:r>
            <a:r>
              <a:rPr lang="en-US" sz="1500" dirty="0" err="1">
                <a:cs typeface="Arial" panose="020B0604020202020204" pitchFamily="34" charset="0"/>
              </a:rPr>
              <a:t>entitas</a:t>
            </a:r>
            <a:r>
              <a:rPr lang="en-US" sz="1500" dirty="0">
                <a:cs typeface="Arial" panose="020B0604020202020204" pitchFamily="34" charset="0"/>
              </a:rPr>
              <a:t> </a:t>
            </a:r>
            <a:r>
              <a:rPr lang="en-US" sz="1500" dirty="0" err="1">
                <a:cs typeface="Arial" panose="020B0604020202020204" pitchFamily="34" charset="0"/>
              </a:rPr>
              <a:t>kena</a:t>
            </a:r>
            <a:r>
              <a:rPr lang="en-US" sz="1500" dirty="0">
                <a:cs typeface="Arial" panose="020B0604020202020204" pitchFamily="34" charset="0"/>
              </a:rPr>
              <a:t> </a:t>
            </a:r>
            <a:r>
              <a:rPr lang="en-US" sz="1500" dirty="0" err="1">
                <a:cs typeface="Arial" panose="020B0604020202020204" pitchFamily="34" charset="0"/>
              </a:rPr>
              <a:t>pajak</a:t>
            </a:r>
            <a:r>
              <a:rPr lang="en-US" sz="1500" dirty="0">
                <a:cs typeface="Arial" panose="020B0604020202020204" pitchFamily="34" charset="0"/>
              </a:rPr>
              <a:t> yang </a:t>
            </a:r>
            <a:r>
              <a:rPr lang="en-US" sz="1500" dirty="0" err="1">
                <a:cs typeface="Arial" panose="020B0604020202020204" pitchFamily="34" charset="0"/>
              </a:rPr>
              <a:t>sama</a:t>
            </a:r>
            <a:r>
              <a:rPr lang="en-US" sz="1500" dirty="0">
                <a:cs typeface="Arial" panose="020B0604020202020204" pitchFamily="34" charset="0"/>
              </a:rPr>
              <a:t> </a:t>
            </a:r>
            <a:r>
              <a:rPr lang="en-US" sz="1500" dirty="0" err="1">
                <a:cs typeface="Arial" panose="020B0604020202020204" pitchFamily="34" charset="0"/>
              </a:rPr>
              <a:t>ataupun</a:t>
            </a:r>
            <a:r>
              <a:rPr lang="en-US" sz="1500" dirty="0">
                <a:cs typeface="Arial" panose="020B0604020202020204" pitchFamily="34" charset="0"/>
              </a:rPr>
              <a:t> </a:t>
            </a:r>
            <a:r>
              <a:rPr lang="en-US" sz="1500" dirty="0" err="1">
                <a:cs typeface="Arial" panose="020B0604020202020204" pitchFamily="34" charset="0"/>
              </a:rPr>
              <a:t>berbeda</a:t>
            </a:r>
            <a:r>
              <a:rPr lang="en-US" sz="1500" dirty="0">
                <a:cs typeface="Arial" panose="020B0604020202020204" pitchFamily="34" charset="0"/>
              </a:rPr>
              <a:t> </a:t>
            </a:r>
            <a:r>
              <a:rPr lang="en-US" sz="1500" dirty="0" err="1">
                <a:cs typeface="Arial" panose="020B0604020202020204" pitchFamily="34" charset="0"/>
              </a:rPr>
              <a:t>dan</a:t>
            </a:r>
            <a:r>
              <a:rPr lang="en-US" sz="1500" dirty="0">
                <a:cs typeface="Arial" panose="020B0604020202020204" pitchFamily="34" charset="0"/>
              </a:rPr>
              <a:t> </a:t>
            </a:r>
            <a:r>
              <a:rPr lang="en-US" sz="1500" dirty="0" err="1">
                <a:cs typeface="Arial" panose="020B0604020202020204" pitchFamily="34" charset="0"/>
              </a:rPr>
              <a:t>adanya</a:t>
            </a:r>
            <a:r>
              <a:rPr lang="en-US" sz="1500" dirty="0">
                <a:cs typeface="Arial" panose="020B0604020202020204" pitchFamily="34" charset="0"/>
              </a:rPr>
              <a:t> </a:t>
            </a:r>
            <a:r>
              <a:rPr lang="fi-FI" sz="1500" dirty="0">
                <a:cs typeface="Arial" panose="020B0604020202020204" pitchFamily="34" charset="0"/>
              </a:rPr>
              <a:t>niat untuk melakukan penyelesaian saldo-saldo </a:t>
            </a:r>
            <a:r>
              <a:rPr lang="en-US" sz="1500" dirty="0">
                <a:cs typeface="Arial" panose="020B0604020202020204" pitchFamily="34" charset="0"/>
              </a:rPr>
              <a:t>tersebut </a:t>
            </a:r>
            <a:r>
              <a:rPr lang="en-US" sz="1500" dirty="0" err="1">
                <a:cs typeface="Arial" panose="020B0604020202020204" pitchFamily="34" charset="0"/>
              </a:rPr>
              <a:t>secara</a:t>
            </a:r>
            <a:r>
              <a:rPr lang="en-US" sz="1500" dirty="0">
                <a:cs typeface="Arial" panose="020B0604020202020204" pitchFamily="34" charset="0"/>
              </a:rPr>
              <a:t> </a:t>
            </a:r>
            <a:r>
              <a:rPr lang="en-US" sz="1500" dirty="0" err="1">
                <a:cs typeface="Arial" panose="020B0604020202020204" pitchFamily="34" charset="0"/>
              </a:rPr>
              <a:t>neto</a:t>
            </a:r>
            <a:r>
              <a:rPr lang="en-US" sz="1500" dirty="0">
                <a:cs typeface="Arial" panose="020B0604020202020204" pitchFamily="34" charset="0"/>
              </a:rPr>
              <a:t>.</a:t>
            </a:r>
          </a:p>
        </p:txBody>
      </p:sp>
      <p:sp>
        <p:nvSpPr>
          <p:cNvPr id="7" name="Slide Number Placeholder 3">
            <a:extLst>
              <a:ext uri="{FF2B5EF4-FFF2-40B4-BE49-F238E27FC236}">
                <a16:creationId xmlns:a16="http://schemas.microsoft.com/office/drawing/2014/main" id="{DF4C7AAF-2724-4A98-B9EE-2D431D891A38}"/>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75</a:t>
            </a:fld>
            <a:endParaRPr lang="en-US" sz="1600" b="1" dirty="0">
              <a:latin typeface="+mj-lt"/>
            </a:endParaRPr>
          </a:p>
        </p:txBody>
      </p:sp>
    </p:spTree>
    <p:extLst>
      <p:ext uri="{BB962C8B-B14F-4D97-AF65-F5344CB8AC3E}">
        <p14:creationId xmlns:p14="http://schemas.microsoft.com/office/powerpoint/2010/main" val="1531878065"/>
      </p:ext>
    </p:extLst>
  </p:cSld>
  <p:clrMapOvr>
    <a:masterClrMapping/>
  </p:clrMapOvr>
  <p:transition spd="slow">
    <p:wip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000"/>
            <a:ext cx="10262000" cy="763600"/>
          </a:xfrm>
        </p:spPr>
        <p:txBody>
          <a:bodyPr>
            <a:noAutofit/>
          </a:bodyPr>
          <a:lstStyle/>
          <a:p>
            <a:r>
              <a:rPr lang="en-US" sz="3600" dirty="0" err="1">
                <a:latin typeface="Fjalla One" panose="02000506040000020004" pitchFamily="2" charset="0"/>
              </a:rPr>
              <a:t>Ilustrasi</a:t>
            </a:r>
            <a:r>
              <a:rPr lang="en-US" sz="3600" dirty="0">
                <a:latin typeface="Fjalla One" panose="02000506040000020004" pitchFamily="2" charset="0"/>
              </a:rPr>
              <a:t> – </a:t>
            </a:r>
            <a:r>
              <a:rPr lang="en-US" sz="3600" dirty="0" err="1">
                <a:latin typeface="Fjalla One" panose="02000506040000020004" pitchFamily="2" charset="0"/>
              </a:rPr>
              <a:t>Laporan</a:t>
            </a:r>
            <a:r>
              <a:rPr lang="en-US" sz="3600" dirty="0">
                <a:latin typeface="Fjalla One" panose="02000506040000020004" pitchFamily="2" charset="0"/>
              </a:rPr>
              <a:t> Keuangan</a:t>
            </a:r>
          </a:p>
        </p:txBody>
      </p:sp>
      <p:sp>
        <p:nvSpPr>
          <p:cNvPr id="5" name="Rectangle 3"/>
          <p:cNvSpPr txBox="1">
            <a:spLocks noChangeArrowheads="1"/>
          </p:cNvSpPr>
          <p:nvPr/>
        </p:nvSpPr>
        <p:spPr bwMode="auto">
          <a:xfrm>
            <a:off x="2387799" y="1278721"/>
            <a:ext cx="7620001" cy="381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000" b="1" kern="0" dirty="0" err="1">
                <a:solidFill>
                  <a:srgbClr val="86184A"/>
                </a:solidFill>
              </a:rPr>
              <a:t>Catata</a:t>
            </a:r>
            <a:r>
              <a:rPr lang="en-US" sz="2000" b="1" kern="0" dirty="0">
                <a:solidFill>
                  <a:srgbClr val="86184A"/>
                </a:solidFill>
              </a:rPr>
              <a:t>n </a:t>
            </a:r>
            <a:r>
              <a:rPr lang="en-US" sz="2000" b="1" kern="0" dirty="0" err="1">
                <a:solidFill>
                  <a:srgbClr val="86184A"/>
                </a:solidFill>
              </a:rPr>
              <a:t>atas</a:t>
            </a:r>
            <a:r>
              <a:rPr lang="en-US" sz="2000" b="1" kern="0" dirty="0">
                <a:solidFill>
                  <a:srgbClr val="86184A"/>
                </a:solidFill>
              </a:rPr>
              <a:t> </a:t>
            </a:r>
            <a:r>
              <a:rPr lang="en-US" sz="2000" b="1" kern="0" dirty="0" err="1">
                <a:solidFill>
                  <a:srgbClr val="86184A"/>
                </a:solidFill>
              </a:rPr>
              <a:t>laporan</a:t>
            </a:r>
            <a:r>
              <a:rPr lang="en-US" sz="2000" b="1" kern="0" dirty="0">
                <a:solidFill>
                  <a:srgbClr val="86184A"/>
                </a:solidFill>
              </a:rPr>
              <a:t> keuangan – </a:t>
            </a:r>
            <a:r>
              <a:rPr lang="en-US" sz="2000" kern="0" dirty="0" err="1">
                <a:solidFill>
                  <a:srgbClr val="86184A"/>
                </a:solidFill>
              </a:rPr>
              <a:t>Rincian</a:t>
            </a:r>
            <a:r>
              <a:rPr lang="en-US" sz="2000" kern="0" dirty="0">
                <a:solidFill>
                  <a:srgbClr val="86184A"/>
                </a:solidFill>
              </a:rPr>
              <a:t> </a:t>
            </a:r>
            <a:r>
              <a:rPr lang="en-US" sz="2000" kern="0" dirty="0" err="1">
                <a:solidFill>
                  <a:srgbClr val="86184A"/>
                </a:solidFill>
              </a:rPr>
              <a:t>Pajak</a:t>
            </a:r>
            <a:r>
              <a:rPr lang="en-US" sz="2000" kern="0" dirty="0">
                <a:solidFill>
                  <a:srgbClr val="86184A"/>
                </a:solidFill>
              </a:rPr>
              <a:t> </a:t>
            </a:r>
            <a:r>
              <a:rPr lang="en-US" sz="2000" kern="0" dirty="0" err="1">
                <a:solidFill>
                  <a:srgbClr val="86184A"/>
                </a:solidFill>
              </a:rPr>
              <a:t>Penghasilan</a:t>
            </a:r>
            <a:endParaRPr lang="en-US" sz="2000" kern="0" dirty="0">
              <a:solidFill>
                <a:srgbClr val="86184A"/>
              </a:solidFill>
            </a:endParaRPr>
          </a:p>
        </p:txBody>
      </p:sp>
      <p:pic>
        <p:nvPicPr>
          <p:cNvPr id="4" name="Picture 3">
            <a:extLst>
              <a:ext uri="{FF2B5EF4-FFF2-40B4-BE49-F238E27FC236}">
                <a16:creationId xmlns:a16="http://schemas.microsoft.com/office/drawing/2014/main" id="{F1ACEB1B-EE3C-43E3-A239-7AA23C551D12}"/>
              </a:ext>
            </a:extLst>
          </p:cNvPr>
          <p:cNvPicPr>
            <a:picLocks noChangeAspect="1"/>
          </p:cNvPicPr>
          <p:nvPr/>
        </p:nvPicPr>
        <p:blipFill>
          <a:blip r:embed="rId2"/>
          <a:stretch>
            <a:fillRect/>
          </a:stretch>
        </p:blipFill>
        <p:spPr>
          <a:xfrm>
            <a:off x="2743200" y="3124200"/>
            <a:ext cx="6477000" cy="2743200"/>
          </a:xfrm>
          <a:prstGeom prst="rect">
            <a:avLst/>
          </a:prstGeom>
        </p:spPr>
      </p:pic>
      <p:pic>
        <p:nvPicPr>
          <p:cNvPr id="9" name="Picture 8">
            <a:extLst>
              <a:ext uri="{FF2B5EF4-FFF2-40B4-BE49-F238E27FC236}">
                <a16:creationId xmlns:a16="http://schemas.microsoft.com/office/drawing/2014/main" id="{DBDD61F0-EEB8-4507-A8A3-766E1B1867BF}"/>
              </a:ext>
            </a:extLst>
          </p:cNvPr>
          <p:cNvPicPr>
            <a:picLocks noChangeAspect="1"/>
          </p:cNvPicPr>
          <p:nvPr/>
        </p:nvPicPr>
        <p:blipFill>
          <a:blip r:embed="rId3"/>
          <a:stretch>
            <a:fillRect/>
          </a:stretch>
        </p:blipFill>
        <p:spPr>
          <a:xfrm>
            <a:off x="3048000" y="1770079"/>
            <a:ext cx="6096000" cy="1066800"/>
          </a:xfrm>
          <a:prstGeom prst="rect">
            <a:avLst/>
          </a:prstGeom>
        </p:spPr>
      </p:pic>
      <p:sp>
        <p:nvSpPr>
          <p:cNvPr id="7" name="Slide Number Placeholder 3">
            <a:extLst>
              <a:ext uri="{FF2B5EF4-FFF2-40B4-BE49-F238E27FC236}">
                <a16:creationId xmlns:a16="http://schemas.microsoft.com/office/drawing/2014/main" id="{9F5BCEB5-F71D-4142-952F-32CCF2F78F4B}"/>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76</a:t>
            </a:fld>
            <a:endParaRPr lang="en-US" sz="1600" b="1" dirty="0">
              <a:latin typeface="+mj-lt"/>
            </a:endParaRPr>
          </a:p>
        </p:txBody>
      </p:sp>
    </p:spTree>
    <p:extLst>
      <p:ext uri="{BB962C8B-B14F-4D97-AF65-F5344CB8AC3E}">
        <p14:creationId xmlns:p14="http://schemas.microsoft.com/office/powerpoint/2010/main" val="2182333346"/>
      </p:ext>
    </p:extLst>
  </p:cSld>
  <p:clrMapOvr>
    <a:masterClrMapping/>
  </p:clrMapOvr>
  <p:transition spd="slow">
    <p:wip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2589"/>
            <a:ext cx="10262000" cy="763600"/>
          </a:xfrm>
        </p:spPr>
        <p:txBody>
          <a:bodyPr>
            <a:noAutofit/>
          </a:bodyPr>
          <a:lstStyle/>
          <a:p>
            <a:r>
              <a:rPr lang="en-US" sz="3600" dirty="0" err="1">
                <a:latin typeface="Fjalla One" panose="02000506040000020004" pitchFamily="2" charset="0"/>
              </a:rPr>
              <a:t>Ilustrasi</a:t>
            </a:r>
            <a:r>
              <a:rPr lang="en-US" sz="3600" dirty="0">
                <a:latin typeface="Fjalla One" panose="02000506040000020004" pitchFamily="2" charset="0"/>
              </a:rPr>
              <a:t> – </a:t>
            </a:r>
            <a:r>
              <a:rPr lang="en-US" sz="3600" dirty="0" err="1">
                <a:latin typeface="Fjalla One" panose="02000506040000020004" pitchFamily="2" charset="0"/>
              </a:rPr>
              <a:t>Laporan</a:t>
            </a:r>
            <a:r>
              <a:rPr lang="en-US" sz="3600" dirty="0">
                <a:latin typeface="Fjalla One" panose="02000506040000020004" pitchFamily="2" charset="0"/>
              </a:rPr>
              <a:t> Keuangan</a:t>
            </a:r>
          </a:p>
        </p:txBody>
      </p:sp>
      <p:sp>
        <p:nvSpPr>
          <p:cNvPr id="5" name="Rectangle 3"/>
          <p:cNvSpPr txBox="1">
            <a:spLocks noChangeArrowheads="1"/>
          </p:cNvSpPr>
          <p:nvPr/>
        </p:nvSpPr>
        <p:spPr bwMode="auto">
          <a:xfrm>
            <a:off x="2590799" y="1278780"/>
            <a:ext cx="7620001" cy="381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000" b="1" kern="0" dirty="0" err="1">
                <a:solidFill>
                  <a:srgbClr val="86184A"/>
                </a:solidFill>
              </a:rPr>
              <a:t>Catata</a:t>
            </a:r>
            <a:r>
              <a:rPr lang="en-US" sz="2000" b="1" kern="0" dirty="0">
                <a:solidFill>
                  <a:srgbClr val="86184A"/>
                </a:solidFill>
              </a:rPr>
              <a:t>n </a:t>
            </a:r>
            <a:r>
              <a:rPr lang="en-US" sz="2000" b="1" kern="0" dirty="0" err="1">
                <a:solidFill>
                  <a:srgbClr val="86184A"/>
                </a:solidFill>
              </a:rPr>
              <a:t>atas</a:t>
            </a:r>
            <a:r>
              <a:rPr lang="en-US" sz="2000" b="1" kern="0" dirty="0">
                <a:solidFill>
                  <a:srgbClr val="86184A"/>
                </a:solidFill>
              </a:rPr>
              <a:t> </a:t>
            </a:r>
            <a:r>
              <a:rPr lang="en-US" sz="2000" b="1" kern="0" dirty="0" err="1">
                <a:solidFill>
                  <a:srgbClr val="86184A"/>
                </a:solidFill>
              </a:rPr>
              <a:t>laporan</a:t>
            </a:r>
            <a:r>
              <a:rPr lang="en-US" sz="2000" b="1" kern="0" dirty="0">
                <a:solidFill>
                  <a:srgbClr val="86184A"/>
                </a:solidFill>
              </a:rPr>
              <a:t> keuangan – </a:t>
            </a:r>
            <a:r>
              <a:rPr lang="en-US" sz="2000" kern="0" dirty="0" err="1">
                <a:solidFill>
                  <a:srgbClr val="86184A"/>
                </a:solidFill>
              </a:rPr>
              <a:t>Rincian</a:t>
            </a:r>
            <a:r>
              <a:rPr lang="en-US" sz="2000" kern="0" dirty="0">
                <a:solidFill>
                  <a:srgbClr val="86184A"/>
                </a:solidFill>
              </a:rPr>
              <a:t> </a:t>
            </a:r>
            <a:r>
              <a:rPr lang="en-US" sz="2000" kern="0" dirty="0" err="1">
                <a:solidFill>
                  <a:srgbClr val="86184A"/>
                </a:solidFill>
              </a:rPr>
              <a:t>Pajak</a:t>
            </a:r>
            <a:r>
              <a:rPr lang="en-US" sz="2000" kern="0" dirty="0">
                <a:solidFill>
                  <a:srgbClr val="86184A"/>
                </a:solidFill>
              </a:rPr>
              <a:t> </a:t>
            </a:r>
            <a:r>
              <a:rPr lang="en-US" sz="2000" kern="0" dirty="0" err="1">
                <a:solidFill>
                  <a:srgbClr val="86184A"/>
                </a:solidFill>
              </a:rPr>
              <a:t>Penghasilan</a:t>
            </a:r>
            <a:endParaRPr lang="en-US" sz="2000" kern="0" dirty="0">
              <a:solidFill>
                <a:srgbClr val="86184A"/>
              </a:solidFill>
            </a:endParaRPr>
          </a:p>
        </p:txBody>
      </p:sp>
      <p:pic>
        <p:nvPicPr>
          <p:cNvPr id="3" name="Picture 2">
            <a:extLst>
              <a:ext uri="{FF2B5EF4-FFF2-40B4-BE49-F238E27FC236}">
                <a16:creationId xmlns:a16="http://schemas.microsoft.com/office/drawing/2014/main" id="{9796FE3F-AF80-4CCC-8F30-918ACE4EF725}"/>
              </a:ext>
            </a:extLst>
          </p:cNvPr>
          <p:cNvPicPr>
            <a:picLocks noChangeAspect="1"/>
          </p:cNvPicPr>
          <p:nvPr/>
        </p:nvPicPr>
        <p:blipFill>
          <a:blip r:embed="rId2"/>
          <a:stretch>
            <a:fillRect/>
          </a:stretch>
        </p:blipFill>
        <p:spPr>
          <a:xfrm>
            <a:off x="2705100" y="1828800"/>
            <a:ext cx="7391400" cy="4510778"/>
          </a:xfrm>
          <a:prstGeom prst="rect">
            <a:avLst/>
          </a:prstGeom>
        </p:spPr>
      </p:pic>
      <p:sp>
        <p:nvSpPr>
          <p:cNvPr id="7" name="Slide Number Placeholder 3">
            <a:extLst>
              <a:ext uri="{FF2B5EF4-FFF2-40B4-BE49-F238E27FC236}">
                <a16:creationId xmlns:a16="http://schemas.microsoft.com/office/drawing/2014/main" id="{6FA748C3-04E7-4C5D-8C14-C31E5B1CC84B}"/>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77</a:t>
            </a:fld>
            <a:endParaRPr lang="en-US" sz="1600" b="1" dirty="0">
              <a:latin typeface="+mj-lt"/>
            </a:endParaRPr>
          </a:p>
        </p:txBody>
      </p:sp>
    </p:spTree>
    <p:extLst>
      <p:ext uri="{BB962C8B-B14F-4D97-AF65-F5344CB8AC3E}">
        <p14:creationId xmlns:p14="http://schemas.microsoft.com/office/powerpoint/2010/main" val="3148724617"/>
      </p:ext>
    </p:extLst>
  </p:cSld>
  <p:clrMapOvr>
    <a:masterClrMapping/>
  </p:clrMapOvr>
  <p:transition spd="slow">
    <p:wip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24989"/>
            <a:ext cx="10262000" cy="763600"/>
          </a:xfrm>
        </p:spPr>
        <p:txBody>
          <a:bodyPr>
            <a:noAutofit/>
          </a:bodyPr>
          <a:lstStyle/>
          <a:p>
            <a:r>
              <a:rPr lang="en-US" sz="3600" dirty="0" err="1">
                <a:latin typeface="Fjalla One" panose="02000506040000020004" pitchFamily="2" charset="0"/>
              </a:rPr>
              <a:t>Ilustrasi</a:t>
            </a:r>
            <a:r>
              <a:rPr lang="en-US" sz="3600" dirty="0">
                <a:latin typeface="Fjalla One" panose="02000506040000020004" pitchFamily="2" charset="0"/>
              </a:rPr>
              <a:t> – </a:t>
            </a:r>
            <a:r>
              <a:rPr lang="en-US" sz="3600" dirty="0" err="1">
                <a:latin typeface="Fjalla One" panose="02000506040000020004" pitchFamily="2" charset="0"/>
              </a:rPr>
              <a:t>Laporan</a:t>
            </a:r>
            <a:r>
              <a:rPr lang="en-US" sz="3600" dirty="0">
                <a:latin typeface="Fjalla One" panose="02000506040000020004" pitchFamily="2" charset="0"/>
              </a:rPr>
              <a:t> Keuangan</a:t>
            </a:r>
          </a:p>
        </p:txBody>
      </p:sp>
      <p:sp>
        <p:nvSpPr>
          <p:cNvPr id="5" name="Rectangle 3"/>
          <p:cNvSpPr txBox="1">
            <a:spLocks noChangeArrowheads="1"/>
          </p:cNvSpPr>
          <p:nvPr/>
        </p:nvSpPr>
        <p:spPr bwMode="auto">
          <a:xfrm>
            <a:off x="2667000" y="1577405"/>
            <a:ext cx="7620001" cy="381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000" b="1" kern="0" dirty="0" err="1">
                <a:solidFill>
                  <a:srgbClr val="86184A"/>
                </a:solidFill>
              </a:rPr>
              <a:t>Catata</a:t>
            </a:r>
            <a:r>
              <a:rPr lang="en-US" sz="2000" b="1" kern="0" dirty="0">
                <a:solidFill>
                  <a:srgbClr val="86184A"/>
                </a:solidFill>
              </a:rPr>
              <a:t>n </a:t>
            </a:r>
            <a:r>
              <a:rPr lang="en-US" sz="2000" b="1" kern="0" dirty="0" err="1">
                <a:solidFill>
                  <a:srgbClr val="86184A"/>
                </a:solidFill>
              </a:rPr>
              <a:t>atas</a:t>
            </a:r>
            <a:r>
              <a:rPr lang="en-US" sz="2000" b="1" kern="0" dirty="0">
                <a:solidFill>
                  <a:srgbClr val="86184A"/>
                </a:solidFill>
              </a:rPr>
              <a:t> </a:t>
            </a:r>
            <a:r>
              <a:rPr lang="en-US" sz="2000" b="1" kern="0" dirty="0" err="1">
                <a:solidFill>
                  <a:srgbClr val="86184A"/>
                </a:solidFill>
              </a:rPr>
              <a:t>laporan</a:t>
            </a:r>
            <a:r>
              <a:rPr lang="en-US" sz="2000" b="1" kern="0" dirty="0">
                <a:solidFill>
                  <a:srgbClr val="86184A"/>
                </a:solidFill>
              </a:rPr>
              <a:t> keuangan – </a:t>
            </a:r>
            <a:r>
              <a:rPr lang="en-US" sz="2000" kern="0" dirty="0" err="1">
                <a:solidFill>
                  <a:srgbClr val="86184A"/>
                </a:solidFill>
              </a:rPr>
              <a:t>Rincian</a:t>
            </a:r>
            <a:r>
              <a:rPr lang="en-US" sz="2000" kern="0" dirty="0">
                <a:solidFill>
                  <a:srgbClr val="86184A"/>
                </a:solidFill>
              </a:rPr>
              <a:t> </a:t>
            </a:r>
            <a:r>
              <a:rPr lang="en-US" sz="2000" kern="0" dirty="0" err="1">
                <a:solidFill>
                  <a:srgbClr val="86184A"/>
                </a:solidFill>
              </a:rPr>
              <a:t>Pajak</a:t>
            </a:r>
            <a:r>
              <a:rPr lang="en-US" sz="2000" kern="0" dirty="0">
                <a:solidFill>
                  <a:srgbClr val="86184A"/>
                </a:solidFill>
              </a:rPr>
              <a:t> </a:t>
            </a:r>
            <a:r>
              <a:rPr lang="en-US" sz="2000" kern="0" dirty="0" err="1">
                <a:solidFill>
                  <a:srgbClr val="86184A"/>
                </a:solidFill>
              </a:rPr>
              <a:t>Penghasilan</a:t>
            </a:r>
            <a:endParaRPr lang="en-US" sz="2000" kern="0" dirty="0">
              <a:solidFill>
                <a:srgbClr val="86184A"/>
              </a:solidFill>
            </a:endParaRPr>
          </a:p>
        </p:txBody>
      </p:sp>
      <p:pic>
        <p:nvPicPr>
          <p:cNvPr id="3" name="Picture 2">
            <a:extLst>
              <a:ext uri="{FF2B5EF4-FFF2-40B4-BE49-F238E27FC236}">
                <a16:creationId xmlns:a16="http://schemas.microsoft.com/office/drawing/2014/main" id="{C5F4CDA0-07DE-480D-8E4F-E5BBD5E42540}"/>
              </a:ext>
            </a:extLst>
          </p:cNvPr>
          <p:cNvPicPr>
            <a:picLocks noChangeAspect="1"/>
          </p:cNvPicPr>
          <p:nvPr/>
        </p:nvPicPr>
        <p:blipFill>
          <a:blip r:embed="rId2"/>
          <a:stretch>
            <a:fillRect/>
          </a:stretch>
        </p:blipFill>
        <p:spPr>
          <a:xfrm>
            <a:off x="2971800" y="2347221"/>
            <a:ext cx="7233631" cy="2681978"/>
          </a:xfrm>
          <a:prstGeom prst="rect">
            <a:avLst/>
          </a:prstGeom>
        </p:spPr>
      </p:pic>
      <p:sp>
        <p:nvSpPr>
          <p:cNvPr id="7" name="Slide Number Placeholder 3">
            <a:extLst>
              <a:ext uri="{FF2B5EF4-FFF2-40B4-BE49-F238E27FC236}">
                <a16:creationId xmlns:a16="http://schemas.microsoft.com/office/drawing/2014/main" id="{E6E5D56A-3F1A-48D9-8B7F-6FF382C3BA4E}"/>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78</a:t>
            </a:fld>
            <a:endParaRPr lang="en-US" sz="1600" b="1" dirty="0">
              <a:latin typeface="+mj-lt"/>
            </a:endParaRPr>
          </a:p>
        </p:txBody>
      </p:sp>
    </p:spTree>
    <p:extLst>
      <p:ext uri="{BB962C8B-B14F-4D97-AF65-F5344CB8AC3E}">
        <p14:creationId xmlns:p14="http://schemas.microsoft.com/office/powerpoint/2010/main" val="1587468690"/>
      </p:ext>
    </p:extLst>
  </p:cSld>
  <p:clrMapOvr>
    <a:masterClrMapping/>
  </p:clrMapOvr>
  <p:transition spd="slow">
    <p:wip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8300"/>
            <a:ext cx="8229600" cy="776288"/>
          </a:xfrm>
        </p:spPr>
        <p:txBody>
          <a:bodyPr>
            <a:noAutofit/>
          </a:bodyPr>
          <a:lstStyle/>
          <a:p>
            <a:pPr algn="ctr"/>
            <a:r>
              <a:rPr lang="en-US" sz="3600" dirty="0" err="1">
                <a:latin typeface="Fjalla One" panose="02000506040000020004" pitchFamily="2" charset="0"/>
              </a:rPr>
              <a:t>Ilustrasi</a:t>
            </a:r>
            <a:r>
              <a:rPr lang="en-US" sz="3600" dirty="0">
                <a:latin typeface="Fjalla One" panose="02000506040000020004" pitchFamily="2" charset="0"/>
              </a:rPr>
              <a:t> – </a:t>
            </a:r>
            <a:r>
              <a:rPr lang="en-US" sz="3600" dirty="0" err="1">
                <a:latin typeface="Fjalla One" panose="02000506040000020004" pitchFamily="2" charset="0"/>
              </a:rPr>
              <a:t>Laporan</a:t>
            </a:r>
            <a:r>
              <a:rPr lang="en-US" sz="3600" dirty="0">
                <a:latin typeface="Fjalla One" panose="02000506040000020004" pitchFamily="2" charset="0"/>
              </a:rPr>
              <a:t> Keuangan</a:t>
            </a:r>
          </a:p>
        </p:txBody>
      </p:sp>
      <p:sp>
        <p:nvSpPr>
          <p:cNvPr id="7" name="Slide Number Placeholder 3">
            <a:extLst>
              <a:ext uri="{FF2B5EF4-FFF2-40B4-BE49-F238E27FC236}">
                <a16:creationId xmlns:a16="http://schemas.microsoft.com/office/drawing/2014/main" id="{9A15B974-D377-4051-A5CA-5B0B56120281}"/>
              </a:ext>
            </a:extLst>
          </p:cNvPr>
          <p:cNvSpPr>
            <a:spLocks noGrp="1"/>
          </p:cNvSpPr>
          <p:nvPr>
            <p:ph type="sldNum" sz="quarter" idx="4294967295"/>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79</a:t>
            </a:fld>
            <a:endParaRPr lang="en-US" sz="1600" b="1" dirty="0">
              <a:latin typeface="+mj-lt"/>
            </a:endParaRPr>
          </a:p>
        </p:txBody>
      </p:sp>
      <p:sp>
        <p:nvSpPr>
          <p:cNvPr id="5" name="Rectangle 3"/>
          <p:cNvSpPr txBox="1">
            <a:spLocks noChangeArrowheads="1"/>
          </p:cNvSpPr>
          <p:nvPr/>
        </p:nvSpPr>
        <p:spPr bwMode="auto">
          <a:xfrm>
            <a:off x="1828800" y="1538452"/>
            <a:ext cx="8229600" cy="54837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400" b="1" kern="0" dirty="0" err="1">
                <a:solidFill>
                  <a:srgbClr val="86184A"/>
                </a:solidFill>
              </a:rPr>
              <a:t>Catata</a:t>
            </a:r>
            <a:r>
              <a:rPr lang="en-US" sz="2400" b="1" kern="0" dirty="0">
                <a:solidFill>
                  <a:srgbClr val="86184A"/>
                </a:solidFill>
              </a:rPr>
              <a:t>n </a:t>
            </a:r>
            <a:r>
              <a:rPr lang="en-US" sz="2400" b="1" kern="0" dirty="0" err="1">
                <a:solidFill>
                  <a:srgbClr val="86184A"/>
                </a:solidFill>
              </a:rPr>
              <a:t>atas</a:t>
            </a:r>
            <a:r>
              <a:rPr lang="en-US" sz="2400" b="1" kern="0" dirty="0">
                <a:solidFill>
                  <a:srgbClr val="86184A"/>
                </a:solidFill>
              </a:rPr>
              <a:t> </a:t>
            </a:r>
            <a:r>
              <a:rPr lang="en-US" sz="2400" b="1" kern="0" dirty="0" err="1">
                <a:solidFill>
                  <a:srgbClr val="86184A"/>
                </a:solidFill>
              </a:rPr>
              <a:t>laporan</a:t>
            </a:r>
            <a:r>
              <a:rPr lang="en-US" sz="2400" b="1" kern="0" dirty="0">
                <a:solidFill>
                  <a:srgbClr val="86184A"/>
                </a:solidFill>
              </a:rPr>
              <a:t> keuangan – </a:t>
            </a:r>
            <a:r>
              <a:rPr lang="en-US" sz="2400" kern="0" dirty="0" err="1">
                <a:solidFill>
                  <a:srgbClr val="86184A"/>
                </a:solidFill>
              </a:rPr>
              <a:t>Rincian</a:t>
            </a:r>
            <a:r>
              <a:rPr lang="en-US" sz="2400" kern="0" dirty="0">
                <a:solidFill>
                  <a:srgbClr val="86184A"/>
                </a:solidFill>
              </a:rPr>
              <a:t> </a:t>
            </a:r>
            <a:r>
              <a:rPr lang="en-US" sz="2400" kern="0" dirty="0" err="1">
                <a:solidFill>
                  <a:srgbClr val="86184A"/>
                </a:solidFill>
              </a:rPr>
              <a:t>Pajak</a:t>
            </a:r>
            <a:r>
              <a:rPr lang="en-US" sz="2400" kern="0" dirty="0">
                <a:solidFill>
                  <a:srgbClr val="86184A"/>
                </a:solidFill>
              </a:rPr>
              <a:t> </a:t>
            </a:r>
            <a:r>
              <a:rPr lang="en-US" sz="2400" kern="0" dirty="0" err="1">
                <a:solidFill>
                  <a:srgbClr val="86184A"/>
                </a:solidFill>
              </a:rPr>
              <a:t>Penghasilan</a:t>
            </a:r>
            <a:endParaRPr lang="en-US" sz="2400" kern="0" dirty="0">
              <a:solidFill>
                <a:srgbClr val="86184A"/>
              </a:solidFill>
            </a:endParaRPr>
          </a:p>
        </p:txBody>
      </p:sp>
      <p:pic>
        <p:nvPicPr>
          <p:cNvPr id="8" name="Picture 7">
            <a:extLst>
              <a:ext uri="{FF2B5EF4-FFF2-40B4-BE49-F238E27FC236}">
                <a16:creationId xmlns:a16="http://schemas.microsoft.com/office/drawing/2014/main" id="{3B79677D-EDDA-41DE-AFC1-1E030C902B47}"/>
              </a:ext>
            </a:extLst>
          </p:cNvPr>
          <p:cNvPicPr>
            <a:picLocks noChangeAspect="1"/>
          </p:cNvPicPr>
          <p:nvPr/>
        </p:nvPicPr>
        <p:blipFill>
          <a:blip r:embed="rId2"/>
          <a:stretch>
            <a:fillRect/>
          </a:stretch>
        </p:blipFill>
        <p:spPr>
          <a:xfrm>
            <a:off x="1939161" y="2446283"/>
            <a:ext cx="8077199" cy="3886200"/>
          </a:xfrm>
          <a:prstGeom prst="rect">
            <a:avLst/>
          </a:prstGeom>
        </p:spPr>
      </p:pic>
    </p:spTree>
    <p:extLst>
      <p:ext uri="{BB962C8B-B14F-4D97-AF65-F5344CB8AC3E}">
        <p14:creationId xmlns:p14="http://schemas.microsoft.com/office/powerpoint/2010/main" val="635610644"/>
      </p:ext>
    </p:extLst>
  </p:cSld>
  <p:clrMapOvr>
    <a:masterClrMapping/>
  </p:clrMapOvr>
  <p:transition spd="slow">
    <p:wip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33124"/>
            <a:ext cx="10122804" cy="763600"/>
          </a:xfrm>
        </p:spPr>
        <p:txBody>
          <a:bodyPr>
            <a:noAutofit/>
          </a:bodyPr>
          <a:lstStyle/>
          <a:p>
            <a:r>
              <a:rPr lang="en-US" sz="3600" dirty="0" err="1">
                <a:latin typeface="Fjalla One" panose="02000506040000020004" pitchFamily="2" charset="0"/>
              </a:rPr>
              <a:t>Ilustrasi</a:t>
            </a:r>
            <a:r>
              <a:rPr lang="en-US" sz="3600" dirty="0">
                <a:latin typeface="Fjalla One" panose="02000506040000020004" pitchFamily="2" charset="0"/>
              </a:rPr>
              <a:t> – </a:t>
            </a:r>
            <a:r>
              <a:rPr lang="en-US" sz="3600" dirty="0" err="1">
                <a:latin typeface="Fjalla One" panose="02000506040000020004" pitchFamily="2" charset="0"/>
              </a:rPr>
              <a:t>Laporan</a:t>
            </a:r>
            <a:r>
              <a:rPr lang="en-US" sz="3600" dirty="0">
                <a:latin typeface="Fjalla One" panose="02000506040000020004" pitchFamily="2" charset="0"/>
              </a:rPr>
              <a:t> Keuangan</a:t>
            </a:r>
          </a:p>
        </p:txBody>
      </p:sp>
      <p:sp>
        <p:nvSpPr>
          <p:cNvPr id="5" name="Rectangle 3"/>
          <p:cNvSpPr txBox="1">
            <a:spLocks noChangeArrowheads="1"/>
          </p:cNvSpPr>
          <p:nvPr/>
        </p:nvSpPr>
        <p:spPr bwMode="auto">
          <a:xfrm>
            <a:off x="1981200" y="1671359"/>
            <a:ext cx="8229600" cy="54837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400" b="1" kern="0" dirty="0" err="1">
                <a:solidFill>
                  <a:srgbClr val="86184A"/>
                </a:solidFill>
              </a:rPr>
              <a:t>Catata</a:t>
            </a:r>
            <a:r>
              <a:rPr lang="en-US" sz="2400" b="1" kern="0" dirty="0">
                <a:solidFill>
                  <a:srgbClr val="86184A"/>
                </a:solidFill>
              </a:rPr>
              <a:t>n </a:t>
            </a:r>
            <a:r>
              <a:rPr lang="en-US" sz="2400" b="1" kern="0" dirty="0" err="1">
                <a:solidFill>
                  <a:srgbClr val="86184A"/>
                </a:solidFill>
              </a:rPr>
              <a:t>atas</a:t>
            </a:r>
            <a:r>
              <a:rPr lang="en-US" sz="2400" b="1" kern="0" dirty="0">
                <a:solidFill>
                  <a:srgbClr val="86184A"/>
                </a:solidFill>
              </a:rPr>
              <a:t> </a:t>
            </a:r>
            <a:r>
              <a:rPr lang="en-US" sz="2400" b="1" kern="0" dirty="0" err="1">
                <a:solidFill>
                  <a:srgbClr val="86184A"/>
                </a:solidFill>
              </a:rPr>
              <a:t>laporan</a:t>
            </a:r>
            <a:r>
              <a:rPr lang="en-US" sz="2400" b="1" kern="0" dirty="0">
                <a:solidFill>
                  <a:srgbClr val="86184A"/>
                </a:solidFill>
              </a:rPr>
              <a:t> keuangan – </a:t>
            </a:r>
            <a:r>
              <a:rPr lang="en-US" sz="2400" kern="0" dirty="0" err="1">
                <a:solidFill>
                  <a:srgbClr val="86184A"/>
                </a:solidFill>
              </a:rPr>
              <a:t>Rincian</a:t>
            </a:r>
            <a:r>
              <a:rPr lang="en-US" sz="2400" kern="0" dirty="0">
                <a:solidFill>
                  <a:srgbClr val="86184A"/>
                </a:solidFill>
              </a:rPr>
              <a:t> </a:t>
            </a:r>
            <a:r>
              <a:rPr lang="en-US" sz="2400" kern="0" dirty="0" err="1">
                <a:solidFill>
                  <a:srgbClr val="86184A"/>
                </a:solidFill>
              </a:rPr>
              <a:t>Pajak</a:t>
            </a:r>
            <a:r>
              <a:rPr lang="en-US" sz="2400" kern="0" dirty="0">
                <a:solidFill>
                  <a:srgbClr val="86184A"/>
                </a:solidFill>
              </a:rPr>
              <a:t> </a:t>
            </a:r>
            <a:r>
              <a:rPr lang="en-US" sz="2400" kern="0" dirty="0" err="1">
                <a:solidFill>
                  <a:srgbClr val="86184A"/>
                </a:solidFill>
              </a:rPr>
              <a:t>Penghasilan</a:t>
            </a:r>
            <a:endParaRPr lang="en-US" sz="2400" kern="0" dirty="0">
              <a:solidFill>
                <a:srgbClr val="86184A"/>
              </a:solidFill>
            </a:endParaRPr>
          </a:p>
        </p:txBody>
      </p:sp>
      <p:pic>
        <p:nvPicPr>
          <p:cNvPr id="4" name="Picture 3">
            <a:extLst>
              <a:ext uri="{FF2B5EF4-FFF2-40B4-BE49-F238E27FC236}">
                <a16:creationId xmlns:a16="http://schemas.microsoft.com/office/drawing/2014/main" id="{4A5308DD-1045-49C4-8D29-4B8BE4F1F61D}"/>
              </a:ext>
            </a:extLst>
          </p:cNvPr>
          <p:cNvPicPr>
            <a:picLocks noChangeAspect="1"/>
          </p:cNvPicPr>
          <p:nvPr/>
        </p:nvPicPr>
        <p:blipFill>
          <a:blip r:embed="rId2"/>
          <a:stretch>
            <a:fillRect/>
          </a:stretch>
        </p:blipFill>
        <p:spPr>
          <a:xfrm>
            <a:off x="2843006" y="2514600"/>
            <a:ext cx="6505988" cy="2895600"/>
          </a:xfrm>
          <a:prstGeom prst="rect">
            <a:avLst/>
          </a:prstGeom>
        </p:spPr>
      </p:pic>
      <p:sp>
        <p:nvSpPr>
          <p:cNvPr id="7" name="Slide Number Placeholder 3">
            <a:extLst>
              <a:ext uri="{FF2B5EF4-FFF2-40B4-BE49-F238E27FC236}">
                <a16:creationId xmlns:a16="http://schemas.microsoft.com/office/drawing/2014/main" id="{582A3388-84C5-4A15-BBBD-E5F09F793FCB}"/>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80</a:t>
            </a:fld>
            <a:endParaRPr lang="en-US" sz="1600" b="1" dirty="0">
              <a:latin typeface="+mj-lt"/>
            </a:endParaRPr>
          </a:p>
        </p:txBody>
      </p:sp>
    </p:spTree>
    <p:extLst>
      <p:ext uri="{BB962C8B-B14F-4D97-AF65-F5344CB8AC3E}">
        <p14:creationId xmlns:p14="http://schemas.microsoft.com/office/powerpoint/2010/main" val="1522695359"/>
      </p:ext>
    </p:extLst>
  </p:cSld>
  <p:clrMapOvr>
    <a:masterClrMapping/>
  </p:clrMapOvr>
  <p:transition spd="slow">
    <p:wip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3301"/>
            <a:ext cx="10179300" cy="768000"/>
          </a:xfrm>
        </p:spPr>
        <p:txBody>
          <a:bodyPr>
            <a:noAutofit/>
          </a:bodyPr>
          <a:lstStyle/>
          <a:p>
            <a:r>
              <a:rPr lang="en-US" sz="3600" dirty="0" err="1">
                <a:latin typeface="Fjalla One" panose="02000506040000020004" pitchFamily="2" charset="0"/>
              </a:rPr>
              <a:t>Ilustrasi</a:t>
            </a:r>
            <a:r>
              <a:rPr lang="en-US" sz="3600" dirty="0">
                <a:latin typeface="Fjalla One" panose="02000506040000020004" pitchFamily="2" charset="0"/>
              </a:rPr>
              <a:t> – </a:t>
            </a:r>
            <a:r>
              <a:rPr lang="en-US" sz="3600" dirty="0" err="1">
                <a:latin typeface="Fjalla One" panose="02000506040000020004" pitchFamily="2" charset="0"/>
              </a:rPr>
              <a:t>Laporan</a:t>
            </a:r>
            <a:r>
              <a:rPr lang="en-US" sz="3600" dirty="0">
                <a:latin typeface="Fjalla One" panose="02000506040000020004" pitchFamily="2" charset="0"/>
              </a:rPr>
              <a:t> Keuangan</a:t>
            </a:r>
          </a:p>
        </p:txBody>
      </p:sp>
      <p:sp>
        <p:nvSpPr>
          <p:cNvPr id="5" name="Rectangle 3"/>
          <p:cNvSpPr txBox="1">
            <a:spLocks noChangeArrowheads="1"/>
          </p:cNvSpPr>
          <p:nvPr/>
        </p:nvSpPr>
        <p:spPr bwMode="auto">
          <a:xfrm>
            <a:off x="1752600" y="1630551"/>
            <a:ext cx="8153400" cy="541149"/>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342900" indent="-342900" defTabSz="914400" fontAlgn="base">
              <a:lnSpc>
                <a:spcPct val="90000"/>
              </a:lnSpc>
              <a:spcBef>
                <a:spcPct val="20000"/>
              </a:spcBef>
              <a:spcAft>
                <a:spcPct val="0"/>
              </a:spcAft>
              <a:buClr>
                <a:schemeClr val="tx2"/>
              </a:buClr>
              <a:buFont typeface="Wingdings" pitchFamily="2" charset="2"/>
              <a:buChar char="§"/>
              <a:defRPr/>
            </a:pPr>
            <a:r>
              <a:rPr lang="en-US" sz="2400" b="1" kern="0" dirty="0" err="1">
                <a:solidFill>
                  <a:srgbClr val="86184A"/>
                </a:solidFill>
              </a:rPr>
              <a:t>Catata</a:t>
            </a:r>
            <a:r>
              <a:rPr lang="en-US" sz="2400" b="1" kern="0" dirty="0">
                <a:solidFill>
                  <a:srgbClr val="86184A"/>
                </a:solidFill>
              </a:rPr>
              <a:t>n </a:t>
            </a:r>
            <a:r>
              <a:rPr lang="en-US" sz="2400" b="1" kern="0" dirty="0" err="1">
                <a:solidFill>
                  <a:srgbClr val="86184A"/>
                </a:solidFill>
              </a:rPr>
              <a:t>atas</a:t>
            </a:r>
            <a:r>
              <a:rPr lang="en-US" sz="2400" b="1" kern="0" dirty="0">
                <a:solidFill>
                  <a:srgbClr val="86184A"/>
                </a:solidFill>
              </a:rPr>
              <a:t> </a:t>
            </a:r>
            <a:r>
              <a:rPr lang="en-US" sz="2400" b="1" kern="0" dirty="0" err="1">
                <a:solidFill>
                  <a:srgbClr val="86184A"/>
                </a:solidFill>
              </a:rPr>
              <a:t>laporan</a:t>
            </a:r>
            <a:r>
              <a:rPr lang="en-US" sz="2400" b="1" kern="0" dirty="0">
                <a:solidFill>
                  <a:srgbClr val="86184A"/>
                </a:solidFill>
              </a:rPr>
              <a:t> keuangan – </a:t>
            </a:r>
            <a:r>
              <a:rPr lang="en-US" sz="2400" kern="0" dirty="0" err="1">
                <a:solidFill>
                  <a:srgbClr val="86184A"/>
                </a:solidFill>
              </a:rPr>
              <a:t>Rincian</a:t>
            </a:r>
            <a:r>
              <a:rPr lang="en-US" sz="2400" kern="0" dirty="0">
                <a:solidFill>
                  <a:srgbClr val="86184A"/>
                </a:solidFill>
              </a:rPr>
              <a:t> </a:t>
            </a:r>
            <a:r>
              <a:rPr lang="en-US" sz="2400" kern="0" dirty="0" err="1">
                <a:solidFill>
                  <a:srgbClr val="86184A"/>
                </a:solidFill>
              </a:rPr>
              <a:t>Pajak</a:t>
            </a:r>
            <a:r>
              <a:rPr lang="en-US" sz="2400" kern="0" dirty="0">
                <a:solidFill>
                  <a:srgbClr val="86184A"/>
                </a:solidFill>
              </a:rPr>
              <a:t> </a:t>
            </a:r>
            <a:r>
              <a:rPr lang="en-US" sz="2400" kern="0" dirty="0" err="1">
                <a:solidFill>
                  <a:srgbClr val="86184A"/>
                </a:solidFill>
              </a:rPr>
              <a:t>Penghasilan</a:t>
            </a:r>
            <a:endParaRPr lang="en-US" sz="2400" kern="0" dirty="0">
              <a:solidFill>
                <a:srgbClr val="86184A"/>
              </a:solidFill>
            </a:endParaRPr>
          </a:p>
        </p:txBody>
      </p:sp>
      <p:pic>
        <p:nvPicPr>
          <p:cNvPr id="8" name="Picture 7">
            <a:extLst>
              <a:ext uri="{FF2B5EF4-FFF2-40B4-BE49-F238E27FC236}">
                <a16:creationId xmlns:a16="http://schemas.microsoft.com/office/drawing/2014/main" id="{14A208B5-152F-4DA6-94FD-67A77B6D9DBA}"/>
              </a:ext>
            </a:extLst>
          </p:cNvPr>
          <p:cNvPicPr>
            <a:picLocks noChangeAspect="1"/>
          </p:cNvPicPr>
          <p:nvPr/>
        </p:nvPicPr>
        <p:blipFill>
          <a:blip r:embed="rId2"/>
          <a:stretch>
            <a:fillRect/>
          </a:stretch>
        </p:blipFill>
        <p:spPr>
          <a:xfrm>
            <a:off x="2209800" y="2362200"/>
            <a:ext cx="6629400" cy="3086100"/>
          </a:xfrm>
          <a:prstGeom prst="rect">
            <a:avLst/>
          </a:prstGeom>
        </p:spPr>
      </p:pic>
      <p:sp>
        <p:nvSpPr>
          <p:cNvPr id="3" name="Rectangle 2">
            <a:extLst>
              <a:ext uri="{FF2B5EF4-FFF2-40B4-BE49-F238E27FC236}">
                <a16:creationId xmlns:a16="http://schemas.microsoft.com/office/drawing/2014/main" id="{F59A6533-424A-48AF-9952-82BCFBF98782}"/>
              </a:ext>
            </a:extLst>
          </p:cNvPr>
          <p:cNvSpPr/>
          <p:nvPr/>
        </p:nvSpPr>
        <p:spPr>
          <a:xfrm>
            <a:off x="2438400" y="2895600"/>
            <a:ext cx="6629400" cy="2362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3">
            <a:extLst>
              <a:ext uri="{FF2B5EF4-FFF2-40B4-BE49-F238E27FC236}">
                <a16:creationId xmlns:a16="http://schemas.microsoft.com/office/drawing/2014/main" id="{C8311EDF-BD31-464E-B9C9-FC9F5D99FB09}"/>
              </a:ext>
            </a:extLst>
          </p:cNvPr>
          <p:cNvSpPr txBox="1">
            <a:spLocks/>
          </p:cNvSpPr>
          <p:nvPr/>
        </p:nvSpPr>
        <p:spPr>
          <a:xfrm>
            <a:off x="11582400" y="6477000"/>
            <a:ext cx="609600" cy="381000"/>
          </a:xfrm>
          <a:prstGeom prst="rect">
            <a:avLst/>
          </a:prstGeom>
        </p:spPr>
        <p:txBody>
          <a:bodyPr vert="horz" wrap="square" lIns="91440" tIns="45720" rIns="91440" bIns="45720" numCol="1" anchor="t" anchorCtr="0" compatLnSpc="1">
            <a:prstTxWarp prst="textNoShape">
              <a:avLst/>
            </a:prstTxWarp>
          </a:bodyPr>
          <a:lstStyle>
            <a:defPPr>
              <a:defRPr lang="en-US"/>
            </a:defPPr>
            <a:lvl1pPr marL="0" algn="l" defTabSz="1828434" rtl="0" eaLnBrk="1" fontAlgn="base" latinLnBrk="0" hangingPunct="1">
              <a:spcBef>
                <a:spcPct val="20000"/>
              </a:spcBef>
              <a:spcAft>
                <a:spcPct val="0"/>
              </a:spcAft>
              <a:buFontTx/>
              <a:buNone/>
              <a:defRPr sz="2000" kern="1200">
                <a:solidFill>
                  <a:schemeClr val="tx1"/>
                </a:solidFill>
                <a:latin typeface="Arial" panose="020B0604020202020204" pitchFamily="34" charset="0"/>
                <a:ea typeface="+mn-ea"/>
                <a:cs typeface="+mn-cs"/>
              </a:defRPr>
            </a:lvl1pPr>
            <a:lvl2pPr marL="4572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defTabSz="1828434" rtl="0" eaLnBrk="0" fontAlgn="base" latinLnBrk="0"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defRPr/>
            </a:pPr>
            <a:fld id="{77F2261C-A3A6-49AD-9868-D49A006EF5B8}" type="slidenum">
              <a:rPr lang="en-US" altLang="en-US" sz="1600" b="1" smtClean="0">
                <a:latin typeface="+mj-lt"/>
              </a:rPr>
              <a:pPr algn="r">
                <a:defRPr/>
              </a:pPr>
              <a:t>81</a:t>
            </a:fld>
            <a:endParaRPr lang="en-US" sz="1600" b="1" dirty="0">
              <a:latin typeface="+mj-lt"/>
            </a:endParaRPr>
          </a:p>
        </p:txBody>
      </p:sp>
    </p:spTree>
    <p:extLst>
      <p:ext uri="{BB962C8B-B14F-4D97-AF65-F5344CB8AC3E}">
        <p14:creationId xmlns:p14="http://schemas.microsoft.com/office/powerpoint/2010/main" val="2571428204"/>
      </p:ext>
    </p:extLst>
  </p:cSld>
  <p:clrMapOvr>
    <a:masterClrMapping/>
  </p:clrMapOvr>
  <p:transition spd="slow">
    <p:wip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oogle Shape;546;p11">
            <a:extLst>
              <a:ext uri="{FF2B5EF4-FFF2-40B4-BE49-F238E27FC236}">
                <a16:creationId xmlns:a16="http://schemas.microsoft.com/office/drawing/2014/main" id="{FCE80DCC-6E84-DA40-BCCA-6567EA1261FF}"/>
              </a:ext>
            </a:extLst>
          </p:cNvPr>
          <p:cNvGrpSpPr/>
          <p:nvPr/>
        </p:nvGrpSpPr>
        <p:grpSpPr>
          <a:xfrm rot="10800000">
            <a:off x="2042265" y="1219200"/>
            <a:ext cx="8107469" cy="4753784"/>
            <a:chOff x="1098425" y="237675"/>
            <a:chExt cx="5358675" cy="5174750"/>
          </a:xfrm>
        </p:grpSpPr>
        <p:sp>
          <p:nvSpPr>
            <p:cNvPr id="9" name="Google Shape;547;p11">
              <a:extLst>
                <a:ext uri="{FF2B5EF4-FFF2-40B4-BE49-F238E27FC236}">
                  <a16:creationId xmlns:a16="http://schemas.microsoft.com/office/drawing/2014/main" id="{E031B7AA-CCA5-774B-8E91-8809033C1C55}"/>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0" name="Google Shape;548;p11">
              <a:extLst>
                <a:ext uri="{FF2B5EF4-FFF2-40B4-BE49-F238E27FC236}">
                  <a16:creationId xmlns:a16="http://schemas.microsoft.com/office/drawing/2014/main" id="{136C4466-CBE1-5941-B570-CDF38AFBCF7D}"/>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1" name="Google Shape;549;p11">
              <a:extLst>
                <a:ext uri="{FF2B5EF4-FFF2-40B4-BE49-F238E27FC236}">
                  <a16:creationId xmlns:a16="http://schemas.microsoft.com/office/drawing/2014/main" id="{05A71CBC-58D8-1B4D-8206-073B84E75C23}"/>
                </a:ext>
              </a:extLst>
            </p:cNvPr>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grpSp>
      <p:grpSp>
        <p:nvGrpSpPr>
          <p:cNvPr id="5" name="Google Shape;546;p11">
            <a:extLst>
              <a:ext uri="{FF2B5EF4-FFF2-40B4-BE49-F238E27FC236}">
                <a16:creationId xmlns:a16="http://schemas.microsoft.com/office/drawing/2014/main" id="{E5DBF8E6-5FC9-F1DB-E628-13BB4AE5429A}"/>
              </a:ext>
            </a:extLst>
          </p:cNvPr>
          <p:cNvGrpSpPr/>
          <p:nvPr/>
        </p:nvGrpSpPr>
        <p:grpSpPr>
          <a:xfrm rot="10800000">
            <a:off x="1962592" y="1219199"/>
            <a:ext cx="8266813" cy="4804526"/>
            <a:chOff x="1098425" y="237675"/>
            <a:chExt cx="5358675" cy="5174750"/>
          </a:xfrm>
          <a:solidFill>
            <a:srgbClr val="66CCFF"/>
          </a:solidFill>
        </p:grpSpPr>
        <p:sp>
          <p:nvSpPr>
            <p:cNvPr id="6" name="Google Shape;547;p11">
              <a:extLst>
                <a:ext uri="{FF2B5EF4-FFF2-40B4-BE49-F238E27FC236}">
                  <a16:creationId xmlns:a16="http://schemas.microsoft.com/office/drawing/2014/main" id="{BA04245E-81BB-3310-E7A7-FC414190149A}"/>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2" name="Google Shape;548;p11">
              <a:extLst>
                <a:ext uri="{FF2B5EF4-FFF2-40B4-BE49-F238E27FC236}">
                  <a16:creationId xmlns:a16="http://schemas.microsoft.com/office/drawing/2014/main" id="{D2888230-6D89-94B0-B098-A14094B18693}"/>
                </a:ext>
              </a:extLst>
            </p:cNvPr>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a:p>
          </p:txBody>
        </p:sp>
        <p:sp>
          <p:nvSpPr>
            <p:cNvPr id="13" name="Google Shape;549;p11">
              <a:extLst>
                <a:ext uri="{FF2B5EF4-FFF2-40B4-BE49-F238E27FC236}">
                  <a16:creationId xmlns:a16="http://schemas.microsoft.com/office/drawing/2014/main" id="{7CD705AE-006D-BCF2-E4A1-E62FFB710568}"/>
                </a:ext>
              </a:extLst>
            </p:cNvPr>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800" dirty="0"/>
            </a:p>
          </p:txBody>
        </p:sp>
      </p:grpSp>
      <p:sp>
        <p:nvSpPr>
          <p:cNvPr id="15" name="TextBox 14">
            <a:extLst>
              <a:ext uri="{FF2B5EF4-FFF2-40B4-BE49-F238E27FC236}">
                <a16:creationId xmlns:a16="http://schemas.microsoft.com/office/drawing/2014/main" id="{AB448839-79B0-69CF-38DB-19E7C221AA9F}"/>
              </a:ext>
            </a:extLst>
          </p:cNvPr>
          <p:cNvSpPr txBox="1"/>
          <p:nvPr/>
        </p:nvSpPr>
        <p:spPr>
          <a:xfrm>
            <a:off x="1762347" y="4100621"/>
            <a:ext cx="8266814" cy="1200329"/>
          </a:xfrm>
          <a:prstGeom prst="rect">
            <a:avLst/>
          </a:prstGeom>
          <a:noFill/>
        </p:spPr>
        <p:txBody>
          <a:bodyPr wrap="square">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Dwi Martani</a:t>
            </a:r>
            <a:r>
              <a:rPr kumimoji="0" lang="en-US"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  </a:t>
            </a:r>
            <a:r>
              <a:rPr kumimoji="0" lang="id-ID" sz="1800" b="1" i="0" u="sng" strike="noStrike" kern="1200" cap="none" spc="0" normalizeH="0" baseline="0" noProof="0" dirty="0">
                <a:ln>
                  <a:noFill/>
                </a:ln>
                <a:solidFill>
                  <a:srgbClr val="000000"/>
                </a:solidFill>
                <a:effectLst/>
                <a:uLnTx/>
                <a:uFillTx/>
                <a:latin typeface="Calibri" pitchFamily="34" charset="0"/>
                <a:ea typeface="+mn-ea"/>
                <a:cs typeface="Calibri" pitchFamily="34" charset="0"/>
              </a:rPr>
              <a:t>+62</a:t>
            </a:r>
            <a:r>
              <a:rPr kumimoji="0" lang="id-ID" sz="1800" b="1" i="0" u="sng" strike="noStrike" kern="1200" cap="none" spc="0" normalizeH="0" baseline="0" noProof="0" dirty="0">
                <a:ln>
                  <a:noFill/>
                </a:ln>
                <a:solidFill>
                  <a:srgbClr val="000000"/>
                </a:solidFill>
                <a:effectLst/>
                <a:uLnTx/>
                <a:uFillTx/>
                <a:latin typeface="Calibri" pitchFamily="34" charset="0"/>
                <a:ea typeface="+mn-ea"/>
                <a:cs typeface="Calibri" pitchFamily="34" charset="0"/>
                <a:hlinkClick r:id="" action="ppaction://noaction">
                  <a:extLst>
                    <a:ext uri="{A12FA001-AC4F-418D-AE19-62706E023703}">
                      <ahyp:hlinkClr xmlns:ahyp="http://schemas.microsoft.com/office/drawing/2018/hyperlinkcolor" val="tx"/>
                    </a:ext>
                  </a:extLst>
                </a:hlinkClick>
              </a:rPr>
              <a:t>81318227080</a:t>
            </a:r>
            <a:endParaRPr kumimoji="0" lang="en-US" sz="1800" b="1" i="0" u="sng" strike="noStrike" kern="1200" cap="none" spc="0" normalizeH="0" baseline="0" noProof="0" dirty="0">
              <a:ln>
                <a:noFill/>
              </a:ln>
              <a:solidFill>
                <a:srgbClr val="000000"/>
              </a:solidFill>
              <a:effectLst/>
              <a:uLnTx/>
              <a:uFillTx/>
              <a:latin typeface="Calibri" pitchFamily="34" charset="0"/>
              <a:ea typeface="+mn-ea"/>
              <a:cs typeface="Calibri" pitchFamily="34" charset="0"/>
              <a:hlinkClick r:id="" action="ppaction://noaction">
                <a:extLst>
                  <a:ext uri="{A12FA001-AC4F-418D-AE19-62706E023703}">
                    <ahyp:hlinkClr xmlns:ahyp="http://schemas.microsoft.com/office/drawing/2018/hyperlinkcolor" val="tx"/>
                  </a:ext>
                </a:extLst>
              </a:hlinkClick>
            </a:endParaRPr>
          </a:p>
          <a:p>
            <a:pPr algn="ctr">
              <a:defRPr/>
            </a:pPr>
            <a:r>
              <a:rPr lang="id-ID" sz="1800" b="1" u="sng" dirty="0">
                <a:solidFill>
                  <a:srgbClr val="000000"/>
                </a:solidFill>
                <a:latin typeface="Calibri" pitchFamily="34" charset="0"/>
                <a:cs typeface="Calibri" pitchFamily="34" charset="0"/>
              </a:rPr>
              <a:t>+62</a:t>
            </a:r>
            <a:r>
              <a:rPr lang="id-ID" sz="1800" b="1" u="sng" dirty="0">
                <a:solidFill>
                  <a:srgbClr val="000000"/>
                </a:solidFill>
                <a:latin typeface="Calibri" pitchFamily="34" charset="0"/>
                <a:cs typeface="Calibri" pitchFamily="34" charset="0"/>
                <a:hlinkClick r:id="" action="ppaction://noaction">
                  <a:extLst>
                    <a:ext uri="{A12FA001-AC4F-418D-AE19-62706E023703}">
                      <ahyp:hlinkClr xmlns:ahyp="http://schemas.microsoft.com/office/drawing/2018/hyperlinkcolor" val="tx"/>
                    </a:ext>
                  </a:extLst>
                </a:hlinkClick>
              </a:rPr>
              <a:t>813</a:t>
            </a:r>
            <a:r>
              <a:rPr lang="en-US" sz="1800" b="1" u="sng" dirty="0">
                <a:solidFill>
                  <a:srgbClr val="000000"/>
                </a:solidFill>
                <a:latin typeface="Calibri" pitchFamily="34" charset="0"/>
                <a:cs typeface="Calibri" pitchFamily="34" charset="0"/>
                <a:hlinkClick r:id="" action="ppaction://noaction">
                  <a:extLst>
                    <a:ext uri="{A12FA001-AC4F-418D-AE19-62706E023703}">
                      <ahyp:hlinkClr xmlns:ahyp="http://schemas.microsoft.com/office/drawing/2018/hyperlinkcolor" val="tx"/>
                    </a:ext>
                  </a:extLst>
                </a:hlinkClick>
              </a:rPr>
              <a:t>8404</a:t>
            </a:r>
            <a:r>
              <a:rPr lang="id-ID" sz="1800" b="1" u="sng" dirty="0">
                <a:solidFill>
                  <a:srgbClr val="000000"/>
                </a:solidFill>
                <a:latin typeface="Calibri" pitchFamily="34" charset="0"/>
                <a:cs typeface="Calibri" pitchFamily="34" charset="0"/>
                <a:hlinkClick r:id="" action="ppaction://noaction">
                  <a:extLst>
                    <a:ext uri="{A12FA001-AC4F-418D-AE19-62706E023703}">
                      <ahyp:hlinkClr xmlns:ahyp="http://schemas.microsoft.com/office/drawing/2018/hyperlinkcolor" val="tx"/>
                    </a:ext>
                  </a:extLst>
                </a:hlinkClick>
              </a:rPr>
              <a:t>7</a:t>
            </a:r>
            <a:r>
              <a:rPr lang="en-US" sz="1800" b="1" u="sng" dirty="0">
                <a:solidFill>
                  <a:srgbClr val="000000"/>
                </a:solidFill>
                <a:latin typeface="Calibri" pitchFamily="34" charset="0"/>
                <a:cs typeface="Calibri" pitchFamily="34" charset="0"/>
                <a:hlinkClick r:id="" action="ppaction://noaction">
                  <a:extLst>
                    <a:ext uri="{A12FA001-AC4F-418D-AE19-62706E023703}">
                      <ahyp:hlinkClr xmlns:ahyp="http://schemas.microsoft.com/office/drawing/2018/hyperlinkcolor" val="tx"/>
                    </a:ext>
                  </a:extLst>
                </a:hlinkClick>
              </a:rPr>
              <a:t>777</a:t>
            </a: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d-ID" sz="1800" b="1" i="0" u="sng" strike="noStrike" kern="1200" cap="none" spc="0" normalizeH="0" baseline="0" noProof="0" dirty="0">
                <a:ln>
                  <a:noFill/>
                </a:ln>
                <a:solidFill>
                  <a:schemeClr val="bg1"/>
                </a:solidFill>
                <a:effectLst/>
                <a:uLnTx/>
                <a:uFillTx/>
                <a:latin typeface="Calibri" pitchFamily="34" charset="0"/>
                <a:ea typeface="+mn-ea"/>
                <a:cs typeface="Calibri" pitchFamily="34" charset="0"/>
                <a:hlinkClick r:id="" action="ppaction://noaction">
                  <a:extLst>
                    <a:ext uri="{A12FA001-AC4F-418D-AE19-62706E023703}">
                      <ahyp:hlinkClr xmlns:ahyp="http://schemas.microsoft.com/office/drawing/2018/hyperlinkcolor" val="tx"/>
                    </a:ext>
                  </a:extLst>
                </a:hlinkClick>
              </a:rPr>
              <a:t>martani@ui.ac.id</a:t>
            </a:r>
            <a:r>
              <a:rPr kumimoji="0" lang="id-ID" sz="1800" b="1" i="0" u="sng" strike="noStrike" kern="1200" cap="none" spc="0" normalizeH="0" baseline="0" noProof="0" dirty="0">
                <a:ln>
                  <a:noFill/>
                </a:ln>
                <a:solidFill>
                  <a:schemeClr val="bg1"/>
                </a:solidFill>
                <a:effectLst/>
                <a:uLnTx/>
                <a:uFillTx/>
                <a:latin typeface="Calibri" pitchFamily="34" charset="0"/>
                <a:ea typeface="+mn-ea"/>
                <a:cs typeface="Calibri" pitchFamily="34" charset="0"/>
              </a:rPr>
              <a:t> </a:t>
            </a:r>
            <a:r>
              <a:rPr kumimoji="0" lang="id-ID" sz="18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atau </a:t>
            </a:r>
            <a:r>
              <a:rPr kumimoji="0" lang="id-ID" sz="1800" b="1" i="0" u="none" strike="noStrike" kern="1200" cap="none" spc="0" normalizeH="0" baseline="0" noProof="0" dirty="0">
                <a:ln>
                  <a:noFill/>
                </a:ln>
                <a:solidFill>
                  <a:schemeClr val="bg1"/>
                </a:solidFill>
                <a:effectLst/>
                <a:uLnTx/>
                <a:uFillTx/>
                <a:latin typeface="Calibri" pitchFamily="34" charset="0"/>
                <a:ea typeface="+mn-ea"/>
                <a:cs typeface="Calibri" pitchFamily="34" charset="0"/>
              </a:rPr>
              <a:t>d</a:t>
            </a:r>
            <a:r>
              <a:rPr kumimoji="0" lang="id-ID" sz="1800" b="1" i="0" u="none" strike="noStrike" kern="1200" cap="none" spc="0" normalizeH="0" baseline="0" noProof="0" dirty="0">
                <a:ln>
                  <a:noFill/>
                </a:ln>
                <a:solidFill>
                  <a:schemeClr val="bg1"/>
                </a:solidFill>
                <a:effectLst/>
                <a:uLnTx/>
                <a:uFillTx/>
                <a:latin typeface="Calibri" pitchFamily="34" charset="0"/>
                <a:ea typeface="+mn-ea"/>
                <a:cs typeface="Calibri" pitchFamily="34" charset="0"/>
                <a:hlinkClick r:id="rId2">
                  <a:extLst>
                    <a:ext uri="{A12FA001-AC4F-418D-AE19-62706E023703}">
                      <ahyp:hlinkClr xmlns:ahyp="http://schemas.microsoft.com/office/drawing/2018/hyperlinkcolor" val="tx"/>
                    </a:ext>
                  </a:extLst>
                </a:hlinkClick>
              </a:rPr>
              <a:t>wimartani@yahoo.com</a:t>
            </a:r>
            <a:endParaRPr kumimoji="0" lang="id-ID" sz="1800" b="1" i="0" u="none" strike="noStrike" kern="1200" cap="none" spc="0" normalizeH="0" baseline="0" noProof="0" dirty="0">
              <a:ln>
                <a:noFill/>
              </a:ln>
              <a:solidFill>
                <a:schemeClr val="bg1"/>
              </a:solidFill>
              <a:effectLst/>
              <a:uLnTx/>
              <a:uFillTx/>
              <a:latin typeface="Calibri" pitchFamily="34" charset="0"/>
              <a:ea typeface="+mn-ea"/>
              <a:cs typeface="Calibri" pitchFamily="34" charset="0"/>
            </a:endParaRP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chemeClr val="accent5">
                    <a:lumMod val="50000"/>
                  </a:schemeClr>
                </a:solidFill>
                <a:effectLst/>
                <a:uLnTx/>
                <a:uFillTx/>
                <a:latin typeface="Calibri" pitchFamily="34" charset="0"/>
                <a:ea typeface="+mn-ea"/>
                <a:cs typeface="Calibri" pitchFamily="34" charset="0"/>
                <a:hlinkClick r:id="rId3" invalidUrl="http:///">
                  <a:extLst>
                    <a:ext uri="{A12FA001-AC4F-418D-AE19-62706E023703}">
                      <ahyp:hlinkClr xmlns:ahyp="http://schemas.microsoft.com/office/drawing/2018/hyperlinkcolor" val="tx"/>
                    </a:ext>
                  </a:extLst>
                </a:hlinkClick>
              </a:rPr>
              <a:t>http://</a:t>
            </a:r>
            <a:r>
              <a:rPr kumimoji="0" lang="en-US" sz="1800" b="1" i="0" u="none" strike="noStrike" kern="1200" cap="none" spc="0" normalizeH="0" baseline="0" noProof="0" err="1">
                <a:ln>
                  <a:noFill/>
                </a:ln>
                <a:solidFill>
                  <a:schemeClr val="accent5">
                    <a:lumMod val="50000"/>
                  </a:schemeClr>
                </a:solidFill>
                <a:effectLst/>
                <a:uLnTx/>
                <a:uFillTx/>
                <a:latin typeface="Calibri" pitchFamily="34" charset="0"/>
                <a:ea typeface="+mn-ea"/>
                <a:cs typeface="Calibri" pitchFamily="34" charset="0"/>
              </a:rPr>
              <a:t>dwimartani</a:t>
            </a:r>
            <a:r>
              <a:rPr kumimoji="0" lang="en-US" sz="1800" b="1" i="0" u="none" strike="noStrike" kern="1200" cap="none" spc="0" normalizeH="0" baseline="0" noProof="0">
                <a:ln>
                  <a:noFill/>
                </a:ln>
                <a:solidFill>
                  <a:schemeClr val="accent5">
                    <a:lumMod val="50000"/>
                  </a:schemeClr>
                </a:solidFill>
                <a:effectLst/>
                <a:uLnTx/>
                <a:uFillTx/>
                <a:latin typeface="Calibri" pitchFamily="34" charset="0"/>
                <a:ea typeface="+mn-ea"/>
                <a:cs typeface="Calibri" pitchFamily="34" charset="0"/>
              </a:rPr>
              <a:t>.com</a:t>
            </a:r>
            <a:endParaRPr kumimoji="0" lang="id-ID" sz="1800" b="1" i="0" u="none" strike="noStrike" kern="1200" cap="none" spc="0" normalizeH="0" baseline="0" noProof="0" dirty="0">
              <a:ln>
                <a:noFill/>
              </a:ln>
              <a:solidFill>
                <a:schemeClr val="accent5">
                  <a:lumMod val="50000"/>
                </a:schemeClr>
              </a:solidFill>
              <a:effectLst/>
              <a:uLnTx/>
              <a:uFillTx/>
              <a:latin typeface="Calibri" pitchFamily="34" charset="0"/>
              <a:ea typeface="+mn-ea"/>
              <a:cs typeface="Calibri" pitchFamily="34" charset="0"/>
            </a:endParaRPr>
          </a:p>
        </p:txBody>
      </p:sp>
      <p:pic>
        <p:nvPicPr>
          <p:cNvPr id="17" name="Picture 16" descr="A picture containing chart&#10;&#10;Description automatically generated">
            <a:extLst>
              <a:ext uri="{FF2B5EF4-FFF2-40B4-BE49-F238E27FC236}">
                <a16:creationId xmlns:a16="http://schemas.microsoft.com/office/drawing/2014/main" id="{D49225C2-FF9B-220A-6FF6-429F60F7EC20}"/>
              </a:ext>
            </a:extLst>
          </p:cNvPr>
          <p:cNvPicPr>
            <a:picLocks noChangeAspect="1"/>
          </p:cNvPicPr>
          <p:nvPr/>
        </p:nvPicPr>
        <p:blipFill rotWithShape="1">
          <a:blip r:embed="rId4" cstate="print">
            <a:clrChange>
              <a:clrFrom>
                <a:srgbClr val="AFAFAF"/>
              </a:clrFrom>
              <a:clrTo>
                <a:srgbClr val="AFAFAF">
                  <a:alpha val="0"/>
                </a:srgbClr>
              </a:clrTo>
            </a:clrChange>
            <a:duotone>
              <a:schemeClr val="bg2">
                <a:shade val="45000"/>
                <a:satMod val="135000"/>
              </a:schemeClr>
              <a:prstClr val="white"/>
            </a:duoton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t="36522" b="37391"/>
          <a:stretch/>
        </p:blipFill>
        <p:spPr>
          <a:xfrm>
            <a:off x="-248093" y="1766969"/>
            <a:ext cx="13258800" cy="2161761"/>
          </a:xfrm>
          <a:prstGeom prst="rect">
            <a:avLst/>
          </a:prstGeom>
        </p:spPr>
      </p:pic>
    </p:spTree>
    <p:extLst>
      <p:ext uri="{BB962C8B-B14F-4D97-AF65-F5344CB8AC3E}">
        <p14:creationId xmlns:p14="http://schemas.microsoft.com/office/powerpoint/2010/main" val="39249254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TotalTime>
  <Words>8551</Words>
  <Application>Microsoft Office PowerPoint</Application>
  <PresentationFormat>Widescreen</PresentationFormat>
  <Paragraphs>1365</Paragraphs>
  <Slides>82</Slides>
  <Notes>25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82</vt:i4>
      </vt:variant>
    </vt:vector>
  </HeadingPairs>
  <TitlesOfParts>
    <vt:vector size="94" baseType="lpstr">
      <vt:lpstr>Aptos</vt:lpstr>
      <vt:lpstr>Aptos Display</vt:lpstr>
      <vt:lpstr>Arial</vt:lpstr>
      <vt:lpstr>Barlow</vt:lpstr>
      <vt:lpstr>Barlow Semi Condensed</vt:lpstr>
      <vt:lpstr>Barlow Semi Condensed Medium</vt:lpstr>
      <vt:lpstr>Calibri</vt:lpstr>
      <vt:lpstr>Comic Sans MS</vt:lpstr>
      <vt:lpstr>Fjalla One</vt:lpstr>
      <vt:lpstr>Minion Pro</vt:lpstr>
      <vt:lpstr>Wingdings</vt:lpstr>
      <vt:lpstr>Office Theme</vt:lpstr>
      <vt:lpstr>PSAK 212 PAJAK PENGHASILAN</vt:lpstr>
      <vt:lpstr>Agenda</vt:lpstr>
      <vt:lpstr>PAJAK DALAM PERUSAHAAN</vt:lpstr>
      <vt:lpstr>Pajak Perusahaan</vt:lpstr>
      <vt:lpstr>PAJAK DALAM LAPORAN KEUANGAN</vt:lpstr>
      <vt:lpstr>Perbedaan Pajak dan Akuntansi -1</vt:lpstr>
      <vt:lpstr>PowerPoint Presentation</vt:lpstr>
      <vt:lpstr>PowerPoint Presentation</vt:lpstr>
      <vt:lpstr>Ruang Lingkup PSAK 212 </vt:lpstr>
      <vt:lpstr>Definisi</vt:lpstr>
      <vt:lpstr>Definisi</vt:lpstr>
      <vt:lpstr>Definisi</vt:lpstr>
      <vt:lpstr>Pengakuan pajak kini</vt:lpstr>
      <vt:lpstr>Pajak kini</vt:lpstr>
      <vt:lpstr>Perbedaan Temporer Kena Pajak (Par 15)</vt:lpstr>
      <vt:lpstr>Perbedaan Temporer Kena Pajak</vt:lpstr>
      <vt:lpstr>Perbedaan Temporer</vt:lpstr>
      <vt:lpstr>Kombinasi Bisnis</vt:lpstr>
      <vt:lpstr>Aset tercatat pada Nilai Wajar</vt:lpstr>
      <vt:lpstr>Goodwill</vt:lpstr>
      <vt:lpstr>Pengakuan Awal –Aset dan Liabilitas</vt:lpstr>
      <vt:lpstr>Pengakuan Awal –Aset dan Liabilitas</vt:lpstr>
      <vt:lpstr>Perbedaan Temporer Dapat Dikurangkan (Par 24)</vt:lpstr>
      <vt:lpstr>Perbedaan Temporer Kena Pajak (Par 15)</vt:lpstr>
      <vt:lpstr>Contoh Perbedaan Temporer Dapat Dikurangkan</vt:lpstr>
      <vt:lpstr>Perbedaan Temporer dapat dikurangkan</vt:lpstr>
      <vt:lpstr>Perbedaan Temporer dapat Dikurangkan</vt:lpstr>
      <vt:lpstr>Rugi Pajak Belum Dikompensasi dan Kredit Pajak Belum Dimanfaatkan (Unused Tax Credits)</vt:lpstr>
      <vt:lpstr>Penilaian Kembali Aset Pajak Tangguhan Tidak Diakui</vt:lpstr>
      <vt:lpstr>Anak, Cabang, Asosiasi, Pengaturan Bersama</vt:lpstr>
      <vt:lpstr>Pengukuran</vt:lpstr>
      <vt:lpstr>Implikasi Perubahan Tarif</vt:lpstr>
      <vt:lpstr>Contoh</vt:lpstr>
      <vt:lpstr>PowerPoint Presentation</vt:lpstr>
      <vt:lpstr>Pengukuran - contoh</vt:lpstr>
      <vt:lpstr>Pengukuran - contoh</vt:lpstr>
      <vt:lpstr>Pengakuan Pajak Kini dan Tangguhan</vt:lpstr>
      <vt:lpstr>Penyajian</vt:lpstr>
      <vt:lpstr>Selisih Kurs</vt:lpstr>
      <vt:lpstr>Pengungkapan</vt:lpstr>
      <vt:lpstr>Pengungkapan</vt:lpstr>
      <vt:lpstr>Perlakuan Pajak Penghasilan Final REVISI EFF 1 JAN 2015</vt:lpstr>
      <vt:lpstr>PAJAK KINI DAN TANGGUHAN ATAS DIVIDEN PENYESUAIAN 2018, EFF 1 JAN 2019</vt:lpstr>
      <vt:lpstr>CONTOH SEWA</vt:lpstr>
      <vt:lpstr>CONTOH SEWA</vt:lpstr>
      <vt:lpstr>CONTOH SEWA</vt:lpstr>
      <vt:lpstr>CONTOH SEWA</vt:lpstr>
      <vt:lpstr>CONTOH SEWA</vt:lpstr>
      <vt:lpstr>PowerPoint Presentation</vt:lpstr>
      <vt:lpstr>Pajak kini</vt:lpstr>
      <vt:lpstr>Ilustrasi Perbedaan Temporer – Liabilitas 1</vt:lpstr>
      <vt:lpstr>Ilustrasi Perbedaan Temporer – Liabilitas 1</vt:lpstr>
      <vt:lpstr>Ilustrasi Perbedaan Temporer – Liabilitas 1</vt:lpstr>
      <vt:lpstr>Ilustrasi Perbedaan Temporer – Liabilitas 1</vt:lpstr>
      <vt:lpstr>Ilustrasi Perbedaan Temporer – Liabilitas 1</vt:lpstr>
      <vt:lpstr>Ilustrasi Perbedaan Temporer – Aset 1</vt:lpstr>
      <vt:lpstr>Ilustrasi Perbedaan Temporer – Aset 1 sebelum review</vt:lpstr>
      <vt:lpstr>PowerPoint Presentation</vt:lpstr>
      <vt:lpstr>Ilustrasi Perbedaan Permanen dan Temporer </vt:lpstr>
      <vt:lpstr>Ilustrasi Perbedaan Permanen dan Temporer </vt:lpstr>
      <vt:lpstr>ILUSTRASI</vt:lpstr>
      <vt:lpstr>ILUSTRASI</vt:lpstr>
      <vt:lpstr>ILUSTRASI</vt:lpstr>
      <vt:lpstr>ILUSTRASI</vt:lpstr>
      <vt:lpstr>ILUSTRASI – nilai sisa</vt:lpstr>
      <vt:lpstr>ILUSTRASI – nilai sisa</vt:lpstr>
      <vt:lpstr>ILUSTRASI – nilai sisa</vt:lpstr>
      <vt:lpstr>ILUSTRASI – nilai sisa</vt:lpstr>
      <vt:lpstr>ILUSTRASI</vt:lpstr>
      <vt:lpstr>ILUSTRASI – kerugian fiskal</vt:lpstr>
      <vt:lpstr>PowerPoint Presentation</vt:lpstr>
      <vt:lpstr>Ilustrasi – Laporan Keuangan</vt:lpstr>
      <vt:lpstr>Ilustrasi – Laporan Keuangan</vt:lpstr>
      <vt:lpstr>Ilustrasi – Laporan Keuangan</vt:lpstr>
      <vt:lpstr>Ilustrasi – Laporan Keuangan</vt:lpstr>
      <vt:lpstr>Ilustrasi – Laporan Keuangan</vt:lpstr>
      <vt:lpstr>Ilustrasi – Laporan Keuangan</vt:lpstr>
      <vt:lpstr>Ilustrasi – Laporan Keuangan</vt:lpstr>
      <vt:lpstr>Ilustrasi – Laporan Keuangan</vt:lpstr>
      <vt:lpstr>Ilustrasi – Laporan Keuangan</vt:lpstr>
      <vt:lpstr>Ilustrasi – Laporan Keuangan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PSAK 212 PAJAK PENGHASILAN</dc:title>
  <dc:creator>6281319339805</dc:creator>
  <cp:lastModifiedBy>Jun 877</cp:lastModifiedBy>
  <cp:revision>4</cp:revision>
  <dcterms:created xsi:type="dcterms:W3CDTF">2024-04-26T07:26:19Z</dcterms:created>
  <dcterms:modified xsi:type="dcterms:W3CDTF">2024-05-11T18:43:24Z</dcterms:modified>
</cp:coreProperties>
</file>