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41"/>
  </p:notesMasterIdLst>
  <p:sldIdLst>
    <p:sldId id="256" r:id="rId2"/>
    <p:sldId id="917" r:id="rId3"/>
    <p:sldId id="918" r:id="rId4"/>
    <p:sldId id="919" r:id="rId5"/>
    <p:sldId id="920" r:id="rId6"/>
    <p:sldId id="921" r:id="rId7"/>
    <p:sldId id="922" r:id="rId8"/>
    <p:sldId id="923" r:id="rId9"/>
    <p:sldId id="924" r:id="rId10"/>
    <p:sldId id="925" r:id="rId11"/>
    <p:sldId id="926" r:id="rId12"/>
    <p:sldId id="927" r:id="rId13"/>
    <p:sldId id="928" r:id="rId14"/>
    <p:sldId id="929" r:id="rId15"/>
    <p:sldId id="930" r:id="rId16"/>
    <p:sldId id="931" r:id="rId17"/>
    <p:sldId id="932" r:id="rId18"/>
    <p:sldId id="933" r:id="rId19"/>
    <p:sldId id="934" r:id="rId20"/>
    <p:sldId id="935" r:id="rId21"/>
    <p:sldId id="936" r:id="rId22"/>
    <p:sldId id="937" r:id="rId23"/>
    <p:sldId id="938" r:id="rId24"/>
    <p:sldId id="939" r:id="rId25"/>
    <p:sldId id="940" r:id="rId26"/>
    <p:sldId id="941" r:id="rId27"/>
    <p:sldId id="942" r:id="rId28"/>
    <p:sldId id="943" r:id="rId29"/>
    <p:sldId id="944" r:id="rId30"/>
    <p:sldId id="945" r:id="rId31"/>
    <p:sldId id="946" r:id="rId32"/>
    <p:sldId id="947" r:id="rId33"/>
    <p:sldId id="952" r:id="rId34"/>
    <p:sldId id="953" r:id="rId35"/>
    <p:sldId id="954" r:id="rId36"/>
    <p:sldId id="955" r:id="rId37"/>
    <p:sldId id="956" r:id="rId38"/>
    <p:sldId id="957" r:id="rId39"/>
    <p:sldId id="95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3E8CF-9BBA-467B-B778-C215F38F8DAF}" type="doc">
      <dgm:prSet loTypeId="urn:microsoft.com/office/officeart/2008/layout/HorizontalMultiLevelHierarchy" loCatId="hierarchy" qsTypeId="urn:microsoft.com/office/officeart/2005/8/quickstyle/3d9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D4F0464A-851C-4726-AD92-D48783F0F1A6}">
      <dgm:prSet phldrT="[Text]" custT="1"/>
      <dgm:spPr/>
      <dgm:t>
        <a:bodyPr/>
        <a:lstStyle/>
        <a:p>
          <a:r>
            <a:rPr lang="en-US" sz="3200" b="1" dirty="0">
              <a:latin typeface="Fjalla One" panose="02000506040000020004" pitchFamily="2" charset="0"/>
              <a:cs typeface="Arial" pitchFamily="34" charset="0"/>
            </a:rPr>
            <a:t>Agenda</a:t>
          </a:r>
        </a:p>
      </dgm:t>
    </dgm:pt>
    <dgm:pt modelId="{C5561D88-22C8-4604-8532-B7AE8899EF03}" type="parTrans" cxnId="{AAD8EC80-0A2A-4AD8-96DA-B3BF69A211E9}">
      <dgm:prSet/>
      <dgm:spPr/>
      <dgm:t>
        <a:bodyPr/>
        <a:lstStyle/>
        <a:p>
          <a:endParaRPr lang="en-US" sz="2400"/>
        </a:p>
      </dgm:t>
    </dgm:pt>
    <dgm:pt modelId="{9580F7FF-3016-479A-9FC4-CCC7DF89800F}" type="sibTrans" cxnId="{AAD8EC80-0A2A-4AD8-96DA-B3BF69A211E9}">
      <dgm:prSet/>
      <dgm:spPr/>
      <dgm:t>
        <a:bodyPr/>
        <a:lstStyle/>
        <a:p>
          <a:endParaRPr lang="en-US" sz="2400"/>
        </a:p>
      </dgm:t>
    </dgm:pt>
    <dgm:pt modelId="{D431316F-4000-410D-9E69-F966296554B2}">
      <dgm:prSet phldrT="[Text]" custT="1"/>
      <dgm:spPr/>
      <dgm:t>
        <a:bodyPr/>
        <a:lstStyle/>
        <a:p>
          <a:r>
            <a:rPr lang="id-ID" sz="2400" dirty="0">
              <a:latin typeface="+mj-lt"/>
              <a:cs typeface="Arial" pitchFamily="34" charset="0"/>
            </a:rPr>
            <a:t>Latar belakang</a:t>
          </a:r>
          <a:endParaRPr lang="en-US" sz="2400" dirty="0">
            <a:latin typeface="+mj-lt"/>
          </a:endParaRPr>
        </a:p>
      </dgm:t>
    </dgm:pt>
    <dgm:pt modelId="{13869659-433C-47EB-80A6-895CE65CB5C7}" type="parTrans" cxnId="{527B9DED-DED1-42CE-9371-CF82701DCCAE}">
      <dgm:prSet custT="1"/>
      <dgm:spPr/>
      <dgm:t>
        <a:bodyPr/>
        <a:lstStyle/>
        <a:p>
          <a:endParaRPr lang="en-US" sz="2400"/>
        </a:p>
      </dgm:t>
    </dgm:pt>
    <dgm:pt modelId="{EC73F205-C72F-4463-8FDE-5934E2A8A7EC}" type="sibTrans" cxnId="{527B9DED-DED1-42CE-9371-CF82701DCCAE}">
      <dgm:prSet/>
      <dgm:spPr/>
      <dgm:t>
        <a:bodyPr/>
        <a:lstStyle/>
        <a:p>
          <a:endParaRPr lang="en-US" sz="2400"/>
        </a:p>
      </dgm:t>
    </dgm:pt>
    <dgm:pt modelId="{4DD82723-8141-491A-8D47-F6F5EE7390FC}">
      <dgm:prSet phldrT="[Text]" custT="1"/>
      <dgm:spPr/>
      <dgm:t>
        <a:bodyPr/>
        <a:lstStyle/>
        <a:p>
          <a:r>
            <a:rPr lang="id-ID" sz="2400" dirty="0">
              <a:latin typeface="+mj-lt"/>
              <a:cs typeface="Arial" pitchFamily="34" charset="0"/>
            </a:rPr>
            <a:t>Kebijakan Akuntansi</a:t>
          </a:r>
          <a:endParaRPr lang="en-US" sz="2400" dirty="0">
            <a:latin typeface="+mj-lt"/>
          </a:endParaRPr>
        </a:p>
      </dgm:t>
    </dgm:pt>
    <dgm:pt modelId="{7BB89E77-07B1-4349-B267-568DB38F65BE}" type="parTrans" cxnId="{D6C2BBCD-A45E-4C36-905E-142ACC2F222D}">
      <dgm:prSet custT="1"/>
      <dgm:spPr/>
      <dgm:t>
        <a:bodyPr/>
        <a:lstStyle/>
        <a:p>
          <a:endParaRPr lang="en-US" sz="2400"/>
        </a:p>
      </dgm:t>
    </dgm:pt>
    <dgm:pt modelId="{161A3E5D-936A-4592-BDF9-BE1822E5A3FE}" type="sibTrans" cxnId="{D6C2BBCD-A45E-4C36-905E-142ACC2F222D}">
      <dgm:prSet/>
      <dgm:spPr/>
      <dgm:t>
        <a:bodyPr/>
        <a:lstStyle/>
        <a:p>
          <a:endParaRPr lang="en-US" sz="2400"/>
        </a:p>
      </dgm:t>
    </dgm:pt>
    <dgm:pt modelId="{270EB8F0-5B67-4A1D-AAE2-756F9DA7CFB5}">
      <dgm:prSet phldrT="[Text]" custT="1"/>
      <dgm:spPr/>
      <dgm:t>
        <a:bodyPr/>
        <a:lstStyle/>
        <a:p>
          <a:r>
            <a:rPr lang="id-ID" sz="2400" dirty="0">
              <a:latin typeface="+mj-lt"/>
              <a:cs typeface="Arial" pitchFamily="34" charset="0"/>
            </a:rPr>
            <a:t>Perubahan Estimasi Akuntansi</a:t>
          </a:r>
          <a:endParaRPr lang="en-US" sz="2400" dirty="0">
            <a:latin typeface="+mj-lt"/>
          </a:endParaRPr>
        </a:p>
      </dgm:t>
    </dgm:pt>
    <dgm:pt modelId="{301D2515-70CA-4241-88B7-C525352BEFA5}" type="parTrans" cxnId="{6995166E-D033-40E8-9B5E-58A3B4F9C64E}">
      <dgm:prSet custT="1"/>
      <dgm:spPr/>
      <dgm:t>
        <a:bodyPr/>
        <a:lstStyle/>
        <a:p>
          <a:endParaRPr lang="en-US" sz="2400"/>
        </a:p>
      </dgm:t>
    </dgm:pt>
    <dgm:pt modelId="{082CC9B1-5018-4721-9405-7BDB619DF0AD}" type="sibTrans" cxnId="{6995166E-D033-40E8-9B5E-58A3B4F9C64E}">
      <dgm:prSet/>
      <dgm:spPr/>
      <dgm:t>
        <a:bodyPr/>
        <a:lstStyle/>
        <a:p>
          <a:endParaRPr lang="en-US" sz="2400"/>
        </a:p>
      </dgm:t>
    </dgm:pt>
    <dgm:pt modelId="{3A86459F-F1C0-45E7-B71A-6ECAA1695753}">
      <dgm:prSet phldrT="[Text]" custT="1"/>
      <dgm:spPr/>
      <dgm:t>
        <a:bodyPr/>
        <a:lstStyle/>
        <a:p>
          <a:r>
            <a:rPr lang="en-US" sz="2400" dirty="0" err="1">
              <a:latin typeface="+mj-lt"/>
              <a:cs typeface="Arial" pitchFamily="34" charset="0"/>
            </a:rPr>
            <a:t>Kesalahan</a:t>
          </a:r>
          <a:endParaRPr lang="en-US" sz="2400" dirty="0">
            <a:latin typeface="+mj-lt"/>
          </a:endParaRPr>
        </a:p>
      </dgm:t>
    </dgm:pt>
    <dgm:pt modelId="{4E859C74-367F-49CE-A791-29D776B51E51}" type="parTrans" cxnId="{CAF550B6-0BF0-4DC5-B9B6-499AADC6FD29}">
      <dgm:prSet custT="1"/>
      <dgm:spPr/>
      <dgm:t>
        <a:bodyPr/>
        <a:lstStyle/>
        <a:p>
          <a:endParaRPr lang="en-US" sz="2400"/>
        </a:p>
      </dgm:t>
    </dgm:pt>
    <dgm:pt modelId="{82BB6233-38B1-4569-A5BB-EFEA0743030B}" type="sibTrans" cxnId="{CAF550B6-0BF0-4DC5-B9B6-499AADC6FD29}">
      <dgm:prSet/>
      <dgm:spPr/>
      <dgm:t>
        <a:bodyPr/>
        <a:lstStyle/>
        <a:p>
          <a:endParaRPr lang="en-US" sz="2400"/>
        </a:p>
      </dgm:t>
    </dgm:pt>
    <dgm:pt modelId="{49859FB4-CDEF-4146-9F48-F428B7B854B6}">
      <dgm:prSet phldrT="[Text]" custT="1"/>
      <dgm:spPr/>
      <dgm:t>
        <a:bodyPr/>
        <a:lstStyle/>
        <a:p>
          <a:r>
            <a:rPr lang="en-US" sz="2400" dirty="0" err="1">
              <a:latin typeface="+mj-lt"/>
              <a:cs typeface="Arial" pitchFamily="34" charset="0"/>
            </a:rPr>
            <a:t>Penerapan</a:t>
          </a:r>
          <a:r>
            <a:rPr lang="en-US" sz="2400" dirty="0">
              <a:latin typeface="+mj-lt"/>
              <a:cs typeface="Arial" pitchFamily="34" charset="0"/>
            </a:rPr>
            <a:t> </a:t>
          </a:r>
          <a:r>
            <a:rPr lang="en-US" sz="2400" dirty="0" err="1">
              <a:latin typeface="+mj-lt"/>
              <a:cs typeface="Arial" pitchFamily="34" charset="0"/>
            </a:rPr>
            <a:t>tidak</a:t>
          </a:r>
          <a:r>
            <a:rPr lang="en-US" sz="2400" dirty="0">
              <a:latin typeface="+mj-lt"/>
              <a:cs typeface="Arial" pitchFamily="34" charset="0"/>
            </a:rPr>
            <a:t> </a:t>
          </a:r>
          <a:r>
            <a:rPr lang="en-US" sz="2400" dirty="0" err="1">
              <a:latin typeface="+mj-lt"/>
              <a:cs typeface="Arial" pitchFamily="34" charset="0"/>
            </a:rPr>
            <a:t>Praktis</a:t>
          </a:r>
          <a:endParaRPr lang="en-US" sz="2400" dirty="0">
            <a:latin typeface="+mj-lt"/>
          </a:endParaRPr>
        </a:p>
      </dgm:t>
    </dgm:pt>
    <dgm:pt modelId="{54530B21-748B-46E8-8F58-0ACF5B13680E}" type="parTrans" cxnId="{2286C2DC-4B9F-41AD-8074-E14F63148A9C}">
      <dgm:prSet custT="1"/>
      <dgm:spPr/>
      <dgm:t>
        <a:bodyPr/>
        <a:lstStyle/>
        <a:p>
          <a:endParaRPr lang="en-US" sz="2400"/>
        </a:p>
      </dgm:t>
    </dgm:pt>
    <dgm:pt modelId="{2ACFD710-456B-4A0B-B0BB-29318A18B928}" type="sibTrans" cxnId="{2286C2DC-4B9F-41AD-8074-E14F63148A9C}">
      <dgm:prSet/>
      <dgm:spPr/>
      <dgm:t>
        <a:bodyPr/>
        <a:lstStyle/>
        <a:p>
          <a:endParaRPr lang="en-US" sz="2400"/>
        </a:p>
      </dgm:t>
    </dgm:pt>
    <dgm:pt modelId="{66B81D12-9AE3-42F1-92CF-CD868E337DF7}" type="pres">
      <dgm:prSet presAssocID="{E523E8CF-9BBA-467B-B778-C215F38F8DA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B82801C-7A50-4A18-BBE4-D7F84CEA4E54}" type="pres">
      <dgm:prSet presAssocID="{D4F0464A-851C-4726-AD92-D48783F0F1A6}" presName="root1" presStyleCnt="0"/>
      <dgm:spPr/>
    </dgm:pt>
    <dgm:pt modelId="{1CFB1AFA-A1F1-44AE-B40F-BA7E8AB75FF5}" type="pres">
      <dgm:prSet presAssocID="{D4F0464A-851C-4726-AD92-D48783F0F1A6}" presName="LevelOneTextNode" presStyleLbl="node0" presStyleIdx="0" presStyleCnt="1">
        <dgm:presLayoutVars>
          <dgm:chPref val="3"/>
        </dgm:presLayoutVars>
      </dgm:prSet>
      <dgm:spPr/>
    </dgm:pt>
    <dgm:pt modelId="{96040511-CAA0-4159-B600-E81DE7727791}" type="pres">
      <dgm:prSet presAssocID="{D4F0464A-851C-4726-AD92-D48783F0F1A6}" presName="level2hierChild" presStyleCnt="0"/>
      <dgm:spPr/>
    </dgm:pt>
    <dgm:pt modelId="{B49547AD-7BE5-4DD8-8772-4BD91FC341B4}" type="pres">
      <dgm:prSet presAssocID="{13869659-433C-47EB-80A6-895CE65CB5C7}" presName="conn2-1" presStyleLbl="parChTrans1D2" presStyleIdx="0" presStyleCnt="5"/>
      <dgm:spPr/>
    </dgm:pt>
    <dgm:pt modelId="{17E2B31C-135C-4C25-A5BD-7AED22D06D22}" type="pres">
      <dgm:prSet presAssocID="{13869659-433C-47EB-80A6-895CE65CB5C7}" presName="connTx" presStyleLbl="parChTrans1D2" presStyleIdx="0" presStyleCnt="5"/>
      <dgm:spPr/>
    </dgm:pt>
    <dgm:pt modelId="{32D6FA7D-899A-49AD-8DD9-A2447EE6C10D}" type="pres">
      <dgm:prSet presAssocID="{D431316F-4000-410D-9E69-F966296554B2}" presName="root2" presStyleCnt="0"/>
      <dgm:spPr/>
    </dgm:pt>
    <dgm:pt modelId="{7C65FDFC-1BC2-426C-BC20-BD714A3690D3}" type="pres">
      <dgm:prSet presAssocID="{D431316F-4000-410D-9E69-F966296554B2}" presName="LevelTwoTextNode" presStyleLbl="node2" presStyleIdx="0" presStyleCnt="5">
        <dgm:presLayoutVars>
          <dgm:chPref val="3"/>
        </dgm:presLayoutVars>
      </dgm:prSet>
      <dgm:spPr/>
    </dgm:pt>
    <dgm:pt modelId="{7E567548-D234-4A21-9A59-9383D2C3ECC6}" type="pres">
      <dgm:prSet presAssocID="{D431316F-4000-410D-9E69-F966296554B2}" presName="level3hierChild" presStyleCnt="0"/>
      <dgm:spPr/>
    </dgm:pt>
    <dgm:pt modelId="{8AE4011E-E8A3-491A-9FBF-BC1737A16AA0}" type="pres">
      <dgm:prSet presAssocID="{7BB89E77-07B1-4349-B267-568DB38F65BE}" presName="conn2-1" presStyleLbl="parChTrans1D2" presStyleIdx="1" presStyleCnt="5"/>
      <dgm:spPr/>
    </dgm:pt>
    <dgm:pt modelId="{686C1D83-B19B-4ED6-A926-F4AB57D5CCFF}" type="pres">
      <dgm:prSet presAssocID="{7BB89E77-07B1-4349-B267-568DB38F65BE}" presName="connTx" presStyleLbl="parChTrans1D2" presStyleIdx="1" presStyleCnt="5"/>
      <dgm:spPr/>
    </dgm:pt>
    <dgm:pt modelId="{B97094D6-36C4-45CE-BA2E-FC047F25302B}" type="pres">
      <dgm:prSet presAssocID="{4DD82723-8141-491A-8D47-F6F5EE7390FC}" presName="root2" presStyleCnt="0"/>
      <dgm:spPr/>
    </dgm:pt>
    <dgm:pt modelId="{1E566DB5-5420-43D4-81B1-CC05760F1944}" type="pres">
      <dgm:prSet presAssocID="{4DD82723-8141-491A-8D47-F6F5EE7390FC}" presName="LevelTwoTextNode" presStyleLbl="node2" presStyleIdx="1" presStyleCnt="5">
        <dgm:presLayoutVars>
          <dgm:chPref val="3"/>
        </dgm:presLayoutVars>
      </dgm:prSet>
      <dgm:spPr/>
    </dgm:pt>
    <dgm:pt modelId="{1F3CCB38-7B15-4D81-9A04-005E5541D07E}" type="pres">
      <dgm:prSet presAssocID="{4DD82723-8141-491A-8D47-F6F5EE7390FC}" presName="level3hierChild" presStyleCnt="0"/>
      <dgm:spPr/>
    </dgm:pt>
    <dgm:pt modelId="{0CB510D0-9E2D-4BAA-891C-4D1ABA2AA493}" type="pres">
      <dgm:prSet presAssocID="{301D2515-70CA-4241-88B7-C525352BEFA5}" presName="conn2-1" presStyleLbl="parChTrans1D2" presStyleIdx="2" presStyleCnt="5"/>
      <dgm:spPr/>
    </dgm:pt>
    <dgm:pt modelId="{D2E4AB35-7186-432C-97CB-D9A3CAD48285}" type="pres">
      <dgm:prSet presAssocID="{301D2515-70CA-4241-88B7-C525352BEFA5}" presName="connTx" presStyleLbl="parChTrans1D2" presStyleIdx="2" presStyleCnt="5"/>
      <dgm:spPr/>
    </dgm:pt>
    <dgm:pt modelId="{5F8256B2-1368-40C5-AD3C-A35D054B01F9}" type="pres">
      <dgm:prSet presAssocID="{270EB8F0-5B67-4A1D-AAE2-756F9DA7CFB5}" presName="root2" presStyleCnt="0"/>
      <dgm:spPr/>
    </dgm:pt>
    <dgm:pt modelId="{B7C07FDF-957D-4F0D-A17E-22585BD9631A}" type="pres">
      <dgm:prSet presAssocID="{270EB8F0-5B67-4A1D-AAE2-756F9DA7CFB5}" presName="LevelTwoTextNode" presStyleLbl="node2" presStyleIdx="2" presStyleCnt="5">
        <dgm:presLayoutVars>
          <dgm:chPref val="3"/>
        </dgm:presLayoutVars>
      </dgm:prSet>
      <dgm:spPr/>
    </dgm:pt>
    <dgm:pt modelId="{93980401-3C04-4DEC-BA2E-6BE86218E3EE}" type="pres">
      <dgm:prSet presAssocID="{270EB8F0-5B67-4A1D-AAE2-756F9DA7CFB5}" presName="level3hierChild" presStyleCnt="0"/>
      <dgm:spPr/>
    </dgm:pt>
    <dgm:pt modelId="{37201608-B491-45B1-9916-A15487FEADBA}" type="pres">
      <dgm:prSet presAssocID="{4E859C74-367F-49CE-A791-29D776B51E51}" presName="conn2-1" presStyleLbl="parChTrans1D2" presStyleIdx="3" presStyleCnt="5"/>
      <dgm:spPr/>
    </dgm:pt>
    <dgm:pt modelId="{50A2E3CC-438C-4DF0-9C53-384E990A2841}" type="pres">
      <dgm:prSet presAssocID="{4E859C74-367F-49CE-A791-29D776B51E51}" presName="connTx" presStyleLbl="parChTrans1D2" presStyleIdx="3" presStyleCnt="5"/>
      <dgm:spPr/>
    </dgm:pt>
    <dgm:pt modelId="{3DE5FF98-AC1F-4B99-ADFE-CB121D1F7DCF}" type="pres">
      <dgm:prSet presAssocID="{3A86459F-F1C0-45E7-B71A-6ECAA1695753}" presName="root2" presStyleCnt="0"/>
      <dgm:spPr/>
    </dgm:pt>
    <dgm:pt modelId="{23ECE8F7-F622-4161-843D-6BD1D8A629C2}" type="pres">
      <dgm:prSet presAssocID="{3A86459F-F1C0-45E7-B71A-6ECAA1695753}" presName="LevelTwoTextNode" presStyleLbl="node2" presStyleIdx="3" presStyleCnt="5">
        <dgm:presLayoutVars>
          <dgm:chPref val="3"/>
        </dgm:presLayoutVars>
      </dgm:prSet>
      <dgm:spPr/>
    </dgm:pt>
    <dgm:pt modelId="{7F351E5F-3726-4C79-8D5C-E1724404E477}" type="pres">
      <dgm:prSet presAssocID="{3A86459F-F1C0-45E7-B71A-6ECAA1695753}" presName="level3hierChild" presStyleCnt="0"/>
      <dgm:spPr/>
    </dgm:pt>
    <dgm:pt modelId="{E9DC62CE-DBB7-4B37-87A5-E65A3164274B}" type="pres">
      <dgm:prSet presAssocID="{54530B21-748B-46E8-8F58-0ACF5B13680E}" presName="conn2-1" presStyleLbl="parChTrans1D2" presStyleIdx="4" presStyleCnt="5"/>
      <dgm:spPr/>
    </dgm:pt>
    <dgm:pt modelId="{8BCC99A5-4648-4763-8DA7-9A0D306E857A}" type="pres">
      <dgm:prSet presAssocID="{54530B21-748B-46E8-8F58-0ACF5B13680E}" presName="connTx" presStyleLbl="parChTrans1D2" presStyleIdx="4" presStyleCnt="5"/>
      <dgm:spPr/>
    </dgm:pt>
    <dgm:pt modelId="{1E06516A-B912-4DFC-BCC5-CFCD6E3F73E6}" type="pres">
      <dgm:prSet presAssocID="{49859FB4-CDEF-4146-9F48-F428B7B854B6}" presName="root2" presStyleCnt="0"/>
      <dgm:spPr/>
    </dgm:pt>
    <dgm:pt modelId="{5D63D692-2112-49AD-A409-6944CA2F7112}" type="pres">
      <dgm:prSet presAssocID="{49859FB4-CDEF-4146-9F48-F428B7B854B6}" presName="LevelTwoTextNode" presStyleLbl="node2" presStyleIdx="4" presStyleCnt="5">
        <dgm:presLayoutVars>
          <dgm:chPref val="3"/>
        </dgm:presLayoutVars>
      </dgm:prSet>
      <dgm:spPr/>
    </dgm:pt>
    <dgm:pt modelId="{0522712B-BE21-4EF6-9557-1C94D08B6295}" type="pres">
      <dgm:prSet presAssocID="{49859FB4-CDEF-4146-9F48-F428B7B854B6}" presName="level3hierChild" presStyleCnt="0"/>
      <dgm:spPr/>
    </dgm:pt>
  </dgm:ptLst>
  <dgm:cxnLst>
    <dgm:cxn modelId="{A01FAF03-B9B9-43E6-8917-FE88CC9C9CBF}" type="presOf" srcId="{4DD82723-8141-491A-8D47-F6F5EE7390FC}" destId="{1E566DB5-5420-43D4-81B1-CC05760F1944}" srcOrd="0" destOrd="0" presId="urn:microsoft.com/office/officeart/2008/layout/HorizontalMultiLevelHierarchy"/>
    <dgm:cxn modelId="{55824107-12B0-4D7D-BBA2-21A32C6FBE09}" type="presOf" srcId="{270EB8F0-5B67-4A1D-AAE2-756F9DA7CFB5}" destId="{B7C07FDF-957D-4F0D-A17E-22585BD9631A}" srcOrd="0" destOrd="0" presId="urn:microsoft.com/office/officeart/2008/layout/HorizontalMultiLevelHierarchy"/>
    <dgm:cxn modelId="{1963C71E-7B3D-4B55-9A43-56D7C9CFF214}" type="presOf" srcId="{4E859C74-367F-49CE-A791-29D776B51E51}" destId="{50A2E3CC-438C-4DF0-9C53-384E990A2841}" srcOrd="1" destOrd="0" presId="urn:microsoft.com/office/officeart/2008/layout/HorizontalMultiLevelHierarchy"/>
    <dgm:cxn modelId="{7FC73039-2DF4-43FF-8BF2-FFD510B269A5}" type="presOf" srcId="{7BB89E77-07B1-4349-B267-568DB38F65BE}" destId="{686C1D83-B19B-4ED6-A926-F4AB57D5CCFF}" srcOrd="1" destOrd="0" presId="urn:microsoft.com/office/officeart/2008/layout/HorizontalMultiLevelHierarchy"/>
    <dgm:cxn modelId="{7C038F5E-C530-4A0E-BE32-2CD23EC974EC}" type="presOf" srcId="{301D2515-70CA-4241-88B7-C525352BEFA5}" destId="{0CB510D0-9E2D-4BAA-891C-4D1ABA2AA493}" srcOrd="0" destOrd="0" presId="urn:microsoft.com/office/officeart/2008/layout/HorizontalMultiLevelHierarchy"/>
    <dgm:cxn modelId="{1578B345-B5FD-4597-8F62-4E30DCFA4ED8}" type="presOf" srcId="{3A86459F-F1C0-45E7-B71A-6ECAA1695753}" destId="{23ECE8F7-F622-4161-843D-6BD1D8A629C2}" srcOrd="0" destOrd="0" presId="urn:microsoft.com/office/officeart/2008/layout/HorizontalMultiLevelHierarchy"/>
    <dgm:cxn modelId="{6995166E-D033-40E8-9B5E-58A3B4F9C64E}" srcId="{D4F0464A-851C-4726-AD92-D48783F0F1A6}" destId="{270EB8F0-5B67-4A1D-AAE2-756F9DA7CFB5}" srcOrd="2" destOrd="0" parTransId="{301D2515-70CA-4241-88B7-C525352BEFA5}" sibTransId="{082CC9B1-5018-4721-9405-7BDB619DF0AD}"/>
    <dgm:cxn modelId="{101E644E-CA11-45DA-81EA-E71748556F72}" type="presOf" srcId="{4E859C74-367F-49CE-A791-29D776B51E51}" destId="{37201608-B491-45B1-9916-A15487FEADBA}" srcOrd="0" destOrd="0" presId="urn:microsoft.com/office/officeart/2008/layout/HorizontalMultiLevelHierarchy"/>
    <dgm:cxn modelId="{AAD8EC80-0A2A-4AD8-96DA-B3BF69A211E9}" srcId="{E523E8CF-9BBA-467B-B778-C215F38F8DAF}" destId="{D4F0464A-851C-4726-AD92-D48783F0F1A6}" srcOrd="0" destOrd="0" parTransId="{C5561D88-22C8-4604-8532-B7AE8899EF03}" sibTransId="{9580F7FF-3016-479A-9FC4-CCC7DF89800F}"/>
    <dgm:cxn modelId="{31D01189-9EA8-41D6-B729-4F4ED355D0FA}" type="presOf" srcId="{49859FB4-CDEF-4146-9F48-F428B7B854B6}" destId="{5D63D692-2112-49AD-A409-6944CA2F7112}" srcOrd="0" destOrd="0" presId="urn:microsoft.com/office/officeart/2008/layout/HorizontalMultiLevelHierarchy"/>
    <dgm:cxn modelId="{031657B5-547C-4007-8F92-9E58ABCBB4E0}" type="presOf" srcId="{54530B21-748B-46E8-8F58-0ACF5B13680E}" destId="{E9DC62CE-DBB7-4B37-87A5-E65A3164274B}" srcOrd="0" destOrd="0" presId="urn:microsoft.com/office/officeart/2008/layout/HorizontalMultiLevelHierarchy"/>
    <dgm:cxn modelId="{CAF550B6-0BF0-4DC5-B9B6-499AADC6FD29}" srcId="{D4F0464A-851C-4726-AD92-D48783F0F1A6}" destId="{3A86459F-F1C0-45E7-B71A-6ECAA1695753}" srcOrd="3" destOrd="0" parTransId="{4E859C74-367F-49CE-A791-29D776B51E51}" sibTransId="{82BB6233-38B1-4569-A5BB-EFEA0743030B}"/>
    <dgm:cxn modelId="{0B0FF1C4-9D89-4972-8159-EE1270240C6C}" type="presOf" srcId="{54530B21-748B-46E8-8F58-0ACF5B13680E}" destId="{8BCC99A5-4648-4763-8DA7-9A0D306E857A}" srcOrd="1" destOrd="0" presId="urn:microsoft.com/office/officeart/2008/layout/HorizontalMultiLevelHierarchy"/>
    <dgm:cxn modelId="{421AAEC8-EB84-406C-B65C-C76003D7C183}" type="presOf" srcId="{D4F0464A-851C-4726-AD92-D48783F0F1A6}" destId="{1CFB1AFA-A1F1-44AE-B40F-BA7E8AB75FF5}" srcOrd="0" destOrd="0" presId="urn:microsoft.com/office/officeart/2008/layout/HorizontalMultiLevelHierarchy"/>
    <dgm:cxn modelId="{1EAB9ECD-DFCE-4CC7-B966-69A2C00B96E0}" type="presOf" srcId="{7BB89E77-07B1-4349-B267-568DB38F65BE}" destId="{8AE4011E-E8A3-491A-9FBF-BC1737A16AA0}" srcOrd="0" destOrd="0" presId="urn:microsoft.com/office/officeart/2008/layout/HorizontalMultiLevelHierarchy"/>
    <dgm:cxn modelId="{D6C2BBCD-A45E-4C36-905E-142ACC2F222D}" srcId="{D4F0464A-851C-4726-AD92-D48783F0F1A6}" destId="{4DD82723-8141-491A-8D47-F6F5EE7390FC}" srcOrd="1" destOrd="0" parTransId="{7BB89E77-07B1-4349-B267-568DB38F65BE}" sibTransId="{161A3E5D-936A-4592-BDF9-BE1822E5A3FE}"/>
    <dgm:cxn modelId="{2286C2DC-4B9F-41AD-8074-E14F63148A9C}" srcId="{D4F0464A-851C-4726-AD92-D48783F0F1A6}" destId="{49859FB4-CDEF-4146-9F48-F428B7B854B6}" srcOrd="4" destOrd="0" parTransId="{54530B21-748B-46E8-8F58-0ACF5B13680E}" sibTransId="{2ACFD710-456B-4A0B-B0BB-29318A18B928}"/>
    <dgm:cxn modelId="{4B948CE2-99D5-4EFC-9684-C832979AD97D}" type="presOf" srcId="{E523E8CF-9BBA-467B-B778-C215F38F8DAF}" destId="{66B81D12-9AE3-42F1-92CF-CD868E337DF7}" srcOrd="0" destOrd="0" presId="urn:microsoft.com/office/officeart/2008/layout/HorizontalMultiLevelHierarchy"/>
    <dgm:cxn modelId="{DF5774E4-B9AB-4D1E-B2A5-BCC000326135}" type="presOf" srcId="{301D2515-70CA-4241-88B7-C525352BEFA5}" destId="{D2E4AB35-7186-432C-97CB-D9A3CAD48285}" srcOrd="1" destOrd="0" presId="urn:microsoft.com/office/officeart/2008/layout/HorizontalMultiLevelHierarchy"/>
    <dgm:cxn modelId="{6CBE8AE6-F2A0-4AE9-9251-FCCFF448375C}" type="presOf" srcId="{13869659-433C-47EB-80A6-895CE65CB5C7}" destId="{B49547AD-7BE5-4DD8-8772-4BD91FC341B4}" srcOrd="0" destOrd="0" presId="urn:microsoft.com/office/officeart/2008/layout/HorizontalMultiLevelHierarchy"/>
    <dgm:cxn modelId="{BAE275EB-C612-47F4-BA44-64BF7A9DF50F}" type="presOf" srcId="{D431316F-4000-410D-9E69-F966296554B2}" destId="{7C65FDFC-1BC2-426C-BC20-BD714A3690D3}" srcOrd="0" destOrd="0" presId="urn:microsoft.com/office/officeart/2008/layout/HorizontalMultiLevelHierarchy"/>
    <dgm:cxn modelId="{527B9DED-DED1-42CE-9371-CF82701DCCAE}" srcId="{D4F0464A-851C-4726-AD92-D48783F0F1A6}" destId="{D431316F-4000-410D-9E69-F966296554B2}" srcOrd="0" destOrd="0" parTransId="{13869659-433C-47EB-80A6-895CE65CB5C7}" sibTransId="{EC73F205-C72F-4463-8FDE-5934E2A8A7EC}"/>
    <dgm:cxn modelId="{ABCF73FD-FE14-4C5D-A0DF-F8D11F5B8D62}" type="presOf" srcId="{13869659-433C-47EB-80A6-895CE65CB5C7}" destId="{17E2B31C-135C-4C25-A5BD-7AED22D06D22}" srcOrd="1" destOrd="0" presId="urn:microsoft.com/office/officeart/2008/layout/HorizontalMultiLevelHierarchy"/>
    <dgm:cxn modelId="{79E9A63A-62E0-4043-8780-8ABFBAFB68B1}" type="presParOf" srcId="{66B81D12-9AE3-42F1-92CF-CD868E337DF7}" destId="{BB82801C-7A50-4A18-BBE4-D7F84CEA4E54}" srcOrd="0" destOrd="0" presId="urn:microsoft.com/office/officeart/2008/layout/HorizontalMultiLevelHierarchy"/>
    <dgm:cxn modelId="{C798F58A-E7BC-47A5-BE60-CA99929CF47D}" type="presParOf" srcId="{BB82801C-7A50-4A18-BBE4-D7F84CEA4E54}" destId="{1CFB1AFA-A1F1-44AE-B40F-BA7E8AB75FF5}" srcOrd="0" destOrd="0" presId="urn:microsoft.com/office/officeart/2008/layout/HorizontalMultiLevelHierarchy"/>
    <dgm:cxn modelId="{67AA6CAE-2153-4C5F-B797-13B3B7F7192D}" type="presParOf" srcId="{BB82801C-7A50-4A18-BBE4-D7F84CEA4E54}" destId="{96040511-CAA0-4159-B600-E81DE7727791}" srcOrd="1" destOrd="0" presId="urn:microsoft.com/office/officeart/2008/layout/HorizontalMultiLevelHierarchy"/>
    <dgm:cxn modelId="{F3F452B1-C184-44F4-B6F6-E1EEA7098D8E}" type="presParOf" srcId="{96040511-CAA0-4159-B600-E81DE7727791}" destId="{B49547AD-7BE5-4DD8-8772-4BD91FC341B4}" srcOrd="0" destOrd="0" presId="urn:microsoft.com/office/officeart/2008/layout/HorizontalMultiLevelHierarchy"/>
    <dgm:cxn modelId="{0A8C493D-9EC7-4C21-872B-39D62B4240A9}" type="presParOf" srcId="{B49547AD-7BE5-4DD8-8772-4BD91FC341B4}" destId="{17E2B31C-135C-4C25-A5BD-7AED22D06D22}" srcOrd="0" destOrd="0" presId="urn:microsoft.com/office/officeart/2008/layout/HorizontalMultiLevelHierarchy"/>
    <dgm:cxn modelId="{A370DEC9-3295-42ED-9BF7-5D7D620FAAF2}" type="presParOf" srcId="{96040511-CAA0-4159-B600-E81DE7727791}" destId="{32D6FA7D-899A-49AD-8DD9-A2447EE6C10D}" srcOrd="1" destOrd="0" presId="urn:microsoft.com/office/officeart/2008/layout/HorizontalMultiLevelHierarchy"/>
    <dgm:cxn modelId="{58689956-CCB0-47DC-BC33-B967734919A4}" type="presParOf" srcId="{32D6FA7D-899A-49AD-8DD9-A2447EE6C10D}" destId="{7C65FDFC-1BC2-426C-BC20-BD714A3690D3}" srcOrd="0" destOrd="0" presId="urn:microsoft.com/office/officeart/2008/layout/HorizontalMultiLevelHierarchy"/>
    <dgm:cxn modelId="{3CE99907-39DB-4377-8A3C-ADF72C2199D6}" type="presParOf" srcId="{32D6FA7D-899A-49AD-8DD9-A2447EE6C10D}" destId="{7E567548-D234-4A21-9A59-9383D2C3ECC6}" srcOrd="1" destOrd="0" presId="urn:microsoft.com/office/officeart/2008/layout/HorizontalMultiLevelHierarchy"/>
    <dgm:cxn modelId="{7F03CF68-A638-40CA-8A4A-A2533E456A12}" type="presParOf" srcId="{96040511-CAA0-4159-B600-E81DE7727791}" destId="{8AE4011E-E8A3-491A-9FBF-BC1737A16AA0}" srcOrd="2" destOrd="0" presId="urn:microsoft.com/office/officeart/2008/layout/HorizontalMultiLevelHierarchy"/>
    <dgm:cxn modelId="{709EEB9E-C751-4290-B7C0-11F5C451F2CA}" type="presParOf" srcId="{8AE4011E-E8A3-491A-9FBF-BC1737A16AA0}" destId="{686C1D83-B19B-4ED6-A926-F4AB57D5CCFF}" srcOrd="0" destOrd="0" presId="urn:microsoft.com/office/officeart/2008/layout/HorizontalMultiLevelHierarchy"/>
    <dgm:cxn modelId="{217D5322-CF63-45FB-9343-92D38405C55A}" type="presParOf" srcId="{96040511-CAA0-4159-B600-E81DE7727791}" destId="{B97094D6-36C4-45CE-BA2E-FC047F25302B}" srcOrd="3" destOrd="0" presId="urn:microsoft.com/office/officeart/2008/layout/HorizontalMultiLevelHierarchy"/>
    <dgm:cxn modelId="{AB1C4816-FF5C-46AC-B880-AF4FECB7C5DC}" type="presParOf" srcId="{B97094D6-36C4-45CE-BA2E-FC047F25302B}" destId="{1E566DB5-5420-43D4-81B1-CC05760F1944}" srcOrd="0" destOrd="0" presId="urn:microsoft.com/office/officeart/2008/layout/HorizontalMultiLevelHierarchy"/>
    <dgm:cxn modelId="{FB1B4411-415F-498B-A3FC-804159ED3870}" type="presParOf" srcId="{B97094D6-36C4-45CE-BA2E-FC047F25302B}" destId="{1F3CCB38-7B15-4D81-9A04-005E5541D07E}" srcOrd="1" destOrd="0" presId="urn:microsoft.com/office/officeart/2008/layout/HorizontalMultiLevelHierarchy"/>
    <dgm:cxn modelId="{5F14BD76-BD5A-479C-82E2-58B25EF91BDD}" type="presParOf" srcId="{96040511-CAA0-4159-B600-E81DE7727791}" destId="{0CB510D0-9E2D-4BAA-891C-4D1ABA2AA493}" srcOrd="4" destOrd="0" presId="urn:microsoft.com/office/officeart/2008/layout/HorizontalMultiLevelHierarchy"/>
    <dgm:cxn modelId="{4BF24CED-8032-4171-9F59-6070F0CC5ABA}" type="presParOf" srcId="{0CB510D0-9E2D-4BAA-891C-4D1ABA2AA493}" destId="{D2E4AB35-7186-432C-97CB-D9A3CAD48285}" srcOrd="0" destOrd="0" presId="urn:microsoft.com/office/officeart/2008/layout/HorizontalMultiLevelHierarchy"/>
    <dgm:cxn modelId="{B8AD944E-8C31-4BD1-BCC6-8878BC11F0A8}" type="presParOf" srcId="{96040511-CAA0-4159-B600-E81DE7727791}" destId="{5F8256B2-1368-40C5-AD3C-A35D054B01F9}" srcOrd="5" destOrd="0" presId="urn:microsoft.com/office/officeart/2008/layout/HorizontalMultiLevelHierarchy"/>
    <dgm:cxn modelId="{CA9969FC-21BE-4A95-B8CD-64DC2FD87612}" type="presParOf" srcId="{5F8256B2-1368-40C5-AD3C-A35D054B01F9}" destId="{B7C07FDF-957D-4F0D-A17E-22585BD9631A}" srcOrd="0" destOrd="0" presId="urn:microsoft.com/office/officeart/2008/layout/HorizontalMultiLevelHierarchy"/>
    <dgm:cxn modelId="{87F72238-6DE1-40A9-B31D-8218A9832222}" type="presParOf" srcId="{5F8256B2-1368-40C5-AD3C-A35D054B01F9}" destId="{93980401-3C04-4DEC-BA2E-6BE86218E3EE}" srcOrd="1" destOrd="0" presId="urn:microsoft.com/office/officeart/2008/layout/HorizontalMultiLevelHierarchy"/>
    <dgm:cxn modelId="{11DED82A-5925-429F-A35F-1CDB53B653BD}" type="presParOf" srcId="{96040511-CAA0-4159-B600-E81DE7727791}" destId="{37201608-B491-45B1-9916-A15487FEADBA}" srcOrd="6" destOrd="0" presId="urn:microsoft.com/office/officeart/2008/layout/HorizontalMultiLevelHierarchy"/>
    <dgm:cxn modelId="{411D355F-4753-4C56-B625-98C59D8B22B9}" type="presParOf" srcId="{37201608-B491-45B1-9916-A15487FEADBA}" destId="{50A2E3CC-438C-4DF0-9C53-384E990A2841}" srcOrd="0" destOrd="0" presId="urn:microsoft.com/office/officeart/2008/layout/HorizontalMultiLevelHierarchy"/>
    <dgm:cxn modelId="{0BB123D5-40B2-4269-98E1-97E6B49C7DA9}" type="presParOf" srcId="{96040511-CAA0-4159-B600-E81DE7727791}" destId="{3DE5FF98-AC1F-4B99-ADFE-CB121D1F7DCF}" srcOrd="7" destOrd="0" presId="urn:microsoft.com/office/officeart/2008/layout/HorizontalMultiLevelHierarchy"/>
    <dgm:cxn modelId="{B551698D-B85E-493F-A206-4FA33DB43CBD}" type="presParOf" srcId="{3DE5FF98-AC1F-4B99-ADFE-CB121D1F7DCF}" destId="{23ECE8F7-F622-4161-843D-6BD1D8A629C2}" srcOrd="0" destOrd="0" presId="urn:microsoft.com/office/officeart/2008/layout/HorizontalMultiLevelHierarchy"/>
    <dgm:cxn modelId="{9D1273B7-DF17-424A-9368-CD978A881A9F}" type="presParOf" srcId="{3DE5FF98-AC1F-4B99-ADFE-CB121D1F7DCF}" destId="{7F351E5F-3726-4C79-8D5C-E1724404E477}" srcOrd="1" destOrd="0" presId="urn:microsoft.com/office/officeart/2008/layout/HorizontalMultiLevelHierarchy"/>
    <dgm:cxn modelId="{C0BBF394-BA35-4B92-A598-82CA147807A4}" type="presParOf" srcId="{96040511-CAA0-4159-B600-E81DE7727791}" destId="{E9DC62CE-DBB7-4B37-87A5-E65A3164274B}" srcOrd="8" destOrd="0" presId="urn:microsoft.com/office/officeart/2008/layout/HorizontalMultiLevelHierarchy"/>
    <dgm:cxn modelId="{936977F8-C1BE-48FA-9042-91D8276DD870}" type="presParOf" srcId="{E9DC62CE-DBB7-4B37-87A5-E65A3164274B}" destId="{8BCC99A5-4648-4763-8DA7-9A0D306E857A}" srcOrd="0" destOrd="0" presId="urn:microsoft.com/office/officeart/2008/layout/HorizontalMultiLevelHierarchy"/>
    <dgm:cxn modelId="{F0CCC3ED-5832-401E-90A7-A2A09C41E78B}" type="presParOf" srcId="{96040511-CAA0-4159-B600-E81DE7727791}" destId="{1E06516A-B912-4DFC-BCC5-CFCD6E3F73E6}" srcOrd="9" destOrd="0" presId="urn:microsoft.com/office/officeart/2008/layout/HorizontalMultiLevelHierarchy"/>
    <dgm:cxn modelId="{07B739EB-954D-42CD-B8B6-881C01F107F0}" type="presParOf" srcId="{1E06516A-B912-4DFC-BCC5-CFCD6E3F73E6}" destId="{5D63D692-2112-49AD-A409-6944CA2F7112}" srcOrd="0" destOrd="0" presId="urn:microsoft.com/office/officeart/2008/layout/HorizontalMultiLevelHierarchy"/>
    <dgm:cxn modelId="{77EB3313-44D7-4F74-B905-9F4F41EBF72D}" type="presParOf" srcId="{1E06516A-B912-4DFC-BCC5-CFCD6E3F73E6}" destId="{0522712B-BE21-4EF6-9557-1C94D08B629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4FEBFF-2E84-4D02-A4CC-AD76B7442E05}" type="doc">
      <dgm:prSet loTypeId="urn:microsoft.com/office/officeart/2005/8/layout/pyramid2" loCatId="pyramid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ACF75FC3-306B-4FB3-9839-2545EA85C27E}">
      <dgm:prSet custT="1"/>
      <dgm:spPr/>
      <dgm:t>
        <a:bodyPr/>
        <a:lstStyle/>
        <a:p>
          <a:pPr rtl="0"/>
          <a:r>
            <a:rPr lang="en-US" sz="2000" dirty="0" err="1"/>
            <a:t>Kelalaian</a:t>
          </a:r>
          <a:r>
            <a:rPr lang="en-US" sz="2000" dirty="0"/>
            <a:t> </a:t>
          </a:r>
          <a:r>
            <a:rPr lang="en-US" sz="2000" dirty="0" err="1"/>
            <a:t>untuk</a:t>
          </a:r>
          <a:r>
            <a:rPr lang="en-US" sz="2000" dirty="0"/>
            <a:t> </a:t>
          </a:r>
          <a:r>
            <a:rPr lang="en-US" sz="2000" dirty="0" err="1"/>
            <a:t>mencantumkan</a:t>
          </a:r>
          <a:r>
            <a:rPr lang="en-US" sz="2000" dirty="0"/>
            <a:t> </a:t>
          </a:r>
          <a:r>
            <a:rPr lang="en-US" sz="2000" dirty="0" err="1"/>
            <a:t>atau</a:t>
          </a:r>
          <a:r>
            <a:rPr lang="en-US" sz="2000" dirty="0"/>
            <a:t> </a:t>
          </a:r>
          <a:r>
            <a:rPr lang="en-US" sz="2000" dirty="0" err="1"/>
            <a:t>kesalahan</a:t>
          </a:r>
          <a:r>
            <a:rPr lang="en-US" sz="2000" dirty="0"/>
            <a:t> </a:t>
          </a:r>
          <a:r>
            <a:rPr lang="en-US" sz="2000" dirty="0" err="1"/>
            <a:t>dalam</a:t>
          </a:r>
          <a:r>
            <a:rPr lang="en-US" sz="2000" dirty="0"/>
            <a:t> </a:t>
          </a:r>
          <a:r>
            <a:rPr lang="en-US" sz="2000" dirty="0" err="1"/>
            <a:t>mencatat</a:t>
          </a:r>
          <a:r>
            <a:rPr lang="en-US" sz="2000" dirty="0"/>
            <a:t> pos-pos </a:t>
          </a:r>
          <a:r>
            <a:rPr lang="en-US" sz="2000" dirty="0" err="1"/>
            <a:t>laporan</a:t>
          </a:r>
          <a:r>
            <a:rPr lang="en-US" sz="2000" dirty="0"/>
            <a:t> </a:t>
          </a:r>
          <a:r>
            <a:rPr lang="en-US" sz="2000" dirty="0" err="1"/>
            <a:t>keuangan</a:t>
          </a:r>
          <a:r>
            <a:rPr lang="en-US" sz="2000" dirty="0"/>
            <a:t> </a:t>
          </a:r>
          <a:r>
            <a:rPr lang="en-US" sz="2000" dirty="0" err="1"/>
            <a:t>adalah</a:t>
          </a:r>
          <a:r>
            <a:rPr lang="en-US" sz="2000" dirty="0"/>
            <a:t> </a:t>
          </a:r>
          <a:r>
            <a:rPr lang="en-US" sz="2000" b="1" dirty="0"/>
            <a:t>material</a:t>
          </a:r>
          <a:r>
            <a:rPr lang="en-US" sz="2000" dirty="0"/>
            <a:t> </a:t>
          </a:r>
          <a:r>
            <a:rPr lang="en-US" sz="2000" dirty="0" err="1"/>
            <a:t>jika</a:t>
          </a:r>
          <a:r>
            <a:rPr lang="en-US" sz="2000" dirty="0"/>
            <a:t>, </a:t>
          </a:r>
          <a:r>
            <a:rPr lang="en-US" sz="2000" dirty="0" err="1"/>
            <a:t>baik</a:t>
          </a:r>
          <a:r>
            <a:rPr lang="en-US" sz="2000" dirty="0"/>
            <a:t> </a:t>
          </a:r>
          <a:r>
            <a:rPr lang="en-US" sz="2000" dirty="0" err="1"/>
            <a:t>secara</a:t>
          </a:r>
          <a:r>
            <a:rPr lang="en-US" sz="2000" dirty="0"/>
            <a:t> </a:t>
          </a:r>
          <a:r>
            <a:rPr lang="en-US" sz="2000" dirty="0" err="1"/>
            <a:t>sendiri</a:t>
          </a:r>
          <a:r>
            <a:rPr lang="en-US" sz="2000" dirty="0"/>
            <a:t> </a:t>
          </a:r>
          <a:r>
            <a:rPr lang="en-US" sz="2000" dirty="0" err="1"/>
            <a:t>maupun</a:t>
          </a:r>
          <a:r>
            <a:rPr lang="en-US" sz="2000" dirty="0"/>
            <a:t> </a:t>
          </a:r>
          <a:r>
            <a:rPr lang="en-US" sz="2000" dirty="0" err="1"/>
            <a:t>bersama</a:t>
          </a:r>
          <a:r>
            <a:rPr lang="en-US" sz="2000" dirty="0"/>
            <a:t>, </a:t>
          </a:r>
          <a:r>
            <a:rPr lang="en-US" sz="2000" dirty="0" err="1"/>
            <a:t>dapat</a:t>
          </a:r>
          <a:r>
            <a:rPr lang="en-US" sz="2000" dirty="0"/>
            <a:t> </a:t>
          </a:r>
          <a:r>
            <a:rPr lang="en-US" sz="2000" dirty="0" err="1"/>
            <a:t>memengaruhi</a:t>
          </a:r>
          <a:r>
            <a:rPr lang="en-US" sz="2000" dirty="0"/>
            <a:t> </a:t>
          </a:r>
          <a:r>
            <a:rPr lang="en-US" sz="2000" dirty="0" err="1"/>
            <a:t>keputusan</a:t>
          </a:r>
          <a:r>
            <a:rPr lang="en-US" sz="2000" dirty="0"/>
            <a:t> </a:t>
          </a:r>
          <a:r>
            <a:rPr lang="en-US" sz="2000" dirty="0" err="1"/>
            <a:t>ekonomi</a:t>
          </a:r>
          <a:r>
            <a:rPr lang="en-US" sz="2000" dirty="0"/>
            <a:t> </a:t>
          </a:r>
          <a:r>
            <a:rPr lang="en-US" sz="2000" dirty="0" err="1"/>
            <a:t>pengguna</a:t>
          </a:r>
          <a:r>
            <a:rPr lang="en-US" sz="2000" dirty="0"/>
            <a:t> </a:t>
          </a:r>
          <a:r>
            <a:rPr lang="en-US" sz="2000" dirty="0" err="1"/>
            <a:t>laporan</a:t>
          </a:r>
          <a:r>
            <a:rPr lang="en-US" sz="2000" dirty="0"/>
            <a:t> </a:t>
          </a:r>
          <a:r>
            <a:rPr lang="en-US" sz="2000" dirty="0" err="1"/>
            <a:t>keuangan</a:t>
          </a:r>
          <a:r>
            <a:rPr lang="en-US" sz="2000" dirty="0"/>
            <a:t>. </a:t>
          </a:r>
        </a:p>
      </dgm:t>
    </dgm:pt>
    <dgm:pt modelId="{6723BEF4-7871-4FC6-9E09-C3AABF1F8CAF}" type="parTrans" cxnId="{CD9704FD-B92F-4D83-B9F0-11D22DF17AA5}">
      <dgm:prSet/>
      <dgm:spPr/>
      <dgm:t>
        <a:bodyPr/>
        <a:lstStyle/>
        <a:p>
          <a:endParaRPr lang="en-US" sz="2000"/>
        </a:p>
      </dgm:t>
    </dgm:pt>
    <dgm:pt modelId="{B7339BC3-99BC-4219-B2C6-E20C832E4128}" type="sibTrans" cxnId="{CD9704FD-B92F-4D83-B9F0-11D22DF17AA5}">
      <dgm:prSet/>
      <dgm:spPr/>
      <dgm:t>
        <a:bodyPr/>
        <a:lstStyle/>
        <a:p>
          <a:endParaRPr lang="en-US" sz="2000"/>
        </a:p>
      </dgm:t>
    </dgm:pt>
    <dgm:pt modelId="{CDE21EF9-3686-47F2-8541-35280C3036EB}">
      <dgm:prSet custT="1"/>
      <dgm:spPr/>
      <dgm:t>
        <a:bodyPr/>
        <a:lstStyle/>
        <a:p>
          <a:pPr rtl="0"/>
          <a:r>
            <a:rPr lang="en-US" sz="2000" dirty="0" err="1"/>
            <a:t>Materialitas</a:t>
          </a:r>
          <a:r>
            <a:rPr lang="en-US" sz="2000" dirty="0"/>
            <a:t> </a:t>
          </a:r>
          <a:r>
            <a:rPr lang="en-US" sz="2000" dirty="0" err="1"/>
            <a:t>bergantung</a:t>
          </a:r>
          <a:r>
            <a:rPr lang="en-US" sz="2000" dirty="0"/>
            <a:t> </a:t>
          </a:r>
          <a:r>
            <a:rPr lang="fi-FI" sz="2000" dirty="0"/>
            <a:t>pada </a:t>
          </a:r>
          <a:r>
            <a:rPr lang="fi-FI" sz="2000" b="1" dirty="0"/>
            <a:t>ukuran dan sifat </a:t>
          </a:r>
          <a:r>
            <a:rPr lang="fi-FI" sz="2000" dirty="0"/>
            <a:t>dari kelalaian untuk mencantumkan atau </a:t>
          </a:r>
          <a:r>
            <a:rPr lang="en-US" sz="2000" dirty="0" err="1"/>
            <a:t>kesalahan</a:t>
          </a:r>
          <a:r>
            <a:rPr lang="en-US" sz="2000" dirty="0"/>
            <a:t> </a:t>
          </a:r>
          <a:r>
            <a:rPr lang="en-US" sz="2000" dirty="0" err="1"/>
            <a:t>dalam</a:t>
          </a:r>
          <a:r>
            <a:rPr lang="en-US" sz="2000" dirty="0"/>
            <a:t> </a:t>
          </a:r>
          <a:r>
            <a:rPr lang="en-US" sz="2000" dirty="0" err="1"/>
            <a:t>mencatat</a:t>
          </a:r>
          <a:r>
            <a:rPr lang="en-US" sz="2000" dirty="0"/>
            <a:t> </a:t>
          </a:r>
          <a:r>
            <a:rPr lang="en-US" sz="2000" dirty="0" err="1"/>
            <a:t>tersebut</a:t>
          </a:r>
          <a:r>
            <a:rPr lang="en-US" sz="2000" dirty="0"/>
            <a:t> </a:t>
          </a:r>
          <a:r>
            <a:rPr lang="en-US" sz="2000" dirty="0" err="1"/>
            <a:t>dengan</a:t>
          </a:r>
          <a:r>
            <a:rPr lang="en-US" sz="2000" dirty="0"/>
            <a:t> </a:t>
          </a:r>
          <a:r>
            <a:rPr lang="en-US" sz="2000" dirty="0" err="1"/>
            <a:t>memperhatikan</a:t>
          </a:r>
          <a:r>
            <a:rPr lang="en-US" sz="2000" dirty="0"/>
            <a:t> </a:t>
          </a:r>
          <a:r>
            <a:rPr lang="en-US" sz="2000" dirty="0" err="1"/>
            <a:t>kondisi</a:t>
          </a:r>
          <a:r>
            <a:rPr lang="en-US" sz="2000" dirty="0"/>
            <a:t> </a:t>
          </a:r>
          <a:r>
            <a:rPr lang="en-US" sz="2000" dirty="0" err="1"/>
            <a:t>terkait</a:t>
          </a:r>
          <a:r>
            <a:rPr lang="en-US" sz="2000" dirty="0"/>
            <a:t>. </a:t>
          </a:r>
        </a:p>
      </dgm:t>
    </dgm:pt>
    <dgm:pt modelId="{AEEA14A1-1366-42B6-9E18-6C0CD2DDC8C2}" type="parTrans" cxnId="{6A35AB31-0F03-4397-BE40-A5376AA8FB1D}">
      <dgm:prSet/>
      <dgm:spPr/>
      <dgm:t>
        <a:bodyPr/>
        <a:lstStyle/>
        <a:p>
          <a:endParaRPr lang="en-US" sz="2000"/>
        </a:p>
      </dgm:t>
    </dgm:pt>
    <dgm:pt modelId="{D652DB9D-EA62-413B-9670-85C71BD7621A}" type="sibTrans" cxnId="{6A35AB31-0F03-4397-BE40-A5376AA8FB1D}">
      <dgm:prSet/>
      <dgm:spPr/>
      <dgm:t>
        <a:bodyPr/>
        <a:lstStyle/>
        <a:p>
          <a:endParaRPr lang="en-US" sz="2000"/>
        </a:p>
      </dgm:t>
    </dgm:pt>
    <dgm:pt modelId="{7EF8E7DA-F8C4-4EC0-A373-FFD6239A2510}">
      <dgm:prSet custT="1"/>
      <dgm:spPr/>
      <dgm:t>
        <a:bodyPr/>
        <a:lstStyle/>
        <a:p>
          <a:pPr rtl="0"/>
          <a:r>
            <a:rPr lang="en-US" sz="2000" dirty="0" err="1"/>
            <a:t>Ukuran</a:t>
          </a:r>
          <a:r>
            <a:rPr lang="en-US" sz="2000" dirty="0"/>
            <a:t> </a:t>
          </a:r>
          <a:r>
            <a:rPr lang="en-US" sz="2000" dirty="0" err="1"/>
            <a:t>atau</a:t>
          </a:r>
          <a:r>
            <a:rPr lang="en-US" sz="2000" dirty="0"/>
            <a:t> </a:t>
          </a:r>
          <a:r>
            <a:rPr lang="en-US" sz="2000" dirty="0" err="1"/>
            <a:t>sifat</a:t>
          </a:r>
          <a:r>
            <a:rPr lang="en-US" sz="2000" dirty="0"/>
            <a:t> pos </a:t>
          </a:r>
          <a:r>
            <a:rPr lang="en-US" sz="2000" dirty="0" err="1"/>
            <a:t>laporan</a:t>
          </a:r>
          <a:r>
            <a:rPr lang="en-US" sz="2000" dirty="0"/>
            <a:t> </a:t>
          </a:r>
          <a:r>
            <a:rPr lang="en-US" sz="2000" dirty="0" err="1"/>
            <a:t>keuangan</a:t>
          </a:r>
          <a:r>
            <a:rPr lang="en-US" sz="2000" dirty="0"/>
            <a:t>, </a:t>
          </a:r>
          <a:r>
            <a:rPr lang="en-US" sz="2000" dirty="0" err="1"/>
            <a:t>atau</a:t>
          </a:r>
          <a:r>
            <a:rPr lang="en-US" sz="2000" dirty="0"/>
            <a:t> </a:t>
          </a:r>
          <a:r>
            <a:rPr lang="en-US" sz="2000" dirty="0" err="1"/>
            <a:t>gabungan</a:t>
          </a:r>
          <a:r>
            <a:rPr lang="en-US" sz="2000" dirty="0"/>
            <a:t> </a:t>
          </a:r>
          <a:r>
            <a:rPr lang="en-US" sz="2000" dirty="0" err="1"/>
            <a:t>dari</a:t>
          </a:r>
          <a:r>
            <a:rPr lang="en-US" sz="2000" dirty="0"/>
            <a:t> </a:t>
          </a:r>
          <a:r>
            <a:rPr lang="en-US" sz="2000" dirty="0" err="1"/>
            <a:t>keduanya</a:t>
          </a:r>
          <a:r>
            <a:rPr lang="en-US" sz="2000" dirty="0"/>
            <a:t>, </a:t>
          </a:r>
          <a:r>
            <a:rPr lang="en-US" sz="2000" dirty="0" err="1"/>
            <a:t>dapat</a:t>
          </a:r>
          <a:r>
            <a:rPr lang="en-US" sz="2000" dirty="0"/>
            <a:t> </a:t>
          </a:r>
          <a:r>
            <a:rPr lang="en-US" sz="2000" dirty="0" err="1"/>
            <a:t>menjadi</a:t>
          </a:r>
          <a:r>
            <a:rPr lang="en-US" sz="2000" dirty="0"/>
            <a:t> </a:t>
          </a:r>
          <a:r>
            <a:rPr lang="en-US" sz="2000" dirty="0" err="1"/>
            <a:t>faktor</a:t>
          </a:r>
          <a:r>
            <a:rPr lang="en-US" sz="2000" dirty="0"/>
            <a:t> </a:t>
          </a:r>
          <a:r>
            <a:rPr lang="en-US" sz="2000" dirty="0" err="1"/>
            <a:t>penentu</a:t>
          </a:r>
          <a:r>
            <a:rPr lang="en-US" sz="2000" dirty="0"/>
            <a:t>.</a:t>
          </a:r>
        </a:p>
      </dgm:t>
    </dgm:pt>
    <dgm:pt modelId="{050C1929-6DCF-4D82-BCB8-DA5796951FBC}" type="parTrans" cxnId="{7A317CAF-12B0-44D3-917D-E66691D6B931}">
      <dgm:prSet/>
      <dgm:spPr/>
      <dgm:t>
        <a:bodyPr/>
        <a:lstStyle/>
        <a:p>
          <a:endParaRPr lang="en-US" sz="2000"/>
        </a:p>
      </dgm:t>
    </dgm:pt>
    <dgm:pt modelId="{50A9C0A4-9314-42F4-BA41-8DD8E18D5265}" type="sibTrans" cxnId="{7A317CAF-12B0-44D3-917D-E66691D6B931}">
      <dgm:prSet/>
      <dgm:spPr/>
      <dgm:t>
        <a:bodyPr/>
        <a:lstStyle/>
        <a:p>
          <a:endParaRPr lang="en-US" sz="2000"/>
        </a:p>
      </dgm:t>
    </dgm:pt>
    <dgm:pt modelId="{B2DBC7E6-5022-4EE7-BE56-F744B25F5F8C}" type="pres">
      <dgm:prSet presAssocID="{1B4FEBFF-2E84-4D02-A4CC-AD76B7442E05}" presName="compositeShape" presStyleCnt="0">
        <dgm:presLayoutVars>
          <dgm:dir/>
          <dgm:resizeHandles/>
        </dgm:presLayoutVars>
      </dgm:prSet>
      <dgm:spPr/>
    </dgm:pt>
    <dgm:pt modelId="{84726B86-4F77-4753-9AEB-4DD7D0498CAB}" type="pres">
      <dgm:prSet presAssocID="{1B4FEBFF-2E84-4D02-A4CC-AD76B7442E05}" presName="pyramid" presStyleLbl="node1" presStyleIdx="0" presStyleCnt="1" custLinFactNeighborX="-906" custLinFactNeighborY="-3110"/>
      <dgm:spPr/>
    </dgm:pt>
    <dgm:pt modelId="{948C158F-C730-476D-8F2B-488779D8A32B}" type="pres">
      <dgm:prSet presAssocID="{1B4FEBFF-2E84-4D02-A4CC-AD76B7442E05}" presName="theList" presStyleCnt="0"/>
      <dgm:spPr/>
    </dgm:pt>
    <dgm:pt modelId="{BB8C1ED2-DEA5-44FB-8099-F94FABC46DDC}" type="pres">
      <dgm:prSet presAssocID="{ACF75FC3-306B-4FB3-9839-2545EA85C27E}" presName="aNode" presStyleLbl="fgAcc1" presStyleIdx="0" presStyleCnt="3" custScaleX="134894" custScaleY="189222" custLinFactNeighborY="-60133">
        <dgm:presLayoutVars>
          <dgm:bulletEnabled val="1"/>
        </dgm:presLayoutVars>
      </dgm:prSet>
      <dgm:spPr/>
    </dgm:pt>
    <dgm:pt modelId="{A9647BBF-8C0E-4561-B49C-53536AD8675B}" type="pres">
      <dgm:prSet presAssocID="{ACF75FC3-306B-4FB3-9839-2545EA85C27E}" presName="aSpace" presStyleCnt="0"/>
      <dgm:spPr/>
    </dgm:pt>
    <dgm:pt modelId="{864D6667-667F-4C0B-BC7D-42DF237860D2}" type="pres">
      <dgm:prSet presAssocID="{CDE21EF9-3686-47F2-8541-35280C3036EB}" presName="aNode" presStyleLbl="fgAcc1" presStyleIdx="1" presStyleCnt="3" custScaleX="134894" custScaleY="120998" custLinFactNeighborY="79682">
        <dgm:presLayoutVars>
          <dgm:bulletEnabled val="1"/>
        </dgm:presLayoutVars>
      </dgm:prSet>
      <dgm:spPr/>
    </dgm:pt>
    <dgm:pt modelId="{254C4C78-2869-47BF-9D28-33B3688701D3}" type="pres">
      <dgm:prSet presAssocID="{CDE21EF9-3686-47F2-8541-35280C3036EB}" presName="aSpace" presStyleCnt="0"/>
      <dgm:spPr/>
    </dgm:pt>
    <dgm:pt modelId="{5FF3C614-E388-4D7E-9D71-D4BB4C6757AF}" type="pres">
      <dgm:prSet presAssocID="{7EF8E7DA-F8C4-4EC0-A373-FFD6239A2510}" presName="aNode" presStyleLbl="fgAcc1" presStyleIdx="2" presStyleCnt="3" custScaleX="134894" custLinFactY="19681" custLinFactNeighborY="100000">
        <dgm:presLayoutVars>
          <dgm:bulletEnabled val="1"/>
        </dgm:presLayoutVars>
      </dgm:prSet>
      <dgm:spPr/>
    </dgm:pt>
    <dgm:pt modelId="{A92F5A0D-B905-42A7-8625-EEC240DE8EDD}" type="pres">
      <dgm:prSet presAssocID="{7EF8E7DA-F8C4-4EC0-A373-FFD6239A2510}" presName="aSpace" presStyleCnt="0"/>
      <dgm:spPr/>
    </dgm:pt>
  </dgm:ptLst>
  <dgm:cxnLst>
    <dgm:cxn modelId="{6A35AB31-0F03-4397-BE40-A5376AA8FB1D}" srcId="{1B4FEBFF-2E84-4D02-A4CC-AD76B7442E05}" destId="{CDE21EF9-3686-47F2-8541-35280C3036EB}" srcOrd="1" destOrd="0" parTransId="{AEEA14A1-1366-42B6-9E18-6C0CD2DDC8C2}" sibTransId="{D652DB9D-EA62-413B-9670-85C71BD7621A}"/>
    <dgm:cxn modelId="{0693F933-B4C0-408D-B6E0-AD507859DA50}" type="presOf" srcId="{CDE21EF9-3686-47F2-8541-35280C3036EB}" destId="{864D6667-667F-4C0B-BC7D-42DF237860D2}" srcOrd="0" destOrd="0" presId="urn:microsoft.com/office/officeart/2005/8/layout/pyramid2"/>
    <dgm:cxn modelId="{EBDBDB49-8667-4BDF-BCF0-AD1BF4640A80}" type="presOf" srcId="{1B4FEBFF-2E84-4D02-A4CC-AD76B7442E05}" destId="{B2DBC7E6-5022-4EE7-BE56-F744B25F5F8C}" srcOrd="0" destOrd="0" presId="urn:microsoft.com/office/officeart/2005/8/layout/pyramid2"/>
    <dgm:cxn modelId="{CCBCCAAC-C3D9-4785-A9B0-8C63EDE3D4DF}" type="presOf" srcId="{7EF8E7DA-F8C4-4EC0-A373-FFD6239A2510}" destId="{5FF3C614-E388-4D7E-9D71-D4BB4C6757AF}" srcOrd="0" destOrd="0" presId="urn:microsoft.com/office/officeart/2005/8/layout/pyramid2"/>
    <dgm:cxn modelId="{7A317CAF-12B0-44D3-917D-E66691D6B931}" srcId="{1B4FEBFF-2E84-4D02-A4CC-AD76B7442E05}" destId="{7EF8E7DA-F8C4-4EC0-A373-FFD6239A2510}" srcOrd="2" destOrd="0" parTransId="{050C1929-6DCF-4D82-BCB8-DA5796951FBC}" sibTransId="{50A9C0A4-9314-42F4-BA41-8DD8E18D5265}"/>
    <dgm:cxn modelId="{3EF5DDF8-A586-4A67-BDCF-CF0E79381C1B}" type="presOf" srcId="{ACF75FC3-306B-4FB3-9839-2545EA85C27E}" destId="{BB8C1ED2-DEA5-44FB-8099-F94FABC46DDC}" srcOrd="0" destOrd="0" presId="urn:microsoft.com/office/officeart/2005/8/layout/pyramid2"/>
    <dgm:cxn modelId="{CD9704FD-B92F-4D83-B9F0-11D22DF17AA5}" srcId="{1B4FEBFF-2E84-4D02-A4CC-AD76B7442E05}" destId="{ACF75FC3-306B-4FB3-9839-2545EA85C27E}" srcOrd="0" destOrd="0" parTransId="{6723BEF4-7871-4FC6-9E09-C3AABF1F8CAF}" sibTransId="{B7339BC3-99BC-4219-B2C6-E20C832E4128}"/>
    <dgm:cxn modelId="{B0B2A2B0-E67D-4006-843D-A7E1C2766783}" type="presParOf" srcId="{B2DBC7E6-5022-4EE7-BE56-F744B25F5F8C}" destId="{84726B86-4F77-4753-9AEB-4DD7D0498CAB}" srcOrd="0" destOrd="0" presId="urn:microsoft.com/office/officeart/2005/8/layout/pyramid2"/>
    <dgm:cxn modelId="{7190C774-2DC0-42DB-8869-C8F0A79A3B7B}" type="presParOf" srcId="{B2DBC7E6-5022-4EE7-BE56-F744B25F5F8C}" destId="{948C158F-C730-476D-8F2B-488779D8A32B}" srcOrd="1" destOrd="0" presId="urn:microsoft.com/office/officeart/2005/8/layout/pyramid2"/>
    <dgm:cxn modelId="{E2C92C12-4973-4187-A63F-C5FDB8F7AF0A}" type="presParOf" srcId="{948C158F-C730-476D-8F2B-488779D8A32B}" destId="{BB8C1ED2-DEA5-44FB-8099-F94FABC46DDC}" srcOrd="0" destOrd="0" presId="urn:microsoft.com/office/officeart/2005/8/layout/pyramid2"/>
    <dgm:cxn modelId="{B79ABA6D-0818-44EB-BEE0-3579A2608658}" type="presParOf" srcId="{948C158F-C730-476D-8F2B-488779D8A32B}" destId="{A9647BBF-8C0E-4561-B49C-53536AD8675B}" srcOrd="1" destOrd="0" presId="urn:microsoft.com/office/officeart/2005/8/layout/pyramid2"/>
    <dgm:cxn modelId="{B4A6846A-0BDD-4A6B-9D66-AA7FE11624A0}" type="presParOf" srcId="{948C158F-C730-476D-8F2B-488779D8A32B}" destId="{864D6667-667F-4C0B-BC7D-42DF237860D2}" srcOrd="2" destOrd="0" presId="urn:microsoft.com/office/officeart/2005/8/layout/pyramid2"/>
    <dgm:cxn modelId="{5EFAC044-D46A-48DC-9836-172A2553ABC4}" type="presParOf" srcId="{948C158F-C730-476D-8F2B-488779D8A32B}" destId="{254C4C78-2869-47BF-9D28-33B3688701D3}" srcOrd="3" destOrd="0" presId="urn:microsoft.com/office/officeart/2005/8/layout/pyramid2"/>
    <dgm:cxn modelId="{EFF45E9B-E10F-4621-9B81-6CF285E458A6}" type="presParOf" srcId="{948C158F-C730-476D-8F2B-488779D8A32B}" destId="{5FF3C614-E388-4D7E-9D71-D4BB4C6757AF}" srcOrd="4" destOrd="0" presId="urn:microsoft.com/office/officeart/2005/8/layout/pyramid2"/>
    <dgm:cxn modelId="{6A496A93-CE70-48E2-9F81-31614DD05182}" type="presParOf" srcId="{948C158F-C730-476D-8F2B-488779D8A32B}" destId="{A92F5A0D-B905-42A7-8625-EEC240DE8ED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A32BAD-D956-43C9-A8CC-6B591AF34B0E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6D6B1C9-29A0-48C7-A197-F324690223AF}">
      <dgm:prSet custT="1"/>
      <dgm:spPr/>
      <dgm:t>
        <a:bodyPr/>
        <a:lstStyle/>
        <a:p>
          <a:pPr marL="228600" indent="0" algn="l" rtl="0"/>
          <a:r>
            <a:rPr lang="fi-FI" sz="2000" dirty="0">
              <a:latin typeface="+mn-lt"/>
              <a:cs typeface="Arial" pitchFamily="34" charset="0"/>
            </a:rPr>
            <a:t>Penilaian apakah suatu kelalaian-pencantuman atau </a:t>
          </a:r>
          <a:r>
            <a:rPr lang="en-US" sz="2000" dirty="0" err="1">
              <a:latin typeface="+mn-lt"/>
              <a:cs typeface="Arial" pitchFamily="34" charset="0"/>
            </a:rPr>
            <a:t>kesalahan-pencatatan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dapat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memengaruhi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keputusan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ekonomi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pemakai</a:t>
          </a:r>
          <a:r>
            <a:rPr lang="en-US" sz="2000" dirty="0">
              <a:latin typeface="+mn-lt"/>
              <a:cs typeface="Arial" pitchFamily="34" charset="0"/>
            </a:rPr>
            <a:t>, </a:t>
          </a:r>
          <a:r>
            <a:rPr lang="en-US" sz="2000" dirty="0" err="1">
              <a:latin typeface="+mn-lt"/>
              <a:cs typeface="Arial" pitchFamily="34" charset="0"/>
            </a:rPr>
            <a:t>dan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menjadi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b="1" dirty="0">
              <a:latin typeface="+mn-lt"/>
              <a:cs typeface="Arial" pitchFamily="34" charset="0"/>
            </a:rPr>
            <a:t>material</a:t>
          </a:r>
          <a:r>
            <a:rPr lang="en-US" sz="2000" dirty="0">
              <a:latin typeface="+mn-lt"/>
              <a:cs typeface="Arial" pitchFamily="34" charset="0"/>
            </a:rPr>
            <a:t>, </a:t>
          </a:r>
          <a:r>
            <a:rPr lang="en-US" sz="2000" dirty="0" err="1">
              <a:latin typeface="+mn-lt"/>
              <a:cs typeface="Arial" pitchFamily="34" charset="0"/>
            </a:rPr>
            <a:t>memerlukan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pertimbangan</a:t>
          </a:r>
          <a:r>
            <a:rPr lang="en-US" sz="2000" b="1" dirty="0">
              <a:latin typeface="+mn-lt"/>
              <a:cs typeface="Arial" pitchFamily="34" charset="0"/>
            </a:rPr>
            <a:t> </a:t>
          </a:r>
          <a:r>
            <a:rPr lang="en-US" sz="2000" b="1" dirty="0" err="1">
              <a:latin typeface="+mn-lt"/>
              <a:cs typeface="Arial" pitchFamily="34" charset="0"/>
            </a:rPr>
            <a:t>karakteristik</a:t>
          </a:r>
          <a:r>
            <a:rPr lang="en-US" sz="2000" b="1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pemakai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tersebut</a:t>
          </a:r>
          <a:r>
            <a:rPr lang="en-US" sz="2000" dirty="0">
              <a:latin typeface="+mn-lt"/>
            </a:rPr>
            <a:t>. </a:t>
          </a:r>
        </a:p>
      </dgm:t>
    </dgm:pt>
    <dgm:pt modelId="{B554B16B-0CA4-4620-85E3-FF1EF68D4105}" type="parTrans" cxnId="{0E08A273-C6F5-4881-91A6-9EFA5D8AC77C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41897869-2DEA-4C37-9A80-F48FB41F5678}" type="sibTrans" cxnId="{0E08A273-C6F5-4881-91A6-9EFA5D8AC77C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9E3A0308-8C40-4202-9BCC-0F4BF568E592}">
      <dgm:prSet custT="1"/>
      <dgm:spPr/>
      <dgm:t>
        <a:bodyPr/>
        <a:lstStyle/>
        <a:p>
          <a:pPr marL="228600" indent="0" algn="l" rtl="0"/>
          <a:r>
            <a:rPr lang="en-US" sz="2000" dirty="0" err="1">
              <a:latin typeface="+mn-lt"/>
              <a:cs typeface="Arial" pitchFamily="34" charset="0"/>
            </a:rPr>
            <a:t>Penilaian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tersebut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perlu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mempertimbangkan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bagaimana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pemakai</a:t>
          </a:r>
          <a:r>
            <a:rPr lang="en-US" sz="2000" dirty="0">
              <a:latin typeface="+mn-lt"/>
              <a:cs typeface="Arial" pitchFamily="34" charset="0"/>
            </a:rPr>
            <a:t> yang </a:t>
          </a:r>
          <a:r>
            <a:rPr lang="en-US" sz="2000" dirty="0" err="1">
              <a:latin typeface="+mn-lt"/>
              <a:cs typeface="Arial" pitchFamily="34" charset="0"/>
            </a:rPr>
            <a:t>dimaksud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diperkirakan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terpengaruh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secara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rasional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dalam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pengambilan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keputusan</a:t>
          </a:r>
          <a:r>
            <a:rPr lang="en-US" sz="2000" dirty="0">
              <a:latin typeface="+mn-lt"/>
              <a:cs typeface="Arial" pitchFamily="34" charset="0"/>
            </a:rPr>
            <a:t> </a:t>
          </a:r>
          <a:r>
            <a:rPr lang="en-US" sz="2000" dirty="0" err="1">
              <a:latin typeface="+mn-lt"/>
              <a:cs typeface="Arial" pitchFamily="34" charset="0"/>
            </a:rPr>
            <a:t>ekonomi</a:t>
          </a:r>
          <a:r>
            <a:rPr lang="en-US" sz="2000" dirty="0">
              <a:latin typeface="+mn-lt"/>
              <a:cs typeface="Arial" pitchFamily="34" charset="0"/>
            </a:rPr>
            <a:t>.</a:t>
          </a:r>
        </a:p>
      </dgm:t>
    </dgm:pt>
    <dgm:pt modelId="{8E1176E1-9AC3-4321-B19B-8C54C155F372}" type="parTrans" cxnId="{EFF34DC9-81C1-48CC-9FB3-1085BFEEA4B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DD0483D0-E6CC-4914-B9CB-721BA2D7652A}" type="sibTrans" cxnId="{EFF34DC9-81C1-48CC-9FB3-1085BFEEA4B8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3FFA15D8-7CEB-4C5A-AF88-1A8870EF4A4B}" type="pres">
      <dgm:prSet presAssocID="{D5A32BAD-D956-43C9-A8CC-6B591AF34B0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594F49A-7F62-4E21-AF61-91D102753778}" type="pres">
      <dgm:prSet presAssocID="{96D6B1C9-29A0-48C7-A197-F324690223AF}" presName="horFlow" presStyleCnt="0"/>
      <dgm:spPr/>
    </dgm:pt>
    <dgm:pt modelId="{D94FA5D8-FB5C-400A-88A5-70C6747658C2}" type="pres">
      <dgm:prSet presAssocID="{96D6B1C9-29A0-48C7-A197-F324690223AF}" presName="bigChev" presStyleLbl="node1" presStyleIdx="0" presStyleCnt="2" custScaleX="123633" custScaleY="76436" custLinFactNeighborX="2349" custLinFactNeighborY="-13778"/>
      <dgm:spPr/>
    </dgm:pt>
    <dgm:pt modelId="{6F299417-22CB-499C-9035-F735E78ED7AC}" type="pres">
      <dgm:prSet presAssocID="{96D6B1C9-29A0-48C7-A197-F324690223AF}" presName="vSp" presStyleCnt="0"/>
      <dgm:spPr/>
    </dgm:pt>
    <dgm:pt modelId="{25D86FAE-A4E8-4CD9-8F66-4728BFBF818F}" type="pres">
      <dgm:prSet presAssocID="{9E3A0308-8C40-4202-9BCC-0F4BF568E592}" presName="horFlow" presStyleCnt="0"/>
      <dgm:spPr/>
    </dgm:pt>
    <dgm:pt modelId="{6235019F-BEDC-41EE-8256-C1A5C84E4A1C}" type="pres">
      <dgm:prSet presAssocID="{9E3A0308-8C40-4202-9BCC-0F4BF568E592}" presName="bigChev" presStyleLbl="node1" presStyleIdx="1" presStyleCnt="2" custScaleX="123633" custScaleY="76436" custLinFactNeighborX="1568" custLinFactNeighborY="-11165"/>
      <dgm:spPr/>
    </dgm:pt>
  </dgm:ptLst>
  <dgm:cxnLst>
    <dgm:cxn modelId="{FA61E512-45D5-45D9-A934-67EC13127DC5}" type="presOf" srcId="{96D6B1C9-29A0-48C7-A197-F324690223AF}" destId="{D94FA5D8-FB5C-400A-88A5-70C6747658C2}" srcOrd="0" destOrd="0" presId="urn:microsoft.com/office/officeart/2005/8/layout/lProcess3"/>
    <dgm:cxn modelId="{0E08A273-C6F5-4881-91A6-9EFA5D8AC77C}" srcId="{D5A32BAD-D956-43C9-A8CC-6B591AF34B0E}" destId="{96D6B1C9-29A0-48C7-A197-F324690223AF}" srcOrd="0" destOrd="0" parTransId="{B554B16B-0CA4-4620-85E3-FF1EF68D4105}" sibTransId="{41897869-2DEA-4C37-9A80-F48FB41F5678}"/>
    <dgm:cxn modelId="{8E392998-2E7C-4151-9875-853FDD59CFD0}" type="presOf" srcId="{D5A32BAD-D956-43C9-A8CC-6B591AF34B0E}" destId="{3FFA15D8-7CEB-4C5A-AF88-1A8870EF4A4B}" srcOrd="0" destOrd="0" presId="urn:microsoft.com/office/officeart/2005/8/layout/lProcess3"/>
    <dgm:cxn modelId="{703F25BC-05DA-419C-94B6-5AB549C6048C}" type="presOf" srcId="{9E3A0308-8C40-4202-9BCC-0F4BF568E592}" destId="{6235019F-BEDC-41EE-8256-C1A5C84E4A1C}" srcOrd="0" destOrd="0" presId="urn:microsoft.com/office/officeart/2005/8/layout/lProcess3"/>
    <dgm:cxn modelId="{EFF34DC9-81C1-48CC-9FB3-1085BFEEA4B8}" srcId="{D5A32BAD-D956-43C9-A8CC-6B591AF34B0E}" destId="{9E3A0308-8C40-4202-9BCC-0F4BF568E592}" srcOrd="1" destOrd="0" parTransId="{8E1176E1-9AC3-4321-B19B-8C54C155F372}" sibTransId="{DD0483D0-E6CC-4914-B9CB-721BA2D7652A}"/>
    <dgm:cxn modelId="{43A237DE-3DA7-4A66-AC78-9C7123106667}" type="presParOf" srcId="{3FFA15D8-7CEB-4C5A-AF88-1A8870EF4A4B}" destId="{3594F49A-7F62-4E21-AF61-91D102753778}" srcOrd="0" destOrd="0" presId="urn:microsoft.com/office/officeart/2005/8/layout/lProcess3"/>
    <dgm:cxn modelId="{D374824E-0630-4223-99ED-6CBABC232676}" type="presParOf" srcId="{3594F49A-7F62-4E21-AF61-91D102753778}" destId="{D94FA5D8-FB5C-400A-88A5-70C6747658C2}" srcOrd="0" destOrd="0" presId="urn:microsoft.com/office/officeart/2005/8/layout/lProcess3"/>
    <dgm:cxn modelId="{9898A63E-2828-4FCF-A7E6-0D5DF0ED9084}" type="presParOf" srcId="{3FFA15D8-7CEB-4C5A-AF88-1A8870EF4A4B}" destId="{6F299417-22CB-499C-9035-F735E78ED7AC}" srcOrd="1" destOrd="0" presId="urn:microsoft.com/office/officeart/2005/8/layout/lProcess3"/>
    <dgm:cxn modelId="{A27E074C-AAAE-4876-89F1-B5786AEDD2C9}" type="presParOf" srcId="{3FFA15D8-7CEB-4C5A-AF88-1A8870EF4A4B}" destId="{25D86FAE-A4E8-4CD9-8F66-4728BFBF818F}" srcOrd="2" destOrd="0" presId="urn:microsoft.com/office/officeart/2005/8/layout/lProcess3"/>
    <dgm:cxn modelId="{0C691A18-7934-40B8-928A-8195192E1806}" type="presParOf" srcId="{25D86FAE-A4E8-4CD9-8F66-4728BFBF818F}" destId="{6235019F-BEDC-41EE-8256-C1A5C84E4A1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37EB1A-4C57-4228-8543-6E8AEAF9E3EB}" type="doc">
      <dgm:prSet loTypeId="urn:microsoft.com/office/officeart/2005/8/layout/vList5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6E2402F-9956-4E98-8EC6-5008C7F0B91B}">
      <dgm:prSet custT="1"/>
      <dgm:spPr/>
      <dgm:t>
        <a:bodyPr/>
        <a:lstStyle/>
        <a:p>
          <a:pPr algn="l" rtl="0"/>
          <a:r>
            <a:rPr lang="id-ID" sz="2000" dirty="0">
              <a:latin typeface="+mn-lt"/>
              <a:cs typeface="Arial" pitchFamily="34" charset="0"/>
            </a:rPr>
            <a:t>Ketika suatu SAK secara spesifik berlaku </a:t>
          </a:r>
          <a:r>
            <a:rPr lang="fi-FI" sz="2000" dirty="0">
              <a:latin typeface="+mn-lt"/>
              <a:cs typeface="Arial" pitchFamily="34" charset="0"/>
            </a:rPr>
            <a:t>untuk suatu transaksi</a:t>
          </a:r>
          <a:r>
            <a:rPr lang="id-ID" sz="2000" dirty="0">
              <a:latin typeface="+mn-lt"/>
              <a:cs typeface="Arial" pitchFamily="34" charset="0"/>
            </a:rPr>
            <a:t> </a:t>
          </a:r>
          <a:r>
            <a:rPr lang="id-ID" sz="2000" dirty="0">
              <a:latin typeface="+mn-lt"/>
              <a:cs typeface="Arial" pitchFamily="34" charset="0"/>
              <a:sym typeface="Wingdings"/>
            </a:rPr>
            <a:t></a:t>
          </a:r>
          <a:r>
            <a:rPr lang="id-ID" sz="2000" dirty="0">
              <a:latin typeface="+mn-lt"/>
              <a:cs typeface="Arial" pitchFamily="34" charset="0"/>
            </a:rPr>
            <a:t> kebijakan akuntansi yang diterapkan untuk pos tersebut menggunakan PSAK tersebut</a:t>
          </a:r>
          <a:r>
            <a:rPr lang="id-ID" sz="2000" dirty="0">
              <a:latin typeface="Arial" pitchFamily="34" charset="0"/>
              <a:cs typeface="Arial" pitchFamily="34" charset="0"/>
            </a:rPr>
            <a:t>.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B11C005-8A26-4816-AB5B-F504A72B3AE4}" type="parTrans" cxnId="{C2CF1542-09DF-4406-AE1C-1BAE3A5C0918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F2768D92-6F0D-4758-90CA-5EA5216F1DEE}" type="sibTrans" cxnId="{C2CF1542-09DF-4406-AE1C-1BAE3A5C0918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7E72C89D-8887-41B0-AAB9-DC8DE5A41138}">
      <dgm:prSet custT="1"/>
      <dgm:spPr/>
      <dgm:t>
        <a:bodyPr/>
        <a:lstStyle/>
        <a:p>
          <a:pPr algn="l" rtl="0"/>
          <a:r>
            <a:rPr lang="en-GB" sz="2000" dirty="0" err="1">
              <a:latin typeface="+mn-lt"/>
              <a:cs typeface="Arial" pitchFamily="34" charset="0"/>
            </a:rPr>
            <a:t>Tidak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ada</a:t>
          </a:r>
          <a:r>
            <a:rPr lang="en-GB" sz="2000" dirty="0">
              <a:latin typeface="+mn-lt"/>
              <a:cs typeface="Arial" pitchFamily="34" charset="0"/>
            </a:rPr>
            <a:t> SAK yang </a:t>
          </a:r>
          <a:r>
            <a:rPr lang="en-GB" sz="2000" dirty="0" err="1">
              <a:latin typeface="+mn-lt"/>
              <a:cs typeface="Arial" pitchFamily="34" charset="0"/>
            </a:rPr>
            <a:t>secara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spesifik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>
              <a:latin typeface="+mn-lt"/>
              <a:cs typeface="Arial" pitchFamily="34" charset="0"/>
              <a:sym typeface="Wingdings"/>
            </a:rPr>
            <a:t>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manajemen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menggunakan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pertimbangannya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dalam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mengembangkan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dan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menerapkan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suatu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kebijakan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akuntansi</a:t>
          </a:r>
          <a:r>
            <a:rPr lang="en-GB" sz="2000" dirty="0">
              <a:latin typeface="+mn-lt"/>
              <a:cs typeface="Arial" pitchFamily="34" charset="0"/>
            </a:rPr>
            <a:t> yang </a:t>
          </a:r>
          <a:r>
            <a:rPr lang="en-GB" sz="2000" dirty="0" err="1">
              <a:latin typeface="+mn-lt"/>
              <a:cs typeface="Arial" pitchFamily="34" charset="0"/>
            </a:rPr>
            <a:t>menghasilkan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informasi</a:t>
          </a:r>
          <a:r>
            <a:rPr lang="en-GB" sz="2000" dirty="0">
              <a:latin typeface="+mn-lt"/>
              <a:cs typeface="Arial" pitchFamily="34" charset="0"/>
            </a:rPr>
            <a:t> yang </a:t>
          </a:r>
          <a:r>
            <a:rPr lang="en-GB" sz="2000" dirty="0" err="1">
              <a:latin typeface="+mn-lt"/>
              <a:cs typeface="Arial" pitchFamily="34" charset="0"/>
            </a:rPr>
            <a:t>relevan</a:t>
          </a:r>
          <a:r>
            <a:rPr lang="en-GB" sz="2000" dirty="0">
              <a:latin typeface="+mn-lt"/>
              <a:cs typeface="Arial" pitchFamily="34" charset="0"/>
            </a:rPr>
            <a:t> &amp; </a:t>
          </a:r>
          <a:r>
            <a:rPr lang="en-GB" sz="2000" dirty="0" err="1">
              <a:latin typeface="+mn-lt"/>
              <a:cs typeface="Arial" pitchFamily="34" charset="0"/>
            </a:rPr>
            <a:t>andal</a:t>
          </a:r>
          <a:r>
            <a:rPr lang="en-GB" sz="2000" dirty="0">
              <a:latin typeface="+mn-lt"/>
              <a:cs typeface="Arial" pitchFamily="34" charset="0"/>
            </a:rPr>
            <a:t> (</a:t>
          </a:r>
          <a:r>
            <a:rPr lang="en-GB" sz="2000" dirty="0" err="1">
              <a:latin typeface="+mn-lt"/>
              <a:cs typeface="Arial" pitchFamily="34" charset="0"/>
            </a:rPr>
            <a:t>menyajikan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jujur</a:t>
          </a:r>
          <a:r>
            <a:rPr lang="en-GB" sz="2000" dirty="0">
              <a:latin typeface="+mn-lt"/>
              <a:cs typeface="Arial" pitchFamily="34" charset="0"/>
            </a:rPr>
            <a:t>, </a:t>
          </a:r>
          <a:r>
            <a:rPr lang="en-GB" sz="2000" dirty="0" err="1">
              <a:latin typeface="+mn-lt"/>
              <a:cs typeface="Arial" pitchFamily="34" charset="0"/>
            </a:rPr>
            <a:t>mencerminkan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subtansi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ekonomi,netral</a:t>
          </a:r>
          <a:r>
            <a:rPr lang="en-GB" sz="2000" dirty="0">
              <a:latin typeface="+mn-lt"/>
              <a:cs typeface="Arial" pitchFamily="34" charset="0"/>
            </a:rPr>
            <a:t>, </a:t>
          </a:r>
          <a:r>
            <a:rPr lang="en-GB" sz="2000" dirty="0" err="1">
              <a:latin typeface="+mn-lt"/>
              <a:cs typeface="Arial" pitchFamily="34" charset="0"/>
            </a:rPr>
            <a:t>pertimbangan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sehat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dan</a:t>
          </a:r>
          <a:r>
            <a:rPr lang="en-GB" sz="2000" dirty="0">
              <a:latin typeface="+mn-lt"/>
              <a:cs typeface="Arial" pitchFamily="34" charset="0"/>
            </a:rPr>
            <a:t> </a:t>
          </a:r>
          <a:r>
            <a:rPr lang="en-GB" sz="2000" dirty="0" err="1">
              <a:latin typeface="+mn-lt"/>
              <a:cs typeface="Arial" pitchFamily="34" charset="0"/>
            </a:rPr>
            <a:t>lengkap</a:t>
          </a:r>
          <a:r>
            <a:rPr lang="en-GB" sz="2000" dirty="0">
              <a:latin typeface="+mn-lt"/>
              <a:cs typeface="Arial" pitchFamily="34" charset="0"/>
            </a:rPr>
            <a:t>).</a:t>
          </a:r>
          <a:endParaRPr lang="en-US" sz="2000" dirty="0">
            <a:latin typeface="+mn-lt"/>
            <a:cs typeface="Arial" pitchFamily="34" charset="0"/>
          </a:endParaRPr>
        </a:p>
      </dgm:t>
    </dgm:pt>
    <dgm:pt modelId="{E6320780-396F-4B46-9BF0-D6AC79F83860}" type="parTrans" cxnId="{41EC1D25-DB6B-41DC-91BA-87F2CC3865B8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E35E8965-1AF7-4A47-8E1C-5368A43B5209}" type="sibTrans" cxnId="{41EC1D25-DB6B-41DC-91BA-87F2CC3865B8}">
      <dgm:prSet/>
      <dgm:spPr/>
      <dgm:t>
        <a:bodyPr/>
        <a:lstStyle/>
        <a:p>
          <a:endParaRPr lang="en-US" sz="1600">
            <a:latin typeface="Arial" pitchFamily="34" charset="0"/>
            <a:cs typeface="Arial" pitchFamily="34" charset="0"/>
          </a:endParaRPr>
        </a:p>
      </dgm:t>
    </dgm:pt>
    <dgm:pt modelId="{964262AB-A4FA-4001-8119-F9D7F76DCFC2}">
      <dgm:prSet custT="1"/>
      <dgm:spPr/>
      <dgm:t>
        <a:bodyPr/>
        <a:lstStyle/>
        <a:p>
          <a:pPr algn="l" rtl="0"/>
          <a:r>
            <a:rPr lang="en-US" sz="2800" b="1" dirty="0">
              <a:latin typeface="+mj-lt"/>
              <a:cs typeface="Arial" pitchFamily="34" charset="0"/>
            </a:rPr>
            <a:t>      PSAK SPESIFIK</a:t>
          </a:r>
        </a:p>
      </dgm:t>
    </dgm:pt>
    <dgm:pt modelId="{941A5028-55B6-4948-BFEA-32670D879496}" type="parTrans" cxnId="{272DE447-6D9B-4EB9-9E4A-C5011EB1C155}">
      <dgm:prSet/>
      <dgm:spPr/>
      <dgm:t>
        <a:bodyPr/>
        <a:lstStyle/>
        <a:p>
          <a:endParaRPr lang="en-US"/>
        </a:p>
      </dgm:t>
    </dgm:pt>
    <dgm:pt modelId="{7F96FC70-C4A1-4C90-B9D8-52C326D85534}" type="sibTrans" cxnId="{272DE447-6D9B-4EB9-9E4A-C5011EB1C155}">
      <dgm:prSet/>
      <dgm:spPr/>
      <dgm:t>
        <a:bodyPr/>
        <a:lstStyle/>
        <a:p>
          <a:endParaRPr lang="en-US"/>
        </a:p>
      </dgm:t>
    </dgm:pt>
    <dgm:pt modelId="{7D3693D7-FD86-40B2-B559-AD32909BBD66}">
      <dgm:prSet custT="1"/>
      <dgm:spPr/>
      <dgm:t>
        <a:bodyPr/>
        <a:lstStyle/>
        <a:p>
          <a:pPr algn="l" rtl="0"/>
          <a:r>
            <a:rPr lang="en-US" sz="2800" b="1" dirty="0">
              <a:latin typeface="+mj-lt"/>
              <a:cs typeface="Arial" pitchFamily="34" charset="0"/>
            </a:rPr>
            <a:t>TIDAK ADA PSAK SPESIFIK</a:t>
          </a:r>
        </a:p>
      </dgm:t>
    </dgm:pt>
    <dgm:pt modelId="{29C01574-70F6-4A7B-A047-10738B6E65CB}" type="parTrans" cxnId="{5F53C3BD-B19E-4036-8D83-246A544BA246}">
      <dgm:prSet/>
      <dgm:spPr/>
      <dgm:t>
        <a:bodyPr/>
        <a:lstStyle/>
        <a:p>
          <a:endParaRPr lang="en-US"/>
        </a:p>
      </dgm:t>
    </dgm:pt>
    <dgm:pt modelId="{A1F0A838-5006-4D1A-8CC4-D147CFA6ECD3}" type="sibTrans" cxnId="{5F53C3BD-B19E-4036-8D83-246A544BA246}">
      <dgm:prSet/>
      <dgm:spPr/>
      <dgm:t>
        <a:bodyPr/>
        <a:lstStyle/>
        <a:p>
          <a:endParaRPr lang="en-US"/>
        </a:p>
      </dgm:t>
    </dgm:pt>
    <dgm:pt modelId="{10506705-37A0-4B02-8831-F97CB609AF37}" type="pres">
      <dgm:prSet presAssocID="{1237EB1A-4C57-4228-8543-6E8AEAF9E3EB}" presName="Name0" presStyleCnt="0">
        <dgm:presLayoutVars>
          <dgm:dir/>
          <dgm:animLvl val="lvl"/>
          <dgm:resizeHandles val="exact"/>
        </dgm:presLayoutVars>
      </dgm:prSet>
      <dgm:spPr/>
    </dgm:pt>
    <dgm:pt modelId="{C3D98B78-B026-4C1B-B555-A5D0E0A8EE66}" type="pres">
      <dgm:prSet presAssocID="{964262AB-A4FA-4001-8119-F9D7F76DCFC2}" presName="linNode" presStyleCnt="0"/>
      <dgm:spPr/>
    </dgm:pt>
    <dgm:pt modelId="{BBEADF48-E227-45A1-814C-65DDF170267F}" type="pres">
      <dgm:prSet presAssocID="{964262AB-A4FA-4001-8119-F9D7F76DCFC2}" presName="parentText" presStyleLbl="node1" presStyleIdx="0" presStyleCnt="2" custScaleY="79549">
        <dgm:presLayoutVars>
          <dgm:chMax val="1"/>
          <dgm:bulletEnabled val="1"/>
        </dgm:presLayoutVars>
      </dgm:prSet>
      <dgm:spPr/>
    </dgm:pt>
    <dgm:pt modelId="{6534CCD8-639A-44C3-899F-C44A9190A3D8}" type="pres">
      <dgm:prSet presAssocID="{964262AB-A4FA-4001-8119-F9D7F76DCFC2}" presName="descendantText" presStyleLbl="alignAccFollowNode1" presStyleIdx="0" presStyleCnt="2">
        <dgm:presLayoutVars>
          <dgm:bulletEnabled val="1"/>
        </dgm:presLayoutVars>
      </dgm:prSet>
      <dgm:spPr/>
    </dgm:pt>
    <dgm:pt modelId="{722933EE-1E85-4596-9C4C-995D9934B4E4}" type="pres">
      <dgm:prSet presAssocID="{7F96FC70-C4A1-4C90-B9D8-52C326D85534}" presName="sp" presStyleCnt="0"/>
      <dgm:spPr/>
    </dgm:pt>
    <dgm:pt modelId="{8E7E14C1-B826-41A0-ABDB-37BEB89CC5F3}" type="pres">
      <dgm:prSet presAssocID="{7D3693D7-FD86-40B2-B559-AD32909BBD66}" presName="linNode" presStyleCnt="0"/>
      <dgm:spPr/>
    </dgm:pt>
    <dgm:pt modelId="{89D6A543-F9D3-4690-BDD6-33EA27EB8428}" type="pres">
      <dgm:prSet presAssocID="{7D3693D7-FD86-40B2-B559-AD32909BBD66}" presName="parentText" presStyleLbl="node1" presStyleIdx="1" presStyleCnt="2" custScaleY="128753" custLinFactNeighborX="1282" custLinFactNeighborY="19">
        <dgm:presLayoutVars>
          <dgm:chMax val="1"/>
          <dgm:bulletEnabled val="1"/>
        </dgm:presLayoutVars>
      </dgm:prSet>
      <dgm:spPr/>
    </dgm:pt>
    <dgm:pt modelId="{12067770-9FF7-40EB-ABFD-BE1525441E71}" type="pres">
      <dgm:prSet presAssocID="{7D3693D7-FD86-40B2-B559-AD32909BBD66}" presName="descendantText" presStyleLbl="alignAccFollowNode1" presStyleIdx="1" presStyleCnt="2" custScaleY="157621">
        <dgm:presLayoutVars>
          <dgm:bulletEnabled val="1"/>
        </dgm:presLayoutVars>
      </dgm:prSet>
      <dgm:spPr/>
    </dgm:pt>
  </dgm:ptLst>
  <dgm:cxnLst>
    <dgm:cxn modelId="{7DBFB30D-4F6F-4862-909C-024F3F6E832C}" type="presOf" srcId="{964262AB-A4FA-4001-8119-F9D7F76DCFC2}" destId="{BBEADF48-E227-45A1-814C-65DDF170267F}" srcOrd="0" destOrd="0" presId="urn:microsoft.com/office/officeart/2005/8/layout/vList5"/>
    <dgm:cxn modelId="{41EC1D25-DB6B-41DC-91BA-87F2CC3865B8}" srcId="{7D3693D7-FD86-40B2-B559-AD32909BBD66}" destId="{7E72C89D-8887-41B0-AAB9-DC8DE5A41138}" srcOrd="0" destOrd="0" parTransId="{E6320780-396F-4B46-9BF0-D6AC79F83860}" sibTransId="{E35E8965-1AF7-4A47-8E1C-5368A43B5209}"/>
    <dgm:cxn modelId="{C2CF1542-09DF-4406-AE1C-1BAE3A5C0918}" srcId="{964262AB-A4FA-4001-8119-F9D7F76DCFC2}" destId="{56E2402F-9956-4E98-8EC6-5008C7F0B91B}" srcOrd="0" destOrd="0" parTransId="{DB11C005-8A26-4816-AB5B-F504A72B3AE4}" sibTransId="{F2768D92-6F0D-4758-90CA-5EA5216F1DEE}"/>
    <dgm:cxn modelId="{272DE447-6D9B-4EB9-9E4A-C5011EB1C155}" srcId="{1237EB1A-4C57-4228-8543-6E8AEAF9E3EB}" destId="{964262AB-A4FA-4001-8119-F9D7F76DCFC2}" srcOrd="0" destOrd="0" parTransId="{941A5028-55B6-4948-BFEA-32670D879496}" sibTransId="{7F96FC70-C4A1-4C90-B9D8-52C326D85534}"/>
    <dgm:cxn modelId="{8656E056-FFF8-42C8-AC64-0A686AAD8DCC}" type="presOf" srcId="{1237EB1A-4C57-4228-8543-6E8AEAF9E3EB}" destId="{10506705-37A0-4B02-8831-F97CB609AF37}" srcOrd="0" destOrd="0" presId="urn:microsoft.com/office/officeart/2005/8/layout/vList5"/>
    <dgm:cxn modelId="{DBABB578-00F3-4C0D-9736-506D467E9588}" type="presOf" srcId="{56E2402F-9956-4E98-8EC6-5008C7F0B91B}" destId="{6534CCD8-639A-44C3-899F-C44A9190A3D8}" srcOrd="0" destOrd="0" presId="urn:microsoft.com/office/officeart/2005/8/layout/vList5"/>
    <dgm:cxn modelId="{E2D526A2-42C7-47CE-8283-B313A11038E4}" type="presOf" srcId="{7D3693D7-FD86-40B2-B559-AD32909BBD66}" destId="{89D6A543-F9D3-4690-BDD6-33EA27EB8428}" srcOrd="0" destOrd="0" presId="urn:microsoft.com/office/officeart/2005/8/layout/vList5"/>
    <dgm:cxn modelId="{5F53C3BD-B19E-4036-8D83-246A544BA246}" srcId="{1237EB1A-4C57-4228-8543-6E8AEAF9E3EB}" destId="{7D3693D7-FD86-40B2-B559-AD32909BBD66}" srcOrd="1" destOrd="0" parTransId="{29C01574-70F6-4A7B-A047-10738B6E65CB}" sibTransId="{A1F0A838-5006-4D1A-8CC4-D147CFA6ECD3}"/>
    <dgm:cxn modelId="{D4B380C7-3CF7-4E7E-AD42-0A2A43694AC7}" type="presOf" srcId="{7E72C89D-8887-41B0-AAB9-DC8DE5A41138}" destId="{12067770-9FF7-40EB-ABFD-BE1525441E71}" srcOrd="0" destOrd="0" presId="urn:microsoft.com/office/officeart/2005/8/layout/vList5"/>
    <dgm:cxn modelId="{3C979662-90B5-44A6-BCC7-DA1AEE0CE765}" type="presParOf" srcId="{10506705-37A0-4B02-8831-F97CB609AF37}" destId="{C3D98B78-B026-4C1B-B555-A5D0E0A8EE66}" srcOrd="0" destOrd="0" presId="urn:microsoft.com/office/officeart/2005/8/layout/vList5"/>
    <dgm:cxn modelId="{FE834836-6ABE-4A18-A06F-943F9CB2A3C2}" type="presParOf" srcId="{C3D98B78-B026-4C1B-B555-A5D0E0A8EE66}" destId="{BBEADF48-E227-45A1-814C-65DDF170267F}" srcOrd="0" destOrd="0" presId="urn:microsoft.com/office/officeart/2005/8/layout/vList5"/>
    <dgm:cxn modelId="{4BDBB894-C93C-4AF8-8851-3406FAC44FEC}" type="presParOf" srcId="{C3D98B78-B026-4C1B-B555-A5D0E0A8EE66}" destId="{6534CCD8-639A-44C3-899F-C44A9190A3D8}" srcOrd="1" destOrd="0" presId="urn:microsoft.com/office/officeart/2005/8/layout/vList5"/>
    <dgm:cxn modelId="{2412F0E1-FD46-4CB5-886E-B49E4A146BF8}" type="presParOf" srcId="{10506705-37A0-4B02-8831-F97CB609AF37}" destId="{722933EE-1E85-4596-9C4C-995D9934B4E4}" srcOrd="1" destOrd="0" presId="urn:microsoft.com/office/officeart/2005/8/layout/vList5"/>
    <dgm:cxn modelId="{4A5DDA8E-02D4-4AA8-8176-6CD5F545407E}" type="presParOf" srcId="{10506705-37A0-4B02-8831-F97CB609AF37}" destId="{8E7E14C1-B826-41A0-ABDB-37BEB89CC5F3}" srcOrd="2" destOrd="0" presId="urn:microsoft.com/office/officeart/2005/8/layout/vList5"/>
    <dgm:cxn modelId="{655B366D-C48B-4745-9471-29484BB33A61}" type="presParOf" srcId="{8E7E14C1-B826-41A0-ABDB-37BEB89CC5F3}" destId="{89D6A543-F9D3-4690-BDD6-33EA27EB8428}" srcOrd="0" destOrd="0" presId="urn:microsoft.com/office/officeart/2005/8/layout/vList5"/>
    <dgm:cxn modelId="{84BD516E-54E6-441D-90AF-04098295B7E6}" type="presParOf" srcId="{8E7E14C1-B826-41A0-ABDB-37BEB89CC5F3}" destId="{12067770-9FF7-40EB-ABFD-BE1525441E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F8B7B6-1FB1-4FF2-8457-9DB83475AE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9C107D-169A-4471-A5FF-88399DB9C75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Sumber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acuan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manajemen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dalam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membuat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pertimbangan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dalam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penerapan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kebijakan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(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urutan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):</a:t>
          </a:r>
          <a:endParaRPr lang="en-US" sz="220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A22010B1-C774-4166-A5DC-F3CE74DC8AC5}" type="parTrans" cxnId="{C03625B4-2558-46A8-BD83-AD5F57BE556A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5C6D5086-2D9A-4EE4-9EFA-18EB92279DA7}" type="sibTrans" cxnId="{C03625B4-2558-46A8-BD83-AD5F57BE556A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1A122089-69AD-46CF-A1CA-E0BE63BFD6CD}">
      <dgm:prSet custT="1"/>
      <dgm:spPr/>
      <dgm:t>
        <a:bodyPr/>
        <a:lstStyle/>
        <a:p>
          <a:pPr rtl="0"/>
          <a:r>
            <a:rPr lang="en-GB" sz="2000" dirty="0" err="1">
              <a:latin typeface="+mj-lt"/>
              <a:cs typeface="Arial" pitchFamily="34" charset="0"/>
            </a:rPr>
            <a:t>Persyaratan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panduan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dalam</a:t>
          </a:r>
          <a:r>
            <a:rPr lang="en-GB" sz="2000" dirty="0">
              <a:latin typeface="+mj-lt"/>
              <a:cs typeface="Arial" pitchFamily="34" charset="0"/>
            </a:rPr>
            <a:t> PSAK yang </a:t>
          </a:r>
          <a:r>
            <a:rPr lang="en-GB" sz="2000" dirty="0" err="1">
              <a:latin typeface="+mj-lt"/>
              <a:cs typeface="Arial" pitchFamily="34" charset="0"/>
            </a:rPr>
            <a:t>berhubungan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dengan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masalah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serupa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terkait</a:t>
          </a:r>
          <a:endParaRPr lang="en-US" sz="2000" dirty="0">
            <a:latin typeface="+mj-lt"/>
            <a:cs typeface="Arial" pitchFamily="34" charset="0"/>
          </a:endParaRPr>
        </a:p>
      </dgm:t>
    </dgm:pt>
    <dgm:pt modelId="{01DC93A2-BEAD-4388-80DC-52AD14819CEA}" type="parTrans" cxnId="{4BEB24AF-6E3E-48E7-80F1-3D9ED0C1F5AB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375BAA89-EDA8-440F-B9C4-CDBF9023F271}" type="sibTrans" cxnId="{4BEB24AF-6E3E-48E7-80F1-3D9ED0C1F5AB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E02A3821-189C-4D4B-9144-5D1D63BD4597}">
      <dgm:prSet custT="1"/>
      <dgm:spPr/>
      <dgm:t>
        <a:bodyPr/>
        <a:lstStyle/>
        <a:p>
          <a:pPr rtl="0"/>
          <a:r>
            <a:rPr lang="en-GB" sz="2000" dirty="0" err="1">
              <a:latin typeface="+mj-lt"/>
              <a:cs typeface="Arial" pitchFamily="34" charset="0"/>
            </a:rPr>
            <a:t>Definisi</a:t>
          </a:r>
          <a:r>
            <a:rPr lang="en-GB" sz="2000" dirty="0">
              <a:latin typeface="+mj-lt"/>
              <a:cs typeface="Arial" pitchFamily="34" charset="0"/>
            </a:rPr>
            <a:t>, </a:t>
          </a:r>
          <a:r>
            <a:rPr lang="en-GB" sz="2000" dirty="0" err="1">
              <a:latin typeface="+mj-lt"/>
              <a:cs typeface="Arial" pitchFamily="34" charset="0"/>
            </a:rPr>
            <a:t>kriteria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pengakuan</a:t>
          </a:r>
          <a:r>
            <a:rPr lang="en-GB" sz="2000" dirty="0">
              <a:latin typeface="+mj-lt"/>
              <a:cs typeface="Arial" pitchFamily="34" charset="0"/>
            </a:rPr>
            <a:t>, </a:t>
          </a:r>
          <a:r>
            <a:rPr lang="en-GB" sz="2000" dirty="0" err="1">
              <a:latin typeface="+mj-lt"/>
              <a:cs typeface="Arial" pitchFamily="34" charset="0"/>
            </a:rPr>
            <a:t>konsep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pengukuran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untuk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aset</a:t>
          </a:r>
          <a:r>
            <a:rPr lang="en-GB" sz="2000" dirty="0">
              <a:latin typeface="+mj-lt"/>
              <a:cs typeface="Arial" pitchFamily="34" charset="0"/>
            </a:rPr>
            <a:t>, </a:t>
          </a:r>
          <a:r>
            <a:rPr lang="en-GB" sz="2000" dirty="0" err="1">
              <a:latin typeface="+mj-lt"/>
              <a:cs typeface="Arial" pitchFamily="34" charset="0"/>
            </a:rPr>
            <a:t>liabilitas</a:t>
          </a:r>
          <a:r>
            <a:rPr lang="en-GB" sz="2000" dirty="0">
              <a:latin typeface="+mj-lt"/>
              <a:cs typeface="Arial" pitchFamily="34" charset="0"/>
            </a:rPr>
            <a:t>, </a:t>
          </a:r>
          <a:r>
            <a:rPr lang="en-GB" sz="2000" dirty="0" err="1">
              <a:latin typeface="+mj-lt"/>
              <a:cs typeface="Arial" pitchFamily="34" charset="0"/>
            </a:rPr>
            <a:t>penghasilan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beban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dalam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Kerangka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Dasar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Penyusunan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dan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Penyajian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Laporan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Keuangan</a:t>
          </a:r>
          <a:endParaRPr lang="en-US" sz="2000" dirty="0">
            <a:latin typeface="+mj-lt"/>
            <a:cs typeface="Arial" pitchFamily="34" charset="0"/>
          </a:endParaRPr>
        </a:p>
      </dgm:t>
    </dgm:pt>
    <dgm:pt modelId="{13F17AC4-AE93-425B-9188-AA8BBDC4CBA7}" type="parTrans" cxnId="{73E22083-6181-4214-8782-BDE46A8B323B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51DF627B-0D48-4F6F-9743-72F205C61285}" type="sibTrans" cxnId="{73E22083-6181-4214-8782-BDE46A8B323B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1C2ED3E9-DD83-4BFB-AC0D-8B422C0898B4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Manajemen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juga </a:t>
          </a:r>
          <a:r>
            <a:rPr lang="en-GB" sz="2200" dirty="0" err="1">
              <a:solidFill>
                <a:schemeClr val="tx1"/>
              </a:solidFill>
              <a:latin typeface="+mj-lt"/>
              <a:cs typeface="Arial" pitchFamily="34" charset="0"/>
            </a:rPr>
            <a:t>menggunakan</a:t>
          </a:r>
          <a:r>
            <a:rPr lang="en-GB" sz="2200" dirty="0">
              <a:solidFill>
                <a:schemeClr val="tx1"/>
              </a:solidFill>
              <a:latin typeface="+mj-lt"/>
              <a:cs typeface="Arial" pitchFamily="34" charset="0"/>
            </a:rPr>
            <a:t> :</a:t>
          </a:r>
          <a:endParaRPr lang="en-US" sz="220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9B796487-E57A-49FE-B99D-E55DB24840DE}" type="parTrans" cxnId="{240253D5-85B7-411A-91DC-7C2DFC4D80FC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43976C5B-7926-4692-A6DD-00B16AAABB42}" type="sibTrans" cxnId="{240253D5-85B7-411A-91DC-7C2DFC4D80FC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AC3E5607-7A83-4784-B411-DECD70FB1024}">
      <dgm:prSet custT="1"/>
      <dgm:spPr/>
      <dgm:t>
        <a:bodyPr/>
        <a:lstStyle/>
        <a:p>
          <a:pPr rtl="0"/>
          <a:r>
            <a:rPr lang="en-GB" sz="2000" dirty="0" err="1">
              <a:latin typeface="+mj-lt"/>
              <a:cs typeface="Arial" pitchFamily="34" charset="0"/>
            </a:rPr>
            <a:t>standar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akuntansi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terkini</a:t>
          </a:r>
          <a:r>
            <a:rPr lang="en-GB" sz="2000" dirty="0">
              <a:latin typeface="+mj-lt"/>
              <a:cs typeface="Arial" pitchFamily="34" charset="0"/>
            </a:rPr>
            <a:t> yang </a:t>
          </a:r>
          <a:r>
            <a:rPr lang="en-GB" sz="2000" dirty="0" err="1">
              <a:latin typeface="+mj-lt"/>
              <a:cs typeface="Arial" pitchFamily="34" charset="0"/>
            </a:rPr>
            <a:t>dikeluarkan</a:t>
          </a:r>
          <a:r>
            <a:rPr lang="en-GB" sz="2000" dirty="0">
              <a:latin typeface="+mj-lt"/>
              <a:cs typeface="Arial" pitchFamily="34" charset="0"/>
            </a:rPr>
            <a:t> badan </a:t>
          </a:r>
          <a:r>
            <a:rPr lang="en-GB" sz="2000" dirty="0" err="1">
              <a:latin typeface="+mj-lt"/>
              <a:cs typeface="Arial" pitchFamily="34" charset="0"/>
            </a:rPr>
            <a:t>penyusun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standar</a:t>
          </a:r>
          <a:r>
            <a:rPr lang="en-GB" sz="2000" dirty="0">
              <a:latin typeface="+mj-lt"/>
              <a:cs typeface="Arial" pitchFamily="34" charset="0"/>
            </a:rPr>
            <a:t> lain yang </a:t>
          </a:r>
          <a:r>
            <a:rPr lang="en-GB" sz="2000" dirty="0" err="1">
              <a:latin typeface="+mj-lt"/>
              <a:cs typeface="Arial" pitchFamily="34" charset="0"/>
            </a:rPr>
            <a:t>menacu</a:t>
          </a:r>
          <a:r>
            <a:rPr lang="en-GB" sz="2000" dirty="0">
              <a:latin typeface="+mj-lt"/>
              <a:cs typeface="Arial" pitchFamily="34" charset="0"/>
            </a:rPr>
            <a:t> pada KDPPLK yang </a:t>
          </a:r>
          <a:r>
            <a:rPr lang="en-GB" sz="2000" dirty="0" err="1">
              <a:latin typeface="+mj-lt"/>
              <a:cs typeface="Arial" pitchFamily="34" charset="0"/>
            </a:rPr>
            <a:t>sama</a:t>
          </a:r>
          <a:endParaRPr lang="en-US" sz="2000" dirty="0">
            <a:latin typeface="+mj-lt"/>
            <a:cs typeface="Arial" pitchFamily="34" charset="0"/>
          </a:endParaRPr>
        </a:p>
      </dgm:t>
    </dgm:pt>
    <dgm:pt modelId="{C41B634F-4404-4CDC-B3DA-94B83E44280F}" type="parTrans" cxnId="{9CFC84B0-973B-456E-B55A-9E995C807DBD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1922498B-8074-455C-8655-3DB1EA420EF8}" type="sibTrans" cxnId="{9CFC84B0-973B-456E-B55A-9E995C807DBD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E7EFBF21-C3F2-4AD8-9FF6-32325CD71CB3}">
      <dgm:prSet custT="1"/>
      <dgm:spPr/>
      <dgm:t>
        <a:bodyPr/>
        <a:lstStyle/>
        <a:p>
          <a:pPr rtl="0"/>
          <a:r>
            <a:rPr lang="en-GB" sz="2000" dirty="0" err="1">
              <a:latin typeface="+mj-lt"/>
              <a:cs typeface="Arial" pitchFamily="34" charset="0"/>
            </a:rPr>
            <a:t>Literatur</a:t>
          </a:r>
          <a:r>
            <a:rPr lang="en-GB" sz="2000" dirty="0">
              <a:latin typeface="+mj-lt"/>
              <a:cs typeface="Arial" pitchFamily="34" charset="0"/>
            </a:rPr>
            <a:t> </a:t>
          </a:r>
          <a:r>
            <a:rPr lang="en-GB" sz="2000" dirty="0" err="1">
              <a:latin typeface="+mj-lt"/>
              <a:cs typeface="Arial" pitchFamily="34" charset="0"/>
            </a:rPr>
            <a:t>akuntansi</a:t>
          </a:r>
          <a:endParaRPr lang="en-US" sz="2000" dirty="0">
            <a:latin typeface="+mj-lt"/>
            <a:cs typeface="Arial" pitchFamily="34" charset="0"/>
          </a:endParaRPr>
        </a:p>
      </dgm:t>
    </dgm:pt>
    <dgm:pt modelId="{C11044F4-D0BA-4D19-8185-60CEF0FFC018}" type="parTrans" cxnId="{809167DC-D04F-4BAD-B16E-E974583946C2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534CCDA0-FA7C-4604-8A47-60B60CA5E6C9}" type="sibTrans" cxnId="{809167DC-D04F-4BAD-B16E-E974583946C2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025F7BF9-14EF-4FF9-A263-7C8B4E68F3F3}">
      <dgm:prSet custT="1"/>
      <dgm:spPr/>
      <dgm:t>
        <a:bodyPr/>
        <a:lstStyle/>
        <a:p>
          <a:pPr rtl="0"/>
          <a:r>
            <a:rPr lang="en-GB" sz="2000">
              <a:latin typeface="+mj-lt"/>
              <a:cs typeface="Arial" pitchFamily="34" charset="0"/>
            </a:rPr>
            <a:t>Praktik akuntansi industri yang berlaku</a:t>
          </a:r>
          <a:endParaRPr lang="en-US" sz="2000">
            <a:latin typeface="+mj-lt"/>
            <a:cs typeface="Arial" pitchFamily="34" charset="0"/>
          </a:endParaRPr>
        </a:p>
      </dgm:t>
    </dgm:pt>
    <dgm:pt modelId="{49A9F3C9-5E3C-4073-8630-165B2A3C5F8D}" type="parTrans" cxnId="{BE75BF28-8899-4129-8925-B6036D9C6E49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8002F119-71CB-4B84-A412-AEB047594F53}" type="sibTrans" cxnId="{BE75BF28-8899-4129-8925-B6036D9C6E49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59285569-110F-472B-9598-8643BCF33066}">
      <dgm:prSet custT="1"/>
      <dgm:spPr/>
      <dgm:t>
        <a:bodyPr/>
        <a:lstStyle/>
        <a:p>
          <a:pPr rtl="0"/>
          <a:r>
            <a:rPr lang="en-GB" sz="2000">
              <a:latin typeface="+mj-lt"/>
              <a:cs typeface="Arial" pitchFamily="34" charset="0"/>
            </a:rPr>
            <a:t>Sepanjang tidak bertentangan pada acuan utama</a:t>
          </a:r>
          <a:endParaRPr lang="en-US" sz="2000">
            <a:latin typeface="+mj-lt"/>
            <a:cs typeface="Arial" pitchFamily="34" charset="0"/>
          </a:endParaRPr>
        </a:p>
      </dgm:t>
    </dgm:pt>
    <dgm:pt modelId="{E1AD3BEE-A1C3-44F4-AB69-FBC7FAC0385B}" type="parTrans" cxnId="{03454415-F74C-42CB-99FF-8F79C2F26B93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29CE6C60-38DE-4120-B9E1-D02C21DCBEDD}" type="sibTrans" cxnId="{03454415-F74C-42CB-99FF-8F79C2F26B93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95A4B985-45E0-46A6-9123-38D626F821AB}">
      <dgm:prSet custT="1"/>
      <dgm:spPr/>
      <dgm:t>
        <a:bodyPr/>
        <a:lstStyle/>
        <a:p>
          <a:pPr rtl="0"/>
          <a:endParaRPr lang="en-US" sz="2000" dirty="0">
            <a:latin typeface="+mj-lt"/>
            <a:cs typeface="Arial" pitchFamily="34" charset="0"/>
          </a:endParaRPr>
        </a:p>
      </dgm:t>
    </dgm:pt>
    <dgm:pt modelId="{FE978A32-B4DD-41A0-96DC-5DC84A7FA935}" type="parTrans" cxnId="{02165BBC-6A61-480F-AA4C-EFBBBE7A15CD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E6E4F799-6575-4BB4-BED6-E1663BA36B11}" type="sibTrans" cxnId="{02165BBC-6A61-480F-AA4C-EFBBBE7A15CD}">
      <dgm:prSet/>
      <dgm:spPr/>
      <dgm:t>
        <a:bodyPr/>
        <a:lstStyle/>
        <a:p>
          <a:endParaRPr lang="en-US" sz="2000">
            <a:latin typeface="+mj-lt"/>
            <a:cs typeface="Arial" pitchFamily="34" charset="0"/>
          </a:endParaRPr>
        </a:p>
      </dgm:t>
    </dgm:pt>
    <dgm:pt modelId="{8F49A8D3-15F8-4184-AB37-1B559D701957}" type="pres">
      <dgm:prSet presAssocID="{AEF8B7B6-1FB1-4FF2-8457-9DB83475AE77}" presName="linear" presStyleCnt="0">
        <dgm:presLayoutVars>
          <dgm:animLvl val="lvl"/>
          <dgm:resizeHandles val="exact"/>
        </dgm:presLayoutVars>
      </dgm:prSet>
      <dgm:spPr/>
    </dgm:pt>
    <dgm:pt modelId="{CECF69CA-5333-45E1-A4DD-DCF4FF4C71AD}" type="pres">
      <dgm:prSet presAssocID="{609C107D-169A-4471-A5FF-88399DB9C756}" presName="parentText" presStyleLbl="node1" presStyleIdx="0" presStyleCnt="2" custScaleY="65041">
        <dgm:presLayoutVars>
          <dgm:chMax val="0"/>
          <dgm:bulletEnabled val="1"/>
        </dgm:presLayoutVars>
      </dgm:prSet>
      <dgm:spPr/>
    </dgm:pt>
    <dgm:pt modelId="{F0A5BB5F-869F-4F15-BCAE-73976C6DEAFB}" type="pres">
      <dgm:prSet presAssocID="{609C107D-169A-4471-A5FF-88399DB9C756}" presName="childText" presStyleLbl="revTx" presStyleIdx="0" presStyleCnt="2">
        <dgm:presLayoutVars>
          <dgm:bulletEnabled val="1"/>
        </dgm:presLayoutVars>
      </dgm:prSet>
      <dgm:spPr/>
    </dgm:pt>
    <dgm:pt modelId="{38DB9D7F-C995-4E29-B21D-0143787828F3}" type="pres">
      <dgm:prSet presAssocID="{1C2ED3E9-DD83-4BFB-AC0D-8B422C0898B4}" presName="parentText" presStyleLbl="node1" presStyleIdx="1" presStyleCnt="2" custScaleX="98323" custScaleY="40360" custLinFactNeighborX="-1201" custLinFactNeighborY="-10321">
        <dgm:presLayoutVars>
          <dgm:chMax val="0"/>
          <dgm:bulletEnabled val="1"/>
        </dgm:presLayoutVars>
      </dgm:prSet>
      <dgm:spPr/>
    </dgm:pt>
    <dgm:pt modelId="{FEE0484F-AF9D-4D64-AD5D-D6222406FD3A}" type="pres">
      <dgm:prSet presAssocID="{1C2ED3E9-DD83-4BFB-AC0D-8B422C0898B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8498303-47DE-408C-8117-6BF0DE143B24}" type="presOf" srcId="{AEF8B7B6-1FB1-4FF2-8457-9DB83475AE77}" destId="{8F49A8D3-15F8-4184-AB37-1B559D701957}" srcOrd="0" destOrd="0" presId="urn:microsoft.com/office/officeart/2005/8/layout/vList2"/>
    <dgm:cxn modelId="{1F3E4708-EA89-457F-9249-6B9E7E4138EF}" type="presOf" srcId="{AC3E5607-7A83-4784-B411-DECD70FB1024}" destId="{FEE0484F-AF9D-4D64-AD5D-D6222406FD3A}" srcOrd="0" destOrd="0" presId="urn:microsoft.com/office/officeart/2005/8/layout/vList2"/>
    <dgm:cxn modelId="{03454415-F74C-42CB-99FF-8F79C2F26B93}" srcId="{1C2ED3E9-DD83-4BFB-AC0D-8B422C0898B4}" destId="{59285569-110F-472B-9598-8643BCF33066}" srcOrd="3" destOrd="0" parTransId="{E1AD3BEE-A1C3-44F4-AB69-FBC7FAC0385B}" sibTransId="{29CE6C60-38DE-4120-B9E1-D02C21DCBEDD}"/>
    <dgm:cxn modelId="{BE75BF28-8899-4129-8925-B6036D9C6E49}" srcId="{1C2ED3E9-DD83-4BFB-AC0D-8B422C0898B4}" destId="{025F7BF9-14EF-4FF9-A263-7C8B4E68F3F3}" srcOrd="2" destOrd="0" parTransId="{49A9F3C9-5E3C-4073-8630-165B2A3C5F8D}" sibTransId="{8002F119-71CB-4B84-A412-AEB047594F53}"/>
    <dgm:cxn modelId="{9E490B66-2EFD-4C2B-A957-4BDABDBCFCE4}" type="presOf" srcId="{E7EFBF21-C3F2-4AD8-9FF6-32325CD71CB3}" destId="{FEE0484F-AF9D-4D64-AD5D-D6222406FD3A}" srcOrd="0" destOrd="1" presId="urn:microsoft.com/office/officeart/2005/8/layout/vList2"/>
    <dgm:cxn modelId="{1E1E7E46-EDA6-4869-9E31-8D06F82A6A41}" type="presOf" srcId="{025F7BF9-14EF-4FF9-A263-7C8B4E68F3F3}" destId="{FEE0484F-AF9D-4D64-AD5D-D6222406FD3A}" srcOrd="0" destOrd="2" presId="urn:microsoft.com/office/officeart/2005/8/layout/vList2"/>
    <dgm:cxn modelId="{55FE1E52-4115-4B4D-8357-567E4B5DF377}" type="presOf" srcId="{1A122089-69AD-46CF-A1CA-E0BE63BFD6CD}" destId="{F0A5BB5F-869F-4F15-BCAE-73976C6DEAFB}" srcOrd="0" destOrd="0" presId="urn:microsoft.com/office/officeart/2005/8/layout/vList2"/>
    <dgm:cxn modelId="{299A5C73-9CA0-4CBC-B643-7FD47B1B1D4A}" type="presOf" srcId="{1C2ED3E9-DD83-4BFB-AC0D-8B422C0898B4}" destId="{38DB9D7F-C995-4E29-B21D-0143787828F3}" srcOrd="0" destOrd="0" presId="urn:microsoft.com/office/officeart/2005/8/layout/vList2"/>
    <dgm:cxn modelId="{ED153C78-61B1-4EC8-B29E-0759DAA516D8}" type="presOf" srcId="{E02A3821-189C-4D4B-9144-5D1D63BD4597}" destId="{F0A5BB5F-869F-4F15-BCAE-73976C6DEAFB}" srcOrd="0" destOrd="1" presId="urn:microsoft.com/office/officeart/2005/8/layout/vList2"/>
    <dgm:cxn modelId="{B4B73579-7B43-47BB-B373-9CE605602CAE}" type="presOf" srcId="{95A4B985-45E0-46A6-9123-38D626F821AB}" destId="{F0A5BB5F-869F-4F15-BCAE-73976C6DEAFB}" srcOrd="0" destOrd="2" presId="urn:microsoft.com/office/officeart/2005/8/layout/vList2"/>
    <dgm:cxn modelId="{73E22083-6181-4214-8782-BDE46A8B323B}" srcId="{609C107D-169A-4471-A5FF-88399DB9C756}" destId="{E02A3821-189C-4D4B-9144-5D1D63BD4597}" srcOrd="1" destOrd="0" parTransId="{13F17AC4-AE93-425B-9188-AA8BBDC4CBA7}" sibTransId="{51DF627B-0D48-4F6F-9743-72F205C61285}"/>
    <dgm:cxn modelId="{29DB9885-2221-4C50-A605-736F765DA650}" type="presOf" srcId="{609C107D-169A-4471-A5FF-88399DB9C756}" destId="{CECF69CA-5333-45E1-A4DD-DCF4FF4C71AD}" srcOrd="0" destOrd="0" presId="urn:microsoft.com/office/officeart/2005/8/layout/vList2"/>
    <dgm:cxn modelId="{6DF6D094-94B3-4401-AFB0-3228417E39FE}" type="presOf" srcId="{59285569-110F-472B-9598-8643BCF33066}" destId="{FEE0484F-AF9D-4D64-AD5D-D6222406FD3A}" srcOrd="0" destOrd="3" presId="urn:microsoft.com/office/officeart/2005/8/layout/vList2"/>
    <dgm:cxn modelId="{4BEB24AF-6E3E-48E7-80F1-3D9ED0C1F5AB}" srcId="{609C107D-169A-4471-A5FF-88399DB9C756}" destId="{1A122089-69AD-46CF-A1CA-E0BE63BFD6CD}" srcOrd="0" destOrd="0" parTransId="{01DC93A2-BEAD-4388-80DC-52AD14819CEA}" sibTransId="{375BAA89-EDA8-440F-B9C4-CDBF9023F271}"/>
    <dgm:cxn modelId="{9CFC84B0-973B-456E-B55A-9E995C807DBD}" srcId="{1C2ED3E9-DD83-4BFB-AC0D-8B422C0898B4}" destId="{AC3E5607-7A83-4784-B411-DECD70FB1024}" srcOrd="0" destOrd="0" parTransId="{C41B634F-4404-4CDC-B3DA-94B83E44280F}" sibTransId="{1922498B-8074-455C-8655-3DB1EA420EF8}"/>
    <dgm:cxn modelId="{C03625B4-2558-46A8-BD83-AD5F57BE556A}" srcId="{AEF8B7B6-1FB1-4FF2-8457-9DB83475AE77}" destId="{609C107D-169A-4471-A5FF-88399DB9C756}" srcOrd="0" destOrd="0" parTransId="{A22010B1-C774-4166-A5DC-F3CE74DC8AC5}" sibTransId="{5C6D5086-2D9A-4EE4-9EFA-18EB92279DA7}"/>
    <dgm:cxn modelId="{02165BBC-6A61-480F-AA4C-EFBBBE7A15CD}" srcId="{609C107D-169A-4471-A5FF-88399DB9C756}" destId="{95A4B985-45E0-46A6-9123-38D626F821AB}" srcOrd="2" destOrd="0" parTransId="{FE978A32-B4DD-41A0-96DC-5DC84A7FA935}" sibTransId="{E6E4F799-6575-4BB4-BED6-E1663BA36B11}"/>
    <dgm:cxn modelId="{240253D5-85B7-411A-91DC-7C2DFC4D80FC}" srcId="{AEF8B7B6-1FB1-4FF2-8457-9DB83475AE77}" destId="{1C2ED3E9-DD83-4BFB-AC0D-8B422C0898B4}" srcOrd="1" destOrd="0" parTransId="{9B796487-E57A-49FE-B99D-E55DB24840DE}" sibTransId="{43976C5B-7926-4692-A6DD-00B16AAABB42}"/>
    <dgm:cxn modelId="{809167DC-D04F-4BAD-B16E-E974583946C2}" srcId="{1C2ED3E9-DD83-4BFB-AC0D-8B422C0898B4}" destId="{E7EFBF21-C3F2-4AD8-9FF6-32325CD71CB3}" srcOrd="1" destOrd="0" parTransId="{C11044F4-D0BA-4D19-8185-60CEF0FFC018}" sibTransId="{534CCDA0-FA7C-4604-8A47-60B60CA5E6C9}"/>
    <dgm:cxn modelId="{8CEBF951-EEED-4661-9ACA-6DAAB32A3E76}" type="presParOf" srcId="{8F49A8D3-15F8-4184-AB37-1B559D701957}" destId="{CECF69CA-5333-45E1-A4DD-DCF4FF4C71AD}" srcOrd="0" destOrd="0" presId="urn:microsoft.com/office/officeart/2005/8/layout/vList2"/>
    <dgm:cxn modelId="{19AE3165-BD31-4409-8382-B15103D2B13E}" type="presParOf" srcId="{8F49A8D3-15F8-4184-AB37-1B559D701957}" destId="{F0A5BB5F-869F-4F15-BCAE-73976C6DEAFB}" srcOrd="1" destOrd="0" presId="urn:microsoft.com/office/officeart/2005/8/layout/vList2"/>
    <dgm:cxn modelId="{BF85260F-E766-476E-A8E9-A03176568CA6}" type="presParOf" srcId="{8F49A8D3-15F8-4184-AB37-1B559D701957}" destId="{38DB9D7F-C995-4E29-B21D-0143787828F3}" srcOrd="2" destOrd="0" presId="urn:microsoft.com/office/officeart/2005/8/layout/vList2"/>
    <dgm:cxn modelId="{FE67617C-204B-49EF-9393-76FF09A7D373}" type="presParOf" srcId="{8F49A8D3-15F8-4184-AB37-1B559D701957}" destId="{FEE0484F-AF9D-4D64-AD5D-D6222406FD3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C62CE-DBB7-4B37-87A5-E65A3164274B}">
      <dsp:nvSpPr>
        <dsp:cNvPr id="0" name=""/>
        <dsp:cNvSpPr/>
      </dsp:nvSpPr>
      <dsp:spPr>
        <a:xfrm>
          <a:off x="1458789" y="2781300"/>
          <a:ext cx="608011" cy="2317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005" y="0"/>
              </a:lnTo>
              <a:lnTo>
                <a:pt x="304005" y="2317116"/>
              </a:lnTo>
              <a:lnTo>
                <a:pt x="608011" y="2317116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702906" y="3879969"/>
        <a:ext cx="119777" cy="119777"/>
      </dsp:txXfrm>
    </dsp:sp>
    <dsp:sp modelId="{37201608-B491-45B1-9916-A15487FEADBA}">
      <dsp:nvSpPr>
        <dsp:cNvPr id="0" name=""/>
        <dsp:cNvSpPr/>
      </dsp:nvSpPr>
      <dsp:spPr>
        <a:xfrm>
          <a:off x="1458789" y="2781300"/>
          <a:ext cx="608011" cy="1158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005" y="0"/>
              </a:lnTo>
              <a:lnTo>
                <a:pt x="304005" y="1158558"/>
              </a:lnTo>
              <a:lnTo>
                <a:pt x="608011" y="1158558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730084" y="3327868"/>
        <a:ext cx="65420" cy="65420"/>
      </dsp:txXfrm>
    </dsp:sp>
    <dsp:sp modelId="{0CB510D0-9E2D-4BAA-891C-4D1ABA2AA493}">
      <dsp:nvSpPr>
        <dsp:cNvPr id="0" name=""/>
        <dsp:cNvSpPr/>
      </dsp:nvSpPr>
      <dsp:spPr>
        <a:xfrm>
          <a:off x="1458789" y="2735580"/>
          <a:ext cx="6080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8011" y="45720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747594" y="2766099"/>
        <a:ext cx="30400" cy="30400"/>
      </dsp:txXfrm>
    </dsp:sp>
    <dsp:sp modelId="{8AE4011E-E8A3-491A-9FBF-BC1737A16AA0}">
      <dsp:nvSpPr>
        <dsp:cNvPr id="0" name=""/>
        <dsp:cNvSpPr/>
      </dsp:nvSpPr>
      <dsp:spPr>
        <a:xfrm>
          <a:off x="1458789" y="1622741"/>
          <a:ext cx="608011" cy="1158558"/>
        </a:xfrm>
        <a:custGeom>
          <a:avLst/>
          <a:gdLst/>
          <a:ahLst/>
          <a:cxnLst/>
          <a:rect l="0" t="0" r="0" b="0"/>
          <a:pathLst>
            <a:path>
              <a:moveTo>
                <a:pt x="0" y="1158558"/>
              </a:moveTo>
              <a:lnTo>
                <a:pt x="304005" y="1158558"/>
              </a:lnTo>
              <a:lnTo>
                <a:pt x="304005" y="0"/>
              </a:lnTo>
              <a:lnTo>
                <a:pt x="608011" y="0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730084" y="2169310"/>
        <a:ext cx="65420" cy="65420"/>
      </dsp:txXfrm>
    </dsp:sp>
    <dsp:sp modelId="{B49547AD-7BE5-4DD8-8772-4BD91FC341B4}">
      <dsp:nvSpPr>
        <dsp:cNvPr id="0" name=""/>
        <dsp:cNvSpPr/>
      </dsp:nvSpPr>
      <dsp:spPr>
        <a:xfrm>
          <a:off x="1458789" y="464183"/>
          <a:ext cx="608011" cy="2317116"/>
        </a:xfrm>
        <a:custGeom>
          <a:avLst/>
          <a:gdLst/>
          <a:ahLst/>
          <a:cxnLst/>
          <a:rect l="0" t="0" r="0" b="0"/>
          <a:pathLst>
            <a:path>
              <a:moveTo>
                <a:pt x="0" y="2317116"/>
              </a:moveTo>
              <a:lnTo>
                <a:pt x="304005" y="2317116"/>
              </a:lnTo>
              <a:lnTo>
                <a:pt x="304005" y="0"/>
              </a:lnTo>
              <a:lnTo>
                <a:pt x="608011" y="0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702906" y="1562852"/>
        <a:ext cx="119777" cy="119777"/>
      </dsp:txXfrm>
    </dsp:sp>
    <dsp:sp modelId="{1CFB1AFA-A1F1-44AE-B40F-BA7E8AB75FF5}">
      <dsp:nvSpPr>
        <dsp:cNvPr id="0" name=""/>
        <dsp:cNvSpPr/>
      </dsp:nvSpPr>
      <dsp:spPr>
        <a:xfrm rot="16200000">
          <a:off x="-1443703" y="2317876"/>
          <a:ext cx="4878139" cy="926846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Fjalla One" panose="02000506040000020004" pitchFamily="2" charset="0"/>
              <a:cs typeface="Arial" pitchFamily="34" charset="0"/>
            </a:rPr>
            <a:t>Agenda</a:t>
          </a:r>
        </a:p>
      </dsp:txBody>
      <dsp:txXfrm>
        <a:off x="-1443703" y="2317876"/>
        <a:ext cx="4878139" cy="926846"/>
      </dsp:txXfrm>
    </dsp:sp>
    <dsp:sp modelId="{7C65FDFC-1BC2-426C-BC20-BD714A3690D3}">
      <dsp:nvSpPr>
        <dsp:cNvPr id="0" name=""/>
        <dsp:cNvSpPr/>
      </dsp:nvSpPr>
      <dsp:spPr>
        <a:xfrm>
          <a:off x="2066800" y="760"/>
          <a:ext cx="3040056" cy="9268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latin typeface="+mj-lt"/>
              <a:cs typeface="Arial" pitchFamily="34" charset="0"/>
            </a:rPr>
            <a:t>Latar belakang</a:t>
          </a:r>
          <a:endParaRPr lang="en-US" sz="2400" kern="1200" dirty="0">
            <a:latin typeface="+mj-lt"/>
          </a:endParaRPr>
        </a:p>
      </dsp:txBody>
      <dsp:txXfrm>
        <a:off x="2066800" y="760"/>
        <a:ext cx="3040056" cy="926846"/>
      </dsp:txXfrm>
    </dsp:sp>
    <dsp:sp modelId="{1E566DB5-5420-43D4-81B1-CC05760F1944}">
      <dsp:nvSpPr>
        <dsp:cNvPr id="0" name=""/>
        <dsp:cNvSpPr/>
      </dsp:nvSpPr>
      <dsp:spPr>
        <a:xfrm>
          <a:off x="2066800" y="1159318"/>
          <a:ext cx="3040056" cy="9268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latin typeface="+mj-lt"/>
              <a:cs typeface="Arial" pitchFamily="34" charset="0"/>
            </a:rPr>
            <a:t>Kebijakan Akuntansi</a:t>
          </a:r>
          <a:endParaRPr lang="en-US" sz="2400" kern="1200" dirty="0">
            <a:latin typeface="+mj-lt"/>
          </a:endParaRPr>
        </a:p>
      </dsp:txBody>
      <dsp:txXfrm>
        <a:off x="2066800" y="1159318"/>
        <a:ext cx="3040056" cy="926846"/>
      </dsp:txXfrm>
    </dsp:sp>
    <dsp:sp modelId="{B7C07FDF-957D-4F0D-A17E-22585BD9631A}">
      <dsp:nvSpPr>
        <dsp:cNvPr id="0" name=""/>
        <dsp:cNvSpPr/>
      </dsp:nvSpPr>
      <dsp:spPr>
        <a:xfrm>
          <a:off x="2066800" y="2317876"/>
          <a:ext cx="3040056" cy="9268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latin typeface="+mj-lt"/>
              <a:cs typeface="Arial" pitchFamily="34" charset="0"/>
            </a:rPr>
            <a:t>Perubahan Estimasi Akuntansi</a:t>
          </a:r>
          <a:endParaRPr lang="en-US" sz="2400" kern="1200" dirty="0">
            <a:latin typeface="+mj-lt"/>
          </a:endParaRPr>
        </a:p>
      </dsp:txBody>
      <dsp:txXfrm>
        <a:off x="2066800" y="2317876"/>
        <a:ext cx="3040056" cy="926846"/>
      </dsp:txXfrm>
    </dsp:sp>
    <dsp:sp modelId="{23ECE8F7-F622-4161-843D-6BD1D8A629C2}">
      <dsp:nvSpPr>
        <dsp:cNvPr id="0" name=""/>
        <dsp:cNvSpPr/>
      </dsp:nvSpPr>
      <dsp:spPr>
        <a:xfrm>
          <a:off x="2066800" y="3476434"/>
          <a:ext cx="3040056" cy="9268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cs typeface="Arial" pitchFamily="34" charset="0"/>
            </a:rPr>
            <a:t>Kesalahan</a:t>
          </a:r>
          <a:endParaRPr lang="en-US" sz="2400" kern="1200" dirty="0">
            <a:latin typeface="+mj-lt"/>
          </a:endParaRPr>
        </a:p>
      </dsp:txBody>
      <dsp:txXfrm>
        <a:off x="2066800" y="3476434"/>
        <a:ext cx="3040056" cy="926846"/>
      </dsp:txXfrm>
    </dsp:sp>
    <dsp:sp modelId="{5D63D692-2112-49AD-A409-6944CA2F7112}">
      <dsp:nvSpPr>
        <dsp:cNvPr id="0" name=""/>
        <dsp:cNvSpPr/>
      </dsp:nvSpPr>
      <dsp:spPr>
        <a:xfrm>
          <a:off x="2066800" y="4634992"/>
          <a:ext cx="3040056" cy="9268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cs typeface="Arial" pitchFamily="34" charset="0"/>
            </a:rPr>
            <a:t>Penerapan</a:t>
          </a:r>
          <a:r>
            <a:rPr lang="en-US" sz="2400" kern="1200" dirty="0">
              <a:latin typeface="+mj-lt"/>
              <a:cs typeface="Arial" pitchFamily="34" charset="0"/>
            </a:rPr>
            <a:t> </a:t>
          </a:r>
          <a:r>
            <a:rPr lang="en-US" sz="2400" kern="1200" dirty="0" err="1">
              <a:latin typeface="+mj-lt"/>
              <a:cs typeface="Arial" pitchFamily="34" charset="0"/>
            </a:rPr>
            <a:t>tidak</a:t>
          </a:r>
          <a:r>
            <a:rPr lang="en-US" sz="2400" kern="1200" dirty="0">
              <a:latin typeface="+mj-lt"/>
              <a:cs typeface="Arial" pitchFamily="34" charset="0"/>
            </a:rPr>
            <a:t> </a:t>
          </a:r>
          <a:r>
            <a:rPr lang="en-US" sz="2400" kern="1200" dirty="0" err="1">
              <a:latin typeface="+mj-lt"/>
              <a:cs typeface="Arial" pitchFamily="34" charset="0"/>
            </a:rPr>
            <a:t>Praktis</a:t>
          </a:r>
          <a:endParaRPr lang="en-US" sz="2400" kern="1200" dirty="0">
            <a:latin typeface="+mj-lt"/>
          </a:endParaRPr>
        </a:p>
      </dsp:txBody>
      <dsp:txXfrm>
        <a:off x="2066800" y="4634992"/>
        <a:ext cx="3040056" cy="926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26B86-4F77-4753-9AEB-4DD7D0498CAB}">
      <dsp:nvSpPr>
        <dsp:cNvPr id="0" name=""/>
        <dsp:cNvSpPr/>
      </dsp:nvSpPr>
      <dsp:spPr>
        <a:xfrm>
          <a:off x="1545897" y="0"/>
          <a:ext cx="5257800" cy="5257800"/>
        </a:xfrm>
        <a:prstGeom prst="triangl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B8C1ED2-DEA5-44FB-8099-F94FABC46DDC}">
      <dsp:nvSpPr>
        <dsp:cNvPr id="0" name=""/>
        <dsp:cNvSpPr/>
      </dsp:nvSpPr>
      <dsp:spPr>
        <a:xfrm>
          <a:off x="3626169" y="457200"/>
          <a:ext cx="4610096" cy="1776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Kelalaian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mencantumkan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r>
            <a:rPr lang="en-US" sz="2000" kern="1200" dirty="0" err="1"/>
            <a:t>kesalahan</a:t>
          </a:r>
          <a:r>
            <a:rPr lang="en-US" sz="2000" kern="1200" dirty="0"/>
            <a:t> </a:t>
          </a:r>
          <a:r>
            <a:rPr lang="en-US" sz="2000" kern="1200" dirty="0" err="1"/>
            <a:t>dalam</a:t>
          </a:r>
          <a:r>
            <a:rPr lang="en-US" sz="2000" kern="1200" dirty="0"/>
            <a:t> </a:t>
          </a:r>
          <a:r>
            <a:rPr lang="en-US" sz="2000" kern="1200" dirty="0" err="1"/>
            <a:t>mencatat</a:t>
          </a:r>
          <a:r>
            <a:rPr lang="en-US" sz="2000" kern="1200" dirty="0"/>
            <a:t> pos-pos </a:t>
          </a:r>
          <a:r>
            <a:rPr lang="en-US" sz="2000" kern="1200" dirty="0" err="1"/>
            <a:t>laporan</a:t>
          </a:r>
          <a:r>
            <a:rPr lang="en-US" sz="2000" kern="1200" dirty="0"/>
            <a:t> </a:t>
          </a:r>
          <a:r>
            <a:rPr lang="en-US" sz="2000" kern="1200" dirty="0" err="1"/>
            <a:t>keuangan</a:t>
          </a:r>
          <a:r>
            <a:rPr lang="en-US" sz="2000" kern="1200" dirty="0"/>
            <a:t> </a:t>
          </a:r>
          <a:r>
            <a:rPr lang="en-US" sz="2000" kern="1200" dirty="0" err="1"/>
            <a:t>adalah</a:t>
          </a:r>
          <a:r>
            <a:rPr lang="en-US" sz="2000" kern="1200" dirty="0"/>
            <a:t> </a:t>
          </a:r>
          <a:r>
            <a:rPr lang="en-US" sz="2000" b="1" kern="1200" dirty="0"/>
            <a:t>material</a:t>
          </a:r>
          <a:r>
            <a:rPr lang="en-US" sz="2000" kern="1200" dirty="0"/>
            <a:t> </a:t>
          </a:r>
          <a:r>
            <a:rPr lang="en-US" sz="2000" kern="1200" dirty="0" err="1"/>
            <a:t>jika</a:t>
          </a:r>
          <a:r>
            <a:rPr lang="en-US" sz="2000" kern="1200" dirty="0"/>
            <a:t>, </a:t>
          </a:r>
          <a:r>
            <a:rPr lang="en-US" sz="2000" kern="1200" dirty="0" err="1"/>
            <a:t>baik</a:t>
          </a:r>
          <a:r>
            <a:rPr lang="en-US" sz="2000" kern="1200" dirty="0"/>
            <a:t> </a:t>
          </a:r>
          <a:r>
            <a:rPr lang="en-US" sz="2000" kern="1200" dirty="0" err="1"/>
            <a:t>secara</a:t>
          </a:r>
          <a:r>
            <a:rPr lang="en-US" sz="2000" kern="1200" dirty="0"/>
            <a:t> </a:t>
          </a:r>
          <a:r>
            <a:rPr lang="en-US" sz="2000" kern="1200" dirty="0" err="1"/>
            <a:t>sendiri</a:t>
          </a:r>
          <a:r>
            <a:rPr lang="en-US" sz="2000" kern="1200" dirty="0"/>
            <a:t> </a:t>
          </a:r>
          <a:r>
            <a:rPr lang="en-US" sz="2000" kern="1200" dirty="0" err="1"/>
            <a:t>maupun</a:t>
          </a:r>
          <a:r>
            <a:rPr lang="en-US" sz="2000" kern="1200" dirty="0"/>
            <a:t> </a:t>
          </a:r>
          <a:r>
            <a:rPr lang="en-US" sz="2000" kern="1200" dirty="0" err="1"/>
            <a:t>bersama</a:t>
          </a:r>
          <a:r>
            <a:rPr lang="en-US" sz="2000" kern="1200" dirty="0"/>
            <a:t>, </a:t>
          </a:r>
          <a:r>
            <a:rPr lang="en-US" sz="2000" kern="1200" dirty="0" err="1"/>
            <a:t>dapat</a:t>
          </a:r>
          <a:r>
            <a:rPr lang="en-US" sz="2000" kern="1200" dirty="0"/>
            <a:t> </a:t>
          </a:r>
          <a:r>
            <a:rPr lang="en-US" sz="2000" kern="1200" dirty="0" err="1"/>
            <a:t>memengaruhi</a:t>
          </a:r>
          <a:r>
            <a:rPr lang="en-US" sz="2000" kern="1200" dirty="0"/>
            <a:t> </a:t>
          </a:r>
          <a:r>
            <a:rPr lang="en-US" sz="2000" kern="1200" dirty="0" err="1"/>
            <a:t>keputusan</a:t>
          </a:r>
          <a:r>
            <a:rPr lang="en-US" sz="2000" kern="1200" dirty="0"/>
            <a:t> </a:t>
          </a:r>
          <a:r>
            <a:rPr lang="en-US" sz="2000" kern="1200" dirty="0" err="1"/>
            <a:t>ekonomi</a:t>
          </a:r>
          <a:r>
            <a:rPr lang="en-US" sz="2000" kern="1200" dirty="0"/>
            <a:t> </a:t>
          </a:r>
          <a:r>
            <a:rPr lang="en-US" sz="2000" kern="1200" dirty="0" err="1"/>
            <a:t>pengguna</a:t>
          </a:r>
          <a:r>
            <a:rPr lang="en-US" sz="2000" kern="1200" dirty="0"/>
            <a:t> </a:t>
          </a:r>
          <a:r>
            <a:rPr lang="en-US" sz="2000" kern="1200" dirty="0" err="1"/>
            <a:t>laporan</a:t>
          </a:r>
          <a:r>
            <a:rPr lang="en-US" sz="2000" kern="1200" dirty="0"/>
            <a:t> </a:t>
          </a:r>
          <a:r>
            <a:rPr lang="en-US" sz="2000" kern="1200" dirty="0" err="1"/>
            <a:t>keuangan</a:t>
          </a:r>
          <a:r>
            <a:rPr lang="en-US" sz="2000" kern="1200" dirty="0"/>
            <a:t>. </a:t>
          </a:r>
        </a:p>
      </dsp:txBody>
      <dsp:txXfrm>
        <a:off x="3712868" y="543899"/>
        <a:ext cx="4436698" cy="1602638"/>
      </dsp:txXfrm>
    </dsp:sp>
    <dsp:sp modelId="{864D6667-667F-4C0B-BC7D-42DF237860D2}">
      <dsp:nvSpPr>
        <dsp:cNvPr id="0" name=""/>
        <dsp:cNvSpPr/>
      </dsp:nvSpPr>
      <dsp:spPr>
        <a:xfrm>
          <a:off x="3626169" y="2514599"/>
          <a:ext cx="4610096" cy="11356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346085"/>
              <a:satOff val="3571"/>
              <a:lumOff val="287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Materialitas</a:t>
          </a:r>
          <a:r>
            <a:rPr lang="en-US" sz="2000" kern="1200" dirty="0"/>
            <a:t> </a:t>
          </a:r>
          <a:r>
            <a:rPr lang="en-US" sz="2000" kern="1200" dirty="0" err="1"/>
            <a:t>bergantung</a:t>
          </a:r>
          <a:r>
            <a:rPr lang="en-US" sz="2000" kern="1200" dirty="0"/>
            <a:t> </a:t>
          </a:r>
          <a:r>
            <a:rPr lang="fi-FI" sz="2000" kern="1200" dirty="0"/>
            <a:t>pada </a:t>
          </a:r>
          <a:r>
            <a:rPr lang="fi-FI" sz="2000" b="1" kern="1200" dirty="0"/>
            <a:t>ukuran dan sifat </a:t>
          </a:r>
          <a:r>
            <a:rPr lang="fi-FI" sz="2000" kern="1200" dirty="0"/>
            <a:t>dari kelalaian untuk mencantumkan atau </a:t>
          </a:r>
          <a:r>
            <a:rPr lang="en-US" sz="2000" kern="1200" dirty="0" err="1"/>
            <a:t>kesalahan</a:t>
          </a:r>
          <a:r>
            <a:rPr lang="en-US" sz="2000" kern="1200" dirty="0"/>
            <a:t> </a:t>
          </a:r>
          <a:r>
            <a:rPr lang="en-US" sz="2000" kern="1200" dirty="0" err="1"/>
            <a:t>dalam</a:t>
          </a:r>
          <a:r>
            <a:rPr lang="en-US" sz="2000" kern="1200" dirty="0"/>
            <a:t> </a:t>
          </a:r>
          <a:r>
            <a:rPr lang="en-US" sz="2000" kern="1200" dirty="0" err="1"/>
            <a:t>mencatat</a:t>
          </a:r>
          <a:r>
            <a:rPr lang="en-US" sz="2000" kern="1200" dirty="0"/>
            <a:t> </a:t>
          </a:r>
          <a:r>
            <a:rPr lang="en-US" sz="2000" kern="1200" dirty="0" err="1"/>
            <a:t>tersebut</a:t>
          </a:r>
          <a:r>
            <a:rPr lang="en-US" sz="2000" kern="1200" dirty="0"/>
            <a:t> </a:t>
          </a:r>
          <a:r>
            <a:rPr lang="en-US" sz="2000" kern="1200" dirty="0" err="1"/>
            <a:t>dengan</a:t>
          </a:r>
          <a:r>
            <a:rPr lang="en-US" sz="2000" kern="1200" dirty="0"/>
            <a:t> </a:t>
          </a:r>
          <a:r>
            <a:rPr lang="en-US" sz="2000" kern="1200" dirty="0" err="1"/>
            <a:t>memperhatikan</a:t>
          </a:r>
          <a:r>
            <a:rPr lang="en-US" sz="2000" kern="1200" dirty="0"/>
            <a:t> </a:t>
          </a:r>
          <a:r>
            <a:rPr lang="en-US" sz="2000" kern="1200" dirty="0" err="1"/>
            <a:t>kondisi</a:t>
          </a:r>
          <a:r>
            <a:rPr lang="en-US" sz="2000" kern="1200" dirty="0"/>
            <a:t> </a:t>
          </a:r>
          <a:r>
            <a:rPr lang="en-US" sz="2000" kern="1200" dirty="0" err="1"/>
            <a:t>terkait</a:t>
          </a:r>
          <a:r>
            <a:rPr lang="en-US" sz="2000" kern="1200" dirty="0"/>
            <a:t>. </a:t>
          </a:r>
        </a:p>
      </dsp:txBody>
      <dsp:txXfrm>
        <a:off x="3681609" y="2570039"/>
        <a:ext cx="4499216" cy="1024806"/>
      </dsp:txXfrm>
    </dsp:sp>
    <dsp:sp modelId="{5FF3C614-E388-4D7E-9D71-D4BB4C6757AF}">
      <dsp:nvSpPr>
        <dsp:cNvPr id="0" name=""/>
        <dsp:cNvSpPr/>
      </dsp:nvSpPr>
      <dsp:spPr>
        <a:xfrm>
          <a:off x="3626169" y="3976175"/>
          <a:ext cx="4610096" cy="9385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346085"/>
              <a:satOff val="3571"/>
              <a:lumOff val="287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Ukuran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r>
            <a:rPr lang="en-US" sz="2000" kern="1200" dirty="0" err="1"/>
            <a:t>sifat</a:t>
          </a:r>
          <a:r>
            <a:rPr lang="en-US" sz="2000" kern="1200" dirty="0"/>
            <a:t> pos </a:t>
          </a:r>
          <a:r>
            <a:rPr lang="en-US" sz="2000" kern="1200" dirty="0" err="1"/>
            <a:t>laporan</a:t>
          </a:r>
          <a:r>
            <a:rPr lang="en-US" sz="2000" kern="1200" dirty="0"/>
            <a:t> </a:t>
          </a:r>
          <a:r>
            <a:rPr lang="en-US" sz="2000" kern="1200" dirty="0" err="1"/>
            <a:t>keuangan</a:t>
          </a:r>
          <a:r>
            <a:rPr lang="en-US" sz="2000" kern="1200" dirty="0"/>
            <a:t>,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r>
            <a:rPr lang="en-US" sz="2000" kern="1200" dirty="0" err="1"/>
            <a:t>gabungan</a:t>
          </a:r>
          <a:r>
            <a:rPr lang="en-US" sz="2000" kern="1200" dirty="0"/>
            <a:t> </a:t>
          </a:r>
          <a:r>
            <a:rPr lang="en-US" sz="2000" kern="1200" dirty="0" err="1"/>
            <a:t>dari</a:t>
          </a:r>
          <a:r>
            <a:rPr lang="en-US" sz="2000" kern="1200" dirty="0"/>
            <a:t> </a:t>
          </a:r>
          <a:r>
            <a:rPr lang="en-US" sz="2000" kern="1200" dirty="0" err="1"/>
            <a:t>keduanya</a:t>
          </a:r>
          <a:r>
            <a:rPr lang="en-US" sz="2000" kern="1200" dirty="0"/>
            <a:t>, </a:t>
          </a:r>
          <a:r>
            <a:rPr lang="en-US" sz="2000" kern="1200" dirty="0" err="1"/>
            <a:t>dapat</a:t>
          </a:r>
          <a:r>
            <a:rPr lang="en-US" sz="2000" kern="1200" dirty="0"/>
            <a:t> </a:t>
          </a:r>
          <a:r>
            <a:rPr lang="en-US" sz="2000" kern="1200" dirty="0" err="1"/>
            <a:t>menjadi</a:t>
          </a:r>
          <a:r>
            <a:rPr lang="en-US" sz="2000" kern="1200" dirty="0"/>
            <a:t> </a:t>
          </a:r>
          <a:r>
            <a:rPr lang="en-US" sz="2000" kern="1200" dirty="0" err="1"/>
            <a:t>faktor</a:t>
          </a:r>
          <a:r>
            <a:rPr lang="en-US" sz="2000" kern="1200" dirty="0"/>
            <a:t> </a:t>
          </a:r>
          <a:r>
            <a:rPr lang="en-US" sz="2000" kern="1200" dirty="0" err="1"/>
            <a:t>penentu</a:t>
          </a:r>
          <a:r>
            <a:rPr lang="en-US" sz="2000" kern="1200" dirty="0"/>
            <a:t>.</a:t>
          </a:r>
        </a:p>
      </dsp:txBody>
      <dsp:txXfrm>
        <a:off x="3671988" y="4021994"/>
        <a:ext cx="4518458" cy="8469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FA5D8-FB5C-400A-88A5-70C6747658C2}">
      <dsp:nvSpPr>
        <dsp:cNvPr id="0" name=""/>
        <dsp:cNvSpPr/>
      </dsp:nvSpPr>
      <dsp:spPr>
        <a:xfrm>
          <a:off x="2524" y="0"/>
          <a:ext cx="8108013" cy="200510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22860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>
              <a:latin typeface="+mn-lt"/>
              <a:cs typeface="Arial" pitchFamily="34" charset="0"/>
            </a:rPr>
            <a:t>Penilaian apakah suatu kelalaian-pencantuman atau </a:t>
          </a:r>
          <a:r>
            <a:rPr lang="en-US" sz="2000" kern="1200" dirty="0" err="1">
              <a:latin typeface="+mn-lt"/>
              <a:cs typeface="Arial" pitchFamily="34" charset="0"/>
            </a:rPr>
            <a:t>kesalahan-pencatatan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dapat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memengaruhi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keputusan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ekonomi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pemakai</a:t>
          </a:r>
          <a:r>
            <a:rPr lang="en-US" sz="2000" kern="1200" dirty="0">
              <a:latin typeface="+mn-lt"/>
              <a:cs typeface="Arial" pitchFamily="34" charset="0"/>
            </a:rPr>
            <a:t>, </a:t>
          </a:r>
          <a:r>
            <a:rPr lang="en-US" sz="2000" kern="1200" dirty="0" err="1">
              <a:latin typeface="+mn-lt"/>
              <a:cs typeface="Arial" pitchFamily="34" charset="0"/>
            </a:rPr>
            <a:t>dan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menjadi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b="1" kern="1200" dirty="0">
              <a:latin typeface="+mn-lt"/>
              <a:cs typeface="Arial" pitchFamily="34" charset="0"/>
            </a:rPr>
            <a:t>material</a:t>
          </a:r>
          <a:r>
            <a:rPr lang="en-US" sz="2000" kern="1200" dirty="0">
              <a:latin typeface="+mn-lt"/>
              <a:cs typeface="Arial" pitchFamily="34" charset="0"/>
            </a:rPr>
            <a:t>, </a:t>
          </a:r>
          <a:r>
            <a:rPr lang="en-US" sz="2000" kern="1200" dirty="0" err="1">
              <a:latin typeface="+mn-lt"/>
              <a:cs typeface="Arial" pitchFamily="34" charset="0"/>
            </a:rPr>
            <a:t>memerlukan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pertimbangan</a:t>
          </a:r>
          <a:r>
            <a:rPr lang="en-US" sz="2000" b="1" kern="1200" dirty="0">
              <a:latin typeface="+mn-lt"/>
              <a:cs typeface="Arial" pitchFamily="34" charset="0"/>
            </a:rPr>
            <a:t> </a:t>
          </a:r>
          <a:r>
            <a:rPr lang="en-US" sz="2000" b="1" kern="1200" dirty="0" err="1">
              <a:latin typeface="+mn-lt"/>
              <a:cs typeface="Arial" pitchFamily="34" charset="0"/>
            </a:rPr>
            <a:t>karakteristik</a:t>
          </a:r>
          <a:r>
            <a:rPr lang="en-US" sz="2000" b="1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pemakai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tersebut</a:t>
          </a:r>
          <a:r>
            <a:rPr lang="en-US" sz="2000" kern="1200" dirty="0">
              <a:latin typeface="+mn-lt"/>
            </a:rPr>
            <a:t>. </a:t>
          </a:r>
        </a:p>
      </dsp:txBody>
      <dsp:txXfrm>
        <a:off x="1005079" y="0"/>
        <a:ext cx="6102904" cy="2005109"/>
      </dsp:txXfrm>
    </dsp:sp>
    <dsp:sp modelId="{6235019F-BEDC-41EE-8256-C1A5C84E4A1C}">
      <dsp:nvSpPr>
        <dsp:cNvPr id="0" name=""/>
        <dsp:cNvSpPr/>
      </dsp:nvSpPr>
      <dsp:spPr>
        <a:xfrm>
          <a:off x="2524" y="2295010"/>
          <a:ext cx="8108013" cy="2005109"/>
        </a:xfrm>
        <a:prstGeom prst="chevr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22860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+mn-lt"/>
              <a:cs typeface="Arial" pitchFamily="34" charset="0"/>
            </a:rPr>
            <a:t>Penilaian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tersebut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perlu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mempertimbangkan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bagaimana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pemakai</a:t>
          </a:r>
          <a:r>
            <a:rPr lang="en-US" sz="2000" kern="1200" dirty="0">
              <a:latin typeface="+mn-lt"/>
              <a:cs typeface="Arial" pitchFamily="34" charset="0"/>
            </a:rPr>
            <a:t> yang </a:t>
          </a:r>
          <a:r>
            <a:rPr lang="en-US" sz="2000" kern="1200" dirty="0" err="1">
              <a:latin typeface="+mn-lt"/>
              <a:cs typeface="Arial" pitchFamily="34" charset="0"/>
            </a:rPr>
            <a:t>dimaksud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diperkirakan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terpengaruh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secara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rasional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dalam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pengambilan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keputusan</a:t>
          </a:r>
          <a:r>
            <a:rPr lang="en-US" sz="2000" kern="1200" dirty="0">
              <a:latin typeface="+mn-lt"/>
              <a:cs typeface="Arial" pitchFamily="34" charset="0"/>
            </a:rPr>
            <a:t> </a:t>
          </a:r>
          <a:r>
            <a:rPr lang="en-US" sz="2000" kern="1200" dirty="0" err="1">
              <a:latin typeface="+mn-lt"/>
              <a:cs typeface="Arial" pitchFamily="34" charset="0"/>
            </a:rPr>
            <a:t>ekonomi</a:t>
          </a:r>
          <a:r>
            <a:rPr lang="en-US" sz="2000" kern="1200" dirty="0">
              <a:latin typeface="+mn-lt"/>
              <a:cs typeface="Arial" pitchFamily="34" charset="0"/>
            </a:rPr>
            <a:t>.</a:t>
          </a:r>
        </a:p>
      </dsp:txBody>
      <dsp:txXfrm>
        <a:off x="1005079" y="2295010"/>
        <a:ext cx="6102904" cy="20051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34CCD8-639A-44C3-899F-C44A9190A3D8}">
      <dsp:nvSpPr>
        <dsp:cNvPr id="0" name=""/>
        <dsp:cNvSpPr/>
      </dsp:nvSpPr>
      <dsp:spPr>
        <a:xfrm rot="5400000">
          <a:off x="5466087" y="-2119109"/>
          <a:ext cx="1710928" cy="594969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latin typeface="+mn-lt"/>
              <a:cs typeface="Arial" pitchFamily="34" charset="0"/>
            </a:rPr>
            <a:t>Ketika suatu SAK secara spesifik berlaku </a:t>
          </a:r>
          <a:r>
            <a:rPr lang="fi-FI" sz="2000" kern="1200" dirty="0">
              <a:latin typeface="+mn-lt"/>
              <a:cs typeface="Arial" pitchFamily="34" charset="0"/>
            </a:rPr>
            <a:t>untuk suatu transaksi</a:t>
          </a:r>
          <a:r>
            <a:rPr lang="id-ID" sz="2000" kern="1200" dirty="0">
              <a:latin typeface="+mn-lt"/>
              <a:cs typeface="Arial" pitchFamily="34" charset="0"/>
            </a:rPr>
            <a:t> </a:t>
          </a:r>
          <a:r>
            <a:rPr lang="id-ID" sz="2000" kern="1200" dirty="0">
              <a:latin typeface="+mn-lt"/>
              <a:cs typeface="Arial" pitchFamily="34" charset="0"/>
              <a:sym typeface="Wingdings"/>
            </a:rPr>
            <a:t></a:t>
          </a:r>
          <a:r>
            <a:rPr lang="id-ID" sz="2000" kern="1200" dirty="0">
              <a:latin typeface="+mn-lt"/>
              <a:cs typeface="Arial" pitchFamily="34" charset="0"/>
            </a:rPr>
            <a:t> kebijakan akuntansi yang diterapkan untuk pos tersebut menggunakan PSAK tersebut</a:t>
          </a:r>
          <a:r>
            <a:rPr lang="id-ID" sz="2000" kern="1200" dirty="0">
              <a:latin typeface="Arial" pitchFamily="34" charset="0"/>
              <a:cs typeface="Arial" pitchFamily="34" charset="0"/>
            </a:rPr>
            <a:t>.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 rot="-5400000">
        <a:off x="3346704" y="83795"/>
        <a:ext cx="5866175" cy="1543886"/>
      </dsp:txXfrm>
    </dsp:sp>
    <dsp:sp modelId="{BBEADF48-E227-45A1-814C-65DDF170267F}">
      <dsp:nvSpPr>
        <dsp:cNvPr id="0" name=""/>
        <dsp:cNvSpPr/>
      </dsp:nvSpPr>
      <dsp:spPr>
        <a:xfrm>
          <a:off x="0" y="5097"/>
          <a:ext cx="3346704" cy="170128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j-lt"/>
              <a:cs typeface="Arial" pitchFamily="34" charset="0"/>
            </a:rPr>
            <a:t>      PSAK SPESIFIK</a:t>
          </a:r>
        </a:p>
      </dsp:txBody>
      <dsp:txXfrm>
        <a:off x="83050" y="88147"/>
        <a:ext cx="3180604" cy="1535182"/>
      </dsp:txXfrm>
    </dsp:sp>
    <dsp:sp modelId="{12067770-9FF7-40EB-ABFD-BE1525441E71}">
      <dsp:nvSpPr>
        <dsp:cNvPr id="0" name=""/>
        <dsp:cNvSpPr/>
      </dsp:nvSpPr>
      <dsp:spPr>
        <a:xfrm rot="5400000">
          <a:off x="4966987" y="222987"/>
          <a:ext cx="2696782" cy="5943885"/>
        </a:xfrm>
        <a:prstGeom prst="round2Same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 err="1">
              <a:latin typeface="+mn-lt"/>
              <a:cs typeface="Arial" pitchFamily="34" charset="0"/>
            </a:rPr>
            <a:t>Tidak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ada</a:t>
          </a:r>
          <a:r>
            <a:rPr lang="en-GB" sz="2000" kern="1200" dirty="0">
              <a:latin typeface="+mn-lt"/>
              <a:cs typeface="Arial" pitchFamily="34" charset="0"/>
            </a:rPr>
            <a:t> SAK yang </a:t>
          </a:r>
          <a:r>
            <a:rPr lang="en-GB" sz="2000" kern="1200" dirty="0" err="1">
              <a:latin typeface="+mn-lt"/>
              <a:cs typeface="Arial" pitchFamily="34" charset="0"/>
            </a:rPr>
            <a:t>secara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spesifik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>
              <a:latin typeface="+mn-lt"/>
              <a:cs typeface="Arial" pitchFamily="34" charset="0"/>
              <a:sym typeface="Wingdings"/>
            </a:rPr>
            <a:t>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manajemen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menggunakan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pertimbangannya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dalam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mengembangkan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dan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menerapkan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suatu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kebijakan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akuntansi</a:t>
          </a:r>
          <a:r>
            <a:rPr lang="en-GB" sz="2000" kern="1200" dirty="0">
              <a:latin typeface="+mn-lt"/>
              <a:cs typeface="Arial" pitchFamily="34" charset="0"/>
            </a:rPr>
            <a:t> yang </a:t>
          </a:r>
          <a:r>
            <a:rPr lang="en-GB" sz="2000" kern="1200" dirty="0" err="1">
              <a:latin typeface="+mn-lt"/>
              <a:cs typeface="Arial" pitchFamily="34" charset="0"/>
            </a:rPr>
            <a:t>menghasilkan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informasi</a:t>
          </a:r>
          <a:r>
            <a:rPr lang="en-GB" sz="2000" kern="1200" dirty="0">
              <a:latin typeface="+mn-lt"/>
              <a:cs typeface="Arial" pitchFamily="34" charset="0"/>
            </a:rPr>
            <a:t> yang </a:t>
          </a:r>
          <a:r>
            <a:rPr lang="en-GB" sz="2000" kern="1200" dirty="0" err="1">
              <a:latin typeface="+mn-lt"/>
              <a:cs typeface="Arial" pitchFamily="34" charset="0"/>
            </a:rPr>
            <a:t>relevan</a:t>
          </a:r>
          <a:r>
            <a:rPr lang="en-GB" sz="2000" kern="1200" dirty="0">
              <a:latin typeface="+mn-lt"/>
              <a:cs typeface="Arial" pitchFamily="34" charset="0"/>
            </a:rPr>
            <a:t> &amp; </a:t>
          </a:r>
          <a:r>
            <a:rPr lang="en-GB" sz="2000" kern="1200" dirty="0" err="1">
              <a:latin typeface="+mn-lt"/>
              <a:cs typeface="Arial" pitchFamily="34" charset="0"/>
            </a:rPr>
            <a:t>andal</a:t>
          </a:r>
          <a:r>
            <a:rPr lang="en-GB" sz="2000" kern="1200" dirty="0">
              <a:latin typeface="+mn-lt"/>
              <a:cs typeface="Arial" pitchFamily="34" charset="0"/>
            </a:rPr>
            <a:t> (</a:t>
          </a:r>
          <a:r>
            <a:rPr lang="en-GB" sz="2000" kern="1200" dirty="0" err="1">
              <a:latin typeface="+mn-lt"/>
              <a:cs typeface="Arial" pitchFamily="34" charset="0"/>
            </a:rPr>
            <a:t>menyajikan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jujur</a:t>
          </a:r>
          <a:r>
            <a:rPr lang="en-GB" sz="2000" kern="1200" dirty="0">
              <a:latin typeface="+mn-lt"/>
              <a:cs typeface="Arial" pitchFamily="34" charset="0"/>
            </a:rPr>
            <a:t>, </a:t>
          </a:r>
          <a:r>
            <a:rPr lang="en-GB" sz="2000" kern="1200" dirty="0" err="1">
              <a:latin typeface="+mn-lt"/>
              <a:cs typeface="Arial" pitchFamily="34" charset="0"/>
            </a:rPr>
            <a:t>mencerminkan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subtansi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ekonomi,netral</a:t>
          </a:r>
          <a:r>
            <a:rPr lang="en-GB" sz="2000" kern="1200" dirty="0">
              <a:latin typeface="+mn-lt"/>
              <a:cs typeface="Arial" pitchFamily="34" charset="0"/>
            </a:rPr>
            <a:t>, </a:t>
          </a:r>
          <a:r>
            <a:rPr lang="en-GB" sz="2000" kern="1200" dirty="0" err="1">
              <a:latin typeface="+mn-lt"/>
              <a:cs typeface="Arial" pitchFamily="34" charset="0"/>
            </a:rPr>
            <a:t>pertimbangan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sehat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dan</a:t>
          </a:r>
          <a:r>
            <a:rPr lang="en-GB" sz="2000" kern="1200" dirty="0">
              <a:latin typeface="+mn-lt"/>
              <a:cs typeface="Arial" pitchFamily="34" charset="0"/>
            </a:rPr>
            <a:t> </a:t>
          </a:r>
          <a:r>
            <a:rPr lang="en-GB" sz="2000" kern="1200" dirty="0" err="1">
              <a:latin typeface="+mn-lt"/>
              <a:cs typeface="Arial" pitchFamily="34" charset="0"/>
            </a:rPr>
            <a:t>lengkap</a:t>
          </a:r>
          <a:r>
            <a:rPr lang="en-GB" sz="2000" kern="1200" dirty="0">
              <a:latin typeface="+mn-lt"/>
              <a:cs typeface="Arial" pitchFamily="34" charset="0"/>
            </a:rPr>
            <a:t>).</a:t>
          </a:r>
          <a:endParaRPr lang="en-US" sz="2000" kern="1200" dirty="0">
            <a:latin typeface="+mn-lt"/>
            <a:cs typeface="Arial" pitchFamily="34" charset="0"/>
          </a:endParaRPr>
        </a:p>
      </dsp:txBody>
      <dsp:txXfrm rot="-5400000">
        <a:off x="3343436" y="1978184"/>
        <a:ext cx="5812239" cy="2433490"/>
      </dsp:txXfrm>
    </dsp:sp>
    <dsp:sp modelId="{89D6A543-F9D3-4690-BDD6-33EA27EB8428}">
      <dsp:nvSpPr>
        <dsp:cNvPr id="0" name=""/>
        <dsp:cNvSpPr/>
      </dsp:nvSpPr>
      <dsp:spPr>
        <a:xfrm>
          <a:off x="76200" y="1818410"/>
          <a:ext cx="3343435" cy="2753589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j-lt"/>
              <a:cs typeface="Arial" pitchFamily="34" charset="0"/>
            </a:rPr>
            <a:t>TIDAK ADA PSAK SPESIFIK</a:t>
          </a:r>
        </a:p>
      </dsp:txBody>
      <dsp:txXfrm>
        <a:off x="210619" y="1952829"/>
        <a:ext cx="3074597" cy="2484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F69CA-5333-45E1-A4DD-DCF4FF4C71AD}">
      <dsp:nvSpPr>
        <dsp:cNvPr id="0" name=""/>
        <dsp:cNvSpPr/>
      </dsp:nvSpPr>
      <dsp:spPr>
        <a:xfrm>
          <a:off x="0" y="5992"/>
          <a:ext cx="9982200" cy="633135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Sumber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acuan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manajemen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dalam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membuat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pertimbangan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dalam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penerapan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kebijakan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(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urutan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):</a:t>
          </a:r>
          <a:endParaRPr lang="en-US" sz="2200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>
        <a:off x="30907" y="36899"/>
        <a:ext cx="9920386" cy="571321"/>
      </dsp:txXfrm>
    </dsp:sp>
    <dsp:sp modelId="{F0A5BB5F-869F-4F15-BCAE-73976C6DEAFB}">
      <dsp:nvSpPr>
        <dsp:cNvPr id="0" name=""/>
        <dsp:cNvSpPr/>
      </dsp:nvSpPr>
      <dsp:spPr>
        <a:xfrm>
          <a:off x="0" y="639127"/>
          <a:ext cx="9982200" cy="158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935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 dirty="0" err="1">
              <a:latin typeface="+mj-lt"/>
              <a:cs typeface="Arial" pitchFamily="34" charset="0"/>
            </a:rPr>
            <a:t>Persyaratan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panduan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dalam</a:t>
          </a:r>
          <a:r>
            <a:rPr lang="en-GB" sz="2000" kern="1200" dirty="0">
              <a:latin typeface="+mj-lt"/>
              <a:cs typeface="Arial" pitchFamily="34" charset="0"/>
            </a:rPr>
            <a:t> PSAK yang </a:t>
          </a:r>
          <a:r>
            <a:rPr lang="en-GB" sz="2000" kern="1200" dirty="0" err="1">
              <a:latin typeface="+mj-lt"/>
              <a:cs typeface="Arial" pitchFamily="34" charset="0"/>
            </a:rPr>
            <a:t>berhubungan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dengan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masalah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serupa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terkait</a:t>
          </a:r>
          <a:endParaRPr lang="en-US" sz="2000" kern="1200" dirty="0">
            <a:latin typeface="+mj-lt"/>
            <a:cs typeface="Arial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 dirty="0" err="1">
              <a:latin typeface="+mj-lt"/>
              <a:cs typeface="Arial" pitchFamily="34" charset="0"/>
            </a:rPr>
            <a:t>Definisi</a:t>
          </a:r>
          <a:r>
            <a:rPr lang="en-GB" sz="2000" kern="1200" dirty="0">
              <a:latin typeface="+mj-lt"/>
              <a:cs typeface="Arial" pitchFamily="34" charset="0"/>
            </a:rPr>
            <a:t>, </a:t>
          </a:r>
          <a:r>
            <a:rPr lang="en-GB" sz="2000" kern="1200" dirty="0" err="1">
              <a:latin typeface="+mj-lt"/>
              <a:cs typeface="Arial" pitchFamily="34" charset="0"/>
            </a:rPr>
            <a:t>kriteria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pengakuan</a:t>
          </a:r>
          <a:r>
            <a:rPr lang="en-GB" sz="2000" kern="1200" dirty="0">
              <a:latin typeface="+mj-lt"/>
              <a:cs typeface="Arial" pitchFamily="34" charset="0"/>
            </a:rPr>
            <a:t>, </a:t>
          </a:r>
          <a:r>
            <a:rPr lang="en-GB" sz="2000" kern="1200" dirty="0" err="1">
              <a:latin typeface="+mj-lt"/>
              <a:cs typeface="Arial" pitchFamily="34" charset="0"/>
            </a:rPr>
            <a:t>konsep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pengukuran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untuk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aset</a:t>
          </a:r>
          <a:r>
            <a:rPr lang="en-GB" sz="2000" kern="1200" dirty="0">
              <a:latin typeface="+mj-lt"/>
              <a:cs typeface="Arial" pitchFamily="34" charset="0"/>
            </a:rPr>
            <a:t>, </a:t>
          </a:r>
          <a:r>
            <a:rPr lang="en-GB" sz="2000" kern="1200" dirty="0" err="1">
              <a:latin typeface="+mj-lt"/>
              <a:cs typeface="Arial" pitchFamily="34" charset="0"/>
            </a:rPr>
            <a:t>liabilitas</a:t>
          </a:r>
          <a:r>
            <a:rPr lang="en-GB" sz="2000" kern="1200" dirty="0">
              <a:latin typeface="+mj-lt"/>
              <a:cs typeface="Arial" pitchFamily="34" charset="0"/>
            </a:rPr>
            <a:t>, </a:t>
          </a:r>
          <a:r>
            <a:rPr lang="en-GB" sz="2000" kern="1200" dirty="0" err="1">
              <a:latin typeface="+mj-lt"/>
              <a:cs typeface="Arial" pitchFamily="34" charset="0"/>
            </a:rPr>
            <a:t>penghasilan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beban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dalam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Kerangka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Dasar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Penyusunan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dan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Penyajian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Laporan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Keuangan</a:t>
          </a:r>
          <a:endParaRPr lang="en-US" sz="2000" kern="1200" dirty="0">
            <a:latin typeface="+mj-lt"/>
            <a:cs typeface="Arial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>
            <a:latin typeface="+mj-lt"/>
            <a:cs typeface="Arial" pitchFamily="34" charset="0"/>
          </a:endParaRPr>
        </a:p>
      </dsp:txBody>
      <dsp:txXfrm>
        <a:off x="0" y="639127"/>
        <a:ext cx="9982200" cy="1587690"/>
      </dsp:txXfrm>
    </dsp:sp>
    <dsp:sp modelId="{38DB9D7F-C995-4E29-B21D-0143787828F3}">
      <dsp:nvSpPr>
        <dsp:cNvPr id="0" name=""/>
        <dsp:cNvSpPr/>
      </dsp:nvSpPr>
      <dsp:spPr>
        <a:xfrm>
          <a:off x="0" y="2057397"/>
          <a:ext cx="9814798" cy="39288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Manajemen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juga </a:t>
          </a:r>
          <a:r>
            <a:rPr lang="en-GB" sz="2200" kern="1200" dirty="0" err="1">
              <a:solidFill>
                <a:schemeClr val="tx1"/>
              </a:solidFill>
              <a:latin typeface="+mj-lt"/>
              <a:cs typeface="Arial" pitchFamily="34" charset="0"/>
            </a:rPr>
            <a:t>menggunakan</a:t>
          </a:r>
          <a:r>
            <a:rPr lang="en-GB" sz="2200" kern="1200" dirty="0">
              <a:solidFill>
                <a:schemeClr val="tx1"/>
              </a:solidFill>
              <a:latin typeface="+mj-lt"/>
              <a:cs typeface="Arial" pitchFamily="34" charset="0"/>
            </a:rPr>
            <a:t> :</a:t>
          </a:r>
          <a:endParaRPr lang="en-US" sz="2200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>
        <a:off x="19179" y="2076576"/>
        <a:ext cx="9776440" cy="354522"/>
      </dsp:txXfrm>
    </dsp:sp>
    <dsp:sp modelId="{FEE0484F-AF9D-4D64-AD5D-D6222406FD3A}">
      <dsp:nvSpPr>
        <dsp:cNvPr id="0" name=""/>
        <dsp:cNvSpPr/>
      </dsp:nvSpPr>
      <dsp:spPr>
        <a:xfrm>
          <a:off x="0" y="2619697"/>
          <a:ext cx="9982200" cy="1641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935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 dirty="0" err="1">
              <a:latin typeface="+mj-lt"/>
              <a:cs typeface="Arial" pitchFamily="34" charset="0"/>
            </a:rPr>
            <a:t>standar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akuntansi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terkini</a:t>
          </a:r>
          <a:r>
            <a:rPr lang="en-GB" sz="2000" kern="1200" dirty="0">
              <a:latin typeface="+mj-lt"/>
              <a:cs typeface="Arial" pitchFamily="34" charset="0"/>
            </a:rPr>
            <a:t> yang </a:t>
          </a:r>
          <a:r>
            <a:rPr lang="en-GB" sz="2000" kern="1200" dirty="0" err="1">
              <a:latin typeface="+mj-lt"/>
              <a:cs typeface="Arial" pitchFamily="34" charset="0"/>
            </a:rPr>
            <a:t>dikeluarkan</a:t>
          </a:r>
          <a:r>
            <a:rPr lang="en-GB" sz="2000" kern="1200" dirty="0">
              <a:latin typeface="+mj-lt"/>
              <a:cs typeface="Arial" pitchFamily="34" charset="0"/>
            </a:rPr>
            <a:t> badan </a:t>
          </a:r>
          <a:r>
            <a:rPr lang="en-GB" sz="2000" kern="1200" dirty="0" err="1">
              <a:latin typeface="+mj-lt"/>
              <a:cs typeface="Arial" pitchFamily="34" charset="0"/>
            </a:rPr>
            <a:t>penyusun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standar</a:t>
          </a:r>
          <a:r>
            <a:rPr lang="en-GB" sz="2000" kern="1200" dirty="0">
              <a:latin typeface="+mj-lt"/>
              <a:cs typeface="Arial" pitchFamily="34" charset="0"/>
            </a:rPr>
            <a:t> lain yang </a:t>
          </a:r>
          <a:r>
            <a:rPr lang="en-GB" sz="2000" kern="1200" dirty="0" err="1">
              <a:latin typeface="+mj-lt"/>
              <a:cs typeface="Arial" pitchFamily="34" charset="0"/>
            </a:rPr>
            <a:t>menacu</a:t>
          </a:r>
          <a:r>
            <a:rPr lang="en-GB" sz="2000" kern="1200" dirty="0">
              <a:latin typeface="+mj-lt"/>
              <a:cs typeface="Arial" pitchFamily="34" charset="0"/>
            </a:rPr>
            <a:t> pada KDPPLK yang </a:t>
          </a:r>
          <a:r>
            <a:rPr lang="en-GB" sz="2000" kern="1200" dirty="0" err="1">
              <a:latin typeface="+mj-lt"/>
              <a:cs typeface="Arial" pitchFamily="34" charset="0"/>
            </a:rPr>
            <a:t>sama</a:t>
          </a:r>
          <a:endParaRPr lang="en-US" sz="2000" kern="1200" dirty="0">
            <a:latin typeface="+mj-lt"/>
            <a:cs typeface="Arial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 dirty="0" err="1">
              <a:latin typeface="+mj-lt"/>
              <a:cs typeface="Arial" pitchFamily="34" charset="0"/>
            </a:rPr>
            <a:t>Literatur</a:t>
          </a:r>
          <a:r>
            <a:rPr lang="en-GB" sz="2000" kern="1200" dirty="0">
              <a:latin typeface="+mj-lt"/>
              <a:cs typeface="Arial" pitchFamily="34" charset="0"/>
            </a:rPr>
            <a:t> </a:t>
          </a:r>
          <a:r>
            <a:rPr lang="en-GB" sz="2000" kern="1200" dirty="0" err="1">
              <a:latin typeface="+mj-lt"/>
              <a:cs typeface="Arial" pitchFamily="34" charset="0"/>
            </a:rPr>
            <a:t>akuntansi</a:t>
          </a:r>
          <a:endParaRPr lang="en-US" sz="2000" kern="1200" dirty="0">
            <a:latin typeface="+mj-lt"/>
            <a:cs typeface="Arial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>
              <a:latin typeface="+mj-lt"/>
              <a:cs typeface="Arial" pitchFamily="34" charset="0"/>
            </a:rPr>
            <a:t>Praktik akuntansi industri yang berlaku</a:t>
          </a:r>
          <a:endParaRPr lang="en-US" sz="2000" kern="1200">
            <a:latin typeface="+mj-lt"/>
            <a:cs typeface="Arial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>
              <a:latin typeface="+mj-lt"/>
              <a:cs typeface="Arial" pitchFamily="34" charset="0"/>
            </a:rPr>
            <a:t>Sepanjang tidak bertentangan pada acuan utama</a:t>
          </a:r>
          <a:endParaRPr lang="en-US" sz="2000" kern="1200">
            <a:latin typeface="+mj-lt"/>
            <a:cs typeface="Arial" pitchFamily="34" charset="0"/>
          </a:endParaRPr>
        </a:p>
      </dsp:txBody>
      <dsp:txXfrm>
        <a:off x="0" y="2619697"/>
        <a:ext cx="9982200" cy="1641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ED248-1205-47E0-A6A4-B5A240468E71}" type="datetimeFigureOut">
              <a:rPr lang="en-ID" smtClean="0"/>
              <a:t>12/05/2024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A1C7F-35DF-4431-A7FC-42A43A6356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2834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87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3773A-52B7-FA88-2521-1BBC1C016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3B462-7A9D-97E6-9497-EFC089AE4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CBE27-4627-1037-8CF7-5A2207CF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5651F-066D-F55B-AF97-C7BC2CD4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D46F1-8789-5A3B-FB7F-5B7E1B01A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828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8A41B-66CD-DF5E-55CF-81A23502E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54305-DDB3-B591-E1DA-AE63AB1A7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39671-1BD8-C99E-08CA-C9B9C841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956E6-B6D6-41D9-AC09-C282D7DCE4DD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12/05/2024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968C3-6484-B69E-2FC4-980F3C83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E4AF9-FEAB-91DE-FF89-689F370F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588F91-CDDE-42AD-805A-11559A96FBB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39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3E68-88C0-B412-6DCB-B7E4EBB7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DEBD3-668D-77BD-DA53-A6B583781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6172A-9E2F-F62F-04AE-BB01D940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DF7EE-E8BE-4BA5-4CA8-A789A8EAC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FBC29-A1B6-01D8-644A-B034BBB4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6433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5CC3-07BB-8748-F204-6DC5076F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9A5EB-9920-0DC0-51E9-35AA350CC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95E63-5D1A-5AD4-291F-8D5B274C7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26B17-DAC6-CFD7-9413-D6AE0D4CF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48DFF-30D0-266F-9563-8DE62DCA8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8EF5F-573D-34CB-F97D-A8404A53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275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8DCA8-0FB9-A510-E1AD-278EF5741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18298-8F81-0FAF-DF49-2873FB5DC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AE32DF-2793-6218-F11A-5764AF77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21D443-700B-AA55-6148-8F693E309B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04FEF-C9CE-BFA3-F8A2-B232F08D0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61B69-FFEC-D51E-5702-FEC26B73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0497D-6C77-230B-FFC1-89141024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5FAE3-F76A-D067-2A39-D08451C4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421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9248-E3AC-854D-9B51-BB6AE6A1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B3458A-462B-C091-CD4B-C7FCFC35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D665F-8335-32CC-A2CB-D3624A35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27F4-CA53-6CFA-FF96-4A0CBEF7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219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C97895-FF32-AFD2-C819-8A625A8B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8D434-D2E5-BFBE-DDCD-CC61A320B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8ADB1-5B95-69DF-E34A-C8484774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869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C581-2AE2-5576-28E3-53D768F78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81866-538C-D2BB-1FAB-E642513EB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56481-179B-ED35-F91F-0EF44BAF0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70FCE4-C932-438C-B142-71DEF1C7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8A6F3-0B10-1066-5C23-0677C01A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B4E61-4B07-3ECB-EA8B-FE630CA71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451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60797-A4B5-9C66-C443-EBD596D0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1DD5A-04A9-947B-3675-2F54B202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593D3-BBC0-C15F-C6A0-37C8BDEC1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857C9-8365-2DA3-E0FB-B125E8205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5A604-7E66-0523-A3F8-D4B001AEF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DB988-D92F-0E32-13D7-CF7D87EE9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720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513C-C892-4D8F-5E4D-73B0F212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700012-6C24-AC02-CF29-5A0F33002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B8516-BFE1-4B45-5927-DCF5FE87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80DD5-DF88-075C-0343-E730FE395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DDC66-6D79-FFA5-7E7D-DB3499481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469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3871B4-2E0D-2E61-7B61-F34715333B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CDE271-D3D0-9F8A-E199-AF5CDBF2C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6743E-BC7A-531B-84AC-27A661AD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79210-FB00-929D-08CC-57286433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4209E-ADFD-A08F-D52F-56CC9065E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12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1758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01917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7779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74160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124997" y="451104"/>
            <a:ext cx="10122804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276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095941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userDrawn="1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1068767" y="451104"/>
            <a:ext cx="101793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566557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userDrawn="1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4207" y="1537517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7571DE-7590-074B-9CA4-97C1556B8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40335" y="1522119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976789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190038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714161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userDrawn="1">
  <p:cSld name="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6895139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510125" y="489333"/>
            <a:ext cx="7171751" cy="791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F6F4B44-3F0F-B040-A26D-E22F61BC6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6669" y="1653399"/>
            <a:ext cx="7025929" cy="4838419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354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AB65F-61BC-1343-B72B-A28C0442E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98782-7741-3CCD-DDBA-3EAE83F83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5B514-4F00-3386-DD3A-C176332FE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956E6-B6D6-41D9-AC09-C282D7DCE4DD}" type="datetimeFigureOut">
              <a:rPr lang="id-ID" smtClean="0"/>
              <a:t>12/05/2024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84DBA-6CB9-1188-51F8-B31B0AB65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2368C-5903-80AA-3EBA-D49F634C6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274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5096656" y="3429000"/>
            <a:ext cx="6400732" cy="287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lvl="0"/>
            <a:r>
              <a:rPr lang="en-US" sz="4800" b="1" dirty="0">
                <a:solidFill>
                  <a:schemeClr val="tx1"/>
                </a:solidFill>
                <a:latin typeface="Fjalla One" panose="02000506040000020004" pitchFamily="2" charset="0"/>
              </a:rPr>
              <a:t>PSAK 208 </a:t>
            </a:r>
            <a:br>
              <a:rPr lang="en-US" sz="3200" b="1" dirty="0">
                <a:solidFill>
                  <a:schemeClr val="tx1"/>
                </a:solidFill>
                <a:latin typeface="Fjalla One" panose="02000506040000020004" pitchFamily="2" charset="0"/>
              </a:rPr>
            </a:br>
            <a: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</a:rPr>
              <a:t>KEBIJAKAN AKUNTANSI,</a:t>
            </a:r>
            <a:b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</a:rPr>
            </a:br>
            <a: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</a:rPr>
              <a:t>PERUBAHAN ESTIMASI AKUNTANSI </a:t>
            </a:r>
            <a:b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</a:rPr>
            </a:br>
            <a: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</a:rPr>
              <a:t>DAN KESALAHAN</a:t>
            </a:r>
            <a:b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</a:rPr>
            </a:br>
            <a:endParaRPr lang="en-US" sz="4000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F0AADBCF-3E3C-1D43-B4C4-A5D4FE1428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698561"/>
            <a:ext cx="6580146" cy="566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08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81200" y="2133600"/>
            <a:ext cx="3073400" cy="370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12642984"/>
              </p:ext>
            </p:extLst>
          </p:nvPr>
        </p:nvGraphicFramePr>
        <p:xfrm>
          <a:off x="4191000" y="278518"/>
          <a:ext cx="5638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3503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>
            <a:spLocks noGrp="1"/>
          </p:cNvSpPr>
          <p:nvPr>
            <p:ph idx="4294967295"/>
          </p:nvPr>
        </p:nvSpPr>
        <p:spPr>
          <a:xfrm>
            <a:off x="3733800" y="1600200"/>
            <a:ext cx="8458200" cy="4648200"/>
          </a:xfrm>
        </p:spPr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</a:t>
            </a:r>
            <a:r>
              <a:rPr lang="id-ID" sz="2400" dirty="0">
                <a:latin typeface="+mn-lt"/>
                <a:cs typeface="Arial" pitchFamily="34" charset="0"/>
              </a:rPr>
              <a:t>ujuan</a:t>
            </a:r>
          </a:p>
          <a:p>
            <a:pPr lvl="1"/>
            <a:r>
              <a:rPr lang="id-ID" sz="2400" dirty="0">
                <a:latin typeface="+mn-lt"/>
                <a:cs typeface="Arial" pitchFamily="34" charset="0"/>
              </a:rPr>
              <a:t>Menentukan kriteria dalam pemilihan dan perubahan kebijakan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id-ID" sz="2400" dirty="0">
                <a:latin typeface="+mn-lt"/>
                <a:cs typeface="Arial" pitchFamily="34" charset="0"/>
              </a:rPr>
              <a:t>akuntansi.</a:t>
            </a:r>
          </a:p>
          <a:p>
            <a:pPr lvl="1"/>
            <a:r>
              <a:rPr lang="id-ID" sz="2400" dirty="0">
                <a:latin typeface="+mn-lt"/>
                <a:cs typeface="Arial" pitchFamily="34" charset="0"/>
              </a:rPr>
              <a:t>Perlakuan akuntansi dan pengungkapan atas:</a:t>
            </a:r>
          </a:p>
          <a:p>
            <a:pPr marL="1027113" lvl="2" indent="-342900">
              <a:buFont typeface="Arial" panose="020B0604020202020204" pitchFamily="34" charset="0"/>
              <a:buChar char="•"/>
            </a:pPr>
            <a:r>
              <a:rPr lang="id-ID" sz="2400" dirty="0">
                <a:latin typeface="+mn-lt"/>
                <a:cs typeface="Arial" pitchFamily="34" charset="0"/>
              </a:rPr>
              <a:t>Perubahan kebijakan</a:t>
            </a:r>
          </a:p>
          <a:p>
            <a:pPr marL="1027113" lvl="2" indent="-342900">
              <a:buFont typeface="Arial" panose="020B0604020202020204" pitchFamily="34" charset="0"/>
              <a:buChar char="•"/>
            </a:pPr>
            <a:r>
              <a:rPr lang="id-ID" sz="2400" dirty="0">
                <a:latin typeface="+mn-lt"/>
                <a:cs typeface="Arial" pitchFamily="34" charset="0"/>
              </a:rPr>
              <a:t>Perubahan estimasi</a:t>
            </a:r>
          </a:p>
          <a:p>
            <a:pPr marL="1027113" lvl="2" indent="-342900">
              <a:buFont typeface="Arial" panose="020B0604020202020204" pitchFamily="34" charset="0"/>
              <a:buChar char="•"/>
            </a:pPr>
            <a:r>
              <a:rPr lang="id-ID" sz="2400" dirty="0">
                <a:latin typeface="+mn-lt"/>
                <a:cs typeface="Arial" pitchFamily="34" charset="0"/>
              </a:rPr>
              <a:t>Koreksi kesalahan</a:t>
            </a:r>
          </a:p>
          <a:p>
            <a:r>
              <a:rPr lang="id-ID" sz="2400" dirty="0">
                <a:latin typeface="+mn-lt"/>
                <a:cs typeface="Arial" pitchFamily="34" charset="0"/>
              </a:rPr>
              <a:t>Meningkatkan relevansi, keandalan</a:t>
            </a:r>
            <a:r>
              <a:rPr lang="en-US" sz="2400" dirty="0">
                <a:latin typeface="+mn-lt"/>
                <a:cs typeface="Arial" pitchFamily="34" charset="0"/>
              </a:rPr>
              <a:t>,</a:t>
            </a:r>
            <a:r>
              <a:rPr lang="id-ID" sz="2400" dirty="0">
                <a:latin typeface="+mn-lt"/>
                <a:cs typeface="Arial" pitchFamily="34" charset="0"/>
              </a:rPr>
              <a:t> dan daya banding laporan keungan.</a:t>
            </a:r>
          </a:p>
          <a:p>
            <a:r>
              <a:rPr lang="id-ID" sz="2400" dirty="0">
                <a:latin typeface="+mn-lt"/>
                <a:cs typeface="Arial" pitchFamily="34" charset="0"/>
              </a:rPr>
              <a:t>Pengungkapan kebijakan kecuali untuk perubahan kebijakan akuntansi diatur dalam PSAK </a:t>
            </a:r>
            <a:r>
              <a:rPr lang="en-US" sz="2400" dirty="0">
                <a:latin typeface="+mn-lt"/>
                <a:cs typeface="Arial" pitchFamily="34" charset="0"/>
              </a:rPr>
              <a:t>201.</a:t>
            </a:r>
            <a:endParaRPr lang="id-ID" sz="2400" dirty="0">
              <a:latin typeface="+mn-lt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743200" y="266700"/>
            <a:ext cx="3352800" cy="68580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>
                <a:latin typeface="Fjalla One" panose="02000506040000020004" pitchFamily="2" charset="0"/>
              </a:rPr>
              <a:t>Latar Belakang</a:t>
            </a:r>
            <a:endParaRPr lang="en-US" sz="3200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60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905000" y="304800"/>
            <a:ext cx="2667000" cy="60960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solidFill>
                  <a:schemeClr val="bg1"/>
                </a:solidFill>
                <a:latin typeface="Fjalla One" panose="02000506040000020004" pitchFamily="2" charset="0"/>
              </a:rPr>
              <a:t>Ruang Lingkup</a:t>
            </a:r>
            <a:endParaRPr lang="en-US" sz="2800" dirty="0">
              <a:solidFill>
                <a:schemeClr val="bg1"/>
              </a:solidFill>
              <a:latin typeface="Fjalla One" panose="02000506040000020004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38500" y="1143000"/>
            <a:ext cx="5829300" cy="2514600"/>
          </a:xfrm>
          <a:prstGeom prst="roundRect">
            <a:avLst>
              <a:gd name="adj" fmla="val 1055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id-ID" sz="2000" b="1" dirty="0">
                <a:solidFill>
                  <a:schemeClr val="tx1"/>
                </a:solidFill>
                <a:cs typeface="Arial" pitchFamily="34" charset="0"/>
              </a:rPr>
              <a:t>enerapan PSAK 2</a:t>
            </a:r>
            <a:r>
              <a:rPr lang="en-US" sz="2000" b="1" dirty="0">
                <a:solidFill>
                  <a:schemeClr val="tx1"/>
                </a:solidFill>
                <a:cs typeface="Arial" pitchFamily="34" charset="0"/>
              </a:rPr>
              <a:t>08</a:t>
            </a:r>
            <a:r>
              <a:rPr lang="id-ID" sz="2000" dirty="0">
                <a:solidFill>
                  <a:schemeClr val="tx1"/>
                </a:solidFill>
                <a:cs typeface="Arial" pitchFamily="34" charset="0"/>
              </a:rPr>
              <a:t>:</a:t>
            </a:r>
            <a:endParaRPr lang="en-US" sz="2000" dirty="0">
              <a:solidFill>
                <a:schemeClr val="tx1"/>
              </a:solidFill>
              <a:cs typeface="Arial" pitchFamily="34" charset="0"/>
            </a:endParaRPr>
          </a:p>
          <a:p>
            <a:pPr marL="282575" lvl="1" indent="-282575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1.	</a:t>
            </a:r>
            <a:r>
              <a:rPr lang="fi-FI" sz="2000" dirty="0">
                <a:solidFill>
                  <a:schemeClr val="tx1"/>
                </a:solidFill>
                <a:cs typeface="Arial" pitchFamily="34" charset="0"/>
              </a:rPr>
              <a:t>Pemilihan dan Penerapan Kebijakan Akuntansi</a:t>
            </a:r>
            <a:endParaRPr lang="en-US" sz="2000" dirty="0">
              <a:solidFill>
                <a:schemeClr val="tx1"/>
              </a:solidFill>
              <a:cs typeface="Arial" pitchFamily="34" charset="0"/>
            </a:endParaRPr>
          </a:p>
          <a:p>
            <a:pPr marL="282575" lvl="1" indent="-282575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2.	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Akuntansi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untuk</a:t>
            </a:r>
            <a:endParaRPr lang="en-US" sz="2000" dirty="0">
              <a:solidFill>
                <a:schemeClr val="tx1"/>
              </a:solidFill>
              <a:cs typeface="Arial" pitchFamily="34" charset="0"/>
            </a:endParaRPr>
          </a:p>
          <a:p>
            <a:pPr marL="631825" lvl="2" indent="-336550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a. 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Perubahan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kebijakan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akuntansi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,</a:t>
            </a:r>
          </a:p>
          <a:p>
            <a:pPr marL="631825" lvl="2" indent="-336550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b.	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Perubahan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estimasi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akuntansi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dan</a:t>
            </a:r>
            <a:endParaRPr lang="en-US" sz="2000" dirty="0">
              <a:solidFill>
                <a:schemeClr val="tx1"/>
              </a:solidFill>
              <a:cs typeface="Arial" pitchFamily="34" charset="0"/>
            </a:endParaRPr>
          </a:p>
          <a:p>
            <a:pPr marL="631825" lvl="2" indent="-336550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c.	</a:t>
            </a:r>
            <a:r>
              <a:rPr lang="id-ID" sz="2000" dirty="0">
                <a:solidFill>
                  <a:schemeClr val="tx1"/>
                </a:solidFill>
                <a:cs typeface="Arial" pitchFamily="34" charset="0"/>
              </a:rPr>
              <a:t>K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oreksi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kesalahan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periode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lalu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67200" y="3962400"/>
            <a:ext cx="5943600" cy="1905000"/>
          </a:xfrm>
          <a:prstGeom prst="roundRect">
            <a:avLst>
              <a:gd name="adj" fmla="val 1055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600"/>
              </a:lnSpc>
            </a:pP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Dampak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pajak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akibat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koreksi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kesalahan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penyesuaian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retrospektif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perubahan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kebijakan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akuntansi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diperlakukan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diungkapkan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sesuai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PSAK 212 :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Akuntansi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Pajak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Penghasilan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4" name="Shape 13"/>
          <p:cNvCxnSpPr>
            <a:cxnSpLocks/>
            <a:endCxn id="9" idx="1"/>
          </p:cNvCxnSpPr>
          <p:nvPr/>
        </p:nvCxnSpPr>
        <p:spPr>
          <a:xfrm rot="16200000" flipH="1">
            <a:off x="1314450" y="1962150"/>
            <a:ext cx="4000500" cy="19050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cxnSpLocks/>
            <a:endCxn id="8" idx="1"/>
          </p:cNvCxnSpPr>
          <p:nvPr/>
        </p:nvCxnSpPr>
        <p:spPr>
          <a:xfrm rot="16200000" flipH="1">
            <a:off x="2247900" y="1409700"/>
            <a:ext cx="1485900" cy="4953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293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4022725" cy="685800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600" dirty="0" err="1">
                <a:solidFill>
                  <a:sysClr val="windowText" lastClr="000000"/>
                </a:solidFill>
                <a:latin typeface="Fjalla One" panose="02000506040000020004" pitchFamily="2" charset="0"/>
              </a:rPr>
              <a:t>Konsep</a:t>
            </a:r>
            <a:r>
              <a:rPr lang="en-US" sz="3600" dirty="0">
                <a:solidFill>
                  <a:sysClr val="windowText" lastClr="000000"/>
                </a:solidFill>
                <a:latin typeface="Fjalla One" panose="02000506040000020004" pitchFamily="2" charset="0"/>
              </a:rPr>
              <a:t> </a:t>
            </a:r>
            <a:r>
              <a:rPr lang="en-US" sz="3600" dirty="0" err="1">
                <a:solidFill>
                  <a:sysClr val="windowText" lastClr="000000"/>
                </a:solidFill>
                <a:latin typeface="Fjalla One" panose="02000506040000020004" pitchFamily="2" charset="0"/>
              </a:rPr>
              <a:t>Materialitas</a:t>
            </a:r>
            <a:endParaRPr lang="en-US" sz="3600" dirty="0">
              <a:solidFill>
                <a:sysClr val="windowText" lastClr="000000"/>
              </a:solidFill>
              <a:latin typeface="Fjalla One" panose="02000506040000020004" pitchFamily="2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2362200" y="1143000"/>
          <a:ext cx="9829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2428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" name="Content Placeholder 189"/>
          <p:cNvGraphicFramePr>
            <a:graphicFrameLocks noGrp="1"/>
          </p:cNvGraphicFramePr>
          <p:nvPr>
            <p:ph idx="4294967295"/>
          </p:nvPr>
        </p:nvGraphicFramePr>
        <p:xfrm>
          <a:off x="0" y="1270000"/>
          <a:ext cx="8110538" cy="4808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2462214"/>
            <a:ext cx="2643206" cy="1933572"/>
            <a:chOff x="3110" y="1791"/>
            <a:chExt cx="2468" cy="1711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13" y="2162"/>
              <a:ext cx="1188" cy="858"/>
            </a:xfrm>
            <a:custGeom>
              <a:avLst/>
              <a:gdLst/>
              <a:ahLst/>
              <a:cxnLst>
                <a:cxn ang="0">
                  <a:pos x="411" y="472"/>
                </a:cxn>
                <a:cxn ang="0">
                  <a:pos x="196" y="844"/>
                </a:cxn>
                <a:cxn ang="0">
                  <a:pos x="146" y="1385"/>
                </a:cxn>
                <a:cxn ang="0">
                  <a:pos x="0" y="1822"/>
                </a:cxn>
                <a:cxn ang="0">
                  <a:pos x="159" y="2215"/>
                </a:cxn>
                <a:cxn ang="0">
                  <a:pos x="254" y="3311"/>
                </a:cxn>
                <a:cxn ang="0">
                  <a:pos x="786" y="4241"/>
                </a:cxn>
                <a:cxn ang="0">
                  <a:pos x="1332" y="4291"/>
                </a:cxn>
                <a:cxn ang="0">
                  <a:pos x="2736" y="4154"/>
                </a:cxn>
                <a:cxn ang="0">
                  <a:pos x="4200" y="3918"/>
                </a:cxn>
                <a:cxn ang="0">
                  <a:pos x="4884" y="3918"/>
                </a:cxn>
                <a:cxn ang="0">
                  <a:pos x="5912" y="3544"/>
                </a:cxn>
                <a:cxn ang="0">
                  <a:pos x="5941" y="3259"/>
                </a:cxn>
                <a:cxn ang="0">
                  <a:pos x="5593" y="2805"/>
                </a:cxn>
                <a:cxn ang="0">
                  <a:pos x="5007" y="1675"/>
                </a:cxn>
                <a:cxn ang="0">
                  <a:pos x="4536" y="728"/>
                </a:cxn>
                <a:cxn ang="0">
                  <a:pos x="4509" y="543"/>
                </a:cxn>
                <a:cxn ang="0">
                  <a:pos x="4340" y="438"/>
                </a:cxn>
                <a:cxn ang="0">
                  <a:pos x="3976" y="341"/>
                </a:cxn>
                <a:cxn ang="0">
                  <a:pos x="3394" y="170"/>
                </a:cxn>
                <a:cxn ang="0">
                  <a:pos x="3268" y="103"/>
                </a:cxn>
                <a:cxn ang="0">
                  <a:pos x="2736" y="0"/>
                </a:cxn>
                <a:cxn ang="0">
                  <a:pos x="1358" y="152"/>
                </a:cxn>
                <a:cxn ang="0">
                  <a:pos x="411" y="472"/>
                </a:cxn>
              </a:cxnLst>
              <a:rect l="0" t="0" r="r" b="b"/>
              <a:pathLst>
                <a:path w="5941" h="4291">
                  <a:moveTo>
                    <a:pt x="411" y="472"/>
                  </a:moveTo>
                  <a:lnTo>
                    <a:pt x="196" y="844"/>
                  </a:lnTo>
                  <a:lnTo>
                    <a:pt x="146" y="1385"/>
                  </a:lnTo>
                  <a:lnTo>
                    <a:pt x="0" y="1822"/>
                  </a:lnTo>
                  <a:lnTo>
                    <a:pt x="159" y="2215"/>
                  </a:lnTo>
                  <a:lnTo>
                    <a:pt x="254" y="3311"/>
                  </a:lnTo>
                  <a:lnTo>
                    <a:pt x="786" y="4241"/>
                  </a:lnTo>
                  <a:lnTo>
                    <a:pt x="1332" y="4291"/>
                  </a:lnTo>
                  <a:lnTo>
                    <a:pt x="2736" y="4154"/>
                  </a:lnTo>
                  <a:lnTo>
                    <a:pt x="4200" y="3918"/>
                  </a:lnTo>
                  <a:lnTo>
                    <a:pt x="4884" y="3918"/>
                  </a:lnTo>
                  <a:lnTo>
                    <a:pt x="5912" y="3544"/>
                  </a:lnTo>
                  <a:lnTo>
                    <a:pt x="5941" y="3259"/>
                  </a:lnTo>
                  <a:lnTo>
                    <a:pt x="5593" y="2805"/>
                  </a:lnTo>
                  <a:lnTo>
                    <a:pt x="5007" y="1675"/>
                  </a:lnTo>
                  <a:lnTo>
                    <a:pt x="4536" y="728"/>
                  </a:lnTo>
                  <a:lnTo>
                    <a:pt x="4509" y="543"/>
                  </a:lnTo>
                  <a:lnTo>
                    <a:pt x="4340" y="438"/>
                  </a:lnTo>
                  <a:lnTo>
                    <a:pt x="3976" y="341"/>
                  </a:lnTo>
                  <a:lnTo>
                    <a:pt x="3394" y="170"/>
                  </a:lnTo>
                  <a:lnTo>
                    <a:pt x="3268" y="103"/>
                  </a:lnTo>
                  <a:lnTo>
                    <a:pt x="2736" y="0"/>
                  </a:lnTo>
                  <a:lnTo>
                    <a:pt x="1358" y="152"/>
                  </a:lnTo>
                  <a:lnTo>
                    <a:pt x="411" y="47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188" y="2286"/>
              <a:ext cx="1056" cy="1015"/>
            </a:xfrm>
            <a:custGeom>
              <a:avLst/>
              <a:gdLst/>
              <a:ahLst/>
              <a:cxnLst>
                <a:cxn ang="0">
                  <a:pos x="5000" y="3681"/>
                </a:cxn>
                <a:cxn ang="0">
                  <a:pos x="4911" y="3869"/>
                </a:cxn>
                <a:cxn ang="0">
                  <a:pos x="3079" y="5077"/>
                </a:cxn>
                <a:cxn ang="0">
                  <a:pos x="0" y="4852"/>
                </a:cxn>
                <a:cxn ang="0">
                  <a:pos x="23" y="821"/>
                </a:cxn>
                <a:cxn ang="0">
                  <a:pos x="318" y="605"/>
                </a:cxn>
                <a:cxn ang="0">
                  <a:pos x="1255" y="395"/>
                </a:cxn>
                <a:cxn ang="0">
                  <a:pos x="1415" y="167"/>
                </a:cxn>
                <a:cxn ang="0">
                  <a:pos x="1750" y="0"/>
                </a:cxn>
                <a:cxn ang="0">
                  <a:pos x="2001" y="226"/>
                </a:cxn>
                <a:cxn ang="0">
                  <a:pos x="3135" y="1113"/>
                </a:cxn>
                <a:cxn ang="0">
                  <a:pos x="3701" y="962"/>
                </a:cxn>
                <a:cxn ang="0">
                  <a:pos x="3885" y="1039"/>
                </a:cxn>
                <a:cxn ang="0">
                  <a:pos x="4049" y="1358"/>
                </a:cxn>
                <a:cxn ang="0">
                  <a:pos x="4105" y="1567"/>
                </a:cxn>
                <a:cxn ang="0">
                  <a:pos x="4573" y="2433"/>
                </a:cxn>
                <a:cxn ang="0">
                  <a:pos x="4986" y="2605"/>
                </a:cxn>
                <a:cxn ang="0">
                  <a:pos x="5284" y="3248"/>
                </a:cxn>
                <a:cxn ang="0">
                  <a:pos x="5000" y="3681"/>
                </a:cxn>
              </a:cxnLst>
              <a:rect l="0" t="0" r="r" b="b"/>
              <a:pathLst>
                <a:path w="5284" h="5077">
                  <a:moveTo>
                    <a:pt x="5000" y="3681"/>
                  </a:moveTo>
                  <a:lnTo>
                    <a:pt x="4911" y="3869"/>
                  </a:lnTo>
                  <a:lnTo>
                    <a:pt x="3079" y="5077"/>
                  </a:lnTo>
                  <a:lnTo>
                    <a:pt x="0" y="4852"/>
                  </a:lnTo>
                  <a:lnTo>
                    <a:pt x="23" y="821"/>
                  </a:lnTo>
                  <a:lnTo>
                    <a:pt x="318" y="605"/>
                  </a:lnTo>
                  <a:lnTo>
                    <a:pt x="1255" y="395"/>
                  </a:lnTo>
                  <a:lnTo>
                    <a:pt x="1415" y="167"/>
                  </a:lnTo>
                  <a:lnTo>
                    <a:pt x="1750" y="0"/>
                  </a:lnTo>
                  <a:lnTo>
                    <a:pt x="2001" y="226"/>
                  </a:lnTo>
                  <a:lnTo>
                    <a:pt x="3135" y="1113"/>
                  </a:lnTo>
                  <a:lnTo>
                    <a:pt x="3701" y="962"/>
                  </a:lnTo>
                  <a:lnTo>
                    <a:pt x="3885" y="1039"/>
                  </a:lnTo>
                  <a:lnTo>
                    <a:pt x="4049" y="1358"/>
                  </a:lnTo>
                  <a:lnTo>
                    <a:pt x="4105" y="1567"/>
                  </a:lnTo>
                  <a:lnTo>
                    <a:pt x="4573" y="2433"/>
                  </a:lnTo>
                  <a:lnTo>
                    <a:pt x="4986" y="2605"/>
                  </a:lnTo>
                  <a:lnTo>
                    <a:pt x="5284" y="3248"/>
                  </a:lnTo>
                  <a:lnTo>
                    <a:pt x="5000" y="3681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966" y="2750"/>
              <a:ext cx="572" cy="337"/>
            </a:xfrm>
            <a:custGeom>
              <a:avLst/>
              <a:gdLst/>
              <a:ahLst/>
              <a:cxnLst>
                <a:cxn ang="0">
                  <a:pos x="0" y="1660"/>
                </a:cxn>
                <a:cxn ang="0">
                  <a:pos x="1176" y="1243"/>
                </a:cxn>
                <a:cxn ang="0">
                  <a:pos x="2863" y="0"/>
                </a:cxn>
                <a:cxn ang="0">
                  <a:pos x="1396" y="1384"/>
                </a:cxn>
                <a:cxn ang="0">
                  <a:pos x="918" y="1682"/>
                </a:cxn>
                <a:cxn ang="0">
                  <a:pos x="0" y="1660"/>
                </a:cxn>
              </a:cxnLst>
              <a:rect l="0" t="0" r="r" b="b"/>
              <a:pathLst>
                <a:path w="2863" h="1682">
                  <a:moveTo>
                    <a:pt x="0" y="1660"/>
                  </a:moveTo>
                  <a:lnTo>
                    <a:pt x="1176" y="1243"/>
                  </a:lnTo>
                  <a:lnTo>
                    <a:pt x="2863" y="0"/>
                  </a:lnTo>
                  <a:lnTo>
                    <a:pt x="1396" y="1384"/>
                  </a:lnTo>
                  <a:lnTo>
                    <a:pt x="918" y="1682"/>
                  </a:lnTo>
                  <a:lnTo>
                    <a:pt x="0" y="16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907" y="3021"/>
              <a:ext cx="1460" cy="454"/>
            </a:xfrm>
            <a:custGeom>
              <a:avLst/>
              <a:gdLst/>
              <a:ahLst/>
              <a:cxnLst>
                <a:cxn ang="0">
                  <a:pos x="3063" y="0"/>
                </a:cxn>
                <a:cxn ang="0">
                  <a:pos x="1312" y="659"/>
                </a:cxn>
                <a:cxn ang="0">
                  <a:pos x="2887" y="1326"/>
                </a:cxn>
                <a:cxn ang="0">
                  <a:pos x="962" y="1241"/>
                </a:cxn>
                <a:cxn ang="0">
                  <a:pos x="0" y="1933"/>
                </a:cxn>
                <a:cxn ang="0">
                  <a:pos x="3431" y="2267"/>
                </a:cxn>
                <a:cxn ang="0">
                  <a:pos x="3780" y="1494"/>
                </a:cxn>
                <a:cxn ang="0">
                  <a:pos x="4898" y="1628"/>
                </a:cxn>
                <a:cxn ang="0">
                  <a:pos x="6098" y="1743"/>
                </a:cxn>
                <a:cxn ang="0">
                  <a:pos x="6423" y="1572"/>
                </a:cxn>
                <a:cxn ang="0">
                  <a:pos x="7296" y="1020"/>
                </a:cxn>
                <a:cxn ang="0">
                  <a:pos x="5355" y="829"/>
                </a:cxn>
                <a:cxn ang="0">
                  <a:pos x="5597" y="635"/>
                </a:cxn>
                <a:cxn ang="0">
                  <a:pos x="4571" y="442"/>
                </a:cxn>
                <a:cxn ang="0">
                  <a:pos x="3672" y="220"/>
                </a:cxn>
                <a:cxn ang="0">
                  <a:pos x="3063" y="0"/>
                </a:cxn>
              </a:cxnLst>
              <a:rect l="0" t="0" r="r" b="b"/>
              <a:pathLst>
                <a:path w="7296" h="2267">
                  <a:moveTo>
                    <a:pt x="3063" y="0"/>
                  </a:moveTo>
                  <a:lnTo>
                    <a:pt x="1312" y="659"/>
                  </a:lnTo>
                  <a:lnTo>
                    <a:pt x="2887" y="1326"/>
                  </a:lnTo>
                  <a:lnTo>
                    <a:pt x="962" y="1241"/>
                  </a:lnTo>
                  <a:lnTo>
                    <a:pt x="0" y="1933"/>
                  </a:lnTo>
                  <a:lnTo>
                    <a:pt x="3431" y="2267"/>
                  </a:lnTo>
                  <a:lnTo>
                    <a:pt x="3780" y="1494"/>
                  </a:lnTo>
                  <a:lnTo>
                    <a:pt x="4898" y="1628"/>
                  </a:lnTo>
                  <a:lnTo>
                    <a:pt x="6098" y="1743"/>
                  </a:lnTo>
                  <a:lnTo>
                    <a:pt x="6423" y="1572"/>
                  </a:lnTo>
                  <a:lnTo>
                    <a:pt x="7296" y="1020"/>
                  </a:lnTo>
                  <a:lnTo>
                    <a:pt x="5355" y="829"/>
                  </a:lnTo>
                  <a:lnTo>
                    <a:pt x="5597" y="635"/>
                  </a:lnTo>
                  <a:lnTo>
                    <a:pt x="4571" y="442"/>
                  </a:lnTo>
                  <a:lnTo>
                    <a:pt x="3672" y="220"/>
                  </a:lnTo>
                  <a:lnTo>
                    <a:pt x="306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217" y="2964"/>
              <a:ext cx="93" cy="136"/>
            </a:xfrm>
            <a:custGeom>
              <a:avLst/>
              <a:gdLst/>
              <a:ahLst/>
              <a:cxnLst>
                <a:cxn ang="0">
                  <a:pos x="437" y="0"/>
                </a:cxn>
                <a:cxn ang="0">
                  <a:pos x="192" y="224"/>
                </a:cxn>
                <a:cxn ang="0">
                  <a:pos x="0" y="665"/>
                </a:cxn>
                <a:cxn ang="0">
                  <a:pos x="78" y="679"/>
                </a:cxn>
                <a:cxn ang="0">
                  <a:pos x="160" y="627"/>
                </a:cxn>
                <a:cxn ang="0">
                  <a:pos x="376" y="421"/>
                </a:cxn>
                <a:cxn ang="0">
                  <a:pos x="376" y="320"/>
                </a:cxn>
                <a:cxn ang="0">
                  <a:pos x="466" y="179"/>
                </a:cxn>
                <a:cxn ang="0">
                  <a:pos x="437" y="0"/>
                </a:cxn>
              </a:cxnLst>
              <a:rect l="0" t="0" r="r" b="b"/>
              <a:pathLst>
                <a:path w="466" h="679">
                  <a:moveTo>
                    <a:pt x="437" y="0"/>
                  </a:moveTo>
                  <a:lnTo>
                    <a:pt x="192" y="224"/>
                  </a:lnTo>
                  <a:lnTo>
                    <a:pt x="0" y="665"/>
                  </a:lnTo>
                  <a:lnTo>
                    <a:pt x="78" y="679"/>
                  </a:lnTo>
                  <a:lnTo>
                    <a:pt x="160" y="627"/>
                  </a:lnTo>
                  <a:lnTo>
                    <a:pt x="376" y="421"/>
                  </a:lnTo>
                  <a:lnTo>
                    <a:pt x="376" y="320"/>
                  </a:lnTo>
                  <a:lnTo>
                    <a:pt x="466" y="179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134" y="2803"/>
              <a:ext cx="161" cy="180"/>
            </a:xfrm>
            <a:custGeom>
              <a:avLst/>
              <a:gdLst/>
              <a:ahLst/>
              <a:cxnLst>
                <a:cxn ang="0">
                  <a:pos x="0" y="82"/>
                </a:cxn>
                <a:cxn ang="0">
                  <a:pos x="240" y="0"/>
                </a:cxn>
                <a:cxn ang="0">
                  <a:pos x="557" y="41"/>
                </a:cxn>
                <a:cxn ang="0">
                  <a:pos x="742" y="164"/>
                </a:cxn>
                <a:cxn ang="0">
                  <a:pos x="806" y="365"/>
                </a:cxn>
                <a:cxn ang="0">
                  <a:pos x="742" y="602"/>
                </a:cxn>
                <a:cxn ang="0">
                  <a:pos x="774" y="645"/>
                </a:cxn>
                <a:cxn ang="0">
                  <a:pos x="640" y="744"/>
                </a:cxn>
                <a:cxn ang="0">
                  <a:pos x="615" y="871"/>
                </a:cxn>
                <a:cxn ang="0">
                  <a:pos x="549" y="902"/>
                </a:cxn>
                <a:cxn ang="0">
                  <a:pos x="445" y="673"/>
                </a:cxn>
                <a:cxn ang="0">
                  <a:pos x="147" y="434"/>
                </a:cxn>
                <a:cxn ang="0">
                  <a:pos x="0" y="82"/>
                </a:cxn>
              </a:cxnLst>
              <a:rect l="0" t="0" r="r" b="b"/>
              <a:pathLst>
                <a:path w="806" h="902">
                  <a:moveTo>
                    <a:pt x="0" y="82"/>
                  </a:moveTo>
                  <a:lnTo>
                    <a:pt x="240" y="0"/>
                  </a:lnTo>
                  <a:lnTo>
                    <a:pt x="557" y="41"/>
                  </a:lnTo>
                  <a:lnTo>
                    <a:pt x="742" y="164"/>
                  </a:lnTo>
                  <a:lnTo>
                    <a:pt x="806" y="365"/>
                  </a:lnTo>
                  <a:lnTo>
                    <a:pt x="742" y="602"/>
                  </a:lnTo>
                  <a:lnTo>
                    <a:pt x="774" y="645"/>
                  </a:lnTo>
                  <a:lnTo>
                    <a:pt x="640" y="744"/>
                  </a:lnTo>
                  <a:lnTo>
                    <a:pt x="615" y="871"/>
                  </a:lnTo>
                  <a:lnTo>
                    <a:pt x="549" y="902"/>
                  </a:lnTo>
                  <a:lnTo>
                    <a:pt x="445" y="673"/>
                  </a:lnTo>
                  <a:lnTo>
                    <a:pt x="147" y="434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374" y="2863"/>
              <a:ext cx="632" cy="206"/>
            </a:xfrm>
            <a:custGeom>
              <a:avLst/>
              <a:gdLst/>
              <a:ahLst/>
              <a:cxnLst>
                <a:cxn ang="0">
                  <a:pos x="725" y="0"/>
                </a:cxn>
                <a:cxn ang="0">
                  <a:pos x="1554" y="113"/>
                </a:cxn>
                <a:cxn ang="0">
                  <a:pos x="2392" y="16"/>
                </a:cxn>
                <a:cxn ang="0">
                  <a:pos x="2907" y="356"/>
                </a:cxn>
                <a:cxn ang="0">
                  <a:pos x="3159" y="737"/>
                </a:cxn>
                <a:cxn ang="0">
                  <a:pos x="3159" y="815"/>
                </a:cxn>
                <a:cxn ang="0">
                  <a:pos x="3109" y="870"/>
                </a:cxn>
                <a:cxn ang="0">
                  <a:pos x="3077" y="870"/>
                </a:cxn>
                <a:cxn ang="0">
                  <a:pos x="2828" y="483"/>
                </a:cxn>
                <a:cxn ang="0">
                  <a:pos x="2502" y="368"/>
                </a:cxn>
                <a:cxn ang="0">
                  <a:pos x="2645" y="535"/>
                </a:cxn>
                <a:cxn ang="0">
                  <a:pos x="2871" y="977"/>
                </a:cxn>
                <a:cxn ang="0">
                  <a:pos x="2815" y="1032"/>
                </a:cxn>
                <a:cxn ang="0">
                  <a:pos x="2229" y="439"/>
                </a:cxn>
                <a:cxn ang="0">
                  <a:pos x="1307" y="625"/>
                </a:cxn>
                <a:cxn ang="0">
                  <a:pos x="0" y="483"/>
                </a:cxn>
                <a:cxn ang="0">
                  <a:pos x="136" y="188"/>
                </a:cxn>
                <a:cxn ang="0">
                  <a:pos x="514" y="0"/>
                </a:cxn>
                <a:cxn ang="0">
                  <a:pos x="725" y="0"/>
                </a:cxn>
              </a:cxnLst>
              <a:rect l="0" t="0" r="r" b="b"/>
              <a:pathLst>
                <a:path w="3159" h="1032">
                  <a:moveTo>
                    <a:pt x="725" y="0"/>
                  </a:moveTo>
                  <a:lnTo>
                    <a:pt x="1554" y="113"/>
                  </a:lnTo>
                  <a:lnTo>
                    <a:pt x="2392" y="16"/>
                  </a:lnTo>
                  <a:lnTo>
                    <a:pt x="2907" y="356"/>
                  </a:lnTo>
                  <a:lnTo>
                    <a:pt x="3159" y="737"/>
                  </a:lnTo>
                  <a:lnTo>
                    <a:pt x="3159" y="815"/>
                  </a:lnTo>
                  <a:lnTo>
                    <a:pt x="3109" y="870"/>
                  </a:lnTo>
                  <a:lnTo>
                    <a:pt x="3077" y="870"/>
                  </a:lnTo>
                  <a:lnTo>
                    <a:pt x="2828" y="483"/>
                  </a:lnTo>
                  <a:lnTo>
                    <a:pt x="2502" y="368"/>
                  </a:lnTo>
                  <a:lnTo>
                    <a:pt x="2645" y="535"/>
                  </a:lnTo>
                  <a:lnTo>
                    <a:pt x="2871" y="977"/>
                  </a:lnTo>
                  <a:lnTo>
                    <a:pt x="2815" y="1032"/>
                  </a:lnTo>
                  <a:lnTo>
                    <a:pt x="2229" y="439"/>
                  </a:lnTo>
                  <a:lnTo>
                    <a:pt x="1307" y="625"/>
                  </a:lnTo>
                  <a:lnTo>
                    <a:pt x="0" y="483"/>
                  </a:lnTo>
                  <a:lnTo>
                    <a:pt x="136" y="188"/>
                  </a:lnTo>
                  <a:lnTo>
                    <a:pt x="514" y="0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543" y="2396"/>
              <a:ext cx="124" cy="423"/>
            </a:xfrm>
            <a:custGeom>
              <a:avLst/>
              <a:gdLst/>
              <a:ahLst/>
              <a:cxnLst>
                <a:cxn ang="0">
                  <a:pos x="415" y="0"/>
                </a:cxn>
                <a:cxn ang="0">
                  <a:pos x="456" y="44"/>
                </a:cxn>
                <a:cxn ang="0">
                  <a:pos x="456" y="179"/>
                </a:cxn>
                <a:cxn ang="0">
                  <a:pos x="303" y="426"/>
                </a:cxn>
                <a:cxn ang="0">
                  <a:pos x="600" y="1226"/>
                </a:cxn>
                <a:cxn ang="0">
                  <a:pos x="621" y="1740"/>
                </a:cxn>
                <a:cxn ang="0">
                  <a:pos x="405" y="2113"/>
                </a:cxn>
                <a:cxn ang="0">
                  <a:pos x="60" y="1890"/>
                </a:cxn>
                <a:cxn ang="0">
                  <a:pos x="0" y="1035"/>
                </a:cxn>
                <a:cxn ang="0">
                  <a:pos x="234" y="434"/>
                </a:cxn>
                <a:cxn ang="0">
                  <a:pos x="135" y="37"/>
                </a:cxn>
                <a:cxn ang="0">
                  <a:pos x="415" y="0"/>
                </a:cxn>
              </a:cxnLst>
              <a:rect l="0" t="0" r="r" b="b"/>
              <a:pathLst>
                <a:path w="621" h="2113">
                  <a:moveTo>
                    <a:pt x="415" y="0"/>
                  </a:moveTo>
                  <a:lnTo>
                    <a:pt x="456" y="44"/>
                  </a:lnTo>
                  <a:lnTo>
                    <a:pt x="456" y="179"/>
                  </a:lnTo>
                  <a:lnTo>
                    <a:pt x="303" y="426"/>
                  </a:lnTo>
                  <a:lnTo>
                    <a:pt x="600" y="1226"/>
                  </a:lnTo>
                  <a:lnTo>
                    <a:pt x="621" y="1740"/>
                  </a:lnTo>
                  <a:lnTo>
                    <a:pt x="405" y="2113"/>
                  </a:lnTo>
                  <a:lnTo>
                    <a:pt x="60" y="1890"/>
                  </a:lnTo>
                  <a:lnTo>
                    <a:pt x="0" y="1035"/>
                  </a:lnTo>
                  <a:lnTo>
                    <a:pt x="234" y="434"/>
                  </a:lnTo>
                  <a:lnTo>
                    <a:pt x="135" y="37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371" y="1888"/>
              <a:ext cx="399" cy="512"/>
            </a:xfrm>
            <a:custGeom>
              <a:avLst/>
              <a:gdLst/>
              <a:ahLst/>
              <a:cxnLst>
                <a:cxn ang="0">
                  <a:pos x="6" y="755"/>
                </a:cxn>
                <a:cxn ang="0">
                  <a:pos x="29" y="722"/>
                </a:cxn>
                <a:cxn ang="0">
                  <a:pos x="1120" y="0"/>
                </a:cxn>
                <a:cxn ang="0">
                  <a:pos x="1662" y="0"/>
                </a:cxn>
                <a:cxn ang="0">
                  <a:pos x="1993" y="482"/>
                </a:cxn>
                <a:cxn ang="0">
                  <a:pos x="1944" y="1156"/>
                </a:cxn>
                <a:cxn ang="0">
                  <a:pos x="1908" y="1428"/>
                </a:cxn>
                <a:cxn ang="0">
                  <a:pos x="1771" y="1994"/>
                </a:cxn>
                <a:cxn ang="0">
                  <a:pos x="1670" y="2151"/>
                </a:cxn>
                <a:cxn ang="0">
                  <a:pos x="1402" y="2447"/>
                </a:cxn>
                <a:cxn ang="0">
                  <a:pos x="1142" y="2561"/>
                </a:cxn>
                <a:cxn ang="0">
                  <a:pos x="606" y="2225"/>
                </a:cxn>
                <a:cxn ang="0">
                  <a:pos x="337" y="1566"/>
                </a:cxn>
                <a:cxn ang="0">
                  <a:pos x="167" y="1509"/>
                </a:cxn>
                <a:cxn ang="0">
                  <a:pos x="0" y="1132"/>
                </a:cxn>
                <a:cxn ang="0">
                  <a:pos x="6" y="755"/>
                </a:cxn>
              </a:cxnLst>
              <a:rect l="0" t="0" r="r" b="b"/>
              <a:pathLst>
                <a:path w="1993" h="2561">
                  <a:moveTo>
                    <a:pt x="6" y="755"/>
                  </a:moveTo>
                  <a:lnTo>
                    <a:pt x="29" y="722"/>
                  </a:lnTo>
                  <a:lnTo>
                    <a:pt x="1120" y="0"/>
                  </a:lnTo>
                  <a:lnTo>
                    <a:pt x="1662" y="0"/>
                  </a:lnTo>
                  <a:lnTo>
                    <a:pt x="1993" y="482"/>
                  </a:lnTo>
                  <a:lnTo>
                    <a:pt x="1944" y="1156"/>
                  </a:lnTo>
                  <a:lnTo>
                    <a:pt x="1908" y="1428"/>
                  </a:lnTo>
                  <a:lnTo>
                    <a:pt x="1771" y="1994"/>
                  </a:lnTo>
                  <a:lnTo>
                    <a:pt x="1670" y="2151"/>
                  </a:lnTo>
                  <a:lnTo>
                    <a:pt x="1402" y="2447"/>
                  </a:lnTo>
                  <a:lnTo>
                    <a:pt x="1142" y="2561"/>
                  </a:lnTo>
                  <a:lnTo>
                    <a:pt x="606" y="2225"/>
                  </a:lnTo>
                  <a:lnTo>
                    <a:pt x="337" y="1566"/>
                  </a:lnTo>
                  <a:lnTo>
                    <a:pt x="167" y="1509"/>
                  </a:lnTo>
                  <a:lnTo>
                    <a:pt x="0" y="1132"/>
                  </a:lnTo>
                  <a:lnTo>
                    <a:pt x="6" y="755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562" y="1791"/>
              <a:ext cx="224" cy="277"/>
            </a:xfrm>
            <a:custGeom>
              <a:avLst/>
              <a:gdLst/>
              <a:ahLst/>
              <a:cxnLst>
                <a:cxn ang="0">
                  <a:pos x="523" y="632"/>
                </a:cxn>
                <a:cxn ang="0">
                  <a:pos x="636" y="484"/>
                </a:cxn>
                <a:cxn ang="0">
                  <a:pos x="862" y="724"/>
                </a:cxn>
                <a:cxn ang="0">
                  <a:pos x="988" y="987"/>
                </a:cxn>
                <a:cxn ang="0">
                  <a:pos x="988" y="1383"/>
                </a:cxn>
                <a:cxn ang="0">
                  <a:pos x="1118" y="1175"/>
                </a:cxn>
                <a:cxn ang="0">
                  <a:pos x="1113" y="880"/>
                </a:cxn>
                <a:cxn ang="0">
                  <a:pos x="847" y="412"/>
                </a:cxn>
                <a:cxn ang="0">
                  <a:pos x="699" y="264"/>
                </a:cxn>
                <a:cxn ang="0">
                  <a:pos x="456" y="134"/>
                </a:cxn>
                <a:cxn ang="0">
                  <a:pos x="164" y="0"/>
                </a:cxn>
                <a:cxn ang="0">
                  <a:pos x="0" y="224"/>
                </a:cxn>
                <a:cxn ang="0">
                  <a:pos x="523" y="632"/>
                </a:cxn>
              </a:cxnLst>
              <a:rect l="0" t="0" r="r" b="b"/>
              <a:pathLst>
                <a:path w="1118" h="1383">
                  <a:moveTo>
                    <a:pt x="523" y="632"/>
                  </a:moveTo>
                  <a:lnTo>
                    <a:pt x="636" y="484"/>
                  </a:lnTo>
                  <a:lnTo>
                    <a:pt x="862" y="724"/>
                  </a:lnTo>
                  <a:lnTo>
                    <a:pt x="988" y="987"/>
                  </a:lnTo>
                  <a:lnTo>
                    <a:pt x="988" y="1383"/>
                  </a:lnTo>
                  <a:lnTo>
                    <a:pt x="1118" y="1175"/>
                  </a:lnTo>
                  <a:lnTo>
                    <a:pt x="1113" y="880"/>
                  </a:lnTo>
                  <a:lnTo>
                    <a:pt x="847" y="412"/>
                  </a:lnTo>
                  <a:lnTo>
                    <a:pt x="699" y="264"/>
                  </a:lnTo>
                  <a:lnTo>
                    <a:pt x="456" y="134"/>
                  </a:lnTo>
                  <a:lnTo>
                    <a:pt x="164" y="0"/>
                  </a:lnTo>
                  <a:lnTo>
                    <a:pt x="0" y="224"/>
                  </a:lnTo>
                  <a:lnTo>
                    <a:pt x="523" y="632"/>
                  </a:lnTo>
                  <a:close/>
                </a:path>
              </a:pathLst>
            </a:custGeom>
            <a:solidFill>
              <a:srgbClr val="70230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044" y="3043"/>
              <a:ext cx="195" cy="200"/>
            </a:xfrm>
            <a:custGeom>
              <a:avLst/>
              <a:gdLst/>
              <a:ahLst/>
              <a:cxnLst>
                <a:cxn ang="0">
                  <a:pos x="327" y="1000"/>
                </a:cxn>
                <a:cxn ang="0">
                  <a:pos x="862" y="997"/>
                </a:cxn>
                <a:cxn ang="0">
                  <a:pos x="966" y="917"/>
                </a:cxn>
                <a:cxn ang="0">
                  <a:pos x="969" y="847"/>
                </a:cxn>
                <a:cxn ang="0">
                  <a:pos x="909" y="761"/>
                </a:cxn>
                <a:cxn ang="0">
                  <a:pos x="958" y="670"/>
                </a:cxn>
                <a:cxn ang="0">
                  <a:pos x="937" y="587"/>
                </a:cxn>
                <a:cxn ang="0">
                  <a:pos x="906" y="575"/>
                </a:cxn>
                <a:cxn ang="0">
                  <a:pos x="974" y="483"/>
                </a:cxn>
                <a:cxn ang="0">
                  <a:pos x="862" y="133"/>
                </a:cxn>
                <a:cxn ang="0">
                  <a:pos x="457" y="0"/>
                </a:cxn>
                <a:cxn ang="0">
                  <a:pos x="145" y="0"/>
                </a:cxn>
                <a:cxn ang="0">
                  <a:pos x="91" y="47"/>
                </a:cxn>
                <a:cxn ang="0">
                  <a:pos x="0" y="179"/>
                </a:cxn>
                <a:cxn ang="0">
                  <a:pos x="327" y="1000"/>
                </a:cxn>
              </a:cxnLst>
              <a:rect l="0" t="0" r="r" b="b"/>
              <a:pathLst>
                <a:path w="974" h="1000">
                  <a:moveTo>
                    <a:pt x="327" y="1000"/>
                  </a:moveTo>
                  <a:lnTo>
                    <a:pt x="862" y="997"/>
                  </a:lnTo>
                  <a:lnTo>
                    <a:pt x="966" y="917"/>
                  </a:lnTo>
                  <a:lnTo>
                    <a:pt x="969" y="847"/>
                  </a:lnTo>
                  <a:lnTo>
                    <a:pt x="909" y="761"/>
                  </a:lnTo>
                  <a:lnTo>
                    <a:pt x="958" y="670"/>
                  </a:lnTo>
                  <a:lnTo>
                    <a:pt x="937" y="587"/>
                  </a:lnTo>
                  <a:lnTo>
                    <a:pt x="906" y="575"/>
                  </a:lnTo>
                  <a:lnTo>
                    <a:pt x="974" y="483"/>
                  </a:lnTo>
                  <a:lnTo>
                    <a:pt x="862" y="133"/>
                  </a:lnTo>
                  <a:lnTo>
                    <a:pt x="457" y="0"/>
                  </a:lnTo>
                  <a:lnTo>
                    <a:pt x="145" y="0"/>
                  </a:lnTo>
                  <a:lnTo>
                    <a:pt x="91" y="47"/>
                  </a:lnTo>
                  <a:lnTo>
                    <a:pt x="0" y="179"/>
                  </a:lnTo>
                  <a:lnTo>
                    <a:pt x="327" y="1000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281" y="3152"/>
              <a:ext cx="60" cy="30"/>
            </a:xfrm>
            <a:custGeom>
              <a:avLst/>
              <a:gdLst/>
              <a:ahLst/>
              <a:cxnLst>
                <a:cxn ang="0">
                  <a:pos x="298" y="148"/>
                </a:cxn>
                <a:cxn ang="0">
                  <a:pos x="0" y="67"/>
                </a:cxn>
                <a:cxn ang="0">
                  <a:pos x="52" y="0"/>
                </a:cxn>
                <a:cxn ang="0">
                  <a:pos x="250" y="102"/>
                </a:cxn>
                <a:cxn ang="0">
                  <a:pos x="298" y="148"/>
                </a:cxn>
              </a:cxnLst>
              <a:rect l="0" t="0" r="r" b="b"/>
              <a:pathLst>
                <a:path w="298" h="148">
                  <a:moveTo>
                    <a:pt x="298" y="148"/>
                  </a:moveTo>
                  <a:lnTo>
                    <a:pt x="0" y="67"/>
                  </a:lnTo>
                  <a:lnTo>
                    <a:pt x="52" y="0"/>
                  </a:lnTo>
                  <a:lnTo>
                    <a:pt x="250" y="102"/>
                  </a:lnTo>
                  <a:lnTo>
                    <a:pt x="298" y="148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780" y="3090"/>
              <a:ext cx="173" cy="56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725" y="283"/>
                </a:cxn>
                <a:cxn ang="0">
                  <a:pos x="868" y="251"/>
                </a:cxn>
                <a:cxn ang="0">
                  <a:pos x="785" y="153"/>
                </a:cxn>
                <a:cxn ang="0">
                  <a:pos x="584" y="0"/>
                </a:cxn>
                <a:cxn ang="0">
                  <a:pos x="346" y="0"/>
                </a:cxn>
                <a:cxn ang="0">
                  <a:pos x="0" y="283"/>
                </a:cxn>
              </a:cxnLst>
              <a:rect l="0" t="0" r="r" b="b"/>
              <a:pathLst>
                <a:path w="868" h="283">
                  <a:moveTo>
                    <a:pt x="0" y="283"/>
                  </a:moveTo>
                  <a:lnTo>
                    <a:pt x="725" y="283"/>
                  </a:lnTo>
                  <a:lnTo>
                    <a:pt x="868" y="251"/>
                  </a:lnTo>
                  <a:lnTo>
                    <a:pt x="785" y="153"/>
                  </a:lnTo>
                  <a:lnTo>
                    <a:pt x="584" y="0"/>
                  </a:lnTo>
                  <a:lnTo>
                    <a:pt x="346" y="0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672" y="2562"/>
              <a:ext cx="177" cy="584"/>
            </a:xfrm>
            <a:custGeom>
              <a:avLst/>
              <a:gdLst/>
              <a:ahLst/>
              <a:cxnLst>
                <a:cxn ang="0">
                  <a:pos x="446" y="455"/>
                </a:cxn>
                <a:cxn ang="0">
                  <a:pos x="595" y="1145"/>
                </a:cxn>
                <a:cxn ang="0">
                  <a:pos x="885" y="2483"/>
                </a:cxn>
                <a:cxn ang="0">
                  <a:pos x="777" y="2723"/>
                </a:cxn>
                <a:cxn ang="0">
                  <a:pos x="534" y="2923"/>
                </a:cxn>
                <a:cxn ang="0">
                  <a:pos x="143" y="834"/>
                </a:cxn>
                <a:cxn ang="0">
                  <a:pos x="0" y="619"/>
                </a:cxn>
                <a:cxn ang="0">
                  <a:pos x="143" y="104"/>
                </a:cxn>
                <a:cxn ang="0">
                  <a:pos x="246" y="0"/>
                </a:cxn>
                <a:cxn ang="0">
                  <a:pos x="446" y="455"/>
                </a:cxn>
              </a:cxnLst>
              <a:rect l="0" t="0" r="r" b="b"/>
              <a:pathLst>
                <a:path w="885" h="2923">
                  <a:moveTo>
                    <a:pt x="446" y="455"/>
                  </a:moveTo>
                  <a:lnTo>
                    <a:pt x="595" y="1145"/>
                  </a:lnTo>
                  <a:lnTo>
                    <a:pt x="885" y="2483"/>
                  </a:lnTo>
                  <a:lnTo>
                    <a:pt x="777" y="2723"/>
                  </a:lnTo>
                  <a:lnTo>
                    <a:pt x="534" y="2923"/>
                  </a:lnTo>
                  <a:lnTo>
                    <a:pt x="143" y="834"/>
                  </a:lnTo>
                  <a:lnTo>
                    <a:pt x="0" y="619"/>
                  </a:lnTo>
                  <a:lnTo>
                    <a:pt x="143" y="104"/>
                  </a:lnTo>
                  <a:lnTo>
                    <a:pt x="246" y="0"/>
                  </a:lnTo>
                  <a:lnTo>
                    <a:pt x="446" y="45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647" y="1927"/>
              <a:ext cx="448" cy="323"/>
            </a:xfrm>
            <a:custGeom>
              <a:avLst/>
              <a:gdLst/>
              <a:ahLst/>
              <a:cxnLst>
                <a:cxn ang="0">
                  <a:pos x="1929" y="1615"/>
                </a:cxn>
                <a:cxn ang="0">
                  <a:pos x="2110" y="1615"/>
                </a:cxn>
                <a:cxn ang="0">
                  <a:pos x="2196" y="1453"/>
                </a:cxn>
                <a:cxn ang="0">
                  <a:pos x="2241" y="1101"/>
                </a:cxn>
                <a:cxn ang="0">
                  <a:pos x="1753" y="670"/>
                </a:cxn>
                <a:cxn ang="0">
                  <a:pos x="797" y="0"/>
                </a:cxn>
                <a:cxn ang="0">
                  <a:pos x="284" y="69"/>
                </a:cxn>
                <a:cxn ang="0">
                  <a:pos x="0" y="471"/>
                </a:cxn>
                <a:cxn ang="0">
                  <a:pos x="1954" y="1525"/>
                </a:cxn>
                <a:cxn ang="0">
                  <a:pos x="1929" y="1615"/>
                </a:cxn>
              </a:cxnLst>
              <a:rect l="0" t="0" r="r" b="b"/>
              <a:pathLst>
                <a:path w="2241" h="1615">
                  <a:moveTo>
                    <a:pt x="1929" y="1615"/>
                  </a:moveTo>
                  <a:lnTo>
                    <a:pt x="2110" y="1615"/>
                  </a:lnTo>
                  <a:lnTo>
                    <a:pt x="2196" y="1453"/>
                  </a:lnTo>
                  <a:lnTo>
                    <a:pt x="2241" y="1101"/>
                  </a:lnTo>
                  <a:lnTo>
                    <a:pt x="1753" y="670"/>
                  </a:lnTo>
                  <a:lnTo>
                    <a:pt x="797" y="0"/>
                  </a:lnTo>
                  <a:lnTo>
                    <a:pt x="284" y="69"/>
                  </a:lnTo>
                  <a:lnTo>
                    <a:pt x="0" y="471"/>
                  </a:lnTo>
                  <a:lnTo>
                    <a:pt x="1954" y="1525"/>
                  </a:lnTo>
                  <a:lnTo>
                    <a:pt x="1929" y="1615"/>
                  </a:lnTo>
                  <a:close/>
                </a:path>
              </a:pathLst>
            </a:custGeom>
            <a:solidFill>
              <a:srgbClr val="70230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780" y="2205"/>
              <a:ext cx="261" cy="324"/>
            </a:xfrm>
            <a:custGeom>
              <a:avLst/>
              <a:gdLst/>
              <a:ahLst/>
              <a:cxnLst>
                <a:cxn ang="0">
                  <a:pos x="732" y="1558"/>
                </a:cxn>
                <a:cxn ang="0">
                  <a:pos x="785" y="1419"/>
                </a:cxn>
                <a:cxn ang="0">
                  <a:pos x="876" y="1379"/>
                </a:cxn>
                <a:cxn ang="0">
                  <a:pos x="916" y="1311"/>
                </a:cxn>
                <a:cxn ang="0">
                  <a:pos x="966" y="1282"/>
                </a:cxn>
                <a:cxn ang="0">
                  <a:pos x="1075" y="1081"/>
                </a:cxn>
                <a:cxn ang="0">
                  <a:pos x="1215" y="1095"/>
                </a:cxn>
                <a:cxn ang="0">
                  <a:pos x="1273" y="1059"/>
                </a:cxn>
                <a:cxn ang="0">
                  <a:pos x="1295" y="1007"/>
                </a:cxn>
                <a:cxn ang="0">
                  <a:pos x="1162" y="691"/>
                </a:cxn>
                <a:cxn ang="0">
                  <a:pos x="1257" y="480"/>
                </a:cxn>
                <a:cxn ang="0">
                  <a:pos x="1307" y="132"/>
                </a:cxn>
                <a:cxn ang="0">
                  <a:pos x="778" y="0"/>
                </a:cxn>
                <a:cxn ang="0">
                  <a:pos x="0" y="1323"/>
                </a:cxn>
                <a:cxn ang="0">
                  <a:pos x="487" y="1619"/>
                </a:cxn>
                <a:cxn ang="0">
                  <a:pos x="732" y="1558"/>
                </a:cxn>
              </a:cxnLst>
              <a:rect l="0" t="0" r="r" b="b"/>
              <a:pathLst>
                <a:path w="1307" h="1619">
                  <a:moveTo>
                    <a:pt x="732" y="1558"/>
                  </a:moveTo>
                  <a:lnTo>
                    <a:pt x="785" y="1419"/>
                  </a:lnTo>
                  <a:lnTo>
                    <a:pt x="876" y="1379"/>
                  </a:lnTo>
                  <a:lnTo>
                    <a:pt x="916" y="1311"/>
                  </a:lnTo>
                  <a:lnTo>
                    <a:pt x="966" y="1282"/>
                  </a:lnTo>
                  <a:lnTo>
                    <a:pt x="1075" y="1081"/>
                  </a:lnTo>
                  <a:lnTo>
                    <a:pt x="1215" y="1095"/>
                  </a:lnTo>
                  <a:lnTo>
                    <a:pt x="1273" y="1059"/>
                  </a:lnTo>
                  <a:lnTo>
                    <a:pt x="1295" y="1007"/>
                  </a:lnTo>
                  <a:lnTo>
                    <a:pt x="1162" y="691"/>
                  </a:lnTo>
                  <a:lnTo>
                    <a:pt x="1257" y="480"/>
                  </a:lnTo>
                  <a:lnTo>
                    <a:pt x="1307" y="132"/>
                  </a:lnTo>
                  <a:lnTo>
                    <a:pt x="778" y="0"/>
                  </a:lnTo>
                  <a:lnTo>
                    <a:pt x="0" y="1323"/>
                  </a:lnTo>
                  <a:lnTo>
                    <a:pt x="487" y="1619"/>
                  </a:lnTo>
                  <a:lnTo>
                    <a:pt x="732" y="1558"/>
                  </a:lnTo>
                  <a:close/>
                </a:path>
              </a:pathLst>
            </a:custGeom>
            <a:solidFill>
              <a:srgbClr val="FFC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860" y="2467"/>
              <a:ext cx="105" cy="53"/>
            </a:xfrm>
            <a:custGeom>
              <a:avLst/>
              <a:gdLst/>
              <a:ahLst/>
              <a:cxnLst>
                <a:cxn ang="0">
                  <a:pos x="525" y="0"/>
                </a:cxn>
                <a:cxn ang="0">
                  <a:pos x="412" y="11"/>
                </a:cxn>
                <a:cxn ang="0">
                  <a:pos x="236" y="127"/>
                </a:cxn>
                <a:cxn ang="0">
                  <a:pos x="0" y="167"/>
                </a:cxn>
                <a:cxn ang="0">
                  <a:pos x="144" y="269"/>
                </a:cxn>
                <a:cxn ang="0">
                  <a:pos x="429" y="26"/>
                </a:cxn>
                <a:cxn ang="0">
                  <a:pos x="525" y="0"/>
                </a:cxn>
              </a:cxnLst>
              <a:rect l="0" t="0" r="r" b="b"/>
              <a:pathLst>
                <a:path w="525" h="269">
                  <a:moveTo>
                    <a:pt x="525" y="0"/>
                  </a:moveTo>
                  <a:lnTo>
                    <a:pt x="412" y="11"/>
                  </a:lnTo>
                  <a:lnTo>
                    <a:pt x="236" y="127"/>
                  </a:lnTo>
                  <a:lnTo>
                    <a:pt x="0" y="167"/>
                  </a:lnTo>
                  <a:lnTo>
                    <a:pt x="144" y="269"/>
                  </a:lnTo>
                  <a:lnTo>
                    <a:pt x="429" y="26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544" y="1888"/>
              <a:ext cx="579" cy="666"/>
            </a:xfrm>
            <a:custGeom>
              <a:avLst/>
              <a:gdLst/>
              <a:ahLst/>
              <a:cxnLst>
                <a:cxn ang="0">
                  <a:pos x="1802" y="3238"/>
                </a:cxn>
                <a:cxn ang="0">
                  <a:pos x="905" y="3018"/>
                </a:cxn>
                <a:cxn ang="0">
                  <a:pos x="996" y="3287"/>
                </a:cxn>
                <a:cxn ang="0">
                  <a:pos x="243" y="2439"/>
                </a:cxn>
                <a:cxn ang="0">
                  <a:pos x="8" y="2001"/>
                </a:cxn>
                <a:cxn ang="0">
                  <a:pos x="69" y="1640"/>
                </a:cxn>
                <a:cxn ang="0">
                  <a:pos x="315" y="567"/>
                </a:cxn>
                <a:cxn ang="0">
                  <a:pos x="905" y="0"/>
                </a:cxn>
                <a:cxn ang="0">
                  <a:pos x="2132" y="336"/>
                </a:cxn>
                <a:cxn ang="0">
                  <a:pos x="2828" y="1293"/>
                </a:cxn>
                <a:cxn ang="0">
                  <a:pos x="2664" y="1807"/>
                </a:cxn>
                <a:cxn ang="0">
                  <a:pos x="2672" y="1678"/>
                </a:cxn>
                <a:cxn ang="0">
                  <a:pos x="2560" y="1382"/>
                </a:cxn>
                <a:cxn ang="0">
                  <a:pos x="2402" y="1211"/>
                </a:cxn>
                <a:cxn ang="0">
                  <a:pos x="2225" y="943"/>
                </a:cxn>
                <a:cxn ang="0">
                  <a:pos x="2060" y="813"/>
                </a:cxn>
                <a:cxn ang="0">
                  <a:pos x="1826" y="749"/>
                </a:cxn>
                <a:cxn ang="0">
                  <a:pos x="1750" y="669"/>
                </a:cxn>
                <a:cxn ang="0">
                  <a:pos x="1607" y="426"/>
                </a:cxn>
                <a:cxn ang="0">
                  <a:pos x="1297" y="411"/>
                </a:cxn>
                <a:cxn ang="0">
                  <a:pos x="1181" y="359"/>
                </a:cxn>
                <a:cxn ang="0">
                  <a:pos x="996" y="411"/>
                </a:cxn>
                <a:cxn ang="0">
                  <a:pos x="1129" y="439"/>
                </a:cxn>
                <a:cxn ang="0">
                  <a:pos x="1418" y="659"/>
                </a:cxn>
                <a:cxn ang="0">
                  <a:pos x="1722" y="839"/>
                </a:cxn>
                <a:cxn ang="0">
                  <a:pos x="1997" y="1148"/>
                </a:cxn>
                <a:cxn ang="0">
                  <a:pos x="2060" y="1264"/>
                </a:cxn>
                <a:cxn ang="0">
                  <a:pos x="2152" y="1420"/>
                </a:cxn>
                <a:cxn ang="0">
                  <a:pos x="2548" y="1717"/>
                </a:cxn>
                <a:cxn ang="0">
                  <a:pos x="2435" y="1729"/>
                </a:cxn>
                <a:cxn ang="0">
                  <a:pos x="2119" y="2065"/>
                </a:cxn>
                <a:cxn ang="0">
                  <a:pos x="1661" y="2400"/>
                </a:cxn>
                <a:cxn ang="0">
                  <a:pos x="1745" y="2632"/>
                </a:cxn>
                <a:cxn ang="0">
                  <a:pos x="1597" y="2902"/>
                </a:cxn>
                <a:cxn ang="0">
                  <a:pos x="1745" y="3151"/>
                </a:cxn>
              </a:cxnLst>
              <a:rect l="0" t="0" r="r" b="b"/>
              <a:pathLst>
                <a:path w="2896" h="3327">
                  <a:moveTo>
                    <a:pt x="1916" y="3151"/>
                  </a:moveTo>
                  <a:lnTo>
                    <a:pt x="1802" y="3238"/>
                  </a:lnTo>
                  <a:lnTo>
                    <a:pt x="1624" y="3238"/>
                  </a:lnTo>
                  <a:lnTo>
                    <a:pt x="905" y="3018"/>
                  </a:lnTo>
                  <a:lnTo>
                    <a:pt x="1083" y="3327"/>
                  </a:lnTo>
                  <a:lnTo>
                    <a:pt x="996" y="3287"/>
                  </a:lnTo>
                  <a:lnTo>
                    <a:pt x="610" y="2902"/>
                  </a:lnTo>
                  <a:lnTo>
                    <a:pt x="243" y="2439"/>
                  </a:lnTo>
                  <a:lnTo>
                    <a:pt x="202" y="2220"/>
                  </a:lnTo>
                  <a:lnTo>
                    <a:pt x="8" y="2001"/>
                  </a:lnTo>
                  <a:lnTo>
                    <a:pt x="0" y="1793"/>
                  </a:lnTo>
                  <a:lnTo>
                    <a:pt x="69" y="1640"/>
                  </a:lnTo>
                  <a:lnTo>
                    <a:pt x="101" y="1105"/>
                  </a:lnTo>
                  <a:lnTo>
                    <a:pt x="315" y="567"/>
                  </a:lnTo>
                  <a:lnTo>
                    <a:pt x="456" y="273"/>
                  </a:lnTo>
                  <a:lnTo>
                    <a:pt x="905" y="0"/>
                  </a:lnTo>
                  <a:lnTo>
                    <a:pt x="1456" y="67"/>
                  </a:lnTo>
                  <a:lnTo>
                    <a:pt x="2132" y="336"/>
                  </a:lnTo>
                  <a:lnTo>
                    <a:pt x="2537" y="763"/>
                  </a:lnTo>
                  <a:lnTo>
                    <a:pt x="2828" y="1293"/>
                  </a:lnTo>
                  <a:lnTo>
                    <a:pt x="2896" y="1640"/>
                  </a:lnTo>
                  <a:lnTo>
                    <a:pt x="2664" y="1807"/>
                  </a:lnTo>
                  <a:lnTo>
                    <a:pt x="2589" y="1807"/>
                  </a:lnTo>
                  <a:lnTo>
                    <a:pt x="2672" y="1678"/>
                  </a:lnTo>
                  <a:lnTo>
                    <a:pt x="2537" y="1507"/>
                  </a:lnTo>
                  <a:lnTo>
                    <a:pt x="2560" y="1382"/>
                  </a:lnTo>
                  <a:lnTo>
                    <a:pt x="2736" y="1369"/>
                  </a:lnTo>
                  <a:lnTo>
                    <a:pt x="2402" y="1211"/>
                  </a:lnTo>
                  <a:lnTo>
                    <a:pt x="2427" y="1081"/>
                  </a:lnTo>
                  <a:lnTo>
                    <a:pt x="2225" y="943"/>
                  </a:lnTo>
                  <a:lnTo>
                    <a:pt x="2079" y="967"/>
                  </a:lnTo>
                  <a:lnTo>
                    <a:pt x="2060" y="813"/>
                  </a:lnTo>
                  <a:lnTo>
                    <a:pt x="1940" y="839"/>
                  </a:lnTo>
                  <a:lnTo>
                    <a:pt x="1826" y="749"/>
                  </a:lnTo>
                  <a:lnTo>
                    <a:pt x="1835" y="619"/>
                  </a:lnTo>
                  <a:lnTo>
                    <a:pt x="1750" y="669"/>
                  </a:lnTo>
                  <a:lnTo>
                    <a:pt x="1661" y="610"/>
                  </a:lnTo>
                  <a:lnTo>
                    <a:pt x="1607" y="426"/>
                  </a:lnTo>
                  <a:lnTo>
                    <a:pt x="1500" y="515"/>
                  </a:lnTo>
                  <a:lnTo>
                    <a:pt x="1297" y="411"/>
                  </a:lnTo>
                  <a:lnTo>
                    <a:pt x="1326" y="322"/>
                  </a:lnTo>
                  <a:lnTo>
                    <a:pt x="1181" y="359"/>
                  </a:lnTo>
                  <a:lnTo>
                    <a:pt x="1037" y="322"/>
                  </a:lnTo>
                  <a:lnTo>
                    <a:pt x="996" y="411"/>
                  </a:lnTo>
                  <a:lnTo>
                    <a:pt x="754" y="528"/>
                  </a:lnTo>
                  <a:lnTo>
                    <a:pt x="1129" y="439"/>
                  </a:lnTo>
                  <a:lnTo>
                    <a:pt x="1425" y="592"/>
                  </a:lnTo>
                  <a:lnTo>
                    <a:pt x="1418" y="659"/>
                  </a:lnTo>
                  <a:lnTo>
                    <a:pt x="1551" y="686"/>
                  </a:lnTo>
                  <a:lnTo>
                    <a:pt x="1722" y="839"/>
                  </a:lnTo>
                  <a:lnTo>
                    <a:pt x="1682" y="932"/>
                  </a:lnTo>
                  <a:lnTo>
                    <a:pt x="1997" y="1148"/>
                  </a:lnTo>
                  <a:lnTo>
                    <a:pt x="2079" y="1081"/>
                  </a:lnTo>
                  <a:lnTo>
                    <a:pt x="2060" y="1264"/>
                  </a:lnTo>
                  <a:lnTo>
                    <a:pt x="2245" y="1276"/>
                  </a:lnTo>
                  <a:lnTo>
                    <a:pt x="2152" y="1420"/>
                  </a:lnTo>
                  <a:lnTo>
                    <a:pt x="2529" y="1640"/>
                  </a:lnTo>
                  <a:lnTo>
                    <a:pt x="2548" y="1717"/>
                  </a:lnTo>
                  <a:lnTo>
                    <a:pt x="2435" y="1807"/>
                  </a:lnTo>
                  <a:lnTo>
                    <a:pt x="2435" y="1729"/>
                  </a:lnTo>
                  <a:lnTo>
                    <a:pt x="2267" y="1793"/>
                  </a:lnTo>
                  <a:lnTo>
                    <a:pt x="2119" y="2065"/>
                  </a:lnTo>
                  <a:lnTo>
                    <a:pt x="1802" y="2249"/>
                  </a:lnTo>
                  <a:lnTo>
                    <a:pt x="1661" y="2400"/>
                  </a:lnTo>
                  <a:lnTo>
                    <a:pt x="1641" y="2556"/>
                  </a:lnTo>
                  <a:lnTo>
                    <a:pt x="1745" y="2632"/>
                  </a:lnTo>
                  <a:lnTo>
                    <a:pt x="1835" y="2644"/>
                  </a:lnTo>
                  <a:lnTo>
                    <a:pt x="1597" y="2902"/>
                  </a:lnTo>
                  <a:lnTo>
                    <a:pt x="1703" y="3082"/>
                  </a:lnTo>
                  <a:lnTo>
                    <a:pt x="1745" y="3151"/>
                  </a:lnTo>
                  <a:lnTo>
                    <a:pt x="1916" y="31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26" y="2476"/>
              <a:ext cx="27" cy="14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58" y="68"/>
                </a:cxn>
                <a:cxn ang="0">
                  <a:pos x="136" y="40"/>
                </a:cxn>
                <a:cxn ang="0">
                  <a:pos x="35" y="0"/>
                </a:cxn>
                <a:cxn ang="0">
                  <a:pos x="0" y="40"/>
                </a:cxn>
              </a:cxnLst>
              <a:rect l="0" t="0" r="r" b="b"/>
              <a:pathLst>
                <a:path w="136" h="68">
                  <a:moveTo>
                    <a:pt x="0" y="40"/>
                  </a:moveTo>
                  <a:lnTo>
                    <a:pt x="58" y="68"/>
                  </a:lnTo>
                  <a:lnTo>
                    <a:pt x="136" y="40"/>
                  </a:lnTo>
                  <a:lnTo>
                    <a:pt x="35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110" y="2450"/>
              <a:ext cx="1021" cy="1052"/>
            </a:xfrm>
            <a:custGeom>
              <a:avLst/>
              <a:gdLst/>
              <a:ahLst/>
              <a:cxnLst>
                <a:cxn ang="0">
                  <a:pos x="0" y="5262"/>
                </a:cxn>
                <a:cxn ang="0">
                  <a:pos x="3672" y="5013"/>
                </a:cxn>
                <a:cxn ang="0">
                  <a:pos x="3556" y="4718"/>
                </a:cxn>
                <a:cxn ang="0">
                  <a:pos x="4015" y="4216"/>
                </a:cxn>
                <a:cxn ang="0">
                  <a:pos x="4460" y="3999"/>
                </a:cxn>
                <a:cxn ang="0">
                  <a:pos x="5003" y="3967"/>
                </a:cxn>
                <a:cxn ang="0">
                  <a:pos x="5105" y="3819"/>
                </a:cxn>
                <a:cxn ang="0">
                  <a:pos x="5096" y="3619"/>
                </a:cxn>
                <a:cxn ang="0">
                  <a:pos x="4989" y="3470"/>
                </a:cxn>
                <a:cxn ang="0">
                  <a:pos x="5016" y="3266"/>
                </a:cxn>
                <a:cxn ang="0">
                  <a:pos x="4922" y="3100"/>
                </a:cxn>
                <a:cxn ang="0">
                  <a:pos x="4782" y="2984"/>
                </a:cxn>
                <a:cxn ang="0">
                  <a:pos x="4439" y="2889"/>
                </a:cxn>
                <a:cxn ang="0">
                  <a:pos x="4488" y="3251"/>
                </a:cxn>
                <a:cxn ang="0">
                  <a:pos x="3623" y="3482"/>
                </a:cxn>
                <a:cxn ang="0">
                  <a:pos x="3637" y="3679"/>
                </a:cxn>
                <a:cxn ang="0">
                  <a:pos x="3463" y="4098"/>
                </a:cxn>
                <a:cxn ang="0">
                  <a:pos x="2833" y="4031"/>
                </a:cxn>
                <a:cxn ang="0">
                  <a:pos x="2700" y="3915"/>
                </a:cxn>
                <a:cxn ang="0">
                  <a:pos x="2422" y="3967"/>
                </a:cxn>
                <a:cxn ang="0">
                  <a:pos x="2527" y="3733"/>
                </a:cxn>
                <a:cxn ang="0">
                  <a:pos x="1962" y="3902"/>
                </a:cxn>
                <a:cxn ang="0">
                  <a:pos x="1634" y="3679"/>
                </a:cxn>
                <a:cxn ang="0">
                  <a:pos x="1710" y="3400"/>
                </a:cxn>
                <a:cxn ang="0">
                  <a:pos x="964" y="3819"/>
                </a:cxn>
                <a:cxn ang="0">
                  <a:pos x="557" y="3933"/>
                </a:cxn>
                <a:cxn ang="0">
                  <a:pos x="706" y="2320"/>
                </a:cxn>
                <a:cxn ang="0">
                  <a:pos x="689" y="1524"/>
                </a:cxn>
                <a:cxn ang="0">
                  <a:pos x="871" y="1920"/>
                </a:cxn>
                <a:cxn ang="0">
                  <a:pos x="936" y="1920"/>
                </a:cxn>
                <a:cxn ang="0">
                  <a:pos x="543" y="527"/>
                </a:cxn>
                <a:cxn ang="0">
                  <a:pos x="0" y="646"/>
                </a:cxn>
              </a:cxnLst>
              <a:rect l="0" t="0" r="r" b="b"/>
              <a:pathLst>
                <a:path w="5105" h="5262">
                  <a:moveTo>
                    <a:pt x="0" y="646"/>
                  </a:moveTo>
                  <a:lnTo>
                    <a:pt x="0" y="5262"/>
                  </a:lnTo>
                  <a:lnTo>
                    <a:pt x="3929" y="5262"/>
                  </a:lnTo>
                  <a:lnTo>
                    <a:pt x="3672" y="5013"/>
                  </a:lnTo>
                  <a:lnTo>
                    <a:pt x="3597" y="4898"/>
                  </a:lnTo>
                  <a:lnTo>
                    <a:pt x="3556" y="4718"/>
                  </a:lnTo>
                  <a:lnTo>
                    <a:pt x="3200" y="4648"/>
                  </a:lnTo>
                  <a:lnTo>
                    <a:pt x="4015" y="4216"/>
                  </a:lnTo>
                  <a:lnTo>
                    <a:pt x="4238" y="4031"/>
                  </a:lnTo>
                  <a:lnTo>
                    <a:pt x="4460" y="3999"/>
                  </a:lnTo>
                  <a:lnTo>
                    <a:pt x="4540" y="3967"/>
                  </a:lnTo>
                  <a:lnTo>
                    <a:pt x="5003" y="3967"/>
                  </a:lnTo>
                  <a:lnTo>
                    <a:pt x="5096" y="3868"/>
                  </a:lnTo>
                  <a:lnTo>
                    <a:pt x="5105" y="3819"/>
                  </a:lnTo>
                  <a:lnTo>
                    <a:pt x="5044" y="3733"/>
                  </a:lnTo>
                  <a:lnTo>
                    <a:pt x="5096" y="3619"/>
                  </a:lnTo>
                  <a:lnTo>
                    <a:pt x="5016" y="3533"/>
                  </a:lnTo>
                  <a:lnTo>
                    <a:pt x="4989" y="3470"/>
                  </a:lnTo>
                  <a:lnTo>
                    <a:pt x="5044" y="3363"/>
                  </a:lnTo>
                  <a:lnTo>
                    <a:pt x="5016" y="3266"/>
                  </a:lnTo>
                  <a:lnTo>
                    <a:pt x="4951" y="3218"/>
                  </a:lnTo>
                  <a:lnTo>
                    <a:pt x="4922" y="3100"/>
                  </a:lnTo>
                  <a:lnTo>
                    <a:pt x="4844" y="3002"/>
                  </a:lnTo>
                  <a:lnTo>
                    <a:pt x="4782" y="2984"/>
                  </a:lnTo>
                  <a:lnTo>
                    <a:pt x="4460" y="2854"/>
                  </a:lnTo>
                  <a:lnTo>
                    <a:pt x="4439" y="2889"/>
                  </a:lnTo>
                  <a:lnTo>
                    <a:pt x="4726" y="3051"/>
                  </a:lnTo>
                  <a:lnTo>
                    <a:pt x="4488" y="3251"/>
                  </a:lnTo>
                  <a:lnTo>
                    <a:pt x="4186" y="3450"/>
                  </a:lnTo>
                  <a:lnTo>
                    <a:pt x="3623" y="3482"/>
                  </a:lnTo>
                  <a:lnTo>
                    <a:pt x="3689" y="3565"/>
                  </a:lnTo>
                  <a:lnTo>
                    <a:pt x="3637" y="3679"/>
                  </a:lnTo>
                  <a:lnTo>
                    <a:pt x="3605" y="3999"/>
                  </a:lnTo>
                  <a:lnTo>
                    <a:pt x="3463" y="4098"/>
                  </a:lnTo>
                  <a:lnTo>
                    <a:pt x="2986" y="4098"/>
                  </a:lnTo>
                  <a:lnTo>
                    <a:pt x="2833" y="4031"/>
                  </a:lnTo>
                  <a:lnTo>
                    <a:pt x="2833" y="3915"/>
                  </a:lnTo>
                  <a:lnTo>
                    <a:pt x="2700" y="3915"/>
                  </a:lnTo>
                  <a:lnTo>
                    <a:pt x="2663" y="3949"/>
                  </a:lnTo>
                  <a:lnTo>
                    <a:pt x="2422" y="3967"/>
                  </a:lnTo>
                  <a:lnTo>
                    <a:pt x="2304" y="3915"/>
                  </a:lnTo>
                  <a:lnTo>
                    <a:pt x="2527" y="3733"/>
                  </a:lnTo>
                  <a:lnTo>
                    <a:pt x="2187" y="3819"/>
                  </a:lnTo>
                  <a:lnTo>
                    <a:pt x="1962" y="3902"/>
                  </a:lnTo>
                  <a:lnTo>
                    <a:pt x="1727" y="3819"/>
                  </a:lnTo>
                  <a:lnTo>
                    <a:pt x="1634" y="3679"/>
                  </a:lnTo>
                  <a:lnTo>
                    <a:pt x="1727" y="3482"/>
                  </a:lnTo>
                  <a:lnTo>
                    <a:pt x="1710" y="3400"/>
                  </a:lnTo>
                  <a:lnTo>
                    <a:pt x="1190" y="3533"/>
                  </a:lnTo>
                  <a:lnTo>
                    <a:pt x="964" y="3819"/>
                  </a:lnTo>
                  <a:lnTo>
                    <a:pt x="609" y="3984"/>
                  </a:lnTo>
                  <a:lnTo>
                    <a:pt x="557" y="3933"/>
                  </a:lnTo>
                  <a:lnTo>
                    <a:pt x="716" y="3302"/>
                  </a:lnTo>
                  <a:lnTo>
                    <a:pt x="706" y="2320"/>
                  </a:lnTo>
                  <a:lnTo>
                    <a:pt x="519" y="1869"/>
                  </a:lnTo>
                  <a:lnTo>
                    <a:pt x="689" y="1524"/>
                  </a:lnTo>
                  <a:lnTo>
                    <a:pt x="887" y="1724"/>
                  </a:lnTo>
                  <a:lnTo>
                    <a:pt x="871" y="1920"/>
                  </a:lnTo>
                  <a:lnTo>
                    <a:pt x="1003" y="2302"/>
                  </a:lnTo>
                  <a:lnTo>
                    <a:pt x="936" y="1920"/>
                  </a:lnTo>
                  <a:lnTo>
                    <a:pt x="1003" y="1585"/>
                  </a:lnTo>
                  <a:lnTo>
                    <a:pt x="543" y="527"/>
                  </a:lnTo>
                  <a:lnTo>
                    <a:pt x="413" y="0"/>
                  </a:lnTo>
                  <a:lnTo>
                    <a:pt x="0" y="6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335" y="2807"/>
              <a:ext cx="125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177"/>
                </a:cxn>
                <a:cxn ang="0">
                  <a:pos x="430" y="573"/>
                </a:cxn>
                <a:cxn ang="0">
                  <a:pos x="512" y="1220"/>
                </a:cxn>
                <a:cxn ang="0">
                  <a:pos x="627" y="617"/>
                </a:cxn>
                <a:cxn ang="0">
                  <a:pos x="523" y="333"/>
                </a:cxn>
                <a:cxn ang="0">
                  <a:pos x="118" y="148"/>
                </a:cxn>
                <a:cxn ang="0">
                  <a:pos x="0" y="0"/>
                </a:cxn>
              </a:cxnLst>
              <a:rect l="0" t="0" r="r" b="b"/>
              <a:pathLst>
                <a:path w="627" h="1220">
                  <a:moveTo>
                    <a:pt x="0" y="0"/>
                  </a:moveTo>
                  <a:lnTo>
                    <a:pt x="50" y="177"/>
                  </a:lnTo>
                  <a:lnTo>
                    <a:pt x="430" y="573"/>
                  </a:lnTo>
                  <a:lnTo>
                    <a:pt x="512" y="1220"/>
                  </a:lnTo>
                  <a:lnTo>
                    <a:pt x="627" y="617"/>
                  </a:lnTo>
                  <a:lnTo>
                    <a:pt x="523" y="333"/>
                  </a:lnTo>
                  <a:lnTo>
                    <a:pt x="118" y="1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279" y="3007"/>
              <a:ext cx="163" cy="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" y="161"/>
                </a:cxn>
                <a:cxn ang="0">
                  <a:pos x="423" y="369"/>
                </a:cxn>
                <a:cxn ang="0">
                  <a:pos x="816" y="427"/>
                </a:cxn>
                <a:cxn ang="0">
                  <a:pos x="440" y="192"/>
                </a:cxn>
                <a:cxn ang="0">
                  <a:pos x="0" y="0"/>
                </a:cxn>
              </a:cxnLst>
              <a:rect l="0" t="0" r="r" b="b"/>
              <a:pathLst>
                <a:path w="816" h="427">
                  <a:moveTo>
                    <a:pt x="0" y="0"/>
                  </a:moveTo>
                  <a:lnTo>
                    <a:pt x="105" y="161"/>
                  </a:lnTo>
                  <a:lnTo>
                    <a:pt x="423" y="369"/>
                  </a:lnTo>
                  <a:lnTo>
                    <a:pt x="816" y="427"/>
                  </a:lnTo>
                  <a:lnTo>
                    <a:pt x="440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277" y="2569"/>
              <a:ext cx="183" cy="294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0" y="277"/>
                </a:cxn>
                <a:cxn ang="0">
                  <a:pos x="685" y="1321"/>
                </a:cxn>
                <a:cxn ang="0">
                  <a:pos x="914" y="1471"/>
                </a:cxn>
                <a:cxn ang="0">
                  <a:pos x="676" y="776"/>
                </a:cxn>
                <a:cxn ang="0">
                  <a:pos x="439" y="544"/>
                </a:cxn>
                <a:cxn ang="0">
                  <a:pos x="302" y="148"/>
                </a:cxn>
                <a:cxn ang="0">
                  <a:pos x="32" y="0"/>
                </a:cxn>
              </a:cxnLst>
              <a:rect l="0" t="0" r="r" b="b"/>
              <a:pathLst>
                <a:path w="914" h="1471">
                  <a:moveTo>
                    <a:pt x="32" y="0"/>
                  </a:moveTo>
                  <a:lnTo>
                    <a:pt x="0" y="277"/>
                  </a:lnTo>
                  <a:lnTo>
                    <a:pt x="685" y="1321"/>
                  </a:lnTo>
                  <a:lnTo>
                    <a:pt x="914" y="1471"/>
                  </a:lnTo>
                  <a:lnTo>
                    <a:pt x="676" y="776"/>
                  </a:lnTo>
                  <a:lnTo>
                    <a:pt x="439" y="544"/>
                  </a:lnTo>
                  <a:lnTo>
                    <a:pt x="302" y="14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380" y="2624"/>
              <a:ext cx="74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" y="307"/>
                </a:cxn>
                <a:cxn ang="0">
                  <a:pos x="370" y="530"/>
                </a:cxn>
                <a:cxn ang="0">
                  <a:pos x="298" y="307"/>
                </a:cxn>
                <a:cxn ang="0">
                  <a:pos x="0" y="0"/>
                </a:cxn>
              </a:cxnLst>
              <a:rect l="0" t="0" r="r" b="b"/>
              <a:pathLst>
                <a:path w="370" h="530">
                  <a:moveTo>
                    <a:pt x="0" y="0"/>
                  </a:moveTo>
                  <a:lnTo>
                    <a:pt x="104" y="307"/>
                  </a:lnTo>
                  <a:lnTo>
                    <a:pt x="370" y="530"/>
                  </a:lnTo>
                  <a:lnTo>
                    <a:pt x="298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454" y="2674"/>
              <a:ext cx="228" cy="482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54" y="281"/>
                </a:cxn>
                <a:cxn ang="0">
                  <a:pos x="81" y="503"/>
                </a:cxn>
                <a:cxn ang="0">
                  <a:pos x="174" y="856"/>
                </a:cxn>
                <a:cxn ang="0">
                  <a:pos x="174" y="1209"/>
                </a:cxn>
                <a:cxn ang="0">
                  <a:pos x="0" y="1928"/>
                </a:cxn>
                <a:cxn ang="0">
                  <a:pos x="301" y="1871"/>
                </a:cxn>
                <a:cxn ang="0">
                  <a:pos x="244" y="2032"/>
                </a:cxn>
                <a:cxn ang="0">
                  <a:pos x="636" y="2179"/>
                </a:cxn>
                <a:cxn ang="0">
                  <a:pos x="480" y="2250"/>
                </a:cxn>
                <a:cxn ang="0">
                  <a:pos x="139" y="2280"/>
                </a:cxn>
                <a:cxn ang="0">
                  <a:pos x="244" y="2341"/>
                </a:cxn>
                <a:cxn ang="0">
                  <a:pos x="870" y="2411"/>
                </a:cxn>
                <a:cxn ang="0">
                  <a:pos x="1140" y="2195"/>
                </a:cxn>
                <a:cxn ang="0">
                  <a:pos x="778" y="1855"/>
                </a:cxn>
                <a:cxn ang="0">
                  <a:pos x="834" y="1543"/>
                </a:cxn>
                <a:cxn ang="0">
                  <a:pos x="636" y="1677"/>
                </a:cxn>
                <a:cxn ang="0">
                  <a:pos x="546" y="1590"/>
                </a:cxn>
                <a:cxn ang="0">
                  <a:pos x="385" y="1619"/>
                </a:cxn>
                <a:cxn ang="0">
                  <a:pos x="569" y="1416"/>
                </a:cxn>
                <a:cxn ang="0">
                  <a:pos x="269" y="1281"/>
                </a:cxn>
                <a:cxn ang="0">
                  <a:pos x="410" y="902"/>
                </a:cxn>
                <a:cxn ang="0">
                  <a:pos x="277" y="902"/>
                </a:cxn>
                <a:cxn ang="0">
                  <a:pos x="429" y="474"/>
                </a:cxn>
                <a:cxn ang="0">
                  <a:pos x="325" y="443"/>
                </a:cxn>
                <a:cxn ang="0">
                  <a:pos x="410" y="162"/>
                </a:cxn>
                <a:cxn ang="0">
                  <a:pos x="288" y="0"/>
                </a:cxn>
              </a:cxnLst>
              <a:rect l="0" t="0" r="r" b="b"/>
              <a:pathLst>
                <a:path w="1140" h="2411">
                  <a:moveTo>
                    <a:pt x="288" y="0"/>
                  </a:moveTo>
                  <a:lnTo>
                    <a:pt x="254" y="281"/>
                  </a:lnTo>
                  <a:lnTo>
                    <a:pt x="81" y="503"/>
                  </a:lnTo>
                  <a:lnTo>
                    <a:pt x="174" y="856"/>
                  </a:lnTo>
                  <a:lnTo>
                    <a:pt x="174" y="1209"/>
                  </a:lnTo>
                  <a:lnTo>
                    <a:pt x="0" y="1928"/>
                  </a:lnTo>
                  <a:lnTo>
                    <a:pt x="301" y="1871"/>
                  </a:lnTo>
                  <a:lnTo>
                    <a:pt x="244" y="2032"/>
                  </a:lnTo>
                  <a:lnTo>
                    <a:pt x="636" y="2179"/>
                  </a:lnTo>
                  <a:lnTo>
                    <a:pt x="480" y="2250"/>
                  </a:lnTo>
                  <a:lnTo>
                    <a:pt x="139" y="2280"/>
                  </a:lnTo>
                  <a:lnTo>
                    <a:pt x="244" y="2341"/>
                  </a:lnTo>
                  <a:lnTo>
                    <a:pt x="870" y="2411"/>
                  </a:lnTo>
                  <a:lnTo>
                    <a:pt x="1140" y="2195"/>
                  </a:lnTo>
                  <a:lnTo>
                    <a:pt x="778" y="1855"/>
                  </a:lnTo>
                  <a:lnTo>
                    <a:pt x="834" y="1543"/>
                  </a:lnTo>
                  <a:lnTo>
                    <a:pt x="636" y="1677"/>
                  </a:lnTo>
                  <a:lnTo>
                    <a:pt x="546" y="1590"/>
                  </a:lnTo>
                  <a:lnTo>
                    <a:pt x="385" y="1619"/>
                  </a:lnTo>
                  <a:lnTo>
                    <a:pt x="569" y="1416"/>
                  </a:lnTo>
                  <a:lnTo>
                    <a:pt x="269" y="1281"/>
                  </a:lnTo>
                  <a:lnTo>
                    <a:pt x="410" y="902"/>
                  </a:lnTo>
                  <a:lnTo>
                    <a:pt x="277" y="902"/>
                  </a:lnTo>
                  <a:lnTo>
                    <a:pt x="429" y="474"/>
                  </a:lnTo>
                  <a:lnTo>
                    <a:pt x="325" y="443"/>
                  </a:lnTo>
                  <a:lnTo>
                    <a:pt x="410" y="16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247" y="2322"/>
              <a:ext cx="340" cy="232"/>
            </a:xfrm>
            <a:custGeom>
              <a:avLst/>
              <a:gdLst/>
              <a:ahLst/>
              <a:cxnLst>
                <a:cxn ang="0">
                  <a:pos x="1101" y="0"/>
                </a:cxn>
                <a:cxn ang="0">
                  <a:pos x="867" y="219"/>
                </a:cxn>
                <a:cxn ang="0">
                  <a:pos x="494" y="280"/>
                </a:cxn>
                <a:cxn ang="0">
                  <a:pos x="0" y="471"/>
                </a:cxn>
                <a:cxn ang="0">
                  <a:pos x="345" y="442"/>
                </a:cxn>
                <a:cxn ang="0">
                  <a:pos x="789" y="824"/>
                </a:cxn>
                <a:cxn ang="0">
                  <a:pos x="1696" y="1161"/>
                </a:cxn>
                <a:cxn ang="0">
                  <a:pos x="1276" y="588"/>
                </a:cxn>
                <a:cxn ang="0">
                  <a:pos x="1171" y="116"/>
                </a:cxn>
                <a:cxn ang="0">
                  <a:pos x="1101" y="0"/>
                </a:cxn>
              </a:cxnLst>
              <a:rect l="0" t="0" r="r" b="b"/>
              <a:pathLst>
                <a:path w="1696" h="1161">
                  <a:moveTo>
                    <a:pt x="1101" y="0"/>
                  </a:moveTo>
                  <a:lnTo>
                    <a:pt x="867" y="219"/>
                  </a:lnTo>
                  <a:lnTo>
                    <a:pt x="494" y="280"/>
                  </a:lnTo>
                  <a:lnTo>
                    <a:pt x="0" y="471"/>
                  </a:lnTo>
                  <a:lnTo>
                    <a:pt x="345" y="442"/>
                  </a:lnTo>
                  <a:lnTo>
                    <a:pt x="789" y="824"/>
                  </a:lnTo>
                  <a:lnTo>
                    <a:pt x="1696" y="1161"/>
                  </a:lnTo>
                  <a:lnTo>
                    <a:pt x="1276" y="588"/>
                  </a:lnTo>
                  <a:lnTo>
                    <a:pt x="1171" y="116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42" y="2466"/>
              <a:ext cx="102" cy="1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8" y="599"/>
                </a:cxn>
                <a:cxn ang="0">
                  <a:pos x="511" y="408"/>
                </a:cxn>
                <a:cxn ang="0">
                  <a:pos x="419" y="233"/>
                </a:cxn>
                <a:cxn ang="0">
                  <a:pos x="229" y="158"/>
                </a:cxn>
                <a:cxn ang="0">
                  <a:pos x="0" y="0"/>
                </a:cxn>
              </a:cxnLst>
              <a:rect l="0" t="0" r="r" b="b"/>
              <a:pathLst>
                <a:path w="511" h="599">
                  <a:moveTo>
                    <a:pt x="0" y="0"/>
                  </a:moveTo>
                  <a:lnTo>
                    <a:pt x="488" y="599"/>
                  </a:lnTo>
                  <a:lnTo>
                    <a:pt x="511" y="408"/>
                  </a:lnTo>
                  <a:lnTo>
                    <a:pt x="419" y="233"/>
                  </a:lnTo>
                  <a:lnTo>
                    <a:pt x="229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605" y="2583"/>
              <a:ext cx="176" cy="563"/>
            </a:xfrm>
            <a:custGeom>
              <a:avLst/>
              <a:gdLst/>
              <a:ahLst/>
              <a:cxnLst>
                <a:cxn ang="0">
                  <a:pos x="474" y="0"/>
                </a:cxn>
                <a:cxn ang="0">
                  <a:pos x="243" y="223"/>
                </a:cxn>
                <a:cxn ang="0">
                  <a:pos x="320" y="205"/>
                </a:cxn>
                <a:cxn ang="0">
                  <a:pos x="369" y="340"/>
                </a:cxn>
                <a:cxn ang="0">
                  <a:pos x="149" y="648"/>
                </a:cxn>
                <a:cxn ang="0">
                  <a:pos x="208" y="824"/>
                </a:cxn>
                <a:cxn ang="0">
                  <a:pos x="195" y="1044"/>
                </a:cxn>
                <a:cxn ang="0">
                  <a:pos x="382" y="1295"/>
                </a:cxn>
                <a:cxn ang="0">
                  <a:pos x="288" y="1678"/>
                </a:cxn>
                <a:cxn ang="0">
                  <a:pos x="0" y="2101"/>
                </a:cxn>
                <a:cxn ang="0">
                  <a:pos x="519" y="1767"/>
                </a:cxn>
                <a:cxn ang="0">
                  <a:pos x="590" y="1573"/>
                </a:cxn>
                <a:cxn ang="0">
                  <a:pos x="728" y="2471"/>
                </a:cxn>
                <a:cxn ang="0">
                  <a:pos x="878" y="2812"/>
                </a:cxn>
                <a:cxn ang="0">
                  <a:pos x="786" y="2176"/>
                </a:cxn>
                <a:cxn ang="0">
                  <a:pos x="556" y="939"/>
                </a:cxn>
                <a:cxn ang="0">
                  <a:pos x="474" y="664"/>
                </a:cxn>
                <a:cxn ang="0">
                  <a:pos x="360" y="485"/>
                </a:cxn>
                <a:cxn ang="0">
                  <a:pos x="418" y="340"/>
                </a:cxn>
                <a:cxn ang="0">
                  <a:pos x="543" y="254"/>
                </a:cxn>
                <a:cxn ang="0">
                  <a:pos x="543" y="92"/>
                </a:cxn>
                <a:cxn ang="0">
                  <a:pos x="474" y="0"/>
                </a:cxn>
              </a:cxnLst>
              <a:rect l="0" t="0" r="r" b="b"/>
              <a:pathLst>
                <a:path w="878" h="2812">
                  <a:moveTo>
                    <a:pt x="474" y="0"/>
                  </a:moveTo>
                  <a:lnTo>
                    <a:pt x="243" y="223"/>
                  </a:lnTo>
                  <a:lnTo>
                    <a:pt x="320" y="205"/>
                  </a:lnTo>
                  <a:lnTo>
                    <a:pt x="369" y="340"/>
                  </a:lnTo>
                  <a:lnTo>
                    <a:pt x="149" y="648"/>
                  </a:lnTo>
                  <a:lnTo>
                    <a:pt x="208" y="824"/>
                  </a:lnTo>
                  <a:lnTo>
                    <a:pt x="195" y="1044"/>
                  </a:lnTo>
                  <a:lnTo>
                    <a:pt x="382" y="1295"/>
                  </a:lnTo>
                  <a:lnTo>
                    <a:pt x="288" y="1678"/>
                  </a:lnTo>
                  <a:lnTo>
                    <a:pt x="0" y="2101"/>
                  </a:lnTo>
                  <a:lnTo>
                    <a:pt x="519" y="1767"/>
                  </a:lnTo>
                  <a:lnTo>
                    <a:pt x="590" y="1573"/>
                  </a:lnTo>
                  <a:lnTo>
                    <a:pt x="728" y="2471"/>
                  </a:lnTo>
                  <a:lnTo>
                    <a:pt x="878" y="2812"/>
                  </a:lnTo>
                  <a:lnTo>
                    <a:pt x="786" y="2176"/>
                  </a:lnTo>
                  <a:lnTo>
                    <a:pt x="556" y="939"/>
                  </a:lnTo>
                  <a:lnTo>
                    <a:pt x="474" y="664"/>
                  </a:lnTo>
                  <a:lnTo>
                    <a:pt x="360" y="485"/>
                  </a:lnTo>
                  <a:lnTo>
                    <a:pt x="418" y="340"/>
                  </a:lnTo>
                  <a:lnTo>
                    <a:pt x="543" y="254"/>
                  </a:lnTo>
                  <a:lnTo>
                    <a:pt x="543" y="9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714" y="2536"/>
              <a:ext cx="54" cy="177"/>
            </a:xfrm>
            <a:custGeom>
              <a:avLst/>
              <a:gdLst/>
              <a:ahLst/>
              <a:cxnLst>
                <a:cxn ang="0">
                  <a:pos x="175" y="0"/>
                </a:cxn>
                <a:cxn ang="0">
                  <a:pos x="0" y="164"/>
                </a:cxn>
                <a:cxn ang="0">
                  <a:pos x="91" y="441"/>
                </a:cxn>
                <a:cxn ang="0">
                  <a:pos x="34" y="678"/>
                </a:cxn>
                <a:cxn ang="0">
                  <a:pos x="81" y="884"/>
                </a:cxn>
                <a:cxn ang="0">
                  <a:pos x="234" y="576"/>
                </a:cxn>
                <a:cxn ang="0">
                  <a:pos x="162" y="355"/>
                </a:cxn>
                <a:cxn ang="0">
                  <a:pos x="268" y="75"/>
                </a:cxn>
                <a:cxn ang="0">
                  <a:pos x="175" y="0"/>
                </a:cxn>
              </a:cxnLst>
              <a:rect l="0" t="0" r="r" b="b"/>
              <a:pathLst>
                <a:path w="268" h="884">
                  <a:moveTo>
                    <a:pt x="175" y="0"/>
                  </a:moveTo>
                  <a:lnTo>
                    <a:pt x="0" y="164"/>
                  </a:lnTo>
                  <a:lnTo>
                    <a:pt x="91" y="441"/>
                  </a:lnTo>
                  <a:lnTo>
                    <a:pt x="34" y="678"/>
                  </a:lnTo>
                  <a:lnTo>
                    <a:pt x="81" y="884"/>
                  </a:lnTo>
                  <a:lnTo>
                    <a:pt x="234" y="576"/>
                  </a:lnTo>
                  <a:lnTo>
                    <a:pt x="162" y="355"/>
                  </a:lnTo>
                  <a:lnTo>
                    <a:pt x="268" y="75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761" y="2539"/>
              <a:ext cx="22" cy="77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01" y="385"/>
                </a:cxn>
                <a:cxn ang="0">
                  <a:pos x="113" y="284"/>
                </a:cxn>
                <a:cxn ang="0">
                  <a:pos x="45" y="0"/>
                </a:cxn>
                <a:cxn ang="0">
                  <a:pos x="0" y="136"/>
                </a:cxn>
              </a:cxnLst>
              <a:rect l="0" t="0" r="r" b="b"/>
              <a:pathLst>
                <a:path w="113" h="385">
                  <a:moveTo>
                    <a:pt x="0" y="136"/>
                  </a:moveTo>
                  <a:lnTo>
                    <a:pt x="101" y="385"/>
                  </a:lnTo>
                  <a:lnTo>
                    <a:pt x="113" y="284"/>
                  </a:lnTo>
                  <a:lnTo>
                    <a:pt x="45" y="0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835" y="2563"/>
              <a:ext cx="33" cy="264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764"/>
                </a:cxn>
                <a:cxn ang="0">
                  <a:pos x="0" y="924"/>
                </a:cxn>
                <a:cxn ang="0">
                  <a:pos x="0" y="1086"/>
                </a:cxn>
                <a:cxn ang="0">
                  <a:pos x="102" y="1320"/>
                </a:cxn>
                <a:cxn ang="0">
                  <a:pos x="162" y="1202"/>
                </a:cxn>
                <a:cxn ang="0">
                  <a:pos x="162" y="1057"/>
                </a:cxn>
                <a:cxn ang="0">
                  <a:pos x="80" y="899"/>
                </a:cxn>
                <a:cxn ang="0">
                  <a:pos x="80" y="630"/>
                </a:cxn>
                <a:cxn ang="0">
                  <a:pos x="124" y="515"/>
                </a:cxn>
                <a:cxn ang="0">
                  <a:pos x="44" y="0"/>
                </a:cxn>
              </a:cxnLst>
              <a:rect l="0" t="0" r="r" b="b"/>
              <a:pathLst>
                <a:path w="162" h="1320">
                  <a:moveTo>
                    <a:pt x="44" y="0"/>
                  </a:moveTo>
                  <a:lnTo>
                    <a:pt x="44" y="764"/>
                  </a:lnTo>
                  <a:lnTo>
                    <a:pt x="0" y="924"/>
                  </a:lnTo>
                  <a:lnTo>
                    <a:pt x="0" y="1086"/>
                  </a:lnTo>
                  <a:lnTo>
                    <a:pt x="102" y="1320"/>
                  </a:lnTo>
                  <a:lnTo>
                    <a:pt x="162" y="1202"/>
                  </a:lnTo>
                  <a:lnTo>
                    <a:pt x="162" y="1057"/>
                  </a:lnTo>
                  <a:lnTo>
                    <a:pt x="80" y="899"/>
                  </a:lnTo>
                  <a:lnTo>
                    <a:pt x="80" y="630"/>
                  </a:lnTo>
                  <a:lnTo>
                    <a:pt x="124" y="515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881" y="2586"/>
              <a:ext cx="57" cy="221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162" y="252"/>
                </a:cxn>
                <a:cxn ang="0">
                  <a:pos x="58" y="400"/>
                </a:cxn>
                <a:cxn ang="0">
                  <a:pos x="58" y="720"/>
                </a:cxn>
                <a:cxn ang="0">
                  <a:pos x="0" y="1103"/>
                </a:cxn>
                <a:cxn ang="0">
                  <a:pos x="107" y="660"/>
                </a:cxn>
                <a:cxn ang="0">
                  <a:pos x="127" y="427"/>
                </a:cxn>
                <a:cxn ang="0">
                  <a:pos x="281" y="117"/>
                </a:cxn>
                <a:cxn ang="0">
                  <a:pos x="232" y="0"/>
                </a:cxn>
              </a:cxnLst>
              <a:rect l="0" t="0" r="r" b="b"/>
              <a:pathLst>
                <a:path w="281" h="1103">
                  <a:moveTo>
                    <a:pt x="232" y="0"/>
                  </a:moveTo>
                  <a:lnTo>
                    <a:pt x="162" y="252"/>
                  </a:lnTo>
                  <a:lnTo>
                    <a:pt x="58" y="400"/>
                  </a:lnTo>
                  <a:lnTo>
                    <a:pt x="58" y="720"/>
                  </a:lnTo>
                  <a:lnTo>
                    <a:pt x="0" y="1103"/>
                  </a:lnTo>
                  <a:lnTo>
                    <a:pt x="107" y="660"/>
                  </a:lnTo>
                  <a:lnTo>
                    <a:pt x="127" y="427"/>
                  </a:lnTo>
                  <a:lnTo>
                    <a:pt x="281" y="117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3779" y="2657"/>
              <a:ext cx="255" cy="491"/>
            </a:xfrm>
            <a:custGeom>
              <a:avLst/>
              <a:gdLst/>
              <a:ahLst/>
              <a:cxnLst>
                <a:cxn ang="0">
                  <a:pos x="52" y="646"/>
                </a:cxn>
                <a:cxn ang="0">
                  <a:pos x="317" y="1982"/>
                </a:cxn>
                <a:cxn ang="0">
                  <a:pos x="269" y="2087"/>
                </a:cxn>
                <a:cxn ang="0">
                  <a:pos x="214" y="1982"/>
                </a:cxn>
                <a:cxn ang="0">
                  <a:pos x="179" y="2249"/>
                </a:cxn>
                <a:cxn ang="0">
                  <a:pos x="0" y="2456"/>
                </a:cxn>
                <a:cxn ang="0">
                  <a:pos x="433" y="2191"/>
                </a:cxn>
                <a:cxn ang="0">
                  <a:pos x="584" y="2191"/>
                </a:cxn>
                <a:cxn ang="0">
                  <a:pos x="873" y="2413"/>
                </a:cxn>
                <a:cxn ang="0">
                  <a:pos x="854" y="2321"/>
                </a:cxn>
                <a:cxn ang="0">
                  <a:pos x="653" y="2145"/>
                </a:cxn>
                <a:cxn ang="0">
                  <a:pos x="477" y="2073"/>
                </a:cxn>
                <a:cxn ang="0">
                  <a:pos x="641" y="1790"/>
                </a:cxn>
                <a:cxn ang="0">
                  <a:pos x="746" y="1776"/>
                </a:cxn>
                <a:cxn ang="0">
                  <a:pos x="780" y="1512"/>
                </a:cxn>
                <a:cxn ang="0">
                  <a:pos x="913" y="1266"/>
                </a:cxn>
                <a:cxn ang="0">
                  <a:pos x="1265" y="1081"/>
                </a:cxn>
                <a:cxn ang="0">
                  <a:pos x="1084" y="1104"/>
                </a:cxn>
                <a:cxn ang="0">
                  <a:pos x="1084" y="1029"/>
                </a:cxn>
                <a:cxn ang="0">
                  <a:pos x="1265" y="879"/>
                </a:cxn>
                <a:cxn ang="0">
                  <a:pos x="1278" y="778"/>
                </a:cxn>
                <a:cxn ang="0">
                  <a:pos x="1095" y="867"/>
                </a:cxn>
                <a:cxn ang="0">
                  <a:pos x="831" y="1293"/>
                </a:cxn>
                <a:cxn ang="0">
                  <a:pos x="867" y="986"/>
                </a:cxn>
                <a:cxn ang="0">
                  <a:pos x="746" y="1081"/>
                </a:cxn>
                <a:cxn ang="0">
                  <a:pos x="772" y="836"/>
                </a:cxn>
                <a:cxn ang="0">
                  <a:pos x="1077" y="484"/>
                </a:cxn>
                <a:cxn ang="0">
                  <a:pos x="1130" y="0"/>
                </a:cxn>
                <a:cxn ang="0">
                  <a:pos x="1028" y="278"/>
                </a:cxn>
                <a:cxn ang="0">
                  <a:pos x="898" y="429"/>
                </a:cxn>
                <a:cxn ang="0">
                  <a:pos x="839" y="631"/>
                </a:cxn>
                <a:cxn ang="0">
                  <a:pos x="641" y="879"/>
                </a:cxn>
                <a:cxn ang="0">
                  <a:pos x="503" y="867"/>
                </a:cxn>
                <a:cxn ang="0">
                  <a:pos x="283" y="1451"/>
                </a:cxn>
                <a:cxn ang="0">
                  <a:pos x="52" y="646"/>
                </a:cxn>
              </a:cxnLst>
              <a:rect l="0" t="0" r="r" b="b"/>
              <a:pathLst>
                <a:path w="1278" h="2456">
                  <a:moveTo>
                    <a:pt x="52" y="646"/>
                  </a:moveTo>
                  <a:lnTo>
                    <a:pt x="317" y="1982"/>
                  </a:lnTo>
                  <a:lnTo>
                    <a:pt x="269" y="2087"/>
                  </a:lnTo>
                  <a:lnTo>
                    <a:pt x="214" y="1982"/>
                  </a:lnTo>
                  <a:lnTo>
                    <a:pt x="179" y="2249"/>
                  </a:lnTo>
                  <a:lnTo>
                    <a:pt x="0" y="2456"/>
                  </a:lnTo>
                  <a:lnTo>
                    <a:pt x="433" y="2191"/>
                  </a:lnTo>
                  <a:lnTo>
                    <a:pt x="584" y="2191"/>
                  </a:lnTo>
                  <a:lnTo>
                    <a:pt x="873" y="2413"/>
                  </a:lnTo>
                  <a:lnTo>
                    <a:pt x="854" y="2321"/>
                  </a:lnTo>
                  <a:lnTo>
                    <a:pt x="653" y="2145"/>
                  </a:lnTo>
                  <a:lnTo>
                    <a:pt x="477" y="2073"/>
                  </a:lnTo>
                  <a:lnTo>
                    <a:pt x="641" y="1790"/>
                  </a:lnTo>
                  <a:lnTo>
                    <a:pt x="746" y="1776"/>
                  </a:lnTo>
                  <a:lnTo>
                    <a:pt x="780" y="1512"/>
                  </a:lnTo>
                  <a:lnTo>
                    <a:pt x="913" y="1266"/>
                  </a:lnTo>
                  <a:lnTo>
                    <a:pt x="1265" y="1081"/>
                  </a:lnTo>
                  <a:lnTo>
                    <a:pt x="1084" y="1104"/>
                  </a:lnTo>
                  <a:lnTo>
                    <a:pt x="1084" y="1029"/>
                  </a:lnTo>
                  <a:lnTo>
                    <a:pt x="1265" y="879"/>
                  </a:lnTo>
                  <a:lnTo>
                    <a:pt x="1278" y="778"/>
                  </a:lnTo>
                  <a:lnTo>
                    <a:pt x="1095" y="867"/>
                  </a:lnTo>
                  <a:lnTo>
                    <a:pt x="831" y="1293"/>
                  </a:lnTo>
                  <a:lnTo>
                    <a:pt x="867" y="986"/>
                  </a:lnTo>
                  <a:lnTo>
                    <a:pt x="746" y="1081"/>
                  </a:lnTo>
                  <a:lnTo>
                    <a:pt x="772" y="836"/>
                  </a:lnTo>
                  <a:lnTo>
                    <a:pt x="1077" y="484"/>
                  </a:lnTo>
                  <a:lnTo>
                    <a:pt x="1130" y="0"/>
                  </a:lnTo>
                  <a:lnTo>
                    <a:pt x="1028" y="278"/>
                  </a:lnTo>
                  <a:lnTo>
                    <a:pt x="898" y="429"/>
                  </a:lnTo>
                  <a:lnTo>
                    <a:pt x="839" y="631"/>
                  </a:lnTo>
                  <a:lnTo>
                    <a:pt x="641" y="879"/>
                  </a:lnTo>
                  <a:lnTo>
                    <a:pt x="503" y="867"/>
                  </a:lnTo>
                  <a:lnTo>
                    <a:pt x="283" y="1451"/>
                  </a:lnTo>
                  <a:lnTo>
                    <a:pt x="52" y="6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949" y="2904"/>
              <a:ext cx="102" cy="103"/>
            </a:xfrm>
            <a:custGeom>
              <a:avLst/>
              <a:gdLst/>
              <a:ahLst/>
              <a:cxnLst>
                <a:cxn ang="0">
                  <a:pos x="0" y="456"/>
                </a:cxn>
                <a:cxn ang="0">
                  <a:pos x="13" y="265"/>
                </a:cxn>
                <a:cxn ang="0">
                  <a:pos x="289" y="0"/>
                </a:cxn>
                <a:cxn ang="0">
                  <a:pos x="508" y="0"/>
                </a:cxn>
                <a:cxn ang="0">
                  <a:pos x="319" y="58"/>
                </a:cxn>
                <a:cxn ang="0">
                  <a:pos x="186" y="293"/>
                </a:cxn>
                <a:cxn ang="0">
                  <a:pos x="230" y="512"/>
                </a:cxn>
                <a:cxn ang="0">
                  <a:pos x="77" y="439"/>
                </a:cxn>
                <a:cxn ang="0">
                  <a:pos x="0" y="456"/>
                </a:cxn>
              </a:cxnLst>
              <a:rect l="0" t="0" r="r" b="b"/>
              <a:pathLst>
                <a:path w="508" h="512">
                  <a:moveTo>
                    <a:pt x="0" y="456"/>
                  </a:moveTo>
                  <a:lnTo>
                    <a:pt x="13" y="265"/>
                  </a:lnTo>
                  <a:lnTo>
                    <a:pt x="289" y="0"/>
                  </a:lnTo>
                  <a:lnTo>
                    <a:pt x="508" y="0"/>
                  </a:lnTo>
                  <a:lnTo>
                    <a:pt x="319" y="58"/>
                  </a:lnTo>
                  <a:lnTo>
                    <a:pt x="186" y="293"/>
                  </a:lnTo>
                  <a:lnTo>
                    <a:pt x="230" y="512"/>
                  </a:lnTo>
                  <a:lnTo>
                    <a:pt x="77" y="439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3965" y="2498"/>
              <a:ext cx="210" cy="3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3" y="238"/>
                </a:cxn>
                <a:cxn ang="0">
                  <a:pos x="199" y="502"/>
                </a:cxn>
                <a:cxn ang="0">
                  <a:pos x="688" y="1365"/>
                </a:cxn>
                <a:cxn ang="0">
                  <a:pos x="1049" y="1528"/>
                </a:cxn>
              </a:cxnLst>
              <a:rect l="0" t="0" r="r" b="b"/>
              <a:pathLst>
                <a:path w="1049" h="1528">
                  <a:moveTo>
                    <a:pt x="0" y="0"/>
                  </a:moveTo>
                  <a:lnTo>
                    <a:pt x="153" y="238"/>
                  </a:lnTo>
                  <a:lnTo>
                    <a:pt x="199" y="502"/>
                  </a:lnTo>
                  <a:lnTo>
                    <a:pt x="688" y="1365"/>
                  </a:lnTo>
                  <a:lnTo>
                    <a:pt x="1049" y="1528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084" y="2792"/>
              <a:ext cx="121" cy="1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36" y="121"/>
                </a:cxn>
                <a:cxn ang="0">
                  <a:pos x="607" y="574"/>
                </a:cxn>
                <a:cxn ang="0">
                  <a:pos x="489" y="515"/>
                </a:cxn>
                <a:cxn ang="0">
                  <a:pos x="209" y="222"/>
                </a:cxn>
                <a:cxn ang="0">
                  <a:pos x="283" y="162"/>
                </a:cxn>
                <a:cxn ang="0">
                  <a:pos x="0" y="0"/>
                </a:cxn>
              </a:cxnLst>
              <a:rect l="0" t="0" r="r" b="b"/>
              <a:pathLst>
                <a:path w="607" h="574">
                  <a:moveTo>
                    <a:pt x="0" y="0"/>
                  </a:moveTo>
                  <a:lnTo>
                    <a:pt x="336" y="121"/>
                  </a:lnTo>
                  <a:lnTo>
                    <a:pt x="607" y="574"/>
                  </a:lnTo>
                  <a:lnTo>
                    <a:pt x="489" y="515"/>
                  </a:lnTo>
                  <a:lnTo>
                    <a:pt x="209" y="222"/>
                  </a:lnTo>
                  <a:lnTo>
                    <a:pt x="283" y="1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630" y="2059"/>
              <a:ext cx="94" cy="13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172"/>
                </a:cxn>
                <a:cxn ang="0">
                  <a:pos x="35" y="298"/>
                </a:cxn>
                <a:cxn ang="0">
                  <a:pos x="0" y="343"/>
                </a:cxn>
                <a:cxn ang="0">
                  <a:pos x="0" y="388"/>
                </a:cxn>
                <a:cxn ang="0">
                  <a:pos x="136" y="388"/>
                </a:cxn>
                <a:cxn ang="0">
                  <a:pos x="70" y="441"/>
                </a:cxn>
                <a:cxn ang="0">
                  <a:pos x="35" y="502"/>
                </a:cxn>
                <a:cxn ang="0">
                  <a:pos x="106" y="556"/>
                </a:cxn>
                <a:cxn ang="0">
                  <a:pos x="170" y="695"/>
                </a:cxn>
                <a:cxn ang="0">
                  <a:pos x="307" y="639"/>
                </a:cxn>
                <a:cxn ang="0">
                  <a:pos x="214" y="628"/>
                </a:cxn>
                <a:cxn ang="0">
                  <a:pos x="158" y="556"/>
                </a:cxn>
                <a:cxn ang="0">
                  <a:pos x="272" y="556"/>
                </a:cxn>
                <a:cxn ang="0">
                  <a:pos x="349" y="469"/>
                </a:cxn>
                <a:cxn ang="0">
                  <a:pos x="214" y="469"/>
                </a:cxn>
                <a:cxn ang="0">
                  <a:pos x="246" y="395"/>
                </a:cxn>
                <a:cxn ang="0">
                  <a:pos x="323" y="343"/>
                </a:cxn>
                <a:cxn ang="0">
                  <a:pos x="361" y="343"/>
                </a:cxn>
                <a:cxn ang="0">
                  <a:pos x="470" y="298"/>
                </a:cxn>
                <a:cxn ang="0">
                  <a:pos x="323" y="288"/>
                </a:cxn>
                <a:cxn ang="0">
                  <a:pos x="391" y="244"/>
                </a:cxn>
                <a:cxn ang="0">
                  <a:pos x="289" y="278"/>
                </a:cxn>
                <a:cxn ang="0">
                  <a:pos x="182" y="313"/>
                </a:cxn>
                <a:cxn ang="0">
                  <a:pos x="128" y="313"/>
                </a:cxn>
                <a:cxn ang="0">
                  <a:pos x="35" y="206"/>
                </a:cxn>
                <a:cxn ang="0">
                  <a:pos x="11" y="0"/>
                </a:cxn>
              </a:cxnLst>
              <a:rect l="0" t="0" r="r" b="b"/>
              <a:pathLst>
                <a:path w="470" h="695">
                  <a:moveTo>
                    <a:pt x="11" y="0"/>
                  </a:moveTo>
                  <a:lnTo>
                    <a:pt x="11" y="172"/>
                  </a:lnTo>
                  <a:lnTo>
                    <a:pt x="35" y="298"/>
                  </a:lnTo>
                  <a:lnTo>
                    <a:pt x="0" y="343"/>
                  </a:lnTo>
                  <a:lnTo>
                    <a:pt x="0" y="388"/>
                  </a:lnTo>
                  <a:lnTo>
                    <a:pt x="136" y="388"/>
                  </a:lnTo>
                  <a:lnTo>
                    <a:pt x="70" y="441"/>
                  </a:lnTo>
                  <a:lnTo>
                    <a:pt x="35" y="502"/>
                  </a:lnTo>
                  <a:lnTo>
                    <a:pt x="106" y="556"/>
                  </a:lnTo>
                  <a:lnTo>
                    <a:pt x="170" y="695"/>
                  </a:lnTo>
                  <a:lnTo>
                    <a:pt x="307" y="639"/>
                  </a:lnTo>
                  <a:lnTo>
                    <a:pt x="214" y="628"/>
                  </a:lnTo>
                  <a:lnTo>
                    <a:pt x="158" y="556"/>
                  </a:lnTo>
                  <a:lnTo>
                    <a:pt x="272" y="556"/>
                  </a:lnTo>
                  <a:lnTo>
                    <a:pt x="349" y="469"/>
                  </a:lnTo>
                  <a:lnTo>
                    <a:pt x="214" y="469"/>
                  </a:lnTo>
                  <a:lnTo>
                    <a:pt x="246" y="395"/>
                  </a:lnTo>
                  <a:lnTo>
                    <a:pt x="323" y="343"/>
                  </a:lnTo>
                  <a:lnTo>
                    <a:pt x="361" y="343"/>
                  </a:lnTo>
                  <a:lnTo>
                    <a:pt x="470" y="298"/>
                  </a:lnTo>
                  <a:lnTo>
                    <a:pt x="323" y="288"/>
                  </a:lnTo>
                  <a:lnTo>
                    <a:pt x="391" y="244"/>
                  </a:lnTo>
                  <a:lnTo>
                    <a:pt x="289" y="278"/>
                  </a:lnTo>
                  <a:lnTo>
                    <a:pt x="182" y="313"/>
                  </a:lnTo>
                  <a:lnTo>
                    <a:pt x="128" y="313"/>
                  </a:lnTo>
                  <a:lnTo>
                    <a:pt x="35" y="20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727" y="2121"/>
              <a:ext cx="16" cy="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40"/>
                </a:cxn>
                <a:cxn ang="0">
                  <a:pos x="0" y="95"/>
                </a:cxn>
                <a:cxn ang="0">
                  <a:pos x="81" y="40"/>
                </a:cxn>
                <a:cxn ang="0">
                  <a:pos x="0" y="0"/>
                </a:cxn>
              </a:cxnLst>
              <a:rect l="0" t="0" r="r" b="b"/>
              <a:pathLst>
                <a:path w="81" h="95">
                  <a:moveTo>
                    <a:pt x="0" y="0"/>
                  </a:moveTo>
                  <a:lnTo>
                    <a:pt x="23" y="40"/>
                  </a:lnTo>
                  <a:lnTo>
                    <a:pt x="0" y="95"/>
                  </a:lnTo>
                  <a:lnTo>
                    <a:pt x="81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4760" y="1967"/>
              <a:ext cx="31" cy="151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101" y="275"/>
                </a:cxn>
                <a:cxn ang="0">
                  <a:pos x="52" y="288"/>
                </a:cxn>
                <a:cxn ang="0">
                  <a:pos x="17" y="385"/>
                </a:cxn>
                <a:cxn ang="0">
                  <a:pos x="0" y="375"/>
                </a:cxn>
                <a:cxn ang="0">
                  <a:pos x="0" y="756"/>
                </a:cxn>
                <a:cxn ang="0">
                  <a:pos x="119" y="482"/>
                </a:cxn>
                <a:cxn ang="0">
                  <a:pos x="153" y="275"/>
                </a:cxn>
                <a:cxn ang="0">
                  <a:pos x="153" y="118"/>
                </a:cxn>
                <a:cxn ang="0">
                  <a:pos x="119" y="0"/>
                </a:cxn>
              </a:cxnLst>
              <a:rect l="0" t="0" r="r" b="b"/>
              <a:pathLst>
                <a:path w="153" h="756">
                  <a:moveTo>
                    <a:pt x="119" y="0"/>
                  </a:moveTo>
                  <a:lnTo>
                    <a:pt x="101" y="275"/>
                  </a:lnTo>
                  <a:lnTo>
                    <a:pt x="52" y="288"/>
                  </a:lnTo>
                  <a:lnTo>
                    <a:pt x="17" y="385"/>
                  </a:lnTo>
                  <a:lnTo>
                    <a:pt x="0" y="375"/>
                  </a:lnTo>
                  <a:lnTo>
                    <a:pt x="0" y="756"/>
                  </a:lnTo>
                  <a:lnTo>
                    <a:pt x="119" y="482"/>
                  </a:lnTo>
                  <a:lnTo>
                    <a:pt x="153" y="275"/>
                  </a:lnTo>
                  <a:lnTo>
                    <a:pt x="153" y="11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4655" y="1831"/>
              <a:ext cx="115" cy="16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27" y="0"/>
                </a:cxn>
                <a:cxn ang="0">
                  <a:pos x="349" y="148"/>
                </a:cxn>
                <a:cxn ang="0">
                  <a:pos x="548" y="422"/>
                </a:cxn>
                <a:cxn ang="0">
                  <a:pos x="575" y="597"/>
                </a:cxn>
                <a:cxn ang="0">
                  <a:pos x="439" y="352"/>
                </a:cxn>
                <a:cxn ang="0">
                  <a:pos x="530" y="682"/>
                </a:cxn>
                <a:cxn ang="0">
                  <a:pos x="498" y="693"/>
                </a:cxn>
                <a:cxn ang="0">
                  <a:pos x="530" y="820"/>
                </a:cxn>
                <a:cxn ang="0">
                  <a:pos x="475" y="735"/>
                </a:cxn>
                <a:cxn ang="0">
                  <a:pos x="372" y="534"/>
                </a:cxn>
                <a:cxn ang="0">
                  <a:pos x="242" y="393"/>
                </a:cxn>
                <a:cxn ang="0">
                  <a:pos x="156" y="311"/>
                </a:cxn>
                <a:cxn ang="0">
                  <a:pos x="78" y="148"/>
                </a:cxn>
                <a:cxn ang="0">
                  <a:pos x="221" y="223"/>
                </a:cxn>
                <a:cxn ang="0">
                  <a:pos x="138" y="116"/>
                </a:cxn>
                <a:cxn ang="0">
                  <a:pos x="0" y="34"/>
                </a:cxn>
              </a:cxnLst>
              <a:rect l="0" t="0" r="r" b="b"/>
              <a:pathLst>
                <a:path w="575" h="820">
                  <a:moveTo>
                    <a:pt x="0" y="34"/>
                  </a:moveTo>
                  <a:lnTo>
                    <a:pt x="127" y="0"/>
                  </a:lnTo>
                  <a:lnTo>
                    <a:pt x="349" y="148"/>
                  </a:lnTo>
                  <a:lnTo>
                    <a:pt x="548" y="422"/>
                  </a:lnTo>
                  <a:lnTo>
                    <a:pt x="575" y="597"/>
                  </a:lnTo>
                  <a:lnTo>
                    <a:pt x="439" y="352"/>
                  </a:lnTo>
                  <a:lnTo>
                    <a:pt x="530" y="682"/>
                  </a:lnTo>
                  <a:lnTo>
                    <a:pt x="498" y="693"/>
                  </a:lnTo>
                  <a:lnTo>
                    <a:pt x="530" y="820"/>
                  </a:lnTo>
                  <a:lnTo>
                    <a:pt x="475" y="735"/>
                  </a:lnTo>
                  <a:lnTo>
                    <a:pt x="372" y="534"/>
                  </a:lnTo>
                  <a:lnTo>
                    <a:pt x="242" y="393"/>
                  </a:lnTo>
                  <a:lnTo>
                    <a:pt x="156" y="311"/>
                  </a:lnTo>
                  <a:lnTo>
                    <a:pt x="78" y="148"/>
                  </a:lnTo>
                  <a:lnTo>
                    <a:pt x="221" y="223"/>
                  </a:lnTo>
                  <a:lnTo>
                    <a:pt x="138" y="116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4378" y="1792"/>
              <a:ext cx="296" cy="615"/>
            </a:xfrm>
            <a:custGeom>
              <a:avLst/>
              <a:gdLst/>
              <a:ahLst/>
              <a:cxnLst>
                <a:cxn ang="0">
                  <a:pos x="1086" y="0"/>
                </a:cxn>
                <a:cxn ang="0">
                  <a:pos x="1225" y="174"/>
                </a:cxn>
                <a:cxn ang="0">
                  <a:pos x="1108" y="138"/>
                </a:cxn>
                <a:cxn ang="0">
                  <a:pos x="1135" y="193"/>
                </a:cxn>
                <a:cxn ang="0">
                  <a:pos x="1405" y="354"/>
                </a:cxn>
                <a:cxn ang="0">
                  <a:pos x="1482" y="523"/>
                </a:cxn>
                <a:cxn ang="0">
                  <a:pos x="1442" y="630"/>
                </a:cxn>
                <a:cxn ang="0">
                  <a:pos x="1248" y="681"/>
                </a:cxn>
                <a:cxn ang="0">
                  <a:pos x="1093" y="670"/>
                </a:cxn>
                <a:cxn ang="0">
                  <a:pos x="919" y="826"/>
                </a:cxn>
                <a:cxn ang="0">
                  <a:pos x="884" y="1013"/>
                </a:cxn>
                <a:cxn ang="0">
                  <a:pos x="1054" y="1398"/>
                </a:cxn>
                <a:cxn ang="0">
                  <a:pos x="848" y="1357"/>
                </a:cxn>
                <a:cxn ang="0">
                  <a:pos x="884" y="1465"/>
                </a:cxn>
                <a:cxn ang="0">
                  <a:pos x="1058" y="1586"/>
                </a:cxn>
                <a:cxn ang="0">
                  <a:pos x="1009" y="1664"/>
                </a:cxn>
                <a:cxn ang="0">
                  <a:pos x="1009" y="1728"/>
                </a:cxn>
                <a:cxn ang="0">
                  <a:pos x="1086" y="1728"/>
                </a:cxn>
                <a:cxn ang="0">
                  <a:pos x="1162" y="1664"/>
                </a:cxn>
                <a:cxn ang="0">
                  <a:pos x="1162" y="1835"/>
                </a:cxn>
                <a:cxn ang="0">
                  <a:pos x="1193" y="2135"/>
                </a:cxn>
                <a:cxn ang="0">
                  <a:pos x="1142" y="2112"/>
                </a:cxn>
                <a:cxn ang="0">
                  <a:pos x="1142" y="2191"/>
                </a:cxn>
                <a:cxn ang="0">
                  <a:pos x="1193" y="2305"/>
                </a:cxn>
                <a:cxn ang="0">
                  <a:pos x="1193" y="2424"/>
                </a:cxn>
                <a:cxn ang="0">
                  <a:pos x="1102" y="2401"/>
                </a:cxn>
                <a:cxn ang="0">
                  <a:pos x="1029" y="2497"/>
                </a:cxn>
                <a:cxn ang="0">
                  <a:pos x="878" y="2554"/>
                </a:cxn>
                <a:cxn ang="0">
                  <a:pos x="945" y="2592"/>
                </a:cxn>
                <a:cxn ang="0">
                  <a:pos x="995" y="2690"/>
                </a:cxn>
                <a:cxn ang="0">
                  <a:pos x="1093" y="2721"/>
                </a:cxn>
                <a:cxn ang="0">
                  <a:pos x="1225" y="2721"/>
                </a:cxn>
                <a:cxn ang="0">
                  <a:pos x="1064" y="2848"/>
                </a:cxn>
                <a:cxn ang="0">
                  <a:pos x="1064" y="2905"/>
                </a:cxn>
                <a:cxn ang="0">
                  <a:pos x="1127" y="2988"/>
                </a:cxn>
                <a:cxn ang="0">
                  <a:pos x="1187" y="2988"/>
                </a:cxn>
                <a:cxn ang="0">
                  <a:pos x="1430" y="2816"/>
                </a:cxn>
                <a:cxn ang="0">
                  <a:pos x="1396" y="2890"/>
                </a:cxn>
                <a:cxn ang="0">
                  <a:pos x="1211" y="3032"/>
                </a:cxn>
                <a:cxn ang="0">
                  <a:pos x="1046" y="3073"/>
                </a:cxn>
                <a:cxn ang="0">
                  <a:pos x="951" y="3073"/>
                </a:cxn>
                <a:cxn ang="0">
                  <a:pos x="679" y="2923"/>
                </a:cxn>
                <a:cxn ang="0">
                  <a:pos x="486" y="2690"/>
                </a:cxn>
                <a:cxn ang="0">
                  <a:pos x="318" y="2346"/>
                </a:cxn>
                <a:cxn ang="0">
                  <a:pos x="325" y="2230"/>
                </a:cxn>
                <a:cxn ang="0">
                  <a:pos x="229" y="1953"/>
                </a:cxn>
                <a:cxn ang="0">
                  <a:pos x="211" y="1686"/>
                </a:cxn>
                <a:cxn ang="0">
                  <a:pos x="139" y="1631"/>
                </a:cxn>
                <a:cxn ang="0">
                  <a:pos x="109" y="1676"/>
                </a:cxn>
                <a:cxn ang="0">
                  <a:pos x="76" y="1525"/>
                </a:cxn>
                <a:cxn ang="0">
                  <a:pos x="168" y="1465"/>
                </a:cxn>
                <a:cxn ang="0">
                  <a:pos x="127" y="1364"/>
                </a:cxn>
                <a:cxn ang="0">
                  <a:pos x="229" y="1413"/>
                </a:cxn>
                <a:cxn ang="0">
                  <a:pos x="174" y="1294"/>
                </a:cxn>
                <a:cxn ang="0">
                  <a:pos x="93" y="1206"/>
                </a:cxn>
                <a:cxn ang="0">
                  <a:pos x="0" y="1206"/>
                </a:cxn>
                <a:cxn ang="0">
                  <a:pos x="82" y="695"/>
                </a:cxn>
                <a:cxn ang="0">
                  <a:pos x="325" y="213"/>
                </a:cxn>
                <a:cxn ang="0">
                  <a:pos x="566" y="97"/>
                </a:cxn>
                <a:cxn ang="0">
                  <a:pos x="927" y="0"/>
                </a:cxn>
                <a:cxn ang="0">
                  <a:pos x="1086" y="0"/>
                </a:cxn>
              </a:cxnLst>
              <a:rect l="0" t="0" r="r" b="b"/>
              <a:pathLst>
                <a:path w="1482" h="3073">
                  <a:moveTo>
                    <a:pt x="1086" y="0"/>
                  </a:moveTo>
                  <a:lnTo>
                    <a:pt x="1225" y="174"/>
                  </a:lnTo>
                  <a:lnTo>
                    <a:pt x="1108" y="138"/>
                  </a:lnTo>
                  <a:lnTo>
                    <a:pt x="1135" y="193"/>
                  </a:lnTo>
                  <a:lnTo>
                    <a:pt x="1405" y="354"/>
                  </a:lnTo>
                  <a:lnTo>
                    <a:pt x="1482" y="523"/>
                  </a:lnTo>
                  <a:lnTo>
                    <a:pt x="1442" y="630"/>
                  </a:lnTo>
                  <a:lnTo>
                    <a:pt x="1248" y="681"/>
                  </a:lnTo>
                  <a:lnTo>
                    <a:pt x="1093" y="670"/>
                  </a:lnTo>
                  <a:lnTo>
                    <a:pt x="919" y="826"/>
                  </a:lnTo>
                  <a:lnTo>
                    <a:pt x="884" y="1013"/>
                  </a:lnTo>
                  <a:lnTo>
                    <a:pt x="1054" y="1398"/>
                  </a:lnTo>
                  <a:lnTo>
                    <a:pt x="848" y="1357"/>
                  </a:lnTo>
                  <a:lnTo>
                    <a:pt x="884" y="1465"/>
                  </a:lnTo>
                  <a:lnTo>
                    <a:pt x="1058" y="1586"/>
                  </a:lnTo>
                  <a:lnTo>
                    <a:pt x="1009" y="1664"/>
                  </a:lnTo>
                  <a:lnTo>
                    <a:pt x="1009" y="1728"/>
                  </a:lnTo>
                  <a:lnTo>
                    <a:pt x="1086" y="1728"/>
                  </a:lnTo>
                  <a:lnTo>
                    <a:pt x="1162" y="1664"/>
                  </a:lnTo>
                  <a:lnTo>
                    <a:pt x="1162" y="1835"/>
                  </a:lnTo>
                  <a:lnTo>
                    <a:pt x="1193" y="2135"/>
                  </a:lnTo>
                  <a:lnTo>
                    <a:pt x="1142" y="2112"/>
                  </a:lnTo>
                  <a:lnTo>
                    <a:pt x="1142" y="2191"/>
                  </a:lnTo>
                  <a:lnTo>
                    <a:pt x="1193" y="2305"/>
                  </a:lnTo>
                  <a:lnTo>
                    <a:pt x="1193" y="2424"/>
                  </a:lnTo>
                  <a:lnTo>
                    <a:pt x="1102" y="2401"/>
                  </a:lnTo>
                  <a:lnTo>
                    <a:pt x="1029" y="2497"/>
                  </a:lnTo>
                  <a:lnTo>
                    <a:pt x="878" y="2554"/>
                  </a:lnTo>
                  <a:lnTo>
                    <a:pt x="945" y="2592"/>
                  </a:lnTo>
                  <a:lnTo>
                    <a:pt x="995" y="2690"/>
                  </a:lnTo>
                  <a:lnTo>
                    <a:pt x="1093" y="2721"/>
                  </a:lnTo>
                  <a:lnTo>
                    <a:pt x="1225" y="2721"/>
                  </a:lnTo>
                  <a:lnTo>
                    <a:pt x="1064" y="2848"/>
                  </a:lnTo>
                  <a:lnTo>
                    <a:pt x="1064" y="2905"/>
                  </a:lnTo>
                  <a:lnTo>
                    <a:pt x="1127" y="2988"/>
                  </a:lnTo>
                  <a:lnTo>
                    <a:pt x="1187" y="2988"/>
                  </a:lnTo>
                  <a:lnTo>
                    <a:pt x="1430" y="2816"/>
                  </a:lnTo>
                  <a:lnTo>
                    <a:pt x="1396" y="2890"/>
                  </a:lnTo>
                  <a:lnTo>
                    <a:pt x="1211" y="3032"/>
                  </a:lnTo>
                  <a:lnTo>
                    <a:pt x="1046" y="3073"/>
                  </a:lnTo>
                  <a:lnTo>
                    <a:pt x="951" y="3073"/>
                  </a:lnTo>
                  <a:lnTo>
                    <a:pt x="679" y="2923"/>
                  </a:lnTo>
                  <a:lnTo>
                    <a:pt x="486" y="2690"/>
                  </a:lnTo>
                  <a:lnTo>
                    <a:pt x="318" y="2346"/>
                  </a:lnTo>
                  <a:lnTo>
                    <a:pt x="325" y="2230"/>
                  </a:lnTo>
                  <a:lnTo>
                    <a:pt x="229" y="1953"/>
                  </a:lnTo>
                  <a:lnTo>
                    <a:pt x="211" y="1686"/>
                  </a:lnTo>
                  <a:lnTo>
                    <a:pt x="139" y="1631"/>
                  </a:lnTo>
                  <a:lnTo>
                    <a:pt x="109" y="1676"/>
                  </a:lnTo>
                  <a:lnTo>
                    <a:pt x="76" y="1525"/>
                  </a:lnTo>
                  <a:lnTo>
                    <a:pt x="168" y="1465"/>
                  </a:lnTo>
                  <a:lnTo>
                    <a:pt x="127" y="1364"/>
                  </a:lnTo>
                  <a:lnTo>
                    <a:pt x="229" y="1413"/>
                  </a:lnTo>
                  <a:lnTo>
                    <a:pt x="174" y="1294"/>
                  </a:lnTo>
                  <a:lnTo>
                    <a:pt x="93" y="1206"/>
                  </a:lnTo>
                  <a:lnTo>
                    <a:pt x="0" y="1206"/>
                  </a:lnTo>
                  <a:lnTo>
                    <a:pt x="82" y="695"/>
                  </a:lnTo>
                  <a:lnTo>
                    <a:pt x="325" y="213"/>
                  </a:lnTo>
                  <a:lnTo>
                    <a:pt x="566" y="97"/>
                  </a:lnTo>
                  <a:lnTo>
                    <a:pt x="927" y="0"/>
                  </a:lnTo>
                  <a:lnTo>
                    <a:pt x="108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519" y="2294"/>
              <a:ext cx="107" cy="9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462" y="47"/>
                </a:cxn>
                <a:cxn ang="0">
                  <a:pos x="534" y="0"/>
                </a:cxn>
              </a:cxnLst>
              <a:rect l="0" t="0" r="r" b="b"/>
              <a:pathLst>
                <a:path w="534" h="47">
                  <a:moveTo>
                    <a:pt x="0" y="47"/>
                  </a:moveTo>
                  <a:lnTo>
                    <a:pt x="462" y="47"/>
                  </a:lnTo>
                  <a:lnTo>
                    <a:pt x="53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4366" y="2042"/>
              <a:ext cx="42" cy="15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104"/>
                </a:cxn>
                <a:cxn ang="0">
                  <a:pos x="27" y="418"/>
                </a:cxn>
                <a:cxn ang="0">
                  <a:pos x="208" y="749"/>
                </a:cxn>
                <a:cxn ang="0">
                  <a:pos x="191" y="645"/>
                </a:cxn>
                <a:cxn ang="0">
                  <a:pos x="81" y="471"/>
                </a:cxn>
                <a:cxn ang="0">
                  <a:pos x="27" y="0"/>
                </a:cxn>
              </a:cxnLst>
              <a:rect l="0" t="0" r="r" b="b"/>
              <a:pathLst>
                <a:path w="208" h="749">
                  <a:moveTo>
                    <a:pt x="27" y="0"/>
                  </a:moveTo>
                  <a:lnTo>
                    <a:pt x="0" y="104"/>
                  </a:lnTo>
                  <a:lnTo>
                    <a:pt x="27" y="418"/>
                  </a:lnTo>
                  <a:lnTo>
                    <a:pt x="208" y="749"/>
                  </a:lnTo>
                  <a:lnTo>
                    <a:pt x="191" y="645"/>
                  </a:lnTo>
                  <a:lnTo>
                    <a:pt x="81" y="47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4388" y="2063"/>
              <a:ext cx="20" cy="14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4" y="0"/>
                </a:cxn>
                <a:cxn ang="0">
                  <a:pos x="97" y="35"/>
                </a:cxn>
              </a:cxnLst>
              <a:rect l="0" t="0" r="r" b="b"/>
              <a:pathLst>
                <a:path w="97" h="70">
                  <a:moveTo>
                    <a:pt x="0" y="70"/>
                  </a:moveTo>
                  <a:lnTo>
                    <a:pt x="14" y="0"/>
                  </a:lnTo>
                  <a:lnTo>
                    <a:pt x="97" y="35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580" y="2213"/>
              <a:ext cx="113" cy="105"/>
            </a:xfrm>
            <a:custGeom>
              <a:avLst/>
              <a:gdLst/>
              <a:ahLst/>
              <a:cxnLst>
                <a:cxn ang="0">
                  <a:pos x="0" y="441"/>
                </a:cxn>
                <a:cxn ang="0">
                  <a:pos x="45" y="473"/>
                </a:cxn>
                <a:cxn ang="0">
                  <a:pos x="149" y="473"/>
                </a:cxn>
                <a:cxn ang="0">
                  <a:pos x="248" y="441"/>
                </a:cxn>
                <a:cxn ang="0">
                  <a:pos x="387" y="441"/>
                </a:cxn>
                <a:cxn ang="0">
                  <a:pos x="486" y="525"/>
                </a:cxn>
                <a:cxn ang="0">
                  <a:pos x="557" y="490"/>
                </a:cxn>
                <a:cxn ang="0">
                  <a:pos x="566" y="207"/>
                </a:cxn>
                <a:cxn ang="0">
                  <a:pos x="401" y="0"/>
                </a:cxn>
                <a:cxn ang="0">
                  <a:pos x="314" y="0"/>
                </a:cxn>
                <a:cxn ang="0">
                  <a:pos x="314" y="88"/>
                </a:cxn>
                <a:cxn ang="0">
                  <a:pos x="468" y="279"/>
                </a:cxn>
                <a:cxn ang="0">
                  <a:pos x="468" y="402"/>
                </a:cxn>
                <a:cxn ang="0">
                  <a:pos x="234" y="402"/>
                </a:cxn>
                <a:cxn ang="0">
                  <a:pos x="149" y="441"/>
                </a:cxn>
                <a:cxn ang="0">
                  <a:pos x="0" y="441"/>
                </a:cxn>
              </a:cxnLst>
              <a:rect l="0" t="0" r="r" b="b"/>
              <a:pathLst>
                <a:path w="566" h="525">
                  <a:moveTo>
                    <a:pt x="0" y="441"/>
                  </a:moveTo>
                  <a:lnTo>
                    <a:pt x="45" y="473"/>
                  </a:lnTo>
                  <a:lnTo>
                    <a:pt x="149" y="473"/>
                  </a:lnTo>
                  <a:lnTo>
                    <a:pt x="248" y="441"/>
                  </a:lnTo>
                  <a:lnTo>
                    <a:pt x="387" y="441"/>
                  </a:lnTo>
                  <a:lnTo>
                    <a:pt x="486" y="525"/>
                  </a:lnTo>
                  <a:lnTo>
                    <a:pt x="557" y="490"/>
                  </a:lnTo>
                  <a:lnTo>
                    <a:pt x="566" y="207"/>
                  </a:lnTo>
                  <a:lnTo>
                    <a:pt x="401" y="0"/>
                  </a:lnTo>
                  <a:lnTo>
                    <a:pt x="314" y="0"/>
                  </a:lnTo>
                  <a:lnTo>
                    <a:pt x="314" y="88"/>
                  </a:lnTo>
                  <a:lnTo>
                    <a:pt x="468" y="279"/>
                  </a:lnTo>
                  <a:lnTo>
                    <a:pt x="468" y="402"/>
                  </a:lnTo>
                  <a:lnTo>
                    <a:pt x="234" y="402"/>
                  </a:lnTo>
                  <a:lnTo>
                    <a:pt x="149" y="441"/>
                  </a:lnTo>
                  <a:lnTo>
                    <a:pt x="0" y="4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4707" y="2169"/>
              <a:ext cx="46" cy="150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72" y="615"/>
                </a:cxn>
                <a:cxn ang="0">
                  <a:pos x="0" y="749"/>
                </a:cxn>
                <a:cxn ang="0">
                  <a:pos x="104" y="598"/>
                </a:cxn>
                <a:cxn ang="0">
                  <a:pos x="219" y="127"/>
                </a:cxn>
                <a:cxn ang="0">
                  <a:pos x="230" y="0"/>
                </a:cxn>
              </a:cxnLst>
              <a:rect l="0" t="0" r="r" b="b"/>
              <a:pathLst>
                <a:path w="230" h="749">
                  <a:moveTo>
                    <a:pt x="230" y="0"/>
                  </a:moveTo>
                  <a:lnTo>
                    <a:pt x="72" y="615"/>
                  </a:lnTo>
                  <a:lnTo>
                    <a:pt x="0" y="749"/>
                  </a:lnTo>
                  <a:lnTo>
                    <a:pt x="104" y="598"/>
                  </a:lnTo>
                  <a:lnTo>
                    <a:pt x="219" y="127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743" y="2238"/>
              <a:ext cx="76" cy="359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208"/>
                </a:cxn>
                <a:cxn ang="0">
                  <a:pos x="109" y="657"/>
                </a:cxn>
                <a:cxn ang="0">
                  <a:pos x="120" y="1087"/>
                </a:cxn>
                <a:cxn ang="0">
                  <a:pos x="83" y="1280"/>
                </a:cxn>
                <a:cxn ang="0">
                  <a:pos x="173" y="1327"/>
                </a:cxn>
                <a:cxn ang="0">
                  <a:pos x="378" y="1792"/>
                </a:cxn>
                <a:cxn ang="0">
                  <a:pos x="315" y="1530"/>
                </a:cxn>
                <a:cxn ang="0">
                  <a:pos x="375" y="1269"/>
                </a:cxn>
                <a:cxn ang="0">
                  <a:pos x="228" y="927"/>
                </a:cxn>
                <a:cxn ang="0">
                  <a:pos x="228" y="675"/>
                </a:cxn>
                <a:cxn ang="0">
                  <a:pos x="127" y="500"/>
                </a:cxn>
                <a:cxn ang="0">
                  <a:pos x="144" y="286"/>
                </a:cxn>
                <a:cxn ang="0">
                  <a:pos x="29" y="0"/>
                </a:cxn>
              </a:cxnLst>
              <a:rect l="0" t="0" r="r" b="b"/>
              <a:pathLst>
                <a:path w="378" h="1792">
                  <a:moveTo>
                    <a:pt x="29" y="0"/>
                  </a:moveTo>
                  <a:lnTo>
                    <a:pt x="0" y="208"/>
                  </a:lnTo>
                  <a:lnTo>
                    <a:pt x="109" y="657"/>
                  </a:lnTo>
                  <a:lnTo>
                    <a:pt x="120" y="1087"/>
                  </a:lnTo>
                  <a:lnTo>
                    <a:pt x="83" y="1280"/>
                  </a:lnTo>
                  <a:lnTo>
                    <a:pt x="173" y="1327"/>
                  </a:lnTo>
                  <a:lnTo>
                    <a:pt x="378" y="1792"/>
                  </a:lnTo>
                  <a:lnTo>
                    <a:pt x="315" y="1530"/>
                  </a:lnTo>
                  <a:lnTo>
                    <a:pt x="375" y="1269"/>
                  </a:lnTo>
                  <a:lnTo>
                    <a:pt x="228" y="927"/>
                  </a:lnTo>
                  <a:lnTo>
                    <a:pt x="228" y="675"/>
                  </a:lnTo>
                  <a:lnTo>
                    <a:pt x="127" y="500"/>
                  </a:lnTo>
                  <a:lnTo>
                    <a:pt x="144" y="28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760" y="2186"/>
              <a:ext cx="158" cy="123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0" y="50"/>
                </a:cxn>
                <a:cxn ang="0">
                  <a:pos x="52" y="169"/>
                </a:cxn>
                <a:cxn ang="0">
                  <a:pos x="197" y="83"/>
                </a:cxn>
                <a:cxn ang="0">
                  <a:pos x="385" y="153"/>
                </a:cxn>
                <a:cxn ang="0">
                  <a:pos x="372" y="278"/>
                </a:cxn>
                <a:cxn ang="0">
                  <a:pos x="450" y="423"/>
                </a:cxn>
                <a:cxn ang="0">
                  <a:pos x="450" y="546"/>
                </a:cxn>
                <a:cxn ang="0">
                  <a:pos x="503" y="613"/>
                </a:cxn>
                <a:cxn ang="0">
                  <a:pos x="503" y="446"/>
                </a:cxn>
                <a:cxn ang="0">
                  <a:pos x="789" y="237"/>
                </a:cxn>
                <a:cxn ang="0">
                  <a:pos x="273" y="50"/>
                </a:cxn>
                <a:cxn ang="0">
                  <a:pos x="37" y="0"/>
                </a:cxn>
              </a:cxnLst>
              <a:rect l="0" t="0" r="r" b="b"/>
              <a:pathLst>
                <a:path w="789" h="613">
                  <a:moveTo>
                    <a:pt x="37" y="0"/>
                  </a:moveTo>
                  <a:lnTo>
                    <a:pt x="0" y="50"/>
                  </a:lnTo>
                  <a:lnTo>
                    <a:pt x="52" y="169"/>
                  </a:lnTo>
                  <a:lnTo>
                    <a:pt x="197" y="83"/>
                  </a:lnTo>
                  <a:lnTo>
                    <a:pt x="385" y="153"/>
                  </a:lnTo>
                  <a:lnTo>
                    <a:pt x="372" y="278"/>
                  </a:lnTo>
                  <a:lnTo>
                    <a:pt x="450" y="423"/>
                  </a:lnTo>
                  <a:lnTo>
                    <a:pt x="450" y="546"/>
                  </a:lnTo>
                  <a:lnTo>
                    <a:pt x="503" y="613"/>
                  </a:lnTo>
                  <a:lnTo>
                    <a:pt x="503" y="446"/>
                  </a:lnTo>
                  <a:lnTo>
                    <a:pt x="789" y="237"/>
                  </a:lnTo>
                  <a:lnTo>
                    <a:pt x="273" y="5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619" y="2285"/>
              <a:ext cx="372" cy="603"/>
            </a:xfrm>
            <a:custGeom>
              <a:avLst/>
              <a:gdLst/>
              <a:ahLst/>
              <a:cxnLst>
                <a:cxn ang="0">
                  <a:pos x="1382" y="0"/>
                </a:cxn>
                <a:cxn ang="0">
                  <a:pos x="1126" y="555"/>
                </a:cxn>
                <a:cxn ang="0">
                  <a:pos x="1029" y="680"/>
                </a:cxn>
                <a:cxn ang="0">
                  <a:pos x="1248" y="584"/>
                </a:cxn>
                <a:cxn ang="0">
                  <a:pos x="1189" y="1082"/>
                </a:cxn>
                <a:cxn ang="0">
                  <a:pos x="1090" y="1021"/>
                </a:cxn>
                <a:cxn ang="0">
                  <a:pos x="1274" y="1885"/>
                </a:cxn>
                <a:cxn ang="0">
                  <a:pos x="1141" y="1933"/>
                </a:cxn>
                <a:cxn ang="0">
                  <a:pos x="1104" y="1824"/>
                </a:cxn>
                <a:cxn ang="0">
                  <a:pos x="843" y="1593"/>
                </a:cxn>
                <a:cxn ang="0">
                  <a:pos x="968" y="2010"/>
                </a:cxn>
                <a:cxn ang="0">
                  <a:pos x="856" y="2290"/>
                </a:cxn>
                <a:cxn ang="0">
                  <a:pos x="1176" y="2274"/>
                </a:cxn>
                <a:cxn ang="0">
                  <a:pos x="981" y="2382"/>
                </a:cxn>
                <a:cxn ang="0">
                  <a:pos x="769" y="2738"/>
                </a:cxn>
                <a:cxn ang="0">
                  <a:pos x="622" y="2738"/>
                </a:cxn>
                <a:cxn ang="0">
                  <a:pos x="0" y="2954"/>
                </a:cxn>
                <a:cxn ang="0">
                  <a:pos x="327" y="3002"/>
                </a:cxn>
                <a:cxn ang="0">
                  <a:pos x="1176" y="2906"/>
                </a:cxn>
                <a:cxn ang="0">
                  <a:pos x="1405" y="2864"/>
                </a:cxn>
                <a:cxn ang="0">
                  <a:pos x="1543" y="3015"/>
                </a:cxn>
                <a:cxn ang="0">
                  <a:pos x="1491" y="2711"/>
                </a:cxn>
                <a:cxn ang="0">
                  <a:pos x="1431" y="2538"/>
                </a:cxn>
                <a:cxn ang="0">
                  <a:pos x="1552" y="2150"/>
                </a:cxn>
                <a:cxn ang="0">
                  <a:pos x="1405" y="1905"/>
                </a:cxn>
                <a:cxn ang="0">
                  <a:pos x="1639" y="1870"/>
                </a:cxn>
                <a:cxn ang="0">
                  <a:pos x="1863" y="1685"/>
                </a:cxn>
                <a:cxn ang="0">
                  <a:pos x="1573" y="1623"/>
                </a:cxn>
                <a:cxn ang="0">
                  <a:pos x="1468" y="1439"/>
                </a:cxn>
                <a:cxn ang="0">
                  <a:pos x="1615" y="1006"/>
                </a:cxn>
                <a:cxn ang="0">
                  <a:pos x="1420" y="1238"/>
                </a:cxn>
                <a:cxn ang="0">
                  <a:pos x="1347" y="1160"/>
                </a:cxn>
                <a:cxn ang="0">
                  <a:pos x="1615" y="399"/>
                </a:cxn>
                <a:cxn ang="0">
                  <a:pos x="1456" y="584"/>
                </a:cxn>
                <a:cxn ang="0">
                  <a:pos x="1323" y="619"/>
                </a:cxn>
                <a:cxn ang="0">
                  <a:pos x="1382" y="199"/>
                </a:cxn>
                <a:cxn ang="0">
                  <a:pos x="1382" y="0"/>
                </a:cxn>
              </a:cxnLst>
              <a:rect l="0" t="0" r="r" b="b"/>
              <a:pathLst>
                <a:path w="1863" h="3015">
                  <a:moveTo>
                    <a:pt x="1382" y="0"/>
                  </a:moveTo>
                  <a:lnTo>
                    <a:pt x="1126" y="555"/>
                  </a:lnTo>
                  <a:lnTo>
                    <a:pt x="1029" y="680"/>
                  </a:lnTo>
                  <a:lnTo>
                    <a:pt x="1248" y="584"/>
                  </a:lnTo>
                  <a:lnTo>
                    <a:pt x="1189" y="1082"/>
                  </a:lnTo>
                  <a:lnTo>
                    <a:pt x="1090" y="1021"/>
                  </a:lnTo>
                  <a:lnTo>
                    <a:pt x="1274" y="1885"/>
                  </a:lnTo>
                  <a:lnTo>
                    <a:pt x="1141" y="1933"/>
                  </a:lnTo>
                  <a:lnTo>
                    <a:pt x="1104" y="1824"/>
                  </a:lnTo>
                  <a:lnTo>
                    <a:pt x="843" y="1593"/>
                  </a:lnTo>
                  <a:lnTo>
                    <a:pt x="968" y="2010"/>
                  </a:lnTo>
                  <a:lnTo>
                    <a:pt x="856" y="2290"/>
                  </a:lnTo>
                  <a:lnTo>
                    <a:pt x="1176" y="2274"/>
                  </a:lnTo>
                  <a:lnTo>
                    <a:pt x="981" y="2382"/>
                  </a:lnTo>
                  <a:lnTo>
                    <a:pt x="769" y="2738"/>
                  </a:lnTo>
                  <a:lnTo>
                    <a:pt x="622" y="2738"/>
                  </a:lnTo>
                  <a:lnTo>
                    <a:pt x="0" y="2954"/>
                  </a:lnTo>
                  <a:lnTo>
                    <a:pt x="327" y="3002"/>
                  </a:lnTo>
                  <a:lnTo>
                    <a:pt x="1176" y="2906"/>
                  </a:lnTo>
                  <a:lnTo>
                    <a:pt x="1405" y="2864"/>
                  </a:lnTo>
                  <a:lnTo>
                    <a:pt x="1543" y="3015"/>
                  </a:lnTo>
                  <a:lnTo>
                    <a:pt x="1491" y="2711"/>
                  </a:lnTo>
                  <a:lnTo>
                    <a:pt x="1431" y="2538"/>
                  </a:lnTo>
                  <a:lnTo>
                    <a:pt x="1552" y="2150"/>
                  </a:lnTo>
                  <a:lnTo>
                    <a:pt x="1405" y="1905"/>
                  </a:lnTo>
                  <a:lnTo>
                    <a:pt x="1639" y="1870"/>
                  </a:lnTo>
                  <a:lnTo>
                    <a:pt x="1863" y="1685"/>
                  </a:lnTo>
                  <a:lnTo>
                    <a:pt x="1573" y="1623"/>
                  </a:lnTo>
                  <a:lnTo>
                    <a:pt x="1468" y="1439"/>
                  </a:lnTo>
                  <a:lnTo>
                    <a:pt x="1615" y="1006"/>
                  </a:lnTo>
                  <a:lnTo>
                    <a:pt x="1420" y="1238"/>
                  </a:lnTo>
                  <a:lnTo>
                    <a:pt x="1347" y="1160"/>
                  </a:lnTo>
                  <a:lnTo>
                    <a:pt x="1615" y="399"/>
                  </a:lnTo>
                  <a:lnTo>
                    <a:pt x="1456" y="584"/>
                  </a:lnTo>
                  <a:lnTo>
                    <a:pt x="1323" y="619"/>
                  </a:lnTo>
                  <a:lnTo>
                    <a:pt x="1382" y="199"/>
                  </a:lnTo>
                  <a:lnTo>
                    <a:pt x="138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937" y="2659"/>
              <a:ext cx="126" cy="245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198" y="480"/>
                </a:cxn>
                <a:cxn ang="0">
                  <a:pos x="222" y="775"/>
                </a:cxn>
                <a:cxn ang="0">
                  <a:pos x="407" y="791"/>
                </a:cxn>
                <a:cxn ang="0">
                  <a:pos x="370" y="916"/>
                </a:cxn>
                <a:cxn ang="0">
                  <a:pos x="500" y="1226"/>
                </a:cxn>
                <a:cxn ang="0">
                  <a:pos x="554" y="1132"/>
                </a:cxn>
                <a:cxn ang="0">
                  <a:pos x="500" y="883"/>
                </a:cxn>
                <a:cxn ang="0">
                  <a:pos x="554" y="712"/>
                </a:cxn>
                <a:cxn ang="0">
                  <a:pos x="433" y="649"/>
                </a:cxn>
                <a:cxn ang="0">
                  <a:pos x="629" y="358"/>
                </a:cxn>
                <a:cxn ang="0">
                  <a:pos x="578" y="280"/>
                </a:cxn>
                <a:cxn ang="0">
                  <a:pos x="383" y="280"/>
                </a:cxn>
                <a:cxn ang="0">
                  <a:pos x="407" y="0"/>
                </a:cxn>
                <a:cxn ang="0">
                  <a:pos x="309" y="80"/>
                </a:cxn>
                <a:cxn ang="0">
                  <a:pos x="49" y="80"/>
                </a:cxn>
                <a:cxn ang="0">
                  <a:pos x="0" y="154"/>
                </a:cxn>
              </a:cxnLst>
              <a:rect l="0" t="0" r="r" b="b"/>
              <a:pathLst>
                <a:path w="629" h="1226">
                  <a:moveTo>
                    <a:pt x="0" y="154"/>
                  </a:moveTo>
                  <a:lnTo>
                    <a:pt x="198" y="480"/>
                  </a:lnTo>
                  <a:lnTo>
                    <a:pt x="222" y="775"/>
                  </a:lnTo>
                  <a:lnTo>
                    <a:pt x="407" y="791"/>
                  </a:lnTo>
                  <a:lnTo>
                    <a:pt x="370" y="916"/>
                  </a:lnTo>
                  <a:lnTo>
                    <a:pt x="500" y="1226"/>
                  </a:lnTo>
                  <a:lnTo>
                    <a:pt x="554" y="1132"/>
                  </a:lnTo>
                  <a:lnTo>
                    <a:pt x="500" y="883"/>
                  </a:lnTo>
                  <a:lnTo>
                    <a:pt x="554" y="712"/>
                  </a:lnTo>
                  <a:lnTo>
                    <a:pt x="433" y="649"/>
                  </a:lnTo>
                  <a:lnTo>
                    <a:pt x="629" y="358"/>
                  </a:lnTo>
                  <a:lnTo>
                    <a:pt x="578" y="280"/>
                  </a:lnTo>
                  <a:lnTo>
                    <a:pt x="383" y="280"/>
                  </a:lnTo>
                  <a:lnTo>
                    <a:pt x="407" y="0"/>
                  </a:lnTo>
                  <a:lnTo>
                    <a:pt x="309" y="80"/>
                  </a:lnTo>
                  <a:lnTo>
                    <a:pt x="49" y="8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5057" y="2817"/>
              <a:ext cx="181" cy="263"/>
            </a:xfrm>
            <a:custGeom>
              <a:avLst/>
              <a:gdLst/>
              <a:ahLst/>
              <a:cxnLst>
                <a:cxn ang="0">
                  <a:pos x="385" y="0"/>
                </a:cxn>
                <a:cxn ang="0">
                  <a:pos x="134" y="188"/>
                </a:cxn>
                <a:cxn ang="0">
                  <a:pos x="0" y="512"/>
                </a:cxn>
                <a:cxn ang="0">
                  <a:pos x="61" y="700"/>
                </a:cxn>
                <a:cxn ang="0">
                  <a:pos x="211" y="700"/>
                </a:cxn>
                <a:cxn ang="0">
                  <a:pos x="247" y="880"/>
                </a:cxn>
                <a:cxn ang="0">
                  <a:pos x="416" y="1102"/>
                </a:cxn>
                <a:cxn ang="0">
                  <a:pos x="173" y="1316"/>
                </a:cxn>
                <a:cxn ang="0">
                  <a:pos x="542" y="1131"/>
                </a:cxn>
                <a:cxn ang="0">
                  <a:pos x="894" y="744"/>
                </a:cxn>
                <a:cxn ang="0">
                  <a:pos x="833" y="619"/>
                </a:cxn>
                <a:cxn ang="0">
                  <a:pos x="833" y="493"/>
                </a:cxn>
                <a:cxn ang="0">
                  <a:pos x="904" y="417"/>
                </a:cxn>
                <a:cxn ang="0">
                  <a:pos x="904" y="341"/>
                </a:cxn>
                <a:cxn ang="0">
                  <a:pos x="760" y="278"/>
                </a:cxn>
                <a:cxn ang="0">
                  <a:pos x="566" y="341"/>
                </a:cxn>
                <a:cxn ang="0">
                  <a:pos x="385" y="0"/>
                </a:cxn>
              </a:cxnLst>
              <a:rect l="0" t="0" r="r" b="b"/>
              <a:pathLst>
                <a:path w="904" h="1316">
                  <a:moveTo>
                    <a:pt x="385" y="0"/>
                  </a:moveTo>
                  <a:lnTo>
                    <a:pt x="134" y="188"/>
                  </a:lnTo>
                  <a:lnTo>
                    <a:pt x="0" y="512"/>
                  </a:lnTo>
                  <a:lnTo>
                    <a:pt x="61" y="700"/>
                  </a:lnTo>
                  <a:lnTo>
                    <a:pt x="211" y="700"/>
                  </a:lnTo>
                  <a:lnTo>
                    <a:pt x="247" y="880"/>
                  </a:lnTo>
                  <a:lnTo>
                    <a:pt x="416" y="1102"/>
                  </a:lnTo>
                  <a:lnTo>
                    <a:pt x="173" y="1316"/>
                  </a:lnTo>
                  <a:lnTo>
                    <a:pt x="542" y="1131"/>
                  </a:lnTo>
                  <a:lnTo>
                    <a:pt x="894" y="744"/>
                  </a:lnTo>
                  <a:lnTo>
                    <a:pt x="833" y="619"/>
                  </a:lnTo>
                  <a:lnTo>
                    <a:pt x="833" y="493"/>
                  </a:lnTo>
                  <a:lnTo>
                    <a:pt x="904" y="417"/>
                  </a:lnTo>
                  <a:lnTo>
                    <a:pt x="904" y="341"/>
                  </a:lnTo>
                  <a:lnTo>
                    <a:pt x="760" y="278"/>
                  </a:lnTo>
                  <a:lnTo>
                    <a:pt x="566" y="341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673" y="2340"/>
              <a:ext cx="82" cy="394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69" y="93"/>
                </a:cxn>
                <a:cxn ang="0">
                  <a:pos x="72" y="805"/>
                </a:cxn>
                <a:cxn ang="0">
                  <a:pos x="0" y="915"/>
                </a:cxn>
                <a:cxn ang="0">
                  <a:pos x="49" y="1301"/>
                </a:cxn>
                <a:cxn ang="0">
                  <a:pos x="55" y="1796"/>
                </a:cxn>
                <a:cxn ang="0">
                  <a:pos x="410" y="1966"/>
                </a:cxn>
                <a:cxn ang="0">
                  <a:pos x="410" y="1053"/>
                </a:cxn>
                <a:cxn ang="0">
                  <a:pos x="337" y="819"/>
                </a:cxn>
                <a:cxn ang="0">
                  <a:pos x="337" y="218"/>
                </a:cxn>
                <a:cxn ang="0">
                  <a:pos x="269" y="0"/>
                </a:cxn>
              </a:cxnLst>
              <a:rect l="0" t="0" r="r" b="b"/>
              <a:pathLst>
                <a:path w="410" h="1966">
                  <a:moveTo>
                    <a:pt x="269" y="0"/>
                  </a:moveTo>
                  <a:lnTo>
                    <a:pt x="269" y="93"/>
                  </a:lnTo>
                  <a:lnTo>
                    <a:pt x="72" y="805"/>
                  </a:lnTo>
                  <a:lnTo>
                    <a:pt x="0" y="915"/>
                  </a:lnTo>
                  <a:lnTo>
                    <a:pt x="49" y="1301"/>
                  </a:lnTo>
                  <a:lnTo>
                    <a:pt x="55" y="1796"/>
                  </a:lnTo>
                  <a:lnTo>
                    <a:pt x="410" y="1966"/>
                  </a:lnTo>
                  <a:lnTo>
                    <a:pt x="410" y="1053"/>
                  </a:lnTo>
                  <a:lnTo>
                    <a:pt x="337" y="819"/>
                  </a:lnTo>
                  <a:lnTo>
                    <a:pt x="337" y="218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4609" y="2402"/>
              <a:ext cx="66" cy="9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10" y="109"/>
                </a:cxn>
                <a:cxn ang="0">
                  <a:pos x="0" y="341"/>
                </a:cxn>
                <a:cxn ang="0">
                  <a:pos x="122" y="234"/>
                </a:cxn>
                <a:cxn ang="0">
                  <a:pos x="176" y="373"/>
                </a:cxn>
                <a:cxn ang="0">
                  <a:pos x="331" y="451"/>
                </a:cxn>
                <a:cxn ang="0">
                  <a:pos x="212" y="77"/>
                </a:cxn>
                <a:cxn ang="0">
                  <a:pos x="110" y="0"/>
                </a:cxn>
              </a:cxnLst>
              <a:rect l="0" t="0" r="r" b="b"/>
              <a:pathLst>
                <a:path w="331" h="451">
                  <a:moveTo>
                    <a:pt x="110" y="0"/>
                  </a:moveTo>
                  <a:lnTo>
                    <a:pt x="110" y="109"/>
                  </a:lnTo>
                  <a:lnTo>
                    <a:pt x="0" y="341"/>
                  </a:lnTo>
                  <a:lnTo>
                    <a:pt x="122" y="234"/>
                  </a:lnTo>
                  <a:lnTo>
                    <a:pt x="176" y="373"/>
                  </a:lnTo>
                  <a:lnTo>
                    <a:pt x="331" y="451"/>
                  </a:lnTo>
                  <a:lnTo>
                    <a:pt x="212" y="77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113" y="2727"/>
              <a:ext cx="189" cy="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5" y="0"/>
                </a:cxn>
                <a:cxn ang="0">
                  <a:pos x="930" y="214"/>
                </a:cxn>
                <a:cxn ang="0">
                  <a:pos x="943" y="467"/>
                </a:cxn>
                <a:cxn ang="0">
                  <a:pos x="621" y="62"/>
                </a:cxn>
                <a:cxn ang="0">
                  <a:pos x="0" y="0"/>
                </a:cxn>
              </a:cxnLst>
              <a:rect l="0" t="0" r="r" b="b"/>
              <a:pathLst>
                <a:path w="943" h="467">
                  <a:moveTo>
                    <a:pt x="0" y="0"/>
                  </a:moveTo>
                  <a:lnTo>
                    <a:pt x="685" y="0"/>
                  </a:lnTo>
                  <a:lnTo>
                    <a:pt x="930" y="214"/>
                  </a:lnTo>
                  <a:lnTo>
                    <a:pt x="943" y="467"/>
                  </a:lnTo>
                  <a:lnTo>
                    <a:pt x="621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034" y="2331"/>
              <a:ext cx="202" cy="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6" y="1998"/>
                </a:cxn>
                <a:cxn ang="0">
                  <a:pos x="419" y="1209"/>
                </a:cxn>
                <a:cxn ang="0">
                  <a:pos x="395" y="930"/>
                </a:cxn>
                <a:cxn ang="0">
                  <a:pos x="0" y="0"/>
                </a:cxn>
              </a:cxnLst>
              <a:rect l="0" t="0" r="r" b="b"/>
              <a:pathLst>
                <a:path w="1006" h="1998">
                  <a:moveTo>
                    <a:pt x="0" y="0"/>
                  </a:moveTo>
                  <a:lnTo>
                    <a:pt x="1006" y="1998"/>
                  </a:lnTo>
                  <a:lnTo>
                    <a:pt x="419" y="1209"/>
                  </a:lnTo>
                  <a:lnTo>
                    <a:pt x="395" y="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981" y="2253"/>
              <a:ext cx="42" cy="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" y="125"/>
                </a:cxn>
                <a:cxn ang="0">
                  <a:pos x="136" y="264"/>
                </a:cxn>
                <a:cxn ang="0">
                  <a:pos x="211" y="312"/>
                </a:cxn>
                <a:cxn ang="0">
                  <a:pos x="211" y="111"/>
                </a:cxn>
                <a:cxn ang="0">
                  <a:pos x="0" y="0"/>
                </a:cxn>
              </a:cxnLst>
              <a:rect l="0" t="0" r="r" b="b"/>
              <a:pathLst>
                <a:path w="211" h="312">
                  <a:moveTo>
                    <a:pt x="0" y="0"/>
                  </a:moveTo>
                  <a:lnTo>
                    <a:pt x="148" y="125"/>
                  </a:lnTo>
                  <a:lnTo>
                    <a:pt x="136" y="264"/>
                  </a:lnTo>
                  <a:lnTo>
                    <a:pt x="211" y="312"/>
                  </a:lnTo>
                  <a:lnTo>
                    <a:pt x="211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245" y="2811"/>
              <a:ext cx="50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5" y="123"/>
                </a:cxn>
                <a:cxn ang="0">
                  <a:pos x="249" y="324"/>
                </a:cxn>
                <a:cxn ang="0">
                  <a:pos x="185" y="561"/>
                </a:cxn>
              </a:cxnLst>
              <a:rect l="0" t="0" r="r" b="b"/>
              <a:pathLst>
                <a:path w="249" h="561">
                  <a:moveTo>
                    <a:pt x="0" y="0"/>
                  </a:moveTo>
                  <a:lnTo>
                    <a:pt x="185" y="123"/>
                  </a:lnTo>
                  <a:lnTo>
                    <a:pt x="249" y="324"/>
                  </a:lnTo>
                  <a:lnTo>
                    <a:pt x="185" y="56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 flipH="1">
              <a:off x="5259" y="2934"/>
              <a:ext cx="6" cy="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4112" y="2164"/>
              <a:ext cx="497" cy="548"/>
            </a:xfrm>
            <a:custGeom>
              <a:avLst/>
              <a:gdLst/>
              <a:ahLst/>
              <a:cxnLst>
                <a:cxn ang="0">
                  <a:pos x="658" y="526"/>
                </a:cxn>
                <a:cxn ang="0">
                  <a:pos x="868" y="1021"/>
                </a:cxn>
                <a:cxn ang="0">
                  <a:pos x="868" y="1191"/>
                </a:cxn>
                <a:cxn ang="0">
                  <a:pos x="586" y="916"/>
                </a:cxn>
                <a:cxn ang="0">
                  <a:pos x="302" y="852"/>
                </a:cxn>
                <a:cxn ang="0">
                  <a:pos x="749" y="1396"/>
                </a:cxn>
                <a:cxn ang="0">
                  <a:pos x="883" y="1703"/>
                </a:cxn>
                <a:cxn ang="0">
                  <a:pos x="450" y="1396"/>
                </a:cxn>
                <a:cxn ang="0">
                  <a:pos x="278" y="1471"/>
                </a:cxn>
                <a:cxn ang="0">
                  <a:pos x="560" y="1830"/>
                </a:cxn>
                <a:cxn ang="0">
                  <a:pos x="474" y="1903"/>
                </a:cxn>
                <a:cxn ang="0">
                  <a:pos x="623" y="2108"/>
                </a:cxn>
                <a:cxn ang="0">
                  <a:pos x="36" y="1799"/>
                </a:cxn>
                <a:cxn ang="0">
                  <a:pos x="0" y="1162"/>
                </a:cxn>
                <a:cxn ang="0">
                  <a:pos x="122" y="916"/>
                </a:cxn>
                <a:cxn ang="0">
                  <a:pos x="149" y="636"/>
                </a:cxn>
                <a:cxn ang="0">
                  <a:pos x="377" y="388"/>
                </a:cxn>
                <a:cxn ang="0">
                  <a:pos x="979" y="63"/>
                </a:cxn>
                <a:cxn ang="0">
                  <a:pos x="1135" y="78"/>
                </a:cxn>
                <a:cxn ang="0">
                  <a:pos x="1395" y="0"/>
                </a:cxn>
                <a:cxn ang="0">
                  <a:pos x="1482" y="126"/>
                </a:cxn>
                <a:cxn ang="0">
                  <a:pos x="1614" y="174"/>
                </a:cxn>
                <a:cxn ang="0">
                  <a:pos x="1518" y="282"/>
                </a:cxn>
                <a:cxn ang="0">
                  <a:pos x="1542" y="526"/>
                </a:cxn>
                <a:cxn ang="0">
                  <a:pos x="1910" y="1425"/>
                </a:cxn>
                <a:cxn ang="0">
                  <a:pos x="1910" y="1628"/>
                </a:cxn>
                <a:cxn ang="0">
                  <a:pos x="1980" y="1689"/>
                </a:cxn>
                <a:cxn ang="0">
                  <a:pos x="2262" y="1191"/>
                </a:cxn>
                <a:cxn ang="0">
                  <a:pos x="2430" y="1347"/>
                </a:cxn>
                <a:cxn ang="0">
                  <a:pos x="2446" y="1520"/>
                </a:cxn>
                <a:cxn ang="0">
                  <a:pos x="2394" y="1596"/>
                </a:cxn>
                <a:cxn ang="0">
                  <a:pos x="2482" y="1965"/>
                </a:cxn>
                <a:cxn ang="0">
                  <a:pos x="2421" y="2185"/>
                </a:cxn>
                <a:cxn ang="0">
                  <a:pos x="2314" y="2280"/>
                </a:cxn>
                <a:cxn ang="0">
                  <a:pos x="2255" y="2108"/>
                </a:cxn>
                <a:cxn ang="0">
                  <a:pos x="2189" y="2280"/>
                </a:cxn>
                <a:cxn ang="0">
                  <a:pos x="2176" y="1998"/>
                </a:cxn>
                <a:cxn ang="0">
                  <a:pos x="2365" y="1596"/>
                </a:cxn>
                <a:cxn ang="0">
                  <a:pos x="2287" y="1460"/>
                </a:cxn>
                <a:cxn ang="0">
                  <a:pos x="2079" y="1812"/>
                </a:cxn>
                <a:cxn ang="0">
                  <a:pos x="2069" y="1965"/>
                </a:cxn>
                <a:cxn ang="0">
                  <a:pos x="2032" y="2165"/>
                </a:cxn>
                <a:cxn ang="0">
                  <a:pos x="2032" y="2400"/>
                </a:cxn>
                <a:cxn ang="0">
                  <a:pos x="1736" y="2743"/>
                </a:cxn>
                <a:cxn ang="0">
                  <a:pos x="1809" y="2371"/>
                </a:cxn>
                <a:cxn ang="0">
                  <a:pos x="1773" y="2014"/>
                </a:cxn>
                <a:cxn ang="0">
                  <a:pos x="1670" y="1613"/>
                </a:cxn>
                <a:cxn ang="0">
                  <a:pos x="1760" y="1503"/>
                </a:cxn>
                <a:cxn ang="0">
                  <a:pos x="1589" y="977"/>
                </a:cxn>
                <a:cxn ang="0">
                  <a:pos x="1467" y="929"/>
                </a:cxn>
                <a:cxn ang="0">
                  <a:pos x="1542" y="1147"/>
                </a:cxn>
                <a:cxn ang="0">
                  <a:pos x="1614" y="1920"/>
                </a:cxn>
                <a:cxn ang="0">
                  <a:pos x="1445" y="1211"/>
                </a:cxn>
                <a:cxn ang="0">
                  <a:pos x="1395" y="1268"/>
                </a:cxn>
                <a:cxn ang="0">
                  <a:pos x="1152" y="743"/>
                </a:cxn>
                <a:cxn ang="0">
                  <a:pos x="793" y="526"/>
                </a:cxn>
                <a:cxn ang="0">
                  <a:pos x="658" y="526"/>
                </a:cxn>
              </a:cxnLst>
              <a:rect l="0" t="0" r="r" b="b"/>
              <a:pathLst>
                <a:path w="2482" h="2743">
                  <a:moveTo>
                    <a:pt x="658" y="526"/>
                  </a:moveTo>
                  <a:lnTo>
                    <a:pt x="868" y="1021"/>
                  </a:lnTo>
                  <a:lnTo>
                    <a:pt x="868" y="1191"/>
                  </a:lnTo>
                  <a:lnTo>
                    <a:pt x="586" y="916"/>
                  </a:lnTo>
                  <a:lnTo>
                    <a:pt x="302" y="852"/>
                  </a:lnTo>
                  <a:lnTo>
                    <a:pt x="749" y="1396"/>
                  </a:lnTo>
                  <a:lnTo>
                    <a:pt x="883" y="1703"/>
                  </a:lnTo>
                  <a:lnTo>
                    <a:pt x="450" y="1396"/>
                  </a:lnTo>
                  <a:lnTo>
                    <a:pt x="278" y="1471"/>
                  </a:lnTo>
                  <a:lnTo>
                    <a:pt x="560" y="1830"/>
                  </a:lnTo>
                  <a:lnTo>
                    <a:pt x="474" y="1903"/>
                  </a:lnTo>
                  <a:lnTo>
                    <a:pt x="623" y="2108"/>
                  </a:lnTo>
                  <a:lnTo>
                    <a:pt x="36" y="1799"/>
                  </a:lnTo>
                  <a:lnTo>
                    <a:pt x="0" y="1162"/>
                  </a:lnTo>
                  <a:lnTo>
                    <a:pt x="122" y="916"/>
                  </a:lnTo>
                  <a:lnTo>
                    <a:pt x="149" y="636"/>
                  </a:lnTo>
                  <a:lnTo>
                    <a:pt x="377" y="388"/>
                  </a:lnTo>
                  <a:lnTo>
                    <a:pt x="979" y="63"/>
                  </a:lnTo>
                  <a:lnTo>
                    <a:pt x="1135" y="78"/>
                  </a:lnTo>
                  <a:lnTo>
                    <a:pt x="1395" y="0"/>
                  </a:lnTo>
                  <a:lnTo>
                    <a:pt x="1482" y="126"/>
                  </a:lnTo>
                  <a:lnTo>
                    <a:pt x="1614" y="174"/>
                  </a:lnTo>
                  <a:lnTo>
                    <a:pt x="1518" y="282"/>
                  </a:lnTo>
                  <a:lnTo>
                    <a:pt x="1542" y="526"/>
                  </a:lnTo>
                  <a:lnTo>
                    <a:pt x="1910" y="1425"/>
                  </a:lnTo>
                  <a:lnTo>
                    <a:pt x="1910" y="1628"/>
                  </a:lnTo>
                  <a:lnTo>
                    <a:pt x="1980" y="1689"/>
                  </a:lnTo>
                  <a:lnTo>
                    <a:pt x="2262" y="1191"/>
                  </a:lnTo>
                  <a:lnTo>
                    <a:pt x="2430" y="1347"/>
                  </a:lnTo>
                  <a:lnTo>
                    <a:pt x="2446" y="1520"/>
                  </a:lnTo>
                  <a:lnTo>
                    <a:pt x="2394" y="1596"/>
                  </a:lnTo>
                  <a:lnTo>
                    <a:pt x="2482" y="1965"/>
                  </a:lnTo>
                  <a:lnTo>
                    <a:pt x="2421" y="2185"/>
                  </a:lnTo>
                  <a:lnTo>
                    <a:pt x="2314" y="2280"/>
                  </a:lnTo>
                  <a:lnTo>
                    <a:pt x="2255" y="2108"/>
                  </a:lnTo>
                  <a:lnTo>
                    <a:pt x="2189" y="2280"/>
                  </a:lnTo>
                  <a:lnTo>
                    <a:pt x="2176" y="1998"/>
                  </a:lnTo>
                  <a:lnTo>
                    <a:pt x="2365" y="1596"/>
                  </a:lnTo>
                  <a:lnTo>
                    <a:pt x="2287" y="1460"/>
                  </a:lnTo>
                  <a:lnTo>
                    <a:pt x="2079" y="1812"/>
                  </a:lnTo>
                  <a:lnTo>
                    <a:pt x="2069" y="1965"/>
                  </a:lnTo>
                  <a:lnTo>
                    <a:pt x="2032" y="2165"/>
                  </a:lnTo>
                  <a:lnTo>
                    <a:pt x="2032" y="2400"/>
                  </a:lnTo>
                  <a:lnTo>
                    <a:pt x="1736" y="2743"/>
                  </a:lnTo>
                  <a:lnTo>
                    <a:pt x="1809" y="2371"/>
                  </a:lnTo>
                  <a:lnTo>
                    <a:pt x="1773" y="2014"/>
                  </a:lnTo>
                  <a:lnTo>
                    <a:pt x="1670" y="1613"/>
                  </a:lnTo>
                  <a:lnTo>
                    <a:pt x="1760" y="1503"/>
                  </a:lnTo>
                  <a:lnTo>
                    <a:pt x="1589" y="977"/>
                  </a:lnTo>
                  <a:lnTo>
                    <a:pt x="1467" y="929"/>
                  </a:lnTo>
                  <a:lnTo>
                    <a:pt x="1542" y="1147"/>
                  </a:lnTo>
                  <a:lnTo>
                    <a:pt x="1614" y="1920"/>
                  </a:lnTo>
                  <a:lnTo>
                    <a:pt x="1445" y="1211"/>
                  </a:lnTo>
                  <a:lnTo>
                    <a:pt x="1395" y="1268"/>
                  </a:lnTo>
                  <a:lnTo>
                    <a:pt x="1152" y="743"/>
                  </a:lnTo>
                  <a:lnTo>
                    <a:pt x="793" y="526"/>
                  </a:lnTo>
                  <a:lnTo>
                    <a:pt x="658" y="5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4315" y="2352"/>
              <a:ext cx="54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8"/>
                </a:cxn>
                <a:cxn ang="0">
                  <a:pos x="147" y="483"/>
                </a:cxn>
                <a:cxn ang="0">
                  <a:pos x="268" y="961"/>
                </a:cxn>
                <a:cxn ang="0">
                  <a:pos x="186" y="393"/>
                </a:cxn>
                <a:cxn ang="0">
                  <a:pos x="0" y="0"/>
                </a:cxn>
              </a:cxnLst>
              <a:rect l="0" t="0" r="r" b="b"/>
              <a:pathLst>
                <a:path w="268" h="961">
                  <a:moveTo>
                    <a:pt x="0" y="0"/>
                  </a:moveTo>
                  <a:lnTo>
                    <a:pt x="0" y="358"/>
                  </a:lnTo>
                  <a:lnTo>
                    <a:pt x="147" y="483"/>
                  </a:lnTo>
                  <a:lnTo>
                    <a:pt x="268" y="961"/>
                  </a:lnTo>
                  <a:lnTo>
                    <a:pt x="186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4117" y="2563"/>
              <a:ext cx="164" cy="24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76" y="123"/>
                </a:cxn>
                <a:cxn ang="0">
                  <a:pos x="0" y="325"/>
                </a:cxn>
                <a:cxn ang="0">
                  <a:pos x="33" y="745"/>
                </a:cxn>
                <a:cxn ang="0">
                  <a:pos x="156" y="804"/>
                </a:cxn>
                <a:cxn ang="0">
                  <a:pos x="156" y="1128"/>
                </a:cxn>
                <a:cxn ang="0">
                  <a:pos x="315" y="1205"/>
                </a:cxn>
                <a:cxn ang="0">
                  <a:pos x="820" y="604"/>
                </a:cxn>
                <a:cxn ang="0">
                  <a:pos x="535" y="789"/>
                </a:cxn>
                <a:cxn ang="0">
                  <a:pos x="266" y="699"/>
                </a:cxn>
                <a:cxn ang="0">
                  <a:pos x="746" y="387"/>
                </a:cxn>
                <a:cxn ang="0">
                  <a:pos x="622" y="294"/>
                </a:cxn>
                <a:cxn ang="0">
                  <a:pos x="289" y="479"/>
                </a:cxn>
                <a:cxn ang="0">
                  <a:pos x="390" y="294"/>
                </a:cxn>
                <a:cxn ang="0">
                  <a:pos x="206" y="156"/>
                </a:cxn>
                <a:cxn ang="0">
                  <a:pos x="60" y="0"/>
                </a:cxn>
              </a:cxnLst>
              <a:rect l="0" t="0" r="r" b="b"/>
              <a:pathLst>
                <a:path w="820" h="1205">
                  <a:moveTo>
                    <a:pt x="60" y="0"/>
                  </a:moveTo>
                  <a:lnTo>
                    <a:pt x="76" y="123"/>
                  </a:lnTo>
                  <a:lnTo>
                    <a:pt x="0" y="325"/>
                  </a:lnTo>
                  <a:lnTo>
                    <a:pt x="33" y="745"/>
                  </a:lnTo>
                  <a:lnTo>
                    <a:pt x="156" y="804"/>
                  </a:lnTo>
                  <a:lnTo>
                    <a:pt x="156" y="1128"/>
                  </a:lnTo>
                  <a:lnTo>
                    <a:pt x="315" y="1205"/>
                  </a:lnTo>
                  <a:lnTo>
                    <a:pt x="820" y="604"/>
                  </a:lnTo>
                  <a:lnTo>
                    <a:pt x="535" y="789"/>
                  </a:lnTo>
                  <a:lnTo>
                    <a:pt x="266" y="699"/>
                  </a:lnTo>
                  <a:lnTo>
                    <a:pt x="746" y="387"/>
                  </a:lnTo>
                  <a:lnTo>
                    <a:pt x="622" y="294"/>
                  </a:lnTo>
                  <a:lnTo>
                    <a:pt x="289" y="479"/>
                  </a:lnTo>
                  <a:lnTo>
                    <a:pt x="390" y="294"/>
                  </a:lnTo>
                  <a:lnTo>
                    <a:pt x="206" y="15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374" y="2510"/>
              <a:ext cx="44" cy="1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00" y="231"/>
                </a:cxn>
                <a:cxn ang="0">
                  <a:pos x="0" y="420"/>
                </a:cxn>
                <a:cxn ang="0">
                  <a:pos x="0" y="714"/>
                </a:cxn>
                <a:cxn ang="0">
                  <a:pos x="48" y="793"/>
                </a:cxn>
                <a:cxn ang="0">
                  <a:pos x="222" y="527"/>
                </a:cxn>
                <a:cxn ang="0">
                  <a:pos x="185" y="217"/>
                </a:cxn>
                <a:cxn ang="0">
                  <a:pos x="159" y="78"/>
                </a:cxn>
                <a:cxn ang="0">
                  <a:pos x="100" y="0"/>
                </a:cxn>
              </a:cxnLst>
              <a:rect l="0" t="0" r="r" b="b"/>
              <a:pathLst>
                <a:path w="222" h="793">
                  <a:moveTo>
                    <a:pt x="100" y="0"/>
                  </a:moveTo>
                  <a:lnTo>
                    <a:pt x="100" y="231"/>
                  </a:lnTo>
                  <a:lnTo>
                    <a:pt x="0" y="420"/>
                  </a:lnTo>
                  <a:lnTo>
                    <a:pt x="0" y="714"/>
                  </a:lnTo>
                  <a:lnTo>
                    <a:pt x="48" y="793"/>
                  </a:lnTo>
                  <a:lnTo>
                    <a:pt x="222" y="527"/>
                  </a:lnTo>
                  <a:lnTo>
                    <a:pt x="185" y="217"/>
                  </a:lnTo>
                  <a:lnTo>
                    <a:pt x="159" y="78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4180" y="2774"/>
              <a:ext cx="168" cy="269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246" y="728"/>
                </a:cxn>
                <a:cxn ang="0">
                  <a:pos x="86" y="977"/>
                </a:cxn>
                <a:cxn ang="0">
                  <a:pos x="27" y="1252"/>
                </a:cxn>
                <a:cxn ang="0">
                  <a:pos x="186" y="1347"/>
                </a:cxn>
                <a:cxn ang="0">
                  <a:pos x="710" y="1131"/>
                </a:cxn>
                <a:cxn ang="0">
                  <a:pos x="392" y="899"/>
                </a:cxn>
                <a:cxn ang="0">
                  <a:pos x="505" y="761"/>
                </a:cxn>
                <a:cxn ang="0">
                  <a:pos x="318" y="404"/>
                </a:cxn>
                <a:cxn ang="0">
                  <a:pos x="841" y="0"/>
                </a:cxn>
                <a:cxn ang="0">
                  <a:pos x="554" y="0"/>
                </a:cxn>
                <a:cxn ang="0">
                  <a:pos x="164" y="234"/>
                </a:cxn>
                <a:cxn ang="0">
                  <a:pos x="0" y="168"/>
                </a:cxn>
              </a:cxnLst>
              <a:rect l="0" t="0" r="r" b="b"/>
              <a:pathLst>
                <a:path w="841" h="1347">
                  <a:moveTo>
                    <a:pt x="0" y="168"/>
                  </a:moveTo>
                  <a:lnTo>
                    <a:pt x="246" y="728"/>
                  </a:lnTo>
                  <a:lnTo>
                    <a:pt x="86" y="977"/>
                  </a:lnTo>
                  <a:lnTo>
                    <a:pt x="27" y="1252"/>
                  </a:lnTo>
                  <a:lnTo>
                    <a:pt x="186" y="1347"/>
                  </a:lnTo>
                  <a:lnTo>
                    <a:pt x="710" y="1131"/>
                  </a:lnTo>
                  <a:lnTo>
                    <a:pt x="392" y="899"/>
                  </a:lnTo>
                  <a:lnTo>
                    <a:pt x="505" y="761"/>
                  </a:lnTo>
                  <a:lnTo>
                    <a:pt x="318" y="404"/>
                  </a:lnTo>
                  <a:lnTo>
                    <a:pt x="841" y="0"/>
                  </a:lnTo>
                  <a:lnTo>
                    <a:pt x="554" y="0"/>
                  </a:lnTo>
                  <a:lnTo>
                    <a:pt x="164" y="234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4387" y="2563"/>
              <a:ext cx="288" cy="313"/>
            </a:xfrm>
            <a:custGeom>
              <a:avLst/>
              <a:gdLst/>
              <a:ahLst/>
              <a:cxnLst>
                <a:cxn ang="0">
                  <a:pos x="217" y="465"/>
                </a:cxn>
                <a:cxn ang="0">
                  <a:pos x="0" y="789"/>
                </a:cxn>
                <a:cxn ang="0">
                  <a:pos x="60" y="1019"/>
                </a:cxn>
                <a:cxn ang="0">
                  <a:pos x="413" y="1191"/>
                </a:cxn>
                <a:cxn ang="0">
                  <a:pos x="586" y="1128"/>
                </a:cxn>
                <a:cxn ang="0">
                  <a:pos x="608" y="1302"/>
                </a:cxn>
                <a:cxn ang="0">
                  <a:pos x="817" y="1410"/>
                </a:cxn>
                <a:cxn ang="0">
                  <a:pos x="883" y="1563"/>
                </a:cxn>
                <a:cxn ang="0">
                  <a:pos x="1058" y="1502"/>
                </a:cxn>
                <a:cxn ang="0">
                  <a:pos x="1433" y="1458"/>
                </a:cxn>
                <a:cxn ang="0">
                  <a:pos x="1441" y="945"/>
                </a:cxn>
                <a:cxn ang="0">
                  <a:pos x="1380" y="387"/>
                </a:cxn>
                <a:cxn ang="0">
                  <a:pos x="1358" y="883"/>
                </a:cxn>
                <a:cxn ang="0">
                  <a:pos x="1181" y="1205"/>
                </a:cxn>
                <a:cxn ang="0">
                  <a:pos x="1135" y="928"/>
                </a:cxn>
                <a:cxn ang="0">
                  <a:pos x="915" y="1019"/>
                </a:cxn>
                <a:cxn ang="0">
                  <a:pos x="855" y="774"/>
                </a:cxn>
                <a:cxn ang="0">
                  <a:pos x="855" y="529"/>
                </a:cxn>
                <a:cxn ang="0">
                  <a:pos x="797" y="0"/>
                </a:cxn>
                <a:cxn ang="0">
                  <a:pos x="635" y="450"/>
                </a:cxn>
                <a:cxn ang="0">
                  <a:pos x="388" y="730"/>
                </a:cxn>
                <a:cxn ang="0">
                  <a:pos x="298" y="529"/>
                </a:cxn>
                <a:cxn ang="0">
                  <a:pos x="217" y="465"/>
                </a:cxn>
              </a:cxnLst>
              <a:rect l="0" t="0" r="r" b="b"/>
              <a:pathLst>
                <a:path w="1441" h="1563">
                  <a:moveTo>
                    <a:pt x="217" y="465"/>
                  </a:moveTo>
                  <a:lnTo>
                    <a:pt x="0" y="789"/>
                  </a:lnTo>
                  <a:lnTo>
                    <a:pt x="60" y="1019"/>
                  </a:lnTo>
                  <a:lnTo>
                    <a:pt x="413" y="1191"/>
                  </a:lnTo>
                  <a:lnTo>
                    <a:pt x="586" y="1128"/>
                  </a:lnTo>
                  <a:lnTo>
                    <a:pt x="608" y="1302"/>
                  </a:lnTo>
                  <a:lnTo>
                    <a:pt x="817" y="1410"/>
                  </a:lnTo>
                  <a:lnTo>
                    <a:pt x="883" y="1563"/>
                  </a:lnTo>
                  <a:lnTo>
                    <a:pt x="1058" y="1502"/>
                  </a:lnTo>
                  <a:lnTo>
                    <a:pt x="1433" y="1458"/>
                  </a:lnTo>
                  <a:lnTo>
                    <a:pt x="1441" y="945"/>
                  </a:lnTo>
                  <a:lnTo>
                    <a:pt x="1380" y="387"/>
                  </a:lnTo>
                  <a:lnTo>
                    <a:pt x="1358" y="883"/>
                  </a:lnTo>
                  <a:lnTo>
                    <a:pt x="1181" y="1205"/>
                  </a:lnTo>
                  <a:lnTo>
                    <a:pt x="1135" y="928"/>
                  </a:lnTo>
                  <a:lnTo>
                    <a:pt x="915" y="1019"/>
                  </a:lnTo>
                  <a:lnTo>
                    <a:pt x="855" y="774"/>
                  </a:lnTo>
                  <a:lnTo>
                    <a:pt x="855" y="529"/>
                  </a:lnTo>
                  <a:lnTo>
                    <a:pt x="797" y="0"/>
                  </a:lnTo>
                  <a:lnTo>
                    <a:pt x="635" y="450"/>
                  </a:lnTo>
                  <a:lnTo>
                    <a:pt x="388" y="730"/>
                  </a:lnTo>
                  <a:lnTo>
                    <a:pt x="298" y="529"/>
                  </a:lnTo>
                  <a:lnTo>
                    <a:pt x="217" y="4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4264" y="2860"/>
              <a:ext cx="683" cy="239"/>
            </a:xfrm>
            <a:custGeom>
              <a:avLst/>
              <a:gdLst/>
              <a:ahLst/>
              <a:cxnLst>
                <a:cxn ang="0">
                  <a:pos x="1290" y="264"/>
                </a:cxn>
                <a:cxn ang="0">
                  <a:pos x="1412" y="202"/>
                </a:cxn>
                <a:cxn ang="0">
                  <a:pos x="979" y="78"/>
                </a:cxn>
                <a:cxn ang="0">
                  <a:pos x="1065" y="30"/>
                </a:cxn>
                <a:cxn ang="0">
                  <a:pos x="1290" y="0"/>
                </a:cxn>
                <a:cxn ang="0">
                  <a:pos x="1042" y="0"/>
                </a:cxn>
                <a:cxn ang="0">
                  <a:pos x="651" y="171"/>
                </a:cxn>
                <a:cxn ang="0">
                  <a:pos x="416" y="485"/>
                </a:cxn>
                <a:cxn ang="0">
                  <a:pos x="517" y="656"/>
                </a:cxn>
                <a:cxn ang="0">
                  <a:pos x="930" y="745"/>
                </a:cxn>
                <a:cxn ang="0">
                  <a:pos x="0" y="745"/>
                </a:cxn>
                <a:cxn ang="0">
                  <a:pos x="785" y="930"/>
                </a:cxn>
                <a:cxn ang="0">
                  <a:pos x="1265" y="775"/>
                </a:cxn>
                <a:cxn ang="0">
                  <a:pos x="1505" y="821"/>
                </a:cxn>
                <a:cxn ang="0">
                  <a:pos x="1910" y="791"/>
                </a:cxn>
                <a:cxn ang="0">
                  <a:pos x="2192" y="963"/>
                </a:cxn>
                <a:cxn ang="0">
                  <a:pos x="2534" y="1058"/>
                </a:cxn>
                <a:cxn ang="0">
                  <a:pos x="2778" y="1194"/>
                </a:cxn>
                <a:cxn ang="0">
                  <a:pos x="2917" y="1118"/>
                </a:cxn>
                <a:cxn ang="0">
                  <a:pos x="2940" y="1023"/>
                </a:cxn>
                <a:cxn ang="0">
                  <a:pos x="3050" y="1058"/>
                </a:cxn>
                <a:cxn ang="0">
                  <a:pos x="3085" y="963"/>
                </a:cxn>
                <a:cxn ang="0">
                  <a:pos x="3050" y="791"/>
                </a:cxn>
                <a:cxn ang="0">
                  <a:pos x="3319" y="1101"/>
                </a:cxn>
                <a:cxn ang="0">
                  <a:pos x="3391" y="1101"/>
                </a:cxn>
                <a:cxn ang="0">
                  <a:pos x="3415" y="991"/>
                </a:cxn>
                <a:cxn ang="0">
                  <a:pos x="3267" y="821"/>
                </a:cxn>
                <a:cxn ang="0">
                  <a:pos x="3181" y="791"/>
                </a:cxn>
                <a:cxn ang="0">
                  <a:pos x="3015" y="468"/>
                </a:cxn>
                <a:cxn ang="0">
                  <a:pos x="2499" y="160"/>
                </a:cxn>
                <a:cxn ang="0">
                  <a:pos x="2385" y="233"/>
                </a:cxn>
                <a:cxn ang="0">
                  <a:pos x="2245" y="220"/>
                </a:cxn>
                <a:cxn ang="0">
                  <a:pos x="2129" y="330"/>
                </a:cxn>
                <a:cxn ang="0">
                  <a:pos x="2120" y="449"/>
                </a:cxn>
                <a:cxn ang="0">
                  <a:pos x="1959" y="468"/>
                </a:cxn>
                <a:cxn ang="0">
                  <a:pos x="1923" y="529"/>
                </a:cxn>
                <a:cxn ang="0">
                  <a:pos x="1738" y="390"/>
                </a:cxn>
                <a:cxn ang="0">
                  <a:pos x="1383" y="330"/>
                </a:cxn>
                <a:cxn ang="0">
                  <a:pos x="1689" y="546"/>
                </a:cxn>
                <a:cxn ang="0">
                  <a:pos x="628" y="434"/>
                </a:cxn>
                <a:cxn ang="0">
                  <a:pos x="699" y="264"/>
                </a:cxn>
                <a:cxn ang="0">
                  <a:pos x="1290" y="264"/>
                </a:cxn>
              </a:cxnLst>
              <a:rect l="0" t="0" r="r" b="b"/>
              <a:pathLst>
                <a:path w="3415" h="1194">
                  <a:moveTo>
                    <a:pt x="1290" y="264"/>
                  </a:moveTo>
                  <a:lnTo>
                    <a:pt x="1412" y="202"/>
                  </a:lnTo>
                  <a:lnTo>
                    <a:pt x="979" y="78"/>
                  </a:lnTo>
                  <a:lnTo>
                    <a:pt x="1065" y="30"/>
                  </a:lnTo>
                  <a:lnTo>
                    <a:pt x="1290" y="0"/>
                  </a:lnTo>
                  <a:lnTo>
                    <a:pt x="1042" y="0"/>
                  </a:lnTo>
                  <a:lnTo>
                    <a:pt x="651" y="171"/>
                  </a:lnTo>
                  <a:lnTo>
                    <a:pt x="416" y="485"/>
                  </a:lnTo>
                  <a:lnTo>
                    <a:pt x="517" y="656"/>
                  </a:lnTo>
                  <a:lnTo>
                    <a:pt x="930" y="745"/>
                  </a:lnTo>
                  <a:lnTo>
                    <a:pt x="0" y="745"/>
                  </a:lnTo>
                  <a:lnTo>
                    <a:pt x="785" y="930"/>
                  </a:lnTo>
                  <a:lnTo>
                    <a:pt x="1265" y="775"/>
                  </a:lnTo>
                  <a:lnTo>
                    <a:pt x="1505" y="821"/>
                  </a:lnTo>
                  <a:lnTo>
                    <a:pt x="1910" y="791"/>
                  </a:lnTo>
                  <a:lnTo>
                    <a:pt x="2192" y="963"/>
                  </a:lnTo>
                  <a:lnTo>
                    <a:pt x="2534" y="1058"/>
                  </a:lnTo>
                  <a:lnTo>
                    <a:pt x="2778" y="1194"/>
                  </a:lnTo>
                  <a:lnTo>
                    <a:pt x="2917" y="1118"/>
                  </a:lnTo>
                  <a:lnTo>
                    <a:pt x="2940" y="1023"/>
                  </a:lnTo>
                  <a:lnTo>
                    <a:pt x="3050" y="1058"/>
                  </a:lnTo>
                  <a:lnTo>
                    <a:pt x="3085" y="963"/>
                  </a:lnTo>
                  <a:lnTo>
                    <a:pt x="3050" y="791"/>
                  </a:lnTo>
                  <a:lnTo>
                    <a:pt x="3319" y="1101"/>
                  </a:lnTo>
                  <a:lnTo>
                    <a:pt x="3391" y="1101"/>
                  </a:lnTo>
                  <a:lnTo>
                    <a:pt x="3415" y="991"/>
                  </a:lnTo>
                  <a:lnTo>
                    <a:pt x="3267" y="821"/>
                  </a:lnTo>
                  <a:lnTo>
                    <a:pt x="3181" y="791"/>
                  </a:lnTo>
                  <a:lnTo>
                    <a:pt x="3015" y="468"/>
                  </a:lnTo>
                  <a:lnTo>
                    <a:pt x="2499" y="160"/>
                  </a:lnTo>
                  <a:lnTo>
                    <a:pt x="2385" y="233"/>
                  </a:lnTo>
                  <a:lnTo>
                    <a:pt x="2245" y="220"/>
                  </a:lnTo>
                  <a:lnTo>
                    <a:pt x="2129" y="330"/>
                  </a:lnTo>
                  <a:lnTo>
                    <a:pt x="2120" y="449"/>
                  </a:lnTo>
                  <a:lnTo>
                    <a:pt x="1959" y="468"/>
                  </a:lnTo>
                  <a:lnTo>
                    <a:pt x="1923" y="529"/>
                  </a:lnTo>
                  <a:lnTo>
                    <a:pt x="1738" y="390"/>
                  </a:lnTo>
                  <a:lnTo>
                    <a:pt x="1383" y="330"/>
                  </a:lnTo>
                  <a:lnTo>
                    <a:pt x="1689" y="546"/>
                  </a:lnTo>
                  <a:lnTo>
                    <a:pt x="628" y="434"/>
                  </a:lnTo>
                  <a:lnTo>
                    <a:pt x="699" y="264"/>
                  </a:lnTo>
                  <a:lnTo>
                    <a:pt x="1290" y="2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4861" y="2910"/>
              <a:ext cx="135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92"/>
                </a:cxn>
                <a:cxn ang="0">
                  <a:pos x="208" y="295"/>
                </a:cxn>
                <a:cxn ang="0">
                  <a:pos x="340" y="310"/>
                </a:cxn>
                <a:cxn ang="0">
                  <a:pos x="590" y="636"/>
                </a:cxn>
                <a:cxn ang="0">
                  <a:pos x="672" y="636"/>
                </a:cxn>
                <a:cxn ang="0">
                  <a:pos x="416" y="234"/>
                </a:cxn>
                <a:cxn ang="0">
                  <a:pos x="0" y="0"/>
                </a:cxn>
              </a:cxnLst>
              <a:rect l="0" t="0" r="r" b="b"/>
              <a:pathLst>
                <a:path w="672" h="636">
                  <a:moveTo>
                    <a:pt x="0" y="0"/>
                  </a:moveTo>
                  <a:lnTo>
                    <a:pt x="13" y="92"/>
                  </a:lnTo>
                  <a:lnTo>
                    <a:pt x="208" y="295"/>
                  </a:lnTo>
                  <a:lnTo>
                    <a:pt x="340" y="310"/>
                  </a:lnTo>
                  <a:lnTo>
                    <a:pt x="590" y="636"/>
                  </a:lnTo>
                  <a:lnTo>
                    <a:pt x="672" y="636"/>
                  </a:lnTo>
                  <a:lnTo>
                    <a:pt x="416" y="2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4849" y="2864"/>
              <a:ext cx="157" cy="1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" y="353"/>
                </a:cxn>
                <a:cxn ang="0">
                  <a:pos x="784" y="728"/>
                </a:cxn>
                <a:cxn ang="0">
                  <a:pos x="784" y="804"/>
                </a:cxn>
                <a:cxn ang="0">
                  <a:pos x="749" y="853"/>
                </a:cxn>
              </a:cxnLst>
              <a:rect l="0" t="0" r="r" b="b"/>
              <a:pathLst>
                <a:path w="784" h="853">
                  <a:moveTo>
                    <a:pt x="0" y="0"/>
                  </a:moveTo>
                  <a:lnTo>
                    <a:pt x="523" y="353"/>
                  </a:lnTo>
                  <a:lnTo>
                    <a:pt x="784" y="728"/>
                  </a:lnTo>
                  <a:lnTo>
                    <a:pt x="784" y="804"/>
                  </a:lnTo>
                  <a:lnTo>
                    <a:pt x="749" y="85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>
              <a:off x="4903" y="2969"/>
              <a:ext cx="44" cy="8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4136" y="3060"/>
              <a:ext cx="156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0" y="133"/>
                </a:cxn>
                <a:cxn ang="0">
                  <a:pos x="399" y="200"/>
                </a:cxn>
                <a:cxn ang="0">
                  <a:pos x="362" y="248"/>
                </a:cxn>
                <a:cxn ang="0">
                  <a:pos x="780" y="457"/>
                </a:cxn>
                <a:cxn ang="0">
                  <a:pos x="773" y="495"/>
                </a:cxn>
                <a:cxn ang="0">
                  <a:pos x="757" y="521"/>
                </a:cxn>
                <a:cxn ang="0">
                  <a:pos x="728" y="527"/>
                </a:cxn>
                <a:cxn ang="0">
                  <a:pos x="171" y="264"/>
                </a:cxn>
                <a:cxn ang="0">
                  <a:pos x="47" y="240"/>
                </a:cxn>
                <a:cxn ang="0">
                  <a:pos x="72" y="193"/>
                </a:cxn>
                <a:cxn ang="0">
                  <a:pos x="39" y="58"/>
                </a:cxn>
                <a:cxn ang="0">
                  <a:pos x="0" y="0"/>
                </a:cxn>
              </a:cxnLst>
              <a:rect l="0" t="0" r="r" b="b"/>
              <a:pathLst>
                <a:path w="780" h="527">
                  <a:moveTo>
                    <a:pt x="0" y="0"/>
                  </a:moveTo>
                  <a:lnTo>
                    <a:pt x="380" y="133"/>
                  </a:lnTo>
                  <a:lnTo>
                    <a:pt x="399" y="200"/>
                  </a:lnTo>
                  <a:lnTo>
                    <a:pt x="362" y="248"/>
                  </a:lnTo>
                  <a:lnTo>
                    <a:pt x="780" y="457"/>
                  </a:lnTo>
                  <a:lnTo>
                    <a:pt x="773" y="495"/>
                  </a:lnTo>
                  <a:lnTo>
                    <a:pt x="757" y="521"/>
                  </a:lnTo>
                  <a:lnTo>
                    <a:pt x="728" y="527"/>
                  </a:lnTo>
                  <a:lnTo>
                    <a:pt x="171" y="264"/>
                  </a:lnTo>
                  <a:lnTo>
                    <a:pt x="47" y="240"/>
                  </a:lnTo>
                  <a:lnTo>
                    <a:pt x="72" y="193"/>
                  </a:lnTo>
                  <a:lnTo>
                    <a:pt x="39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4172" y="3118"/>
              <a:ext cx="19" cy="38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47" y="78"/>
                </a:cxn>
                <a:cxn ang="0">
                  <a:pos x="0" y="190"/>
                </a:cxn>
                <a:cxn ang="0">
                  <a:pos x="38" y="190"/>
                </a:cxn>
                <a:cxn ang="0">
                  <a:pos x="90" y="109"/>
                </a:cxn>
                <a:cxn ang="0">
                  <a:pos x="96" y="13"/>
                </a:cxn>
                <a:cxn ang="0">
                  <a:pos x="47" y="0"/>
                </a:cxn>
              </a:cxnLst>
              <a:rect l="0" t="0" r="r" b="b"/>
              <a:pathLst>
                <a:path w="96" h="190">
                  <a:moveTo>
                    <a:pt x="47" y="0"/>
                  </a:moveTo>
                  <a:lnTo>
                    <a:pt x="47" y="78"/>
                  </a:lnTo>
                  <a:lnTo>
                    <a:pt x="0" y="190"/>
                  </a:lnTo>
                  <a:lnTo>
                    <a:pt x="38" y="190"/>
                  </a:lnTo>
                  <a:lnTo>
                    <a:pt x="90" y="109"/>
                  </a:lnTo>
                  <a:lnTo>
                    <a:pt x="96" y="13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4329" y="3172"/>
              <a:ext cx="13" cy="1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32"/>
                </a:cxn>
                <a:cxn ang="0">
                  <a:pos x="65" y="46"/>
                </a:cxn>
                <a:cxn ang="0">
                  <a:pos x="13" y="0"/>
                </a:cxn>
              </a:cxnLst>
              <a:rect l="0" t="0" r="r" b="b"/>
              <a:pathLst>
                <a:path w="65" h="46">
                  <a:moveTo>
                    <a:pt x="13" y="0"/>
                  </a:moveTo>
                  <a:lnTo>
                    <a:pt x="0" y="32"/>
                  </a:lnTo>
                  <a:lnTo>
                    <a:pt x="65" y="4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4151" y="3203"/>
              <a:ext cx="73" cy="13"/>
            </a:xfrm>
            <a:custGeom>
              <a:avLst/>
              <a:gdLst/>
              <a:ahLst/>
              <a:cxnLst>
                <a:cxn ang="0">
                  <a:pos x="20" y="49"/>
                </a:cxn>
                <a:cxn ang="0">
                  <a:pos x="345" y="0"/>
                </a:cxn>
                <a:cxn ang="0">
                  <a:pos x="364" y="3"/>
                </a:cxn>
                <a:cxn ang="0">
                  <a:pos x="158" y="66"/>
                </a:cxn>
                <a:cxn ang="0">
                  <a:pos x="0" y="66"/>
                </a:cxn>
                <a:cxn ang="0">
                  <a:pos x="20" y="49"/>
                </a:cxn>
              </a:cxnLst>
              <a:rect l="0" t="0" r="r" b="b"/>
              <a:pathLst>
                <a:path w="364" h="66">
                  <a:moveTo>
                    <a:pt x="20" y="49"/>
                  </a:moveTo>
                  <a:lnTo>
                    <a:pt x="345" y="0"/>
                  </a:lnTo>
                  <a:lnTo>
                    <a:pt x="364" y="3"/>
                  </a:lnTo>
                  <a:lnTo>
                    <a:pt x="158" y="66"/>
                  </a:lnTo>
                  <a:lnTo>
                    <a:pt x="0" y="66"/>
                  </a:lnTo>
                  <a:lnTo>
                    <a:pt x="20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223" y="3142"/>
              <a:ext cx="19" cy="17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0" y="85"/>
                </a:cxn>
                <a:cxn ang="0">
                  <a:pos x="93" y="17"/>
                </a:cxn>
                <a:cxn ang="0">
                  <a:pos x="55" y="0"/>
                </a:cxn>
              </a:cxnLst>
              <a:rect l="0" t="0" r="r" b="b"/>
              <a:pathLst>
                <a:path w="93" h="85">
                  <a:moveTo>
                    <a:pt x="55" y="0"/>
                  </a:moveTo>
                  <a:lnTo>
                    <a:pt x="0" y="85"/>
                  </a:lnTo>
                  <a:lnTo>
                    <a:pt x="93" y="1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4219" y="3184"/>
              <a:ext cx="14" cy="2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0" y="99"/>
                </a:cxn>
                <a:cxn ang="0">
                  <a:pos x="41" y="88"/>
                </a:cxn>
                <a:cxn ang="0">
                  <a:pos x="69" y="0"/>
                </a:cxn>
              </a:cxnLst>
              <a:rect l="0" t="0" r="r" b="b"/>
              <a:pathLst>
                <a:path w="69" h="99">
                  <a:moveTo>
                    <a:pt x="69" y="0"/>
                  </a:moveTo>
                  <a:lnTo>
                    <a:pt x="0" y="99"/>
                  </a:lnTo>
                  <a:lnTo>
                    <a:pt x="41" y="8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4145" y="3228"/>
              <a:ext cx="93" cy="23"/>
            </a:xfrm>
            <a:custGeom>
              <a:avLst/>
              <a:gdLst/>
              <a:ahLst/>
              <a:cxnLst>
                <a:cxn ang="0">
                  <a:pos x="465" y="0"/>
                </a:cxn>
                <a:cxn ang="0">
                  <a:pos x="340" y="76"/>
                </a:cxn>
                <a:cxn ang="0">
                  <a:pos x="0" y="76"/>
                </a:cxn>
                <a:cxn ang="0">
                  <a:pos x="352" y="116"/>
                </a:cxn>
                <a:cxn ang="0">
                  <a:pos x="465" y="0"/>
                </a:cxn>
              </a:cxnLst>
              <a:rect l="0" t="0" r="r" b="b"/>
              <a:pathLst>
                <a:path w="465" h="116">
                  <a:moveTo>
                    <a:pt x="465" y="0"/>
                  </a:moveTo>
                  <a:lnTo>
                    <a:pt x="340" y="76"/>
                  </a:lnTo>
                  <a:lnTo>
                    <a:pt x="0" y="76"/>
                  </a:lnTo>
                  <a:lnTo>
                    <a:pt x="352" y="116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4277" y="3206"/>
              <a:ext cx="252" cy="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60" y="331"/>
                </a:cxn>
                <a:cxn ang="0">
                  <a:pos x="1013" y="366"/>
                </a:cxn>
                <a:cxn ang="0">
                  <a:pos x="704" y="265"/>
                </a:cxn>
                <a:cxn ang="0">
                  <a:pos x="652" y="208"/>
                </a:cxn>
                <a:cxn ang="0">
                  <a:pos x="0" y="0"/>
                </a:cxn>
              </a:cxnLst>
              <a:rect l="0" t="0" r="r" b="b"/>
              <a:pathLst>
                <a:path w="1260" h="366">
                  <a:moveTo>
                    <a:pt x="0" y="0"/>
                  </a:moveTo>
                  <a:lnTo>
                    <a:pt x="1260" y="331"/>
                  </a:lnTo>
                  <a:lnTo>
                    <a:pt x="1013" y="366"/>
                  </a:lnTo>
                  <a:lnTo>
                    <a:pt x="704" y="265"/>
                  </a:lnTo>
                  <a:lnTo>
                    <a:pt x="652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4567" y="3191"/>
              <a:ext cx="404" cy="144"/>
            </a:xfrm>
            <a:custGeom>
              <a:avLst/>
              <a:gdLst/>
              <a:ahLst/>
              <a:cxnLst>
                <a:cxn ang="0">
                  <a:pos x="2023" y="0"/>
                </a:cxn>
                <a:cxn ang="0">
                  <a:pos x="1482" y="245"/>
                </a:cxn>
                <a:cxn ang="0">
                  <a:pos x="919" y="402"/>
                </a:cxn>
                <a:cxn ang="0">
                  <a:pos x="342" y="436"/>
                </a:cxn>
                <a:cxn ang="0">
                  <a:pos x="0" y="436"/>
                </a:cxn>
                <a:cxn ang="0">
                  <a:pos x="294" y="575"/>
                </a:cxn>
                <a:cxn ang="0">
                  <a:pos x="1072" y="719"/>
                </a:cxn>
                <a:cxn ang="0">
                  <a:pos x="948" y="606"/>
                </a:cxn>
                <a:cxn ang="0">
                  <a:pos x="1345" y="446"/>
                </a:cxn>
                <a:cxn ang="0">
                  <a:pos x="2023" y="0"/>
                </a:cxn>
              </a:cxnLst>
              <a:rect l="0" t="0" r="r" b="b"/>
              <a:pathLst>
                <a:path w="2023" h="719">
                  <a:moveTo>
                    <a:pt x="2023" y="0"/>
                  </a:moveTo>
                  <a:lnTo>
                    <a:pt x="1482" y="245"/>
                  </a:lnTo>
                  <a:lnTo>
                    <a:pt x="919" y="402"/>
                  </a:lnTo>
                  <a:lnTo>
                    <a:pt x="342" y="436"/>
                  </a:lnTo>
                  <a:lnTo>
                    <a:pt x="0" y="436"/>
                  </a:lnTo>
                  <a:lnTo>
                    <a:pt x="294" y="575"/>
                  </a:lnTo>
                  <a:lnTo>
                    <a:pt x="1072" y="719"/>
                  </a:lnTo>
                  <a:lnTo>
                    <a:pt x="948" y="606"/>
                  </a:lnTo>
                  <a:lnTo>
                    <a:pt x="1345" y="446"/>
                  </a:lnTo>
                  <a:lnTo>
                    <a:pt x="20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5144" y="3009"/>
              <a:ext cx="115" cy="91"/>
            </a:xfrm>
            <a:custGeom>
              <a:avLst/>
              <a:gdLst/>
              <a:ahLst/>
              <a:cxnLst>
                <a:cxn ang="0">
                  <a:pos x="556" y="0"/>
                </a:cxn>
                <a:cxn ang="0">
                  <a:pos x="573" y="221"/>
                </a:cxn>
                <a:cxn ang="0">
                  <a:pos x="468" y="286"/>
                </a:cxn>
                <a:cxn ang="0">
                  <a:pos x="433" y="454"/>
                </a:cxn>
                <a:cxn ang="0">
                  <a:pos x="0" y="387"/>
                </a:cxn>
                <a:cxn ang="0">
                  <a:pos x="556" y="0"/>
                </a:cxn>
              </a:cxnLst>
              <a:rect l="0" t="0" r="r" b="b"/>
              <a:pathLst>
                <a:path w="573" h="454">
                  <a:moveTo>
                    <a:pt x="556" y="0"/>
                  </a:moveTo>
                  <a:lnTo>
                    <a:pt x="573" y="221"/>
                  </a:lnTo>
                  <a:lnTo>
                    <a:pt x="468" y="286"/>
                  </a:lnTo>
                  <a:lnTo>
                    <a:pt x="433" y="454"/>
                  </a:lnTo>
                  <a:lnTo>
                    <a:pt x="0" y="387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5248" y="2966"/>
              <a:ext cx="63" cy="124"/>
            </a:xfrm>
            <a:custGeom>
              <a:avLst/>
              <a:gdLst/>
              <a:ahLst/>
              <a:cxnLst>
                <a:cxn ang="0">
                  <a:pos x="0" y="621"/>
                </a:cxn>
                <a:cxn ang="0">
                  <a:pos x="221" y="404"/>
                </a:cxn>
                <a:cxn ang="0">
                  <a:pos x="221" y="312"/>
                </a:cxn>
                <a:cxn ang="0">
                  <a:pos x="313" y="171"/>
                </a:cxn>
                <a:cxn ang="0">
                  <a:pos x="284" y="0"/>
                </a:cxn>
              </a:cxnLst>
              <a:rect l="0" t="0" r="r" b="b"/>
              <a:pathLst>
                <a:path w="313" h="621">
                  <a:moveTo>
                    <a:pt x="0" y="621"/>
                  </a:moveTo>
                  <a:lnTo>
                    <a:pt x="221" y="404"/>
                  </a:lnTo>
                  <a:lnTo>
                    <a:pt x="221" y="312"/>
                  </a:lnTo>
                  <a:lnTo>
                    <a:pt x="313" y="171"/>
                  </a:lnTo>
                  <a:lnTo>
                    <a:pt x="28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5255" y="2750"/>
              <a:ext cx="284" cy="259"/>
            </a:xfrm>
            <a:custGeom>
              <a:avLst/>
              <a:gdLst/>
              <a:ahLst/>
              <a:cxnLst>
                <a:cxn ang="0">
                  <a:pos x="0" y="1295"/>
                </a:cxn>
                <a:cxn ang="0">
                  <a:pos x="1421" y="0"/>
                </a:cxn>
                <a:cxn ang="0">
                  <a:pos x="23" y="1017"/>
                </a:cxn>
              </a:cxnLst>
              <a:rect l="0" t="0" r="r" b="b"/>
              <a:pathLst>
                <a:path w="1421" h="1295">
                  <a:moveTo>
                    <a:pt x="0" y="1295"/>
                  </a:moveTo>
                  <a:lnTo>
                    <a:pt x="1421" y="0"/>
                  </a:lnTo>
                  <a:lnTo>
                    <a:pt x="23" y="1017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86"/>
            <p:cNvSpPr>
              <a:spLocks noChangeShapeType="1"/>
            </p:cNvSpPr>
            <p:nvPr/>
          </p:nvSpPr>
          <p:spPr bwMode="auto">
            <a:xfrm>
              <a:off x="4967" y="3081"/>
              <a:ext cx="1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4876" y="3341"/>
              <a:ext cx="314" cy="50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712" y="110"/>
                </a:cxn>
                <a:cxn ang="0">
                  <a:pos x="1260" y="93"/>
                </a:cxn>
                <a:cxn ang="0">
                  <a:pos x="1573" y="0"/>
                </a:cxn>
                <a:cxn ang="0">
                  <a:pos x="1159" y="249"/>
                </a:cxn>
                <a:cxn ang="0">
                  <a:pos x="0" y="45"/>
                </a:cxn>
              </a:cxnLst>
              <a:rect l="0" t="0" r="r" b="b"/>
              <a:pathLst>
                <a:path w="1573" h="249">
                  <a:moveTo>
                    <a:pt x="0" y="45"/>
                  </a:moveTo>
                  <a:lnTo>
                    <a:pt x="712" y="110"/>
                  </a:lnTo>
                  <a:lnTo>
                    <a:pt x="1260" y="93"/>
                  </a:lnTo>
                  <a:lnTo>
                    <a:pt x="1573" y="0"/>
                  </a:lnTo>
                  <a:lnTo>
                    <a:pt x="1159" y="249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88"/>
            <p:cNvSpPr>
              <a:spLocks noChangeShapeType="1"/>
            </p:cNvSpPr>
            <p:nvPr/>
          </p:nvSpPr>
          <p:spPr bwMode="auto">
            <a:xfrm>
              <a:off x="4616" y="2511"/>
              <a:ext cx="45" cy="1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89"/>
            <p:cNvSpPr>
              <a:spLocks noChangeShapeType="1"/>
            </p:cNvSpPr>
            <p:nvPr/>
          </p:nvSpPr>
          <p:spPr bwMode="auto">
            <a:xfrm>
              <a:off x="4961" y="2947"/>
              <a:ext cx="14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90"/>
            <p:cNvSpPr>
              <a:spLocks noChangeShapeType="1"/>
            </p:cNvSpPr>
            <p:nvPr/>
          </p:nvSpPr>
          <p:spPr bwMode="auto">
            <a:xfrm>
              <a:off x="5327" y="2947"/>
              <a:ext cx="25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3907" y="3409"/>
              <a:ext cx="689" cy="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10" y="304"/>
                </a:cxn>
                <a:cxn ang="0">
                  <a:pos x="3447" y="390"/>
                </a:cxn>
                <a:cxn ang="0">
                  <a:pos x="34" y="84"/>
                </a:cxn>
                <a:cxn ang="0">
                  <a:pos x="0" y="0"/>
                </a:cxn>
              </a:cxnLst>
              <a:rect l="0" t="0" r="r" b="b"/>
              <a:pathLst>
                <a:path w="3447" h="390">
                  <a:moveTo>
                    <a:pt x="0" y="0"/>
                  </a:moveTo>
                  <a:lnTo>
                    <a:pt x="3410" y="304"/>
                  </a:lnTo>
                  <a:lnTo>
                    <a:pt x="3447" y="390"/>
                  </a:lnTo>
                  <a:lnTo>
                    <a:pt x="34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4072" y="3043"/>
              <a:ext cx="159" cy="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5" y="0"/>
                </a:cxn>
                <a:cxn ang="0">
                  <a:pos x="728" y="130"/>
                </a:cxn>
                <a:cxn ang="0">
                  <a:pos x="796" y="390"/>
                </a:cxn>
              </a:cxnLst>
              <a:rect l="0" t="0" r="r" b="b"/>
              <a:pathLst>
                <a:path w="796" h="390">
                  <a:moveTo>
                    <a:pt x="0" y="0"/>
                  </a:moveTo>
                  <a:lnTo>
                    <a:pt x="315" y="0"/>
                  </a:lnTo>
                  <a:lnTo>
                    <a:pt x="728" y="130"/>
                  </a:lnTo>
                  <a:lnTo>
                    <a:pt x="796" y="39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Line 93"/>
            <p:cNvSpPr>
              <a:spLocks noChangeShapeType="1"/>
            </p:cNvSpPr>
            <p:nvPr/>
          </p:nvSpPr>
          <p:spPr bwMode="auto">
            <a:xfrm>
              <a:off x="4596" y="1792"/>
              <a:ext cx="85" cy="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94"/>
            <p:cNvSpPr>
              <a:spLocks noChangeShapeType="1"/>
            </p:cNvSpPr>
            <p:nvPr/>
          </p:nvSpPr>
          <p:spPr bwMode="auto">
            <a:xfrm flipV="1">
              <a:off x="4665" y="1893"/>
              <a:ext cx="23" cy="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888" y="2317"/>
              <a:ext cx="139" cy="127"/>
            </a:xfrm>
            <a:custGeom>
              <a:avLst/>
              <a:gdLst/>
              <a:ahLst/>
              <a:cxnLst>
                <a:cxn ang="0">
                  <a:pos x="665" y="315"/>
                </a:cxn>
                <a:cxn ang="0">
                  <a:pos x="634" y="374"/>
                </a:cxn>
                <a:cxn ang="0">
                  <a:pos x="692" y="501"/>
                </a:cxn>
                <a:cxn ang="0">
                  <a:pos x="681" y="523"/>
                </a:cxn>
                <a:cxn ang="0">
                  <a:pos x="561" y="523"/>
                </a:cxn>
                <a:cxn ang="0">
                  <a:pos x="358" y="634"/>
                </a:cxn>
                <a:cxn ang="0">
                  <a:pos x="322" y="611"/>
                </a:cxn>
                <a:cxn ang="0">
                  <a:pos x="369" y="488"/>
                </a:cxn>
                <a:cxn ang="0">
                  <a:pos x="480" y="348"/>
                </a:cxn>
                <a:cxn ang="0">
                  <a:pos x="475" y="216"/>
                </a:cxn>
                <a:cxn ang="0">
                  <a:pos x="322" y="276"/>
                </a:cxn>
                <a:cxn ang="0">
                  <a:pos x="421" y="97"/>
                </a:cxn>
                <a:cxn ang="0">
                  <a:pos x="189" y="179"/>
                </a:cxn>
                <a:cxn ang="0">
                  <a:pos x="0" y="106"/>
                </a:cxn>
                <a:cxn ang="0">
                  <a:pos x="179" y="129"/>
                </a:cxn>
                <a:cxn ang="0">
                  <a:pos x="345" y="54"/>
                </a:cxn>
                <a:cxn ang="0">
                  <a:pos x="532" y="48"/>
                </a:cxn>
                <a:cxn ang="0">
                  <a:pos x="596" y="6"/>
                </a:cxn>
                <a:cxn ang="0">
                  <a:pos x="657" y="0"/>
                </a:cxn>
                <a:cxn ang="0">
                  <a:pos x="596" y="137"/>
                </a:cxn>
                <a:cxn ang="0">
                  <a:pos x="665" y="315"/>
                </a:cxn>
              </a:cxnLst>
              <a:rect l="0" t="0" r="r" b="b"/>
              <a:pathLst>
                <a:path w="692" h="634">
                  <a:moveTo>
                    <a:pt x="665" y="315"/>
                  </a:moveTo>
                  <a:lnTo>
                    <a:pt x="634" y="374"/>
                  </a:lnTo>
                  <a:lnTo>
                    <a:pt x="692" y="501"/>
                  </a:lnTo>
                  <a:lnTo>
                    <a:pt x="681" y="523"/>
                  </a:lnTo>
                  <a:lnTo>
                    <a:pt x="561" y="523"/>
                  </a:lnTo>
                  <a:lnTo>
                    <a:pt x="358" y="634"/>
                  </a:lnTo>
                  <a:lnTo>
                    <a:pt x="322" y="611"/>
                  </a:lnTo>
                  <a:lnTo>
                    <a:pt x="369" y="488"/>
                  </a:lnTo>
                  <a:lnTo>
                    <a:pt x="480" y="348"/>
                  </a:lnTo>
                  <a:lnTo>
                    <a:pt x="475" y="216"/>
                  </a:lnTo>
                  <a:lnTo>
                    <a:pt x="322" y="276"/>
                  </a:lnTo>
                  <a:lnTo>
                    <a:pt x="421" y="97"/>
                  </a:lnTo>
                  <a:lnTo>
                    <a:pt x="189" y="179"/>
                  </a:lnTo>
                  <a:lnTo>
                    <a:pt x="0" y="106"/>
                  </a:lnTo>
                  <a:lnTo>
                    <a:pt x="179" y="129"/>
                  </a:lnTo>
                  <a:lnTo>
                    <a:pt x="345" y="54"/>
                  </a:lnTo>
                  <a:lnTo>
                    <a:pt x="532" y="48"/>
                  </a:lnTo>
                  <a:lnTo>
                    <a:pt x="596" y="6"/>
                  </a:lnTo>
                  <a:lnTo>
                    <a:pt x="657" y="0"/>
                  </a:lnTo>
                  <a:lnTo>
                    <a:pt x="596" y="137"/>
                  </a:lnTo>
                  <a:lnTo>
                    <a:pt x="665" y="3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Line 96"/>
            <p:cNvSpPr>
              <a:spLocks noChangeShapeType="1"/>
            </p:cNvSpPr>
            <p:nvPr/>
          </p:nvSpPr>
          <p:spPr bwMode="auto">
            <a:xfrm flipH="1">
              <a:off x="4031" y="2258"/>
              <a:ext cx="7" cy="4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2" name="Rounded Rectangle 191"/>
          <p:cNvSpPr/>
          <p:nvPr/>
        </p:nvSpPr>
        <p:spPr>
          <a:xfrm>
            <a:off x="2590799" y="304800"/>
            <a:ext cx="3330315" cy="75950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Fjalla One" panose="02000506040000020004" pitchFamily="2" charset="0"/>
              </a:rPr>
              <a:t>Materialitas</a:t>
            </a:r>
            <a:endParaRPr lang="en-US" sz="3600" dirty="0">
              <a:solidFill>
                <a:schemeClr val="bg1"/>
              </a:solidFill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67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>
            <a:spLocks noGrp="1"/>
          </p:cNvSpPr>
          <p:nvPr>
            <p:ph type="title" idx="4294967295"/>
          </p:nvPr>
        </p:nvSpPr>
        <p:spPr>
          <a:xfrm>
            <a:off x="5181600" y="454025"/>
            <a:ext cx="7010400" cy="563563"/>
          </a:xfrm>
        </p:spPr>
        <p:txBody>
          <a:bodyPr>
            <a:noAutofit/>
          </a:bodyPr>
          <a:lstStyle/>
          <a:p>
            <a:pPr marL="752475" indent="-523875"/>
            <a:r>
              <a:rPr lang="fi-FI" dirty="0">
                <a:latin typeface="Fjalla One" panose="02000506040000020004" pitchFamily="2" charset="0"/>
              </a:rPr>
              <a:t>Kebijakan Akuntansi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5" name="Content Placeholder 7"/>
          <p:cNvSpPr>
            <a:spLocks noGrp="1"/>
          </p:cNvSpPr>
          <p:nvPr>
            <p:ph idx="4294967295"/>
          </p:nvPr>
        </p:nvSpPr>
        <p:spPr>
          <a:xfrm>
            <a:off x="5867400" y="1714500"/>
            <a:ext cx="6324600" cy="3429000"/>
          </a:xfrm>
        </p:spPr>
        <p:txBody>
          <a:bodyPr>
            <a:normAutofit/>
          </a:bodyPr>
          <a:lstStyle/>
          <a:p>
            <a:pPr marL="301943" lvl="1" indent="0">
              <a:spcBef>
                <a:spcPts val="1200"/>
              </a:spcBef>
              <a:buNone/>
            </a:pPr>
            <a:r>
              <a:rPr lang="en-GB" sz="2400" i="1" dirty="0" err="1">
                <a:latin typeface="+mj-lt"/>
                <a:cs typeface="Arial" pitchFamily="34" charset="0"/>
              </a:rPr>
              <a:t>Definisi</a:t>
            </a:r>
            <a:r>
              <a:rPr lang="en-GB" sz="2400" dirty="0">
                <a:latin typeface="+mj-lt"/>
                <a:cs typeface="Arial" pitchFamily="34" charset="0"/>
              </a:rPr>
              <a:t>:</a:t>
            </a:r>
          </a:p>
          <a:p>
            <a:pPr marL="301943" lvl="1" indent="0">
              <a:spcBef>
                <a:spcPts val="1200"/>
              </a:spcBef>
              <a:buNone/>
            </a:pPr>
            <a:r>
              <a:rPr lang="en-GB" sz="2400" dirty="0" err="1">
                <a:latin typeface="+mj-lt"/>
                <a:cs typeface="Arial" pitchFamily="34" charset="0"/>
              </a:rPr>
              <a:t>Kebijakan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akuntansi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adalah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prinsip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Arial" pitchFamily="34" charset="0"/>
              </a:rPr>
              <a:t>,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dasar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Arial" pitchFamily="34" charset="0"/>
              </a:rPr>
              <a:t>,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konvensi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Arial" pitchFamily="34" charset="0"/>
              </a:rPr>
              <a:t>,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peraturan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dan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praktik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tertentu</a:t>
            </a:r>
            <a:r>
              <a:rPr lang="en-GB" sz="2400" dirty="0">
                <a:latin typeface="+mj-lt"/>
                <a:cs typeface="Arial" pitchFamily="34" charset="0"/>
              </a:rPr>
              <a:t> yang </a:t>
            </a:r>
            <a:r>
              <a:rPr lang="en-GB" sz="2400" dirty="0" err="1">
                <a:latin typeface="+mj-lt"/>
                <a:cs typeface="Arial" pitchFamily="34" charset="0"/>
              </a:rPr>
              <a:t>diterapkan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entitas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dalam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u="sng" dirty="0" err="1">
                <a:latin typeface="+mj-lt"/>
                <a:cs typeface="Arial" pitchFamily="34" charset="0"/>
              </a:rPr>
              <a:t>penyusunan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dan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u="sng" dirty="0" err="1">
                <a:latin typeface="+mj-lt"/>
                <a:cs typeface="Arial" pitchFamily="34" charset="0"/>
              </a:rPr>
              <a:t>penyajian</a:t>
            </a:r>
            <a:r>
              <a:rPr lang="en-GB" sz="2400" u="sng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laporan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keuangan</a:t>
            </a:r>
            <a:r>
              <a:rPr lang="en-GB" sz="2400" dirty="0">
                <a:latin typeface="+mj-lt"/>
                <a:cs typeface="Arial" pitchFamily="34" charset="0"/>
              </a:rPr>
              <a:t>.</a:t>
            </a:r>
          </a:p>
          <a:p>
            <a:pPr marL="1035050" lvl="2" indent="-407988">
              <a:spcBef>
                <a:spcPts val="1200"/>
              </a:spcBef>
              <a:buFont typeface="Wingdings" pitchFamily="2" charset="2"/>
              <a:buChar char="Ø"/>
            </a:pPr>
            <a:r>
              <a:rPr lang="id-ID" sz="2000" dirty="0">
                <a:latin typeface="+mj-lt"/>
                <a:cs typeface="Arial" pitchFamily="34" charset="0"/>
              </a:rPr>
              <a:t>Akan mempengaruhi </a:t>
            </a:r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pengakuan</a:t>
            </a:r>
            <a:r>
              <a:rPr lang="en-GB" sz="20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, </a:t>
            </a:r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pengukuran</a:t>
            </a:r>
            <a:r>
              <a:rPr lang="en-GB" sz="20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dan</a:t>
            </a:r>
            <a:r>
              <a:rPr lang="en-GB" sz="20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penyajian</a:t>
            </a:r>
            <a:r>
              <a:rPr lang="en-GB" sz="2000" b="1" u="sng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atas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elemen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seperti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aset</a:t>
            </a:r>
            <a:r>
              <a:rPr lang="en-GB" sz="2000" dirty="0">
                <a:latin typeface="+mj-lt"/>
                <a:cs typeface="Arial" pitchFamily="34" charset="0"/>
              </a:rPr>
              <a:t>, </a:t>
            </a:r>
            <a:r>
              <a:rPr lang="en-GB" sz="2000" dirty="0" err="1">
                <a:latin typeface="+mj-lt"/>
                <a:cs typeface="Arial" pitchFamily="34" charset="0"/>
              </a:rPr>
              <a:t>liabilitas</a:t>
            </a:r>
            <a:r>
              <a:rPr lang="en-GB" sz="2000" dirty="0">
                <a:latin typeface="+mj-lt"/>
                <a:cs typeface="Arial" pitchFamily="34" charset="0"/>
              </a:rPr>
              <a:t>, </a:t>
            </a:r>
            <a:r>
              <a:rPr lang="en-GB" sz="2000" dirty="0" err="1">
                <a:latin typeface="+mj-lt"/>
                <a:cs typeface="Arial" pitchFamily="34" charset="0"/>
              </a:rPr>
              <a:t>ekuitas</a:t>
            </a:r>
            <a:r>
              <a:rPr lang="en-GB" sz="2000" dirty="0">
                <a:latin typeface="+mj-lt"/>
                <a:cs typeface="Arial" pitchFamily="34" charset="0"/>
              </a:rPr>
              <a:t>, </a:t>
            </a:r>
            <a:r>
              <a:rPr lang="en-GB" sz="2000" dirty="0" err="1">
                <a:latin typeface="+mj-lt"/>
                <a:cs typeface="Arial" pitchFamily="34" charset="0"/>
              </a:rPr>
              <a:t>pendapatan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dan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beban</a:t>
            </a:r>
            <a:r>
              <a:rPr lang="en-GB" sz="2000" dirty="0">
                <a:latin typeface="+mj-lt"/>
                <a:cs typeface="Arial" pitchFamily="34" charset="0"/>
              </a:rPr>
              <a:t>, </a:t>
            </a:r>
            <a:r>
              <a:rPr lang="en-GB" sz="2000" dirty="0" err="1">
                <a:latin typeface="+mj-lt"/>
                <a:cs typeface="Arial" pitchFamily="34" charset="0"/>
              </a:rPr>
              <a:t>pada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laporan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keuangan</a:t>
            </a:r>
            <a:r>
              <a:rPr lang="en-GB" sz="2000" dirty="0">
                <a:latin typeface="+mj-lt"/>
                <a:cs typeface="Arial" pitchFamily="34" charset="0"/>
              </a:rPr>
              <a:t>.</a:t>
            </a:r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1"/>
            <a:ext cx="2362200" cy="165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16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1057798" y="373025"/>
            <a:ext cx="10076403" cy="763600"/>
          </a:xfrm>
        </p:spPr>
        <p:txBody>
          <a:bodyPr>
            <a:noAutofit/>
          </a:bodyPr>
          <a:lstStyle/>
          <a:p>
            <a:pPr algn="ctr"/>
            <a:r>
              <a:rPr lang="fi-FI" dirty="0">
                <a:latin typeface="Fjalla One" panose="02000506040000020004" pitchFamily="2" charset="0"/>
                <a:cs typeface="Arial" pitchFamily="34" charset="0"/>
              </a:rPr>
              <a:t>Kebijakan Akuntansi</a:t>
            </a:r>
            <a:endParaRPr lang="en-US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62200" y="2819400"/>
            <a:ext cx="23622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cs typeface="Arial" pitchFamily="34" charset="0"/>
              </a:rPr>
              <a:t>Pengakuan</a:t>
            </a:r>
            <a:endParaRPr lang="en-US" sz="2400" b="1" dirty="0"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2" y="1600200"/>
            <a:ext cx="75437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err="1">
                <a:cs typeface="Arial" pitchFamily="34" charset="0"/>
              </a:rPr>
              <a:t>Kebijakan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akuntansi</a:t>
            </a:r>
            <a:r>
              <a:rPr lang="en-GB" sz="2400" dirty="0">
                <a:cs typeface="Arial" pitchFamily="34" charset="0"/>
              </a:rPr>
              <a:t> yang </a:t>
            </a:r>
            <a:r>
              <a:rPr lang="en-GB" sz="2400" dirty="0" err="1">
                <a:cs typeface="Arial" pitchFamily="34" charset="0"/>
              </a:rPr>
              <a:t>dipilih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oleh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entitas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harus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dapat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menjelaskan</a:t>
            </a:r>
            <a:endParaRPr lang="en-US" sz="2400" dirty="0"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81601" y="4116614"/>
            <a:ext cx="3782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dirty="0" err="1"/>
              <a:t>Berapa</a:t>
            </a:r>
            <a:r>
              <a:rPr lang="en-GB" sz="2400" dirty="0"/>
              <a:t> </a:t>
            </a:r>
            <a:r>
              <a:rPr lang="en-GB" sz="2400" dirty="0" err="1"/>
              <a:t>banyak</a:t>
            </a:r>
            <a:r>
              <a:rPr lang="en-GB" sz="2400" dirty="0"/>
              <a:t> yang </a:t>
            </a:r>
            <a:r>
              <a:rPr lang="en-GB" sz="2400" dirty="0" err="1"/>
              <a:t>diakui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5181601" y="2952690"/>
            <a:ext cx="5014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dirty="0" err="1"/>
              <a:t>Kapan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r>
              <a:rPr lang="en-GB" sz="2400" dirty="0" err="1"/>
              <a:t>kondisi</a:t>
            </a:r>
            <a:r>
              <a:rPr lang="en-GB" sz="2400" dirty="0"/>
              <a:t> </a:t>
            </a:r>
            <a:r>
              <a:rPr lang="en-GB" sz="2400" dirty="0" err="1"/>
              <a:t>seperti</a:t>
            </a:r>
            <a:r>
              <a:rPr lang="en-GB" sz="2400" dirty="0"/>
              <a:t> </a:t>
            </a:r>
            <a:r>
              <a:rPr lang="en-GB" sz="2400" dirty="0" err="1"/>
              <a:t>apa</a:t>
            </a:r>
            <a:r>
              <a:rPr lang="en-GB" sz="2400" dirty="0"/>
              <a:t> </a:t>
            </a:r>
            <a:r>
              <a:rPr lang="en-GB" sz="2400" dirty="0" err="1"/>
              <a:t>diakui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5181601" y="5391090"/>
            <a:ext cx="612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dirty="0" err="1"/>
              <a:t>Bagaimana</a:t>
            </a:r>
            <a:r>
              <a:rPr lang="en-GB" sz="2400" dirty="0"/>
              <a:t> </a:t>
            </a:r>
            <a:r>
              <a:rPr lang="en-GB" sz="2400" dirty="0" err="1"/>
              <a:t>disajikannya</a:t>
            </a:r>
            <a:r>
              <a:rPr lang="en-GB" sz="2400" dirty="0"/>
              <a:t> di </a:t>
            </a:r>
            <a:r>
              <a:rPr lang="en-GB" sz="2400" dirty="0" err="1"/>
              <a:t>Laporan</a:t>
            </a:r>
            <a:r>
              <a:rPr lang="en-GB" sz="2400" dirty="0"/>
              <a:t> </a:t>
            </a:r>
            <a:r>
              <a:rPr lang="en-GB" sz="2400" dirty="0" err="1"/>
              <a:t>Keuangan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2362200" y="4023374"/>
            <a:ext cx="23622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cs typeface="Arial" pitchFamily="34" charset="0"/>
              </a:rPr>
              <a:t>Pengukuran</a:t>
            </a:r>
            <a:endParaRPr lang="en-US" sz="2400" b="1" dirty="0"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62200" y="5257800"/>
            <a:ext cx="23622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cs typeface="Arial" pitchFamily="34" charset="0"/>
              </a:rPr>
              <a:t>Penyajian</a:t>
            </a:r>
            <a:endParaRPr lang="en-US" sz="2400" b="1" dirty="0">
              <a:cs typeface="Arial" pitchFamily="34" charset="0"/>
            </a:endParaRPr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 flipH="1">
            <a:off x="6177568" y="1246718"/>
            <a:ext cx="471866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096000" y="2057400"/>
            <a:ext cx="1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3543300" y="2438400"/>
            <a:ext cx="2552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0" idx="0"/>
          </p:cNvCxnSpPr>
          <p:nvPr/>
        </p:nvCxnSpPr>
        <p:spPr>
          <a:xfrm>
            <a:off x="3529854" y="2438400"/>
            <a:ext cx="13447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43300" y="4751294"/>
            <a:ext cx="0" cy="430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29853" y="3512386"/>
            <a:ext cx="0" cy="430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571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48999078"/>
              </p:ext>
            </p:extLst>
          </p:nvPr>
        </p:nvGraphicFramePr>
        <p:xfrm>
          <a:off x="0" y="1447800"/>
          <a:ext cx="9296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2819400" y="152400"/>
            <a:ext cx="6553200" cy="802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Penetapan Kebijakan Akuntansi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6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940708633"/>
              </p:ext>
            </p:extLst>
          </p:nvPr>
        </p:nvGraphicFramePr>
        <p:xfrm>
          <a:off x="609600" y="1371600"/>
          <a:ext cx="9982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1301646" y="291059"/>
            <a:ext cx="6248400" cy="6723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Pertimbangan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dalam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Penerapan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33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22048" y="410453"/>
            <a:ext cx="6553200" cy="7485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Konsistensi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penerapan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kebijakan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822048" y="1714500"/>
            <a:ext cx="8077200" cy="4191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738188">
              <a:buFont typeface="Wingdings" pitchFamily="2" charset="2"/>
              <a:buChar char="q"/>
              <a:defRPr/>
            </a:pPr>
            <a:r>
              <a:rPr lang="en-GB" sz="24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memilih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menerapkan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kebijakan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akuntansi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secara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konsisten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transaksi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peristiwa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kondisi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lainnya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serupa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,</a:t>
            </a:r>
          </a:p>
          <a:p>
            <a:pPr lvl="1" algn="just" defTabSz="738188">
              <a:defRPr/>
            </a:pPr>
            <a:r>
              <a:rPr lang="en-GB" sz="2400" dirty="0" err="1">
                <a:cs typeface="Arial" pitchFamily="34" charset="0"/>
                <a:sym typeface="Symbol" pitchFamily="18" charset="2"/>
              </a:rPr>
              <a:t>kecuali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PSAK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secara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spesifik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mengatur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atau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mengizinkan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pengelompokan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pos-pos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dengan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kebijakan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akuntansi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berbeda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adalah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hal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tepat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.</a:t>
            </a:r>
          </a:p>
          <a:p>
            <a:pPr marL="457200" lvl="1" indent="0" algn="just" defTabSz="738188">
              <a:buNone/>
              <a:defRPr/>
            </a:pPr>
            <a:endParaRPr lang="en-GB" sz="24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457200" lvl="1" indent="0" algn="just" defTabSz="738188">
              <a:buNone/>
              <a:defRPr/>
            </a:pPr>
            <a:endParaRPr lang="en-GB" sz="24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algn="just" defTabSz="738188">
              <a:buFont typeface="Wingdings" pitchFamily="2" charset="2"/>
              <a:buChar char="q"/>
              <a:defRPr/>
            </a:pPr>
            <a:r>
              <a:rPr lang="en-GB" sz="2400" dirty="0" err="1">
                <a:cs typeface="Arial" pitchFamily="34" charset="0"/>
                <a:sym typeface="Symbol" pitchFamily="18" charset="2"/>
              </a:rPr>
              <a:t>Jika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PSAK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mengatur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atau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mengizinkan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pengelompokkan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tersebut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,</a:t>
            </a:r>
          </a:p>
          <a:p>
            <a:pPr marL="576263" lvl="1" indent="-233363" algn="just" defTabSz="738188">
              <a:defRPr/>
            </a:pPr>
            <a:r>
              <a:rPr lang="sv-SE" sz="2400" dirty="0">
                <a:cs typeface="Arial" pitchFamily="34" charset="0"/>
                <a:sym typeface="Symbol" pitchFamily="18" charset="2"/>
              </a:rPr>
              <a:t>Maka kebijakan akuntansi yang tepat dipilih dan diterapkan secara konsisten untuk setiap kelompok.</a:t>
            </a:r>
            <a:endParaRPr lang="en-GB" dirty="0">
              <a:cs typeface="Arial" pitchFamily="34" charset="0"/>
              <a:sym typeface="Symbol" pitchFamily="18" charset="2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828800" y="1593689"/>
            <a:ext cx="8153400" cy="2362200"/>
          </a:xfrm>
          <a:prstGeom prst="roundRect">
            <a:avLst>
              <a:gd name="adj" fmla="val 637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828800" y="4267200"/>
            <a:ext cx="8153400" cy="1752600"/>
          </a:xfrm>
          <a:prstGeom prst="roundRect">
            <a:avLst>
              <a:gd name="adj" fmla="val 637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30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61207-CC93-4510-A77F-FB11D15D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61900"/>
            <a:ext cx="6596000" cy="7804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>
                <a:solidFill>
                  <a:schemeClr val="tx1"/>
                </a:solidFill>
                <a:latin typeface="Fjalla One" panose="02000506040000020004" pitchFamily="2" charset="0"/>
              </a:rPr>
              <a:t>Perubahan</a:t>
            </a:r>
            <a:r>
              <a:rPr lang="en-US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jalla One" panose="02000506040000020004" pitchFamily="2" charset="0"/>
              </a:rPr>
              <a:t>Kebijakan</a:t>
            </a:r>
            <a:r>
              <a:rPr lang="en-US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jalla One" panose="02000506040000020004" pitchFamily="2" charset="0"/>
              </a:rPr>
              <a:t>Akuntansi</a:t>
            </a:r>
            <a:endParaRPr lang="en-US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sp>
        <p:nvSpPr>
          <p:cNvPr id="5" name="Content Placeholder 7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Entitas mengubah suatu kebijakan akuntansi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:</a:t>
            </a:r>
          </a:p>
          <a:p>
            <a:pPr lvl="1">
              <a:spcAft>
                <a:spcPts val="600"/>
              </a:spcAft>
            </a:pPr>
            <a:r>
              <a:rPr lang="en-US" dirty="0" err="1"/>
              <a:t>Dipersyaratkan</a:t>
            </a:r>
            <a:r>
              <a:rPr lang="en-US" dirty="0"/>
              <a:t> oleh </a:t>
            </a:r>
            <a:r>
              <a:rPr lang="en-US" dirty="0" err="1"/>
              <a:t>suatu</a:t>
            </a:r>
            <a:r>
              <a:rPr lang="en-US" dirty="0"/>
              <a:t> PSAK; </a:t>
            </a:r>
            <a:r>
              <a:rPr lang="en-US" dirty="0" err="1"/>
              <a:t>atau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nn-NO" dirty="0"/>
              <a:t>informasi yang andal dan lebih relevan tentang dampak </a:t>
            </a:r>
            <a:r>
              <a:rPr lang="en-US" dirty="0" err="1"/>
              <a:t>transaksi</a:t>
            </a:r>
            <a:r>
              <a:rPr lang="en-US" dirty="0"/>
              <a:t>,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fi-FI" dirty="0"/>
              <a:t>keuangan, kinerja keuangan atau arus kas entitas.</a:t>
            </a:r>
          </a:p>
          <a:p>
            <a:pPr>
              <a:spcAft>
                <a:spcPts val="600"/>
              </a:spcAft>
            </a:pPr>
            <a:r>
              <a:rPr lang="fi-FI" dirty="0"/>
              <a:t>Pengguna perlu membandingkan laporan keuangan dari satu periode ke periode sehingga penerapan kebijakan yang konsisten diperlukan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0919" y="1522119"/>
            <a:ext cx="4352296" cy="48585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95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>
            <a:spLocks noGrp="1"/>
          </p:cNvSpPr>
          <p:nvPr>
            <p:ph sz="quarter" idx="10"/>
          </p:nvPr>
        </p:nvSpPr>
        <p:spPr>
          <a:xfrm>
            <a:off x="1714500" y="1537517"/>
            <a:ext cx="8763000" cy="4858583"/>
          </a:xfrm>
        </p:spPr>
        <p:txBody>
          <a:bodyPr>
            <a:normAutofit lnSpcReduction="10000"/>
          </a:bodyPr>
          <a:lstStyle/>
          <a:p>
            <a:pPr marL="349250" indent="-349250" algn="just">
              <a:buFont typeface="Wingdings" pitchFamily="2" charset="2"/>
              <a:buChar char="q"/>
            </a:pPr>
            <a:r>
              <a:rPr lang="fi-FI" sz="2400" b="1" dirty="0">
                <a:latin typeface="+mn-lt"/>
                <a:cs typeface="Arial" pitchFamily="34" charset="0"/>
              </a:rPr>
              <a:t>Bukan </a:t>
            </a:r>
            <a:r>
              <a:rPr lang="fi-FI" sz="2400" dirty="0">
                <a:latin typeface="+mn-lt"/>
                <a:cs typeface="Arial" pitchFamily="34" charset="0"/>
              </a:rPr>
              <a:t>merupakan perubahan kebijakan akuntansi</a:t>
            </a:r>
            <a:r>
              <a:rPr lang="en-GB" sz="2400" dirty="0">
                <a:latin typeface="+mn-lt"/>
                <a:cs typeface="Arial" pitchFamily="34" charset="0"/>
              </a:rPr>
              <a:t>:</a:t>
            </a:r>
          </a:p>
          <a:p>
            <a:pPr marL="685800" lvl="1" indent="-336550" algn="just">
              <a:buNone/>
            </a:pPr>
            <a:r>
              <a:rPr lang="en-GB" sz="2000" dirty="0">
                <a:latin typeface="+mn-lt"/>
                <a:cs typeface="Arial" pitchFamily="34" charset="0"/>
              </a:rPr>
              <a:t>1.	</a:t>
            </a:r>
            <a:r>
              <a:rPr lang="en-GB" sz="2200" dirty="0" err="1">
                <a:latin typeface="+mn-lt"/>
                <a:cs typeface="Arial" pitchFamily="34" charset="0"/>
              </a:rPr>
              <a:t>penerapan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suatu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kebijakan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akuntansi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untuk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transaksi</a:t>
            </a:r>
            <a:r>
              <a:rPr lang="en-GB" sz="2200" dirty="0">
                <a:latin typeface="+mn-lt"/>
                <a:cs typeface="Arial" pitchFamily="34" charset="0"/>
              </a:rPr>
              <a:t>, </a:t>
            </a:r>
            <a:r>
              <a:rPr lang="en-GB" sz="2200" dirty="0" err="1">
                <a:latin typeface="+mn-lt"/>
                <a:cs typeface="Arial" pitchFamily="34" charset="0"/>
              </a:rPr>
              <a:t>peristiwa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atau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kondisi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lainnya</a:t>
            </a:r>
            <a:r>
              <a:rPr lang="en-GB" sz="2200" dirty="0">
                <a:latin typeface="+mn-lt"/>
                <a:cs typeface="Arial" pitchFamily="34" charset="0"/>
              </a:rPr>
              <a:t> yang </a:t>
            </a:r>
            <a:r>
              <a:rPr lang="en-GB" sz="2200" u="sng" dirty="0" err="1">
                <a:latin typeface="+mn-lt"/>
                <a:cs typeface="Arial" pitchFamily="34" charset="0"/>
              </a:rPr>
              <a:t>berbeda</a:t>
            </a:r>
            <a:r>
              <a:rPr lang="en-GB" sz="2200" u="sng" dirty="0">
                <a:latin typeface="+mn-lt"/>
                <a:cs typeface="Arial" pitchFamily="34" charset="0"/>
              </a:rPr>
              <a:t> </a:t>
            </a:r>
            <a:r>
              <a:rPr lang="en-GB" sz="2200" u="sng" dirty="0" err="1">
                <a:latin typeface="+mn-lt"/>
                <a:cs typeface="Arial" pitchFamily="34" charset="0"/>
              </a:rPr>
              <a:t>secara</a:t>
            </a:r>
            <a:r>
              <a:rPr lang="en-GB" sz="2200" u="sng" dirty="0">
                <a:latin typeface="+mn-lt"/>
                <a:cs typeface="Arial" pitchFamily="34" charset="0"/>
              </a:rPr>
              <a:t> </a:t>
            </a:r>
            <a:r>
              <a:rPr lang="en-GB" sz="2200" u="sng" dirty="0" err="1">
                <a:latin typeface="+mn-lt"/>
                <a:cs typeface="Arial" pitchFamily="34" charset="0"/>
              </a:rPr>
              <a:t>substansi</a:t>
            </a:r>
            <a:r>
              <a:rPr lang="en-GB" sz="2200" u="sng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daripada</a:t>
            </a:r>
            <a:r>
              <a:rPr lang="en-GB" sz="2200" dirty="0">
                <a:latin typeface="+mn-lt"/>
                <a:cs typeface="Arial" pitchFamily="34" charset="0"/>
              </a:rPr>
              <a:t> yang </a:t>
            </a:r>
            <a:r>
              <a:rPr lang="en-GB" sz="2200" dirty="0" err="1">
                <a:latin typeface="+mn-lt"/>
                <a:cs typeface="Arial" pitchFamily="34" charset="0"/>
              </a:rPr>
              <a:t>terjadi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sebelumnya</a:t>
            </a:r>
            <a:r>
              <a:rPr lang="en-GB" sz="2200" dirty="0">
                <a:latin typeface="+mn-lt"/>
                <a:cs typeface="Arial" pitchFamily="34" charset="0"/>
              </a:rPr>
              <a:t>; dan</a:t>
            </a:r>
          </a:p>
          <a:p>
            <a:pPr marL="685800" lvl="1" indent="-336550" algn="just">
              <a:buFontTx/>
              <a:buAutoNum type="arabicPeriod" startAt="2"/>
            </a:pPr>
            <a:r>
              <a:rPr lang="en-GB" sz="2200" dirty="0" err="1">
                <a:latin typeface="+mn-lt"/>
                <a:cs typeface="Arial" pitchFamily="34" charset="0"/>
              </a:rPr>
              <a:t>penerapan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suatu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u="sng" dirty="0" err="1">
                <a:latin typeface="+mn-lt"/>
                <a:cs typeface="Arial" pitchFamily="34" charset="0"/>
              </a:rPr>
              <a:t>kebijakan</a:t>
            </a:r>
            <a:r>
              <a:rPr lang="en-GB" sz="2200" u="sng" dirty="0">
                <a:latin typeface="+mn-lt"/>
                <a:cs typeface="Arial" pitchFamily="34" charset="0"/>
              </a:rPr>
              <a:t> </a:t>
            </a:r>
            <a:r>
              <a:rPr lang="en-GB" sz="2200" u="sng" dirty="0" err="1">
                <a:latin typeface="+mn-lt"/>
                <a:cs typeface="Arial" pitchFamily="34" charset="0"/>
              </a:rPr>
              <a:t>akuntansi</a:t>
            </a:r>
            <a:r>
              <a:rPr lang="en-GB" sz="2200" u="sng" dirty="0">
                <a:latin typeface="+mn-lt"/>
                <a:cs typeface="Arial" pitchFamily="34" charset="0"/>
              </a:rPr>
              <a:t> </a:t>
            </a:r>
            <a:r>
              <a:rPr lang="en-GB" sz="2200" u="sng" dirty="0" err="1">
                <a:latin typeface="+mn-lt"/>
                <a:cs typeface="Arial" pitchFamily="34" charset="0"/>
              </a:rPr>
              <a:t>baru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untuk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transaksi</a:t>
            </a:r>
            <a:r>
              <a:rPr lang="en-GB" sz="2200" dirty="0">
                <a:latin typeface="+mn-lt"/>
                <a:cs typeface="Arial" pitchFamily="34" charset="0"/>
              </a:rPr>
              <a:t>, </a:t>
            </a:r>
            <a:r>
              <a:rPr lang="en-GB" sz="2200" dirty="0" err="1">
                <a:latin typeface="+mn-lt"/>
                <a:cs typeface="Arial" pitchFamily="34" charset="0"/>
              </a:rPr>
              <a:t>peristiwa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atau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kondisi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lainnya</a:t>
            </a:r>
            <a:r>
              <a:rPr lang="en-GB" sz="2200" dirty="0">
                <a:latin typeface="+mn-lt"/>
                <a:cs typeface="Arial" pitchFamily="34" charset="0"/>
              </a:rPr>
              <a:t> yang </a:t>
            </a:r>
            <a:r>
              <a:rPr lang="en-GB" sz="2200" dirty="0" err="1">
                <a:latin typeface="+mn-lt"/>
                <a:cs typeface="Arial" pitchFamily="34" charset="0"/>
              </a:rPr>
              <a:t>tidak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pernah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terjadi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sebelumnya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atau</a:t>
            </a:r>
            <a:r>
              <a:rPr lang="en-GB" sz="2200" dirty="0">
                <a:latin typeface="+mn-lt"/>
                <a:cs typeface="Arial" pitchFamily="34" charset="0"/>
              </a:rPr>
              <a:t> </a:t>
            </a:r>
            <a:r>
              <a:rPr lang="en-GB" sz="2200" dirty="0" err="1">
                <a:latin typeface="+mn-lt"/>
                <a:cs typeface="Arial" pitchFamily="34" charset="0"/>
              </a:rPr>
              <a:t>tidak</a:t>
            </a:r>
            <a:r>
              <a:rPr lang="en-GB" sz="2200" dirty="0">
                <a:latin typeface="+mn-lt"/>
                <a:cs typeface="Arial" pitchFamily="34" charset="0"/>
              </a:rPr>
              <a:t> material.</a:t>
            </a:r>
          </a:p>
          <a:p>
            <a:pPr marL="349250" lvl="1" indent="0" algn="just">
              <a:buNone/>
            </a:pPr>
            <a:endParaRPr lang="en-GB" sz="2200" dirty="0">
              <a:latin typeface="+mn-lt"/>
              <a:cs typeface="Arial" pitchFamily="34" charset="0"/>
            </a:endParaRPr>
          </a:p>
          <a:p>
            <a:pPr marL="349250" indent="-349250" algn="just">
              <a:buFont typeface="Wingdings" pitchFamily="2" charset="2"/>
              <a:buChar char="q"/>
            </a:pPr>
            <a:r>
              <a:rPr lang="en-GB" sz="2300" dirty="0" err="1">
                <a:latin typeface="+mn-lt"/>
                <a:cs typeface="Arial" pitchFamily="34" charset="0"/>
              </a:rPr>
              <a:t>Penerapan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awal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penilaian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aset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sesuai</a:t>
            </a:r>
            <a:r>
              <a:rPr lang="en-GB" sz="2300" dirty="0">
                <a:latin typeface="+mn-lt"/>
                <a:cs typeface="Arial" pitchFamily="34" charset="0"/>
              </a:rPr>
              <a:t> PSAK 216 : </a:t>
            </a:r>
            <a:r>
              <a:rPr lang="en-GB" sz="2300" dirty="0" err="1">
                <a:latin typeface="+mn-lt"/>
                <a:cs typeface="Arial" pitchFamily="34" charset="0"/>
              </a:rPr>
              <a:t>Aset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Tetap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atau</a:t>
            </a:r>
            <a:r>
              <a:rPr lang="en-GB" sz="2300" dirty="0">
                <a:latin typeface="+mn-lt"/>
                <a:cs typeface="Arial" pitchFamily="34" charset="0"/>
              </a:rPr>
              <a:t> PSAK 238 : </a:t>
            </a:r>
            <a:r>
              <a:rPr lang="en-GB" sz="2300" dirty="0" err="1">
                <a:latin typeface="+mn-lt"/>
                <a:cs typeface="Arial" pitchFamily="34" charset="0"/>
              </a:rPr>
              <a:t>Aset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Tidak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Berwujud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adalah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suatu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perubahan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dalam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kebijakan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akuntansi</a:t>
            </a:r>
            <a:r>
              <a:rPr lang="en-GB" sz="2300" dirty="0">
                <a:latin typeface="+mn-lt"/>
                <a:cs typeface="Arial" pitchFamily="34" charset="0"/>
              </a:rPr>
              <a:t> yang </a:t>
            </a:r>
            <a:r>
              <a:rPr lang="en-GB" sz="2300" dirty="0" err="1">
                <a:latin typeface="+mn-lt"/>
                <a:cs typeface="Arial" pitchFamily="34" charset="0"/>
              </a:rPr>
              <a:t>berhubungan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dengan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suatu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revaluasi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sesuai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dengan</a:t>
            </a:r>
            <a:r>
              <a:rPr lang="en-GB" sz="2300" dirty="0">
                <a:latin typeface="+mn-lt"/>
                <a:cs typeface="Arial" pitchFamily="34" charset="0"/>
              </a:rPr>
              <a:t> PSAK 216 </a:t>
            </a:r>
            <a:r>
              <a:rPr lang="en-GB" sz="2300" dirty="0" err="1">
                <a:latin typeface="+mn-lt"/>
                <a:cs typeface="Arial" pitchFamily="34" charset="0"/>
              </a:rPr>
              <a:t>atau</a:t>
            </a:r>
            <a:r>
              <a:rPr lang="en-GB" sz="2300" dirty="0">
                <a:latin typeface="+mn-lt"/>
                <a:cs typeface="Arial" pitchFamily="34" charset="0"/>
              </a:rPr>
              <a:t> PSAK 238, </a:t>
            </a:r>
            <a:r>
              <a:rPr lang="en-GB" sz="2300" dirty="0" err="1">
                <a:latin typeface="+mn-lt"/>
                <a:cs typeface="Arial" pitchFamily="34" charset="0"/>
              </a:rPr>
              <a:t>bukan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sesuai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dengan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Pernyataan</a:t>
            </a:r>
            <a:r>
              <a:rPr lang="en-GB" sz="2300" dirty="0">
                <a:latin typeface="+mn-lt"/>
                <a:cs typeface="Arial" pitchFamily="34" charset="0"/>
              </a:rPr>
              <a:t> </a:t>
            </a:r>
            <a:r>
              <a:rPr lang="en-GB" sz="2300" dirty="0" err="1">
                <a:latin typeface="+mn-lt"/>
                <a:cs typeface="Arial" pitchFamily="34" charset="0"/>
              </a:rPr>
              <a:t>ini</a:t>
            </a:r>
            <a:r>
              <a:rPr lang="en-GB" sz="2300" dirty="0">
                <a:latin typeface="+mn-lt"/>
                <a:cs typeface="Arial" pitchFamily="34" charset="0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67000" y="461900"/>
            <a:ext cx="5638800" cy="824753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1002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Bukan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Kebijakan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Akuntansi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23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>
            <a:spLocks noGrp="1"/>
          </p:cNvSpPr>
          <p:nvPr>
            <p:ph sz="quarter" idx="10"/>
          </p:nvPr>
        </p:nvSpPr>
        <p:spPr>
          <a:xfrm>
            <a:off x="1981200" y="1676400"/>
            <a:ext cx="8153400" cy="485858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en-GB" dirty="0" err="1">
                <a:latin typeface="+mj-lt"/>
                <a:cs typeface="Arial" pitchFamily="34" charset="0"/>
              </a:rPr>
              <a:t>Penerapan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Perubahan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Kebijakan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Akuntansi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bergantung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kepada</a:t>
            </a:r>
            <a:r>
              <a:rPr lang="en-GB" dirty="0">
                <a:latin typeface="+mj-lt"/>
                <a:cs typeface="Arial" pitchFamily="34" charset="0"/>
              </a:rPr>
              <a:t>:</a:t>
            </a:r>
          </a:p>
          <a:p>
            <a:pPr marL="806450" lvl="1" indent="-457200" algn="just">
              <a:spcBef>
                <a:spcPts val="600"/>
              </a:spcBef>
              <a:buFontTx/>
              <a:buAutoNum type="arabicPeriod"/>
            </a:pPr>
            <a:r>
              <a:rPr lang="en-GB" dirty="0" err="1">
                <a:latin typeface="+mj-lt"/>
                <a:cs typeface="Arial" pitchFamily="34" charset="0"/>
              </a:rPr>
              <a:t>Entitas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mencatat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perubahan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kebijakan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akuntansi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akibat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dari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penerapan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awal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suatu</a:t>
            </a:r>
            <a:r>
              <a:rPr lang="en-GB" dirty="0">
                <a:latin typeface="+mj-lt"/>
                <a:cs typeface="Arial" pitchFamily="34" charset="0"/>
              </a:rPr>
              <a:t> PSAK </a:t>
            </a:r>
            <a:r>
              <a:rPr lang="en-GB" dirty="0" err="1">
                <a:latin typeface="+mj-lt"/>
                <a:cs typeface="Arial" pitchFamily="34" charset="0"/>
              </a:rPr>
              <a:t>sebagaimana</a:t>
            </a:r>
            <a:r>
              <a:rPr lang="en-GB" dirty="0">
                <a:latin typeface="+mj-lt"/>
                <a:cs typeface="Arial" pitchFamily="34" charset="0"/>
              </a:rPr>
              <a:t> yang </a:t>
            </a:r>
            <a:r>
              <a:rPr lang="en-GB" dirty="0" err="1">
                <a:latin typeface="+mj-lt"/>
                <a:cs typeface="Arial" pitchFamily="34" charset="0"/>
              </a:rPr>
              <a:t>diatur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dalam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ketentuan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transisi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dalam</a:t>
            </a:r>
            <a:r>
              <a:rPr lang="en-GB" dirty="0">
                <a:latin typeface="+mj-lt"/>
                <a:cs typeface="Arial" pitchFamily="34" charset="0"/>
              </a:rPr>
              <a:t> PSAK </a:t>
            </a:r>
            <a:r>
              <a:rPr lang="en-GB" dirty="0" err="1">
                <a:latin typeface="+mj-lt"/>
                <a:cs typeface="Arial" pitchFamily="34" charset="0"/>
              </a:rPr>
              <a:t>tersebut</a:t>
            </a:r>
            <a:r>
              <a:rPr lang="en-GB" dirty="0">
                <a:latin typeface="+mj-lt"/>
                <a:cs typeface="Arial" pitchFamily="34" charset="0"/>
              </a:rPr>
              <a:t>, </a:t>
            </a:r>
            <a:r>
              <a:rPr lang="en-GB" dirty="0" err="1">
                <a:latin typeface="+mj-lt"/>
                <a:cs typeface="Arial" pitchFamily="34" charset="0"/>
              </a:rPr>
              <a:t>jika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ada</a:t>
            </a:r>
            <a:r>
              <a:rPr lang="en-GB" dirty="0">
                <a:latin typeface="+mj-lt"/>
                <a:cs typeface="Arial" pitchFamily="34" charset="0"/>
              </a:rPr>
              <a:t>;</a:t>
            </a:r>
          </a:p>
          <a:p>
            <a:pPr marL="806450" lvl="1" indent="-457200" algn="just">
              <a:spcBef>
                <a:spcPts val="600"/>
              </a:spcBef>
              <a:buFontTx/>
              <a:buAutoNum type="arabicPeriod"/>
            </a:pPr>
            <a:r>
              <a:rPr lang="en-GB" dirty="0" err="1">
                <a:latin typeface="+mj-lt"/>
                <a:cs typeface="Arial" pitchFamily="34" charset="0"/>
              </a:rPr>
              <a:t>Jika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tidak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ada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ketentuan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transisi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atau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perubahan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kebijakan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dilakukan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secara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sukarela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maka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entitas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menerapkan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perubahan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tersebut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dirty="0" err="1">
                <a:latin typeface="+mj-lt"/>
                <a:cs typeface="Arial" pitchFamily="34" charset="0"/>
              </a:rPr>
              <a:t>secara</a:t>
            </a:r>
            <a:r>
              <a:rPr lang="en-GB" dirty="0">
                <a:latin typeface="+mj-lt"/>
                <a:cs typeface="Arial" pitchFamily="34" charset="0"/>
              </a:rPr>
              <a:t> </a:t>
            </a:r>
            <a:r>
              <a:rPr lang="en-GB" b="1" dirty="0" err="1">
                <a:latin typeface="+mj-lt"/>
                <a:cs typeface="Arial" pitchFamily="34" charset="0"/>
              </a:rPr>
              <a:t>retrospektif</a:t>
            </a:r>
            <a:r>
              <a:rPr lang="en-GB" dirty="0">
                <a:latin typeface="+mj-lt"/>
                <a:cs typeface="Arial" pitchFamily="34" charset="0"/>
              </a:rPr>
              <a:t>.</a:t>
            </a:r>
            <a:endParaRPr lang="en-GB" sz="2000" dirty="0">
              <a:latin typeface="+mj-lt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154711" y="4362104"/>
            <a:ext cx="7284689" cy="2038696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b="1" dirty="0" err="1">
                <a:latin typeface="+mj-lt"/>
                <a:cs typeface="Arial" pitchFamily="34" charset="0"/>
              </a:rPr>
              <a:t>Penerapan</a:t>
            </a:r>
            <a:r>
              <a:rPr lang="en-US" sz="1800" b="1" dirty="0">
                <a:latin typeface="+mj-lt"/>
                <a:cs typeface="Arial" pitchFamily="34" charset="0"/>
              </a:rPr>
              <a:t> </a:t>
            </a:r>
            <a:r>
              <a:rPr lang="en-US" sz="1800" b="1" dirty="0" err="1">
                <a:latin typeface="+mj-lt"/>
                <a:cs typeface="Arial" pitchFamily="34" charset="0"/>
              </a:rPr>
              <a:t>retrospektif</a:t>
            </a:r>
            <a:r>
              <a:rPr lang="en-US" sz="1800" b="1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suatu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perubahan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kebijkan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akuntansi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baru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adalah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koreksi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pengakuan</a:t>
            </a:r>
            <a:r>
              <a:rPr lang="en-US" sz="1800" dirty="0">
                <a:latin typeface="+mj-lt"/>
                <a:cs typeface="Arial" pitchFamily="34" charset="0"/>
              </a:rPr>
              <a:t>, </a:t>
            </a:r>
            <a:r>
              <a:rPr lang="es-ES" sz="1800" dirty="0" err="1">
                <a:latin typeface="+mj-lt"/>
                <a:cs typeface="Arial" pitchFamily="34" charset="0"/>
              </a:rPr>
              <a:t>pengukuran</a:t>
            </a:r>
            <a:r>
              <a:rPr lang="es-ES" sz="1800" dirty="0">
                <a:latin typeface="+mj-lt"/>
                <a:cs typeface="Arial" pitchFamily="34" charset="0"/>
              </a:rPr>
              <a:t>, </a:t>
            </a:r>
            <a:r>
              <a:rPr lang="es-ES" sz="1800" dirty="0" err="1">
                <a:latin typeface="+mj-lt"/>
                <a:cs typeface="Arial" pitchFamily="34" charset="0"/>
              </a:rPr>
              <a:t>transaksi</a:t>
            </a:r>
            <a:r>
              <a:rPr lang="es-ES" sz="1800" dirty="0">
                <a:latin typeface="+mj-lt"/>
                <a:cs typeface="Arial" pitchFamily="34" charset="0"/>
              </a:rPr>
              <a:t>, </a:t>
            </a:r>
            <a:r>
              <a:rPr lang="es-ES" sz="1800" dirty="0" err="1">
                <a:latin typeface="+mj-lt"/>
                <a:cs typeface="Arial" pitchFamily="34" charset="0"/>
              </a:rPr>
              <a:t>peristiwa</a:t>
            </a:r>
            <a:r>
              <a:rPr lang="es-ES" sz="1800" dirty="0">
                <a:latin typeface="+mj-lt"/>
                <a:cs typeface="Arial" pitchFamily="34" charset="0"/>
              </a:rPr>
              <a:t> dan </a:t>
            </a:r>
            <a:r>
              <a:rPr lang="es-ES" sz="1800" dirty="0" err="1">
                <a:latin typeface="+mj-lt"/>
                <a:cs typeface="Arial" pitchFamily="34" charset="0"/>
              </a:rPr>
              <a:t>kondisi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lain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seolah-olah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kebijakan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tersebut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telah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diterapkan</a:t>
            </a:r>
            <a:r>
              <a:rPr lang="es-ES" sz="1800" dirty="0">
                <a:latin typeface="+mj-lt"/>
                <a:cs typeface="Arial" pitchFamily="34" charset="0"/>
              </a:rPr>
              <a:t>. 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b="1" dirty="0" err="1">
                <a:latin typeface="+mj-lt"/>
                <a:cs typeface="Arial" pitchFamily="34" charset="0"/>
              </a:rPr>
              <a:t>Penyajian</a:t>
            </a:r>
            <a:r>
              <a:rPr lang="en-US" sz="1800" b="1" dirty="0">
                <a:latin typeface="+mj-lt"/>
                <a:cs typeface="Arial" pitchFamily="34" charset="0"/>
              </a:rPr>
              <a:t> </a:t>
            </a:r>
            <a:r>
              <a:rPr lang="en-US" sz="1800" b="1" dirty="0" err="1">
                <a:latin typeface="+mj-lt"/>
                <a:cs typeface="Arial" pitchFamily="34" charset="0"/>
              </a:rPr>
              <a:t>kembali</a:t>
            </a:r>
            <a:r>
              <a:rPr lang="en-US" sz="1800" b="1" dirty="0">
                <a:latin typeface="+mj-lt"/>
                <a:cs typeface="Arial" pitchFamily="34" charset="0"/>
              </a:rPr>
              <a:t> </a:t>
            </a:r>
            <a:r>
              <a:rPr lang="en-US" sz="1800" b="1" dirty="0" err="1">
                <a:latin typeface="+mj-lt"/>
                <a:cs typeface="Arial" pitchFamily="34" charset="0"/>
              </a:rPr>
              <a:t>retrospektif</a:t>
            </a:r>
            <a:r>
              <a:rPr lang="en-US" sz="1800" b="1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adalah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koreksi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pengakuan</a:t>
            </a:r>
            <a:r>
              <a:rPr lang="en-US" sz="1800" dirty="0">
                <a:latin typeface="+mj-lt"/>
                <a:cs typeface="Arial" pitchFamily="34" charset="0"/>
              </a:rPr>
              <a:t>, </a:t>
            </a:r>
            <a:r>
              <a:rPr lang="es-ES" sz="1800" dirty="0" err="1">
                <a:latin typeface="+mj-lt"/>
                <a:cs typeface="Arial" pitchFamily="34" charset="0"/>
              </a:rPr>
              <a:t>pengukuran</a:t>
            </a:r>
            <a:r>
              <a:rPr lang="es-ES" sz="1800" dirty="0">
                <a:latin typeface="+mj-lt"/>
                <a:cs typeface="Arial" pitchFamily="34" charset="0"/>
              </a:rPr>
              <a:t>, dan </a:t>
            </a:r>
            <a:r>
              <a:rPr lang="es-ES" sz="1800" dirty="0" err="1">
                <a:latin typeface="+mj-lt"/>
                <a:cs typeface="Arial" pitchFamily="34" charset="0"/>
              </a:rPr>
              <a:t>pengungkapan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jumlah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s-ES" sz="1800" dirty="0" err="1">
                <a:latin typeface="+mj-lt"/>
                <a:cs typeface="Arial" pitchFamily="34" charset="0"/>
              </a:rPr>
              <a:t>unsur-unsur</a:t>
            </a:r>
            <a:r>
              <a:rPr lang="es-E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laporan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keuangan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seolah-olah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kesalahan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periode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lalu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tidak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pernah</a:t>
            </a:r>
            <a:r>
              <a:rPr lang="en-US" sz="1800" dirty="0"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latin typeface="+mj-lt"/>
                <a:cs typeface="Arial" pitchFamily="34" charset="0"/>
              </a:rPr>
              <a:t>terjadi</a:t>
            </a:r>
            <a:r>
              <a:rPr lang="en-US" sz="1800" dirty="0">
                <a:latin typeface="+mj-lt"/>
                <a:cs typeface="Arial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95800"/>
            <a:ext cx="1042468" cy="143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776932" y="685799"/>
            <a:ext cx="8662468" cy="3498477"/>
            <a:chOff x="252932" y="304800"/>
            <a:chExt cx="8662468" cy="3644154"/>
          </a:xfrm>
        </p:grpSpPr>
        <p:sp>
          <p:nvSpPr>
            <p:cNvPr id="6" name="Rounded Rectangle 5"/>
            <p:cNvSpPr/>
            <p:nvPr/>
          </p:nvSpPr>
          <p:spPr>
            <a:xfrm>
              <a:off x="252932" y="717176"/>
              <a:ext cx="8662468" cy="3231778"/>
            </a:xfrm>
            <a:prstGeom prst="roundRect">
              <a:avLst>
                <a:gd name="adj" fmla="val 709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57200" y="304800"/>
              <a:ext cx="5543862" cy="824753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1002">
              <a:schemeClr val="l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chemeClr val="tx1"/>
                  </a:solidFill>
                  <a:latin typeface="Fjalla One" panose="02000506040000020004" pitchFamily="2" charset="0"/>
                  <a:cs typeface="Arial" pitchFamily="34" charset="0"/>
                </a:rPr>
                <a:t>Penerapan</a:t>
              </a:r>
              <a:r>
                <a:rPr lang="en-US" sz="3200" dirty="0">
                  <a:solidFill>
                    <a:schemeClr val="tx1"/>
                  </a:solidFill>
                  <a:latin typeface="Fjalla One" panose="02000506040000020004" pitchFamily="2" charset="0"/>
                  <a:cs typeface="Arial" pitchFamily="34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Fjalla One" panose="02000506040000020004" pitchFamily="2" charset="0"/>
                  <a:cs typeface="Arial" pitchFamily="34" charset="0"/>
                </a:rPr>
                <a:t>Perubahan</a:t>
              </a:r>
              <a:r>
                <a:rPr lang="en-US" sz="3200" dirty="0">
                  <a:solidFill>
                    <a:schemeClr val="tx1"/>
                  </a:solidFill>
                  <a:latin typeface="Fjalla One" panose="02000506040000020004" pitchFamily="2" charset="0"/>
                  <a:cs typeface="Arial" pitchFamily="34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Fjalla One" panose="02000506040000020004" pitchFamily="2" charset="0"/>
                  <a:cs typeface="Arial" pitchFamily="34" charset="0"/>
                </a:rPr>
                <a:t>Kebijakan</a:t>
              </a:r>
              <a:endParaRPr lang="en-US" sz="32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3505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89027" y="1828800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 err="1">
                <a:latin typeface="+mj-lt"/>
                <a:cs typeface="Arial" pitchFamily="34" charset="0"/>
              </a:rPr>
              <a:t>Ketika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perubahan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kebijakan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akuntansi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diterapkan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secara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retrospektif</a:t>
            </a:r>
            <a:r>
              <a:rPr lang="en-GB" sz="2400" dirty="0">
                <a:latin typeface="+mj-lt"/>
                <a:cs typeface="Arial" pitchFamily="34" charset="0"/>
              </a:rPr>
              <a:t>, </a:t>
            </a:r>
            <a:r>
              <a:rPr lang="en-GB" sz="2400" dirty="0" err="1">
                <a:latin typeface="+mj-lt"/>
                <a:cs typeface="Arial" pitchFamily="34" charset="0"/>
              </a:rPr>
              <a:t>maka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entitas</a:t>
            </a:r>
            <a:r>
              <a:rPr lang="en-GB" sz="2400" dirty="0">
                <a:latin typeface="+mj-lt"/>
                <a:cs typeface="Arial" pitchFamily="34" charset="0"/>
              </a:rPr>
              <a:t> </a:t>
            </a:r>
            <a:r>
              <a:rPr lang="en-GB" sz="2400" dirty="0" err="1">
                <a:latin typeface="+mj-lt"/>
                <a:cs typeface="Arial" pitchFamily="34" charset="0"/>
              </a:rPr>
              <a:t>menyesuaikan</a:t>
            </a:r>
            <a:r>
              <a:rPr lang="en-GB" sz="2400" dirty="0">
                <a:latin typeface="+mj-lt"/>
                <a:cs typeface="Arial" pitchFamily="34" charset="0"/>
              </a:rPr>
              <a:t>:</a:t>
            </a:r>
            <a:endParaRPr lang="en-US" sz="2400" dirty="0">
              <a:latin typeface="+mj-lt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0027" y="3040796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Saldo</a:t>
            </a:r>
            <a:r>
              <a:rPr lang="en-GB" sz="2000" b="1" u="sng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awal</a:t>
            </a:r>
            <a:r>
              <a:rPr lang="en-GB" sz="2000" b="1" u="sng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setiap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komponen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ekuitas</a:t>
            </a:r>
            <a:r>
              <a:rPr lang="en-GB" sz="2000" dirty="0">
                <a:latin typeface="+mj-lt"/>
                <a:cs typeface="Arial" pitchFamily="34" charset="0"/>
              </a:rPr>
              <a:t> yang </a:t>
            </a:r>
            <a:r>
              <a:rPr lang="en-GB" sz="2000" dirty="0" err="1">
                <a:latin typeface="+mj-lt"/>
                <a:cs typeface="Arial" pitchFamily="34" charset="0"/>
              </a:rPr>
              <a:t>terpengaruh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untuk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periode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sajian</a:t>
            </a:r>
            <a:r>
              <a:rPr lang="en-GB" sz="2000" dirty="0">
                <a:latin typeface="+mj-lt"/>
                <a:cs typeface="Arial" pitchFamily="34" charset="0"/>
              </a:rPr>
              <a:t> paling </a:t>
            </a:r>
            <a:r>
              <a:rPr lang="en-GB" sz="2000" dirty="0" err="1">
                <a:latin typeface="+mj-lt"/>
                <a:cs typeface="Arial" pitchFamily="34" charset="0"/>
              </a:rPr>
              <a:t>awal</a:t>
            </a:r>
            <a:r>
              <a:rPr lang="en-GB" sz="2000" dirty="0">
                <a:latin typeface="+mj-lt"/>
                <a:cs typeface="Arial" pitchFamily="34" charset="0"/>
              </a:rPr>
              <a:t>.</a:t>
            </a:r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1027" y="4463534"/>
            <a:ext cx="6477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Jumlah</a:t>
            </a:r>
            <a:r>
              <a:rPr lang="en-GB" sz="2000" b="1" u="sng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komparatif</a:t>
            </a:r>
            <a:r>
              <a:rPr lang="en-GB" sz="2000" b="1" u="sng" dirty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lainnya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diungkapkan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untuk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setiap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periode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sajian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b="1" u="sng" dirty="0" err="1">
                <a:solidFill>
                  <a:srgbClr val="FF0000"/>
                </a:solidFill>
                <a:latin typeface="+mj-lt"/>
                <a:cs typeface="Arial" pitchFamily="34" charset="0"/>
              </a:rPr>
              <a:t>seolah-olah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kebijakan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akuntansi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baru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tersebut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sudah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diterapkan</a:t>
            </a:r>
            <a:r>
              <a:rPr lang="en-GB" sz="2000" dirty="0">
                <a:latin typeface="+mj-lt"/>
                <a:cs typeface="Arial" pitchFamily="34" charset="0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</a:rPr>
              <a:t>sebelumnya</a:t>
            </a:r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2828" y="2964597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+mj-lt"/>
                <a:cs typeface="Arial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74585" y="4342203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+mj-lt"/>
                <a:cs typeface="Arial" pitchFamily="34" charset="0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62201" y="366868"/>
            <a:ext cx="7141973" cy="54753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2064592" y="1965032"/>
            <a:ext cx="697662" cy="2761891"/>
            <a:chOff x="313765" y="2048435"/>
            <a:chExt cx="697662" cy="2761891"/>
          </a:xfrm>
          <a:solidFill>
            <a:schemeClr val="bg1">
              <a:lumMod val="65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313765" y="2048435"/>
              <a:ext cx="457200" cy="5827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6" name="Straight Connector 15"/>
            <p:cNvCxnSpPr>
              <a:stCxn id="14" idx="2"/>
            </p:cNvCxnSpPr>
            <p:nvPr/>
          </p:nvCxnSpPr>
          <p:spPr>
            <a:xfrm>
              <a:off x="542365" y="2631141"/>
              <a:ext cx="0" cy="86313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42365" y="3494275"/>
              <a:ext cx="219635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81000" y="2631141"/>
              <a:ext cx="0" cy="2179185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81000" y="4810326"/>
              <a:ext cx="630427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7B11B7-3D4F-4347-BB0A-E60598551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599" y="503000"/>
            <a:ext cx="7437200" cy="792400"/>
          </a:xfrm>
        </p:spPr>
        <p:txBody>
          <a:bodyPr/>
          <a:lstStyle/>
          <a:p>
            <a:r>
              <a:rPr lang="en-ID" dirty="0" err="1">
                <a:solidFill>
                  <a:schemeClr val="tx1"/>
                </a:solidFill>
                <a:latin typeface="Fjalla One" panose="02000506040000020004" pitchFamily="2" charset="0"/>
              </a:rPr>
              <a:t>Penerapan</a:t>
            </a:r>
            <a:r>
              <a:rPr lang="en-ID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Fjalla One" panose="02000506040000020004" pitchFamily="2" charset="0"/>
              </a:rPr>
              <a:t>Retrospektif</a:t>
            </a:r>
            <a:br>
              <a:rPr lang="en-ID" dirty="0">
                <a:solidFill>
                  <a:schemeClr val="tx1"/>
                </a:solidFill>
              </a:rPr>
            </a:b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29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4953000" y="2362200"/>
            <a:ext cx="72390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… </a:t>
            </a:r>
            <a:r>
              <a:rPr lang="en-GB" sz="2400" dirty="0" err="1">
                <a:latin typeface="+mn-lt"/>
                <a:cs typeface="Arial" pitchFamily="34" charset="0"/>
              </a:rPr>
              <a:t>ketika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penerapan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retrospektif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disyaratkan</a:t>
            </a:r>
            <a:r>
              <a:rPr lang="en-GB" sz="2400" dirty="0">
                <a:latin typeface="+mn-lt"/>
                <a:cs typeface="Arial" pitchFamily="34" charset="0"/>
              </a:rPr>
              <a:t>, </a:t>
            </a:r>
            <a:r>
              <a:rPr lang="en-GB" sz="2400" dirty="0" err="1">
                <a:latin typeface="+mn-lt"/>
                <a:cs typeface="Arial" pitchFamily="34" charset="0"/>
              </a:rPr>
              <a:t>maka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perubahan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kebijakan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akuntansi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diterapkan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secara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retrospektif</a:t>
            </a:r>
            <a:r>
              <a:rPr lang="en-GB" sz="2400" dirty="0">
                <a:latin typeface="+mn-lt"/>
                <a:cs typeface="Arial" pitchFamily="34" charset="0"/>
              </a:rPr>
              <a:t>, </a:t>
            </a:r>
            <a:r>
              <a:rPr lang="en-GB" sz="2400" dirty="0" err="1">
                <a:latin typeface="+mn-lt"/>
                <a:cs typeface="Arial" pitchFamily="34" charset="0"/>
              </a:rPr>
              <a:t>kecuali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sepanjang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b="1" dirty="0" err="1">
                <a:latin typeface="+mn-lt"/>
                <a:cs typeface="Arial" pitchFamily="34" charset="0"/>
              </a:rPr>
              <a:t>tidak</a:t>
            </a:r>
            <a:r>
              <a:rPr lang="en-GB" sz="2400" b="1" dirty="0">
                <a:latin typeface="+mn-lt"/>
                <a:cs typeface="Arial" pitchFamily="34" charset="0"/>
              </a:rPr>
              <a:t> </a:t>
            </a:r>
            <a:r>
              <a:rPr lang="en-GB" sz="2400" b="1" dirty="0" err="1">
                <a:latin typeface="+mn-lt"/>
                <a:cs typeface="Arial" pitchFamily="34" charset="0"/>
              </a:rPr>
              <a:t>praktis</a:t>
            </a:r>
            <a:r>
              <a:rPr lang="en-GB" sz="2400" dirty="0">
                <a:latin typeface="+mn-lt"/>
                <a:cs typeface="Arial" pitchFamily="34" charset="0"/>
              </a:rPr>
              <a:t>  </a:t>
            </a:r>
            <a:r>
              <a:rPr lang="en-GB" sz="2400" dirty="0" err="1">
                <a:latin typeface="+mn-lt"/>
                <a:cs typeface="Arial" pitchFamily="34" charset="0"/>
              </a:rPr>
              <a:t>untuk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menentukan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dampak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spesifik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periode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atau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dampak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kumulatif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periode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tersebut</a:t>
            </a:r>
            <a:r>
              <a:rPr lang="en-GB" sz="2400" dirty="0">
                <a:latin typeface="+mn-lt"/>
                <a:cs typeface="Arial" pitchFamily="34" charset="0"/>
              </a:rPr>
              <a:t>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1" y="228600"/>
            <a:ext cx="144743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i="1" dirty="0">
                <a:latin typeface="Imprint MT Shadow" pitchFamily="82" charset="0"/>
              </a:rPr>
              <a:t>!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543549" y="381000"/>
            <a:ext cx="5029200" cy="1219200"/>
          </a:xfrm>
          <a:prstGeom prst="wedgeRoundRectCallout">
            <a:avLst>
              <a:gd name="adj1" fmla="val -56462"/>
              <a:gd name="adj2" fmla="val 90498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Keterbatasan</a:t>
            </a:r>
            <a:r>
              <a:rPr lang="en-US" sz="32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Penerapan</a:t>
            </a:r>
            <a:r>
              <a:rPr lang="en-US" sz="32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Retrospektif</a:t>
            </a:r>
            <a:endParaRPr lang="en-US" sz="32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665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>
            <a:spLocks noGrp="1"/>
          </p:cNvSpPr>
          <p:nvPr>
            <p:ph type="title" idx="4294967295"/>
          </p:nvPr>
        </p:nvSpPr>
        <p:spPr>
          <a:xfrm>
            <a:off x="0" y="339725"/>
            <a:ext cx="8229600" cy="563563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Retrospektif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Tidak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Praktis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>
          <a:xfrm>
            <a:off x="1380565" y="1386457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9250" algn="just" defTabSz="738188">
              <a:spcBef>
                <a:spcPts val="1200"/>
              </a:spcBef>
              <a:buNone/>
            </a:pPr>
            <a:r>
              <a:rPr lang="en-GB" sz="2800" dirty="0" err="1">
                <a:latin typeface="+mj-lt"/>
                <a:cs typeface="Arial" pitchFamily="34" charset="0"/>
                <a:sym typeface="Symbol" pitchFamily="18" charset="2"/>
              </a:rPr>
              <a:t>Ketika</a:t>
            </a:r>
            <a:r>
              <a:rPr lang="en-GB" sz="28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800" dirty="0" err="1">
                <a:latin typeface="+mj-lt"/>
                <a:cs typeface="Arial" pitchFamily="34" charset="0"/>
                <a:sym typeface="Symbol" pitchFamily="18" charset="2"/>
              </a:rPr>
              <a:t>tidak</a:t>
            </a:r>
            <a:r>
              <a:rPr lang="en-GB" sz="28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800" dirty="0" err="1">
                <a:latin typeface="+mj-lt"/>
                <a:cs typeface="Arial" pitchFamily="34" charset="0"/>
                <a:sym typeface="Symbol" pitchFamily="18" charset="2"/>
              </a:rPr>
              <a:t>praktis</a:t>
            </a:r>
            <a:r>
              <a:rPr lang="en-GB" sz="28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800" dirty="0" err="1">
                <a:latin typeface="+mj-lt"/>
                <a:cs typeface="Arial" pitchFamily="34" charset="0"/>
                <a:sym typeface="Symbol" pitchFamily="18" charset="2"/>
              </a:rPr>
              <a:t>untuk</a:t>
            </a:r>
            <a:r>
              <a:rPr lang="en-GB" sz="28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800" dirty="0" err="1">
                <a:latin typeface="+mj-lt"/>
                <a:cs typeface="Arial" pitchFamily="34" charset="0"/>
                <a:sym typeface="Symbol" pitchFamily="18" charset="2"/>
              </a:rPr>
              <a:t>menentukan</a:t>
            </a:r>
            <a:r>
              <a:rPr lang="en-GB" sz="2400" dirty="0">
                <a:latin typeface="Arial" pitchFamily="34" charset="0"/>
                <a:cs typeface="Arial" pitchFamily="34" charset="0"/>
                <a:sym typeface="Symbol" pitchFamily="18" charset="2"/>
              </a:rPr>
              <a:t>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80565" y="2382917"/>
            <a:ext cx="3939988" cy="1447800"/>
          </a:xfrm>
          <a:prstGeom prst="roundRect">
            <a:avLst>
              <a:gd name="adj" fmla="val 12255"/>
            </a:avLst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Dampak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periode-spesifik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akibat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perubahan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kebijakan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akuntansi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dalam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informasi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komparatif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maka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entitas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03260" y="2057400"/>
            <a:ext cx="527572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defTabSz="738188">
              <a:spcBef>
                <a:spcPts val="1200"/>
              </a:spcBef>
              <a:buFont typeface="Wingdings" pitchFamily="2" charset="2"/>
              <a:buChar char="q"/>
            </a:pP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Menerapkan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kebijakan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akuntansi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baru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jumlah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tercatat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aset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dan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liabilitas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pada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paling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dimana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penerapan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retrospektif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adalah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praktis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mungkin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berjalan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dan</a:t>
            </a:r>
            <a:endParaRPr lang="en-GB" sz="2000" dirty="0">
              <a:latin typeface="+mj-lt"/>
              <a:cs typeface="Arial" pitchFamily="34" charset="0"/>
              <a:sym typeface="Symbol" pitchFamily="18" charset="2"/>
            </a:endParaRPr>
          </a:p>
          <a:p>
            <a:pPr marL="349250" indent="-349250" defTabSz="738188">
              <a:spcBef>
                <a:spcPts val="1200"/>
              </a:spcBef>
              <a:buFont typeface="Wingdings" pitchFamily="2" charset="2"/>
              <a:buChar char="q"/>
            </a:pP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Membuat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penyesuaian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saldo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setiap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komponen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ekuitas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yang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terpengaruh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itu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.</a:t>
            </a:r>
            <a:endParaRPr lang="en-US" sz="2000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47800" y="4299123"/>
            <a:ext cx="3939988" cy="1588994"/>
          </a:xfrm>
          <a:prstGeom prst="roundRect">
            <a:avLst>
              <a:gd name="adj" fmla="val 12255"/>
            </a:avLst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Dampak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kumulatif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dari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pada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berjalan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penerapan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kebijakan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akuntansi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baru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seluruh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lalu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maka</a:t>
            </a:r>
            <a:r>
              <a:rPr lang="en-GB" sz="2000" dirty="0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j-lt"/>
                <a:cs typeface="Arial" pitchFamily="34" charset="0"/>
                <a:sym typeface="Symbol" pitchFamily="18" charset="2"/>
              </a:rPr>
              <a:t>entitas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30155" y="4843701"/>
            <a:ext cx="548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Menyesuaikan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informasi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komparatif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menerapkan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kebijakan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akuntansi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baru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secara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prospektif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sejak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tanggal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praktis</a:t>
            </a:r>
            <a:r>
              <a:rPr lang="en-GB" sz="2000" dirty="0">
                <a:latin typeface="+mj-lt"/>
                <a:cs typeface="Arial" pitchFamily="34" charset="0"/>
                <a:sym typeface="Symbol" pitchFamily="18" charset="2"/>
              </a:rPr>
              <a:t> paling </a:t>
            </a:r>
            <a:r>
              <a:rPr lang="en-GB" sz="2000" dirty="0" err="1">
                <a:latin typeface="+mj-lt"/>
                <a:cs typeface="Arial" pitchFamily="34" charset="0"/>
                <a:sym typeface="Symbol" pitchFamily="18" charset="2"/>
              </a:rPr>
              <a:t>awal</a:t>
            </a:r>
            <a:endParaRPr lang="en-US" sz="2000" dirty="0">
              <a:latin typeface="+mj-lt"/>
            </a:endParaRPr>
          </a:p>
        </p:txBody>
      </p:sp>
      <p:cxnSp>
        <p:nvCxnSpPr>
          <p:cNvPr id="11" name="Straight Arrow Connector 10"/>
          <p:cNvCxnSpPr>
            <a:cxnSpLocks/>
            <a:stCxn id="6" idx="3"/>
          </p:cNvCxnSpPr>
          <p:nvPr/>
        </p:nvCxnSpPr>
        <p:spPr>
          <a:xfrm flipV="1">
            <a:off x="5320553" y="2535317"/>
            <a:ext cx="49306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  <a:stCxn id="6" idx="3"/>
          </p:cNvCxnSpPr>
          <p:nvPr/>
        </p:nvCxnSpPr>
        <p:spPr>
          <a:xfrm>
            <a:off x="5320553" y="3106817"/>
            <a:ext cx="493060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8" idx="3"/>
          </p:cNvCxnSpPr>
          <p:nvPr/>
        </p:nvCxnSpPr>
        <p:spPr>
          <a:xfrm>
            <a:off x="5387788" y="5093620"/>
            <a:ext cx="542367" cy="3609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326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1828800" y="1650436"/>
            <a:ext cx="90678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38188">
              <a:spcBef>
                <a:spcPts val="200"/>
              </a:spcBef>
              <a:buFont typeface="+mj-lt"/>
              <a:buAutoNum type="arabicPeriod"/>
              <a:defRPr/>
            </a:pPr>
            <a:r>
              <a:rPr lang="en-GB" sz="1800" dirty="0" err="1">
                <a:cs typeface="Arial" pitchFamily="34" charset="0"/>
                <a:sym typeface="Symbol" pitchFamily="18" charset="2"/>
              </a:rPr>
              <a:t>Judul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PSAK;</a:t>
            </a:r>
          </a:p>
          <a:p>
            <a:pPr defTabSz="738188">
              <a:spcBef>
                <a:spcPts val="200"/>
              </a:spcBef>
              <a:buFont typeface="+mj-lt"/>
              <a:buAutoNum type="arabicPeriod"/>
              <a:defRPr/>
            </a:pPr>
            <a:r>
              <a:rPr lang="en-GB" sz="1800" dirty="0" err="1">
                <a:cs typeface="Arial" pitchFamily="34" charset="0"/>
                <a:sym typeface="Symbol" pitchFamily="18" charset="2"/>
              </a:rPr>
              <a:t>Bahwa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perubahan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kebijakan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akuntansi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dilakukan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sesuai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dengan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ketentuan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transisinya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ketika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dapat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diterapkan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;</a:t>
            </a:r>
          </a:p>
          <a:p>
            <a:pPr defTabSz="738188">
              <a:spcBef>
                <a:spcPts val="200"/>
              </a:spcBef>
              <a:buFont typeface="+mj-lt"/>
              <a:buAutoNum type="arabicPeriod"/>
              <a:defRPr/>
            </a:pPr>
            <a:r>
              <a:rPr lang="en-GB" sz="1800" dirty="0" err="1">
                <a:cs typeface="Arial" pitchFamily="34" charset="0"/>
                <a:sym typeface="Symbol" pitchFamily="18" charset="2"/>
              </a:rPr>
              <a:t>Sifat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dari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perubahan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kebijakan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akuntansi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;</a:t>
            </a:r>
          </a:p>
          <a:p>
            <a:pPr defTabSz="738188">
              <a:spcBef>
                <a:spcPts val="200"/>
              </a:spcBef>
              <a:buFont typeface="+mj-lt"/>
              <a:buAutoNum type="arabicPeriod"/>
              <a:defRPr/>
            </a:pPr>
            <a:r>
              <a:rPr lang="en-GB" sz="1800" dirty="0" err="1">
                <a:cs typeface="Arial" pitchFamily="34" charset="0"/>
                <a:sym typeface="Symbol" pitchFamily="18" charset="2"/>
              </a:rPr>
              <a:t>Penjelasan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ketentuan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transisi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ketika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dapat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diterapkan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;</a:t>
            </a:r>
          </a:p>
          <a:p>
            <a:pPr defTabSz="738188">
              <a:spcBef>
                <a:spcPts val="200"/>
              </a:spcBef>
              <a:buFont typeface="+mj-lt"/>
              <a:buAutoNum type="arabicPeriod"/>
              <a:defRPr/>
            </a:pPr>
            <a:r>
              <a:rPr lang="en-GB" sz="1800" dirty="0" err="1">
                <a:cs typeface="Arial" pitchFamily="34" charset="0"/>
                <a:sym typeface="Symbol" pitchFamily="18" charset="2"/>
              </a:rPr>
              <a:t>Ketentuan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transisi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memiliki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dampak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pada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mendatang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ketika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dapat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diterapkan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;</a:t>
            </a:r>
          </a:p>
          <a:p>
            <a:pPr defTabSz="738188">
              <a:spcBef>
                <a:spcPts val="200"/>
              </a:spcBef>
              <a:buFont typeface="+mj-lt"/>
              <a:buAutoNum type="arabicPeriod"/>
              <a:defRPr/>
            </a:pPr>
            <a:r>
              <a:rPr lang="en-GB" sz="18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berjalan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setiap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sajian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sepanjang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jumlah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cs typeface="Arial" pitchFamily="34" charset="0"/>
                <a:sym typeface="Symbol" pitchFamily="18" charset="2"/>
              </a:rPr>
              <a:t>penyesuaian</a:t>
            </a:r>
            <a:r>
              <a:rPr lang="en-GB" sz="1800" dirty="0">
                <a:cs typeface="Arial" pitchFamily="34" charset="0"/>
                <a:sym typeface="Symbol" pitchFamily="18" charset="2"/>
              </a:rPr>
              <a:t>:</a:t>
            </a:r>
          </a:p>
          <a:p>
            <a:pPr marL="685800" lvl="1" indent="-334963" defTabSz="738188">
              <a:spcBef>
                <a:spcPts val="200"/>
              </a:spcBef>
              <a:buFont typeface="+mj-lt"/>
              <a:buAutoNum type="romanLcPeriod"/>
              <a:defRPr/>
            </a:pPr>
            <a:r>
              <a:rPr lang="en-GB" sz="16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setiap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item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laporan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keuangan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terkena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dampak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;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dan</a:t>
            </a:r>
            <a:endParaRPr lang="en-GB" sz="1600" dirty="0">
              <a:cs typeface="Arial" pitchFamily="34" charset="0"/>
              <a:sym typeface="Symbol" pitchFamily="18" charset="2"/>
            </a:endParaRPr>
          </a:p>
          <a:p>
            <a:pPr marL="695326" lvl="1" indent="-344488" defTabSz="738188">
              <a:spcBef>
                <a:spcPts val="200"/>
              </a:spcBef>
              <a:buFontTx/>
              <a:buAutoNum type="romanLcPeriod"/>
              <a:defRPr/>
            </a:pPr>
            <a:r>
              <a:rPr lang="en-GB" sz="1600" dirty="0">
                <a:cs typeface="Arial" pitchFamily="34" charset="0"/>
                <a:sym typeface="Symbol" pitchFamily="18" charset="2"/>
              </a:rPr>
              <a:t>LPS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dasar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dan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dilusian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jika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PSAK 233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diterapkan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atas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6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1600" dirty="0">
                <a:cs typeface="Arial" pitchFamily="34" charset="0"/>
                <a:sym typeface="Symbol" pitchFamily="18" charset="2"/>
              </a:rPr>
              <a:t>;</a:t>
            </a:r>
          </a:p>
          <a:p>
            <a:pPr marL="1144588" lvl="2" indent="-344488" defTabSz="738188">
              <a:spcBef>
                <a:spcPts val="200"/>
              </a:spcBef>
              <a:buFontTx/>
              <a:buAutoNum type="alphaLcParenR"/>
              <a:defRPr/>
            </a:pPr>
            <a:r>
              <a:rPr lang="en-GB" sz="1500" dirty="0" err="1">
                <a:cs typeface="Arial" pitchFamily="34" charset="0"/>
                <a:sym typeface="Symbol" pitchFamily="18" charset="2"/>
              </a:rPr>
              <a:t>Jumlah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penyesuaian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terkait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dengan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periode-periode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sebelum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disajikan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sepanjang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;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dan</a:t>
            </a:r>
            <a:endParaRPr lang="en-GB" sz="1500" dirty="0">
              <a:cs typeface="Arial" pitchFamily="34" charset="0"/>
              <a:sym typeface="Symbol" pitchFamily="18" charset="2"/>
            </a:endParaRPr>
          </a:p>
          <a:p>
            <a:pPr marL="1144588" lvl="2" indent="-344488" defTabSz="738188">
              <a:spcBef>
                <a:spcPts val="200"/>
              </a:spcBef>
              <a:buFontTx/>
              <a:buAutoNum type="alphaLcParenR"/>
              <a:defRPr/>
            </a:pPr>
            <a:r>
              <a:rPr lang="en-GB" sz="1500" dirty="0" err="1">
                <a:cs typeface="Arial" pitchFamily="34" charset="0"/>
                <a:sym typeface="Symbol" pitchFamily="18" charset="2"/>
              </a:rPr>
              <a:t>Jika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penerapan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retrospektif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tidak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suatu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tertentu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atau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periode-periode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sebelum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disajikan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keadaan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mendorong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ke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keberadaan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kondisi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itu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penjelasan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bagaimana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mulai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kapan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perubahan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kebijakan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akuntansi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1500" dirty="0" err="1">
                <a:cs typeface="Arial" pitchFamily="34" charset="0"/>
                <a:sym typeface="Symbol" pitchFamily="18" charset="2"/>
              </a:rPr>
              <a:t>diterapkan</a:t>
            </a:r>
            <a:r>
              <a:rPr lang="en-GB" sz="1500" dirty="0">
                <a:cs typeface="Arial" pitchFamily="34" charset="0"/>
                <a:sym typeface="Symbol" pitchFamily="18" charset="2"/>
              </a:rPr>
              <a:t>.</a:t>
            </a:r>
          </a:p>
          <a:p>
            <a:pPr marL="0" lvl="1" indent="4763" defTabSz="738188">
              <a:lnSpc>
                <a:spcPct val="95000"/>
              </a:lnSpc>
              <a:spcBef>
                <a:spcPct val="0"/>
              </a:spcBef>
              <a:buNone/>
              <a:defRPr/>
            </a:pPr>
            <a:endParaRPr lang="en-GB" sz="1500" dirty="0">
              <a:cs typeface="Arial" pitchFamily="34" charset="0"/>
              <a:sym typeface="Symbol" pitchFamily="18" charset="2"/>
            </a:endParaRPr>
          </a:p>
          <a:p>
            <a:pPr marL="0" lvl="1" indent="4763" defTabSz="738188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n-GB" sz="2000" b="1" dirty="0">
                <a:cs typeface="Arial" pitchFamily="34" charset="0"/>
                <a:sym typeface="Symbol" pitchFamily="18" charset="2"/>
              </a:rPr>
              <a:t>#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Laporan</a:t>
            </a:r>
            <a:r>
              <a:rPr lang="en-GB" sz="20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keuangan</a:t>
            </a:r>
            <a:r>
              <a:rPr lang="en-GB" sz="20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selanjutnya</a:t>
            </a:r>
            <a:r>
              <a:rPr lang="en-GB" sz="20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tidak</a:t>
            </a:r>
            <a:r>
              <a:rPr lang="en-GB" sz="20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perlu</a:t>
            </a:r>
            <a:r>
              <a:rPr lang="en-GB" sz="20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b="1" dirty="0" err="1">
                <a:cs typeface="Arial" pitchFamily="34" charset="0"/>
                <a:sym typeface="Symbol" pitchFamily="18" charset="2"/>
              </a:rPr>
              <a:t>mengulang</a:t>
            </a:r>
            <a:r>
              <a:rPr lang="en-GB" sz="2000" b="1" dirty="0">
                <a:latin typeface="Arial" pitchFamily="34" charset="0"/>
                <a:cs typeface="Arial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50692" y="228600"/>
            <a:ext cx="7090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Pengungkapan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Perubahan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Sukarela</a:t>
            </a:r>
            <a:endParaRPr lang="en-US" sz="36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82256" y="1348846"/>
            <a:ext cx="1865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/>
              <a:t>(Voluntary)</a:t>
            </a:r>
          </a:p>
        </p:txBody>
      </p:sp>
    </p:spTree>
    <p:extLst>
      <p:ext uri="{BB962C8B-B14F-4D97-AF65-F5344CB8AC3E}">
        <p14:creationId xmlns:p14="http://schemas.microsoft.com/office/powerpoint/2010/main" val="350991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2097741" y="1434353"/>
            <a:ext cx="8001000" cy="50530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 defTabSz="738188">
              <a:spcBef>
                <a:spcPts val="300"/>
              </a:spcBef>
              <a:buFont typeface="+mj-lt"/>
              <a:buAutoNum type="arabicPeriod"/>
              <a:defRPr/>
            </a:pP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Sifat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dari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perubahan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kebijakan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akuntansi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;</a:t>
            </a:r>
          </a:p>
          <a:p>
            <a:pPr marL="457200" indent="-457200" algn="just" defTabSz="738188">
              <a:spcBef>
                <a:spcPts val="300"/>
              </a:spcBef>
              <a:buFontTx/>
              <a:buAutoNum type="arabicPeriod"/>
              <a:defRPr/>
            </a:pP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Alasan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kenapa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penerapan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kebijakan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akuntansi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baru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memberikan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informasi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yang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andal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lebih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relevan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;</a:t>
            </a:r>
          </a:p>
          <a:p>
            <a:pPr marL="457200" indent="-457200" algn="just" defTabSz="738188">
              <a:spcBef>
                <a:spcPts val="300"/>
              </a:spcBef>
              <a:buFontTx/>
              <a:buAutoNum type="arabicPeriod"/>
              <a:defRPr/>
            </a:pP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Jumlah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penyesuaian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untuk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berjalan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setiap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lalu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sajian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sepanjang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praktis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,:</a:t>
            </a:r>
          </a:p>
          <a:p>
            <a:pPr marL="860425" lvl="1" indent="-403225" algn="just" defTabSz="738188">
              <a:spcBef>
                <a:spcPts val="300"/>
              </a:spcBef>
              <a:defRPr/>
            </a:pP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Penyesuaian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untuk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setiap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pos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laporan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keuangan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yang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terpengaruh;dan</a:t>
            </a:r>
            <a:endParaRPr lang="en-GB" sz="18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860425" lvl="1" indent="-403225" algn="just" defTabSz="738188">
              <a:spcBef>
                <a:spcPts val="300"/>
              </a:spcBef>
              <a:defRPr/>
            </a:pP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Penyesuaian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LPS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dasar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dan</a:t>
            </a:r>
            <a:r>
              <a:rPr lang="en-GB" sz="1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8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dilusian</a:t>
            </a:r>
            <a:r>
              <a:rPr lang="en-GB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;</a:t>
            </a:r>
          </a:p>
          <a:p>
            <a:pPr marL="457200" indent="-457200" algn="just" defTabSz="738188">
              <a:spcBef>
                <a:spcPts val="300"/>
              </a:spcBef>
              <a:buFontTx/>
              <a:buAutoNum type="arabicPeriod"/>
              <a:defRPr/>
            </a:pP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Jumlah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penyesuaian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yang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terkait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dengan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sebelum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periode-periode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tersebut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disajikan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sepanjang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praktis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;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dan</a:t>
            </a:r>
            <a:endParaRPr lang="en-GB" sz="19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457200" indent="-457200" algn="just" defTabSz="738188">
              <a:spcBef>
                <a:spcPts val="300"/>
              </a:spcBef>
              <a:buFontTx/>
              <a:buAutoNum type="arabicPeriod"/>
              <a:defRPr/>
            </a:pP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Keadaan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yang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membuat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keberadaan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kondisi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itu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penjelasan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bagaimana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sejak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kapan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perubahan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kebijakan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akuntansi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diterapkan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jika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penerapan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retrospektif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tidak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praktis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untuk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suatu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tertentu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atau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untuk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periode-periode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sebelum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periode-periode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tersebut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dirty="0" err="1">
                <a:latin typeface="Arial" pitchFamily="34" charset="0"/>
                <a:cs typeface="Arial" pitchFamily="34" charset="0"/>
                <a:sym typeface="Symbol" pitchFamily="18" charset="2"/>
              </a:rPr>
              <a:t>disajikan</a:t>
            </a:r>
            <a:r>
              <a:rPr lang="en-GB" sz="1900" dirty="0">
                <a:latin typeface="Arial" pitchFamily="34" charset="0"/>
                <a:cs typeface="Arial" pitchFamily="34" charset="0"/>
                <a:sym typeface="Symbol" pitchFamily="18" charset="2"/>
              </a:rPr>
              <a:t>.</a:t>
            </a:r>
          </a:p>
          <a:p>
            <a:pPr marL="344488" indent="-344488" algn="just" defTabSz="738188">
              <a:spcBef>
                <a:spcPts val="300"/>
              </a:spcBef>
              <a:buNone/>
              <a:defRPr/>
            </a:pPr>
            <a:endParaRPr lang="en-GB" sz="19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344488" indent="-344488" algn="just" defTabSz="738188">
              <a:spcBef>
                <a:spcPts val="300"/>
              </a:spcBef>
              <a:buNone/>
              <a:defRPr/>
            </a:pP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#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Laporan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keuangan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periode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selanjutnya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tidak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perlu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GB" sz="1900" b="1" dirty="0" err="1">
                <a:latin typeface="Arial" pitchFamily="34" charset="0"/>
                <a:cs typeface="Arial" pitchFamily="34" charset="0"/>
                <a:sym typeface="Symbol" pitchFamily="18" charset="2"/>
              </a:rPr>
              <a:t>mengulang</a:t>
            </a:r>
            <a:r>
              <a:rPr lang="en-GB" sz="1900" b="1" dirty="0">
                <a:latin typeface="Arial" pitchFamily="34" charset="0"/>
                <a:cs typeface="Arial" pitchFamily="34" charset="0"/>
                <a:sym typeface="Symbol" pitchFamily="18" charset="2"/>
              </a:rPr>
              <a:t>.</a:t>
            </a:r>
            <a:endParaRPr lang="en-GB" sz="1900" b="1" i="1" dirty="0"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339144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Pengungkapan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Perubahan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Sukarela</a:t>
            </a:r>
            <a:endParaRPr lang="en-US" sz="3600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48600" y="1023659"/>
            <a:ext cx="1626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/>
              <a:t>(Voluntary)</a:t>
            </a:r>
          </a:p>
        </p:txBody>
      </p:sp>
    </p:spTree>
    <p:extLst>
      <p:ext uri="{BB962C8B-B14F-4D97-AF65-F5344CB8AC3E}">
        <p14:creationId xmlns:p14="http://schemas.microsoft.com/office/powerpoint/2010/main" val="3835865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 txBox="1">
            <a:spLocks noChangeArrowheads="1"/>
          </p:cNvSpPr>
          <p:nvPr/>
        </p:nvSpPr>
        <p:spPr>
          <a:xfrm>
            <a:off x="1968285" y="1444513"/>
            <a:ext cx="8077200" cy="125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738188">
              <a:buNone/>
              <a:defRPr/>
            </a:pPr>
            <a:r>
              <a:rPr lang="en-GB" sz="2400" dirty="0" err="1">
                <a:cs typeface="Arial" pitchFamily="34" charset="0"/>
                <a:sym typeface="Symbol" pitchFamily="18" charset="2"/>
              </a:rPr>
              <a:t>Ketika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belum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menerapkan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suatu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PSAK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baru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telah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diterbitkan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tetapi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belum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efektif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berlaku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maka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dirty="0" err="1">
                <a:cs typeface="Arial" pitchFamily="34" charset="0"/>
                <a:sym typeface="Symbol" pitchFamily="18" charset="2"/>
              </a:rPr>
              <a:t>mengungkapkan</a:t>
            </a:r>
            <a:r>
              <a:rPr lang="en-GB" sz="2400" dirty="0">
                <a:cs typeface="Arial" pitchFamily="34" charset="0"/>
                <a:sym typeface="Symbol" pitchFamily="18" charset="2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3124200" y="356596"/>
            <a:ext cx="49503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Fjalla One" panose="02000506040000020004" pitchFamily="2" charset="0"/>
                <a:cs typeface="Arial" pitchFamily="34" charset="0"/>
              </a:rPr>
              <a:t>PSAK </a:t>
            </a:r>
            <a:r>
              <a:rPr lang="en-US" sz="4000" dirty="0" err="1">
                <a:latin typeface="Fjalla One" panose="02000506040000020004" pitchFamily="2" charset="0"/>
                <a:cs typeface="Arial" pitchFamily="34" charset="0"/>
              </a:rPr>
              <a:t>baru</a:t>
            </a:r>
            <a:r>
              <a:rPr lang="en-US" sz="40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  <a:cs typeface="Arial" pitchFamily="34" charset="0"/>
              </a:rPr>
              <a:t>belum</a:t>
            </a:r>
            <a:r>
              <a:rPr lang="en-US" sz="40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  <a:cs typeface="Arial" pitchFamily="34" charset="0"/>
              </a:rPr>
              <a:t>Efektif</a:t>
            </a:r>
            <a:endParaRPr lang="en-US" sz="4000" dirty="0">
              <a:latin typeface="Fjalla One" panose="02000506040000020004" pitchFamily="2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981200" y="2895600"/>
            <a:ext cx="8229600" cy="2522495"/>
            <a:chOff x="762000" y="3044279"/>
            <a:chExt cx="8229600" cy="2522495"/>
          </a:xfrm>
        </p:grpSpPr>
        <p:sp>
          <p:nvSpPr>
            <p:cNvPr id="6" name="Rectangle 5"/>
            <p:cNvSpPr/>
            <p:nvPr/>
          </p:nvSpPr>
          <p:spPr>
            <a:xfrm>
              <a:off x="1210236" y="3146612"/>
              <a:ext cx="212141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 </a:t>
              </a:r>
              <a:r>
                <a:rPr lang="en-GB" sz="2400" dirty="0" err="1">
                  <a:cs typeface="Arial" pitchFamily="34" charset="0"/>
                  <a:sym typeface="Symbol" pitchFamily="18" charset="2"/>
                </a:rPr>
                <a:t>Fakta</a:t>
              </a:r>
              <a:r>
                <a:rPr lang="en-GB" sz="2400" dirty="0">
                  <a:cs typeface="Arial" pitchFamily="34" charset="0"/>
                  <a:sym typeface="Symbol" pitchFamily="18" charset="2"/>
                </a:rPr>
                <a:t> </a:t>
              </a:r>
              <a:r>
                <a:rPr lang="en-GB" sz="2400" dirty="0" err="1">
                  <a:cs typeface="Arial" pitchFamily="34" charset="0"/>
                  <a:sym typeface="Symbol" pitchFamily="18" charset="2"/>
                </a:rPr>
                <a:t>tersebut</a:t>
              </a:r>
              <a:r>
                <a:rPr lang="en-GB" sz="2400" dirty="0">
                  <a:cs typeface="Arial" pitchFamily="34" charset="0"/>
                  <a:sym typeface="Symbol" pitchFamily="18" charset="2"/>
                </a:rPr>
                <a:t>.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2000" y="3044279"/>
              <a:ext cx="49885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762000" y="3886200"/>
              <a:ext cx="8229600" cy="1680574"/>
              <a:chOff x="304800" y="4204447"/>
              <a:chExt cx="8229600" cy="168057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38200" y="4315361"/>
                <a:ext cx="76962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Informasi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relevan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yang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dapat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diestimasi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secara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wajar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atau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dapat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diketahui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untuk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menilai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dampak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yang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mungkin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atas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penerapan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PSAK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baru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tersebut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pada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laporan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keuangan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pada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periode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awal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 </a:t>
                </a:r>
                <a:r>
                  <a:rPr lang="en-GB" sz="2400" dirty="0" err="1">
                    <a:cs typeface="Arial" pitchFamily="34" charset="0"/>
                    <a:sym typeface="Symbol" pitchFamily="18" charset="2"/>
                  </a:rPr>
                  <a:t>penerapannya</a:t>
                </a:r>
                <a:r>
                  <a:rPr lang="en-GB" sz="2400" dirty="0">
                    <a:cs typeface="Arial" pitchFamily="34" charset="0"/>
                    <a:sym typeface="Symbol" pitchFamily="18" charset="2"/>
                  </a:rPr>
                  <a:t>.</a:t>
                </a:r>
                <a:endParaRPr lang="en-US" sz="24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04800" y="4204447"/>
                <a:ext cx="49885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</p:grpSp>
      </p:grpSp>
      <p:sp>
        <p:nvSpPr>
          <p:cNvPr id="12" name="Left Bracket 11"/>
          <p:cNvSpPr/>
          <p:nvPr/>
        </p:nvSpPr>
        <p:spPr>
          <a:xfrm>
            <a:off x="1752601" y="2962075"/>
            <a:ext cx="249427" cy="2173941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/>
          <p:cNvSpPr/>
          <p:nvPr/>
        </p:nvSpPr>
        <p:spPr>
          <a:xfrm flipH="1">
            <a:off x="10113774" y="2997934"/>
            <a:ext cx="249427" cy="2173941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98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 idx="4294967295"/>
          </p:nvPr>
        </p:nvSpPr>
        <p:spPr>
          <a:xfrm>
            <a:off x="0" y="606425"/>
            <a:ext cx="8458200" cy="585788"/>
          </a:xfrm>
        </p:spPr>
        <p:txBody>
          <a:bodyPr>
            <a:noAutofit/>
          </a:bodyPr>
          <a:lstStyle/>
          <a:p>
            <a:pPr marL="228600" indent="0" algn="ctr"/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</a:rPr>
              <a:t>Pengungkapan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</a:rPr>
              <a:t> PSAK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</a:rPr>
              <a:t>Baru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</a:rPr>
              <a:t>belum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</a:rPr>
              <a:t>Efektif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2181386" y="1828800"/>
            <a:ext cx="6958042" cy="434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cs typeface="Arial" pitchFamily="34" charset="0"/>
              </a:rPr>
              <a:t>Judul</a:t>
            </a:r>
            <a:r>
              <a:rPr lang="en-US" sz="2400" dirty="0">
                <a:cs typeface="Arial" pitchFamily="34" charset="0"/>
              </a:rPr>
              <a:t> PSAK </a:t>
            </a:r>
            <a:r>
              <a:rPr lang="en-US" sz="2400" dirty="0" err="1">
                <a:cs typeface="Arial" pitchFamily="34" charset="0"/>
              </a:rPr>
              <a:t>baru</a:t>
            </a:r>
            <a:r>
              <a:rPr lang="en-US" sz="2400" dirty="0">
                <a:cs typeface="Arial" pitchFamily="34" charset="0"/>
              </a:rPr>
              <a:t>;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cs typeface="Arial" pitchFamily="34" charset="0"/>
              </a:rPr>
              <a:t>Sifat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perubahan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standar</a:t>
            </a:r>
            <a:r>
              <a:rPr lang="en-US" sz="2400" dirty="0">
                <a:cs typeface="Arial" pitchFamily="34" charset="0"/>
              </a:rPr>
              <a:t> yang </a:t>
            </a:r>
            <a:r>
              <a:rPr lang="en-US" sz="2400" dirty="0" err="1">
                <a:cs typeface="Arial" pitchFamily="34" charset="0"/>
              </a:rPr>
              <a:t>belum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berlaku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efektif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atau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perubahan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kebijakan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akuntansi</a:t>
            </a:r>
            <a:r>
              <a:rPr lang="en-US" sz="2400" dirty="0">
                <a:cs typeface="Arial" pitchFamily="34" charset="0"/>
              </a:rPr>
              <a:t>;</a:t>
            </a:r>
          </a:p>
          <a:p>
            <a:pPr marL="457200" indent="-457200">
              <a:buFont typeface="+mj-lt"/>
              <a:buAutoNum type="arabicParenR"/>
            </a:pPr>
            <a:r>
              <a:rPr lang="it-IT" sz="2400" dirty="0">
                <a:cs typeface="Arial" pitchFamily="34" charset="0"/>
              </a:rPr>
              <a:t>Tanggal di mana penerapan PSAK disyaratkan;</a:t>
            </a:r>
          </a:p>
          <a:p>
            <a:pPr marL="457200" indent="-457200">
              <a:buFont typeface="+mj-lt"/>
              <a:buAutoNum type="arabicParenR"/>
            </a:pPr>
            <a:r>
              <a:rPr lang="it-IT" sz="2400" dirty="0">
                <a:cs typeface="Arial" pitchFamily="34" charset="0"/>
              </a:rPr>
              <a:t>Tanggal di mana entitas berencana untuk menerapkan </a:t>
            </a:r>
            <a:r>
              <a:rPr lang="en-US" sz="2400" dirty="0">
                <a:cs typeface="Arial" pitchFamily="34" charset="0"/>
              </a:rPr>
              <a:t>PSAK </a:t>
            </a:r>
            <a:r>
              <a:rPr lang="en-US" sz="2400" dirty="0" err="1">
                <a:cs typeface="Arial" pitchFamily="34" charset="0"/>
              </a:rPr>
              <a:t>awalnya</a:t>
            </a:r>
            <a:r>
              <a:rPr lang="en-US" sz="2400" dirty="0">
                <a:cs typeface="Arial" pitchFamily="34" charset="0"/>
              </a:rPr>
              <a:t>; </a:t>
            </a:r>
            <a:r>
              <a:rPr lang="en-US" sz="2400" dirty="0" err="1">
                <a:cs typeface="Arial" pitchFamily="34" charset="0"/>
              </a:rPr>
              <a:t>dan</a:t>
            </a:r>
            <a:endParaRPr lang="en-US" sz="2400" dirty="0">
              <a:cs typeface="Arial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cs typeface="Arial" pitchFamily="34" charset="0"/>
              </a:rPr>
              <a:t>Suatu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Pernyataan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tentang</a:t>
            </a:r>
            <a:r>
              <a:rPr lang="en-US" sz="2400" dirty="0">
                <a:cs typeface="Arial" pitchFamily="34" charset="0"/>
              </a:rPr>
              <a:t>, </a:t>
            </a:r>
            <a:r>
              <a:rPr lang="en-US" sz="2400" dirty="0" err="1">
                <a:cs typeface="Arial" pitchFamily="34" charset="0"/>
              </a:rPr>
              <a:t>apakah</a:t>
            </a:r>
            <a:r>
              <a:rPr lang="en-US" sz="2400" dirty="0">
                <a:cs typeface="Arial" pitchFamily="34" charset="0"/>
              </a:rPr>
              <a:t>: </a:t>
            </a:r>
          </a:p>
          <a:p>
            <a:pPr lvl="1"/>
            <a:r>
              <a:rPr lang="en-US" sz="2200" dirty="0" err="1">
                <a:cs typeface="Arial" pitchFamily="34" charset="0"/>
              </a:rPr>
              <a:t>Suatu</a:t>
            </a:r>
            <a:r>
              <a:rPr lang="en-US" sz="2200" dirty="0">
                <a:cs typeface="Arial" pitchFamily="34" charset="0"/>
              </a:rPr>
              <a:t>  </a:t>
            </a:r>
            <a:r>
              <a:rPr lang="en-US" sz="2200" dirty="0" err="1">
                <a:cs typeface="Arial" pitchFamily="34" charset="0"/>
              </a:rPr>
              <a:t>pembahasan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mengenai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dampak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penerapan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awal</a:t>
            </a:r>
            <a:r>
              <a:rPr lang="en-US" sz="2200" dirty="0">
                <a:cs typeface="Arial" pitchFamily="34" charset="0"/>
              </a:rPr>
              <a:t>  PSAK </a:t>
            </a:r>
            <a:r>
              <a:rPr lang="en-US" sz="2200" dirty="0" err="1">
                <a:cs typeface="Arial" pitchFamily="34" charset="0"/>
              </a:rPr>
              <a:t>atas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laporan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keuangan</a:t>
            </a:r>
            <a:r>
              <a:rPr lang="en-US" sz="2200" dirty="0">
                <a:cs typeface="Arial" pitchFamily="34" charset="0"/>
              </a:rPr>
              <a:t>; </a:t>
            </a:r>
            <a:r>
              <a:rPr lang="en-US" sz="2200" dirty="0" err="1">
                <a:cs typeface="Arial" pitchFamily="34" charset="0"/>
              </a:rPr>
              <a:t>atau</a:t>
            </a:r>
            <a:r>
              <a:rPr lang="en-US" sz="2200" dirty="0">
                <a:cs typeface="Arial" pitchFamily="34" charset="0"/>
              </a:rPr>
              <a:t> </a:t>
            </a:r>
          </a:p>
          <a:p>
            <a:pPr lvl="1"/>
            <a:r>
              <a:rPr lang="en-US" sz="2200" dirty="0" err="1">
                <a:cs typeface="Arial" pitchFamily="34" charset="0"/>
              </a:rPr>
              <a:t>jika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dampak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tidak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dapat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diketahui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atau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diestimasi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secara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wajar</a:t>
            </a:r>
            <a:r>
              <a:rPr lang="en-US" sz="2200" dirty="0">
                <a:cs typeface="Arial" pitchFamily="34" charset="0"/>
              </a:rPr>
              <a:t>, </a:t>
            </a:r>
            <a:r>
              <a:rPr lang="en-US" sz="2200" dirty="0" err="1">
                <a:cs typeface="Arial" pitchFamily="34" charset="0"/>
              </a:rPr>
              <a:t>pernyataan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atas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hal</a:t>
            </a:r>
            <a:r>
              <a:rPr lang="en-US" sz="2200" dirty="0">
                <a:cs typeface="Arial" pitchFamily="34" charset="0"/>
              </a:rPr>
              <a:t> </a:t>
            </a:r>
            <a:r>
              <a:rPr lang="en-US" sz="2200" dirty="0" err="1">
                <a:cs typeface="Arial" pitchFamily="34" charset="0"/>
              </a:rPr>
              <a:t>itu</a:t>
            </a:r>
            <a:r>
              <a:rPr lang="en-US" sz="2200" dirty="0">
                <a:cs typeface="Arial" pitchFamily="34" charset="0"/>
              </a:rPr>
              <a:t>.</a:t>
            </a:r>
          </a:p>
        </p:txBody>
      </p:sp>
      <p:pic>
        <p:nvPicPr>
          <p:cNvPr id="8" name="Picture 11" descr="C:\Program Files\Microsoft Office\Clipart\standard\stddir3\pe0153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8915400" y="1600200"/>
            <a:ext cx="1600200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eft Bracket 8"/>
          <p:cNvSpPr/>
          <p:nvPr/>
        </p:nvSpPr>
        <p:spPr>
          <a:xfrm>
            <a:off x="1791511" y="1752600"/>
            <a:ext cx="252442" cy="3810000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90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882502"/>
            <a:ext cx="1720760" cy="169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7"/>
          <p:cNvSpPr>
            <a:spLocks noGrp="1"/>
          </p:cNvSpPr>
          <p:nvPr>
            <p:ph idx="4294967295"/>
          </p:nvPr>
        </p:nvSpPr>
        <p:spPr>
          <a:xfrm>
            <a:off x="0" y="2254250"/>
            <a:ext cx="8534400" cy="3352800"/>
          </a:xfrm>
        </p:spPr>
        <p:txBody>
          <a:bodyPr/>
          <a:lstStyle/>
          <a:p>
            <a:pPr marL="0" indent="0">
              <a:buNone/>
            </a:pP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 marL="265113" lvl="1" indent="-265113">
              <a:buFont typeface="Arial" pitchFamily="34" charset="0"/>
              <a:buChar char="√"/>
            </a:pPr>
            <a:r>
              <a:rPr lang="en-GB" sz="2000" dirty="0" err="1">
                <a:latin typeface="+mn-lt"/>
                <a:cs typeface="Arial" pitchFamily="34" charset="0"/>
              </a:rPr>
              <a:t>Estimasi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harus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melibatkan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pertimbangan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entitas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berdasarkan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informasi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terkini</a:t>
            </a:r>
            <a:r>
              <a:rPr lang="en-GB" sz="2000" dirty="0">
                <a:latin typeface="+mn-lt"/>
                <a:cs typeface="Arial" pitchFamily="34" charset="0"/>
              </a:rPr>
              <a:t> yang </a:t>
            </a:r>
            <a:r>
              <a:rPr lang="en-GB" sz="2000" dirty="0" err="1">
                <a:latin typeface="+mn-lt"/>
                <a:cs typeface="Arial" pitchFamily="34" charset="0"/>
              </a:rPr>
              <a:t>tersedia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dan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dapat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diandalkan</a:t>
            </a:r>
            <a:r>
              <a:rPr lang="en-GB" sz="2000" dirty="0">
                <a:latin typeface="+mn-lt"/>
                <a:cs typeface="Arial" pitchFamily="34" charset="0"/>
              </a:rPr>
              <a:t>.</a:t>
            </a:r>
          </a:p>
          <a:p>
            <a:pPr marL="265113" lvl="1" indent="-265113">
              <a:buNone/>
            </a:pPr>
            <a:endParaRPr lang="en-GB" sz="2000" dirty="0">
              <a:latin typeface="+mn-lt"/>
              <a:cs typeface="Arial" pitchFamily="34" charset="0"/>
            </a:endParaRPr>
          </a:p>
          <a:p>
            <a:pPr marL="265113" lvl="1" indent="-265113">
              <a:buFont typeface="Arial" pitchFamily="34" charset="0"/>
              <a:buChar char="√"/>
            </a:pPr>
            <a:r>
              <a:rPr lang="en-GB" sz="2000" dirty="0" err="1">
                <a:latin typeface="+mn-lt"/>
                <a:cs typeface="Arial" pitchFamily="34" charset="0"/>
              </a:rPr>
              <a:t>Banyak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hal</a:t>
            </a:r>
            <a:r>
              <a:rPr lang="en-GB" sz="2000" dirty="0">
                <a:latin typeface="+mn-lt"/>
                <a:cs typeface="Arial" pitchFamily="34" charset="0"/>
              </a:rPr>
              <a:t> yang </a:t>
            </a:r>
            <a:r>
              <a:rPr lang="en-GB" sz="2000" dirty="0" err="1">
                <a:latin typeface="+mn-lt"/>
                <a:cs typeface="Arial" pitchFamily="34" charset="0"/>
              </a:rPr>
              <a:t>mempengaruhi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elemen</a:t>
            </a:r>
            <a:r>
              <a:rPr lang="en-GB" sz="2000" dirty="0">
                <a:latin typeface="+mn-lt"/>
                <a:cs typeface="Arial" pitchFamily="34" charset="0"/>
              </a:rPr>
              <a:t> LK yang </a:t>
            </a:r>
            <a:r>
              <a:rPr lang="en-GB" sz="2000" dirty="0" err="1">
                <a:latin typeface="+mn-lt"/>
                <a:cs typeface="Arial" pitchFamily="34" charset="0"/>
              </a:rPr>
              <a:t>tidak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dapat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diukur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secara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akurat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namun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hanya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dapat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diestimasi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karena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ketidakpastian</a:t>
            </a:r>
            <a:r>
              <a:rPr lang="en-GB" sz="2000" dirty="0">
                <a:latin typeface="+mn-lt"/>
                <a:cs typeface="Arial" pitchFamily="34" charset="0"/>
              </a:rPr>
              <a:t> yang </a:t>
            </a:r>
            <a:r>
              <a:rPr lang="en-GB" sz="2000" dirty="0" err="1">
                <a:latin typeface="+mn-lt"/>
                <a:cs typeface="Arial" pitchFamily="34" charset="0"/>
              </a:rPr>
              <a:t>melekat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pada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aktivitas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bisnis</a:t>
            </a:r>
            <a:r>
              <a:rPr lang="en-GB" sz="2000" dirty="0">
                <a:latin typeface="+mn-lt"/>
                <a:cs typeface="Arial" pitchFamily="34" charset="0"/>
              </a:rPr>
              <a:t>.</a:t>
            </a:r>
          </a:p>
          <a:p>
            <a:pPr marL="265113" lvl="1" indent="-265113">
              <a:buNone/>
            </a:pPr>
            <a:endParaRPr lang="en-GB" sz="2000" dirty="0">
              <a:latin typeface="+mn-lt"/>
              <a:cs typeface="Arial" pitchFamily="34" charset="0"/>
            </a:endParaRPr>
          </a:p>
          <a:p>
            <a:pPr marL="265113" lvl="1" indent="-265113">
              <a:buFont typeface="Arial" pitchFamily="34" charset="0"/>
              <a:buChar char="√"/>
            </a:pPr>
            <a:r>
              <a:rPr lang="en-GB" sz="2000" dirty="0" err="1">
                <a:latin typeface="+mn-lt"/>
                <a:cs typeface="Arial" pitchFamily="34" charset="0"/>
              </a:rPr>
              <a:t>Penggunaan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estimasi</a:t>
            </a:r>
            <a:r>
              <a:rPr lang="en-GB" sz="2000" dirty="0">
                <a:latin typeface="+mn-lt"/>
                <a:cs typeface="Arial" pitchFamily="34" charset="0"/>
              </a:rPr>
              <a:t> yang </a:t>
            </a:r>
            <a:r>
              <a:rPr lang="en-GB" sz="2000" i="1" dirty="0">
                <a:latin typeface="+mn-lt"/>
                <a:cs typeface="Arial" pitchFamily="34" charset="0"/>
              </a:rPr>
              <a:t>reasonable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adalah</a:t>
            </a:r>
            <a:r>
              <a:rPr lang="en-GB" sz="2000" dirty="0">
                <a:latin typeface="+mn-lt"/>
                <a:cs typeface="Arial" pitchFamily="34" charset="0"/>
              </a:rPr>
              <a:t> yang </a:t>
            </a:r>
            <a:r>
              <a:rPr lang="en-GB" sz="2000" dirty="0" err="1">
                <a:latin typeface="+mn-lt"/>
                <a:cs typeface="Arial" pitchFamily="34" charset="0"/>
              </a:rPr>
              <a:t>terpenting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dalam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penyusunan</a:t>
            </a:r>
            <a:r>
              <a:rPr lang="en-GB" sz="2000" dirty="0">
                <a:latin typeface="+mn-lt"/>
                <a:cs typeface="Arial" pitchFamily="34" charset="0"/>
              </a:rPr>
              <a:t> LK </a:t>
            </a:r>
            <a:r>
              <a:rPr lang="en-GB" sz="2000" dirty="0" err="1">
                <a:latin typeface="+mn-lt"/>
                <a:cs typeface="Arial" pitchFamily="34" charset="0"/>
              </a:rPr>
              <a:t>tanpa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menyesampingkan</a:t>
            </a:r>
            <a:r>
              <a:rPr lang="en-GB" sz="2000" dirty="0">
                <a:latin typeface="+mn-lt"/>
                <a:cs typeface="Arial" pitchFamily="34" charset="0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</a:rPr>
              <a:t>keandalannya</a:t>
            </a:r>
            <a:r>
              <a:rPr lang="en-GB" sz="2000" dirty="0">
                <a:latin typeface="+mn-lt"/>
                <a:cs typeface="Arial" pitchFamily="34" charset="0"/>
              </a:rPr>
              <a:t>.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4600" y="528559"/>
            <a:ext cx="4371814" cy="7078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3600" dirty="0">
                <a:latin typeface="Fjalla One" panose="02000506040000020004" pitchFamily="2" charset="0"/>
                <a:cs typeface="Arial" pitchFamily="34" charset="0"/>
              </a:rPr>
              <a:t>Estimasi Akuntansi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524069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GB" sz="2400" b="1" u="sng" dirty="0" err="1">
                <a:solidFill>
                  <a:schemeClr val="accent2"/>
                </a:solidFill>
                <a:cs typeface="Arial" pitchFamily="34" charset="0"/>
              </a:rPr>
              <a:t>Estimasi</a:t>
            </a:r>
            <a:r>
              <a:rPr lang="en-GB" sz="2400" b="1" u="sng" dirty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GB" sz="2400" b="1" u="sng" dirty="0" err="1">
                <a:solidFill>
                  <a:schemeClr val="accent2"/>
                </a:solidFill>
                <a:cs typeface="Arial" pitchFamily="34" charset="0"/>
              </a:rPr>
              <a:t>akuntansi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merupakan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estimasi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entitas</a:t>
            </a:r>
            <a:r>
              <a:rPr lang="en-GB" sz="2400" dirty="0">
                <a:cs typeface="Arial" pitchFamily="34" charset="0"/>
              </a:rPr>
              <a:t> yang </a:t>
            </a:r>
            <a:r>
              <a:rPr lang="en-GB" sz="2400" dirty="0" err="1">
                <a:cs typeface="Arial" pitchFamily="34" charset="0"/>
              </a:rPr>
              <a:t>dapat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mempengaruhi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elemen-elemen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dalam</a:t>
            </a:r>
            <a:r>
              <a:rPr lang="en-GB" sz="2400" dirty="0">
                <a:cs typeface="Arial" pitchFamily="34" charset="0"/>
              </a:rPr>
              <a:t> LK.</a:t>
            </a:r>
          </a:p>
        </p:txBody>
      </p:sp>
    </p:spTree>
    <p:extLst>
      <p:ext uri="{BB962C8B-B14F-4D97-AF65-F5344CB8AC3E}">
        <p14:creationId xmlns:p14="http://schemas.microsoft.com/office/powerpoint/2010/main" val="971399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>
            <a:spLocks noGrp="1"/>
          </p:cNvSpPr>
          <p:nvPr>
            <p:ph idx="4294967295"/>
          </p:nvPr>
        </p:nvSpPr>
        <p:spPr>
          <a:xfrm>
            <a:off x="0" y="1290638"/>
            <a:ext cx="7010400" cy="914400"/>
          </a:xfrm>
        </p:spPr>
        <p:txBody>
          <a:bodyPr>
            <a:normAutofit/>
          </a:bodyPr>
          <a:lstStyle/>
          <a:p>
            <a:pPr marL="361950" indent="-361950">
              <a:buFont typeface="Wingdings" pitchFamily="2" charset="2"/>
              <a:buChar char="q"/>
            </a:pPr>
            <a:r>
              <a:rPr lang="nn-NO" sz="2000" dirty="0">
                <a:latin typeface="+mn-lt"/>
                <a:cs typeface="Arial" pitchFamily="34" charset="0"/>
              </a:rPr>
              <a:t>Estimasi melibatkan pertimbangan berdasarkan informasi terkini yang tersedia dan andal</a:t>
            </a:r>
            <a:r>
              <a:rPr lang="nn-NO" dirty="0">
                <a:latin typeface="+mn-lt"/>
                <a:cs typeface="Arial" pitchFamily="34" charset="0"/>
              </a:rPr>
              <a:t>.</a:t>
            </a:r>
            <a:endParaRPr lang="en-GB" dirty="0">
              <a:latin typeface="+mn-lt"/>
              <a:cs typeface="Arial" pitchFamily="34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345019" y="3581400"/>
            <a:ext cx="8915400" cy="266699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en-GB" sz="2000" dirty="0" err="1">
                <a:cs typeface="Arial" pitchFamily="34" charset="0"/>
              </a:rPr>
              <a:t>Perubahan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estimasi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akuntansi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adalah</a:t>
            </a:r>
            <a:r>
              <a:rPr lang="en-GB" sz="2000" dirty="0">
                <a:cs typeface="Arial" pitchFamily="34" charset="0"/>
              </a:rPr>
              <a:t>:</a:t>
            </a:r>
          </a:p>
          <a:p>
            <a:pPr marL="693738" lvl="1" indent="-342900">
              <a:spcBef>
                <a:spcPts val="600"/>
              </a:spcBef>
              <a:buFont typeface="Wingdings" pitchFamily="2" charset="2"/>
              <a:buChar char="v"/>
              <a:defRPr/>
            </a:pPr>
            <a:r>
              <a:rPr lang="en-GB" sz="2000" dirty="0" err="1">
                <a:cs typeface="Arial" pitchFamily="34" charset="0"/>
              </a:rPr>
              <a:t>Penyesuaian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jumlah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tercatat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aset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atau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liabilitas</a:t>
            </a:r>
            <a:r>
              <a:rPr lang="en-GB" sz="2000" dirty="0">
                <a:cs typeface="Arial" pitchFamily="34" charset="0"/>
              </a:rPr>
              <a:t>, </a:t>
            </a:r>
            <a:r>
              <a:rPr lang="en-GB" sz="2000" dirty="0" err="1">
                <a:cs typeface="Arial" pitchFamily="34" charset="0"/>
              </a:rPr>
              <a:t>atau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jumlah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pemakaian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periodik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aset</a:t>
            </a:r>
            <a:r>
              <a:rPr lang="en-GB" sz="2000" dirty="0">
                <a:cs typeface="Arial" pitchFamily="34" charset="0"/>
              </a:rPr>
              <a:t>, yang </a:t>
            </a:r>
            <a:r>
              <a:rPr lang="en-GB" sz="2000" dirty="0" err="1">
                <a:cs typeface="Arial" pitchFamily="34" charset="0"/>
              </a:rPr>
              <a:t>berasal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dari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penilaian</a:t>
            </a:r>
            <a:r>
              <a:rPr lang="en-GB" sz="2000" dirty="0">
                <a:cs typeface="Arial" pitchFamily="34" charset="0"/>
              </a:rPr>
              <a:t> status </a:t>
            </a:r>
            <a:r>
              <a:rPr lang="en-GB" sz="2000" dirty="0" err="1">
                <a:cs typeface="Arial" pitchFamily="34" charset="0"/>
              </a:rPr>
              <a:t>kini</a:t>
            </a:r>
            <a:r>
              <a:rPr lang="en-GB" sz="2000" dirty="0">
                <a:cs typeface="Arial" pitchFamily="34" charset="0"/>
              </a:rPr>
              <a:t>, </a:t>
            </a:r>
            <a:r>
              <a:rPr lang="en-GB" sz="2000" dirty="0" err="1">
                <a:cs typeface="Arial" pitchFamily="34" charset="0"/>
              </a:rPr>
              <a:t>dan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ekspektasi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manfaat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masa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depan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kewajiban</a:t>
            </a:r>
            <a:r>
              <a:rPr lang="en-GB" sz="2000" dirty="0">
                <a:cs typeface="Arial" pitchFamily="34" charset="0"/>
              </a:rPr>
              <a:t> yang </a:t>
            </a:r>
            <a:r>
              <a:rPr lang="en-GB" sz="2000" dirty="0" err="1">
                <a:cs typeface="Arial" pitchFamily="34" charset="0"/>
              </a:rPr>
              <a:t>terkait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dengan</a:t>
            </a:r>
            <a:r>
              <a:rPr lang="en-GB" sz="2000" dirty="0">
                <a:cs typeface="Arial" pitchFamily="34" charset="0"/>
              </a:rPr>
              <a:t>, </a:t>
            </a:r>
            <a:r>
              <a:rPr lang="en-GB" sz="2000" dirty="0" err="1">
                <a:cs typeface="Arial" pitchFamily="34" charset="0"/>
              </a:rPr>
              <a:t>aset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liabilitas</a:t>
            </a:r>
            <a:r>
              <a:rPr lang="en-GB" sz="2000" dirty="0">
                <a:cs typeface="Arial" pitchFamily="34" charset="0"/>
              </a:rPr>
              <a:t>.</a:t>
            </a:r>
          </a:p>
          <a:p>
            <a:pPr marL="693738" lvl="1" indent="-342900">
              <a:spcBef>
                <a:spcPts val="600"/>
              </a:spcBef>
              <a:buFont typeface="Wingdings" pitchFamily="2" charset="2"/>
              <a:buChar char="v"/>
              <a:defRPr/>
            </a:pPr>
            <a:r>
              <a:rPr lang="en-GB" sz="2000" dirty="0" err="1">
                <a:cs typeface="Arial" pitchFamily="34" charset="0"/>
              </a:rPr>
              <a:t>Perubahan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estimasi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akuntansi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dihasilkan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dari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informasi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baru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atau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perkembangan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baru</a:t>
            </a:r>
            <a:r>
              <a:rPr lang="en-GB" sz="2000" dirty="0">
                <a:cs typeface="Arial" pitchFamily="34" charset="0"/>
              </a:rPr>
              <a:t> </a:t>
            </a:r>
            <a:r>
              <a:rPr lang="en-GB" sz="2000" dirty="0" err="1">
                <a:cs typeface="Arial" pitchFamily="34" charset="0"/>
              </a:rPr>
              <a:t>dan</a:t>
            </a:r>
            <a:r>
              <a:rPr lang="en-GB" sz="2000" dirty="0">
                <a:cs typeface="Arial" pitchFamily="34" charset="0"/>
              </a:rPr>
              <a:t>, </a:t>
            </a:r>
          </a:p>
          <a:p>
            <a:pPr marL="693738" lvl="1" indent="-342900">
              <a:spcBef>
                <a:spcPts val="600"/>
              </a:spcBef>
              <a:buFont typeface="Wingdings" pitchFamily="2" charset="2"/>
              <a:buChar char="v"/>
              <a:defRPr/>
            </a:pPr>
            <a:r>
              <a:rPr lang="fi-FI" sz="2000" dirty="0">
                <a:cs typeface="Arial" pitchFamily="34" charset="0"/>
              </a:rPr>
              <a:t>Oleh karena itu, </a:t>
            </a:r>
            <a:r>
              <a:rPr lang="fi-FI" sz="2000" b="1" dirty="0">
                <a:cs typeface="Arial" pitchFamily="34" charset="0"/>
              </a:rPr>
              <a:t>bukan dari koreksi kesalahan</a:t>
            </a:r>
            <a:r>
              <a:rPr lang="fi-FI" sz="2000" dirty="0">
                <a:cs typeface="Arial" pitchFamily="34" charset="0"/>
              </a:rPr>
              <a:t>.</a:t>
            </a:r>
            <a:endParaRPr lang="en-GB" sz="2000" dirty="0"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878" y="1559646"/>
            <a:ext cx="2223844" cy="186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1981200" y="2204676"/>
            <a:ext cx="5715000" cy="1158370"/>
          </a:xfrm>
          <a:prstGeom prst="wedgeRoundRectCallout">
            <a:avLst>
              <a:gd name="adj1" fmla="val 73332"/>
              <a:gd name="adj2" fmla="val -4096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tx1"/>
                </a:solidFill>
              </a:rPr>
              <a:t>“</a:t>
            </a:r>
            <a:r>
              <a:rPr lang="en-GB" sz="1800" dirty="0" err="1">
                <a:solidFill>
                  <a:schemeClr val="tx1"/>
                </a:solidFill>
              </a:rPr>
              <a:t>Jadi</a:t>
            </a:r>
            <a:r>
              <a:rPr lang="en-GB" sz="1800" dirty="0">
                <a:solidFill>
                  <a:schemeClr val="tx1"/>
                </a:solidFill>
              </a:rPr>
              <a:t>, </a:t>
            </a:r>
            <a:r>
              <a:rPr lang="en-GB" sz="1800" dirty="0" err="1">
                <a:solidFill>
                  <a:schemeClr val="tx1"/>
                </a:solidFill>
              </a:rPr>
              <a:t>estimasi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mungkin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perlu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direvisi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jika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terjadi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perubahan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keadaan</a:t>
            </a:r>
            <a:r>
              <a:rPr lang="en-GB" sz="1800" dirty="0">
                <a:solidFill>
                  <a:schemeClr val="tx1"/>
                </a:solidFill>
              </a:rPr>
              <a:t> yang </a:t>
            </a:r>
            <a:r>
              <a:rPr lang="en-GB" sz="1800" dirty="0" err="1">
                <a:solidFill>
                  <a:schemeClr val="tx1"/>
                </a:solidFill>
              </a:rPr>
              <a:t>menjadi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dasar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estimasi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atau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akibat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informasi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baru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atau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tambahan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pengalaman</a:t>
            </a:r>
            <a:r>
              <a:rPr lang="en-GB" sz="1800" dirty="0">
                <a:solidFill>
                  <a:schemeClr val="tx1"/>
                </a:solidFill>
              </a:rPr>
              <a:t> …”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19400" y="255264"/>
            <a:ext cx="6400800" cy="70921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4000" dirty="0">
                <a:latin typeface="Fjalla One" panose="02000506040000020004" pitchFamily="2" charset="0"/>
                <a:cs typeface="Arial" pitchFamily="34" charset="0"/>
              </a:rPr>
              <a:t>Perubahan Estimasi Akuntansi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040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sz="quarter" idx="10"/>
          </p:nvPr>
        </p:nvSpPr>
        <p:spPr>
          <a:xfrm>
            <a:off x="1541586" y="2743200"/>
            <a:ext cx="8891710" cy="3652900"/>
          </a:xfrm>
        </p:spPr>
        <p:txBody>
          <a:bodyPr/>
          <a:lstStyle/>
          <a:p>
            <a:pPr marL="352425" lvl="1" indent="-342900" algn="just">
              <a:spcBef>
                <a:spcPts val="800"/>
              </a:spcBef>
              <a:buNone/>
            </a:pP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	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Sepanjang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estimasi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akuntansi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mengakibatkan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aset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laibilitas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terkait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dengan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suatu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item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ekuitas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estimasi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akuntansi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tersebut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diakui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dengan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menyesuaikan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jumlah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tercatat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item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aset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laibilitas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ekuitas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yang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terkait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pada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periode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.</a:t>
            </a:r>
          </a:p>
          <a:p>
            <a:pPr marL="352425" lvl="1" indent="-342900" algn="just">
              <a:spcBef>
                <a:spcPts val="80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2.	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Dampak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estimasi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akuntansi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selain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penerapan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atas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diakui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secara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prospektif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dalam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laporan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laba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rugi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pada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</a:p>
          <a:p>
            <a:pPr marL="688975" lvl="2" indent="-342900" algn="just">
              <a:spcBef>
                <a:spcPts val="800"/>
              </a:spcBef>
              <a:buFont typeface="+mj-lt"/>
              <a:buAutoNum type="alphaLcParenR"/>
            </a:pP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Periode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jika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dampak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hanya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pada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periode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itu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;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endParaRPr lang="en-GB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marL="688975" lvl="2" indent="-342900" algn="just">
              <a:spcBef>
                <a:spcPts val="800"/>
              </a:spcBef>
              <a:buFont typeface="+mj-lt"/>
              <a:buAutoNum type="alphaLcParenR"/>
            </a:pP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Periode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periode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mendatang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jika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perubahan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berdampak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pada</a:t>
            </a:r>
            <a:r>
              <a:rPr lang="en-GB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keduanya</a:t>
            </a:r>
            <a:r>
              <a:rPr lang="en-GB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381116" y="1882914"/>
            <a:ext cx="655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dirty="0" err="1">
                <a:cs typeface="Arial" pitchFamily="34" charset="0"/>
              </a:rPr>
              <a:t>Entitas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harus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mengakui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efek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dari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perubahan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estimasi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secara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prospektif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sebagai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berikut</a:t>
            </a:r>
            <a:r>
              <a:rPr lang="en-GB" sz="2400" dirty="0">
                <a:cs typeface="Arial" pitchFamily="34" charset="0"/>
              </a:rPr>
              <a:t>: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31334" y="152400"/>
            <a:ext cx="1479550" cy="235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209800" y="501929"/>
            <a:ext cx="6248400" cy="70788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4000" dirty="0">
                <a:latin typeface="Fjalla One" panose="02000506040000020004" pitchFamily="2" charset="0"/>
                <a:cs typeface="Arial" pitchFamily="34" charset="0"/>
              </a:rPr>
              <a:t>Perubahan Estimasi Akuntansi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56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99410" y="1816309"/>
            <a:ext cx="8701791" cy="4736892"/>
            <a:chOff x="-977153" y="231177"/>
            <a:chExt cx="8491929" cy="4874222"/>
          </a:xfrm>
        </p:grpSpPr>
        <p:sp>
          <p:nvSpPr>
            <p:cNvPr id="7" name="Rounded Rectangle 6"/>
            <p:cNvSpPr/>
            <p:nvPr/>
          </p:nvSpPr>
          <p:spPr>
            <a:xfrm>
              <a:off x="-977153" y="231177"/>
              <a:ext cx="8491929" cy="4874222"/>
            </a:xfrm>
            <a:prstGeom prst="roundRect">
              <a:avLst>
                <a:gd name="adj" fmla="val 6201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buFont typeface="Wingdings" pitchFamily="2" charset="2"/>
                <a:buChar char="ü"/>
              </a:pP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Entitas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mengungkapkan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sifat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dan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jumlah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  <a:p>
              <a:pPr marL="282575" algn="just"/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perubahan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estimasi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akuntansi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yang:</a:t>
              </a: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just"/>
              <a:endParaRPr lang="en-GB" dirty="0">
                <a:solidFill>
                  <a:schemeClr val="tx1"/>
                </a:solidFill>
                <a:cs typeface="Arial" pitchFamily="34" charset="0"/>
              </a:endParaRPr>
            </a:p>
            <a:p>
              <a:pPr marL="285750" indent="-285750" algn="just">
                <a:buFont typeface="Wingdings" pitchFamily="2" charset="2"/>
                <a:buChar char="ü"/>
              </a:pP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Jika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jumlah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dampak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pada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periode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mendatang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adalah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tidak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diungkapkan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karena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estimasinya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tidak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praktis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,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maka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entitas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mengungkapkan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fakta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400" dirty="0" err="1">
                  <a:solidFill>
                    <a:schemeClr val="tx1"/>
                  </a:solidFill>
                  <a:cs typeface="Arial" pitchFamily="34" charset="0"/>
                </a:rPr>
                <a:t>tersebut</a:t>
              </a:r>
              <a:r>
                <a:rPr lang="en-GB" sz="2400" dirty="0">
                  <a:solidFill>
                    <a:schemeClr val="tx1"/>
                  </a:solidFill>
                  <a:cs typeface="Arial" pitchFamily="34" charset="0"/>
                </a:rPr>
                <a:t>. 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-311600" y="1563852"/>
              <a:ext cx="5780217" cy="15785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1" indent="-457200" algn="just">
                <a:buFont typeface="Wingdings" pitchFamily="2" charset="2"/>
                <a:buChar char="q"/>
              </a:pPr>
              <a:r>
                <a:rPr lang="en-GB" sz="2000" dirty="0" err="1">
                  <a:cs typeface="Arial" pitchFamily="34" charset="0"/>
                </a:rPr>
                <a:t>Berdampak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pada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periode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berjalan</a:t>
              </a:r>
              <a:r>
                <a:rPr lang="en-GB" sz="2000" dirty="0">
                  <a:cs typeface="Arial" pitchFamily="34" charset="0"/>
                </a:rPr>
                <a:t>, </a:t>
              </a:r>
              <a:r>
                <a:rPr lang="en-GB" sz="2000" dirty="0" err="1">
                  <a:cs typeface="Arial" pitchFamily="34" charset="0"/>
                </a:rPr>
                <a:t>atau</a:t>
              </a:r>
              <a:endParaRPr lang="en-GB" sz="2000" dirty="0">
                <a:cs typeface="Arial" pitchFamily="34" charset="0"/>
              </a:endParaRPr>
            </a:p>
            <a:p>
              <a:pPr lvl="1" indent="-457200" algn="just">
                <a:buFont typeface="Wingdings" pitchFamily="2" charset="2"/>
                <a:buChar char="q"/>
              </a:pPr>
              <a:r>
                <a:rPr lang="en-GB" sz="2000" dirty="0" err="1">
                  <a:cs typeface="Arial" pitchFamily="34" charset="0"/>
                </a:rPr>
                <a:t>Diperkirakan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akan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berdampak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pada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periode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mendatang</a:t>
              </a:r>
              <a:r>
                <a:rPr lang="en-GB" sz="2000" dirty="0">
                  <a:cs typeface="Arial" pitchFamily="34" charset="0"/>
                </a:rPr>
                <a:t>, </a:t>
              </a:r>
              <a:r>
                <a:rPr lang="en-GB" sz="2000" dirty="0" err="1">
                  <a:cs typeface="Arial" pitchFamily="34" charset="0"/>
                </a:rPr>
                <a:t>kecuali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pengungkapan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dampak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pada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periode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mendatang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tidak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praktis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untuk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mengestimasi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dampak</a:t>
              </a:r>
              <a:r>
                <a:rPr lang="en-GB" sz="2000" dirty="0">
                  <a:cs typeface="Arial" pitchFamily="34" charset="0"/>
                </a:rPr>
                <a:t> </a:t>
              </a:r>
              <a:r>
                <a:rPr lang="en-GB" sz="2000" dirty="0" err="1">
                  <a:cs typeface="Arial" pitchFamily="34" charset="0"/>
                </a:rPr>
                <a:t>itu</a:t>
              </a:r>
              <a:r>
                <a:rPr lang="en-GB" sz="2000" dirty="0">
                  <a:cs typeface="Arial" pitchFamily="34" charset="0"/>
                </a:rPr>
                <a:t>.</a:t>
              </a:r>
              <a:endParaRPr lang="en-US" sz="2000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96400" y="990600"/>
            <a:ext cx="2169682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2209799" y="304799"/>
            <a:ext cx="5345243" cy="1059305"/>
          </a:xfrm>
          <a:prstGeom prst="wedgeRoundRectCallout">
            <a:avLst>
              <a:gd name="adj1" fmla="val 42386"/>
              <a:gd name="adj2" fmla="val 10587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Pengungkapan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Perubahan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Estimasi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133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219200"/>
            <a:ext cx="2819400" cy="306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7"/>
          <p:cNvSpPr>
            <a:spLocks noGrp="1"/>
          </p:cNvSpPr>
          <p:nvPr>
            <p:ph idx="4294967295"/>
          </p:nvPr>
        </p:nvSpPr>
        <p:spPr>
          <a:xfrm rot="20860642">
            <a:off x="7621588" y="4178300"/>
            <a:ext cx="4570412" cy="1109663"/>
          </a:xfrm>
        </p:spPr>
        <p:txBody>
          <a:bodyPr>
            <a:noAutofit/>
          </a:bodyPr>
          <a:lstStyle/>
          <a:p>
            <a:pPr marL="349250" lvl="1" indent="-349250">
              <a:buNone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2. </a:t>
            </a:r>
            <a:r>
              <a:rPr lang="en-GB" sz="2400" dirty="0" err="1">
                <a:latin typeface="+mn-lt"/>
                <a:cs typeface="Arial" pitchFamily="34" charset="0"/>
              </a:rPr>
              <a:t>Tidak</a:t>
            </a:r>
            <a:r>
              <a:rPr lang="en-GB" sz="2400" dirty="0">
                <a:latin typeface="+mn-lt"/>
                <a:cs typeface="Arial" pitchFamily="34" charset="0"/>
              </a:rPr>
              <a:t> material yang </a:t>
            </a:r>
            <a:r>
              <a:rPr lang="en-GB" sz="2400" dirty="0" err="1">
                <a:latin typeface="+mn-lt"/>
                <a:cs typeface="Arial" pitchFamily="34" charset="0"/>
              </a:rPr>
              <a:t>disengaja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untuk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mencapai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suatu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penyajian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laporan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posisi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keuangan</a:t>
            </a:r>
            <a:r>
              <a:rPr lang="en-GB" sz="2400" dirty="0">
                <a:latin typeface="+mn-lt"/>
                <a:cs typeface="Arial" pitchFamily="34" charset="0"/>
              </a:rPr>
              <a:t>, </a:t>
            </a:r>
            <a:r>
              <a:rPr lang="en-GB" sz="2400" dirty="0" err="1">
                <a:latin typeface="+mn-lt"/>
                <a:cs typeface="Arial" pitchFamily="34" charset="0"/>
              </a:rPr>
              <a:t>kinerja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keuangan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atau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arus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kas</a:t>
            </a:r>
            <a:r>
              <a:rPr lang="en-GB" sz="2400" dirty="0">
                <a:latin typeface="+mn-lt"/>
                <a:cs typeface="Arial" pitchFamily="34" charset="0"/>
              </a:rPr>
              <a:t> </a:t>
            </a:r>
            <a:r>
              <a:rPr lang="en-GB" sz="2400" dirty="0" err="1">
                <a:latin typeface="+mn-lt"/>
                <a:cs typeface="Arial" pitchFamily="34" charset="0"/>
              </a:rPr>
              <a:t>tertentu</a:t>
            </a:r>
            <a:r>
              <a:rPr lang="en-GB" sz="2400" dirty="0">
                <a:latin typeface="+mn-lt"/>
                <a:cs typeface="Arial" pitchFamily="34" charset="0"/>
              </a:rPr>
              <a:t>. </a:t>
            </a:r>
          </a:p>
        </p:txBody>
      </p:sp>
      <p:sp>
        <p:nvSpPr>
          <p:cNvPr id="6" name="Rectangle 5"/>
          <p:cNvSpPr/>
          <p:nvPr/>
        </p:nvSpPr>
        <p:spPr>
          <a:xfrm rot="636469">
            <a:off x="1598545" y="1516786"/>
            <a:ext cx="49792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u="sng" dirty="0" err="1">
                <a:cs typeface="Arial" pitchFamily="34" charset="0"/>
              </a:rPr>
              <a:t>Kesalahan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dapat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timbul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dalam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pengakuan</a:t>
            </a:r>
            <a:r>
              <a:rPr lang="en-GB" sz="2400" dirty="0">
                <a:cs typeface="Arial" pitchFamily="34" charset="0"/>
              </a:rPr>
              <a:t>, </a:t>
            </a:r>
            <a:r>
              <a:rPr lang="en-GB" sz="2400" dirty="0" err="1">
                <a:cs typeface="Arial" pitchFamily="34" charset="0"/>
              </a:rPr>
              <a:t>pengukuran</a:t>
            </a:r>
            <a:r>
              <a:rPr lang="en-GB" sz="2400" dirty="0">
                <a:cs typeface="Arial" pitchFamily="34" charset="0"/>
              </a:rPr>
              <a:t>, </a:t>
            </a:r>
            <a:r>
              <a:rPr lang="en-GB" sz="2400" dirty="0" err="1">
                <a:cs typeface="Arial" pitchFamily="34" charset="0"/>
              </a:rPr>
              <a:t>penyajian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atau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pengungkapan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unsur-unsur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laporan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keuangan</a:t>
            </a:r>
            <a:r>
              <a:rPr lang="en-GB" sz="2400" dirty="0">
                <a:cs typeface="Arial" pitchFamily="34" charset="0"/>
              </a:rPr>
              <a:t>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 rot="603748">
            <a:off x="1358592" y="29486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dirty="0" err="1">
                <a:cs typeface="Arial" pitchFamily="34" charset="0"/>
              </a:rPr>
              <a:t>Laporan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keuangan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tidak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sesuai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dengan</a:t>
            </a:r>
            <a:r>
              <a:rPr lang="en-GB" sz="2400" dirty="0">
                <a:cs typeface="Arial" pitchFamily="34" charset="0"/>
              </a:rPr>
              <a:t> PSAK </a:t>
            </a:r>
            <a:r>
              <a:rPr lang="en-GB" sz="2400" dirty="0" err="1">
                <a:cs typeface="Arial" pitchFamily="34" charset="0"/>
              </a:rPr>
              <a:t>jika</a:t>
            </a:r>
            <a:r>
              <a:rPr lang="en-GB" sz="2400" dirty="0">
                <a:cs typeface="Arial" pitchFamily="34" charset="0"/>
              </a:rPr>
              <a:t> </a:t>
            </a:r>
            <a:r>
              <a:rPr lang="en-GB" sz="2400" dirty="0" err="1">
                <a:cs typeface="Arial" pitchFamily="34" charset="0"/>
              </a:rPr>
              <a:t>mengandung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: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 rot="20883792">
            <a:off x="3446622" y="3906186"/>
            <a:ext cx="529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n-GB" sz="2400" dirty="0">
                <a:latin typeface="Arial" pitchFamily="34" charset="0"/>
                <a:cs typeface="Arial" pitchFamily="34" charset="0"/>
              </a:rPr>
              <a:t>1. </a:t>
            </a:r>
            <a:r>
              <a:rPr lang="en-GB" sz="2400" dirty="0" err="1">
                <a:cs typeface="Arial" pitchFamily="34" charset="0"/>
              </a:rPr>
              <a:t>Kesalahan</a:t>
            </a:r>
            <a:r>
              <a:rPr lang="en-GB" sz="2400" dirty="0">
                <a:cs typeface="Arial" pitchFamily="34" charset="0"/>
              </a:rPr>
              <a:t> material, </a:t>
            </a:r>
            <a:r>
              <a:rPr lang="en-GB" sz="2400" dirty="0" err="1">
                <a:cs typeface="Arial" pitchFamily="34" charset="0"/>
              </a:rPr>
              <a:t>atau</a:t>
            </a:r>
            <a:endParaRPr lang="en-GB" sz="2400" dirty="0"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24400" y="310096"/>
            <a:ext cx="3005544" cy="6043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Fjalla One" panose="02000506040000020004" pitchFamily="2" charset="0"/>
                <a:cs typeface="Arial" pitchFamily="34" charset="0"/>
              </a:rPr>
              <a:t>Kesalahan</a:t>
            </a:r>
            <a:endParaRPr lang="en-US" sz="40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943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idx="4294967295"/>
          </p:nvPr>
        </p:nvSpPr>
        <p:spPr>
          <a:xfrm>
            <a:off x="0" y="1676400"/>
            <a:ext cx="8382000" cy="4953000"/>
          </a:xfrm>
        </p:spPr>
        <p:txBody>
          <a:bodyPr>
            <a:normAutofit/>
          </a:bodyPr>
          <a:lstStyle/>
          <a:p>
            <a:pPr marL="457200" indent="-457200" algn="just" defTabSz="738188">
              <a:buFont typeface="Wingdings" pitchFamily="2" charset="2"/>
              <a:buChar char="q"/>
              <a:defRPr/>
            </a:pPr>
            <a:r>
              <a:rPr lang="en-GB" sz="2400" b="1" u="sng" dirty="0" err="1"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400" b="1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u="sng" dirty="0" err="1">
                <a:latin typeface="+mn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400" b="1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u="sng" dirty="0" err="1">
                <a:latin typeface="+mn-lt"/>
                <a:cs typeface="Arial" pitchFamily="34" charset="0"/>
                <a:sym typeface="Symbol" pitchFamily="18" charset="2"/>
              </a:rPr>
              <a:t>Lalu</a:t>
            </a:r>
            <a:endParaRPr lang="en-GB" sz="2400" b="1" u="sng" dirty="0">
              <a:latin typeface="+mn-lt"/>
              <a:cs typeface="Arial" pitchFamily="34" charset="0"/>
              <a:sym typeface="Symbol" pitchFamily="18" charset="2"/>
            </a:endParaRPr>
          </a:p>
          <a:p>
            <a:pPr marL="461963" lvl="1" indent="0" algn="just" defTabSz="738188">
              <a:buNone/>
              <a:defRPr/>
            </a:pP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adalah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kelalaian</a:t>
            </a:r>
            <a:r>
              <a:rPr lang="en-GB" sz="2000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mencantumkan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dan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dalam</a:t>
            </a:r>
            <a:r>
              <a:rPr lang="en-GB" sz="2000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mencatat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dalam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laporan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keuangan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entitas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satu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atau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lebih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lalu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yang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timbul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dari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kegagalan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menggunakan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atau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penggunaan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informasi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andal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yang:</a:t>
            </a:r>
          </a:p>
          <a:p>
            <a:pPr marL="1179513" lvl="2" indent="-381000" algn="just" defTabSz="738188">
              <a:buFontTx/>
              <a:buAutoNum type="alphaLcParenR"/>
              <a:defRPr/>
            </a:pPr>
            <a:r>
              <a:rPr lang="en-GB" sz="2000" u="sng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tersedia</a:t>
            </a:r>
            <a:r>
              <a:rPr lang="en-GB" sz="2000" u="sng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ketika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penyelesaian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laporan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keuangan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untuk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tersebut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;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dan</a:t>
            </a:r>
            <a:endParaRPr lang="en-GB" sz="2000" u="sng" dirty="0">
              <a:latin typeface="+mn-lt"/>
              <a:cs typeface="Arial" pitchFamily="34" charset="0"/>
              <a:sym typeface="Symbol" pitchFamily="18" charset="2"/>
            </a:endParaRPr>
          </a:p>
          <a:p>
            <a:pPr marL="1179513" lvl="2" indent="-381000" algn="just" defTabSz="738188">
              <a:buFontTx/>
              <a:buAutoNum type="alphaLcParenR"/>
              <a:defRPr/>
            </a:pP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secara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rasional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diharapkan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dapat</a:t>
            </a:r>
            <a:r>
              <a:rPr lang="en-GB" sz="2000" u="sng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diperoleh</a:t>
            </a:r>
            <a:r>
              <a:rPr lang="en-GB" sz="2000" u="sng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dan</a:t>
            </a:r>
            <a:r>
              <a:rPr lang="en-GB" sz="2000" u="sng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dipergunakan</a:t>
            </a:r>
            <a:r>
              <a:rPr lang="en-GB" sz="2000" u="sng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dalam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penyusunan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dan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penyajian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laporan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u="sng" dirty="0" err="1">
                <a:latin typeface="+mn-lt"/>
                <a:cs typeface="Arial" pitchFamily="34" charset="0"/>
                <a:sym typeface="Symbol" pitchFamily="18" charset="2"/>
              </a:rPr>
              <a:t>keuangan</a:t>
            </a:r>
            <a:r>
              <a:rPr lang="en-GB" sz="2000" u="sng" dirty="0">
                <a:latin typeface="+mn-lt"/>
                <a:cs typeface="Arial" pitchFamily="34" charset="0"/>
                <a:sym typeface="Symbol" pitchFamily="18" charset="2"/>
              </a:rPr>
              <a:t>.</a:t>
            </a:r>
          </a:p>
          <a:p>
            <a:pPr marL="914400" indent="-457200" algn="just" defTabSz="738188">
              <a:buFont typeface="Wingdings" pitchFamily="2" charset="2"/>
              <a:buChar char="Ø"/>
              <a:defRPr/>
            </a:pPr>
            <a:r>
              <a:rPr lang="en-GB" sz="2000" dirty="0" err="1"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  <a:sym typeface="Symbol" pitchFamily="18" charset="2"/>
              </a:rPr>
              <a:t>semacam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  <a:sym typeface="Symbol" pitchFamily="18" charset="2"/>
              </a:rPr>
              <a:t>itu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latin typeface="+mn-lt"/>
                <a:cs typeface="Arial" pitchFamily="34" charset="0"/>
                <a:sym typeface="Symbol" pitchFamily="18" charset="2"/>
              </a:rPr>
              <a:t>termasuk</a:t>
            </a:r>
            <a:endParaRPr lang="en-GB" sz="2000" dirty="0">
              <a:latin typeface="+mn-lt"/>
              <a:cs typeface="Arial" pitchFamily="34" charset="0"/>
              <a:sym typeface="Symbol" pitchFamily="18" charset="2"/>
            </a:endParaRPr>
          </a:p>
          <a:p>
            <a:pPr marL="1257300" lvl="1" indent="-361950" algn="just" defTabSz="738188">
              <a:spcBef>
                <a:spcPts val="300"/>
              </a:spcBef>
              <a:buFont typeface="Arial" pitchFamily="34" charset="0"/>
              <a:buChar char="√"/>
              <a:defRPr/>
            </a:pP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Dampak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perhitungan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matematis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,</a:t>
            </a:r>
          </a:p>
          <a:p>
            <a:pPr marL="1257300" lvl="1" indent="-361950" algn="just" defTabSz="738188">
              <a:spcBef>
                <a:spcPts val="300"/>
              </a:spcBef>
              <a:buFont typeface="Arial" pitchFamily="34" charset="0"/>
              <a:buChar char="√"/>
              <a:defRPr/>
            </a:pP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penerapan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kebijakan</a:t>
            </a:r>
            <a:r>
              <a:rPr lang="en-GB" sz="2000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akuntansi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, </a:t>
            </a:r>
          </a:p>
          <a:p>
            <a:pPr marL="1257300" lvl="1" indent="-361950" algn="just" defTabSz="738188">
              <a:spcBef>
                <a:spcPts val="300"/>
              </a:spcBef>
              <a:buFont typeface="Arial" pitchFamily="34" charset="0"/>
              <a:buChar char="√"/>
              <a:defRPr/>
            </a:pP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Kekeliruan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atau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solidFill>
                  <a:schemeClr val="tx1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interpretasi</a:t>
            </a:r>
            <a:r>
              <a:rPr lang="en-GB" sz="2000" dirty="0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fakta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, </a:t>
            </a:r>
          </a:p>
          <a:p>
            <a:pPr marL="1257300" lvl="1" indent="-361950" algn="just" defTabSz="738188">
              <a:spcBef>
                <a:spcPts val="300"/>
              </a:spcBef>
              <a:buFont typeface="Arial" pitchFamily="34" charset="0"/>
              <a:buChar char="√"/>
              <a:defRPr/>
            </a:pPr>
            <a:r>
              <a:rPr lang="en-GB" sz="2000" dirty="0" err="1">
                <a:solidFill>
                  <a:srgbClr val="FF0000"/>
                </a:solidFill>
                <a:latin typeface="+mn-lt"/>
                <a:cs typeface="Arial" pitchFamily="34" charset="0"/>
                <a:sym typeface="Symbol" pitchFamily="18" charset="2"/>
              </a:rPr>
              <a:t>Kecurangan</a:t>
            </a:r>
            <a:r>
              <a:rPr lang="en-GB" sz="2000" dirty="0">
                <a:latin typeface="+mn-lt"/>
                <a:cs typeface="Arial" pitchFamily="34" charset="0"/>
                <a:sym typeface="Symbol" pitchFamily="18" charset="2"/>
              </a:rPr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33800" y="381000"/>
            <a:ext cx="4724400" cy="8382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Kesalahan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Periode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Lalu</a:t>
            </a:r>
            <a:endParaRPr lang="en-US" sz="3600" dirty="0"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53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90681" y="-1"/>
            <a:ext cx="2729385" cy="230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379ABD-65BD-412C-99E7-70AC8350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573" y="587409"/>
            <a:ext cx="8814800" cy="731600"/>
          </a:xfrm>
        </p:spPr>
        <p:txBody>
          <a:bodyPr/>
          <a:lstStyle/>
          <a:p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Koreksi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Kesalahan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Periode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Lalu</a:t>
            </a:r>
            <a:b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</a:rPr>
            </a:br>
            <a:endParaRPr lang="en-ID" sz="3600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1205851" y="1947482"/>
            <a:ext cx="10251300" cy="4736434"/>
          </a:xfrm>
        </p:spPr>
        <p:txBody>
          <a:bodyPr>
            <a:normAutofit/>
          </a:bodyPr>
          <a:lstStyle/>
          <a:p>
            <a:pPr marL="234950" indent="-234950" algn="just" defTabSz="738188">
              <a:buNone/>
            </a:pPr>
            <a:r>
              <a:rPr lang="en-GB" sz="2500" dirty="0" err="1">
                <a:latin typeface="+mn-lt"/>
                <a:cs typeface="Arial" pitchFamily="34" charset="0"/>
                <a:sym typeface="Symbol" pitchFamily="18" charset="2"/>
              </a:rPr>
              <a:t>Koreksi</a:t>
            </a:r>
            <a:r>
              <a:rPr lang="en-GB" sz="25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500" dirty="0" err="1"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n-GB" sz="2500" dirty="0">
                <a:latin typeface="+mn-lt"/>
                <a:cs typeface="Arial" pitchFamily="34" charset="0"/>
                <a:sym typeface="Symbol" pitchFamily="18" charset="2"/>
              </a:rPr>
              <a:t> material </a:t>
            </a:r>
            <a:r>
              <a:rPr lang="en-GB" sz="2500" dirty="0" err="1">
                <a:latin typeface="+mn-lt"/>
                <a:cs typeface="Arial" pitchFamily="34" charset="0"/>
                <a:sym typeface="Symbol" pitchFamily="18" charset="2"/>
              </a:rPr>
              <a:t>periode</a:t>
            </a:r>
            <a:r>
              <a:rPr lang="en-GB" sz="25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n-GB" sz="2500" dirty="0" err="1">
                <a:latin typeface="+mn-lt"/>
                <a:cs typeface="Arial" pitchFamily="34" charset="0"/>
                <a:sym typeface="Symbol" pitchFamily="18" charset="2"/>
              </a:rPr>
              <a:t>lalu</a:t>
            </a:r>
            <a:r>
              <a:rPr lang="en-GB" sz="2500" dirty="0">
                <a:latin typeface="+mn-lt"/>
                <a:cs typeface="Arial" pitchFamily="34" charset="0"/>
                <a:sym typeface="Symbol" pitchFamily="18" charset="2"/>
              </a:rPr>
              <a:t>:</a:t>
            </a:r>
          </a:p>
          <a:p>
            <a:pPr marL="0" indent="0" algn="just" defTabSz="738188">
              <a:buNone/>
            </a:pP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Entitas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mengoreksi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kesalahan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material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periode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lalu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secara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retrospektif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pada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laporan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keuangan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lengkap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pertama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yang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diterbitkan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setelah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ditemukannya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 </a:t>
            </a:r>
            <a:r>
              <a:rPr lang="es-ES" sz="2400" dirty="0" err="1">
                <a:latin typeface="+mn-lt"/>
                <a:cs typeface="Arial" pitchFamily="34" charset="0"/>
                <a:sym typeface="Symbol" pitchFamily="18" charset="2"/>
              </a:rPr>
              <a:t>dengan</a:t>
            </a:r>
            <a:r>
              <a:rPr lang="es-ES" sz="2400" dirty="0">
                <a:latin typeface="+mn-lt"/>
                <a:cs typeface="Arial" pitchFamily="34" charset="0"/>
                <a:sym typeface="Symbol" pitchFamily="18" charset="2"/>
              </a:rPr>
              <a:t>:</a:t>
            </a:r>
            <a:endParaRPr lang="en-GB" sz="2400" dirty="0">
              <a:latin typeface="+mn-lt"/>
              <a:cs typeface="Arial" pitchFamily="34" charset="0"/>
              <a:sym typeface="Symbol" pitchFamily="18" charset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565268"/>
            <a:ext cx="9982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 defTabSz="738188">
              <a:buFontTx/>
              <a:buAutoNum type="alphaLcParenR"/>
            </a:pPr>
            <a:r>
              <a:rPr lang="en-GB" sz="2300" dirty="0" err="1">
                <a:cs typeface="Arial" pitchFamily="34" charset="0"/>
                <a:sym typeface="Symbol" pitchFamily="18" charset="2"/>
              </a:rPr>
              <a:t>Menyajikan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kembali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jumlah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komparatif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sajian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dimana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kesalahan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terjadi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;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atau</a:t>
            </a:r>
            <a:endParaRPr lang="en-GB" sz="2300" dirty="0">
              <a:cs typeface="Arial" pitchFamily="34" charset="0"/>
              <a:sym typeface="Symbol" pitchFamily="18" charset="2"/>
            </a:endParaRPr>
          </a:p>
          <a:p>
            <a:pPr lvl="1" indent="-457200" algn="just" defTabSz="738188">
              <a:buFontTx/>
              <a:buAutoNum type="alphaLcParenR"/>
            </a:pPr>
            <a:endParaRPr lang="en-GB" sz="2300" dirty="0">
              <a:cs typeface="Arial" pitchFamily="34" charset="0"/>
              <a:sym typeface="Symbol" pitchFamily="18" charset="2"/>
            </a:endParaRPr>
          </a:p>
          <a:p>
            <a:pPr lvl="1" indent="-457200" algn="just" defTabSz="738188">
              <a:buFontTx/>
              <a:buAutoNum type="alphaLcParenR"/>
            </a:pPr>
            <a:r>
              <a:rPr lang="en-GB" sz="2300" dirty="0" err="1">
                <a:cs typeface="Arial" pitchFamily="34" charset="0"/>
                <a:sym typeface="Symbol" pitchFamily="18" charset="2"/>
              </a:rPr>
              <a:t>Jika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kesalahan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terjadi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sebelum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sajian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paling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maka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menyajikan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kembali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saldo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aset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laibilitas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ekuitas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sajian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paling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awal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447851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1714500" y="1492170"/>
            <a:ext cx="87630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en-US" sz="2300" dirty="0" err="1">
                <a:cs typeface="Arial" pitchFamily="34" charset="0"/>
              </a:rPr>
              <a:t>Kesalahan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periode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lalu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dikoreksi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dengan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penyajiankembali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secara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b="1" dirty="0" err="1">
                <a:cs typeface="Arial" pitchFamily="34" charset="0"/>
              </a:rPr>
              <a:t>retrospektif</a:t>
            </a:r>
            <a:r>
              <a:rPr lang="en-US" sz="2300" b="1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kecuali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b="1" dirty="0" err="1">
                <a:cs typeface="Arial" pitchFamily="34" charset="0"/>
              </a:rPr>
              <a:t>sepanjang</a:t>
            </a:r>
            <a:r>
              <a:rPr lang="en-US" sz="2300" b="1" dirty="0">
                <a:cs typeface="Arial" pitchFamily="34" charset="0"/>
              </a:rPr>
              <a:t> </a:t>
            </a:r>
            <a:r>
              <a:rPr lang="en-US" sz="2300" b="1" dirty="0" err="1">
                <a:cs typeface="Arial" pitchFamily="34" charset="0"/>
              </a:rPr>
              <a:t>tidak</a:t>
            </a:r>
            <a:r>
              <a:rPr lang="en-US" sz="2300" b="1" dirty="0">
                <a:cs typeface="Arial" pitchFamily="34" charset="0"/>
              </a:rPr>
              <a:t> </a:t>
            </a:r>
            <a:r>
              <a:rPr lang="en-US" sz="2300" b="1" dirty="0" err="1">
                <a:cs typeface="Arial" pitchFamily="34" charset="0"/>
              </a:rPr>
              <a:t>praktis</a:t>
            </a:r>
            <a:r>
              <a:rPr lang="en-US" sz="2300" b="1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untuk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menentukan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dampak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periode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tertentu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atau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dampak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kumulatif</a:t>
            </a:r>
            <a:r>
              <a:rPr lang="en-US" sz="2300" dirty="0">
                <a:cs typeface="Arial" pitchFamily="34" charset="0"/>
              </a:rPr>
              <a:t> </a:t>
            </a:r>
            <a:r>
              <a:rPr lang="en-US" sz="2300" dirty="0" err="1">
                <a:cs typeface="Arial" pitchFamily="34" charset="0"/>
              </a:rPr>
              <a:t>kesalahan</a:t>
            </a:r>
            <a:r>
              <a:rPr lang="en-US" sz="2300" dirty="0">
                <a:cs typeface="Arial" pitchFamily="34" charset="0"/>
              </a:rPr>
              <a:t>.</a:t>
            </a:r>
          </a:p>
          <a:p>
            <a:pPr algn="just" defTabSz="738188">
              <a:buFont typeface="Wingdings" pitchFamily="2" charset="2"/>
              <a:buChar char="q"/>
              <a:defRPr/>
            </a:pPr>
            <a:r>
              <a:rPr lang="en-GB" sz="2300" dirty="0" err="1">
                <a:cs typeface="Arial" pitchFamily="34" charset="0"/>
                <a:sym typeface="Symbol" pitchFamily="18" charset="2"/>
              </a:rPr>
              <a:t>Ketika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tidak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300" dirty="0" err="1">
                <a:cs typeface="Arial" pitchFamily="34" charset="0"/>
                <a:sym typeface="Symbol" pitchFamily="18" charset="2"/>
              </a:rPr>
              <a:t>menentukan</a:t>
            </a:r>
            <a:r>
              <a:rPr lang="en-GB" sz="2300" dirty="0">
                <a:cs typeface="Arial" pitchFamily="34" charset="0"/>
                <a:sym typeface="Symbol" pitchFamily="18" charset="2"/>
              </a:rPr>
              <a:t>:</a:t>
            </a:r>
          </a:p>
          <a:p>
            <a:pPr marL="744538" lvl="1" indent="-344488" algn="just" defTabSz="738188">
              <a:buFontTx/>
              <a:buAutoNum type="alphaLcParenR"/>
              <a:defRPr/>
            </a:pPr>
            <a:r>
              <a:rPr lang="en-GB" sz="2100" dirty="0" err="1">
                <a:cs typeface="Arial" pitchFamily="34" charset="0"/>
                <a:sym typeface="Symbol" pitchFamily="18" charset="2"/>
              </a:rPr>
              <a:t>Dampak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spesifik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kesalahan</a:t>
            </a:r>
            <a:endParaRPr lang="en-GB" sz="2100" dirty="0">
              <a:cs typeface="Arial" pitchFamily="34" charset="0"/>
              <a:sym typeface="Symbol" pitchFamily="18" charset="2"/>
            </a:endParaRPr>
          </a:p>
          <a:p>
            <a:pPr marL="1147763" lvl="2" indent="-407988" algn="just" defTabSz="738188">
              <a:buFont typeface="Wingdings" pitchFamily="2" charset="2"/>
              <a:buChar char="ü"/>
              <a:defRPr/>
            </a:pPr>
            <a:r>
              <a:rPr lang="en-GB" sz="21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menyajikan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kembali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i="1" u="sng" dirty="0" err="1">
                <a:solidFill>
                  <a:srgbClr val="FF0000"/>
                </a:solidFill>
                <a:cs typeface="Arial" pitchFamily="34" charset="0"/>
                <a:sym typeface="Symbol" pitchFamily="18" charset="2"/>
              </a:rPr>
              <a:t>saldo</a:t>
            </a:r>
            <a:r>
              <a:rPr lang="en-GB" sz="2100" i="1" u="sng" dirty="0">
                <a:solidFill>
                  <a:srgbClr val="FF0000"/>
                </a:solidFill>
                <a:cs typeface="Arial" pitchFamily="34" charset="0"/>
                <a:sym typeface="Symbol" pitchFamily="18" charset="2"/>
              </a:rPr>
              <a:t> </a:t>
            </a:r>
            <a:r>
              <a:rPr lang="en-GB" sz="2100" i="1" u="sng" dirty="0" err="1">
                <a:solidFill>
                  <a:srgbClr val="FF0000"/>
                </a:solidFill>
                <a:cs typeface="Arial" pitchFamily="34" charset="0"/>
                <a:sym typeface="Symbol" pitchFamily="18" charset="2"/>
              </a:rPr>
              <a:t>pembuka</a:t>
            </a:r>
            <a:r>
              <a:rPr lang="en-GB" sz="2100" dirty="0">
                <a:solidFill>
                  <a:srgbClr val="FF0000"/>
                </a:solidFill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aset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laibilitas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ekuitas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paling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di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mana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penyajiankembali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retrospektif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adalah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(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mungkin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berjalan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).</a:t>
            </a:r>
          </a:p>
          <a:p>
            <a:pPr marL="744538" lvl="1" indent="-344488" algn="just" defTabSz="738188">
              <a:buFontTx/>
              <a:buAutoNum type="alphaLcParenR"/>
              <a:defRPr/>
            </a:pPr>
            <a:r>
              <a:rPr lang="en-GB" sz="2100" dirty="0" err="1">
                <a:cs typeface="Arial" pitchFamily="34" charset="0"/>
                <a:sym typeface="Symbol" pitchFamily="18" charset="2"/>
              </a:rPr>
              <a:t>Dampak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kumulatif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pada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berjalan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dari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kesalahan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pada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semua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lalu</a:t>
            </a:r>
            <a:endParaRPr lang="en-GB" sz="2100" dirty="0">
              <a:cs typeface="Arial" pitchFamily="34" charset="0"/>
              <a:sym typeface="Symbol" pitchFamily="18" charset="2"/>
            </a:endParaRPr>
          </a:p>
          <a:p>
            <a:pPr marL="1147763" lvl="2" indent="-407988" algn="just" defTabSz="738188">
              <a:buFont typeface="Wingdings" pitchFamily="2" charset="2"/>
              <a:buChar char="ü"/>
              <a:defRPr/>
            </a:pPr>
            <a:r>
              <a:rPr lang="en-GB" sz="21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menyajikan-kembali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informasi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komparatif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mengoreksi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kesalahan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secara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prospektif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dari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tanggal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paling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2100" dirty="0">
                <a:cs typeface="Arial" pitchFamily="34" charset="0"/>
                <a:sym typeface="Symbol" pitchFamily="18" charset="2"/>
              </a:rPr>
              <a:t> paling </a:t>
            </a:r>
            <a:r>
              <a:rPr lang="en-GB" sz="21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. </a:t>
            </a:r>
          </a:p>
        </p:txBody>
      </p:sp>
      <p:sp>
        <p:nvSpPr>
          <p:cNvPr id="5" name="Title 6"/>
          <p:cNvSpPr>
            <a:spLocks noGrp="1"/>
          </p:cNvSpPr>
          <p:nvPr>
            <p:ph type="title" idx="4294967295"/>
          </p:nvPr>
        </p:nvSpPr>
        <p:spPr>
          <a:xfrm>
            <a:off x="3962400" y="381000"/>
            <a:ext cx="8229600" cy="563563"/>
          </a:xfrm>
        </p:spPr>
        <p:txBody>
          <a:bodyPr>
            <a:no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Keterbatasan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Penyajian</a:t>
            </a:r>
            <a:r>
              <a:rPr lang="en-US" sz="36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Retrospektif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390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 txBox="1">
            <a:spLocks noChangeArrowheads="1"/>
          </p:cNvSpPr>
          <p:nvPr/>
        </p:nvSpPr>
        <p:spPr>
          <a:xfrm>
            <a:off x="3810000" y="1888215"/>
            <a:ext cx="7086600" cy="3389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lvl="1" indent="-346075" algn="just" defTabSz="738188">
              <a:spcBef>
                <a:spcPts val="700"/>
              </a:spcBef>
              <a:buFont typeface="Wingdings" pitchFamily="2" charset="2"/>
              <a:buChar char="q"/>
              <a:defRPr/>
            </a:pPr>
            <a:r>
              <a:rPr lang="en-GB" sz="2000" dirty="0" err="1">
                <a:cs typeface="Arial" pitchFamily="34" charset="0"/>
                <a:sym typeface="Symbol" pitchFamily="18" charset="2"/>
              </a:rPr>
              <a:t>Sifat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;</a:t>
            </a:r>
          </a:p>
          <a:p>
            <a:pPr marL="346075" lvl="1" indent="-346075" algn="just" defTabSz="738188">
              <a:spcBef>
                <a:spcPts val="700"/>
              </a:spcBef>
              <a:buFont typeface="Wingdings" pitchFamily="2" charset="2"/>
              <a:buChar char="q"/>
              <a:defRPr/>
            </a:pPr>
            <a:r>
              <a:rPr lang="en-GB" sz="2000" dirty="0" err="1">
                <a:cs typeface="Arial" pitchFamily="34" charset="0"/>
                <a:sym typeface="Symbol" pitchFamily="18" charset="2"/>
              </a:rPr>
              <a:t>Jumlah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koreksi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setiap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sajian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sepanjang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:</a:t>
            </a:r>
          </a:p>
          <a:p>
            <a:pPr marL="746125" lvl="2" indent="-346075" algn="just" defTabSz="738188">
              <a:spcBef>
                <a:spcPts val="700"/>
              </a:spcBef>
              <a:buFont typeface="Wingdings" pitchFamily="2" charset="2"/>
              <a:buChar char="ü"/>
              <a:defRPr/>
            </a:pPr>
            <a:r>
              <a:rPr lang="en-GB" sz="20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setiap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item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laporan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keuangan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terpengaruh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;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dan</a:t>
            </a:r>
            <a:endParaRPr lang="en-GB" sz="2000" dirty="0">
              <a:cs typeface="Arial" pitchFamily="34" charset="0"/>
              <a:sym typeface="Symbol" pitchFamily="18" charset="2"/>
            </a:endParaRPr>
          </a:p>
          <a:p>
            <a:pPr marL="746125" lvl="2" indent="-346075" algn="just" defTabSz="738188">
              <a:spcBef>
                <a:spcPts val="700"/>
              </a:spcBef>
              <a:buFont typeface="Wingdings" pitchFamily="2" charset="2"/>
              <a:buChar char="ü"/>
              <a:defRPr/>
            </a:pPr>
            <a:r>
              <a:rPr lang="en-GB" sz="2000" dirty="0">
                <a:cs typeface="Arial" pitchFamily="34" charset="0"/>
                <a:sym typeface="Symbol" pitchFamily="18" charset="2"/>
              </a:rPr>
              <a:t>LPS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dasar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dan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dilusian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jika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PSAK 233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diterapkan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atas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entitas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;</a:t>
            </a:r>
          </a:p>
          <a:p>
            <a:pPr marL="346075" lvl="1" indent="-346075" algn="just" defTabSz="738188">
              <a:spcBef>
                <a:spcPts val="700"/>
              </a:spcBef>
              <a:buFont typeface="Wingdings" pitchFamily="2" charset="2"/>
              <a:buChar char="q"/>
              <a:defRPr/>
            </a:pPr>
            <a:r>
              <a:rPr lang="en-GB" sz="2000" dirty="0" err="1">
                <a:cs typeface="Arial" pitchFamily="34" charset="0"/>
                <a:sym typeface="Symbol" pitchFamily="18" charset="2"/>
              </a:rPr>
              <a:t>Jumlah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koreksi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pada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sajian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paling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awal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;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dan</a:t>
            </a:r>
            <a:endParaRPr lang="en-GB" sz="2000" dirty="0">
              <a:cs typeface="Arial" pitchFamily="34" charset="0"/>
              <a:sym typeface="Symbol" pitchFamily="18" charset="2"/>
            </a:endParaRPr>
          </a:p>
          <a:p>
            <a:pPr marL="346075" lvl="1" indent="-346075" algn="just" defTabSz="738188">
              <a:spcBef>
                <a:spcPts val="700"/>
              </a:spcBef>
              <a:buFont typeface="Wingdings" pitchFamily="2" charset="2"/>
              <a:buChar char="q"/>
              <a:defRPr/>
            </a:pPr>
            <a:r>
              <a:rPr lang="en-GB" sz="2000" dirty="0" err="1">
                <a:cs typeface="Arial" pitchFamily="34" charset="0"/>
                <a:sym typeface="Symbol" pitchFamily="18" charset="2"/>
              </a:rPr>
              <a:t>Jika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penyajian-kembali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retrospektif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tidak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praktis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untuk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suatu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lalu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tertentu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,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keadaan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yang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membuat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keberadaan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kondisi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itu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penjelasan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bagaimana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sejak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kapan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kesalahan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telah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000" dirty="0" err="1">
                <a:cs typeface="Arial" pitchFamily="34" charset="0"/>
                <a:sym typeface="Symbol" pitchFamily="18" charset="2"/>
              </a:rPr>
              <a:t>dikoreksi</a:t>
            </a:r>
            <a:r>
              <a:rPr lang="en-GB" sz="2000" dirty="0">
                <a:cs typeface="Arial" pitchFamily="34" charset="0"/>
                <a:sym typeface="Symbol" pitchFamily="18" charset="2"/>
              </a:rPr>
              <a:t>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672" y="1878107"/>
            <a:ext cx="1922929" cy="301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95800" y="5246662"/>
            <a:ext cx="510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itchFamily="34" charset="0"/>
                <a:cs typeface="Arial" pitchFamily="34" charset="0"/>
                <a:sym typeface="Symbol" pitchFamily="18" charset="2"/>
              </a:rPr>
              <a:t>…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Laporan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keuangan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periode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berikutnya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tidak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perlu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</a:t>
            </a:r>
            <a:r>
              <a:rPr lang="en-GB" sz="2400" b="1" dirty="0" err="1">
                <a:cs typeface="Arial" pitchFamily="34" charset="0"/>
                <a:sym typeface="Symbol" pitchFamily="18" charset="2"/>
              </a:rPr>
              <a:t>mengulang</a:t>
            </a:r>
            <a:r>
              <a:rPr lang="en-GB" sz="2400" b="1" dirty="0">
                <a:cs typeface="Arial" pitchFamily="34" charset="0"/>
                <a:sym typeface="Symbol" pitchFamily="18" charset="2"/>
              </a:rPr>
              <a:t> …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1698983" y="318248"/>
            <a:ext cx="6248400" cy="824753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Pengungkapan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Koreksi</a:t>
            </a:r>
            <a:r>
              <a:rPr lang="en-US" sz="3600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  <a:cs typeface="Arial" pitchFamily="34" charset="0"/>
              </a:rPr>
              <a:t>Kesalahan</a:t>
            </a:r>
            <a:endParaRPr lang="en-US" sz="3600" dirty="0">
              <a:solidFill>
                <a:schemeClr val="tx1"/>
              </a:solidFill>
              <a:latin typeface="Fjalla One" panose="02000506040000020004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25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A4D2-7839-4F03-9DBB-F3ED043E3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200" y="426458"/>
            <a:ext cx="7495800" cy="816800"/>
          </a:xfrm>
        </p:spPr>
        <p:txBody>
          <a:bodyPr/>
          <a:lstStyle/>
          <a:p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Tidak</a:t>
            </a:r>
            <a:r>
              <a:rPr lang="en-US" sz="4000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  <a:t>Praktis</a:t>
            </a:r>
            <a:br>
              <a:rPr lang="en-US" sz="4000" b="1" dirty="0">
                <a:solidFill>
                  <a:schemeClr val="tx1"/>
                </a:solidFill>
                <a:latin typeface="Fjalla One" panose="02000506040000020004" pitchFamily="2" charset="0"/>
                <a:cs typeface="Arial" pitchFamily="34" charset="0"/>
              </a:rPr>
            </a:br>
            <a:endParaRPr lang="en-ID" dirty="0">
              <a:solidFill>
                <a:schemeClr val="tx1"/>
              </a:solidFill>
              <a:latin typeface="Fjalla One" panose="02000506040000020004" pitchFamily="2" charset="0"/>
            </a:endParaRPr>
          </a:p>
        </p:txBody>
      </p:sp>
      <p:sp>
        <p:nvSpPr>
          <p:cNvPr id="4" name="Content Placeholder 7"/>
          <p:cNvSpPr>
            <a:spLocks noGrp="1"/>
          </p:cNvSpPr>
          <p:nvPr>
            <p:ph sz="quarter" idx="10"/>
          </p:nvPr>
        </p:nvSpPr>
        <p:spPr>
          <a:xfrm>
            <a:off x="1371600" y="1371600"/>
            <a:ext cx="9296400" cy="4858583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err="1">
                <a:latin typeface="+mn-lt"/>
                <a:cs typeface="Arial" pitchFamily="34" charset="0"/>
              </a:rPr>
              <a:t>Penerapan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suatu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pengaturan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adalah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tidak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praktis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ketika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entitas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b="1" dirty="0" err="1">
                <a:latin typeface="+mn-lt"/>
                <a:cs typeface="Arial" pitchFamily="34" charset="0"/>
              </a:rPr>
              <a:t>tidak</a:t>
            </a:r>
            <a:r>
              <a:rPr lang="en-US" b="1" dirty="0">
                <a:latin typeface="+mn-lt"/>
                <a:cs typeface="Arial" pitchFamily="34" charset="0"/>
              </a:rPr>
              <a:t> </a:t>
            </a:r>
            <a:r>
              <a:rPr lang="en-US" b="1" dirty="0" err="1">
                <a:latin typeface="+mn-lt"/>
                <a:cs typeface="Arial" pitchFamily="34" charset="0"/>
              </a:rPr>
              <a:t>dapat</a:t>
            </a:r>
            <a:r>
              <a:rPr lang="en-US" b="1" dirty="0">
                <a:latin typeface="+mn-lt"/>
                <a:cs typeface="Arial" pitchFamily="34" charset="0"/>
              </a:rPr>
              <a:t> </a:t>
            </a:r>
            <a:r>
              <a:rPr lang="en-US" b="1" dirty="0" err="1">
                <a:latin typeface="+mn-lt"/>
                <a:cs typeface="Arial" pitchFamily="34" charset="0"/>
              </a:rPr>
              <a:t>menerapkannya</a:t>
            </a:r>
            <a:r>
              <a:rPr lang="en-US" b="1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setelah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b="1" dirty="0" err="1">
                <a:latin typeface="+mn-lt"/>
                <a:cs typeface="Arial" pitchFamily="34" charset="0"/>
              </a:rPr>
              <a:t>seluruh</a:t>
            </a:r>
            <a:r>
              <a:rPr lang="en-US" b="1" dirty="0">
                <a:latin typeface="+mn-lt"/>
                <a:cs typeface="Arial" pitchFamily="34" charset="0"/>
              </a:rPr>
              <a:t> </a:t>
            </a:r>
            <a:r>
              <a:rPr lang="en-US" b="1" dirty="0" err="1">
                <a:latin typeface="+mn-lt"/>
                <a:cs typeface="Arial" pitchFamily="34" charset="0"/>
              </a:rPr>
              <a:t>usaha</a:t>
            </a:r>
            <a:r>
              <a:rPr lang="en-US" b="1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rasional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dilakukan</a:t>
            </a:r>
            <a:r>
              <a:rPr lang="en-US" dirty="0">
                <a:latin typeface="+mn-lt"/>
                <a:cs typeface="Arial" pitchFamily="34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err="1">
                <a:latin typeface="+mn-lt"/>
                <a:cs typeface="Arial" pitchFamily="34" charset="0"/>
              </a:rPr>
              <a:t>Untuk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suatu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periode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lalu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tertentu</a:t>
            </a:r>
            <a:r>
              <a:rPr lang="en-US" dirty="0">
                <a:latin typeface="+mn-lt"/>
                <a:cs typeface="Arial" pitchFamily="34" charset="0"/>
              </a:rPr>
              <a:t>, </a:t>
            </a:r>
            <a:r>
              <a:rPr lang="en-US" dirty="0" err="1">
                <a:latin typeface="+mn-lt"/>
                <a:cs typeface="Arial" pitchFamily="34" charset="0"/>
              </a:rPr>
              <a:t>adalah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tidak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praktis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untuk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menerapkan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suatu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perubahan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kebijakan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akuntansi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secara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retrospektif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atau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menyajikan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kembali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secara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retrospektif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untuk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mengoreksi</a:t>
            </a:r>
            <a:r>
              <a:rPr lang="en-US" dirty="0">
                <a:latin typeface="+mn-lt"/>
                <a:cs typeface="Arial" pitchFamily="34" charset="0"/>
              </a:rPr>
              <a:t> </a:t>
            </a:r>
            <a:r>
              <a:rPr lang="en-US" dirty="0" err="1">
                <a:latin typeface="+mn-lt"/>
                <a:cs typeface="Arial" pitchFamily="34" charset="0"/>
              </a:rPr>
              <a:t>kesalahan</a:t>
            </a:r>
            <a:r>
              <a:rPr lang="en-US" dirty="0">
                <a:latin typeface="+mn-lt"/>
                <a:cs typeface="Arial" pitchFamily="34" charset="0"/>
              </a:rPr>
              <a:t>, </a:t>
            </a:r>
            <a:r>
              <a:rPr lang="en-US" dirty="0" err="1">
                <a:latin typeface="+mn-lt"/>
                <a:cs typeface="Arial" pitchFamily="34" charset="0"/>
              </a:rPr>
              <a:t>jika</a:t>
            </a:r>
            <a:r>
              <a:rPr lang="en-US" dirty="0">
                <a:latin typeface="+mn-lt"/>
                <a:cs typeface="Arial" pitchFamily="34" charset="0"/>
              </a:rPr>
              <a:t>:</a:t>
            </a:r>
          </a:p>
          <a:p>
            <a:pPr lvl="1" algn="just">
              <a:buFont typeface="Arial" pitchFamily="34" charset="0"/>
              <a:buChar char="√"/>
            </a:pP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dampak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penerapan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retrospektif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penyajian-kembali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retrospektif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ditentukan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; </a:t>
            </a:r>
          </a:p>
          <a:p>
            <a:pPr lvl="1" algn="just">
              <a:buFont typeface="Arial" pitchFamily="34" charset="0"/>
              <a:buChar char="√"/>
            </a:pP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penerapan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retrospektif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penyajian-kembali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retrospektif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memerlukan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asumsi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maksud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manajemen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ada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periode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lalu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;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endParaRPr lang="en-US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lvl="1" algn="just">
              <a:buFont typeface="Arial" pitchFamily="34" charset="0"/>
              <a:buChar char="√"/>
            </a:pPr>
            <a:r>
              <a:rPr lang="es-E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penerapan</a:t>
            </a:r>
            <a:r>
              <a:rPr lang="es-E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retrospektif</a:t>
            </a:r>
            <a:r>
              <a:rPr lang="es-E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r>
              <a:rPr lang="es-E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penyajian-kembali</a:t>
            </a:r>
            <a:r>
              <a:rPr lang="es-E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retrospektif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memerlukan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estimasi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signifikan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+mn-lt"/>
                <a:cs typeface="Arial" pitchFamily="34" charset="0"/>
              </a:rPr>
              <a:t>jumlah dan tidak mungkin untuk membedakan secara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obyektif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informasi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mengenai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estimasi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yang:</a:t>
            </a:r>
          </a:p>
          <a:p>
            <a:pPr marL="1262063" lvl="2" algn="just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menyediakan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bukti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keadaan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ada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tanggal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mana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jumlah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diakui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diukur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diungkapkan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;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dan</a:t>
            </a:r>
            <a:endParaRPr lang="en-US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marL="1262063" lvl="2" algn="just">
              <a:buFont typeface="Wingdings" pitchFamily="2" charset="2"/>
              <a:buChar char="v"/>
            </a:pPr>
            <a:r>
              <a:rPr lang="fi-FI" dirty="0">
                <a:solidFill>
                  <a:schemeClr val="tx1"/>
                </a:solidFill>
                <a:latin typeface="+mn-lt"/>
                <a:cs typeface="Arial" pitchFamily="34" charset="0"/>
              </a:rPr>
              <a:t>akan tersedia ketika laporan keuangan periode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lalu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disahkan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diterbitkan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informasi</a:t>
            </a:r>
            <a:r>
              <a:rPr lang="en-US" dirty="0">
                <a:solidFill>
                  <a:schemeClr val="tx1"/>
                </a:solidFill>
                <a:latin typeface="+mn-lt"/>
                <a:cs typeface="Arial" pitchFamily="34" charset="0"/>
              </a:rPr>
              <a:t> lain.</a:t>
            </a:r>
          </a:p>
        </p:txBody>
      </p:sp>
    </p:spTree>
    <p:extLst>
      <p:ext uri="{BB962C8B-B14F-4D97-AF65-F5344CB8AC3E}">
        <p14:creationId xmlns:p14="http://schemas.microsoft.com/office/powerpoint/2010/main" val="372266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99" y="1371600"/>
            <a:ext cx="3011487" cy="375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loud Callout 4"/>
          <p:cNvSpPr/>
          <p:nvPr/>
        </p:nvSpPr>
        <p:spPr>
          <a:xfrm>
            <a:off x="2362199" y="263930"/>
            <a:ext cx="3733800" cy="1447800"/>
          </a:xfrm>
          <a:prstGeom prst="cloudCallout">
            <a:avLst>
              <a:gd name="adj1" fmla="val 76258"/>
              <a:gd name="adj2" fmla="val 4152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01102" y="4195008"/>
            <a:ext cx="4724400" cy="1600200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Tahun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buku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dimulai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pada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setelah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tanggal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1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Januari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2011.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Menggantikan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PSAK 208 (1994).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86569"/>
            <a:ext cx="222609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04420E-D636-4263-B437-5BEFC8A63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61" y="607286"/>
            <a:ext cx="7167275" cy="729867"/>
          </a:xfrm>
        </p:spPr>
        <p:txBody>
          <a:bodyPr/>
          <a:lstStyle/>
          <a:p>
            <a:r>
              <a:rPr lang="en-ID" sz="4400" dirty="0" err="1">
                <a:solidFill>
                  <a:schemeClr val="tx1"/>
                </a:solidFill>
                <a:latin typeface="Fjalla One" panose="02000506040000020004" pitchFamily="2" charset="0"/>
              </a:rPr>
              <a:t>Tanggal</a:t>
            </a:r>
            <a:r>
              <a:rPr lang="en-ID" sz="4400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ID" sz="4400" dirty="0" err="1">
                <a:solidFill>
                  <a:schemeClr val="tx1"/>
                </a:solidFill>
                <a:latin typeface="Fjalla One" panose="02000506040000020004" pitchFamily="2" charset="0"/>
              </a:rPr>
              <a:t>Efektif</a:t>
            </a:r>
            <a:br>
              <a:rPr lang="en-ID" dirty="0">
                <a:solidFill>
                  <a:schemeClr val="tx1"/>
                </a:solidFill>
              </a:rPr>
            </a:b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47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2" y="3954974"/>
            <a:ext cx="1268946" cy="132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229" y="2274192"/>
            <a:ext cx="856714" cy="6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1752601" y="2037681"/>
            <a:ext cx="1510113" cy="1171697"/>
          </a:xfrm>
          <a:prstGeom prst="cloudCallout">
            <a:avLst>
              <a:gd name="adj1" fmla="val -50019"/>
              <a:gd name="adj2" fmla="val 6836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A64B6-6172-44AF-B344-AB3635458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096" y="408574"/>
            <a:ext cx="7437200" cy="792400"/>
          </a:xfrm>
        </p:spPr>
        <p:txBody>
          <a:bodyPr/>
          <a:lstStyle/>
          <a:p>
            <a:r>
              <a:rPr lang="en-ID" sz="4400" dirty="0" err="1">
                <a:solidFill>
                  <a:schemeClr val="tx1"/>
                </a:solidFill>
                <a:latin typeface="Fjalla One" panose="02000506040000020004" pitchFamily="2" charset="0"/>
              </a:rPr>
              <a:t>Contoh</a:t>
            </a:r>
            <a:r>
              <a:rPr lang="en-ID" sz="4400" dirty="0">
                <a:solidFill>
                  <a:schemeClr val="tx1"/>
                </a:solidFill>
                <a:latin typeface="Fjalla One" panose="02000506040000020004" pitchFamily="2" charset="0"/>
              </a:rPr>
              <a:t> 1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0"/>
          </p:nvPr>
        </p:nvSpPr>
        <p:spPr>
          <a:xfrm>
            <a:off x="3243423" y="1525683"/>
            <a:ext cx="7437200" cy="472271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>
                <a:latin typeface="+mn-lt"/>
                <a:cs typeface="Arial" pitchFamily="34" charset="0"/>
              </a:rPr>
              <a:t>PT. Beta </a:t>
            </a:r>
            <a:r>
              <a:rPr lang="en-US" sz="2400" dirty="0" err="1">
                <a:latin typeface="+mn-lt"/>
                <a:cs typeface="Arial" pitchFamily="34" charset="0"/>
              </a:rPr>
              <a:t>salah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mencatat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saldo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awal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persediaan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sebesar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6.500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+mn-lt"/>
                <a:cs typeface="Arial" pitchFamily="34" charset="0"/>
              </a:rPr>
              <a:t>PT. Beta </a:t>
            </a:r>
            <a:r>
              <a:rPr lang="en-US" sz="2400" dirty="0" err="1">
                <a:latin typeface="+mn-lt"/>
                <a:cs typeface="Arial" pitchFamily="34" charset="0"/>
              </a:rPr>
              <a:t>tahun</a:t>
            </a:r>
            <a:r>
              <a:rPr lang="en-US" sz="2400" dirty="0">
                <a:latin typeface="+mn-lt"/>
                <a:cs typeface="Arial" pitchFamily="34" charset="0"/>
              </a:rPr>
              <a:t> 20x2 </a:t>
            </a:r>
            <a:r>
              <a:rPr lang="en-US" sz="2400" dirty="0" err="1">
                <a:latin typeface="+mn-lt"/>
                <a:cs typeface="Arial" pitchFamily="34" charset="0"/>
              </a:rPr>
              <a:t>memiliki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penjualan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104.000, HPP 86.500 </a:t>
            </a:r>
            <a:r>
              <a:rPr lang="en-US" sz="2400" dirty="0" err="1">
                <a:latin typeface="+mn-lt"/>
                <a:cs typeface="Arial" pitchFamily="34" charset="0"/>
              </a:rPr>
              <a:t>pajak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penghasilan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5.250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+mn-lt"/>
                <a:cs typeface="Arial" pitchFamily="34" charset="0"/>
              </a:rPr>
              <a:t>PT. Beta </a:t>
            </a:r>
            <a:r>
              <a:rPr lang="en-US" sz="2400" dirty="0" err="1">
                <a:latin typeface="+mn-lt"/>
                <a:cs typeface="Arial" pitchFamily="34" charset="0"/>
              </a:rPr>
              <a:t>tahun</a:t>
            </a:r>
            <a:r>
              <a:rPr lang="en-US" sz="2400" dirty="0">
                <a:latin typeface="+mn-lt"/>
                <a:cs typeface="Arial" pitchFamily="34" charset="0"/>
              </a:rPr>
              <a:t> 20x1 </a:t>
            </a:r>
            <a:r>
              <a:rPr lang="en-US" sz="2400" dirty="0" err="1">
                <a:latin typeface="+mn-lt"/>
                <a:cs typeface="Arial" pitchFamily="34" charset="0"/>
              </a:rPr>
              <a:t>memiliki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penjulan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73.500, HPP 53.500 </a:t>
            </a:r>
            <a:r>
              <a:rPr lang="en-US" sz="2400" dirty="0" err="1">
                <a:latin typeface="+mn-lt"/>
                <a:cs typeface="Arial" pitchFamily="34" charset="0"/>
              </a:rPr>
              <a:t>pajak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penghasilan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6.000.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+mn-lt"/>
                <a:cs typeface="Arial" pitchFamily="34" charset="0"/>
              </a:rPr>
              <a:t>Saldo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laba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awal</a:t>
            </a:r>
            <a:r>
              <a:rPr lang="en-US" sz="2400" dirty="0">
                <a:latin typeface="+mn-lt"/>
                <a:cs typeface="Arial" pitchFamily="34" charset="0"/>
              </a:rPr>
              <a:t> 20X1 </a:t>
            </a:r>
            <a:r>
              <a:rPr lang="en-US" sz="2400" dirty="0" err="1">
                <a:latin typeface="+mn-lt"/>
                <a:cs typeface="Arial" pitchFamily="34" charset="0"/>
              </a:rPr>
              <a:t>sebesar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20.000 </a:t>
            </a:r>
            <a:r>
              <a:rPr lang="en-US" sz="2400" dirty="0" err="1">
                <a:latin typeface="+mn-lt"/>
                <a:cs typeface="Arial" pitchFamily="34" charset="0"/>
              </a:rPr>
              <a:t>dan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saldo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laba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akhir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34.000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+mn-lt"/>
                <a:cs typeface="Arial" pitchFamily="34" charset="0"/>
              </a:rPr>
              <a:t>Tarif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pajak</a:t>
            </a:r>
            <a:r>
              <a:rPr lang="en-US" sz="2400" dirty="0">
                <a:latin typeface="+mn-lt"/>
                <a:cs typeface="Arial" pitchFamily="34" charset="0"/>
              </a:rPr>
              <a:t> 30%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+mn-lt"/>
                <a:cs typeface="Arial" pitchFamily="34" charset="0"/>
              </a:rPr>
              <a:t>Modal </a:t>
            </a:r>
            <a:r>
              <a:rPr lang="en-US" sz="2400" dirty="0" err="1">
                <a:latin typeface="+mn-lt"/>
                <a:cs typeface="Arial" pitchFamily="34" charset="0"/>
              </a:rPr>
              <a:t>saham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Rp</a:t>
            </a:r>
            <a:r>
              <a:rPr lang="en-US" sz="2400" dirty="0">
                <a:latin typeface="+mn-lt"/>
                <a:cs typeface="Arial" pitchFamily="34" charset="0"/>
              </a:rPr>
              <a:t> 5.000 </a:t>
            </a:r>
            <a:r>
              <a:rPr lang="en-US" sz="2400" dirty="0" err="1">
                <a:latin typeface="+mn-lt"/>
                <a:cs typeface="Arial" pitchFamily="34" charset="0"/>
              </a:rPr>
              <a:t>dan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tidak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memiliki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komponen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ekuitas</a:t>
            </a:r>
            <a:r>
              <a:rPr lang="en-US" sz="2400" dirty="0">
                <a:latin typeface="+mn-lt"/>
                <a:cs typeface="Arial" pitchFamily="34" charset="0"/>
              </a:rPr>
              <a:t> lain </a:t>
            </a:r>
            <a:r>
              <a:rPr lang="en-US" sz="2400" dirty="0" err="1">
                <a:latin typeface="+mn-lt"/>
                <a:cs typeface="Arial" pitchFamily="34" charset="0"/>
              </a:rPr>
              <a:t>kecuali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saldo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laba</a:t>
            </a:r>
            <a:r>
              <a:rPr lang="en-US" sz="2400" dirty="0">
                <a:latin typeface="+mn-lt"/>
                <a:cs typeface="Arial" pitchFamily="34" charset="0"/>
              </a:rPr>
              <a:t>. </a:t>
            </a:r>
            <a:r>
              <a:rPr lang="en-US" sz="2400" dirty="0" err="1">
                <a:latin typeface="+mn-lt"/>
                <a:cs typeface="Arial" pitchFamily="34" charset="0"/>
              </a:rPr>
              <a:t>Saham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tidak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diperdagangkan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publik</a:t>
            </a:r>
            <a:r>
              <a:rPr lang="en-US" sz="2400" dirty="0">
                <a:latin typeface="+mn-lt"/>
                <a:cs typeface="Arial" pitchFamily="34" charset="0"/>
              </a:rPr>
              <a:t>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22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0" y="1492250"/>
          <a:ext cx="5343525" cy="221932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59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20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  <a:sym typeface="Symbol"/>
                        </a:rPr>
                        <a:t>× 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Penjualan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73.500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Beban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Pokok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Penjualan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(53.500)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sebelum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pajak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penghasilan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Pajak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Penghasilan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(6.000)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50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14.000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2010076" y="4257040"/>
          <a:ext cx="5410200" cy="22199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20 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  <a:sym typeface="Symbol"/>
                        </a:rPr>
                        <a:t>× 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20 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  <a:sym typeface="Symbol"/>
                        </a:rPr>
                        <a:t>× 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Penjualan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104.000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73.500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Beban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Pokok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Penjualan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(80.000)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(60.000)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sebelum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pajak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penghasilan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13.500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Pajak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Penghasilan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(7.200)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(4.050)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50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16.800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9.450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933876" y="3771880"/>
            <a:ext cx="251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err="1">
                <a:cs typeface="Arial" pitchFamily="34" charset="0"/>
              </a:rPr>
              <a:t>Disajikan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Kembali</a:t>
            </a:r>
            <a:endParaRPr lang="id-ID" sz="2400" dirty="0"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7767918" y="904033"/>
            <a:ext cx="2442882" cy="685800"/>
          </a:xfrm>
          <a:prstGeom prst="wedgeRoundRectCallout">
            <a:avLst>
              <a:gd name="adj1" fmla="val -66964"/>
              <a:gd name="adj2" fmla="val 37402"/>
              <a:gd name="adj3" fmla="val 16667"/>
            </a:avLst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400" b="1" dirty="0" err="1">
                <a:cs typeface="Arial" pitchFamily="34" charset="0"/>
              </a:rPr>
              <a:t>Laporan</a:t>
            </a:r>
            <a:r>
              <a:rPr lang="en-US" sz="2400" b="1" dirty="0">
                <a:cs typeface="Arial" pitchFamily="34" charset="0"/>
              </a:rPr>
              <a:t> 20 </a:t>
            </a:r>
            <a:r>
              <a:rPr lang="en-US" sz="2400" dirty="0">
                <a:cs typeface="Arial" pitchFamily="34" charset="0"/>
                <a:sym typeface="Symbol"/>
              </a:rPr>
              <a:t>× </a:t>
            </a:r>
            <a:r>
              <a:rPr lang="en-US" sz="2400" b="1" dirty="0">
                <a:cs typeface="Arial" pitchFamily="34" charset="0"/>
              </a:rPr>
              <a:t>1</a:t>
            </a:r>
            <a:endParaRPr lang="id-ID" sz="2400" b="1" dirty="0">
              <a:cs typeface="Arial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7772400" y="3848080"/>
            <a:ext cx="2438400" cy="685800"/>
          </a:xfrm>
          <a:prstGeom prst="wedgeRoundRectCallout">
            <a:avLst>
              <a:gd name="adj1" fmla="val -61670"/>
              <a:gd name="adj2" fmla="val 41324"/>
              <a:gd name="adj3" fmla="val 16667"/>
            </a:avLst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400" b="1" dirty="0" err="1">
                <a:cs typeface="Arial" pitchFamily="34" charset="0"/>
              </a:rPr>
              <a:t>Laporan</a:t>
            </a:r>
            <a:r>
              <a:rPr lang="en-US" sz="2400" b="1" dirty="0">
                <a:cs typeface="Arial" pitchFamily="34" charset="0"/>
              </a:rPr>
              <a:t> 20 </a:t>
            </a:r>
            <a:r>
              <a:rPr lang="en-US" sz="2400" dirty="0">
                <a:cs typeface="Arial" pitchFamily="34" charset="0"/>
                <a:sym typeface="Symbol"/>
              </a:rPr>
              <a:t>× </a:t>
            </a:r>
            <a:r>
              <a:rPr lang="en-US" sz="2400" b="1" dirty="0">
                <a:cs typeface="Arial" pitchFamily="34" charset="0"/>
              </a:rPr>
              <a:t>2</a:t>
            </a:r>
            <a:endParaRPr lang="id-ID" sz="2400" b="1" dirty="0"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709160-5E42-4D32-A4F2-659AFEFFB60E}"/>
              </a:ext>
            </a:extLst>
          </p:cNvPr>
          <p:cNvSpPr txBox="1"/>
          <p:nvPr/>
        </p:nvSpPr>
        <p:spPr>
          <a:xfrm>
            <a:off x="4195762" y="400262"/>
            <a:ext cx="60977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Fjalla One" panose="02000506040000020004" pitchFamily="2" charset="0"/>
                <a:cs typeface="Arial" pitchFamily="34" charset="0"/>
              </a:rPr>
              <a:t>Contoh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jalla One" panose="02000506040000020004" pitchFamily="2" charset="0"/>
                <a:cs typeface="Arial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722573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48800" y="4572000"/>
            <a:ext cx="1493837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793111" y="1981200"/>
          <a:ext cx="7772400" cy="332801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3574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Modal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saham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Saldo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62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Saldo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per 31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Desember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20x0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25.000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574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untuk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tahun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berakhir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31 Des 20X1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disajikan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kembali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9.450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9.450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626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Saldo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per 31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Desember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20X1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29.450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34.450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574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untuk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tahun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berakhir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31 Des 20X2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16.800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16.800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04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Saldo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per 31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Desember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20X2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46.250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51.250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485869" y="1457980"/>
            <a:ext cx="45005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 err="1"/>
              <a:t>Laporan</a:t>
            </a:r>
            <a:r>
              <a:rPr lang="en-US" sz="2800" b="1" dirty="0"/>
              <a:t> </a:t>
            </a:r>
            <a:r>
              <a:rPr lang="en-US" sz="2800" b="1" dirty="0" err="1"/>
              <a:t>Perubahan</a:t>
            </a:r>
            <a:r>
              <a:rPr lang="en-US" sz="2800" b="1" dirty="0"/>
              <a:t> </a:t>
            </a:r>
            <a:r>
              <a:rPr lang="en-US" sz="2800" b="1" dirty="0" err="1"/>
              <a:t>Ekuitas</a:t>
            </a:r>
            <a:endParaRPr lang="id-ID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828800" y="273425"/>
            <a:ext cx="2590800" cy="71717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4000" b="1" dirty="0">
                <a:cs typeface="Arial" pitchFamily="34" charset="0"/>
              </a:rPr>
              <a:t>Contoh 1</a:t>
            </a:r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5103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100" dirty="0" err="1">
                <a:latin typeface="+mn-lt"/>
                <a:cs typeface="Arial" pitchFamily="34" charset="0"/>
              </a:rPr>
              <a:t>Beberapa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produk</a:t>
            </a:r>
            <a:r>
              <a:rPr lang="en-US" sz="2100" dirty="0">
                <a:latin typeface="+mn-lt"/>
                <a:cs typeface="Arial" pitchFamily="34" charset="0"/>
              </a:rPr>
              <a:t> yang </a:t>
            </a:r>
            <a:r>
              <a:rPr lang="en-US" sz="2100" dirty="0" err="1">
                <a:latin typeface="+mn-lt"/>
                <a:cs typeface="Arial" pitchFamily="34" charset="0"/>
              </a:rPr>
              <a:t>telah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terjual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pada</a:t>
            </a:r>
            <a:r>
              <a:rPr lang="en-US" sz="2100" dirty="0">
                <a:latin typeface="+mn-lt"/>
                <a:cs typeface="Arial" pitchFamily="34" charset="0"/>
              </a:rPr>
              <a:t> 20x1 </a:t>
            </a:r>
            <a:r>
              <a:rPr lang="en-US" sz="2100" dirty="0" err="1">
                <a:latin typeface="+mn-lt"/>
                <a:cs typeface="Arial" pitchFamily="34" charset="0"/>
              </a:rPr>
              <a:t>tercatat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salah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nn-NO" sz="2100" dirty="0">
                <a:latin typeface="+mn-lt"/>
                <a:cs typeface="Arial" pitchFamily="34" charset="0"/>
              </a:rPr>
              <a:t>sebesar Rp6.500 per 31 Desember 20X1. Laporan keuangan 20X1 </a:t>
            </a:r>
            <a:r>
              <a:rPr lang="en-US" sz="2100" dirty="0" err="1">
                <a:latin typeface="+mn-lt"/>
                <a:cs typeface="Arial" pitchFamily="34" charset="0"/>
              </a:rPr>
              <a:t>disajikan-kembali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untuk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membetulkan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kesalahan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ini</a:t>
            </a:r>
            <a:r>
              <a:rPr lang="en-US" sz="2100" dirty="0">
                <a:latin typeface="+mn-lt"/>
                <a:cs typeface="Arial" pitchFamily="34" charset="0"/>
              </a:rPr>
              <a:t>. </a:t>
            </a:r>
            <a:r>
              <a:rPr lang="en-US" sz="2100" dirty="0" err="1">
                <a:latin typeface="+mn-lt"/>
                <a:cs typeface="Arial" pitchFamily="34" charset="0"/>
              </a:rPr>
              <a:t>Dampak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dari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penyajian-kembali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laporan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keuangan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tersebut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diringkaskan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berikut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ini</a:t>
            </a:r>
            <a:r>
              <a:rPr lang="en-US" sz="2100" dirty="0">
                <a:latin typeface="+mn-lt"/>
                <a:cs typeface="Arial" pitchFamily="34" charset="0"/>
              </a:rPr>
              <a:t>. </a:t>
            </a:r>
            <a:r>
              <a:rPr lang="en-US" sz="2100" dirty="0" err="1">
                <a:latin typeface="+mn-lt"/>
                <a:cs typeface="Arial" pitchFamily="34" charset="0"/>
              </a:rPr>
              <a:t>Tidak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ada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dampak</a:t>
            </a:r>
            <a:r>
              <a:rPr lang="en-US" sz="2100" dirty="0">
                <a:latin typeface="+mn-lt"/>
                <a:cs typeface="Arial" pitchFamily="34" charset="0"/>
              </a:rPr>
              <a:t> </a:t>
            </a:r>
            <a:r>
              <a:rPr lang="en-US" sz="2100" dirty="0" err="1">
                <a:latin typeface="+mn-lt"/>
                <a:cs typeface="Arial" pitchFamily="34" charset="0"/>
              </a:rPr>
              <a:t>pada</a:t>
            </a:r>
            <a:r>
              <a:rPr lang="en-US" sz="2100" dirty="0">
                <a:latin typeface="+mn-lt"/>
                <a:cs typeface="Arial" pitchFamily="34" charset="0"/>
              </a:rPr>
              <a:t> 20 × 2.</a:t>
            </a:r>
          </a:p>
          <a:p>
            <a:pPr algn="just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2400300" y="3048000"/>
          <a:ext cx="7391400" cy="2961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Dampak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20 ×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Peningkatan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)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harga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pokok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penjualan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(6.500)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Penurunan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beban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pajak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penghasilan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1.950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Penurunan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)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laba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(4.550)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52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Penurunan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)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persediaan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(6.500)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Penurunan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utang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pajak</a:t>
                      </a:r>
                      <a:r>
                        <a:rPr lang="en-US" sz="18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err="1">
                          <a:latin typeface="+mn-lt"/>
                          <a:cs typeface="Arial" pitchFamily="34" charset="0"/>
                        </a:rPr>
                        <a:t>penghasilan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1.950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Penurunan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)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cs typeface="Arial" pitchFamily="34" charset="0"/>
                        </a:rPr>
                        <a:t>ekuitas</a:t>
                      </a:r>
                      <a:endParaRPr lang="en-US" sz="18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itchFamily="34" charset="0"/>
                        </a:rPr>
                        <a:t>(4.550)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905000" y="349624"/>
            <a:ext cx="2438400" cy="71717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4000" b="1" dirty="0">
                <a:cs typeface="Arial" pitchFamily="34" charset="0"/>
              </a:rPr>
              <a:t>Contoh 1</a:t>
            </a:r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242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idx="4294967295"/>
          </p:nvPr>
        </p:nvSpPr>
        <p:spPr>
          <a:xfrm>
            <a:off x="0" y="1122363"/>
            <a:ext cx="8648700" cy="3657600"/>
          </a:xfrm>
        </p:spPr>
        <p:txBody>
          <a:bodyPr>
            <a:noAutofit/>
          </a:bodyPr>
          <a:lstStyle/>
          <a:p>
            <a:pPr marL="265113" indent="-265113"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dirty="0">
                <a:latin typeface="+mn-lt"/>
                <a:cs typeface="Arial" pitchFamily="34" charset="0"/>
              </a:rPr>
              <a:t>20×2, PT. Delta </a:t>
            </a:r>
            <a:r>
              <a:rPr lang="en-US" sz="2000" dirty="0" err="1">
                <a:latin typeface="+mn-lt"/>
                <a:cs typeface="Arial" pitchFamily="34" charset="0"/>
              </a:rPr>
              <a:t>mengubah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kebijakan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akuntansi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penyusutan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aset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tetap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sehingga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menerapkan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lebih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banyak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pendekatan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komponen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secara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penuh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pada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saat</a:t>
            </a:r>
            <a:r>
              <a:rPr lang="en-US" sz="2000" dirty="0">
                <a:latin typeface="+mn-lt"/>
                <a:cs typeface="Arial" pitchFamily="34" charset="0"/>
              </a:rPr>
              <a:t> yang </a:t>
            </a:r>
            <a:r>
              <a:rPr lang="en-US" sz="2000" dirty="0" err="1">
                <a:latin typeface="+mn-lt"/>
                <a:cs typeface="Arial" pitchFamily="34" charset="0"/>
              </a:rPr>
              <a:t>sama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menerapkan</a:t>
            </a:r>
            <a:r>
              <a:rPr lang="en-US" sz="2000" dirty="0">
                <a:latin typeface="+mn-lt"/>
                <a:cs typeface="Arial" pitchFamily="34" charset="0"/>
              </a:rPr>
              <a:t> model </a:t>
            </a:r>
            <a:r>
              <a:rPr lang="en-US" sz="2000" dirty="0" err="1">
                <a:latin typeface="+mn-lt"/>
                <a:cs typeface="Arial" pitchFamily="34" charset="0"/>
              </a:rPr>
              <a:t>revaluasi</a:t>
            </a:r>
            <a:r>
              <a:rPr lang="en-US" sz="2000" dirty="0">
                <a:latin typeface="+mn-lt"/>
                <a:cs typeface="Arial" pitchFamily="34" charset="0"/>
              </a:rPr>
              <a:t>.</a:t>
            </a:r>
          </a:p>
          <a:p>
            <a:pPr marL="265113" indent="-265113"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dirty="0" err="1">
                <a:latin typeface="+mn-lt"/>
                <a:cs typeface="Arial" pitchFamily="34" charset="0"/>
              </a:rPr>
              <a:t>Pada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tahun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sebelum</a:t>
            </a:r>
            <a:r>
              <a:rPr lang="en-US" sz="2000" dirty="0">
                <a:latin typeface="+mn-lt"/>
                <a:cs typeface="Arial" pitchFamily="34" charset="0"/>
              </a:rPr>
              <a:t> 20×2, </a:t>
            </a:r>
            <a:r>
              <a:rPr lang="en-US" sz="2000" dirty="0" err="1">
                <a:latin typeface="+mn-lt"/>
                <a:cs typeface="Arial" pitchFamily="34" charset="0"/>
              </a:rPr>
              <a:t>catatan</a:t>
            </a:r>
            <a:r>
              <a:rPr lang="en-US" sz="2000" dirty="0">
                <a:latin typeface="+mn-lt"/>
                <a:cs typeface="Arial" pitchFamily="34" charset="0"/>
              </a:rPr>
              <a:t> PT. Delta </a:t>
            </a:r>
            <a:r>
              <a:rPr lang="en-US" sz="2000" dirty="0" err="1">
                <a:latin typeface="+mn-lt"/>
                <a:cs typeface="Arial" pitchFamily="34" charset="0"/>
              </a:rPr>
              <a:t>tidak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cukup</a:t>
            </a:r>
            <a:r>
              <a:rPr lang="en-US" sz="2000" dirty="0">
                <a:latin typeface="+mn-lt"/>
                <a:cs typeface="Arial" pitchFamily="34" charset="0"/>
              </a:rPr>
              <a:t> detail </a:t>
            </a:r>
            <a:r>
              <a:rPr lang="en-US" sz="2000" dirty="0" err="1">
                <a:latin typeface="+mn-lt"/>
                <a:cs typeface="Arial" pitchFamily="34" charset="0"/>
              </a:rPr>
              <a:t>untuk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menerapkan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pendekatan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komponen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secara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penuh</a:t>
            </a:r>
            <a:r>
              <a:rPr lang="en-US" sz="2000" dirty="0">
                <a:latin typeface="+mn-lt"/>
                <a:cs typeface="Arial" pitchFamily="34" charset="0"/>
              </a:rPr>
              <a:t>. </a:t>
            </a:r>
            <a:r>
              <a:rPr lang="en-US" sz="2000" dirty="0" err="1">
                <a:latin typeface="+mn-lt"/>
                <a:cs typeface="Arial" pitchFamily="34" charset="0"/>
              </a:rPr>
              <a:t>Pada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nn-NO" sz="2000" dirty="0">
                <a:latin typeface="+mn-lt"/>
                <a:cs typeface="Arial" pitchFamily="34" charset="0"/>
              </a:rPr>
              <a:t>akhir 20</a:t>
            </a:r>
            <a:r>
              <a:rPr lang="en-US" sz="2000" dirty="0">
                <a:latin typeface="+mn-lt"/>
                <a:cs typeface="Arial" pitchFamily="34" charset="0"/>
              </a:rPr>
              <a:t>×</a:t>
            </a:r>
            <a:r>
              <a:rPr lang="nn-NO" sz="2000" dirty="0">
                <a:latin typeface="+mn-lt"/>
                <a:cs typeface="Arial" pitchFamily="34" charset="0"/>
              </a:rPr>
              <a:t>1, manajemen membuat survei teknis, untuk memperoleh informasi </a:t>
            </a:r>
            <a:r>
              <a:rPr lang="en-US" sz="2000" dirty="0" err="1">
                <a:latin typeface="+mn-lt"/>
                <a:cs typeface="Arial" pitchFamily="34" charset="0"/>
              </a:rPr>
              <a:t>komponen</a:t>
            </a:r>
            <a:r>
              <a:rPr lang="en-US" sz="2000" dirty="0">
                <a:latin typeface="+mn-lt"/>
                <a:cs typeface="Arial" pitchFamily="34" charset="0"/>
              </a:rPr>
              <a:t> yang </a:t>
            </a:r>
            <a:r>
              <a:rPr lang="en-US" sz="2000" dirty="0" err="1">
                <a:latin typeface="+mn-lt"/>
                <a:cs typeface="Arial" pitchFamily="34" charset="0"/>
              </a:rPr>
              <a:t>dimiliki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dan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nilai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wajar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umur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manfaat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nilai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residu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estimasian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dan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jumlah</a:t>
            </a:r>
            <a:r>
              <a:rPr lang="en-US" sz="2000" dirty="0">
                <a:latin typeface="+mn-lt"/>
                <a:cs typeface="Arial" pitchFamily="34" charset="0"/>
              </a:rPr>
              <a:t> yang </a:t>
            </a:r>
            <a:r>
              <a:rPr lang="en-US" sz="2000" dirty="0" err="1">
                <a:latin typeface="+mn-lt"/>
                <a:cs typeface="Arial" pitchFamily="34" charset="0"/>
              </a:rPr>
              <a:t>dapat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disusutkan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pada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awal</a:t>
            </a:r>
            <a:r>
              <a:rPr lang="en-US" sz="2000" dirty="0">
                <a:latin typeface="+mn-lt"/>
                <a:cs typeface="Arial" pitchFamily="34" charset="0"/>
              </a:rPr>
              <a:t> 20×2.</a:t>
            </a:r>
          </a:p>
          <a:p>
            <a:pPr marL="265113" indent="-265113"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dirty="0" err="1">
                <a:latin typeface="+mn-lt"/>
                <a:cs typeface="Arial" pitchFamily="34" charset="0"/>
              </a:rPr>
              <a:t>Namun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survei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tersebut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tidak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menyediakan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dasar</a:t>
            </a:r>
            <a:r>
              <a:rPr lang="en-US" sz="2000" dirty="0">
                <a:latin typeface="+mn-lt"/>
                <a:cs typeface="Arial" pitchFamily="34" charset="0"/>
              </a:rPr>
              <a:t> yang </a:t>
            </a:r>
            <a:r>
              <a:rPr lang="en-US" sz="2000" dirty="0" err="1">
                <a:latin typeface="+mn-lt"/>
                <a:cs typeface="Arial" pitchFamily="34" charset="0"/>
              </a:rPr>
              <a:t>cukup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untuk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mengestimasi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secara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andal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biaya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untuk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komponen</a:t>
            </a:r>
            <a:r>
              <a:rPr lang="en-US" sz="2000" dirty="0">
                <a:latin typeface="+mn-lt"/>
                <a:cs typeface="Arial" pitchFamily="34" charset="0"/>
              </a:rPr>
              <a:t> yang </a:t>
            </a:r>
            <a:r>
              <a:rPr lang="en-US" sz="2000" dirty="0" err="1">
                <a:latin typeface="+mn-lt"/>
                <a:cs typeface="Arial" pitchFamily="34" charset="0"/>
              </a:rPr>
              <a:t>sebelumnya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tidak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dicatat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secara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terpisah</a:t>
            </a:r>
            <a:r>
              <a:rPr lang="en-US" sz="2000" dirty="0"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latin typeface="+mn-lt"/>
                <a:cs typeface="Arial" pitchFamily="34" charset="0"/>
              </a:rPr>
              <a:t>dan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catatan</a:t>
            </a:r>
            <a:r>
              <a:rPr lang="en-US" sz="2000" dirty="0">
                <a:latin typeface="+mn-lt"/>
                <a:cs typeface="Arial" pitchFamily="34" charset="0"/>
              </a:rPr>
              <a:t> yang </a:t>
            </a:r>
            <a:r>
              <a:rPr lang="en-US" sz="2000" dirty="0" err="1">
                <a:latin typeface="+mn-lt"/>
                <a:cs typeface="Arial" pitchFamily="34" charset="0"/>
              </a:rPr>
              <a:t>ada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sebelum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survei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tidak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mengizinkan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informasi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ini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direkonstruksi</a:t>
            </a:r>
            <a:r>
              <a:rPr lang="en-US" sz="2000" dirty="0">
                <a:latin typeface="+mn-lt"/>
                <a:cs typeface="Arial" pitchFamily="34" charset="0"/>
              </a:rPr>
              <a:t>.</a:t>
            </a:r>
          </a:p>
          <a:p>
            <a:pPr marL="265113" indent="-265113" algn="just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dirty="0" err="1">
                <a:latin typeface="+mn-lt"/>
                <a:cs typeface="Arial" pitchFamily="34" charset="0"/>
              </a:rPr>
              <a:t>Manajemen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menyimpulkan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menerapkan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kebijakan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baru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secara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retrospektif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mulai</a:t>
            </a:r>
            <a:r>
              <a:rPr lang="en-US" sz="2000" dirty="0">
                <a:latin typeface="+mn-lt"/>
                <a:cs typeface="Arial" pitchFamily="34" charset="0"/>
              </a:rPr>
              <a:t> 2×2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86789" y="245905"/>
            <a:ext cx="64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4000" dirty="0" err="1">
                <a:latin typeface="Fjalla One" panose="02000506040000020004" pitchFamily="2" charset="0"/>
              </a:rPr>
              <a:t>Catatan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atas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Laporan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Keuangan</a:t>
            </a:r>
            <a:endParaRPr lang="id-ID" sz="4000" dirty="0">
              <a:latin typeface="Fjalla One" panose="02000506040000020004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24800" y="6096000"/>
            <a:ext cx="1847850" cy="5160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cs typeface="Arial" pitchFamily="34" charset="0"/>
              </a:rPr>
              <a:t>Contoh 2</a:t>
            </a:r>
            <a:endParaRPr lang="en-US" sz="28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1448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51449" y="152400"/>
            <a:ext cx="8724464" cy="6553200"/>
            <a:chOff x="227449" y="152400"/>
            <a:chExt cx="8724464" cy="6553200"/>
          </a:xfrm>
        </p:grpSpPr>
        <p:graphicFrame>
          <p:nvGraphicFramePr>
            <p:cNvPr id="4" name="Content Placeholder 3"/>
            <p:cNvGraphicFramePr>
              <a:graphicFrameLocks/>
            </p:cNvGraphicFramePr>
            <p:nvPr/>
          </p:nvGraphicFramePr>
          <p:xfrm>
            <a:off x="533400" y="2321560"/>
            <a:ext cx="7434290" cy="4079240"/>
          </p:xfrm>
          <a:graphic>
            <a:graphicData uri="http://schemas.openxmlformats.org/drawingml/2006/table">
              <a:tbl>
                <a:tblPr firstRow="1" bandRow="1">
                  <a:tableStyleId>{5C22544A-7EE6-4342-B048-85BDC9FD1C3A}</a:tableStyleId>
                </a:tblPr>
                <a:tblGrid>
                  <a:gridCol w="5919864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514426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370840">
                  <a:tc>
                    <a:txBody>
                      <a:bodyPr/>
                      <a:lstStyle/>
                      <a:p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Rp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Aset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tetap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pada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20X1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 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Biaya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perolehan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awal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25.000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 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Penyusutan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(14.000)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 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Nilai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buku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neto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11.000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Beban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penyusutan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prospektif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untuk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tahun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20X2 (</a:t>
                        </a:r>
                        <a:r>
                          <a:rPr lang="en-US" sz="1800" baseline="0" dirty="0" err="1">
                            <a:latin typeface="+mn-lt"/>
                            <a:cs typeface="Arial" pitchFamily="34" charset="0"/>
                          </a:rPr>
                          <a:t>dasar</a:t>
                        </a:r>
                        <a:r>
                          <a:rPr lang="en-US" sz="1800" baseline="0" dirty="0">
                            <a:latin typeface="+mn-lt"/>
                            <a:cs typeface="Arial" pitchFamily="34" charset="0"/>
                          </a:rPr>
                          <a:t> lama)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1.500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Beberapa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hasil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survei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teknis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Penilaian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17.000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Nilai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residu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estimasian</a:t>
                        </a:r>
                        <a:endParaRPr lang="en-US" sz="1800" dirty="0">
                          <a:latin typeface="+mn-lt"/>
                          <a:cs typeface="Arial" pitchFamily="34" charset="0"/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3.000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Sisa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umur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aset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rata-rata (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tahun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)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7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Beban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penyusutan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untuk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aset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tetap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yang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ada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</a:t>
                        </a:r>
                        <a:r>
                          <a:rPr lang="en-US" sz="1800" dirty="0" err="1">
                            <a:latin typeface="+mn-lt"/>
                            <a:cs typeface="Arial" pitchFamily="34" charset="0"/>
                          </a:rPr>
                          <a:t>untuk</a:t>
                        </a:r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 20X2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800" dirty="0">
                            <a:latin typeface="+mn-lt"/>
                            <a:cs typeface="Arial" pitchFamily="34" charset="0"/>
                          </a:rPr>
                          <a:t>2.000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</a:tbl>
            </a:graphicData>
          </a:graphic>
        </p:graphicFrame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60519">
              <a:off x="7315200" y="152400"/>
              <a:ext cx="1636713" cy="156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124200" y="1657290"/>
              <a:ext cx="48958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 err="1"/>
                <a:t>Informasi</a:t>
              </a:r>
              <a:r>
                <a:rPr lang="en-US" sz="2400" b="1" dirty="0"/>
                <a:t> </a:t>
              </a:r>
              <a:r>
                <a:rPr lang="en-US" sz="2400" b="1" dirty="0" err="1"/>
                <a:t>Tambahan</a:t>
              </a:r>
              <a:r>
                <a:rPr lang="en-US" sz="2400" b="1" dirty="0"/>
                <a:t>: </a:t>
              </a:r>
              <a:r>
                <a:rPr lang="en-US" sz="2400" b="1" dirty="0" err="1"/>
                <a:t>Tarif</a:t>
              </a:r>
              <a:r>
                <a:rPr lang="en-US" sz="2400" b="1" dirty="0"/>
                <a:t> </a:t>
              </a:r>
              <a:r>
                <a:rPr lang="en-US" sz="2400" b="1" dirty="0" err="1"/>
                <a:t>pajak</a:t>
              </a:r>
              <a:r>
                <a:rPr lang="en-US" sz="2400" b="1" dirty="0"/>
                <a:t> 30%</a:t>
              </a:r>
              <a:endParaRPr lang="id-ID" sz="24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85720" y="699247"/>
              <a:ext cx="8020080" cy="6006353"/>
              <a:chOff x="285720" y="699247"/>
              <a:chExt cx="8020080" cy="6006353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285720" y="2133600"/>
                <a:ext cx="8020080" cy="4572000"/>
              </a:xfrm>
              <a:prstGeom prst="roundRect">
                <a:avLst>
                  <a:gd name="adj" fmla="val 4902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flipV="1">
                <a:off x="394447" y="699247"/>
                <a:ext cx="6934200" cy="14478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 flipV="1">
                <a:off x="7467600" y="935831"/>
                <a:ext cx="838200" cy="13501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ounded Rectangle 17"/>
            <p:cNvSpPr/>
            <p:nvPr/>
          </p:nvSpPr>
          <p:spPr>
            <a:xfrm>
              <a:off x="227449" y="233082"/>
              <a:ext cx="3353951" cy="757518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1002">
              <a:schemeClr val="lt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i-FI" sz="4000" b="1" dirty="0">
                  <a:cs typeface="Arial" pitchFamily="34" charset="0"/>
                </a:rPr>
                <a:t>Contoh 2</a:t>
              </a:r>
              <a:endParaRPr lang="en-US" sz="40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3075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52085" y="1109024"/>
            <a:ext cx="45005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 err="1">
                <a:cs typeface="Arial" pitchFamily="34" charset="0"/>
              </a:rPr>
              <a:t>Informasi</a:t>
            </a: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err="1">
                <a:cs typeface="Arial" pitchFamily="34" charset="0"/>
              </a:rPr>
              <a:t>Tambahan</a:t>
            </a:r>
            <a:endParaRPr lang="id-ID" sz="2800" b="1" dirty="0"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0519">
            <a:off x="8721202" y="-895"/>
            <a:ext cx="1636713" cy="15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>
            <a:cxnSpLocks/>
          </p:cNvCxnSpPr>
          <p:nvPr/>
        </p:nvCxnSpPr>
        <p:spPr>
          <a:xfrm flipV="1">
            <a:off x="1481001" y="584457"/>
            <a:ext cx="7146997" cy="12209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 flipV="1">
            <a:off x="8744507" y="642700"/>
            <a:ext cx="1966492" cy="1162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751449" y="233082"/>
            <a:ext cx="3201551" cy="70275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4000" b="1" dirty="0">
                <a:cs typeface="Arial" pitchFamily="34" charset="0"/>
              </a:rPr>
              <a:t>Contoh 2</a:t>
            </a:r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84679C-F9FE-4065-9AEB-70209C30FE48}"/>
              </a:ext>
            </a:extLst>
          </p:cNvPr>
          <p:cNvSpPr txBox="1"/>
          <p:nvPr/>
        </p:nvSpPr>
        <p:spPr>
          <a:xfrm>
            <a:off x="1481001" y="1805436"/>
            <a:ext cx="9229998" cy="427809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marL="449263" indent="-449263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err="1">
                <a:latin typeface="+mn-lt"/>
                <a:cs typeface="Arial" pitchFamily="34" charset="0"/>
              </a:rPr>
              <a:t>Mulai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dari</a:t>
            </a:r>
            <a:r>
              <a:rPr lang="en-US" sz="1800" dirty="0">
                <a:latin typeface="+mn-lt"/>
                <a:cs typeface="Arial" pitchFamily="34" charset="0"/>
              </a:rPr>
              <a:t> 20x2, PT Delta </a:t>
            </a:r>
            <a:r>
              <a:rPr lang="en-US" sz="1800" dirty="0" err="1">
                <a:latin typeface="+mn-lt"/>
                <a:cs typeface="Arial" pitchFamily="34" charset="0"/>
              </a:rPr>
              <a:t>mengubah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kebijakan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akuntansi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untuk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Penyusutan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aset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tetap</a:t>
            </a:r>
            <a:r>
              <a:rPr lang="en-US" sz="1800" dirty="0">
                <a:latin typeface="+mn-lt"/>
                <a:cs typeface="Arial" pitchFamily="34" charset="0"/>
              </a:rPr>
              <a:t>, </a:t>
            </a:r>
            <a:r>
              <a:rPr lang="en-US" sz="1800" dirty="0" err="1">
                <a:latin typeface="+mn-lt"/>
                <a:cs typeface="Arial" pitchFamily="34" charset="0"/>
              </a:rPr>
              <a:t>sehingga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menerapkan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pendekatan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komponen</a:t>
            </a:r>
            <a:r>
              <a:rPr lang="en-US" sz="1800" dirty="0">
                <a:latin typeface="+mn-lt"/>
                <a:cs typeface="Arial" pitchFamily="34" charset="0"/>
              </a:rPr>
              <a:t> yang </a:t>
            </a:r>
            <a:r>
              <a:rPr lang="en-US" sz="1800" dirty="0" err="1">
                <a:latin typeface="+mn-lt"/>
                <a:cs typeface="Arial" pitchFamily="34" charset="0"/>
              </a:rPr>
              <a:t>lebih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penuh</a:t>
            </a:r>
            <a:r>
              <a:rPr lang="en-US" sz="1800" dirty="0">
                <a:latin typeface="+mn-lt"/>
                <a:cs typeface="Arial" pitchFamily="34" charset="0"/>
              </a:rPr>
              <a:t>, pada </a:t>
            </a:r>
            <a:r>
              <a:rPr lang="en-US" sz="1800" dirty="0" err="1">
                <a:latin typeface="+mn-lt"/>
                <a:cs typeface="Arial" pitchFamily="34" charset="0"/>
              </a:rPr>
              <a:t>saat</a:t>
            </a:r>
            <a:r>
              <a:rPr lang="en-US" sz="1800" dirty="0">
                <a:latin typeface="+mn-lt"/>
                <a:cs typeface="Arial" pitchFamily="34" charset="0"/>
              </a:rPr>
              <a:t> yang </a:t>
            </a:r>
            <a:r>
              <a:rPr lang="en-US" sz="1800" dirty="0" err="1">
                <a:latin typeface="+mn-lt"/>
                <a:cs typeface="Arial" pitchFamily="34" charset="0"/>
              </a:rPr>
              <a:t>sama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menerapkan</a:t>
            </a:r>
            <a:r>
              <a:rPr lang="en-US" sz="1800" dirty="0">
                <a:latin typeface="+mn-lt"/>
                <a:cs typeface="Arial" pitchFamily="34" charset="0"/>
              </a:rPr>
              <a:t> model </a:t>
            </a:r>
            <a:r>
              <a:rPr lang="en-US" sz="1800" dirty="0" err="1">
                <a:latin typeface="+mn-lt"/>
                <a:cs typeface="Arial" pitchFamily="34" charset="0"/>
              </a:rPr>
              <a:t>revaluasi</a:t>
            </a:r>
            <a:r>
              <a:rPr lang="en-US" sz="1800" dirty="0">
                <a:latin typeface="+mn-lt"/>
                <a:cs typeface="Arial" pitchFamily="34" charset="0"/>
              </a:rPr>
              <a:t>. </a:t>
            </a:r>
          </a:p>
          <a:p>
            <a:pPr marL="449263" indent="-449263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err="1">
                <a:latin typeface="+mn-lt"/>
                <a:cs typeface="Arial" pitchFamily="34" charset="0"/>
              </a:rPr>
              <a:t>Manajemen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berpendapat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kebijakan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ini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menyediakan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informasi</a:t>
            </a:r>
            <a:r>
              <a:rPr lang="en-US" sz="1800" dirty="0">
                <a:latin typeface="+mn-lt"/>
                <a:cs typeface="Arial" pitchFamily="34" charset="0"/>
              </a:rPr>
              <a:t> yang </a:t>
            </a:r>
            <a:r>
              <a:rPr lang="en-US" sz="1800" dirty="0" err="1">
                <a:latin typeface="+mn-lt"/>
                <a:cs typeface="Arial" pitchFamily="34" charset="0"/>
              </a:rPr>
              <a:t>andal</a:t>
            </a:r>
            <a:r>
              <a:rPr lang="en-US" sz="1800" dirty="0">
                <a:latin typeface="+mn-lt"/>
                <a:cs typeface="Arial" pitchFamily="34" charset="0"/>
              </a:rPr>
              <a:t> dan </a:t>
            </a:r>
            <a:r>
              <a:rPr lang="en-US" sz="1800" dirty="0" err="1">
                <a:latin typeface="+mn-lt"/>
                <a:cs typeface="Arial" pitchFamily="34" charset="0"/>
              </a:rPr>
              <a:t>lebih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relevan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karena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komponen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aset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tetap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lebih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akurat</a:t>
            </a:r>
            <a:r>
              <a:rPr lang="en-US" sz="1800" dirty="0">
                <a:latin typeface="+mn-lt"/>
                <a:cs typeface="Arial" pitchFamily="34" charset="0"/>
              </a:rPr>
              <a:t> dan </a:t>
            </a:r>
            <a:r>
              <a:rPr lang="en-US" sz="1800" dirty="0" err="1">
                <a:latin typeface="+mn-lt"/>
                <a:cs typeface="Arial" pitchFamily="34" charset="0"/>
              </a:rPr>
              <a:t>didasarkan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atas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nilai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kini</a:t>
            </a:r>
            <a:r>
              <a:rPr lang="en-US" sz="1800" dirty="0">
                <a:latin typeface="+mn-lt"/>
                <a:cs typeface="Arial" pitchFamily="34" charset="0"/>
              </a:rPr>
              <a:t>. </a:t>
            </a:r>
          </a:p>
          <a:p>
            <a:pPr marL="449263" indent="-449263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err="1">
                <a:latin typeface="+mn-lt"/>
                <a:cs typeface="Arial" pitchFamily="34" charset="0"/>
              </a:rPr>
              <a:t>Kebijakan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ini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diterapkan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secara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prospektif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mulai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dari</a:t>
            </a:r>
            <a:r>
              <a:rPr lang="en-US" sz="1800" dirty="0">
                <a:latin typeface="+mn-lt"/>
                <a:cs typeface="Arial" pitchFamily="34" charset="0"/>
              </a:rPr>
              <a:t> 20X2 </a:t>
            </a:r>
            <a:r>
              <a:rPr lang="en-US" sz="1800" dirty="0" err="1">
                <a:latin typeface="+mn-lt"/>
                <a:cs typeface="Arial" pitchFamily="34" charset="0"/>
              </a:rPr>
              <a:t>karena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tidak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praktis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untuk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mengestimasi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dampak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penerapan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kebijakan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baik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secara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retrospektif</a:t>
            </a:r>
            <a:r>
              <a:rPr lang="en-US" sz="1800" dirty="0">
                <a:latin typeface="+mn-lt"/>
                <a:cs typeface="Arial" pitchFamily="34" charset="0"/>
              </a:rPr>
              <a:t>, </a:t>
            </a:r>
            <a:r>
              <a:rPr lang="en-US" sz="1800" dirty="0" err="1">
                <a:latin typeface="+mn-lt"/>
                <a:cs typeface="Arial" pitchFamily="34" charset="0"/>
              </a:rPr>
              <a:t>atau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secara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prospektif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dari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tanggal</a:t>
            </a:r>
            <a:r>
              <a:rPr lang="en-US" sz="1800" dirty="0">
                <a:latin typeface="+mn-lt"/>
                <a:cs typeface="Arial" pitchFamily="34" charset="0"/>
              </a:rPr>
              <a:t> yang </a:t>
            </a:r>
            <a:r>
              <a:rPr lang="en-US" sz="1800" dirty="0" err="1">
                <a:latin typeface="+mn-lt"/>
                <a:cs typeface="Arial" pitchFamily="34" charset="0"/>
              </a:rPr>
              <a:t>lebih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awal</a:t>
            </a:r>
            <a:r>
              <a:rPr lang="en-US" sz="1800" dirty="0">
                <a:latin typeface="+mn-lt"/>
                <a:cs typeface="Arial" pitchFamily="34" charset="0"/>
              </a:rPr>
              <a:t>.</a:t>
            </a:r>
          </a:p>
          <a:p>
            <a:pPr marL="449263" indent="-449263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>
                <a:latin typeface="+mn-lt"/>
                <a:cs typeface="Arial" pitchFamily="34" charset="0"/>
              </a:rPr>
              <a:t>Oleh </a:t>
            </a:r>
            <a:r>
              <a:rPr lang="en-US" sz="1800" dirty="0" err="1">
                <a:latin typeface="+mn-lt"/>
                <a:cs typeface="Arial" pitchFamily="34" charset="0"/>
              </a:rPr>
              <a:t>karena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itu</a:t>
            </a:r>
            <a:r>
              <a:rPr lang="en-US" sz="1800" dirty="0">
                <a:latin typeface="+mn-lt"/>
                <a:cs typeface="Arial" pitchFamily="34" charset="0"/>
              </a:rPr>
              <a:t>, </a:t>
            </a:r>
            <a:r>
              <a:rPr lang="en-US" sz="1800" dirty="0" err="1">
                <a:latin typeface="+mn-lt"/>
                <a:cs typeface="Arial" pitchFamily="34" charset="0"/>
              </a:rPr>
              <a:t>penerapan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kebijakan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baru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tidak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mempunyai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dampak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atas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periode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sebelumnya</a:t>
            </a:r>
            <a:r>
              <a:rPr lang="en-US" sz="1800" dirty="0">
                <a:latin typeface="+mn-lt"/>
                <a:cs typeface="Arial" pitchFamily="34" charset="0"/>
              </a:rPr>
              <a:t>. </a:t>
            </a:r>
          </a:p>
          <a:p>
            <a:pPr marL="449263" indent="-449263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err="1">
                <a:latin typeface="+mn-lt"/>
                <a:cs typeface="Arial" pitchFamily="34" charset="0"/>
              </a:rPr>
              <a:t>Dampak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tahun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berjalan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adalah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meningkatkan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jumlah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tercatat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aset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tetap</a:t>
            </a:r>
            <a:r>
              <a:rPr lang="en-US" sz="1800" dirty="0">
                <a:latin typeface="+mn-lt"/>
                <a:cs typeface="Arial" pitchFamily="34" charset="0"/>
              </a:rPr>
              <a:t> pada </a:t>
            </a:r>
            <a:r>
              <a:rPr lang="en-US" sz="1800" dirty="0" err="1">
                <a:latin typeface="+mn-lt"/>
                <a:cs typeface="Arial" pitchFamily="34" charset="0"/>
              </a:rPr>
              <a:t>awal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tahun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sebesar</a:t>
            </a:r>
            <a:r>
              <a:rPr lang="en-US" sz="1800" dirty="0">
                <a:latin typeface="+mn-lt"/>
                <a:cs typeface="Arial" pitchFamily="34" charset="0"/>
              </a:rPr>
              <a:t> Rp6.000; </a:t>
            </a:r>
            <a:r>
              <a:rPr lang="en-US" sz="1800" dirty="0" err="1">
                <a:latin typeface="+mn-lt"/>
                <a:cs typeface="Arial" pitchFamily="34" charset="0"/>
              </a:rPr>
              <a:t>meningkatkan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penyisihan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pajak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tangguhan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awal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sebesar</a:t>
            </a:r>
            <a:r>
              <a:rPr lang="en-US" sz="1800" dirty="0">
                <a:latin typeface="+mn-lt"/>
                <a:cs typeface="Arial" pitchFamily="34" charset="0"/>
              </a:rPr>
              <a:t> Rp1.800; </a:t>
            </a:r>
            <a:r>
              <a:rPr lang="en-US" sz="1800" dirty="0" err="1">
                <a:latin typeface="+mn-lt"/>
                <a:cs typeface="Arial" pitchFamily="34" charset="0"/>
              </a:rPr>
              <a:t>menghasilkan</a:t>
            </a:r>
            <a:r>
              <a:rPr lang="en-US" sz="1800" dirty="0">
                <a:latin typeface="+mn-lt"/>
                <a:cs typeface="Arial" pitchFamily="34" charset="0"/>
              </a:rPr>
              <a:t> surplus </a:t>
            </a:r>
            <a:r>
              <a:rPr lang="en-US" sz="1800" dirty="0" err="1">
                <a:latin typeface="+mn-lt"/>
                <a:cs typeface="Arial" pitchFamily="34" charset="0"/>
              </a:rPr>
              <a:t>revaluasi</a:t>
            </a:r>
            <a:r>
              <a:rPr lang="en-US" sz="1800" dirty="0">
                <a:latin typeface="+mn-lt"/>
                <a:cs typeface="Arial" pitchFamily="34" charset="0"/>
              </a:rPr>
              <a:t> pada </a:t>
            </a:r>
            <a:r>
              <a:rPr lang="en-US" sz="1800" dirty="0" err="1">
                <a:latin typeface="+mn-lt"/>
                <a:cs typeface="Arial" pitchFamily="34" charset="0"/>
              </a:rPr>
              <a:t>awal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tahun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sebesar</a:t>
            </a:r>
            <a:r>
              <a:rPr lang="en-US" sz="1800" dirty="0">
                <a:latin typeface="+mn-lt"/>
                <a:cs typeface="Arial" pitchFamily="34" charset="0"/>
              </a:rPr>
              <a:t> Rp4.200; </a:t>
            </a:r>
            <a:r>
              <a:rPr lang="en-US" sz="1800" dirty="0" err="1">
                <a:latin typeface="+mn-lt"/>
                <a:cs typeface="Arial" pitchFamily="34" charset="0"/>
              </a:rPr>
              <a:t>meningkatkan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beban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penyusutan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sebesar</a:t>
            </a:r>
            <a:r>
              <a:rPr lang="en-US" sz="1800" dirty="0">
                <a:latin typeface="+mn-lt"/>
                <a:cs typeface="Arial" pitchFamily="34" charset="0"/>
              </a:rPr>
              <a:t> Rp500; dan </a:t>
            </a:r>
            <a:r>
              <a:rPr lang="en-US" sz="1800" dirty="0" err="1">
                <a:latin typeface="+mn-lt"/>
                <a:cs typeface="Arial" pitchFamily="34" charset="0"/>
              </a:rPr>
              <a:t>mengurangi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beban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pajak</a:t>
            </a:r>
            <a:r>
              <a:rPr lang="en-US" sz="1800" dirty="0">
                <a:latin typeface="+mn-lt"/>
                <a:cs typeface="Arial" pitchFamily="34" charset="0"/>
              </a:rPr>
              <a:t> </a:t>
            </a:r>
            <a:r>
              <a:rPr lang="en-US" sz="1800" dirty="0" err="1">
                <a:latin typeface="+mn-lt"/>
                <a:cs typeface="Arial" pitchFamily="34" charset="0"/>
              </a:rPr>
              <a:t>sebesar</a:t>
            </a:r>
            <a:r>
              <a:rPr lang="en-US" sz="1800" dirty="0">
                <a:latin typeface="+mn-lt"/>
                <a:cs typeface="Arial" pitchFamily="34" charset="0"/>
              </a:rPr>
              <a:t> Rp150.</a:t>
            </a:r>
          </a:p>
        </p:txBody>
      </p:sp>
    </p:spTree>
    <p:extLst>
      <p:ext uri="{BB962C8B-B14F-4D97-AF65-F5344CB8AC3E}">
        <p14:creationId xmlns:p14="http://schemas.microsoft.com/office/powerpoint/2010/main" val="4092039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2877</Words>
  <Application>Microsoft Office PowerPoint</Application>
  <PresentationFormat>Widescreen</PresentationFormat>
  <Paragraphs>330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Aptos</vt:lpstr>
      <vt:lpstr>Aptos Display</vt:lpstr>
      <vt:lpstr>Arial</vt:lpstr>
      <vt:lpstr>Barlow Semi Condensed Medium</vt:lpstr>
      <vt:lpstr>Calibri</vt:lpstr>
      <vt:lpstr>Comic Sans MS</vt:lpstr>
      <vt:lpstr>Fjalla One</vt:lpstr>
      <vt:lpstr>Imprint MT Shadow</vt:lpstr>
      <vt:lpstr>Wingdings</vt:lpstr>
      <vt:lpstr>Office Theme</vt:lpstr>
      <vt:lpstr>PSAK 208  KEBIJAKAN AKUNTANSI, PERUBAHAN ESTIMASI AKUNTANSI  DAN KESALAHAN </vt:lpstr>
      <vt:lpstr>PowerPoint Presentation</vt:lpstr>
      <vt:lpstr>PowerPoint Presentation</vt:lpstr>
      <vt:lpstr>PowerPoint Presentation</vt:lpstr>
      <vt:lpstr>Konsep Materialitas</vt:lpstr>
      <vt:lpstr>PowerPoint Presentation</vt:lpstr>
      <vt:lpstr>Kebijakan Akuntansi</vt:lpstr>
      <vt:lpstr>Kebijakan Akuntansi</vt:lpstr>
      <vt:lpstr>PowerPoint Presentation</vt:lpstr>
      <vt:lpstr>PowerPoint Presentation</vt:lpstr>
      <vt:lpstr>PowerPoint Presentation</vt:lpstr>
      <vt:lpstr>Perubahan Kebijakan Akuntansi</vt:lpstr>
      <vt:lpstr>PowerPoint Presentation</vt:lpstr>
      <vt:lpstr>PowerPoint Presentation</vt:lpstr>
      <vt:lpstr>Penerapan Retrospektif </vt:lpstr>
      <vt:lpstr>PowerPoint Presentation</vt:lpstr>
      <vt:lpstr>Retrospektif Tidak Praktis</vt:lpstr>
      <vt:lpstr>PowerPoint Presentation</vt:lpstr>
      <vt:lpstr>PowerPoint Presentation</vt:lpstr>
      <vt:lpstr>PowerPoint Presentation</vt:lpstr>
      <vt:lpstr>Pengungkapan PSAK Baru belum Efektif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Koreksi Kesalahan Periode Lalu </vt:lpstr>
      <vt:lpstr>Keterbatasan Penyajian Retrospektif</vt:lpstr>
      <vt:lpstr>PowerPoint Presentation</vt:lpstr>
      <vt:lpstr>Tidak Praktis </vt:lpstr>
      <vt:lpstr>Tanggal Efektif </vt:lpstr>
      <vt:lpstr>Contoh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PSAK 208  KEBIJAKAN AKUNTANSI, PERUBAHAN ESTIMASI AKUNTANSI  DAN KESALAHAN</dc:title>
  <dc:creator>6281319339805</dc:creator>
  <cp:lastModifiedBy>Jun 877</cp:lastModifiedBy>
  <cp:revision>3</cp:revision>
  <dcterms:created xsi:type="dcterms:W3CDTF">2024-04-26T03:57:55Z</dcterms:created>
  <dcterms:modified xsi:type="dcterms:W3CDTF">2024-05-11T18:27:11Z</dcterms:modified>
</cp:coreProperties>
</file>