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21"/>
  </p:notesMasterIdLst>
  <p:sldIdLst>
    <p:sldId id="256" r:id="rId2"/>
    <p:sldId id="1336" r:id="rId3"/>
    <p:sldId id="709" r:id="rId4"/>
    <p:sldId id="710" r:id="rId5"/>
    <p:sldId id="2404" r:id="rId6"/>
    <p:sldId id="713" r:id="rId7"/>
    <p:sldId id="2407" r:id="rId8"/>
    <p:sldId id="2408" r:id="rId9"/>
    <p:sldId id="2409" r:id="rId10"/>
    <p:sldId id="2410" r:id="rId11"/>
    <p:sldId id="2418" r:id="rId12"/>
    <p:sldId id="2412" r:id="rId13"/>
    <p:sldId id="717" r:id="rId14"/>
    <p:sldId id="720" r:id="rId15"/>
    <p:sldId id="2142" r:id="rId16"/>
    <p:sldId id="2413" r:id="rId17"/>
    <p:sldId id="2414" r:id="rId18"/>
    <p:sldId id="2415" r:id="rId19"/>
    <p:sldId id="242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1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DB9076-AE8D-4EC5-8C5D-1C1918875E9D}" type="doc">
      <dgm:prSet loTypeId="urn:microsoft.com/office/officeart/2005/8/layout/default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ID"/>
        </a:p>
      </dgm:t>
    </dgm:pt>
    <dgm:pt modelId="{1B5C8EB0-AC86-4A33-AADE-0F1E43A04F11}">
      <dgm:prSet phldrT="[Text]" custT="1"/>
      <dgm:spPr/>
      <dgm:t>
        <a:bodyPr/>
        <a:lstStyle/>
        <a:p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berguna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dasar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untuk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menilai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kemampuan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entias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dalam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menghasilkan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dan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setara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serta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menilai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kebutuhan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untuk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menggunakan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4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48F93E7-26FF-4C44-B2C0-95CEA4EA0489}" type="parTrans" cxnId="{C2B3B313-1EF7-4000-879F-906106903D68}">
      <dgm:prSet/>
      <dgm:spPr/>
      <dgm:t>
        <a:bodyPr/>
        <a:lstStyle/>
        <a:p>
          <a:endParaRPr lang="en-ID">
            <a:solidFill>
              <a:sysClr val="windowText" lastClr="000000"/>
            </a:solidFill>
          </a:endParaRPr>
        </a:p>
      </dgm:t>
    </dgm:pt>
    <dgm:pt modelId="{1A2E207C-A560-49C5-B7D0-95269D91342B}" type="sibTrans" cxnId="{C2B3B313-1EF7-4000-879F-906106903D68}">
      <dgm:prSet/>
      <dgm:spPr/>
      <dgm:t>
        <a:bodyPr/>
        <a:lstStyle/>
        <a:p>
          <a:endParaRPr lang="en-ID">
            <a:solidFill>
              <a:sysClr val="windowText" lastClr="000000"/>
            </a:solidFill>
          </a:endParaRPr>
        </a:p>
      </dgm:t>
    </dgm:pt>
    <dgm:pt modelId="{6B1CF4A5-CA2E-423B-B69C-03F8641320A6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menggambarkan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perubahan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historis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dalam kas dan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setara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yang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diklasifikasikan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atas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aktivitas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operasi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investasi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pendanaan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selama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satu</a:t>
          </a:r>
          <a:r>
            <a: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periode</a:t>
          </a:r>
          <a:endParaRPr lang="en-US" sz="2400" b="1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37EDE1A-A0D1-48CA-97DA-15577C3468E7}" type="parTrans" cxnId="{81983EAE-55CC-4DB8-958C-7EF01DF0535A}">
      <dgm:prSet/>
      <dgm:spPr/>
      <dgm:t>
        <a:bodyPr/>
        <a:lstStyle/>
        <a:p>
          <a:endParaRPr lang="en-ID">
            <a:solidFill>
              <a:sysClr val="windowText" lastClr="000000"/>
            </a:solidFill>
          </a:endParaRPr>
        </a:p>
      </dgm:t>
    </dgm:pt>
    <dgm:pt modelId="{57D21C07-3114-42ED-BC67-02192504D444}" type="sibTrans" cxnId="{81983EAE-55CC-4DB8-958C-7EF01DF0535A}">
      <dgm:prSet/>
      <dgm:spPr/>
      <dgm:t>
        <a:bodyPr/>
        <a:lstStyle/>
        <a:p>
          <a:endParaRPr lang="en-ID">
            <a:solidFill>
              <a:sysClr val="windowText" lastClr="000000"/>
            </a:solidFill>
          </a:endParaRPr>
        </a:p>
      </dgm:t>
    </dgm:pt>
    <dgm:pt modelId="{877B4BD9-61A9-4007-9D87-430C73165A79}" type="pres">
      <dgm:prSet presAssocID="{97DB9076-AE8D-4EC5-8C5D-1C1918875E9D}" presName="diagram" presStyleCnt="0">
        <dgm:presLayoutVars>
          <dgm:dir/>
          <dgm:resizeHandles val="exact"/>
        </dgm:presLayoutVars>
      </dgm:prSet>
      <dgm:spPr/>
    </dgm:pt>
    <dgm:pt modelId="{EFDFE1E1-45F9-48E7-8D32-4D83FB488D13}" type="pres">
      <dgm:prSet presAssocID="{1B5C8EB0-AC86-4A33-AADE-0F1E43A04F11}" presName="node" presStyleLbl="node1" presStyleIdx="0" presStyleCnt="2">
        <dgm:presLayoutVars>
          <dgm:bulletEnabled val="1"/>
        </dgm:presLayoutVars>
      </dgm:prSet>
      <dgm:spPr/>
    </dgm:pt>
    <dgm:pt modelId="{B445531C-3970-4D21-B024-098027E1CF7F}" type="pres">
      <dgm:prSet presAssocID="{1A2E207C-A560-49C5-B7D0-95269D91342B}" presName="sibTrans" presStyleCnt="0"/>
      <dgm:spPr/>
    </dgm:pt>
    <dgm:pt modelId="{24E565D6-2AD7-4BC5-BB76-0A17CEAEB5CF}" type="pres">
      <dgm:prSet presAssocID="{6B1CF4A5-CA2E-423B-B69C-03F8641320A6}" presName="node" presStyleLbl="node1" presStyleIdx="1" presStyleCnt="2">
        <dgm:presLayoutVars>
          <dgm:bulletEnabled val="1"/>
        </dgm:presLayoutVars>
      </dgm:prSet>
      <dgm:spPr/>
    </dgm:pt>
  </dgm:ptLst>
  <dgm:cxnLst>
    <dgm:cxn modelId="{C2B3B313-1EF7-4000-879F-906106903D68}" srcId="{97DB9076-AE8D-4EC5-8C5D-1C1918875E9D}" destId="{1B5C8EB0-AC86-4A33-AADE-0F1E43A04F11}" srcOrd="0" destOrd="0" parTransId="{248F93E7-26FF-4C44-B2C0-95CEA4EA0489}" sibTransId="{1A2E207C-A560-49C5-B7D0-95269D91342B}"/>
    <dgm:cxn modelId="{934F012A-8F47-482D-86AA-978BC00EA144}" type="presOf" srcId="{1B5C8EB0-AC86-4A33-AADE-0F1E43A04F11}" destId="{EFDFE1E1-45F9-48E7-8D32-4D83FB488D13}" srcOrd="0" destOrd="0" presId="urn:microsoft.com/office/officeart/2005/8/layout/default"/>
    <dgm:cxn modelId="{4D13F257-A90A-42BF-ABD5-52C342063F86}" type="presOf" srcId="{97DB9076-AE8D-4EC5-8C5D-1C1918875E9D}" destId="{877B4BD9-61A9-4007-9D87-430C73165A79}" srcOrd="0" destOrd="0" presId="urn:microsoft.com/office/officeart/2005/8/layout/default"/>
    <dgm:cxn modelId="{000D3F8F-35EF-46BA-878D-7C35EAFFC89C}" type="presOf" srcId="{6B1CF4A5-CA2E-423B-B69C-03F8641320A6}" destId="{24E565D6-2AD7-4BC5-BB76-0A17CEAEB5CF}" srcOrd="0" destOrd="0" presId="urn:microsoft.com/office/officeart/2005/8/layout/default"/>
    <dgm:cxn modelId="{81983EAE-55CC-4DB8-958C-7EF01DF0535A}" srcId="{97DB9076-AE8D-4EC5-8C5D-1C1918875E9D}" destId="{6B1CF4A5-CA2E-423B-B69C-03F8641320A6}" srcOrd="1" destOrd="0" parTransId="{337EDE1A-A0D1-48CA-97DA-15577C3468E7}" sibTransId="{57D21C07-3114-42ED-BC67-02192504D444}"/>
    <dgm:cxn modelId="{4C04EDE6-856B-41F5-B01C-5D907F0EEB2D}" type="presParOf" srcId="{877B4BD9-61A9-4007-9D87-430C73165A79}" destId="{EFDFE1E1-45F9-48E7-8D32-4D83FB488D13}" srcOrd="0" destOrd="0" presId="urn:microsoft.com/office/officeart/2005/8/layout/default"/>
    <dgm:cxn modelId="{205E4CB5-CAAD-41CB-9F57-B6D17201EC01}" type="presParOf" srcId="{877B4BD9-61A9-4007-9D87-430C73165A79}" destId="{B445531C-3970-4D21-B024-098027E1CF7F}" srcOrd="1" destOrd="0" presId="urn:microsoft.com/office/officeart/2005/8/layout/default"/>
    <dgm:cxn modelId="{50BB9945-412A-490D-9679-DEF5AB2DC9E4}" type="presParOf" srcId="{877B4BD9-61A9-4007-9D87-430C73165A79}" destId="{24E565D6-2AD7-4BC5-BB76-0A17CEAEB5CF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DFE1E1-45F9-48E7-8D32-4D83FB488D13}">
      <dsp:nvSpPr>
        <dsp:cNvPr id="0" name=""/>
        <dsp:cNvSpPr/>
      </dsp:nvSpPr>
      <dsp:spPr>
        <a:xfrm>
          <a:off x="1212" y="1290908"/>
          <a:ext cx="4728083" cy="28368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berguna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dasar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untuk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menilai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kemampuan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entias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dalam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menghasilkan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dan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setara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serta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menilai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kebutuhan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untuk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menggunakan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tersebut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400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212" y="1290908"/>
        <a:ext cx="4728083" cy="2836850"/>
      </dsp:txXfrm>
    </dsp:sp>
    <dsp:sp modelId="{24E565D6-2AD7-4BC5-BB76-0A17CEAEB5CF}">
      <dsp:nvSpPr>
        <dsp:cNvPr id="0" name=""/>
        <dsp:cNvSpPr/>
      </dsp:nvSpPr>
      <dsp:spPr>
        <a:xfrm>
          <a:off x="5202104" y="1290908"/>
          <a:ext cx="4728083" cy="2836850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menggambarkan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perubahan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historis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dalam kas dan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setara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kas yang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diklasifikasikan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atas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aktivitas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operasi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investasi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pendanaan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selama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satu</a:t>
          </a:r>
          <a:r>
            <a:rPr lang="en-US" sz="240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periode</a:t>
          </a:r>
          <a:endParaRPr lang="en-US" sz="2400" b="1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02104" y="1290908"/>
        <a:ext cx="4728083" cy="2836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B2F6C-3D62-40B3-8225-EC2065C145F3}" type="datetimeFigureOut">
              <a:rPr lang="en-ID" smtClean="0"/>
              <a:t>12/05/2024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73F47-8C31-48CB-B60E-57EF5F04FFF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1519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378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060692" y="8948990"/>
            <a:ext cx="3106503" cy="471086"/>
          </a:xfrm>
          <a:prstGeom prst="rect">
            <a:avLst/>
          </a:prstGeom>
          <a:ln/>
        </p:spPr>
        <p:txBody>
          <a:bodyPr/>
          <a:lstStyle/>
          <a:p>
            <a:pPr marL="0" marR="0" lvl="0" indent="0" algn="r" defTabSz="956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0A9AE4-252A-4D42-9A7E-393BBF47DAB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5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4500" y="706438"/>
            <a:ext cx="6281738" cy="3533775"/>
          </a:xfrm>
          <a:ln/>
        </p:spPr>
      </p:sp>
      <p:sp>
        <p:nvSpPr>
          <p:cNvPr id="135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961" y="4476071"/>
            <a:ext cx="5256935" cy="423977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8315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4" y="9433107"/>
            <a:ext cx="2944283" cy="496570"/>
          </a:xfrm>
          <a:prstGeom prst="rect">
            <a:avLst/>
          </a:prstGeom>
          <a:ln/>
        </p:spPr>
        <p:txBody>
          <a:bodyPr/>
          <a:lstStyle/>
          <a:p>
            <a:pPr marL="0" marR="0" lvl="0" indent="0" algn="r" defTabSz="956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53246D-51F8-4255-A449-7742249DC28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6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775" y="742950"/>
            <a:ext cx="6584950" cy="3705225"/>
          </a:xfrm>
          <a:ln w="12700" cap="flat"/>
        </p:spPr>
      </p:sp>
      <p:sp>
        <p:nvSpPr>
          <p:cNvPr id="136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040" y="4699055"/>
            <a:ext cx="4982422" cy="4449969"/>
          </a:xfrm>
          <a:ln/>
        </p:spPr>
        <p:txBody>
          <a:bodyPr lIns="97332" tIns="48667" rIns="97332" bIns="48667"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1355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4" y="9433107"/>
            <a:ext cx="2944283" cy="496570"/>
          </a:xfrm>
          <a:prstGeom prst="rect">
            <a:avLst/>
          </a:prstGeom>
          <a:ln/>
        </p:spPr>
        <p:txBody>
          <a:bodyPr/>
          <a:lstStyle/>
          <a:p>
            <a:pPr marL="0" marR="0" lvl="0" indent="0" algn="r" defTabSz="956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53246D-51F8-4255-A449-7742249DC28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6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775" y="742950"/>
            <a:ext cx="6584950" cy="3705225"/>
          </a:xfrm>
          <a:ln w="12700" cap="flat"/>
        </p:spPr>
      </p:sp>
      <p:sp>
        <p:nvSpPr>
          <p:cNvPr id="136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040" y="4699055"/>
            <a:ext cx="4982422" cy="4449969"/>
          </a:xfrm>
          <a:ln/>
        </p:spPr>
        <p:txBody>
          <a:bodyPr lIns="97332" tIns="48667" rIns="97332" bIns="48667"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2131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4" y="9433107"/>
            <a:ext cx="2944283" cy="496570"/>
          </a:xfrm>
          <a:prstGeom prst="rect">
            <a:avLst/>
          </a:prstGeom>
          <a:ln/>
        </p:spPr>
        <p:txBody>
          <a:bodyPr/>
          <a:lstStyle/>
          <a:p>
            <a:pPr marL="0" marR="0" lvl="0" indent="0" algn="r" defTabSz="956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53246D-51F8-4255-A449-7742249DC28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6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775" y="742950"/>
            <a:ext cx="6584950" cy="3705225"/>
          </a:xfrm>
          <a:ln w="12700" cap="flat"/>
        </p:spPr>
      </p:sp>
      <p:sp>
        <p:nvSpPr>
          <p:cNvPr id="136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040" y="4699055"/>
            <a:ext cx="4982422" cy="4449969"/>
          </a:xfrm>
          <a:ln/>
        </p:spPr>
        <p:txBody>
          <a:bodyPr lIns="97332" tIns="48667" rIns="97332" bIns="48667"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9261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4" y="9433107"/>
            <a:ext cx="2944283" cy="496570"/>
          </a:xfrm>
          <a:prstGeom prst="rect">
            <a:avLst/>
          </a:prstGeom>
          <a:ln/>
        </p:spPr>
        <p:txBody>
          <a:bodyPr/>
          <a:lstStyle/>
          <a:p>
            <a:pPr marL="0" marR="0" lvl="0" indent="0" algn="r" defTabSz="956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0D7AEE-F507-4961-BAAD-BB351E3F9478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6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775" y="742950"/>
            <a:ext cx="6584950" cy="3705225"/>
          </a:xfrm>
          <a:ln w="12700" cap="flat"/>
        </p:spPr>
      </p:sp>
      <p:sp>
        <p:nvSpPr>
          <p:cNvPr id="136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040" y="4699055"/>
            <a:ext cx="4982422" cy="4449969"/>
          </a:xfrm>
          <a:ln/>
        </p:spPr>
        <p:txBody>
          <a:bodyPr lIns="97332" tIns="48667" rIns="97332" bIns="48667"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1244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4" y="9433107"/>
            <a:ext cx="2944283" cy="496570"/>
          </a:xfrm>
          <a:prstGeom prst="rect">
            <a:avLst/>
          </a:prstGeom>
          <a:ln/>
        </p:spPr>
        <p:txBody>
          <a:bodyPr/>
          <a:lstStyle/>
          <a:p>
            <a:pPr marL="0" marR="0" lvl="0" indent="0" algn="r" defTabSz="956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53246D-51F8-4255-A449-7742249DC28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6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775" y="742950"/>
            <a:ext cx="6584950" cy="3705225"/>
          </a:xfrm>
          <a:ln w="12700" cap="flat"/>
        </p:spPr>
      </p:sp>
      <p:sp>
        <p:nvSpPr>
          <p:cNvPr id="136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040" y="4699055"/>
            <a:ext cx="4982422" cy="4449969"/>
          </a:xfrm>
          <a:ln/>
        </p:spPr>
        <p:txBody>
          <a:bodyPr lIns="97332" tIns="48667" rIns="97332" bIns="48667"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78871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4" y="9433107"/>
            <a:ext cx="2944283" cy="496570"/>
          </a:xfrm>
          <a:prstGeom prst="rect">
            <a:avLst/>
          </a:prstGeom>
          <a:ln/>
        </p:spPr>
        <p:txBody>
          <a:bodyPr/>
          <a:lstStyle/>
          <a:p>
            <a:pPr marL="0" marR="0" lvl="0" indent="0" algn="r" defTabSz="956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53246D-51F8-4255-A449-7742249DC28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6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775" y="742950"/>
            <a:ext cx="6584950" cy="3705225"/>
          </a:xfrm>
          <a:ln w="12700" cap="flat"/>
        </p:spPr>
      </p:sp>
      <p:sp>
        <p:nvSpPr>
          <p:cNvPr id="136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040" y="4699055"/>
            <a:ext cx="4982422" cy="4449969"/>
          </a:xfrm>
          <a:ln/>
        </p:spPr>
        <p:txBody>
          <a:bodyPr lIns="97332" tIns="48667" rIns="97332" bIns="48667"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0376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060692" y="8948990"/>
            <a:ext cx="3106503" cy="471086"/>
          </a:xfrm>
          <a:prstGeom prst="rect">
            <a:avLst/>
          </a:prstGeom>
          <a:ln/>
        </p:spPr>
        <p:txBody>
          <a:bodyPr/>
          <a:lstStyle/>
          <a:p>
            <a:pPr marL="0" marR="0" lvl="0" indent="0" algn="r" defTabSz="956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0A9AE4-252A-4D42-9A7E-393BBF47DAB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5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4500" y="706438"/>
            <a:ext cx="6281738" cy="3533775"/>
          </a:xfrm>
          <a:ln/>
        </p:spPr>
      </p:sp>
      <p:sp>
        <p:nvSpPr>
          <p:cNvPr id="135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961" y="4476071"/>
            <a:ext cx="5256935" cy="423977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1810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060692" y="8948990"/>
            <a:ext cx="3106503" cy="471086"/>
          </a:xfrm>
          <a:prstGeom prst="rect">
            <a:avLst/>
          </a:prstGeom>
          <a:ln/>
        </p:spPr>
        <p:txBody>
          <a:bodyPr/>
          <a:lstStyle/>
          <a:p>
            <a:pPr marL="0" marR="0" lvl="0" indent="0" algn="r" defTabSz="956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0A9AE4-252A-4D42-9A7E-393BBF47DAB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5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4500" y="706438"/>
            <a:ext cx="6281738" cy="3533775"/>
          </a:xfrm>
          <a:ln/>
        </p:spPr>
      </p:sp>
      <p:sp>
        <p:nvSpPr>
          <p:cNvPr id="135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961" y="4476071"/>
            <a:ext cx="5256935" cy="4239770"/>
          </a:xfr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41938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56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A51CDF-1F43-432E-9E42-326184CF1E84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6477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56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A51CDF-1F43-432E-9E42-326184CF1E84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557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91C01-A27D-C7FD-4BDE-24A7EAB5F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CC125C-5A16-EF20-7211-E09AC1DC4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07714-ABDB-DC11-45C8-405C5293F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A2111-3798-D172-3262-1BD9D0F6B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C5740-58FE-CCAC-737A-9874A8F02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5118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5ED7-AABC-436D-7655-2CEA41ACA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5A502-97C1-9B96-EB86-74BA6ACA8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C7814-CEC8-9114-6379-46A63AEE4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956E6-B6D6-41D9-AC09-C282D7DCE4DD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93AE9-24A2-033C-2616-95894D44B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68A38-8944-5DD7-3F36-B9700DDD9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588F91-CDDE-42AD-805A-11559A96FBB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146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24650-2593-4C3E-8FE3-289851EC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03F06D-7924-085E-9E83-78911F12E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ABFF5-FA33-B3E7-E076-365413D02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A6CB6-1851-FB94-F528-AC85B0621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D1C05-5C49-A9FB-544F-34A13CF08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6481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EF768-2955-605E-956A-F139960E4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76091-5401-81AA-5F86-54B96C268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B5101A-4150-1857-8A1D-F1BEFC8B1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6C208-630A-A84F-9BCB-C5079CAF5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162C7-40E5-E0BB-B9C0-E206F4DF9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DA9B4-23B2-89AE-844D-AB04BF860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0817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243AB-A8D4-1783-4F83-C471D9635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7C8B0-61CC-88E8-C74B-8D225A3F6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35B63-1327-C959-6753-510FF69DFC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A48C9A-1557-AE0B-FFBA-0BFDE52E9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510DC7-8C44-283A-B5B9-870D58CE22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CFDE41-D58A-9A4A-888C-D822F09A6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A4A578-0F04-713C-C960-86DAC37B9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21EEF6-3CBE-AEC7-2A60-191D77E83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124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14C9C-79AC-AF7E-BEAF-6D042F59B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15BC7D-5DC8-1603-0496-375DD4D7D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9F2FE6-138D-CCA9-A5E8-D87582D1C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539AD9-F287-97BD-9C99-C45BBEBC0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159B1A-E57C-4D18-A5EC-F7F34A3964F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EC725D-977D-D5B5-AE85-A4DA2FF2C3C9}"/>
              </a:ext>
            </a:extLst>
          </p:cNvPr>
          <p:cNvSpPr/>
          <p:nvPr userDrawn="1"/>
        </p:nvSpPr>
        <p:spPr bwMode="auto">
          <a:xfrm>
            <a:off x="-76200" y="6553200"/>
            <a:ext cx="12496800" cy="304800"/>
          </a:xfrm>
          <a:prstGeom prst="rect">
            <a:avLst/>
          </a:prstGeom>
          <a:solidFill>
            <a:srgbClr val="E3705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Google Shape;69;p13">
            <a:extLst>
              <a:ext uri="{FF2B5EF4-FFF2-40B4-BE49-F238E27FC236}">
                <a16:creationId xmlns:a16="http://schemas.microsoft.com/office/drawing/2014/main" id="{1FCE0E4A-F785-24EA-F17E-DC9FF63BD90B}"/>
              </a:ext>
            </a:extLst>
          </p:cNvPr>
          <p:cNvSpPr/>
          <p:nvPr userDrawn="1"/>
        </p:nvSpPr>
        <p:spPr>
          <a:xfrm rot="5400000">
            <a:off x="10952362" y="-1046362"/>
            <a:ext cx="228601" cy="2321325"/>
          </a:xfrm>
          <a:prstGeom prst="rect">
            <a:avLst/>
          </a:prstGeom>
          <a:solidFill>
            <a:srgbClr val="E370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4147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226B0D-805F-D62A-8EB6-0F4404D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1EBE98-D9A0-55F6-037D-B1C3C10AD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A0C6E-0F2F-4F34-BCC8-9714D1B4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437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54059-BF72-C504-F88E-DB247D6B3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F494C-BF42-565C-A13C-147F2CBFB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6E089-D8B3-1C11-C749-B6C6C0190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57BE4D-4311-668B-081D-3C3A1BFE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5CE153-7B5E-36DE-299E-57869D61A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45BB5-031D-AC80-5CC0-F8BE55C93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7284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B85E-501C-B7AF-274F-05D225D53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05BF44-6741-9287-6129-58A5EC08C9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7AD7E-2AD4-6BCF-A0BB-52663F21FF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F09F5F-2484-9833-983D-8B742ED2D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A5438-1D98-9057-CA4A-F0DEC7CA4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0976C8-EC78-F133-1889-0BE270247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0658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2AE78-78E7-02B4-0DD8-44BF6467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1D8A6D-C622-4ED2-C558-8335127FB9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67948-9A2C-95D7-5FC6-CB9A0D13A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B2DBE-9FAB-8781-B59E-2C0B02C07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066C7-ECFE-DDF2-2C50-31ED9252D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3250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7D4981-0676-C400-577B-DF65B3A984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7AB216-CEAC-009B-C9B3-189D206E1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45F6B-C059-A581-CBBB-BE9F866CB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072BF-BCFE-A726-7EBD-19A05A978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E7D54-5CF6-361D-415B-56029ED75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8507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6998208" y="2670048"/>
            <a:ext cx="4352400" cy="23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6998208" y="4962144"/>
            <a:ext cx="4352400" cy="11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2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cxnSp>
        <p:nvCxnSpPr>
          <p:cNvPr id="10" name="Google Shape;10;p2"/>
          <p:cNvCxnSpPr/>
          <p:nvPr/>
        </p:nvCxnSpPr>
        <p:spPr>
          <a:xfrm flipH="1">
            <a:off x="7769400" y="6017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>
            <a:off x="10752367" y="1183800"/>
            <a:ext cx="775733" cy="776467"/>
            <a:chOff x="8064275" y="887850"/>
            <a:chExt cx="581800" cy="582350"/>
          </a:xfrm>
        </p:grpSpPr>
        <p:sp>
          <p:nvSpPr>
            <p:cNvPr id="14" name="Google Shape;14;p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21" name="Google Shape;21;p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7587440" y="567744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6" name="Google Shape;26;p2"/>
          <p:cNvSpPr/>
          <p:nvPr/>
        </p:nvSpPr>
        <p:spPr>
          <a:xfrm>
            <a:off x="7584434" y="564367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7" name="Google Shape;27;p2"/>
          <p:cNvSpPr/>
          <p:nvPr/>
        </p:nvSpPr>
        <p:spPr>
          <a:xfrm>
            <a:off x="7636092" y="616413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8" name="Google Shape;28;p2"/>
          <p:cNvSpPr/>
          <p:nvPr/>
        </p:nvSpPr>
        <p:spPr>
          <a:xfrm>
            <a:off x="7633104" y="613036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9" name="Google Shape;29;p2"/>
          <p:cNvSpPr/>
          <p:nvPr/>
        </p:nvSpPr>
        <p:spPr>
          <a:xfrm>
            <a:off x="7688877" y="66918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0" name="Google Shape;30;p2"/>
          <p:cNvSpPr/>
          <p:nvPr/>
        </p:nvSpPr>
        <p:spPr>
          <a:xfrm>
            <a:off x="7685887" y="666190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31" name="Google Shape;31;p2"/>
          <p:cNvGrpSpPr/>
          <p:nvPr/>
        </p:nvGrpSpPr>
        <p:grpSpPr>
          <a:xfrm>
            <a:off x="7257800" y="385700"/>
            <a:ext cx="233351" cy="36000"/>
            <a:chOff x="5662375" y="212375"/>
            <a:chExt cx="175013" cy="27000"/>
          </a:xfrm>
        </p:grpSpPr>
        <p:sp>
          <p:nvSpPr>
            <p:cNvPr id="32" name="Google Shape;32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36" name="Google Shape;36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10758334" y="2109067"/>
            <a:ext cx="233351" cy="36000"/>
            <a:chOff x="5662375" y="212375"/>
            <a:chExt cx="175013" cy="27000"/>
          </a:xfrm>
        </p:grpSpPr>
        <p:sp>
          <p:nvSpPr>
            <p:cNvPr id="40" name="Google Shape;40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93A37A-EC52-704F-ABE6-FD5B11913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" y="428625"/>
            <a:ext cx="6172200" cy="61245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3" name="Slide Number Placeholder 1">
            <a:extLst>
              <a:ext uri="{FF2B5EF4-FFF2-40B4-BE49-F238E27FC236}">
                <a16:creationId xmlns:a16="http://schemas.microsoft.com/office/drawing/2014/main" id="{3B73B51A-D313-474E-8E8C-FFAA1D434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90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userDrawn="1">
  <p:cSld name="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2225919" y="451104"/>
            <a:ext cx="8225396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42" name="Google Shape;1142;p23"/>
          <p:cNvCxnSpPr>
            <a:cxnSpLocks/>
          </p:cNvCxnSpPr>
          <p:nvPr/>
        </p:nvCxnSpPr>
        <p:spPr>
          <a:xfrm rot="10800000">
            <a:off x="11752852" y="4673255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>
            <a:cxnSpLocks/>
          </p:cNvCxnSpPr>
          <p:nvPr/>
        </p:nvCxnSpPr>
        <p:spPr>
          <a:xfrm rot="10800000" flipH="1">
            <a:off x="11348852" y="5970821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11749837" y="5751155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1547238" y="4493155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-455214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>
            <a:cxnSpLocks/>
          </p:cNvCxnSpPr>
          <p:nvPr/>
        </p:nvCxnSpPr>
        <p:spPr>
          <a:xfrm flipH="1">
            <a:off x="1087586" y="343717"/>
            <a:ext cx="1274614" cy="7626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701186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2167516" y="146057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734752" y="536315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268886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503953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994012F7-0123-3C4F-ABE3-EE9D1A246A1B}"/>
              </a:ext>
            </a:extLst>
          </p:cNvPr>
          <p:cNvSpPr txBox="1">
            <a:spLocks/>
          </p:cNvSpPr>
          <p:nvPr userDrawn="1"/>
        </p:nvSpPr>
        <p:spPr>
          <a:xfrm>
            <a:off x="936644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85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0BBE68FF-6DC9-BC49-B240-65D66A51084E}"/>
              </a:ext>
            </a:extLst>
          </p:cNvPr>
          <p:cNvSpPr txBox="1">
            <a:spLocks/>
          </p:cNvSpPr>
          <p:nvPr userDrawn="1"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01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userDrawn="1">
  <p:cSld name="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7D9E08C-91C4-2047-873E-94C8A5B09A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3242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ABB80-DDA7-4047-8AFF-07E0DAAE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450" y="-147454"/>
            <a:ext cx="9298334" cy="1275127"/>
          </a:xfrm>
        </p:spPr>
        <p:txBody>
          <a:bodyPr/>
          <a:lstStyle>
            <a:lvl1pPr algn="ctr">
              <a:defRPr sz="4000">
                <a:latin typeface="Fjalla One" panose="0200050604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9C73416-F0D7-4A83-982C-B65057DA4FC9}"/>
              </a:ext>
            </a:extLst>
          </p:cNvPr>
          <p:cNvGrpSpPr/>
          <p:nvPr userDrawn="1"/>
        </p:nvGrpSpPr>
        <p:grpSpPr>
          <a:xfrm>
            <a:off x="-2558462" y="44958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B5DE51B-58D9-4242-8859-4994EFA0B849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A6DFBF76-B4E8-436B-8A65-9D0A0487A6D8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F663E14-06C4-4B38-A7FD-5FBA59F1979B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9" name="Group 7">
              <a:extLst>
                <a:ext uri="{FF2B5EF4-FFF2-40B4-BE49-F238E27FC236}">
                  <a16:creationId xmlns:a16="http://schemas.microsoft.com/office/drawing/2014/main" id="{D3DB637B-660C-4D83-8E39-ADC13484501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EBFECC6F-4B92-4996-A470-441FAAA56370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F3B8305-0528-4F67-9193-272F369AEFC5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F8390A5-BA1F-4633-BBBC-9149E06E8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8361"/>
            <a:ext cx="8534400" cy="5286029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200"/>
            </a:lvl1pPr>
            <a:lvl2pPr marL="579438" indent="-230188">
              <a:spcBef>
                <a:spcPts val="600"/>
              </a:spcBef>
              <a:defRPr sz="2200"/>
            </a:lvl2pPr>
            <a:lvl3pPr marL="912813" indent="-228600">
              <a:spcBef>
                <a:spcPts val="600"/>
              </a:spcBef>
              <a:defRPr sz="2200"/>
            </a:lvl3pPr>
            <a:lvl4pPr marL="1263650" indent="-228600">
              <a:spcBef>
                <a:spcPts val="600"/>
              </a:spcBef>
              <a:defRPr sz="2200"/>
            </a:lvl4pPr>
            <a:lvl5pPr marL="1600200" indent="-228600">
              <a:spcBef>
                <a:spcPts val="600"/>
              </a:spcBef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3" name="Picture 2" descr="tnjtj.jpg">
            <a:extLst>
              <a:ext uri="{FF2B5EF4-FFF2-40B4-BE49-F238E27FC236}">
                <a16:creationId xmlns:a16="http://schemas.microsoft.com/office/drawing/2014/main" id="{166FFB1B-3738-411F-84C9-06E8F91301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7800" y="2122106"/>
            <a:ext cx="3347214" cy="2170502"/>
          </a:xfrm>
          <a:prstGeom prst="rect">
            <a:avLst/>
          </a:prstGeom>
        </p:spPr>
      </p:pic>
      <p:pic>
        <p:nvPicPr>
          <p:cNvPr id="4" name="Picture 3" descr="accounting.jpg">
            <a:extLst>
              <a:ext uri="{FF2B5EF4-FFF2-40B4-BE49-F238E27FC236}">
                <a16:creationId xmlns:a16="http://schemas.microsoft.com/office/drawing/2014/main" id="{8332FB31-4673-4250-B77A-97AF6107FE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067800" y="4466974"/>
            <a:ext cx="3429000" cy="20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44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16">
            <a:extLst>
              <a:ext uri="{FF2B5EF4-FFF2-40B4-BE49-F238E27FC236}">
                <a16:creationId xmlns:a16="http://schemas.microsoft.com/office/drawing/2014/main" id="{0ADF28B5-B94B-4D84-B1F4-B8041997159C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B9CDE5"/>
          </a:solidFill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52AC2A-19E9-4A7B-89EB-B0564158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11432"/>
            <a:ext cx="8534400" cy="127512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4556C6E2-E410-4491-83F3-1CCF6BF1FE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2842" r="22842"/>
          <a:stretch>
            <a:fillRect/>
          </a:stretch>
        </p:blipFill>
        <p:spPr>
          <a:xfrm>
            <a:off x="9443711" y="-76215"/>
            <a:ext cx="2839990" cy="2565564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4EB1758F-3ACA-49A7-84C5-269AE518C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0196" r="10196"/>
          <a:stretch>
            <a:fillRect/>
          </a:stretch>
        </p:blipFill>
        <p:spPr>
          <a:xfrm>
            <a:off x="9448800" y="2456383"/>
            <a:ext cx="2868119" cy="255904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B735877-BF5B-4B53-AEAB-81B6D0863B27}"/>
              </a:ext>
            </a:extLst>
          </p:cNvPr>
          <p:cNvGrpSpPr/>
          <p:nvPr userDrawn="1"/>
        </p:nvGrpSpPr>
        <p:grpSpPr>
          <a:xfrm>
            <a:off x="10131969" y="44196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F02850-DD9E-4721-8566-53D95EB34B86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311B8A6F-53DE-4318-80E5-3089C60DFE66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F44ECA4-BC8C-49FA-B1C7-0A27DC119542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0" name="Group 7">
              <a:extLst>
                <a:ext uri="{FF2B5EF4-FFF2-40B4-BE49-F238E27FC236}">
                  <a16:creationId xmlns:a16="http://schemas.microsoft.com/office/drawing/2014/main" id="{7F2C8D33-8952-4F48-A499-8B755CBB7301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10B967D9-AADE-48DB-AF95-87151587B2E3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83C7038-8454-494E-BE4E-EA1C1A8D8B64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7F7EAE3-71F4-4ABF-B378-41E5F60C4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20140"/>
            <a:ext cx="8534400" cy="4811460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400"/>
            </a:lvl1pPr>
            <a:lvl2pPr marL="579438" indent="-230188">
              <a:spcBef>
                <a:spcPts val="600"/>
              </a:spcBef>
              <a:defRPr sz="2400"/>
            </a:lvl2pPr>
            <a:lvl3pPr marL="912813" indent="-228600">
              <a:spcBef>
                <a:spcPts val="600"/>
              </a:spcBef>
              <a:defRPr sz="2400"/>
            </a:lvl3pPr>
            <a:lvl4pPr marL="1263650" indent="-228600">
              <a:spcBef>
                <a:spcPts val="600"/>
              </a:spcBef>
              <a:defRPr sz="2400"/>
            </a:lvl4pPr>
            <a:lvl5pPr marL="1600200" indent="-228600">
              <a:spcBef>
                <a:spcPts val="600"/>
              </a:spcBef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790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FB098E-F8FF-9AB9-C07F-39AF3EDDC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4D4AF-F1B2-4416-7688-5E8441044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4D4EE-AAD2-54CD-0791-4358B83E6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52B97-ADE1-6ED0-BE6F-FA70F6CC3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1B85F-DD3F-5990-8701-053B69FF1E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7254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E4C114CA-9080-6147-90FA-769F4D2ACCB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74480"/>
            <a:ext cx="7934632" cy="5029200"/>
          </a:xfrm>
          <a:prstGeom prst="rect">
            <a:avLst/>
          </a:prstGeom>
        </p:spPr>
      </p:pic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7010400" y="1600200"/>
            <a:ext cx="5029200" cy="3352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6600" b="1" dirty="0">
                <a:latin typeface="Fjalla One" panose="02000506040000020004" pitchFamily="2" charset="0"/>
                <a:cs typeface="Calibri" panose="020F0502020204030204" pitchFamily="34" charset="0"/>
              </a:rPr>
              <a:t>PSAK 207 </a:t>
            </a:r>
            <a:br>
              <a:rPr lang="en-ID" sz="4400" b="1" dirty="0">
                <a:latin typeface="Fjalla One" panose="02000506040000020004" pitchFamily="2" charset="0"/>
                <a:cs typeface="Calibri" panose="020F0502020204030204" pitchFamily="34" charset="0"/>
              </a:rPr>
            </a:br>
            <a:r>
              <a:rPr lang="en-ID" sz="4400" b="1" dirty="0">
                <a:latin typeface="Fjalla One" panose="02000506040000020004" pitchFamily="2" charset="0"/>
                <a:cs typeface="Calibri" panose="020F0502020204030204" pitchFamily="34" charset="0"/>
              </a:rPr>
              <a:t>LAPORAN ARUS KAS</a:t>
            </a:r>
            <a:endParaRPr sz="6600" dirty="0">
              <a:latin typeface="Fjalla One" panose="0200050604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227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85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858008" y="524933"/>
            <a:ext cx="4352400" cy="238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0" dirty="0">
                <a:latin typeface="Fjalla One" panose="02000506040000020004" pitchFamily="2" charset="0"/>
              </a:rPr>
              <a:t>PSAK 207 : LAPORAN ARUS  KAS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E92E97-35E3-4B92-984D-FAD233511B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E9CC060-3DD9-43B9-99E6-5602DD91D9E0}"/>
              </a:ext>
            </a:extLst>
          </p:cNvPr>
          <p:cNvGraphicFramePr/>
          <p:nvPr/>
        </p:nvGraphicFramePr>
        <p:xfrm>
          <a:off x="762000" y="914400"/>
          <a:ext cx="99314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2846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88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81719" y="566291"/>
            <a:ext cx="8225396" cy="768000"/>
          </a:xfr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000" b="0" dirty="0" err="1">
                <a:latin typeface="Fjalla One" panose="02000506040000020004" pitchFamily="2" charset="0"/>
              </a:rPr>
              <a:t>Kas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dan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Setara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Kas</a:t>
            </a:r>
            <a:endParaRPr lang="en-US" sz="4000" b="0" dirty="0">
              <a:latin typeface="Fjalla One" panose="02000506040000020004" pitchFamily="2" charset="0"/>
            </a:endParaRPr>
          </a:p>
        </p:txBody>
      </p:sp>
      <p:sp>
        <p:nvSpPr>
          <p:cNvPr id="1360899" name="Rectangle 3"/>
          <p:cNvSpPr>
            <a:spLocks noGrp="1" noChangeArrowheads="1"/>
          </p:cNvSpPr>
          <p:nvPr>
            <p:ph sz="quarter" idx="10"/>
          </p:nvPr>
        </p:nvSpPr>
        <p:spPr>
          <a:xfrm>
            <a:off x="1068767" y="1894601"/>
            <a:ext cx="10251300" cy="4736434"/>
          </a:xfrm>
          <a:noFill/>
          <a:ln/>
        </p:spPr>
        <p:txBody>
          <a:bodyPr vert="horz" lIns="92075" tIns="46038" rIns="92075" bIns="46038" rtlCol="0">
            <a:normAutofit/>
          </a:bodyPr>
          <a:lstStyle/>
          <a:p>
            <a:pPr marL="609600" indent="-609600"/>
            <a:r>
              <a:rPr lang="en-US" sz="2100" dirty="0" err="1"/>
              <a:t>Kas</a:t>
            </a:r>
            <a:r>
              <a:rPr lang="en-US" sz="2100" dirty="0"/>
              <a:t> </a:t>
            </a:r>
            <a:r>
              <a:rPr lang="en-US" sz="2100" dirty="0" err="1"/>
              <a:t>adalah</a:t>
            </a:r>
            <a:r>
              <a:rPr lang="en-US" sz="2100" dirty="0"/>
              <a:t> </a:t>
            </a:r>
            <a:r>
              <a:rPr lang="en-US" sz="2100" dirty="0" err="1"/>
              <a:t>saldo</a:t>
            </a:r>
            <a:r>
              <a:rPr lang="en-US" sz="2100" dirty="0"/>
              <a:t> </a:t>
            </a:r>
            <a:r>
              <a:rPr lang="en-US" sz="2100" dirty="0" err="1"/>
              <a:t>kas</a:t>
            </a:r>
            <a:r>
              <a:rPr lang="en-US" sz="2100" dirty="0"/>
              <a:t> (cash on hand) </a:t>
            </a:r>
            <a:r>
              <a:rPr lang="en-US" sz="2100" dirty="0" err="1"/>
              <a:t>dan</a:t>
            </a:r>
            <a:r>
              <a:rPr lang="en-US" sz="2100" dirty="0"/>
              <a:t> </a:t>
            </a:r>
            <a:r>
              <a:rPr lang="en-US" sz="2100" dirty="0" err="1"/>
              <a:t>rekening</a:t>
            </a:r>
            <a:r>
              <a:rPr lang="en-US" sz="2100" dirty="0"/>
              <a:t> </a:t>
            </a:r>
            <a:r>
              <a:rPr lang="en-US" sz="2100" dirty="0" err="1"/>
              <a:t>giro</a:t>
            </a:r>
            <a:r>
              <a:rPr lang="en-US" sz="2100" dirty="0"/>
              <a:t> (</a:t>
            </a:r>
            <a:r>
              <a:rPr lang="en-US" sz="2100" i="1" dirty="0"/>
              <a:t>demand</a:t>
            </a:r>
            <a:r>
              <a:rPr lang="en-US" sz="2100" dirty="0"/>
              <a:t>) deposit.</a:t>
            </a:r>
          </a:p>
          <a:p>
            <a:pPr marL="609600" indent="-609600"/>
            <a:r>
              <a:rPr lang="en-US" sz="2100" dirty="0" err="1"/>
              <a:t>Setara</a:t>
            </a:r>
            <a:r>
              <a:rPr lang="en-US" sz="2100" dirty="0"/>
              <a:t> </a:t>
            </a:r>
            <a:r>
              <a:rPr lang="en-US" sz="2100" dirty="0" err="1"/>
              <a:t>kas</a:t>
            </a:r>
            <a:r>
              <a:rPr lang="en-US" sz="2100" dirty="0"/>
              <a:t> (</a:t>
            </a:r>
            <a:r>
              <a:rPr lang="en-US" sz="2100" i="1" dirty="0"/>
              <a:t>cash equivalent</a:t>
            </a:r>
            <a:r>
              <a:rPr lang="en-US" sz="2100" dirty="0"/>
              <a:t>) </a:t>
            </a:r>
            <a:r>
              <a:rPr lang="en-US" sz="2100" dirty="0" err="1"/>
              <a:t>adalah</a:t>
            </a:r>
            <a:r>
              <a:rPr lang="en-US" sz="2100" dirty="0"/>
              <a:t> </a:t>
            </a:r>
            <a:r>
              <a:rPr lang="en-US" sz="2100" dirty="0" err="1"/>
              <a:t>investasi</a:t>
            </a:r>
            <a:r>
              <a:rPr lang="en-US" sz="2100" dirty="0"/>
              <a:t> yang </a:t>
            </a:r>
            <a:r>
              <a:rPr lang="en-US" sz="2100" dirty="0" err="1"/>
              <a:t>sifatnya</a:t>
            </a:r>
            <a:r>
              <a:rPr lang="en-US" sz="2100" dirty="0"/>
              <a:t> </a:t>
            </a:r>
            <a:r>
              <a:rPr lang="en-US" sz="2100" dirty="0" err="1"/>
              <a:t>sangat</a:t>
            </a:r>
            <a:r>
              <a:rPr lang="en-US" sz="2100" dirty="0"/>
              <a:t> </a:t>
            </a:r>
            <a:r>
              <a:rPr lang="en-US" sz="2100" dirty="0" err="1"/>
              <a:t>likuid</a:t>
            </a:r>
            <a:r>
              <a:rPr lang="en-US" sz="2100" dirty="0"/>
              <a:t>, </a:t>
            </a:r>
            <a:r>
              <a:rPr lang="en-US" sz="2100" dirty="0" err="1"/>
              <a:t>berjangka</a:t>
            </a:r>
            <a:r>
              <a:rPr lang="en-US" sz="2100" dirty="0"/>
              <a:t> </a:t>
            </a:r>
            <a:r>
              <a:rPr lang="en-US" sz="2100" dirty="0" err="1"/>
              <a:t>pendek</a:t>
            </a:r>
            <a:r>
              <a:rPr lang="en-US" sz="2100" dirty="0"/>
              <a:t> </a:t>
            </a:r>
            <a:r>
              <a:rPr lang="en-US" sz="2100" dirty="0" err="1"/>
              <a:t>dan</a:t>
            </a:r>
            <a:r>
              <a:rPr lang="en-US" sz="2100" dirty="0"/>
              <a:t> yang </a:t>
            </a:r>
            <a:r>
              <a:rPr lang="en-US" sz="2100" dirty="0" err="1"/>
              <a:t>dapat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</a:t>
            </a:r>
            <a:r>
              <a:rPr lang="en-US" sz="2100" dirty="0" err="1"/>
              <a:t>cepat</a:t>
            </a:r>
            <a:r>
              <a:rPr lang="en-US" sz="2100" dirty="0"/>
              <a:t> </a:t>
            </a:r>
            <a:r>
              <a:rPr lang="en-US" sz="2100" dirty="0" err="1"/>
              <a:t>dapat</a:t>
            </a:r>
            <a:r>
              <a:rPr lang="en-US" sz="2100" dirty="0"/>
              <a:t> </a:t>
            </a:r>
            <a:r>
              <a:rPr lang="en-US" sz="2100" dirty="0" err="1"/>
              <a:t>dijadikan</a:t>
            </a:r>
            <a:r>
              <a:rPr lang="en-US" sz="2100" dirty="0"/>
              <a:t> </a:t>
            </a:r>
            <a:r>
              <a:rPr lang="en-US" sz="2100" dirty="0" err="1"/>
              <a:t>kas</a:t>
            </a:r>
            <a:r>
              <a:rPr lang="en-US" sz="2100" dirty="0"/>
              <a:t> </a:t>
            </a: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/>
              <a:t>jumlah</a:t>
            </a:r>
            <a:r>
              <a:rPr lang="en-US" sz="2100" dirty="0"/>
              <a:t> yang </a:t>
            </a:r>
            <a:r>
              <a:rPr lang="en-US" sz="2100" dirty="0" err="1"/>
              <a:t>dapat</a:t>
            </a:r>
            <a:r>
              <a:rPr lang="en-US" sz="2100" dirty="0"/>
              <a:t> </a:t>
            </a:r>
            <a:r>
              <a:rPr lang="en-US" sz="2100" dirty="0" err="1"/>
              <a:t>ditentukan</a:t>
            </a:r>
            <a:r>
              <a:rPr lang="en-US" sz="2100" dirty="0"/>
              <a:t> </a:t>
            </a:r>
            <a:r>
              <a:rPr lang="en-US" sz="2100" dirty="0" err="1"/>
              <a:t>dan</a:t>
            </a:r>
            <a:r>
              <a:rPr lang="en-US" sz="2100" dirty="0"/>
              <a:t> </a:t>
            </a:r>
            <a:r>
              <a:rPr lang="en-US" sz="2100" dirty="0" err="1"/>
              <a:t>memilki</a:t>
            </a:r>
            <a:r>
              <a:rPr lang="en-US" sz="2100" dirty="0"/>
              <a:t> </a:t>
            </a:r>
            <a:r>
              <a:rPr lang="en-US" sz="2100" dirty="0" err="1"/>
              <a:t>risiko</a:t>
            </a:r>
            <a:r>
              <a:rPr lang="en-US" sz="2100" dirty="0"/>
              <a:t> </a:t>
            </a:r>
            <a:r>
              <a:rPr lang="en-US" sz="2100" dirty="0" err="1"/>
              <a:t>perubahan</a:t>
            </a:r>
            <a:r>
              <a:rPr lang="en-US" sz="2100" dirty="0"/>
              <a:t> </a:t>
            </a:r>
            <a:r>
              <a:rPr lang="en-US" sz="2100" dirty="0" err="1"/>
              <a:t>nilai</a:t>
            </a:r>
            <a:r>
              <a:rPr lang="en-US" sz="2100" dirty="0"/>
              <a:t> yang </a:t>
            </a:r>
            <a:r>
              <a:rPr lang="en-US" sz="2100" dirty="0" err="1"/>
              <a:t>tidak</a:t>
            </a:r>
            <a:r>
              <a:rPr lang="en-US" sz="2100" dirty="0"/>
              <a:t> </a:t>
            </a:r>
            <a:r>
              <a:rPr lang="en-US" sz="2100" dirty="0" err="1"/>
              <a:t>signifikan</a:t>
            </a:r>
            <a:r>
              <a:rPr lang="en-US" sz="2100" dirty="0"/>
              <a:t>.</a:t>
            </a:r>
          </a:p>
          <a:p>
            <a:pPr marL="1009650" lvl="1" indent="-609600"/>
            <a:r>
              <a:rPr lang="en-US" sz="2100" dirty="0" err="1"/>
              <a:t>Investasi</a:t>
            </a:r>
            <a:r>
              <a:rPr lang="en-US" sz="2100" dirty="0"/>
              <a:t> </a:t>
            </a:r>
            <a:r>
              <a:rPr lang="en-US" sz="2100" dirty="0" err="1"/>
              <a:t>segera</a:t>
            </a:r>
            <a:r>
              <a:rPr lang="en-US" sz="2100" dirty="0"/>
              <a:t> </a:t>
            </a:r>
            <a:r>
              <a:rPr lang="en-US" sz="2100" dirty="0" err="1"/>
              <a:t>jatuh</a:t>
            </a:r>
            <a:r>
              <a:rPr lang="en-US" sz="2100" dirty="0"/>
              <a:t> tempo</a:t>
            </a:r>
            <a:r>
              <a:rPr lang="en-US" sz="2100" dirty="0">
                <a:sym typeface="Wingdings" pitchFamily="2" charset="2"/>
              </a:rPr>
              <a:t> </a:t>
            </a:r>
            <a:r>
              <a:rPr lang="en-US" sz="2100" dirty="0" err="1">
                <a:sym typeface="Wingdings" pitchFamily="2" charset="2"/>
              </a:rPr>
              <a:t>tiga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bulan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atau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kurang</a:t>
            </a:r>
            <a:endParaRPr lang="en-US" sz="2100" dirty="0">
              <a:sym typeface="Wingdings" pitchFamily="2" charset="2"/>
            </a:endParaRPr>
          </a:p>
          <a:p>
            <a:pPr marL="1009650" lvl="1" indent="-609600"/>
            <a:r>
              <a:rPr lang="en-US" sz="2100" dirty="0" err="1">
                <a:sym typeface="Wingdings" pitchFamily="2" charset="2"/>
              </a:rPr>
              <a:t>Saham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tidak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termasuk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kecuali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preferen</a:t>
            </a:r>
            <a:r>
              <a:rPr lang="en-US" sz="2100" dirty="0">
                <a:sym typeface="Wingdings" pitchFamily="2" charset="2"/>
              </a:rPr>
              <a:t> yang </a:t>
            </a:r>
            <a:r>
              <a:rPr lang="en-US" sz="2100" dirty="0" err="1">
                <a:sym typeface="Wingdings" pitchFamily="2" charset="2"/>
              </a:rPr>
              <a:t>jatuh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temponya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telah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ditentukan</a:t>
            </a:r>
            <a:endParaRPr lang="en-US" sz="2100" dirty="0">
              <a:sym typeface="Wingdings" pitchFamily="2" charset="2"/>
            </a:endParaRPr>
          </a:p>
          <a:p>
            <a:pPr marL="1009650" lvl="1" indent="-609600"/>
            <a:r>
              <a:rPr lang="en-US" sz="2100" dirty="0" err="1">
                <a:sym typeface="Wingdings" pitchFamily="2" charset="2"/>
              </a:rPr>
              <a:t>Cerukan</a:t>
            </a:r>
            <a:r>
              <a:rPr lang="en-US" sz="2100" dirty="0">
                <a:sym typeface="Wingdings" pitchFamily="2" charset="2"/>
              </a:rPr>
              <a:t> (bank overdraft) </a:t>
            </a:r>
            <a:r>
              <a:rPr lang="en-US" sz="2100" dirty="0" err="1">
                <a:sym typeface="Wingdings" pitchFamily="2" charset="2"/>
              </a:rPr>
              <a:t>termasuk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dalam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kas</a:t>
            </a:r>
            <a:r>
              <a:rPr lang="en-US" sz="2100" dirty="0">
                <a:sym typeface="Wingdings" pitchFamily="2" charset="2"/>
              </a:rPr>
              <a:t> / </a:t>
            </a:r>
            <a:r>
              <a:rPr lang="en-US" sz="2100" dirty="0" err="1">
                <a:sym typeface="Wingdings" pitchFamily="2" charset="2"/>
              </a:rPr>
              <a:t>setara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kas</a:t>
            </a:r>
            <a:endParaRPr lang="en-US" sz="2100" dirty="0">
              <a:sym typeface="Wingdings" pitchFamily="2" charset="2"/>
            </a:endParaRPr>
          </a:p>
          <a:p>
            <a:pPr marL="609600" indent="-609600"/>
            <a:r>
              <a:rPr lang="en-US" sz="2100" dirty="0" err="1">
                <a:sym typeface="Wingdings" pitchFamily="2" charset="2"/>
              </a:rPr>
              <a:t>Arus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kas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tidak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termasuk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mutasi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antara</a:t>
            </a:r>
            <a:r>
              <a:rPr lang="en-US" sz="2100" dirty="0">
                <a:sym typeface="Wingdings" pitchFamily="2" charset="2"/>
              </a:rPr>
              <a:t> pos-pos yang </a:t>
            </a:r>
            <a:r>
              <a:rPr lang="en-US" sz="2100" dirty="0" err="1">
                <a:sym typeface="Wingdings" pitchFamily="2" charset="2"/>
              </a:rPr>
              <a:t>termasuk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kas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atau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setara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kas</a:t>
            </a:r>
            <a:endParaRPr lang="en-US" sz="2100" dirty="0">
              <a:sym typeface="Wingdings" pitchFamily="2" charset="2"/>
            </a:endParaRPr>
          </a:p>
          <a:p>
            <a:pPr marL="1009650" lvl="1" indent="-609600"/>
            <a:endParaRPr lang="en-US" sz="2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F2E82-0211-4CBA-8B8E-B00A3F5CCBB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33775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89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819400" y="419100"/>
            <a:ext cx="9372600" cy="836613"/>
          </a:xfr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600" b="0" dirty="0" err="1">
                <a:latin typeface="Fjalla One" panose="02000506040000020004" pitchFamily="2" charset="0"/>
              </a:rPr>
              <a:t>Penyajian</a:t>
            </a:r>
            <a:r>
              <a:rPr lang="en-US" sz="3600" b="0" dirty="0">
                <a:latin typeface="Fjalla One" panose="02000506040000020004" pitchFamily="2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</a:rPr>
              <a:t>Laporan</a:t>
            </a:r>
            <a:r>
              <a:rPr lang="en-US" sz="3600" b="0" dirty="0">
                <a:latin typeface="Fjalla One" panose="02000506040000020004" pitchFamily="2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</a:rPr>
              <a:t>Arus</a:t>
            </a:r>
            <a:r>
              <a:rPr lang="en-US" sz="3600" b="0" dirty="0">
                <a:latin typeface="Fjalla One" panose="02000506040000020004" pitchFamily="2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</a:rPr>
              <a:t>Kas</a:t>
            </a:r>
            <a:endParaRPr lang="en-US" sz="3600" b="0" dirty="0">
              <a:latin typeface="Fjalla One" panose="02000506040000020004" pitchFamily="2" charset="0"/>
            </a:endParaRPr>
          </a:p>
        </p:txBody>
      </p:sp>
      <p:sp>
        <p:nvSpPr>
          <p:cNvPr id="13608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255713"/>
            <a:ext cx="8185150" cy="4121150"/>
          </a:xfrm>
          <a:noFill/>
          <a:ln/>
        </p:spPr>
        <p:txBody>
          <a:bodyPr vert="horz" lIns="92075" tIns="46038" rIns="92075" bIns="46038" rtlCol="0">
            <a:normAutofit/>
          </a:bodyPr>
          <a:lstStyle/>
          <a:p>
            <a:pPr marL="609600" indent="-609600">
              <a:lnSpc>
                <a:spcPct val="90000"/>
              </a:lnSpc>
            </a:pPr>
            <a:r>
              <a:rPr lang="en-US" sz="2100" dirty="0" err="1"/>
              <a:t>Laporan</a:t>
            </a:r>
            <a:r>
              <a:rPr lang="en-US" sz="2100" dirty="0"/>
              <a:t> </a:t>
            </a:r>
            <a:r>
              <a:rPr lang="en-US" sz="2100" dirty="0" err="1"/>
              <a:t>arus</a:t>
            </a:r>
            <a:r>
              <a:rPr lang="en-US" sz="2100" dirty="0"/>
              <a:t> kas </a:t>
            </a:r>
            <a:r>
              <a:rPr lang="en-US" sz="2100" dirty="0" err="1"/>
              <a:t>melaporkan</a:t>
            </a:r>
            <a:r>
              <a:rPr lang="en-US" sz="2100" dirty="0"/>
              <a:t> </a:t>
            </a:r>
            <a:r>
              <a:rPr lang="en-US" sz="2100" dirty="0" err="1"/>
              <a:t>arus</a:t>
            </a:r>
            <a:r>
              <a:rPr lang="en-US" sz="2100" dirty="0"/>
              <a:t> kas </a:t>
            </a:r>
            <a:r>
              <a:rPr lang="en-US" sz="2100" dirty="0" err="1"/>
              <a:t>selama</a:t>
            </a:r>
            <a:r>
              <a:rPr lang="en-US" sz="2100" dirty="0"/>
              <a:t> </a:t>
            </a:r>
            <a:r>
              <a:rPr lang="en-US" sz="2100" dirty="0" err="1"/>
              <a:t>periode</a:t>
            </a:r>
            <a:r>
              <a:rPr lang="en-US" sz="2100" dirty="0"/>
              <a:t> </a:t>
            </a:r>
            <a:r>
              <a:rPr lang="en-US" sz="2100" dirty="0" err="1"/>
              <a:t>tertentu</a:t>
            </a:r>
            <a:r>
              <a:rPr lang="en-US" sz="2100" dirty="0"/>
              <a:t> dan </a:t>
            </a:r>
            <a:r>
              <a:rPr lang="en-US" sz="2100" dirty="0" err="1"/>
              <a:t>diklasifikasikan</a:t>
            </a:r>
            <a:r>
              <a:rPr lang="en-US" sz="2100" dirty="0"/>
              <a:t> </a:t>
            </a:r>
            <a:r>
              <a:rPr lang="en-US" sz="2100" dirty="0" err="1"/>
              <a:t>menurut</a:t>
            </a:r>
            <a:r>
              <a:rPr lang="en-US" sz="2100" dirty="0"/>
              <a:t>:</a:t>
            </a:r>
          </a:p>
          <a:p>
            <a:pPr marL="960438" lvl="1" indent="-609600">
              <a:lnSpc>
                <a:spcPct val="90000"/>
              </a:lnSpc>
            </a:pPr>
            <a:r>
              <a:rPr lang="en-US" sz="2100" dirty="0" err="1"/>
              <a:t>Aktivitas</a:t>
            </a:r>
            <a:r>
              <a:rPr lang="en-US" sz="2100" dirty="0"/>
              <a:t> </a:t>
            </a:r>
            <a:r>
              <a:rPr lang="en-US" sz="2100" dirty="0" err="1"/>
              <a:t>operasi</a:t>
            </a:r>
            <a:endParaRPr lang="en-US" sz="2100" dirty="0"/>
          </a:p>
          <a:p>
            <a:pPr marL="960438" lvl="1" indent="-609600">
              <a:lnSpc>
                <a:spcPct val="90000"/>
              </a:lnSpc>
            </a:pPr>
            <a:r>
              <a:rPr lang="en-US" sz="2100" dirty="0" err="1"/>
              <a:t>Aktivitas</a:t>
            </a:r>
            <a:r>
              <a:rPr lang="en-US" sz="2100" dirty="0"/>
              <a:t> </a:t>
            </a:r>
            <a:r>
              <a:rPr lang="en-US" sz="2100" dirty="0" err="1"/>
              <a:t>investasi</a:t>
            </a:r>
            <a:endParaRPr lang="en-US" sz="2100" dirty="0"/>
          </a:p>
          <a:p>
            <a:pPr marL="960438" lvl="1" indent="-609600">
              <a:lnSpc>
                <a:spcPct val="90000"/>
              </a:lnSpc>
            </a:pPr>
            <a:r>
              <a:rPr lang="en-US" sz="2100" dirty="0" err="1"/>
              <a:t>Aktivitas</a:t>
            </a:r>
            <a:r>
              <a:rPr lang="en-US" sz="2100" dirty="0"/>
              <a:t> </a:t>
            </a:r>
            <a:r>
              <a:rPr lang="en-US" sz="2100" dirty="0" err="1"/>
              <a:t>pendanaan</a:t>
            </a:r>
            <a:r>
              <a:rPr lang="en-US" sz="2100" dirty="0"/>
              <a:t>.</a:t>
            </a:r>
          </a:p>
          <a:p>
            <a:pPr marL="609600" indent="-609600">
              <a:lnSpc>
                <a:spcPct val="90000"/>
              </a:lnSpc>
            </a:pPr>
            <a:r>
              <a:rPr lang="en-US" sz="2100" dirty="0" err="1"/>
              <a:t>Penyajian</a:t>
            </a:r>
            <a:r>
              <a:rPr lang="en-US" sz="2100" dirty="0"/>
              <a:t> </a:t>
            </a:r>
            <a:r>
              <a:rPr lang="en-US" sz="2100" dirty="0" err="1"/>
              <a:t>ketiga</a:t>
            </a:r>
            <a:r>
              <a:rPr lang="en-US" sz="2100" dirty="0"/>
              <a:t> </a:t>
            </a:r>
            <a:r>
              <a:rPr lang="en-US" sz="2100" dirty="0" err="1"/>
              <a:t>aktivitas</a:t>
            </a:r>
            <a:r>
              <a:rPr lang="en-US" sz="2100" dirty="0"/>
              <a:t> </a:t>
            </a:r>
            <a:r>
              <a:rPr lang="en-US" sz="2100" dirty="0" err="1"/>
              <a:t>tersebut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</a:t>
            </a:r>
            <a:r>
              <a:rPr lang="en-US" sz="2100" dirty="0" err="1"/>
              <a:t>cara</a:t>
            </a:r>
            <a:r>
              <a:rPr lang="en-US" sz="2100" dirty="0"/>
              <a:t> yang paling </a:t>
            </a:r>
            <a:r>
              <a:rPr lang="en-US" sz="2100" dirty="0" err="1"/>
              <a:t>sesuai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</a:t>
            </a:r>
            <a:r>
              <a:rPr lang="en-US" sz="2100" dirty="0" err="1"/>
              <a:t>bisnisnya</a:t>
            </a:r>
            <a:r>
              <a:rPr lang="en-US" sz="2100" dirty="0"/>
              <a:t>.</a:t>
            </a:r>
          </a:p>
          <a:p>
            <a:pPr marL="609600" indent="-609600">
              <a:lnSpc>
                <a:spcPct val="90000"/>
              </a:lnSpc>
            </a:pPr>
            <a:r>
              <a:rPr lang="en-US" sz="2100" dirty="0" err="1"/>
              <a:t>Suatu</a:t>
            </a:r>
            <a:r>
              <a:rPr lang="en-US" sz="2100" dirty="0"/>
              <a:t> </a:t>
            </a:r>
            <a:r>
              <a:rPr lang="en-US" sz="2100" dirty="0" err="1"/>
              <a:t>transaksi</a:t>
            </a:r>
            <a:r>
              <a:rPr lang="en-US" sz="2100" dirty="0"/>
              <a:t> </a:t>
            </a:r>
            <a:r>
              <a:rPr lang="en-US" sz="2100" dirty="0" err="1"/>
              <a:t>tunggal</a:t>
            </a:r>
            <a:r>
              <a:rPr lang="en-US" sz="2100" dirty="0"/>
              <a:t> </a:t>
            </a:r>
            <a:r>
              <a:rPr lang="en-US" sz="2100" dirty="0" err="1"/>
              <a:t>dapat</a:t>
            </a:r>
            <a:r>
              <a:rPr lang="en-US" sz="2100" dirty="0"/>
              <a:t> </a:t>
            </a:r>
            <a:r>
              <a:rPr lang="en-US" sz="2100" dirty="0" err="1"/>
              <a:t>diidentifikasikan</a:t>
            </a:r>
            <a:r>
              <a:rPr lang="en-US" sz="2100" dirty="0"/>
              <a:t> </a:t>
            </a:r>
            <a:r>
              <a:rPr lang="en-US" sz="2100" dirty="0" err="1"/>
              <a:t>ke</a:t>
            </a:r>
            <a:r>
              <a:rPr lang="en-US" sz="2100" dirty="0"/>
              <a:t> </a:t>
            </a: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/>
              <a:t>lebih</a:t>
            </a:r>
            <a:r>
              <a:rPr lang="en-US" sz="2100" dirty="0"/>
              <a:t> </a:t>
            </a:r>
            <a:r>
              <a:rPr lang="en-US" sz="2100" dirty="0" err="1"/>
              <a:t>dari</a:t>
            </a:r>
            <a:r>
              <a:rPr lang="en-US" sz="2100" dirty="0"/>
              <a:t> </a:t>
            </a:r>
            <a:r>
              <a:rPr lang="en-US" sz="2100" dirty="0" err="1"/>
              <a:t>satu</a:t>
            </a:r>
            <a:r>
              <a:rPr lang="en-US" sz="2100" dirty="0"/>
              <a:t> </a:t>
            </a:r>
            <a:r>
              <a:rPr lang="en-US" sz="2100" dirty="0" err="1"/>
              <a:t>aktivitas</a:t>
            </a:r>
            <a:r>
              <a:rPr lang="en-US" sz="2100" dirty="0"/>
              <a:t> </a:t>
            </a:r>
            <a:r>
              <a:rPr lang="en-US" sz="2100" dirty="0" err="1"/>
              <a:t>misal</a:t>
            </a:r>
            <a:r>
              <a:rPr lang="en-US" sz="2100" dirty="0"/>
              <a:t> </a:t>
            </a:r>
            <a:r>
              <a:rPr lang="en-US" sz="2100" dirty="0" err="1"/>
              <a:t>pelunasan</a:t>
            </a:r>
            <a:r>
              <a:rPr lang="en-US" sz="2100" dirty="0"/>
              <a:t> </a:t>
            </a:r>
            <a:r>
              <a:rPr lang="en-US" sz="2100" dirty="0" err="1"/>
              <a:t>pinjaman</a:t>
            </a:r>
            <a:r>
              <a:rPr lang="en-US" sz="2100" dirty="0"/>
              <a:t> </a:t>
            </a:r>
            <a:r>
              <a:rPr lang="en-US" sz="2100" dirty="0" err="1"/>
              <a:t>dan</a:t>
            </a:r>
            <a:r>
              <a:rPr lang="en-US" sz="2100" dirty="0"/>
              <a:t> </a:t>
            </a:r>
            <a:r>
              <a:rPr lang="en-US" sz="2100" dirty="0" err="1"/>
              <a:t>bunganya</a:t>
            </a:r>
            <a:r>
              <a:rPr lang="en-US" sz="2100" dirty="0"/>
              <a:t> </a:t>
            </a:r>
            <a:r>
              <a:rPr lang="en-US" sz="2100" dirty="0">
                <a:sym typeface="Wingdings" pitchFamily="2" charset="2"/>
              </a:rPr>
              <a:t> </a:t>
            </a:r>
            <a:r>
              <a:rPr lang="en-US" sz="2100" dirty="0" err="1">
                <a:sym typeface="Wingdings" pitchFamily="2" charset="2"/>
              </a:rPr>
              <a:t>pendanaan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dan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operasi</a:t>
            </a:r>
            <a:endParaRPr lang="en-US" sz="2100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79F685D-7837-4142-9438-E353284D2EB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521450"/>
            <a:ext cx="685800" cy="33655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Picture 3" descr="accounting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3702" y="4724400"/>
            <a:ext cx="2428892" cy="1714512"/>
          </a:xfrm>
          <a:prstGeom prst="rect">
            <a:avLst/>
          </a:prstGeom>
        </p:spPr>
      </p:pic>
      <p:pic>
        <p:nvPicPr>
          <p:cNvPr id="5" name="Picture 4" descr="akuntans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62594" y="4724400"/>
            <a:ext cx="2643206" cy="1745524"/>
          </a:xfrm>
          <a:prstGeom prst="rect">
            <a:avLst/>
          </a:prstGeom>
        </p:spPr>
      </p:pic>
      <p:pic>
        <p:nvPicPr>
          <p:cNvPr id="6" name="Picture 5" descr="ghj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05800" y="4724400"/>
            <a:ext cx="2643206" cy="171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53638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89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184650" y="214313"/>
            <a:ext cx="8007350" cy="793750"/>
          </a:xfr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600" b="0" dirty="0" err="1">
                <a:latin typeface="Fjalla One" panose="02000506040000020004" pitchFamily="2" charset="0"/>
              </a:rPr>
              <a:t>Arus</a:t>
            </a:r>
            <a:r>
              <a:rPr lang="en-US" sz="3600" b="0" dirty="0">
                <a:latin typeface="Fjalla One" panose="02000506040000020004" pitchFamily="2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</a:rPr>
              <a:t>Kas</a:t>
            </a:r>
            <a:r>
              <a:rPr lang="en-US" sz="3600" b="0" dirty="0">
                <a:latin typeface="Fjalla One" panose="02000506040000020004" pitchFamily="2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</a:rPr>
              <a:t>Operasi</a:t>
            </a:r>
            <a:endParaRPr lang="en-US" sz="3600" b="0" dirty="0">
              <a:latin typeface="Fjalla One" panose="02000506040000020004" pitchFamily="2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F903AAD3-C939-4F2E-B322-CCD329B9531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652000" y="6248400"/>
            <a:ext cx="2540000" cy="45720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6089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868363"/>
            <a:ext cx="10668000" cy="3597275"/>
          </a:xfrm>
          <a:noFill/>
          <a:ln/>
        </p:spPr>
        <p:txBody>
          <a:bodyPr vert="horz" lIns="92075" tIns="46038" rIns="92075" bIns="46038" rtlCol="0"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operasi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penghasil</a:t>
            </a:r>
            <a:r>
              <a:rPr lang="en-US" sz="2000" dirty="0"/>
              <a:t> </a:t>
            </a:r>
            <a:r>
              <a:rPr lang="en-US" sz="2000" dirty="0" err="1"/>
              <a:t>utama</a:t>
            </a:r>
            <a:r>
              <a:rPr lang="en-US" sz="2000" dirty="0"/>
              <a:t> </a:t>
            </a:r>
            <a:r>
              <a:rPr lang="en-US" sz="2000" dirty="0" err="1"/>
              <a:t>pendapatan</a:t>
            </a:r>
            <a:r>
              <a:rPr lang="en-US" sz="2000" dirty="0"/>
              <a:t> </a:t>
            </a:r>
            <a:r>
              <a:rPr lang="en-US" sz="2000" dirty="0" err="1"/>
              <a:t>entitas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 lain yang </a:t>
            </a:r>
            <a:r>
              <a:rPr lang="en-US" sz="2000" dirty="0" err="1"/>
              <a:t>bukan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investasi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pendanaan</a:t>
            </a:r>
            <a:r>
              <a:rPr lang="en-US" sz="20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err="1"/>
              <a:t>Indikator</a:t>
            </a:r>
            <a:r>
              <a:rPr lang="en-US" sz="2000" dirty="0"/>
              <a:t> </a:t>
            </a:r>
            <a:r>
              <a:rPr lang="en-US" sz="2000" dirty="0" err="1"/>
              <a:t>utama</a:t>
            </a:r>
            <a:r>
              <a:rPr lang="en-US" sz="2000" dirty="0"/>
              <a:t> </a:t>
            </a: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dirty="0" err="1"/>
              <a:t>apakan</a:t>
            </a:r>
            <a:r>
              <a:rPr lang="en-US" sz="2000" dirty="0"/>
              <a:t> </a:t>
            </a:r>
            <a:r>
              <a:rPr lang="en-US" sz="2000" dirty="0" err="1"/>
              <a:t>operasi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menghasilkan</a:t>
            </a:r>
            <a:r>
              <a:rPr lang="en-US" sz="2000" dirty="0"/>
              <a:t> kas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melunasi</a:t>
            </a:r>
            <a:r>
              <a:rPr lang="en-US" sz="2000" dirty="0"/>
              <a:t> </a:t>
            </a:r>
            <a:r>
              <a:rPr lang="en-US" sz="2000" dirty="0" err="1"/>
              <a:t>pinjaman</a:t>
            </a:r>
            <a:r>
              <a:rPr lang="en-US" sz="2000" dirty="0"/>
              <a:t> dan </a:t>
            </a:r>
            <a:r>
              <a:rPr lang="en-US" sz="2000" dirty="0" err="1"/>
              <a:t>memelihara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operasi</a:t>
            </a:r>
            <a:r>
              <a:rPr lang="en-US" sz="2000" dirty="0"/>
              <a:t> </a:t>
            </a:r>
            <a:r>
              <a:rPr lang="en-US" sz="2000" dirty="0" err="1"/>
              <a:t>entitas</a:t>
            </a:r>
            <a:r>
              <a:rPr lang="en-US" sz="2000" dirty="0"/>
              <a:t>, </a:t>
            </a:r>
            <a:r>
              <a:rPr lang="en-US" sz="2000" dirty="0" err="1"/>
              <a:t>membayar</a:t>
            </a:r>
            <a:r>
              <a:rPr lang="en-US" sz="2000" dirty="0"/>
              <a:t> </a:t>
            </a:r>
            <a:r>
              <a:rPr lang="en-US" sz="2000" dirty="0" err="1"/>
              <a:t>deviden</a:t>
            </a:r>
            <a:r>
              <a:rPr lang="en-US" sz="2000" dirty="0"/>
              <a:t> dan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investasi</a:t>
            </a:r>
            <a:r>
              <a:rPr lang="en-US" sz="20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err="1"/>
              <a:t>Entitas</a:t>
            </a:r>
            <a:r>
              <a:rPr lang="en-US" sz="2000" dirty="0"/>
              <a:t> </a:t>
            </a:r>
            <a:r>
              <a:rPr lang="en-US" sz="2000" dirty="0" err="1"/>
              <a:t>melaporkan</a:t>
            </a:r>
            <a:r>
              <a:rPr lang="en-US" sz="2000" dirty="0"/>
              <a:t> </a:t>
            </a:r>
            <a:r>
              <a:rPr lang="en-US" sz="2000" dirty="0" err="1"/>
              <a:t>arus</a:t>
            </a:r>
            <a:r>
              <a:rPr lang="en-US" sz="2000" dirty="0"/>
              <a:t> kas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operasi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salah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berikut</a:t>
            </a:r>
            <a:r>
              <a:rPr lang="en-US" sz="2000" dirty="0"/>
              <a:t>: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FF0000"/>
                </a:solidFill>
              </a:rPr>
              <a:t>Metode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langsung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ym typeface="Wingdings" pitchFamily="2" charset="2"/>
              </a:rPr>
              <a:t> </a:t>
            </a:r>
            <a:r>
              <a:rPr lang="en-US" sz="2000" dirty="0" err="1">
                <a:sym typeface="Wingdings" pitchFamily="2" charset="2"/>
              </a:rPr>
              <a:t>kelompok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utama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dari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penerimaan</a:t>
            </a:r>
            <a:r>
              <a:rPr lang="en-US" sz="2000" dirty="0">
                <a:sym typeface="Wingdings" pitchFamily="2" charset="2"/>
              </a:rPr>
              <a:t> dan </a:t>
            </a:r>
            <a:r>
              <a:rPr lang="en-US" sz="2000" dirty="0" err="1">
                <a:sym typeface="Wingdings" pitchFamily="2" charset="2"/>
              </a:rPr>
              <a:t>pengeluaran</a:t>
            </a:r>
            <a:r>
              <a:rPr lang="en-US" sz="2000" dirty="0">
                <a:sym typeface="Wingdings" pitchFamily="2" charset="2"/>
              </a:rPr>
              <a:t> kas </a:t>
            </a:r>
            <a:r>
              <a:rPr lang="en-US" sz="2000" dirty="0" err="1">
                <a:sym typeface="Wingdings" pitchFamily="2" charset="2"/>
              </a:rPr>
              <a:t>bruto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diungkapkan</a:t>
            </a:r>
            <a:r>
              <a:rPr lang="en-US" sz="2000" dirty="0">
                <a:sym typeface="Wingdings" pitchFamily="2" charset="2"/>
              </a:rPr>
              <a:t>;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FF0000"/>
                </a:solidFill>
                <a:sym typeface="Wingdings" pitchFamily="2" charset="2"/>
              </a:rPr>
              <a:t>Metode</a:t>
            </a:r>
            <a:r>
              <a:rPr lang="en-US" sz="2000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2000" dirty="0" err="1">
                <a:solidFill>
                  <a:srgbClr val="FF0000"/>
                </a:solidFill>
                <a:sym typeface="Wingdings" pitchFamily="2" charset="2"/>
              </a:rPr>
              <a:t>tidak</a:t>
            </a:r>
            <a:r>
              <a:rPr lang="en-US" sz="2000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2000" dirty="0" err="1">
                <a:solidFill>
                  <a:srgbClr val="FF0000"/>
                </a:solidFill>
                <a:sym typeface="Wingdings" pitchFamily="2" charset="2"/>
              </a:rPr>
              <a:t>langsung</a:t>
            </a:r>
            <a:r>
              <a:rPr lang="en-US" sz="2000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2000" dirty="0">
                <a:sym typeface="Wingdings" pitchFamily="2" charset="2"/>
              </a:rPr>
              <a:t> </a:t>
            </a:r>
            <a:r>
              <a:rPr lang="en-US" sz="2000" dirty="0" err="1">
                <a:sym typeface="Wingdings" pitchFamily="2" charset="2"/>
              </a:rPr>
              <a:t>laba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disesuaikan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dengan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mengoreksi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transaksi</a:t>
            </a:r>
            <a:r>
              <a:rPr lang="en-US" sz="2000" dirty="0">
                <a:sym typeface="Wingdings" pitchFamily="2" charset="2"/>
              </a:rPr>
              <a:t> non kas, </a:t>
            </a:r>
            <a:r>
              <a:rPr lang="en-US" sz="2000" dirty="0" err="1">
                <a:sym typeface="Wingdings" pitchFamily="2" charset="2"/>
              </a:rPr>
              <a:t>penangguhan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atau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akrual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dalam</a:t>
            </a:r>
            <a:r>
              <a:rPr lang="en-US" sz="2000" dirty="0">
                <a:sym typeface="Wingdings" pitchFamily="2" charset="2"/>
              </a:rPr>
              <a:t> asset </a:t>
            </a:r>
            <a:r>
              <a:rPr lang="en-US" sz="2000" dirty="0" err="1">
                <a:sym typeface="Wingdings" pitchFamily="2" charset="2"/>
              </a:rPr>
              <a:t>lancar</a:t>
            </a:r>
            <a:r>
              <a:rPr lang="en-US" sz="2000" dirty="0">
                <a:sym typeface="Wingdings" pitchFamily="2" charset="2"/>
              </a:rPr>
              <a:t> dan </a:t>
            </a:r>
            <a:r>
              <a:rPr lang="en-US" sz="2000" dirty="0" err="1">
                <a:sym typeface="Wingdings" pitchFamily="2" charset="2"/>
              </a:rPr>
              <a:t>kewajiban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lancar</a:t>
            </a:r>
            <a:r>
              <a:rPr lang="en-US" sz="2000" dirty="0">
                <a:sym typeface="Wingdings" pitchFamily="2" charset="2"/>
              </a:rPr>
              <a:t> dan </a:t>
            </a:r>
            <a:r>
              <a:rPr lang="en-US" sz="2000" dirty="0" err="1">
                <a:sym typeface="Wingdings" pitchFamily="2" charset="2"/>
              </a:rPr>
              <a:t>unsur</a:t>
            </a:r>
            <a:r>
              <a:rPr lang="en-US" sz="2000" dirty="0">
                <a:sym typeface="Wingdings" pitchFamily="2" charset="2"/>
              </a:rPr>
              <a:t> yang </a:t>
            </a:r>
            <a:r>
              <a:rPr lang="en-US" sz="2000" dirty="0" err="1">
                <a:sym typeface="Wingdings" pitchFamily="2" charset="2"/>
              </a:rPr>
              <a:t>tidak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terkait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aktivitas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operasi</a:t>
            </a:r>
            <a:r>
              <a:rPr lang="en-US" sz="2000" dirty="0">
                <a:sym typeface="Wingdings" pitchFamily="2" charset="2"/>
              </a:rPr>
              <a:t>.</a:t>
            </a:r>
          </a:p>
          <a:p>
            <a:r>
              <a:rPr lang="en-US" sz="2000" dirty="0" err="1">
                <a:sym typeface="Wingdings" pitchFamily="2" charset="2"/>
              </a:rPr>
              <a:t>Dianjurkan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melaporkan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dengan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metode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langsung</a:t>
            </a:r>
            <a:r>
              <a:rPr lang="en-US" sz="2000" dirty="0">
                <a:sym typeface="Wingdings" pitchFamily="2" charset="2"/>
              </a:rPr>
              <a:t>  </a:t>
            </a:r>
            <a:r>
              <a:rPr lang="en-US" sz="2000" dirty="0" err="1">
                <a:sym typeface="Wingdings" pitchFamily="2" charset="2"/>
              </a:rPr>
              <a:t>informasi</a:t>
            </a:r>
            <a:r>
              <a:rPr lang="en-US" sz="2000" dirty="0">
                <a:sym typeface="Wingdings" pitchFamily="2" charset="2"/>
              </a:rPr>
              <a:t> yang </a:t>
            </a:r>
            <a:r>
              <a:rPr lang="en-US" sz="2000" dirty="0" err="1">
                <a:sym typeface="Wingdings" pitchFamily="2" charset="2"/>
              </a:rPr>
              <a:t>lebih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berguna</a:t>
            </a:r>
            <a:endParaRPr lang="en-US" sz="2000" dirty="0"/>
          </a:p>
          <a:p>
            <a:pPr marL="609600" indent="-609600">
              <a:spcBef>
                <a:spcPts val="1200"/>
              </a:spcBef>
            </a:pPr>
            <a:endParaRPr lang="en-US" sz="2000" dirty="0"/>
          </a:p>
          <a:p>
            <a:pPr marL="609600" indent="-609600">
              <a:spcBef>
                <a:spcPts val="1200"/>
              </a:spcBef>
            </a:pPr>
            <a:endParaRPr lang="en-US" sz="20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867400" y="4191000"/>
            <a:ext cx="5029200" cy="22029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488" tIns="44450" rIns="90488" bIns="44450"/>
          <a:lstStyle/>
          <a:p>
            <a:pPr marL="396875" marR="0" lvl="0" indent="-396875" algn="ctr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Outflows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terdiri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  <a:p>
            <a:pPr marL="396875" marR="0" lvl="1" indent="-396875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Pembayaran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kepada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pemasok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barang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jasa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96875" marR="0" lvl="1" indent="-396875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Pembayaran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untuk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karyawan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96875" marR="0" lvl="1" indent="-396875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Pembayaran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klaim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asuransi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pembelian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efek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perusahaan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efek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pengembalian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kredit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(bank)</a:t>
            </a:r>
          </a:p>
          <a:p>
            <a:pPr marL="396875" marR="0" lvl="1" indent="-396875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Pembayaran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biaya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operasi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96875" marR="0" lvl="1" indent="-396875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Pembayaran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bunga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pajak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62000" y="4191000"/>
            <a:ext cx="4961384" cy="22029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488" tIns="44450" rIns="90488" bIns="44450"/>
          <a:lstStyle/>
          <a:p>
            <a:pPr marL="342900" marR="0" lvl="0" indent="-342900" algn="ctr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2D512E"/>
              </a:buClr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Inflows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terdiri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</a:t>
            </a:r>
          </a:p>
          <a:p>
            <a:pPr marL="285750" marR="0" lvl="0" indent="-285750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Penerimaan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penjualan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barang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jasa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royalti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pendapatan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lain.</a:t>
            </a:r>
          </a:p>
          <a:p>
            <a:pPr marL="285750" marR="0" lvl="0" indent="-285750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Penerimaan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pendapatan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sewa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restitusi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pajak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Penerimaan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pemberian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untuk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bank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penjualan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sekuritas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perusahaan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efek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60543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9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40219" y="268407"/>
            <a:ext cx="8225396" cy="768000"/>
          </a:xfrm>
          <a:noFill/>
          <a:ln>
            <a:miter lim="800000"/>
            <a:headEnd/>
            <a:tailEnd/>
          </a:ln>
        </p:spPr>
        <p:txBody>
          <a:bodyPr vert="horz" wrap="square" lIns="90488" tIns="44450" rIns="90488" bIns="4445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3600" b="0" dirty="0" err="1">
                <a:latin typeface="Fjalla One" panose="02000506040000020004" pitchFamily="2" charset="0"/>
                <a:cs typeface="Calibri" panose="020F0502020204030204" pitchFamily="34" charset="0"/>
              </a:rPr>
              <a:t>Aktivitas</a:t>
            </a:r>
            <a:r>
              <a:rPr lang="en-US" sz="3600" b="0" dirty="0">
                <a:latin typeface="Fjalla One" panose="02000506040000020004" pitchFamily="2" charset="0"/>
                <a:cs typeface="Calibri" panose="020F0502020204030204" pitchFamily="34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  <a:cs typeface="Calibri" panose="020F0502020204030204" pitchFamily="34" charset="0"/>
              </a:rPr>
              <a:t>Operasi</a:t>
            </a:r>
            <a:r>
              <a:rPr lang="en-US" sz="3600" b="0" dirty="0">
                <a:latin typeface="Fjalla One" panose="02000506040000020004" pitchFamily="2" charset="0"/>
                <a:cs typeface="Calibri" panose="020F0502020204030204" pitchFamily="34" charset="0"/>
              </a:rPr>
              <a:t> – </a:t>
            </a:r>
            <a:r>
              <a:rPr lang="en-US" sz="3600" b="0" dirty="0" err="1">
                <a:latin typeface="Fjalla One" panose="02000506040000020004" pitchFamily="2" charset="0"/>
                <a:cs typeface="Calibri" panose="020F0502020204030204" pitchFamily="34" charset="0"/>
              </a:rPr>
              <a:t>Metode</a:t>
            </a:r>
            <a:r>
              <a:rPr lang="en-US" sz="3600" b="0" dirty="0">
                <a:latin typeface="Fjalla One" panose="02000506040000020004" pitchFamily="2" charset="0"/>
                <a:cs typeface="Calibri" panose="020F0502020204030204" pitchFamily="34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  <a:cs typeface="Calibri" panose="020F0502020204030204" pitchFamily="34" charset="0"/>
              </a:rPr>
              <a:t>tidak</a:t>
            </a:r>
            <a:r>
              <a:rPr lang="en-US" sz="3600" b="0" dirty="0">
                <a:latin typeface="Fjalla One" panose="02000506040000020004" pitchFamily="2" charset="0"/>
                <a:cs typeface="Calibri" panose="020F0502020204030204" pitchFamily="34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  <a:cs typeface="Calibri" panose="020F0502020204030204" pitchFamily="34" charset="0"/>
              </a:rPr>
              <a:t>langsung</a:t>
            </a:r>
            <a:endParaRPr lang="en-US" sz="3600" b="0" dirty="0">
              <a:latin typeface="Fjalla One" panose="02000506040000020004" pitchFamily="2" charset="0"/>
              <a:cs typeface="Calibri" panose="020F0502020204030204" pitchFamily="34" charset="0"/>
            </a:endParaRP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F5A16AC4-BBA7-4B1E-8134-F6DD3398AEE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445250"/>
            <a:ext cx="685800" cy="33655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14697" y="2717630"/>
            <a:ext cx="9976526" cy="1198331"/>
            <a:chOff x="237" y="1840"/>
            <a:chExt cx="5283" cy="669"/>
          </a:xfrm>
        </p:grpSpPr>
        <p:sp>
          <p:nvSpPr>
            <p:cNvPr id="1364996" name="Line 4"/>
            <p:cNvSpPr>
              <a:spLocks noChangeShapeType="1"/>
            </p:cNvSpPr>
            <p:nvPr/>
          </p:nvSpPr>
          <p:spPr bwMode="auto">
            <a:xfrm flipV="1">
              <a:off x="1292" y="2110"/>
              <a:ext cx="3011" cy="28"/>
            </a:xfrm>
            <a:prstGeom prst="line">
              <a:avLst/>
            </a:prstGeom>
            <a:ln w="76200">
              <a:headEnd type="none" w="sm" len="sm"/>
              <a:tailEnd type="stealth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64997" name="Rectangle 5"/>
            <p:cNvSpPr>
              <a:spLocks noChangeArrowheads="1"/>
            </p:cNvSpPr>
            <p:nvPr/>
          </p:nvSpPr>
          <p:spPr bwMode="auto">
            <a:xfrm>
              <a:off x="237" y="1840"/>
              <a:ext cx="1169" cy="66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90488" tIns="44450" rIns="90488" bIns="4445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Laba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sebelum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pajak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dan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bunga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CCEDC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64998" name="Rectangle 6"/>
            <p:cNvSpPr>
              <a:spLocks noChangeArrowheads="1"/>
            </p:cNvSpPr>
            <p:nvPr/>
          </p:nvSpPr>
          <p:spPr bwMode="auto">
            <a:xfrm>
              <a:off x="4303" y="1903"/>
              <a:ext cx="1217" cy="46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90488" tIns="44450" rIns="90488" bIns="4445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Arus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kas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dari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kegiatan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BCCEDC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operasi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CCEDC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881439" y="1143000"/>
            <a:ext cx="3581400" cy="1914836"/>
            <a:chOff x="1416" y="1152"/>
            <a:chExt cx="2256" cy="896"/>
          </a:xfrm>
        </p:grpSpPr>
        <p:sp>
          <p:nvSpPr>
            <p:cNvPr id="1365001" name="Line 9"/>
            <p:cNvSpPr>
              <a:spLocks noChangeShapeType="1"/>
            </p:cNvSpPr>
            <p:nvPr/>
          </p:nvSpPr>
          <p:spPr bwMode="auto">
            <a:xfrm>
              <a:off x="2544" y="1552"/>
              <a:ext cx="0" cy="496"/>
            </a:xfrm>
            <a:prstGeom prst="line">
              <a:avLst/>
            </a:prstGeom>
            <a:ln w="38100">
              <a:headEnd type="none" w="sm" len="sm"/>
              <a:tailEnd type="stealth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65002" name="Rectangle 10"/>
            <p:cNvSpPr>
              <a:spLocks noChangeArrowheads="1"/>
            </p:cNvSpPr>
            <p:nvPr/>
          </p:nvSpPr>
          <p:spPr bwMode="auto">
            <a:xfrm>
              <a:off x="1416" y="1152"/>
              <a:ext cx="2256" cy="474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0488" tIns="44450" rIns="90488" bIns="4445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Perubahan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akrual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aset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dan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liabilitas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untuk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aktivitas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operasional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080441" y="3464601"/>
            <a:ext cx="2298179" cy="2505373"/>
            <a:chOff x="960" y="2093"/>
            <a:chExt cx="1296" cy="1252"/>
          </a:xfrm>
        </p:grpSpPr>
        <p:sp>
          <p:nvSpPr>
            <p:cNvPr id="1365004" name="Line 12"/>
            <p:cNvSpPr>
              <a:spLocks noChangeShapeType="1"/>
            </p:cNvSpPr>
            <p:nvPr/>
          </p:nvSpPr>
          <p:spPr bwMode="auto">
            <a:xfrm flipV="1">
              <a:off x="1608" y="2093"/>
              <a:ext cx="0" cy="651"/>
            </a:xfrm>
            <a:prstGeom prst="line">
              <a:avLst/>
            </a:prstGeom>
            <a:ln w="38100">
              <a:headEnd type="none" w="sm" len="sm"/>
              <a:tailEnd type="stealth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65005" name="Rectangle 13"/>
            <p:cNvSpPr>
              <a:spLocks noChangeArrowheads="1"/>
            </p:cNvSpPr>
            <p:nvPr/>
          </p:nvSpPr>
          <p:spPr bwMode="auto">
            <a:xfrm>
              <a:off x="960" y="2685"/>
              <a:ext cx="1296" cy="66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0488" tIns="44450" rIns="90488" bIns="4445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+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Kerugian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dan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–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Keuntungan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aktivitas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investasi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dan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pendanaan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5805793" y="3410342"/>
            <a:ext cx="2524125" cy="2027238"/>
            <a:chOff x="2517" y="2096"/>
            <a:chExt cx="1590" cy="1277"/>
          </a:xfrm>
        </p:grpSpPr>
        <p:sp>
          <p:nvSpPr>
            <p:cNvPr id="1365007" name="Line 15"/>
            <p:cNvSpPr>
              <a:spLocks noChangeShapeType="1"/>
            </p:cNvSpPr>
            <p:nvPr/>
          </p:nvSpPr>
          <p:spPr bwMode="auto">
            <a:xfrm flipV="1">
              <a:off x="3312" y="2096"/>
              <a:ext cx="0" cy="704"/>
            </a:xfrm>
            <a:prstGeom prst="line">
              <a:avLst/>
            </a:prstGeom>
            <a:ln w="38100">
              <a:headEnd type="none" w="sm" len="sm"/>
              <a:tailEnd type="stealth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65008" name="Rectangle 16"/>
            <p:cNvSpPr>
              <a:spLocks noChangeArrowheads="1"/>
            </p:cNvSpPr>
            <p:nvPr/>
          </p:nvSpPr>
          <p:spPr bwMode="auto">
            <a:xfrm>
              <a:off x="2517" y="2733"/>
              <a:ext cx="1590" cy="6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0488" tIns="44450" rIns="90488" bIns="4445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+ Beban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bukan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kas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seperti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depresiasi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dan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amortisasi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4098" name="Picture 2" descr="C:\Program Files\Microsoft Office\MEDIA\CAGCAT10\j020558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82200" y="4648200"/>
            <a:ext cx="1776413" cy="16303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710947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91800" y="282713"/>
            <a:ext cx="8008400" cy="794400"/>
          </a:xfr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000" b="0" dirty="0" err="1">
                <a:latin typeface="Fjalla One" panose="02000506040000020004" pitchFamily="2" charset="0"/>
              </a:rPr>
              <a:t>Arus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Kas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Investasi</a:t>
            </a:r>
            <a:endParaRPr lang="en-US" sz="4000" b="0" dirty="0">
              <a:latin typeface="Fjalla One" panose="02000506040000020004" pitchFamily="2" charset="0"/>
            </a:endParaRPr>
          </a:p>
        </p:txBody>
      </p:sp>
      <p:sp>
        <p:nvSpPr>
          <p:cNvPr id="1360899" name="Rectangle 3"/>
          <p:cNvSpPr>
            <a:spLocks noGrp="1" noChangeArrowheads="1"/>
          </p:cNvSpPr>
          <p:nvPr>
            <p:ph sz="quarter" idx="10"/>
          </p:nvPr>
        </p:nvSpPr>
        <p:spPr>
          <a:xfrm>
            <a:off x="1257540" y="1406889"/>
            <a:ext cx="9645473" cy="4858583"/>
          </a:xfrm>
          <a:noFill/>
          <a:ln/>
        </p:spPr>
        <p:txBody>
          <a:bodyPr vert="horz" lIns="92075" tIns="46038" rIns="92075" bIns="46038" rtlCol="0">
            <a:normAutofit/>
          </a:bodyPr>
          <a:lstStyle/>
          <a:p>
            <a:pPr marL="609600" indent="-609600"/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investasi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perolehan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pelepasan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investasi</a:t>
            </a:r>
            <a:r>
              <a:rPr lang="en-US" dirty="0"/>
              <a:t> lain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setara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.</a:t>
            </a:r>
          </a:p>
          <a:p>
            <a:pPr marL="609600" indent="-609600"/>
            <a:r>
              <a:rPr lang="en-US" dirty="0" err="1"/>
              <a:t>Mencerminkan</a:t>
            </a:r>
            <a:r>
              <a:rPr lang="en-US" dirty="0"/>
              <a:t> </a:t>
            </a:r>
            <a:r>
              <a:rPr lang="en-US" dirty="0" err="1"/>
              <a:t>pengeluaran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dimaksudkan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depan</a:t>
            </a:r>
            <a:endParaRPr lang="en-US" dirty="0"/>
          </a:p>
          <a:p>
            <a:pPr marL="609600" indent="-609600"/>
            <a:endParaRPr lang="en-US" sz="1800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F780139-F3B1-431E-833B-EB18B3AB54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521450"/>
            <a:ext cx="685800" cy="33655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227862" y="3048000"/>
            <a:ext cx="5287966" cy="30130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0488" tIns="44450" rIns="90488" bIns="44450"/>
          <a:lstStyle/>
          <a:p>
            <a:pPr marL="396875" marR="0" lvl="0" indent="-396875" algn="ctr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Outflows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terdiri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  <a:p>
            <a:pPr marL="396875" marR="0" lvl="1" indent="-396875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C3B293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Pembayaran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untuk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membeli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aset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tidak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tetap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aset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tidak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berwujud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biaya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pengembangan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dikapiralisasi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96875" marR="0" lvl="1" indent="-396875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C3B293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Pembayaran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kontrak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future, forward, swap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untuk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aktivitas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pendanaan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96875" marR="0" lvl="1" indent="-396875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C3B293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Pembayaran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untuk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membeli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instrumen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utang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ekuitas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ventura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selain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untuk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diperdagangkan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09600" y="3072714"/>
            <a:ext cx="5323090" cy="302433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0488" tIns="44450" rIns="90488" bIns="44450"/>
          <a:lstStyle/>
          <a:p>
            <a:pPr marL="342900" marR="0" lvl="0" indent="-342900" algn="ctr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Inflows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terdiri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</a:t>
            </a:r>
          </a:p>
          <a:p>
            <a:pPr marL="285750" marR="0" lvl="0" indent="-285750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Penerimaan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penjualan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aset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tetap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aset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tidak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berwujud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aset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jangka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panjang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lain.</a:t>
            </a:r>
          </a:p>
          <a:p>
            <a:pPr marL="285750" marR="0" lvl="0" indent="-285750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Penerimaan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kontrak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future/ forward, future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untuk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pendanaan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Penerimaan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penjualan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instrumen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utang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atau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selain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diperdagangkan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Penerimaan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pelunasan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muka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pinjaman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pihak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lain.</a:t>
            </a:r>
          </a:p>
        </p:txBody>
      </p:sp>
    </p:spTree>
    <p:extLst>
      <p:ext uri="{BB962C8B-B14F-4D97-AF65-F5344CB8AC3E}">
        <p14:creationId xmlns:p14="http://schemas.microsoft.com/office/powerpoint/2010/main" val="72540805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91800" y="439873"/>
            <a:ext cx="8008400" cy="794400"/>
          </a:xfr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b="0" dirty="0" err="1">
                <a:latin typeface="Fjalla One" panose="02000506040000020004" pitchFamily="2" charset="0"/>
              </a:rPr>
              <a:t>Arus</a:t>
            </a:r>
            <a:r>
              <a:rPr lang="en-US" b="0" dirty="0">
                <a:latin typeface="Fjalla One" panose="02000506040000020004" pitchFamily="2" charset="0"/>
              </a:rPr>
              <a:t> </a:t>
            </a:r>
            <a:r>
              <a:rPr lang="en-US" b="0" dirty="0" err="1">
                <a:latin typeface="Fjalla One" panose="02000506040000020004" pitchFamily="2" charset="0"/>
              </a:rPr>
              <a:t>Kas</a:t>
            </a:r>
            <a:r>
              <a:rPr lang="en-US" b="0" dirty="0">
                <a:latin typeface="Fjalla One" panose="02000506040000020004" pitchFamily="2" charset="0"/>
              </a:rPr>
              <a:t> </a:t>
            </a:r>
            <a:r>
              <a:rPr lang="en-US" b="0" dirty="0" err="1">
                <a:latin typeface="Fjalla One" panose="02000506040000020004" pitchFamily="2" charset="0"/>
              </a:rPr>
              <a:t>Pendanaan</a:t>
            </a:r>
            <a:endParaRPr lang="en-US" b="0" dirty="0">
              <a:latin typeface="Fjalla One" panose="02000506040000020004" pitchFamily="2" charset="0"/>
            </a:endParaRPr>
          </a:p>
        </p:txBody>
      </p:sp>
      <p:sp>
        <p:nvSpPr>
          <p:cNvPr id="1360899" name="Rectangle 3"/>
          <p:cNvSpPr>
            <a:spLocks noGrp="1" noChangeArrowheads="1"/>
          </p:cNvSpPr>
          <p:nvPr>
            <p:ph sz="quarter" idx="10"/>
          </p:nvPr>
        </p:nvSpPr>
        <p:spPr>
          <a:xfrm>
            <a:off x="1056100" y="1384200"/>
            <a:ext cx="9645473" cy="4858583"/>
          </a:xfrm>
          <a:noFill/>
          <a:ln/>
        </p:spPr>
        <p:txBody>
          <a:bodyPr vert="horz" lIns="92075" tIns="46038" rIns="92075" bIns="46038" rtlCol="0">
            <a:noAutofit/>
          </a:bodyPr>
          <a:lstStyle/>
          <a:p>
            <a:pPr marL="609600" indent="-609600">
              <a:lnSpc>
                <a:spcPct val="90000"/>
              </a:lnSpc>
            </a:pP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pendanaan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 yang </a:t>
            </a:r>
            <a:r>
              <a:rPr lang="en-US" sz="2000" dirty="0" err="1"/>
              <a:t>mengakibatkan</a:t>
            </a:r>
            <a:r>
              <a:rPr lang="en-US" sz="2000" dirty="0"/>
              <a:t> </a:t>
            </a:r>
            <a:r>
              <a:rPr lang="en-US" sz="2000" dirty="0" err="1"/>
              <a:t>perubahan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komposisi</a:t>
            </a:r>
            <a:r>
              <a:rPr lang="en-US" sz="2000" dirty="0"/>
              <a:t> </a:t>
            </a:r>
            <a:r>
              <a:rPr lang="en-US" sz="2000" dirty="0" err="1"/>
              <a:t>kontribusi</a:t>
            </a:r>
            <a:r>
              <a:rPr lang="en-US" sz="2000" dirty="0"/>
              <a:t> modal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pinjaman</a:t>
            </a:r>
            <a:r>
              <a:rPr lang="en-US" sz="2000" dirty="0"/>
              <a:t> </a:t>
            </a:r>
            <a:r>
              <a:rPr lang="en-US" sz="2000" dirty="0" err="1"/>
              <a:t>entitas</a:t>
            </a:r>
            <a:endParaRPr lang="en-US" sz="2000" dirty="0"/>
          </a:p>
          <a:p>
            <a:pPr marL="609600" indent="-609600">
              <a:lnSpc>
                <a:spcPct val="90000"/>
              </a:lnSpc>
            </a:pPr>
            <a:r>
              <a:rPr lang="en-US" sz="2000" dirty="0" err="1"/>
              <a:t>Memprediksi</a:t>
            </a:r>
            <a:r>
              <a:rPr lang="en-US" sz="2000" dirty="0"/>
              <a:t> </a:t>
            </a:r>
            <a:r>
              <a:rPr lang="en-US" sz="2000" dirty="0" err="1"/>
              <a:t>klaim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arus</a:t>
            </a:r>
            <a:r>
              <a:rPr lang="en-US" sz="2000" dirty="0"/>
              <a:t> kas masa </a:t>
            </a:r>
            <a:r>
              <a:rPr lang="en-US" sz="2000" dirty="0" err="1"/>
              <a:t>depan</a:t>
            </a:r>
            <a:r>
              <a:rPr lang="en-US" sz="2000" dirty="0"/>
              <a:t> oleh para </a:t>
            </a:r>
            <a:r>
              <a:rPr lang="en-US" sz="2000" dirty="0" err="1"/>
              <a:t>penyedia</a:t>
            </a:r>
            <a:r>
              <a:rPr lang="en-US" sz="2000" dirty="0"/>
              <a:t> modal </a:t>
            </a:r>
            <a:r>
              <a:rPr lang="en-US" sz="2000" dirty="0" err="1"/>
              <a:t>entitas</a:t>
            </a:r>
            <a:r>
              <a:rPr lang="en-US" sz="2000" dirty="0"/>
              <a:t>.</a:t>
            </a:r>
          </a:p>
          <a:p>
            <a:pPr marL="609600" indent="-609600">
              <a:lnSpc>
                <a:spcPct val="90000"/>
              </a:lnSpc>
            </a:pPr>
            <a:r>
              <a:rPr lang="en-US" sz="2000" dirty="0" err="1"/>
              <a:t>Pelaporan</a:t>
            </a:r>
            <a:r>
              <a:rPr lang="en-US" sz="2000" dirty="0"/>
              <a:t> </a:t>
            </a:r>
            <a:r>
              <a:rPr lang="en-US" sz="2000" dirty="0" err="1"/>
              <a:t>Arus</a:t>
            </a:r>
            <a:r>
              <a:rPr lang="en-US" sz="2000" dirty="0"/>
              <a:t> kas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Investasi</a:t>
            </a:r>
            <a:r>
              <a:rPr lang="en-US" sz="2000" dirty="0"/>
              <a:t> dan </a:t>
            </a:r>
            <a:r>
              <a:rPr lang="en-US" sz="2000" dirty="0" err="1"/>
              <a:t>pendanaan</a:t>
            </a:r>
            <a:r>
              <a:rPr lang="en-US" sz="2000" dirty="0"/>
              <a:t> </a:t>
            </a:r>
            <a:r>
              <a:rPr lang="en-US" sz="2000" dirty="0" err="1"/>
              <a:t>dilaporkan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terpisah</a:t>
            </a:r>
            <a:r>
              <a:rPr lang="en-US" sz="2000" dirty="0"/>
              <a:t> </a:t>
            </a:r>
            <a:r>
              <a:rPr lang="en-US" sz="2000" dirty="0" err="1"/>
              <a:t>kelompok</a:t>
            </a:r>
            <a:r>
              <a:rPr lang="en-US" sz="2000" dirty="0"/>
              <a:t> </a:t>
            </a:r>
            <a:r>
              <a:rPr lang="en-US" sz="2000" dirty="0" err="1"/>
              <a:t>utama</a:t>
            </a:r>
            <a:r>
              <a:rPr lang="en-US" sz="2000" dirty="0"/>
              <a:t> </a:t>
            </a:r>
            <a:r>
              <a:rPr lang="en-US" sz="2000" dirty="0" err="1"/>
              <a:t>penerimaan</a:t>
            </a:r>
            <a:r>
              <a:rPr lang="en-US" sz="2000" dirty="0"/>
              <a:t> kas </a:t>
            </a:r>
            <a:r>
              <a:rPr lang="en-US" sz="2000" dirty="0" err="1"/>
              <a:t>bruto</a:t>
            </a:r>
            <a:r>
              <a:rPr lang="en-US" sz="2000" dirty="0"/>
              <a:t> dan </a:t>
            </a:r>
            <a:r>
              <a:rPr lang="en-US" sz="2000" dirty="0" err="1"/>
              <a:t>pengeluaran</a:t>
            </a:r>
            <a:r>
              <a:rPr lang="en-US" sz="2000" dirty="0"/>
              <a:t> kas </a:t>
            </a:r>
            <a:r>
              <a:rPr lang="en-US" sz="2000" dirty="0" err="1"/>
              <a:t>bruto</a:t>
            </a:r>
            <a:r>
              <a:rPr lang="en-US" sz="2000" dirty="0"/>
              <a:t> yang </a:t>
            </a:r>
            <a:r>
              <a:rPr lang="en-US" sz="2000" dirty="0" err="1"/>
              <a:t>berasal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investasi</a:t>
            </a:r>
            <a:r>
              <a:rPr lang="en-US" sz="2000" dirty="0"/>
              <a:t> dan </a:t>
            </a:r>
            <a:r>
              <a:rPr lang="en-US" sz="2000" dirty="0" err="1"/>
              <a:t>pendanaan</a:t>
            </a:r>
            <a:r>
              <a:rPr lang="en-US" sz="2000" dirty="0"/>
              <a:t> </a:t>
            </a:r>
            <a:r>
              <a:rPr lang="en-US" sz="2000" dirty="0" err="1"/>
              <a:t>kecuali</a:t>
            </a:r>
            <a:r>
              <a:rPr lang="en-US" sz="2000" dirty="0"/>
              <a:t> yang </a:t>
            </a:r>
            <a:r>
              <a:rPr lang="en-US" sz="2000" dirty="0" err="1"/>
              <a:t>boleh</a:t>
            </a:r>
            <a:r>
              <a:rPr lang="en-US" sz="2000" dirty="0"/>
              <a:t> </a:t>
            </a:r>
            <a:r>
              <a:rPr lang="en-US" sz="2000" dirty="0" err="1"/>
              <a:t>dilaporkan</a:t>
            </a:r>
            <a:r>
              <a:rPr lang="en-US" sz="2000" dirty="0"/>
              <a:t> </a:t>
            </a:r>
            <a:r>
              <a:rPr lang="en-US" sz="2000" dirty="0" err="1">
                <a:solidFill>
                  <a:srgbClr val="FF0000"/>
                </a:solidFill>
              </a:rPr>
              <a:t>neto</a:t>
            </a:r>
            <a:r>
              <a:rPr lang="en-US" sz="2000" dirty="0">
                <a:solidFill>
                  <a:srgbClr val="FF0000"/>
                </a:solidFill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dirty="0"/>
          </a:p>
          <a:p>
            <a:pPr marL="609600" indent="-609600">
              <a:lnSpc>
                <a:spcPct val="90000"/>
              </a:lnSpc>
            </a:pPr>
            <a:endParaRPr lang="en-US" sz="2000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5E30854-AEE5-4CC8-8437-4D0F7552199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521450"/>
            <a:ext cx="685800" cy="33655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703464" y="3342539"/>
            <a:ext cx="5432436" cy="26783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88" tIns="44450" rIns="90488" bIns="44450"/>
          <a:lstStyle/>
          <a:p>
            <a:pPr marL="396875" marR="0" lvl="0" indent="-396875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Outflows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terdiri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396875" marR="0" lvl="1" indent="-3968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>
                  <a:lumMod val="95000"/>
                  <a:lumOff val="5000"/>
                </a:srgbClr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Pembayaran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kepada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pemiliki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untuk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menarik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atau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menebus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396875" marR="0" lvl="1" indent="-3968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>
                  <a:lumMod val="95000"/>
                  <a:lumOff val="5000"/>
                </a:srgbClr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Pelunasan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pinjaman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96875" marR="0" lvl="1" indent="-3968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>
                  <a:lumMod val="95000"/>
                  <a:lumOff val="5000"/>
                </a:srgbClr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Pembayaran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oleh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lessee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untuk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mengurangi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saldo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liabilitas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terkait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sewa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pembiayaan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85800" y="3342540"/>
            <a:ext cx="4746636" cy="2678387"/>
          </a:xfrm>
          <a:prstGeom prst="rect">
            <a:avLst/>
          </a:prstGeom>
          <a:solidFill>
            <a:srgbClr val="DCDCBA"/>
          </a:solidFill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0488" tIns="44450" rIns="90488" bIns="44450"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Inflows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terdiri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Penerimaan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penerbitan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Penerimaan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penerbitan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obligasi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wesel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pinjaman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jangka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pendek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jangka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panjang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hipotek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44228878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507" y="189781"/>
            <a:ext cx="10009744" cy="1371600"/>
          </a:xfrm>
        </p:spPr>
        <p:txBody>
          <a:bodyPr>
            <a:normAutofit/>
          </a:bodyPr>
          <a:lstStyle/>
          <a:p>
            <a:r>
              <a:rPr lang="en-US" sz="4000" b="0" dirty="0" err="1">
                <a:latin typeface="Fjalla One" panose="02000506040000020004" pitchFamily="2" charset="0"/>
              </a:rPr>
              <a:t>Laporan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Arus</a:t>
            </a:r>
            <a:r>
              <a:rPr lang="en-US" sz="4000" b="0" dirty="0">
                <a:latin typeface="Fjalla One" panose="02000506040000020004" pitchFamily="2" charset="0"/>
              </a:rPr>
              <a:t> Kas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354" y="1322716"/>
            <a:ext cx="8713073" cy="5057429"/>
          </a:xfrm>
        </p:spPr>
        <p:txBody>
          <a:bodyPr>
            <a:normAutofit/>
          </a:bodyPr>
          <a:lstStyle/>
          <a:p>
            <a:r>
              <a:rPr lang="fr-FR" sz="2000" dirty="0" err="1"/>
              <a:t>Arus</a:t>
            </a:r>
            <a:r>
              <a:rPr lang="fr-FR" sz="2000" dirty="0"/>
              <a:t> kas </a:t>
            </a:r>
            <a:r>
              <a:rPr lang="fr-FR" sz="2000" dirty="0" err="1"/>
              <a:t>bunga</a:t>
            </a:r>
            <a:r>
              <a:rPr lang="fr-FR" sz="2000" dirty="0"/>
              <a:t> dan </a:t>
            </a:r>
            <a:r>
              <a:rPr lang="fr-FR" sz="2000" dirty="0" err="1"/>
              <a:t>dividen</a:t>
            </a:r>
            <a:r>
              <a:rPr lang="fr-FR" sz="2000" dirty="0"/>
              <a:t> </a:t>
            </a:r>
            <a:r>
              <a:rPr lang="fr-FR" sz="2000" dirty="0" err="1"/>
              <a:t>diungkapkan</a:t>
            </a:r>
            <a:r>
              <a:rPr lang="fr-FR" sz="2000" dirty="0"/>
              <a:t> </a:t>
            </a:r>
            <a:r>
              <a:rPr lang="fr-FR" sz="2000" dirty="0" err="1"/>
              <a:t>secara</a:t>
            </a:r>
            <a:r>
              <a:rPr lang="fr-FR" sz="2000" dirty="0"/>
              <a:t> </a:t>
            </a:r>
            <a:r>
              <a:rPr lang="fr-FR" sz="2000" dirty="0" err="1"/>
              <a:t>terpisah</a:t>
            </a:r>
            <a:r>
              <a:rPr lang="fr-FR" sz="2000" dirty="0"/>
              <a:t> dan </a:t>
            </a:r>
            <a:r>
              <a:rPr lang="fr-FR" sz="2000" dirty="0" err="1"/>
              <a:t>diklasifikasikan</a:t>
            </a:r>
            <a:r>
              <a:rPr lang="fr-FR" sz="2000" dirty="0"/>
              <a:t> </a:t>
            </a:r>
            <a:r>
              <a:rPr lang="fr-FR" sz="2000" dirty="0" err="1"/>
              <a:t>secara</a:t>
            </a:r>
            <a:r>
              <a:rPr lang="fr-FR" sz="2000" dirty="0"/>
              <a:t> </a:t>
            </a:r>
            <a:r>
              <a:rPr lang="fr-FR" sz="2000" dirty="0" err="1"/>
              <a:t>konsisten</a:t>
            </a:r>
            <a:r>
              <a:rPr lang="fr-FR" sz="2000" dirty="0"/>
              <a:t>.</a:t>
            </a:r>
          </a:p>
          <a:p>
            <a:pPr lvl="1"/>
            <a:r>
              <a:rPr lang="fr-FR" sz="2000" dirty="0" err="1"/>
              <a:t>Beban</a:t>
            </a:r>
            <a:r>
              <a:rPr lang="fr-FR" sz="2000" dirty="0"/>
              <a:t> </a:t>
            </a:r>
            <a:r>
              <a:rPr lang="fr-FR" sz="2000" dirty="0" err="1"/>
              <a:t>bunga</a:t>
            </a:r>
            <a:r>
              <a:rPr lang="fr-FR" sz="2000" dirty="0"/>
              <a:t> </a:t>
            </a:r>
            <a:r>
              <a:rPr lang="fr-FR" sz="2000" dirty="0" err="1"/>
              <a:t>dapat</a:t>
            </a:r>
            <a:r>
              <a:rPr lang="fr-FR" sz="2000" dirty="0"/>
              <a:t> </a:t>
            </a:r>
            <a:r>
              <a:rPr lang="fr-FR" sz="2000" dirty="0" err="1"/>
              <a:t>disajikan</a:t>
            </a:r>
            <a:r>
              <a:rPr lang="fr-FR" sz="2000" dirty="0"/>
              <a:t> </a:t>
            </a:r>
            <a:r>
              <a:rPr lang="fr-FR" sz="2000" dirty="0" err="1"/>
              <a:t>sebagai</a:t>
            </a:r>
            <a:r>
              <a:rPr lang="fr-FR" sz="2000" dirty="0"/>
              <a:t> </a:t>
            </a:r>
            <a:r>
              <a:rPr lang="fr-FR" sz="2000" dirty="0" err="1"/>
              <a:t>arus</a:t>
            </a:r>
            <a:r>
              <a:rPr lang="fr-FR" sz="2000" dirty="0"/>
              <a:t> kas </a:t>
            </a:r>
            <a:r>
              <a:rPr lang="fr-FR" sz="2000" dirty="0" err="1"/>
              <a:t>operasi</a:t>
            </a:r>
            <a:r>
              <a:rPr lang="fr-FR" sz="2000" dirty="0"/>
              <a:t> </a:t>
            </a:r>
            <a:r>
              <a:rPr lang="fr-FR" sz="2000" dirty="0" err="1"/>
              <a:t>atau</a:t>
            </a:r>
            <a:r>
              <a:rPr lang="fr-FR" sz="2000" dirty="0"/>
              <a:t> </a:t>
            </a:r>
            <a:r>
              <a:rPr lang="fr-FR" sz="2000" dirty="0" err="1"/>
              <a:t>pendanaan</a:t>
            </a:r>
            <a:r>
              <a:rPr lang="fr-FR" sz="2000" dirty="0"/>
              <a:t> (alternatif)</a:t>
            </a:r>
          </a:p>
          <a:p>
            <a:pPr lvl="1"/>
            <a:r>
              <a:rPr lang="fr-FR" sz="2000" dirty="0" err="1"/>
              <a:t>Pendapatan</a:t>
            </a:r>
            <a:r>
              <a:rPr lang="fr-FR" sz="2000" dirty="0"/>
              <a:t>  </a:t>
            </a:r>
            <a:r>
              <a:rPr lang="fr-FR" sz="2000" dirty="0" err="1"/>
              <a:t>bunga</a:t>
            </a:r>
            <a:r>
              <a:rPr lang="fr-FR" sz="2000" dirty="0"/>
              <a:t> </a:t>
            </a:r>
            <a:r>
              <a:rPr lang="fr-FR" sz="2000" dirty="0" err="1"/>
              <a:t>dapat</a:t>
            </a:r>
            <a:r>
              <a:rPr lang="fr-FR" sz="2000" dirty="0"/>
              <a:t> </a:t>
            </a:r>
            <a:r>
              <a:rPr lang="fr-FR" sz="2000" dirty="0" err="1"/>
              <a:t>disajikan</a:t>
            </a:r>
            <a:r>
              <a:rPr lang="fr-FR" sz="2000" dirty="0"/>
              <a:t> </a:t>
            </a:r>
            <a:r>
              <a:rPr lang="fr-FR" sz="2000" dirty="0" err="1"/>
              <a:t>sebagai</a:t>
            </a:r>
            <a:r>
              <a:rPr lang="fr-FR" sz="2000" dirty="0"/>
              <a:t> </a:t>
            </a:r>
            <a:r>
              <a:rPr lang="fr-FR" sz="2000" dirty="0" err="1"/>
              <a:t>arus</a:t>
            </a:r>
            <a:r>
              <a:rPr lang="fr-FR" sz="2000" dirty="0"/>
              <a:t> kas </a:t>
            </a:r>
            <a:r>
              <a:rPr lang="fr-FR" sz="2000" dirty="0" err="1"/>
              <a:t>operasi</a:t>
            </a:r>
            <a:r>
              <a:rPr lang="fr-FR" sz="2000" dirty="0"/>
              <a:t> </a:t>
            </a:r>
            <a:r>
              <a:rPr lang="fr-FR" sz="2000" dirty="0" err="1"/>
              <a:t>atau</a:t>
            </a:r>
            <a:r>
              <a:rPr lang="fr-FR" sz="2000" dirty="0"/>
              <a:t> </a:t>
            </a:r>
            <a:r>
              <a:rPr lang="fr-FR" sz="2000" dirty="0" err="1"/>
              <a:t>investasi</a:t>
            </a:r>
            <a:r>
              <a:rPr lang="fr-FR" sz="2000" dirty="0"/>
              <a:t> (alternatif)</a:t>
            </a:r>
          </a:p>
          <a:p>
            <a:pPr lvl="1"/>
            <a:r>
              <a:rPr lang="fr-FR" sz="2000" dirty="0" err="1"/>
              <a:t>Dividen</a:t>
            </a:r>
            <a:r>
              <a:rPr lang="fr-FR" sz="2000" dirty="0"/>
              <a:t> yang </a:t>
            </a:r>
            <a:r>
              <a:rPr lang="fr-FR" sz="2000" dirty="0" err="1"/>
              <a:t>dibayarkan</a:t>
            </a:r>
            <a:r>
              <a:rPr lang="fr-FR" sz="2000" dirty="0"/>
              <a:t> </a:t>
            </a:r>
            <a:r>
              <a:rPr lang="fr-FR" sz="2000" dirty="0" err="1"/>
              <a:t>dapat</a:t>
            </a:r>
            <a:r>
              <a:rPr lang="fr-FR" sz="2000" dirty="0"/>
              <a:t> </a:t>
            </a:r>
            <a:r>
              <a:rPr lang="fr-FR" sz="2000" dirty="0" err="1"/>
              <a:t>disajikan</a:t>
            </a:r>
            <a:r>
              <a:rPr lang="fr-FR" sz="2000" dirty="0"/>
              <a:t> </a:t>
            </a:r>
            <a:r>
              <a:rPr lang="fr-FR" sz="2000" dirty="0" err="1"/>
              <a:t>sebagai</a:t>
            </a:r>
            <a:r>
              <a:rPr lang="fr-FR" sz="2000" dirty="0"/>
              <a:t> </a:t>
            </a:r>
            <a:r>
              <a:rPr lang="fr-FR" sz="2000" dirty="0" err="1"/>
              <a:t>arus</a:t>
            </a:r>
            <a:r>
              <a:rPr lang="fr-FR" sz="2000" dirty="0"/>
              <a:t> kas </a:t>
            </a:r>
            <a:r>
              <a:rPr lang="fr-FR" sz="2000" dirty="0" err="1"/>
              <a:t>pendanaan</a:t>
            </a:r>
            <a:r>
              <a:rPr lang="fr-FR" sz="2000" dirty="0"/>
              <a:t> </a:t>
            </a:r>
            <a:r>
              <a:rPr lang="fr-FR" sz="2000" dirty="0" err="1"/>
              <a:t>atau</a:t>
            </a:r>
            <a:r>
              <a:rPr lang="fr-FR" sz="2000" dirty="0"/>
              <a:t> </a:t>
            </a:r>
            <a:r>
              <a:rPr lang="fr-FR" sz="2000" dirty="0" err="1"/>
              <a:t>operasi</a:t>
            </a:r>
            <a:r>
              <a:rPr lang="fr-FR" sz="2000" dirty="0"/>
              <a:t> (alternatif)</a:t>
            </a:r>
          </a:p>
          <a:p>
            <a:pPr lvl="1"/>
            <a:r>
              <a:rPr lang="fr-FR" sz="2000" dirty="0" err="1"/>
              <a:t>Pendapatan</a:t>
            </a:r>
            <a:r>
              <a:rPr lang="fr-FR" sz="2000" dirty="0"/>
              <a:t>  </a:t>
            </a:r>
            <a:r>
              <a:rPr lang="fr-FR" sz="2000" dirty="0" err="1"/>
              <a:t>dividen</a:t>
            </a:r>
            <a:r>
              <a:rPr lang="fr-FR" sz="2000" dirty="0"/>
              <a:t> </a:t>
            </a:r>
            <a:r>
              <a:rPr lang="fr-FR" sz="2000" dirty="0" err="1"/>
              <a:t>dapat</a:t>
            </a:r>
            <a:r>
              <a:rPr lang="fr-FR" sz="2000" dirty="0"/>
              <a:t> </a:t>
            </a:r>
            <a:r>
              <a:rPr lang="fr-FR" sz="2000" dirty="0" err="1"/>
              <a:t>disajikan</a:t>
            </a:r>
            <a:r>
              <a:rPr lang="fr-FR" sz="2000" dirty="0"/>
              <a:t> </a:t>
            </a:r>
            <a:r>
              <a:rPr lang="fr-FR" sz="2000" dirty="0" err="1"/>
              <a:t>sebagai</a:t>
            </a:r>
            <a:r>
              <a:rPr lang="fr-FR" sz="2000" dirty="0"/>
              <a:t> </a:t>
            </a:r>
            <a:r>
              <a:rPr lang="fr-FR" sz="2000" dirty="0" err="1"/>
              <a:t>arus</a:t>
            </a:r>
            <a:r>
              <a:rPr lang="fr-FR" sz="2000" dirty="0"/>
              <a:t> kas </a:t>
            </a:r>
            <a:r>
              <a:rPr lang="fr-FR" sz="2000" dirty="0" err="1"/>
              <a:t>operasi</a:t>
            </a:r>
            <a:r>
              <a:rPr lang="fr-FR" sz="2000" dirty="0"/>
              <a:t> </a:t>
            </a:r>
            <a:r>
              <a:rPr lang="fr-FR" sz="2000" dirty="0" err="1"/>
              <a:t>atau</a:t>
            </a:r>
            <a:r>
              <a:rPr lang="fr-FR" sz="2000" dirty="0"/>
              <a:t> </a:t>
            </a:r>
            <a:r>
              <a:rPr lang="fr-FR" sz="2000" dirty="0" err="1"/>
              <a:t>investasi</a:t>
            </a:r>
            <a:r>
              <a:rPr lang="fr-FR" sz="2000" dirty="0"/>
              <a:t> (alternatif)</a:t>
            </a:r>
          </a:p>
          <a:p>
            <a:r>
              <a:rPr lang="fr-FR" sz="2000" dirty="0" err="1"/>
              <a:t>Arus</a:t>
            </a:r>
            <a:r>
              <a:rPr lang="fr-FR" sz="2000" dirty="0"/>
              <a:t> kas yang </a:t>
            </a:r>
            <a:r>
              <a:rPr lang="fr-FR" sz="2000" dirty="0" err="1"/>
              <a:t>berkaitan</a:t>
            </a:r>
            <a:r>
              <a:rPr lang="fr-FR" sz="2000" dirty="0"/>
              <a:t> </a:t>
            </a:r>
            <a:r>
              <a:rPr lang="fr-FR" sz="2000" dirty="0" err="1"/>
              <a:t>dengan</a:t>
            </a:r>
            <a:r>
              <a:rPr lang="fr-FR" sz="2000" dirty="0"/>
              <a:t> </a:t>
            </a:r>
            <a:r>
              <a:rPr lang="fr-FR" sz="2000" dirty="0" err="1"/>
              <a:t>pajak</a:t>
            </a:r>
            <a:r>
              <a:rPr lang="fr-FR" sz="2000" dirty="0"/>
              <a:t> </a:t>
            </a:r>
            <a:r>
              <a:rPr lang="fr-FR" sz="2000" dirty="0" err="1"/>
              <a:t>penghasilan</a:t>
            </a:r>
            <a:r>
              <a:rPr lang="fr-FR" sz="2000" dirty="0"/>
              <a:t> dan </a:t>
            </a:r>
            <a:r>
              <a:rPr lang="fr-FR" sz="2000" dirty="0" err="1"/>
              <a:t>bunga</a:t>
            </a:r>
            <a:r>
              <a:rPr lang="fr-FR" sz="2000" dirty="0"/>
              <a:t> </a:t>
            </a:r>
            <a:r>
              <a:rPr lang="fr-FR" sz="2000" dirty="0" err="1"/>
              <a:t>pinjaman</a:t>
            </a:r>
            <a:r>
              <a:rPr lang="fr-FR" sz="2000" dirty="0"/>
              <a:t> </a:t>
            </a:r>
            <a:r>
              <a:rPr lang="fr-FR" sz="2000" dirty="0" err="1"/>
              <a:t>diungkapkan</a:t>
            </a:r>
            <a:r>
              <a:rPr lang="fr-FR" sz="2000" dirty="0"/>
              <a:t> secara </a:t>
            </a:r>
            <a:r>
              <a:rPr lang="fr-FR" sz="2000" dirty="0" err="1"/>
              <a:t>terpisah</a:t>
            </a:r>
            <a:r>
              <a:rPr lang="fr-FR" sz="2000" dirty="0"/>
              <a:t>.</a:t>
            </a:r>
          </a:p>
          <a:p>
            <a:r>
              <a:rPr lang="en-US" sz="2000" dirty="0" err="1"/>
              <a:t>Perubahan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tukar</a:t>
            </a:r>
            <a:r>
              <a:rPr lang="en-US" sz="2000" dirty="0"/>
              <a:t> </a:t>
            </a:r>
            <a:r>
              <a:rPr lang="en-US" sz="2000" dirty="0" err="1"/>
              <a:t>dilaporkan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LAK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merekonsiliasi</a:t>
            </a:r>
            <a:r>
              <a:rPr lang="en-US" sz="2000" dirty="0"/>
              <a:t> </a:t>
            </a:r>
            <a:r>
              <a:rPr lang="en-US" sz="2000" dirty="0" err="1"/>
              <a:t>saldo</a:t>
            </a:r>
            <a:r>
              <a:rPr lang="en-US" sz="2000" dirty="0"/>
              <a:t> </a:t>
            </a:r>
            <a:r>
              <a:rPr lang="en-US" sz="2000" dirty="0" err="1"/>
              <a:t>awal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akhir</a:t>
            </a:r>
            <a:r>
              <a:rPr lang="en-US" sz="2000" dirty="0"/>
              <a:t> </a:t>
            </a:r>
            <a:r>
              <a:rPr lang="en-US" sz="2000" dirty="0" err="1"/>
              <a:t>kas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setara</a:t>
            </a:r>
            <a:r>
              <a:rPr lang="en-US" sz="2000" dirty="0"/>
              <a:t> </a:t>
            </a:r>
            <a:r>
              <a:rPr lang="en-US" sz="2000" dirty="0" err="1"/>
              <a:t>kas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Pengungkapan</a:t>
            </a:r>
            <a:r>
              <a:rPr lang="en-US" sz="2000" dirty="0"/>
              <a:t> </a:t>
            </a:r>
            <a:r>
              <a:rPr lang="en-US" sz="2000" dirty="0" err="1"/>
              <a:t>transaksi</a:t>
            </a:r>
            <a:r>
              <a:rPr lang="en-US" sz="2000" dirty="0"/>
              <a:t> non kas – </a:t>
            </a:r>
            <a:r>
              <a:rPr lang="en-US" sz="2000" dirty="0" err="1"/>
              <a:t>investasi</a:t>
            </a:r>
            <a:r>
              <a:rPr lang="en-US" sz="2000" dirty="0"/>
              <a:t> dan </a:t>
            </a:r>
            <a:r>
              <a:rPr lang="en-US" sz="2000" dirty="0" err="1"/>
              <a:t>pendanaan</a:t>
            </a:r>
            <a:endParaRPr lang="fr-FR" sz="2000" dirty="0"/>
          </a:p>
          <a:p>
            <a:pPr lvl="1"/>
            <a:endParaRPr lang="en-US" sz="2000" i="1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507AC-957B-48AE-9AA5-1295FCEE2D84}"/>
              </a:ext>
            </a:extLst>
          </p:cNvPr>
          <p:cNvSpPr txBox="1">
            <a:spLocks/>
          </p:cNvSpPr>
          <p:nvPr/>
        </p:nvSpPr>
        <p:spPr>
          <a:xfrm>
            <a:off x="11506200" y="6521825"/>
            <a:ext cx="685800" cy="3361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501229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8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626400"/>
            <a:ext cx="8534400" cy="101129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b="0" dirty="0">
                <a:solidFill>
                  <a:schemeClr val="bg2">
                    <a:lumMod val="25000"/>
                  </a:schemeClr>
                </a:solidFill>
                <a:latin typeface="Fjalla One" panose="02000506040000020004" pitchFamily="2" charset="0"/>
              </a:rPr>
              <a:t>AMANDEMEN PSAK 207 – 44A-44E</a:t>
            </a:r>
          </a:p>
        </p:txBody>
      </p:sp>
      <p:sp>
        <p:nvSpPr>
          <p:cNvPr id="13588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Pengungkapan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mengevaluasi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liabilitas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200" dirty="0" err="1"/>
              <a:t>aktivitas</a:t>
            </a:r>
            <a:r>
              <a:rPr lang="en-US" sz="2200" dirty="0"/>
              <a:t> </a:t>
            </a:r>
            <a:r>
              <a:rPr lang="en-US" sz="2200" dirty="0" err="1"/>
              <a:t>pendanaan</a:t>
            </a:r>
            <a:endParaRPr lang="en-US" sz="2200" dirty="0"/>
          </a:p>
          <a:p>
            <a:pPr lvl="1"/>
            <a:r>
              <a:rPr lang="en-US" sz="2200" dirty="0" err="1"/>
              <a:t>perubahan</a:t>
            </a:r>
            <a:r>
              <a:rPr lang="en-US" sz="2200" dirty="0"/>
              <a:t> yang </a:t>
            </a:r>
            <a:r>
              <a:rPr lang="en-US" sz="2200" dirty="0" err="1"/>
              <a:t>timbul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arus</a:t>
            </a:r>
            <a:r>
              <a:rPr lang="en-US" sz="2200" dirty="0"/>
              <a:t> </a:t>
            </a:r>
            <a:r>
              <a:rPr lang="en-US" sz="2200" dirty="0" err="1"/>
              <a:t>kas</a:t>
            </a:r>
            <a:r>
              <a:rPr lang="en-US" sz="2200" dirty="0"/>
              <a:t> </a:t>
            </a:r>
          </a:p>
          <a:p>
            <a:pPr lvl="1"/>
            <a:r>
              <a:rPr lang="en-US" sz="2200" dirty="0" err="1"/>
              <a:t>perubahan</a:t>
            </a:r>
            <a:r>
              <a:rPr lang="en-US" sz="2200" dirty="0"/>
              <a:t> </a:t>
            </a:r>
            <a:r>
              <a:rPr lang="en-US" sz="2200" dirty="0" err="1"/>
              <a:t>nonkas</a:t>
            </a:r>
            <a:r>
              <a:rPr lang="en-US" sz="2200" dirty="0"/>
              <a:t>. (44A)</a:t>
            </a:r>
          </a:p>
          <a:p>
            <a:r>
              <a:rPr lang="en-US" sz="2400" dirty="0" err="1"/>
              <a:t>Entitas</a:t>
            </a:r>
            <a:r>
              <a:rPr lang="en-US" sz="2400" dirty="0"/>
              <a:t> </a:t>
            </a:r>
            <a:r>
              <a:rPr lang="en-US" sz="2400" dirty="0" err="1"/>
              <a:t>mengungkapkan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liabilitas</a:t>
            </a:r>
            <a:r>
              <a:rPr lang="en-US" sz="2400" dirty="0"/>
              <a:t> yang </a:t>
            </a:r>
            <a:r>
              <a:rPr lang="en-US" sz="2400" dirty="0" err="1"/>
              <a:t>timbul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pendanaan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: 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200" dirty="0" err="1"/>
              <a:t>perubahan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arus</a:t>
            </a:r>
            <a:r>
              <a:rPr lang="en-US" sz="2200" dirty="0"/>
              <a:t> </a:t>
            </a:r>
            <a:r>
              <a:rPr lang="en-US" sz="2200" dirty="0" err="1"/>
              <a:t>kas</a:t>
            </a:r>
            <a:r>
              <a:rPr lang="en-US" sz="2200" dirty="0"/>
              <a:t> </a:t>
            </a:r>
            <a:r>
              <a:rPr lang="en-US" sz="2200" dirty="0" err="1"/>
              <a:t>pendanaan</a:t>
            </a:r>
            <a:r>
              <a:rPr lang="en-US" sz="2200" dirty="0"/>
              <a:t>; 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200" dirty="0" err="1"/>
              <a:t>perubahan</a:t>
            </a:r>
            <a:r>
              <a:rPr lang="en-US" sz="2200" dirty="0"/>
              <a:t> yang </a:t>
            </a:r>
            <a:r>
              <a:rPr lang="en-US" sz="2200" dirty="0" err="1"/>
              <a:t>timbul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perolehan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kehilangan</a:t>
            </a:r>
            <a:r>
              <a:rPr lang="en-US" sz="2200" dirty="0"/>
              <a:t> </a:t>
            </a:r>
            <a:r>
              <a:rPr lang="en-US" sz="2200" dirty="0" err="1"/>
              <a:t>pengendalian</a:t>
            </a:r>
            <a:r>
              <a:rPr lang="en-US" sz="2200" dirty="0"/>
              <a:t> </a:t>
            </a:r>
            <a:r>
              <a:rPr lang="en-US" sz="2200" dirty="0" err="1"/>
              <a:t>entitas</a:t>
            </a:r>
            <a:r>
              <a:rPr lang="en-US" sz="2200" dirty="0"/>
              <a:t> </a:t>
            </a:r>
            <a:r>
              <a:rPr lang="en-US" sz="2200" dirty="0" err="1"/>
              <a:t>anak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bisnis</a:t>
            </a:r>
            <a:r>
              <a:rPr lang="en-US" sz="2200" dirty="0"/>
              <a:t> lain; 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200" dirty="0" err="1"/>
              <a:t>dampak</a:t>
            </a:r>
            <a:r>
              <a:rPr lang="en-US" sz="2200" dirty="0"/>
              <a:t> </a:t>
            </a:r>
            <a:r>
              <a:rPr lang="en-US" sz="2200" dirty="0" err="1"/>
              <a:t>perubahan</a:t>
            </a:r>
            <a:r>
              <a:rPr lang="en-US" sz="2200" dirty="0"/>
              <a:t> </a:t>
            </a:r>
            <a:r>
              <a:rPr lang="en-US" sz="2200" dirty="0" err="1"/>
              <a:t>tingkat</a:t>
            </a:r>
            <a:r>
              <a:rPr lang="en-US" sz="2200" dirty="0"/>
              <a:t> </a:t>
            </a:r>
            <a:r>
              <a:rPr lang="en-US" sz="2200" dirty="0" err="1"/>
              <a:t>kurs</a:t>
            </a:r>
            <a:r>
              <a:rPr lang="en-US" sz="2200" dirty="0"/>
              <a:t> </a:t>
            </a:r>
            <a:r>
              <a:rPr lang="en-US" sz="2200" dirty="0" err="1"/>
              <a:t>valuta</a:t>
            </a:r>
            <a:r>
              <a:rPr lang="en-US" sz="2200" dirty="0"/>
              <a:t> </a:t>
            </a:r>
            <a:r>
              <a:rPr lang="en-US" sz="2200" dirty="0" err="1"/>
              <a:t>asing</a:t>
            </a:r>
            <a:r>
              <a:rPr lang="en-US" sz="2200" dirty="0"/>
              <a:t>; 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200" dirty="0" err="1"/>
              <a:t>perubahan</a:t>
            </a:r>
            <a:r>
              <a:rPr lang="en-US" sz="2200" dirty="0"/>
              <a:t> </a:t>
            </a:r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wajar</a:t>
            </a:r>
            <a:r>
              <a:rPr lang="en-US" sz="2200" dirty="0"/>
              <a:t>;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200" dirty="0" err="1"/>
              <a:t>perubahan</a:t>
            </a:r>
            <a:r>
              <a:rPr lang="en-US" sz="2200" dirty="0"/>
              <a:t> </a:t>
            </a:r>
            <a:r>
              <a:rPr lang="en-US" sz="2200" dirty="0" err="1"/>
              <a:t>lainnya</a:t>
            </a:r>
            <a:r>
              <a:rPr lang="en-US" sz="2200" dirty="0"/>
              <a:t>.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27B84-9E54-47BF-B088-970F9DC3D5BB}"/>
              </a:ext>
            </a:extLst>
          </p:cNvPr>
          <p:cNvSpPr txBox="1">
            <a:spLocks/>
          </p:cNvSpPr>
          <p:nvPr/>
        </p:nvSpPr>
        <p:spPr>
          <a:xfrm>
            <a:off x="11506200" y="6521825"/>
            <a:ext cx="685800" cy="3361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962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8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8850" grpId="0" animBg="1"/>
      <p:bldP spid="135885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8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80845"/>
            <a:ext cx="8534400" cy="85889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b="0" dirty="0">
                <a:solidFill>
                  <a:schemeClr val="bg2">
                    <a:lumMod val="25000"/>
                  </a:schemeClr>
                </a:solidFill>
                <a:latin typeface="Fjalla One" panose="02000506040000020004" pitchFamily="2" charset="0"/>
              </a:rPr>
              <a:t>AMANDEMEN PSAK 207 – 44A-44E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FE8BA6B-C62A-4928-AD20-2529B0A857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638051"/>
              </p:ext>
            </p:extLst>
          </p:nvPr>
        </p:nvGraphicFramePr>
        <p:xfrm>
          <a:off x="533400" y="1600200"/>
          <a:ext cx="8839200" cy="4114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48997">
                  <a:extLst>
                    <a:ext uri="{9D8B030D-6E8A-4147-A177-3AD203B41FA5}">
                      <a16:colId xmlns:a16="http://schemas.microsoft.com/office/drawing/2014/main" val="354044755"/>
                    </a:ext>
                  </a:extLst>
                </a:gridCol>
                <a:gridCol w="1046242">
                  <a:extLst>
                    <a:ext uri="{9D8B030D-6E8A-4147-A177-3AD203B41FA5}">
                      <a16:colId xmlns:a16="http://schemas.microsoft.com/office/drawing/2014/main" val="3113064085"/>
                    </a:ext>
                  </a:extLst>
                </a:gridCol>
                <a:gridCol w="926141">
                  <a:extLst>
                    <a:ext uri="{9D8B030D-6E8A-4147-A177-3AD203B41FA5}">
                      <a16:colId xmlns:a16="http://schemas.microsoft.com/office/drawing/2014/main" val="258362645"/>
                    </a:ext>
                  </a:extLst>
                </a:gridCol>
                <a:gridCol w="1096388">
                  <a:extLst>
                    <a:ext uri="{9D8B030D-6E8A-4147-A177-3AD203B41FA5}">
                      <a16:colId xmlns:a16="http://schemas.microsoft.com/office/drawing/2014/main" val="636785492"/>
                    </a:ext>
                  </a:extLst>
                </a:gridCol>
                <a:gridCol w="973811">
                  <a:extLst>
                    <a:ext uri="{9D8B030D-6E8A-4147-A177-3AD203B41FA5}">
                      <a16:colId xmlns:a16="http://schemas.microsoft.com/office/drawing/2014/main" val="2254271742"/>
                    </a:ext>
                  </a:extLst>
                </a:gridCol>
                <a:gridCol w="965488">
                  <a:extLst>
                    <a:ext uri="{9D8B030D-6E8A-4147-A177-3AD203B41FA5}">
                      <a16:colId xmlns:a16="http://schemas.microsoft.com/office/drawing/2014/main" val="3613369371"/>
                    </a:ext>
                  </a:extLst>
                </a:gridCol>
                <a:gridCol w="982133">
                  <a:extLst>
                    <a:ext uri="{9D8B030D-6E8A-4147-A177-3AD203B41FA5}">
                      <a16:colId xmlns:a16="http://schemas.microsoft.com/office/drawing/2014/main" val="3527999821"/>
                    </a:ext>
                  </a:extLst>
                </a:gridCol>
              </a:tblGrid>
              <a:tr h="441350">
                <a:tc rowSpan="2"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20X1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Arus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Kas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Perubahan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non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kas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20X2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960773"/>
                  </a:ext>
                </a:extLst>
              </a:tr>
              <a:tr h="6888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Akuisisi</a:t>
                      </a:r>
                    </a:p>
                  </a:txBody>
                  <a:tcPr>
                    <a:solidFill>
                      <a:srgbClr val="F4B6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Valas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4B6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Nilai 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wajar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4B6A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187318"/>
                  </a:ext>
                </a:extLst>
              </a:tr>
              <a:tr h="511405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Pinjaman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jangka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Panjang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44.000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(2.000)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42.000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219057"/>
                  </a:ext>
                </a:extLst>
              </a:tr>
              <a:tr h="511405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Pinjaman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jangka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pendek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20.000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(1.000)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19.400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050764"/>
                  </a:ext>
                </a:extLst>
              </a:tr>
              <a:tr h="584177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Liabilitas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sewa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8.000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(1.600)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7.000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459217"/>
                  </a:ext>
                </a:extLst>
              </a:tr>
              <a:tr h="688821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Aset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yang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dimiliki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untuk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lindung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nilai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pinj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jk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Panjang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(1.350)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(1.100)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719977"/>
                  </a:ext>
                </a:extLst>
              </a:tr>
              <a:tr h="688821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Jumlah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liabilitas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dari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aktivitas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pendanaan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70.650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(4.300)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67.300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27545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1A5B6-D5CB-4178-89E8-47EE6A45047F}"/>
              </a:ext>
            </a:extLst>
          </p:cNvPr>
          <p:cNvSpPr txBox="1">
            <a:spLocks/>
          </p:cNvSpPr>
          <p:nvPr/>
        </p:nvSpPr>
        <p:spPr>
          <a:xfrm>
            <a:off x="11506200" y="6521825"/>
            <a:ext cx="685800" cy="3361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1018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88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971800" y="522288"/>
            <a:ext cx="9220200" cy="457200"/>
          </a:xfrm>
        </p:spPr>
        <p:txBody>
          <a:bodyPr>
            <a:noAutofit/>
          </a:bodyPr>
          <a:lstStyle/>
          <a:p>
            <a:r>
              <a:rPr lang="en-US" sz="4000" b="0" dirty="0" err="1">
                <a:latin typeface="Fjalla One" panose="02000506040000020004" pitchFamily="2" charset="0"/>
              </a:rPr>
              <a:t>Pelaporan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Arus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kas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atas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dasar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netto</a:t>
            </a:r>
            <a:endParaRPr lang="en-US" sz="4000" b="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484313"/>
            <a:ext cx="10741025" cy="5564187"/>
          </a:xfrm>
        </p:spPr>
        <p:txBody>
          <a:bodyPr>
            <a:normAutofit/>
          </a:bodyPr>
          <a:lstStyle/>
          <a:p>
            <a:r>
              <a:rPr lang="sv-SE" sz="2000" dirty="0"/>
              <a:t>Arus kas yang berasal dari aktivitas operasi, investasi,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pendanaan</a:t>
            </a:r>
            <a:r>
              <a:rPr lang="en-US" sz="2000" dirty="0"/>
              <a:t> </a:t>
            </a:r>
            <a:r>
              <a:rPr lang="en-US" sz="2000" dirty="0" err="1"/>
              <a:t>berikut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disajikan</a:t>
            </a:r>
            <a:r>
              <a:rPr lang="en-US" sz="2000" dirty="0"/>
              <a:t> </a:t>
            </a:r>
            <a:r>
              <a:rPr lang="en-US" sz="2000" dirty="0" err="1"/>
              <a:t>menurut</a:t>
            </a:r>
            <a:r>
              <a:rPr lang="en-US" sz="2000" dirty="0"/>
              <a:t> </a:t>
            </a:r>
            <a:r>
              <a:rPr lang="en-US" sz="2000" dirty="0" err="1"/>
              <a:t>arus</a:t>
            </a:r>
            <a:r>
              <a:rPr lang="en-US" sz="2000" dirty="0"/>
              <a:t> </a:t>
            </a:r>
            <a:r>
              <a:rPr lang="en-US" sz="2000" dirty="0" err="1"/>
              <a:t>kas</a:t>
            </a:r>
            <a:r>
              <a:rPr lang="en-US" sz="2000" dirty="0"/>
              <a:t> </a:t>
            </a:r>
            <a:r>
              <a:rPr lang="en-US" sz="2000" dirty="0" err="1"/>
              <a:t>bersih</a:t>
            </a:r>
            <a:r>
              <a:rPr lang="en-US" sz="2000" dirty="0"/>
              <a:t> / </a:t>
            </a:r>
            <a:r>
              <a:rPr lang="en-US" sz="2000" dirty="0" err="1"/>
              <a:t>netto</a:t>
            </a:r>
            <a:r>
              <a:rPr lang="en-US" sz="2000" dirty="0"/>
              <a:t> :</a:t>
            </a:r>
          </a:p>
          <a:p>
            <a:pPr lvl="1"/>
            <a:r>
              <a:rPr lang="en-US" sz="2000" dirty="0" err="1"/>
              <a:t>Penerimaan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pengeluaran</a:t>
            </a:r>
            <a:r>
              <a:rPr lang="en-US" sz="2000" dirty="0"/>
              <a:t> </a:t>
            </a:r>
            <a:r>
              <a:rPr lang="en-US" sz="2000" dirty="0" err="1"/>
              <a:t>kas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kepentingan</a:t>
            </a:r>
            <a:r>
              <a:rPr lang="en-US" sz="2000" dirty="0"/>
              <a:t> </a:t>
            </a:r>
            <a:r>
              <a:rPr lang="en-US" sz="2000" dirty="0" err="1"/>
              <a:t>pelanggan</a:t>
            </a:r>
            <a:r>
              <a:rPr lang="en-US" sz="2000" dirty="0"/>
              <a:t>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mencerminkan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pelanggan</a:t>
            </a:r>
            <a:r>
              <a:rPr lang="en-US" sz="2000" dirty="0"/>
              <a:t> </a:t>
            </a:r>
            <a:r>
              <a:rPr lang="en-US" sz="2000" dirty="0" err="1"/>
              <a:t>daripada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operasi</a:t>
            </a:r>
            <a:r>
              <a:rPr lang="en-US" sz="2000" dirty="0"/>
              <a:t> (</a:t>
            </a:r>
            <a:r>
              <a:rPr lang="en-US" sz="2000" dirty="0" err="1"/>
              <a:t>pembayaran</a:t>
            </a:r>
            <a:r>
              <a:rPr lang="en-US" sz="2000" dirty="0"/>
              <a:t> </a:t>
            </a:r>
            <a:r>
              <a:rPr lang="en-US" sz="2000" dirty="0" err="1"/>
              <a:t>rekening</a:t>
            </a:r>
            <a:r>
              <a:rPr lang="en-US" sz="2000" dirty="0"/>
              <a:t> </a:t>
            </a:r>
            <a:r>
              <a:rPr lang="en-US" sz="2000" dirty="0" err="1"/>
              <a:t>giro</a:t>
            </a:r>
            <a:r>
              <a:rPr lang="en-US" sz="2000" dirty="0"/>
              <a:t>, </a:t>
            </a:r>
            <a:r>
              <a:rPr lang="en-US" sz="2000" dirty="0" err="1"/>
              <a:t>dana</a:t>
            </a:r>
            <a:r>
              <a:rPr lang="en-US" sz="2000" dirty="0"/>
              <a:t> </a:t>
            </a:r>
            <a:r>
              <a:rPr lang="en-US" sz="2000" dirty="0" err="1"/>
              <a:t>pelanggan</a:t>
            </a:r>
            <a:r>
              <a:rPr lang="en-US" sz="2000" dirty="0"/>
              <a:t> </a:t>
            </a:r>
            <a:r>
              <a:rPr lang="en-US" sz="2000" dirty="0" err="1"/>
              <a:t>dikelola</a:t>
            </a:r>
            <a:r>
              <a:rPr lang="en-US" sz="2000" dirty="0"/>
              <a:t> </a:t>
            </a:r>
            <a:r>
              <a:rPr lang="en-US" sz="2000" dirty="0" err="1"/>
              <a:t>entitas</a:t>
            </a:r>
            <a:r>
              <a:rPr lang="en-US" sz="2000" dirty="0"/>
              <a:t> </a:t>
            </a:r>
            <a:r>
              <a:rPr lang="en-US" sz="2000" dirty="0" err="1"/>
              <a:t>asosiasi</a:t>
            </a:r>
            <a:r>
              <a:rPr lang="en-US" sz="2000" dirty="0"/>
              <a:t>)</a:t>
            </a:r>
          </a:p>
          <a:p>
            <a:pPr lvl="1"/>
            <a:r>
              <a:rPr lang="en-US" sz="2000" dirty="0" err="1"/>
              <a:t>Penerimaan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pengeluaran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pos-pos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perputaran</a:t>
            </a:r>
            <a:r>
              <a:rPr lang="en-US" sz="2000" dirty="0"/>
              <a:t> yang </a:t>
            </a:r>
            <a:r>
              <a:rPr lang="en-US" sz="2000" dirty="0" err="1"/>
              <a:t>cepat</a:t>
            </a:r>
            <a:r>
              <a:rPr lang="en-US" sz="2000" dirty="0"/>
              <a:t>, </a:t>
            </a:r>
            <a:r>
              <a:rPr lang="en-US" sz="2000" dirty="0" err="1"/>
              <a:t>jumlah</a:t>
            </a:r>
            <a:r>
              <a:rPr lang="en-US" sz="2000" dirty="0"/>
              <a:t> yang </a:t>
            </a:r>
            <a:r>
              <a:rPr lang="en-US" sz="2000" dirty="0" err="1"/>
              <a:t>besar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jangka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 </a:t>
            </a:r>
            <a:r>
              <a:rPr lang="en-US" sz="2000" dirty="0" err="1"/>
              <a:t>singkat</a:t>
            </a:r>
            <a:r>
              <a:rPr lang="en-US" sz="2000" dirty="0"/>
              <a:t> (</a:t>
            </a:r>
            <a:r>
              <a:rPr lang="en-US" sz="2000" dirty="0" err="1"/>
              <a:t>transaksi</a:t>
            </a:r>
            <a:r>
              <a:rPr lang="en-US" sz="2000" dirty="0"/>
              <a:t> </a:t>
            </a:r>
            <a:r>
              <a:rPr lang="en-US" sz="2000" dirty="0" err="1"/>
              <a:t>kredit</a:t>
            </a:r>
            <a:r>
              <a:rPr lang="en-US" sz="2000" dirty="0"/>
              <a:t> </a:t>
            </a:r>
            <a:r>
              <a:rPr lang="en-US" sz="2000" dirty="0" err="1"/>
              <a:t>nasabah</a:t>
            </a:r>
            <a:r>
              <a:rPr lang="en-US" sz="2000" dirty="0"/>
              <a:t>, </a:t>
            </a:r>
            <a:r>
              <a:rPr lang="en-US" sz="2000" dirty="0" err="1"/>
              <a:t>pembelian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penjualan</a:t>
            </a:r>
            <a:r>
              <a:rPr lang="en-US" sz="2000" dirty="0"/>
              <a:t> </a:t>
            </a:r>
            <a:r>
              <a:rPr lang="en-US" sz="2000" dirty="0" err="1"/>
              <a:t>investasi</a:t>
            </a:r>
            <a:r>
              <a:rPr lang="en-US" sz="2000" dirty="0"/>
              <a:t>, </a:t>
            </a:r>
            <a:r>
              <a:rPr lang="en-US" sz="2000" dirty="0" err="1"/>
              <a:t>pinjaman</a:t>
            </a:r>
            <a:r>
              <a:rPr lang="en-US" sz="2000" dirty="0"/>
              <a:t> </a:t>
            </a:r>
            <a:r>
              <a:rPr lang="en-US" sz="2000" dirty="0" err="1"/>
              <a:t>jangka</a:t>
            </a:r>
            <a:r>
              <a:rPr lang="en-US" sz="2000" dirty="0"/>
              <a:t> </a:t>
            </a:r>
            <a:r>
              <a:rPr lang="en-US" sz="2000" dirty="0" err="1"/>
              <a:t>pendek</a:t>
            </a:r>
            <a:r>
              <a:rPr lang="en-US" sz="2000" dirty="0"/>
              <a:t>)</a:t>
            </a:r>
          </a:p>
          <a:p>
            <a:pPr lvl="1"/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lembaga</a:t>
            </a:r>
            <a:r>
              <a:rPr lang="en-US" sz="2000" dirty="0"/>
              <a:t> </a:t>
            </a:r>
            <a:r>
              <a:rPr lang="en-US" sz="2000" dirty="0" err="1"/>
              <a:t>keuangan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arus</a:t>
            </a:r>
            <a:r>
              <a:rPr lang="en-US" sz="2000" dirty="0"/>
              <a:t> </a:t>
            </a:r>
            <a:r>
              <a:rPr lang="en-US" sz="2000" dirty="0" err="1"/>
              <a:t>kas</a:t>
            </a:r>
            <a:r>
              <a:rPr lang="en-US" sz="2000" dirty="0"/>
              <a:t> </a:t>
            </a:r>
            <a:r>
              <a:rPr lang="en-US" sz="2000" dirty="0" err="1"/>
              <a:t>neto</a:t>
            </a:r>
            <a:endParaRPr lang="en-US" sz="2000" dirty="0"/>
          </a:p>
          <a:p>
            <a:pPr lvl="2"/>
            <a:r>
              <a:rPr lang="en-US" sz="2000" dirty="0" err="1"/>
              <a:t>Penerimaan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pembayaran</a:t>
            </a:r>
            <a:r>
              <a:rPr lang="en-US" sz="2000" dirty="0"/>
              <a:t> </a:t>
            </a:r>
            <a:r>
              <a:rPr lang="en-US" sz="2000" dirty="0" err="1"/>
              <a:t>kas</a:t>
            </a:r>
            <a:r>
              <a:rPr lang="en-US" sz="2000" dirty="0"/>
              <a:t> </a:t>
            </a:r>
            <a:r>
              <a:rPr lang="en-US" sz="2000" dirty="0" err="1"/>
              <a:t>sehubungan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deposito</a:t>
            </a:r>
            <a:endParaRPr lang="en-US" sz="2000" dirty="0"/>
          </a:p>
          <a:p>
            <a:pPr lvl="2"/>
            <a:r>
              <a:rPr lang="en-US" sz="2000" dirty="0" err="1"/>
              <a:t>Penempatan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penarikan</a:t>
            </a:r>
            <a:r>
              <a:rPr lang="en-US" sz="2000" dirty="0"/>
              <a:t> </a:t>
            </a:r>
            <a:r>
              <a:rPr lang="en-US" sz="2000" dirty="0" err="1"/>
              <a:t>deposito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lembaga</a:t>
            </a:r>
            <a:r>
              <a:rPr lang="en-US" sz="2000" dirty="0"/>
              <a:t> </a:t>
            </a:r>
            <a:r>
              <a:rPr lang="en-US" sz="2000" dirty="0" err="1"/>
              <a:t>keuangan</a:t>
            </a:r>
            <a:r>
              <a:rPr lang="en-US" sz="2000" dirty="0"/>
              <a:t> lain</a:t>
            </a:r>
          </a:p>
          <a:p>
            <a:pPr lvl="2"/>
            <a:r>
              <a:rPr lang="en-US" sz="2000" dirty="0" err="1"/>
              <a:t>Pemberian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pelunasan</a:t>
            </a:r>
            <a:r>
              <a:rPr lang="en-US" sz="2000" dirty="0"/>
              <a:t> </a:t>
            </a:r>
            <a:r>
              <a:rPr lang="en-US" sz="2000" dirty="0" err="1"/>
              <a:t>uang</a:t>
            </a:r>
            <a:r>
              <a:rPr lang="en-US" sz="2000" dirty="0"/>
              <a:t> </a:t>
            </a:r>
            <a:r>
              <a:rPr lang="en-US" sz="2000" dirty="0" err="1"/>
              <a:t>muka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pinjaman</a:t>
            </a:r>
            <a:r>
              <a:rPr lang="en-US" sz="2000" dirty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</a:t>
            </a:r>
            <a:r>
              <a:rPr lang="en-US" sz="2000" dirty="0" err="1"/>
              <a:t>nasabah</a:t>
            </a:r>
            <a:endParaRPr lang="en-US" sz="2000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B3F0E8A-E485-4B6A-AF78-CFB36F056E8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521450"/>
            <a:ext cx="685800" cy="33655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74" name="Picture 2" descr="C:\Program Files\Microsoft Office\MEDIA\CAGCAT10\j020546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1061" y="4191253"/>
            <a:ext cx="2061138" cy="21444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2564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475" y="250877"/>
            <a:ext cx="8534400" cy="1275127"/>
          </a:xfrm>
        </p:spPr>
        <p:txBody>
          <a:bodyPr>
            <a:noAutofit/>
          </a:bodyPr>
          <a:lstStyle/>
          <a:p>
            <a:r>
              <a:rPr lang="en-US" sz="4000" b="0" dirty="0" err="1">
                <a:latin typeface="Fjalla One" panose="02000506040000020004" pitchFamily="2" charset="0"/>
              </a:rPr>
              <a:t>Arus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kas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dalam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mata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uang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asing</a:t>
            </a:r>
            <a:endParaRPr lang="en-US" sz="4000" b="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8534400" cy="4811460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en-US" sz="2400" dirty="0" err="1"/>
              <a:t>Arus</a:t>
            </a:r>
            <a:r>
              <a:rPr lang="en-US" sz="2400" dirty="0"/>
              <a:t> </a:t>
            </a:r>
            <a:r>
              <a:rPr lang="en-US" sz="2400" dirty="0" err="1"/>
              <a:t>kas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 </a:t>
            </a:r>
            <a:r>
              <a:rPr lang="en-US" sz="2400" dirty="0" err="1"/>
              <a:t>mata</a:t>
            </a:r>
            <a:r>
              <a:rPr lang="en-US" sz="2400" dirty="0"/>
              <a:t> </a:t>
            </a:r>
            <a:r>
              <a:rPr lang="en-US" sz="2400" dirty="0" err="1"/>
              <a:t>uang</a:t>
            </a:r>
            <a:r>
              <a:rPr lang="en-US" sz="2400" dirty="0"/>
              <a:t> </a:t>
            </a:r>
            <a:r>
              <a:rPr lang="en-US" sz="2400" dirty="0" err="1"/>
              <a:t>asing</a:t>
            </a:r>
            <a:r>
              <a:rPr lang="en-US" sz="2400" dirty="0"/>
              <a:t> </a:t>
            </a:r>
            <a:r>
              <a:rPr lang="en-US" sz="2400" dirty="0" err="1"/>
              <a:t>dibukukan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mata</a:t>
            </a:r>
            <a:r>
              <a:rPr lang="en-US" sz="2400" dirty="0"/>
              <a:t> </a:t>
            </a:r>
            <a:r>
              <a:rPr lang="en-US" sz="2400" dirty="0" err="1"/>
              <a:t>uang</a:t>
            </a:r>
            <a:r>
              <a:rPr lang="en-US" sz="2400" dirty="0"/>
              <a:t> </a:t>
            </a:r>
            <a:r>
              <a:rPr lang="en-US" sz="2400" dirty="0" err="1"/>
              <a:t>fungsional</a:t>
            </a:r>
            <a:r>
              <a:rPr lang="en-US" sz="2400" dirty="0"/>
              <a:t> </a:t>
            </a:r>
            <a:r>
              <a:rPr lang="en-US" sz="2400" dirty="0" err="1"/>
              <a:t>entitas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mengalikan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mata</a:t>
            </a:r>
            <a:r>
              <a:rPr lang="en-US" sz="2400" dirty="0"/>
              <a:t> </a:t>
            </a:r>
            <a:r>
              <a:rPr lang="en-US" sz="2400" dirty="0" err="1"/>
              <a:t>uang</a:t>
            </a:r>
            <a:r>
              <a:rPr lang="en-US" sz="2400" dirty="0"/>
              <a:t> </a:t>
            </a:r>
            <a:r>
              <a:rPr lang="en-US" sz="2400" dirty="0" err="1"/>
              <a:t>asing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tukar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tanggal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.</a:t>
            </a:r>
          </a:p>
          <a:p>
            <a:pPr>
              <a:lnSpc>
                <a:spcPts val="3000"/>
              </a:lnSpc>
            </a:pPr>
            <a:r>
              <a:rPr lang="en-US" sz="2400" dirty="0" err="1"/>
              <a:t>Arus</a:t>
            </a:r>
            <a:r>
              <a:rPr lang="en-US" sz="2400" dirty="0"/>
              <a:t> </a:t>
            </a:r>
            <a:r>
              <a:rPr lang="en-US" sz="2400" dirty="0" err="1"/>
              <a:t>kas</a:t>
            </a:r>
            <a:r>
              <a:rPr lang="en-US" sz="2400" dirty="0"/>
              <a:t> </a:t>
            </a:r>
            <a:r>
              <a:rPr lang="en-US" sz="2400" dirty="0" err="1"/>
              <a:t>entitas</a:t>
            </a:r>
            <a:r>
              <a:rPr lang="en-US" sz="2400" dirty="0"/>
              <a:t> </a:t>
            </a:r>
            <a:r>
              <a:rPr lang="en-US" sz="2400" dirty="0" err="1"/>
              <a:t>anak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/>
              <a:t>luar</a:t>
            </a:r>
            <a:r>
              <a:rPr lang="en-US" sz="2400" dirty="0"/>
              <a:t> </a:t>
            </a:r>
            <a:r>
              <a:rPr lang="en-US" sz="2400" dirty="0" err="1"/>
              <a:t>negeri</a:t>
            </a:r>
            <a:r>
              <a:rPr lang="en-US" sz="2400" dirty="0"/>
              <a:t> </a:t>
            </a:r>
            <a:r>
              <a:rPr lang="en-US" sz="2400" dirty="0" err="1"/>
              <a:t>dijabarkan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tukar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tanggal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 </a:t>
            </a:r>
            <a:r>
              <a:rPr lang="en-US" sz="2400" dirty="0" err="1"/>
              <a:t>arus</a:t>
            </a:r>
            <a:r>
              <a:rPr lang="en-US" sz="2400" dirty="0"/>
              <a:t> </a:t>
            </a:r>
            <a:r>
              <a:rPr lang="en-US" sz="2400" dirty="0" err="1"/>
              <a:t>kas</a:t>
            </a:r>
            <a:r>
              <a:rPr lang="en-US" sz="2400" dirty="0"/>
              <a:t>.</a:t>
            </a:r>
          </a:p>
          <a:p>
            <a:pPr>
              <a:lnSpc>
                <a:spcPts val="3000"/>
              </a:lnSpc>
            </a:pPr>
            <a:r>
              <a:rPr lang="en-US" sz="2400" dirty="0" err="1"/>
              <a:t>Konsisten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PSAK </a:t>
            </a:r>
            <a:r>
              <a:rPr lang="en-US" dirty="0"/>
              <a:t>221</a:t>
            </a:r>
            <a:r>
              <a:rPr lang="en-US" sz="2400" dirty="0"/>
              <a:t>.</a:t>
            </a:r>
          </a:p>
          <a:p>
            <a:pPr>
              <a:lnSpc>
                <a:spcPts val="3000"/>
              </a:lnSpc>
            </a:pPr>
            <a:r>
              <a:rPr lang="en-US" sz="2400" dirty="0" err="1"/>
              <a:t>Keuntungan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kerugian</a:t>
            </a:r>
            <a:r>
              <a:rPr lang="en-US" sz="2400" dirty="0"/>
              <a:t> yang </a:t>
            </a:r>
            <a:r>
              <a:rPr lang="en-US" sz="2400" dirty="0" err="1"/>
              <a:t>belum</a:t>
            </a:r>
            <a:r>
              <a:rPr lang="en-US" sz="2400" dirty="0"/>
              <a:t> </a:t>
            </a:r>
            <a:r>
              <a:rPr lang="en-US" sz="2400" dirty="0" err="1"/>
              <a:t>direalisasi</a:t>
            </a:r>
            <a:r>
              <a:rPr lang="en-US" sz="2400" dirty="0"/>
              <a:t> </a:t>
            </a:r>
            <a:r>
              <a:rPr lang="en-US" sz="2400" dirty="0" err="1"/>
              <a:t>akibar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tukar</a:t>
            </a:r>
            <a:r>
              <a:rPr lang="en-US" sz="2400" dirty="0"/>
              <a:t> </a:t>
            </a:r>
            <a:r>
              <a:rPr lang="en-US" sz="2400" dirty="0" err="1"/>
              <a:t>bukan</a:t>
            </a:r>
            <a:r>
              <a:rPr lang="en-US" sz="2400" dirty="0"/>
              <a:t> </a:t>
            </a:r>
            <a:r>
              <a:rPr lang="en-US" sz="2400" dirty="0" err="1"/>
              <a:t>arus</a:t>
            </a:r>
            <a:r>
              <a:rPr lang="en-US" sz="2400" dirty="0"/>
              <a:t> </a:t>
            </a:r>
            <a:r>
              <a:rPr lang="en-US" sz="2400" dirty="0" err="1"/>
              <a:t>kas</a:t>
            </a:r>
            <a:r>
              <a:rPr lang="en-US" sz="2400" dirty="0"/>
              <a:t>.</a:t>
            </a:r>
          </a:p>
          <a:p>
            <a:pPr>
              <a:lnSpc>
                <a:spcPts val="3000"/>
              </a:lnSpc>
            </a:pP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tukar</a:t>
            </a:r>
            <a:r>
              <a:rPr lang="en-US" sz="2400" dirty="0"/>
              <a:t> </a:t>
            </a:r>
            <a:r>
              <a:rPr lang="en-US" sz="2400" dirty="0" err="1"/>
              <a:t>dilaporkan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LAK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merekonsiliasi</a:t>
            </a:r>
            <a:r>
              <a:rPr lang="en-US" sz="2400" dirty="0"/>
              <a:t> </a:t>
            </a:r>
            <a:r>
              <a:rPr lang="en-US" sz="2400" dirty="0" err="1"/>
              <a:t>saldo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akhir</a:t>
            </a:r>
            <a:r>
              <a:rPr lang="en-US" sz="2400" dirty="0"/>
              <a:t> </a:t>
            </a:r>
            <a:r>
              <a:rPr lang="en-US" sz="2400" dirty="0" err="1"/>
              <a:t>kas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setara</a:t>
            </a:r>
            <a:r>
              <a:rPr lang="en-US" sz="2400" dirty="0"/>
              <a:t> </a:t>
            </a:r>
            <a:r>
              <a:rPr lang="en-US" sz="2400" dirty="0" err="1"/>
              <a:t>kas</a:t>
            </a:r>
            <a:r>
              <a:rPr lang="en-US" sz="24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1A9E88-5CCA-41A9-89FA-21D4EFB9642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521450"/>
            <a:ext cx="685800" cy="33655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1358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170" y="190926"/>
            <a:ext cx="10009744" cy="1275127"/>
          </a:xfrm>
        </p:spPr>
        <p:txBody>
          <a:bodyPr/>
          <a:lstStyle/>
          <a:p>
            <a:r>
              <a:rPr lang="en-US" sz="4000" b="0" dirty="0" err="1">
                <a:latin typeface="Fjalla One" panose="02000506040000020004" pitchFamily="2" charset="0"/>
              </a:rPr>
              <a:t>Investasi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dalam</a:t>
            </a:r>
            <a:r>
              <a:rPr lang="en-US" sz="4000" b="0" dirty="0">
                <a:latin typeface="Fjalla One" panose="02000506040000020004" pitchFamily="2" charset="0"/>
              </a:rPr>
              <a:t> </a:t>
            </a:r>
            <a:r>
              <a:rPr lang="en-US" sz="4000" b="0" dirty="0" err="1">
                <a:latin typeface="Fjalla One" panose="02000506040000020004" pitchFamily="2" charset="0"/>
              </a:rPr>
              <a:t>asosiasi</a:t>
            </a:r>
            <a:r>
              <a:rPr lang="en-US" sz="4000" b="0" dirty="0">
                <a:latin typeface="Fjalla One" panose="02000506040000020004" pitchFamily="2" charset="0"/>
              </a:rPr>
              <a:t>, </a:t>
            </a:r>
            <a:r>
              <a:rPr lang="en-US" sz="4000" b="0" dirty="0" err="1">
                <a:latin typeface="Fjalla One" panose="02000506040000020004" pitchFamily="2" charset="0"/>
              </a:rPr>
              <a:t>anak</a:t>
            </a:r>
            <a:r>
              <a:rPr lang="en-US" sz="4000" b="0" dirty="0">
                <a:latin typeface="Fjalla One" panose="02000506040000020004" pitchFamily="2" charset="0"/>
              </a:rPr>
              <a:t>, </a:t>
            </a:r>
            <a:r>
              <a:rPr lang="en-US" sz="4000" b="0" dirty="0" err="1">
                <a:latin typeface="Fjalla One" panose="02000506040000020004" pitchFamily="2" charset="0"/>
              </a:rPr>
              <a:t>bisnis</a:t>
            </a:r>
            <a:r>
              <a:rPr lang="en-US" sz="4000" b="0" dirty="0">
                <a:latin typeface="Fjalla One" panose="02000506040000020004" pitchFamily="2" charset="0"/>
              </a:rPr>
              <a:t> lain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895" y="1466053"/>
            <a:ext cx="8534400" cy="4689540"/>
          </a:xfrm>
        </p:spPr>
        <p:txBody>
          <a:bodyPr/>
          <a:lstStyle/>
          <a:p>
            <a:r>
              <a:rPr lang="en-US" sz="2200" dirty="0" err="1"/>
              <a:t>Investasi</a:t>
            </a:r>
            <a:r>
              <a:rPr lang="en-US" sz="2200" dirty="0"/>
              <a:t> </a:t>
            </a:r>
            <a:r>
              <a:rPr lang="en-US" sz="2200" dirty="0" err="1"/>
              <a:t>dilaporkan</a:t>
            </a:r>
            <a:r>
              <a:rPr lang="en-US" sz="2200" dirty="0"/>
              <a:t> </a:t>
            </a:r>
            <a:r>
              <a:rPr lang="en-US" sz="2200" dirty="0" err="1"/>
              <a:t>hanya</a:t>
            </a:r>
            <a:r>
              <a:rPr lang="en-US" sz="2200" dirty="0"/>
              <a:t> </a:t>
            </a:r>
            <a:r>
              <a:rPr lang="en-US" sz="2200" dirty="0" err="1"/>
              <a:t>terkait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arus</a:t>
            </a:r>
            <a:r>
              <a:rPr lang="en-US" sz="2200" dirty="0"/>
              <a:t> </a:t>
            </a:r>
            <a:r>
              <a:rPr lang="en-US" sz="2200" dirty="0" err="1"/>
              <a:t>kas</a:t>
            </a:r>
            <a:r>
              <a:rPr lang="en-US" sz="2200" dirty="0"/>
              <a:t> yang </a:t>
            </a:r>
            <a:r>
              <a:rPr lang="en-US" sz="2200" dirty="0" err="1"/>
              <a:t>terjadi</a:t>
            </a:r>
            <a:r>
              <a:rPr lang="en-US" sz="2200" dirty="0"/>
              <a:t> </a:t>
            </a:r>
            <a:r>
              <a:rPr lang="en-US" sz="2200" dirty="0" err="1"/>
              <a:t>antara</a:t>
            </a:r>
            <a:r>
              <a:rPr lang="en-US" sz="2200" dirty="0"/>
              <a:t> investor </a:t>
            </a:r>
            <a:r>
              <a:rPr lang="en-US" sz="2200" dirty="0" err="1"/>
              <a:t>dan</a:t>
            </a:r>
            <a:r>
              <a:rPr lang="en-US" sz="2200" dirty="0"/>
              <a:t> investee</a:t>
            </a:r>
          </a:p>
          <a:p>
            <a:r>
              <a:rPr lang="en-US" sz="2200" dirty="0" err="1"/>
              <a:t>Arus</a:t>
            </a:r>
            <a:r>
              <a:rPr lang="en-US" sz="2200" dirty="0"/>
              <a:t> </a:t>
            </a:r>
            <a:r>
              <a:rPr lang="en-US" sz="2200" dirty="0" err="1"/>
              <a:t>kas</a:t>
            </a:r>
            <a:r>
              <a:rPr lang="en-US" sz="2200" dirty="0"/>
              <a:t> yang </a:t>
            </a:r>
            <a:r>
              <a:rPr lang="en-US" sz="2200" dirty="0" err="1"/>
              <a:t>berasal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perolehan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kehilangan</a:t>
            </a:r>
            <a:r>
              <a:rPr lang="en-US" sz="2200" dirty="0"/>
              <a:t> </a:t>
            </a:r>
            <a:r>
              <a:rPr lang="en-US" sz="2200" dirty="0" err="1"/>
              <a:t>pengendalian</a:t>
            </a:r>
            <a:r>
              <a:rPr lang="en-US" sz="2200" dirty="0"/>
              <a:t> </a:t>
            </a:r>
            <a:r>
              <a:rPr lang="en-US" sz="2200" dirty="0" err="1"/>
              <a:t>atas</a:t>
            </a:r>
            <a:r>
              <a:rPr lang="en-US" sz="2200" dirty="0"/>
              <a:t> </a:t>
            </a:r>
            <a:r>
              <a:rPr lang="en-US" sz="2200" dirty="0" err="1"/>
              <a:t>entitas</a:t>
            </a:r>
            <a:r>
              <a:rPr lang="en-US" sz="2200" dirty="0"/>
              <a:t> </a:t>
            </a:r>
            <a:r>
              <a:rPr lang="en-US" sz="2200" dirty="0" err="1"/>
              <a:t>anak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bisnis</a:t>
            </a:r>
            <a:r>
              <a:rPr lang="en-US" sz="2200" dirty="0"/>
              <a:t> lain </a:t>
            </a:r>
            <a:r>
              <a:rPr lang="en-US" sz="2200" dirty="0" err="1"/>
              <a:t>disajikan</a:t>
            </a:r>
            <a:r>
              <a:rPr lang="en-US" sz="2200" dirty="0"/>
              <a:t> </a:t>
            </a:r>
            <a:r>
              <a:rPr lang="en-US" sz="2200" dirty="0" err="1"/>
              <a:t>secara</a:t>
            </a:r>
            <a:r>
              <a:rPr lang="en-US" sz="2200" dirty="0"/>
              <a:t> </a:t>
            </a:r>
            <a:r>
              <a:rPr lang="en-US" sz="2200" dirty="0" err="1"/>
              <a:t>terpisah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diklasifikasikan</a:t>
            </a:r>
            <a:r>
              <a:rPr lang="en-US" sz="2200" dirty="0"/>
              <a:t> </a:t>
            </a:r>
            <a:r>
              <a:rPr lang="en-US" sz="2200" dirty="0" err="1"/>
              <a:t>sebagai</a:t>
            </a:r>
            <a:r>
              <a:rPr lang="en-US" sz="2200" dirty="0"/>
              <a:t> </a:t>
            </a:r>
            <a:r>
              <a:rPr lang="en-US" sz="2200" dirty="0" err="1"/>
              <a:t>aktivitas</a:t>
            </a:r>
            <a:r>
              <a:rPr lang="en-US" sz="2200" dirty="0"/>
              <a:t> </a:t>
            </a:r>
            <a:r>
              <a:rPr lang="en-US" sz="2200" dirty="0" err="1"/>
              <a:t>investasi</a:t>
            </a:r>
            <a:r>
              <a:rPr lang="en-US" sz="2200" dirty="0"/>
              <a:t>.</a:t>
            </a:r>
          </a:p>
          <a:p>
            <a:r>
              <a:rPr lang="en-US" sz="2200" dirty="0" err="1"/>
              <a:t>Pengungkapan</a:t>
            </a:r>
            <a:r>
              <a:rPr lang="en-US" sz="2200" dirty="0"/>
              <a:t> </a:t>
            </a:r>
            <a:r>
              <a:rPr lang="en-US" sz="2200" dirty="0" err="1"/>
              <a:t>atas</a:t>
            </a:r>
            <a:r>
              <a:rPr lang="en-US" sz="2200" dirty="0"/>
              <a:t> </a:t>
            </a:r>
            <a:r>
              <a:rPr lang="en-US" sz="2200" dirty="0" err="1"/>
              <a:t>perolehan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kehilangan</a:t>
            </a:r>
            <a:r>
              <a:rPr lang="en-US" sz="2200" dirty="0"/>
              <a:t> </a:t>
            </a:r>
            <a:r>
              <a:rPr lang="en-US" sz="2200" dirty="0" err="1"/>
              <a:t>pengendalian</a:t>
            </a:r>
            <a:r>
              <a:rPr lang="en-US" sz="2200" dirty="0"/>
              <a:t> </a:t>
            </a:r>
            <a:r>
              <a:rPr lang="en-US" sz="2200" dirty="0" err="1"/>
              <a:t>entitas</a:t>
            </a:r>
            <a:r>
              <a:rPr lang="en-US" sz="2200" dirty="0"/>
              <a:t> </a:t>
            </a:r>
            <a:r>
              <a:rPr lang="en-US" sz="2200" dirty="0" err="1"/>
              <a:t>anak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bisnis</a:t>
            </a:r>
            <a:r>
              <a:rPr lang="en-US" sz="2200" dirty="0"/>
              <a:t>:</a:t>
            </a:r>
          </a:p>
          <a:p>
            <a:pPr lvl="1"/>
            <a:r>
              <a:rPr lang="en-US" sz="2200" dirty="0" err="1"/>
              <a:t>Jumlah</a:t>
            </a:r>
            <a:r>
              <a:rPr lang="en-US" sz="2200" dirty="0"/>
              <a:t> </a:t>
            </a:r>
            <a:r>
              <a:rPr lang="en-US" sz="2200" dirty="0" err="1"/>
              <a:t>imbalan</a:t>
            </a:r>
            <a:endParaRPr lang="en-US" sz="2200" dirty="0"/>
          </a:p>
          <a:p>
            <a:pPr lvl="1"/>
            <a:r>
              <a:rPr lang="en-US" sz="2200" dirty="0" err="1"/>
              <a:t>Porsi</a:t>
            </a:r>
            <a:r>
              <a:rPr lang="en-US" sz="2200" dirty="0"/>
              <a:t> </a:t>
            </a:r>
            <a:r>
              <a:rPr lang="en-US" sz="2200" dirty="0" err="1"/>
              <a:t>imbalan</a:t>
            </a:r>
            <a:r>
              <a:rPr lang="en-US" sz="2200" dirty="0"/>
              <a:t> yang </a:t>
            </a:r>
            <a:r>
              <a:rPr lang="en-US" sz="2200" dirty="0" err="1"/>
              <a:t>merupakan</a:t>
            </a:r>
            <a:r>
              <a:rPr lang="en-US" sz="2200" dirty="0"/>
              <a:t> </a:t>
            </a:r>
            <a:r>
              <a:rPr lang="en-US" sz="2200" dirty="0" err="1"/>
              <a:t>kas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setara</a:t>
            </a:r>
            <a:r>
              <a:rPr lang="en-US" sz="2200" dirty="0"/>
              <a:t> </a:t>
            </a:r>
            <a:r>
              <a:rPr lang="en-US" sz="2200" dirty="0" err="1"/>
              <a:t>kas</a:t>
            </a:r>
            <a:endParaRPr lang="en-US" sz="2200" dirty="0"/>
          </a:p>
          <a:p>
            <a:pPr lvl="1"/>
            <a:r>
              <a:rPr lang="en-US" sz="2200" dirty="0" err="1"/>
              <a:t>Jumlah</a:t>
            </a:r>
            <a:r>
              <a:rPr lang="en-US" sz="2200" dirty="0"/>
              <a:t> </a:t>
            </a:r>
            <a:r>
              <a:rPr lang="en-US" sz="2200" dirty="0" err="1"/>
              <a:t>kas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setara</a:t>
            </a:r>
            <a:r>
              <a:rPr lang="en-US" sz="2200" dirty="0"/>
              <a:t> </a:t>
            </a:r>
            <a:r>
              <a:rPr lang="en-US" sz="2200" dirty="0" err="1"/>
              <a:t>kas</a:t>
            </a:r>
            <a:r>
              <a:rPr lang="en-US" sz="2200" dirty="0"/>
              <a:t> </a:t>
            </a:r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entitas</a:t>
            </a:r>
            <a:r>
              <a:rPr lang="en-US" sz="2200" dirty="0"/>
              <a:t> </a:t>
            </a:r>
            <a:r>
              <a:rPr lang="en-US" sz="2200" dirty="0" err="1"/>
              <a:t>anak</a:t>
            </a:r>
            <a:r>
              <a:rPr lang="en-US" sz="2200" dirty="0"/>
              <a:t> </a:t>
            </a:r>
            <a:r>
              <a:rPr lang="en-US" sz="2200" dirty="0" err="1"/>
              <a:t>di</a:t>
            </a:r>
            <a:r>
              <a:rPr lang="en-US" sz="2200" dirty="0"/>
              <a:t> </a:t>
            </a:r>
            <a:r>
              <a:rPr lang="en-US" sz="2200" dirty="0" err="1"/>
              <a:t>mana</a:t>
            </a:r>
            <a:r>
              <a:rPr lang="en-US" sz="2200" dirty="0"/>
              <a:t> </a:t>
            </a:r>
            <a:r>
              <a:rPr lang="en-US" sz="2200" dirty="0" err="1"/>
              <a:t>pengendalian</a:t>
            </a:r>
            <a:r>
              <a:rPr lang="en-US" sz="2200" dirty="0"/>
              <a:t> </a:t>
            </a:r>
            <a:r>
              <a:rPr lang="en-US" sz="2200" dirty="0" err="1"/>
              <a:t>hilang</a:t>
            </a:r>
            <a:endParaRPr lang="en-US" sz="2200" dirty="0"/>
          </a:p>
          <a:p>
            <a:pPr lvl="1"/>
            <a:r>
              <a:rPr lang="en-US" sz="2200" dirty="0" err="1"/>
              <a:t>Jumlah</a:t>
            </a:r>
            <a:r>
              <a:rPr lang="en-US" sz="2200" dirty="0"/>
              <a:t> </a:t>
            </a:r>
            <a:r>
              <a:rPr lang="en-US" sz="2200" dirty="0" err="1"/>
              <a:t>aset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liabilitas</a:t>
            </a:r>
            <a:r>
              <a:rPr lang="en-US" sz="2200" dirty="0"/>
              <a:t> </a:t>
            </a:r>
            <a:r>
              <a:rPr lang="en-US" sz="2200" dirty="0" err="1"/>
              <a:t>selain</a:t>
            </a:r>
            <a:r>
              <a:rPr lang="en-US" sz="2200" dirty="0"/>
              <a:t> </a:t>
            </a:r>
            <a:r>
              <a:rPr lang="en-US" sz="2200" dirty="0" err="1"/>
              <a:t>kas</a:t>
            </a:r>
            <a:r>
              <a:rPr lang="en-US" sz="2200" dirty="0"/>
              <a:t> /</a:t>
            </a:r>
            <a:r>
              <a:rPr lang="en-US" sz="2200" dirty="0" err="1"/>
              <a:t>setara</a:t>
            </a:r>
            <a:r>
              <a:rPr lang="en-US" sz="2200" dirty="0"/>
              <a:t> </a:t>
            </a:r>
            <a:r>
              <a:rPr lang="en-US" sz="2200" dirty="0" err="1"/>
              <a:t>kas</a:t>
            </a:r>
            <a:r>
              <a:rPr lang="en-US" sz="2200" dirty="0"/>
              <a:t> </a:t>
            </a:r>
            <a:r>
              <a:rPr lang="en-US" sz="2200" dirty="0" err="1"/>
              <a:t>di</a:t>
            </a:r>
            <a:r>
              <a:rPr lang="en-US" sz="2200" dirty="0"/>
              <a:t> </a:t>
            </a:r>
            <a:r>
              <a:rPr lang="en-US" sz="2200" dirty="0" err="1"/>
              <a:t>mana</a:t>
            </a:r>
            <a:r>
              <a:rPr lang="en-US" sz="2200" dirty="0"/>
              <a:t> </a:t>
            </a:r>
            <a:r>
              <a:rPr lang="en-US" sz="2200" dirty="0" err="1"/>
              <a:t>pengendalian</a:t>
            </a:r>
            <a:r>
              <a:rPr lang="en-US" sz="2200" dirty="0"/>
              <a:t> </a:t>
            </a:r>
            <a:r>
              <a:rPr lang="en-US" sz="2200" dirty="0" err="1"/>
              <a:t>hilang</a:t>
            </a:r>
            <a:r>
              <a:rPr lang="en-US" sz="2200" dirty="0"/>
              <a:t>.</a:t>
            </a:r>
          </a:p>
          <a:p>
            <a:pPr>
              <a:lnSpc>
                <a:spcPts val="3000"/>
              </a:lnSpc>
            </a:pPr>
            <a:endParaRPr lang="en-US" sz="2200" dirty="0"/>
          </a:p>
          <a:p>
            <a:pPr>
              <a:lnSpc>
                <a:spcPts val="3000"/>
              </a:lnSpc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7DAEA-ED09-48BD-8584-FCE5C481B758}"/>
              </a:ext>
            </a:extLst>
          </p:cNvPr>
          <p:cNvSpPr txBox="1">
            <a:spLocks/>
          </p:cNvSpPr>
          <p:nvPr/>
        </p:nvSpPr>
        <p:spPr>
          <a:xfrm>
            <a:off x="11506200" y="6521825"/>
            <a:ext cx="685800" cy="3361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07224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0" dirty="0" err="1">
                <a:latin typeface="Fjalla One" panose="02000506040000020004" pitchFamily="2" charset="0"/>
              </a:rPr>
              <a:t>Ketentuan</a:t>
            </a:r>
            <a:r>
              <a:rPr lang="en-US" sz="4000" b="0" dirty="0">
                <a:latin typeface="Fjalla One" panose="02000506040000020004" pitchFamily="2" charset="0"/>
              </a:rPr>
              <a:t> lain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367587" y="1714924"/>
            <a:ext cx="8732513" cy="504114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200" dirty="0" err="1"/>
              <a:t>Transaksi</a:t>
            </a:r>
            <a:r>
              <a:rPr lang="en-US" sz="2200" dirty="0"/>
              <a:t> </a:t>
            </a:r>
            <a:r>
              <a:rPr lang="en-US" sz="2200" dirty="0" err="1"/>
              <a:t>investasi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pendanaan</a:t>
            </a:r>
            <a:r>
              <a:rPr lang="en-US" sz="2200" dirty="0"/>
              <a:t> </a:t>
            </a:r>
            <a:r>
              <a:rPr lang="en-US" sz="2200" dirty="0" err="1"/>
              <a:t>nonkas</a:t>
            </a:r>
            <a:r>
              <a:rPr lang="en-US" sz="2200" dirty="0"/>
              <a:t> </a:t>
            </a:r>
            <a:r>
              <a:rPr lang="en-US" sz="2200" dirty="0" err="1"/>
              <a:t>diungkapkan</a:t>
            </a:r>
            <a:r>
              <a:rPr lang="en-US" sz="2200" dirty="0"/>
              <a:t> </a:t>
            </a:r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bagian</a:t>
            </a:r>
            <a:r>
              <a:rPr lang="en-US" sz="2200" dirty="0"/>
              <a:t> lain </a:t>
            </a:r>
            <a:r>
              <a:rPr lang="en-US" sz="2200" dirty="0" err="1"/>
              <a:t>laporan</a:t>
            </a:r>
            <a:r>
              <a:rPr lang="en-US" sz="2200" dirty="0"/>
              <a:t> </a:t>
            </a:r>
            <a:r>
              <a:rPr lang="en-US" sz="2200" dirty="0" err="1"/>
              <a:t>keuangan</a:t>
            </a:r>
            <a:r>
              <a:rPr lang="en-US" sz="2200" dirty="0"/>
              <a:t> </a:t>
            </a:r>
            <a:r>
              <a:rPr lang="en-US" sz="2200" dirty="0" err="1"/>
              <a:t>sehingga</a:t>
            </a:r>
            <a:r>
              <a:rPr lang="en-US" sz="2200" dirty="0"/>
              <a:t> </a:t>
            </a:r>
            <a:r>
              <a:rPr lang="en-US" sz="2200" dirty="0" err="1"/>
              <a:t>dapat</a:t>
            </a:r>
            <a:r>
              <a:rPr lang="en-US" sz="2200" dirty="0"/>
              <a:t> </a:t>
            </a:r>
            <a:r>
              <a:rPr lang="en-US" sz="2200" dirty="0" err="1"/>
              <a:t>memberikan</a:t>
            </a:r>
            <a:r>
              <a:rPr lang="en-US" sz="2200" dirty="0"/>
              <a:t> </a:t>
            </a:r>
            <a:r>
              <a:rPr lang="en-US" sz="2200" dirty="0" err="1"/>
              <a:t>semua</a:t>
            </a:r>
            <a:r>
              <a:rPr lang="en-US" sz="2200" dirty="0"/>
              <a:t> </a:t>
            </a:r>
            <a:r>
              <a:rPr lang="en-US" sz="2200" dirty="0" err="1"/>
              <a:t>informasi</a:t>
            </a:r>
            <a:r>
              <a:rPr lang="en-US" sz="2200" dirty="0"/>
              <a:t> </a:t>
            </a:r>
            <a:r>
              <a:rPr lang="en-US" sz="2200" dirty="0" err="1"/>
              <a:t>relevan</a:t>
            </a:r>
            <a:r>
              <a:rPr lang="en-US" sz="2200" dirty="0"/>
              <a:t> </a:t>
            </a:r>
            <a:r>
              <a:rPr lang="en-US" sz="2200" dirty="0" err="1"/>
              <a:t>mengenai</a:t>
            </a:r>
            <a:r>
              <a:rPr lang="en-US" sz="2200" dirty="0"/>
              <a:t> </a:t>
            </a:r>
            <a:r>
              <a:rPr lang="en-US" sz="2200" dirty="0" err="1"/>
              <a:t>aktivitas</a:t>
            </a:r>
            <a:r>
              <a:rPr lang="en-US" sz="2200" dirty="0"/>
              <a:t> </a:t>
            </a:r>
            <a:r>
              <a:rPr lang="en-US" sz="2200" dirty="0" err="1"/>
              <a:t>investasi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pendanaan</a:t>
            </a:r>
            <a:r>
              <a:rPr lang="en-US" sz="2200" dirty="0"/>
              <a:t>.</a:t>
            </a:r>
          </a:p>
          <a:p>
            <a:pPr>
              <a:spcBef>
                <a:spcPts val="1200"/>
              </a:spcBef>
            </a:pPr>
            <a:r>
              <a:rPr lang="en-US" sz="2200" dirty="0" err="1"/>
              <a:t>Entitas</a:t>
            </a:r>
            <a:r>
              <a:rPr lang="en-US" sz="2200" dirty="0"/>
              <a:t> </a:t>
            </a:r>
            <a:r>
              <a:rPr lang="en-US" sz="2200" dirty="0" err="1"/>
              <a:t>mengungkapkan</a:t>
            </a:r>
            <a:r>
              <a:rPr lang="en-US" sz="2200" dirty="0"/>
              <a:t> </a:t>
            </a:r>
            <a:r>
              <a:rPr lang="en-US" sz="2200" dirty="0" err="1"/>
              <a:t>komponen</a:t>
            </a:r>
            <a:r>
              <a:rPr lang="en-US" sz="2200" dirty="0"/>
              <a:t> </a:t>
            </a:r>
            <a:r>
              <a:rPr lang="en-US" sz="2200" dirty="0" err="1"/>
              <a:t>kas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setara</a:t>
            </a:r>
            <a:r>
              <a:rPr lang="en-US" sz="2200" dirty="0"/>
              <a:t> </a:t>
            </a:r>
            <a:r>
              <a:rPr lang="en-US" sz="2200" dirty="0" err="1"/>
              <a:t>kas</a:t>
            </a:r>
            <a:r>
              <a:rPr lang="en-US" sz="2200" dirty="0"/>
              <a:t> </a:t>
            </a:r>
            <a:r>
              <a:rPr lang="en-US" sz="2200" dirty="0" err="1"/>
              <a:t>serta</a:t>
            </a:r>
            <a:r>
              <a:rPr lang="en-US" sz="2200" dirty="0"/>
              <a:t> </a:t>
            </a:r>
            <a:r>
              <a:rPr lang="en-US" sz="2200" dirty="0" err="1"/>
              <a:t>menyajikan</a:t>
            </a:r>
            <a:r>
              <a:rPr lang="en-US" sz="2200" dirty="0"/>
              <a:t> </a:t>
            </a:r>
            <a:r>
              <a:rPr lang="en-US" sz="2200" dirty="0" err="1"/>
              <a:t>rekonsiliasi</a:t>
            </a:r>
            <a:r>
              <a:rPr lang="en-US" sz="2200" dirty="0"/>
              <a:t> </a:t>
            </a:r>
            <a:r>
              <a:rPr lang="en-US" sz="2200" dirty="0" err="1"/>
              <a:t>jumlah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LAK </a:t>
            </a:r>
            <a:r>
              <a:rPr lang="en-US" sz="2200" dirty="0" err="1"/>
              <a:t>dengan</a:t>
            </a:r>
            <a:r>
              <a:rPr lang="en-US" sz="2200" dirty="0"/>
              <a:t> pos yang </a:t>
            </a:r>
            <a:r>
              <a:rPr lang="en-US" sz="2200" dirty="0" err="1"/>
              <a:t>sama</a:t>
            </a:r>
            <a:r>
              <a:rPr lang="en-US" sz="2200" dirty="0"/>
              <a:t> yang </a:t>
            </a:r>
            <a:r>
              <a:rPr lang="en-US" sz="2200" dirty="0" err="1"/>
              <a:t>disajikan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laporan</a:t>
            </a:r>
            <a:r>
              <a:rPr lang="en-US" sz="2200" dirty="0"/>
              <a:t> </a:t>
            </a:r>
            <a:r>
              <a:rPr lang="en-US" sz="2200" dirty="0" err="1"/>
              <a:t>posisi</a:t>
            </a:r>
            <a:r>
              <a:rPr lang="en-US" sz="2200" dirty="0"/>
              <a:t> </a:t>
            </a:r>
            <a:r>
              <a:rPr lang="en-US" sz="2200" dirty="0" err="1"/>
              <a:t>keuangan</a:t>
            </a:r>
            <a:r>
              <a:rPr lang="en-US" sz="2200" dirty="0"/>
              <a:t>.</a:t>
            </a:r>
          </a:p>
          <a:p>
            <a:pPr>
              <a:spcBef>
                <a:spcPts val="1200"/>
              </a:spcBef>
            </a:pPr>
            <a:r>
              <a:rPr lang="en-US" sz="2200" dirty="0" err="1"/>
              <a:t>Entitas</a:t>
            </a:r>
            <a:r>
              <a:rPr lang="en-US" sz="2200" dirty="0"/>
              <a:t> </a:t>
            </a:r>
            <a:r>
              <a:rPr lang="en-US" sz="2200" dirty="0" err="1"/>
              <a:t>mengungkapkan</a:t>
            </a:r>
            <a:r>
              <a:rPr lang="en-US" sz="2200" dirty="0"/>
              <a:t> </a:t>
            </a:r>
            <a:r>
              <a:rPr lang="en-US" sz="2200" dirty="0" err="1"/>
              <a:t>jumlah</a:t>
            </a:r>
            <a:r>
              <a:rPr lang="en-US" sz="2200" dirty="0"/>
              <a:t> </a:t>
            </a:r>
            <a:r>
              <a:rPr lang="en-US" sz="2200" dirty="0" err="1"/>
              <a:t>saldo</a:t>
            </a:r>
            <a:r>
              <a:rPr lang="en-US" sz="2200" dirty="0"/>
              <a:t> kas dan </a:t>
            </a:r>
            <a:r>
              <a:rPr lang="en-US" sz="2200" dirty="0" err="1"/>
              <a:t>setara</a:t>
            </a:r>
            <a:r>
              <a:rPr lang="en-US" sz="2200" dirty="0"/>
              <a:t> kas yang </a:t>
            </a:r>
            <a:r>
              <a:rPr lang="en-US" sz="2200" dirty="0" err="1"/>
              <a:t>signifikan</a:t>
            </a:r>
            <a:r>
              <a:rPr lang="en-US" sz="2200" dirty="0"/>
              <a:t> yang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digunakan</a:t>
            </a:r>
            <a:r>
              <a:rPr lang="en-US" sz="2200" dirty="0"/>
              <a:t> oleh </a:t>
            </a:r>
            <a:r>
              <a:rPr lang="en-US" sz="2200" dirty="0" err="1"/>
              <a:t>kelompok</a:t>
            </a:r>
            <a:r>
              <a:rPr lang="en-US" sz="2200" dirty="0"/>
              <a:t> </a:t>
            </a:r>
            <a:r>
              <a:rPr lang="en-US" sz="2200" dirty="0" err="1"/>
              <a:t>usaha</a:t>
            </a:r>
            <a:r>
              <a:rPr lang="en-US" sz="2200" dirty="0"/>
              <a:t> (</a:t>
            </a:r>
            <a:r>
              <a:rPr lang="en-US" sz="2200" dirty="0" err="1"/>
              <a:t>restriksi</a:t>
            </a:r>
            <a:r>
              <a:rPr lang="en-US" sz="2200" dirty="0"/>
              <a:t>) </a:t>
            </a:r>
            <a:r>
              <a:rPr lang="en-US" sz="2200" dirty="0" err="1"/>
              <a:t>beserta</a:t>
            </a:r>
            <a:r>
              <a:rPr lang="en-US" sz="2200" dirty="0"/>
              <a:t> </a:t>
            </a:r>
            <a:r>
              <a:rPr lang="en-US" sz="2200" dirty="0" err="1"/>
              <a:t>pendapat</a:t>
            </a:r>
            <a:r>
              <a:rPr lang="en-US" sz="2200" dirty="0"/>
              <a:t> </a:t>
            </a:r>
            <a:r>
              <a:rPr lang="en-US" sz="2200" dirty="0" err="1"/>
              <a:t>manajemen</a:t>
            </a:r>
            <a:r>
              <a:rPr lang="en-US" sz="2200" dirty="0"/>
              <a:t>.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2FF26C1-39E7-4496-ADB4-01AE055274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50" name="Picture 2" descr="C:\Program Files\Microsoft Office\MEDIA\CAGCAT10\j019640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00100" y="2555518"/>
            <a:ext cx="2028397" cy="21689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07273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91400" y="669925"/>
            <a:ext cx="4800600" cy="1050925"/>
          </a:xfrm>
        </p:spPr>
        <p:txBody>
          <a:bodyPr>
            <a:noAutofit/>
          </a:bodyPr>
          <a:lstStyle/>
          <a:p>
            <a:r>
              <a:rPr lang="en-US" b="0" dirty="0" err="1">
                <a:latin typeface="Fjalla One" panose="02000506040000020004" pitchFamily="2" charset="0"/>
              </a:rPr>
              <a:t>Ilustrasi</a:t>
            </a:r>
            <a:r>
              <a:rPr lang="en-US" b="0" dirty="0">
                <a:latin typeface="Fjalla One" panose="02000506040000020004" pitchFamily="2" charset="0"/>
              </a:rPr>
              <a:t> </a:t>
            </a:r>
            <a:br>
              <a:rPr lang="en-US" b="0" dirty="0">
                <a:latin typeface="Fjalla One" panose="02000506040000020004" pitchFamily="2" charset="0"/>
              </a:rPr>
            </a:br>
            <a:r>
              <a:rPr lang="en-US" b="0" dirty="0" err="1">
                <a:latin typeface="Fjalla One" panose="02000506040000020004" pitchFamily="2" charset="0"/>
              </a:rPr>
              <a:t>Laporan</a:t>
            </a:r>
            <a:r>
              <a:rPr lang="en-US" b="0" dirty="0">
                <a:latin typeface="Fjalla One" panose="02000506040000020004" pitchFamily="2" charset="0"/>
              </a:rPr>
              <a:t> </a:t>
            </a:r>
            <a:r>
              <a:rPr lang="en-US" b="0" dirty="0" err="1">
                <a:latin typeface="Fjalla One" panose="02000506040000020004" pitchFamily="2" charset="0"/>
              </a:rPr>
              <a:t>Arus</a:t>
            </a:r>
            <a:r>
              <a:rPr lang="en-US" b="0" dirty="0">
                <a:latin typeface="Fjalla One" panose="02000506040000020004" pitchFamily="2" charset="0"/>
              </a:rPr>
              <a:t> Kas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FF88C16-C3B1-42A3-AF0E-D130DC945E7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521450"/>
            <a:ext cx="685800" cy="33655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4B6A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4B6AA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50" name="Picture 2" descr="C:\Program Files\Microsoft Office\MEDIA\CAGCAT10\j019640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2514600"/>
            <a:ext cx="2438400" cy="2607354"/>
          </a:xfrm>
          <a:prstGeom prst="rect">
            <a:avLst/>
          </a:prstGeom>
          <a:noFill/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A337A96-5009-44FC-8CBB-077FD456E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793158"/>
              </p:ext>
            </p:extLst>
          </p:nvPr>
        </p:nvGraphicFramePr>
        <p:xfrm>
          <a:off x="1319841" y="195961"/>
          <a:ext cx="5791200" cy="64937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11782">
                  <a:extLst>
                    <a:ext uri="{9D8B030D-6E8A-4147-A177-3AD203B41FA5}">
                      <a16:colId xmlns:a16="http://schemas.microsoft.com/office/drawing/2014/main" val="354044755"/>
                    </a:ext>
                  </a:extLst>
                </a:gridCol>
                <a:gridCol w="1579418">
                  <a:extLst>
                    <a:ext uri="{9D8B030D-6E8A-4147-A177-3AD203B41FA5}">
                      <a16:colId xmlns:a16="http://schemas.microsoft.com/office/drawing/2014/main" val="3527999821"/>
                    </a:ext>
                  </a:extLst>
                </a:gridCol>
              </a:tblGrid>
              <a:tr h="274249">
                <a:tc>
                  <a:txBody>
                    <a:bodyPr/>
                    <a:lstStyle/>
                    <a:p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Metode Langsung Laporan Arus Kas Par 18a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20X2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960773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 kas dari aktivitas operasi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219057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Penerimaan kas dari pelanggan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30.150.000 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050764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Pembayaran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kepada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pemasok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karyawan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(27.600.000)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459217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 yang dihasilan operasi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2.550.000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47881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Pembayaran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(270.000)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0130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Pembayaran pajak penghasilan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(900.000)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36422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 kas bersih dari (untuk) aktivitas operasi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1.380.000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158703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 kas untuk aktivitas investasi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526434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Akuisisi entitas anak X dengan kas (cat A)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(550.000)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666998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Pembelian aset tetap (cat B)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(350.000)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836789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Hasil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dari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penjualan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peralatan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650447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Penerimaan bunga*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658587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Penerimaan dividen*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168187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 kas bersih dari (untuk) aktivitas investasi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(480.000)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928147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 kas dari aktivitas pendanaan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070431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Hasil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dari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penerbitan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modal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saham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434252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Hasil dari pinjaman jangka Panjang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513798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Pembyaran utang sewa pembiayaan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(90.000)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212290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Pembayaran dividen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(1.200.000)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266882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 kas bersih dari (untuk) aktivitas investasi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(790.000)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464620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Kenaikan bersih kas dan setara kas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299557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 dan setara kas pada awal periode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120.000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25598"/>
                  </a:ext>
                </a:extLst>
              </a:tr>
              <a:tr h="2550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 dan setara kas pada akhir periode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28836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C849ADAF-9CB9-4B5B-AC0C-037712BEC90C}"/>
              </a:ext>
            </a:extLst>
          </p:cNvPr>
          <p:cNvSpPr txBox="1">
            <a:spLocks/>
          </p:cNvSpPr>
          <p:nvPr/>
        </p:nvSpPr>
        <p:spPr bwMode="auto">
          <a:xfrm>
            <a:off x="7391400" y="6097772"/>
            <a:ext cx="3200400" cy="760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225425" indent="9525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99"/>
                </a:solidFill>
                <a:latin typeface="+mj-lt"/>
                <a:ea typeface="+mj-ea"/>
                <a:cs typeface="+mj-cs"/>
              </a:defRPr>
            </a:lvl1pPr>
            <a:lvl2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2pPr>
            <a:lvl3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3pPr>
            <a:lvl4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4pPr>
            <a:lvl5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5pPr>
            <a:lvl6pPr marL="6826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11398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5970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20542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marL="169863" marR="0" lvl="0" indent="-1698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4B6A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*	dapat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4B6A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disajikan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4B6A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4B6A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sebagai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4B6A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4B6A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arus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4B6A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kas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4B6A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dari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4B6A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4B6A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operasi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4B6AA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44401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06931" y="-897453"/>
            <a:ext cx="5346624" cy="2389600"/>
          </a:xfrm>
        </p:spPr>
        <p:txBody>
          <a:bodyPr>
            <a:noAutofit/>
          </a:bodyPr>
          <a:lstStyle/>
          <a:p>
            <a:pPr algn="l"/>
            <a:r>
              <a:rPr lang="en-US" sz="3600" b="0" dirty="0" err="1">
                <a:latin typeface="Fjalla One" panose="02000506040000020004" pitchFamily="2" charset="0"/>
              </a:rPr>
              <a:t>Arus</a:t>
            </a:r>
            <a:r>
              <a:rPr lang="en-US" sz="3600" b="0" dirty="0">
                <a:latin typeface="Fjalla One" panose="02000506040000020004" pitchFamily="2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</a:rPr>
              <a:t>Kas</a:t>
            </a:r>
            <a:r>
              <a:rPr lang="en-US" sz="3600" b="0" dirty="0">
                <a:latin typeface="Fjalla One" panose="02000506040000020004" pitchFamily="2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</a:rPr>
              <a:t>Operasi</a:t>
            </a:r>
            <a:r>
              <a:rPr lang="en-US" sz="3600" b="0" dirty="0">
                <a:latin typeface="Fjalla One" panose="02000506040000020004" pitchFamily="2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</a:rPr>
              <a:t>Metode</a:t>
            </a:r>
            <a:r>
              <a:rPr lang="en-US" sz="3600" b="0" dirty="0">
                <a:latin typeface="Fjalla One" panose="02000506040000020004" pitchFamily="2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</a:rPr>
              <a:t>Tidak</a:t>
            </a:r>
            <a:r>
              <a:rPr lang="en-US" sz="3600" b="0" dirty="0">
                <a:latin typeface="Fjalla One" panose="02000506040000020004" pitchFamily="2" charset="0"/>
              </a:rPr>
              <a:t> </a:t>
            </a:r>
            <a:r>
              <a:rPr lang="en-US" sz="3600" b="0" dirty="0" err="1">
                <a:latin typeface="Fjalla One" panose="02000506040000020004" pitchFamily="2" charset="0"/>
              </a:rPr>
              <a:t>Langsung</a:t>
            </a:r>
            <a:endParaRPr lang="en-US" sz="3600" b="0" dirty="0">
              <a:latin typeface="Fjalla One" panose="02000506040000020004" pitchFamily="2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374EBC4-1B18-4B98-BA02-E5CE1581F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50" name="Picture 2" descr="C:\Program Files\Microsoft Office\MEDIA\CAGCAT10\j019640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5264" y="2564545"/>
            <a:ext cx="2780926" cy="2973613"/>
          </a:xfrm>
          <a:prstGeom prst="rect">
            <a:avLst/>
          </a:prstGeom>
          <a:noFill/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A337A96-5009-44FC-8CBB-077FD456E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243635"/>
              </p:ext>
            </p:extLst>
          </p:nvPr>
        </p:nvGraphicFramePr>
        <p:xfrm>
          <a:off x="1587260" y="1492147"/>
          <a:ext cx="6366295" cy="5229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0033">
                  <a:extLst>
                    <a:ext uri="{9D8B030D-6E8A-4147-A177-3AD203B41FA5}">
                      <a16:colId xmlns:a16="http://schemas.microsoft.com/office/drawing/2014/main" val="354044755"/>
                    </a:ext>
                  </a:extLst>
                </a:gridCol>
                <a:gridCol w="1736262">
                  <a:extLst>
                    <a:ext uri="{9D8B030D-6E8A-4147-A177-3AD203B41FA5}">
                      <a16:colId xmlns:a16="http://schemas.microsoft.com/office/drawing/2014/main" val="3527999821"/>
                    </a:ext>
                  </a:extLst>
                </a:gridCol>
              </a:tblGrid>
              <a:tr h="373957"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Metode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Langsung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Laporan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Par 18a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20X2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960773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dari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aktivitas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operasi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219057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sebelum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pajak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3.350.000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050764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459217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Penyusutan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47881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Kerugian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selisih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kurs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0130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Pendapatan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investasi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(500.000)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36422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Beban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158703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Kenaikan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piutang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usaha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piutang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(500.000)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526434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Penurunan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persediaan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1.050.000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666998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Penurunan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utang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usaha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(1.740.000)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836789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dihasilkan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dari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operasi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2.550.000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650447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Pembayaran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bunga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(270.000)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658587"/>
                  </a:ext>
                </a:extLst>
              </a:tr>
              <a:tr h="3477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Pembayaran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pajak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penghasilan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(900.000)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168187"/>
                  </a:ext>
                </a:extLst>
              </a:tr>
              <a:tr h="334233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bersih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dari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aktivitas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operasi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1.380.000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928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7149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3215" y="442703"/>
            <a:ext cx="8225396" cy="768000"/>
          </a:xfrm>
        </p:spPr>
        <p:txBody>
          <a:bodyPr>
            <a:noAutofit/>
          </a:bodyPr>
          <a:lstStyle/>
          <a:p>
            <a:pPr algn="ctr"/>
            <a:r>
              <a:rPr lang="en-US" sz="3200" b="0" dirty="0" err="1">
                <a:latin typeface="Fjalla One" panose="02000506040000020004" pitchFamily="2" charset="0"/>
              </a:rPr>
              <a:t>Arus</a:t>
            </a:r>
            <a:r>
              <a:rPr lang="en-US" sz="3200" b="0" dirty="0">
                <a:latin typeface="Fjalla One" panose="02000506040000020004" pitchFamily="2" charset="0"/>
              </a:rPr>
              <a:t> Kas </a:t>
            </a:r>
            <a:r>
              <a:rPr lang="en-US" sz="3200" b="0" dirty="0" err="1">
                <a:latin typeface="Fjalla One" panose="02000506040000020004" pitchFamily="2" charset="0"/>
              </a:rPr>
              <a:t>Operasi</a:t>
            </a:r>
            <a:r>
              <a:rPr lang="en-US" sz="3200" b="0" dirty="0">
                <a:latin typeface="Fjalla One" panose="02000506040000020004" pitchFamily="2" charset="0"/>
              </a:rPr>
              <a:t> </a:t>
            </a:r>
            <a:r>
              <a:rPr lang="en-US" sz="3200" b="0" dirty="0" err="1">
                <a:latin typeface="Fjalla One" panose="02000506040000020004" pitchFamily="2" charset="0"/>
              </a:rPr>
              <a:t>Metode</a:t>
            </a:r>
            <a:r>
              <a:rPr lang="en-US" sz="3200" b="0" dirty="0">
                <a:latin typeface="Fjalla One" panose="02000506040000020004" pitchFamily="2" charset="0"/>
              </a:rPr>
              <a:t> Tidak </a:t>
            </a:r>
            <a:r>
              <a:rPr lang="en-US" sz="3200" b="0" dirty="0" err="1">
                <a:latin typeface="Fjalla One" panose="02000506040000020004" pitchFamily="2" charset="0"/>
              </a:rPr>
              <a:t>Langsung</a:t>
            </a:r>
            <a:r>
              <a:rPr lang="en-US" sz="3200" b="0" dirty="0">
                <a:latin typeface="Fjalla One" panose="02000506040000020004" pitchFamily="2" charset="0"/>
              </a:rPr>
              <a:t> - Bank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178D349-F424-4591-8AE2-89F3ABD43FC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521450"/>
            <a:ext cx="685800" cy="33655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50" name="Picture 2" descr="C:\Program Files\Microsoft Office\MEDIA\CAGCAT10\j019640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4918" y="1942538"/>
            <a:ext cx="2495341" cy="2668241"/>
          </a:xfrm>
          <a:prstGeom prst="rect">
            <a:avLst/>
          </a:prstGeom>
          <a:noFill/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A337A96-5009-44FC-8CBB-077FD456E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391706"/>
              </p:ext>
            </p:extLst>
          </p:nvPr>
        </p:nvGraphicFramePr>
        <p:xfrm>
          <a:off x="2667082" y="1210703"/>
          <a:ext cx="6629400" cy="5531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2050">
                  <a:extLst>
                    <a:ext uri="{9D8B030D-6E8A-4147-A177-3AD203B41FA5}">
                      <a16:colId xmlns:a16="http://schemas.microsoft.com/office/drawing/2014/main" val="354044755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3527999821"/>
                    </a:ext>
                  </a:extLst>
                </a:gridCol>
              </a:tblGrid>
              <a:tr h="309136"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Metode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Langsung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Arus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Par 18a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20X2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960773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Arus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aktivitas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operasi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219057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Penerimaan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bunga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komisi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28.447.000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050764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Pembayaran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bunga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23.436.000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459217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Pembayarn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piutang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telah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dihapus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237.000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47881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Pembyaran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kepada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karyawan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pemasok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(997.000)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0130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4.224.000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36422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Kenaikan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Penurunan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operasi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158703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Dana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</a:rPr>
                        <a:t>jangka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</a:rPr>
                        <a:t>pendek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(650.000)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526434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Deposito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</a:rPr>
                        <a:t>tujuan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</a:rPr>
                        <a:t>pengendalian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</a:rPr>
                        <a:t>moneter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234.000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666998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Ana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uang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muka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kepada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langganan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288.000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342085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Kenaikan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bersih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piutang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kartu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(360.000)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836789"/>
                  </a:ext>
                </a:extLst>
              </a:tr>
              <a:tr h="33465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Surat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berharga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jangka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pendek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diperjualbelikan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(120.000)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650447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Kenaikan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Penurunan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Utan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gObligasi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658587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Deposito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pelanggan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600.000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863114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Sertifikat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deposito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yagn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diperjualbelikan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(200.000)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780755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bersih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aktivitas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operasi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sebelum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pajak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3.440.000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685630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Pajak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penghasilan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(100.000)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168187"/>
                  </a:ext>
                </a:extLst>
              </a:tr>
              <a:tr h="2874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Arus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bersih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dari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aktivitas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operasi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3.340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928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380416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546;p11">
            <a:extLst>
              <a:ext uri="{FF2B5EF4-FFF2-40B4-BE49-F238E27FC236}">
                <a16:creationId xmlns:a16="http://schemas.microsoft.com/office/drawing/2014/main" id="{FCE80DCC-6E84-DA40-BCCA-6567EA1261FF}"/>
              </a:ext>
            </a:extLst>
          </p:cNvPr>
          <p:cNvGrpSpPr/>
          <p:nvPr/>
        </p:nvGrpSpPr>
        <p:grpSpPr>
          <a:xfrm rot="10800000">
            <a:off x="1897432" y="875636"/>
            <a:ext cx="9159135" cy="5791200"/>
            <a:chOff x="1098425" y="237675"/>
            <a:chExt cx="5358675" cy="5174750"/>
          </a:xfrm>
          <a:solidFill>
            <a:schemeClr val="accent1">
              <a:lumMod val="75000"/>
            </a:schemeClr>
          </a:solidFill>
        </p:grpSpPr>
        <p:sp>
          <p:nvSpPr>
            <p:cNvPr id="8" name="Google Shape;547;p11">
              <a:extLst>
                <a:ext uri="{FF2B5EF4-FFF2-40B4-BE49-F238E27FC236}">
                  <a16:creationId xmlns:a16="http://schemas.microsoft.com/office/drawing/2014/main" id="{E031B7AA-CCA5-774B-8E91-8809033C1C55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" name="Google Shape;548;p11">
              <a:extLst>
                <a:ext uri="{FF2B5EF4-FFF2-40B4-BE49-F238E27FC236}">
                  <a16:creationId xmlns:a16="http://schemas.microsoft.com/office/drawing/2014/main" id="{136C4466-CBE1-5941-B570-CDF38AFBCF7D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" name="Google Shape;549;p11">
              <a:extLst>
                <a:ext uri="{FF2B5EF4-FFF2-40B4-BE49-F238E27FC236}">
                  <a16:creationId xmlns:a16="http://schemas.microsoft.com/office/drawing/2014/main" id="{05A71CBC-58D8-1B4D-8206-073B84E75C23}"/>
                </a:ext>
              </a:extLst>
            </p:cNvPr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pic>
        <p:nvPicPr>
          <p:cNvPr id="12" name="Picture 11" descr="A picture containing chart&#10;&#10;Description automatically generated">
            <a:extLst>
              <a:ext uri="{FF2B5EF4-FFF2-40B4-BE49-F238E27FC236}">
                <a16:creationId xmlns:a16="http://schemas.microsoft.com/office/drawing/2014/main" id="{B173C84E-11EB-D540-872D-2CE463360D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AFAFAF"/>
              </a:clrFrom>
              <a:clrTo>
                <a:srgbClr val="AFAFA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522" b="37391"/>
          <a:stretch/>
        </p:blipFill>
        <p:spPr>
          <a:xfrm>
            <a:off x="-152401" y="1452941"/>
            <a:ext cx="13258800" cy="2161761"/>
          </a:xfrm>
          <a:prstGeom prst="rect">
            <a:avLst/>
          </a:prstGeom>
        </p:spPr>
      </p:pic>
      <p:pic>
        <p:nvPicPr>
          <p:cNvPr id="14" name="Picture 20" descr="https://lh6.googleusercontent.com/e_mIe2LS6vCEQAu_VrgJalCihBz3s7jIwKB-MgFtMZSL8M16FZKNSXmHE0TkY3NDvAuvR2N4z7t4UIPu6gBSFsPU38q8ZKW_SEFmmIbFZubHv-8WhuPbaRoOdrfSH7wj8glQdjCD2_wptsFYr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434" y="4409344"/>
            <a:ext cx="335366" cy="33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2" descr="https://lh3.googleusercontent.com/D5f1udGsEPy8QrCGXK7J6_a2xfiyNyuVYPOk1RlmiSKYVX89Xo5D_dhBE4bdfXjbD4htQ5MDfM0kap9QbmfXPQiAK8ZUsdbbi5lhEzhyzOyC-9U0Roazq29Rt62UzP4qNWKu0pCpg1L90XtaF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3773775"/>
            <a:ext cx="4191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6" descr="https://lh4.googleusercontent.com/x4liSJJ-BADbzrIhCLo6Keo-_yb-4zveIQTbqyAaezGDW1mc20vEHPWWslFTm5AHTTSSkHkKP8SToOEmCMhHnMNBEgqx749PxMZBgLi_6W8-_7E6os3uY-zUlLbuHkyDhJEJEg18kVM2gsMPy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681" y="4979682"/>
            <a:ext cx="356965" cy="24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029200" y="3621375"/>
            <a:ext cx="41551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+6281318227080 </a:t>
            </a:r>
          </a:p>
          <a:p>
            <a:r>
              <a:rPr lang="en-US" sz="2000" b="1" dirty="0">
                <a:solidFill>
                  <a:schemeClr val="bg2"/>
                </a:solidFill>
              </a:rPr>
              <a:t>+6281384047777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03526" y="4894689"/>
            <a:ext cx="5804672" cy="707886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martani@ui.ac.id </a:t>
            </a:r>
          </a:p>
          <a:p>
            <a:r>
              <a:rPr lang="en-US" sz="2000" b="1" dirty="0">
                <a:solidFill>
                  <a:schemeClr val="bg2"/>
                </a:solidFill>
              </a:rPr>
              <a:t>dwimartani@yahoo.com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98699" y="4382954"/>
            <a:ext cx="5804672" cy="400110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http://dwimartani.com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8CE3014E-F6DE-4231-A85D-5BF9358A76D9}"/>
              </a:ext>
            </a:extLst>
          </p:cNvPr>
          <p:cNvSpPr txBox="1">
            <a:spLocks/>
          </p:cNvSpPr>
          <p:nvPr/>
        </p:nvSpPr>
        <p:spPr>
          <a:xfrm>
            <a:off x="11309464" y="6396100"/>
            <a:ext cx="776801" cy="461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z="1600" smtClean="0"/>
              <a:pPr/>
              <a:t>19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62784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1776</Words>
  <Application>Microsoft Office PowerPoint</Application>
  <PresentationFormat>Widescreen</PresentationFormat>
  <Paragraphs>298</Paragraphs>
  <Slides>19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Aptos</vt:lpstr>
      <vt:lpstr>Aptos Display</vt:lpstr>
      <vt:lpstr>Arial</vt:lpstr>
      <vt:lpstr>Barlow Semi Condensed Medium</vt:lpstr>
      <vt:lpstr>Calibri</vt:lpstr>
      <vt:lpstr>Fjalla One</vt:lpstr>
      <vt:lpstr>Monotype Sorts</vt:lpstr>
      <vt:lpstr>Times New Roman</vt:lpstr>
      <vt:lpstr>Wingdings</vt:lpstr>
      <vt:lpstr>Office Theme</vt:lpstr>
      <vt:lpstr>PSAK 207  LAPORAN ARUS KAS</vt:lpstr>
      <vt:lpstr>PSAK 207 : LAPORAN ARUS  KAS</vt:lpstr>
      <vt:lpstr>Kas dan Setara Kas</vt:lpstr>
      <vt:lpstr>Penyajian Laporan Arus Kas</vt:lpstr>
      <vt:lpstr>Arus Kas Operasi</vt:lpstr>
      <vt:lpstr>Aktivitas Operasi – Metode tidak langsung</vt:lpstr>
      <vt:lpstr>Arus Kas Investasi</vt:lpstr>
      <vt:lpstr>Arus Kas Pendanaan</vt:lpstr>
      <vt:lpstr>Laporan Arus Kas</vt:lpstr>
      <vt:lpstr>AMANDEMEN PSAK 207 – 44A-44E</vt:lpstr>
      <vt:lpstr>AMANDEMEN PSAK 207 – 44A-44E</vt:lpstr>
      <vt:lpstr>Pelaporan Arus kas atas dasar netto</vt:lpstr>
      <vt:lpstr>Arus kas dalam mata uang asing</vt:lpstr>
      <vt:lpstr>Investasi dalam asosiasi, anak, bisnis lain</vt:lpstr>
      <vt:lpstr>Ketentuan lain</vt:lpstr>
      <vt:lpstr>Ilustrasi  Laporan Arus Kas</vt:lpstr>
      <vt:lpstr>Arus Kas Operasi Metode Tidak Langsung</vt:lpstr>
      <vt:lpstr>Arus Kas Operasi Metode Tidak Langsung - Bank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PSAK 207  LAPORAN ARUS KAS</dc:title>
  <dc:creator>6281319339805</dc:creator>
  <cp:lastModifiedBy>Jun 877</cp:lastModifiedBy>
  <cp:revision>4</cp:revision>
  <dcterms:created xsi:type="dcterms:W3CDTF">2024-04-26T03:29:25Z</dcterms:created>
  <dcterms:modified xsi:type="dcterms:W3CDTF">2024-05-11T17:49:03Z</dcterms:modified>
</cp:coreProperties>
</file>