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31"/>
  </p:notesMasterIdLst>
  <p:sldIdLst>
    <p:sldId id="256" r:id="rId2"/>
    <p:sldId id="1317" r:id="rId3"/>
    <p:sldId id="2339" r:id="rId4"/>
    <p:sldId id="1321" r:id="rId5"/>
    <p:sldId id="2781" r:id="rId6"/>
    <p:sldId id="2782" r:id="rId7"/>
    <p:sldId id="2783" r:id="rId8"/>
    <p:sldId id="2784" r:id="rId9"/>
    <p:sldId id="2785" r:id="rId10"/>
    <p:sldId id="2346" r:id="rId11"/>
    <p:sldId id="2342" r:id="rId12"/>
    <p:sldId id="2352" r:id="rId13"/>
    <p:sldId id="2353" r:id="rId14"/>
    <p:sldId id="1325" r:id="rId15"/>
    <p:sldId id="761" r:id="rId16"/>
    <p:sldId id="763" r:id="rId17"/>
    <p:sldId id="765" r:id="rId18"/>
    <p:sldId id="766" r:id="rId19"/>
    <p:sldId id="767" r:id="rId20"/>
    <p:sldId id="2402" r:id="rId21"/>
    <p:sldId id="1328" r:id="rId22"/>
    <p:sldId id="2337" r:id="rId23"/>
    <p:sldId id="2780" r:id="rId24"/>
    <p:sldId id="2354" r:id="rId25"/>
    <p:sldId id="1330" r:id="rId26"/>
    <p:sldId id="2355" r:id="rId27"/>
    <p:sldId id="1331" r:id="rId28"/>
    <p:sldId id="1332" r:id="rId29"/>
    <p:sldId id="27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256"/>
            <p14:sldId id="1317"/>
            <p14:sldId id="2339"/>
            <p14:sldId id="1321"/>
            <p14:sldId id="2781"/>
            <p14:sldId id="2782"/>
            <p14:sldId id="2783"/>
            <p14:sldId id="2784"/>
            <p14:sldId id="2785"/>
            <p14:sldId id="2346"/>
            <p14:sldId id="2342"/>
            <p14:sldId id="2352"/>
            <p14:sldId id="2353"/>
            <p14:sldId id="1325"/>
            <p14:sldId id="761"/>
            <p14:sldId id="763"/>
            <p14:sldId id="765"/>
            <p14:sldId id="766"/>
            <p14:sldId id="767"/>
            <p14:sldId id="2402"/>
            <p14:sldId id="1328"/>
            <p14:sldId id="2337"/>
            <p14:sldId id="2780"/>
            <p14:sldId id="2354"/>
            <p14:sldId id="1330"/>
            <p14:sldId id="2355"/>
            <p14:sldId id="1331"/>
            <p14:sldId id="1332"/>
            <p14:sldId id="2787"/>
          </p14:sldIdLst>
        </p14:section>
        <p14:section name="Untitled Section" id="{D8C09914-8896-4826-81AB-3EFBDB3117B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6FF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3ABB0-5F05-41E8-8115-17C511C59DD6}" type="datetimeFigureOut">
              <a:rPr lang="en-ID" smtClean="0"/>
              <a:t>12/05/2024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34897-6EF5-4362-ACDC-ABCEC9EDEC1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5415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38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2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57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92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39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95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92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1338" y="749300"/>
            <a:ext cx="6564312" cy="369411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z="11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23B87-B168-44D7-9F24-E192ED0E299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06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2615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363719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825385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768926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338209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Char char="•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224749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1338" y="749300"/>
            <a:ext cx="6564312" cy="3694113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Tx/>
              <a:buNone/>
            </a:pPr>
            <a:endParaRPr lang="en-US" sz="11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23B87-B168-44D7-9F24-E192ED0E299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9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1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49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69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441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500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77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5F8DA-676D-60E3-9A97-89B566C5A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C0843-C5AD-3523-EFD1-ED36871C7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512E9-5549-CC8F-0EE2-7B69956B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58291-ACAE-9AEF-C7B6-23BA31AA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6D1D4-6EA5-E86C-3A2F-CEC1DDAB7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733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ED8C-D05D-2B13-296D-FF5963C0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2FC70-D206-39D4-41E2-5845B128A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BE6E9-D05D-7A0A-C3B1-C02C5451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956E6-B6D6-41D9-AC09-C282D7DCE4DD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2C1E8-D21A-752C-100C-6015C588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D3A8A-CAF6-CE3A-43B9-660EA4D6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588F91-CDDE-42AD-805A-11559A96FBB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7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8674-5178-2953-B0CA-E6E81A9CF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1B9B0-D53F-7106-9CA5-87159ED99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2FA2A-20D6-D8CE-9D15-69A0B3EAE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C4ACF-4BA9-BEFD-71F9-CE1E2F4F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E2530-B422-1F21-0A13-0060F858D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776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3CE0-76C0-63F1-B731-6BF4C0CD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0561F-3B19-FF1F-F1E0-3765A4511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D3078-9BED-910C-549B-0728F0664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B1061-47E0-C96F-6B34-C6F86CB2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53F51-4FC7-9A49-5B9E-A2E019AE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895DF-2EE3-BA4A-F0C6-CA3F79B6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629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D8CD-9F8F-03F4-B158-57A3FC04C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69CDB-7EEF-FE69-E303-3B7E0CDEB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AF820-6938-37FB-F0D6-EF56751C9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48F16-8458-55EA-BAEC-CBD6BEFBC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32696B-B80E-0D8A-9E94-8EB869375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F6743-DA65-58E4-869C-5F07857C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4CA2FD-D128-AC3D-83C2-6012AE1A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D0F96-A8AC-BBA8-C5E9-91B256CC5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646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9635A-1697-4883-37CF-F8A56DF6F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65347-F8C1-8C63-36E2-1A85CB4B3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3DF400-9D7E-A638-8E5E-075A374F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25C2A-F4E6-DCB1-A349-EDC8F4DD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3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B4516E-1ACE-51A0-A6A3-BB519025B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84017E-336F-FF4E-11FD-675E2628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D8DA6-AB10-9EF4-4BE6-565A9023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449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2D7F-1CE8-A094-7AED-5A7B5F592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4D9DA-B7D0-F4ED-4857-F57A06518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ABDB-3FDD-B3FE-1083-0ACC2CCF4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B982B-23C7-1F2E-AF4F-2ACC6CBB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ACC42-4ED9-FB8D-8C3F-7CACA952D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38E34-A525-A9D6-B29D-C1410C4F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805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57A-16F9-29D6-ABE7-AFA9B68B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DD5D24-62D4-91F4-DA61-FC8DF1334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53533-1511-47F2-9696-ABB3F3089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4554D-F40D-9855-6211-919FD2646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7C8C8-5027-642A-F999-DFCAED561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393C3-2AA0-291E-3679-E2D5F26B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810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11EE3-E377-CA3D-D4AA-A768D301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2788E-6819-98E8-9B71-E787A7608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73425-966D-55C9-B5E7-8FF43AF9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F313E-3C44-D4D6-4A9C-31FA5635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8A47B-9E7F-495E-BB26-59ADD39E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644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1C76D6-A497-7351-2841-6CD0289C9D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18B5E-3A29-88EE-B8E5-ADE227F52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7D5D2-F97C-9462-78A9-FB11C9F2F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795D6-CBC8-A3AF-B8EA-B02B4BDE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3A028-2001-1E54-BC5C-45F2A6199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1664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3B73B51A-D313-474E-8E8C-FFAA1D434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47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0BBE68FF-6DC9-BC49-B240-65D66A51084E}"/>
              </a:ext>
            </a:extLst>
          </p:cNvPr>
          <p:cNvSpPr txBox="1">
            <a:spLocks/>
          </p:cNvSpPr>
          <p:nvPr userDrawn="1"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17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953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994012F7-0123-3C4F-ABE3-EE9D1A246A1B}"/>
              </a:ext>
            </a:extLst>
          </p:cNvPr>
          <p:cNvSpPr txBox="1">
            <a:spLocks/>
          </p:cNvSpPr>
          <p:nvPr userDrawn="1"/>
        </p:nvSpPr>
        <p:spPr>
          <a:xfrm>
            <a:off x="936644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19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userDrawn="1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1" name="Slide Number Placeholder 1">
            <a:extLst>
              <a:ext uri="{FF2B5EF4-FFF2-40B4-BE49-F238E27FC236}">
                <a16:creationId xmlns:a16="http://schemas.microsoft.com/office/drawing/2014/main" id="{743FB579-963F-D342-8DD4-8DF5AEF8B46C}"/>
              </a:ext>
            </a:extLst>
          </p:cNvPr>
          <p:cNvSpPr txBox="1">
            <a:spLocks/>
          </p:cNvSpPr>
          <p:nvPr userDrawn="1"/>
        </p:nvSpPr>
        <p:spPr>
          <a:xfrm>
            <a:off x="922281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61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549" y="175223"/>
            <a:ext cx="9799617" cy="693363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52154"/>
            <a:ext cx="7956673" cy="514864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B533A94C-390D-4700-B3F0-7ACCF28C4C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69673" y="6160110"/>
            <a:ext cx="1035053" cy="103505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899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0960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AAAA9-BB46-4229-BA03-12F90BA90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CBDF53-594E-4847-8BC4-6301DA5E01AF}"/>
              </a:ext>
            </a:extLst>
          </p:cNvPr>
          <p:cNvGrpSpPr/>
          <p:nvPr userDrawn="1"/>
        </p:nvGrpSpPr>
        <p:grpSpPr>
          <a:xfrm>
            <a:off x="5257800" y="-30866"/>
            <a:ext cx="6934200" cy="6878998"/>
            <a:chOff x="0" y="0"/>
            <a:chExt cx="13826067" cy="13716000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862168C5-4D23-4922-9790-C4F5F301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64" b="13364"/>
            <a:stretch>
              <a:fillRect/>
            </a:stretch>
          </p:blipFill>
          <p:spPr>
            <a:xfrm>
              <a:off x="0" y="0"/>
              <a:ext cx="9175044" cy="4487333"/>
            </a:xfrm>
            <a:prstGeom prst="rect">
              <a:avLst/>
            </a:prstGeom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0551EA1-EA71-467E-AB93-A7A528C2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585" r="46267"/>
            <a:stretch>
              <a:fillRect/>
            </a:stretch>
          </p:blipFill>
          <p:spPr>
            <a:xfrm>
              <a:off x="9302044" y="0"/>
              <a:ext cx="4524022" cy="9101667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A00EE472-C169-4625-982A-43678D66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83" r="16383"/>
            <a:stretch>
              <a:fillRect/>
            </a:stretch>
          </p:blipFill>
          <p:spPr>
            <a:xfrm>
              <a:off x="4651022" y="4614333"/>
              <a:ext cx="4524022" cy="4487333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42EAC4C-B446-4BB7-9B66-C807039E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50" r="12650"/>
            <a:stretch>
              <a:fillRect/>
            </a:stretch>
          </p:blipFill>
          <p:spPr>
            <a:xfrm>
              <a:off x="0" y="4614333"/>
              <a:ext cx="4524022" cy="910166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145C65E5-F4AC-415E-8F42-326CFA87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96" r="1396"/>
            <a:stretch>
              <a:fillRect/>
            </a:stretch>
          </p:blipFill>
          <p:spPr>
            <a:xfrm>
              <a:off x="4651022" y="9228667"/>
              <a:ext cx="9175044" cy="4487333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0C99C2-2881-4BCE-8960-7FFC5634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04800"/>
            <a:ext cx="4495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DF80DD6-19BC-412A-8622-4282030C8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944562"/>
            <a:ext cx="4495800" cy="51514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082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40" y="-147454"/>
            <a:ext cx="10009744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2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8361"/>
            <a:ext cx="8534400" cy="5286029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200"/>
            </a:lvl1pPr>
            <a:lvl2pPr marL="579438" indent="-230188">
              <a:spcBef>
                <a:spcPts val="600"/>
              </a:spcBef>
              <a:defRPr sz="2200"/>
            </a:lvl2pPr>
            <a:lvl3pPr marL="912813" indent="-228600">
              <a:spcBef>
                <a:spcPts val="600"/>
              </a:spcBef>
              <a:defRPr sz="2200"/>
            </a:lvl3pPr>
            <a:lvl4pPr marL="1263650" indent="-228600">
              <a:spcBef>
                <a:spcPts val="600"/>
              </a:spcBef>
              <a:defRPr sz="2200"/>
            </a:lvl4pPr>
            <a:lvl5pPr marL="1600200" indent="-228600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Picture 2" descr="tnjtj.jpg">
            <a:extLst>
              <a:ext uri="{FF2B5EF4-FFF2-40B4-BE49-F238E27FC236}">
                <a16:creationId xmlns:a16="http://schemas.microsoft.com/office/drawing/2014/main" id="{166FFB1B-3738-411F-84C9-06E8F9130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7800" y="2122106"/>
            <a:ext cx="3347214" cy="2170502"/>
          </a:xfrm>
          <a:prstGeom prst="rect">
            <a:avLst/>
          </a:prstGeom>
        </p:spPr>
      </p:pic>
      <p:pic>
        <p:nvPicPr>
          <p:cNvPr id="4" name="Picture 3" descr="accounting.jpg">
            <a:extLst>
              <a:ext uri="{FF2B5EF4-FFF2-40B4-BE49-F238E27FC236}">
                <a16:creationId xmlns:a16="http://schemas.microsoft.com/office/drawing/2014/main" id="{8332FB31-4673-4250-B77A-97AF6107F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7800" y="4466974"/>
            <a:ext cx="3429000" cy="20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07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AC2A-19E9-4A7B-89EB-B056415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89"/>
            <a:ext cx="8534400" cy="88580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735877-BF5B-4B53-AEAB-81B6D0863B27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F02850-DD9E-4721-8566-53D95EB34B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311B8A6F-53DE-4318-80E5-3089C60DFE6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F44ECA4-BC8C-49FA-B1C7-0A27DC119542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7F2C8D33-8952-4F48-A499-8B755CBB730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10B967D9-AADE-48DB-AF95-87151587B2E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3C7038-8454-494E-BE4E-EA1C1A8D8B64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7F7EAE3-71F4-4ABF-B378-41E5F60C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0140"/>
            <a:ext cx="85344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E48406E9-5FC0-42A1-B6C4-B4FA9301C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383" r="16383"/>
          <a:stretch>
            <a:fillRect/>
          </a:stretch>
        </p:blipFill>
        <p:spPr>
          <a:xfrm>
            <a:off x="9316841" y="322393"/>
            <a:ext cx="2657572" cy="353721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3F3B6040-DBB3-4F6A-978A-DDE8F7AED416}"/>
              </a:ext>
            </a:extLst>
          </p:cNvPr>
          <p:cNvSpPr/>
          <p:nvPr userDrawn="1"/>
        </p:nvSpPr>
        <p:spPr bwMode="auto">
          <a:xfrm>
            <a:off x="8969829" y="4182327"/>
            <a:ext cx="1295400" cy="1275127"/>
          </a:xfrm>
          <a:prstGeom prst="ellipse">
            <a:avLst/>
          </a:prstGeom>
          <a:solidFill>
            <a:srgbClr val="FFD1D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FB067-8CB2-0F14-AB4C-55B142F4A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82FA9-80C6-1D73-109B-19B56F12A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20C35-F88D-7B03-5BC6-88A841912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713D8-585F-C79C-D9CC-321199BB8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78AA3-73D5-240E-6DDC-11789C2F0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044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C114CA-9080-6147-90FA-769F4D2ACC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74480"/>
            <a:ext cx="7934632" cy="5029200"/>
          </a:xfrm>
          <a:prstGeom prst="rect">
            <a:avLst/>
          </a:prstGeom>
        </p:spPr>
      </p:pic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034463" y="2213810"/>
            <a:ext cx="5029200" cy="335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6600" b="1" dirty="0">
                <a:latin typeface="Fjalla One" panose="02000506040000020004" pitchFamily="2" charset="0"/>
                <a:cs typeface="Calibri" panose="020F0502020204030204" pitchFamily="34" charset="0"/>
              </a:rPr>
              <a:t>PSAK 201 </a:t>
            </a:r>
            <a:b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</a:br>
            <a: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  <a:t>PENYAJIAN</a:t>
            </a:r>
            <a:b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</a:br>
            <a: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  <a:t>LAPORAN KEUANGAN</a:t>
            </a:r>
            <a:endParaRPr sz="6600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5425"/>
            <a:ext cx="9144000" cy="658813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Fjalla One" panose="02000506040000020004" pitchFamily="2" charset="0"/>
              </a:rPr>
              <a:t>Penyajian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id-ID" sz="4000" dirty="0">
                <a:latin typeface="Fjalla One" panose="02000506040000020004" pitchFamily="2" charset="0"/>
              </a:rPr>
              <a:t>Laporan Keuangan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71563"/>
            <a:ext cx="10134600" cy="2074862"/>
          </a:xfrm>
        </p:spPr>
        <p:txBody>
          <a:bodyPr>
            <a:normAutofit fontScale="92500" lnSpcReduction="10000"/>
          </a:bodyPr>
          <a:lstStyle/>
          <a:p>
            <a:pPr marL="441325" indent="-323850">
              <a:lnSpc>
                <a:spcPct val="90000"/>
              </a:lnSpc>
            </a:pPr>
            <a:r>
              <a:rPr lang="en-US" b="1" dirty="0" err="1">
                <a:latin typeface="+mn-lt"/>
              </a:rPr>
              <a:t>Perubahan</a:t>
            </a:r>
            <a:r>
              <a:rPr lang="en-US" b="1" dirty="0">
                <a:latin typeface="+mn-lt"/>
              </a:rPr>
              <a:t> PSAK 201</a:t>
            </a:r>
          </a:p>
          <a:p>
            <a:pPr marL="812800" lvl="1" indent="-371475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Eff 2012 – </a:t>
            </a:r>
            <a:r>
              <a:rPr lang="en-US" sz="2000" dirty="0" err="1">
                <a:latin typeface="+mn-lt"/>
              </a:rPr>
              <a:t>komponen</a:t>
            </a:r>
            <a:r>
              <a:rPr lang="en-US" sz="2000" dirty="0">
                <a:latin typeface="+mn-lt"/>
              </a:rPr>
              <a:t> LK, pos </a:t>
            </a:r>
            <a:r>
              <a:rPr lang="en-US" sz="2000" dirty="0" err="1">
                <a:latin typeface="+mn-lt"/>
              </a:rPr>
              <a:t>luar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biasa</a:t>
            </a:r>
            <a:r>
              <a:rPr lang="en-US" sz="2000" dirty="0">
                <a:latin typeface="+mn-lt"/>
              </a:rPr>
              <a:t>, NCI, OCI</a:t>
            </a:r>
          </a:p>
          <a:p>
            <a:pPr marL="812800" lvl="1" indent="-371475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Eff 2015 – </a:t>
            </a:r>
            <a:r>
              <a:rPr lang="en-US" sz="2000" dirty="0" err="1">
                <a:latin typeface="+mn-lt"/>
              </a:rPr>
              <a:t>nama</a:t>
            </a:r>
            <a:r>
              <a:rPr lang="en-US" sz="2000" dirty="0">
                <a:latin typeface="+mn-lt"/>
              </a:rPr>
              <a:t> LK, </a:t>
            </a:r>
            <a:r>
              <a:rPr lang="en-US" sz="2000" dirty="0" err="1">
                <a:latin typeface="+mn-lt"/>
              </a:rPr>
              <a:t>komponen</a:t>
            </a:r>
            <a:r>
              <a:rPr lang="en-US" sz="2000" dirty="0">
                <a:latin typeface="+mn-lt"/>
              </a:rPr>
              <a:t> OCI, </a:t>
            </a:r>
            <a:r>
              <a:rPr lang="en-US" sz="2000" dirty="0" err="1">
                <a:latin typeface="+mn-lt"/>
              </a:rPr>
              <a:t>komparasi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tambahan</a:t>
            </a:r>
            <a:endParaRPr lang="en-US" sz="2000" dirty="0">
              <a:latin typeface="+mn-lt"/>
            </a:endParaRPr>
          </a:p>
          <a:p>
            <a:pPr marL="812800" lvl="1" indent="-371475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Eff 2017 – </a:t>
            </a:r>
            <a:r>
              <a:rPr lang="en-US" sz="2000" dirty="0" err="1">
                <a:latin typeface="+mn-lt"/>
              </a:rPr>
              <a:t>prakarsa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pengungkapan</a:t>
            </a:r>
            <a:r>
              <a:rPr lang="en-US" sz="2000" dirty="0">
                <a:latin typeface="+mn-lt"/>
              </a:rPr>
              <a:t>: </a:t>
            </a:r>
            <a:r>
              <a:rPr lang="en-US" sz="2000" dirty="0" err="1">
                <a:latin typeface="+mn-lt"/>
              </a:rPr>
              <a:t>materialitas</a:t>
            </a:r>
            <a:r>
              <a:rPr lang="en-US" sz="2000" dirty="0">
                <a:latin typeface="+mn-lt"/>
              </a:rPr>
              <a:t> &amp; </a:t>
            </a:r>
            <a:r>
              <a:rPr lang="en-US" sz="2000" dirty="0" err="1">
                <a:latin typeface="+mn-lt"/>
              </a:rPr>
              <a:t>penggabungan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pemisahan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penyajian</a:t>
            </a:r>
            <a:r>
              <a:rPr lang="en-US" sz="2000" dirty="0">
                <a:latin typeface="+mn-lt"/>
              </a:rPr>
              <a:t>, subtotal, OCI </a:t>
            </a:r>
            <a:r>
              <a:rPr lang="en-US" sz="2000" dirty="0" err="1">
                <a:latin typeface="+mn-lt"/>
              </a:rPr>
              <a:t>dari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entitas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asosiasi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fleksibilitas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urutan</a:t>
            </a:r>
            <a:r>
              <a:rPr lang="en-US" sz="2000" dirty="0">
                <a:latin typeface="+mn-lt"/>
              </a:rPr>
              <a:t> CALK</a:t>
            </a:r>
          </a:p>
          <a:p>
            <a:pPr marL="812800" lvl="1" indent="-371475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Eff  2020 – </a:t>
            </a:r>
            <a:r>
              <a:rPr lang="en-US" sz="2000" dirty="0" err="1">
                <a:latin typeface="+mn-lt"/>
              </a:rPr>
              <a:t>materilitas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pengungkapan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kebijakan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akuntansi</a:t>
            </a:r>
            <a:endParaRPr lang="en-US" sz="2000" dirty="0">
              <a:latin typeface="+mn-lt"/>
            </a:endParaRPr>
          </a:p>
          <a:p>
            <a:pPr marL="812800" lvl="1" indent="-371475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Eff 2023 - </a:t>
            </a:r>
            <a:r>
              <a:rPr lang="en-US" sz="2000" dirty="0" err="1">
                <a:latin typeface="+mn-lt"/>
              </a:rPr>
              <a:t>pengungkapan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kebijakan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akuntansi</a:t>
            </a:r>
            <a:endParaRPr lang="en-US" sz="2000" dirty="0">
              <a:latin typeface="+mn-lt"/>
            </a:endParaRPr>
          </a:p>
          <a:p>
            <a:pPr marL="918972" lvl="2" indent="0">
              <a:lnSpc>
                <a:spcPct val="90000"/>
              </a:lnSpc>
              <a:buNone/>
            </a:pPr>
            <a:endParaRPr lang="id-ID" sz="2000" dirty="0">
              <a:latin typeface="+mn-lt"/>
              <a:sym typeface="Wingdings" pitchFamily="2" charset="2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573F800-7219-4AC0-93CB-42A39994D4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</a:t>
            </a:fld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5686108" y="3819478"/>
            <a:ext cx="5974080" cy="24468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314325" indent="-254000">
              <a:lnSpc>
                <a:spcPct val="90000"/>
              </a:lnSpc>
            </a:pP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keuangan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lengkap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(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tingkat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keutamaan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sama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):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 Posisi Keuangan</a:t>
            </a:r>
          </a:p>
          <a:p>
            <a:pPr marL="533400" lvl="1" indent="-350838" defTabSz="874713">
              <a:lnSpc>
                <a:spcPct val="95000"/>
              </a:lnSpc>
              <a:buFont typeface="Wingdings" pitchFamily="2" charset="2"/>
              <a:buChar char="§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 Laba Rugi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Penghasilan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   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Komprehensif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Lain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 Perubahan Ekuitas</a:t>
            </a: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 Arus Kas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– PSAK 207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Catatan atas Laporan Keuangan 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Informasi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komparatif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periode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terdekat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sebelumnya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533400" lvl="1" indent="-350838">
              <a:lnSpc>
                <a:spcPct val="95000"/>
              </a:lnSpc>
              <a:buFont typeface="Wingdings" pitchFamily="2" charset="2"/>
              <a:buChar char="§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Posisi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pada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awal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periode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terdekat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sebelumnya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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retroaktif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kesalahan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804439"/>
            <a:ext cx="4724400" cy="2585323"/>
          </a:xfrm>
          <a:prstGeom prst="rect">
            <a:avLst/>
          </a:prstGeom>
          <a:solidFill>
            <a:srgbClr val="DDD5C6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defRPr/>
            </a:pPr>
            <a:r>
              <a:rPr lang="fi-FI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Tujuan </a:t>
            </a:r>
            <a:r>
              <a:rPr lang="en-US" sz="18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:   </a:t>
            </a:r>
          </a:p>
          <a:p>
            <a:pPr marL="365125" indent="-273050" eaLnBrk="1" hangingPunct="1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33400" algn="l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12800" lvl="2" indent="-27146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33400" algn="l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posisi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812800" lvl="2" indent="-27146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33400" algn="l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800" lvl="2" indent="-27146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33400" algn="l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65125" indent="-273050">
              <a:spcBef>
                <a:spcPts val="0"/>
              </a:spcBef>
              <a:tabLst>
                <a:tab pos="533400" algn="l"/>
              </a:tabLst>
              <a:defRPr/>
            </a:pP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	yang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bermanfaat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sebagian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kalangan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pembuatan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65125" indent="-273050">
              <a:spcBef>
                <a:spcPts val="0"/>
              </a:spcBef>
              <a:tabLst>
                <a:tab pos="533400" algn="l"/>
              </a:tabLst>
              <a:defRPr/>
            </a:pP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B6DBA6-71C8-4CB1-876A-A03D558BEE7F}"/>
              </a:ext>
            </a:extLst>
          </p:cNvPr>
          <p:cNvSpPr/>
          <p:nvPr/>
        </p:nvSpPr>
        <p:spPr bwMode="auto">
          <a:xfrm>
            <a:off x="9748981" y="591698"/>
            <a:ext cx="919019" cy="92333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7409DB-8CFB-4AD4-BBFA-F520FE532ADF}"/>
              </a:ext>
            </a:extLst>
          </p:cNvPr>
          <p:cNvSpPr/>
          <p:nvPr/>
        </p:nvSpPr>
        <p:spPr bwMode="auto">
          <a:xfrm>
            <a:off x="10339530" y="741618"/>
            <a:ext cx="1630279" cy="1546819"/>
          </a:xfrm>
          <a:prstGeom prst="ellipse">
            <a:avLst/>
          </a:prstGeom>
          <a:solidFill>
            <a:srgbClr val="F3C1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0D504-E288-418B-B2D4-6A6665FC996B}"/>
              </a:ext>
            </a:extLst>
          </p:cNvPr>
          <p:cNvSpPr/>
          <p:nvPr/>
        </p:nvSpPr>
        <p:spPr>
          <a:xfrm>
            <a:off x="914400" y="3125113"/>
            <a:ext cx="10972800" cy="646331"/>
          </a:xfrm>
          <a:prstGeom prst="rect">
            <a:avLst/>
          </a:prstGeom>
          <a:solidFill>
            <a:srgbClr val="FEE5CE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i-FI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aporan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suatu penyajian terstruktur dari posisi keuangan dan kinerja keuangan entitas.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Manajemen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Entitas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bertanggung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jawab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penyusunan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dan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penyajian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entitas</a:t>
            </a:r>
            <a:endParaRPr lang="id-ID" sz="2000" b="1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E19B0C-7A9A-4BF4-930F-A7516B4306B7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266498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30400" y="276225"/>
            <a:ext cx="10261600" cy="763588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Fjalla One" panose="02000506040000020004" pitchFamily="2" charset="0"/>
              </a:rPr>
              <a:t>Karakteristik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Umum</a:t>
            </a:r>
            <a:r>
              <a:rPr lang="en-US" sz="4000" dirty="0">
                <a:latin typeface="Fjalla One" panose="02000506040000020004" pitchFamily="2" charset="0"/>
              </a:rPr>
              <a:t>  </a:t>
            </a:r>
            <a:r>
              <a:rPr lang="id-ID" sz="4000" dirty="0">
                <a:latin typeface="Fjalla One" panose="02000506040000020004" pitchFamily="2" charset="0"/>
              </a:rPr>
              <a:t>Laporan Keuangan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573F800-7219-4AC0-93CB-42A39994D4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3</a:t>
            </a:fld>
            <a:endParaRPr lang="en-US" sz="1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B0358E-87B1-4300-91C1-01EDD430A1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60525" y="1295400"/>
            <a:ext cx="10531475" cy="1676400"/>
          </a:xfrm>
          <a:solidFill>
            <a:srgbClr val="FEEFE2"/>
          </a:solidFill>
        </p:spPr>
        <p:txBody>
          <a:bodyPr>
            <a:normAutofit lnSpcReduction="10000"/>
          </a:bodyPr>
          <a:lstStyle/>
          <a:p>
            <a:pPr marL="274637" indent="-350838">
              <a:lnSpc>
                <a:spcPct val="90000"/>
              </a:lnSpc>
              <a:buFont typeface="Wingdings" pitchFamily="2" charset="2"/>
              <a:buChar char="§"/>
            </a:pPr>
            <a:r>
              <a:rPr lang="id-ID" sz="1800" dirty="0">
                <a:latin typeface="+mj-lt"/>
                <a:sym typeface="Wingdings" pitchFamily="2" charset="2"/>
              </a:rPr>
              <a:t>Penyajian secara wajar dan kepatuhan terhadap SAK</a:t>
            </a:r>
            <a:endParaRPr lang="en-US" sz="1800" dirty="0">
              <a:latin typeface="+mj-lt"/>
              <a:sym typeface="Wingdings" pitchFamily="2" charset="2"/>
            </a:endParaRPr>
          </a:p>
          <a:p>
            <a:pPr marL="715963" lvl="1" indent="-350838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</a:pPr>
            <a:r>
              <a:rPr lang="en-US" sz="1800" dirty="0" err="1">
                <a:latin typeface="+mj-lt"/>
                <a:sym typeface="Wingdings" pitchFamily="2" charset="2"/>
              </a:rPr>
              <a:t>Entitas</a:t>
            </a:r>
            <a:r>
              <a:rPr lang="en-US" sz="1800" dirty="0">
                <a:latin typeface="+mj-lt"/>
                <a:sym typeface="Wingdings" pitchFamily="2" charset="2"/>
              </a:rPr>
              <a:t> yang </a:t>
            </a:r>
            <a:r>
              <a:rPr lang="en-US" sz="1800" dirty="0" err="1">
                <a:latin typeface="+mj-lt"/>
                <a:sym typeface="Wingdings" pitchFamily="2" charset="2"/>
              </a:rPr>
              <a:t>LKnya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telah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patuh</a:t>
            </a:r>
            <a:r>
              <a:rPr lang="en-US" sz="1800" dirty="0">
                <a:latin typeface="+mj-lt"/>
                <a:sym typeface="Wingdings" pitchFamily="2" charset="2"/>
              </a:rPr>
              <a:t> pada SAK, </a:t>
            </a:r>
            <a:r>
              <a:rPr lang="en-US" sz="1800" dirty="0" err="1">
                <a:latin typeface="+mj-lt"/>
                <a:sym typeface="Wingdings" pitchFamily="2" charset="2"/>
              </a:rPr>
              <a:t>membuat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pernyataan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eksplisit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kepatuhan</a:t>
            </a:r>
            <a:r>
              <a:rPr lang="en-US" sz="1800" dirty="0">
                <a:latin typeface="+mj-lt"/>
                <a:sym typeface="Wingdings" pitchFamily="2" charset="2"/>
              </a:rPr>
              <a:t> pada SAK.</a:t>
            </a:r>
          </a:p>
          <a:p>
            <a:pPr marL="715963" lvl="1" indent="-350838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</a:pPr>
            <a:r>
              <a:rPr lang="en-US" sz="1800" dirty="0" err="1">
                <a:latin typeface="+mj-lt"/>
                <a:sym typeface="Wingdings" pitchFamily="2" charset="2"/>
              </a:rPr>
              <a:t>Entitas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tidak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dapat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memperbaiki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kebijakan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akutansi</a:t>
            </a:r>
            <a:r>
              <a:rPr lang="en-US" sz="1800" dirty="0">
                <a:latin typeface="+mj-lt"/>
                <a:sym typeface="Wingdings" pitchFamily="2" charset="2"/>
              </a:rPr>
              <a:t> yang </a:t>
            </a:r>
            <a:r>
              <a:rPr lang="en-US" sz="1800" dirty="0" err="1">
                <a:latin typeface="+mj-lt"/>
                <a:sym typeface="Wingdings" pitchFamily="2" charset="2"/>
              </a:rPr>
              <a:t>tidak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tepat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dengan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pengungkapan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atau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penjelasan</a:t>
            </a:r>
            <a:endParaRPr lang="en-US" sz="1800" dirty="0">
              <a:latin typeface="+mj-lt"/>
              <a:sym typeface="Wingdings" pitchFamily="2" charset="2"/>
            </a:endParaRPr>
          </a:p>
          <a:p>
            <a:pPr marL="715963" lvl="1" indent="-350838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</a:pPr>
            <a:r>
              <a:rPr lang="en-US" sz="1800" dirty="0" err="1">
                <a:latin typeface="+mj-lt"/>
                <a:sym typeface="Wingdings" pitchFamily="2" charset="2"/>
              </a:rPr>
              <a:t>Dalam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keadaan</a:t>
            </a:r>
            <a:r>
              <a:rPr lang="en-US" sz="1800" dirty="0">
                <a:latin typeface="+mj-lt"/>
                <a:sym typeface="Wingdings" pitchFamily="2" charset="2"/>
              </a:rPr>
              <a:t> yang </a:t>
            </a:r>
            <a:r>
              <a:rPr lang="en-US" sz="1800" dirty="0" err="1">
                <a:latin typeface="+mj-lt"/>
                <a:sym typeface="Wingdings" pitchFamily="2" charset="2"/>
              </a:rPr>
              <a:t>sangat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jarang</a:t>
            </a:r>
            <a:r>
              <a:rPr lang="en-US" sz="1800" dirty="0">
                <a:latin typeface="+mj-lt"/>
                <a:sym typeface="Wingdings" pitchFamily="2" charset="2"/>
              </a:rPr>
              <a:t>, </a:t>
            </a:r>
            <a:r>
              <a:rPr lang="en-US" sz="1800" dirty="0" err="1">
                <a:latin typeface="+mj-lt"/>
                <a:sym typeface="Wingdings" pitchFamily="2" charset="2"/>
              </a:rPr>
              <a:t>ketika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manajemen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menyimpulkan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bahwa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kepatuhan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terhadap</a:t>
            </a:r>
            <a:r>
              <a:rPr lang="en-US" sz="1800" dirty="0">
                <a:latin typeface="+mj-lt"/>
                <a:sym typeface="Wingdings" pitchFamily="2" charset="2"/>
              </a:rPr>
              <a:t> PSAK </a:t>
            </a:r>
            <a:r>
              <a:rPr lang="en-US" sz="1800" dirty="0" err="1">
                <a:latin typeface="+mj-lt"/>
                <a:sym typeface="Wingdings" pitchFamily="2" charset="2"/>
              </a:rPr>
              <a:t>akan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memberikan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pemahaman</a:t>
            </a:r>
            <a:r>
              <a:rPr lang="en-US" sz="1800" dirty="0">
                <a:latin typeface="+mj-lt"/>
                <a:sym typeface="Wingdings" pitchFamily="2" charset="2"/>
              </a:rPr>
              <a:t> yang salah, </a:t>
            </a:r>
            <a:r>
              <a:rPr lang="en-US" sz="1800" dirty="0" err="1">
                <a:latin typeface="+mj-lt"/>
                <a:sym typeface="Wingdings" pitchFamily="2" charset="2"/>
              </a:rPr>
              <a:t>entitas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memberikan</a:t>
            </a:r>
            <a:r>
              <a:rPr lang="en-US" sz="1800" dirty="0">
                <a:latin typeface="+mj-lt"/>
                <a:sym typeface="Wingdings" pitchFamily="2" charset="2"/>
              </a:rPr>
              <a:t> </a:t>
            </a:r>
            <a:r>
              <a:rPr lang="en-US" sz="1800" dirty="0" err="1">
                <a:latin typeface="+mj-lt"/>
                <a:sym typeface="Wingdings" pitchFamily="2" charset="2"/>
              </a:rPr>
              <a:t>pengungkapan</a:t>
            </a:r>
            <a:r>
              <a:rPr lang="en-US" sz="1800" dirty="0">
                <a:latin typeface="+mj-lt"/>
                <a:sym typeface="Wingdings" pitchFamily="2" charset="2"/>
              </a:rPr>
              <a:t>.</a:t>
            </a:r>
            <a:endParaRPr lang="id-ID" sz="1800" dirty="0">
              <a:latin typeface="+mj-lt"/>
              <a:sym typeface="Wingdings" pitchFamily="2" charset="2"/>
            </a:endParaRPr>
          </a:p>
          <a:p>
            <a:endParaRPr lang="en-ID" sz="1800" dirty="0">
              <a:latin typeface="+mj-lt"/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F07E347-CE94-41C1-9867-C5F264FA9040}"/>
              </a:ext>
            </a:extLst>
          </p:cNvPr>
          <p:cNvSpPr txBox="1">
            <a:spLocks/>
          </p:cNvSpPr>
          <p:nvPr/>
        </p:nvSpPr>
        <p:spPr bwMode="auto">
          <a:xfrm>
            <a:off x="838201" y="3086100"/>
            <a:ext cx="10531642" cy="3068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kern="0" dirty="0" err="1">
                <a:sym typeface="Wingdings" pitchFamily="2" charset="2"/>
              </a:rPr>
              <a:t>Dalam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menyusun</a:t>
            </a:r>
            <a:r>
              <a:rPr lang="en-US" sz="1800" kern="0" dirty="0">
                <a:sym typeface="Wingdings" pitchFamily="2" charset="2"/>
              </a:rPr>
              <a:t> LK </a:t>
            </a:r>
            <a:r>
              <a:rPr lang="en-US" sz="1800" kern="0" dirty="0" err="1">
                <a:sym typeface="Wingdings" pitchFamily="2" charset="2"/>
              </a:rPr>
              <a:t>manajemen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membuat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penilaian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terhadap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kemampuan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entitas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dalam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mempertahankan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b="1" kern="0" dirty="0">
                <a:sym typeface="Wingdings" pitchFamily="2" charset="2"/>
              </a:rPr>
              <a:t>k</a:t>
            </a:r>
            <a:r>
              <a:rPr lang="id-ID" sz="1800" b="1" kern="0" dirty="0">
                <a:sym typeface="Wingdings" pitchFamily="2" charset="2"/>
              </a:rPr>
              <a:t>elangsungan usaha</a:t>
            </a:r>
            <a:r>
              <a:rPr lang="en-US" sz="1800" b="1" kern="0" dirty="0">
                <a:sym typeface="Wingdings" pitchFamily="2" charset="2"/>
              </a:rPr>
              <a:t>.</a:t>
            </a:r>
            <a:endParaRPr lang="id-ID" sz="1800" b="1" kern="0" dirty="0">
              <a:sym typeface="Wingdings" pitchFamily="2" charset="2"/>
            </a:endParaRPr>
          </a:p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kern="0" dirty="0" err="1">
                <a:sym typeface="Wingdings" pitchFamily="2" charset="2"/>
              </a:rPr>
              <a:t>Entitas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menyusun</a:t>
            </a:r>
            <a:r>
              <a:rPr lang="en-US" sz="1800" kern="0" dirty="0">
                <a:sym typeface="Wingdings" pitchFamily="2" charset="2"/>
              </a:rPr>
              <a:t> LK </a:t>
            </a:r>
            <a:r>
              <a:rPr lang="en-US" sz="1800" kern="0" dirty="0" err="1">
                <a:sym typeface="Wingdings" pitchFamily="2" charset="2"/>
              </a:rPr>
              <a:t>atas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b="1" kern="0" dirty="0">
                <a:sym typeface="Wingdings" pitchFamily="2" charset="2"/>
              </a:rPr>
              <a:t>d</a:t>
            </a:r>
            <a:r>
              <a:rPr lang="id-ID" sz="1800" b="1" kern="0" dirty="0">
                <a:sym typeface="Wingdings" pitchFamily="2" charset="2"/>
              </a:rPr>
              <a:t>asar akrual</a:t>
            </a:r>
            <a:r>
              <a:rPr lang="en-US" sz="1800" kern="0" dirty="0">
                <a:sym typeface="Wingdings" pitchFamily="2" charset="2"/>
              </a:rPr>
              <a:t>,  </a:t>
            </a:r>
            <a:r>
              <a:rPr lang="en-US" sz="1800" kern="0" dirty="0" err="1">
                <a:sym typeface="Wingdings" pitchFamily="2" charset="2"/>
              </a:rPr>
              <a:t>kecuali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laporan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arus</a:t>
            </a:r>
            <a:r>
              <a:rPr lang="en-US" sz="1800" kern="0" dirty="0">
                <a:sym typeface="Wingdings" pitchFamily="2" charset="2"/>
              </a:rPr>
              <a:t> kas</a:t>
            </a:r>
            <a:endParaRPr lang="en-US" sz="1800" b="1" kern="0" dirty="0">
              <a:sym typeface="Wingdings" pitchFamily="2" charset="2"/>
            </a:endParaRPr>
          </a:p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kern="0" dirty="0" err="1">
                <a:sym typeface="Wingdings" pitchFamily="2" charset="2"/>
              </a:rPr>
              <a:t>Entitas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menyajikan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secara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terpisah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setiap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kelas</a:t>
            </a:r>
            <a:r>
              <a:rPr lang="en-US" sz="1800" kern="0" dirty="0">
                <a:sym typeface="Wingdings" pitchFamily="2" charset="2"/>
              </a:rPr>
              <a:t> pos </a:t>
            </a:r>
            <a:r>
              <a:rPr lang="en-US" sz="1800" kern="0" dirty="0" err="1">
                <a:sym typeface="Wingdings" pitchFamily="2" charset="2"/>
              </a:rPr>
              <a:t>serupa</a:t>
            </a:r>
            <a:r>
              <a:rPr lang="en-US" sz="1800" kern="0" dirty="0">
                <a:sym typeface="Wingdings" pitchFamily="2" charset="2"/>
              </a:rPr>
              <a:t> yang </a:t>
            </a:r>
            <a:r>
              <a:rPr lang="en-US" sz="1800" b="1" kern="0" dirty="0">
                <a:sym typeface="Wingdings" pitchFamily="2" charset="2"/>
              </a:rPr>
              <a:t>m</a:t>
            </a:r>
            <a:r>
              <a:rPr lang="id-ID" sz="1800" b="1" kern="0" dirty="0">
                <a:sym typeface="Wingdings" pitchFamily="2" charset="2"/>
              </a:rPr>
              <a:t>aterial</a:t>
            </a:r>
            <a:r>
              <a:rPr lang="en-US" sz="1800" b="1" kern="0" dirty="0">
                <a:sym typeface="Wingdings" pitchFamily="2" charset="2"/>
              </a:rPr>
              <a:t> </a:t>
            </a:r>
            <a:r>
              <a:rPr lang="en-US" sz="1800" kern="0" dirty="0">
                <a:sym typeface="Wingdings" pitchFamily="2" charset="2"/>
              </a:rPr>
              <a:t> dan </a:t>
            </a:r>
            <a:r>
              <a:rPr lang="en-US" sz="1800" kern="0" dirty="0" err="1">
                <a:sym typeface="Wingdings" pitchFamily="2" charset="2"/>
              </a:rPr>
              <a:t>menyajikan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secara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terpisah</a:t>
            </a:r>
            <a:r>
              <a:rPr lang="en-US" sz="1800" kern="0" dirty="0">
                <a:sym typeface="Wingdings" pitchFamily="2" charset="2"/>
              </a:rPr>
              <a:t> pos yang </a:t>
            </a:r>
            <a:r>
              <a:rPr lang="en-US" sz="1800" kern="0" dirty="0" err="1">
                <a:sym typeface="Wingdings" pitchFamily="2" charset="2"/>
              </a:rPr>
              <a:t>memiliku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sifat</a:t>
            </a:r>
            <a:r>
              <a:rPr lang="en-US" sz="1800" kern="0" dirty="0">
                <a:sym typeface="Wingdings" pitchFamily="2" charset="2"/>
              </a:rPr>
              <a:t> dan </a:t>
            </a:r>
            <a:r>
              <a:rPr lang="en-US" sz="1800" kern="0" dirty="0" err="1">
                <a:sym typeface="Wingdings" pitchFamily="2" charset="2"/>
              </a:rPr>
              <a:t>fungsi</a:t>
            </a:r>
            <a:r>
              <a:rPr lang="en-US" sz="1800" kern="0" dirty="0">
                <a:sym typeface="Wingdings" pitchFamily="2" charset="2"/>
              </a:rPr>
              <a:t> yang </a:t>
            </a:r>
            <a:r>
              <a:rPr lang="en-US" sz="1800" kern="0" dirty="0" err="1">
                <a:sym typeface="Wingdings" pitchFamily="2" charset="2"/>
              </a:rPr>
              <a:t>tidak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serupa</a:t>
            </a:r>
            <a:r>
              <a:rPr lang="en-US" sz="1800" kern="0" dirty="0">
                <a:sym typeface="Wingdings" pitchFamily="2" charset="2"/>
              </a:rPr>
              <a:t>, </a:t>
            </a:r>
            <a:r>
              <a:rPr lang="en-US" sz="1800" kern="0" dirty="0" err="1">
                <a:sym typeface="Wingdings" pitchFamily="2" charset="2"/>
              </a:rPr>
              <a:t>kecuali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tidak</a:t>
            </a:r>
            <a:r>
              <a:rPr lang="en-US" sz="1800" kern="0" dirty="0">
                <a:sym typeface="Wingdings" pitchFamily="2" charset="2"/>
              </a:rPr>
              <a:t> material</a:t>
            </a:r>
            <a:r>
              <a:rPr lang="en-US" sz="1800" b="1" kern="0" dirty="0">
                <a:sym typeface="Wingdings" pitchFamily="2" charset="2"/>
              </a:rPr>
              <a:t>.</a:t>
            </a:r>
            <a:r>
              <a:rPr lang="id-ID" sz="1800" b="1" kern="0" dirty="0">
                <a:sym typeface="Wingdings" pitchFamily="2" charset="2"/>
              </a:rPr>
              <a:t> </a:t>
            </a:r>
            <a:endParaRPr lang="en-US" sz="1800" b="1" kern="0" dirty="0">
              <a:sym typeface="Wingdings" pitchFamily="2" charset="2"/>
            </a:endParaRPr>
          </a:p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d-ID" sz="1800" b="1" kern="0" dirty="0">
                <a:sym typeface="Wingdings" pitchFamily="2" charset="2"/>
              </a:rPr>
              <a:t>Saling hapus</a:t>
            </a:r>
            <a:r>
              <a:rPr lang="en-US" sz="1800" b="1" kern="0" dirty="0">
                <a:sym typeface="Wingdings" pitchFamily="2" charset="2"/>
              </a:rPr>
              <a:t> </a:t>
            </a:r>
            <a:r>
              <a:rPr lang="en-US" sz="1800" kern="0" dirty="0">
                <a:sym typeface="Wingdings" pitchFamily="2" charset="2"/>
              </a:rPr>
              <a:t>(asset dan </a:t>
            </a:r>
            <a:r>
              <a:rPr lang="en-US" sz="1800" kern="0" dirty="0" err="1">
                <a:sym typeface="Wingdings" pitchFamily="2" charset="2"/>
              </a:rPr>
              <a:t>liabilitas</a:t>
            </a:r>
            <a:r>
              <a:rPr lang="en-US" sz="1800" kern="0" dirty="0">
                <a:sym typeface="Wingdings" pitchFamily="2" charset="2"/>
              </a:rPr>
              <a:t>, </a:t>
            </a:r>
            <a:r>
              <a:rPr lang="en-US" sz="1800" kern="0" dirty="0" err="1">
                <a:sym typeface="Wingdings" pitchFamily="2" charset="2"/>
              </a:rPr>
              <a:t>beban</a:t>
            </a:r>
            <a:r>
              <a:rPr lang="en-US" sz="1800" kern="0" dirty="0">
                <a:sym typeface="Wingdings" pitchFamily="2" charset="2"/>
              </a:rPr>
              <a:t> dan </a:t>
            </a:r>
            <a:r>
              <a:rPr lang="en-US" sz="1800" kern="0" dirty="0" err="1">
                <a:sym typeface="Wingdings" pitchFamily="2" charset="2"/>
              </a:rPr>
              <a:t>pendapatan</a:t>
            </a:r>
            <a:r>
              <a:rPr lang="en-US" sz="1800" kern="0" dirty="0">
                <a:sym typeface="Wingdings" pitchFamily="2" charset="2"/>
              </a:rPr>
              <a:t>)</a:t>
            </a:r>
            <a:r>
              <a:rPr lang="en-US" sz="1800" b="1" kern="0" dirty="0">
                <a:sym typeface="Wingdings" pitchFamily="2" charset="2"/>
              </a:rPr>
              <a:t> </a:t>
            </a:r>
            <a:r>
              <a:rPr lang="en-US" sz="1800" b="1" kern="0" dirty="0" err="1">
                <a:sym typeface="Wingdings" pitchFamily="2" charset="2"/>
              </a:rPr>
              <a:t>tidak</a:t>
            </a:r>
            <a:r>
              <a:rPr lang="en-US" sz="1800" b="1" kern="0" dirty="0">
                <a:sym typeface="Wingdings" pitchFamily="2" charset="2"/>
              </a:rPr>
              <a:t> </a:t>
            </a:r>
            <a:r>
              <a:rPr lang="en-US" sz="1800" b="1" kern="0" dirty="0" err="1">
                <a:sym typeface="Wingdings" pitchFamily="2" charset="2"/>
              </a:rPr>
              <a:t>dilakukan</a:t>
            </a:r>
            <a:r>
              <a:rPr lang="en-US" sz="1800" b="1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kecuali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diijinkan</a:t>
            </a:r>
            <a:r>
              <a:rPr lang="en-US" sz="1800" kern="0" dirty="0">
                <a:sym typeface="Wingdings" pitchFamily="2" charset="2"/>
              </a:rPr>
              <a:t> PSAK.</a:t>
            </a:r>
            <a:endParaRPr lang="id-ID" sz="1800" b="1" kern="0" dirty="0">
              <a:sym typeface="Wingdings" pitchFamily="2" charset="2"/>
            </a:endParaRPr>
          </a:p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d-ID" sz="1800" kern="0" dirty="0">
                <a:sym typeface="Wingdings" pitchFamily="2" charset="2"/>
              </a:rPr>
              <a:t>Frekuensi pelaporan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setidaknya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secara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tahunan</a:t>
            </a:r>
            <a:r>
              <a:rPr lang="en-US" sz="1800" kern="0" dirty="0">
                <a:sym typeface="Wingdings" pitchFamily="2" charset="2"/>
              </a:rPr>
              <a:t>, </a:t>
            </a:r>
            <a:r>
              <a:rPr lang="en-US" sz="1800" kern="0" dirty="0" err="1">
                <a:sym typeface="Wingdings" pitchFamily="2" charset="2"/>
              </a:rPr>
              <a:t>jika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periode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lebih</a:t>
            </a:r>
            <a:r>
              <a:rPr lang="en-US" sz="1800" kern="0" dirty="0">
                <a:sym typeface="Wingdings" pitchFamily="2" charset="2"/>
              </a:rPr>
              <a:t> Panjang </a:t>
            </a:r>
            <a:r>
              <a:rPr lang="en-US" sz="1800" kern="0" dirty="0" err="1">
                <a:sym typeface="Wingdings" pitchFamily="2" charset="2"/>
              </a:rPr>
              <a:t>atau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lebih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pendek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dari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satu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tahun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harus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diberikan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harus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diberikan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pengungkapan</a:t>
            </a:r>
            <a:r>
              <a:rPr lang="en-US" sz="1800" kern="0" dirty="0">
                <a:sym typeface="Wingdings" pitchFamily="2" charset="2"/>
              </a:rPr>
              <a:t>.</a:t>
            </a:r>
            <a:endParaRPr lang="id-ID" sz="1800" kern="0" dirty="0">
              <a:sym typeface="Wingdings" pitchFamily="2" charset="2"/>
            </a:endParaRPr>
          </a:p>
          <a:p>
            <a:pPr marL="354013" indent="-35401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kern="0" dirty="0" err="1">
                <a:sym typeface="Wingdings" pitchFamily="2" charset="2"/>
              </a:rPr>
              <a:t>Penyajian</a:t>
            </a:r>
            <a:r>
              <a:rPr lang="en-US" sz="1800" kern="0" dirty="0">
                <a:sym typeface="Wingdings" pitchFamily="2" charset="2"/>
              </a:rPr>
              <a:t> dan </a:t>
            </a:r>
            <a:r>
              <a:rPr lang="en-US" sz="1800" kern="0" dirty="0" err="1">
                <a:sym typeface="Wingdings" pitchFamily="2" charset="2"/>
              </a:rPr>
              <a:t>klasifikasi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dalam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harus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konsisten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kecuali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terjadi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perubahan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dala</a:t>
            </a:r>
            <a:r>
              <a:rPr lang="en-US" sz="1800" kern="0" dirty="0">
                <a:sym typeface="Wingdings" pitchFamily="2" charset="2"/>
              </a:rPr>
              <a:t>, </a:t>
            </a:r>
            <a:r>
              <a:rPr lang="en-US" sz="1800" kern="0" dirty="0" err="1">
                <a:sym typeface="Wingdings" pitchFamily="2" charset="2"/>
              </a:rPr>
              <a:t>operasi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entitas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atau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perubahan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tersebut</a:t>
            </a:r>
            <a:r>
              <a:rPr lang="en-US" sz="1800" kern="0" dirty="0">
                <a:sym typeface="Wingdings" pitchFamily="2" charset="2"/>
              </a:rPr>
              <a:t> </a:t>
            </a:r>
            <a:r>
              <a:rPr lang="en-US" sz="1800" kern="0" dirty="0" err="1">
                <a:sym typeface="Wingdings" pitchFamily="2" charset="2"/>
              </a:rPr>
              <a:t>disyaratkan</a:t>
            </a:r>
            <a:r>
              <a:rPr lang="en-US" sz="1800" kern="0" dirty="0">
                <a:sym typeface="Wingdings" pitchFamily="2" charset="2"/>
              </a:rPr>
              <a:t> oleh </a:t>
            </a:r>
            <a:r>
              <a:rPr lang="en-US" sz="1800" kern="0" dirty="0" err="1">
                <a:sym typeface="Wingdings" pitchFamily="2" charset="2"/>
              </a:rPr>
              <a:t>suatu</a:t>
            </a:r>
            <a:r>
              <a:rPr lang="en-US" sz="1800" kern="0" dirty="0">
                <a:sym typeface="Wingdings" pitchFamily="2" charset="2"/>
              </a:rPr>
              <a:t> PSAK.</a:t>
            </a:r>
            <a:endParaRPr lang="id-ID" sz="1800" kern="0" dirty="0">
              <a:sym typeface="Wingdings" pitchFamily="2" charset="2"/>
            </a:endParaRPr>
          </a:p>
          <a:p>
            <a:endParaRPr lang="en-ID" sz="1800" kern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5E6540-23AF-4B7F-9DFD-F054FED501DB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94981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32674A-395E-43AE-B882-FD6C0F587D8F}"/>
              </a:ext>
            </a:extLst>
          </p:cNvPr>
          <p:cNvSpPr/>
          <p:nvPr/>
        </p:nvSpPr>
        <p:spPr bwMode="auto">
          <a:xfrm>
            <a:off x="1066800" y="3982559"/>
            <a:ext cx="10134600" cy="2169588"/>
          </a:xfrm>
          <a:prstGeom prst="rect">
            <a:avLst/>
          </a:prstGeom>
          <a:solidFill>
            <a:srgbClr val="FFD1D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000" dirty="0">
                <a:latin typeface="+mj-lt"/>
              </a:rPr>
              <a:t>Entitas dapat menyajikan informasi komparatif sebagai tambahan sepanjang informasi tersebut disusun sesuai PSAK/</a:t>
            </a:r>
            <a:r>
              <a:rPr lang="it-IT" sz="2000" dirty="0">
                <a:latin typeface="+mj-lt"/>
              </a:rPr>
              <a:t>ISAK. 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</a:rPr>
              <a:t>Informasi komparatif terdiri satu atau lebih </a:t>
            </a:r>
            <a:r>
              <a:rPr lang="en-US" sz="2000" dirty="0">
                <a:latin typeface="+mj-lt"/>
              </a:rPr>
              <a:t>LK</a:t>
            </a:r>
            <a:r>
              <a:rPr lang="id-ID" sz="2000" dirty="0">
                <a:latin typeface="+mj-lt"/>
              </a:rPr>
              <a:t>, namun tidak </a:t>
            </a:r>
            <a:r>
              <a:rPr lang="en-US" sz="2000" dirty="0">
                <a:latin typeface="+mj-lt"/>
              </a:rPr>
              <a:t>LK </a:t>
            </a:r>
            <a:r>
              <a:rPr lang="id-ID" sz="2000" dirty="0">
                <a:latin typeface="+mj-lt"/>
              </a:rPr>
              <a:t>lengkap. </a:t>
            </a:r>
            <a:endParaRPr lang="en-US" sz="2000" dirty="0">
              <a:latin typeface="+mj-lt"/>
            </a:endParaRP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E</a:t>
            </a:r>
            <a:r>
              <a:rPr lang="id-ID" sz="2000" dirty="0">
                <a:latin typeface="+mj-lt"/>
              </a:rPr>
              <a:t>ntitas tidak disyaratkan untuk menyajikan </a:t>
            </a:r>
            <a:r>
              <a:rPr lang="en-US" sz="2000" dirty="0" err="1">
                <a:latin typeface="+mj-lt"/>
              </a:rPr>
              <a:t>seluruh</a:t>
            </a:r>
            <a:r>
              <a:rPr lang="en-US" sz="2000" dirty="0">
                <a:latin typeface="+mj-lt"/>
              </a:rPr>
              <a:t> LK </a:t>
            </a:r>
            <a:r>
              <a:rPr lang="en-US" sz="2000" dirty="0" err="1">
                <a:latin typeface="+mj-lt"/>
              </a:rPr>
              <a:t>sebagai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komparatif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tambahan</a:t>
            </a:r>
            <a:r>
              <a:rPr lang="en-US" sz="2000" dirty="0">
                <a:latin typeface="+mj-lt"/>
              </a:rPr>
              <a:t>. 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id-ID" sz="2000" dirty="0">
                <a:latin typeface="+mj-lt"/>
              </a:rPr>
              <a:t>Entitas disyaratkan menyajikan, dalam catatan atas laporan keuangan, informasi komparatif </a:t>
            </a:r>
            <a:r>
              <a:rPr lang="es-ES" sz="2000" dirty="0">
                <a:latin typeface="+mj-lt"/>
              </a:rPr>
              <a:t>yang </a:t>
            </a:r>
            <a:r>
              <a:rPr lang="es-ES" sz="2000" dirty="0" err="1">
                <a:latin typeface="+mj-lt"/>
              </a:rPr>
              <a:t>terkait</a:t>
            </a:r>
            <a:r>
              <a:rPr lang="es-ES" sz="2000" dirty="0">
                <a:latin typeface="+mj-lt"/>
              </a:rPr>
              <a:t> </a:t>
            </a:r>
            <a:r>
              <a:rPr lang="es-ES" sz="2000" dirty="0" err="1">
                <a:latin typeface="+mj-lt"/>
              </a:rPr>
              <a:t>dengan</a:t>
            </a:r>
            <a:r>
              <a:rPr lang="es-ES" sz="2000" dirty="0">
                <a:latin typeface="+mj-lt"/>
              </a:rPr>
              <a:t> </a:t>
            </a:r>
            <a:r>
              <a:rPr lang="es-ES" sz="2000" dirty="0" err="1">
                <a:latin typeface="+mj-lt"/>
              </a:rPr>
              <a:t>laporan</a:t>
            </a:r>
            <a:r>
              <a:rPr lang="es-ES" sz="2000" dirty="0">
                <a:latin typeface="+mj-lt"/>
              </a:rPr>
              <a:t> </a:t>
            </a:r>
            <a:r>
              <a:rPr lang="es-ES" sz="2000" dirty="0" err="1">
                <a:latin typeface="+mj-lt"/>
              </a:rPr>
              <a:t>tambahan</a:t>
            </a:r>
            <a:r>
              <a:rPr lang="es-ES" sz="2000" dirty="0">
                <a:latin typeface="+mj-lt"/>
              </a:rPr>
              <a:t>.</a:t>
            </a:r>
            <a:endParaRPr lang="en-US" sz="2000" dirty="0">
              <a:latin typeface="+mj-lt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9900" y="454668"/>
            <a:ext cx="8008400" cy="794400"/>
          </a:xfrm>
        </p:spPr>
        <p:txBody>
          <a:bodyPr anchor="ctr" anchorCtr="0">
            <a:noAutofit/>
          </a:bodyPr>
          <a:lstStyle/>
          <a:p>
            <a:pPr algn="ctr"/>
            <a:r>
              <a:rPr lang="id-ID" sz="4400" dirty="0">
                <a:latin typeface="Fjalla One" panose="02000506040000020004" pitchFamily="2" charset="0"/>
              </a:rPr>
              <a:t>Informasi Komparatif</a:t>
            </a:r>
            <a:endParaRPr lang="en-US" sz="4400" dirty="0">
              <a:latin typeface="Fjalla One" panose="02000506040000020004" pitchFamily="2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26E2345-88B1-4258-B0A6-65472A73B2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4</a:t>
            </a:fld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23C03-4C40-4F48-935E-5B979E56942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3F8CCE-6D49-4F6C-8E6B-49C30ACE43E6}"/>
              </a:ext>
            </a:extLst>
          </p:cNvPr>
          <p:cNvSpPr/>
          <p:nvPr/>
        </p:nvSpPr>
        <p:spPr bwMode="auto">
          <a:xfrm>
            <a:off x="1066800" y="1449594"/>
            <a:ext cx="10134600" cy="2362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d-ID" sz="2000" dirty="0">
                <a:latin typeface="+mj-lt"/>
              </a:rPr>
              <a:t>Entitas menyajikan informasi komparatif terkait dengan periode sebelumnya untuk seluruh laporan keuangan periode berjalan, kecuali diizinkan atau disyaratkan lain oleh SAK. </a:t>
            </a:r>
            <a:endParaRPr lang="en-US" sz="2000" dirty="0">
              <a:latin typeface="+mj-lt"/>
            </a:endParaRPr>
          </a:p>
          <a:p>
            <a:pPr marL="635000" lvl="1" indent="-285750"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d-ID" sz="2000" dirty="0">
                <a:latin typeface="+mj-lt"/>
              </a:rPr>
              <a:t>Informasi komparatif ya</a:t>
            </a:r>
            <a:r>
              <a:rPr lang="en-US" sz="2000" dirty="0">
                <a:latin typeface="+mj-lt"/>
              </a:rPr>
              <a:t>n</a:t>
            </a:r>
            <a:r>
              <a:rPr lang="id-ID" sz="2000" dirty="0">
                <a:latin typeface="+mj-lt"/>
              </a:rPr>
              <a:t>g bersifat naratif dan deskriptif dari laporan keuangan periode sebelumnya diungkapkan jika relevan.</a:t>
            </a:r>
            <a:endParaRPr lang="en-US" sz="2000" dirty="0">
              <a:latin typeface="+mj-lt"/>
            </a:endParaRPr>
          </a:p>
          <a:p>
            <a:pPr marL="635000" lvl="1" indent="-285750"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fi-FI" sz="2000" dirty="0">
                <a:latin typeface="+mj-lt"/>
              </a:rPr>
              <a:t>Entitas menyajikan minimal, dua laporan posisi keuangan, dua</a:t>
            </a:r>
            <a:r>
              <a:rPr lang="id-ID" sz="2000" dirty="0">
                <a:latin typeface="+mj-lt"/>
              </a:rPr>
              <a:t> laporan laba rugi dan penghasilan komprehensif lain, dua laporan laba rugi terpisah (jika disajikan), dua laporan arus kas dan dua laporan perubahan ekuitas, serta catatan atas laporan keuangan terkait. </a:t>
            </a:r>
          </a:p>
          <a:p>
            <a:pPr marL="0" marR="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0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86E28C-88EE-4D0F-834E-9A1D378F6D6C}"/>
              </a:ext>
            </a:extLst>
          </p:cNvPr>
          <p:cNvSpPr txBox="1">
            <a:spLocks/>
          </p:cNvSpPr>
          <p:nvPr/>
        </p:nvSpPr>
        <p:spPr>
          <a:xfrm>
            <a:off x="1981200" y="152400"/>
            <a:ext cx="8534400" cy="127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40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>
              <a:lnSpc>
                <a:spcPct val="90000"/>
              </a:lnSpc>
            </a:pPr>
            <a:r>
              <a:rPr lang="id-ID" sz="2800" kern="0" dirty="0">
                <a:solidFill>
                  <a:schemeClr val="tx1"/>
                </a:solidFill>
              </a:rPr>
              <a:t>Perubahan Kebijakan Akuntansi, Penyajian </a:t>
            </a:r>
            <a:r>
              <a:rPr lang="en-US" sz="2800" kern="0" dirty="0">
                <a:solidFill>
                  <a:schemeClr val="tx1"/>
                </a:solidFill>
              </a:rPr>
              <a:t>K</a:t>
            </a:r>
            <a:r>
              <a:rPr lang="id-ID" sz="2800" kern="0" dirty="0">
                <a:solidFill>
                  <a:schemeClr val="tx1"/>
                </a:solidFill>
              </a:rPr>
              <a:t>embali, </a:t>
            </a:r>
            <a:r>
              <a:rPr lang="en-US" sz="2800" kern="0" dirty="0">
                <a:solidFill>
                  <a:schemeClr val="tx1"/>
                </a:solidFill>
              </a:rPr>
              <a:t>R</a:t>
            </a:r>
            <a:r>
              <a:rPr lang="id-ID" sz="2800" kern="0" dirty="0">
                <a:solidFill>
                  <a:schemeClr val="tx1"/>
                </a:solidFill>
              </a:rPr>
              <a:t>etrospektif atau </a:t>
            </a:r>
            <a:r>
              <a:rPr lang="en-US" sz="2800" kern="0" dirty="0">
                <a:solidFill>
                  <a:schemeClr val="tx1"/>
                </a:solidFill>
              </a:rPr>
              <a:t>R</a:t>
            </a:r>
            <a:r>
              <a:rPr lang="id-ID" sz="2800" kern="0" dirty="0">
                <a:solidFill>
                  <a:schemeClr val="tx1"/>
                </a:solidFill>
              </a:rPr>
              <a:t>eklasifikasi</a:t>
            </a:r>
            <a:endParaRPr lang="en-US" sz="2800" kern="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7731C17-7A7B-4B21-99EB-B5EED4BA4CF6}"/>
              </a:ext>
            </a:extLst>
          </p:cNvPr>
          <p:cNvSpPr txBox="1">
            <a:spLocks/>
          </p:cNvSpPr>
          <p:nvPr/>
        </p:nvSpPr>
        <p:spPr>
          <a:xfrm>
            <a:off x="838200" y="1600200"/>
            <a:ext cx="10210800" cy="4811460"/>
          </a:xfr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2425" indent="-352425" defTabSz="914400">
              <a:spcBef>
                <a:spcPts val="3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i-FI" sz="2000" kern="0" dirty="0">
                <a:latin typeface="+mj-lt"/>
              </a:rPr>
              <a:t>Entitas menyajikan laporan posisi keuangan </a:t>
            </a:r>
            <a:r>
              <a:rPr lang="id-ID" sz="2000" kern="0" dirty="0">
                <a:latin typeface="+mj-lt"/>
              </a:rPr>
              <a:t>ketiga pada posisi awal periode </a:t>
            </a:r>
            <a:r>
              <a:rPr lang="en-US" sz="2000" kern="0" dirty="0" err="1">
                <a:latin typeface="+mj-lt"/>
              </a:rPr>
              <a:t>terdekat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sebelumnya</a:t>
            </a:r>
            <a:r>
              <a:rPr lang="en-US" sz="2000" kern="0" dirty="0">
                <a:latin typeface="+mj-lt"/>
              </a:rPr>
              <a:t> </a:t>
            </a:r>
            <a:r>
              <a:rPr lang="id-ID" sz="2000" kern="0" dirty="0">
                <a:latin typeface="+mj-lt"/>
              </a:rPr>
              <a:t>sebagai tambahan laporan keuangan komparatif minimum jika:</a:t>
            </a:r>
          </a:p>
          <a:p>
            <a:pPr marL="800100" lvl="1" indent="-342900" defTabSz="914400">
              <a:spcBef>
                <a:spcPts val="300"/>
              </a:spcBef>
              <a:buSzPct val="100000"/>
              <a:buFont typeface="+mj-lt"/>
              <a:buAutoNum type="alphaLcPeriod"/>
            </a:pPr>
            <a:r>
              <a:rPr lang="id-ID" sz="2000" kern="0" dirty="0">
                <a:latin typeface="+mj-lt"/>
              </a:rPr>
              <a:t>entitas menerapkan kebijakan akuntansi secara retrospektif, </a:t>
            </a:r>
            <a:r>
              <a:rPr lang="pt-BR" sz="2000" kern="0" dirty="0">
                <a:latin typeface="+mj-lt"/>
              </a:rPr>
              <a:t>membuat penyajian kembali retrospektif atas pos-pos dalam</a:t>
            </a:r>
            <a:r>
              <a:rPr lang="id-ID" sz="2000" kern="0" dirty="0">
                <a:latin typeface="+mj-lt"/>
              </a:rPr>
              <a:t> laporan keuangan atau reklasifikasi pos-pos dalam laporan keuangan; dan</a:t>
            </a:r>
            <a:r>
              <a:rPr lang="en-US" sz="2000" kern="0" dirty="0">
                <a:latin typeface="+mj-lt"/>
              </a:rPr>
              <a:t>-0pppppppppppppp</a:t>
            </a:r>
            <a:endParaRPr lang="id-ID" sz="2000" kern="0" dirty="0">
              <a:latin typeface="+mj-lt"/>
            </a:endParaRPr>
          </a:p>
          <a:p>
            <a:pPr marL="800100" lvl="1" indent="-342900" defTabSz="914400">
              <a:spcBef>
                <a:spcPts val="300"/>
              </a:spcBef>
              <a:buSzPct val="100000"/>
              <a:buFont typeface="+mj-lt"/>
              <a:buAutoNum type="alphaLcPeriod"/>
            </a:pPr>
            <a:r>
              <a:rPr lang="id-ID" sz="2000" kern="0" dirty="0">
                <a:latin typeface="+mj-lt"/>
              </a:rPr>
              <a:t>penerapan retrospektif, penyajian kembali retropsektif atau reklasifikasi memiliki dampak material atas informasi dalam laporan posisi keuangan pada awal periode sebelumnya.</a:t>
            </a:r>
          </a:p>
          <a:p>
            <a:pPr marL="352425" indent="-352425" defTabSz="9144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id-ID" sz="2000" kern="0" dirty="0">
                <a:latin typeface="+mj-lt"/>
              </a:rPr>
              <a:t>Entitas </a:t>
            </a:r>
            <a:r>
              <a:rPr lang="fi-FI" sz="2000" kern="0" dirty="0">
                <a:latin typeface="+mj-lt"/>
              </a:rPr>
              <a:t>menyajikan tiga laporan posisi keuangan pada:</a:t>
            </a:r>
          </a:p>
          <a:p>
            <a:pPr marL="914400" lvl="1" indent="-457200" defTabSz="914400">
              <a:spcBef>
                <a:spcPts val="300"/>
              </a:spcBef>
              <a:buFont typeface="+mj-lt"/>
              <a:buAutoNum type="alphaLcPeriod"/>
            </a:pPr>
            <a:r>
              <a:rPr lang="id-ID" sz="2000" kern="0" dirty="0">
                <a:latin typeface="+mj-lt"/>
              </a:rPr>
              <a:t>akhir periode berjalan;</a:t>
            </a:r>
          </a:p>
          <a:p>
            <a:pPr marL="914400" lvl="1" indent="-457200" defTabSz="914400">
              <a:spcBef>
                <a:spcPts val="300"/>
              </a:spcBef>
              <a:buFont typeface="+mj-lt"/>
              <a:buAutoNum type="alphaLcPeriod"/>
            </a:pPr>
            <a:r>
              <a:rPr lang="id-ID" sz="2000" kern="0" dirty="0">
                <a:latin typeface="+mj-lt"/>
              </a:rPr>
              <a:t>akhir periode sebelumnya; dan</a:t>
            </a:r>
          </a:p>
          <a:p>
            <a:pPr marL="914400" lvl="1" indent="-457200" defTabSz="914400">
              <a:spcBef>
                <a:spcPts val="300"/>
              </a:spcBef>
              <a:buFont typeface="+mj-lt"/>
              <a:buAutoNum type="alphaLcPeriod"/>
            </a:pPr>
            <a:r>
              <a:rPr lang="id-ID" sz="2000" kern="0" dirty="0">
                <a:latin typeface="+mj-lt"/>
              </a:rPr>
              <a:t>awal periode</a:t>
            </a:r>
            <a:endParaRPr lang="en-US" sz="2000" kern="0" dirty="0">
              <a:latin typeface="+mj-lt"/>
            </a:endParaRPr>
          </a:p>
          <a:p>
            <a:pPr marL="352425" lvl="1" indent="-352425" defTabSz="9144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2000" kern="0" dirty="0">
                <a:latin typeface="+mj-lt"/>
              </a:rPr>
              <a:t>Jika </a:t>
            </a:r>
            <a:r>
              <a:rPr lang="en-US" sz="2000" kern="0" dirty="0" err="1">
                <a:latin typeface="+mj-lt"/>
              </a:rPr>
              <a:t>entias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merubah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penyajian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atau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pengklasifikasian</a:t>
            </a:r>
            <a:r>
              <a:rPr lang="en-US" sz="2000" kern="0" dirty="0">
                <a:latin typeface="+mj-lt"/>
              </a:rPr>
              <a:t>, </a:t>
            </a:r>
            <a:r>
              <a:rPr lang="en-US" sz="2000" kern="0" dirty="0" err="1">
                <a:latin typeface="+mj-lt"/>
              </a:rPr>
              <a:t>entitas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mengungkapkan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sifat</a:t>
            </a:r>
            <a:r>
              <a:rPr lang="en-US" sz="2000" kern="0" dirty="0">
                <a:latin typeface="+mj-lt"/>
              </a:rPr>
              <a:t>, </a:t>
            </a:r>
            <a:r>
              <a:rPr lang="en-US" sz="2000" kern="0" dirty="0" err="1">
                <a:latin typeface="+mj-lt"/>
              </a:rPr>
              <a:t>jumlah</a:t>
            </a:r>
            <a:r>
              <a:rPr lang="en-US" sz="2000" kern="0" dirty="0">
                <a:latin typeface="+mj-lt"/>
              </a:rPr>
              <a:t> dan </a:t>
            </a:r>
            <a:r>
              <a:rPr lang="en-US" sz="2000" kern="0" dirty="0" err="1">
                <a:latin typeface="+mj-lt"/>
              </a:rPr>
              <a:t>alasan</a:t>
            </a:r>
            <a:r>
              <a:rPr lang="en-US" sz="2000" kern="0" dirty="0">
                <a:latin typeface="+mj-lt"/>
              </a:rPr>
              <a:t> </a:t>
            </a:r>
            <a:r>
              <a:rPr lang="en-US" sz="2000" kern="0" dirty="0" err="1">
                <a:latin typeface="+mj-lt"/>
              </a:rPr>
              <a:t>reklasifikasi</a:t>
            </a:r>
            <a:r>
              <a:rPr lang="fi-FI" sz="2000" kern="0" dirty="0">
                <a:latin typeface="+mj-lt"/>
              </a:rPr>
              <a:t>.</a:t>
            </a:r>
            <a:endParaRPr lang="en-US" sz="20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991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6D86C8-1AD6-4DBC-B114-AF9D2B195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76200"/>
            <a:ext cx="838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5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48DC0AB-2015-41C1-B90D-78C2AFED4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0" y="594622"/>
            <a:ext cx="7543800" cy="929378"/>
          </a:xfrm>
        </p:spPr>
        <p:txBody>
          <a:bodyPr anchor="ctr" anchorCtr="0"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Struktur</a:t>
            </a:r>
            <a:r>
              <a:rPr lang="en-US" sz="3600" dirty="0">
                <a:latin typeface="Fjalla One" panose="02000506040000020004" pitchFamily="2" charset="0"/>
              </a:rPr>
              <a:t> dan Isi </a:t>
            </a:r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Keuangan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C39C4D-9D21-44A6-BA44-6D2886C6B980}"/>
              </a:ext>
            </a:extLst>
          </p:cNvPr>
          <p:cNvSpPr txBox="1">
            <a:spLocks/>
          </p:cNvSpPr>
          <p:nvPr/>
        </p:nvSpPr>
        <p:spPr>
          <a:xfrm>
            <a:off x="914400" y="2209800"/>
            <a:ext cx="7548880" cy="3429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spcBef>
                <a:spcPts val="600"/>
              </a:spcBef>
            </a:pPr>
            <a:r>
              <a:rPr lang="en-US" sz="2000" b="1" kern="0" dirty="0" err="1">
                <a:latin typeface="+mn-lt"/>
              </a:rPr>
              <a:t>Indentifikasi</a:t>
            </a:r>
            <a:r>
              <a:rPr lang="en-US" sz="2000" b="1" kern="0" dirty="0">
                <a:latin typeface="+mn-lt"/>
              </a:rPr>
              <a:t> </a:t>
            </a:r>
            <a:r>
              <a:rPr lang="en-US" sz="2000" b="1" kern="0" dirty="0" err="1">
                <a:latin typeface="+mn-lt"/>
              </a:rPr>
              <a:t>Laporan</a:t>
            </a:r>
            <a:r>
              <a:rPr lang="en-US" sz="2000" b="1" kern="0" dirty="0">
                <a:latin typeface="+mn-lt"/>
              </a:rPr>
              <a:t> </a:t>
            </a:r>
            <a:r>
              <a:rPr lang="en-US" sz="2000" b="1" kern="0" dirty="0" err="1">
                <a:latin typeface="+mn-lt"/>
              </a:rPr>
              <a:t>Keuangan</a:t>
            </a:r>
            <a:endParaRPr lang="en-US" sz="2000" b="1" kern="0" dirty="0">
              <a:latin typeface="+mn-lt"/>
            </a:endParaRPr>
          </a:p>
          <a:p>
            <a:pPr marL="342900" indent="-34290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d-ID" sz="2000" kern="0" dirty="0">
                <a:latin typeface="+mn-lt"/>
              </a:rPr>
              <a:t>Entitas </a:t>
            </a:r>
            <a:r>
              <a:rPr lang="en-US" sz="2000" kern="0" dirty="0" err="1">
                <a:latin typeface="+mn-lt"/>
              </a:rPr>
              <a:t>mengidientifikasikan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laporan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keuangan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secara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jelas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membedakan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dari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lain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dokumen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publikasi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sama</a:t>
            </a:r>
            <a:endParaRPr lang="en-US" sz="2000" kern="0" dirty="0">
              <a:latin typeface="+mn-lt"/>
            </a:endParaRPr>
          </a:p>
          <a:p>
            <a:pPr marL="342900" indent="-34290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Menyajikan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berikut</a:t>
            </a:r>
            <a:r>
              <a:rPr lang="en-US" sz="2000" kern="0" dirty="0">
                <a:latin typeface="+mn-lt"/>
              </a:rPr>
              <a:t>:</a:t>
            </a:r>
          </a:p>
          <a:p>
            <a:pPr marL="719138" lvl="1" indent="-366713" defTabSz="914400">
              <a:buFont typeface="Arial" panose="020B0604020202020204" pitchFamily="34" charset="0"/>
              <a:buChar char="•"/>
            </a:pPr>
            <a:r>
              <a:rPr lang="en-US" sz="2000" kern="0" dirty="0">
                <a:latin typeface="+mn-lt"/>
              </a:rPr>
              <a:t>Nama </a:t>
            </a:r>
            <a:r>
              <a:rPr lang="en-US" sz="2000" kern="0" dirty="0" err="1">
                <a:latin typeface="+mn-lt"/>
              </a:rPr>
              <a:t>entitas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periode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laporan</a:t>
            </a:r>
            <a:r>
              <a:rPr lang="en-US" sz="2000" kern="0" dirty="0">
                <a:latin typeface="+mn-lt"/>
              </a:rPr>
              <a:t> </a:t>
            </a:r>
          </a:p>
          <a:p>
            <a:pPr marL="719138" lvl="1" indent="-366713" defTabSz="914400"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Apakah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laporan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satu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atau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kelompok</a:t>
            </a:r>
            <a:endParaRPr lang="en-US" sz="2000" kern="0" dirty="0">
              <a:latin typeface="+mn-lt"/>
            </a:endParaRPr>
          </a:p>
          <a:p>
            <a:pPr marL="719138" lvl="1" indent="-366713" defTabSz="914400"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Tanggal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akhir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periode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atau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periode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dicakup</a:t>
            </a:r>
            <a:r>
              <a:rPr lang="en-US" sz="2000" kern="0" dirty="0">
                <a:latin typeface="+mn-lt"/>
              </a:rPr>
              <a:t>.</a:t>
            </a:r>
          </a:p>
          <a:p>
            <a:pPr marL="719138" lvl="1" indent="-366713" defTabSz="914400">
              <a:buFont typeface="Arial" panose="020B0604020202020204" pitchFamily="34" charset="0"/>
              <a:buChar char="•"/>
            </a:pPr>
            <a:r>
              <a:rPr lang="en-US" sz="2000" kern="0" dirty="0">
                <a:latin typeface="+mn-lt"/>
              </a:rPr>
              <a:t>Mata uang </a:t>
            </a:r>
            <a:r>
              <a:rPr lang="en-US" sz="2000" kern="0" dirty="0" err="1">
                <a:latin typeface="+mn-lt"/>
              </a:rPr>
              <a:t>pelaporan</a:t>
            </a:r>
            <a:endParaRPr lang="en-US" sz="2000" kern="0" dirty="0">
              <a:latin typeface="+mn-lt"/>
            </a:endParaRPr>
          </a:p>
          <a:p>
            <a:pPr marL="719138" lvl="1" indent="-366713" defTabSz="914400"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Pembulatan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digunakan</a:t>
            </a:r>
            <a:endParaRPr lang="en-US" sz="2000" kern="0" dirty="0">
              <a:latin typeface="+mn-lt"/>
            </a:endParaRPr>
          </a:p>
          <a:p>
            <a:pPr marL="349250" lvl="1" defTabSz="914400">
              <a:spcBef>
                <a:spcPts val="600"/>
              </a:spcBef>
            </a:pPr>
            <a:endParaRPr lang="id-ID" sz="20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FDB33D-47D6-418E-AAA9-949711EED0AD}"/>
              </a:ext>
            </a:extLst>
          </p:cNvPr>
          <p:cNvSpPr txBox="1">
            <a:spLocks/>
          </p:cNvSpPr>
          <p:nvPr/>
        </p:nvSpPr>
        <p:spPr bwMode="auto">
          <a:xfrm>
            <a:off x="914400" y="1524000"/>
            <a:ext cx="9353006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 err="1"/>
              <a:t>Pengungkapan</a:t>
            </a:r>
            <a:r>
              <a:rPr lang="en-US" sz="2000" kern="0" dirty="0"/>
              <a:t> </a:t>
            </a:r>
            <a:r>
              <a:rPr lang="en-US" sz="2000" kern="0" dirty="0" err="1"/>
              <a:t>arti</a:t>
            </a:r>
            <a:r>
              <a:rPr lang="en-US" sz="2000" kern="0" dirty="0"/>
              <a:t> </a:t>
            </a:r>
            <a:r>
              <a:rPr lang="en-US" sz="2000" kern="0" dirty="0" err="1"/>
              <a:t>luas</a:t>
            </a:r>
            <a:r>
              <a:rPr lang="en-US" sz="2000" kern="0" dirty="0"/>
              <a:t> </a:t>
            </a:r>
            <a:r>
              <a:rPr lang="en-US" sz="2000" kern="0" dirty="0" err="1"/>
              <a:t>yaitu</a:t>
            </a:r>
            <a:r>
              <a:rPr lang="en-US" sz="2000" kern="0" dirty="0"/>
              <a:t> </a:t>
            </a:r>
            <a:r>
              <a:rPr lang="en-US" sz="2000" kern="0" dirty="0" err="1"/>
              <a:t>penyajian</a:t>
            </a:r>
            <a:r>
              <a:rPr lang="en-US" sz="2000" kern="0" dirty="0"/>
              <a:t> </a:t>
            </a:r>
            <a:r>
              <a:rPr lang="en-US" sz="2000" kern="0" dirty="0" err="1"/>
              <a:t>dalam</a:t>
            </a:r>
            <a:r>
              <a:rPr lang="en-US" sz="2000" kern="0" dirty="0"/>
              <a:t> LK </a:t>
            </a:r>
            <a:r>
              <a:rPr lang="en-US" sz="2000" kern="0" dirty="0" err="1"/>
              <a:t>atau</a:t>
            </a:r>
            <a:r>
              <a:rPr lang="en-US" sz="2000" kern="0" dirty="0"/>
              <a:t> </a:t>
            </a:r>
            <a:r>
              <a:rPr lang="en-US" sz="2000" kern="0" dirty="0" err="1"/>
              <a:t>pengungkapan</a:t>
            </a:r>
            <a:r>
              <a:rPr lang="en-US" sz="2000" kern="0" dirty="0"/>
              <a:t> </a:t>
            </a:r>
            <a:r>
              <a:rPr lang="en-US" sz="2000" kern="0" dirty="0" err="1"/>
              <a:t>dalam</a:t>
            </a:r>
            <a:r>
              <a:rPr lang="en-US" sz="2000" kern="0" dirty="0"/>
              <a:t> CALK</a:t>
            </a:r>
            <a:endParaRPr lang="id-ID" sz="2000" kern="0" dirty="0"/>
          </a:p>
        </p:txBody>
      </p:sp>
    </p:spTree>
    <p:extLst>
      <p:ext uri="{BB962C8B-B14F-4D97-AF65-F5344CB8AC3E}">
        <p14:creationId xmlns:p14="http://schemas.microsoft.com/office/powerpoint/2010/main" val="342000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CB46C1-C7F5-47E8-8780-8075EF3A9B97}"/>
              </a:ext>
            </a:extLst>
          </p:cNvPr>
          <p:cNvSpPr txBox="1">
            <a:spLocks/>
          </p:cNvSpPr>
          <p:nvPr/>
        </p:nvSpPr>
        <p:spPr>
          <a:xfrm>
            <a:off x="1493978" y="368089"/>
            <a:ext cx="9204044" cy="81301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id-ID" sz="4000" kern="0" dirty="0">
                <a:latin typeface="Fjalla One" panose="02000506040000020004" pitchFamily="2" charset="0"/>
              </a:rPr>
              <a:t>Laporan Posisi Keuangan</a:t>
            </a:r>
            <a:endParaRPr lang="en-ID" sz="4000" kern="0" dirty="0">
              <a:latin typeface="Fjalla One" panose="02000506040000020004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87EB4CB-34A1-4F29-9871-49EDA2F3E4FB}"/>
              </a:ext>
            </a:extLst>
          </p:cNvPr>
          <p:cNvSpPr txBox="1">
            <a:spLocks/>
          </p:cNvSpPr>
          <p:nvPr/>
        </p:nvSpPr>
        <p:spPr>
          <a:xfrm>
            <a:off x="914400" y="1409700"/>
            <a:ext cx="7239000" cy="49911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minimal yang </a:t>
            </a:r>
            <a:r>
              <a:rPr lang="en-US" sz="2000" kern="0" dirty="0" err="1">
                <a:latin typeface="+mn-lt"/>
              </a:rPr>
              <a:t>disajikan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laporan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keuangan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dapat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ditambahkan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jika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penambahan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tersebut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relevan</a:t>
            </a:r>
            <a:r>
              <a:rPr lang="en-US" sz="2000" kern="0" dirty="0">
                <a:latin typeface="+mn-lt"/>
              </a:rPr>
              <a:t>.</a:t>
            </a:r>
          </a:p>
          <a:p>
            <a:pPr marL="342900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Penyajian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line </a:t>
            </a:r>
            <a:r>
              <a:rPr lang="en-US" sz="2000" kern="0" dirty="0" err="1">
                <a:latin typeface="+mn-lt"/>
              </a:rPr>
              <a:t>sendiri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atau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notes </a:t>
            </a:r>
            <a:r>
              <a:rPr lang="en-US" sz="2000" kern="0" dirty="0" err="1">
                <a:latin typeface="+mn-lt"/>
              </a:rPr>
              <a:t>tergantung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dari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materialitas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tersebut</a:t>
            </a:r>
            <a:r>
              <a:rPr lang="en-US" sz="2000" kern="0" dirty="0">
                <a:latin typeface="+mn-lt"/>
              </a:rPr>
              <a:t>.</a:t>
            </a:r>
          </a:p>
          <a:p>
            <a:pPr marL="342900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latin typeface="+mn-lt"/>
              </a:rPr>
              <a:t>Pos </a:t>
            </a:r>
            <a:r>
              <a:rPr lang="en-US" sz="2000" kern="0" dirty="0" err="1">
                <a:latin typeface="+mn-lt"/>
              </a:rPr>
              <a:t>tambahan</a:t>
            </a:r>
            <a:r>
              <a:rPr lang="en-US" sz="2000" kern="0" dirty="0">
                <a:latin typeface="+mn-lt"/>
              </a:rPr>
              <a:t>, </a:t>
            </a:r>
            <a:r>
              <a:rPr lang="en-US" sz="2000" kern="0" dirty="0" err="1">
                <a:latin typeface="+mn-lt"/>
              </a:rPr>
              <a:t>judul</a:t>
            </a:r>
            <a:r>
              <a:rPr lang="en-US" sz="2000" kern="0" dirty="0">
                <a:latin typeface="+mn-lt"/>
              </a:rPr>
              <a:t> sub total </a:t>
            </a:r>
            <a:r>
              <a:rPr lang="en-US" sz="2000" kern="0" dirty="0" err="1">
                <a:latin typeface="+mn-lt"/>
              </a:rPr>
              <a:t>boleh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disajikan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sepanjang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relevan</a:t>
            </a:r>
            <a:endParaRPr lang="id-ID" sz="2000" kern="0" dirty="0">
              <a:latin typeface="+mn-lt"/>
            </a:endParaRPr>
          </a:p>
          <a:p>
            <a:pPr marL="342900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Penyajian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aset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lancar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tidak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lancar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liabilitas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jangka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pendek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jangka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panjang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sebagai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klasifikasi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terpisah</a:t>
            </a:r>
            <a:r>
              <a:rPr lang="en-US" sz="2000" kern="0" dirty="0">
                <a:latin typeface="+mn-lt"/>
              </a:rPr>
              <a:t>, </a:t>
            </a:r>
            <a:r>
              <a:rPr lang="en-US" sz="2000" b="1" kern="0" dirty="0" err="1">
                <a:latin typeface="+mn-lt"/>
              </a:rPr>
              <a:t>kecuali</a:t>
            </a:r>
            <a:r>
              <a:rPr lang="en-US" sz="2000" b="1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penyajian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berdasarkan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b="1" kern="0" dirty="0" err="1">
                <a:latin typeface="+mn-lt"/>
              </a:rPr>
              <a:t>likuiditas</a:t>
            </a:r>
            <a:r>
              <a:rPr lang="en-US" sz="2000" b="1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memberikan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lebih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relevan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dapat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diandalkan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maka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digunakan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urutan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likuiditas</a:t>
            </a:r>
            <a:r>
              <a:rPr lang="en-US" sz="2000" kern="0" dirty="0">
                <a:latin typeface="+mn-lt"/>
              </a:rPr>
              <a:t>. </a:t>
            </a:r>
          </a:p>
          <a:p>
            <a:pPr marL="342900" lvl="1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Pajak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tangguhan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tidak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boleh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diklasifikasikan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sebagai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jangka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pendek</a:t>
            </a:r>
            <a:endParaRPr lang="en-US" sz="2000" kern="0" dirty="0">
              <a:latin typeface="+mn-lt"/>
            </a:endParaRPr>
          </a:p>
          <a:p>
            <a:pPr marL="342900" indent="-342900" defTabSz="9144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+mn-lt"/>
              </a:rPr>
              <a:t>Pembedaan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lancar</a:t>
            </a:r>
            <a:r>
              <a:rPr lang="en-US" sz="2000" kern="0" dirty="0">
                <a:latin typeface="+mn-lt"/>
              </a:rPr>
              <a:t> dan </a:t>
            </a:r>
            <a:r>
              <a:rPr lang="en-US" sz="2000" kern="0" dirty="0" err="1">
                <a:latin typeface="+mn-lt"/>
              </a:rPr>
              <a:t>tidak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lancar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berdasarkan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realisasi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atau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penggunaan</a:t>
            </a:r>
            <a:r>
              <a:rPr lang="en-US" sz="2000" kern="0" dirty="0">
                <a:latin typeface="+mn-lt"/>
              </a:rPr>
              <a:t> (</a:t>
            </a:r>
            <a:r>
              <a:rPr lang="en-US" sz="2000" kern="0" dirty="0" err="1">
                <a:latin typeface="+mn-lt"/>
              </a:rPr>
              <a:t>aset</a:t>
            </a:r>
            <a:r>
              <a:rPr lang="en-US" sz="2000" kern="0" dirty="0">
                <a:latin typeface="+mn-lt"/>
              </a:rPr>
              <a:t>)  </a:t>
            </a:r>
            <a:r>
              <a:rPr lang="en-US" sz="2000" kern="0" dirty="0" err="1">
                <a:latin typeface="+mn-lt"/>
              </a:rPr>
              <a:t>penyelesaian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kewajiban</a:t>
            </a:r>
            <a:r>
              <a:rPr lang="en-US" sz="2000" kern="0" dirty="0">
                <a:latin typeface="+mn-lt"/>
              </a:rPr>
              <a:t> (</a:t>
            </a:r>
            <a:r>
              <a:rPr lang="en-US" sz="2000" kern="0" dirty="0" err="1">
                <a:latin typeface="+mn-lt"/>
              </a:rPr>
              <a:t>liabilitas</a:t>
            </a:r>
            <a:r>
              <a:rPr lang="en-US" sz="2000" kern="0" dirty="0">
                <a:latin typeface="+mn-lt"/>
              </a:rPr>
              <a:t>)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jangka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waktu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satu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tahun</a:t>
            </a:r>
            <a:r>
              <a:rPr lang="en-US" sz="2000" kern="0" dirty="0">
                <a:latin typeface="+mn-lt"/>
              </a:rPr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B22970-B03C-4338-BD89-597E8ABF9BAF}"/>
              </a:ext>
            </a:extLst>
          </p:cNvPr>
          <p:cNvSpPr txBox="1">
            <a:spLocks/>
          </p:cNvSpPr>
          <p:nvPr/>
        </p:nvSpPr>
        <p:spPr bwMode="auto">
          <a:xfrm>
            <a:off x="8303531" y="1371600"/>
            <a:ext cx="3233149" cy="4305300"/>
          </a:xfrm>
          <a:prstGeom prst="rect">
            <a:avLst/>
          </a:prstGeom>
          <a:solidFill>
            <a:srgbClr val="DCDCB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52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 err="1"/>
              <a:t>Pengungkapan</a:t>
            </a:r>
            <a:r>
              <a:rPr lang="en-US" sz="2000" kern="0" dirty="0"/>
              <a:t> </a:t>
            </a:r>
            <a:r>
              <a:rPr lang="en-US" sz="2000" kern="0" dirty="0" err="1"/>
              <a:t>dalam</a:t>
            </a:r>
            <a:r>
              <a:rPr lang="en-US" sz="2000" kern="0" dirty="0"/>
              <a:t> LK </a:t>
            </a:r>
            <a:r>
              <a:rPr lang="en-US" sz="2000" kern="0" dirty="0" err="1"/>
              <a:t>atau</a:t>
            </a:r>
            <a:r>
              <a:rPr lang="en-US" sz="2000" kern="0" dirty="0"/>
              <a:t> CALK </a:t>
            </a:r>
            <a:r>
              <a:rPr lang="en-US" sz="2000" kern="0" dirty="0" err="1"/>
              <a:t>subklasifikasi</a:t>
            </a:r>
            <a:r>
              <a:rPr lang="en-US" sz="2000" kern="0" dirty="0"/>
              <a:t> yang </a:t>
            </a:r>
            <a:r>
              <a:rPr lang="en-US" sz="2000" kern="0" dirty="0" err="1"/>
              <a:t>disajikan</a:t>
            </a:r>
            <a:r>
              <a:rPr lang="en-US" sz="2000" kern="0" dirty="0"/>
              <a:t> </a:t>
            </a:r>
            <a:r>
              <a:rPr lang="en-US" sz="2000" kern="0" dirty="0" err="1"/>
              <a:t>sesuai</a:t>
            </a:r>
            <a:r>
              <a:rPr lang="en-US" sz="2000" kern="0" dirty="0"/>
              <a:t> </a:t>
            </a:r>
            <a:r>
              <a:rPr lang="en-US" sz="2000" kern="0" dirty="0" err="1"/>
              <a:t>operasi</a:t>
            </a:r>
            <a:r>
              <a:rPr lang="en-US" sz="2000" kern="0" dirty="0"/>
              <a:t> </a:t>
            </a:r>
            <a:r>
              <a:rPr lang="en-US" sz="2000" kern="0" dirty="0" err="1"/>
              <a:t>entitas</a:t>
            </a:r>
            <a:r>
              <a:rPr lang="en-US" sz="2000" kern="0" dirty="0"/>
              <a:t>.</a:t>
            </a:r>
          </a:p>
          <a:p>
            <a:r>
              <a:rPr lang="en-US" sz="2000" kern="0" dirty="0" err="1"/>
              <a:t>Informasi</a:t>
            </a:r>
            <a:r>
              <a:rPr lang="en-US" sz="2000" kern="0" dirty="0"/>
              <a:t> modal dan </a:t>
            </a:r>
            <a:r>
              <a:rPr lang="en-US" sz="2000" kern="0" dirty="0" err="1"/>
              <a:t>cadangan</a:t>
            </a:r>
            <a:r>
              <a:rPr lang="en-US" sz="2000" kern="0" dirty="0"/>
              <a:t> </a:t>
            </a:r>
            <a:r>
              <a:rPr lang="en-US" sz="2000" kern="0" dirty="0" err="1"/>
              <a:t>diungkapkan</a:t>
            </a:r>
            <a:r>
              <a:rPr lang="en-US" sz="2000" kern="0" dirty="0"/>
              <a:t> </a:t>
            </a:r>
            <a:r>
              <a:rPr lang="en-US" sz="2000" kern="0" dirty="0" err="1"/>
              <a:t>dalam</a:t>
            </a:r>
            <a:r>
              <a:rPr lang="en-US" sz="2000" kern="0" dirty="0"/>
              <a:t> </a:t>
            </a:r>
            <a:r>
              <a:rPr lang="en-US" sz="2000" kern="0" dirty="0" err="1"/>
              <a:t>Posisi</a:t>
            </a:r>
            <a:r>
              <a:rPr lang="en-US" sz="2000" kern="0" dirty="0"/>
              <a:t> </a:t>
            </a:r>
            <a:r>
              <a:rPr lang="en-US" sz="2000" kern="0" dirty="0" err="1"/>
              <a:t>Keuangan</a:t>
            </a:r>
            <a:r>
              <a:rPr lang="en-US" sz="2000" kern="0" dirty="0"/>
              <a:t>, </a:t>
            </a:r>
            <a:r>
              <a:rPr lang="en-US" sz="2000" kern="0" dirty="0" err="1"/>
              <a:t>Perubahan</a:t>
            </a:r>
            <a:r>
              <a:rPr lang="en-US" sz="2000" kern="0" dirty="0"/>
              <a:t> </a:t>
            </a:r>
            <a:r>
              <a:rPr lang="en-US" sz="2000" kern="0" dirty="0" err="1"/>
              <a:t>Ekuitas</a:t>
            </a:r>
            <a:r>
              <a:rPr lang="en-US" sz="2000" kern="0" dirty="0"/>
              <a:t> </a:t>
            </a:r>
            <a:r>
              <a:rPr lang="en-US" sz="2000" kern="0" dirty="0" err="1"/>
              <a:t>atau</a:t>
            </a:r>
            <a:r>
              <a:rPr lang="en-US" sz="2000" kern="0" dirty="0"/>
              <a:t> CALK.</a:t>
            </a:r>
          </a:p>
          <a:p>
            <a:r>
              <a:rPr lang="en-US" sz="2000" kern="0" dirty="0" err="1"/>
              <a:t>Jika</a:t>
            </a:r>
            <a:r>
              <a:rPr lang="en-US" sz="2000" kern="0" dirty="0"/>
              <a:t> modal </a:t>
            </a:r>
            <a:r>
              <a:rPr lang="en-US" sz="2000" kern="0" dirty="0" err="1"/>
              <a:t>bukan</a:t>
            </a:r>
            <a:r>
              <a:rPr lang="en-US" sz="2000" kern="0" dirty="0"/>
              <a:t> </a:t>
            </a:r>
            <a:r>
              <a:rPr lang="en-US" sz="2000" kern="0" dirty="0" err="1"/>
              <a:t>saham</a:t>
            </a:r>
            <a:r>
              <a:rPr lang="en-US" sz="2000" kern="0" dirty="0"/>
              <a:t>, </a:t>
            </a:r>
            <a:r>
              <a:rPr lang="en-US" sz="2000" kern="0" dirty="0" err="1"/>
              <a:t>menyajikan</a:t>
            </a:r>
            <a:r>
              <a:rPr lang="en-US" sz="2000" kern="0" dirty="0"/>
              <a:t> </a:t>
            </a:r>
            <a:r>
              <a:rPr lang="en-US" sz="2000" kern="0" dirty="0" err="1"/>
              <a:t>komponen</a:t>
            </a:r>
            <a:r>
              <a:rPr lang="en-US" sz="2000" kern="0" dirty="0"/>
              <a:t> </a:t>
            </a:r>
            <a:r>
              <a:rPr lang="en-US" sz="2000" kern="0" dirty="0" err="1"/>
              <a:t>ekuitas</a:t>
            </a:r>
            <a:r>
              <a:rPr lang="en-US" sz="2000" kern="0" dirty="0"/>
              <a:t> </a:t>
            </a:r>
            <a:r>
              <a:rPr lang="en-US" sz="2000" kern="0" dirty="0" err="1"/>
              <a:t>setiap</a:t>
            </a:r>
            <a:r>
              <a:rPr lang="en-US" sz="2000" kern="0" dirty="0"/>
              <a:t> </a:t>
            </a:r>
            <a:r>
              <a:rPr lang="en-US" sz="2000" kern="0" dirty="0" err="1"/>
              <a:t>kategori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0649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CB46C1-C7F5-47E8-8780-8075EF3A9B97}"/>
              </a:ext>
            </a:extLst>
          </p:cNvPr>
          <p:cNvSpPr txBox="1">
            <a:spLocks/>
          </p:cNvSpPr>
          <p:nvPr/>
        </p:nvSpPr>
        <p:spPr>
          <a:xfrm>
            <a:off x="1600200" y="304800"/>
            <a:ext cx="9204044" cy="81301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-US" sz="4000" kern="0" dirty="0">
                <a:latin typeface="Fjalla One" panose="02000506040000020004" pitchFamily="2" charset="0"/>
              </a:rPr>
              <a:t>Minimum Line Item</a:t>
            </a:r>
            <a:endParaRPr lang="en-ID" sz="4000" kern="0" dirty="0">
              <a:latin typeface="Fjalla One" panose="02000506040000020004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FE3BE1-ADF3-4E37-914E-0408B1594115}"/>
              </a:ext>
            </a:extLst>
          </p:cNvPr>
          <p:cNvSpPr txBox="1">
            <a:spLocks/>
          </p:cNvSpPr>
          <p:nvPr/>
        </p:nvSpPr>
        <p:spPr bwMode="auto">
          <a:xfrm>
            <a:off x="1066800" y="1357298"/>
            <a:ext cx="5334000" cy="4891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>
              <a:buFontTx/>
              <a:buNone/>
            </a:pPr>
            <a:r>
              <a:rPr lang="en-US" sz="1800" i="1" kern="0" dirty="0"/>
              <a:t>(a) 	</a:t>
            </a:r>
            <a:r>
              <a:rPr lang="en-US" sz="1800" i="1" kern="0" dirty="0" err="1"/>
              <a:t>aset</a:t>
            </a:r>
            <a:r>
              <a:rPr lang="en-US" sz="1800" i="1" kern="0" dirty="0"/>
              <a:t> </a:t>
            </a:r>
            <a:r>
              <a:rPr lang="en-US" sz="1800" i="1" kern="0" dirty="0" err="1"/>
              <a:t>tetap</a:t>
            </a:r>
            <a:r>
              <a:rPr lang="en-US" sz="1800" i="1" kern="0" dirty="0"/>
              <a:t>;</a:t>
            </a:r>
          </a:p>
          <a:p>
            <a:pPr marL="465138" indent="-465138">
              <a:buFontTx/>
              <a:buNone/>
            </a:pPr>
            <a:r>
              <a:rPr lang="en-US" sz="1800" i="1" kern="0" dirty="0"/>
              <a:t>(b) 	</a:t>
            </a:r>
            <a:r>
              <a:rPr lang="en-US" sz="1800" i="1" kern="0" dirty="0" err="1"/>
              <a:t>properti</a:t>
            </a:r>
            <a:r>
              <a:rPr lang="en-US" sz="1800" i="1" kern="0" dirty="0"/>
              <a:t> </a:t>
            </a:r>
            <a:r>
              <a:rPr lang="en-US" sz="1800" i="1" kern="0" dirty="0" err="1"/>
              <a:t>investasi</a:t>
            </a:r>
            <a:r>
              <a:rPr lang="en-US" sz="1800" i="1" kern="0" dirty="0"/>
              <a:t>;</a:t>
            </a:r>
          </a:p>
          <a:p>
            <a:pPr marL="465138" indent="-465138">
              <a:buFontTx/>
              <a:buNone/>
            </a:pPr>
            <a:r>
              <a:rPr lang="en-US" sz="1800" i="1" kern="0" dirty="0"/>
              <a:t>(c) 	</a:t>
            </a:r>
            <a:r>
              <a:rPr lang="en-US" sz="1800" i="1" kern="0" dirty="0" err="1"/>
              <a:t>aset</a:t>
            </a:r>
            <a:r>
              <a:rPr lang="en-US" sz="1800" i="1" kern="0" dirty="0"/>
              <a:t> </a:t>
            </a:r>
            <a:r>
              <a:rPr lang="en-US" sz="1800" i="1" kern="0" dirty="0" err="1"/>
              <a:t>takberwujud</a:t>
            </a:r>
            <a:r>
              <a:rPr lang="en-US" sz="1800" i="1" kern="0" dirty="0"/>
              <a:t>;</a:t>
            </a:r>
          </a:p>
          <a:p>
            <a:pPr marL="465138" indent="-465138">
              <a:buFontTx/>
              <a:buNone/>
            </a:pPr>
            <a:r>
              <a:rPr lang="en-US" sz="1800" i="1" kern="0" dirty="0"/>
              <a:t>(d) 	</a:t>
            </a:r>
            <a:r>
              <a:rPr lang="en-US" sz="1800" i="1" kern="0" dirty="0" err="1"/>
              <a:t>aset</a:t>
            </a:r>
            <a:r>
              <a:rPr lang="en-US" sz="1800" i="1" kern="0" dirty="0"/>
              <a:t> </a:t>
            </a:r>
            <a:r>
              <a:rPr lang="en-US" sz="1800" i="1" kern="0" dirty="0" err="1"/>
              <a:t>keuangan</a:t>
            </a:r>
            <a:r>
              <a:rPr lang="en-US" sz="1800" i="1" kern="0" dirty="0"/>
              <a:t> (</a:t>
            </a:r>
            <a:r>
              <a:rPr lang="en-US" sz="1800" i="1" kern="0" dirty="0" err="1"/>
              <a:t>tidak</a:t>
            </a:r>
            <a:r>
              <a:rPr lang="en-US" sz="1800" i="1" kern="0" dirty="0"/>
              <a:t> </a:t>
            </a:r>
            <a:r>
              <a:rPr lang="en-US" sz="1800" i="1" kern="0" dirty="0" err="1"/>
              <a:t>termasuk</a:t>
            </a:r>
            <a:r>
              <a:rPr lang="en-US" sz="1800" i="1" kern="0" dirty="0"/>
              <a:t> </a:t>
            </a:r>
            <a:r>
              <a:rPr lang="en-US" sz="1800" i="1" kern="0" dirty="0" err="1"/>
              <a:t>jumlah</a:t>
            </a:r>
            <a:r>
              <a:rPr lang="en-US" sz="1800" i="1" kern="0" dirty="0"/>
              <a:t> yang </a:t>
            </a:r>
            <a:r>
              <a:rPr lang="en-US" sz="1800" i="1" kern="0" dirty="0" err="1"/>
              <a:t>disajikan</a:t>
            </a:r>
            <a:r>
              <a:rPr lang="en-US" sz="1800" i="1" kern="0" dirty="0"/>
              <a:t> </a:t>
            </a:r>
            <a:r>
              <a:rPr lang="pt-BR" sz="1800" i="1" kern="0" dirty="0"/>
              <a:t>pada (e), (h) dan (i));</a:t>
            </a:r>
          </a:p>
          <a:p>
            <a:pPr marL="465138" indent="-465138">
              <a:buFontTx/>
              <a:buNone/>
            </a:pPr>
            <a:r>
              <a:rPr lang="en-US" sz="1800" i="1" kern="0" dirty="0"/>
              <a:t>(e) 	</a:t>
            </a:r>
            <a:r>
              <a:rPr lang="en-US" sz="1800" i="1" kern="0" dirty="0" err="1"/>
              <a:t>investasi</a:t>
            </a:r>
            <a:r>
              <a:rPr lang="en-US" sz="1800" i="1" kern="0" dirty="0"/>
              <a:t> </a:t>
            </a:r>
            <a:r>
              <a:rPr lang="en-US" sz="1800" i="1" kern="0" dirty="0" err="1"/>
              <a:t>dengan</a:t>
            </a:r>
            <a:r>
              <a:rPr lang="en-US" sz="1800" i="1" kern="0" dirty="0"/>
              <a:t> </a:t>
            </a:r>
            <a:r>
              <a:rPr lang="en-US" sz="1800" i="1" kern="0" dirty="0" err="1"/>
              <a:t>menggunakan</a:t>
            </a:r>
            <a:r>
              <a:rPr lang="en-US" sz="1800" i="1" kern="0" dirty="0"/>
              <a:t> </a:t>
            </a:r>
            <a:r>
              <a:rPr lang="en-US" sz="1800" i="1" kern="0" dirty="0" err="1"/>
              <a:t>metode</a:t>
            </a:r>
            <a:r>
              <a:rPr lang="en-US" sz="1800" i="1" kern="0" dirty="0"/>
              <a:t> </a:t>
            </a:r>
            <a:r>
              <a:rPr lang="en-US" sz="1800" i="1" kern="0" dirty="0" err="1"/>
              <a:t>ekuitas</a:t>
            </a:r>
            <a:r>
              <a:rPr lang="en-US" sz="1800" i="1" kern="0" dirty="0"/>
              <a:t>;</a:t>
            </a:r>
          </a:p>
          <a:p>
            <a:pPr marL="465138" indent="-465138">
              <a:buFontTx/>
              <a:buNone/>
            </a:pPr>
            <a:r>
              <a:rPr lang="en-US" sz="1800" i="1" kern="0" dirty="0"/>
              <a:t>(f) 	</a:t>
            </a:r>
            <a:r>
              <a:rPr lang="en-US" sz="1800" i="1" kern="0" dirty="0" err="1"/>
              <a:t>aset</a:t>
            </a:r>
            <a:r>
              <a:rPr lang="en-US" sz="1800" i="1" kern="0" dirty="0"/>
              <a:t> </a:t>
            </a:r>
            <a:r>
              <a:rPr lang="en-US" sz="1800" i="1" kern="0" dirty="0" err="1"/>
              <a:t>biologis</a:t>
            </a:r>
            <a:r>
              <a:rPr lang="en-US" sz="1800" i="1" kern="0" dirty="0"/>
              <a:t> </a:t>
            </a:r>
            <a:r>
              <a:rPr lang="en-US" sz="1800" i="1" kern="0" dirty="0" err="1"/>
              <a:t>sesuai</a:t>
            </a:r>
            <a:r>
              <a:rPr lang="en-US" sz="1800" i="1" kern="0" dirty="0"/>
              <a:t> PSAK 241;</a:t>
            </a:r>
          </a:p>
          <a:p>
            <a:pPr marL="465138" indent="-465138">
              <a:buFontTx/>
              <a:buAutoNum type="alphaLcParenBoth" startAt="7"/>
            </a:pPr>
            <a:r>
              <a:rPr lang="en-US" sz="1800" i="1" kern="0" dirty="0" err="1"/>
              <a:t>persediaan</a:t>
            </a:r>
            <a:r>
              <a:rPr lang="en-US" sz="1800" i="1" kern="0" dirty="0"/>
              <a:t>;</a:t>
            </a:r>
          </a:p>
          <a:p>
            <a:pPr marL="465138" indent="-465138">
              <a:buFontTx/>
              <a:buAutoNum type="alphaLcParenBoth" startAt="7"/>
            </a:pPr>
            <a:r>
              <a:rPr lang="en-US" sz="1800" i="1" kern="0" dirty="0" err="1"/>
              <a:t>piutang</a:t>
            </a:r>
            <a:r>
              <a:rPr lang="en-US" sz="1800" i="1" kern="0" dirty="0"/>
              <a:t> </a:t>
            </a:r>
            <a:r>
              <a:rPr lang="en-US" sz="1800" i="1" kern="0" dirty="0" err="1"/>
              <a:t>dagang</a:t>
            </a:r>
            <a:r>
              <a:rPr lang="en-US" sz="1800" i="1" kern="0" dirty="0"/>
              <a:t> dan </a:t>
            </a:r>
            <a:r>
              <a:rPr lang="en-US" sz="1800" i="1" kern="0" dirty="0" err="1"/>
              <a:t>piutang</a:t>
            </a:r>
            <a:r>
              <a:rPr lang="en-US" sz="1800" i="1" kern="0" dirty="0"/>
              <a:t> lain;</a:t>
            </a:r>
          </a:p>
          <a:p>
            <a:pPr marL="465138" indent="-465138">
              <a:buFontTx/>
              <a:buAutoNum type="alphaLcParenBoth" startAt="7"/>
            </a:pPr>
            <a:r>
              <a:rPr lang="sv-SE" sz="1800" i="1" dirty="0"/>
              <a:t>kas dan setara kas;</a:t>
            </a:r>
          </a:p>
          <a:p>
            <a:pPr marL="465138" lvl="0" indent="-465138" eaLnBrk="1" hangingPunct="1">
              <a:buClr>
                <a:schemeClr val="tx2"/>
              </a:buClr>
              <a:buAutoNum type="alphaLcParenBoth" startAt="10"/>
              <a:defRPr/>
            </a:pPr>
            <a:r>
              <a:rPr lang="en-US" sz="1800" i="1" kern="0" dirty="0">
                <a:solidFill>
                  <a:schemeClr val="tx1"/>
                </a:solidFill>
              </a:rPr>
              <a:t>total </a:t>
            </a:r>
            <a:r>
              <a:rPr lang="en-US" sz="1800" i="1" kern="0" dirty="0" err="1">
                <a:solidFill>
                  <a:schemeClr val="tx1"/>
                </a:solidFill>
              </a:rPr>
              <a:t>aset</a:t>
            </a:r>
            <a:r>
              <a:rPr lang="en-US" sz="1800" i="1" kern="0" dirty="0">
                <a:solidFill>
                  <a:schemeClr val="tx1"/>
                </a:solidFill>
              </a:rPr>
              <a:t> yang </a:t>
            </a:r>
            <a:r>
              <a:rPr lang="en-US" sz="1800" i="1" kern="0" dirty="0" err="1">
                <a:solidFill>
                  <a:schemeClr val="tx1"/>
                </a:solidFill>
              </a:rPr>
              <a:t>diklasifikasikan</a:t>
            </a:r>
            <a:r>
              <a:rPr lang="en-US" sz="1800" i="1" kern="0" dirty="0">
                <a:solidFill>
                  <a:schemeClr val="tx1"/>
                </a:solidFill>
              </a:rPr>
              <a:t> </a:t>
            </a:r>
            <a:r>
              <a:rPr lang="en-US" sz="1800" i="1" kern="0" dirty="0" err="1">
                <a:solidFill>
                  <a:schemeClr val="tx1"/>
                </a:solidFill>
              </a:rPr>
              <a:t>sebagai</a:t>
            </a:r>
            <a:r>
              <a:rPr lang="en-US" sz="1800" i="1" kern="0" dirty="0">
                <a:solidFill>
                  <a:schemeClr val="tx1"/>
                </a:solidFill>
              </a:rPr>
              <a:t> </a:t>
            </a:r>
            <a:r>
              <a:rPr lang="en-US" sz="1800" i="1" kern="0" dirty="0" err="1">
                <a:solidFill>
                  <a:schemeClr val="tx1"/>
                </a:solidFill>
              </a:rPr>
              <a:t>aset</a:t>
            </a:r>
            <a:r>
              <a:rPr lang="en-US" sz="1800" i="1" kern="0" dirty="0">
                <a:solidFill>
                  <a:schemeClr val="tx1"/>
                </a:solidFill>
              </a:rPr>
              <a:t> yang </a:t>
            </a:r>
            <a:r>
              <a:rPr lang="en-US" sz="1800" i="1" kern="0" dirty="0" err="1">
                <a:solidFill>
                  <a:schemeClr val="tx1"/>
                </a:solidFill>
              </a:rPr>
              <a:t>dimiliki</a:t>
            </a:r>
            <a:r>
              <a:rPr lang="en-US" sz="1800" i="1" kern="0" dirty="0">
                <a:solidFill>
                  <a:schemeClr val="tx1"/>
                </a:solidFill>
              </a:rPr>
              <a:t> </a:t>
            </a:r>
            <a:r>
              <a:rPr lang="en-US" sz="1800" i="1" kern="0" dirty="0" err="1">
                <a:solidFill>
                  <a:schemeClr val="tx1"/>
                </a:solidFill>
              </a:rPr>
              <a:t>untuk</a:t>
            </a:r>
            <a:r>
              <a:rPr lang="en-US" sz="1800" i="1" kern="0" dirty="0">
                <a:solidFill>
                  <a:schemeClr val="tx1"/>
                </a:solidFill>
              </a:rPr>
              <a:t> </a:t>
            </a:r>
            <a:r>
              <a:rPr lang="en-US" sz="1800" i="1" kern="0" dirty="0" err="1">
                <a:solidFill>
                  <a:schemeClr val="tx1"/>
                </a:solidFill>
              </a:rPr>
              <a:t>dijual</a:t>
            </a:r>
            <a:r>
              <a:rPr lang="en-US" sz="1800" i="1" kern="0" dirty="0">
                <a:solidFill>
                  <a:schemeClr val="tx1"/>
                </a:solidFill>
              </a:rPr>
              <a:t> </a:t>
            </a:r>
            <a:r>
              <a:rPr lang="en-US" sz="1800" i="1" kern="0" dirty="0" err="1">
                <a:solidFill>
                  <a:schemeClr val="tx1"/>
                </a:solidFill>
              </a:rPr>
              <a:t>sesuai</a:t>
            </a:r>
            <a:r>
              <a:rPr lang="en-US" sz="1800" i="1" kern="0" dirty="0">
                <a:solidFill>
                  <a:schemeClr val="tx1"/>
                </a:solidFill>
              </a:rPr>
              <a:t> PSAK 108;</a:t>
            </a:r>
          </a:p>
          <a:p>
            <a:pPr marL="465138" lvl="0" indent="-465138" eaLnBrk="1" hangingPunct="1">
              <a:buClr>
                <a:schemeClr val="tx2"/>
              </a:buClr>
              <a:buAutoNum type="alphaLcParenBoth" startAt="10"/>
              <a:defRPr/>
            </a:pPr>
            <a:r>
              <a:rPr lang="en-US" sz="1800" i="1" dirty="0"/>
              <a:t>utang </a:t>
            </a:r>
            <a:r>
              <a:rPr lang="en-US" sz="1800" i="1" dirty="0" err="1"/>
              <a:t>dagang</a:t>
            </a:r>
            <a:r>
              <a:rPr lang="en-US" sz="1800" i="1" dirty="0"/>
              <a:t> dan utang lain;</a:t>
            </a:r>
            <a:br>
              <a:rPr lang="en-US" sz="1800" i="1" kern="0" dirty="0"/>
            </a:br>
            <a:endParaRPr lang="en-US" sz="1800" i="1" kern="0" dirty="0"/>
          </a:p>
          <a:p>
            <a:pPr marL="465138" indent="-465138">
              <a:buFontTx/>
              <a:buAutoNum type="alphaLcParenBoth" startAt="7"/>
            </a:pPr>
            <a:endParaRPr lang="en-US" sz="1800" i="1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E068B7-5593-450A-87C1-F379186359CF}"/>
              </a:ext>
            </a:extLst>
          </p:cNvPr>
          <p:cNvSpPr txBox="1">
            <a:spLocks/>
          </p:cNvSpPr>
          <p:nvPr/>
        </p:nvSpPr>
        <p:spPr bwMode="auto">
          <a:xfrm>
            <a:off x="6629401" y="1357036"/>
            <a:ext cx="4724400" cy="48911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5138" indent="-465138">
              <a:spcBef>
                <a:spcPts val="600"/>
              </a:spcBef>
            </a:pPr>
            <a:r>
              <a:rPr lang="en-US" sz="1800" i="1" dirty="0"/>
              <a:t>(l) 	</a:t>
            </a:r>
            <a:r>
              <a:rPr lang="en-US" sz="1800" i="1" dirty="0" err="1"/>
              <a:t>provisi</a:t>
            </a:r>
            <a:r>
              <a:rPr lang="en-US" sz="1800" i="1" dirty="0"/>
              <a:t>;</a:t>
            </a:r>
          </a:p>
          <a:p>
            <a:pPr marL="465138" indent="-465138">
              <a:spcBef>
                <a:spcPts val="600"/>
              </a:spcBef>
              <a:buAutoNum type="alphaLcParenBoth" startAt="13"/>
            </a:pPr>
            <a:r>
              <a:rPr lang="en-US" sz="1800" i="1" dirty="0" err="1"/>
              <a:t>liabilitas</a:t>
            </a:r>
            <a:r>
              <a:rPr lang="en-US" sz="1800" i="1" dirty="0"/>
              <a:t> </a:t>
            </a:r>
            <a:r>
              <a:rPr lang="en-US" sz="1800" i="1" dirty="0" err="1"/>
              <a:t>keuangan</a:t>
            </a:r>
            <a:r>
              <a:rPr lang="en-US" sz="1800" i="1" dirty="0"/>
              <a:t> (</a:t>
            </a:r>
            <a:r>
              <a:rPr lang="en-US" sz="1800" i="1" dirty="0" err="1"/>
              <a:t>tidak</a:t>
            </a:r>
            <a:r>
              <a:rPr lang="en-US" sz="1800" i="1" dirty="0"/>
              <a:t> </a:t>
            </a:r>
            <a:r>
              <a:rPr lang="en-US" sz="1800" i="1" dirty="0" err="1"/>
              <a:t>termasuk</a:t>
            </a:r>
            <a:r>
              <a:rPr lang="en-US" sz="1800" i="1" dirty="0"/>
              <a:t> </a:t>
            </a:r>
            <a:r>
              <a:rPr lang="en-US" sz="1800" i="1" dirty="0" err="1"/>
              <a:t>jumlah</a:t>
            </a:r>
            <a:r>
              <a:rPr lang="en-US" sz="1800" i="1" dirty="0"/>
              <a:t> yang </a:t>
            </a:r>
            <a:r>
              <a:rPr lang="nl-NL" sz="1800" i="1" dirty="0"/>
              <a:t>disajikan dalam (k) dan (l));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sz="1800" i="1" dirty="0"/>
              <a:t>n) 	</a:t>
            </a:r>
            <a:r>
              <a:rPr lang="en-US" sz="1800" i="1" dirty="0" err="1"/>
              <a:t>liabilitas</a:t>
            </a:r>
            <a:r>
              <a:rPr lang="en-US" sz="1800" i="1" dirty="0"/>
              <a:t> dan </a:t>
            </a:r>
            <a:r>
              <a:rPr lang="en-US" sz="1800" i="1" dirty="0" err="1"/>
              <a:t>aset</a:t>
            </a:r>
            <a:r>
              <a:rPr lang="en-US" sz="1800" i="1" dirty="0"/>
              <a:t> </a:t>
            </a:r>
            <a:r>
              <a:rPr lang="en-US" sz="1800" i="1" dirty="0" err="1"/>
              <a:t>untuk</a:t>
            </a:r>
            <a:r>
              <a:rPr lang="en-US" sz="1800" i="1" dirty="0"/>
              <a:t> </a:t>
            </a:r>
            <a:r>
              <a:rPr lang="en-US" sz="1800" i="1" dirty="0" err="1"/>
              <a:t>pajak</a:t>
            </a:r>
            <a:r>
              <a:rPr lang="en-US" sz="1800" i="1" dirty="0"/>
              <a:t> </a:t>
            </a:r>
            <a:r>
              <a:rPr lang="en-US" sz="1800" i="1" dirty="0" err="1"/>
              <a:t>kini</a:t>
            </a:r>
            <a:r>
              <a:rPr lang="en-US" sz="1800" i="1" dirty="0"/>
              <a:t> </a:t>
            </a:r>
            <a:r>
              <a:rPr lang="en-US" sz="1800" i="1" dirty="0" err="1"/>
              <a:t>sesuai</a:t>
            </a:r>
            <a:r>
              <a:rPr lang="en-US" sz="1800" i="1" dirty="0"/>
              <a:t> </a:t>
            </a:r>
            <a:r>
              <a:rPr lang="en-US" sz="1800" i="1" dirty="0" err="1"/>
              <a:t>dengan</a:t>
            </a:r>
            <a:r>
              <a:rPr lang="en-US" sz="1800" i="1" dirty="0"/>
              <a:t> PSAK 212;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sz="1800" i="1" dirty="0"/>
              <a:t>(o) 	</a:t>
            </a:r>
            <a:r>
              <a:rPr lang="en-US" sz="1800" i="1" dirty="0" err="1"/>
              <a:t>liabilitas</a:t>
            </a:r>
            <a:r>
              <a:rPr lang="en-US" sz="1800" i="1" dirty="0"/>
              <a:t> dan </a:t>
            </a:r>
            <a:r>
              <a:rPr lang="en-US" sz="1800" i="1" dirty="0" err="1"/>
              <a:t>aset</a:t>
            </a:r>
            <a:r>
              <a:rPr lang="en-US" sz="1800" i="1" dirty="0"/>
              <a:t> </a:t>
            </a:r>
            <a:r>
              <a:rPr lang="en-US" sz="1800" i="1" dirty="0" err="1"/>
              <a:t>untuk</a:t>
            </a:r>
            <a:r>
              <a:rPr lang="en-US" sz="1800" i="1" dirty="0"/>
              <a:t> </a:t>
            </a:r>
            <a:r>
              <a:rPr lang="en-US" sz="1800" i="1" dirty="0" err="1"/>
              <a:t>pajak</a:t>
            </a:r>
            <a:r>
              <a:rPr lang="en-US" sz="1800" i="1" dirty="0"/>
              <a:t> </a:t>
            </a:r>
            <a:r>
              <a:rPr lang="en-US" sz="1800" i="1" dirty="0" err="1"/>
              <a:t>tangguhan</a:t>
            </a:r>
            <a:r>
              <a:rPr lang="en-US" sz="1800" i="1" dirty="0"/>
              <a:t> </a:t>
            </a:r>
            <a:r>
              <a:rPr lang="en-US" sz="1800" i="1" dirty="0" err="1"/>
              <a:t>sesuai</a:t>
            </a:r>
            <a:r>
              <a:rPr lang="en-US" sz="1800" i="1" dirty="0"/>
              <a:t> PSAK 212;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nb-NO" sz="1800" i="1" dirty="0"/>
              <a:t>(p) 	liabilitas yang termasuk dalam kelompok yang </a:t>
            </a:r>
            <a:r>
              <a:rPr lang="en-US" sz="1800" i="1" dirty="0" err="1"/>
              <a:t>dilepaskan</a:t>
            </a:r>
            <a:r>
              <a:rPr lang="en-US" sz="1800" i="1" dirty="0"/>
              <a:t> yang </a:t>
            </a:r>
            <a:r>
              <a:rPr lang="en-US" sz="1800" i="1" dirty="0" err="1"/>
              <a:t>diklasifikasikan</a:t>
            </a:r>
            <a:r>
              <a:rPr lang="en-US" sz="1800" i="1" dirty="0"/>
              <a:t> </a:t>
            </a:r>
            <a:r>
              <a:rPr lang="en-US" sz="1800" i="1" dirty="0" err="1"/>
              <a:t>sebagai</a:t>
            </a:r>
            <a:r>
              <a:rPr lang="en-US" sz="1800" i="1" dirty="0"/>
              <a:t> yang </a:t>
            </a:r>
            <a:r>
              <a:rPr lang="en-US" sz="1800" i="1" dirty="0" err="1"/>
              <a:t>dimiliki</a:t>
            </a:r>
            <a:r>
              <a:rPr lang="en-US" sz="1800" i="1" dirty="0"/>
              <a:t> </a:t>
            </a:r>
            <a:r>
              <a:rPr lang="en-US" sz="1800" i="1" dirty="0" err="1"/>
              <a:t>untuk</a:t>
            </a:r>
            <a:r>
              <a:rPr lang="en-US" sz="1800" i="1" dirty="0"/>
              <a:t> </a:t>
            </a:r>
            <a:r>
              <a:rPr lang="en-US" sz="1800" i="1" dirty="0" err="1"/>
              <a:t>dijual</a:t>
            </a:r>
            <a:r>
              <a:rPr lang="en-US" sz="1800" i="1" dirty="0"/>
              <a:t> </a:t>
            </a:r>
            <a:r>
              <a:rPr lang="en-US" sz="1800" i="1" dirty="0" err="1"/>
              <a:t>sesuai</a:t>
            </a:r>
            <a:r>
              <a:rPr lang="en-US" sz="1800" i="1" dirty="0"/>
              <a:t> </a:t>
            </a:r>
            <a:r>
              <a:rPr lang="en-US" sz="1800" i="1" dirty="0" err="1"/>
              <a:t>dengan</a:t>
            </a:r>
            <a:r>
              <a:rPr lang="en-US" sz="1800" i="1" dirty="0"/>
              <a:t> PSAK 108;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it-IT" sz="1800" i="1" dirty="0"/>
              <a:t>(q) 	kepentingan non-pengendali, disajikan sebagai </a:t>
            </a:r>
            <a:r>
              <a:rPr lang="en-US" sz="1800" i="1" dirty="0" err="1"/>
              <a:t>bagian</a:t>
            </a:r>
            <a:r>
              <a:rPr lang="en-US" sz="1800" i="1" dirty="0"/>
              <a:t> </a:t>
            </a:r>
            <a:r>
              <a:rPr lang="en-US" sz="1800" i="1" dirty="0" err="1"/>
              <a:t>dari</a:t>
            </a:r>
            <a:r>
              <a:rPr lang="en-US" sz="1800" i="1" dirty="0"/>
              <a:t> </a:t>
            </a:r>
            <a:r>
              <a:rPr lang="en-US" sz="1800" i="1" dirty="0" err="1"/>
              <a:t>ekuitas</a:t>
            </a:r>
            <a:r>
              <a:rPr lang="en-US" sz="1800" i="1" dirty="0"/>
              <a:t>; dan 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sz="1800" i="1" dirty="0"/>
              <a:t>(r) 	modal </a:t>
            </a:r>
            <a:r>
              <a:rPr lang="en-US" sz="1800" i="1" dirty="0" err="1"/>
              <a:t>saham</a:t>
            </a:r>
            <a:r>
              <a:rPr lang="en-US" sz="1800" i="1" dirty="0"/>
              <a:t> dan </a:t>
            </a:r>
            <a:r>
              <a:rPr lang="en-US" sz="1800" i="1" dirty="0" err="1"/>
              <a:t>cadangan</a:t>
            </a:r>
            <a:r>
              <a:rPr lang="en-US" sz="1800" i="1" dirty="0"/>
              <a:t> yang </a:t>
            </a:r>
            <a:r>
              <a:rPr lang="en-US" sz="1800" i="1" dirty="0" err="1"/>
              <a:t>dapat</a:t>
            </a:r>
            <a:r>
              <a:rPr lang="en-US" sz="1800" i="1" dirty="0"/>
              <a:t> </a:t>
            </a:r>
            <a:r>
              <a:rPr lang="en-US" sz="1800" i="1" dirty="0" err="1"/>
              <a:t>diatribusikan</a:t>
            </a:r>
            <a:r>
              <a:rPr lang="en-US" sz="1800" i="1" dirty="0"/>
              <a:t> </a:t>
            </a:r>
            <a:r>
              <a:rPr lang="en-US" sz="1800" i="1" dirty="0" err="1"/>
              <a:t>kepada</a:t>
            </a:r>
            <a:r>
              <a:rPr lang="en-US" sz="1800" i="1" dirty="0"/>
              <a:t> </a:t>
            </a:r>
            <a:r>
              <a:rPr lang="en-US" sz="1800" i="1" dirty="0" err="1"/>
              <a:t>pemilik</a:t>
            </a:r>
            <a:r>
              <a:rPr lang="en-US" sz="1800" i="1" dirty="0"/>
              <a:t> </a:t>
            </a:r>
            <a:r>
              <a:rPr lang="en-US" sz="1800" i="1" dirty="0" err="1"/>
              <a:t>entitas</a:t>
            </a:r>
            <a:r>
              <a:rPr lang="en-US" sz="1800" i="1" dirty="0"/>
              <a:t> </a:t>
            </a:r>
            <a:r>
              <a:rPr lang="en-US" sz="1800" i="1" dirty="0" err="1"/>
              <a:t>induk</a:t>
            </a:r>
            <a:r>
              <a:rPr lang="en-US" sz="1800" i="1" dirty="0"/>
              <a:t>.</a:t>
            </a:r>
          </a:p>
          <a:p>
            <a:pPr marL="465138" indent="-465138">
              <a:spcBef>
                <a:spcPts val="600"/>
              </a:spcBef>
              <a:buAutoNum type="alphaLcParenBoth" startAt="13"/>
            </a:pPr>
            <a:endParaRPr lang="nl-NL" sz="1800" i="1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057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9CE5-CBD0-49C3-9FE3-CDB966C5D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4580" y="411480"/>
            <a:ext cx="8008400" cy="7944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Aset</a:t>
            </a:r>
            <a:r>
              <a:rPr lang="en-US" sz="4000" dirty="0">
                <a:latin typeface="Fjalla One" panose="02000506040000020004" pitchFamily="2" charset="0"/>
              </a:rPr>
              <a:t> dan </a:t>
            </a:r>
            <a:r>
              <a:rPr lang="en-US" sz="4000" dirty="0" err="1">
                <a:latin typeface="Fjalla One" panose="02000506040000020004" pitchFamily="2" charset="0"/>
              </a:rPr>
              <a:t>Liabilitas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Jangka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Pendek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996AE2D-EFB1-4F5A-B425-EF46502363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4465" y="1409700"/>
            <a:ext cx="5401133" cy="49911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+mj-lt"/>
              </a:rPr>
              <a:t>Klasifikasi aset </a:t>
            </a:r>
            <a:r>
              <a:rPr lang="en-US" sz="2000" dirty="0" err="1">
                <a:latin typeface="+mj-lt"/>
              </a:rPr>
              <a:t>lancar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jika</a:t>
            </a:r>
            <a:r>
              <a:rPr lang="en-US" sz="2000" dirty="0">
                <a:latin typeface="+mj-lt"/>
              </a:rPr>
              <a:t>:</a:t>
            </a:r>
          </a:p>
          <a:p>
            <a:pPr marL="627063" lvl="1" indent="-2651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+mj-lt"/>
              </a:rPr>
              <a:t>mengharapkan akan merealisasikan aset, atau </a:t>
            </a:r>
            <a:r>
              <a:rPr lang="en-US" sz="2000" dirty="0" err="1">
                <a:latin typeface="+mj-lt"/>
              </a:rPr>
              <a:t>bermaksud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menjual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atau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menggunakannya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dalam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siklus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operasi</a:t>
            </a:r>
            <a:r>
              <a:rPr lang="en-US" sz="2000" dirty="0">
                <a:latin typeface="+mj-lt"/>
              </a:rPr>
              <a:t> normal;</a:t>
            </a:r>
          </a:p>
          <a:p>
            <a:pPr marL="627063" lvl="1" indent="-2651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memiliki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aset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tujuan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diperdagangkan</a:t>
            </a:r>
            <a:r>
              <a:rPr lang="en-US" sz="2000" dirty="0">
                <a:latin typeface="+mj-lt"/>
              </a:rPr>
              <a:t>;</a:t>
            </a:r>
          </a:p>
          <a:p>
            <a:pPr marL="627063" lvl="1" indent="-2651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+mj-lt"/>
              </a:rPr>
              <a:t>mengharapkan akan merealisasi aset dalam </a:t>
            </a:r>
            <a:r>
              <a:rPr lang="en-US" sz="2000" dirty="0" err="1">
                <a:latin typeface="+mj-lt"/>
              </a:rPr>
              <a:t>jangka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waktu</a:t>
            </a:r>
            <a:r>
              <a:rPr lang="en-US" sz="2000" dirty="0">
                <a:latin typeface="+mj-lt"/>
              </a:rPr>
              <a:t> 12 </a:t>
            </a:r>
            <a:r>
              <a:rPr lang="en-US" sz="2000" dirty="0" err="1">
                <a:latin typeface="+mj-lt"/>
              </a:rPr>
              <a:t>bulan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setelah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pelaporan</a:t>
            </a:r>
            <a:r>
              <a:rPr lang="en-US" sz="2000" dirty="0">
                <a:latin typeface="+mj-lt"/>
              </a:rPr>
              <a:t>; </a:t>
            </a:r>
            <a:r>
              <a:rPr lang="en-US" sz="2000" dirty="0" err="1">
                <a:latin typeface="+mj-lt"/>
              </a:rPr>
              <a:t>atau</a:t>
            </a:r>
            <a:endParaRPr lang="en-US" sz="2000" dirty="0">
              <a:latin typeface="+mj-lt"/>
            </a:endParaRPr>
          </a:p>
          <a:p>
            <a:pPr marL="627063" lvl="1" indent="-2651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latin typeface="+mj-lt"/>
              </a:rPr>
              <a:t>kas atau setara kas (</a:t>
            </a:r>
            <a:r>
              <a:rPr lang="fi-FI" sz="2000" dirty="0">
                <a:latin typeface="+mj-lt"/>
              </a:rPr>
              <a:t>PSAK 207) kecuali aset tersebut </a:t>
            </a:r>
            <a:r>
              <a:rPr lang="en-US" sz="2000" dirty="0" err="1">
                <a:latin typeface="+mj-lt"/>
              </a:rPr>
              <a:t>penggunaannya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menyelesaikan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liabilitas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sekurang-kurangnya</a:t>
            </a:r>
            <a:r>
              <a:rPr lang="en-US" sz="2000" dirty="0">
                <a:latin typeface="+mj-lt"/>
              </a:rPr>
              <a:t> 12 </a:t>
            </a:r>
            <a:r>
              <a:rPr lang="en-US" sz="2000" dirty="0" err="1">
                <a:latin typeface="+mj-lt"/>
              </a:rPr>
              <a:t>bulan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setelah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periode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pelaporan</a:t>
            </a:r>
            <a:r>
              <a:rPr lang="en-US" sz="2000" dirty="0">
                <a:latin typeface="+mj-lt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Entitas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mengklasifikasikan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aset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tidak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termasuk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kategori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tersebut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sebagai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aset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tidak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lancar</a:t>
            </a:r>
            <a:r>
              <a:rPr lang="en-US" sz="2000" dirty="0">
                <a:latin typeface="+mj-lt"/>
              </a:rPr>
              <a:t>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342F70-18B4-4C5E-BEEA-AD635B46EB4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400800"/>
            <a:ext cx="531812" cy="457200"/>
          </a:xfrm>
        </p:spPr>
        <p:txBody>
          <a:bodyPr/>
          <a:lstStyle/>
          <a:p>
            <a:pPr algn="r"/>
            <a:fld id="{C8917DDB-6779-4320-89F1-0A441ABEDE43}" type="slidenum">
              <a:rPr lang="en-US" sz="1800"/>
              <a:pPr algn="r"/>
              <a:t>10</a:t>
            </a:fld>
            <a:endParaRPr lang="en-US" sz="18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E920B3-64FD-44CE-A158-E4FCCFE32FB2}"/>
              </a:ext>
            </a:extLst>
          </p:cNvPr>
          <p:cNvSpPr txBox="1">
            <a:spLocks/>
          </p:cNvSpPr>
          <p:nvPr/>
        </p:nvSpPr>
        <p:spPr bwMode="auto">
          <a:xfrm>
            <a:off x="6166403" y="1409700"/>
            <a:ext cx="5493785" cy="4991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52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2000" dirty="0"/>
              <a:t>Klasifikasi liabilitas </a:t>
            </a:r>
            <a:r>
              <a:rPr lang="en-US" sz="2000" dirty="0" err="1"/>
              <a:t>pendek</a:t>
            </a:r>
            <a:r>
              <a:rPr lang="en-US" sz="2000" dirty="0"/>
              <a:t>, </a:t>
            </a:r>
            <a:r>
              <a:rPr lang="en-US" sz="2000" dirty="0" err="1"/>
              <a:t>jika</a:t>
            </a:r>
            <a:r>
              <a:rPr lang="en-US" sz="2000" dirty="0"/>
              <a:t>:</a:t>
            </a:r>
          </a:p>
          <a:p>
            <a:pPr lvl="1">
              <a:spcBef>
                <a:spcPts val="400"/>
              </a:spcBef>
            </a:pPr>
            <a:r>
              <a:rPr lang="fi-FI" sz="2000" dirty="0"/>
              <a:t>memperkirakan akan menyelesaikan l</a:t>
            </a:r>
            <a:r>
              <a:rPr lang="id-ID" sz="2000" dirty="0"/>
              <a:t>i</a:t>
            </a:r>
            <a:r>
              <a:rPr lang="fi-FI" sz="2000" dirty="0"/>
              <a:t>abilitas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siklus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normalnya</a:t>
            </a:r>
            <a:r>
              <a:rPr lang="en-US" sz="2000" dirty="0"/>
              <a:t>;</a:t>
            </a:r>
          </a:p>
          <a:p>
            <a:pPr lvl="1">
              <a:spcBef>
                <a:spcPts val="400"/>
              </a:spcBef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liabilitas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diperdagangkan</a:t>
            </a:r>
            <a:r>
              <a:rPr lang="en-US" sz="2000" dirty="0"/>
              <a:t>;</a:t>
            </a:r>
          </a:p>
          <a:p>
            <a:pPr lvl="1">
              <a:spcBef>
                <a:spcPts val="400"/>
              </a:spcBef>
            </a:pPr>
            <a:r>
              <a:rPr lang="en-US" sz="2000" dirty="0" err="1"/>
              <a:t>liabilitas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jatuh</a:t>
            </a:r>
            <a:r>
              <a:rPr lang="en-US" sz="2000" dirty="0"/>
              <a:t> tempo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diselesaikan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12 </a:t>
            </a:r>
            <a:r>
              <a:rPr lang="en-US" sz="2000" dirty="0" err="1"/>
              <a:t>bulan</a:t>
            </a:r>
            <a:r>
              <a:rPr lang="en-US" sz="2000" dirty="0"/>
              <a:t>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periode</a:t>
            </a:r>
            <a:r>
              <a:rPr lang="en-US" sz="2000" dirty="0"/>
              <a:t> </a:t>
            </a:r>
            <a:r>
              <a:rPr lang="en-US" sz="2000" dirty="0" err="1"/>
              <a:t>pelaporan</a:t>
            </a:r>
            <a:r>
              <a:rPr lang="en-US" sz="2000" dirty="0"/>
              <a:t>; </a:t>
            </a:r>
            <a:r>
              <a:rPr lang="en-US" sz="2000" dirty="0" err="1"/>
              <a:t>atau</a:t>
            </a:r>
            <a:endParaRPr lang="en-US" sz="2000" dirty="0"/>
          </a:p>
          <a:p>
            <a:pPr lvl="1">
              <a:spcBef>
                <a:spcPts val="400"/>
              </a:spcBef>
            </a:pP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hak</a:t>
            </a:r>
            <a:r>
              <a:rPr lang="en-US" sz="2000" dirty="0"/>
              <a:t>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syarat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menunda</a:t>
            </a:r>
            <a:r>
              <a:rPr lang="en-US" sz="2000" dirty="0"/>
              <a:t> </a:t>
            </a:r>
            <a:r>
              <a:rPr lang="en-US" sz="2000" dirty="0" err="1"/>
              <a:t>penyelesaian</a:t>
            </a:r>
            <a:r>
              <a:rPr lang="en-US" sz="2000" dirty="0"/>
              <a:t> </a:t>
            </a:r>
            <a:r>
              <a:rPr lang="en-US" sz="2000" dirty="0" err="1"/>
              <a:t>liabilitas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err="1"/>
              <a:t>sekurangkurangnya</a:t>
            </a:r>
            <a:r>
              <a:rPr lang="en-US" sz="2000" dirty="0"/>
              <a:t> 12 </a:t>
            </a:r>
            <a:r>
              <a:rPr lang="en-US" sz="2000" dirty="0" err="1"/>
              <a:t>bulan</a:t>
            </a:r>
            <a:r>
              <a:rPr lang="en-US" sz="2000" dirty="0"/>
              <a:t>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periode</a:t>
            </a:r>
            <a:r>
              <a:rPr lang="en-US" sz="2000" dirty="0"/>
              <a:t> </a:t>
            </a:r>
            <a:r>
              <a:rPr lang="en-US" sz="2000" dirty="0" err="1"/>
              <a:t>pelaporan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mengklasifikasi</a:t>
            </a:r>
            <a:r>
              <a:rPr lang="en-US" sz="2000" dirty="0"/>
              <a:t> l</a:t>
            </a:r>
            <a:r>
              <a:rPr lang="id-ID" sz="2000" dirty="0"/>
              <a:t>i</a:t>
            </a:r>
            <a:r>
              <a:rPr lang="en-US" sz="2000" dirty="0" err="1"/>
              <a:t>abilitas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kategori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liabilitas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panjang</a:t>
            </a:r>
            <a:r>
              <a:rPr lang="en-US" sz="2000" dirty="0"/>
              <a:t>.</a:t>
            </a:r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6DB85F-1BE8-4045-8B39-86417AF1BF70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/>
              <a:t>Ref:  PSAK 201 </a:t>
            </a:r>
            <a:r>
              <a:rPr lang="en-ID" sz="1400" i="1" dirty="0" err="1"/>
              <a:t>Penyajian</a:t>
            </a:r>
            <a:r>
              <a:rPr lang="en-ID" sz="1400" i="1" dirty="0"/>
              <a:t> </a:t>
            </a:r>
            <a:r>
              <a:rPr lang="en-ID" sz="1400" i="1" dirty="0" err="1"/>
              <a:t>Laporan</a:t>
            </a:r>
            <a:r>
              <a:rPr lang="en-ID" sz="1400" i="1" dirty="0"/>
              <a:t> </a:t>
            </a:r>
            <a:r>
              <a:rPr lang="en-ID" sz="1400" i="1" dirty="0" err="1"/>
              <a:t>Keuangan</a:t>
            </a:r>
            <a:r>
              <a:rPr lang="en-ID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4906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9CE5-CBD0-49C3-9FE3-CDB966C5D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16" y="313260"/>
            <a:ext cx="10009744" cy="813011"/>
          </a:xfrm>
        </p:spPr>
        <p:txBody>
          <a:bodyPr/>
          <a:lstStyle/>
          <a:p>
            <a:pPr algn="ctr"/>
            <a:r>
              <a:rPr lang="id-ID" sz="4000" dirty="0">
                <a:latin typeface="Fjalla One" panose="02000506040000020004" pitchFamily="2" charset="0"/>
              </a:rPr>
              <a:t>Laporan Posisi Keuangan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B863C01-9788-4767-9A79-224AFA82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9443" y="6400800"/>
            <a:ext cx="532557" cy="457200"/>
          </a:xfrm>
        </p:spPr>
        <p:txBody>
          <a:bodyPr/>
          <a:lstStyle/>
          <a:p>
            <a:pPr algn="r"/>
            <a:fld id="{C8917DDB-6779-4320-89F1-0A441ABEDE43}" type="slidenum">
              <a:rPr lang="en-US" sz="1800"/>
              <a:pPr algn="r"/>
              <a:t>11</a:t>
            </a:fld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D258F9-0CC9-4C00-8107-79521608B334}"/>
              </a:ext>
            </a:extLst>
          </p:cNvPr>
          <p:cNvSpPr/>
          <p:nvPr/>
        </p:nvSpPr>
        <p:spPr>
          <a:xfrm>
            <a:off x="7739075" y="1321919"/>
            <a:ext cx="1557326" cy="95410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PSAK 201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F362A-FFEF-4DB3-8599-AA1500717449}"/>
              </a:ext>
            </a:extLst>
          </p:cNvPr>
          <p:cNvSpPr/>
          <p:nvPr/>
        </p:nvSpPr>
        <p:spPr>
          <a:xfrm>
            <a:off x="3115604" y="3961027"/>
            <a:ext cx="1170158" cy="5232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IAS 1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626D66-173A-432D-841B-CE247CF0C3ED}"/>
              </a:ext>
            </a:extLst>
          </p:cNvPr>
          <p:cNvGraphicFramePr>
            <a:graphicFrameLocks noGrp="1"/>
          </p:cNvGraphicFramePr>
          <p:nvPr/>
        </p:nvGraphicFramePr>
        <p:xfrm>
          <a:off x="730316" y="1341120"/>
          <a:ext cx="5603801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893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LIABILITAS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93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Aset Lancar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Liabilitas Jangka Pendek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274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Aset tidak Lancar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Liabilitas Jangka</a:t>
                      </a:r>
                      <a:r>
                        <a:rPr lang="id-ID" baseline="0" dirty="0">
                          <a:solidFill>
                            <a:srgbClr val="C00000"/>
                          </a:solidFill>
                        </a:rPr>
                        <a:t> Panjang</a:t>
                      </a:r>
                      <a:endParaRPr lang="id-ID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484">
                <a:tc>
                  <a:txBody>
                    <a:bodyPr/>
                    <a:lstStyle/>
                    <a:p>
                      <a:endParaRPr lang="id-ID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EKUITAS</a:t>
                      </a:r>
                      <a:endParaRPr lang="id-ID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484">
                <a:tc>
                  <a:txBody>
                    <a:bodyPr/>
                    <a:lstStyle/>
                    <a:p>
                      <a:endParaRPr lang="id-ID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Hak Non Pengendali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597">
                <a:tc>
                  <a:txBody>
                    <a:bodyPr/>
                    <a:lstStyle/>
                    <a:p>
                      <a:endParaRPr lang="id-ID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rgbClr val="C00000"/>
                          </a:solidFill>
                        </a:rPr>
                        <a:t>Ekuitas yang dapat diatribusikan ke</a:t>
                      </a:r>
                      <a:r>
                        <a:rPr lang="id-ID" baseline="0" dirty="0">
                          <a:solidFill>
                            <a:srgbClr val="C00000"/>
                          </a:solidFill>
                        </a:rPr>
                        <a:t> pemilik entitas induk</a:t>
                      </a:r>
                      <a:endParaRPr lang="id-ID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7CC99F0-0A6C-48EE-AA54-DC98390957F2}"/>
              </a:ext>
            </a:extLst>
          </p:cNvPr>
          <p:cNvGraphicFramePr>
            <a:graphicFrameLocks noGrp="1"/>
          </p:cNvGraphicFramePr>
          <p:nvPr/>
        </p:nvGraphicFramePr>
        <p:xfrm>
          <a:off x="5638800" y="3910972"/>
          <a:ext cx="6096000" cy="2530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2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046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EKUITAS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702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Aset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Lancar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Hak Non Pengendali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580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Aset Lancar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Ekuitas yang dapat diatribusikan ke</a:t>
                      </a:r>
                      <a:r>
                        <a:rPr lang="id-ID" baseline="0" dirty="0">
                          <a:solidFill>
                            <a:schemeClr val="tx1"/>
                          </a:solidFill>
                        </a:rPr>
                        <a:t> pemilik entitas induk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046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LIABILITAS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04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Liabilitas Jangka Pendek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046">
                <a:tc>
                  <a:txBody>
                    <a:bodyPr/>
                    <a:lstStyle/>
                    <a:p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Liabilitas Jangka</a:t>
                      </a:r>
                      <a:r>
                        <a:rPr lang="id-ID" baseline="0" dirty="0">
                          <a:solidFill>
                            <a:schemeClr val="tx1"/>
                          </a:solidFill>
                        </a:rPr>
                        <a:t> Panjang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8" descr="wrhwrhw.jpg">
            <a:extLst>
              <a:ext uri="{FF2B5EF4-FFF2-40B4-BE49-F238E27FC236}">
                <a16:creationId xmlns:a16="http://schemas.microsoft.com/office/drawing/2014/main" id="{A0217704-C764-4B31-B763-43BE3625CB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9074" y="1928802"/>
            <a:ext cx="3995726" cy="1742688"/>
          </a:xfrm>
          <a:prstGeom prst="rect">
            <a:avLst/>
          </a:prstGeom>
        </p:spPr>
      </p:pic>
      <p:pic>
        <p:nvPicPr>
          <p:cNvPr id="10" name="Picture 9" descr="ghj.jpg">
            <a:extLst>
              <a:ext uri="{FF2B5EF4-FFF2-40B4-BE49-F238E27FC236}">
                <a16:creationId xmlns:a16="http://schemas.microsoft.com/office/drawing/2014/main" id="{44276A0A-2945-46CE-A938-99D22FE8924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316" y="4750528"/>
            <a:ext cx="4260784" cy="1747721"/>
          </a:xfrm>
          <a:prstGeom prst="rect">
            <a:avLst/>
          </a:prstGeom>
        </p:spPr>
      </p:pic>
      <p:sp>
        <p:nvSpPr>
          <p:cNvPr id="13" name="Arrow: Left 12">
            <a:extLst>
              <a:ext uri="{FF2B5EF4-FFF2-40B4-BE49-F238E27FC236}">
                <a16:creationId xmlns:a16="http://schemas.microsoft.com/office/drawing/2014/main" id="{7BD4E1CE-E543-4133-936F-0176C16104B1}"/>
              </a:ext>
            </a:extLst>
          </p:cNvPr>
          <p:cNvSpPr/>
          <p:nvPr/>
        </p:nvSpPr>
        <p:spPr bwMode="auto">
          <a:xfrm>
            <a:off x="6596059" y="1262058"/>
            <a:ext cx="881074" cy="642942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CF972F7-6274-4CAA-8609-4234DFCEC599}"/>
              </a:ext>
            </a:extLst>
          </p:cNvPr>
          <p:cNvSpPr/>
          <p:nvPr/>
        </p:nvSpPr>
        <p:spPr bwMode="auto">
          <a:xfrm>
            <a:off x="4495800" y="3945787"/>
            <a:ext cx="838200" cy="64633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29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420688"/>
            <a:ext cx="10210800" cy="1274762"/>
          </a:xfrm>
        </p:spPr>
        <p:txBody>
          <a:bodyPr>
            <a:normAutofit/>
          </a:bodyPr>
          <a:lstStyle/>
          <a:p>
            <a:r>
              <a:rPr lang="id-ID" sz="3600" dirty="0">
                <a:latin typeface="Fjalla One" panose="02000506040000020004" pitchFamily="2" charset="0"/>
              </a:rPr>
              <a:t>Laporan Laba Rugi </a:t>
            </a:r>
            <a:r>
              <a:rPr lang="en-US" sz="3600" dirty="0">
                <a:latin typeface="Fjalla One" panose="02000506040000020004" pitchFamily="2" charset="0"/>
              </a:rPr>
              <a:t>dan </a:t>
            </a:r>
            <a:r>
              <a:rPr lang="en-US" sz="3600" dirty="0" err="1">
                <a:latin typeface="Fjalla One" panose="02000506040000020004" pitchFamily="2" charset="0"/>
              </a:rPr>
              <a:t>Penghasilan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id-ID" sz="3600" dirty="0">
                <a:latin typeface="Fjalla One" panose="02000506040000020004" pitchFamily="2" charset="0"/>
              </a:rPr>
              <a:t>Komprehensif</a:t>
            </a:r>
            <a:r>
              <a:rPr lang="en-US" sz="3600" dirty="0">
                <a:latin typeface="Fjalla One" panose="02000506040000020004" pitchFamily="2" charset="0"/>
              </a:rPr>
              <a:t> Lain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573F800-7219-4AC0-93CB-42A39994D4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12</a:t>
            </a:fld>
            <a:endParaRPr lang="en-US" sz="1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C9B2CB-4156-4639-87AC-8ADA17F58F2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47800" y="1627188"/>
            <a:ext cx="10744200" cy="481012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+mn-lt"/>
              </a:rPr>
              <a:t>Penghasilan komprehensif adalah perubahan aset/liabiltas </a:t>
            </a:r>
            <a:r>
              <a:rPr lang="fi-FI" sz="20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fi-FI" sz="2000" dirty="0">
                <a:latin typeface="+mn-lt"/>
              </a:rPr>
              <a:t>ekuitas yang bukan berasal dari transaksi dengan pemilik.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+mn-lt"/>
              </a:rPr>
              <a:t>Penghasilan komprehensif terdiri dari laba rugi tahun berjalan dan penghasilan komprehensif lain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dan </a:t>
            </a:r>
            <a:r>
              <a:rPr lang="en-US" sz="2000" dirty="0" err="1">
                <a:latin typeface="+mn-lt"/>
              </a:rPr>
              <a:t>rugi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komprehensif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dapat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disajikan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dengan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dua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cara</a:t>
            </a:r>
            <a:r>
              <a:rPr lang="en-US" sz="2000" dirty="0">
                <a:latin typeface="+mn-lt"/>
              </a:rPr>
              <a:t>:</a:t>
            </a:r>
          </a:p>
          <a:p>
            <a:pPr marL="69215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Satu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: </a:t>
            </a:r>
            <a:r>
              <a:rPr lang="en-US" sz="2000" dirty="0" err="1">
                <a:latin typeface="+mn-lt"/>
              </a:rPr>
              <a:t>bagian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pertama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rugi</a:t>
            </a:r>
            <a:r>
              <a:rPr lang="en-US" sz="2000" dirty="0">
                <a:latin typeface="+mn-lt"/>
              </a:rPr>
              <a:t> dan </a:t>
            </a:r>
            <a:r>
              <a:rPr lang="en-US" sz="2000" dirty="0" err="1">
                <a:latin typeface="+mn-lt"/>
              </a:rPr>
              <a:t>dilanjutkan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bagian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kedua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penghasilan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komprehensif</a:t>
            </a:r>
            <a:r>
              <a:rPr lang="en-US" sz="2000" dirty="0">
                <a:latin typeface="+mn-lt"/>
              </a:rPr>
              <a:t> lain</a:t>
            </a:r>
          </a:p>
          <a:p>
            <a:pPr marL="69215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Dua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: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Rugi</a:t>
            </a:r>
            <a:r>
              <a:rPr lang="en-US" sz="2000" dirty="0">
                <a:latin typeface="+mn-lt"/>
              </a:rPr>
              <a:t> dan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Penghasilam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Komprehensif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dimulai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dari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rugi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tahun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berjalan</a:t>
            </a:r>
            <a:r>
              <a:rPr lang="en-US" sz="2000" dirty="0">
                <a:latin typeface="+mn-lt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periode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berjalan</a:t>
            </a:r>
            <a:r>
              <a:rPr lang="en-US" sz="2000" dirty="0">
                <a:latin typeface="+mn-lt"/>
              </a:rPr>
              <a:t> dan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komprehensif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dialokasikan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untuk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pemegang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saham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pengendali</a:t>
            </a:r>
            <a:r>
              <a:rPr lang="en-US" sz="2000" dirty="0">
                <a:latin typeface="+mn-lt"/>
              </a:rPr>
              <a:t> dan non </a:t>
            </a:r>
            <a:r>
              <a:rPr lang="en-US" sz="2000" dirty="0" err="1">
                <a:latin typeface="+mn-lt"/>
              </a:rPr>
              <a:t>pengendali</a:t>
            </a:r>
            <a:r>
              <a:rPr lang="en-US" sz="2000" dirty="0">
                <a:latin typeface="+mn-lt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d-ID" altLang="en-US" sz="2000" dirty="0">
                <a:latin typeface="+mn-lt"/>
              </a:rPr>
              <a:t>Klasifikasi beban berdasarkan fungsi dan sifat, jika disajikan berdasarkan fungsi </a:t>
            </a:r>
            <a:r>
              <a:rPr lang="en-US" altLang="en-US" sz="2000" dirty="0" err="1">
                <a:latin typeface="+mn-lt"/>
              </a:rPr>
              <a:t>diharuskan</a:t>
            </a:r>
            <a:r>
              <a:rPr lang="en-US" altLang="en-US" sz="2000" dirty="0">
                <a:latin typeface="+mn-lt"/>
              </a:rPr>
              <a:t> </a:t>
            </a:r>
            <a:r>
              <a:rPr lang="id-ID" altLang="en-US" sz="2000" dirty="0">
                <a:latin typeface="+mn-lt"/>
              </a:rPr>
              <a:t>pengungkapan berdasarkan sifat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d-ID" altLang="en-US" sz="2000" dirty="0">
                <a:latin typeface="+mn-lt"/>
              </a:rPr>
              <a:t>Penyajian “pos luar biasa / extraordinary item” tidak diperkenankan lagi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Minimum line item </a:t>
            </a:r>
            <a:r>
              <a:rPr lang="en-US" sz="2000" dirty="0" err="1">
                <a:latin typeface="+mn-lt"/>
              </a:rPr>
              <a:t>untuk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komponen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laba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rugi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komprehensif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untuk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memberikan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informasi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kepada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pengguna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latin typeface="+mn-lt"/>
                <a:sym typeface="Wingdings" pitchFamily="2" charset="2"/>
              </a:rPr>
              <a:t> </a:t>
            </a:r>
            <a:r>
              <a:rPr lang="en-US" sz="2000" dirty="0" err="1">
                <a:latin typeface="+mn-lt"/>
                <a:sym typeface="Wingdings" pitchFamily="2" charset="2"/>
              </a:rPr>
              <a:t>pendapatan</a:t>
            </a:r>
            <a:r>
              <a:rPr lang="en-US" sz="2000" dirty="0">
                <a:latin typeface="+mn-lt"/>
                <a:sym typeface="Wingdings" pitchFamily="2" charset="2"/>
              </a:rPr>
              <a:t>, </a:t>
            </a:r>
            <a:r>
              <a:rPr lang="en-US" sz="2000" dirty="0" err="1">
                <a:latin typeface="+mn-lt"/>
                <a:sym typeface="Wingdings" pitchFamily="2" charset="2"/>
              </a:rPr>
              <a:t>beban</a:t>
            </a:r>
            <a:r>
              <a:rPr lang="en-US" sz="2000" dirty="0">
                <a:latin typeface="+mn-lt"/>
                <a:sym typeface="Wingdings" pitchFamily="2" charset="2"/>
              </a:rPr>
              <a:t> </a:t>
            </a:r>
            <a:r>
              <a:rPr lang="en-US" sz="2000" dirty="0" err="1">
                <a:latin typeface="+mn-lt"/>
                <a:sym typeface="Wingdings" pitchFamily="2" charset="2"/>
              </a:rPr>
              <a:t>keuangan</a:t>
            </a:r>
            <a:r>
              <a:rPr lang="en-US" sz="2000" dirty="0">
                <a:latin typeface="+mn-lt"/>
                <a:sym typeface="Wingdings" pitchFamily="2" charset="2"/>
              </a:rPr>
              <a:t>, </a:t>
            </a:r>
            <a:r>
              <a:rPr lang="en-US" sz="2000" dirty="0" err="1">
                <a:latin typeface="+mn-lt"/>
                <a:sym typeface="Wingdings" pitchFamily="2" charset="2"/>
              </a:rPr>
              <a:t>pajak</a:t>
            </a:r>
            <a:r>
              <a:rPr lang="en-US" sz="2000" dirty="0">
                <a:latin typeface="+mn-lt"/>
                <a:sym typeface="Wingdings" pitchFamily="2" charset="2"/>
              </a:rPr>
              <a:t>.</a:t>
            </a:r>
            <a:endParaRPr lang="id-ID" sz="2000" dirty="0">
              <a:latin typeface="+mn-lt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ID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DDF80-95CE-4CBB-B9ED-E9B8A9CED78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36280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latin typeface="Fjalla One" panose="02000506040000020004" pitchFamily="2" charset="0"/>
              </a:rPr>
              <a:t>Minimum Line Item </a:t>
            </a:r>
            <a:r>
              <a:rPr lang="en-US" sz="3200" dirty="0" err="1">
                <a:latin typeface="Fjalla One" panose="02000506040000020004" pitchFamily="2" charset="0"/>
              </a:rPr>
              <a:t>Laporan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Laba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Rugi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Komprehensif</a:t>
            </a:r>
            <a:endParaRPr lang="id-ID" sz="3200" dirty="0">
              <a:latin typeface="Fjalla One" panose="02000506040000020004" pitchFamily="2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E86258B-784B-4881-BE40-6D53EAC872C6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>
          <a:xfrm>
            <a:off x="6338617" y="1231480"/>
            <a:ext cx="5089635" cy="4919658"/>
          </a:xfrm>
          <a:solidFill>
            <a:srgbClr val="FFD1D1"/>
          </a:solidFill>
        </p:spPr>
        <p:txBody>
          <a:bodyPr lIns="90488" tIns="44450" rIns="90488" bIns="44450">
            <a:no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Ketika pos-pos pendapatan atau beban bernilai material, maka entitas mengungkapkan sifat dan jumlahnya secara terpisah</a:t>
            </a:r>
            <a:r>
              <a:rPr lang="en-US" sz="1800" b="0" dirty="0">
                <a:effectLst/>
                <a:latin typeface="+mn-lt"/>
              </a:rPr>
              <a:t>:</a:t>
            </a:r>
            <a:endParaRPr lang="id-ID" sz="1800" b="0" dirty="0">
              <a:effectLst/>
              <a:latin typeface="+mn-lt"/>
            </a:endParaRP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penurunan nilai persediaan /aset tetap dan pemulihannya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restrukturisasi atas aktivitas-aktivitas suatu entitas dan untuk setiap liabilitas diestimasi atas biaya restrukturisasi;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pelepasan aset tetap;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pelepasan investasi;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operasi yang dihentikan;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b="0" dirty="0">
                <a:effectLst/>
                <a:latin typeface="+mn-lt"/>
              </a:rPr>
              <a:t>penyelesaian litigasi; dan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800" b="0" dirty="0">
                <a:effectLst/>
                <a:latin typeface="+mn-lt"/>
              </a:rPr>
              <a:t>pembalikan liabilitas diestimasi lain.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b-NO" sz="1800" b="0" dirty="0">
                <a:effectLst/>
                <a:latin typeface="+mn-lt"/>
              </a:rPr>
              <a:t>Entitas menyajikan analisis beban </a:t>
            </a:r>
            <a:r>
              <a:rPr lang="id-ID" sz="1800" b="0" dirty="0">
                <a:effectLst/>
                <a:latin typeface="+mn-lt"/>
              </a:rPr>
              <a:t>menggunakan klasifikasi </a:t>
            </a:r>
            <a:r>
              <a:rPr lang="sv-SE" sz="1800" b="0" dirty="0">
                <a:effectLst/>
                <a:latin typeface="+mn-lt"/>
              </a:rPr>
              <a:t>berdasarkan </a:t>
            </a:r>
            <a:r>
              <a:rPr lang="sv-SE" sz="1800" b="1" dirty="0">
                <a:effectLst/>
                <a:latin typeface="+mn-lt"/>
              </a:rPr>
              <a:t>sifat </a:t>
            </a:r>
            <a:r>
              <a:rPr lang="sv-SE" sz="1800" b="0" dirty="0">
                <a:effectLst/>
                <a:latin typeface="+mn-lt"/>
              </a:rPr>
              <a:t>atau </a:t>
            </a:r>
            <a:r>
              <a:rPr lang="sv-SE" sz="1800" b="1" dirty="0">
                <a:effectLst/>
                <a:latin typeface="+mn-lt"/>
              </a:rPr>
              <a:t>fungsinya</a:t>
            </a:r>
            <a:r>
              <a:rPr lang="sv-SE" sz="1800" b="0" dirty="0">
                <a:effectLst/>
                <a:latin typeface="+mn-lt"/>
              </a:rPr>
              <a:t>, mana</a:t>
            </a:r>
            <a:r>
              <a:rPr lang="id-ID" sz="1800" b="0" dirty="0">
                <a:effectLst/>
                <a:latin typeface="+mn-lt"/>
              </a:rPr>
              <a:t> yang dapat menyediakan informasi yang lebih andal dan relevan</a:t>
            </a:r>
            <a:r>
              <a:rPr lang="id-ID" sz="1800" i="1" dirty="0">
                <a:latin typeface="+mn-lt"/>
              </a:rPr>
              <a:t>.</a:t>
            </a:r>
            <a:endParaRPr lang="id-ID" altLang="en-US" sz="1800" b="0" dirty="0">
              <a:effectLst/>
              <a:latin typeface="+mn-lt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573F800-7219-4AC0-93CB-42A39994D4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13</a:t>
            </a:fld>
            <a:endParaRPr lang="en-US" sz="18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B6DBA6-71C8-4CB1-876A-A03D558BEE7F}"/>
              </a:ext>
            </a:extLst>
          </p:cNvPr>
          <p:cNvSpPr/>
          <p:nvPr/>
        </p:nvSpPr>
        <p:spPr bwMode="auto">
          <a:xfrm>
            <a:off x="-87358" y="5447854"/>
            <a:ext cx="730153" cy="703284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7409DB-8CFB-4AD4-BBFA-F520FE532ADF}"/>
              </a:ext>
            </a:extLst>
          </p:cNvPr>
          <p:cNvSpPr/>
          <p:nvPr/>
        </p:nvSpPr>
        <p:spPr bwMode="auto">
          <a:xfrm>
            <a:off x="242801" y="5851566"/>
            <a:ext cx="470616" cy="464820"/>
          </a:xfrm>
          <a:prstGeom prst="ellipse">
            <a:avLst/>
          </a:prstGeom>
          <a:solidFill>
            <a:srgbClr val="F3C1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877C2F6-5A96-4750-94A3-1C96728EB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05" y="1231480"/>
            <a:ext cx="5554579" cy="4919658"/>
          </a:xfrm>
          <a:prstGeom prst="rect">
            <a:avLst/>
          </a:prstGeom>
          <a:solidFill>
            <a:srgbClr val="FEEFE2"/>
          </a:solidFill>
          <a:ln>
            <a:noFill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800" kern="0" dirty="0"/>
              <a:t>pendapatan;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800" kern="0" dirty="0"/>
              <a:t>biaya keuangan;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800" kern="0" dirty="0"/>
              <a:t>bagian laba rugi dari entitas asosiasi dan joint ventures yang dicatat dengan menggunakan metode ekuitas;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800" kern="0" dirty="0"/>
              <a:t>beban pajak;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800" kern="0" dirty="0"/>
              <a:t>suatu jumlah tunggal yang mencakup total dari: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</a:pPr>
            <a:r>
              <a:rPr lang="id-ID" sz="1800" kern="0" dirty="0"/>
              <a:t>laba rugi setelah pajak dari operasi yang dihentikan; dan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</a:pPr>
            <a:r>
              <a:rPr lang="id-ID" sz="1800" kern="0" dirty="0"/>
              <a:t>keuntungan atau kerugian setelah pajak yang diakui dengan pengukuran nilai wajar dikurangi biaya untuk menjual atau dari pelepasan aset atau kelompok yang dilepaskan dalam rangka operasi yang dihentikan;</a:t>
            </a:r>
            <a:endParaRPr lang="en-US" sz="1800" kern="0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800" kern="0" dirty="0" err="1"/>
              <a:t>laba</a:t>
            </a:r>
            <a:r>
              <a:rPr lang="en-US" sz="1800" kern="0" dirty="0"/>
              <a:t> </a:t>
            </a:r>
            <a:r>
              <a:rPr lang="en-US" sz="1800" kern="0" dirty="0" err="1"/>
              <a:t>rugi</a:t>
            </a:r>
            <a:endParaRPr lang="en-US" sz="1800" kern="0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800" kern="0" dirty="0" err="1"/>
              <a:t>komponen</a:t>
            </a:r>
            <a:r>
              <a:rPr lang="en-US" sz="1800" kern="0" dirty="0"/>
              <a:t> </a:t>
            </a:r>
            <a:r>
              <a:rPr lang="en-US" sz="1800" kern="0" dirty="0" err="1"/>
              <a:t>dari</a:t>
            </a:r>
            <a:r>
              <a:rPr lang="en-US" sz="1800" kern="0" dirty="0"/>
              <a:t> </a:t>
            </a:r>
            <a:r>
              <a:rPr lang="en-US" sz="1800" kern="0" dirty="0" err="1"/>
              <a:t>penghasilan</a:t>
            </a:r>
            <a:r>
              <a:rPr lang="en-US" sz="1800" kern="0" dirty="0"/>
              <a:t> </a:t>
            </a:r>
            <a:r>
              <a:rPr lang="en-US" sz="1800" kern="0" dirty="0" err="1"/>
              <a:t>komprehensif</a:t>
            </a:r>
            <a:endParaRPr lang="en-US" sz="1800" kern="0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800" kern="0" dirty="0" err="1"/>
              <a:t>bagian</a:t>
            </a:r>
            <a:r>
              <a:rPr lang="en-US" sz="1800" kern="0" dirty="0"/>
              <a:t> </a:t>
            </a:r>
            <a:r>
              <a:rPr lang="en-US" sz="1800" kern="0" dirty="0" err="1"/>
              <a:t>komprehensif</a:t>
            </a:r>
            <a:r>
              <a:rPr lang="en-US" sz="1800" kern="0" dirty="0"/>
              <a:t> </a:t>
            </a:r>
            <a:r>
              <a:rPr lang="en-US" sz="1800" kern="0" dirty="0" err="1"/>
              <a:t>dari</a:t>
            </a:r>
            <a:r>
              <a:rPr lang="en-US" sz="1800" kern="0" dirty="0"/>
              <a:t> </a:t>
            </a:r>
            <a:r>
              <a:rPr lang="en-US" sz="1800" kern="0" dirty="0" err="1"/>
              <a:t>etitas</a:t>
            </a:r>
            <a:r>
              <a:rPr lang="en-US" sz="1800" kern="0" dirty="0"/>
              <a:t> </a:t>
            </a:r>
            <a:r>
              <a:rPr lang="en-US" sz="1800" kern="0" dirty="0" err="1"/>
              <a:t>asosiasi</a:t>
            </a:r>
            <a:r>
              <a:rPr lang="en-US" sz="1800" kern="0" dirty="0"/>
              <a:t> dan </a:t>
            </a:r>
            <a:r>
              <a:rPr lang="en-US" sz="1800" kern="0" dirty="0" err="1"/>
              <a:t>ventura</a:t>
            </a:r>
            <a:r>
              <a:rPr lang="en-US" sz="1800" kern="0" dirty="0"/>
              <a:t> </a:t>
            </a:r>
            <a:r>
              <a:rPr lang="en-US" sz="1800" kern="0" dirty="0" err="1"/>
              <a:t>bersama</a:t>
            </a:r>
            <a:endParaRPr lang="id-ID" sz="1800" kern="0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800" kern="0" dirty="0"/>
              <a:t>total </a:t>
            </a:r>
            <a:r>
              <a:rPr lang="en-US" sz="1800" kern="0" dirty="0" err="1"/>
              <a:t>laba</a:t>
            </a:r>
            <a:r>
              <a:rPr lang="en-US" sz="1800" kern="0" dirty="0"/>
              <a:t> </a:t>
            </a:r>
            <a:r>
              <a:rPr lang="en-US" sz="1800" kern="0" dirty="0" err="1"/>
              <a:t>rugi</a:t>
            </a:r>
            <a:r>
              <a:rPr lang="en-US" sz="1800" kern="0" dirty="0"/>
              <a:t> </a:t>
            </a:r>
            <a:r>
              <a:rPr lang="en-US" sz="1800" kern="0" dirty="0" err="1"/>
              <a:t>komprehensif</a:t>
            </a:r>
            <a:endParaRPr lang="id-ID" sz="1800" kern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265848-2DA0-4071-8D36-53E10FA8BF44}"/>
              </a:ext>
            </a:extLst>
          </p:cNvPr>
          <p:cNvSpPr/>
          <p:nvPr/>
        </p:nvSpPr>
        <p:spPr>
          <a:xfrm>
            <a:off x="-228600" y="6553200"/>
            <a:ext cx="922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462939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068513" y="0"/>
            <a:ext cx="10123487" cy="1274763"/>
          </a:xfrm>
          <a:noFill/>
          <a:ln cap="flat"/>
        </p:spPr>
        <p:txBody>
          <a:bodyPr>
            <a:normAutofit/>
          </a:bodyPr>
          <a:lstStyle/>
          <a:p>
            <a:pPr marL="109538">
              <a:defRPr/>
            </a:pPr>
            <a:r>
              <a:rPr lang="en-US" sz="4000" dirty="0" err="1">
                <a:latin typeface="Fjalla One" panose="02000506040000020004" pitchFamily="2" charset="0"/>
              </a:rPr>
              <a:t>Penghasilan</a:t>
            </a:r>
            <a:r>
              <a:rPr lang="en-US" sz="4000" dirty="0">
                <a:latin typeface="Fjalla One" panose="02000506040000020004" pitchFamily="2" charset="0"/>
              </a:rPr>
              <a:t> K</a:t>
            </a:r>
            <a:r>
              <a:rPr lang="id-ID" sz="4000" dirty="0">
                <a:latin typeface="Fjalla One" panose="02000506040000020004" pitchFamily="2" charset="0"/>
              </a:rPr>
              <a:t>omprehensif</a:t>
            </a:r>
            <a:r>
              <a:rPr lang="en-US" sz="4000" dirty="0">
                <a:latin typeface="Fjalla One" panose="02000506040000020004" pitchFamily="2" charset="0"/>
              </a:rPr>
              <a:t> Lain</a:t>
            </a:r>
          </a:p>
        </p:txBody>
      </p:sp>
      <p:sp>
        <p:nvSpPr>
          <p:cNvPr id="13005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346200" y="1019175"/>
            <a:ext cx="10845800" cy="5638800"/>
          </a:xfrm>
          <a:noFill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err="1">
                <a:latin typeface="+mj-lt"/>
              </a:rPr>
              <a:t>Penghasilan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komprehensif</a:t>
            </a:r>
            <a:r>
              <a:rPr lang="en-US" altLang="en-US" sz="1800" dirty="0">
                <a:latin typeface="+mj-lt"/>
              </a:rPr>
              <a:t> lain: </a:t>
            </a:r>
            <a:r>
              <a:rPr lang="en-US" altLang="en-US" sz="1800" dirty="0" err="1">
                <a:latin typeface="+mj-lt"/>
              </a:rPr>
              <a:t>berisi</a:t>
            </a:r>
            <a:r>
              <a:rPr lang="en-US" altLang="en-US" sz="1800" dirty="0">
                <a:latin typeface="+mj-lt"/>
              </a:rPr>
              <a:t> pos-pos </a:t>
            </a:r>
            <a:r>
              <a:rPr lang="en-US" altLang="en-US" sz="1800" dirty="0" err="1">
                <a:latin typeface="+mj-lt"/>
              </a:rPr>
              <a:t>penghasilan</a:t>
            </a:r>
            <a:r>
              <a:rPr lang="en-US" altLang="en-US" sz="1800" dirty="0">
                <a:latin typeface="+mj-lt"/>
              </a:rPr>
              <a:t> dan </a:t>
            </a:r>
            <a:r>
              <a:rPr lang="en-US" altLang="en-US" sz="1800" dirty="0" err="1">
                <a:latin typeface="+mj-lt"/>
              </a:rPr>
              <a:t>beban</a:t>
            </a:r>
            <a:r>
              <a:rPr lang="en-US" altLang="en-US" sz="1800" dirty="0">
                <a:latin typeface="+mj-lt"/>
              </a:rPr>
              <a:t> (</a:t>
            </a:r>
            <a:r>
              <a:rPr lang="en-US" altLang="en-US" sz="1800" dirty="0" err="1">
                <a:latin typeface="+mj-lt"/>
              </a:rPr>
              <a:t>termasuk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penyesuaian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reklasifikasi</a:t>
            </a:r>
            <a:r>
              <a:rPr lang="en-US" altLang="en-US" sz="1800" dirty="0">
                <a:latin typeface="+mj-lt"/>
              </a:rPr>
              <a:t>) yang </a:t>
            </a:r>
            <a:r>
              <a:rPr lang="en-US" altLang="en-US" sz="1800" dirty="0" err="1">
                <a:latin typeface="+mj-lt"/>
              </a:rPr>
              <a:t>tidak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diakui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dalam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laba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rugi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sebagaimana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disyaratkan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atau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diizinkan</a:t>
            </a:r>
            <a:r>
              <a:rPr lang="en-US" altLang="en-US" sz="1800" dirty="0">
                <a:latin typeface="+mj-lt"/>
              </a:rPr>
              <a:t> oleh SAK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err="1">
                <a:latin typeface="+mj-lt"/>
              </a:rPr>
              <a:t>Penghasilan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komprehensif</a:t>
            </a:r>
            <a:r>
              <a:rPr lang="en-US" altLang="en-US" sz="1800" dirty="0">
                <a:latin typeface="+mj-lt"/>
              </a:rPr>
              <a:t> lain </a:t>
            </a:r>
            <a:r>
              <a:rPr lang="en-US" altLang="en-US" sz="1800" dirty="0" err="1">
                <a:latin typeface="+mj-lt"/>
              </a:rPr>
              <a:t>disajikan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berdasarkan</a:t>
            </a:r>
            <a:r>
              <a:rPr lang="en-US" altLang="en-US" sz="1800" dirty="0">
                <a:latin typeface="+mj-lt"/>
              </a:rPr>
              <a:t> </a:t>
            </a:r>
            <a:r>
              <a:rPr lang="en-US" altLang="en-US" sz="1800" dirty="0" err="1">
                <a:latin typeface="+mj-lt"/>
              </a:rPr>
              <a:t>kelompok</a:t>
            </a:r>
            <a:r>
              <a:rPr lang="en-US" altLang="en-US" sz="1800" dirty="0">
                <a:latin typeface="+mj-lt"/>
              </a:rPr>
              <a:t>:</a:t>
            </a:r>
          </a:p>
          <a:p>
            <a:pPr marL="449263" indent="-273050">
              <a:buFont typeface="Wingdings" panose="05000000000000000000" pitchFamily="2" charset="2"/>
              <a:buChar char="q"/>
            </a:pPr>
            <a:r>
              <a:rPr lang="fi-FI" sz="1800" dirty="0">
                <a:latin typeface="+mj-lt"/>
              </a:rPr>
              <a:t>T</a:t>
            </a:r>
            <a:r>
              <a:rPr lang="en-US" sz="1800" dirty="0" err="1">
                <a:latin typeface="+mj-lt"/>
              </a:rPr>
              <a:t>idak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akan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direklasifikasi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lebih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lanjut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ke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laba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rugi</a:t>
            </a:r>
            <a:r>
              <a:rPr lang="en-US" sz="1800" dirty="0">
                <a:latin typeface="+mj-lt"/>
              </a:rPr>
              <a:t>; </a:t>
            </a: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898525" algn="l"/>
              </a:tabLst>
            </a:pPr>
            <a:r>
              <a:rPr lang="en-US" sz="1800" dirty="0">
                <a:latin typeface="+mj-lt"/>
              </a:rPr>
              <a:t>Surplus </a:t>
            </a:r>
            <a:r>
              <a:rPr lang="en-US" sz="1800" dirty="0" err="1">
                <a:latin typeface="+mj-lt"/>
              </a:rPr>
              <a:t>revaluasi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aset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tetap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direklasifikasi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melalui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saldo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laba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saat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didepresiasi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atau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ketika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aset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dijual</a:t>
            </a:r>
            <a:endParaRPr lang="en-US" sz="1800" dirty="0">
              <a:latin typeface="+mj-lt"/>
              <a:sym typeface="Wingdings" panose="05000000000000000000" pitchFamily="2" charset="2"/>
            </a:endParaRP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898525" algn="l"/>
              </a:tabLst>
            </a:pPr>
            <a:r>
              <a:rPr lang="en-US" sz="1800" dirty="0" err="1">
                <a:latin typeface="+mj-lt"/>
                <a:sym typeface="Wingdings" panose="05000000000000000000" pitchFamily="2" charset="2"/>
              </a:rPr>
              <a:t>Penyesuaian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imbalan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kerja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manfaat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pasti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–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keuntungan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/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kerugian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aktuaria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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tidak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direklasifkasi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.</a:t>
            </a: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898525" algn="l"/>
              </a:tabLst>
            </a:pPr>
            <a:r>
              <a:rPr lang="en-US" sz="1800" dirty="0" err="1">
                <a:latin typeface="+mj-lt"/>
              </a:rPr>
              <a:t>Keuntungan</a:t>
            </a:r>
            <a:r>
              <a:rPr lang="en-US" sz="1800" dirty="0">
                <a:latin typeface="+mj-lt"/>
              </a:rPr>
              <a:t>/</a:t>
            </a:r>
            <a:r>
              <a:rPr lang="en-US" sz="1800" dirty="0" err="1">
                <a:latin typeface="+mj-lt"/>
              </a:rPr>
              <a:t>kerugian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dari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instrumen</a:t>
            </a:r>
            <a:r>
              <a:rPr lang="en-US" sz="1800" dirty="0">
                <a:latin typeface="+mj-lt"/>
              </a:rPr>
              <a:t> yang </a:t>
            </a:r>
            <a:r>
              <a:rPr lang="en-US" sz="1800" dirty="0" err="1">
                <a:latin typeface="+mj-lt"/>
              </a:rPr>
              <a:t>diklasifikasikan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sebagai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diukur</a:t>
            </a:r>
            <a:r>
              <a:rPr lang="en-US" sz="1800" dirty="0">
                <a:latin typeface="+mj-lt"/>
              </a:rPr>
              <a:t> pada </a:t>
            </a:r>
            <a:r>
              <a:rPr lang="en-US" sz="1800" dirty="0" err="1">
                <a:latin typeface="+mj-lt"/>
              </a:rPr>
              <a:t>nilai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wajar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melalui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penghasilan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komprehensif</a:t>
            </a:r>
            <a:r>
              <a:rPr lang="en-US" sz="1800" dirty="0">
                <a:latin typeface="+mj-lt"/>
              </a:rPr>
              <a:t> lain (FVOCI) – instrument </a:t>
            </a:r>
            <a:r>
              <a:rPr lang="en-US" sz="1800" dirty="0" err="1">
                <a:latin typeface="+mj-lt"/>
              </a:rPr>
              <a:t>ekuitas</a:t>
            </a:r>
            <a:r>
              <a:rPr lang="en-US" sz="1800" dirty="0">
                <a:latin typeface="+mj-lt"/>
              </a:rPr>
              <a:t> / </a:t>
            </a:r>
            <a:r>
              <a:rPr lang="en-US" sz="1800" dirty="0" err="1">
                <a:latin typeface="+mj-lt"/>
              </a:rPr>
              <a:t>tidak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memenuhi</a:t>
            </a:r>
            <a:r>
              <a:rPr lang="en-US" sz="1800" dirty="0">
                <a:latin typeface="+mj-lt"/>
              </a:rPr>
              <a:t> test SPPI 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latin typeface="+mj-lt"/>
              </a:rPr>
              <a:t>jika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dijual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direklasifiksai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saldo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laba</a:t>
            </a:r>
            <a:endParaRPr lang="en-US" sz="1800" dirty="0">
              <a:latin typeface="+mj-lt"/>
            </a:endParaRPr>
          </a:p>
          <a:p>
            <a:pPr marL="449263" indent="-273050">
              <a:buFont typeface="Wingdings" panose="05000000000000000000" pitchFamily="2" charset="2"/>
              <a:buChar char="q"/>
            </a:pPr>
            <a:r>
              <a:rPr lang="en-US" sz="1800" dirty="0">
                <a:latin typeface="+mj-lt"/>
              </a:rPr>
              <a:t>Akan </a:t>
            </a:r>
            <a:r>
              <a:rPr lang="en-US" sz="1800" dirty="0" err="1">
                <a:latin typeface="+mj-lt"/>
              </a:rPr>
              <a:t>direklasifikasi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lebih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lanjut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ke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laba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rugi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ketika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kondisi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tertentu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terpenuhi</a:t>
            </a:r>
            <a:r>
              <a:rPr lang="en-US" sz="1800" dirty="0">
                <a:latin typeface="+mj-lt"/>
              </a:rPr>
              <a:t>.</a:t>
            </a: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j-lt"/>
              </a:rPr>
              <a:t>Keuntungan</a:t>
            </a:r>
            <a:r>
              <a:rPr lang="en-US" sz="1800" dirty="0">
                <a:latin typeface="+mj-lt"/>
              </a:rPr>
              <a:t>/</a:t>
            </a:r>
            <a:r>
              <a:rPr lang="en-US" sz="1800" dirty="0" err="1">
                <a:latin typeface="+mj-lt"/>
              </a:rPr>
              <a:t>kerugian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dari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instrumen</a:t>
            </a:r>
            <a:r>
              <a:rPr lang="en-US" sz="1800" dirty="0">
                <a:latin typeface="+mj-lt"/>
              </a:rPr>
              <a:t> yang </a:t>
            </a:r>
            <a:r>
              <a:rPr lang="en-US" sz="1800" dirty="0" err="1">
                <a:latin typeface="+mj-lt"/>
              </a:rPr>
              <a:t>diklasifikasikan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sebagai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diukur</a:t>
            </a:r>
            <a:r>
              <a:rPr lang="en-US" sz="1800" dirty="0">
                <a:latin typeface="+mj-lt"/>
              </a:rPr>
              <a:t> pada </a:t>
            </a:r>
            <a:r>
              <a:rPr lang="en-US" sz="1800" dirty="0" err="1">
                <a:latin typeface="+mj-lt"/>
              </a:rPr>
              <a:t>nilai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wajar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melalui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penghasilan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komprehensif</a:t>
            </a:r>
            <a:r>
              <a:rPr lang="en-US" sz="1800" dirty="0">
                <a:latin typeface="+mj-lt"/>
              </a:rPr>
              <a:t> lain (FVOCI) – instrument utang yang </a:t>
            </a:r>
            <a:r>
              <a:rPr lang="en-US" sz="1800" dirty="0" err="1">
                <a:latin typeface="+mj-lt"/>
              </a:rPr>
              <a:t>memenuhi</a:t>
            </a:r>
            <a:r>
              <a:rPr lang="en-US" sz="1800" dirty="0">
                <a:latin typeface="+mj-lt"/>
              </a:rPr>
              <a:t> test SPPI 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latin typeface="+mj-lt"/>
              </a:rPr>
              <a:t>jika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dijual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direklasifiksai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ke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laba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rugi</a:t>
            </a:r>
            <a:endParaRPr lang="en-US" sz="1800" dirty="0">
              <a:latin typeface="+mj-lt"/>
            </a:endParaRP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latin typeface="+mj-lt"/>
              </a:rPr>
              <a:t>Cash flow hedge  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keuntungan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/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kerugian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yang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efektif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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kontrak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berakhir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 L/R</a:t>
            </a:r>
          </a:p>
          <a:p>
            <a:pPr marL="801688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j-lt"/>
                <a:sym typeface="Wingdings" panose="05000000000000000000" pitchFamily="2" charset="2"/>
              </a:rPr>
              <a:t>Translasi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mata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uang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asing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dari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anak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perusahaan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/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cabang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dengan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mata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uang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fungsional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yang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berbeda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dengan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induk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/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pusat</a:t>
            </a:r>
            <a:endParaRPr lang="en-US" sz="1800" dirty="0">
              <a:latin typeface="+mj-lt"/>
              <a:sym typeface="Wingdings" panose="05000000000000000000" pitchFamily="2" charset="2"/>
            </a:endParaRPr>
          </a:p>
          <a:p>
            <a:pPr marL="450850" indent="-352425">
              <a:buFont typeface="Wingdings" panose="05000000000000000000" pitchFamily="2" charset="2"/>
              <a:buChar char="q"/>
            </a:pPr>
            <a:r>
              <a:rPr lang="en-US" sz="1800" dirty="0" err="1">
                <a:latin typeface="+mj-lt"/>
                <a:sym typeface="Wingdings" panose="05000000000000000000" pitchFamily="2" charset="2"/>
              </a:rPr>
              <a:t>Bagian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penghasilan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komprehensif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dari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asosiasi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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diklasifikasikan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berdasarkan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yang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akan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direklasfikasi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ke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LR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atau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tidak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direklasifkasi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tergantung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jenis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penghasilan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komprehensif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+mj-lt"/>
                <a:sym typeface="Wingdings" panose="05000000000000000000" pitchFamily="2" charset="2"/>
              </a:rPr>
              <a:t>lainnya</a:t>
            </a:r>
            <a:r>
              <a:rPr lang="en-US" sz="1800" dirty="0">
                <a:latin typeface="+mj-lt"/>
                <a:sym typeface="Wingdings" panose="05000000000000000000" pitchFamily="2" charset="2"/>
              </a:rPr>
              <a:t>.</a:t>
            </a:r>
            <a:endParaRPr lang="id-ID" altLang="en-US" sz="18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altLang="en-US" sz="1800" dirty="0">
              <a:latin typeface="+mj-lt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752D14B-C9F7-4CD7-82CC-B368AF9B6018}"/>
              </a:ext>
            </a:extLst>
          </p:cNvPr>
          <p:cNvSpPr txBox="1">
            <a:spLocks/>
          </p:cNvSpPr>
          <p:nvPr/>
        </p:nvSpPr>
        <p:spPr>
          <a:xfrm>
            <a:off x="11659443" y="6400800"/>
            <a:ext cx="532557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14</a:t>
            </a:fld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E2CDD8-55DB-4C02-989A-B5E56C0A3E5A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7111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2056140" y="306402"/>
            <a:ext cx="8008400" cy="794400"/>
          </a:xfrm>
          <a:noFill/>
          <a:ln cap="flat"/>
        </p:spPr>
        <p:txBody>
          <a:bodyPr/>
          <a:lstStyle/>
          <a:p>
            <a:pPr marL="109538">
              <a:defRPr/>
            </a:pPr>
            <a:r>
              <a:rPr lang="id-ID" sz="3600" dirty="0">
                <a:latin typeface="Fjalla One" panose="02000506040000020004" pitchFamily="2" charset="0"/>
              </a:rPr>
              <a:t>Klasifikasi Beban – Sifat</a:t>
            </a:r>
            <a:r>
              <a:rPr lang="en-US" sz="3600" dirty="0">
                <a:latin typeface="Fjalla One" panose="02000506040000020004" pitchFamily="2" charset="0"/>
              </a:rPr>
              <a:t> dan </a:t>
            </a:r>
            <a:r>
              <a:rPr lang="en-US" sz="3600" dirty="0" err="1">
                <a:latin typeface="Fjalla One" panose="02000506040000020004" pitchFamily="2" charset="0"/>
              </a:rPr>
              <a:t>Fungsi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30050" name="Rectangle 2"/>
          <p:cNvSpPr>
            <a:spLocks noGrp="1" noChangeArrowheads="1"/>
          </p:cNvSpPr>
          <p:nvPr>
            <p:ph sz="quarter" idx="10"/>
          </p:nvPr>
        </p:nvSpPr>
        <p:spPr>
          <a:xfrm>
            <a:off x="414380" y="1620618"/>
            <a:ext cx="5645960" cy="1818770"/>
          </a:xfrm>
          <a:noFill/>
        </p:spPr>
        <p:txBody>
          <a:bodyPr vert="horz" lIns="90488" tIns="44450" rIns="90488" bIns="44450" rtlCol="0">
            <a:normAutofit/>
          </a:bodyPr>
          <a:lstStyle/>
          <a:p>
            <a:r>
              <a:rPr lang="id-ID" sz="2000" b="0" dirty="0"/>
              <a:t>Klasifikasi berdasarkan sifat lebih mudah karena tidak perlu alokasi beban menurut fungsi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1C1CC82-712F-4AAE-9D99-2F32CB8566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15</a:t>
            </a:fld>
            <a:endParaRPr lang="en-US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399" y="2499004"/>
          <a:ext cx="5181600" cy="36477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05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Sifat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lainnya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Total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Bahan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baku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</a:rPr>
                        <a:t>digunakan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</a:rPr>
                        <a:t>imbalan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26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penyusutan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amortiasai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lainnya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Total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0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sebelum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2744445C-B0C5-4549-B229-E823B5460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576040"/>
            <a:ext cx="5645959" cy="17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d-ID" sz="2000" kern="0" dirty="0"/>
              <a:t>Minimal biaya penjualan berdasarkan metode fungsi secara terpisah dari beban lain.</a:t>
            </a:r>
          </a:p>
          <a:p>
            <a:r>
              <a:rPr lang="id-ID" sz="2000" kern="0" dirty="0"/>
              <a:t>Jika klasifikasi berdasarkan fungsi maka harus mengungkapkan informasi tambahan tentang sifat beban, termasuk beban penyusuta</a:t>
            </a:r>
            <a:r>
              <a:rPr lang="en-US" sz="2000" kern="0" dirty="0"/>
              <a:t>n </a:t>
            </a:r>
            <a:r>
              <a:rPr lang="id-ID" sz="2000" kern="0" dirty="0"/>
              <a:t>dan &amp; amortisasi dan imbalan kerja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4990EA-865D-4375-903A-4C5A35DBDF66}"/>
              </a:ext>
            </a:extLst>
          </p:cNvPr>
          <p:cNvGraphicFramePr>
            <a:graphicFrameLocks noGrp="1"/>
          </p:cNvGraphicFramePr>
          <p:nvPr/>
        </p:nvGraphicFramePr>
        <p:xfrm>
          <a:off x="6477002" y="3639260"/>
          <a:ext cx="4648200" cy="24871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14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03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Fungsi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penjualan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Distribusi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1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sebelum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148586D9-A802-473D-B1F8-C09FE0911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1143000"/>
            <a:ext cx="8001000" cy="397829"/>
          </a:xfrm>
          <a:prstGeom prst="rect">
            <a:avLst/>
          </a:prstGeom>
          <a:solidFill>
            <a:srgbClr val="F3C1B3"/>
          </a:solidFill>
          <a:ln>
            <a:noFill/>
          </a:ln>
        </p:spPr>
        <p:txBody>
          <a:bodyPr vert="horz" wrap="square" lIns="90488" tIns="44450" rIns="90488" bIns="4445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id-ID" sz="2000" b="1" kern="0" dirty="0"/>
              <a:t>Pemilihan klasifikasi berdasarkan faktor historis dan industri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6624E8-D652-41F3-805F-88F373B100C8}"/>
              </a:ext>
            </a:extLst>
          </p:cNvPr>
          <p:cNvSpPr/>
          <p:nvPr/>
        </p:nvSpPr>
        <p:spPr>
          <a:xfrm>
            <a:off x="-76200" y="6550223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3448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4175"/>
            <a:ext cx="6096000" cy="685800"/>
          </a:xfrm>
          <a:noFill/>
          <a:ln cap="flat"/>
        </p:spPr>
        <p:txBody>
          <a:bodyPr/>
          <a:lstStyle/>
          <a:p>
            <a:pPr marL="109538">
              <a:defRPr/>
            </a:pPr>
            <a:r>
              <a:rPr lang="en-US" sz="4000" dirty="0" err="1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Laporan</a:t>
            </a:r>
            <a:r>
              <a:rPr lang="en-US" sz="4000" dirty="0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Perubahan</a:t>
            </a:r>
            <a:r>
              <a:rPr lang="en-US" sz="4000" dirty="0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Ekuitas</a:t>
            </a:r>
            <a:endParaRPr lang="en-US" sz="4000" dirty="0">
              <a:latin typeface="Fjalla One" panose="02000506040000020004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005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598613" y="1447800"/>
            <a:ext cx="10593387" cy="24384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0488" tIns="44450" rIns="90488" bIns="4445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Menunjukkan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pemilik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induk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pengendali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pengaruh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retrospektif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Rekonsiliasi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pos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3500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pemilik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kapasitasnya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pemilik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4FC173F-0855-4BE9-AAA2-F2D315E35DA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16</a:t>
            </a:fld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55AE533-5577-4812-A0B6-E1A9C0832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695325"/>
            <a:ext cx="10593388" cy="2788025"/>
          </a:xfrm>
          <a:prstGeom prst="rect">
            <a:avLst/>
          </a:prstGeom>
          <a:solidFill>
            <a:srgbClr val="FFD1D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0488" tIns="44450" rIns="90488" bIns="4445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endParaRPr lang="en-US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kompurehsif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pos</a:t>
            </a:r>
          </a:p>
          <a:p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dividen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pemilik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dividen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diungkapkan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dibedakan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masing-masing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kelas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1">
              <a:spcBef>
                <a:spcPts val="0"/>
              </a:spcBef>
            </a:pP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modal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disetor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endParaRPr lang="id-ID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DE1232-4238-4C30-9065-FABD2D172EB2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469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BE503FD-3514-4B7F-B7C1-DD3D8401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algn="r"/>
            <a:fld id="{C8917DDB-6779-4320-89F1-0A441ABEDE43}" type="slidenum">
              <a:rPr lang="en-US" sz="1800"/>
              <a:pPr algn="r"/>
              <a:t>17</a:t>
            </a:fld>
            <a:endParaRPr lang="en-US" sz="1800" dirty="0"/>
          </a:p>
        </p:txBody>
      </p:sp>
      <p:sp>
        <p:nvSpPr>
          <p:cNvPr id="130050" name="Rectangle 2"/>
          <p:cNvSpPr>
            <a:spLocks noGrp="1" noChangeArrowheads="1"/>
          </p:cNvSpPr>
          <p:nvPr>
            <p:ph sz="half" idx="2"/>
          </p:nvPr>
        </p:nvSpPr>
        <p:spPr>
          <a:xfrm>
            <a:off x="457201" y="1581150"/>
            <a:ext cx="4495800" cy="4514849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0488" tIns="44450" rIns="90488" bIns="44450" rtlCol="0">
            <a:noAutofit/>
          </a:bodyPr>
          <a:lstStyle/>
          <a:p>
            <a:pPr>
              <a:spcBef>
                <a:spcPts val="1200"/>
              </a:spcBef>
            </a:pP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setara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PSAK 207 :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pengungkapan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  <a:endParaRPr lang="id-ID" sz="2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534400" cy="1276350"/>
          </a:xfrm>
          <a:noFill/>
          <a:ln cap="flat"/>
        </p:spPr>
        <p:txBody>
          <a:bodyPr/>
          <a:lstStyle/>
          <a:p>
            <a:pPr marL="109538">
              <a:defRPr/>
            </a:pPr>
            <a:r>
              <a:rPr lang="en-US" sz="4000" dirty="0" err="1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Laporan</a:t>
            </a:r>
            <a:r>
              <a:rPr lang="en-US" sz="4000" dirty="0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Arus</a:t>
            </a:r>
            <a:r>
              <a:rPr lang="en-US" sz="4000" dirty="0">
                <a:latin typeface="Fjalla One" panose="02000506040000020004" pitchFamily="2" charset="0"/>
                <a:ea typeface="Arial Unicode MS" pitchFamily="34" charset="-128"/>
                <a:cs typeface="Arial Unicode MS" pitchFamily="34" charset="-128"/>
              </a:rPr>
              <a:t> Kas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8F9AC8-E477-4A78-9793-71AB340CDBCB}"/>
              </a:ext>
            </a:extLst>
          </p:cNvPr>
          <p:cNvSpPr/>
          <p:nvPr/>
        </p:nvSpPr>
        <p:spPr>
          <a:xfrm>
            <a:off x="0" y="6550223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/>
              <a:t>Ref:  PSAK 201 </a:t>
            </a:r>
            <a:r>
              <a:rPr lang="en-ID" sz="1400" i="1" dirty="0" err="1"/>
              <a:t>Penyajian</a:t>
            </a:r>
            <a:r>
              <a:rPr lang="en-ID" sz="1400" i="1" dirty="0"/>
              <a:t> </a:t>
            </a:r>
            <a:r>
              <a:rPr lang="en-ID" sz="1400" i="1" dirty="0" err="1"/>
              <a:t>Laporan</a:t>
            </a:r>
            <a:r>
              <a:rPr lang="en-ID" sz="1400" i="1" dirty="0"/>
              <a:t> </a:t>
            </a:r>
            <a:r>
              <a:rPr lang="en-ID" sz="1400" i="1" dirty="0" err="1"/>
              <a:t>Keuangan</a:t>
            </a:r>
            <a:r>
              <a:rPr lang="en-ID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8763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0273"/>
            <a:ext cx="10009744" cy="1275127"/>
          </a:xfrm>
          <a:noFill/>
          <a:ln cap="flat"/>
        </p:spPr>
        <p:txBody>
          <a:bodyPr/>
          <a:lstStyle/>
          <a:p>
            <a:pPr marL="109538" algn="ctr">
              <a:defRPr/>
            </a:pPr>
            <a:r>
              <a:rPr lang="en-US" sz="4000" dirty="0" err="1">
                <a:latin typeface="Fjalla One" panose="02000506040000020004" pitchFamily="2" charset="0"/>
              </a:rPr>
              <a:t>Catatan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atas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Laporan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Keuangan</a:t>
            </a: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130050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305800" cy="4811460"/>
          </a:xfrm>
          <a:noFill/>
        </p:spPr>
        <p:txBody>
          <a:bodyPr vert="horz" lIns="90488" tIns="44450" rIns="90488" bIns="4445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Catatan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laporan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keuangan</a:t>
            </a:r>
            <a:endParaRPr lang="en-US" sz="2000" dirty="0">
              <a:latin typeface="+mj-lt"/>
            </a:endParaRP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Menyajikan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informasi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dasar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penyusunan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laporan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keuangan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kebijakan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akuntansi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latin typeface="+mj-lt"/>
                <a:sym typeface="Wingdings" pitchFamily="2" charset="2"/>
              </a:rPr>
              <a:t> </a:t>
            </a:r>
            <a:r>
              <a:rPr lang="en-US" sz="2000" dirty="0" err="1">
                <a:latin typeface="+mj-lt"/>
                <a:sym typeface="Wingdings" pitchFamily="2" charset="2"/>
              </a:rPr>
              <a:t>dasar</a:t>
            </a:r>
            <a:r>
              <a:rPr lang="en-US" sz="2000" dirty="0">
                <a:latin typeface="+mj-lt"/>
                <a:sym typeface="Wingdings" pitchFamily="2" charset="2"/>
              </a:rPr>
              <a:t> </a:t>
            </a:r>
            <a:r>
              <a:rPr lang="en-US" sz="2000" dirty="0" err="1">
                <a:latin typeface="+mj-lt"/>
                <a:sym typeface="Wingdings" pitchFamily="2" charset="2"/>
              </a:rPr>
              <a:t>pengukuran</a:t>
            </a:r>
            <a:r>
              <a:rPr lang="en-US" sz="2000" dirty="0">
                <a:latin typeface="+mj-lt"/>
                <a:sym typeface="Wingdings" pitchFamily="2" charset="2"/>
              </a:rPr>
              <a:t>, </a:t>
            </a:r>
            <a:r>
              <a:rPr lang="en-US" sz="2000" dirty="0" err="1">
                <a:latin typeface="+mj-lt"/>
                <a:sym typeface="Wingdings" pitchFamily="2" charset="2"/>
              </a:rPr>
              <a:t>kebijakan</a:t>
            </a:r>
            <a:r>
              <a:rPr lang="en-US" sz="2000" dirty="0">
                <a:latin typeface="+mj-lt"/>
                <a:sym typeface="Wingdings" pitchFamily="2" charset="2"/>
              </a:rPr>
              <a:t> yang </a:t>
            </a:r>
            <a:r>
              <a:rPr lang="en-US" sz="2000" dirty="0" err="1">
                <a:latin typeface="+mj-lt"/>
                <a:sym typeface="Wingdings" pitchFamily="2" charset="2"/>
              </a:rPr>
              <a:t>relevan</a:t>
            </a:r>
            <a:r>
              <a:rPr lang="en-US" sz="2000" dirty="0">
                <a:latin typeface="+mj-lt"/>
                <a:sym typeface="Wingdings" pitchFamily="2" charset="2"/>
              </a:rPr>
              <a:t>, </a:t>
            </a:r>
            <a:r>
              <a:rPr lang="en-US" sz="2000" dirty="0" err="1">
                <a:latin typeface="+mj-lt"/>
                <a:sym typeface="Wingdings" pitchFamily="2" charset="2"/>
              </a:rPr>
              <a:t>asumsi</a:t>
            </a:r>
            <a:r>
              <a:rPr lang="en-US" sz="2000" dirty="0">
                <a:latin typeface="+mj-lt"/>
                <a:sym typeface="Wingdings" pitchFamily="2" charset="2"/>
              </a:rPr>
              <a:t> </a:t>
            </a:r>
            <a:r>
              <a:rPr lang="en-US" sz="2000" dirty="0" err="1">
                <a:latin typeface="+mj-lt"/>
                <a:sym typeface="Wingdings" pitchFamily="2" charset="2"/>
              </a:rPr>
              <a:t>dalam</a:t>
            </a:r>
            <a:r>
              <a:rPr lang="en-US" sz="2000" dirty="0">
                <a:latin typeface="+mj-lt"/>
                <a:sym typeface="Wingdings" pitchFamily="2" charset="2"/>
              </a:rPr>
              <a:t> </a:t>
            </a:r>
            <a:r>
              <a:rPr lang="en-US" sz="2000" dirty="0" err="1">
                <a:latin typeface="+mj-lt"/>
                <a:sym typeface="Wingdings" pitchFamily="2" charset="2"/>
              </a:rPr>
              <a:t>estimasi</a:t>
            </a:r>
            <a:r>
              <a:rPr lang="en-US" sz="2000" dirty="0">
                <a:latin typeface="+mj-lt"/>
              </a:rPr>
              <a:t>;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Mengungkapkan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informasi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disyaratkan</a:t>
            </a:r>
            <a:r>
              <a:rPr lang="en-US" sz="2000" dirty="0">
                <a:latin typeface="+mj-lt"/>
              </a:rPr>
              <a:t> SAL yang </a:t>
            </a:r>
            <a:r>
              <a:rPr lang="en-US" sz="2000" dirty="0" err="1">
                <a:latin typeface="+mj-lt"/>
              </a:rPr>
              <a:t>tidak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disajikan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bagian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mana</a:t>
            </a:r>
            <a:r>
              <a:rPr lang="en-US" sz="2000" dirty="0">
                <a:latin typeface="+mj-lt"/>
              </a:rPr>
              <a:t> pun </a:t>
            </a:r>
            <a:r>
              <a:rPr lang="en-US" sz="2000" dirty="0" err="1">
                <a:latin typeface="+mj-lt"/>
              </a:rPr>
              <a:t>dalam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laporan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keuangan</a:t>
            </a:r>
            <a:r>
              <a:rPr lang="en-US" sz="2000" dirty="0">
                <a:latin typeface="+mj-lt"/>
              </a:rPr>
              <a:t>;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Memberikan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informasi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tidak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disajikan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bagian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manapun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dalam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laporan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keuangan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tetapi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informasi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tersebut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relevan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memahami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laporan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keuangan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latin typeface="+mj-lt"/>
                <a:sym typeface="Wingdings" pitchFamily="2" charset="2"/>
              </a:rPr>
              <a:t> (</a:t>
            </a:r>
            <a:r>
              <a:rPr lang="en-US" sz="2000" dirty="0" err="1">
                <a:latin typeface="+mj-lt"/>
                <a:sym typeface="Wingdings" pitchFamily="2" charset="2"/>
              </a:rPr>
              <a:t>pengelolaan</a:t>
            </a:r>
            <a:r>
              <a:rPr lang="en-US" sz="2000" dirty="0">
                <a:latin typeface="+mj-lt"/>
                <a:sym typeface="Wingdings" pitchFamily="2" charset="2"/>
              </a:rPr>
              <a:t> modal)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0" y="4496476"/>
            <a:ext cx="794563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praktis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sistematis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referensi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silang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pos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yag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endParaRPr lang="id-ID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5850280-9C65-4FE5-AA68-C77DE9897168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18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51865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1965960" y="537176"/>
            <a:ext cx="8534400" cy="1122727"/>
          </a:xfrm>
          <a:noFill/>
          <a:ln cap="flat"/>
        </p:spPr>
        <p:txBody>
          <a:bodyPr/>
          <a:lstStyle/>
          <a:p>
            <a:pPr marL="109538">
              <a:defRPr/>
            </a:pPr>
            <a:r>
              <a:rPr lang="en-US" dirty="0" err="1">
                <a:latin typeface="Fjalla One" panose="02000506040000020004" pitchFamily="2" charset="0"/>
              </a:rPr>
              <a:t>Catatan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atas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Laporan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Keuangan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30050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659903"/>
            <a:ext cx="7696200" cy="4811460"/>
          </a:xfrm>
          <a:noFill/>
        </p:spPr>
        <p:txBody>
          <a:bodyPr vert="horz" lIns="90488" tIns="44450" rIns="90488" bIns="4445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+mn-lt"/>
              </a:rPr>
              <a:t>Modal - 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Entitas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mengungkapkan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informasi</a:t>
            </a:r>
            <a:r>
              <a:rPr lang="en-US" sz="2200" dirty="0">
                <a:latin typeface="+mn-lt"/>
              </a:rPr>
              <a:t> yang </a:t>
            </a:r>
            <a:r>
              <a:rPr lang="en-US" sz="2200" dirty="0" err="1">
                <a:latin typeface="+mn-lt"/>
              </a:rPr>
              <a:t>memungkinkan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pengguna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laporan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keuangan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untuk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mengevaluasi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tujuan</a:t>
            </a:r>
            <a:r>
              <a:rPr lang="en-US" sz="2200" dirty="0">
                <a:latin typeface="+mn-lt"/>
              </a:rPr>
              <a:t>, </a:t>
            </a:r>
            <a:r>
              <a:rPr lang="en-US" sz="2200" dirty="0" err="1">
                <a:latin typeface="+mn-lt"/>
              </a:rPr>
              <a:t>kebijakan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dan</a:t>
            </a:r>
            <a:r>
              <a:rPr lang="en-US" sz="2200" dirty="0">
                <a:latin typeface="+mn-lt"/>
              </a:rPr>
              <a:t> proses </a:t>
            </a:r>
            <a:r>
              <a:rPr lang="en-US" sz="2200" dirty="0" err="1">
                <a:latin typeface="+mn-lt"/>
              </a:rPr>
              <a:t>entitas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dalam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mengelola</a:t>
            </a:r>
            <a:r>
              <a:rPr lang="en-US" sz="2200" dirty="0">
                <a:latin typeface="+mn-lt"/>
              </a:rPr>
              <a:t> modal.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</a:rPr>
              <a:t>Informasi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kualitatif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kuantitatif</a:t>
            </a:r>
            <a:endParaRPr lang="en-US" dirty="0">
              <a:latin typeface="+mn-lt"/>
            </a:endParaRP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</a:rPr>
              <a:t>Pemenuhan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persyaratan</a:t>
            </a:r>
            <a:r>
              <a:rPr lang="en-US" dirty="0">
                <a:latin typeface="+mn-lt"/>
              </a:rPr>
              <a:t> modal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</a:rPr>
              <a:t>Instrumen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keuangan</a:t>
            </a:r>
            <a:r>
              <a:rPr lang="en-US" sz="2200" b="1" dirty="0">
                <a:latin typeface="+mn-lt"/>
              </a:rPr>
              <a:t> yang </a:t>
            </a:r>
            <a:r>
              <a:rPr lang="en-US" sz="2200" b="1" dirty="0" err="1">
                <a:latin typeface="+mn-lt"/>
              </a:rPr>
              <a:t>memiliki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fitur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opsi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jual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dan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diklasifikasikan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sebagai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instrumen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ekuitas</a:t>
            </a:r>
            <a:r>
              <a:rPr lang="en-US" sz="2200" b="1" dirty="0">
                <a:latin typeface="+mn-lt"/>
              </a:rPr>
              <a:t> – </a:t>
            </a:r>
            <a:r>
              <a:rPr lang="en-US" sz="2200" dirty="0">
                <a:latin typeface="+mn-lt"/>
              </a:rPr>
              <a:t>data </a:t>
            </a:r>
            <a:r>
              <a:rPr lang="en-US" sz="2200" dirty="0" err="1">
                <a:latin typeface="+mn-lt"/>
              </a:rPr>
              <a:t>kuantitatif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diklasifikasikan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sebagai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ekuitas</a:t>
            </a:r>
            <a:r>
              <a:rPr lang="en-US" sz="2200" dirty="0">
                <a:latin typeface="+mn-lt"/>
              </a:rPr>
              <a:t>, </a:t>
            </a:r>
            <a:r>
              <a:rPr lang="en-US" sz="2200" dirty="0" err="1">
                <a:latin typeface="+mn-lt"/>
              </a:rPr>
              <a:t>tujuan</a:t>
            </a:r>
            <a:r>
              <a:rPr lang="en-US" sz="2200" dirty="0">
                <a:latin typeface="+mn-lt"/>
              </a:rPr>
              <a:t>, </a:t>
            </a:r>
            <a:r>
              <a:rPr lang="en-US" sz="2200" dirty="0" err="1">
                <a:latin typeface="+mn-lt"/>
              </a:rPr>
              <a:t>kebijakan</a:t>
            </a:r>
            <a:r>
              <a:rPr lang="en-US" sz="2200" dirty="0">
                <a:latin typeface="+mn-lt"/>
              </a:rPr>
              <a:t>, proses, </a:t>
            </a:r>
            <a:r>
              <a:rPr lang="en-US" sz="2200" dirty="0" err="1">
                <a:latin typeface="+mn-lt"/>
              </a:rPr>
              <a:t>arus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kas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keluar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bagaimana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penentuannya</a:t>
            </a:r>
            <a:r>
              <a:rPr lang="en-US" sz="2200" dirty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44D1FCD-659A-4D29-A80F-E4B9140D3B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6324600"/>
            <a:ext cx="2540000" cy="457200"/>
          </a:xfrm>
          <a:prstGeom prst="rect">
            <a:avLst/>
          </a:prstGeom>
        </p:spPr>
        <p:txBody>
          <a:bodyPr/>
          <a:lstStyle/>
          <a:p>
            <a:pPr algn="r"/>
            <a:fld id="{C8917DDB-6779-4320-89F1-0A441ABEDE43}" type="slidenum">
              <a:rPr lang="en-US" sz="1800"/>
              <a:pPr algn="r"/>
              <a:t>19</a:t>
            </a:fld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2AEC1-B96F-4228-8275-F4FFE1E80E5E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/>
              <a:t>Ref:  PSAK 201 </a:t>
            </a:r>
            <a:r>
              <a:rPr lang="en-ID" sz="1400" i="1" dirty="0" err="1"/>
              <a:t>Penyajian</a:t>
            </a:r>
            <a:r>
              <a:rPr lang="en-ID" sz="1400" i="1" dirty="0"/>
              <a:t> </a:t>
            </a:r>
            <a:r>
              <a:rPr lang="en-ID" sz="1400" i="1" dirty="0" err="1"/>
              <a:t>Laporan</a:t>
            </a:r>
            <a:r>
              <a:rPr lang="en-ID" sz="1400" i="1" dirty="0"/>
              <a:t> </a:t>
            </a:r>
            <a:r>
              <a:rPr lang="en-ID" sz="1400" i="1" dirty="0" err="1"/>
              <a:t>Keuangan</a:t>
            </a:r>
            <a:r>
              <a:rPr lang="en-ID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7497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655637"/>
            <a:ext cx="8534400" cy="885806"/>
          </a:xfrm>
          <a:noFill/>
          <a:ln cap="flat"/>
        </p:spPr>
        <p:txBody>
          <a:bodyPr/>
          <a:lstStyle/>
          <a:p>
            <a:pPr marL="109538">
              <a:defRPr/>
            </a:pPr>
            <a:r>
              <a:rPr lang="en-US" dirty="0" err="1">
                <a:latin typeface="Fjalla One" panose="02000506040000020004" pitchFamily="2" charset="0"/>
              </a:rPr>
              <a:t>Catatan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atas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Laporan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Keuangan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30050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vert="horz" lIns="90488" tIns="44450" rIns="90488" bIns="44450" rtlCol="0">
            <a:noAutofit/>
          </a:bodyPr>
          <a:lstStyle/>
          <a:p>
            <a:r>
              <a:rPr lang="en-US" sz="2000" dirty="0" err="1">
                <a:latin typeface="+mn-lt"/>
              </a:rPr>
              <a:t>Pengungkapan</a:t>
            </a:r>
            <a:r>
              <a:rPr lang="en-US" sz="2000" dirty="0">
                <a:latin typeface="+mn-lt"/>
              </a:rPr>
              <a:t> lain</a:t>
            </a:r>
          </a:p>
          <a:p>
            <a:pPr lvl="1"/>
            <a:r>
              <a:rPr lang="en-US" sz="2000" dirty="0" err="1">
                <a:latin typeface="+mn-lt"/>
              </a:rPr>
              <a:t>Jumlah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dividen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diumumkan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atau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diumumkan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sebelum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penyelesaian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laporan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keuangan</a:t>
            </a:r>
            <a:r>
              <a:rPr lang="en-US" sz="2000" dirty="0">
                <a:latin typeface="+mn-lt"/>
              </a:rPr>
              <a:t>.</a:t>
            </a:r>
          </a:p>
          <a:p>
            <a:pPr lvl="1"/>
            <a:r>
              <a:rPr lang="en-US" sz="2000" dirty="0" err="1">
                <a:latin typeface="+mn-lt"/>
              </a:rPr>
              <a:t>Jumlah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dividen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preferen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tidak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diakui</a:t>
            </a:r>
            <a:r>
              <a:rPr lang="en-US" sz="2000" dirty="0">
                <a:latin typeface="+mn-lt"/>
              </a:rPr>
              <a:t>.</a:t>
            </a:r>
          </a:p>
          <a:p>
            <a:r>
              <a:rPr lang="en-US" sz="2000" dirty="0" err="1">
                <a:latin typeface="+mn-lt"/>
              </a:rPr>
              <a:t>Pengungkapan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berikut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jika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tidak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diungkapkan</a:t>
            </a:r>
            <a:r>
              <a:rPr lang="en-US" sz="2000" dirty="0">
                <a:latin typeface="+mn-lt"/>
              </a:rPr>
              <a:t> di </a:t>
            </a:r>
            <a:r>
              <a:rPr lang="en-US" sz="2000" dirty="0" err="1">
                <a:latin typeface="+mn-lt"/>
              </a:rPr>
              <a:t>bagiian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manapun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informasi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dipublikasi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bersama</a:t>
            </a:r>
            <a:r>
              <a:rPr lang="en-US" sz="2000" dirty="0">
                <a:latin typeface="+mn-lt"/>
              </a:rPr>
              <a:t> LK:</a:t>
            </a:r>
          </a:p>
          <a:p>
            <a:pPr lvl="1" fontAlgn="base"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latin typeface="+mn-lt"/>
              </a:rPr>
              <a:t>Domisili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bentuk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hukum</a:t>
            </a:r>
            <a:r>
              <a:rPr lang="en-US" sz="2000" kern="0" dirty="0">
                <a:latin typeface="+mn-lt"/>
              </a:rPr>
              <a:t>, </a:t>
            </a:r>
            <a:r>
              <a:rPr lang="en-US" sz="2000" kern="0" dirty="0" err="1">
                <a:latin typeface="+mn-lt"/>
              </a:rPr>
              <a:t>negara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pendirian</a:t>
            </a:r>
            <a:r>
              <a:rPr lang="en-US" sz="2000" kern="0" dirty="0">
                <a:latin typeface="+mn-lt"/>
              </a:rPr>
              <a:t>, </a:t>
            </a:r>
            <a:r>
              <a:rPr lang="en-US" sz="2000" kern="0" dirty="0" err="1">
                <a:latin typeface="+mn-lt"/>
              </a:rPr>
              <a:t>alamat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kantor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lokasi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utama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kantor</a:t>
            </a:r>
            <a:endParaRPr lang="en-US" sz="2000" kern="0" dirty="0">
              <a:latin typeface="+mn-lt"/>
            </a:endParaRPr>
          </a:p>
          <a:p>
            <a:pPr lvl="1" fontAlgn="base"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latin typeface="+mn-lt"/>
              </a:rPr>
              <a:t>Sifat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operasi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kegiatan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utama</a:t>
            </a:r>
            <a:endParaRPr lang="en-US" sz="2000" kern="0" dirty="0">
              <a:latin typeface="+mn-lt"/>
            </a:endParaRPr>
          </a:p>
          <a:p>
            <a:pPr lvl="1" fontAlgn="base"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latin typeface="+mn-lt"/>
              </a:rPr>
              <a:t>Nama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entitas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induk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dan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nama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entitas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induk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terakhir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dalam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kelompok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usaha</a:t>
            </a:r>
            <a:endParaRPr lang="en-US" sz="2000" kern="0" dirty="0">
              <a:latin typeface="+mn-lt"/>
            </a:endParaRPr>
          </a:p>
          <a:p>
            <a:pPr lvl="1" fontAlgn="base"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latin typeface="+mn-lt"/>
              </a:rPr>
              <a:t>Bagi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entitas</a:t>
            </a:r>
            <a:r>
              <a:rPr lang="en-US" sz="2000" kern="0" dirty="0">
                <a:latin typeface="+mn-lt"/>
              </a:rPr>
              <a:t> yang </a:t>
            </a:r>
            <a:r>
              <a:rPr lang="en-US" sz="2000" kern="0" dirty="0" err="1">
                <a:latin typeface="+mn-lt"/>
              </a:rPr>
              <a:t>mempunyai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umur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terbatas</a:t>
            </a:r>
            <a:r>
              <a:rPr lang="en-US" sz="2000" kern="0" dirty="0">
                <a:latin typeface="+mn-lt"/>
              </a:rPr>
              <a:t>, </a:t>
            </a:r>
            <a:r>
              <a:rPr lang="en-US" sz="2000" kern="0" dirty="0" err="1">
                <a:latin typeface="+mn-lt"/>
              </a:rPr>
              <a:t>informasi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tentang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umur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err="1">
                <a:latin typeface="+mn-lt"/>
              </a:rPr>
              <a:t>entitas</a:t>
            </a:r>
            <a:endParaRPr lang="en-US" sz="2000" kern="0" dirty="0">
              <a:latin typeface="+mn-lt"/>
            </a:endParaRPr>
          </a:p>
          <a:p>
            <a:pPr lvl="1"/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0C1066-22EB-4FDF-81E3-055A6BBA9C96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7BAB15-1BA1-432A-BD37-0AA474BBD374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20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0138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Favorites\Desktop\gambar ekonomi\searching-for-info.jpg"/>
          <p:cNvPicPr>
            <a:picLocks noChangeAspect="1" noChangeArrowheads="1"/>
          </p:cNvPicPr>
          <p:nvPr/>
        </p:nvPicPr>
        <p:blipFill>
          <a:blip r:embed="rId3" cstate="print"/>
          <a:srcRect l="5519" r="11322"/>
          <a:stretch>
            <a:fillRect/>
          </a:stretch>
        </p:blipFill>
        <p:spPr bwMode="auto">
          <a:xfrm>
            <a:off x="8834541" y="2712720"/>
            <a:ext cx="2519259" cy="3029454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1006350" y="833487"/>
            <a:ext cx="10179300" cy="768000"/>
          </a:xfrm>
          <a:noFill/>
          <a:ln cap="flat"/>
        </p:spPr>
        <p:txBody>
          <a:bodyPr>
            <a:normAutofit/>
          </a:bodyPr>
          <a:lstStyle/>
          <a:p>
            <a:pPr marL="109538">
              <a:defRPr/>
            </a:pPr>
            <a:r>
              <a:rPr lang="en-US" sz="3100" dirty="0" err="1">
                <a:latin typeface="Fjalla One" panose="02000506040000020004" pitchFamily="2" charset="0"/>
              </a:rPr>
              <a:t>Penghasilan</a:t>
            </a:r>
            <a:r>
              <a:rPr lang="en-US" sz="3100" dirty="0">
                <a:latin typeface="Fjalla One" panose="02000506040000020004" pitchFamily="2" charset="0"/>
              </a:rPr>
              <a:t> </a:t>
            </a:r>
            <a:r>
              <a:rPr lang="en-US" sz="3100" dirty="0" err="1">
                <a:latin typeface="Fjalla One" panose="02000506040000020004" pitchFamily="2" charset="0"/>
              </a:rPr>
              <a:t>Komprehensif</a:t>
            </a:r>
            <a:r>
              <a:rPr lang="en-US" sz="3100" dirty="0">
                <a:latin typeface="Fjalla One" panose="02000506040000020004" pitchFamily="2" charset="0"/>
              </a:rPr>
              <a:t> Lain – </a:t>
            </a:r>
            <a:r>
              <a:rPr lang="en-US" sz="3100" dirty="0" err="1">
                <a:latin typeface="Fjalla One" panose="02000506040000020004" pitchFamily="2" charset="0"/>
              </a:rPr>
              <a:t>Tidak</a:t>
            </a:r>
            <a:r>
              <a:rPr lang="en-US" sz="3100" dirty="0">
                <a:latin typeface="Fjalla One" panose="02000506040000020004" pitchFamily="2" charset="0"/>
              </a:rPr>
              <a:t> </a:t>
            </a:r>
            <a:r>
              <a:rPr lang="en-US" sz="3100" dirty="0" err="1">
                <a:latin typeface="Fjalla One" panose="02000506040000020004" pitchFamily="2" charset="0"/>
              </a:rPr>
              <a:t>Direklasifikasi</a:t>
            </a:r>
            <a:r>
              <a:rPr lang="en-US" sz="3200" dirty="0">
                <a:latin typeface="Fjalla One" panose="02000506040000020004" pitchFamily="2" charset="0"/>
              </a:rPr>
              <a:t>  </a:t>
            </a:r>
          </a:p>
        </p:txBody>
      </p:sp>
      <p:sp>
        <p:nvSpPr>
          <p:cNvPr id="130050" name="Rectangle 2"/>
          <p:cNvSpPr>
            <a:spLocks noGrp="1" noChangeArrowheads="1"/>
          </p:cNvSpPr>
          <p:nvPr>
            <p:ph sz="quarter" idx="10"/>
          </p:nvPr>
        </p:nvSpPr>
        <p:spPr>
          <a:xfrm>
            <a:off x="838200" y="1601487"/>
            <a:ext cx="10251300" cy="4736434"/>
          </a:xfrm>
          <a:noFill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 altLang="en-US" sz="2000" dirty="0">
                <a:latin typeface="+mn-lt"/>
              </a:rPr>
              <a:t>Entitas melakukan </a:t>
            </a:r>
            <a:r>
              <a:rPr lang="en-US" altLang="en-US" sz="2000" dirty="0" err="1">
                <a:latin typeface="+mn-lt"/>
              </a:rPr>
              <a:t>revaluasi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aset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tetap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pada</a:t>
            </a:r>
            <a:r>
              <a:rPr lang="en-US" altLang="en-US" sz="2000" dirty="0">
                <a:latin typeface="+mn-lt"/>
              </a:rPr>
              <a:t> 2 </a:t>
            </a:r>
            <a:r>
              <a:rPr lang="en-US" altLang="en-US" sz="2000" dirty="0" err="1">
                <a:latin typeface="+mn-lt"/>
              </a:rPr>
              <a:t>Januari</a:t>
            </a:r>
            <a:r>
              <a:rPr lang="en-US" altLang="en-US" sz="2000" dirty="0">
                <a:latin typeface="+mn-lt"/>
              </a:rPr>
              <a:t> 2015. </a:t>
            </a:r>
            <a:r>
              <a:rPr lang="en-US" altLang="en-US" sz="2000" dirty="0" err="1">
                <a:latin typeface="+mn-lt"/>
              </a:rPr>
              <a:t>Nilai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perolehan</a:t>
            </a:r>
            <a:r>
              <a:rPr lang="en-US" altLang="en-US" sz="2000" dirty="0">
                <a:latin typeface="+mn-lt"/>
              </a:rPr>
              <a:t> 600.000 </a:t>
            </a:r>
            <a:r>
              <a:rPr lang="en-US" altLang="en-US" sz="2000" dirty="0" err="1">
                <a:latin typeface="+mn-lt"/>
              </a:rPr>
              <a:t>akumulasi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depresiasi</a:t>
            </a:r>
            <a:r>
              <a:rPr lang="en-US" altLang="en-US" sz="2000" dirty="0">
                <a:latin typeface="+mn-lt"/>
              </a:rPr>
              <a:t> 200.000. </a:t>
            </a:r>
            <a:r>
              <a:rPr lang="en-US" altLang="en-US" sz="2000" dirty="0" err="1">
                <a:latin typeface="+mn-lt"/>
              </a:rPr>
              <a:t>Aset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direvaluasi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menjadi</a:t>
            </a:r>
            <a:r>
              <a:rPr lang="en-US" altLang="en-US" sz="2000" dirty="0">
                <a:latin typeface="+mn-lt"/>
              </a:rPr>
              <a:t> 500.000 </a:t>
            </a:r>
            <a:r>
              <a:rPr lang="en-US" altLang="en-US" sz="2000" dirty="0" err="1">
                <a:latin typeface="+mn-lt"/>
              </a:rPr>
              <a:t>dan</a:t>
            </a:r>
            <a:r>
              <a:rPr lang="en-US" altLang="en-US" sz="2000" dirty="0">
                <a:latin typeface="+mn-lt"/>
              </a:rPr>
              <a:t> masa </a:t>
            </a:r>
            <a:r>
              <a:rPr lang="en-US" altLang="en-US" sz="2000" dirty="0" err="1">
                <a:latin typeface="+mn-lt"/>
              </a:rPr>
              <a:t>manfaat</a:t>
            </a:r>
            <a:r>
              <a:rPr lang="en-US" altLang="en-US" sz="2000" dirty="0">
                <a:latin typeface="+mn-lt"/>
              </a:rPr>
              <a:t> </a:t>
            </a:r>
            <a:r>
              <a:rPr lang="en-US" altLang="en-US" sz="2000" dirty="0" err="1">
                <a:latin typeface="+mn-lt"/>
              </a:rPr>
              <a:t>tersisa</a:t>
            </a:r>
            <a:r>
              <a:rPr lang="en-US" altLang="en-US" sz="2000" dirty="0">
                <a:latin typeface="+mn-lt"/>
              </a:rPr>
              <a:t> 10 </a:t>
            </a:r>
            <a:r>
              <a:rPr lang="en-US" altLang="en-US" sz="2000" dirty="0" err="1">
                <a:latin typeface="+mn-lt"/>
              </a:rPr>
              <a:t>tahun</a:t>
            </a:r>
            <a:r>
              <a:rPr lang="en-US" altLang="en-US" sz="2000" dirty="0">
                <a:latin typeface="+mn-lt"/>
              </a:rPr>
              <a:t>.</a:t>
            </a:r>
          </a:p>
          <a:p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Jurnal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saat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revaluasi</a:t>
            </a:r>
            <a:endParaRPr lang="en-US" altLang="en-US" sz="20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lvl="1"/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Akumulasi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Depresiasi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200.000	</a:t>
            </a: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Aset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tetap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	200.000</a:t>
            </a:r>
          </a:p>
          <a:p>
            <a:pPr lvl="1"/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Aset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tetap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	100.000	</a:t>
            </a: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Surplus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revaluasi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	100.000</a:t>
            </a:r>
          </a:p>
          <a:p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Jurnal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saat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depresiasi</a:t>
            </a:r>
            <a:endParaRPr lang="en-US" altLang="en-US" sz="20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Beban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Depresiasi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50.000	</a:t>
            </a: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Akumulasi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Depresiasi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		50.000</a:t>
            </a: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Surplus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Revaluasi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10.000	</a:t>
            </a:r>
          </a:p>
          <a:p>
            <a:pPr lvl="1"/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Saldo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20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Laba</a:t>
            </a: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		10.000</a:t>
            </a:r>
          </a:p>
          <a:p>
            <a:endParaRPr lang="id-ID" altLang="en-US" sz="20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26732E-3552-4A72-A763-F50DCFCAE2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36270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21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1985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374" y="533400"/>
            <a:ext cx="8008400" cy="7944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Amandemen</a:t>
            </a:r>
            <a:r>
              <a:rPr lang="en-US" sz="4000" dirty="0">
                <a:latin typeface="Fjalla One" panose="02000506040000020004" pitchFamily="2" charset="0"/>
              </a:rPr>
              <a:t> PSAK 201 - 2020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96917" y="1466017"/>
            <a:ext cx="9645473" cy="4858583"/>
          </a:xfrm>
        </p:spPr>
        <p:txBody>
          <a:bodyPr/>
          <a:lstStyle/>
          <a:p>
            <a:pPr marL="460375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+mn-lt"/>
              </a:rPr>
              <a:t>Amendemen PSAK 201: Penyajian Laporan Keuangan tentang Klasifikasi Liabilitas sebagai Jangka Pendek atau Jangka Panjang. Effektif 1 Januari 2023</a:t>
            </a:r>
            <a:endParaRPr lang="en-US" dirty="0">
              <a:latin typeface="+mn-lt"/>
            </a:endParaRPr>
          </a:p>
          <a:p>
            <a:pPr marL="441325" indent="-3238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dirty="0" err="1">
                <a:latin typeface="+mn-lt"/>
              </a:rPr>
              <a:t>Mengklarifikasi</a:t>
            </a:r>
            <a:r>
              <a:rPr lang="en-ID" dirty="0">
                <a:latin typeface="+mn-lt"/>
              </a:rPr>
              <a:t> salah </a:t>
            </a:r>
            <a:r>
              <a:rPr lang="en-ID" dirty="0" err="1">
                <a:latin typeface="+mn-lt"/>
              </a:rPr>
              <a:t>satu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kriteria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dalam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mengklasifikasikan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liabilitas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sebagai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jangka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panjang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yaitu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mensyaratkan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entitas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memiliki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hak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untuk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menangguhkan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penyelesaian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liabilitas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setidaknya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selama</a:t>
            </a:r>
            <a:r>
              <a:rPr lang="en-ID" dirty="0">
                <a:latin typeface="+mn-lt"/>
              </a:rPr>
              <a:t> 12 </a:t>
            </a:r>
            <a:r>
              <a:rPr lang="en-ID" dirty="0" err="1">
                <a:latin typeface="+mn-lt"/>
              </a:rPr>
              <a:t>bulan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setelah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periode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pelaporan</a:t>
            </a:r>
            <a:r>
              <a:rPr lang="en-ID" dirty="0">
                <a:latin typeface="+mn-lt"/>
              </a:rPr>
              <a:t>.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menetapkan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bahwa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untuk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menangguhkan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penyelesaian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liabilitas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harus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ada</a:t>
            </a:r>
            <a:r>
              <a:rPr lang="en-ID" sz="2000" dirty="0">
                <a:latin typeface="+mn-lt"/>
              </a:rPr>
              <a:t> pada </a:t>
            </a:r>
            <a:r>
              <a:rPr lang="en-ID" sz="2000" dirty="0" err="1">
                <a:latin typeface="+mn-lt"/>
              </a:rPr>
              <a:t>akhir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periode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pelaporan</a:t>
            </a:r>
            <a:r>
              <a:rPr lang="en-ID" sz="2000" dirty="0">
                <a:latin typeface="+mn-lt"/>
              </a:rPr>
              <a:t>;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mengklarifikasi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bahwa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klasifikasi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terpengaruh</a:t>
            </a:r>
            <a:r>
              <a:rPr lang="en-ID" sz="2000" dirty="0">
                <a:latin typeface="+mn-lt"/>
              </a:rPr>
              <a:t> oleh </a:t>
            </a:r>
            <a:r>
              <a:rPr lang="en-ID" sz="2000" dirty="0" err="1">
                <a:latin typeface="+mn-lt"/>
              </a:rPr>
              <a:t>niat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atau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harapan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manajemen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tentang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apakah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menggunakan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haknya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untuk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menangguhkan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penyelesaian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liabilitas</a:t>
            </a:r>
            <a:r>
              <a:rPr lang="en-ID" sz="2000" dirty="0">
                <a:latin typeface="+mn-lt"/>
              </a:rPr>
              <a:t>;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mengklarifikasi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bagaimana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kondisi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pinjaman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mempengaruhi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klasifikasi</a:t>
            </a:r>
            <a:r>
              <a:rPr lang="en-ID" sz="2000" dirty="0">
                <a:latin typeface="+mn-lt"/>
              </a:rPr>
              <a:t> dan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memperjelas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persyaratan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untuk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mengklasifikasikan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liabilitas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berdasarkan</a:t>
            </a:r>
            <a:r>
              <a:rPr lang="en-ID" sz="2000" dirty="0">
                <a:latin typeface="+mn-lt"/>
              </a:rPr>
              <a:t> pada   </a:t>
            </a:r>
            <a:r>
              <a:rPr lang="en-ID" sz="2000" dirty="0" err="1">
                <a:latin typeface="+mn-lt"/>
              </a:rPr>
              <a:t>kemampuan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untuk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menyelesaikan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liabilitas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dengan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menerbitkan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instrumen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ekuitas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sendiri</a:t>
            </a:r>
            <a:r>
              <a:rPr lang="en-ID" sz="2000" dirty="0">
                <a:latin typeface="+mn-lt"/>
              </a:rPr>
              <a:t>.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9D8640C-DC32-4265-AC70-5677AF54EA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478588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22</a:t>
            </a:fld>
            <a:endParaRPr lang="en-US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57F39-AFF4-4D9B-B406-9FBD7FCF28F9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ED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Amandemen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55CB58-D0A5-4A62-8E40-1D969184E56D}"/>
              </a:ext>
            </a:extLst>
          </p:cNvPr>
          <p:cNvSpPr/>
          <p:nvPr/>
        </p:nvSpPr>
        <p:spPr bwMode="auto">
          <a:xfrm>
            <a:off x="10117238" y="194114"/>
            <a:ext cx="1490146" cy="976840"/>
          </a:xfrm>
          <a:prstGeom prst="roundRect">
            <a:avLst/>
          </a:prstGeom>
          <a:solidFill>
            <a:srgbClr val="FFC5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Disahkan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Okt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</a:p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Eff 1/1/2023</a:t>
            </a:r>
            <a:endParaRPr kumimoji="0" lang="en-ID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6914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16113" y="-19050"/>
            <a:ext cx="10275887" cy="1095375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Amandemen</a:t>
            </a:r>
            <a:r>
              <a:rPr lang="en-US" sz="4000" dirty="0">
                <a:latin typeface="Fjalla One" panose="02000506040000020004" pitchFamily="2" charset="0"/>
              </a:rPr>
              <a:t> PSAK 201 - 2021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9D8640C-DC32-4265-AC70-5677AF54EA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478588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23</a:t>
            </a:fld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76325"/>
            <a:ext cx="9361488" cy="5222875"/>
          </a:xfrm>
        </p:spPr>
        <p:txBody>
          <a:bodyPr>
            <a:normAutofit fontScale="92500" lnSpcReduction="10000"/>
          </a:bodyPr>
          <a:lstStyle/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Amendemen</a:t>
            </a:r>
            <a:r>
              <a:rPr lang="en-ID" sz="2000" dirty="0">
                <a:latin typeface="+mn-lt"/>
              </a:rPr>
              <a:t> PSAK 201: </a:t>
            </a:r>
            <a:r>
              <a:rPr lang="en-ID" sz="2000" i="1" dirty="0" err="1">
                <a:latin typeface="+mn-lt"/>
              </a:rPr>
              <a:t>Penyajian</a:t>
            </a:r>
            <a:r>
              <a:rPr lang="en-ID" sz="2000" i="1" dirty="0">
                <a:latin typeface="+mn-lt"/>
              </a:rPr>
              <a:t> </a:t>
            </a:r>
            <a:r>
              <a:rPr lang="en-ID" sz="2000" i="1" dirty="0" err="1">
                <a:latin typeface="+mn-lt"/>
              </a:rPr>
              <a:t>Laporan</a:t>
            </a:r>
            <a:r>
              <a:rPr lang="en-ID" sz="2000" i="1" dirty="0">
                <a:latin typeface="+mn-lt"/>
              </a:rPr>
              <a:t> </a:t>
            </a:r>
            <a:r>
              <a:rPr lang="en-ID" sz="2000" i="1" dirty="0" err="1">
                <a:latin typeface="+mn-lt"/>
              </a:rPr>
              <a:t>Keuangan</a:t>
            </a:r>
            <a:r>
              <a:rPr lang="en-ID" sz="2000" i="1" dirty="0">
                <a:latin typeface="+mn-lt"/>
              </a:rPr>
              <a:t> </a:t>
            </a:r>
            <a:r>
              <a:rPr lang="en-ID" sz="2000" i="1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ID" sz="2000" i="1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pengungkapan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endParaRPr lang="en-ID" sz="2000" dirty="0">
              <a:latin typeface="+mn-lt"/>
            </a:endParaRP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C00000"/>
                </a:solidFill>
                <a:latin typeface="+mn-lt"/>
              </a:rPr>
              <a:t>Kebijakan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+mn-lt"/>
              </a:rPr>
              <a:t>akuntansi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 material </a:t>
            </a:r>
            <a:r>
              <a:rPr lang="en-US" sz="2000" dirty="0" err="1">
                <a:latin typeface="+mn-lt"/>
              </a:rPr>
              <a:t>menggantikan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istilah</a:t>
            </a:r>
            <a:r>
              <a:rPr lang="en-US" sz="2000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kebijakan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akuntansi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signifikan</a:t>
            </a:r>
            <a:r>
              <a:rPr lang="en-US" sz="2000" b="1" dirty="0">
                <a:latin typeface="+mn-lt"/>
              </a:rPr>
              <a:t>.</a:t>
            </a: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Latar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belakang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ID" sz="2000" dirty="0" err="1">
                <a:latin typeface="+mn-lt"/>
              </a:rPr>
              <a:t>praktik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banyaknya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informasi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yang </a:t>
            </a:r>
            <a:r>
              <a:rPr lang="en-ID" sz="2000" dirty="0" err="1">
                <a:latin typeface="+mn-lt"/>
              </a:rPr>
              <a:t>diungkapkan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dalam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catatan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laporan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keuangan</a:t>
            </a:r>
            <a:r>
              <a:rPr lang="en-ID" sz="2000" dirty="0">
                <a:latin typeface="+mn-lt"/>
              </a:rPr>
              <a:t> </a:t>
            </a:r>
            <a:r>
              <a:rPr lang="en-ID" sz="2000" b="1" dirty="0" err="1">
                <a:latin typeface="+mn-lt"/>
              </a:rPr>
              <a:t>berlebihan</a:t>
            </a:r>
            <a:r>
              <a:rPr lang="en-ID" sz="2000" b="1" dirty="0">
                <a:latin typeface="+mn-lt"/>
              </a:rPr>
              <a:t> </a:t>
            </a:r>
            <a:r>
              <a:rPr lang="en-ID" sz="2000" dirty="0">
                <a:latin typeface="+mn-lt"/>
              </a:rPr>
              <a:t>dan </a:t>
            </a:r>
            <a:r>
              <a:rPr lang="en-ID" sz="2000" b="1" dirty="0" err="1">
                <a:latin typeface="+mn-lt"/>
              </a:rPr>
              <a:t>formalitas</a:t>
            </a:r>
            <a:r>
              <a:rPr lang="en-ID" sz="2000" b="1" dirty="0">
                <a:latin typeface="+mn-lt"/>
              </a:rPr>
              <a:t>.</a:t>
            </a:r>
            <a:endParaRPr lang="en-ID" sz="2000" dirty="0">
              <a:latin typeface="+mn-lt"/>
            </a:endParaRP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Amendemen</a:t>
            </a:r>
            <a:r>
              <a:rPr lang="en-ID" sz="2000" dirty="0">
                <a:latin typeface="+mn-lt"/>
              </a:rPr>
              <a:t> PSAK 201 </a:t>
            </a:r>
            <a:r>
              <a:rPr lang="en-ID" sz="2000" dirty="0" err="1">
                <a:latin typeface="+mn-lt"/>
              </a:rPr>
              <a:t>mengubah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istilah</a:t>
            </a:r>
            <a:r>
              <a:rPr lang="en-ID" sz="2000" dirty="0">
                <a:latin typeface="+mn-lt"/>
              </a:rPr>
              <a:t> “</a:t>
            </a:r>
            <a:r>
              <a:rPr lang="en-ID" sz="2000" dirty="0" err="1">
                <a:latin typeface="+mn-lt"/>
              </a:rPr>
              <a:t>signifikan</a:t>
            </a:r>
            <a:r>
              <a:rPr lang="en-ID" sz="2000" dirty="0">
                <a:latin typeface="+mn-lt"/>
              </a:rPr>
              <a:t>” </a:t>
            </a:r>
            <a:r>
              <a:rPr lang="en-ID" sz="2000" dirty="0" err="1">
                <a:latin typeface="+mn-lt"/>
              </a:rPr>
              <a:t>menjadi</a:t>
            </a:r>
            <a:r>
              <a:rPr lang="en-ID" sz="2000" dirty="0">
                <a:latin typeface="+mn-lt"/>
              </a:rPr>
              <a:t> “material” dan </a:t>
            </a:r>
            <a:r>
              <a:rPr lang="en-ID" sz="2000" dirty="0" err="1">
                <a:latin typeface="+mn-lt"/>
              </a:rPr>
              <a:t>memberi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penjelasan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mengenai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material. </a:t>
            </a:r>
            <a:endParaRPr lang="en-US" sz="2000" b="1" dirty="0">
              <a:latin typeface="+mn-lt"/>
            </a:endParaRP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seluruh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terkait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transaksi</a:t>
            </a:r>
            <a:r>
              <a:rPr lang="en-ID" sz="2000" dirty="0">
                <a:latin typeface="+mn-lt"/>
              </a:rPr>
              <a:t>, </a:t>
            </a:r>
            <a:r>
              <a:rPr lang="en-ID" sz="2000" dirty="0" err="1">
                <a:latin typeface="+mn-lt"/>
              </a:rPr>
              <a:t>peristiwa</a:t>
            </a:r>
            <a:r>
              <a:rPr lang="en-ID" sz="2000" dirty="0">
                <a:latin typeface="+mn-lt"/>
              </a:rPr>
              <a:t> lain </a:t>
            </a:r>
            <a:r>
              <a:rPr lang="en-ID" sz="2000" dirty="0" err="1">
                <a:latin typeface="+mn-lt"/>
              </a:rPr>
              <a:t>atau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kondisi</a:t>
            </a:r>
            <a:r>
              <a:rPr lang="en-ID" sz="2000" dirty="0">
                <a:latin typeface="+mn-lt"/>
              </a:rPr>
              <a:t> yang material </a:t>
            </a:r>
            <a:r>
              <a:rPr lang="en-ID" sz="2000" dirty="0" err="1">
                <a:latin typeface="+mn-lt"/>
              </a:rPr>
              <a:t>dengan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sendirinya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menjadi</a:t>
            </a:r>
            <a:r>
              <a:rPr lang="en-ID" sz="2000" dirty="0">
                <a:latin typeface="+mn-lt"/>
              </a:rPr>
              <a:t> material </a:t>
            </a:r>
            <a:r>
              <a:rPr lang="en-ID" sz="2000" dirty="0" err="1">
                <a:latin typeface="+mn-lt"/>
              </a:rPr>
              <a:t>terhadap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laporan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keuangan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. </a:t>
            </a:r>
            <a:r>
              <a:rPr lang="en-ID" sz="2000" dirty="0" err="1">
                <a:latin typeface="+mn-lt"/>
              </a:rPr>
              <a:t>Diberikan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contoh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keadaan</a:t>
            </a:r>
            <a:r>
              <a:rPr lang="en-ID" sz="2000" dirty="0">
                <a:latin typeface="+mn-lt"/>
              </a:rPr>
              <a:t> di mana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mempertimbangkan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menjadi</a:t>
            </a:r>
            <a:r>
              <a:rPr lang="en-ID" sz="2000" dirty="0">
                <a:latin typeface="+mn-lt"/>
              </a:rPr>
              <a:t> material </a:t>
            </a:r>
            <a:r>
              <a:rPr lang="en-ID" sz="2000" dirty="0" err="1">
                <a:latin typeface="+mn-lt"/>
              </a:rPr>
              <a:t>terhadap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laporan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keuangan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.</a:t>
            </a: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Informasi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spesifik-entitas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terkait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akuntansinya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lebih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berguna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bagi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pengguna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laporan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keuangan</a:t>
            </a:r>
            <a:r>
              <a:rPr lang="en-ID" sz="2000" dirty="0">
                <a:latin typeface="+mn-lt"/>
              </a:rPr>
              <a:t>.</a:t>
            </a: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Entitas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dapat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mengungkapkan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informasi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yang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material </a:t>
            </a:r>
            <a:r>
              <a:rPr lang="en-ID" sz="2000" dirty="0" err="1">
                <a:latin typeface="+mn-lt"/>
              </a:rPr>
              <a:t>sepanjang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mengaburkan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informasi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material.</a:t>
            </a:r>
          </a:p>
          <a:p>
            <a:pPr marL="449263" indent="-4492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Informasi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kebijakan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akuntansi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material </a:t>
            </a:r>
            <a:r>
              <a:rPr lang="en-ID" sz="2000" dirty="0" err="1">
                <a:latin typeface="+mn-lt"/>
              </a:rPr>
              <a:t>jika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memengaruhi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persyaratan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pengungkapan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terkait</a:t>
            </a:r>
            <a:r>
              <a:rPr lang="en-ID" sz="2000" dirty="0">
                <a:latin typeface="+mn-lt"/>
              </a:rPr>
              <a:t> yang </a:t>
            </a:r>
            <a:r>
              <a:rPr lang="en-ID" sz="2000" dirty="0" err="1">
                <a:latin typeface="+mn-lt"/>
              </a:rPr>
              <a:t>ditetapkan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dalam</a:t>
            </a:r>
            <a:r>
              <a:rPr lang="en-ID" sz="2000" dirty="0">
                <a:latin typeface="+mn-lt"/>
              </a:rPr>
              <a:t> PSAK </a:t>
            </a:r>
            <a:r>
              <a:rPr lang="en-ID" sz="2000" dirty="0" err="1">
                <a:latin typeface="+mn-lt"/>
              </a:rPr>
              <a:t>lainnya</a:t>
            </a:r>
            <a:endParaRPr lang="en-US" sz="2000" b="1" dirty="0"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57F39-AFF4-4D9B-B406-9FBD7FCF28F9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 ED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Amandemen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PSAK 201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Penyajian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ID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8D5E10-927D-435C-ABB0-599C203629DB}"/>
              </a:ext>
            </a:extLst>
          </p:cNvPr>
          <p:cNvSpPr/>
          <p:nvPr/>
        </p:nvSpPr>
        <p:spPr bwMode="auto">
          <a:xfrm>
            <a:off x="9799320" y="99062"/>
            <a:ext cx="1490146" cy="976840"/>
          </a:xfrm>
          <a:prstGeom prst="roundRect">
            <a:avLst/>
          </a:prstGeom>
          <a:solidFill>
            <a:srgbClr val="FFC5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Disahkan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28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Juli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</a:p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Eff 1/1/2023</a:t>
            </a:r>
            <a:endParaRPr kumimoji="0" lang="en-ID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2203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78904"/>
            <a:ext cx="8305800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hangingPunct="0"/>
            <a:r>
              <a:rPr lang="es-ES" sz="1400" b="1" dirty="0"/>
              <a:t>PT ASTRA INTERNASIONAL DAN ENTITAS ANAK</a:t>
            </a:r>
            <a:endParaRPr lang="en-US" sz="1400" dirty="0"/>
          </a:p>
          <a:p>
            <a:pPr hangingPunct="0"/>
            <a:r>
              <a:rPr lang="en-GB" sz="1400" b="1" dirty="0"/>
              <a:t>LAPORAN LABA RUGI DAN PENGHASILAN KOMPREHENSIF LAIN KONSOLIDASIAN</a:t>
            </a:r>
            <a:endParaRPr lang="en-US" sz="1400" dirty="0"/>
          </a:p>
          <a:p>
            <a:pPr hangingPunct="0"/>
            <a:r>
              <a:rPr lang="en-GB" sz="1400" b="1" dirty="0" err="1"/>
              <a:t>Untuk</a:t>
            </a:r>
            <a:r>
              <a:rPr lang="en-GB" sz="1400" b="1" dirty="0"/>
              <a:t> </a:t>
            </a:r>
            <a:r>
              <a:rPr lang="en-GB" sz="1400" b="1" dirty="0" err="1"/>
              <a:t>Tahun</a:t>
            </a:r>
            <a:r>
              <a:rPr lang="en-GB" sz="1400" b="1" dirty="0"/>
              <a:t> yang </a:t>
            </a:r>
            <a:r>
              <a:rPr lang="en-GB" sz="1400" b="1" dirty="0" err="1"/>
              <a:t>Berakhir</a:t>
            </a:r>
            <a:r>
              <a:rPr lang="en-GB" sz="1400" b="1" dirty="0"/>
              <a:t> pada </a:t>
            </a:r>
            <a:r>
              <a:rPr lang="en-GB" sz="1400" b="1" dirty="0" err="1"/>
              <a:t>Tanggal</a:t>
            </a:r>
            <a:r>
              <a:rPr lang="en-GB" sz="1400" b="1" dirty="0"/>
              <a:t> 31 </a:t>
            </a:r>
            <a:r>
              <a:rPr lang="en-GB" sz="1400" b="1" dirty="0" err="1"/>
              <a:t>Desember</a:t>
            </a:r>
            <a:r>
              <a:rPr lang="en-GB" sz="1400" b="1" dirty="0"/>
              <a:t> 2020 dan 2019</a:t>
            </a:r>
            <a:endParaRPr lang="en-US" sz="1400" dirty="0"/>
          </a:p>
          <a:p>
            <a:pPr hangingPunct="0"/>
            <a:r>
              <a:rPr lang="en-GB" sz="1400" b="1" dirty="0"/>
              <a:t>(</a:t>
            </a:r>
            <a:r>
              <a:rPr lang="en-GB" sz="1400" b="1" dirty="0" err="1"/>
              <a:t>Dinyatakan</a:t>
            </a:r>
            <a:r>
              <a:rPr lang="en-GB" sz="1400" b="1" dirty="0"/>
              <a:t> </a:t>
            </a:r>
            <a:r>
              <a:rPr lang="en-GB" sz="1400" b="1" dirty="0" err="1"/>
              <a:t>dalam</a:t>
            </a:r>
            <a:r>
              <a:rPr lang="en-GB" sz="1400" b="1" dirty="0"/>
              <a:t> </a:t>
            </a:r>
            <a:r>
              <a:rPr lang="en-GB" sz="1400" b="1" dirty="0" err="1"/>
              <a:t>miliaran</a:t>
            </a:r>
            <a:r>
              <a:rPr lang="en-GB" sz="1400" b="1" dirty="0"/>
              <a:t> rupiah, </a:t>
            </a:r>
            <a:r>
              <a:rPr lang="en-GB" sz="1400" b="1" dirty="0" err="1"/>
              <a:t>kecuali</a:t>
            </a:r>
            <a:r>
              <a:rPr lang="en-GB" sz="1400" b="1" dirty="0"/>
              <a:t> </a:t>
            </a:r>
            <a:r>
              <a:rPr lang="en-GB" sz="1400" b="1" dirty="0" err="1"/>
              <a:t>dinyatakan</a:t>
            </a:r>
            <a:r>
              <a:rPr lang="en-GB" sz="1400" b="1" dirty="0"/>
              <a:t> lain)</a:t>
            </a:r>
            <a:endParaRPr lang="en-US" sz="1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6528626"/>
            <a:ext cx="6096000" cy="4055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PT. Astra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Internasional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Tbk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2020</a:t>
            </a:r>
            <a:endParaRPr lang="id-ID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7AB20-B957-4281-8BFD-521DBB9ABF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50" t="17979" r="34375" b="35556"/>
          <a:stretch/>
        </p:blipFill>
        <p:spPr>
          <a:xfrm>
            <a:off x="838200" y="1295400"/>
            <a:ext cx="7836108" cy="497157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C00D85-63EC-4BB3-9066-54018E3276A5}"/>
              </a:ext>
            </a:extLst>
          </p:cNvPr>
          <p:cNvSpPr txBox="1">
            <a:spLocks/>
          </p:cNvSpPr>
          <p:nvPr/>
        </p:nvSpPr>
        <p:spPr>
          <a:xfrm>
            <a:off x="11659443" y="6400800"/>
            <a:ext cx="532557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24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01979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6528626"/>
            <a:ext cx="6096000" cy="4055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PT. Astra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Internasional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Tbk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2020</a:t>
            </a:r>
            <a:endParaRPr lang="id-ID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AAB8A2-57DC-4E10-9B26-CCEAB0559B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26" t="14367" r="33750" b="7777"/>
          <a:stretch/>
        </p:blipFill>
        <p:spPr>
          <a:xfrm>
            <a:off x="1371600" y="1233011"/>
            <a:ext cx="6096000" cy="52956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341293"/>
            <a:ext cx="8305800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hangingPunct="0"/>
            <a:r>
              <a:rPr lang="es-ES" sz="1400" b="1" dirty="0"/>
              <a:t>PT ASTRA INTERNASIONAL DAN ENTITAS ANAK</a:t>
            </a:r>
            <a:endParaRPr lang="en-US" sz="1400" dirty="0"/>
          </a:p>
          <a:p>
            <a:pPr hangingPunct="0"/>
            <a:r>
              <a:rPr lang="en-GB" sz="1400" b="1" dirty="0"/>
              <a:t>LAPORAN LABA RUGI DAN PENGHASILAN KOMPREHENSIF LAIN KONSOLIDASIAN</a:t>
            </a:r>
            <a:endParaRPr lang="en-US" sz="1400" dirty="0"/>
          </a:p>
          <a:p>
            <a:pPr hangingPunct="0"/>
            <a:r>
              <a:rPr lang="en-GB" sz="1400" b="1" dirty="0" err="1"/>
              <a:t>Untuk</a:t>
            </a:r>
            <a:r>
              <a:rPr lang="en-GB" sz="1400" b="1" dirty="0"/>
              <a:t> </a:t>
            </a:r>
            <a:r>
              <a:rPr lang="en-GB" sz="1400" b="1" dirty="0" err="1"/>
              <a:t>Tahun</a:t>
            </a:r>
            <a:r>
              <a:rPr lang="en-GB" sz="1400" b="1" dirty="0"/>
              <a:t> yang </a:t>
            </a:r>
            <a:r>
              <a:rPr lang="en-GB" sz="1400" b="1" dirty="0" err="1"/>
              <a:t>Berakhir</a:t>
            </a:r>
            <a:r>
              <a:rPr lang="en-GB" sz="1400" b="1" dirty="0"/>
              <a:t> pada </a:t>
            </a:r>
            <a:r>
              <a:rPr lang="en-GB" sz="1400" b="1" dirty="0" err="1"/>
              <a:t>Tanggal</a:t>
            </a:r>
            <a:r>
              <a:rPr lang="en-GB" sz="1400" b="1" dirty="0"/>
              <a:t> 31 </a:t>
            </a:r>
            <a:r>
              <a:rPr lang="en-GB" sz="1400" b="1" dirty="0" err="1"/>
              <a:t>Desember</a:t>
            </a:r>
            <a:r>
              <a:rPr lang="en-GB" sz="1400" b="1" dirty="0"/>
              <a:t> 2020 dan 2019</a:t>
            </a:r>
            <a:endParaRPr lang="en-US" sz="1400" dirty="0"/>
          </a:p>
          <a:p>
            <a:pPr hangingPunct="0"/>
            <a:r>
              <a:rPr lang="en-GB" sz="1400" b="1" dirty="0"/>
              <a:t>(</a:t>
            </a:r>
            <a:r>
              <a:rPr lang="en-GB" sz="1400" b="1" dirty="0" err="1"/>
              <a:t>Dinyatakan</a:t>
            </a:r>
            <a:r>
              <a:rPr lang="en-GB" sz="1400" b="1" dirty="0"/>
              <a:t> </a:t>
            </a:r>
            <a:r>
              <a:rPr lang="en-GB" sz="1400" b="1" dirty="0" err="1"/>
              <a:t>dalam</a:t>
            </a:r>
            <a:r>
              <a:rPr lang="en-GB" sz="1400" b="1" dirty="0"/>
              <a:t> </a:t>
            </a:r>
            <a:r>
              <a:rPr lang="en-GB" sz="1400" b="1" dirty="0" err="1"/>
              <a:t>miliaran</a:t>
            </a:r>
            <a:r>
              <a:rPr lang="en-GB" sz="1400" b="1" dirty="0"/>
              <a:t> rupiah, </a:t>
            </a:r>
            <a:r>
              <a:rPr lang="en-GB" sz="1400" b="1" dirty="0" err="1"/>
              <a:t>kecuali</a:t>
            </a:r>
            <a:r>
              <a:rPr lang="en-GB" sz="1400" b="1" dirty="0"/>
              <a:t> </a:t>
            </a:r>
            <a:r>
              <a:rPr lang="en-GB" sz="1400" b="1" dirty="0" err="1"/>
              <a:t>dinyatakan</a:t>
            </a:r>
            <a:r>
              <a:rPr lang="en-GB" sz="1400" b="1" dirty="0"/>
              <a:t> lain)</a:t>
            </a:r>
            <a:endParaRPr lang="en-US" sz="1400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6455523-2D2D-46E0-B9C0-65958F493A8F}"/>
              </a:ext>
            </a:extLst>
          </p:cNvPr>
          <p:cNvSpPr txBox="1">
            <a:spLocks/>
          </p:cNvSpPr>
          <p:nvPr/>
        </p:nvSpPr>
        <p:spPr>
          <a:xfrm>
            <a:off x="11659443" y="6400800"/>
            <a:ext cx="532557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25</a:t>
            </a:fld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453704-08AD-48A2-82E4-5165AFDDD131}"/>
              </a:ext>
            </a:extLst>
          </p:cNvPr>
          <p:cNvSpPr/>
          <p:nvPr/>
        </p:nvSpPr>
        <p:spPr bwMode="auto">
          <a:xfrm>
            <a:off x="1371600" y="3584005"/>
            <a:ext cx="6324600" cy="2588195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114EF-B6AC-4580-BB3A-80DCAD797BC7}"/>
              </a:ext>
            </a:extLst>
          </p:cNvPr>
          <p:cNvSpPr/>
          <p:nvPr/>
        </p:nvSpPr>
        <p:spPr bwMode="auto">
          <a:xfrm>
            <a:off x="1371600" y="1521394"/>
            <a:ext cx="6324600" cy="2058863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666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78904"/>
            <a:ext cx="8305800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hangingPunct="0"/>
            <a:r>
              <a:rPr lang="es-ES" sz="1400" b="1" dirty="0"/>
              <a:t>PT ASTRA INTERNASIONAL DAN ENTITAS ANAK</a:t>
            </a:r>
            <a:endParaRPr lang="en-US" sz="1400" dirty="0"/>
          </a:p>
          <a:p>
            <a:pPr hangingPunct="0"/>
            <a:r>
              <a:rPr lang="en-GB" sz="1400" b="1" dirty="0"/>
              <a:t>LAPORAN LABA RUGI DAN PENGHASILAN KOMPREHENSIF LAIN KONSOLIDASIAN</a:t>
            </a:r>
            <a:endParaRPr lang="en-US" sz="1400" dirty="0"/>
          </a:p>
          <a:p>
            <a:pPr hangingPunct="0"/>
            <a:r>
              <a:rPr lang="en-GB" sz="1400" b="1" dirty="0" err="1"/>
              <a:t>Untuk</a:t>
            </a:r>
            <a:r>
              <a:rPr lang="en-GB" sz="1400" b="1" dirty="0"/>
              <a:t> </a:t>
            </a:r>
            <a:r>
              <a:rPr lang="en-GB" sz="1400" b="1" dirty="0" err="1"/>
              <a:t>Tahun</a:t>
            </a:r>
            <a:r>
              <a:rPr lang="en-GB" sz="1400" b="1" dirty="0"/>
              <a:t> yang </a:t>
            </a:r>
            <a:r>
              <a:rPr lang="en-GB" sz="1400" b="1" dirty="0" err="1"/>
              <a:t>Berakhir</a:t>
            </a:r>
            <a:r>
              <a:rPr lang="en-GB" sz="1400" b="1" dirty="0"/>
              <a:t> pada </a:t>
            </a:r>
            <a:r>
              <a:rPr lang="en-GB" sz="1400" b="1" dirty="0" err="1"/>
              <a:t>Tanggal</a:t>
            </a:r>
            <a:r>
              <a:rPr lang="en-GB" sz="1400" b="1" dirty="0"/>
              <a:t> 31 </a:t>
            </a:r>
            <a:r>
              <a:rPr lang="en-GB" sz="1400" b="1" dirty="0" err="1"/>
              <a:t>Desember</a:t>
            </a:r>
            <a:r>
              <a:rPr lang="en-GB" sz="1400" b="1" dirty="0"/>
              <a:t> 2020 dan 2019</a:t>
            </a:r>
            <a:endParaRPr lang="en-US" sz="1400" dirty="0"/>
          </a:p>
          <a:p>
            <a:pPr hangingPunct="0"/>
            <a:r>
              <a:rPr lang="en-GB" sz="1400" b="1" dirty="0"/>
              <a:t>(</a:t>
            </a:r>
            <a:r>
              <a:rPr lang="en-GB" sz="1400" b="1" dirty="0" err="1"/>
              <a:t>Dinyatakan</a:t>
            </a:r>
            <a:r>
              <a:rPr lang="en-GB" sz="1400" b="1" dirty="0"/>
              <a:t> </a:t>
            </a:r>
            <a:r>
              <a:rPr lang="en-GB" sz="1400" b="1" dirty="0" err="1"/>
              <a:t>dalam</a:t>
            </a:r>
            <a:r>
              <a:rPr lang="en-GB" sz="1400" b="1" dirty="0"/>
              <a:t> </a:t>
            </a:r>
            <a:r>
              <a:rPr lang="en-GB" sz="1400" b="1" dirty="0" err="1"/>
              <a:t>miliaran</a:t>
            </a:r>
            <a:r>
              <a:rPr lang="en-GB" sz="1400" b="1" dirty="0"/>
              <a:t> rupiah, </a:t>
            </a:r>
            <a:r>
              <a:rPr lang="en-GB" sz="1400" b="1" dirty="0" err="1"/>
              <a:t>kecuali</a:t>
            </a:r>
            <a:r>
              <a:rPr lang="en-GB" sz="1400" b="1" dirty="0"/>
              <a:t> </a:t>
            </a:r>
            <a:r>
              <a:rPr lang="en-GB" sz="1400" b="1" dirty="0" err="1"/>
              <a:t>dinyatakan</a:t>
            </a:r>
            <a:r>
              <a:rPr lang="en-GB" sz="1400" b="1" dirty="0"/>
              <a:t> lain)</a:t>
            </a:r>
            <a:endParaRPr lang="en-US" sz="1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6528626"/>
            <a:ext cx="6096000" cy="4055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Ref: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Keuangan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PT. Astra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Internasional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Tbk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2020</a:t>
            </a:r>
            <a:endParaRPr lang="id-ID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2A965-8768-4808-A55A-866BAB20CF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50" t="23332" r="34375" b="16668"/>
          <a:stretch/>
        </p:blipFill>
        <p:spPr>
          <a:xfrm>
            <a:off x="660816" y="1269237"/>
            <a:ext cx="8001000" cy="5167789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8DA7505-19F7-421B-92EB-A056E94AB253}"/>
              </a:ext>
            </a:extLst>
          </p:cNvPr>
          <p:cNvSpPr txBox="1">
            <a:spLocks/>
          </p:cNvSpPr>
          <p:nvPr/>
        </p:nvSpPr>
        <p:spPr>
          <a:xfrm>
            <a:off x="11659443" y="6400800"/>
            <a:ext cx="532557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26</a:t>
            </a:fld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90110C-0DB6-415D-A56A-DAA7946DA116}"/>
              </a:ext>
            </a:extLst>
          </p:cNvPr>
          <p:cNvSpPr/>
          <p:nvPr/>
        </p:nvSpPr>
        <p:spPr bwMode="auto">
          <a:xfrm>
            <a:off x="609600" y="3831220"/>
            <a:ext cx="8077200" cy="893179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36A40-0468-42ED-B765-EA68BCF2B1C2}"/>
              </a:ext>
            </a:extLst>
          </p:cNvPr>
          <p:cNvSpPr/>
          <p:nvPr/>
        </p:nvSpPr>
        <p:spPr bwMode="auto">
          <a:xfrm>
            <a:off x="615846" y="4800600"/>
            <a:ext cx="8077200" cy="1143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53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5944"/>
            <a:ext cx="8008400" cy="794400"/>
          </a:xfrm>
        </p:spPr>
        <p:txBody>
          <a:bodyPr anchor="ctr" anchorCtr="0"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Ilustrasi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Laba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Rugi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dua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320" y="6552056"/>
            <a:ext cx="2743200" cy="263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Referensi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Tahunan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BP 2014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C986858-0FDA-4F45-B058-6C4A36B78A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27</a:t>
            </a:fld>
            <a:endParaRPr 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53188"/>
            <a:ext cx="8610600" cy="529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944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44521"/>
            <a:ext cx="8008400" cy="794400"/>
          </a:xfrm>
        </p:spPr>
        <p:txBody>
          <a:bodyPr anchor="ctr" anchorCtr="0"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Ilustrasi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Laba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Rugi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dua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Laporan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5192CE-890F-4C46-A702-EA429025A5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254750"/>
            <a:ext cx="53181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7F2261C-A3A6-49AD-9868-D49A006EF5B8}" type="slidenum">
              <a:rPr lang="en-US" altLang="en-US" smtClean="0"/>
              <a:pPr algn="r">
                <a:defRPr/>
              </a:pPr>
              <a:t>28</a:t>
            </a:fld>
            <a:endParaRPr lang="en-US" sz="18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4657"/>
            <a:ext cx="8694200" cy="5318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D8775E5-BFE3-4CA4-B9A0-0B1B4C73C85F}"/>
              </a:ext>
            </a:extLst>
          </p:cNvPr>
          <p:cNvSpPr txBox="1">
            <a:spLocks/>
          </p:cNvSpPr>
          <p:nvPr/>
        </p:nvSpPr>
        <p:spPr bwMode="auto">
          <a:xfrm>
            <a:off x="36226" y="6566503"/>
            <a:ext cx="4203576" cy="23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200" b="1" kern="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Referensi</a:t>
            </a:r>
            <a:r>
              <a:rPr lang="en-US" sz="12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</a:t>
            </a:r>
            <a:r>
              <a:rPr lang="en-US" sz="1200" b="1" kern="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Laporan</a:t>
            </a:r>
            <a:r>
              <a:rPr lang="en-US" sz="12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b="1" kern="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Tahunan</a:t>
            </a:r>
            <a:r>
              <a:rPr lang="en-US" sz="12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BP 2014</a:t>
            </a:r>
          </a:p>
        </p:txBody>
      </p:sp>
    </p:spTree>
    <p:extLst>
      <p:ext uri="{BB962C8B-B14F-4D97-AF65-F5344CB8AC3E}">
        <p14:creationId xmlns:p14="http://schemas.microsoft.com/office/powerpoint/2010/main" val="3206484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2554354" y="1189864"/>
            <a:ext cx="7953983" cy="4628464"/>
            <a:chOff x="1098425" y="237675"/>
            <a:chExt cx="5358675" cy="5174750"/>
          </a:xfrm>
          <a:solidFill>
            <a:schemeClr val="accent1">
              <a:lumMod val="75000"/>
            </a:schemeClr>
          </a:solidFill>
        </p:grpSpPr>
        <p:sp>
          <p:nvSpPr>
            <p:cNvPr id="8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dirty="0"/>
            </a:p>
          </p:txBody>
        </p:sp>
      </p:grpSp>
      <p:pic>
        <p:nvPicPr>
          <p:cNvPr id="12" name="Picture 11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0" y="1509517"/>
            <a:ext cx="13258800" cy="2161761"/>
          </a:xfrm>
          <a:prstGeom prst="rect">
            <a:avLst/>
          </a:prstGeom>
        </p:spPr>
      </p:pic>
      <p:pic>
        <p:nvPicPr>
          <p:cNvPr id="14" name="Picture 20" descr="https://lh6.googleusercontent.com/e_mIe2LS6vCEQAu_VrgJalCihBz3s7jIwKB-MgFtMZSL8M16FZKNSXmHE0TkY3NDvAuvR2N4z7t4UIPu6gBSFsPU38q8ZKW_SEFmmIbFZubHv-8WhuPbaRoOdrfSH7wj8glQdjCD2_wptsFY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261" y="3900391"/>
            <a:ext cx="335366" cy="33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https://lh3.googleusercontent.com/D5f1udGsEPy8QrCGXK7J6_a2xfiyNyuVYPOk1RlmiSKYVX89Xo5D_dhBE4bdfXjbD4htQ5MDfM0kap9QbmfXPQiAK8ZUsdbbi5lhEzhyzOyC-9U0Roazq29Rt62UzP4qNWKu0pCpg1L90XtaF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27" y="3264822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6" descr="https://lh4.googleusercontent.com/x4liSJJ-BADbzrIhCLo6Keo-_yb-4zveIQTbqyAaezGDW1mc20vEHPWWslFTm5AHTTSSkHkKP8SToOEmCMhHnMNBEgqx749PxMZBgLi_6W8-_7E6os3uY-zUlLbuHkyDhJEJEg18kVM2gsMPy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508" y="4470729"/>
            <a:ext cx="356965" cy="24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003526" y="3138764"/>
            <a:ext cx="41551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+6281318227080 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+6281384047777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03526" y="4324457"/>
            <a:ext cx="5804672" cy="70788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martani@ui.ac.id 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dwimartani@yahoo.com 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8CE3014E-F6DE-4231-A85D-5BF9358A76D9}"/>
              </a:ext>
            </a:extLst>
          </p:cNvPr>
          <p:cNvSpPr txBox="1">
            <a:spLocks/>
          </p:cNvSpPr>
          <p:nvPr/>
        </p:nvSpPr>
        <p:spPr>
          <a:xfrm>
            <a:off x="11309464" y="6396100"/>
            <a:ext cx="776801" cy="461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z="1600" smtClean="0"/>
              <a:pPr/>
              <a:t>29</a:t>
            </a:fld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3BC4AB-BB3B-4AB2-A297-D868D09EC371}"/>
              </a:ext>
            </a:extLst>
          </p:cNvPr>
          <p:cNvSpPr/>
          <p:nvPr/>
        </p:nvSpPr>
        <p:spPr>
          <a:xfrm>
            <a:off x="5003526" y="3846650"/>
            <a:ext cx="41551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http://dwimartani.com</a:t>
            </a:r>
          </a:p>
        </p:txBody>
      </p:sp>
    </p:spTree>
    <p:extLst>
      <p:ext uri="{BB962C8B-B14F-4D97-AF65-F5344CB8AC3E}">
        <p14:creationId xmlns:p14="http://schemas.microsoft.com/office/powerpoint/2010/main" val="27841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2986</Words>
  <Application>Microsoft Office PowerPoint</Application>
  <PresentationFormat>Widescreen</PresentationFormat>
  <Paragraphs>359</Paragraphs>
  <Slides>29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Aptos Display</vt:lpstr>
      <vt:lpstr>Arial</vt:lpstr>
      <vt:lpstr>Barlow Semi Condensed Medium</vt:lpstr>
      <vt:lpstr>Calibri</vt:lpstr>
      <vt:lpstr>Fjalla One</vt:lpstr>
      <vt:lpstr>Wingdings</vt:lpstr>
      <vt:lpstr>Office Theme</vt:lpstr>
      <vt:lpstr>PSAK 201  PENYAJIAN LAPORAN KEUANGAN</vt:lpstr>
      <vt:lpstr>Penyajian Laporan Keuangan</vt:lpstr>
      <vt:lpstr>Karakteristik Umum  Laporan Keuangan</vt:lpstr>
      <vt:lpstr>Informasi Komparatif</vt:lpstr>
      <vt:lpstr>PowerPoint Presentation</vt:lpstr>
      <vt:lpstr>PowerPoint Presentation</vt:lpstr>
      <vt:lpstr>Struktur dan Isi Laporan Keuangan</vt:lpstr>
      <vt:lpstr>PowerPoint Presentation</vt:lpstr>
      <vt:lpstr>PowerPoint Presentation</vt:lpstr>
      <vt:lpstr>Aset dan Liabilitas Jangka Pendek</vt:lpstr>
      <vt:lpstr>Laporan Posisi Keuangan</vt:lpstr>
      <vt:lpstr>Laporan Laba Rugi dan Penghasilan Komprehensif Lain</vt:lpstr>
      <vt:lpstr>Minimum Line Item Laporan Laba Rugi Komprehensif</vt:lpstr>
      <vt:lpstr>Penghasilan Komprehensif Lain</vt:lpstr>
      <vt:lpstr>Klasifikasi Beban – Sifat dan Fungsi</vt:lpstr>
      <vt:lpstr>Laporan Perubahan Ekuitas</vt:lpstr>
      <vt:lpstr>Laporan Arus Kas</vt:lpstr>
      <vt:lpstr>Catatan atas Laporan Keuangan</vt:lpstr>
      <vt:lpstr>Catatan atas Laporan Keuangan</vt:lpstr>
      <vt:lpstr>Catatan atas Laporan Keuangan</vt:lpstr>
      <vt:lpstr>Penghasilan Komprehensif Lain – Tidak Direklasifikasi  </vt:lpstr>
      <vt:lpstr>Amandemen PSAK 201 - 2020</vt:lpstr>
      <vt:lpstr>Amandemen PSAK 201 - 2021</vt:lpstr>
      <vt:lpstr>PowerPoint Presentation</vt:lpstr>
      <vt:lpstr>PowerPoint Presentation</vt:lpstr>
      <vt:lpstr>PowerPoint Presentation</vt:lpstr>
      <vt:lpstr>Ilustrasi Laporan Laba Rugi dua Laporan</vt:lpstr>
      <vt:lpstr>Ilustrasi Laporan Laba Rugi dua Laporan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201  PENYAJIAN LAPORAN KEUANGAN</dc:title>
  <dc:creator>6281319339805</dc:creator>
  <cp:lastModifiedBy>Jun 877</cp:lastModifiedBy>
  <cp:revision>7</cp:revision>
  <dcterms:created xsi:type="dcterms:W3CDTF">2024-04-26T02:36:37Z</dcterms:created>
  <dcterms:modified xsi:type="dcterms:W3CDTF">2024-05-11T18:35:51Z</dcterms:modified>
</cp:coreProperties>
</file>