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695" r:id="rId1"/>
    <p:sldMasterId id="2147484802" r:id="rId2"/>
    <p:sldMasterId id="2147484818" r:id="rId3"/>
  </p:sldMasterIdLst>
  <p:notesMasterIdLst>
    <p:notesMasterId r:id="rId75"/>
  </p:notesMasterIdLst>
  <p:handoutMasterIdLst>
    <p:handoutMasterId r:id="rId76"/>
  </p:handoutMasterIdLst>
  <p:sldIdLst>
    <p:sldId id="256" r:id="rId4"/>
    <p:sldId id="2399" r:id="rId5"/>
    <p:sldId id="2332" r:id="rId6"/>
    <p:sldId id="2400" r:id="rId7"/>
    <p:sldId id="2333" r:id="rId8"/>
    <p:sldId id="2401" r:id="rId9"/>
    <p:sldId id="977" r:id="rId10"/>
    <p:sldId id="922" r:id="rId11"/>
    <p:sldId id="923" r:id="rId12"/>
    <p:sldId id="924" r:id="rId13"/>
    <p:sldId id="926" r:id="rId14"/>
    <p:sldId id="927" r:id="rId15"/>
    <p:sldId id="928" r:id="rId16"/>
    <p:sldId id="976" r:id="rId17"/>
    <p:sldId id="994" r:id="rId18"/>
    <p:sldId id="930" r:id="rId19"/>
    <p:sldId id="931" r:id="rId20"/>
    <p:sldId id="932" r:id="rId21"/>
    <p:sldId id="995" r:id="rId22"/>
    <p:sldId id="1000" r:id="rId23"/>
    <p:sldId id="1017" r:id="rId24"/>
    <p:sldId id="1001" r:id="rId25"/>
    <p:sldId id="1002" r:id="rId26"/>
    <p:sldId id="1003" r:id="rId27"/>
    <p:sldId id="1006" r:id="rId28"/>
    <p:sldId id="1004" r:id="rId29"/>
    <p:sldId id="1007" r:id="rId30"/>
    <p:sldId id="1008" r:id="rId31"/>
    <p:sldId id="981" r:id="rId32"/>
    <p:sldId id="983" r:id="rId33"/>
    <p:sldId id="984" r:id="rId34"/>
    <p:sldId id="985" r:id="rId35"/>
    <p:sldId id="996" r:id="rId36"/>
    <p:sldId id="2334" r:id="rId37"/>
    <p:sldId id="1014" r:id="rId38"/>
    <p:sldId id="1020" r:id="rId39"/>
    <p:sldId id="938" r:id="rId40"/>
    <p:sldId id="1013" r:id="rId41"/>
    <p:sldId id="934" r:id="rId42"/>
    <p:sldId id="935" r:id="rId43"/>
    <p:sldId id="936" r:id="rId44"/>
    <p:sldId id="937" r:id="rId45"/>
    <p:sldId id="939" r:id="rId46"/>
    <p:sldId id="940" r:id="rId47"/>
    <p:sldId id="941" r:id="rId48"/>
    <p:sldId id="989" r:id="rId49"/>
    <p:sldId id="990" r:id="rId50"/>
    <p:sldId id="991" r:id="rId51"/>
    <p:sldId id="992" r:id="rId52"/>
    <p:sldId id="986" r:id="rId53"/>
    <p:sldId id="987" r:id="rId54"/>
    <p:sldId id="1015" r:id="rId55"/>
    <p:sldId id="1016" r:id="rId56"/>
    <p:sldId id="944" r:id="rId57"/>
    <p:sldId id="993" r:id="rId58"/>
    <p:sldId id="953" r:id="rId59"/>
    <p:sldId id="2335" r:id="rId60"/>
    <p:sldId id="2336" r:id="rId61"/>
    <p:sldId id="2337" r:id="rId62"/>
    <p:sldId id="1009" r:id="rId63"/>
    <p:sldId id="1010" r:id="rId64"/>
    <p:sldId id="1011" r:id="rId65"/>
    <p:sldId id="1012" r:id="rId66"/>
    <p:sldId id="954" r:id="rId67"/>
    <p:sldId id="955" r:id="rId68"/>
    <p:sldId id="956" r:id="rId69"/>
    <p:sldId id="957" r:id="rId70"/>
    <p:sldId id="958" r:id="rId71"/>
    <p:sldId id="961" r:id="rId72"/>
    <p:sldId id="963" r:id="rId73"/>
    <p:sldId id="2331" r:id="rId74"/>
  </p:sldIdLst>
  <p:sldSz cx="12192000" cy="6858000"/>
  <p:notesSz cx="9936163" cy="6802438"/>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5B5AC59-DE5B-4CC7-8CF8-70D2C5B1A566}">
          <p14:sldIdLst>
            <p14:sldId id="256"/>
            <p14:sldId id="2399"/>
            <p14:sldId id="2332"/>
            <p14:sldId id="2400"/>
            <p14:sldId id="2333"/>
            <p14:sldId id="2401"/>
            <p14:sldId id="977"/>
            <p14:sldId id="922"/>
            <p14:sldId id="923"/>
            <p14:sldId id="924"/>
            <p14:sldId id="926"/>
            <p14:sldId id="927"/>
            <p14:sldId id="928"/>
            <p14:sldId id="976"/>
            <p14:sldId id="994"/>
            <p14:sldId id="930"/>
            <p14:sldId id="931"/>
            <p14:sldId id="932"/>
            <p14:sldId id="995"/>
            <p14:sldId id="1000"/>
            <p14:sldId id="1017"/>
            <p14:sldId id="1001"/>
            <p14:sldId id="1002"/>
            <p14:sldId id="1003"/>
            <p14:sldId id="1006"/>
            <p14:sldId id="1004"/>
            <p14:sldId id="1007"/>
            <p14:sldId id="1008"/>
            <p14:sldId id="981"/>
            <p14:sldId id="983"/>
            <p14:sldId id="984"/>
            <p14:sldId id="985"/>
            <p14:sldId id="996"/>
            <p14:sldId id="2334"/>
            <p14:sldId id="1014"/>
            <p14:sldId id="1020"/>
            <p14:sldId id="938"/>
            <p14:sldId id="1013"/>
            <p14:sldId id="934"/>
            <p14:sldId id="935"/>
            <p14:sldId id="936"/>
            <p14:sldId id="937"/>
            <p14:sldId id="939"/>
            <p14:sldId id="940"/>
            <p14:sldId id="941"/>
            <p14:sldId id="989"/>
            <p14:sldId id="990"/>
            <p14:sldId id="991"/>
            <p14:sldId id="992"/>
            <p14:sldId id="986"/>
            <p14:sldId id="987"/>
            <p14:sldId id="1015"/>
            <p14:sldId id="1016"/>
            <p14:sldId id="944"/>
            <p14:sldId id="993"/>
            <p14:sldId id="953"/>
            <p14:sldId id="2335"/>
            <p14:sldId id="2336"/>
            <p14:sldId id="2337"/>
            <p14:sldId id="1009"/>
            <p14:sldId id="1010"/>
            <p14:sldId id="1011"/>
            <p14:sldId id="1012"/>
            <p14:sldId id="954"/>
            <p14:sldId id="955"/>
            <p14:sldId id="956"/>
            <p14:sldId id="957"/>
            <p14:sldId id="958"/>
            <p14:sldId id="961"/>
            <p14:sldId id="963"/>
            <p14:sldId id="2331"/>
          </p14:sldIdLst>
        </p14:section>
      </p14:sectionLst>
    </p:ext>
    <p:ext uri="{EFAFB233-063F-42B5-8137-9DF3F51BA10A}">
      <p15:sldGuideLst xmlns:p15="http://schemas.microsoft.com/office/powerpoint/2012/main">
        <p15:guide id="1" orient="horz" pos="4176" userDrawn="1">
          <p15:clr>
            <a:srgbClr val="A4A3A4"/>
          </p15:clr>
        </p15:guide>
        <p15:guide id="2" pos="76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E2"/>
    <a:srgbClr val="626964"/>
    <a:srgbClr val="CDF2CA"/>
    <a:srgbClr val="D8FB89"/>
    <a:srgbClr val="DDFAC7"/>
    <a:srgbClr val="EAF011"/>
    <a:srgbClr val="444D26"/>
    <a:srgbClr val="E0D3FF"/>
    <a:srgbClr val="D2F3D0"/>
    <a:srgbClr val="77CB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23" autoAdjust="0"/>
    <p:restoredTop sz="86376" autoAdjust="0"/>
  </p:normalViewPr>
  <p:slideViewPr>
    <p:cSldViewPr>
      <p:cViewPr varScale="1">
        <p:scale>
          <a:sx n="60" d="100"/>
          <a:sy n="60" d="100"/>
        </p:scale>
        <p:origin x="640" y="44"/>
      </p:cViewPr>
      <p:guideLst>
        <p:guide orient="horz" pos="4176"/>
        <p:guide pos="7616"/>
      </p:guideLst>
    </p:cSldViewPr>
  </p:slideViewPr>
  <p:outlineViewPr>
    <p:cViewPr>
      <p:scale>
        <a:sx n="33" d="100"/>
        <a:sy n="33" d="100"/>
      </p:scale>
      <p:origin x="0" y="-12454"/>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DF4994-8444-41B5-A960-136469329640}" type="doc">
      <dgm:prSet loTypeId="urn:microsoft.com/office/officeart/2005/8/layout/equation2" loCatId="process" qsTypeId="urn:microsoft.com/office/officeart/2005/8/quickstyle/simple2" qsCatId="simple" csTypeId="urn:microsoft.com/office/officeart/2005/8/colors/colorful1" csCatId="colorful" phldr="1"/>
      <dgm:spPr/>
    </dgm:pt>
    <dgm:pt modelId="{5DCE6C87-7A88-42ED-B61D-0ED75DB58863}">
      <dgm:prSet phldrT="[Text]" custT="1"/>
      <dgm:spPr/>
      <dgm:t>
        <a:bodyPr/>
        <a:lstStyle/>
        <a:p>
          <a:r>
            <a:rPr lang="en-US" sz="2000" dirty="0" err="1"/>
            <a:t>Kombinasi</a:t>
          </a:r>
          <a:r>
            <a:rPr lang="en-US" sz="2000" dirty="0"/>
            <a:t> </a:t>
          </a:r>
          <a:r>
            <a:rPr lang="en-US" sz="2000" dirty="0" err="1"/>
            <a:t>Bisnis</a:t>
          </a:r>
          <a:r>
            <a:rPr lang="en-US" sz="2000" dirty="0"/>
            <a:t> </a:t>
          </a:r>
          <a:r>
            <a:rPr lang="en-US" sz="2000" dirty="0" err="1"/>
            <a:t>Entitas</a:t>
          </a:r>
          <a:r>
            <a:rPr lang="en-US" sz="2000" dirty="0"/>
            <a:t> </a:t>
          </a:r>
          <a:r>
            <a:rPr lang="en-US" sz="2000" dirty="0" err="1"/>
            <a:t>Sepengendali</a:t>
          </a:r>
          <a:r>
            <a:rPr lang="en-US" sz="2000" dirty="0"/>
            <a:t> PSAK 338 </a:t>
          </a:r>
          <a:r>
            <a:rPr lang="en-US" sz="2000" dirty="0">
              <a:sym typeface="Wingdings" panose="05000000000000000000" pitchFamily="2" charset="2"/>
            </a:rPr>
            <a:t> </a:t>
          </a:r>
          <a:r>
            <a:rPr lang="en-US" sz="2000" dirty="0" err="1">
              <a:sym typeface="Wingdings" panose="05000000000000000000" pitchFamily="2" charset="2"/>
            </a:rPr>
            <a:t>nilai</a:t>
          </a:r>
          <a:r>
            <a:rPr lang="en-US" sz="2000" dirty="0">
              <a:sym typeface="Wingdings" panose="05000000000000000000" pitchFamily="2" charset="2"/>
            </a:rPr>
            <a:t> </a:t>
          </a:r>
          <a:r>
            <a:rPr lang="en-US" sz="2000" dirty="0" err="1">
              <a:sym typeface="Wingdings" panose="05000000000000000000" pitchFamily="2" charset="2"/>
            </a:rPr>
            <a:t>buku</a:t>
          </a:r>
          <a:r>
            <a:rPr lang="en-US" sz="2000" dirty="0">
              <a:sym typeface="Wingdings" panose="05000000000000000000" pitchFamily="2" charset="2"/>
            </a:rPr>
            <a:t>, </a:t>
          </a:r>
          <a:r>
            <a:rPr lang="en-US" sz="2000" dirty="0" err="1">
              <a:sym typeface="Wingdings" panose="05000000000000000000" pitchFamily="2" charset="2"/>
            </a:rPr>
            <a:t>selisih</a:t>
          </a:r>
          <a:r>
            <a:rPr lang="en-US" sz="2000" dirty="0">
              <a:sym typeface="Wingdings" panose="05000000000000000000" pitchFamily="2" charset="2"/>
            </a:rPr>
            <a:t> </a:t>
          </a:r>
          <a:r>
            <a:rPr lang="en-US" sz="2000" dirty="0" err="1">
              <a:sym typeface="Wingdings" panose="05000000000000000000" pitchFamily="2" charset="2"/>
            </a:rPr>
            <a:t>imbalan</a:t>
          </a:r>
          <a:r>
            <a:rPr lang="en-US" sz="2000" dirty="0">
              <a:sym typeface="Wingdings" panose="05000000000000000000" pitchFamily="2" charset="2"/>
            </a:rPr>
            <a:t> yang </a:t>
          </a:r>
          <a:r>
            <a:rPr lang="en-US" sz="2000" dirty="0" err="1">
              <a:sym typeface="Wingdings" panose="05000000000000000000" pitchFamily="2" charset="2"/>
            </a:rPr>
            <a:t>diserahak</a:t>
          </a:r>
          <a:r>
            <a:rPr lang="en-US" sz="2000" dirty="0">
              <a:sym typeface="Wingdings" panose="05000000000000000000" pitchFamily="2" charset="2"/>
            </a:rPr>
            <a:t> </a:t>
          </a:r>
          <a:r>
            <a:rPr lang="en-US" sz="2000" dirty="0" err="1">
              <a:sym typeface="Wingdings" panose="05000000000000000000" pitchFamily="2" charset="2"/>
            </a:rPr>
            <a:t>dengan</a:t>
          </a:r>
          <a:r>
            <a:rPr lang="en-US" sz="2000" dirty="0">
              <a:sym typeface="Wingdings" panose="05000000000000000000" pitchFamily="2" charset="2"/>
            </a:rPr>
            <a:t> </a:t>
          </a:r>
          <a:r>
            <a:rPr lang="en-US" sz="2000" dirty="0" err="1">
              <a:sym typeface="Wingdings" panose="05000000000000000000" pitchFamily="2" charset="2"/>
            </a:rPr>
            <a:t>nilai</a:t>
          </a:r>
          <a:r>
            <a:rPr lang="en-US" sz="2000" dirty="0">
              <a:sym typeface="Wingdings" panose="05000000000000000000" pitchFamily="2" charset="2"/>
            </a:rPr>
            <a:t> </a:t>
          </a:r>
          <a:r>
            <a:rPr lang="en-US" sz="2000" dirty="0" err="1">
              <a:sym typeface="Wingdings" panose="05000000000000000000" pitchFamily="2" charset="2"/>
            </a:rPr>
            <a:t>buku</a:t>
          </a:r>
          <a:r>
            <a:rPr lang="en-US" sz="2000" dirty="0">
              <a:sym typeface="Wingdings" panose="05000000000000000000" pitchFamily="2" charset="2"/>
            </a:rPr>
            <a:t> </a:t>
          </a:r>
          <a:r>
            <a:rPr lang="en-US" sz="2000" dirty="0" err="1">
              <a:sym typeface="Wingdings" panose="05000000000000000000" pitchFamily="2" charset="2"/>
            </a:rPr>
            <a:t>sebagai</a:t>
          </a:r>
          <a:r>
            <a:rPr lang="en-US" sz="2000" dirty="0">
              <a:sym typeface="Wingdings" panose="05000000000000000000" pitchFamily="2" charset="2"/>
            </a:rPr>
            <a:t> </a:t>
          </a:r>
          <a:r>
            <a:rPr lang="en-US" sz="2000" dirty="0" err="1">
              <a:sym typeface="Wingdings" panose="05000000000000000000" pitchFamily="2" charset="2"/>
            </a:rPr>
            <a:t>tambahan</a:t>
          </a:r>
          <a:r>
            <a:rPr lang="en-US" sz="2000" dirty="0">
              <a:sym typeface="Wingdings" panose="05000000000000000000" pitchFamily="2" charset="2"/>
            </a:rPr>
            <a:t> modal </a:t>
          </a:r>
          <a:r>
            <a:rPr lang="en-US" sz="2000" dirty="0" err="1">
              <a:sym typeface="Wingdings" panose="05000000000000000000" pitchFamily="2" charset="2"/>
            </a:rPr>
            <a:t>disetor</a:t>
          </a:r>
          <a:endParaRPr lang="en-US" sz="2000" dirty="0"/>
        </a:p>
      </dgm:t>
    </dgm:pt>
    <dgm:pt modelId="{F1336539-F0BC-494C-9069-F1486AB9F242}" type="sibTrans" cxnId="{D3AC1DE6-D4FC-4EA9-8235-BD1ABB71FB00}">
      <dgm:prSet custT="1"/>
      <dgm:spPr/>
      <dgm:t>
        <a:bodyPr/>
        <a:lstStyle/>
        <a:p>
          <a:endParaRPr lang="en-US" sz="2000">
            <a:solidFill>
              <a:schemeClr val="accent4">
                <a:lumMod val="25000"/>
              </a:schemeClr>
            </a:solidFill>
          </a:endParaRPr>
        </a:p>
      </dgm:t>
    </dgm:pt>
    <dgm:pt modelId="{F18FF44C-CBA6-428D-A973-D078701D6F92}" type="parTrans" cxnId="{D3AC1DE6-D4FC-4EA9-8235-BD1ABB71FB00}">
      <dgm:prSet/>
      <dgm:spPr/>
      <dgm:t>
        <a:bodyPr/>
        <a:lstStyle/>
        <a:p>
          <a:endParaRPr lang="en-US" sz="2000"/>
        </a:p>
      </dgm:t>
    </dgm:pt>
    <dgm:pt modelId="{5472293A-1CED-4280-AF99-A83B89F9680E}">
      <dgm:prSet phldrT="[Text]" custT="1"/>
      <dgm:spPr/>
      <dgm:t>
        <a:bodyPr/>
        <a:lstStyle/>
        <a:p>
          <a:r>
            <a:rPr lang="en-US" sz="2000" dirty="0" err="1"/>
            <a:t>Penggabungan</a:t>
          </a:r>
          <a:r>
            <a:rPr lang="en-US" sz="2000" dirty="0"/>
            <a:t> Usaha </a:t>
          </a:r>
          <a:r>
            <a:rPr lang="en-US" sz="2000" dirty="0" err="1"/>
            <a:t>entitas</a:t>
          </a:r>
          <a:r>
            <a:rPr lang="en-US" sz="2000" dirty="0"/>
            <a:t> </a:t>
          </a:r>
          <a:r>
            <a:rPr lang="en-US" sz="2000" dirty="0" err="1"/>
            <a:t>tidak</a:t>
          </a:r>
          <a:r>
            <a:rPr lang="en-US" sz="2000" dirty="0"/>
            <a:t> </a:t>
          </a:r>
          <a:r>
            <a:rPr lang="en-US" sz="2000" dirty="0" err="1"/>
            <a:t>sepengendali</a:t>
          </a:r>
          <a:r>
            <a:rPr lang="en-US" sz="2000" dirty="0"/>
            <a:t> (PSAK 103) – </a:t>
          </a:r>
          <a:r>
            <a:rPr lang="en-US" sz="2000" dirty="0" err="1"/>
            <a:t>nilai</a:t>
          </a:r>
          <a:r>
            <a:rPr lang="en-US" sz="2000" dirty="0"/>
            <a:t> </a:t>
          </a:r>
          <a:r>
            <a:rPr lang="en-US" sz="2000" dirty="0" err="1"/>
            <a:t>wajar</a:t>
          </a:r>
          <a:r>
            <a:rPr lang="en-US" sz="2000" dirty="0"/>
            <a:t>, </a:t>
          </a:r>
          <a:r>
            <a:rPr lang="en-US" sz="2000" dirty="0" err="1"/>
            <a:t>selisih</a:t>
          </a:r>
          <a:r>
            <a:rPr lang="en-US" sz="2000" dirty="0"/>
            <a:t> </a:t>
          </a:r>
          <a:r>
            <a:rPr lang="en-US" sz="2000" dirty="0" err="1"/>
            <a:t>nilai</a:t>
          </a:r>
          <a:r>
            <a:rPr lang="en-US" sz="2000" dirty="0"/>
            <a:t> </a:t>
          </a:r>
          <a:r>
            <a:rPr lang="en-US" sz="2000" dirty="0" err="1"/>
            <a:t>wajar</a:t>
          </a:r>
          <a:r>
            <a:rPr lang="en-US" sz="2000" dirty="0"/>
            <a:t> </a:t>
          </a:r>
          <a:r>
            <a:rPr lang="en-US" sz="2000" dirty="0" err="1"/>
            <a:t>dengan</a:t>
          </a:r>
          <a:r>
            <a:rPr lang="en-US" sz="2000" dirty="0"/>
            <a:t> </a:t>
          </a:r>
          <a:r>
            <a:rPr lang="en-US" sz="2000" dirty="0" err="1"/>
            <a:t>imbalan</a:t>
          </a:r>
          <a:r>
            <a:rPr lang="en-US" sz="2000" dirty="0"/>
            <a:t> yang </a:t>
          </a:r>
          <a:r>
            <a:rPr lang="en-US" sz="2000" dirty="0" err="1"/>
            <a:t>diserahkan</a:t>
          </a:r>
          <a:r>
            <a:rPr lang="en-US" sz="2000" dirty="0"/>
            <a:t> </a:t>
          </a:r>
          <a:r>
            <a:rPr lang="en-US" sz="2000" dirty="0" err="1"/>
            <a:t>diakui</a:t>
          </a:r>
          <a:r>
            <a:rPr lang="en-US" sz="2000" dirty="0"/>
            <a:t> </a:t>
          </a:r>
          <a:r>
            <a:rPr lang="en-US" sz="2000" dirty="0" err="1"/>
            <a:t>sebagai</a:t>
          </a:r>
          <a:r>
            <a:rPr lang="en-US" sz="2000" dirty="0"/>
            <a:t> </a:t>
          </a:r>
          <a:r>
            <a:rPr lang="en-US" sz="2000" dirty="0" err="1"/>
            <a:t>goodwiill</a:t>
          </a:r>
          <a:endParaRPr lang="en-US" sz="2000" dirty="0"/>
        </a:p>
      </dgm:t>
    </dgm:pt>
    <dgm:pt modelId="{1C7762AD-A6AA-4D15-A32F-C073594DBCC2}" type="parTrans" cxnId="{2DBDAC3A-FE32-48EC-9569-0488D136F558}">
      <dgm:prSet/>
      <dgm:spPr/>
      <dgm:t>
        <a:bodyPr/>
        <a:lstStyle/>
        <a:p>
          <a:endParaRPr lang="en-US" sz="2000"/>
        </a:p>
      </dgm:t>
    </dgm:pt>
    <dgm:pt modelId="{091F1412-3B5A-4447-B81B-0799C4AEBE40}" type="sibTrans" cxnId="{2DBDAC3A-FE32-48EC-9569-0488D136F558}">
      <dgm:prSet custT="1"/>
      <dgm:spPr/>
      <dgm:t>
        <a:bodyPr/>
        <a:lstStyle/>
        <a:p>
          <a:endParaRPr lang="en-US" sz="2000">
            <a:solidFill>
              <a:schemeClr val="accent4">
                <a:lumMod val="25000"/>
              </a:schemeClr>
            </a:solidFill>
          </a:endParaRPr>
        </a:p>
      </dgm:t>
    </dgm:pt>
    <dgm:pt modelId="{5C2ADA47-58C3-4384-94DB-25B1AA62DE5C}">
      <dgm:prSet phldrT="[Text]" custT="1"/>
      <dgm:spPr/>
      <dgm:t>
        <a:bodyPr/>
        <a:lstStyle/>
        <a:p>
          <a:r>
            <a:rPr lang="en-US" sz="2000" dirty="0" err="1"/>
            <a:t>Laporan</a:t>
          </a:r>
          <a:r>
            <a:rPr lang="en-US" sz="2000" dirty="0"/>
            <a:t> </a:t>
          </a:r>
          <a:r>
            <a:rPr lang="en-US" sz="2000" dirty="0" err="1"/>
            <a:t>Keuangan</a:t>
          </a:r>
          <a:r>
            <a:rPr lang="en-US" sz="2000" dirty="0"/>
            <a:t> </a:t>
          </a:r>
          <a:r>
            <a:rPr lang="en-US" sz="2000" dirty="0" err="1"/>
            <a:t>Konsolidasi</a:t>
          </a:r>
          <a:r>
            <a:rPr lang="en-US" sz="2000" dirty="0"/>
            <a:t> </a:t>
          </a:r>
          <a:r>
            <a:rPr lang="en-US" sz="2000" dirty="0" err="1"/>
            <a:t>muncul</a:t>
          </a:r>
          <a:r>
            <a:rPr lang="en-US" sz="2000" dirty="0"/>
            <a:t> </a:t>
          </a:r>
          <a:r>
            <a:rPr lang="en-US" sz="2000" dirty="0" err="1"/>
            <a:t>didahului</a:t>
          </a:r>
          <a:r>
            <a:rPr lang="en-US" sz="2000" dirty="0"/>
            <a:t> </a:t>
          </a:r>
          <a:r>
            <a:rPr lang="en-US" sz="2000" dirty="0" err="1"/>
            <a:t>dengan</a:t>
          </a:r>
          <a:r>
            <a:rPr lang="en-US" sz="2000" dirty="0"/>
            <a:t> </a:t>
          </a:r>
          <a:r>
            <a:rPr lang="en-US" sz="2000" dirty="0" err="1"/>
            <a:t>kegiatan</a:t>
          </a:r>
          <a:r>
            <a:rPr lang="en-US" sz="2000" dirty="0"/>
            <a:t> </a:t>
          </a:r>
          <a:r>
            <a:rPr lang="en-US" sz="2000" dirty="0" err="1"/>
            <a:t>kombinasi</a:t>
          </a:r>
          <a:r>
            <a:rPr lang="en-US" sz="2000" dirty="0"/>
            <a:t> </a:t>
          </a:r>
          <a:r>
            <a:rPr lang="en-US" sz="2000" dirty="0" err="1"/>
            <a:t>bisnis</a:t>
          </a:r>
          <a:endParaRPr lang="en-US" sz="2000" dirty="0"/>
        </a:p>
      </dgm:t>
    </dgm:pt>
    <dgm:pt modelId="{A8749120-CAC2-4349-A9AD-BAD2CFE5E0C8}" type="parTrans" cxnId="{703A735C-F822-4F0D-9182-D997760A6F24}">
      <dgm:prSet/>
      <dgm:spPr/>
      <dgm:t>
        <a:bodyPr/>
        <a:lstStyle/>
        <a:p>
          <a:endParaRPr lang="en-US" sz="2000"/>
        </a:p>
      </dgm:t>
    </dgm:pt>
    <dgm:pt modelId="{CFD8B368-6451-49ED-AAC9-2D4FA630A251}" type="sibTrans" cxnId="{703A735C-F822-4F0D-9182-D997760A6F24}">
      <dgm:prSet/>
      <dgm:spPr/>
      <dgm:t>
        <a:bodyPr/>
        <a:lstStyle/>
        <a:p>
          <a:endParaRPr lang="en-US" sz="2000"/>
        </a:p>
      </dgm:t>
    </dgm:pt>
    <dgm:pt modelId="{26A839F2-A61B-4635-B6A9-001E106B42FB}" type="pres">
      <dgm:prSet presAssocID="{4BDF4994-8444-41B5-A960-136469329640}" presName="Name0" presStyleCnt="0">
        <dgm:presLayoutVars>
          <dgm:dir/>
          <dgm:resizeHandles val="exact"/>
        </dgm:presLayoutVars>
      </dgm:prSet>
      <dgm:spPr/>
    </dgm:pt>
    <dgm:pt modelId="{7B0EE8F3-239D-46F3-8F09-95083BFB33A2}" type="pres">
      <dgm:prSet presAssocID="{4BDF4994-8444-41B5-A960-136469329640}" presName="vNodes" presStyleCnt="0"/>
      <dgm:spPr/>
    </dgm:pt>
    <dgm:pt modelId="{8ACEA246-DF06-42C3-ABAE-BF14CBC41A62}" type="pres">
      <dgm:prSet presAssocID="{5472293A-1CED-4280-AF99-A83B89F9680E}" presName="node" presStyleLbl="node1" presStyleIdx="0" presStyleCnt="3" custScaleX="341561" custScaleY="135891">
        <dgm:presLayoutVars>
          <dgm:bulletEnabled val="1"/>
        </dgm:presLayoutVars>
      </dgm:prSet>
      <dgm:spPr>
        <a:prstGeom prst="roundRect">
          <a:avLst/>
        </a:prstGeom>
      </dgm:spPr>
    </dgm:pt>
    <dgm:pt modelId="{FE29D0BF-B5CD-4D07-AACB-44799D0E5CA3}" type="pres">
      <dgm:prSet presAssocID="{091F1412-3B5A-4447-B81B-0799C4AEBE40}" presName="spacerT" presStyleCnt="0"/>
      <dgm:spPr/>
    </dgm:pt>
    <dgm:pt modelId="{C329C44B-46A6-40C9-8ADF-CFDBBFE03B51}" type="pres">
      <dgm:prSet presAssocID="{091F1412-3B5A-4447-B81B-0799C4AEBE40}" presName="sibTrans" presStyleLbl="sibTrans2D1" presStyleIdx="0" presStyleCnt="2"/>
      <dgm:spPr/>
    </dgm:pt>
    <dgm:pt modelId="{F745AB60-552E-4CB9-8E41-9007D7C07F48}" type="pres">
      <dgm:prSet presAssocID="{091F1412-3B5A-4447-B81B-0799C4AEBE40}" presName="spacerB" presStyleCnt="0"/>
      <dgm:spPr/>
    </dgm:pt>
    <dgm:pt modelId="{380F45AB-7200-4728-BE96-7F14DD7A8B99}" type="pres">
      <dgm:prSet presAssocID="{5DCE6C87-7A88-42ED-B61D-0ED75DB58863}" presName="node" presStyleLbl="node1" presStyleIdx="1" presStyleCnt="3" custScaleX="341561" custScaleY="135891">
        <dgm:presLayoutVars>
          <dgm:bulletEnabled val="1"/>
        </dgm:presLayoutVars>
      </dgm:prSet>
      <dgm:spPr>
        <a:prstGeom prst="roundRect">
          <a:avLst/>
        </a:prstGeom>
      </dgm:spPr>
    </dgm:pt>
    <dgm:pt modelId="{7272DB2D-683E-4EA5-989A-BC4DC31C352F}" type="pres">
      <dgm:prSet presAssocID="{4BDF4994-8444-41B5-A960-136469329640}" presName="sibTransLast" presStyleLbl="sibTrans2D1" presStyleIdx="1" presStyleCnt="2" custScaleX="220027" custScaleY="134748" custLinFactNeighborX="-45214"/>
      <dgm:spPr/>
    </dgm:pt>
    <dgm:pt modelId="{52F0BCAB-DFD5-426A-8617-5DC27A4E7A09}" type="pres">
      <dgm:prSet presAssocID="{4BDF4994-8444-41B5-A960-136469329640}" presName="connectorText" presStyleLbl="sibTrans2D1" presStyleIdx="1" presStyleCnt="2"/>
      <dgm:spPr/>
    </dgm:pt>
    <dgm:pt modelId="{E1EDD646-EF5E-4834-917E-E217EC146A70}" type="pres">
      <dgm:prSet presAssocID="{4BDF4994-8444-41B5-A960-136469329640}" presName="lastNode" presStyleLbl="node1" presStyleIdx="2" presStyleCnt="3" custScaleX="132742" custScaleY="77300">
        <dgm:presLayoutVars>
          <dgm:bulletEnabled val="1"/>
        </dgm:presLayoutVars>
      </dgm:prSet>
      <dgm:spPr>
        <a:prstGeom prst="roundRect">
          <a:avLst/>
        </a:prstGeom>
      </dgm:spPr>
    </dgm:pt>
  </dgm:ptLst>
  <dgm:cxnLst>
    <dgm:cxn modelId="{3B4CE90B-7ADE-475B-9723-EA9024A3A284}" type="presOf" srcId="{5DCE6C87-7A88-42ED-B61D-0ED75DB58863}" destId="{380F45AB-7200-4728-BE96-7F14DD7A8B99}" srcOrd="0" destOrd="0" presId="urn:microsoft.com/office/officeart/2005/8/layout/equation2"/>
    <dgm:cxn modelId="{3BC3482B-8FE2-481C-9024-FB0729564FA4}" type="presOf" srcId="{091F1412-3B5A-4447-B81B-0799C4AEBE40}" destId="{C329C44B-46A6-40C9-8ADF-CFDBBFE03B51}" srcOrd="0" destOrd="0" presId="urn:microsoft.com/office/officeart/2005/8/layout/equation2"/>
    <dgm:cxn modelId="{FB519330-09FB-4531-A83D-47BF85310C9F}" type="presOf" srcId="{5472293A-1CED-4280-AF99-A83B89F9680E}" destId="{8ACEA246-DF06-42C3-ABAE-BF14CBC41A62}" srcOrd="0" destOrd="0" presId="urn:microsoft.com/office/officeart/2005/8/layout/equation2"/>
    <dgm:cxn modelId="{2DBDAC3A-FE32-48EC-9569-0488D136F558}" srcId="{4BDF4994-8444-41B5-A960-136469329640}" destId="{5472293A-1CED-4280-AF99-A83B89F9680E}" srcOrd="0" destOrd="0" parTransId="{1C7762AD-A6AA-4D15-A32F-C073594DBCC2}" sibTransId="{091F1412-3B5A-4447-B81B-0799C4AEBE40}"/>
    <dgm:cxn modelId="{703A735C-F822-4F0D-9182-D997760A6F24}" srcId="{4BDF4994-8444-41B5-A960-136469329640}" destId="{5C2ADA47-58C3-4384-94DB-25B1AA62DE5C}" srcOrd="2" destOrd="0" parTransId="{A8749120-CAC2-4349-A9AD-BAD2CFE5E0C8}" sibTransId="{CFD8B368-6451-49ED-AAC9-2D4FA630A251}"/>
    <dgm:cxn modelId="{956A8274-6735-4A92-9CDA-5E58E124587E}" type="presOf" srcId="{5C2ADA47-58C3-4384-94DB-25B1AA62DE5C}" destId="{E1EDD646-EF5E-4834-917E-E217EC146A70}" srcOrd="0" destOrd="0" presId="urn:microsoft.com/office/officeart/2005/8/layout/equation2"/>
    <dgm:cxn modelId="{2F3E1259-2E95-4828-9712-3FB94238299F}" type="presOf" srcId="{4BDF4994-8444-41B5-A960-136469329640}" destId="{26A839F2-A61B-4635-B6A9-001E106B42FB}" srcOrd="0" destOrd="0" presId="urn:microsoft.com/office/officeart/2005/8/layout/equation2"/>
    <dgm:cxn modelId="{F964179D-CB2A-4851-A2CA-87BADDFBD668}" type="presOf" srcId="{F1336539-F0BC-494C-9069-F1486AB9F242}" destId="{52F0BCAB-DFD5-426A-8617-5DC27A4E7A09}" srcOrd="1" destOrd="0" presId="urn:microsoft.com/office/officeart/2005/8/layout/equation2"/>
    <dgm:cxn modelId="{91270EAE-C8C1-4ACA-B16D-792774DAE86E}" type="presOf" srcId="{F1336539-F0BC-494C-9069-F1486AB9F242}" destId="{7272DB2D-683E-4EA5-989A-BC4DC31C352F}" srcOrd="0" destOrd="0" presId="urn:microsoft.com/office/officeart/2005/8/layout/equation2"/>
    <dgm:cxn modelId="{D3AC1DE6-D4FC-4EA9-8235-BD1ABB71FB00}" srcId="{4BDF4994-8444-41B5-A960-136469329640}" destId="{5DCE6C87-7A88-42ED-B61D-0ED75DB58863}" srcOrd="1" destOrd="0" parTransId="{F18FF44C-CBA6-428D-A973-D078701D6F92}" sibTransId="{F1336539-F0BC-494C-9069-F1486AB9F242}"/>
    <dgm:cxn modelId="{FF49DBED-923E-4E96-8B70-1799876B2F68}" type="presParOf" srcId="{26A839F2-A61B-4635-B6A9-001E106B42FB}" destId="{7B0EE8F3-239D-46F3-8F09-95083BFB33A2}" srcOrd="0" destOrd="0" presId="urn:microsoft.com/office/officeart/2005/8/layout/equation2"/>
    <dgm:cxn modelId="{70BC6C15-E025-40CF-B1DB-31C9D7F73F92}" type="presParOf" srcId="{7B0EE8F3-239D-46F3-8F09-95083BFB33A2}" destId="{8ACEA246-DF06-42C3-ABAE-BF14CBC41A62}" srcOrd="0" destOrd="0" presId="urn:microsoft.com/office/officeart/2005/8/layout/equation2"/>
    <dgm:cxn modelId="{0E80AADE-6DC4-4DA3-BAE4-D150EC7D1DE1}" type="presParOf" srcId="{7B0EE8F3-239D-46F3-8F09-95083BFB33A2}" destId="{FE29D0BF-B5CD-4D07-AACB-44799D0E5CA3}" srcOrd="1" destOrd="0" presId="urn:microsoft.com/office/officeart/2005/8/layout/equation2"/>
    <dgm:cxn modelId="{9D1DC608-BE3B-4427-B3A2-905E79456CBB}" type="presParOf" srcId="{7B0EE8F3-239D-46F3-8F09-95083BFB33A2}" destId="{C329C44B-46A6-40C9-8ADF-CFDBBFE03B51}" srcOrd="2" destOrd="0" presId="urn:microsoft.com/office/officeart/2005/8/layout/equation2"/>
    <dgm:cxn modelId="{D9FB4EC8-DDC1-453D-9E91-B5B3D71D1696}" type="presParOf" srcId="{7B0EE8F3-239D-46F3-8F09-95083BFB33A2}" destId="{F745AB60-552E-4CB9-8E41-9007D7C07F48}" srcOrd="3" destOrd="0" presId="urn:microsoft.com/office/officeart/2005/8/layout/equation2"/>
    <dgm:cxn modelId="{D3FD18F6-A731-4C56-A84F-B7584CE53775}" type="presParOf" srcId="{7B0EE8F3-239D-46F3-8F09-95083BFB33A2}" destId="{380F45AB-7200-4728-BE96-7F14DD7A8B99}" srcOrd="4" destOrd="0" presId="urn:microsoft.com/office/officeart/2005/8/layout/equation2"/>
    <dgm:cxn modelId="{5CF208DE-E211-432D-948F-B1EF99FA82AF}" type="presParOf" srcId="{26A839F2-A61B-4635-B6A9-001E106B42FB}" destId="{7272DB2D-683E-4EA5-989A-BC4DC31C352F}" srcOrd="1" destOrd="0" presId="urn:microsoft.com/office/officeart/2005/8/layout/equation2"/>
    <dgm:cxn modelId="{5D29755B-A454-40AA-8F57-BF29E2F5C6FB}" type="presParOf" srcId="{7272DB2D-683E-4EA5-989A-BC4DC31C352F}" destId="{52F0BCAB-DFD5-426A-8617-5DC27A4E7A09}" srcOrd="0" destOrd="0" presId="urn:microsoft.com/office/officeart/2005/8/layout/equation2"/>
    <dgm:cxn modelId="{75FEF469-AEB9-43EA-984C-D3569BE0A29C}" type="presParOf" srcId="{26A839F2-A61B-4635-B6A9-001E106B42FB}" destId="{E1EDD646-EF5E-4834-917E-E217EC146A70}"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2C1B0E-F4B6-914C-8410-E75D1406119A}" type="doc">
      <dgm:prSet loTypeId="urn:microsoft.com/office/officeart/2008/layout/VerticalCircleList" loCatId="process" qsTypeId="urn:microsoft.com/office/officeart/2005/8/quickstyle/simple1" qsCatId="simple" csTypeId="urn:microsoft.com/office/officeart/2005/8/colors/colorful4" csCatId="colorful" phldr="1"/>
      <dgm:spPr/>
      <dgm:t>
        <a:bodyPr/>
        <a:lstStyle/>
        <a:p>
          <a:endParaRPr lang="en-US"/>
        </a:p>
      </dgm:t>
    </dgm:pt>
    <dgm:pt modelId="{D8BF4B5E-3C71-634D-849E-982214240923}">
      <dgm:prSet custT="1"/>
      <dgm:spPr/>
      <dgm:t>
        <a:bodyPr/>
        <a:lstStyle/>
        <a:p>
          <a:r>
            <a:rPr lang="id-ID" sz="2100" dirty="0"/>
            <a:t>memperoleh dana dari satu atau lebih </a:t>
          </a:r>
          <a:r>
            <a:rPr lang="id-ID" sz="2100" i="1" dirty="0"/>
            <a:t>investor </a:t>
          </a:r>
          <a:r>
            <a:rPr lang="id-ID" sz="2100" dirty="0"/>
            <a:t>dengan tujuan memberikan </a:t>
          </a:r>
          <a:r>
            <a:rPr lang="id-ID" sz="2100" i="1" dirty="0"/>
            <a:t>investor </a:t>
          </a:r>
          <a:r>
            <a:rPr lang="id-ID" sz="2100" dirty="0"/>
            <a:t>tersebut jasa manajemen investasi;</a:t>
          </a:r>
          <a:endParaRPr lang="en-ID" sz="2100" dirty="0"/>
        </a:p>
      </dgm:t>
    </dgm:pt>
    <dgm:pt modelId="{5537256F-7328-8845-AC12-577CC90F3BDB}" type="parTrans" cxnId="{27D39F95-3224-B647-93DC-9B1B85812330}">
      <dgm:prSet/>
      <dgm:spPr/>
      <dgm:t>
        <a:bodyPr/>
        <a:lstStyle/>
        <a:p>
          <a:endParaRPr lang="en-US" sz="2100"/>
        </a:p>
      </dgm:t>
    </dgm:pt>
    <dgm:pt modelId="{1CB4BB84-BDDD-CA4C-B764-8D933A6EC913}" type="sibTrans" cxnId="{27D39F95-3224-B647-93DC-9B1B85812330}">
      <dgm:prSet/>
      <dgm:spPr/>
      <dgm:t>
        <a:bodyPr/>
        <a:lstStyle/>
        <a:p>
          <a:endParaRPr lang="en-US" sz="2100"/>
        </a:p>
      </dgm:t>
    </dgm:pt>
    <dgm:pt modelId="{F0E161BF-C85E-2F48-A6B0-7AF6419DB57F}">
      <dgm:prSet custT="1"/>
      <dgm:spPr/>
      <dgm:t>
        <a:bodyPr/>
        <a:lstStyle/>
        <a:p>
          <a:r>
            <a:rPr lang="id-ID" sz="2100" dirty="0"/>
            <a:t>menyatakan komitmen kepada </a:t>
          </a:r>
          <a:r>
            <a:rPr lang="id-ID" sz="2100" i="1" dirty="0"/>
            <a:t>investor </a:t>
          </a:r>
          <a:r>
            <a:rPr lang="id-ID" sz="2100" dirty="0"/>
            <a:t>bahwa tujuan bisnisnya </a:t>
          </a:r>
          <a:r>
            <a:rPr lang="fi-FI" sz="2100" dirty="0" err="1"/>
            <a:t>adalah</a:t>
          </a:r>
          <a:r>
            <a:rPr lang="fi-FI" sz="2100" dirty="0"/>
            <a:t> </a:t>
          </a:r>
          <a:r>
            <a:rPr lang="fi-FI" sz="2100" dirty="0" err="1"/>
            <a:t>untuk</a:t>
          </a:r>
          <a:r>
            <a:rPr lang="fi-FI" sz="2100" dirty="0"/>
            <a:t> </a:t>
          </a:r>
          <a:r>
            <a:rPr lang="fi-FI" sz="2100" dirty="0" err="1"/>
            <a:t>menginvestasikan</a:t>
          </a:r>
          <a:r>
            <a:rPr lang="fi-FI" sz="2100" dirty="0"/>
            <a:t> </a:t>
          </a:r>
          <a:r>
            <a:rPr lang="fi-FI" sz="2100" dirty="0" err="1"/>
            <a:t>dana</a:t>
          </a:r>
          <a:r>
            <a:rPr lang="fi-FI" sz="2100" dirty="0"/>
            <a:t> </a:t>
          </a:r>
          <a:r>
            <a:rPr lang="fi-FI" sz="2100" dirty="0" err="1"/>
            <a:t>yang</a:t>
          </a:r>
          <a:r>
            <a:rPr lang="fi-FI" sz="2100" dirty="0"/>
            <a:t> </a:t>
          </a:r>
          <a:r>
            <a:rPr lang="fi-FI" sz="2100" dirty="0" err="1"/>
            <a:t>semata-mata</a:t>
          </a:r>
          <a:r>
            <a:rPr lang="fi-FI" sz="2100" dirty="0"/>
            <a:t> </a:t>
          </a:r>
          <a:r>
            <a:rPr lang="fi-FI" sz="2100" dirty="0" err="1"/>
            <a:t>untuk</a:t>
          </a:r>
          <a:r>
            <a:rPr lang="id-ID" sz="2100" dirty="0"/>
            <a:t> memperoleh imbal hasil dari kenaikan nilai modal, penghasilan investasi, atau keduanya; dan </a:t>
          </a:r>
          <a:endParaRPr lang="en-ID" sz="2100" dirty="0"/>
        </a:p>
      </dgm:t>
    </dgm:pt>
    <dgm:pt modelId="{ABDF9AB6-3BBF-9B48-B4DB-19ADD38D8180}" type="parTrans" cxnId="{1758B0AC-E165-9D40-8308-2318F28DD9BF}">
      <dgm:prSet/>
      <dgm:spPr/>
      <dgm:t>
        <a:bodyPr/>
        <a:lstStyle/>
        <a:p>
          <a:endParaRPr lang="en-US" sz="2100"/>
        </a:p>
      </dgm:t>
    </dgm:pt>
    <dgm:pt modelId="{614F4CD7-FBB2-2A4C-BA07-51E361034E3A}" type="sibTrans" cxnId="{1758B0AC-E165-9D40-8308-2318F28DD9BF}">
      <dgm:prSet/>
      <dgm:spPr/>
      <dgm:t>
        <a:bodyPr/>
        <a:lstStyle/>
        <a:p>
          <a:endParaRPr lang="en-US" sz="2100"/>
        </a:p>
      </dgm:t>
    </dgm:pt>
    <dgm:pt modelId="{BBB7A8FE-03CE-5446-8905-45C8377F8394}">
      <dgm:prSet custT="1"/>
      <dgm:spPr/>
      <dgm:t>
        <a:bodyPr/>
        <a:lstStyle/>
        <a:p>
          <a:r>
            <a:rPr lang="id-ID" sz="2100" dirty="0"/>
            <a:t>mengukur dan mengevaluasi kinerja dari seluruh investasinya yang substansial berdasarkan pada nilai wajar.</a:t>
          </a:r>
          <a:endParaRPr lang="en-ID" sz="2100" dirty="0"/>
        </a:p>
      </dgm:t>
    </dgm:pt>
    <dgm:pt modelId="{C1279472-D654-E54F-AB8D-16962695907F}" type="parTrans" cxnId="{0E62AC87-D4A4-B940-A068-A7241DEE0E4C}">
      <dgm:prSet/>
      <dgm:spPr/>
      <dgm:t>
        <a:bodyPr/>
        <a:lstStyle/>
        <a:p>
          <a:endParaRPr lang="en-US" sz="2100"/>
        </a:p>
      </dgm:t>
    </dgm:pt>
    <dgm:pt modelId="{2C651DB2-1435-8441-B201-F5C47FF931B1}" type="sibTrans" cxnId="{0E62AC87-D4A4-B940-A068-A7241DEE0E4C}">
      <dgm:prSet/>
      <dgm:spPr/>
      <dgm:t>
        <a:bodyPr/>
        <a:lstStyle/>
        <a:p>
          <a:endParaRPr lang="en-US" sz="2100"/>
        </a:p>
      </dgm:t>
    </dgm:pt>
    <dgm:pt modelId="{086988ED-2A67-DF42-9B76-641C4E5E3073}" type="pres">
      <dgm:prSet presAssocID="{732C1B0E-F4B6-914C-8410-E75D1406119A}" presName="Name0" presStyleCnt="0">
        <dgm:presLayoutVars>
          <dgm:dir/>
        </dgm:presLayoutVars>
      </dgm:prSet>
      <dgm:spPr/>
    </dgm:pt>
    <dgm:pt modelId="{86F365C6-3A3D-2B4F-82AD-33E3809CF352}" type="pres">
      <dgm:prSet presAssocID="{D8BF4B5E-3C71-634D-849E-982214240923}" presName="noChildren" presStyleCnt="0"/>
      <dgm:spPr/>
    </dgm:pt>
    <dgm:pt modelId="{2031B5B7-7DE7-3A42-A0D1-8436DD4C3D7E}" type="pres">
      <dgm:prSet presAssocID="{D8BF4B5E-3C71-634D-849E-982214240923}" presName="gap" presStyleCnt="0"/>
      <dgm:spPr/>
    </dgm:pt>
    <dgm:pt modelId="{9CFEC6F6-6B5A-9040-A324-CB7C594FC0E3}" type="pres">
      <dgm:prSet presAssocID="{D8BF4B5E-3C71-634D-849E-982214240923}" presName="medCircle2" presStyleLbl="vennNode1" presStyleIdx="0" presStyleCnt="3"/>
      <dgm:spPr/>
    </dgm:pt>
    <dgm:pt modelId="{CA8BB1CF-2DB0-6640-AA18-806F8A7DD864}" type="pres">
      <dgm:prSet presAssocID="{D8BF4B5E-3C71-634D-849E-982214240923}" presName="txLvlOnly1" presStyleLbl="revTx" presStyleIdx="0" presStyleCnt="3" custScaleX="115738" custLinFactNeighborX="19902" custLinFactNeighborY="1937"/>
      <dgm:spPr/>
    </dgm:pt>
    <dgm:pt modelId="{DB2582BC-A15B-2B46-9AC4-A653F40205E2}" type="pres">
      <dgm:prSet presAssocID="{F0E161BF-C85E-2F48-A6B0-7AF6419DB57F}" presName="noChildren" presStyleCnt="0"/>
      <dgm:spPr/>
    </dgm:pt>
    <dgm:pt modelId="{71EAF8B1-1770-2643-8A41-D038F2064F84}" type="pres">
      <dgm:prSet presAssocID="{F0E161BF-C85E-2F48-A6B0-7AF6419DB57F}" presName="gap" presStyleCnt="0"/>
      <dgm:spPr/>
    </dgm:pt>
    <dgm:pt modelId="{35CC2D2C-9393-9F43-93F2-2EC1CD549043}" type="pres">
      <dgm:prSet presAssocID="{F0E161BF-C85E-2F48-A6B0-7AF6419DB57F}" presName="medCircle2" presStyleLbl="vennNode1" presStyleIdx="1" presStyleCnt="3"/>
      <dgm:spPr/>
    </dgm:pt>
    <dgm:pt modelId="{54F3FA3B-9AAB-EA49-A107-B7D0D07F0328}" type="pres">
      <dgm:prSet presAssocID="{F0E161BF-C85E-2F48-A6B0-7AF6419DB57F}" presName="txLvlOnly1" presStyleLbl="revTx" presStyleIdx="1" presStyleCnt="3" custScaleX="115738" custLinFactNeighborX="20388"/>
      <dgm:spPr/>
    </dgm:pt>
    <dgm:pt modelId="{1CA21AB0-8687-7542-835C-473B8EB22C94}" type="pres">
      <dgm:prSet presAssocID="{BBB7A8FE-03CE-5446-8905-45C8377F8394}" presName="noChildren" presStyleCnt="0"/>
      <dgm:spPr/>
    </dgm:pt>
    <dgm:pt modelId="{5716B1D5-CE95-E54C-8182-AA9839A97AA3}" type="pres">
      <dgm:prSet presAssocID="{BBB7A8FE-03CE-5446-8905-45C8377F8394}" presName="gap" presStyleCnt="0"/>
      <dgm:spPr/>
    </dgm:pt>
    <dgm:pt modelId="{17A35D0C-C6BB-7A4C-A62B-9CAC8A9F5E80}" type="pres">
      <dgm:prSet presAssocID="{BBB7A8FE-03CE-5446-8905-45C8377F8394}" presName="medCircle2" presStyleLbl="vennNode1" presStyleIdx="2" presStyleCnt="3"/>
      <dgm:spPr/>
    </dgm:pt>
    <dgm:pt modelId="{D211F4B7-FE8D-F14D-9E77-4A1D9E81F1FF}" type="pres">
      <dgm:prSet presAssocID="{BBB7A8FE-03CE-5446-8905-45C8377F8394}" presName="txLvlOnly1" presStyleLbl="revTx" presStyleIdx="2" presStyleCnt="3" custScaleX="115738" custLinFactNeighborX="19902" custLinFactNeighborY="190"/>
      <dgm:spPr/>
    </dgm:pt>
  </dgm:ptLst>
  <dgm:cxnLst>
    <dgm:cxn modelId="{1CFBAE31-108E-9247-A060-F4C320C711B4}" type="presOf" srcId="{D8BF4B5E-3C71-634D-849E-982214240923}" destId="{CA8BB1CF-2DB0-6640-AA18-806F8A7DD864}" srcOrd="0" destOrd="0" presId="urn:microsoft.com/office/officeart/2008/layout/VerticalCircleList"/>
    <dgm:cxn modelId="{F7947E4E-8213-AA44-A31B-CADBC72D9335}" type="presOf" srcId="{BBB7A8FE-03CE-5446-8905-45C8377F8394}" destId="{D211F4B7-FE8D-F14D-9E77-4A1D9E81F1FF}" srcOrd="0" destOrd="0" presId="urn:microsoft.com/office/officeart/2008/layout/VerticalCircleList"/>
    <dgm:cxn modelId="{1180F854-5593-364E-9B2E-46D9EFF05634}" type="presOf" srcId="{F0E161BF-C85E-2F48-A6B0-7AF6419DB57F}" destId="{54F3FA3B-9AAB-EA49-A107-B7D0D07F0328}" srcOrd="0" destOrd="0" presId="urn:microsoft.com/office/officeart/2008/layout/VerticalCircleList"/>
    <dgm:cxn modelId="{0E62AC87-D4A4-B940-A068-A7241DEE0E4C}" srcId="{732C1B0E-F4B6-914C-8410-E75D1406119A}" destId="{BBB7A8FE-03CE-5446-8905-45C8377F8394}" srcOrd="2" destOrd="0" parTransId="{C1279472-D654-E54F-AB8D-16962695907F}" sibTransId="{2C651DB2-1435-8441-B201-F5C47FF931B1}"/>
    <dgm:cxn modelId="{27D39F95-3224-B647-93DC-9B1B85812330}" srcId="{732C1B0E-F4B6-914C-8410-E75D1406119A}" destId="{D8BF4B5E-3C71-634D-849E-982214240923}" srcOrd="0" destOrd="0" parTransId="{5537256F-7328-8845-AC12-577CC90F3BDB}" sibTransId="{1CB4BB84-BDDD-CA4C-B764-8D933A6EC913}"/>
    <dgm:cxn modelId="{1758B0AC-E165-9D40-8308-2318F28DD9BF}" srcId="{732C1B0E-F4B6-914C-8410-E75D1406119A}" destId="{F0E161BF-C85E-2F48-A6B0-7AF6419DB57F}" srcOrd="1" destOrd="0" parTransId="{ABDF9AB6-3BBF-9B48-B4DB-19ADD38D8180}" sibTransId="{614F4CD7-FBB2-2A4C-BA07-51E361034E3A}"/>
    <dgm:cxn modelId="{92AD71E4-518F-8C4F-8093-C8BBC44409E0}" type="presOf" srcId="{732C1B0E-F4B6-914C-8410-E75D1406119A}" destId="{086988ED-2A67-DF42-9B76-641C4E5E3073}" srcOrd="0" destOrd="0" presId="urn:microsoft.com/office/officeart/2008/layout/VerticalCircleList"/>
    <dgm:cxn modelId="{EE3B5475-8B2F-E749-BD93-B221B32FFE12}" type="presParOf" srcId="{086988ED-2A67-DF42-9B76-641C4E5E3073}" destId="{86F365C6-3A3D-2B4F-82AD-33E3809CF352}" srcOrd="0" destOrd="0" presId="urn:microsoft.com/office/officeart/2008/layout/VerticalCircleList"/>
    <dgm:cxn modelId="{4256E3ED-70B8-9449-BE92-29FC6BA84322}" type="presParOf" srcId="{86F365C6-3A3D-2B4F-82AD-33E3809CF352}" destId="{2031B5B7-7DE7-3A42-A0D1-8436DD4C3D7E}" srcOrd="0" destOrd="0" presId="urn:microsoft.com/office/officeart/2008/layout/VerticalCircleList"/>
    <dgm:cxn modelId="{3623EC5C-9A81-3442-87CD-9E23694EC835}" type="presParOf" srcId="{86F365C6-3A3D-2B4F-82AD-33E3809CF352}" destId="{9CFEC6F6-6B5A-9040-A324-CB7C594FC0E3}" srcOrd="1" destOrd="0" presId="urn:microsoft.com/office/officeart/2008/layout/VerticalCircleList"/>
    <dgm:cxn modelId="{7C93672E-1F82-6241-AC45-7170C519293C}" type="presParOf" srcId="{86F365C6-3A3D-2B4F-82AD-33E3809CF352}" destId="{CA8BB1CF-2DB0-6640-AA18-806F8A7DD864}" srcOrd="2" destOrd="0" presId="urn:microsoft.com/office/officeart/2008/layout/VerticalCircleList"/>
    <dgm:cxn modelId="{E22D0EEA-A643-654A-9293-75FA0AF914EF}" type="presParOf" srcId="{086988ED-2A67-DF42-9B76-641C4E5E3073}" destId="{DB2582BC-A15B-2B46-9AC4-A653F40205E2}" srcOrd="1" destOrd="0" presId="urn:microsoft.com/office/officeart/2008/layout/VerticalCircleList"/>
    <dgm:cxn modelId="{2655F231-FED9-FA43-85A9-65490FDE7BF3}" type="presParOf" srcId="{DB2582BC-A15B-2B46-9AC4-A653F40205E2}" destId="{71EAF8B1-1770-2643-8A41-D038F2064F84}" srcOrd="0" destOrd="0" presId="urn:microsoft.com/office/officeart/2008/layout/VerticalCircleList"/>
    <dgm:cxn modelId="{B1E0F8AB-DFA1-2849-8D14-F4B819A2394D}" type="presParOf" srcId="{DB2582BC-A15B-2B46-9AC4-A653F40205E2}" destId="{35CC2D2C-9393-9F43-93F2-2EC1CD549043}" srcOrd="1" destOrd="0" presId="urn:microsoft.com/office/officeart/2008/layout/VerticalCircleList"/>
    <dgm:cxn modelId="{46FCB778-2C28-AB47-AB97-CA038EA0384C}" type="presParOf" srcId="{DB2582BC-A15B-2B46-9AC4-A653F40205E2}" destId="{54F3FA3B-9AAB-EA49-A107-B7D0D07F0328}" srcOrd="2" destOrd="0" presId="urn:microsoft.com/office/officeart/2008/layout/VerticalCircleList"/>
    <dgm:cxn modelId="{9A1610FE-9695-4244-B6B9-7D0A0F0B40FB}" type="presParOf" srcId="{086988ED-2A67-DF42-9B76-641C4E5E3073}" destId="{1CA21AB0-8687-7542-835C-473B8EB22C94}" srcOrd="2" destOrd="0" presId="urn:microsoft.com/office/officeart/2008/layout/VerticalCircleList"/>
    <dgm:cxn modelId="{1B34B197-38DA-2A4F-AF5A-C7A04C680C90}" type="presParOf" srcId="{1CA21AB0-8687-7542-835C-473B8EB22C94}" destId="{5716B1D5-CE95-E54C-8182-AA9839A97AA3}" srcOrd="0" destOrd="0" presId="urn:microsoft.com/office/officeart/2008/layout/VerticalCircleList"/>
    <dgm:cxn modelId="{D8818E21-2205-5844-8462-2DBE424D9124}" type="presParOf" srcId="{1CA21AB0-8687-7542-835C-473B8EB22C94}" destId="{17A35D0C-C6BB-7A4C-A62B-9CAC8A9F5E80}" srcOrd="1" destOrd="0" presId="urn:microsoft.com/office/officeart/2008/layout/VerticalCircleList"/>
    <dgm:cxn modelId="{1F19BB44-CC9D-E949-8032-232A063DA94E}" type="presParOf" srcId="{1CA21AB0-8687-7542-835C-473B8EB22C94}" destId="{D211F4B7-FE8D-F14D-9E77-4A1D9E81F1FF}"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979BE0-EFC1-44DE-9F12-0C170DED7BD3}" type="doc">
      <dgm:prSet loTypeId="urn:microsoft.com/office/officeart/2005/8/layout/equation1" loCatId="relationship" qsTypeId="urn:microsoft.com/office/officeart/2005/8/quickstyle/simple1" qsCatId="simple" csTypeId="urn:microsoft.com/office/officeart/2005/8/colors/colorful5" csCatId="colorful" phldr="1"/>
      <dgm:spPr/>
    </dgm:pt>
    <dgm:pt modelId="{033061C0-5167-4F41-826D-A2E9AF06517D}">
      <dgm:prSet phldrT="[Text]" custT="1"/>
      <dgm:spPr/>
      <dgm:t>
        <a:bodyPr/>
        <a:lstStyle/>
        <a:p>
          <a:r>
            <a:rPr lang="en-US" sz="2000" b="1" dirty="0" err="1"/>
            <a:t>Kekuasaan</a:t>
          </a:r>
          <a:endParaRPr lang="en-US" sz="2000" b="1" dirty="0"/>
        </a:p>
      </dgm:t>
    </dgm:pt>
    <dgm:pt modelId="{26261B21-B563-4ADD-932A-343A22461F14}" type="parTrans" cxnId="{35E7F738-FC8B-4035-B2A3-BE470224EECD}">
      <dgm:prSet/>
      <dgm:spPr/>
      <dgm:t>
        <a:bodyPr/>
        <a:lstStyle/>
        <a:p>
          <a:endParaRPr lang="en-US" sz="2000"/>
        </a:p>
      </dgm:t>
    </dgm:pt>
    <dgm:pt modelId="{9B822CD7-9E62-449F-BC46-2CCE0A2E9B9B}" type="sibTrans" cxnId="{35E7F738-FC8B-4035-B2A3-BE470224EECD}">
      <dgm:prSet custT="1"/>
      <dgm:spPr/>
      <dgm:t>
        <a:bodyPr/>
        <a:lstStyle/>
        <a:p>
          <a:endParaRPr lang="en-US" sz="2000"/>
        </a:p>
      </dgm:t>
    </dgm:pt>
    <dgm:pt modelId="{DFB8A87B-B098-4973-89BA-1A0671C51A50}">
      <dgm:prSet phldrT="[Text]" custT="1"/>
      <dgm:spPr/>
      <dgm:t>
        <a:bodyPr/>
        <a:lstStyle/>
        <a:p>
          <a:r>
            <a:rPr lang="en-US" sz="2000" b="1" dirty="0" err="1"/>
            <a:t>Eksposure</a:t>
          </a:r>
          <a:r>
            <a:rPr lang="en-US" sz="2000" b="1" dirty="0"/>
            <a:t> </a:t>
          </a:r>
          <a:r>
            <a:rPr lang="en-US" sz="2000" b="1" dirty="0" err="1"/>
            <a:t>atas</a:t>
          </a:r>
          <a:r>
            <a:rPr lang="en-US" sz="2000" b="1" dirty="0"/>
            <a:t> </a:t>
          </a:r>
          <a:r>
            <a:rPr lang="en-US" sz="2000" b="1" dirty="0" err="1"/>
            <a:t>hasil</a:t>
          </a:r>
          <a:endParaRPr lang="en-US" sz="2000" b="1" dirty="0"/>
        </a:p>
      </dgm:t>
    </dgm:pt>
    <dgm:pt modelId="{7ADA2238-A82E-4FC1-A20B-DF6A41C4629C}" type="parTrans" cxnId="{99A5A760-2578-48F4-AE4A-1F78F450B3F8}">
      <dgm:prSet/>
      <dgm:spPr/>
      <dgm:t>
        <a:bodyPr/>
        <a:lstStyle/>
        <a:p>
          <a:endParaRPr lang="en-US" sz="2000"/>
        </a:p>
      </dgm:t>
    </dgm:pt>
    <dgm:pt modelId="{7CB9E78B-F9F3-4F2C-A5CA-59BAD8C3F603}" type="sibTrans" cxnId="{99A5A760-2578-48F4-AE4A-1F78F450B3F8}">
      <dgm:prSet custT="1"/>
      <dgm:spPr/>
      <dgm:t>
        <a:bodyPr/>
        <a:lstStyle/>
        <a:p>
          <a:endParaRPr lang="en-US" sz="2000"/>
        </a:p>
      </dgm:t>
    </dgm:pt>
    <dgm:pt modelId="{6DC50C9D-4E79-40E1-B1B7-69D215E9F680}">
      <dgm:prSet phldrT="[Text]" custT="1"/>
      <dgm:spPr/>
      <dgm:t>
        <a:bodyPr/>
        <a:lstStyle/>
        <a:p>
          <a:r>
            <a:rPr lang="en-US" sz="2000" b="1" dirty="0" err="1"/>
            <a:t>Pengendalian</a:t>
          </a:r>
          <a:endParaRPr lang="en-US" sz="2000" b="1" dirty="0"/>
        </a:p>
      </dgm:t>
    </dgm:pt>
    <dgm:pt modelId="{DEABCFDE-16AF-413D-AECA-A2A90023DCB6}" type="parTrans" cxnId="{6ED38762-5080-481E-A1C6-AE188D3D5624}">
      <dgm:prSet/>
      <dgm:spPr/>
      <dgm:t>
        <a:bodyPr/>
        <a:lstStyle/>
        <a:p>
          <a:endParaRPr lang="en-US" sz="2000"/>
        </a:p>
      </dgm:t>
    </dgm:pt>
    <dgm:pt modelId="{5AC894C0-12BE-47DB-AEFF-8911315B6C36}" type="sibTrans" cxnId="{6ED38762-5080-481E-A1C6-AE188D3D5624}">
      <dgm:prSet/>
      <dgm:spPr/>
      <dgm:t>
        <a:bodyPr/>
        <a:lstStyle/>
        <a:p>
          <a:endParaRPr lang="en-US" sz="2000"/>
        </a:p>
      </dgm:t>
    </dgm:pt>
    <dgm:pt modelId="{FE9705E4-8305-489D-8D79-CDF14E39A8A7}" type="pres">
      <dgm:prSet presAssocID="{FC979BE0-EFC1-44DE-9F12-0C170DED7BD3}" presName="linearFlow" presStyleCnt="0">
        <dgm:presLayoutVars>
          <dgm:dir/>
          <dgm:resizeHandles val="exact"/>
        </dgm:presLayoutVars>
      </dgm:prSet>
      <dgm:spPr/>
    </dgm:pt>
    <dgm:pt modelId="{F4FA3AB9-3A02-47BB-857A-8B04B0F504F5}" type="pres">
      <dgm:prSet presAssocID="{033061C0-5167-4F41-826D-A2E9AF06517D}" presName="node" presStyleLbl="node1" presStyleIdx="0" presStyleCnt="3" custScaleX="251736">
        <dgm:presLayoutVars>
          <dgm:bulletEnabled val="1"/>
        </dgm:presLayoutVars>
      </dgm:prSet>
      <dgm:spPr>
        <a:prstGeom prst="roundRect">
          <a:avLst/>
        </a:prstGeom>
      </dgm:spPr>
    </dgm:pt>
    <dgm:pt modelId="{D92B9123-4EAF-4FF6-9D8F-34E49E7F2B08}" type="pres">
      <dgm:prSet presAssocID="{9B822CD7-9E62-449F-BC46-2CCE0A2E9B9B}" presName="spacerL" presStyleCnt="0"/>
      <dgm:spPr/>
    </dgm:pt>
    <dgm:pt modelId="{1DC80C1A-CA57-4A8A-9CD8-97C715E4595C}" type="pres">
      <dgm:prSet presAssocID="{9B822CD7-9E62-449F-BC46-2CCE0A2E9B9B}" presName="sibTrans" presStyleLbl="sibTrans2D1" presStyleIdx="0" presStyleCnt="2"/>
      <dgm:spPr/>
    </dgm:pt>
    <dgm:pt modelId="{98899BCA-103A-4E52-AE08-F3D65EB5F8B8}" type="pres">
      <dgm:prSet presAssocID="{9B822CD7-9E62-449F-BC46-2CCE0A2E9B9B}" presName="spacerR" presStyleCnt="0"/>
      <dgm:spPr/>
    </dgm:pt>
    <dgm:pt modelId="{17369F68-4EFC-4DFA-AA42-696B32067A16}" type="pres">
      <dgm:prSet presAssocID="{DFB8A87B-B098-4973-89BA-1A0671C51A50}" presName="node" presStyleLbl="node1" presStyleIdx="1" presStyleCnt="3" custScaleX="212323">
        <dgm:presLayoutVars>
          <dgm:bulletEnabled val="1"/>
        </dgm:presLayoutVars>
      </dgm:prSet>
      <dgm:spPr>
        <a:prstGeom prst="roundRect">
          <a:avLst/>
        </a:prstGeom>
      </dgm:spPr>
    </dgm:pt>
    <dgm:pt modelId="{9D3C4068-1004-420F-8BA2-51059F88A899}" type="pres">
      <dgm:prSet presAssocID="{7CB9E78B-F9F3-4F2C-A5CA-59BAD8C3F603}" presName="spacerL" presStyleCnt="0"/>
      <dgm:spPr/>
    </dgm:pt>
    <dgm:pt modelId="{B015C37B-C1DD-493D-A342-56BEF7A89229}" type="pres">
      <dgm:prSet presAssocID="{7CB9E78B-F9F3-4F2C-A5CA-59BAD8C3F603}" presName="sibTrans" presStyleLbl="sibTrans2D1" presStyleIdx="1" presStyleCnt="2"/>
      <dgm:spPr/>
    </dgm:pt>
    <dgm:pt modelId="{89762C2F-562A-48E0-9499-BAB3A14A8070}" type="pres">
      <dgm:prSet presAssocID="{7CB9E78B-F9F3-4F2C-A5CA-59BAD8C3F603}" presName="spacerR" presStyleCnt="0"/>
      <dgm:spPr/>
    </dgm:pt>
    <dgm:pt modelId="{D7043ABB-8A49-48F1-BB53-2D081F2E6418}" type="pres">
      <dgm:prSet presAssocID="{6DC50C9D-4E79-40E1-B1B7-69D215E9F680}" presName="node" presStyleLbl="node1" presStyleIdx="2" presStyleCnt="3" custScaleX="283429">
        <dgm:presLayoutVars>
          <dgm:bulletEnabled val="1"/>
        </dgm:presLayoutVars>
      </dgm:prSet>
      <dgm:spPr>
        <a:prstGeom prst="roundRect">
          <a:avLst/>
        </a:prstGeom>
      </dgm:spPr>
    </dgm:pt>
  </dgm:ptLst>
  <dgm:cxnLst>
    <dgm:cxn modelId="{51D9540D-FA7B-44E3-A014-2A770E3000F2}" type="presOf" srcId="{9B822CD7-9E62-449F-BC46-2CCE0A2E9B9B}" destId="{1DC80C1A-CA57-4A8A-9CD8-97C715E4595C}" srcOrd="0" destOrd="0" presId="urn:microsoft.com/office/officeart/2005/8/layout/equation1"/>
    <dgm:cxn modelId="{3F063934-948C-4644-8BBA-DE74FC5211C5}" type="presOf" srcId="{033061C0-5167-4F41-826D-A2E9AF06517D}" destId="{F4FA3AB9-3A02-47BB-857A-8B04B0F504F5}" srcOrd="0" destOrd="0" presId="urn:microsoft.com/office/officeart/2005/8/layout/equation1"/>
    <dgm:cxn modelId="{35E7F738-FC8B-4035-B2A3-BE470224EECD}" srcId="{FC979BE0-EFC1-44DE-9F12-0C170DED7BD3}" destId="{033061C0-5167-4F41-826D-A2E9AF06517D}" srcOrd="0" destOrd="0" parTransId="{26261B21-B563-4ADD-932A-343A22461F14}" sibTransId="{9B822CD7-9E62-449F-BC46-2CCE0A2E9B9B}"/>
    <dgm:cxn modelId="{99A5A760-2578-48F4-AE4A-1F78F450B3F8}" srcId="{FC979BE0-EFC1-44DE-9F12-0C170DED7BD3}" destId="{DFB8A87B-B098-4973-89BA-1A0671C51A50}" srcOrd="1" destOrd="0" parTransId="{7ADA2238-A82E-4FC1-A20B-DF6A41C4629C}" sibTransId="{7CB9E78B-F9F3-4F2C-A5CA-59BAD8C3F603}"/>
    <dgm:cxn modelId="{6ED38762-5080-481E-A1C6-AE188D3D5624}" srcId="{FC979BE0-EFC1-44DE-9F12-0C170DED7BD3}" destId="{6DC50C9D-4E79-40E1-B1B7-69D215E9F680}" srcOrd="2" destOrd="0" parTransId="{DEABCFDE-16AF-413D-AECA-A2A90023DCB6}" sibTransId="{5AC894C0-12BE-47DB-AEFF-8911315B6C36}"/>
    <dgm:cxn modelId="{C231B99D-6FCE-491D-AC92-FD7ABF303F9D}" type="presOf" srcId="{DFB8A87B-B098-4973-89BA-1A0671C51A50}" destId="{17369F68-4EFC-4DFA-AA42-696B32067A16}" srcOrd="0" destOrd="0" presId="urn:microsoft.com/office/officeart/2005/8/layout/equation1"/>
    <dgm:cxn modelId="{683714AB-5DAE-4C30-A5AA-B609B27792E7}" type="presOf" srcId="{FC979BE0-EFC1-44DE-9F12-0C170DED7BD3}" destId="{FE9705E4-8305-489D-8D79-CDF14E39A8A7}" srcOrd="0" destOrd="0" presId="urn:microsoft.com/office/officeart/2005/8/layout/equation1"/>
    <dgm:cxn modelId="{FCBA89BA-97FB-45BF-8943-9009F1D4CEF4}" type="presOf" srcId="{6DC50C9D-4E79-40E1-B1B7-69D215E9F680}" destId="{D7043ABB-8A49-48F1-BB53-2D081F2E6418}" srcOrd="0" destOrd="0" presId="urn:microsoft.com/office/officeart/2005/8/layout/equation1"/>
    <dgm:cxn modelId="{8437A5F1-61A9-476E-AEDD-F787EB4A6824}" type="presOf" srcId="{7CB9E78B-F9F3-4F2C-A5CA-59BAD8C3F603}" destId="{B015C37B-C1DD-493D-A342-56BEF7A89229}" srcOrd="0" destOrd="0" presId="urn:microsoft.com/office/officeart/2005/8/layout/equation1"/>
    <dgm:cxn modelId="{031A8FDE-774A-470D-A029-FFB07B46E374}" type="presParOf" srcId="{FE9705E4-8305-489D-8D79-CDF14E39A8A7}" destId="{F4FA3AB9-3A02-47BB-857A-8B04B0F504F5}" srcOrd="0" destOrd="0" presId="urn:microsoft.com/office/officeart/2005/8/layout/equation1"/>
    <dgm:cxn modelId="{A3159C73-1E95-456E-A097-6C4E0CE799EB}" type="presParOf" srcId="{FE9705E4-8305-489D-8D79-CDF14E39A8A7}" destId="{D92B9123-4EAF-4FF6-9D8F-34E49E7F2B08}" srcOrd="1" destOrd="0" presId="urn:microsoft.com/office/officeart/2005/8/layout/equation1"/>
    <dgm:cxn modelId="{847C20D6-ADD2-4743-8BD2-A376F0470212}" type="presParOf" srcId="{FE9705E4-8305-489D-8D79-CDF14E39A8A7}" destId="{1DC80C1A-CA57-4A8A-9CD8-97C715E4595C}" srcOrd="2" destOrd="0" presId="urn:microsoft.com/office/officeart/2005/8/layout/equation1"/>
    <dgm:cxn modelId="{E88791F6-5419-471C-AFAB-57DFFD3943D4}" type="presParOf" srcId="{FE9705E4-8305-489D-8D79-CDF14E39A8A7}" destId="{98899BCA-103A-4E52-AE08-F3D65EB5F8B8}" srcOrd="3" destOrd="0" presId="urn:microsoft.com/office/officeart/2005/8/layout/equation1"/>
    <dgm:cxn modelId="{07290EE8-C70E-48EA-A75D-8D81267E4BCB}" type="presParOf" srcId="{FE9705E4-8305-489D-8D79-CDF14E39A8A7}" destId="{17369F68-4EFC-4DFA-AA42-696B32067A16}" srcOrd="4" destOrd="0" presId="urn:microsoft.com/office/officeart/2005/8/layout/equation1"/>
    <dgm:cxn modelId="{A807A158-22B9-41D5-B53B-0A430E148CA0}" type="presParOf" srcId="{FE9705E4-8305-489D-8D79-CDF14E39A8A7}" destId="{9D3C4068-1004-420F-8BA2-51059F88A899}" srcOrd="5" destOrd="0" presId="urn:microsoft.com/office/officeart/2005/8/layout/equation1"/>
    <dgm:cxn modelId="{73A777F5-3EC4-45AF-94BA-99084297721E}" type="presParOf" srcId="{FE9705E4-8305-489D-8D79-CDF14E39A8A7}" destId="{B015C37B-C1DD-493D-A342-56BEF7A89229}" srcOrd="6" destOrd="0" presId="urn:microsoft.com/office/officeart/2005/8/layout/equation1"/>
    <dgm:cxn modelId="{8AFD7DC1-5769-41AA-8F81-06DE49221853}" type="presParOf" srcId="{FE9705E4-8305-489D-8D79-CDF14E39A8A7}" destId="{89762C2F-562A-48E0-9499-BAB3A14A8070}" srcOrd="7" destOrd="0" presId="urn:microsoft.com/office/officeart/2005/8/layout/equation1"/>
    <dgm:cxn modelId="{BAEC0E22-A273-4395-B74D-1008E09B8E2C}" type="presParOf" srcId="{FE9705E4-8305-489D-8D79-CDF14E39A8A7}" destId="{D7043ABB-8A49-48F1-BB53-2D081F2E6418}"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F29C22-D4DC-4C75-A04F-0CACDBFF03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520C6D9-D88D-4804-803C-6C747255D154}">
      <dgm:prSet phldrT="[Text]"/>
      <dgm:spPr/>
      <dgm:t>
        <a:bodyPr/>
        <a:lstStyle/>
        <a:p>
          <a:r>
            <a:rPr lang="en-US" b="1"/>
            <a:t>Hak</a:t>
          </a:r>
        </a:p>
      </dgm:t>
    </dgm:pt>
    <dgm:pt modelId="{F59921CC-C326-495B-9A56-BB000EE349F6}" type="parTrans" cxnId="{F7B30BDA-3BF7-4E59-8A2D-B044A72E438B}">
      <dgm:prSet/>
      <dgm:spPr/>
      <dgm:t>
        <a:bodyPr/>
        <a:lstStyle/>
        <a:p>
          <a:endParaRPr lang="en-US" sz="1800"/>
        </a:p>
      </dgm:t>
    </dgm:pt>
    <dgm:pt modelId="{DCF97601-E7C7-47A9-81BF-A54D41882918}" type="sibTrans" cxnId="{F7B30BDA-3BF7-4E59-8A2D-B044A72E438B}">
      <dgm:prSet/>
      <dgm:spPr/>
      <dgm:t>
        <a:bodyPr/>
        <a:lstStyle/>
        <a:p>
          <a:endParaRPr lang="en-US"/>
        </a:p>
      </dgm:t>
    </dgm:pt>
    <dgm:pt modelId="{B82FAD04-B79A-48F5-AD73-D4D2529DB90B}">
      <dgm:prSet phldrT="[Text]"/>
      <dgm:spPr/>
      <dgm:t>
        <a:bodyPr/>
        <a:lstStyle/>
        <a:p>
          <a:r>
            <a:rPr lang="en-US"/>
            <a:t>Tergantung pada sifat kegiatan, struktur hukum, dan pengambilan keputusan</a:t>
          </a:r>
        </a:p>
      </dgm:t>
    </dgm:pt>
    <dgm:pt modelId="{C85948C3-81EB-432B-A72A-BD51FA63B7D0}" type="parTrans" cxnId="{9B3D3C19-9351-4CBE-BC31-668FDCD475EE}">
      <dgm:prSet/>
      <dgm:spPr/>
      <dgm:t>
        <a:bodyPr/>
        <a:lstStyle/>
        <a:p>
          <a:endParaRPr lang="en-US" sz="1800"/>
        </a:p>
      </dgm:t>
    </dgm:pt>
    <dgm:pt modelId="{C41DF16A-B26C-4E22-9F33-F4A0DC539507}" type="sibTrans" cxnId="{9B3D3C19-9351-4CBE-BC31-668FDCD475EE}">
      <dgm:prSet/>
      <dgm:spPr/>
      <dgm:t>
        <a:bodyPr/>
        <a:lstStyle/>
        <a:p>
          <a:endParaRPr lang="en-US"/>
        </a:p>
      </dgm:t>
    </dgm:pt>
    <dgm:pt modelId="{9459A237-9719-47B6-BAA8-77B259881FD6}">
      <dgm:prSet phldrT="[Text]"/>
      <dgm:spPr/>
      <dgm:t>
        <a:bodyPr/>
        <a:lstStyle/>
        <a:p>
          <a:r>
            <a:rPr lang="en-US" b="1"/>
            <a:t>Substantif</a:t>
          </a:r>
        </a:p>
      </dgm:t>
    </dgm:pt>
    <dgm:pt modelId="{2571FFE9-D850-4724-A4CD-42F359BE9EEB}" type="parTrans" cxnId="{CFCDDC7F-00B1-4FFF-A45D-1F8233DAA453}">
      <dgm:prSet/>
      <dgm:spPr/>
      <dgm:t>
        <a:bodyPr/>
        <a:lstStyle/>
        <a:p>
          <a:endParaRPr lang="en-US" sz="1800"/>
        </a:p>
      </dgm:t>
    </dgm:pt>
    <dgm:pt modelId="{20CCDBEA-B29F-49A1-85B2-506E76A1ACA2}" type="sibTrans" cxnId="{CFCDDC7F-00B1-4FFF-A45D-1F8233DAA453}">
      <dgm:prSet/>
      <dgm:spPr/>
      <dgm:t>
        <a:bodyPr/>
        <a:lstStyle/>
        <a:p>
          <a:endParaRPr lang="en-US"/>
        </a:p>
      </dgm:t>
    </dgm:pt>
    <dgm:pt modelId="{2FF76ED2-774F-4F08-AB19-886A6886753F}">
      <dgm:prSet phldrT="[Text]"/>
      <dgm:spPr/>
      <dgm:t>
        <a:bodyPr/>
        <a:lstStyle/>
        <a:p>
          <a:r>
            <a:rPr lang="fi-FI"/>
            <a:t>Kemampuan praktis untuk melaksanakan hak</a:t>
          </a:r>
          <a:endParaRPr lang="en-US"/>
        </a:p>
      </dgm:t>
    </dgm:pt>
    <dgm:pt modelId="{47D7C7A2-89A5-428F-B995-D902E87C2F83}" type="parTrans" cxnId="{7A51064D-CD3A-4F4D-92A5-8746A24819F7}">
      <dgm:prSet/>
      <dgm:spPr/>
      <dgm:t>
        <a:bodyPr/>
        <a:lstStyle/>
        <a:p>
          <a:endParaRPr lang="en-US" sz="1800"/>
        </a:p>
      </dgm:t>
    </dgm:pt>
    <dgm:pt modelId="{4E24AB92-D0AA-4759-8D42-142D2D4695BB}" type="sibTrans" cxnId="{7A51064D-CD3A-4F4D-92A5-8746A24819F7}">
      <dgm:prSet/>
      <dgm:spPr/>
      <dgm:t>
        <a:bodyPr/>
        <a:lstStyle/>
        <a:p>
          <a:endParaRPr lang="en-US"/>
        </a:p>
      </dgm:t>
    </dgm:pt>
    <dgm:pt modelId="{638CCC1D-2793-4F3E-B97F-82167B33C06A}">
      <dgm:prSet/>
      <dgm:spPr/>
      <dgm:t>
        <a:bodyPr/>
        <a:lstStyle/>
        <a:p>
          <a:r>
            <a:rPr lang="en-US"/>
            <a:t>Hak suara, hak suara potensial, hak kontraktual</a:t>
          </a:r>
        </a:p>
      </dgm:t>
    </dgm:pt>
    <dgm:pt modelId="{D30DDA45-B7E7-40F8-BD50-E23F90703918}" type="parTrans" cxnId="{1CEDDBE5-9F02-49FE-804F-AC7EB9CD7005}">
      <dgm:prSet/>
      <dgm:spPr/>
      <dgm:t>
        <a:bodyPr/>
        <a:lstStyle/>
        <a:p>
          <a:endParaRPr lang="en-US" sz="1800"/>
        </a:p>
      </dgm:t>
    </dgm:pt>
    <dgm:pt modelId="{60F9FAD8-DF55-4F43-AA7C-7FDFAECEAE31}" type="sibTrans" cxnId="{1CEDDBE5-9F02-49FE-804F-AC7EB9CD7005}">
      <dgm:prSet/>
      <dgm:spPr/>
      <dgm:t>
        <a:bodyPr/>
        <a:lstStyle/>
        <a:p>
          <a:endParaRPr lang="en-US"/>
        </a:p>
      </dgm:t>
    </dgm:pt>
    <dgm:pt modelId="{A94C2853-CEEF-4E29-A285-CEF78ED27AA0}">
      <dgm:prSet/>
      <dgm:spPr/>
      <dgm:t>
        <a:bodyPr/>
        <a:lstStyle/>
        <a:p>
          <a:r>
            <a:rPr lang="en-US"/>
            <a:t>Hak protektif diabaikan</a:t>
          </a:r>
        </a:p>
      </dgm:t>
    </dgm:pt>
    <dgm:pt modelId="{AC793BB5-C4E3-46A2-B34A-986CD88FB02D}" type="parTrans" cxnId="{3F689485-01B8-4089-9619-C14F6CA2AC75}">
      <dgm:prSet/>
      <dgm:spPr/>
      <dgm:t>
        <a:bodyPr/>
        <a:lstStyle/>
        <a:p>
          <a:endParaRPr lang="en-US" sz="1800"/>
        </a:p>
      </dgm:t>
    </dgm:pt>
    <dgm:pt modelId="{02E922A8-B4E9-45C0-A88B-BFFEFBA48B9E}" type="sibTrans" cxnId="{3F689485-01B8-4089-9619-C14F6CA2AC75}">
      <dgm:prSet/>
      <dgm:spPr/>
      <dgm:t>
        <a:bodyPr/>
        <a:lstStyle/>
        <a:p>
          <a:endParaRPr lang="en-US"/>
        </a:p>
      </dgm:t>
    </dgm:pt>
    <dgm:pt modelId="{7994D756-DC9D-4207-B5E1-A99CEA7184C2}">
      <dgm:prSet/>
      <dgm:spPr/>
      <dgm:t>
        <a:bodyPr/>
        <a:lstStyle/>
        <a:p>
          <a:r>
            <a:rPr lang="en-US"/>
            <a:t>Mengevaluasi dampak dari berbagai hak dan interaksi mereka</a:t>
          </a:r>
        </a:p>
      </dgm:t>
    </dgm:pt>
    <dgm:pt modelId="{0C38981F-A2F6-4F10-9A4B-9777AF1A5CE7}" type="parTrans" cxnId="{45C554A6-1651-455E-A28E-B06D9B546A09}">
      <dgm:prSet/>
      <dgm:spPr/>
      <dgm:t>
        <a:bodyPr/>
        <a:lstStyle/>
        <a:p>
          <a:endParaRPr lang="en-US" sz="1800"/>
        </a:p>
      </dgm:t>
    </dgm:pt>
    <dgm:pt modelId="{73646617-F9C3-497A-8C53-F2DF2301824C}" type="sibTrans" cxnId="{45C554A6-1651-455E-A28E-B06D9B546A09}">
      <dgm:prSet/>
      <dgm:spPr/>
      <dgm:t>
        <a:bodyPr/>
        <a:lstStyle/>
        <a:p>
          <a:endParaRPr lang="en-US"/>
        </a:p>
      </dgm:t>
    </dgm:pt>
    <dgm:pt modelId="{DABDDD0F-1247-4E1C-8EB2-7C7F20BDC578}">
      <dgm:prSet/>
      <dgm:spPr/>
      <dgm:t>
        <a:bodyPr/>
        <a:lstStyle/>
        <a:p>
          <a:r>
            <a:rPr lang="fi-FI"/>
            <a:t>Kemampuan saat ini untuk aktivitas relevan langsung</a:t>
          </a:r>
          <a:endParaRPr lang="en-US"/>
        </a:p>
      </dgm:t>
    </dgm:pt>
    <dgm:pt modelId="{AD67F393-31F7-4C07-BD4C-DF9D98E49273}" type="parTrans" cxnId="{E17CCCBC-3D63-48B1-9947-74DFDCCB3EDB}">
      <dgm:prSet/>
      <dgm:spPr/>
      <dgm:t>
        <a:bodyPr/>
        <a:lstStyle/>
        <a:p>
          <a:endParaRPr lang="en-US" sz="1800"/>
        </a:p>
      </dgm:t>
    </dgm:pt>
    <dgm:pt modelId="{C10C9590-A3CD-40FB-B0B5-57954A31F29F}" type="sibTrans" cxnId="{E17CCCBC-3D63-48B1-9947-74DFDCCB3EDB}">
      <dgm:prSet/>
      <dgm:spPr/>
      <dgm:t>
        <a:bodyPr/>
        <a:lstStyle/>
        <a:p>
          <a:endParaRPr lang="en-US"/>
        </a:p>
      </dgm:t>
    </dgm:pt>
    <dgm:pt modelId="{B354D0A6-8BB6-4ABD-9168-4824A8C96F73}">
      <dgm:prSet/>
      <dgm:spPr/>
      <dgm:t>
        <a:bodyPr/>
        <a:lstStyle/>
        <a:p>
          <a:r>
            <a:rPr lang="en-US"/>
            <a:t>Tidak perlu semua hak dilaksanakan secara aktif (pemilik mayoritas yang pasti memiliki semua kekuasaan)</a:t>
          </a:r>
        </a:p>
      </dgm:t>
    </dgm:pt>
    <dgm:pt modelId="{DFFB43F3-7881-479C-BEEE-384A7C1F9AF5}" type="parTrans" cxnId="{A6F017DA-177D-4B34-B708-29F13E72F906}">
      <dgm:prSet/>
      <dgm:spPr/>
      <dgm:t>
        <a:bodyPr/>
        <a:lstStyle/>
        <a:p>
          <a:endParaRPr lang="en-US" sz="1800"/>
        </a:p>
      </dgm:t>
    </dgm:pt>
    <dgm:pt modelId="{438FB4DA-4806-4E26-B82E-B234B6E384ED}" type="sibTrans" cxnId="{A6F017DA-177D-4B34-B708-29F13E72F906}">
      <dgm:prSet/>
      <dgm:spPr/>
      <dgm:t>
        <a:bodyPr/>
        <a:lstStyle/>
        <a:p>
          <a:endParaRPr lang="en-US"/>
        </a:p>
      </dgm:t>
    </dgm:pt>
    <dgm:pt modelId="{B6D5C0AF-D0E9-45CF-9FBA-8A88D0592ADD}">
      <dgm:prSet/>
      <dgm:spPr/>
      <dgm:t>
        <a:bodyPr/>
        <a:lstStyle/>
        <a:p>
          <a:r>
            <a:rPr lang="en-US" b="1"/>
            <a:t>Aktivitas Relevan</a:t>
          </a:r>
        </a:p>
      </dgm:t>
    </dgm:pt>
    <dgm:pt modelId="{783F2B52-BDC0-4797-90C9-2E5F626C5B63}" type="parTrans" cxnId="{79C26003-91CC-4DDB-87D8-B7FBD9D22130}">
      <dgm:prSet/>
      <dgm:spPr/>
      <dgm:t>
        <a:bodyPr/>
        <a:lstStyle/>
        <a:p>
          <a:endParaRPr lang="en-US" sz="1800"/>
        </a:p>
      </dgm:t>
    </dgm:pt>
    <dgm:pt modelId="{A6E10435-D0D5-4235-BD78-62826392A4AE}" type="sibTrans" cxnId="{79C26003-91CC-4DDB-87D8-B7FBD9D22130}">
      <dgm:prSet/>
      <dgm:spPr/>
      <dgm:t>
        <a:bodyPr/>
        <a:lstStyle/>
        <a:p>
          <a:endParaRPr lang="en-US"/>
        </a:p>
      </dgm:t>
    </dgm:pt>
    <dgm:pt modelId="{6C2D9018-1DE5-4B0B-9151-70F3898F33DF}">
      <dgm:prSet/>
      <dgm:spPr/>
      <dgm:t>
        <a:bodyPr/>
        <a:lstStyle/>
        <a:p>
          <a:r>
            <a:rPr lang="en-US"/>
            <a:t>Aktivitas yang secara signifikan mempengaruhi imbal hasil investee</a:t>
          </a:r>
        </a:p>
      </dgm:t>
    </dgm:pt>
    <dgm:pt modelId="{449F0E8F-8430-4F0B-BCD1-0705E677A41E}" type="parTrans" cxnId="{08FB83B0-07DD-4DBC-8852-8DA9FBC4D390}">
      <dgm:prSet/>
      <dgm:spPr/>
      <dgm:t>
        <a:bodyPr/>
        <a:lstStyle/>
        <a:p>
          <a:endParaRPr lang="en-US" sz="1800"/>
        </a:p>
      </dgm:t>
    </dgm:pt>
    <dgm:pt modelId="{F4F4388C-1C71-4BFC-84EE-85C80F3B921F}" type="sibTrans" cxnId="{08FB83B0-07DD-4DBC-8852-8DA9FBC4D390}">
      <dgm:prSet/>
      <dgm:spPr/>
      <dgm:t>
        <a:bodyPr/>
        <a:lstStyle/>
        <a:p>
          <a:endParaRPr lang="en-US"/>
        </a:p>
      </dgm:t>
    </dgm:pt>
    <dgm:pt modelId="{8B64157B-F740-4A20-88A4-4FB1000C19A7}">
      <dgm:prSet/>
      <dgm:spPr/>
      <dgm:t>
        <a:bodyPr/>
        <a:lstStyle/>
        <a:p>
          <a:r>
            <a:rPr lang="en-US"/>
            <a:t>Contoh: pembelian/penjualan, manajemen aset keuangan, pembiayaan</a:t>
          </a:r>
        </a:p>
      </dgm:t>
    </dgm:pt>
    <dgm:pt modelId="{97121926-AEC6-4DCA-964E-AF1DA2D13282}" type="parTrans" cxnId="{89F7E64F-7803-431F-B9CE-A72D138310A1}">
      <dgm:prSet/>
      <dgm:spPr/>
      <dgm:t>
        <a:bodyPr/>
        <a:lstStyle/>
        <a:p>
          <a:endParaRPr lang="en-US" sz="1800"/>
        </a:p>
      </dgm:t>
    </dgm:pt>
    <dgm:pt modelId="{1B5F2A1C-0414-4DEF-BF60-6C74112A52A0}" type="sibTrans" cxnId="{89F7E64F-7803-431F-B9CE-A72D138310A1}">
      <dgm:prSet/>
      <dgm:spPr/>
      <dgm:t>
        <a:bodyPr/>
        <a:lstStyle/>
        <a:p>
          <a:endParaRPr lang="en-US"/>
        </a:p>
      </dgm:t>
    </dgm:pt>
    <dgm:pt modelId="{404C132A-3CB8-40DC-8B2A-A067FB9E5445}">
      <dgm:prSet/>
      <dgm:spPr/>
      <dgm:t>
        <a:bodyPr/>
        <a:lstStyle/>
        <a:p>
          <a:r>
            <a:rPr lang="en-US"/>
            <a:t>Keputusan dalam aktivitas relevan: anggaran, perekrutan/kompensasi dari manajemen, keputusan investasi</a:t>
          </a:r>
        </a:p>
      </dgm:t>
    </dgm:pt>
    <dgm:pt modelId="{C18DBE7A-07D0-4299-A5CF-27B5F3A44611}" type="parTrans" cxnId="{5F32F607-B960-4B1C-AF92-93F7F987DD22}">
      <dgm:prSet/>
      <dgm:spPr/>
      <dgm:t>
        <a:bodyPr/>
        <a:lstStyle/>
        <a:p>
          <a:endParaRPr lang="en-US" sz="1800"/>
        </a:p>
      </dgm:t>
    </dgm:pt>
    <dgm:pt modelId="{495C9105-1125-487C-8073-001B6B238C27}" type="sibTrans" cxnId="{5F32F607-B960-4B1C-AF92-93F7F987DD22}">
      <dgm:prSet/>
      <dgm:spPr/>
      <dgm:t>
        <a:bodyPr/>
        <a:lstStyle/>
        <a:p>
          <a:endParaRPr lang="en-US"/>
        </a:p>
      </dgm:t>
    </dgm:pt>
    <dgm:pt modelId="{EAD60AD8-AB83-0944-8E74-0E5A4425137A}" type="pres">
      <dgm:prSet presAssocID="{E4F29C22-D4DC-4C75-A04F-0CACDBFF034C}" presName="Name0" presStyleCnt="0">
        <dgm:presLayoutVars>
          <dgm:dir/>
          <dgm:animLvl val="lvl"/>
          <dgm:resizeHandles val="exact"/>
        </dgm:presLayoutVars>
      </dgm:prSet>
      <dgm:spPr/>
    </dgm:pt>
    <dgm:pt modelId="{7C1B2B6A-BDB7-904B-8BF5-7BA16CDFF344}" type="pres">
      <dgm:prSet presAssocID="{4520C6D9-D88D-4804-803C-6C747255D154}" presName="composite" presStyleCnt="0"/>
      <dgm:spPr/>
    </dgm:pt>
    <dgm:pt modelId="{0C23AC9D-364E-6F4B-9F24-C0E5F25CAA73}" type="pres">
      <dgm:prSet presAssocID="{4520C6D9-D88D-4804-803C-6C747255D154}" presName="parTx" presStyleLbl="alignNode1" presStyleIdx="0" presStyleCnt="3">
        <dgm:presLayoutVars>
          <dgm:chMax val="0"/>
          <dgm:chPref val="0"/>
          <dgm:bulletEnabled val="1"/>
        </dgm:presLayoutVars>
      </dgm:prSet>
      <dgm:spPr/>
    </dgm:pt>
    <dgm:pt modelId="{DBA5EEBE-D3AC-A14D-B9C6-B44D3826588C}" type="pres">
      <dgm:prSet presAssocID="{4520C6D9-D88D-4804-803C-6C747255D154}" presName="desTx" presStyleLbl="alignAccFollowNode1" presStyleIdx="0" presStyleCnt="3">
        <dgm:presLayoutVars>
          <dgm:bulletEnabled val="1"/>
        </dgm:presLayoutVars>
      </dgm:prSet>
      <dgm:spPr/>
    </dgm:pt>
    <dgm:pt modelId="{C939102A-D2C0-F445-9855-87910A6128DC}" type="pres">
      <dgm:prSet presAssocID="{DCF97601-E7C7-47A9-81BF-A54D41882918}" presName="space" presStyleCnt="0"/>
      <dgm:spPr/>
    </dgm:pt>
    <dgm:pt modelId="{C99B7DA6-5899-8E4C-9C4D-3849390AEBBB}" type="pres">
      <dgm:prSet presAssocID="{9459A237-9719-47B6-BAA8-77B259881FD6}" presName="composite" presStyleCnt="0"/>
      <dgm:spPr/>
    </dgm:pt>
    <dgm:pt modelId="{34090C75-8E62-864B-A1DF-B69964313133}" type="pres">
      <dgm:prSet presAssocID="{9459A237-9719-47B6-BAA8-77B259881FD6}" presName="parTx" presStyleLbl="alignNode1" presStyleIdx="1" presStyleCnt="3">
        <dgm:presLayoutVars>
          <dgm:chMax val="0"/>
          <dgm:chPref val="0"/>
          <dgm:bulletEnabled val="1"/>
        </dgm:presLayoutVars>
      </dgm:prSet>
      <dgm:spPr/>
    </dgm:pt>
    <dgm:pt modelId="{10A3DA5D-E4D5-4948-9D53-1B0AA713E61C}" type="pres">
      <dgm:prSet presAssocID="{9459A237-9719-47B6-BAA8-77B259881FD6}" presName="desTx" presStyleLbl="alignAccFollowNode1" presStyleIdx="1" presStyleCnt="3">
        <dgm:presLayoutVars>
          <dgm:bulletEnabled val="1"/>
        </dgm:presLayoutVars>
      </dgm:prSet>
      <dgm:spPr/>
    </dgm:pt>
    <dgm:pt modelId="{CD16270D-4FE0-CF4A-B2C0-F99D8FBFA544}" type="pres">
      <dgm:prSet presAssocID="{20CCDBEA-B29F-49A1-85B2-506E76A1ACA2}" presName="space" presStyleCnt="0"/>
      <dgm:spPr/>
    </dgm:pt>
    <dgm:pt modelId="{1C0EB3A9-24D6-AE4D-9E08-5438F039D903}" type="pres">
      <dgm:prSet presAssocID="{B6D5C0AF-D0E9-45CF-9FBA-8A88D0592ADD}" presName="composite" presStyleCnt="0"/>
      <dgm:spPr/>
    </dgm:pt>
    <dgm:pt modelId="{6CBC96A0-869D-A749-9186-879206705E44}" type="pres">
      <dgm:prSet presAssocID="{B6D5C0AF-D0E9-45CF-9FBA-8A88D0592ADD}" presName="parTx" presStyleLbl="alignNode1" presStyleIdx="2" presStyleCnt="3">
        <dgm:presLayoutVars>
          <dgm:chMax val="0"/>
          <dgm:chPref val="0"/>
          <dgm:bulletEnabled val="1"/>
        </dgm:presLayoutVars>
      </dgm:prSet>
      <dgm:spPr/>
    </dgm:pt>
    <dgm:pt modelId="{F36EFC5D-817A-E041-A2A1-E5CF5E01C45A}" type="pres">
      <dgm:prSet presAssocID="{B6D5C0AF-D0E9-45CF-9FBA-8A88D0592ADD}" presName="desTx" presStyleLbl="alignAccFollowNode1" presStyleIdx="2" presStyleCnt="3">
        <dgm:presLayoutVars>
          <dgm:bulletEnabled val="1"/>
        </dgm:presLayoutVars>
      </dgm:prSet>
      <dgm:spPr/>
    </dgm:pt>
  </dgm:ptLst>
  <dgm:cxnLst>
    <dgm:cxn modelId="{79C26003-91CC-4DDB-87D8-B7FBD9D22130}" srcId="{E4F29C22-D4DC-4C75-A04F-0CACDBFF034C}" destId="{B6D5C0AF-D0E9-45CF-9FBA-8A88D0592ADD}" srcOrd="2" destOrd="0" parTransId="{783F2B52-BDC0-4797-90C9-2E5F626C5B63}" sibTransId="{A6E10435-D0D5-4235-BD78-62826392A4AE}"/>
    <dgm:cxn modelId="{5F32F607-B960-4B1C-AF92-93F7F987DD22}" srcId="{B6D5C0AF-D0E9-45CF-9FBA-8A88D0592ADD}" destId="{404C132A-3CB8-40DC-8B2A-A067FB9E5445}" srcOrd="2" destOrd="0" parTransId="{C18DBE7A-07D0-4299-A5CF-27B5F3A44611}" sibTransId="{495C9105-1125-487C-8073-001B6B238C27}"/>
    <dgm:cxn modelId="{B7262809-DD66-ED43-BC85-3C6AEE76AB08}" type="presOf" srcId="{A94C2853-CEEF-4E29-A285-CEF78ED27AA0}" destId="{DBA5EEBE-D3AC-A14D-B9C6-B44D3826588C}" srcOrd="0" destOrd="2" presId="urn:microsoft.com/office/officeart/2005/8/layout/hList1"/>
    <dgm:cxn modelId="{9B3D3C19-9351-4CBE-BC31-668FDCD475EE}" srcId="{4520C6D9-D88D-4804-803C-6C747255D154}" destId="{B82FAD04-B79A-48F5-AD73-D4D2529DB90B}" srcOrd="0" destOrd="0" parTransId="{C85948C3-81EB-432B-A72A-BD51FA63B7D0}" sibTransId="{C41DF16A-B26C-4E22-9F33-F4A0DC539507}"/>
    <dgm:cxn modelId="{B7EC9B25-C769-0B42-AF7E-9E4892DF0458}" type="presOf" srcId="{638CCC1D-2793-4F3E-B97F-82167B33C06A}" destId="{DBA5EEBE-D3AC-A14D-B9C6-B44D3826588C}" srcOrd="0" destOrd="1" presId="urn:microsoft.com/office/officeart/2005/8/layout/hList1"/>
    <dgm:cxn modelId="{3DFA2B29-551E-DB48-92DD-89129EB0A3E7}" type="presOf" srcId="{2FF76ED2-774F-4F08-AB19-886A6886753F}" destId="{10A3DA5D-E4D5-4948-9D53-1B0AA713E61C}" srcOrd="0" destOrd="0" presId="urn:microsoft.com/office/officeart/2005/8/layout/hList1"/>
    <dgm:cxn modelId="{4E458A2D-A245-8449-A64E-DA59214F5D75}" type="presOf" srcId="{B82FAD04-B79A-48F5-AD73-D4D2529DB90B}" destId="{DBA5EEBE-D3AC-A14D-B9C6-B44D3826588C}" srcOrd="0" destOrd="0" presId="urn:microsoft.com/office/officeart/2005/8/layout/hList1"/>
    <dgm:cxn modelId="{AF519740-81C8-A14E-8FC0-132C26F657F6}" type="presOf" srcId="{7994D756-DC9D-4207-B5E1-A99CEA7184C2}" destId="{DBA5EEBE-D3AC-A14D-B9C6-B44D3826588C}" srcOrd="0" destOrd="3" presId="urn:microsoft.com/office/officeart/2005/8/layout/hList1"/>
    <dgm:cxn modelId="{23C19A49-1D51-D647-BE71-B97F7FD16D09}" type="presOf" srcId="{E4F29C22-D4DC-4C75-A04F-0CACDBFF034C}" destId="{EAD60AD8-AB83-0944-8E74-0E5A4425137A}" srcOrd="0" destOrd="0" presId="urn:microsoft.com/office/officeart/2005/8/layout/hList1"/>
    <dgm:cxn modelId="{7A51064D-CD3A-4F4D-92A5-8746A24819F7}" srcId="{9459A237-9719-47B6-BAA8-77B259881FD6}" destId="{2FF76ED2-774F-4F08-AB19-886A6886753F}" srcOrd="0" destOrd="0" parTransId="{47D7C7A2-89A5-428F-B995-D902E87C2F83}" sibTransId="{4E24AB92-D0AA-4759-8D42-142D2D4695BB}"/>
    <dgm:cxn modelId="{272B054E-A003-0C46-8879-62107F73FF71}" type="presOf" srcId="{DABDDD0F-1247-4E1C-8EB2-7C7F20BDC578}" destId="{10A3DA5D-E4D5-4948-9D53-1B0AA713E61C}" srcOrd="0" destOrd="1" presId="urn:microsoft.com/office/officeart/2005/8/layout/hList1"/>
    <dgm:cxn modelId="{89F7E64F-7803-431F-B9CE-A72D138310A1}" srcId="{B6D5C0AF-D0E9-45CF-9FBA-8A88D0592ADD}" destId="{8B64157B-F740-4A20-88A4-4FB1000C19A7}" srcOrd="1" destOrd="0" parTransId="{97121926-AEC6-4DCA-964E-AF1DA2D13282}" sibTransId="{1B5F2A1C-0414-4DEF-BF60-6C74112A52A0}"/>
    <dgm:cxn modelId="{CFCDDC7F-00B1-4FFF-A45D-1F8233DAA453}" srcId="{E4F29C22-D4DC-4C75-A04F-0CACDBFF034C}" destId="{9459A237-9719-47B6-BAA8-77B259881FD6}" srcOrd="1" destOrd="0" parTransId="{2571FFE9-D850-4724-A4CD-42F359BE9EEB}" sibTransId="{20CCDBEA-B29F-49A1-85B2-506E76A1ACA2}"/>
    <dgm:cxn modelId="{3F689485-01B8-4089-9619-C14F6CA2AC75}" srcId="{4520C6D9-D88D-4804-803C-6C747255D154}" destId="{A94C2853-CEEF-4E29-A285-CEF78ED27AA0}" srcOrd="2" destOrd="0" parTransId="{AC793BB5-C4E3-46A2-B34A-986CD88FB02D}" sibTransId="{02E922A8-B4E9-45C0-A88B-BFFEFBA48B9E}"/>
    <dgm:cxn modelId="{EF2AB38C-739E-504F-8A40-59666471BD62}" type="presOf" srcId="{4520C6D9-D88D-4804-803C-6C747255D154}" destId="{0C23AC9D-364E-6F4B-9F24-C0E5F25CAA73}" srcOrd="0" destOrd="0" presId="urn:microsoft.com/office/officeart/2005/8/layout/hList1"/>
    <dgm:cxn modelId="{4F03BE92-4B8D-3B49-A7A3-2150CCFF3EBA}" type="presOf" srcId="{B354D0A6-8BB6-4ABD-9168-4824A8C96F73}" destId="{10A3DA5D-E4D5-4948-9D53-1B0AA713E61C}" srcOrd="0" destOrd="2" presId="urn:microsoft.com/office/officeart/2005/8/layout/hList1"/>
    <dgm:cxn modelId="{852EF19F-9C77-4F4B-97A2-3A9823CE0A55}" type="presOf" srcId="{6C2D9018-1DE5-4B0B-9151-70F3898F33DF}" destId="{F36EFC5D-817A-E041-A2A1-E5CF5E01C45A}" srcOrd="0" destOrd="0" presId="urn:microsoft.com/office/officeart/2005/8/layout/hList1"/>
    <dgm:cxn modelId="{45C554A6-1651-455E-A28E-B06D9B546A09}" srcId="{4520C6D9-D88D-4804-803C-6C747255D154}" destId="{7994D756-DC9D-4207-B5E1-A99CEA7184C2}" srcOrd="3" destOrd="0" parTransId="{0C38981F-A2F6-4F10-9A4B-9777AF1A5CE7}" sibTransId="{73646617-F9C3-497A-8C53-F2DF2301824C}"/>
    <dgm:cxn modelId="{08FB83B0-07DD-4DBC-8852-8DA9FBC4D390}" srcId="{B6D5C0AF-D0E9-45CF-9FBA-8A88D0592ADD}" destId="{6C2D9018-1DE5-4B0B-9151-70F3898F33DF}" srcOrd="0" destOrd="0" parTransId="{449F0E8F-8430-4F0B-BCD1-0705E677A41E}" sibTransId="{F4F4388C-1C71-4BFC-84EE-85C80F3B921F}"/>
    <dgm:cxn modelId="{E17CCCBC-3D63-48B1-9947-74DFDCCB3EDB}" srcId="{9459A237-9719-47B6-BAA8-77B259881FD6}" destId="{DABDDD0F-1247-4E1C-8EB2-7C7F20BDC578}" srcOrd="1" destOrd="0" parTransId="{AD67F393-31F7-4C07-BD4C-DF9D98E49273}" sibTransId="{C10C9590-A3CD-40FB-B0B5-57954A31F29F}"/>
    <dgm:cxn modelId="{F7B30BDA-3BF7-4E59-8A2D-B044A72E438B}" srcId="{E4F29C22-D4DC-4C75-A04F-0CACDBFF034C}" destId="{4520C6D9-D88D-4804-803C-6C747255D154}" srcOrd="0" destOrd="0" parTransId="{F59921CC-C326-495B-9A56-BB000EE349F6}" sibTransId="{DCF97601-E7C7-47A9-81BF-A54D41882918}"/>
    <dgm:cxn modelId="{A6F017DA-177D-4B34-B708-29F13E72F906}" srcId="{9459A237-9719-47B6-BAA8-77B259881FD6}" destId="{B354D0A6-8BB6-4ABD-9168-4824A8C96F73}" srcOrd="2" destOrd="0" parTransId="{DFFB43F3-7881-479C-BEEE-384A7C1F9AF5}" sibTransId="{438FB4DA-4806-4E26-B82E-B234B6E384ED}"/>
    <dgm:cxn modelId="{D97879DC-DEE0-4545-94B2-658A6200AE53}" type="presOf" srcId="{8B64157B-F740-4A20-88A4-4FB1000C19A7}" destId="{F36EFC5D-817A-E041-A2A1-E5CF5E01C45A}" srcOrd="0" destOrd="1" presId="urn:microsoft.com/office/officeart/2005/8/layout/hList1"/>
    <dgm:cxn modelId="{1CEDDBE5-9F02-49FE-804F-AC7EB9CD7005}" srcId="{4520C6D9-D88D-4804-803C-6C747255D154}" destId="{638CCC1D-2793-4F3E-B97F-82167B33C06A}" srcOrd="1" destOrd="0" parTransId="{D30DDA45-B7E7-40F8-BD50-E23F90703918}" sibTransId="{60F9FAD8-DF55-4F43-AA7C-7FDFAECEAE31}"/>
    <dgm:cxn modelId="{A66F85EB-5161-5549-A530-F396E8113F6F}" type="presOf" srcId="{404C132A-3CB8-40DC-8B2A-A067FB9E5445}" destId="{F36EFC5D-817A-E041-A2A1-E5CF5E01C45A}" srcOrd="0" destOrd="2" presId="urn:microsoft.com/office/officeart/2005/8/layout/hList1"/>
    <dgm:cxn modelId="{49AEC9F8-1E8D-F94B-8390-E55004C6AF5C}" type="presOf" srcId="{B6D5C0AF-D0E9-45CF-9FBA-8A88D0592ADD}" destId="{6CBC96A0-869D-A749-9186-879206705E44}" srcOrd="0" destOrd="0" presId="urn:microsoft.com/office/officeart/2005/8/layout/hList1"/>
    <dgm:cxn modelId="{766B50FE-E542-2A4A-BD7F-697EF38C3E29}" type="presOf" srcId="{9459A237-9719-47B6-BAA8-77B259881FD6}" destId="{34090C75-8E62-864B-A1DF-B69964313133}" srcOrd="0" destOrd="0" presId="urn:microsoft.com/office/officeart/2005/8/layout/hList1"/>
    <dgm:cxn modelId="{84DAE726-2974-534D-842A-4AEA6590580D}" type="presParOf" srcId="{EAD60AD8-AB83-0944-8E74-0E5A4425137A}" destId="{7C1B2B6A-BDB7-904B-8BF5-7BA16CDFF344}" srcOrd="0" destOrd="0" presId="urn:microsoft.com/office/officeart/2005/8/layout/hList1"/>
    <dgm:cxn modelId="{B1DAFA6A-8576-9B43-99D1-11E3B0FA1877}" type="presParOf" srcId="{7C1B2B6A-BDB7-904B-8BF5-7BA16CDFF344}" destId="{0C23AC9D-364E-6F4B-9F24-C0E5F25CAA73}" srcOrd="0" destOrd="0" presId="urn:microsoft.com/office/officeart/2005/8/layout/hList1"/>
    <dgm:cxn modelId="{04AA29B5-6CC9-564E-AA9C-0ACE44296110}" type="presParOf" srcId="{7C1B2B6A-BDB7-904B-8BF5-7BA16CDFF344}" destId="{DBA5EEBE-D3AC-A14D-B9C6-B44D3826588C}" srcOrd="1" destOrd="0" presId="urn:microsoft.com/office/officeart/2005/8/layout/hList1"/>
    <dgm:cxn modelId="{B8FF6959-2756-CF43-961C-04F3EBC9AD84}" type="presParOf" srcId="{EAD60AD8-AB83-0944-8E74-0E5A4425137A}" destId="{C939102A-D2C0-F445-9855-87910A6128DC}" srcOrd="1" destOrd="0" presId="urn:microsoft.com/office/officeart/2005/8/layout/hList1"/>
    <dgm:cxn modelId="{60AB1B4E-D7E3-6A4C-8525-9E6A495F59C7}" type="presParOf" srcId="{EAD60AD8-AB83-0944-8E74-0E5A4425137A}" destId="{C99B7DA6-5899-8E4C-9C4D-3849390AEBBB}" srcOrd="2" destOrd="0" presId="urn:microsoft.com/office/officeart/2005/8/layout/hList1"/>
    <dgm:cxn modelId="{8532E1EC-3402-774B-B6D1-8DACA7FEAC9B}" type="presParOf" srcId="{C99B7DA6-5899-8E4C-9C4D-3849390AEBBB}" destId="{34090C75-8E62-864B-A1DF-B69964313133}" srcOrd="0" destOrd="0" presId="urn:microsoft.com/office/officeart/2005/8/layout/hList1"/>
    <dgm:cxn modelId="{70041667-CF41-AA41-8010-61757EDACA6F}" type="presParOf" srcId="{C99B7DA6-5899-8E4C-9C4D-3849390AEBBB}" destId="{10A3DA5D-E4D5-4948-9D53-1B0AA713E61C}" srcOrd="1" destOrd="0" presId="urn:microsoft.com/office/officeart/2005/8/layout/hList1"/>
    <dgm:cxn modelId="{61465AC4-14D1-5944-8DB8-63F008DC6ABF}" type="presParOf" srcId="{EAD60AD8-AB83-0944-8E74-0E5A4425137A}" destId="{CD16270D-4FE0-CF4A-B2C0-F99D8FBFA544}" srcOrd="3" destOrd="0" presId="urn:microsoft.com/office/officeart/2005/8/layout/hList1"/>
    <dgm:cxn modelId="{E45E1F13-23B5-824B-99F2-1C365156E19E}" type="presParOf" srcId="{EAD60AD8-AB83-0944-8E74-0E5A4425137A}" destId="{1C0EB3A9-24D6-AE4D-9E08-5438F039D903}" srcOrd="4" destOrd="0" presId="urn:microsoft.com/office/officeart/2005/8/layout/hList1"/>
    <dgm:cxn modelId="{F3EDE161-B453-BF4A-85DE-27E92E1F0D09}" type="presParOf" srcId="{1C0EB3A9-24D6-AE4D-9E08-5438F039D903}" destId="{6CBC96A0-869D-A749-9186-879206705E44}" srcOrd="0" destOrd="0" presId="urn:microsoft.com/office/officeart/2005/8/layout/hList1"/>
    <dgm:cxn modelId="{D005ED2D-899B-AE40-9694-DDBE471E8C07}" type="presParOf" srcId="{1C0EB3A9-24D6-AE4D-9E08-5438F039D903}" destId="{F36EFC5D-817A-E041-A2A1-E5CF5E01C45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7D7458-AB88-FC43-B40D-280292CE9DA4}" type="doc">
      <dgm:prSet loTypeId="urn:microsoft.com/office/officeart/2005/8/layout/lProcess2" loCatId="process" qsTypeId="urn:microsoft.com/office/officeart/2005/8/quickstyle/simple1" qsCatId="simple" csTypeId="urn:microsoft.com/office/officeart/2005/8/colors/colorful5" csCatId="colorful" phldr="1"/>
      <dgm:spPr/>
      <dgm:t>
        <a:bodyPr/>
        <a:lstStyle/>
        <a:p>
          <a:endParaRPr lang="en-US"/>
        </a:p>
      </dgm:t>
    </dgm:pt>
    <dgm:pt modelId="{BC693BE7-F970-7A40-BF90-B368B6844B50}">
      <dgm:prSet custT="1">
        <dgm:style>
          <a:lnRef idx="2">
            <a:schemeClr val="accent4">
              <a:shade val="50000"/>
            </a:schemeClr>
          </a:lnRef>
          <a:fillRef idx="1">
            <a:schemeClr val="accent4"/>
          </a:fillRef>
          <a:effectRef idx="0">
            <a:schemeClr val="accent4"/>
          </a:effectRef>
          <a:fontRef idx="minor">
            <a:schemeClr val="lt1"/>
          </a:fontRef>
        </dgm:style>
      </dgm:prSet>
      <dgm:spPr>
        <a:noFill/>
        <a:ln w="38100">
          <a:solidFill>
            <a:schemeClr val="accent4">
              <a:lumMod val="60000"/>
              <a:lumOff val="40000"/>
            </a:schemeClr>
          </a:solidFill>
          <a:prstDash val="sysDash"/>
        </a:ln>
      </dgm:spPr>
      <dgm:t>
        <a:bodyPr/>
        <a:lstStyle/>
        <a:p>
          <a:r>
            <a:rPr lang="en-ID" sz="2100" b="0" i="0" dirty="0" err="1"/>
            <a:t>Aktivitas</a:t>
          </a:r>
          <a:r>
            <a:rPr lang="en-ID" sz="2100" b="0" i="0" dirty="0"/>
            <a:t> </a:t>
          </a:r>
          <a:r>
            <a:rPr lang="en-ID" sz="2100" b="0" i="0" dirty="0" err="1"/>
            <a:t>relevan</a:t>
          </a:r>
          <a:r>
            <a:rPr lang="en-ID" sz="2100" b="0" i="0" dirty="0"/>
            <a:t> (</a:t>
          </a:r>
          <a:r>
            <a:rPr lang="en-ID" sz="2100" b="0" i="0" dirty="0" err="1"/>
            <a:t>penentuan</a:t>
          </a:r>
          <a:r>
            <a:rPr lang="en-ID" sz="2100" b="0" i="0" dirty="0"/>
            <a:t> </a:t>
          </a:r>
          <a:r>
            <a:rPr lang="en-ID" sz="2100" b="0" i="0" dirty="0" err="1"/>
            <a:t>kebijakan</a:t>
          </a:r>
          <a:r>
            <a:rPr lang="en-ID" sz="2100" b="0" i="0" dirty="0"/>
            <a:t> </a:t>
          </a:r>
          <a:r>
            <a:rPr lang="en-ID" sz="2100" b="0" i="0" dirty="0" err="1"/>
            <a:t>operasional</a:t>
          </a:r>
          <a:r>
            <a:rPr lang="en-ID" sz="2100" b="0" i="0" dirty="0"/>
            <a:t> dan </a:t>
          </a:r>
          <a:r>
            <a:rPr lang="en-ID" sz="2100" b="0" i="0" dirty="0" err="1"/>
            <a:t>keuangan</a:t>
          </a:r>
          <a:r>
            <a:rPr lang="en-ID" sz="2100" b="0" i="0" dirty="0"/>
            <a:t>) </a:t>
          </a:r>
          <a:r>
            <a:rPr lang="en-ID" sz="2100" b="0" i="0" dirty="0" err="1"/>
            <a:t>penjualan</a:t>
          </a:r>
          <a:r>
            <a:rPr lang="en-ID" sz="2100" b="0" i="0" dirty="0"/>
            <a:t> dan </a:t>
          </a:r>
          <a:r>
            <a:rPr lang="en-ID" sz="2100" b="0" i="0" dirty="0" err="1"/>
            <a:t>pembelian</a:t>
          </a:r>
          <a:r>
            <a:rPr lang="en-ID" sz="2100" b="0" i="0" dirty="0"/>
            <a:t> </a:t>
          </a:r>
          <a:r>
            <a:rPr lang="en-ID" sz="2100" b="0" i="0" dirty="0" err="1"/>
            <a:t>barang</a:t>
          </a:r>
          <a:r>
            <a:rPr lang="en-ID" sz="2100" b="0" i="0" dirty="0"/>
            <a:t> </a:t>
          </a:r>
          <a:r>
            <a:rPr lang="en-ID" sz="2100" b="0" i="0" dirty="0" err="1"/>
            <a:t>atau</a:t>
          </a:r>
          <a:r>
            <a:rPr lang="en-ID" sz="2100" b="0" i="0" dirty="0"/>
            <a:t> </a:t>
          </a:r>
          <a:r>
            <a:rPr lang="en-ID" sz="2100" b="0" i="0" dirty="0" err="1"/>
            <a:t>jasa</a:t>
          </a:r>
          <a:endParaRPr lang="en-ID" sz="2100" dirty="0"/>
        </a:p>
      </dgm:t>
    </dgm:pt>
    <dgm:pt modelId="{7AD9D8A7-3E44-7848-9588-69B3A96AE2A7}" type="parTrans" cxnId="{D57E3A7C-D687-F649-8209-A0EC0F59F123}">
      <dgm:prSet/>
      <dgm:spPr/>
      <dgm:t>
        <a:bodyPr/>
        <a:lstStyle/>
        <a:p>
          <a:endParaRPr lang="en-US" sz="2100"/>
        </a:p>
      </dgm:t>
    </dgm:pt>
    <dgm:pt modelId="{31727078-7B87-6F4E-90ED-8C52960453CF}" type="sibTrans" cxnId="{D57E3A7C-D687-F649-8209-A0EC0F59F123}">
      <dgm:prSet/>
      <dgm:spPr/>
      <dgm:t>
        <a:bodyPr/>
        <a:lstStyle/>
        <a:p>
          <a:endParaRPr lang="en-US" sz="2100"/>
        </a:p>
      </dgm:t>
    </dgm:pt>
    <dgm:pt modelId="{767225B8-2EEE-DA45-B456-2D61F7F392C7}">
      <dgm:prSet custT="1"/>
      <dgm:spPr/>
      <dgm:t>
        <a:bodyPr/>
        <a:lstStyle/>
        <a:p>
          <a:r>
            <a:rPr lang="en-US" sz="2100" b="0" i="0" dirty="0" err="1"/>
            <a:t>Pengelolaan</a:t>
          </a:r>
          <a:r>
            <a:rPr lang="en-US" sz="2100" b="0" i="0" dirty="0"/>
            <a:t> </a:t>
          </a:r>
          <a:r>
            <a:rPr lang="en-US" sz="2100" b="0" i="0" dirty="0" err="1"/>
            <a:t>aset</a:t>
          </a:r>
          <a:r>
            <a:rPr lang="en-US" sz="2100" b="0" i="0" dirty="0"/>
            <a:t> </a:t>
          </a:r>
          <a:r>
            <a:rPr lang="en-US" sz="2100" b="0" i="0" dirty="0" err="1"/>
            <a:t>keuangan</a:t>
          </a:r>
          <a:endParaRPr lang="en-ID" sz="2100" dirty="0"/>
        </a:p>
      </dgm:t>
    </dgm:pt>
    <dgm:pt modelId="{2D97C4B2-33D1-DE48-A75D-A6B338783031}" type="parTrans" cxnId="{1F279231-E9F6-254B-9B8D-FCC2AA78A55C}">
      <dgm:prSet/>
      <dgm:spPr/>
      <dgm:t>
        <a:bodyPr/>
        <a:lstStyle/>
        <a:p>
          <a:endParaRPr lang="en-US" sz="2100"/>
        </a:p>
      </dgm:t>
    </dgm:pt>
    <dgm:pt modelId="{2A566B28-A945-7E45-8028-807F0B1C6EA5}" type="sibTrans" cxnId="{1F279231-E9F6-254B-9B8D-FCC2AA78A55C}">
      <dgm:prSet/>
      <dgm:spPr/>
      <dgm:t>
        <a:bodyPr/>
        <a:lstStyle/>
        <a:p>
          <a:endParaRPr lang="en-US" sz="2100"/>
        </a:p>
      </dgm:t>
    </dgm:pt>
    <dgm:pt modelId="{AD7BF885-83BA-C74F-9B95-3138578E7F2C}">
      <dgm:prSet custT="1"/>
      <dgm:spPr/>
      <dgm:t>
        <a:bodyPr/>
        <a:lstStyle/>
        <a:p>
          <a:r>
            <a:rPr lang="en-US" sz="2100" b="0" i="0" dirty="0" err="1"/>
            <a:t>Seleksi,akuisisi</a:t>
          </a:r>
          <a:r>
            <a:rPr lang="en-US" sz="2100" b="0" i="0" dirty="0"/>
            <a:t> dan </a:t>
          </a:r>
          <a:r>
            <a:rPr lang="en-US" sz="2100" b="0" i="0" dirty="0" err="1"/>
            <a:t>pelepasan</a:t>
          </a:r>
          <a:r>
            <a:rPr lang="en-US" sz="2100" b="0" i="0" dirty="0"/>
            <a:t> </a:t>
          </a:r>
          <a:r>
            <a:rPr lang="en-US" sz="2100" b="0" i="0" dirty="0" err="1"/>
            <a:t>aset</a:t>
          </a:r>
          <a:endParaRPr lang="en-ID" sz="2100" dirty="0"/>
        </a:p>
      </dgm:t>
    </dgm:pt>
    <dgm:pt modelId="{8F345164-A398-2B44-B949-20E38E498360}" type="parTrans" cxnId="{CCBF0689-F19A-7F4A-B0EA-FA9BDA0A820C}">
      <dgm:prSet/>
      <dgm:spPr/>
      <dgm:t>
        <a:bodyPr/>
        <a:lstStyle/>
        <a:p>
          <a:endParaRPr lang="en-US" sz="2100"/>
        </a:p>
      </dgm:t>
    </dgm:pt>
    <dgm:pt modelId="{6A44366D-A45A-0544-9BC0-487F00B1B754}" type="sibTrans" cxnId="{CCBF0689-F19A-7F4A-B0EA-FA9BDA0A820C}">
      <dgm:prSet/>
      <dgm:spPr/>
      <dgm:t>
        <a:bodyPr/>
        <a:lstStyle/>
        <a:p>
          <a:endParaRPr lang="en-US" sz="2100"/>
        </a:p>
      </dgm:t>
    </dgm:pt>
    <dgm:pt modelId="{DFA50AA5-DA61-5C45-983B-2C945F0A33DA}">
      <dgm:prSet custT="1"/>
      <dgm:spPr/>
      <dgm:t>
        <a:bodyPr/>
        <a:lstStyle/>
        <a:p>
          <a:r>
            <a:rPr lang="en-US" sz="2100" b="0" i="0" dirty="0" err="1"/>
            <a:t>Riset</a:t>
          </a:r>
          <a:r>
            <a:rPr lang="en-US" sz="2100" b="0" i="0" dirty="0"/>
            <a:t> dan </a:t>
          </a:r>
          <a:r>
            <a:rPr lang="en-US" sz="2100" b="0" i="0" dirty="0" err="1"/>
            <a:t>pengembangan</a:t>
          </a:r>
          <a:r>
            <a:rPr lang="en-US" sz="2100" b="0" i="0" dirty="0"/>
            <a:t> </a:t>
          </a:r>
          <a:r>
            <a:rPr lang="en-US" sz="2100" b="0" i="0" dirty="0" err="1"/>
            <a:t>produk</a:t>
          </a:r>
          <a:r>
            <a:rPr lang="en-US" sz="2100" b="0" i="0" dirty="0"/>
            <a:t> </a:t>
          </a:r>
          <a:r>
            <a:rPr lang="en-US" sz="2100" b="0" i="0" dirty="0" err="1"/>
            <a:t>atau</a:t>
          </a:r>
          <a:r>
            <a:rPr lang="en-US" sz="2100" b="0" i="0" dirty="0"/>
            <a:t> proses </a:t>
          </a:r>
          <a:r>
            <a:rPr lang="en-US" sz="2100" b="0" i="0" dirty="0" err="1"/>
            <a:t>baru</a:t>
          </a:r>
          <a:endParaRPr lang="en-ID" sz="2100" dirty="0"/>
        </a:p>
      </dgm:t>
    </dgm:pt>
    <dgm:pt modelId="{51F503E2-A913-1949-99C2-8BA6BAAD4CA4}" type="parTrans" cxnId="{ACDE4392-B1AC-884A-BE80-3C8971A4EC5E}">
      <dgm:prSet/>
      <dgm:spPr/>
      <dgm:t>
        <a:bodyPr/>
        <a:lstStyle/>
        <a:p>
          <a:endParaRPr lang="en-US" sz="2100"/>
        </a:p>
      </dgm:t>
    </dgm:pt>
    <dgm:pt modelId="{329830B1-26F0-2244-A451-24C9450EEDEF}" type="sibTrans" cxnId="{ACDE4392-B1AC-884A-BE80-3C8971A4EC5E}">
      <dgm:prSet/>
      <dgm:spPr/>
      <dgm:t>
        <a:bodyPr/>
        <a:lstStyle/>
        <a:p>
          <a:endParaRPr lang="en-US" sz="2100"/>
        </a:p>
      </dgm:t>
    </dgm:pt>
    <dgm:pt modelId="{29BF8963-ED49-B244-B05A-2A778D0B08E3}">
      <dgm:prSet custT="1"/>
      <dgm:spPr/>
      <dgm:t>
        <a:bodyPr/>
        <a:lstStyle/>
        <a:p>
          <a:r>
            <a:rPr lang="en-US" sz="2100" b="0" i="0"/>
            <a:t>Penentuan struktur pendanaan atau perolehan pendanaan</a:t>
          </a:r>
          <a:endParaRPr lang="en-ID" sz="2100"/>
        </a:p>
      </dgm:t>
    </dgm:pt>
    <dgm:pt modelId="{EFB4074F-5259-0942-841D-93B22D694F62}" type="parTrans" cxnId="{C4214C71-C334-5A4C-BB6F-AABE998891C6}">
      <dgm:prSet/>
      <dgm:spPr/>
      <dgm:t>
        <a:bodyPr/>
        <a:lstStyle/>
        <a:p>
          <a:endParaRPr lang="en-US" sz="2100"/>
        </a:p>
      </dgm:t>
    </dgm:pt>
    <dgm:pt modelId="{10508AEC-41F5-D244-8054-4E6F37E70C6A}" type="sibTrans" cxnId="{C4214C71-C334-5A4C-BB6F-AABE998891C6}">
      <dgm:prSet/>
      <dgm:spPr/>
      <dgm:t>
        <a:bodyPr/>
        <a:lstStyle/>
        <a:p>
          <a:endParaRPr lang="en-US" sz="2100"/>
        </a:p>
      </dgm:t>
    </dgm:pt>
    <dgm:pt modelId="{1DE58B72-33B7-E947-91B5-9FCC18A4D16E}">
      <dgm:prSet custT="1">
        <dgm:style>
          <a:lnRef idx="2">
            <a:schemeClr val="accent4">
              <a:shade val="50000"/>
            </a:schemeClr>
          </a:lnRef>
          <a:fillRef idx="1">
            <a:schemeClr val="accent4"/>
          </a:fillRef>
          <a:effectRef idx="0">
            <a:schemeClr val="accent4"/>
          </a:effectRef>
          <a:fontRef idx="minor">
            <a:schemeClr val="lt1"/>
          </a:fontRef>
        </dgm:style>
      </dgm:prSet>
      <dgm:spPr>
        <a:noFill/>
        <a:ln w="38100">
          <a:solidFill>
            <a:schemeClr val="accent4">
              <a:lumMod val="60000"/>
              <a:lumOff val="40000"/>
            </a:schemeClr>
          </a:solidFill>
          <a:prstDash val="sysDash"/>
        </a:ln>
      </dgm:spPr>
      <dgm:t>
        <a:bodyPr/>
        <a:lstStyle/>
        <a:p>
          <a:r>
            <a:rPr lang="en-US" sz="2100" b="0" i="0" dirty="0"/>
            <a:t>Keputusan </a:t>
          </a:r>
          <a:r>
            <a:rPr lang="en-US" sz="2100" b="0" i="0" dirty="0" err="1"/>
            <a:t>aktivitas</a:t>
          </a:r>
          <a:r>
            <a:rPr lang="en-US" sz="2100" b="0" i="0" dirty="0"/>
            <a:t> </a:t>
          </a:r>
          <a:r>
            <a:rPr lang="en-US" sz="2100" b="0" i="0" dirty="0" err="1"/>
            <a:t>relevan</a:t>
          </a:r>
          <a:endParaRPr lang="en-ID" sz="2100" dirty="0"/>
        </a:p>
      </dgm:t>
    </dgm:pt>
    <dgm:pt modelId="{77A2FCF0-D9E2-3749-BFC5-642EBCC8FD24}" type="parTrans" cxnId="{E930C841-C6B4-2045-BFC1-F40FB736BDDE}">
      <dgm:prSet/>
      <dgm:spPr/>
      <dgm:t>
        <a:bodyPr/>
        <a:lstStyle/>
        <a:p>
          <a:endParaRPr lang="en-US" sz="2100"/>
        </a:p>
      </dgm:t>
    </dgm:pt>
    <dgm:pt modelId="{F84FB07E-98CA-2945-A488-BDBB7D9506F1}" type="sibTrans" cxnId="{E930C841-C6B4-2045-BFC1-F40FB736BDDE}">
      <dgm:prSet/>
      <dgm:spPr/>
      <dgm:t>
        <a:bodyPr/>
        <a:lstStyle/>
        <a:p>
          <a:endParaRPr lang="en-US" sz="2100"/>
        </a:p>
      </dgm:t>
    </dgm:pt>
    <dgm:pt modelId="{328217AD-1BDA-F442-8E2B-7C14833AB7CA}">
      <dgm:prSet custT="1"/>
      <dgm:spPr/>
      <dgm:t>
        <a:bodyPr/>
        <a:lstStyle/>
        <a:p>
          <a:r>
            <a:rPr lang="en-US" sz="2100" b="0" i="0" dirty="0"/>
            <a:t>Keputusan </a:t>
          </a:r>
          <a:r>
            <a:rPr lang="en-US" sz="2100" b="0" i="0" dirty="0" err="1"/>
            <a:t>operasional</a:t>
          </a:r>
          <a:r>
            <a:rPr lang="en-US" sz="2100" b="0" i="0" dirty="0"/>
            <a:t> dan </a:t>
          </a:r>
          <a:r>
            <a:rPr lang="en-US" sz="2100" b="0" i="0" dirty="0" err="1"/>
            <a:t>permodalan</a:t>
          </a:r>
          <a:r>
            <a:rPr lang="en-US" sz="2100" b="0" i="0" dirty="0"/>
            <a:t> </a:t>
          </a:r>
          <a:r>
            <a:rPr lang="en-US" sz="2100" b="0" i="0" dirty="0" err="1"/>
            <a:t>investe</a:t>
          </a:r>
          <a:r>
            <a:rPr lang="en-US" sz="2100" b="0" i="0" dirty="0"/>
            <a:t> (</a:t>
          </a:r>
          <a:r>
            <a:rPr lang="en-US" sz="2100" b="0" i="0" dirty="0" err="1"/>
            <a:t>misal</a:t>
          </a:r>
          <a:r>
            <a:rPr lang="en-US" sz="2100" b="0" i="0" dirty="0"/>
            <a:t>  </a:t>
          </a:r>
          <a:r>
            <a:rPr lang="en-US" sz="2100" b="0" i="0" dirty="0" err="1"/>
            <a:t>anggaran</a:t>
          </a:r>
          <a:r>
            <a:rPr lang="en-US" sz="2100" b="0" i="0" dirty="0"/>
            <a:t>)</a:t>
          </a:r>
          <a:endParaRPr lang="en-ID" sz="2100" dirty="0"/>
        </a:p>
      </dgm:t>
    </dgm:pt>
    <dgm:pt modelId="{A138B592-E8EB-704C-BEB2-0BD67BD24ABC}" type="parTrans" cxnId="{73CA00CF-FCAC-0B42-A67B-C7386DBFADEE}">
      <dgm:prSet/>
      <dgm:spPr/>
      <dgm:t>
        <a:bodyPr/>
        <a:lstStyle/>
        <a:p>
          <a:endParaRPr lang="en-US" sz="2100"/>
        </a:p>
      </dgm:t>
    </dgm:pt>
    <dgm:pt modelId="{E83ADBF6-8F4A-F14D-B09F-263CC771FFBB}" type="sibTrans" cxnId="{73CA00CF-FCAC-0B42-A67B-C7386DBFADEE}">
      <dgm:prSet/>
      <dgm:spPr/>
      <dgm:t>
        <a:bodyPr/>
        <a:lstStyle/>
        <a:p>
          <a:endParaRPr lang="en-US" sz="2100"/>
        </a:p>
      </dgm:t>
    </dgm:pt>
    <dgm:pt modelId="{83D8D577-81CC-1E4F-A42C-F55500C593A0}">
      <dgm:prSet custT="1"/>
      <dgm:spPr/>
      <dgm:t>
        <a:bodyPr/>
        <a:lstStyle/>
        <a:p>
          <a:r>
            <a:rPr lang="en-US" sz="2100" b="0" i="0"/>
            <a:t>Penunjukan dan pemberian renumerasi personil manajemen kunci atau penyedia jasa, atau pemutusan hubungan kerja tsb</a:t>
          </a:r>
          <a:endParaRPr lang="en-ID" sz="2100"/>
        </a:p>
      </dgm:t>
    </dgm:pt>
    <dgm:pt modelId="{F801760F-F24E-BC44-9B93-25A2668FFBA7}" type="parTrans" cxnId="{FC25F35E-414F-FA40-A499-9585F29A9259}">
      <dgm:prSet/>
      <dgm:spPr/>
      <dgm:t>
        <a:bodyPr/>
        <a:lstStyle/>
        <a:p>
          <a:endParaRPr lang="en-US" sz="2100"/>
        </a:p>
      </dgm:t>
    </dgm:pt>
    <dgm:pt modelId="{A58E8634-908B-0B4E-BAB1-38A7C7E5CE63}" type="sibTrans" cxnId="{FC25F35E-414F-FA40-A499-9585F29A9259}">
      <dgm:prSet/>
      <dgm:spPr/>
      <dgm:t>
        <a:bodyPr/>
        <a:lstStyle/>
        <a:p>
          <a:endParaRPr lang="en-US" sz="2100"/>
        </a:p>
      </dgm:t>
    </dgm:pt>
    <dgm:pt modelId="{2FDF5917-B0BD-2C46-AD14-7763E7F4B7BB}" type="pres">
      <dgm:prSet presAssocID="{8C7D7458-AB88-FC43-B40D-280292CE9DA4}" presName="theList" presStyleCnt="0">
        <dgm:presLayoutVars>
          <dgm:dir/>
          <dgm:animLvl val="lvl"/>
          <dgm:resizeHandles val="exact"/>
        </dgm:presLayoutVars>
      </dgm:prSet>
      <dgm:spPr/>
    </dgm:pt>
    <dgm:pt modelId="{780B58DE-2BD1-734A-8BF5-E988B03EC43E}" type="pres">
      <dgm:prSet presAssocID="{BC693BE7-F970-7A40-BF90-B368B6844B50}" presName="compNode" presStyleCnt="0"/>
      <dgm:spPr/>
    </dgm:pt>
    <dgm:pt modelId="{4CC6BD7A-ABE4-6D46-ACB4-DAAE21CD8415}" type="pres">
      <dgm:prSet presAssocID="{BC693BE7-F970-7A40-BF90-B368B6844B50}" presName="aNode" presStyleLbl="bgShp" presStyleIdx="0" presStyleCnt="2"/>
      <dgm:spPr/>
    </dgm:pt>
    <dgm:pt modelId="{7A9D84F4-B3F7-E643-8EDD-9EB9E98D8825}" type="pres">
      <dgm:prSet presAssocID="{BC693BE7-F970-7A40-BF90-B368B6844B50}" presName="textNode" presStyleLbl="bgShp" presStyleIdx="0" presStyleCnt="2"/>
      <dgm:spPr/>
    </dgm:pt>
    <dgm:pt modelId="{1285E592-95EA-1244-ACA1-AB100F2D2FD6}" type="pres">
      <dgm:prSet presAssocID="{BC693BE7-F970-7A40-BF90-B368B6844B50}" presName="compChildNode" presStyleCnt="0"/>
      <dgm:spPr/>
    </dgm:pt>
    <dgm:pt modelId="{6BC8C696-B1DD-0649-A28C-01F565BDCF1E}" type="pres">
      <dgm:prSet presAssocID="{BC693BE7-F970-7A40-BF90-B368B6844B50}" presName="theInnerList" presStyleCnt="0"/>
      <dgm:spPr/>
    </dgm:pt>
    <dgm:pt modelId="{DD989781-6F91-884E-B671-BCA33765CC60}" type="pres">
      <dgm:prSet presAssocID="{767225B8-2EEE-DA45-B456-2D61F7F392C7}" presName="childNode" presStyleLbl="node1" presStyleIdx="0" presStyleCnt="6">
        <dgm:presLayoutVars>
          <dgm:bulletEnabled val="1"/>
        </dgm:presLayoutVars>
      </dgm:prSet>
      <dgm:spPr/>
    </dgm:pt>
    <dgm:pt modelId="{1EF42AD5-CF5B-B54A-A84B-0CBDD3DB5E04}" type="pres">
      <dgm:prSet presAssocID="{767225B8-2EEE-DA45-B456-2D61F7F392C7}" presName="aSpace2" presStyleCnt="0"/>
      <dgm:spPr/>
    </dgm:pt>
    <dgm:pt modelId="{02A01525-8405-F044-8B45-8C9B03326723}" type="pres">
      <dgm:prSet presAssocID="{AD7BF885-83BA-C74F-9B95-3138578E7F2C}" presName="childNode" presStyleLbl="node1" presStyleIdx="1" presStyleCnt="6">
        <dgm:presLayoutVars>
          <dgm:bulletEnabled val="1"/>
        </dgm:presLayoutVars>
      </dgm:prSet>
      <dgm:spPr/>
    </dgm:pt>
    <dgm:pt modelId="{1CDE28BF-567C-7245-812D-4EBDAB773045}" type="pres">
      <dgm:prSet presAssocID="{AD7BF885-83BA-C74F-9B95-3138578E7F2C}" presName="aSpace2" presStyleCnt="0"/>
      <dgm:spPr/>
    </dgm:pt>
    <dgm:pt modelId="{C962ABD6-E407-2F42-873B-7B27ED2C0E4D}" type="pres">
      <dgm:prSet presAssocID="{DFA50AA5-DA61-5C45-983B-2C945F0A33DA}" presName="childNode" presStyleLbl="node1" presStyleIdx="2" presStyleCnt="6">
        <dgm:presLayoutVars>
          <dgm:bulletEnabled val="1"/>
        </dgm:presLayoutVars>
      </dgm:prSet>
      <dgm:spPr/>
    </dgm:pt>
    <dgm:pt modelId="{7534DBA2-C09A-2A49-98B0-F57F87A85D26}" type="pres">
      <dgm:prSet presAssocID="{DFA50AA5-DA61-5C45-983B-2C945F0A33DA}" presName="aSpace2" presStyleCnt="0"/>
      <dgm:spPr/>
    </dgm:pt>
    <dgm:pt modelId="{CD64DBE2-EC6E-F845-8E52-05F5C3DFA33B}" type="pres">
      <dgm:prSet presAssocID="{29BF8963-ED49-B244-B05A-2A778D0B08E3}" presName="childNode" presStyleLbl="node1" presStyleIdx="3" presStyleCnt="6">
        <dgm:presLayoutVars>
          <dgm:bulletEnabled val="1"/>
        </dgm:presLayoutVars>
      </dgm:prSet>
      <dgm:spPr/>
    </dgm:pt>
    <dgm:pt modelId="{52863025-7E65-5340-810D-5D29997E3E99}" type="pres">
      <dgm:prSet presAssocID="{BC693BE7-F970-7A40-BF90-B368B6844B50}" presName="aSpace" presStyleCnt="0"/>
      <dgm:spPr/>
    </dgm:pt>
    <dgm:pt modelId="{BDCAB2D7-DBC8-6A4C-92CC-83B540CFB5B8}" type="pres">
      <dgm:prSet presAssocID="{1DE58B72-33B7-E947-91B5-9FCC18A4D16E}" presName="compNode" presStyleCnt="0"/>
      <dgm:spPr/>
    </dgm:pt>
    <dgm:pt modelId="{1DE9F3E8-C0D9-4447-8F9B-03219E885472}" type="pres">
      <dgm:prSet presAssocID="{1DE58B72-33B7-E947-91B5-9FCC18A4D16E}" presName="aNode" presStyleLbl="bgShp" presStyleIdx="1" presStyleCnt="2"/>
      <dgm:spPr/>
    </dgm:pt>
    <dgm:pt modelId="{139D59ED-8600-954A-A7B1-EA34AD672EF9}" type="pres">
      <dgm:prSet presAssocID="{1DE58B72-33B7-E947-91B5-9FCC18A4D16E}" presName="textNode" presStyleLbl="bgShp" presStyleIdx="1" presStyleCnt="2"/>
      <dgm:spPr/>
    </dgm:pt>
    <dgm:pt modelId="{A9377FE2-64EA-DE4B-998E-2F9FB837282E}" type="pres">
      <dgm:prSet presAssocID="{1DE58B72-33B7-E947-91B5-9FCC18A4D16E}" presName="compChildNode" presStyleCnt="0"/>
      <dgm:spPr/>
    </dgm:pt>
    <dgm:pt modelId="{144CDE3A-7F70-024F-AE64-2CB93ECE2FD9}" type="pres">
      <dgm:prSet presAssocID="{1DE58B72-33B7-E947-91B5-9FCC18A4D16E}" presName="theInnerList" presStyleCnt="0"/>
      <dgm:spPr/>
    </dgm:pt>
    <dgm:pt modelId="{03BC33EB-1B43-0140-A372-EE4A1C5ECF76}" type="pres">
      <dgm:prSet presAssocID="{328217AD-1BDA-F442-8E2B-7C14833AB7CA}" presName="childNode" presStyleLbl="node1" presStyleIdx="4" presStyleCnt="6">
        <dgm:presLayoutVars>
          <dgm:bulletEnabled val="1"/>
        </dgm:presLayoutVars>
      </dgm:prSet>
      <dgm:spPr/>
    </dgm:pt>
    <dgm:pt modelId="{C5442B89-CC7F-4040-ADC5-9393FDF49AA2}" type="pres">
      <dgm:prSet presAssocID="{328217AD-1BDA-F442-8E2B-7C14833AB7CA}" presName="aSpace2" presStyleCnt="0"/>
      <dgm:spPr/>
    </dgm:pt>
    <dgm:pt modelId="{B5426FD9-E3C6-7543-99E1-6B95996EF40D}" type="pres">
      <dgm:prSet presAssocID="{83D8D577-81CC-1E4F-A42C-F55500C593A0}" presName="childNode" presStyleLbl="node1" presStyleIdx="5" presStyleCnt="6">
        <dgm:presLayoutVars>
          <dgm:bulletEnabled val="1"/>
        </dgm:presLayoutVars>
      </dgm:prSet>
      <dgm:spPr/>
    </dgm:pt>
  </dgm:ptLst>
  <dgm:cxnLst>
    <dgm:cxn modelId="{1AA07006-961A-8C4C-8C48-0F3DAEB8D542}" type="presOf" srcId="{1DE58B72-33B7-E947-91B5-9FCC18A4D16E}" destId="{139D59ED-8600-954A-A7B1-EA34AD672EF9}" srcOrd="1" destOrd="0" presId="urn:microsoft.com/office/officeart/2005/8/layout/lProcess2"/>
    <dgm:cxn modelId="{0D07EB13-B2A4-A841-8451-1ADD4B6468B5}" type="presOf" srcId="{BC693BE7-F970-7A40-BF90-B368B6844B50}" destId="{4CC6BD7A-ABE4-6D46-ACB4-DAAE21CD8415}" srcOrd="0" destOrd="0" presId="urn:microsoft.com/office/officeart/2005/8/layout/lProcess2"/>
    <dgm:cxn modelId="{11E1F127-DCB0-2742-9FF4-EF2F6559D7EB}" type="presOf" srcId="{1DE58B72-33B7-E947-91B5-9FCC18A4D16E}" destId="{1DE9F3E8-C0D9-4447-8F9B-03219E885472}" srcOrd="0" destOrd="0" presId="urn:microsoft.com/office/officeart/2005/8/layout/lProcess2"/>
    <dgm:cxn modelId="{1F279231-E9F6-254B-9B8D-FCC2AA78A55C}" srcId="{BC693BE7-F970-7A40-BF90-B368B6844B50}" destId="{767225B8-2EEE-DA45-B456-2D61F7F392C7}" srcOrd="0" destOrd="0" parTransId="{2D97C4B2-33D1-DE48-A75D-A6B338783031}" sibTransId="{2A566B28-A945-7E45-8028-807F0B1C6EA5}"/>
    <dgm:cxn modelId="{FC25F35E-414F-FA40-A499-9585F29A9259}" srcId="{1DE58B72-33B7-E947-91B5-9FCC18A4D16E}" destId="{83D8D577-81CC-1E4F-A42C-F55500C593A0}" srcOrd="1" destOrd="0" parTransId="{F801760F-F24E-BC44-9B93-25A2668FFBA7}" sibTransId="{A58E8634-908B-0B4E-BAB1-38A7C7E5CE63}"/>
    <dgm:cxn modelId="{E930C841-C6B4-2045-BFC1-F40FB736BDDE}" srcId="{8C7D7458-AB88-FC43-B40D-280292CE9DA4}" destId="{1DE58B72-33B7-E947-91B5-9FCC18A4D16E}" srcOrd="1" destOrd="0" parTransId="{77A2FCF0-D9E2-3749-BFC5-642EBCC8FD24}" sibTransId="{F84FB07E-98CA-2945-A488-BDBB7D9506F1}"/>
    <dgm:cxn modelId="{BC726B42-E5A8-454A-9F83-765FC0C7C37E}" type="presOf" srcId="{AD7BF885-83BA-C74F-9B95-3138578E7F2C}" destId="{02A01525-8405-F044-8B45-8C9B03326723}" srcOrd="0" destOrd="0" presId="urn:microsoft.com/office/officeart/2005/8/layout/lProcess2"/>
    <dgm:cxn modelId="{EF8B354C-FEFB-BC40-8EDE-93B132C47991}" type="presOf" srcId="{29BF8963-ED49-B244-B05A-2A778D0B08E3}" destId="{CD64DBE2-EC6E-F845-8E52-05F5C3DFA33B}" srcOrd="0" destOrd="0" presId="urn:microsoft.com/office/officeart/2005/8/layout/lProcess2"/>
    <dgm:cxn modelId="{C4214C71-C334-5A4C-BB6F-AABE998891C6}" srcId="{BC693BE7-F970-7A40-BF90-B368B6844B50}" destId="{29BF8963-ED49-B244-B05A-2A778D0B08E3}" srcOrd="3" destOrd="0" parTransId="{EFB4074F-5259-0942-841D-93B22D694F62}" sibTransId="{10508AEC-41F5-D244-8054-4E6F37E70C6A}"/>
    <dgm:cxn modelId="{E7C80653-33FB-2C43-B0ED-5C98AE2260E7}" type="presOf" srcId="{328217AD-1BDA-F442-8E2B-7C14833AB7CA}" destId="{03BC33EB-1B43-0140-A372-EE4A1C5ECF76}" srcOrd="0" destOrd="0" presId="urn:microsoft.com/office/officeart/2005/8/layout/lProcess2"/>
    <dgm:cxn modelId="{1384F954-73DB-8740-96EF-BDD945E2CC35}" type="presOf" srcId="{BC693BE7-F970-7A40-BF90-B368B6844B50}" destId="{7A9D84F4-B3F7-E643-8EDD-9EB9E98D8825}" srcOrd="1" destOrd="0" presId="urn:microsoft.com/office/officeart/2005/8/layout/lProcess2"/>
    <dgm:cxn modelId="{D57E3A7C-D687-F649-8209-A0EC0F59F123}" srcId="{8C7D7458-AB88-FC43-B40D-280292CE9DA4}" destId="{BC693BE7-F970-7A40-BF90-B368B6844B50}" srcOrd="0" destOrd="0" parTransId="{7AD9D8A7-3E44-7848-9588-69B3A96AE2A7}" sibTransId="{31727078-7B87-6F4E-90ED-8C52960453CF}"/>
    <dgm:cxn modelId="{CCBF0689-F19A-7F4A-B0EA-FA9BDA0A820C}" srcId="{BC693BE7-F970-7A40-BF90-B368B6844B50}" destId="{AD7BF885-83BA-C74F-9B95-3138578E7F2C}" srcOrd="1" destOrd="0" parTransId="{8F345164-A398-2B44-B949-20E38E498360}" sibTransId="{6A44366D-A45A-0544-9BC0-487F00B1B754}"/>
    <dgm:cxn modelId="{8F8E188C-BC3C-AE4F-BE98-A284F99D2107}" type="presOf" srcId="{DFA50AA5-DA61-5C45-983B-2C945F0A33DA}" destId="{C962ABD6-E407-2F42-873B-7B27ED2C0E4D}" srcOrd="0" destOrd="0" presId="urn:microsoft.com/office/officeart/2005/8/layout/lProcess2"/>
    <dgm:cxn modelId="{ACDE4392-B1AC-884A-BE80-3C8971A4EC5E}" srcId="{BC693BE7-F970-7A40-BF90-B368B6844B50}" destId="{DFA50AA5-DA61-5C45-983B-2C945F0A33DA}" srcOrd="2" destOrd="0" parTransId="{51F503E2-A913-1949-99C2-8BA6BAAD4CA4}" sibTransId="{329830B1-26F0-2244-A451-24C9450EEDEF}"/>
    <dgm:cxn modelId="{564101C7-DDDE-554E-965B-61605D80A7C1}" type="presOf" srcId="{83D8D577-81CC-1E4F-A42C-F55500C593A0}" destId="{B5426FD9-E3C6-7543-99E1-6B95996EF40D}" srcOrd="0" destOrd="0" presId="urn:microsoft.com/office/officeart/2005/8/layout/lProcess2"/>
    <dgm:cxn modelId="{73CA00CF-FCAC-0B42-A67B-C7386DBFADEE}" srcId="{1DE58B72-33B7-E947-91B5-9FCC18A4D16E}" destId="{328217AD-1BDA-F442-8E2B-7C14833AB7CA}" srcOrd="0" destOrd="0" parTransId="{A138B592-E8EB-704C-BEB2-0BD67BD24ABC}" sibTransId="{E83ADBF6-8F4A-F14D-B09F-263CC771FFBB}"/>
    <dgm:cxn modelId="{9D4553DD-FDCB-9E47-8F10-2B190B089211}" type="presOf" srcId="{767225B8-2EEE-DA45-B456-2D61F7F392C7}" destId="{DD989781-6F91-884E-B671-BCA33765CC60}" srcOrd="0" destOrd="0" presId="urn:microsoft.com/office/officeart/2005/8/layout/lProcess2"/>
    <dgm:cxn modelId="{38D497DD-026E-0948-B5D7-8D0D816552A7}" type="presOf" srcId="{8C7D7458-AB88-FC43-B40D-280292CE9DA4}" destId="{2FDF5917-B0BD-2C46-AD14-7763E7F4B7BB}" srcOrd="0" destOrd="0" presId="urn:microsoft.com/office/officeart/2005/8/layout/lProcess2"/>
    <dgm:cxn modelId="{50E548F6-705B-DD46-95E9-793E97DE902E}" type="presParOf" srcId="{2FDF5917-B0BD-2C46-AD14-7763E7F4B7BB}" destId="{780B58DE-2BD1-734A-8BF5-E988B03EC43E}" srcOrd="0" destOrd="0" presId="urn:microsoft.com/office/officeart/2005/8/layout/lProcess2"/>
    <dgm:cxn modelId="{C8727CAD-479B-904D-B479-870A08944C3B}" type="presParOf" srcId="{780B58DE-2BD1-734A-8BF5-E988B03EC43E}" destId="{4CC6BD7A-ABE4-6D46-ACB4-DAAE21CD8415}" srcOrd="0" destOrd="0" presId="urn:microsoft.com/office/officeart/2005/8/layout/lProcess2"/>
    <dgm:cxn modelId="{6C34286C-FCB1-1045-8002-74B704FBD491}" type="presParOf" srcId="{780B58DE-2BD1-734A-8BF5-E988B03EC43E}" destId="{7A9D84F4-B3F7-E643-8EDD-9EB9E98D8825}" srcOrd="1" destOrd="0" presId="urn:microsoft.com/office/officeart/2005/8/layout/lProcess2"/>
    <dgm:cxn modelId="{048F326A-0F23-AE48-A1CD-A6E89DF3396F}" type="presParOf" srcId="{780B58DE-2BD1-734A-8BF5-E988B03EC43E}" destId="{1285E592-95EA-1244-ACA1-AB100F2D2FD6}" srcOrd="2" destOrd="0" presId="urn:microsoft.com/office/officeart/2005/8/layout/lProcess2"/>
    <dgm:cxn modelId="{FB60723B-3841-5B45-952D-ACFF05824F1E}" type="presParOf" srcId="{1285E592-95EA-1244-ACA1-AB100F2D2FD6}" destId="{6BC8C696-B1DD-0649-A28C-01F565BDCF1E}" srcOrd="0" destOrd="0" presId="urn:microsoft.com/office/officeart/2005/8/layout/lProcess2"/>
    <dgm:cxn modelId="{7130F9BE-E391-DF41-8609-803A175111A4}" type="presParOf" srcId="{6BC8C696-B1DD-0649-A28C-01F565BDCF1E}" destId="{DD989781-6F91-884E-B671-BCA33765CC60}" srcOrd="0" destOrd="0" presId="urn:microsoft.com/office/officeart/2005/8/layout/lProcess2"/>
    <dgm:cxn modelId="{F966906D-F9C6-CB4F-8831-69C6F6AEC244}" type="presParOf" srcId="{6BC8C696-B1DD-0649-A28C-01F565BDCF1E}" destId="{1EF42AD5-CF5B-B54A-A84B-0CBDD3DB5E04}" srcOrd="1" destOrd="0" presId="urn:microsoft.com/office/officeart/2005/8/layout/lProcess2"/>
    <dgm:cxn modelId="{448D1ED9-88D0-9049-8863-72BC577624FD}" type="presParOf" srcId="{6BC8C696-B1DD-0649-A28C-01F565BDCF1E}" destId="{02A01525-8405-F044-8B45-8C9B03326723}" srcOrd="2" destOrd="0" presId="urn:microsoft.com/office/officeart/2005/8/layout/lProcess2"/>
    <dgm:cxn modelId="{9683E4FB-41B8-594A-92FF-CF3248D1C42D}" type="presParOf" srcId="{6BC8C696-B1DD-0649-A28C-01F565BDCF1E}" destId="{1CDE28BF-567C-7245-812D-4EBDAB773045}" srcOrd="3" destOrd="0" presId="urn:microsoft.com/office/officeart/2005/8/layout/lProcess2"/>
    <dgm:cxn modelId="{D23947AC-7B69-AD47-B00F-E41302BA7C19}" type="presParOf" srcId="{6BC8C696-B1DD-0649-A28C-01F565BDCF1E}" destId="{C962ABD6-E407-2F42-873B-7B27ED2C0E4D}" srcOrd="4" destOrd="0" presId="urn:microsoft.com/office/officeart/2005/8/layout/lProcess2"/>
    <dgm:cxn modelId="{4AAC9249-5169-9941-887F-75D42BD45B0A}" type="presParOf" srcId="{6BC8C696-B1DD-0649-A28C-01F565BDCF1E}" destId="{7534DBA2-C09A-2A49-98B0-F57F87A85D26}" srcOrd="5" destOrd="0" presId="urn:microsoft.com/office/officeart/2005/8/layout/lProcess2"/>
    <dgm:cxn modelId="{61EC42D6-4757-4840-B46D-F38A40274494}" type="presParOf" srcId="{6BC8C696-B1DD-0649-A28C-01F565BDCF1E}" destId="{CD64DBE2-EC6E-F845-8E52-05F5C3DFA33B}" srcOrd="6" destOrd="0" presId="urn:microsoft.com/office/officeart/2005/8/layout/lProcess2"/>
    <dgm:cxn modelId="{845D012B-5BC0-1647-9A3D-F29666DA2FAE}" type="presParOf" srcId="{2FDF5917-B0BD-2C46-AD14-7763E7F4B7BB}" destId="{52863025-7E65-5340-810D-5D29997E3E99}" srcOrd="1" destOrd="0" presId="urn:microsoft.com/office/officeart/2005/8/layout/lProcess2"/>
    <dgm:cxn modelId="{DE6C17AE-A122-9145-9853-F3CF173D8364}" type="presParOf" srcId="{2FDF5917-B0BD-2C46-AD14-7763E7F4B7BB}" destId="{BDCAB2D7-DBC8-6A4C-92CC-83B540CFB5B8}" srcOrd="2" destOrd="0" presId="urn:microsoft.com/office/officeart/2005/8/layout/lProcess2"/>
    <dgm:cxn modelId="{C3C7DD5C-49C3-0048-B187-CEB05FD31C8C}" type="presParOf" srcId="{BDCAB2D7-DBC8-6A4C-92CC-83B540CFB5B8}" destId="{1DE9F3E8-C0D9-4447-8F9B-03219E885472}" srcOrd="0" destOrd="0" presId="urn:microsoft.com/office/officeart/2005/8/layout/lProcess2"/>
    <dgm:cxn modelId="{4370A61F-34FE-594B-A7E6-9C7D7BD5EC58}" type="presParOf" srcId="{BDCAB2D7-DBC8-6A4C-92CC-83B540CFB5B8}" destId="{139D59ED-8600-954A-A7B1-EA34AD672EF9}" srcOrd="1" destOrd="0" presId="urn:microsoft.com/office/officeart/2005/8/layout/lProcess2"/>
    <dgm:cxn modelId="{9B664F21-9F3E-CD46-BC19-5D3B82C7B6BE}" type="presParOf" srcId="{BDCAB2D7-DBC8-6A4C-92CC-83B540CFB5B8}" destId="{A9377FE2-64EA-DE4B-998E-2F9FB837282E}" srcOrd="2" destOrd="0" presId="urn:microsoft.com/office/officeart/2005/8/layout/lProcess2"/>
    <dgm:cxn modelId="{541D21ED-FCDC-C140-94D0-DEF3E5F06CA7}" type="presParOf" srcId="{A9377FE2-64EA-DE4B-998E-2F9FB837282E}" destId="{144CDE3A-7F70-024F-AE64-2CB93ECE2FD9}" srcOrd="0" destOrd="0" presId="urn:microsoft.com/office/officeart/2005/8/layout/lProcess2"/>
    <dgm:cxn modelId="{AEEDE9CF-8877-5D41-BBA7-CBF971F0D9F8}" type="presParOf" srcId="{144CDE3A-7F70-024F-AE64-2CB93ECE2FD9}" destId="{03BC33EB-1B43-0140-A372-EE4A1C5ECF76}" srcOrd="0" destOrd="0" presId="urn:microsoft.com/office/officeart/2005/8/layout/lProcess2"/>
    <dgm:cxn modelId="{2C4C0774-054B-484F-9E16-41CEAE4E7C80}" type="presParOf" srcId="{144CDE3A-7F70-024F-AE64-2CB93ECE2FD9}" destId="{C5442B89-CC7F-4040-ADC5-9393FDF49AA2}" srcOrd="1" destOrd="0" presId="urn:microsoft.com/office/officeart/2005/8/layout/lProcess2"/>
    <dgm:cxn modelId="{5B99DA36-0F1B-A545-B84E-7AA31CF5EB55}" type="presParOf" srcId="{144CDE3A-7F70-024F-AE64-2CB93ECE2FD9}" destId="{B5426FD9-E3C6-7543-99E1-6B95996EF40D}"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209D72-1659-7C42-A0A8-333D4EE7C175}"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US"/>
        </a:p>
      </dgm:t>
    </dgm:pt>
    <dgm:pt modelId="{E09B95D6-2A42-4346-9C52-39BB66C493C9}">
      <dgm:prSet custT="1"/>
      <dgm:spPr/>
      <dgm:t>
        <a:bodyPr/>
        <a:lstStyle/>
        <a:p>
          <a:r>
            <a:rPr lang="en-US" sz="2100" b="0" i="0"/>
            <a:t>TRADITIONAL ENTITIES Hak suara sebagai faktor dominan, maka pihak pemilik hak suara yg cukup untuk menentukan kebijakan operasi dan keuangan investee merupakan pihak yang mengendalikan investee [pemegang hak suara mayoritas]</a:t>
          </a:r>
          <a:endParaRPr lang="en-ID" sz="2100"/>
        </a:p>
      </dgm:t>
    </dgm:pt>
    <dgm:pt modelId="{61273522-8D53-DF46-81D0-9B0CE6F51493}" type="parTrans" cxnId="{1EEE4084-4A05-7F42-9499-3414C4D23701}">
      <dgm:prSet/>
      <dgm:spPr/>
      <dgm:t>
        <a:bodyPr/>
        <a:lstStyle/>
        <a:p>
          <a:endParaRPr lang="en-US" sz="1400"/>
        </a:p>
      </dgm:t>
    </dgm:pt>
    <dgm:pt modelId="{32AEBD65-941C-324B-B7D5-2F96880602DF}" type="sibTrans" cxnId="{1EEE4084-4A05-7F42-9499-3414C4D23701}">
      <dgm:prSet/>
      <dgm:spPr/>
      <dgm:t>
        <a:bodyPr/>
        <a:lstStyle/>
        <a:p>
          <a:endParaRPr lang="en-US" sz="1400"/>
        </a:p>
      </dgm:t>
    </dgm:pt>
    <dgm:pt modelId="{D3BB0F0E-A75E-BF4F-9878-185F9A877055}">
      <dgm:prSet custT="1"/>
      <dgm:spPr/>
      <dgm:t>
        <a:bodyPr/>
        <a:lstStyle/>
        <a:p>
          <a:r>
            <a:rPr lang="en-US" sz="2100" b="0" i="0"/>
            <a:t>STRUCTURED ENTITIES Hak suara bukan faktor dominan [hak suara hanya terkait tujuan administratif] </a:t>
          </a:r>
          <a:endParaRPr lang="en-ID" sz="2100"/>
        </a:p>
      </dgm:t>
    </dgm:pt>
    <dgm:pt modelId="{145487C8-E040-584A-8C1F-E33312D98065}" type="parTrans" cxnId="{6EA7A5CE-DEBC-154E-A7D1-B84B95AD77E0}">
      <dgm:prSet/>
      <dgm:spPr/>
      <dgm:t>
        <a:bodyPr/>
        <a:lstStyle/>
        <a:p>
          <a:endParaRPr lang="en-US" sz="1400"/>
        </a:p>
      </dgm:t>
    </dgm:pt>
    <dgm:pt modelId="{FC078815-3F47-0E4C-8A23-35EC16905631}" type="sibTrans" cxnId="{6EA7A5CE-DEBC-154E-A7D1-B84B95AD77E0}">
      <dgm:prSet/>
      <dgm:spPr/>
      <dgm:t>
        <a:bodyPr/>
        <a:lstStyle/>
        <a:p>
          <a:endParaRPr lang="en-US" sz="1400"/>
        </a:p>
      </dgm:t>
    </dgm:pt>
    <dgm:pt modelId="{6BE663BB-0099-234F-B358-12D373DB1643}">
      <dgm:prSet custT="1"/>
      <dgm:spPr/>
      <dgm:t>
        <a:bodyPr/>
        <a:lstStyle/>
        <a:p>
          <a:r>
            <a:rPr lang="en-US" sz="2000" b="0" i="0" dirty="0" err="1"/>
            <a:t>Hak</a:t>
          </a:r>
          <a:r>
            <a:rPr lang="en-US" sz="2000" b="0" i="0" dirty="0"/>
            <a:t> </a:t>
          </a:r>
          <a:r>
            <a:rPr lang="en-US" sz="2000" b="0" i="0" dirty="0" err="1"/>
            <a:t>suara</a:t>
          </a:r>
          <a:endParaRPr lang="en-ID" sz="2000" dirty="0"/>
        </a:p>
      </dgm:t>
    </dgm:pt>
    <dgm:pt modelId="{9EF2036C-3547-BF45-8C78-0C3C0422C4AF}" type="parTrans" cxnId="{5BB0E518-9D76-9245-8461-F09A779B11FA}">
      <dgm:prSet/>
      <dgm:spPr/>
      <dgm:t>
        <a:bodyPr/>
        <a:lstStyle/>
        <a:p>
          <a:endParaRPr lang="en-US" sz="1400"/>
        </a:p>
      </dgm:t>
    </dgm:pt>
    <dgm:pt modelId="{715C8984-533B-B743-951B-640528EFA90B}" type="sibTrans" cxnId="{5BB0E518-9D76-9245-8461-F09A779B11FA}">
      <dgm:prSet/>
      <dgm:spPr/>
      <dgm:t>
        <a:bodyPr/>
        <a:lstStyle/>
        <a:p>
          <a:endParaRPr lang="en-US" sz="1400"/>
        </a:p>
      </dgm:t>
    </dgm:pt>
    <dgm:pt modelId="{57BCDD49-92F4-8D4E-972B-2BD69025E454}">
      <dgm:prSet custT="1"/>
      <dgm:spPr/>
      <dgm:t>
        <a:bodyPr/>
        <a:lstStyle/>
        <a:p>
          <a:r>
            <a:rPr lang="en-US" sz="2000" b="0" i="0" dirty="0" err="1"/>
            <a:t>Risiko</a:t>
          </a:r>
          <a:r>
            <a:rPr lang="en-US" sz="2000" b="0" i="0" dirty="0"/>
            <a:t> </a:t>
          </a:r>
          <a:r>
            <a:rPr lang="en-US" sz="2000" b="0" i="0" dirty="0" err="1"/>
            <a:t>terhadap</a:t>
          </a:r>
          <a:r>
            <a:rPr lang="en-US" sz="2000" b="0" i="0" dirty="0"/>
            <a:t> investor [</a:t>
          </a:r>
          <a:r>
            <a:rPr lang="en-US" sz="2000" b="0" i="0" dirty="0" err="1"/>
            <a:t>desain</a:t>
          </a:r>
          <a:r>
            <a:rPr lang="en-US" sz="2000" b="0" i="0" dirty="0"/>
            <a:t> </a:t>
          </a:r>
          <a:r>
            <a:rPr lang="en-US" sz="2000" b="0" i="0" dirty="0" err="1"/>
            <a:t>paparan</a:t>
          </a:r>
          <a:r>
            <a:rPr lang="en-US" sz="2000" b="0" i="0" dirty="0"/>
            <a:t>, </a:t>
          </a:r>
          <a:r>
            <a:rPr lang="en-US" sz="2000" b="0" i="0" dirty="0" err="1"/>
            <a:t>desain</a:t>
          </a:r>
          <a:r>
            <a:rPr lang="en-US" sz="2000" b="0" i="0" dirty="0"/>
            <a:t> </a:t>
          </a:r>
          <a:r>
            <a:rPr lang="en-US" sz="2000" b="0" i="0" dirty="0" err="1"/>
            <a:t>pihak</a:t>
          </a:r>
          <a:r>
            <a:rPr lang="en-US" sz="2000" b="0" i="0" dirty="0"/>
            <a:t> </a:t>
          </a:r>
          <a:r>
            <a:rPr lang="en-US" sz="2000" b="0" i="0" dirty="0" err="1"/>
            <a:t>yg</a:t>
          </a:r>
          <a:r>
            <a:rPr lang="en-US" sz="2000" b="0" i="0" dirty="0"/>
            <a:t> </a:t>
          </a:r>
          <a:r>
            <a:rPr lang="en-US" sz="2000" b="0" i="0" dirty="0" err="1"/>
            <a:t>terpapar</a:t>
          </a:r>
          <a:r>
            <a:rPr lang="en-US" sz="2000" b="0" i="0" dirty="0"/>
            <a:t>, dan </a:t>
          </a:r>
          <a:r>
            <a:rPr lang="en-US" sz="2000" b="0" i="0" dirty="0" err="1"/>
            <a:t>apakah</a:t>
          </a:r>
          <a:r>
            <a:rPr lang="en-US" sz="2000" b="0" i="0" dirty="0"/>
            <a:t> investor </a:t>
          </a:r>
          <a:r>
            <a:rPr lang="en-US" sz="2000" b="0" i="0" dirty="0" err="1"/>
            <a:t>terpapar</a:t>
          </a:r>
          <a:r>
            <a:rPr lang="en-US" sz="2000" b="0" i="0" dirty="0"/>
            <a:t> </a:t>
          </a:r>
          <a:r>
            <a:rPr lang="en-US" sz="2000" b="0" i="0" dirty="0" err="1"/>
            <a:t>risiko</a:t>
          </a:r>
          <a:r>
            <a:rPr lang="en-US" sz="2000" b="0" i="0" dirty="0"/>
            <a:t> </a:t>
          </a:r>
          <a:r>
            <a:rPr lang="en-US" sz="2000" b="0" i="0" dirty="0" err="1"/>
            <a:t>tsb</a:t>
          </a:r>
          <a:r>
            <a:rPr lang="en-US" sz="2000" b="0" i="0" dirty="0"/>
            <a:t>] </a:t>
          </a:r>
          <a:endParaRPr lang="en-ID" sz="2000" dirty="0"/>
        </a:p>
      </dgm:t>
    </dgm:pt>
    <dgm:pt modelId="{EED02039-D37F-C847-8AB4-7A5E36ADBC5A}" type="parTrans" cxnId="{CB50D9D4-7879-9849-8A4E-BEFA6E04523E}">
      <dgm:prSet/>
      <dgm:spPr/>
      <dgm:t>
        <a:bodyPr/>
        <a:lstStyle/>
        <a:p>
          <a:endParaRPr lang="en-US" sz="1400"/>
        </a:p>
      </dgm:t>
    </dgm:pt>
    <dgm:pt modelId="{10F08C19-67B6-4E46-8783-764092DC9D8B}" type="sibTrans" cxnId="{CB50D9D4-7879-9849-8A4E-BEFA6E04523E}">
      <dgm:prSet/>
      <dgm:spPr/>
      <dgm:t>
        <a:bodyPr/>
        <a:lstStyle/>
        <a:p>
          <a:endParaRPr lang="en-US" sz="1400"/>
        </a:p>
      </dgm:t>
    </dgm:pt>
    <dgm:pt modelId="{4FFF8433-E7AF-0040-BD77-ED6953D29A30}" type="pres">
      <dgm:prSet presAssocID="{BD209D72-1659-7C42-A0A8-333D4EE7C175}" presName="linear" presStyleCnt="0">
        <dgm:presLayoutVars>
          <dgm:animLvl val="lvl"/>
          <dgm:resizeHandles val="exact"/>
        </dgm:presLayoutVars>
      </dgm:prSet>
      <dgm:spPr/>
    </dgm:pt>
    <dgm:pt modelId="{C45EB609-C056-1F43-AA7D-89C79FACBF04}" type="pres">
      <dgm:prSet presAssocID="{E09B95D6-2A42-4346-9C52-39BB66C493C9}" presName="parentText" presStyleLbl="node1" presStyleIdx="0" presStyleCnt="2">
        <dgm:presLayoutVars>
          <dgm:chMax val="0"/>
          <dgm:bulletEnabled val="1"/>
        </dgm:presLayoutVars>
      </dgm:prSet>
      <dgm:spPr/>
    </dgm:pt>
    <dgm:pt modelId="{107A3898-7BB7-4548-96DD-E92F90826FC6}" type="pres">
      <dgm:prSet presAssocID="{32AEBD65-941C-324B-B7D5-2F96880602DF}" presName="spacer" presStyleCnt="0"/>
      <dgm:spPr/>
    </dgm:pt>
    <dgm:pt modelId="{824E5AD2-F06E-1F48-95F4-25E3ACAB6DE7}" type="pres">
      <dgm:prSet presAssocID="{D3BB0F0E-A75E-BF4F-9878-185F9A877055}" presName="parentText" presStyleLbl="node1" presStyleIdx="1" presStyleCnt="2">
        <dgm:presLayoutVars>
          <dgm:chMax val="0"/>
          <dgm:bulletEnabled val="1"/>
        </dgm:presLayoutVars>
      </dgm:prSet>
      <dgm:spPr/>
    </dgm:pt>
    <dgm:pt modelId="{62A5BA2E-7EF0-4244-983F-796226D06941}" type="pres">
      <dgm:prSet presAssocID="{D3BB0F0E-A75E-BF4F-9878-185F9A877055}" presName="childText" presStyleLbl="revTx" presStyleIdx="0" presStyleCnt="1">
        <dgm:presLayoutVars>
          <dgm:bulletEnabled val="1"/>
        </dgm:presLayoutVars>
      </dgm:prSet>
      <dgm:spPr/>
    </dgm:pt>
  </dgm:ptLst>
  <dgm:cxnLst>
    <dgm:cxn modelId="{5BB0E518-9D76-9245-8461-F09A779B11FA}" srcId="{D3BB0F0E-A75E-BF4F-9878-185F9A877055}" destId="{6BE663BB-0099-234F-B358-12D373DB1643}" srcOrd="0" destOrd="0" parTransId="{9EF2036C-3547-BF45-8C78-0C3C0422C4AF}" sibTransId="{715C8984-533B-B743-951B-640528EFA90B}"/>
    <dgm:cxn modelId="{52AA3D34-4D20-CF40-AC3C-76A271ABD196}" type="presOf" srcId="{D3BB0F0E-A75E-BF4F-9878-185F9A877055}" destId="{824E5AD2-F06E-1F48-95F4-25E3ACAB6DE7}" srcOrd="0" destOrd="0" presId="urn:microsoft.com/office/officeart/2005/8/layout/vList2"/>
    <dgm:cxn modelId="{7437575D-23EB-7E4E-814B-C0189576013C}" type="presOf" srcId="{57BCDD49-92F4-8D4E-972B-2BD69025E454}" destId="{62A5BA2E-7EF0-4244-983F-796226D06941}" srcOrd="0" destOrd="1" presId="urn:microsoft.com/office/officeart/2005/8/layout/vList2"/>
    <dgm:cxn modelId="{6AD5C245-5BC8-FB4A-A5D2-58FAA70A255A}" type="presOf" srcId="{6BE663BB-0099-234F-B358-12D373DB1643}" destId="{62A5BA2E-7EF0-4244-983F-796226D06941}" srcOrd="0" destOrd="0" presId="urn:microsoft.com/office/officeart/2005/8/layout/vList2"/>
    <dgm:cxn modelId="{1EEE4084-4A05-7F42-9499-3414C4D23701}" srcId="{BD209D72-1659-7C42-A0A8-333D4EE7C175}" destId="{E09B95D6-2A42-4346-9C52-39BB66C493C9}" srcOrd="0" destOrd="0" parTransId="{61273522-8D53-DF46-81D0-9B0CE6F51493}" sibTransId="{32AEBD65-941C-324B-B7D5-2F96880602DF}"/>
    <dgm:cxn modelId="{6EA7A5CE-DEBC-154E-A7D1-B84B95AD77E0}" srcId="{BD209D72-1659-7C42-A0A8-333D4EE7C175}" destId="{D3BB0F0E-A75E-BF4F-9878-185F9A877055}" srcOrd="1" destOrd="0" parTransId="{145487C8-E040-584A-8C1F-E33312D98065}" sibTransId="{FC078815-3F47-0E4C-8A23-35EC16905631}"/>
    <dgm:cxn modelId="{CB50D9D4-7879-9849-8A4E-BEFA6E04523E}" srcId="{D3BB0F0E-A75E-BF4F-9878-185F9A877055}" destId="{57BCDD49-92F4-8D4E-972B-2BD69025E454}" srcOrd="1" destOrd="0" parTransId="{EED02039-D37F-C847-8AB4-7A5E36ADBC5A}" sibTransId="{10F08C19-67B6-4E46-8783-764092DC9D8B}"/>
    <dgm:cxn modelId="{DA9DCBD5-7EFF-2D46-80C8-4EEEF848FCFC}" type="presOf" srcId="{E09B95D6-2A42-4346-9C52-39BB66C493C9}" destId="{C45EB609-C056-1F43-AA7D-89C79FACBF04}" srcOrd="0" destOrd="0" presId="urn:microsoft.com/office/officeart/2005/8/layout/vList2"/>
    <dgm:cxn modelId="{8EBDADEF-EFB8-9E47-9DFF-021AA5686692}" type="presOf" srcId="{BD209D72-1659-7C42-A0A8-333D4EE7C175}" destId="{4FFF8433-E7AF-0040-BD77-ED6953D29A30}" srcOrd="0" destOrd="0" presId="urn:microsoft.com/office/officeart/2005/8/layout/vList2"/>
    <dgm:cxn modelId="{1EB5C7E3-95F8-A043-95B1-B252CE6E24C8}" type="presParOf" srcId="{4FFF8433-E7AF-0040-BD77-ED6953D29A30}" destId="{C45EB609-C056-1F43-AA7D-89C79FACBF04}" srcOrd="0" destOrd="0" presId="urn:microsoft.com/office/officeart/2005/8/layout/vList2"/>
    <dgm:cxn modelId="{C41E46F5-DE04-0F4A-8566-07E59C7E0C8E}" type="presParOf" srcId="{4FFF8433-E7AF-0040-BD77-ED6953D29A30}" destId="{107A3898-7BB7-4548-96DD-E92F90826FC6}" srcOrd="1" destOrd="0" presId="urn:microsoft.com/office/officeart/2005/8/layout/vList2"/>
    <dgm:cxn modelId="{FEF6A566-DEF9-D446-A2C5-5E8114D23D47}" type="presParOf" srcId="{4FFF8433-E7AF-0040-BD77-ED6953D29A30}" destId="{824E5AD2-F06E-1F48-95F4-25E3ACAB6DE7}" srcOrd="2" destOrd="0" presId="urn:microsoft.com/office/officeart/2005/8/layout/vList2"/>
    <dgm:cxn modelId="{0E5D72BB-4D4A-FA47-8041-631C2CD015CB}" type="presParOf" srcId="{4FFF8433-E7AF-0040-BD77-ED6953D29A30}" destId="{62A5BA2E-7EF0-4244-983F-796226D0694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D88E42A-DB0E-3D47-A622-6740316C9672}" type="doc">
      <dgm:prSet loTypeId="urn:microsoft.com/office/officeart/2005/8/layout/vList2" loCatId="list" qsTypeId="urn:microsoft.com/office/officeart/2005/8/quickstyle/simple1" qsCatId="simple" csTypeId="urn:microsoft.com/office/officeart/2005/8/colors/accent6_1" csCatId="accent6" phldr="1"/>
      <dgm:spPr/>
      <dgm:t>
        <a:bodyPr/>
        <a:lstStyle/>
        <a:p>
          <a:endParaRPr lang="en-US"/>
        </a:p>
      </dgm:t>
    </dgm:pt>
    <dgm:pt modelId="{360E947B-DAA0-AF4A-9C30-F62E17DFEF27}">
      <dgm:prSet custT="1">
        <dgm:style>
          <a:lnRef idx="2">
            <a:schemeClr val="accent5">
              <a:shade val="50000"/>
            </a:schemeClr>
          </a:lnRef>
          <a:fillRef idx="1">
            <a:schemeClr val="accent5"/>
          </a:fillRef>
          <a:effectRef idx="0">
            <a:schemeClr val="accent5"/>
          </a:effectRef>
          <a:fontRef idx="minor">
            <a:schemeClr val="lt1"/>
          </a:fontRef>
        </dgm:style>
      </dgm:prSet>
      <dgm:spPr>
        <a:ln/>
      </dgm:spPr>
      <dgm:t>
        <a:bodyPr/>
        <a:lstStyle/>
        <a:p>
          <a:r>
            <a:rPr lang="en-US" sz="2000" dirty="0" err="1">
              <a:solidFill>
                <a:schemeClr val="bg1"/>
              </a:solidFill>
            </a:rPr>
            <a:t>Hak</a:t>
          </a:r>
          <a:r>
            <a:rPr lang="en-US" sz="2000" dirty="0">
              <a:solidFill>
                <a:schemeClr val="bg1"/>
              </a:solidFill>
            </a:rPr>
            <a:t> </a:t>
          </a:r>
          <a:r>
            <a:rPr lang="en-US" sz="2000" dirty="0" err="1">
              <a:solidFill>
                <a:schemeClr val="bg1"/>
              </a:solidFill>
            </a:rPr>
            <a:t>Suara</a:t>
          </a:r>
          <a:endParaRPr lang="en-ID" sz="2000" dirty="0">
            <a:solidFill>
              <a:schemeClr val="bg1"/>
            </a:solidFill>
          </a:endParaRPr>
        </a:p>
      </dgm:t>
    </dgm:pt>
    <dgm:pt modelId="{59756363-071A-3A47-A3BD-C6B8E802F2B5}" type="parTrans" cxnId="{9C46F14F-1B79-BF48-8ACC-73720C99D760}">
      <dgm:prSet/>
      <dgm:spPr/>
      <dgm:t>
        <a:bodyPr/>
        <a:lstStyle/>
        <a:p>
          <a:endParaRPr lang="en-US" sz="2000">
            <a:solidFill>
              <a:schemeClr val="bg1"/>
            </a:solidFill>
          </a:endParaRPr>
        </a:p>
      </dgm:t>
    </dgm:pt>
    <dgm:pt modelId="{C35F81D6-428D-584F-8007-A0BD40C2660C}" type="sibTrans" cxnId="{9C46F14F-1B79-BF48-8ACC-73720C99D760}">
      <dgm:prSet/>
      <dgm:spPr/>
      <dgm:t>
        <a:bodyPr/>
        <a:lstStyle/>
        <a:p>
          <a:endParaRPr lang="en-US" sz="2000">
            <a:solidFill>
              <a:schemeClr val="bg1"/>
            </a:solidFill>
          </a:endParaRPr>
        </a:p>
      </dgm:t>
    </dgm:pt>
    <dgm:pt modelId="{B549B13B-4C1E-3E49-959E-B94A425EC495}">
      <dgm:prSet custT="1">
        <dgm:style>
          <a:lnRef idx="2">
            <a:schemeClr val="accent2">
              <a:shade val="50000"/>
            </a:schemeClr>
          </a:lnRef>
          <a:fillRef idx="1">
            <a:schemeClr val="accent2"/>
          </a:fillRef>
          <a:effectRef idx="0">
            <a:schemeClr val="accent2"/>
          </a:effectRef>
          <a:fontRef idx="minor">
            <a:schemeClr val="lt1"/>
          </a:fontRef>
        </dgm:style>
      </dgm:prSet>
      <dgm:spPr>
        <a:ln/>
      </dgm:spPr>
      <dgm:t>
        <a:bodyPr/>
        <a:lstStyle/>
        <a:p>
          <a:r>
            <a:rPr lang="en-US" sz="2000" dirty="0" err="1">
              <a:solidFill>
                <a:schemeClr val="bg1"/>
              </a:solidFill>
            </a:rPr>
            <a:t>Hak</a:t>
          </a:r>
          <a:r>
            <a:rPr lang="en-US" sz="2000" dirty="0">
              <a:solidFill>
                <a:schemeClr val="bg1"/>
              </a:solidFill>
            </a:rPr>
            <a:t> </a:t>
          </a:r>
          <a:r>
            <a:rPr lang="en-US" sz="2000" dirty="0" err="1">
              <a:solidFill>
                <a:schemeClr val="bg1"/>
              </a:solidFill>
            </a:rPr>
            <a:t>menunjuk</a:t>
          </a:r>
          <a:r>
            <a:rPr lang="en-US" sz="2000" dirty="0">
              <a:solidFill>
                <a:schemeClr val="bg1"/>
              </a:solidFill>
            </a:rPr>
            <a:t>, </a:t>
          </a:r>
          <a:r>
            <a:rPr lang="en-US" sz="2000" dirty="0" err="1">
              <a:solidFill>
                <a:schemeClr val="bg1"/>
              </a:solidFill>
            </a:rPr>
            <a:t>memindah-tugaskan</a:t>
          </a:r>
          <a:r>
            <a:rPr lang="en-US" sz="2000" dirty="0">
              <a:solidFill>
                <a:schemeClr val="bg1"/>
              </a:solidFill>
            </a:rPr>
            <a:t>, </a:t>
          </a:r>
          <a:r>
            <a:rPr lang="en-US" sz="2000" dirty="0" err="1">
              <a:solidFill>
                <a:schemeClr val="bg1"/>
              </a:solidFill>
            </a:rPr>
            <a:t>atau</a:t>
          </a:r>
          <a:r>
            <a:rPr lang="en-US" sz="2000" dirty="0">
              <a:solidFill>
                <a:schemeClr val="bg1"/>
              </a:solidFill>
            </a:rPr>
            <a:t> </a:t>
          </a:r>
          <a:r>
            <a:rPr lang="en-US" sz="2000" dirty="0" err="1">
              <a:solidFill>
                <a:schemeClr val="bg1"/>
              </a:solidFill>
            </a:rPr>
            <a:t>mengganti</a:t>
          </a:r>
          <a:r>
            <a:rPr lang="en-US" sz="2000" dirty="0">
              <a:solidFill>
                <a:schemeClr val="bg1"/>
              </a:solidFill>
            </a:rPr>
            <a:t> </a:t>
          </a:r>
          <a:r>
            <a:rPr lang="en-US" sz="2000" dirty="0" err="1">
              <a:solidFill>
                <a:schemeClr val="bg1"/>
              </a:solidFill>
            </a:rPr>
            <a:t>personil</a:t>
          </a:r>
          <a:r>
            <a:rPr lang="en-US" sz="2000" dirty="0">
              <a:solidFill>
                <a:schemeClr val="bg1"/>
              </a:solidFill>
            </a:rPr>
            <a:t> </a:t>
          </a:r>
          <a:r>
            <a:rPr lang="en-US" sz="2000" dirty="0" err="1">
              <a:solidFill>
                <a:schemeClr val="bg1"/>
              </a:solidFill>
            </a:rPr>
            <a:t>manajemen</a:t>
          </a:r>
          <a:r>
            <a:rPr lang="en-US" sz="2000" dirty="0">
              <a:solidFill>
                <a:schemeClr val="bg1"/>
              </a:solidFill>
            </a:rPr>
            <a:t> </a:t>
          </a:r>
          <a:r>
            <a:rPr lang="en-US" sz="2000" dirty="0" err="1">
              <a:solidFill>
                <a:schemeClr val="bg1"/>
              </a:solidFill>
            </a:rPr>
            <a:t>kunci</a:t>
          </a:r>
          <a:r>
            <a:rPr lang="en-US" sz="2000" dirty="0">
              <a:solidFill>
                <a:schemeClr val="bg1"/>
              </a:solidFill>
            </a:rPr>
            <a:t> </a:t>
          </a:r>
          <a:endParaRPr lang="en-ID" sz="2000" dirty="0">
            <a:solidFill>
              <a:schemeClr val="bg1"/>
            </a:solidFill>
          </a:endParaRPr>
        </a:p>
      </dgm:t>
    </dgm:pt>
    <dgm:pt modelId="{47341306-31A4-334D-9E4C-9248B2F56F92}" type="parTrans" cxnId="{02D30D11-2FB4-054A-A3A4-DB368836FD3F}">
      <dgm:prSet/>
      <dgm:spPr/>
      <dgm:t>
        <a:bodyPr/>
        <a:lstStyle/>
        <a:p>
          <a:endParaRPr lang="en-US" sz="2000">
            <a:solidFill>
              <a:schemeClr val="bg1"/>
            </a:solidFill>
          </a:endParaRPr>
        </a:p>
      </dgm:t>
    </dgm:pt>
    <dgm:pt modelId="{3C7B4390-AEB5-6F4A-8275-63F82122E84C}" type="sibTrans" cxnId="{02D30D11-2FB4-054A-A3A4-DB368836FD3F}">
      <dgm:prSet/>
      <dgm:spPr/>
      <dgm:t>
        <a:bodyPr/>
        <a:lstStyle/>
        <a:p>
          <a:endParaRPr lang="en-US" sz="2000">
            <a:solidFill>
              <a:schemeClr val="bg1"/>
            </a:solidFill>
          </a:endParaRPr>
        </a:p>
      </dgm:t>
    </dgm:pt>
    <dgm:pt modelId="{CDD62846-C791-4145-B8E9-496723943B77}">
      <dgm:prSet custT="1">
        <dgm:style>
          <a:lnRef idx="2">
            <a:schemeClr val="accent3">
              <a:shade val="50000"/>
            </a:schemeClr>
          </a:lnRef>
          <a:fillRef idx="1">
            <a:schemeClr val="accent3"/>
          </a:fillRef>
          <a:effectRef idx="0">
            <a:schemeClr val="accent3"/>
          </a:effectRef>
          <a:fontRef idx="minor">
            <a:schemeClr val="lt1"/>
          </a:fontRef>
        </dgm:style>
      </dgm:prSet>
      <dgm:spPr>
        <a:ln/>
      </dgm:spPr>
      <dgm:t>
        <a:bodyPr/>
        <a:lstStyle/>
        <a:p>
          <a:r>
            <a:rPr lang="en-US" sz="2000" dirty="0" err="1">
              <a:solidFill>
                <a:schemeClr val="bg1"/>
              </a:solidFill>
            </a:rPr>
            <a:t>Hak</a:t>
          </a:r>
          <a:r>
            <a:rPr lang="en-US" sz="2000" dirty="0">
              <a:solidFill>
                <a:schemeClr val="bg1"/>
              </a:solidFill>
            </a:rPr>
            <a:t> </a:t>
          </a:r>
          <a:r>
            <a:rPr lang="en-US" sz="2000" dirty="0" err="1">
              <a:solidFill>
                <a:schemeClr val="bg1"/>
              </a:solidFill>
            </a:rPr>
            <a:t>menunjuk</a:t>
          </a:r>
          <a:r>
            <a:rPr lang="en-US" sz="2000" dirty="0">
              <a:solidFill>
                <a:schemeClr val="bg1"/>
              </a:solidFill>
            </a:rPr>
            <a:t> </a:t>
          </a:r>
          <a:r>
            <a:rPr lang="en-US" sz="2000" dirty="0" err="1">
              <a:solidFill>
                <a:schemeClr val="bg1"/>
              </a:solidFill>
            </a:rPr>
            <a:t>atau</a:t>
          </a:r>
          <a:r>
            <a:rPr lang="en-US" sz="2000" dirty="0">
              <a:solidFill>
                <a:schemeClr val="bg1"/>
              </a:solidFill>
            </a:rPr>
            <a:t> </a:t>
          </a:r>
          <a:r>
            <a:rPr lang="en-US" sz="2000" dirty="0" err="1">
              <a:solidFill>
                <a:schemeClr val="bg1"/>
              </a:solidFill>
            </a:rPr>
            <a:t>mengganti</a:t>
          </a:r>
          <a:r>
            <a:rPr lang="en-US" sz="2000" dirty="0">
              <a:solidFill>
                <a:schemeClr val="bg1"/>
              </a:solidFill>
            </a:rPr>
            <a:t> </a:t>
          </a:r>
          <a:r>
            <a:rPr lang="en-US" sz="2000" dirty="0" err="1">
              <a:solidFill>
                <a:schemeClr val="bg1"/>
              </a:solidFill>
            </a:rPr>
            <a:t>entitas</a:t>
          </a:r>
          <a:r>
            <a:rPr lang="en-US" sz="2000" dirty="0">
              <a:solidFill>
                <a:schemeClr val="bg1"/>
              </a:solidFill>
            </a:rPr>
            <a:t> lain </a:t>
          </a:r>
          <a:r>
            <a:rPr lang="en-US" sz="2000" dirty="0" err="1">
              <a:solidFill>
                <a:schemeClr val="bg1"/>
              </a:solidFill>
            </a:rPr>
            <a:t>yg</a:t>
          </a:r>
          <a:r>
            <a:rPr lang="en-US" sz="2000" dirty="0">
              <a:solidFill>
                <a:schemeClr val="bg1"/>
              </a:solidFill>
            </a:rPr>
            <a:t> </a:t>
          </a:r>
          <a:r>
            <a:rPr lang="en-US" sz="2000" dirty="0" err="1">
              <a:solidFill>
                <a:schemeClr val="bg1"/>
              </a:solidFill>
            </a:rPr>
            <a:t>mengarahkan</a:t>
          </a:r>
          <a:r>
            <a:rPr lang="en-US" sz="2000" dirty="0">
              <a:solidFill>
                <a:schemeClr val="bg1"/>
              </a:solidFill>
            </a:rPr>
            <a:t> </a:t>
          </a:r>
          <a:r>
            <a:rPr lang="en-US" sz="2000" dirty="0" err="1">
              <a:solidFill>
                <a:schemeClr val="bg1"/>
              </a:solidFill>
            </a:rPr>
            <a:t>aktivitas</a:t>
          </a:r>
          <a:r>
            <a:rPr lang="en-US" sz="2000" dirty="0">
              <a:solidFill>
                <a:schemeClr val="bg1"/>
              </a:solidFill>
            </a:rPr>
            <a:t> </a:t>
          </a:r>
          <a:r>
            <a:rPr lang="en-US" sz="2000" dirty="0" err="1">
              <a:solidFill>
                <a:schemeClr val="bg1"/>
              </a:solidFill>
            </a:rPr>
            <a:t>relevan</a:t>
          </a:r>
          <a:endParaRPr lang="en-ID" sz="2000" dirty="0">
            <a:solidFill>
              <a:schemeClr val="bg1"/>
            </a:solidFill>
          </a:endParaRPr>
        </a:p>
      </dgm:t>
    </dgm:pt>
    <dgm:pt modelId="{1697BF5F-608E-D54A-90E1-A6A21A4E0CBA}" type="parTrans" cxnId="{C2E3A272-D3D5-AB49-A629-9490F70D198D}">
      <dgm:prSet/>
      <dgm:spPr/>
      <dgm:t>
        <a:bodyPr/>
        <a:lstStyle/>
        <a:p>
          <a:endParaRPr lang="en-US" sz="2000">
            <a:solidFill>
              <a:schemeClr val="bg1"/>
            </a:solidFill>
          </a:endParaRPr>
        </a:p>
      </dgm:t>
    </dgm:pt>
    <dgm:pt modelId="{7D92EF6F-28B7-1640-A391-DD3700101402}" type="sibTrans" cxnId="{C2E3A272-D3D5-AB49-A629-9490F70D198D}">
      <dgm:prSet/>
      <dgm:spPr/>
      <dgm:t>
        <a:bodyPr/>
        <a:lstStyle/>
        <a:p>
          <a:endParaRPr lang="en-US" sz="2000">
            <a:solidFill>
              <a:schemeClr val="bg1"/>
            </a:solidFill>
          </a:endParaRPr>
        </a:p>
      </dgm:t>
    </dgm:pt>
    <dgm:pt modelId="{93B69291-E73D-6340-B97A-D2D6F9BA6D88}">
      <dgm:prSet custT="1">
        <dgm:style>
          <a:lnRef idx="2">
            <a:schemeClr val="accent4">
              <a:shade val="50000"/>
            </a:schemeClr>
          </a:lnRef>
          <a:fillRef idx="1">
            <a:schemeClr val="accent4"/>
          </a:fillRef>
          <a:effectRef idx="0">
            <a:schemeClr val="accent4"/>
          </a:effectRef>
          <a:fontRef idx="minor">
            <a:schemeClr val="lt1"/>
          </a:fontRef>
        </dgm:style>
      </dgm:prSet>
      <dgm:spPr>
        <a:ln/>
      </dgm:spPr>
      <dgm:t>
        <a:bodyPr/>
        <a:lstStyle/>
        <a:p>
          <a:r>
            <a:rPr lang="en-US" sz="2000" dirty="0" err="1">
              <a:solidFill>
                <a:schemeClr val="bg1"/>
              </a:solidFill>
            </a:rPr>
            <a:t>Hak</a:t>
          </a:r>
          <a:r>
            <a:rPr lang="en-US" sz="2000" dirty="0">
              <a:solidFill>
                <a:schemeClr val="bg1"/>
              </a:solidFill>
            </a:rPr>
            <a:t> </a:t>
          </a:r>
          <a:r>
            <a:rPr lang="en-US" sz="2000" dirty="0" err="1">
              <a:solidFill>
                <a:schemeClr val="bg1"/>
              </a:solidFill>
            </a:rPr>
            <a:t>mengarahkan</a:t>
          </a:r>
          <a:r>
            <a:rPr lang="en-US" sz="2000" dirty="0">
              <a:solidFill>
                <a:schemeClr val="bg1"/>
              </a:solidFill>
            </a:rPr>
            <a:t> investee </a:t>
          </a:r>
          <a:r>
            <a:rPr lang="en-US" sz="2000" dirty="0" err="1">
              <a:solidFill>
                <a:schemeClr val="bg1"/>
              </a:solidFill>
            </a:rPr>
            <a:t>melakukan</a:t>
          </a:r>
          <a:r>
            <a:rPr lang="en-US" sz="2000" dirty="0">
              <a:solidFill>
                <a:schemeClr val="bg1"/>
              </a:solidFill>
            </a:rPr>
            <a:t> </a:t>
          </a:r>
          <a:r>
            <a:rPr lang="en-US" sz="2000" dirty="0" err="1">
              <a:solidFill>
                <a:schemeClr val="bg1"/>
              </a:solidFill>
            </a:rPr>
            <a:t>atau</a:t>
          </a:r>
          <a:r>
            <a:rPr lang="en-US" sz="2000" dirty="0">
              <a:solidFill>
                <a:schemeClr val="bg1"/>
              </a:solidFill>
            </a:rPr>
            <a:t> </a:t>
          </a:r>
          <a:r>
            <a:rPr lang="en-US" sz="2000" dirty="0" err="1">
              <a:solidFill>
                <a:schemeClr val="bg1"/>
              </a:solidFill>
            </a:rPr>
            <a:t>memveto</a:t>
          </a:r>
          <a:r>
            <a:rPr lang="en-US" sz="2000" dirty="0">
              <a:solidFill>
                <a:schemeClr val="bg1"/>
              </a:solidFill>
            </a:rPr>
            <a:t> </a:t>
          </a:r>
          <a:r>
            <a:rPr lang="en-US" sz="2000" dirty="0" err="1">
              <a:solidFill>
                <a:schemeClr val="bg1"/>
              </a:solidFill>
            </a:rPr>
            <a:t>perubahan</a:t>
          </a:r>
          <a:r>
            <a:rPr lang="en-US" sz="2000" dirty="0">
              <a:solidFill>
                <a:schemeClr val="bg1"/>
              </a:solidFill>
            </a:rPr>
            <a:t> </a:t>
          </a:r>
          <a:r>
            <a:rPr lang="en-US" sz="2000" dirty="0" err="1">
              <a:solidFill>
                <a:schemeClr val="bg1"/>
              </a:solidFill>
            </a:rPr>
            <a:t>terhadap</a:t>
          </a:r>
          <a:r>
            <a:rPr lang="en-US" sz="2000" dirty="0">
              <a:solidFill>
                <a:schemeClr val="bg1"/>
              </a:solidFill>
            </a:rPr>
            <a:t> </a:t>
          </a:r>
          <a:r>
            <a:rPr lang="en-US" sz="2000" dirty="0" err="1">
              <a:solidFill>
                <a:schemeClr val="bg1"/>
              </a:solidFill>
            </a:rPr>
            <a:t>transaksi</a:t>
          </a:r>
          <a:r>
            <a:rPr lang="en-US" sz="2000" dirty="0">
              <a:solidFill>
                <a:schemeClr val="bg1"/>
              </a:solidFill>
            </a:rPr>
            <a:t> </a:t>
          </a:r>
          <a:r>
            <a:rPr lang="en-US" sz="2000" dirty="0" err="1">
              <a:solidFill>
                <a:schemeClr val="bg1"/>
              </a:solidFill>
            </a:rPr>
            <a:t>untuk</a:t>
          </a:r>
          <a:r>
            <a:rPr lang="en-US" sz="2000" dirty="0">
              <a:solidFill>
                <a:schemeClr val="bg1"/>
              </a:solidFill>
            </a:rPr>
            <a:t> </a:t>
          </a:r>
          <a:r>
            <a:rPr lang="en-US" sz="2000" dirty="0" err="1">
              <a:solidFill>
                <a:schemeClr val="bg1"/>
              </a:solidFill>
            </a:rPr>
            <a:t>kepentingan</a:t>
          </a:r>
          <a:r>
            <a:rPr lang="en-US" sz="2000" dirty="0">
              <a:solidFill>
                <a:schemeClr val="bg1"/>
              </a:solidFill>
            </a:rPr>
            <a:t> investor</a:t>
          </a:r>
          <a:endParaRPr lang="en-ID" sz="2000" dirty="0">
            <a:solidFill>
              <a:schemeClr val="bg1"/>
            </a:solidFill>
          </a:endParaRPr>
        </a:p>
      </dgm:t>
    </dgm:pt>
    <dgm:pt modelId="{90B4D681-57C5-1A46-9AF6-5A94A4350628}" type="parTrans" cxnId="{2DEF150A-7A4B-9E4F-99F3-1E38B97E3334}">
      <dgm:prSet/>
      <dgm:spPr/>
      <dgm:t>
        <a:bodyPr/>
        <a:lstStyle/>
        <a:p>
          <a:endParaRPr lang="en-US" sz="2000">
            <a:solidFill>
              <a:schemeClr val="bg1"/>
            </a:solidFill>
          </a:endParaRPr>
        </a:p>
      </dgm:t>
    </dgm:pt>
    <dgm:pt modelId="{CE6D55C8-9F13-354F-AF18-226253557538}" type="sibTrans" cxnId="{2DEF150A-7A4B-9E4F-99F3-1E38B97E3334}">
      <dgm:prSet/>
      <dgm:spPr/>
      <dgm:t>
        <a:bodyPr/>
        <a:lstStyle/>
        <a:p>
          <a:endParaRPr lang="en-US" sz="2000">
            <a:solidFill>
              <a:schemeClr val="bg1"/>
            </a:solidFill>
          </a:endParaRPr>
        </a:p>
      </dgm:t>
    </dgm:pt>
    <dgm:pt modelId="{B8D8A661-4C16-DB49-A190-DD59C4132676}">
      <dgm:prSet custT="1">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sz="2000" dirty="0" err="1">
              <a:solidFill>
                <a:schemeClr val="bg1"/>
              </a:solidFill>
            </a:rPr>
            <a:t>Hak</a:t>
          </a:r>
          <a:r>
            <a:rPr lang="en-US" sz="2000" dirty="0">
              <a:solidFill>
                <a:schemeClr val="bg1"/>
              </a:solidFill>
            </a:rPr>
            <a:t> lain (</a:t>
          </a:r>
          <a:r>
            <a:rPr lang="en-US" sz="2000" dirty="0" err="1">
              <a:solidFill>
                <a:schemeClr val="bg1"/>
              </a:solidFill>
            </a:rPr>
            <a:t>misal</a:t>
          </a:r>
          <a:r>
            <a:rPr lang="en-US" sz="2000" dirty="0">
              <a:solidFill>
                <a:schemeClr val="bg1"/>
              </a:solidFill>
            </a:rPr>
            <a:t> </a:t>
          </a:r>
          <a:r>
            <a:rPr lang="en-US" sz="2000" dirty="0" err="1">
              <a:solidFill>
                <a:schemeClr val="bg1"/>
              </a:solidFill>
            </a:rPr>
            <a:t>hak</a:t>
          </a:r>
          <a:r>
            <a:rPr lang="en-US" sz="2000" dirty="0">
              <a:solidFill>
                <a:schemeClr val="bg1"/>
              </a:solidFill>
            </a:rPr>
            <a:t> </a:t>
          </a:r>
          <a:r>
            <a:rPr lang="en-US" sz="2000" dirty="0" err="1">
              <a:solidFill>
                <a:schemeClr val="bg1"/>
              </a:solidFill>
            </a:rPr>
            <a:t>pengambilan</a:t>
          </a:r>
          <a:r>
            <a:rPr lang="en-US" sz="2000" dirty="0">
              <a:solidFill>
                <a:schemeClr val="bg1"/>
              </a:solidFill>
            </a:rPr>
            <a:t> </a:t>
          </a:r>
          <a:r>
            <a:rPr lang="en-US" sz="2000" dirty="0" err="1">
              <a:solidFill>
                <a:schemeClr val="bg1"/>
              </a:solidFill>
            </a:rPr>
            <a:t>keputusan</a:t>
          </a:r>
          <a:r>
            <a:rPr lang="en-US" sz="2000" dirty="0">
              <a:solidFill>
                <a:schemeClr val="bg1"/>
              </a:solidFill>
            </a:rPr>
            <a:t> </a:t>
          </a:r>
          <a:r>
            <a:rPr lang="en-US" sz="2000" dirty="0" err="1">
              <a:solidFill>
                <a:schemeClr val="bg1"/>
              </a:solidFill>
            </a:rPr>
            <a:t>dalam</a:t>
          </a:r>
          <a:r>
            <a:rPr lang="en-US" sz="2000" dirty="0">
              <a:solidFill>
                <a:schemeClr val="bg1"/>
              </a:solidFill>
            </a:rPr>
            <a:t> </a:t>
          </a:r>
          <a:r>
            <a:rPr lang="en-US" sz="2000" dirty="0" err="1">
              <a:solidFill>
                <a:schemeClr val="bg1"/>
              </a:solidFill>
            </a:rPr>
            <a:t>kontrak</a:t>
          </a:r>
          <a:r>
            <a:rPr lang="en-US" sz="2000" dirty="0">
              <a:solidFill>
                <a:schemeClr val="bg1"/>
              </a:solidFill>
            </a:rPr>
            <a:t> </a:t>
          </a:r>
          <a:r>
            <a:rPr lang="en-US" sz="2000" dirty="0" err="1">
              <a:solidFill>
                <a:schemeClr val="bg1"/>
              </a:solidFill>
            </a:rPr>
            <a:t>manajemen</a:t>
          </a:r>
          <a:r>
            <a:rPr lang="en-US" sz="2000" dirty="0">
              <a:solidFill>
                <a:schemeClr val="bg1"/>
              </a:solidFill>
            </a:rPr>
            <a:t>)</a:t>
          </a:r>
          <a:endParaRPr lang="en-ID" sz="2000" dirty="0">
            <a:solidFill>
              <a:schemeClr val="bg1"/>
            </a:solidFill>
          </a:endParaRPr>
        </a:p>
      </dgm:t>
    </dgm:pt>
    <dgm:pt modelId="{62B1FD62-AC22-6C4E-B366-770628CFEAC7}" type="parTrans" cxnId="{2DE9AB1C-56B0-2F4F-AC2E-36492CC89423}">
      <dgm:prSet/>
      <dgm:spPr/>
      <dgm:t>
        <a:bodyPr/>
        <a:lstStyle/>
        <a:p>
          <a:endParaRPr lang="en-US" sz="2000">
            <a:solidFill>
              <a:schemeClr val="bg1"/>
            </a:solidFill>
          </a:endParaRPr>
        </a:p>
      </dgm:t>
    </dgm:pt>
    <dgm:pt modelId="{7F9A0CDF-6F5D-E346-B153-BED8FF771CEE}" type="sibTrans" cxnId="{2DE9AB1C-56B0-2F4F-AC2E-36492CC89423}">
      <dgm:prSet/>
      <dgm:spPr/>
      <dgm:t>
        <a:bodyPr/>
        <a:lstStyle/>
        <a:p>
          <a:endParaRPr lang="en-US" sz="2000">
            <a:solidFill>
              <a:schemeClr val="bg1"/>
            </a:solidFill>
          </a:endParaRPr>
        </a:p>
      </dgm:t>
    </dgm:pt>
    <dgm:pt modelId="{5436D2B0-10F5-4B94-BFA1-74D041F4C9AB}" type="pres">
      <dgm:prSet presAssocID="{1D88E42A-DB0E-3D47-A622-6740316C9672}" presName="linear" presStyleCnt="0">
        <dgm:presLayoutVars>
          <dgm:animLvl val="lvl"/>
          <dgm:resizeHandles val="exact"/>
        </dgm:presLayoutVars>
      </dgm:prSet>
      <dgm:spPr/>
    </dgm:pt>
    <dgm:pt modelId="{B36371D6-5E3A-4244-BB7D-100FE7258B35}" type="pres">
      <dgm:prSet presAssocID="{360E947B-DAA0-AF4A-9C30-F62E17DFEF27}" presName="parentText" presStyleLbl="node1" presStyleIdx="0" presStyleCnt="5">
        <dgm:presLayoutVars>
          <dgm:chMax val="0"/>
          <dgm:bulletEnabled val="1"/>
        </dgm:presLayoutVars>
      </dgm:prSet>
      <dgm:spPr/>
    </dgm:pt>
    <dgm:pt modelId="{D29A277D-9119-4FEC-B726-B40D1AC17640}" type="pres">
      <dgm:prSet presAssocID="{C35F81D6-428D-584F-8007-A0BD40C2660C}" presName="spacer" presStyleCnt="0"/>
      <dgm:spPr/>
    </dgm:pt>
    <dgm:pt modelId="{645DA425-FB19-4189-AB90-2465406F1E71}" type="pres">
      <dgm:prSet presAssocID="{B549B13B-4C1E-3E49-959E-B94A425EC495}" presName="parentText" presStyleLbl="node1" presStyleIdx="1" presStyleCnt="5">
        <dgm:presLayoutVars>
          <dgm:chMax val="0"/>
          <dgm:bulletEnabled val="1"/>
        </dgm:presLayoutVars>
      </dgm:prSet>
      <dgm:spPr/>
    </dgm:pt>
    <dgm:pt modelId="{56DE6D70-D75C-47D0-AA3B-F59C0CC614F9}" type="pres">
      <dgm:prSet presAssocID="{3C7B4390-AEB5-6F4A-8275-63F82122E84C}" presName="spacer" presStyleCnt="0"/>
      <dgm:spPr/>
    </dgm:pt>
    <dgm:pt modelId="{C7D796B4-CB1B-4E11-9726-72CEFB6A5BC2}" type="pres">
      <dgm:prSet presAssocID="{CDD62846-C791-4145-B8E9-496723943B77}" presName="parentText" presStyleLbl="node1" presStyleIdx="2" presStyleCnt="5">
        <dgm:presLayoutVars>
          <dgm:chMax val="0"/>
          <dgm:bulletEnabled val="1"/>
        </dgm:presLayoutVars>
      </dgm:prSet>
      <dgm:spPr/>
    </dgm:pt>
    <dgm:pt modelId="{6D1761A1-0B54-4B73-BB04-659BA47A4352}" type="pres">
      <dgm:prSet presAssocID="{7D92EF6F-28B7-1640-A391-DD3700101402}" presName="spacer" presStyleCnt="0"/>
      <dgm:spPr/>
    </dgm:pt>
    <dgm:pt modelId="{8AE81A75-DCDD-4733-995E-D66EB17986BB}" type="pres">
      <dgm:prSet presAssocID="{93B69291-E73D-6340-B97A-D2D6F9BA6D88}" presName="parentText" presStyleLbl="node1" presStyleIdx="3" presStyleCnt="5">
        <dgm:presLayoutVars>
          <dgm:chMax val="0"/>
          <dgm:bulletEnabled val="1"/>
        </dgm:presLayoutVars>
      </dgm:prSet>
      <dgm:spPr/>
    </dgm:pt>
    <dgm:pt modelId="{170EE54F-0D4A-4862-9FC6-19514575CC46}" type="pres">
      <dgm:prSet presAssocID="{CE6D55C8-9F13-354F-AF18-226253557538}" presName="spacer" presStyleCnt="0"/>
      <dgm:spPr/>
    </dgm:pt>
    <dgm:pt modelId="{82544A80-E39C-402E-A5D1-1C0B99B579C6}" type="pres">
      <dgm:prSet presAssocID="{B8D8A661-4C16-DB49-A190-DD59C4132676}" presName="parentText" presStyleLbl="node1" presStyleIdx="4" presStyleCnt="5">
        <dgm:presLayoutVars>
          <dgm:chMax val="0"/>
          <dgm:bulletEnabled val="1"/>
        </dgm:presLayoutVars>
      </dgm:prSet>
      <dgm:spPr/>
    </dgm:pt>
  </dgm:ptLst>
  <dgm:cxnLst>
    <dgm:cxn modelId="{2DEF150A-7A4B-9E4F-99F3-1E38B97E3334}" srcId="{1D88E42A-DB0E-3D47-A622-6740316C9672}" destId="{93B69291-E73D-6340-B97A-D2D6F9BA6D88}" srcOrd="3" destOrd="0" parTransId="{90B4D681-57C5-1A46-9AF6-5A94A4350628}" sibTransId="{CE6D55C8-9F13-354F-AF18-226253557538}"/>
    <dgm:cxn modelId="{02D30D11-2FB4-054A-A3A4-DB368836FD3F}" srcId="{1D88E42A-DB0E-3D47-A622-6740316C9672}" destId="{B549B13B-4C1E-3E49-959E-B94A425EC495}" srcOrd="1" destOrd="0" parTransId="{47341306-31A4-334D-9E4C-9248B2F56F92}" sibTransId="{3C7B4390-AEB5-6F4A-8275-63F82122E84C}"/>
    <dgm:cxn modelId="{2DE9AB1C-56B0-2F4F-AC2E-36492CC89423}" srcId="{1D88E42A-DB0E-3D47-A622-6740316C9672}" destId="{B8D8A661-4C16-DB49-A190-DD59C4132676}" srcOrd="4" destOrd="0" parTransId="{62B1FD62-AC22-6C4E-B366-770628CFEAC7}" sibTransId="{7F9A0CDF-6F5D-E346-B153-BED8FF771CEE}"/>
    <dgm:cxn modelId="{75D9B25B-707E-4856-A52A-D0F614C14214}" type="presOf" srcId="{B8D8A661-4C16-DB49-A190-DD59C4132676}" destId="{82544A80-E39C-402E-A5D1-1C0B99B579C6}" srcOrd="0" destOrd="0" presId="urn:microsoft.com/office/officeart/2005/8/layout/vList2"/>
    <dgm:cxn modelId="{C9711763-3535-4061-9900-2778CEF469D1}" type="presOf" srcId="{360E947B-DAA0-AF4A-9C30-F62E17DFEF27}" destId="{B36371D6-5E3A-4244-BB7D-100FE7258B35}" srcOrd="0" destOrd="0" presId="urn:microsoft.com/office/officeart/2005/8/layout/vList2"/>
    <dgm:cxn modelId="{9C46F14F-1B79-BF48-8ACC-73720C99D760}" srcId="{1D88E42A-DB0E-3D47-A622-6740316C9672}" destId="{360E947B-DAA0-AF4A-9C30-F62E17DFEF27}" srcOrd="0" destOrd="0" parTransId="{59756363-071A-3A47-A3BD-C6B8E802F2B5}" sibTransId="{C35F81D6-428D-584F-8007-A0BD40C2660C}"/>
    <dgm:cxn modelId="{A43FF971-5FD4-46CB-B57B-39D3031F626E}" type="presOf" srcId="{CDD62846-C791-4145-B8E9-496723943B77}" destId="{C7D796B4-CB1B-4E11-9726-72CEFB6A5BC2}" srcOrd="0" destOrd="0" presId="urn:microsoft.com/office/officeart/2005/8/layout/vList2"/>
    <dgm:cxn modelId="{C2E3A272-D3D5-AB49-A629-9490F70D198D}" srcId="{1D88E42A-DB0E-3D47-A622-6740316C9672}" destId="{CDD62846-C791-4145-B8E9-496723943B77}" srcOrd="2" destOrd="0" parTransId="{1697BF5F-608E-D54A-90E1-A6A21A4E0CBA}" sibTransId="{7D92EF6F-28B7-1640-A391-DD3700101402}"/>
    <dgm:cxn modelId="{C3EF2385-D8D3-4042-BEA1-61F5B450F9D5}" type="presOf" srcId="{93B69291-E73D-6340-B97A-D2D6F9BA6D88}" destId="{8AE81A75-DCDD-4733-995E-D66EB17986BB}" srcOrd="0" destOrd="0" presId="urn:microsoft.com/office/officeart/2005/8/layout/vList2"/>
    <dgm:cxn modelId="{8036CCA3-061F-4811-B2C0-8C5C580F4B2E}" type="presOf" srcId="{1D88E42A-DB0E-3D47-A622-6740316C9672}" destId="{5436D2B0-10F5-4B94-BFA1-74D041F4C9AB}" srcOrd="0" destOrd="0" presId="urn:microsoft.com/office/officeart/2005/8/layout/vList2"/>
    <dgm:cxn modelId="{9AE6A1EA-7DD6-4991-AE8D-A5978F7B1679}" type="presOf" srcId="{B549B13B-4C1E-3E49-959E-B94A425EC495}" destId="{645DA425-FB19-4189-AB90-2465406F1E71}" srcOrd="0" destOrd="0" presId="urn:microsoft.com/office/officeart/2005/8/layout/vList2"/>
    <dgm:cxn modelId="{5364D034-85B7-4E7A-9072-EEE2438DC4DA}" type="presParOf" srcId="{5436D2B0-10F5-4B94-BFA1-74D041F4C9AB}" destId="{B36371D6-5E3A-4244-BB7D-100FE7258B35}" srcOrd="0" destOrd="0" presId="urn:microsoft.com/office/officeart/2005/8/layout/vList2"/>
    <dgm:cxn modelId="{8513F55C-388C-4A33-BD3A-7545F2F1A578}" type="presParOf" srcId="{5436D2B0-10F5-4B94-BFA1-74D041F4C9AB}" destId="{D29A277D-9119-4FEC-B726-B40D1AC17640}" srcOrd="1" destOrd="0" presId="urn:microsoft.com/office/officeart/2005/8/layout/vList2"/>
    <dgm:cxn modelId="{0C80C900-FBC7-4341-84ED-CD8512A94114}" type="presParOf" srcId="{5436D2B0-10F5-4B94-BFA1-74D041F4C9AB}" destId="{645DA425-FB19-4189-AB90-2465406F1E71}" srcOrd="2" destOrd="0" presId="urn:microsoft.com/office/officeart/2005/8/layout/vList2"/>
    <dgm:cxn modelId="{64EE9C33-6AEB-4C5C-A29A-515DDE15FE67}" type="presParOf" srcId="{5436D2B0-10F5-4B94-BFA1-74D041F4C9AB}" destId="{56DE6D70-D75C-47D0-AA3B-F59C0CC614F9}" srcOrd="3" destOrd="0" presId="urn:microsoft.com/office/officeart/2005/8/layout/vList2"/>
    <dgm:cxn modelId="{D8239376-47A5-4BBF-8248-83F3A7037AF6}" type="presParOf" srcId="{5436D2B0-10F5-4B94-BFA1-74D041F4C9AB}" destId="{C7D796B4-CB1B-4E11-9726-72CEFB6A5BC2}" srcOrd="4" destOrd="0" presId="urn:microsoft.com/office/officeart/2005/8/layout/vList2"/>
    <dgm:cxn modelId="{67B715CD-7C04-4609-A476-DF19BBA1A459}" type="presParOf" srcId="{5436D2B0-10F5-4B94-BFA1-74D041F4C9AB}" destId="{6D1761A1-0B54-4B73-BB04-659BA47A4352}" srcOrd="5" destOrd="0" presId="urn:microsoft.com/office/officeart/2005/8/layout/vList2"/>
    <dgm:cxn modelId="{498B3DB8-2F71-40F7-905C-85065BD905A1}" type="presParOf" srcId="{5436D2B0-10F5-4B94-BFA1-74D041F4C9AB}" destId="{8AE81A75-DCDD-4733-995E-D66EB17986BB}" srcOrd="6" destOrd="0" presId="urn:microsoft.com/office/officeart/2005/8/layout/vList2"/>
    <dgm:cxn modelId="{6E106504-BCAD-4060-8353-203DABBFD216}" type="presParOf" srcId="{5436D2B0-10F5-4B94-BFA1-74D041F4C9AB}" destId="{170EE54F-0D4A-4862-9FC6-19514575CC46}" srcOrd="7" destOrd="0" presId="urn:microsoft.com/office/officeart/2005/8/layout/vList2"/>
    <dgm:cxn modelId="{9C9589D4-E695-405C-8918-1F4CF8EF7D1D}" type="presParOf" srcId="{5436D2B0-10F5-4B94-BFA1-74D041F4C9AB}" destId="{82544A80-E39C-402E-A5D1-1C0B99B579C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65E69A-0C28-E340-9C18-E583761FC839}" type="doc">
      <dgm:prSet loTypeId="urn:microsoft.com/office/officeart/2005/8/layout/radial1" loCatId="process" qsTypeId="urn:microsoft.com/office/officeart/2005/8/quickstyle/simple1" qsCatId="simple" csTypeId="urn:microsoft.com/office/officeart/2005/8/colors/colorful1" csCatId="colorful" phldr="1"/>
      <dgm:spPr/>
      <dgm:t>
        <a:bodyPr/>
        <a:lstStyle/>
        <a:p>
          <a:endParaRPr lang="en-US"/>
        </a:p>
      </dgm:t>
    </dgm:pt>
    <dgm:pt modelId="{86544885-E0F9-2D49-9ABE-C7CCF181992D}">
      <dgm:prSet/>
      <dgm:spPr/>
      <dgm:t>
        <a:bodyPr/>
        <a:lstStyle/>
        <a:p>
          <a:r>
            <a:rPr lang="en-US" b="1" i="0" dirty="0"/>
            <a:t>INDIKATOR TAMBAHAN</a:t>
          </a:r>
          <a:endParaRPr lang="en-ID" b="1" dirty="0"/>
        </a:p>
      </dgm:t>
    </dgm:pt>
    <dgm:pt modelId="{E3943EA1-6D91-9D40-AC2C-2B961ED6D20D}" type="parTrans" cxnId="{86E34497-7322-3C45-AFA7-9B85436397F2}">
      <dgm:prSet/>
      <dgm:spPr/>
      <dgm:t>
        <a:bodyPr/>
        <a:lstStyle/>
        <a:p>
          <a:endParaRPr lang="en-US"/>
        </a:p>
      </dgm:t>
    </dgm:pt>
    <dgm:pt modelId="{0C8F71B9-71A3-8048-88C2-DAFB49FAE41D}" type="sibTrans" cxnId="{86E34497-7322-3C45-AFA7-9B85436397F2}">
      <dgm:prSet/>
      <dgm:spPr/>
      <dgm:t>
        <a:bodyPr/>
        <a:lstStyle/>
        <a:p>
          <a:endParaRPr lang="en-US"/>
        </a:p>
      </dgm:t>
    </dgm:pt>
    <dgm:pt modelId="{18C2C77B-3317-254D-86D9-F4A3780492F5}">
      <dgm:prSet/>
      <dgm:spPr/>
      <dgm:t>
        <a:bodyPr/>
        <a:lstStyle/>
        <a:p>
          <a:r>
            <a:rPr lang="en-US" b="0" i="0"/>
            <a:t>Dapat menunjuk atau menyetujui personil manajemen kunci</a:t>
          </a:r>
          <a:endParaRPr lang="en-ID"/>
        </a:p>
      </dgm:t>
    </dgm:pt>
    <dgm:pt modelId="{B5D7E641-DDE3-0D47-B77A-499BB69F096C}" type="parTrans" cxnId="{FFF94D97-3F94-6044-8BA8-D8087465A53D}">
      <dgm:prSet/>
      <dgm:spPr/>
      <dgm:t>
        <a:bodyPr/>
        <a:lstStyle/>
        <a:p>
          <a:endParaRPr lang="en-US"/>
        </a:p>
      </dgm:t>
    </dgm:pt>
    <dgm:pt modelId="{A667B628-7E2B-9844-90A8-4650799669CC}" type="sibTrans" cxnId="{FFF94D97-3F94-6044-8BA8-D8087465A53D}">
      <dgm:prSet/>
      <dgm:spPr/>
      <dgm:t>
        <a:bodyPr/>
        <a:lstStyle/>
        <a:p>
          <a:endParaRPr lang="en-US"/>
        </a:p>
      </dgm:t>
    </dgm:pt>
    <dgm:pt modelId="{993D5D66-3356-4140-B66A-C0EEADB3655B}">
      <dgm:prSet/>
      <dgm:spPr/>
      <dgm:t>
        <a:bodyPr/>
        <a:lstStyle/>
        <a:p>
          <a:r>
            <a:rPr lang="en-US" b="0" i="0" dirty="0" err="1"/>
            <a:t>Dapat</a:t>
          </a:r>
          <a:r>
            <a:rPr lang="en-US" b="0" i="0" dirty="0"/>
            <a:t> </a:t>
          </a:r>
          <a:r>
            <a:rPr lang="en-US" b="0" i="0" dirty="0" err="1"/>
            <a:t>mengarahkan</a:t>
          </a:r>
          <a:r>
            <a:rPr lang="en-US" b="0" i="0" dirty="0"/>
            <a:t> investee </a:t>
          </a:r>
          <a:r>
            <a:rPr lang="en-US" b="0" i="0" dirty="0" err="1"/>
            <a:t>melakukan</a:t>
          </a:r>
          <a:r>
            <a:rPr lang="en-US" b="0" i="0" dirty="0"/>
            <a:t> </a:t>
          </a:r>
          <a:r>
            <a:rPr lang="en-US" b="0" i="0" dirty="0" err="1"/>
            <a:t>atau</a:t>
          </a:r>
          <a:r>
            <a:rPr lang="en-US" b="0" i="0" dirty="0"/>
            <a:t> </a:t>
          </a:r>
          <a:r>
            <a:rPr lang="en-US" b="0" i="0" dirty="0" err="1"/>
            <a:t>memveto</a:t>
          </a:r>
          <a:r>
            <a:rPr lang="en-US" b="0" i="0" dirty="0"/>
            <a:t> </a:t>
          </a:r>
          <a:r>
            <a:rPr lang="en-US" b="0" i="0" dirty="0" err="1"/>
            <a:t>perubahan</a:t>
          </a:r>
          <a:r>
            <a:rPr lang="en-US" b="0" i="0" dirty="0"/>
            <a:t> </a:t>
          </a:r>
          <a:r>
            <a:rPr lang="en-US" b="0" i="0" dirty="0" err="1"/>
            <a:t>terhadap</a:t>
          </a:r>
          <a:r>
            <a:rPr lang="en-US" b="0" i="0" dirty="0"/>
            <a:t> </a:t>
          </a:r>
          <a:r>
            <a:rPr lang="en-US" b="0" i="0" dirty="0" err="1"/>
            <a:t>transaksi</a:t>
          </a:r>
          <a:r>
            <a:rPr lang="en-US" b="0" i="0" dirty="0"/>
            <a:t> </a:t>
          </a:r>
          <a:r>
            <a:rPr lang="en-US" b="0" i="0" dirty="0" err="1"/>
            <a:t>untuk</a:t>
          </a:r>
          <a:r>
            <a:rPr lang="en-US" b="0" i="0" dirty="0"/>
            <a:t> </a:t>
          </a:r>
          <a:r>
            <a:rPr lang="en-US" b="0" i="0" dirty="0" err="1"/>
            <a:t>kepentingan</a:t>
          </a:r>
          <a:r>
            <a:rPr lang="en-US" b="0" i="0" dirty="0"/>
            <a:t> investor</a:t>
          </a:r>
          <a:endParaRPr lang="en-ID" dirty="0"/>
        </a:p>
      </dgm:t>
    </dgm:pt>
    <dgm:pt modelId="{B5387DA3-EACA-BC46-B328-021AA5708019}" type="parTrans" cxnId="{EC00CEC5-AA9C-9C4B-BFB5-9D1A29B9DB03}">
      <dgm:prSet/>
      <dgm:spPr/>
      <dgm:t>
        <a:bodyPr/>
        <a:lstStyle/>
        <a:p>
          <a:endParaRPr lang="en-US"/>
        </a:p>
      </dgm:t>
    </dgm:pt>
    <dgm:pt modelId="{EEE15D81-1A3D-2047-8B41-C52628F7F716}" type="sibTrans" cxnId="{EC00CEC5-AA9C-9C4B-BFB5-9D1A29B9DB03}">
      <dgm:prSet/>
      <dgm:spPr/>
      <dgm:t>
        <a:bodyPr/>
        <a:lstStyle/>
        <a:p>
          <a:endParaRPr lang="en-US"/>
        </a:p>
      </dgm:t>
    </dgm:pt>
    <dgm:pt modelId="{5E1412B7-405D-7B4D-89D6-7A87E411168D}">
      <dgm:prSet/>
      <dgm:spPr/>
      <dgm:t>
        <a:bodyPr/>
        <a:lstStyle/>
        <a:p>
          <a:r>
            <a:rPr lang="en-US" b="0" i="0"/>
            <a:t>Dapat mendominasi proses nominasi organ pengatur atau memperoleh mandat dari pemegang suara lain</a:t>
          </a:r>
          <a:endParaRPr lang="en-ID"/>
        </a:p>
      </dgm:t>
    </dgm:pt>
    <dgm:pt modelId="{7C8B0191-33F6-6042-95F6-AA24532FDCBD}" type="parTrans" cxnId="{C01600E1-85CF-CF41-8B95-541D799B8609}">
      <dgm:prSet/>
      <dgm:spPr/>
      <dgm:t>
        <a:bodyPr/>
        <a:lstStyle/>
        <a:p>
          <a:endParaRPr lang="en-US"/>
        </a:p>
      </dgm:t>
    </dgm:pt>
    <dgm:pt modelId="{3A6C9D01-AB77-284C-93E1-57D4048B4E7F}" type="sibTrans" cxnId="{C01600E1-85CF-CF41-8B95-541D799B8609}">
      <dgm:prSet/>
      <dgm:spPr/>
      <dgm:t>
        <a:bodyPr/>
        <a:lstStyle/>
        <a:p>
          <a:endParaRPr lang="en-US"/>
        </a:p>
      </dgm:t>
    </dgm:pt>
    <dgm:pt modelId="{CF454401-51B2-CE4C-83B1-536B49018A55}">
      <dgm:prSet/>
      <dgm:spPr/>
      <dgm:t>
        <a:bodyPr/>
        <a:lstStyle/>
        <a:p>
          <a:r>
            <a:rPr lang="en-US" b="0" i="0"/>
            <a:t>Personil manajemen kunci investee adalah pihak berelasi dengan investor (misal CEO investee = CEO investor)</a:t>
          </a:r>
          <a:endParaRPr lang="en-ID"/>
        </a:p>
      </dgm:t>
    </dgm:pt>
    <dgm:pt modelId="{B010266F-B8B4-AE40-9F81-D697B92C7810}" type="parTrans" cxnId="{DFA26DF3-153D-6540-B776-1ADE6CF4437B}">
      <dgm:prSet/>
      <dgm:spPr/>
      <dgm:t>
        <a:bodyPr/>
        <a:lstStyle/>
        <a:p>
          <a:endParaRPr lang="en-US"/>
        </a:p>
      </dgm:t>
    </dgm:pt>
    <dgm:pt modelId="{D0952DCD-6F5C-074E-BFD3-BC74DAE7C7C1}" type="sibTrans" cxnId="{DFA26DF3-153D-6540-B776-1ADE6CF4437B}">
      <dgm:prSet/>
      <dgm:spPr/>
      <dgm:t>
        <a:bodyPr/>
        <a:lstStyle/>
        <a:p>
          <a:endParaRPr lang="en-US"/>
        </a:p>
      </dgm:t>
    </dgm:pt>
    <dgm:pt modelId="{B0ED1011-A339-294B-8D34-954DADED8416}">
      <dgm:prSet/>
      <dgm:spPr/>
      <dgm:t>
        <a:bodyPr/>
        <a:lstStyle/>
        <a:p>
          <a:r>
            <a:rPr lang="en-US" b="0" i="0"/>
            <a:t>Mayoritas organ pengatur investee adalah pihak berelasi dengan investor</a:t>
          </a:r>
          <a:endParaRPr lang="en-ID"/>
        </a:p>
      </dgm:t>
    </dgm:pt>
    <dgm:pt modelId="{021E887E-164C-2145-AE8E-E9CA746A20CF}" type="parTrans" cxnId="{C11BE75C-B5DE-A943-B719-57F11CBD7378}">
      <dgm:prSet/>
      <dgm:spPr/>
      <dgm:t>
        <a:bodyPr/>
        <a:lstStyle/>
        <a:p>
          <a:endParaRPr lang="en-US"/>
        </a:p>
      </dgm:t>
    </dgm:pt>
    <dgm:pt modelId="{2A6C858E-C6D9-9244-B226-AFE9A92F073A}" type="sibTrans" cxnId="{C11BE75C-B5DE-A943-B719-57F11CBD7378}">
      <dgm:prSet/>
      <dgm:spPr/>
      <dgm:t>
        <a:bodyPr/>
        <a:lstStyle/>
        <a:p>
          <a:endParaRPr lang="en-US"/>
        </a:p>
      </dgm:t>
    </dgm:pt>
    <dgm:pt modelId="{400D7E31-FAAB-A140-A81F-FA41DFAC4D4F}" type="pres">
      <dgm:prSet presAssocID="{CC65E69A-0C28-E340-9C18-E583761FC839}" presName="cycle" presStyleCnt="0">
        <dgm:presLayoutVars>
          <dgm:chMax val="1"/>
          <dgm:dir/>
          <dgm:animLvl val="ctr"/>
          <dgm:resizeHandles val="exact"/>
        </dgm:presLayoutVars>
      </dgm:prSet>
      <dgm:spPr/>
    </dgm:pt>
    <dgm:pt modelId="{D27D1961-1AF5-FD46-8B66-458E4AF949EA}" type="pres">
      <dgm:prSet presAssocID="{86544885-E0F9-2D49-9ABE-C7CCF181992D}" presName="centerShape" presStyleLbl="node0" presStyleIdx="0" presStyleCnt="1"/>
      <dgm:spPr/>
    </dgm:pt>
    <dgm:pt modelId="{FA52AB01-CA69-2A42-A6B5-0CAD318CA032}" type="pres">
      <dgm:prSet presAssocID="{B5D7E641-DDE3-0D47-B77A-499BB69F096C}" presName="Name9" presStyleLbl="parChTrans1D2" presStyleIdx="0" presStyleCnt="5"/>
      <dgm:spPr/>
    </dgm:pt>
    <dgm:pt modelId="{C335CD30-F9E5-EC4A-BEDD-559422A155A3}" type="pres">
      <dgm:prSet presAssocID="{B5D7E641-DDE3-0D47-B77A-499BB69F096C}" presName="connTx" presStyleLbl="parChTrans1D2" presStyleIdx="0" presStyleCnt="5"/>
      <dgm:spPr/>
    </dgm:pt>
    <dgm:pt modelId="{15930241-3485-664A-B718-8732298037D8}" type="pres">
      <dgm:prSet presAssocID="{18C2C77B-3317-254D-86D9-F4A3780492F5}" presName="node" presStyleLbl="node1" presStyleIdx="0" presStyleCnt="5" custScaleX="138824" custScaleY="78320" custRadScaleRad="99840" custRadScaleInc="-2297">
        <dgm:presLayoutVars>
          <dgm:bulletEnabled val="1"/>
        </dgm:presLayoutVars>
      </dgm:prSet>
      <dgm:spPr>
        <a:prstGeom prst="roundRect">
          <a:avLst/>
        </a:prstGeom>
      </dgm:spPr>
    </dgm:pt>
    <dgm:pt modelId="{3405369D-ACFB-5747-AD01-094EC9FEA3CB}" type="pres">
      <dgm:prSet presAssocID="{B5387DA3-EACA-BC46-B328-021AA5708019}" presName="Name9" presStyleLbl="parChTrans1D2" presStyleIdx="1" presStyleCnt="5"/>
      <dgm:spPr/>
    </dgm:pt>
    <dgm:pt modelId="{AD8041EF-5FAA-9243-8AAE-FEF9B6AC9ED9}" type="pres">
      <dgm:prSet presAssocID="{B5387DA3-EACA-BC46-B328-021AA5708019}" presName="connTx" presStyleLbl="parChTrans1D2" presStyleIdx="1" presStyleCnt="5"/>
      <dgm:spPr/>
    </dgm:pt>
    <dgm:pt modelId="{0F67643A-DB29-4A41-A9F6-F56615DFBE9B}" type="pres">
      <dgm:prSet presAssocID="{993D5D66-3356-4140-B66A-C0EEADB3655B}" presName="node" presStyleLbl="node1" presStyleIdx="1" presStyleCnt="5" custScaleX="138824" custScaleY="81056" custRadScaleRad="114077" custRadScaleInc="15446">
        <dgm:presLayoutVars>
          <dgm:bulletEnabled val="1"/>
        </dgm:presLayoutVars>
      </dgm:prSet>
      <dgm:spPr>
        <a:prstGeom prst="roundRect">
          <a:avLst/>
        </a:prstGeom>
      </dgm:spPr>
    </dgm:pt>
    <dgm:pt modelId="{B8080A33-673A-C04A-B5A7-60809596DABC}" type="pres">
      <dgm:prSet presAssocID="{7C8B0191-33F6-6042-95F6-AA24532FDCBD}" presName="Name9" presStyleLbl="parChTrans1D2" presStyleIdx="2" presStyleCnt="5"/>
      <dgm:spPr/>
    </dgm:pt>
    <dgm:pt modelId="{F236C966-3BB2-9E41-B7AC-E198A1E2FEF0}" type="pres">
      <dgm:prSet presAssocID="{7C8B0191-33F6-6042-95F6-AA24532FDCBD}" presName="connTx" presStyleLbl="parChTrans1D2" presStyleIdx="2" presStyleCnt="5"/>
      <dgm:spPr/>
    </dgm:pt>
    <dgm:pt modelId="{D4657ABB-2AAA-E64D-A2AA-E9C3618503B2}" type="pres">
      <dgm:prSet presAssocID="{5E1412B7-405D-7B4D-89D6-7A87E411168D}" presName="node" presStyleLbl="node1" presStyleIdx="2" presStyleCnt="5" custScaleX="138824" custScaleY="91895" custRadScaleRad="114810" custRadScaleInc="-21735">
        <dgm:presLayoutVars>
          <dgm:bulletEnabled val="1"/>
        </dgm:presLayoutVars>
      </dgm:prSet>
      <dgm:spPr>
        <a:prstGeom prst="roundRect">
          <a:avLst/>
        </a:prstGeom>
      </dgm:spPr>
    </dgm:pt>
    <dgm:pt modelId="{1B5710AA-B5DD-9A49-A827-F08339FE46CA}" type="pres">
      <dgm:prSet presAssocID="{B010266F-B8B4-AE40-9F81-D697B92C7810}" presName="Name9" presStyleLbl="parChTrans1D2" presStyleIdx="3" presStyleCnt="5"/>
      <dgm:spPr/>
    </dgm:pt>
    <dgm:pt modelId="{7BE72071-51F0-2F43-BA30-8E140A561185}" type="pres">
      <dgm:prSet presAssocID="{B010266F-B8B4-AE40-9F81-D697B92C7810}" presName="connTx" presStyleLbl="parChTrans1D2" presStyleIdx="3" presStyleCnt="5"/>
      <dgm:spPr/>
    </dgm:pt>
    <dgm:pt modelId="{1792E7E1-60C4-6740-A517-D0F9099D5E49}" type="pres">
      <dgm:prSet presAssocID="{CF454401-51B2-CE4C-83B1-536B49018A55}" presName="node" presStyleLbl="node1" presStyleIdx="3" presStyleCnt="5" custScaleX="150050" custScaleY="84843" custRadScaleRad="106895" custRadScaleInc="11356">
        <dgm:presLayoutVars>
          <dgm:bulletEnabled val="1"/>
        </dgm:presLayoutVars>
      </dgm:prSet>
      <dgm:spPr>
        <a:prstGeom prst="roundRect">
          <a:avLst/>
        </a:prstGeom>
      </dgm:spPr>
    </dgm:pt>
    <dgm:pt modelId="{8EB6E68F-449D-154A-9259-4EF242B09C61}" type="pres">
      <dgm:prSet presAssocID="{021E887E-164C-2145-AE8E-E9CA746A20CF}" presName="Name9" presStyleLbl="parChTrans1D2" presStyleIdx="4" presStyleCnt="5"/>
      <dgm:spPr/>
    </dgm:pt>
    <dgm:pt modelId="{A0629572-73ED-1845-95CB-68B343245C8E}" type="pres">
      <dgm:prSet presAssocID="{021E887E-164C-2145-AE8E-E9CA746A20CF}" presName="connTx" presStyleLbl="parChTrans1D2" presStyleIdx="4" presStyleCnt="5"/>
      <dgm:spPr/>
    </dgm:pt>
    <dgm:pt modelId="{183481CD-01E6-0C44-8CE3-A1EFE07912C3}" type="pres">
      <dgm:prSet presAssocID="{B0ED1011-A339-294B-8D34-954DADED8416}" presName="node" presStyleLbl="node1" presStyleIdx="4" presStyleCnt="5" custScaleX="138824" custScaleY="66435" custRadScaleRad="110953" custRadScaleInc="-8972">
        <dgm:presLayoutVars>
          <dgm:bulletEnabled val="1"/>
        </dgm:presLayoutVars>
      </dgm:prSet>
      <dgm:spPr>
        <a:prstGeom prst="roundRect">
          <a:avLst/>
        </a:prstGeom>
      </dgm:spPr>
    </dgm:pt>
  </dgm:ptLst>
  <dgm:cxnLst>
    <dgm:cxn modelId="{9F8B2904-7C0F-B44E-9CD8-95EDD7FEBC17}" type="presOf" srcId="{B010266F-B8B4-AE40-9F81-D697B92C7810}" destId="{7BE72071-51F0-2F43-BA30-8E140A561185}" srcOrd="1" destOrd="0" presId="urn:microsoft.com/office/officeart/2005/8/layout/radial1"/>
    <dgm:cxn modelId="{F9D48111-B66D-4D45-87A6-E1EB8F3E63B0}" type="presOf" srcId="{B0ED1011-A339-294B-8D34-954DADED8416}" destId="{183481CD-01E6-0C44-8CE3-A1EFE07912C3}" srcOrd="0" destOrd="0" presId="urn:microsoft.com/office/officeart/2005/8/layout/radial1"/>
    <dgm:cxn modelId="{ECBEED17-0B7F-314B-B7B2-9314E173333C}" type="presOf" srcId="{993D5D66-3356-4140-B66A-C0EEADB3655B}" destId="{0F67643A-DB29-4A41-A9F6-F56615DFBE9B}" srcOrd="0" destOrd="0" presId="urn:microsoft.com/office/officeart/2005/8/layout/radial1"/>
    <dgm:cxn modelId="{FC24C623-2A05-E943-B359-60E5495A6404}" type="presOf" srcId="{B5387DA3-EACA-BC46-B328-021AA5708019}" destId="{AD8041EF-5FAA-9243-8AAE-FEF9B6AC9ED9}" srcOrd="1" destOrd="0" presId="urn:microsoft.com/office/officeart/2005/8/layout/radial1"/>
    <dgm:cxn modelId="{E5BB292D-1162-554E-BD58-3470B1AF43E8}" type="presOf" srcId="{18C2C77B-3317-254D-86D9-F4A3780492F5}" destId="{15930241-3485-664A-B718-8732298037D8}" srcOrd="0" destOrd="0" presId="urn:microsoft.com/office/officeart/2005/8/layout/radial1"/>
    <dgm:cxn modelId="{C11BE75C-B5DE-A943-B719-57F11CBD7378}" srcId="{86544885-E0F9-2D49-9ABE-C7CCF181992D}" destId="{B0ED1011-A339-294B-8D34-954DADED8416}" srcOrd="4" destOrd="0" parTransId="{021E887E-164C-2145-AE8E-E9CA746A20CF}" sibTransId="{2A6C858E-C6D9-9244-B226-AFE9A92F073A}"/>
    <dgm:cxn modelId="{B67B2E64-3378-5641-918F-2E8D98750ED5}" type="presOf" srcId="{CC65E69A-0C28-E340-9C18-E583761FC839}" destId="{400D7E31-FAAB-A140-A81F-FA41DFAC4D4F}" srcOrd="0" destOrd="0" presId="urn:microsoft.com/office/officeart/2005/8/layout/radial1"/>
    <dgm:cxn modelId="{A50C5F58-FE21-2F4C-A606-B978F1C02877}" type="presOf" srcId="{B5D7E641-DDE3-0D47-B77A-499BB69F096C}" destId="{C335CD30-F9E5-EC4A-BEDD-559422A155A3}" srcOrd="1" destOrd="0" presId="urn:microsoft.com/office/officeart/2005/8/layout/radial1"/>
    <dgm:cxn modelId="{FA4E6558-E39E-244E-A196-D8437206D14C}" type="presOf" srcId="{021E887E-164C-2145-AE8E-E9CA746A20CF}" destId="{8EB6E68F-449D-154A-9259-4EF242B09C61}" srcOrd="0" destOrd="0" presId="urn:microsoft.com/office/officeart/2005/8/layout/radial1"/>
    <dgm:cxn modelId="{C3CD9881-EC4D-884C-98D8-3064B9D7E820}" type="presOf" srcId="{86544885-E0F9-2D49-9ABE-C7CCF181992D}" destId="{D27D1961-1AF5-FD46-8B66-458E4AF949EA}" srcOrd="0" destOrd="0" presId="urn:microsoft.com/office/officeart/2005/8/layout/radial1"/>
    <dgm:cxn modelId="{E10B1784-BE13-9E4D-BD5C-42AFD261C490}" type="presOf" srcId="{CF454401-51B2-CE4C-83B1-536B49018A55}" destId="{1792E7E1-60C4-6740-A517-D0F9099D5E49}" srcOrd="0" destOrd="0" presId="urn:microsoft.com/office/officeart/2005/8/layout/radial1"/>
    <dgm:cxn modelId="{A572BF84-BBE5-514E-9963-723108E1DBF2}" type="presOf" srcId="{B5D7E641-DDE3-0D47-B77A-499BB69F096C}" destId="{FA52AB01-CA69-2A42-A6B5-0CAD318CA032}" srcOrd="0" destOrd="0" presId="urn:microsoft.com/office/officeart/2005/8/layout/radial1"/>
    <dgm:cxn modelId="{86E34497-7322-3C45-AFA7-9B85436397F2}" srcId="{CC65E69A-0C28-E340-9C18-E583761FC839}" destId="{86544885-E0F9-2D49-9ABE-C7CCF181992D}" srcOrd="0" destOrd="0" parTransId="{E3943EA1-6D91-9D40-AC2C-2B961ED6D20D}" sibTransId="{0C8F71B9-71A3-8048-88C2-DAFB49FAE41D}"/>
    <dgm:cxn modelId="{FFF94D97-3F94-6044-8BA8-D8087465A53D}" srcId="{86544885-E0F9-2D49-9ABE-C7CCF181992D}" destId="{18C2C77B-3317-254D-86D9-F4A3780492F5}" srcOrd="0" destOrd="0" parTransId="{B5D7E641-DDE3-0D47-B77A-499BB69F096C}" sibTransId="{A667B628-7E2B-9844-90A8-4650799669CC}"/>
    <dgm:cxn modelId="{1E8DFEB1-86AD-524C-9149-15249C0E1E7E}" type="presOf" srcId="{B010266F-B8B4-AE40-9F81-D697B92C7810}" destId="{1B5710AA-B5DD-9A49-A827-F08339FE46CA}" srcOrd="0" destOrd="0" presId="urn:microsoft.com/office/officeart/2005/8/layout/radial1"/>
    <dgm:cxn modelId="{7499ABB7-B657-7A47-A511-03F98E9BCDCE}" type="presOf" srcId="{5E1412B7-405D-7B4D-89D6-7A87E411168D}" destId="{D4657ABB-2AAA-E64D-A2AA-E9C3618503B2}" srcOrd="0" destOrd="0" presId="urn:microsoft.com/office/officeart/2005/8/layout/radial1"/>
    <dgm:cxn modelId="{EC00CEC5-AA9C-9C4B-BFB5-9D1A29B9DB03}" srcId="{86544885-E0F9-2D49-9ABE-C7CCF181992D}" destId="{993D5D66-3356-4140-B66A-C0EEADB3655B}" srcOrd="1" destOrd="0" parTransId="{B5387DA3-EACA-BC46-B328-021AA5708019}" sibTransId="{EEE15D81-1A3D-2047-8B41-C52628F7F716}"/>
    <dgm:cxn modelId="{61D8D9C5-1C9A-D544-B129-ABC6B4E75F09}" type="presOf" srcId="{B5387DA3-EACA-BC46-B328-021AA5708019}" destId="{3405369D-ACFB-5747-AD01-094EC9FEA3CB}" srcOrd="0" destOrd="0" presId="urn:microsoft.com/office/officeart/2005/8/layout/radial1"/>
    <dgm:cxn modelId="{C01600E1-85CF-CF41-8B95-541D799B8609}" srcId="{86544885-E0F9-2D49-9ABE-C7CCF181992D}" destId="{5E1412B7-405D-7B4D-89D6-7A87E411168D}" srcOrd="2" destOrd="0" parTransId="{7C8B0191-33F6-6042-95F6-AA24532FDCBD}" sibTransId="{3A6C9D01-AB77-284C-93E1-57D4048B4E7F}"/>
    <dgm:cxn modelId="{B51FD0E7-0B4C-5C47-B3CA-85DB4BD5E0D3}" type="presOf" srcId="{021E887E-164C-2145-AE8E-E9CA746A20CF}" destId="{A0629572-73ED-1845-95CB-68B343245C8E}" srcOrd="1" destOrd="0" presId="urn:microsoft.com/office/officeart/2005/8/layout/radial1"/>
    <dgm:cxn modelId="{AFE53FEA-2C2A-0749-B0EC-0DBDAAB0339D}" type="presOf" srcId="{7C8B0191-33F6-6042-95F6-AA24532FDCBD}" destId="{F236C966-3BB2-9E41-B7AC-E198A1E2FEF0}" srcOrd="1" destOrd="0" presId="urn:microsoft.com/office/officeart/2005/8/layout/radial1"/>
    <dgm:cxn modelId="{DFA26DF3-153D-6540-B776-1ADE6CF4437B}" srcId="{86544885-E0F9-2D49-9ABE-C7CCF181992D}" destId="{CF454401-51B2-CE4C-83B1-536B49018A55}" srcOrd="3" destOrd="0" parTransId="{B010266F-B8B4-AE40-9F81-D697B92C7810}" sibTransId="{D0952DCD-6F5C-074E-BFD3-BC74DAE7C7C1}"/>
    <dgm:cxn modelId="{4335C7F4-6554-0D4C-AB7F-51674E15D43A}" type="presOf" srcId="{7C8B0191-33F6-6042-95F6-AA24532FDCBD}" destId="{B8080A33-673A-C04A-B5A7-60809596DABC}" srcOrd="0" destOrd="0" presId="urn:microsoft.com/office/officeart/2005/8/layout/radial1"/>
    <dgm:cxn modelId="{26F8E571-E33C-E449-8B72-9BD736A6B38C}" type="presParOf" srcId="{400D7E31-FAAB-A140-A81F-FA41DFAC4D4F}" destId="{D27D1961-1AF5-FD46-8B66-458E4AF949EA}" srcOrd="0" destOrd="0" presId="urn:microsoft.com/office/officeart/2005/8/layout/radial1"/>
    <dgm:cxn modelId="{5C1153BF-C7E7-5B45-A111-A18064CCADC4}" type="presParOf" srcId="{400D7E31-FAAB-A140-A81F-FA41DFAC4D4F}" destId="{FA52AB01-CA69-2A42-A6B5-0CAD318CA032}" srcOrd="1" destOrd="0" presId="urn:microsoft.com/office/officeart/2005/8/layout/radial1"/>
    <dgm:cxn modelId="{C9EB2845-8319-A948-BC65-02CB4CF459BC}" type="presParOf" srcId="{FA52AB01-CA69-2A42-A6B5-0CAD318CA032}" destId="{C335CD30-F9E5-EC4A-BEDD-559422A155A3}" srcOrd="0" destOrd="0" presId="urn:microsoft.com/office/officeart/2005/8/layout/radial1"/>
    <dgm:cxn modelId="{AB4A50E2-0742-6249-9EE6-92E2E86A12BE}" type="presParOf" srcId="{400D7E31-FAAB-A140-A81F-FA41DFAC4D4F}" destId="{15930241-3485-664A-B718-8732298037D8}" srcOrd="2" destOrd="0" presId="urn:microsoft.com/office/officeart/2005/8/layout/radial1"/>
    <dgm:cxn modelId="{52AE5D25-3A5A-C947-BAE0-6C7DC0462CA9}" type="presParOf" srcId="{400D7E31-FAAB-A140-A81F-FA41DFAC4D4F}" destId="{3405369D-ACFB-5747-AD01-094EC9FEA3CB}" srcOrd="3" destOrd="0" presId="urn:microsoft.com/office/officeart/2005/8/layout/radial1"/>
    <dgm:cxn modelId="{7494FA4D-A0C8-B942-8986-1E3D5CC890F1}" type="presParOf" srcId="{3405369D-ACFB-5747-AD01-094EC9FEA3CB}" destId="{AD8041EF-5FAA-9243-8AAE-FEF9B6AC9ED9}" srcOrd="0" destOrd="0" presId="urn:microsoft.com/office/officeart/2005/8/layout/radial1"/>
    <dgm:cxn modelId="{8B05495B-7B07-9C4B-935E-5A09C405B991}" type="presParOf" srcId="{400D7E31-FAAB-A140-A81F-FA41DFAC4D4F}" destId="{0F67643A-DB29-4A41-A9F6-F56615DFBE9B}" srcOrd="4" destOrd="0" presId="urn:microsoft.com/office/officeart/2005/8/layout/radial1"/>
    <dgm:cxn modelId="{AA4CF59C-BD02-AB48-A1F3-7CB79F86AE8D}" type="presParOf" srcId="{400D7E31-FAAB-A140-A81F-FA41DFAC4D4F}" destId="{B8080A33-673A-C04A-B5A7-60809596DABC}" srcOrd="5" destOrd="0" presId="urn:microsoft.com/office/officeart/2005/8/layout/radial1"/>
    <dgm:cxn modelId="{341D5B82-FD3E-3E4D-9A6F-8C44C0B88A16}" type="presParOf" srcId="{B8080A33-673A-C04A-B5A7-60809596DABC}" destId="{F236C966-3BB2-9E41-B7AC-E198A1E2FEF0}" srcOrd="0" destOrd="0" presId="urn:microsoft.com/office/officeart/2005/8/layout/radial1"/>
    <dgm:cxn modelId="{20B5E57C-0E38-5941-B3C4-80E845E71AE5}" type="presParOf" srcId="{400D7E31-FAAB-A140-A81F-FA41DFAC4D4F}" destId="{D4657ABB-2AAA-E64D-A2AA-E9C3618503B2}" srcOrd="6" destOrd="0" presId="urn:microsoft.com/office/officeart/2005/8/layout/radial1"/>
    <dgm:cxn modelId="{DCC73378-4D55-AE45-9A93-B52CBA45D3F7}" type="presParOf" srcId="{400D7E31-FAAB-A140-A81F-FA41DFAC4D4F}" destId="{1B5710AA-B5DD-9A49-A827-F08339FE46CA}" srcOrd="7" destOrd="0" presId="urn:microsoft.com/office/officeart/2005/8/layout/radial1"/>
    <dgm:cxn modelId="{63D8E510-E572-FC4B-9C82-890DFCBE1CB6}" type="presParOf" srcId="{1B5710AA-B5DD-9A49-A827-F08339FE46CA}" destId="{7BE72071-51F0-2F43-BA30-8E140A561185}" srcOrd="0" destOrd="0" presId="urn:microsoft.com/office/officeart/2005/8/layout/radial1"/>
    <dgm:cxn modelId="{D1866A18-9ACA-7A44-9123-CD78154886EC}" type="presParOf" srcId="{400D7E31-FAAB-A140-A81F-FA41DFAC4D4F}" destId="{1792E7E1-60C4-6740-A517-D0F9099D5E49}" srcOrd="8" destOrd="0" presId="urn:microsoft.com/office/officeart/2005/8/layout/radial1"/>
    <dgm:cxn modelId="{9A14846A-A2F7-4249-8CF7-C7045F811D46}" type="presParOf" srcId="{400D7E31-FAAB-A140-A81F-FA41DFAC4D4F}" destId="{8EB6E68F-449D-154A-9259-4EF242B09C61}" srcOrd="9" destOrd="0" presId="urn:microsoft.com/office/officeart/2005/8/layout/radial1"/>
    <dgm:cxn modelId="{83E6B082-C75C-844C-B97F-709BEAEC17DE}" type="presParOf" srcId="{8EB6E68F-449D-154A-9259-4EF242B09C61}" destId="{A0629572-73ED-1845-95CB-68B343245C8E}" srcOrd="0" destOrd="0" presId="urn:microsoft.com/office/officeart/2005/8/layout/radial1"/>
    <dgm:cxn modelId="{0092B54C-B036-4B48-8BD7-449B7F4B9420}" type="presParOf" srcId="{400D7E31-FAAB-A140-A81F-FA41DFAC4D4F}" destId="{183481CD-01E6-0C44-8CE3-A1EFE07912C3}"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18ED665-4CDA-5B4D-A476-A3E6778125AD}" type="doc">
      <dgm:prSet loTypeId="urn:microsoft.com/office/officeart/2008/layout/AccentedPicture" loCatId="process" qsTypeId="urn:microsoft.com/office/officeart/2005/8/quickstyle/simple1" qsCatId="simple" csTypeId="urn:microsoft.com/office/officeart/2005/8/colors/colorful4" csCatId="colorful" phldr="1"/>
      <dgm:spPr/>
      <dgm:t>
        <a:bodyPr/>
        <a:lstStyle/>
        <a:p>
          <a:endParaRPr lang="en-US"/>
        </a:p>
      </dgm:t>
    </dgm:pt>
    <dgm:pt modelId="{D141D84F-7626-754E-8440-BFC900FCA203}">
      <dgm:prSet custT="1"/>
      <dgm:spPr/>
      <dgm:t>
        <a:bodyPr/>
        <a:lstStyle/>
        <a:p>
          <a:r>
            <a:rPr lang="en-US" sz="2000" b="0" i="0" dirty="0" err="1"/>
            <a:t>Personil</a:t>
          </a:r>
          <a:r>
            <a:rPr lang="en-US" sz="2000" b="0" i="0" dirty="0"/>
            <a:t> </a:t>
          </a:r>
          <a:r>
            <a:rPr lang="en-US" sz="2000" b="0" i="0" dirty="0" err="1"/>
            <a:t>manajemen</a:t>
          </a:r>
          <a:r>
            <a:rPr lang="en-US" sz="2000" b="0" i="0" dirty="0"/>
            <a:t> </a:t>
          </a:r>
          <a:r>
            <a:rPr lang="en-US" sz="2000" b="0" i="0" dirty="0" err="1"/>
            <a:t>kunci</a:t>
          </a:r>
          <a:r>
            <a:rPr lang="en-US" sz="2000" b="0" i="0" dirty="0"/>
            <a:t> investee </a:t>
          </a:r>
          <a:r>
            <a:rPr lang="en-US" sz="2000" b="0" i="0" dirty="0" err="1"/>
            <a:t>adalah</a:t>
          </a:r>
          <a:r>
            <a:rPr lang="en-US" sz="2000" b="0" i="0" dirty="0"/>
            <a:t> </a:t>
          </a:r>
          <a:r>
            <a:rPr lang="en-US" sz="2000" b="0" i="0" dirty="0" err="1"/>
            <a:t>karyawan</a:t>
          </a:r>
          <a:r>
            <a:rPr lang="en-US" sz="2000" b="0" i="0" dirty="0"/>
            <a:t> </a:t>
          </a:r>
          <a:r>
            <a:rPr lang="en-US" sz="2000" b="0" i="0" dirty="0" err="1"/>
            <a:t>atau</a:t>
          </a:r>
          <a:r>
            <a:rPr lang="en-US" sz="2000" b="0" i="0" dirty="0"/>
            <a:t> </a:t>
          </a:r>
          <a:r>
            <a:rPr lang="en-US" sz="2000" b="0" i="0" dirty="0" err="1"/>
            <a:t>mantan</a:t>
          </a:r>
          <a:r>
            <a:rPr lang="en-US" sz="2000" b="0" i="0" dirty="0"/>
            <a:t> </a:t>
          </a:r>
          <a:r>
            <a:rPr lang="en-US" sz="2000" b="0" i="0" dirty="0" err="1"/>
            <a:t>karyawan</a:t>
          </a:r>
          <a:r>
            <a:rPr lang="en-US" sz="2000" b="0" i="0" dirty="0"/>
            <a:t> investor</a:t>
          </a:r>
          <a:endParaRPr lang="en-ID" sz="2000" dirty="0"/>
        </a:p>
      </dgm:t>
    </dgm:pt>
    <dgm:pt modelId="{3C7033CC-F7AE-154A-A16B-80FA24291CD7}" type="parTrans" cxnId="{8AC1164A-A10F-5340-84BB-34B5F6B19312}">
      <dgm:prSet/>
      <dgm:spPr/>
      <dgm:t>
        <a:bodyPr/>
        <a:lstStyle/>
        <a:p>
          <a:endParaRPr lang="en-US" sz="2000"/>
        </a:p>
      </dgm:t>
    </dgm:pt>
    <dgm:pt modelId="{501E9FC4-2653-7D48-8453-B592B23A7F0C}" type="sibTrans" cxnId="{8AC1164A-A10F-5340-84BB-34B5F6B19312}">
      <dgm:prSet/>
      <dgm:spPr/>
      <dgm:t>
        <a:bodyPr/>
        <a:lstStyle/>
        <a:p>
          <a:endParaRPr lang="en-US" sz="2000"/>
        </a:p>
      </dgm:t>
    </dgm:pt>
    <dgm:pt modelId="{51CD8B1F-146C-BF45-996A-BF3186780F80}">
      <dgm:prSet custT="1"/>
      <dgm:spPr/>
      <dgm:t>
        <a:bodyPr/>
        <a:lstStyle/>
        <a:p>
          <a:r>
            <a:rPr lang="en-US" sz="2000" b="0" i="0" dirty="0" err="1"/>
            <a:t>Kegiatan</a:t>
          </a:r>
          <a:r>
            <a:rPr lang="en-US" sz="2000" b="0" i="0" dirty="0"/>
            <a:t> </a:t>
          </a:r>
          <a:r>
            <a:rPr lang="en-US" sz="2000" b="0" i="0" dirty="0" err="1"/>
            <a:t>operasional</a:t>
          </a:r>
          <a:r>
            <a:rPr lang="en-US" sz="2000" b="0" i="0" dirty="0"/>
            <a:t> investee </a:t>
          </a:r>
          <a:r>
            <a:rPr lang="en-US" sz="2000" b="0" i="0" dirty="0" err="1"/>
            <a:t>bergantung</a:t>
          </a:r>
          <a:r>
            <a:rPr lang="en-US" sz="2000" b="0" i="0" dirty="0"/>
            <a:t> pada investor</a:t>
          </a:r>
          <a:endParaRPr lang="en-ID" sz="2000" dirty="0"/>
        </a:p>
      </dgm:t>
    </dgm:pt>
    <dgm:pt modelId="{97CF35E5-97FD-7445-A43A-2F03ABB09346}" type="parTrans" cxnId="{B154B419-BF8C-DC45-83F8-998D437833D5}">
      <dgm:prSet/>
      <dgm:spPr/>
      <dgm:t>
        <a:bodyPr/>
        <a:lstStyle/>
        <a:p>
          <a:endParaRPr lang="en-US" sz="2000"/>
        </a:p>
      </dgm:t>
    </dgm:pt>
    <dgm:pt modelId="{4B830038-2E6E-CC4F-BFF6-AA323F68AB74}" type="sibTrans" cxnId="{B154B419-BF8C-DC45-83F8-998D437833D5}">
      <dgm:prSet/>
      <dgm:spPr/>
      <dgm:t>
        <a:bodyPr/>
        <a:lstStyle/>
        <a:p>
          <a:endParaRPr lang="en-US" sz="2000"/>
        </a:p>
      </dgm:t>
    </dgm:pt>
    <dgm:pt modelId="{2ECF5448-FC8C-CB4B-B198-A74510516F2D}">
      <dgm:prSet custT="1"/>
      <dgm:spPr/>
      <dgm:t>
        <a:bodyPr/>
        <a:lstStyle/>
        <a:p>
          <a:r>
            <a:rPr lang="en-US" sz="2000" b="0" i="0" dirty="0" err="1"/>
            <a:t>Porsi</a:t>
          </a:r>
          <a:r>
            <a:rPr lang="en-US" sz="2000" b="0" i="0" dirty="0"/>
            <a:t> </a:t>
          </a:r>
          <a:r>
            <a:rPr lang="en-US" sz="2000" b="0" i="0" dirty="0" err="1"/>
            <a:t>signifikan</a:t>
          </a:r>
          <a:r>
            <a:rPr lang="en-US" sz="2000" b="0" i="0" dirty="0"/>
            <a:t> </a:t>
          </a:r>
          <a:r>
            <a:rPr lang="en-US" sz="2000" b="0" i="0" dirty="0" err="1"/>
            <a:t>aktivitas</a:t>
          </a:r>
          <a:r>
            <a:rPr lang="en-US" sz="2000" b="0" i="0" dirty="0"/>
            <a:t> investee </a:t>
          </a:r>
          <a:r>
            <a:rPr lang="en-US" sz="2000" b="0" i="0" dirty="0" err="1"/>
            <a:t>melibatkan</a:t>
          </a:r>
          <a:r>
            <a:rPr lang="en-US" sz="2000" b="0" i="0" dirty="0"/>
            <a:t> investor </a:t>
          </a:r>
          <a:r>
            <a:rPr lang="en-US" sz="2000" b="0" i="0" dirty="0" err="1"/>
            <a:t>atau</a:t>
          </a:r>
          <a:r>
            <a:rPr lang="en-US" sz="2000" b="0" i="0" dirty="0"/>
            <a:t> </a:t>
          </a:r>
          <a:r>
            <a:rPr lang="en-US" sz="2000" b="0" i="0" dirty="0" err="1"/>
            <a:t>atas</a:t>
          </a:r>
          <a:r>
            <a:rPr lang="en-US" sz="2000" b="0" i="0" dirty="0"/>
            <a:t> </a:t>
          </a:r>
          <a:r>
            <a:rPr lang="en-US" sz="2000" b="0" i="0" dirty="0" err="1"/>
            <a:t>nama</a:t>
          </a:r>
          <a:r>
            <a:rPr lang="en-US" sz="2000" b="0" i="0" dirty="0"/>
            <a:t> investor</a:t>
          </a:r>
          <a:endParaRPr lang="en-ID" sz="2000" dirty="0"/>
        </a:p>
      </dgm:t>
    </dgm:pt>
    <dgm:pt modelId="{90802C7A-0851-D746-ABA2-DA15175A0E12}" type="parTrans" cxnId="{80113DCD-2C96-824F-A124-0421131C532F}">
      <dgm:prSet/>
      <dgm:spPr/>
      <dgm:t>
        <a:bodyPr/>
        <a:lstStyle/>
        <a:p>
          <a:endParaRPr lang="en-US" sz="2000"/>
        </a:p>
      </dgm:t>
    </dgm:pt>
    <dgm:pt modelId="{EC8D5EAC-27B7-354E-B14E-9CCDAB805263}" type="sibTrans" cxnId="{80113DCD-2C96-824F-A124-0421131C532F}">
      <dgm:prSet/>
      <dgm:spPr/>
      <dgm:t>
        <a:bodyPr/>
        <a:lstStyle/>
        <a:p>
          <a:endParaRPr lang="en-US" sz="2000"/>
        </a:p>
      </dgm:t>
    </dgm:pt>
    <dgm:pt modelId="{2D2AAB8D-E385-3D41-83E2-FE390E753F83}">
      <dgm:prSet custT="1"/>
      <dgm:spPr/>
      <dgm:t>
        <a:bodyPr/>
        <a:lstStyle/>
        <a:p>
          <a:r>
            <a:rPr lang="en-US" sz="2000" b="0" i="0" dirty="0" err="1"/>
            <a:t>Eksposur</a:t>
          </a:r>
          <a:r>
            <a:rPr lang="en-US" sz="2000" b="0" i="0" dirty="0"/>
            <a:t> </a:t>
          </a:r>
          <a:r>
            <a:rPr lang="en-US" sz="2000" b="0" i="0" dirty="0" err="1"/>
            <a:t>atau</a:t>
          </a:r>
          <a:r>
            <a:rPr lang="en-US" sz="2000" b="0" i="0" dirty="0"/>
            <a:t> </a:t>
          </a:r>
          <a:r>
            <a:rPr lang="en-US" sz="2000" b="0" i="0" dirty="0" err="1"/>
            <a:t>hak</a:t>
          </a:r>
          <a:r>
            <a:rPr lang="en-US" sz="2000" b="0" i="0" dirty="0"/>
            <a:t> </a:t>
          </a:r>
          <a:r>
            <a:rPr lang="en-US" sz="2000" b="0" i="0" dirty="0" err="1"/>
            <a:t>imbal</a:t>
          </a:r>
          <a:r>
            <a:rPr lang="en-US" sz="2000" b="0" i="0" dirty="0"/>
            <a:t> </a:t>
          </a:r>
          <a:r>
            <a:rPr lang="en-US" sz="2000" b="0" i="0" dirty="0" err="1"/>
            <a:t>hasil</a:t>
          </a:r>
          <a:r>
            <a:rPr lang="en-US" sz="2000" b="0" i="0" dirty="0"/>
            <a:t> </a:t>
          </a:r>
          <a:r>
            <a:rPr lang="en-US" sz="2000" b="0" i="0" dirty="0" err="1"/>
            <a:t>tidak</a:t>
          </a:r>
          <a:r>
            <a:rPr lang="en-US" sz="2000" b="0" i="0" dirty="0"/>
            <a:t> </a:t>
          </a:r>
          <a:r>
            <a:rPr lang="en-US" sz="2000" b="0" i="0" dirty="0" err="1"/>
            <a:t>proporsional</a:t>
          </a:r>
          <a:r>
            <a:rPr lang="en-US" sz="2000" b="0" i="0" dirty="0"/>
            <a:t> </a:t>
          </a:r>
          <a:r>
            <a:rPr lang="en-US" sz="2000" b="0" i="0" dirty="0" err="1"/>
            <a:t>lebih</a:t>
          </a:r>
          <a:r>
            <a:rPr lang="en-US" sz="2000" b="0" i="0" dirty="0"/>
            <a:t> </a:t>
          </a:r>
          <a:r>
            <a:rPr lang="en-US" sz="2000" b="0" i="0" dirty="0" err="1"/>
            <a:t>besar</a:t>
          </a:r>
          <a:r>
            <a:rPr lang="en-US" sz="2000" b="0" i="0" dirty="0"/>
            <a:t> </a:t>
          </a:r>
          <a:r>
            <a:rPr lang="en-US" sz="2000" b="0" i="0" dirty="0" err="1"/>
            <a:t>dari</a:t>
          </a:r>
          <a:r>
            <a:rPr lang="en-US" sz="2000" b="0" i="0" dirty="0"/>
            <a:t> </a:t>
          </a:r>
          <a:r>
            <a:rPr lang="en-US" sz="2000" b="0" i="0" dirty="0" err="1"/>
            <a:t>hak</a:t>
          </a:r>
          <a:r>
            <a:rPr lang="en-US" sz="2000" b="0" i="0" dirty="0"/>
            <a:t> </a:t>
          </a:r>
          <a:r>
            <a:rPr lang="en-US" sz="2000" b="0" i="0" dirty="0" err="1"/>
            <a:t>suara</a:t>
          </a:r>
          <a:endParaRPr lang="en-ID" sz="2000" dirty="0"/>
        </a:p>
      </dgm:t>
    </dgm:pt>
    <dgm:pt modelId="{D7923193-33DF-F945-A99D-0D8E4389CCBF}" type="parTrans" cxnId="{73FE113B-C291-824C-B765-ECA8F7F10673}">
      <dgm:prSet/>
      <dgm:spPr/>
      <dgm:t>
        <a:bodyPr/>
        <a:lstStyle/>
        <a:p>
          <a:endParaRPr lang="en-US" sz="2000"/>
        </a:p>
      </dgm:t>
    </dgm:pt>
    <dgm:pt modelId="{8082C3FD-37DB-B840-B31B-E3B7BD442FD3}" type="sibTrans" cxnId="{73FE113B-C291-824C-B765-ECA8F7F10673}">
      <dgm:prSet/>
      <dgm:spPr/>
      <dgm:t>
        <a:bodyPr/>
        <a:lstStyle/>
        <a:p>
          <a:endParaRPr lang="en-US" sz="2000"/>
        </a:p>
      </dgm:t>
    </dgm:pt>
    <dgm:pt modelId="{12BAA158-489C-B14E-9A79-DB708E76E7C3}">
      <dgm:prSet custT="1"/>
      <dgm:spPr/>
      <dgm:t>
        <a:bodyPr/>
        <a:lstStyle/>
        <a:p>
          <a:endParaRPr lang="en-ID" sz="2000" dirty="0"/>
        </a:p>
      </dgm:t>
    </dgm:pt>
    <dgm:pt modelId="{D0626774-C95F-7046-BBCA-F045FDA19189}" type="sibTrans" cxnId="{9276669C-1880-5944-B0BC-37E2ED1D505E}">
      <dgm:prSet/>
      <dgm:spPr/>
      <dgm:t>
        <a:bodyPr/>
        <a:lstStyle/>
        <a:p>
          <a:endParaRPr lang="en-US" sz="2000"/>
        </a:p>
      </dgm:t>
    </dgm:pt>
    <dgm:pt modelId="{0525D04D-1038-014F-94BA-43543C209348}" type="parTrans" cxnId="{9276669C-1880-5944-B0BC-37E2ED1D505E}">
      <dgm:prSet/>
      <dgm:spPr/>
      <dgm:t>
        <a:bodyPr/>
        <a:lstStyle/>
        <a:p>
          <a:endParaRPr lang="en-US" sz="2000"/>
        </a:p>
      </dgm:t>
    </dgm:pt>
    <dgm:pt modelId="{2805BB50-634D-0444-B2E5-21D43C82004F}" type="pres">
      <dgm:prSet presAssocID="{518ED665-4CDA-5B4D-A476-A3E6778125AD}" presName="Name0" presStyleCnt="0">
        <dgm:presLayoutVars>
          <dgm:dir/>
        </dgm:presLayoutVars>
      </dgm:prSet>
      <dgm:spPr/>
    </dgm:pt>
    <dgm:pt modelId="{E261E36E-2949-6043-868A-C53CC49C45A4}" type="pres">
      <dgm:prSet presAssocID="{D0626774-C95F-7046-BBCA-F045FDA19189}" presName="picture_1" presStyleLbl="bgImgPlace1" presStyleIdx="0" presStyleCnt="1"/>
      <dgm:spPr/>
    </dgm:pt>
    <dgm:pt modelId="{821DD2D4-DA95-EF4A-B651-86399970F078}" type="pres">
      <dgm:prSet presAssocID="{12BAA158-489C-B14E-9A79-DB708E76E7C3}" presName="text_1" presStyleLbl="node1" presStyleIdx="0" presStyleCnt="0">
        <dgm:presLayoutVars>
          <dgm:bulletEnabled val="1"/>
        </dgm:presLayoutVars>
      </dgm:prSet>
      <dgm:spPr/>
    </dgm:pt>
    <dgm:pt modelId="{9AF105E3-C2DE-4343-9109-3AD268965F27}" type="pres">
      <dgm:prSet presAssocID="{518ED665-4CDA-5B4D-A476-A3E6778125AD}" presName="linV" presStyleCnt="0"/>
      <dgm:spPr/>
    </dgm:pt>
    <dgm:pt modelId="{09A907E8-3C25-B344-86FF-84415DD373C2}" type="pres">
      <dgm:prSet presAssocID="{D141D84F-7626-754E-8440-BFC900FCA203}" presName="pair" presStyleCnt="0"/>
      <dgm:spPr/>
    </dgm:pt>
    <dgm:pt modelId="{B405BEE3-5E0A-C447-A25A-B2D03E569C00}" type="pres">
      <dgm:prSet presAssocID="{D141D84F-7626-754E-8440-BFC900FCA203}" presName="spaceH" presStyleLbl="node1" presStyleIdx="0" presStyleCnt="0"/>
      <dgm:spPr/>
    </dgm:pt>
    <dgm:pt modelId="{986F2A4A-F8D4-2B40-8428-915831C3147C}" type="pres">
      <dgm:prSet presAssocID="{D141D84F-7626-754E-8440-BFC900FCA203}" presName="desPictures" presStyleLbl="alignImgPlace1" presStyleIdx="0" presStyleCnt="4"/>
      <dgm:spPr/>
    </dgm:pt>
    <dgm:pt modelId="{BF6E8F0D-B403-6448-B7B1-1CCEB6E95DCC}" type="pres">
      <dgm:prSet presAssocID="{D141D84F-7626-754E-8440-BFC900FCA203}" presName="desTextWrapper" presStyleCnt="0"/>
      <dgm:spPr/>
    </dgm:pt>
    <dgm:pt modelId="{BD4D4D17-E5F6-9B49-92EF-955B50C59E15}" type="pres">
      <dgm:prSet presAssocID="{D141D84F-7626-754E-8440-BFC900FCA203}" presName="desText" presStyleLbl="revTx" presStyleIdx="0" presStyleCnt="4" custScaleX="131321" custLinFactNeighborX="-3810">
        <dgm:presLayoutVars>
          <dgm:bulletEnabled val="1"/>
        </dgm:presLayoutVars>
      </dgm:prSet>
      <dgm:spPr/>
    </dgm:pt>
    <dgm:pt modelId="{D09A0FFE-2ECA-2B4D-9777-2B4E47B223CA}" type="pres">
      <dgm:prSet presAssocID="{501E9FC4-2653-7D48-8453-B592B23A7F0C}" presName="spaceV" presStyleCnt="0"/>
      <dgm:spPr/>
    </dgm:pt>
    <dgm:pt modelId="{487FE905-1B4C-9F44-8823-4974E802E4B3}" type="pres">
      <dgm:prSet presAssocID="{51CD8B1F-146C-BF45-996A-BF3186780F80}" presName="pair" presStyleCnt="0"/>
      <dgm:spPr/>
    </dgm:pt>
    <dgm:pt modelId="{01ECC820-3AA9-A342-8C9A-E53D9DF21D68}" type="pres">
      <dgm:prSet presAssocID="{51CD8B1F-146C-BF45-996A-BF3186780F80}" presName="spaceH" presStyleLbl="node1" presStyleIdx="0" presStyleCnt="0"/>
      <dgm:spPr/>
    </dgm:pt>
    <dgm:pt modelId="{79E811D9-53D4-D542-B352-B0A929E7A1C7}" type="pres">
      <dgm:prSet presAssocID="{51CD8B1F-146C-BF45-996A-BF3186780F80}" presName="desPictures" presStyleLbl="alignImgPlace1" presStyleIdx="1" presStyleCnt="4"/>
      <dgm:spPr/>
    </dgm:pt>
    <dgm:pt modelId="{3F3CD0CF-8EFC-8D41-9FF3-CEA194712F62}" type="pres">
      <dgm:prSet presAssocID="{51CD8B1F-146C-BF45-996A-BF3186780F80}" presName="desTextWrapper" presStyleCnt="0"/>
      <dgm:spPr/>
    </dgm:pt>
    <dgm:pt modelId="{EC48E232-96C6-9843-9048-EAF06771BD8C}" type="pres">
      <dgm:prSet presAssocID="{51CD8B1F-146C-BF45-996A-BF3186780F80}" presName="desText" presStyleLbl="revTx" presStyleIdx="1" presStyleCnt="4" custScaleX="131321">
        <dgm:presLayoutVars>
          <dgm:bulletEnabled val="1"/>
        </dgm:presLayoutVars>
      </dgm:prSet>
      <dgm:spPr/>
    </dgm:pt>
    <dgm:pt modelId="{37FB017E-3FC6-5B48-A175-E3BE398F0BF2}" type="pres">
      <dgm:prSet presAssocID="{4B830038-2E6E-CC4F-BFF6-AA323F68AB74}" presName="spaceV" presStyleCnt="0"/>
      <dgm:spPr/>
    </dgm:pt>
    <dgm:pt modelId="{782B4578-1377-A743-92DB-15F05E434E3A}" type="pres">
      <dgm:prSet presAssocID="{2ECF5448-FC8C-CB4B-B198-A74510516F2D}" presName="pair" presStyleCnt="0"/>
      <dgm:spPr/>
    </dgm:pt>
    <dgm:pt modelId="{9D2CCC82-4EE6-124D-B075-55633FF663FE}" type="pres">
      <dgm:prSet presAssocID="{2ECF5448-FC8C-CB4B-B198-A74510516F2D}" presName="spaceH" presStyleLbl="node1" presStyleIdx="0" presStyleCnt="0"/>
      <dgm:spPr/>
    </dgm:pt>
    <dgm:pt modelId="{3E177C91-E1FC-E740-B148-CAAEF0DB74E0}" type="pres">
      <dgm:prSet presAssocID="{2ECF5448-FC8C-CB4B-B198-A74510516F2D}" presName="desPictures" presStyleLbl="alignImgPlace1" presStyleIdx="2" presStyleCnt="4"/>
      <dgm:spPr/>
    </dgm:pt>
    <dgm:pt modelId="{0C9C1235-9CF6-6940-9CB7-07E7AC5142E1}" type="pres">
      <dgm:prSet presAssocID="{2ECF5448-FC8C-CB4B-B198-A74510516F2D}" presName="desTextWrapper" presStyleCnt="0"/>
      <dgm:spPr/>
    </dgm:pt>
    <dgm:pt modelId="{5B462EC9-3E57-0F4A-9723-1FBB74D02C8C}" type="pres">
      <dgm:prSet presAssocID="{2ECF5448-FC8C-CB4B-B198-A74510516F2D}" presName="desText" presStyleLbl="revTx" presStyleIdx="2" presStyleCnt="4" custScaleX="131321">
        <dgm:presLayoutVars>
          <dgm:bulletEnabled val="1"/>
        </dgm:presLayoutVars>
      </dgm:prSet>
      <dgm:spPr/>
    </dgm:pt>
    <dgm:pt modelId="{F2785655-EC84-0D45-83CA-402AA58424DC}" type="pres">
      <dgm:prSet presAssocID="{EC8D5EAC-27B7-354E-B14E-9CCDAB805263}" presName="spaceV" presStyleCnt="0"/>
      <dgm:spPr/>
    </dgm:pt>
    <dgm:pt modelId="{CEEE098C-E497-9D41-9845-D19B2999DFEC}" type="pres">
      <dgm:prSet presAssocID="{2D2AAB8D-E385-3D41-83E2-FE390E753F83}" presName="pair" presStyleCnt="0"/>
      <dgm:spPr/>
    </dgm:pt>
    <dgm:pt modelId="{00C75B0A-EC83-E244-B446-373B7B2CB581}" type="pres">
      <dgm:prSet presAssocID="{2D2AAB8D-E385-3D41-83E2-FE390E753F83}" presName="spaceH" presStyleLbl="node1" presStyleIdx="0" presStyleCnt="0"/>
      <dgm:spPr/>
    </dgm:pt>
    <dgm:pt modelId="{53980221-D62A-394D-915F-B0908597149F}" type="pres">
      <dgm:prSet presAssocID="{2D2AAB8D-E385-3D41-83E2-FE390E753F83}" presName="desPictures" presStyleLbl="alignImgPlace1" presStyleIdx="3" presStyleCnt="4"/>
      <dgm:spPr/>
    </dgm:pt>
    <dgm:pt modelId="{2C72E72F-B55A-8142-8443-788ED755C005}" type="pres">
      <dgm:prSet presAssocID="{2D2AAB8D-E385-3D41-83E2-FE390E753F83}" presName="desTextWrapper" presStyleCnt="0"/>
      <dgm:spPr/>
    </dgm:pt>
    <dgm:pt modelId="{7B7A9ABB-5278-EF49-B819-A22CD3463D9A}" type="pres">
      <dgm:prSet presAssocID="{2D2AAB8D-E385-3D41-83E2-FE390E753F83}" presName="desText" presStyleLbl="revTx" presStyleIdx="3" presStyleCnt="4" custScaleX="131321">
        <dgm:presLayoutVars>
          <dgm:bulletEnabled val="1"/>
        </dgm:presLayoutVars>
      </dgm:prSet>
      <dgm:spPr/>
    </dgm:pt>
    <dgm:pt modelId="{DA04F332-1094-9B47-B8DE-13E8DA2C5AD3}" type="pres">
      <dgm:prSet presAssocID="{518ED665-4CDA-5B4D-A476-A3E6778125AD}" presName="maxNode" presStyleCnt="0"/>
      <dgm:spPr/>
    </dgm:pt>
    <dgm:pt modelId="{ECBEBF06-86C0-4E4F-AFCE-01A7664084C3}" type="pres">
      <dgm:prSet presAssocID="{518ED665-4CDA-5B4D-A476-A3E6778125AD}" presName="Name33" presStyleCnt="0"/>
      <dgm:spPr/>
    </dgm:pt>
  </dgm:ptLst>
  <dgm:cxnLst>
    <dgm:cxn modelId="{E13E5704-5208-3E48-8F7C-3AF25E75832E}" type="presOf" srcId="{12BAA158-489C-B14E-9A79-DB708E76E7C3}" destId="{821DD2D4-DA95-EF4A-B651-86399970F078}" srcOrd="0" destOrd="0" presId="urn:microsoft.com/office/officeart/2008/layout/AccentedPicture"/>
    <dgm:cxn modelId="{B154B419-BF8C-DC45-83F8-998D437833D5}" srcId="{518ED665-4CDA-5B4D-A476-A3E6778125AD}" destId="{51CD8B1F-146C-BF45-996A-BF3186780F80}" srcOrd="2" destOrd="0" parTransId="{97CF35E5-97FD-7445-A43A-2F03ABB09346}" sibTransId="{4B830038-2E6E-CC4F-BFF6-AA323F68AB74}"/>
    <dgm:cxn modelId="{2B829A23-4C8F-3446-938F-250AAD7A05BF}" type="presOf" srcId="{2D2AAB8D-E385-3D41-83E2-FE390E753F83}" destId="{7B7A9ABB-5278-EF49-B819-A22CD3463D9A}" srcOrd="0" destOrd="0" presId="urn:microsoft.com/office/officeart/2008/layout/AccentedPicture"/>
    <dgm:cxn modelId="{73FE113B-C291-824C-B765-ECA8F7F10673}" srcId="{518ED665-4CDA-5B4D-A476-A3E6778125AD}" destId="{2D2AAB8D-E385-3D41-83E2-FE390E753F83}" srcOrd="4" destOrd="0" parTransId="{D7923193-33DF-F945-A99D-0D8E4389CCBF}" sibTransId="{8082C3FD-37DB-B840-B31B-E3B7BD442FD3}"/>
    <dgm:cxn modelId="{9449DE3B-9E0B-0D49-B009-65E60B7D3363}" type="presOf" srcId="{D141D84F-7626-754E-8440-BFC900FCA203}" destId="{BD4D4D17-E5F6-9B49-92EF-955B50C59E15}" srcOrd="0" destOrd="0" presId="urn:microsoft.com/office/officeart/2008/layout/AccentedPicture"/>
    <dgm:cxn modelId="{8AC1164A-A10F-5340-84BB-34B5F6B19312}" srcId="{518ED665-4CDA-5B4D-A476-A3E6778125AD}" destId="{D141D84F-7626-754E-8440-BFC900FCA203}" srcOrd="1" destOrd="0" parTransId="{3C7033CC-F7AE-154A-A16B-80FA24291CD7}" sibTransId="{501E9FC4-2653-7D48-8453-B592B23A7F0C}"/>
    <dgm:cxn modelId="{48B7AA7C-0CA5-BD47-83DF-ACFB8CFD1036}" type="presOf" srcId="{2ECF5448-FC8C-CB4B-B198-A74510516F2D}" destId="{5B462EC9-3E57-0F4A-9723-1FBB74D02C8C}" srcOrd="0" destOrd="0" presId="urn:microsoft.com/office/officeart/2008/layout/AccentedPicture"/>
    <dgm:cxn modelId="{E5A26699-DB57-A74D-9B0D-83BA47CC1746}" type="presOf" srcId="{51CD8B1F-146C-BF45-996A-BF3186780F80}" destId="{EC48E232-96C6-9843-9048-EAF06771BD8C}" srcOrd="0" destOrd="0" presId="urn:microsoft.com/office/officeart/2008/layout/AccentedPicture"/>
    <dgm:cxn modelId="{9276669C-1880-5944-B0BC-37E2ED1D505E}" srcId="{518ED665-4CDA-5B4D-A476-A3E6778125AD}" destId="{12BAA158-489C-B14E-9A79-DB708E76E7C3}" srcOrd="0" destOrd="0" parTransId="{0525D04D-1038-014F-94BA-43543C209348}" sibTransId="{D0626774-C95F-7046-BBCA-F045FDA19189}"/>
    <dgm:cxn modelId="{BECA47A1-BEA3-6B43-8B46-7CF3EB59A88F}" type="presOf" srcId="{D0626774-C95F-7046-BBCA-F045FDA19189}" destId="{E261E36E-2949-6043-868A-C53CC49C45A4}" srcOrd="0" destOrd="0" presId="urn:microsoft.com/office/officeart/2008/layout/AccentedPicture"/>
    <dgm:cxn modelId="{80113DCD-2C96-824F-A124-0421131C532F}" srcId="{518ED665-4CDA-5B4D-A476-A3E6778125AD}" destId="{2ECF5448-FC8C-CB4B-B198-A74510516F2D}" srcOrd="3" destOrd="0" parTransId="{90802C7A-0851-D746-ABA2-DA15175A0E12}" sibTransId="{EC8D5EAC-27B7-354E-B14E-9CCDAB805263}"/>
    <dgm:cxn modelId="{C7DB01D2-9816-FB4A-85C0-21801A409E40}" type="presOf" srcId="{518ED665-4CDA-5B4D-A476-A3E6778125AD}" destId="{2805BB50-634D-0444-B2E5-21D43C82004F}" srcOrd="0" destOrd="0" presId="urn:microsoft.com/office/officeart/2008/layout/AccentedPicture"/>
    <dgm:cxn modelId="{7FC5F622-C6BA-354C-B292-B53930C460FE}" type="presParOf" srcId="{2805BB50-634D-0444-B2E5-21D43C82004F}" destId="{E261E36E-2949-6043-868A-C53CC49C45A4}" srcOrd="0" destOrd="0" presId="urn:microsoft.com/office/officeart/2008/layout/AccentedPicture"/>
    <dgm:cxn modelId="{AD7ACE4B-7339-F04C-949D-178AE062822A}" type="presParOf" srcId="{2805BB50-634D-0444-B2E5-21D43C82004F}" destId="{821DD2D4-DA95-EF4A-B651-86399970F078}" srcOrd="1" destOrd="0" presId="urn:microsoft.com/office/officeart/2008/layout/AccentedPicture"/>
    <dgm:cxn modelId="{8B8A9CD5-ACDD-3349-9FB9-0D86F7ED339F}" type="presParOf" srcId="{2805BB50-634D-0444-B2E5-21D43C82004F}" destId="{9AF105E3-C2DE-4343-9109-3AD268965F27}" srcOrd="2" destOrd="0" presId="urn:microsoft.com/office/officeart/2008/layout/AccentedPicture"/>
    <dgm:cxn modelId="{4713FBE4-0539-0A4B-9425-398C225C0C36}" type="presParOf" srcId="{9AF105E3-C2DE-4343-9109-3AD268965F27}" destId="{09A907E8-3C25-B344-86FF-84415DD373C2}" srcOrd="0" destOrd="0" presId="urn:microsoft.com/office/officeart/2008/layout/AccentedPicture"/>
    <dgm:cxn modelId="{E19C1527-2E49-1941-AC9F-A47EEBECA5BA}" type="presParOf" srcId="{09A907E8-3C25-B344-86FF-84415DD373C2}" destId="{B405BEE3-5E0A-C447-A25A-B2D03E569C00}" srcOrd="0" destOrd="0" presId="urn:microsoft.com/office/officeart/2008/layout/AccentedPicture"/>
    <dgm:cxn modelId="{6862F20C-D8AA-4B4C-8F19-DC4A2123522A}" type="presParOf" srcId="{09A907E8-3C25-B344-86FF-84415DD373C2}" destId="{986F2A4A-F8D4-2B40-8428-915831C3147C}" srcOrd="1" destOrd="0" presId="urn:microsoft.com/office/officeart/2008/layout/AccentedPicture"/>
    <dgm:cxn modelId="{3C756EC2-9734-D24F-ACE8-450952AB1D8D}" type="presParOf" srcId="{09A907E8-3C25-B344-86FF-84415DD373C2}" destId="{BF6E8F0D-B403-6448-B7B1-1CCEB6E95DCC}" srcOrd="2" destOrd="0" presId="urn:microsoft.com/office/officeart/2008/layout/AccentedPicture"/>
    <dgm:cxn modelId="{C129342E-40EF-5442-9CBE-1779E5ACB913}" type="presParOf" srcId="{BF6E8F0D-B403-6448-B7B1-1CCEB6E95DCC}" destId="{BD4D4D17-E5F6-9B49-92EF-955B50C59E15}" srcOrd="0" destOrd="0" presId="urn:microsoft.com/office/officeart/2008/layout/AccentedPicture"/>
    <dgm:cxn modelId="{62C70115-6497-7E4C-9776-B69646240CC1}" type="presParOf" srcId="{9AF105E3-C2DE-4343-9109-3AD268965F27}" destId="{D09A0FFE-2ECA-2B4D-9777-2B4E47B223CA}" srcOrd="1" destOrd="0" presId="urn:microsoft.com/office/officeart/2008/layout/AccentedPicture"/>
    <dgm:cxn modelId="{D69CA2E2-EB61-5E40-B22C-FC09CC0DE90B}" type="presParOf" srcId="{9AF105E3-C2DE-4343-9109-3AD268965F27}" destId="{487FE905-1B4C-9F44-8823-4974E802E4B3}" srcOrd="2" destOrd="0" presId="urn:microsoft.com/office/officeart/2008/layout/AccentedPicture"/>
    <dgm:cxn modelId="{8C214B0F-1CF3-A643-AB62-EE780D596B2D}" type="presParOf" srcId="{487FE905-1B4C-9F44-8823-4974E802E4B3}" destId="{01ECC820-3AA9-A342-8C9A-E53D9DF21D68}" srcOrd="0" destOrd="0" presId="urn:microsoft.com/office/officeart/2008/layout/AccentedPicture"/>
    <dgm:cxn modelId="{31D06E10-BA0D-9045-BD73-CA402789FB76}" type="presParOf" srcId="{487FE905-1B4C-9F44-8823-4974E802E4B3}" destId="{79E811D9-53D4-D542-B352-B0A929E7A1C7}" srcOrd="1" destOrd="0" presId="urn:microsoft.com/office/officeart/2008/layout/AccentedPicture"/>
    <dgm:cxn modelId="{49A8CE2C-DF1D-F74D-A312-4EF19E2C572F}" type="presParOf" srcId="{487FE905-1B4C-9F44-8823-4974E802E4B3}" destId="{3F3CD0CF-8EFC-8D41-9FF3-CEA194712F62}" srcOrd="2" destOrd="0" presId="urn:microsoft.com/office/officeart/2008/layout/AccentedPicture"/>
    <dgm:cxn modelId="{083066E0-3152-8B49-AAE3-EEEC746C37E0}" type="presParOf" srcId="{3F3CD0CF-8EFC-8D41-9FF3-CEA194712F62}" destId="{EC48E232-96C6-9843-9048-EAF06771BD8C}" srcOrd="0" destOrd="0" presId="urn:microsoft.com/office/officeart/2008/layout/AccentedPicture"/>
    <dgm:cxn modelId="{EE10BEEE-4E77-0846-BF6F-9F70D1E9FF11}" type="presParOf" srcId="{9AF105E3-C2DE-4343-9109-3AD268965F27}" destId="{37FB017E-3FC6-5B48-A175-E3BE398F0BF2}" srcOrd="3" destOrd="0" presId="urn:microsoft.com/office/officeart/2008/layout/AccentedPicture"/>
    <dgm:cxn modelId="{890FCD76-528F-8A46-B70A-D79FBD57FDA3}" type="presParOf" srcId="{9AF105E3-C2DE-4343-9109-3AD268965F27}" destId="{782B4578-1377-A743-92DB-15F05E434E3A}" srcOrd="4" destOrd="0" presId="urn:microsoft.com/office/officeart/2008/layout/AccentedPicture"/>
    <dgm:cxn modelId="{8568358C-F275-A34F-A6DC-F95072D3AAE1}" type="presParOf" srcId="{782B4578-1377-A743-92DB-15F05E434E3A}" destId="{9D2CCC82-4EE6-124D-B075-55633FF663FE}" srcOrd="0" destOrd="0" presId="urn:microsoft.com/office/officeart/2008/layout/AccentedPicture"/>
    <dgm:cxn modelId="{373E8C49-E78C-8B44-A336-44A21ECC7F60}" type="presParOf" srcId="{782B4578-1377-A743-92DB-15F05E434E3A}" destId="{3E177C91-E1FC-E740-B148-CAAEF0DB74E0}" srcOrd="1" destOrd="0" presId="urn:microsoft.com/office/officeart/2008/layout/AccentedPicture"/>
    <dgm:cxn modelId="{16EDFF3A-B69A-FD45-B028-75E07123CB66}" type="presParOf" srcId="{782B4578-1377-A743-92DB-15F05E434E3A}" destId="{0C9C1235-9CF6-6940-9CB7-07E7AC5142E1}" srcOrd="2" destOrd="0" presId="urn:microsoft.com/office/officeart/2008/layout/AccentedPicture"/>
    <dgm:cxn modelId="{5EA7D0A8-81F2-F643-907C-DBDB342855A0}" type="presParOf" srcId="{0C9C1235-9CF6-6940-9CB7-07E7AC5142E1}" destId="{5B462EC9-3E57-0F4A-9723-1FBB74D02C8C}" srcOrd="0" destOrd="0" presId="urn:microsoft.com/office/officeart/2008/layout/AccentedPicture"/>
    <dgm:cxn modelId="{90BAD614-1864-3948-A4DF-B3535EB950EF}" type="presParOf" srcId="{9AF105E3-C2DE-4343-9109-3AD268965F27}" destId="{F2785655-EC84-0D45-83CA-402AA58424DC}" srcOrd="5" destOrd="0" presId="urn:microsoft.com/office/officeart/2008/layout/AccentedPicture"/>
    <dgm:cxn modelId="{9BA0F6D6-BA9C-5C49-8F6B-49123782B883}" type="presParOf" srcId="{9AF105E3-C2DE-4343-9109-3AD268965F27}" destId="{CEEE098C-E497-9D41-9845-D19B2999DFEC}" srcOrd="6" destOrd="0" presId="urn:microsoft.com/office/officeart/2008/layout/AccentedPicture"/>
    <dgm:cxn modelId="{67B0F5FB-B305-184B-B277-9D5B7D0089F7}" type="presParOf" srcId="{CEEE098C-E497-9D41-9845-D19B2999DFEC}" destId="{00C75B0A-EC83-E244-B446-373B7B2CB581}" srcOrd="0" destOrd="0" presId="urn:microsoft.com/office/officeart/2008/layout/AccentedPicture"/>
    <dgm:cxn modelId="{8E803D5D-EB86-934F-86C9-6C5F3F87030E}" type="presParOf" srcId="{CEEE098C-E497-9D41-9845-D19B2999DFEC}" destId="{53980221-D62A-394D-915F-B0908597149F}" srcOrd="1" destOrd="0" presId="urn:microsoft.com/office/officeart/2008/layout/AccentedPicture"/>
    <dgm:cxn modelId="{127341C2-AF1A-1349-940D-3F5A049C2552}" type="presParOf" srcId="{CEEE098C-E497-9D41-9845-D19B2999DFEC}" destId="{2C72E72F-B55A-8142-8443-788ED755C005}" srcOrd="2" destOrd="0" presId="urn:microsoft.com/office/officeart/2008/layout/AccentedPicture"/>
    <dgm:cxn modelId="{0AA7644E-9845-6C4C-A38B-50B37F96F731}" type="presParOf" srcId="{2C72E72F-B55A-8142-8443-788ED755C005}" destId="{7B7A9ABB-5278-EF49-B819-A22CD3463D9A}" srcOrd="0" destOrd="0" presId="urn:microsoft.com/office/officeart/2008/layout/AccentedPicture"/>
    <dgm:cxn modelId="{C1695B56-9D75-EB45-A654-E032E585BE49}" type="presParOf" srcId="{2805BB50-634D-0444-B2E5-21D43C82004F}" destId="{DA04F332-1094-9B47-B8DE-13E8DA2C5AD3}" srcOrd="3" destOrd="0" presId="urn:microsoft.com/office/officeart/2008/layout/AccentedPicture"/>
    <dgm:cxn modelId="{4BC978CB-0379-E649-801C-E946EB3E3B9E}" type="presParOf" srcId="{DA04F332-1094-9B47-B8DE-13E8DA2C5AD3}" destId="{ECBEBF06-86C0-4E4F-AFCE-01A7664084C3}"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7247D49-D4B1-EB47-AB8E-3C4C37142867}" type="doc">
      <dgm:prSet loTypeId="urn:microsoft.com/office/officeart/2005/8/layout/default" loCatId="process" qsTypeId="urn:microsoft.com/office/officeart/2005/8/quickstyle/simple1" qsCatId="simple" csTypeId="urn:microsoft.com/office/officeart/2005/8/colors/colorful4" csCatId="colorful"/>
      <dgm:spPr/>
      <dgm:t>
        <a:bodyPr/>
        <a:lstStyle/>
        <a:p>
          <a:endParaRPr lang="en-US"/>
        </a:p>
      </dgm:t>
    </dgm:pt>
    <dgm:pt modelId="{4AE689F3-46C6-6B42-95B2-08F7B3A33E77}">
      <dgm:prSet/>
      <dgm:spPr/>
      <dgm:t>
        <a:bodyPr/>
        <a:lstStyle/>
        <a:p>
          <a:r>
            <a:rPr lang="pl-PL" b="0" i="0"/>
            <a:t>Disepakati pada waktu sama atau terkait</a:t>
          </a:r>
          <a:endParaRPr lang="en-ID"/>
        </a:p>
      </dgm:t>
    </dgm:pt>
    <dgm:pt modelId="{51887282-B1D3-CA43-9608-AEEDEEE85AB3}" type="parTrans" cxnId="{B915E284-BA34-3349-A2FC-214E57CFFE1F}">
      <dgm:prSet/>
      <dgm:spPr/>
      <dgm:t>
        <a:bodyPr/>
        <a:lstStyle/>
        <a:p>
          <a:endParaRPr lang="en-US"/>
        </a:p>
      </dgm:t>
    </dgm:pt>
    <dgm:pt modelId="{83661155-1555-514B-9056-B61C2F0A82F8}" type="sibTrans" cxnId="{B915E284-BA34-3349-A2FC-214E57CFFE1F}">
      <dgm:prSet/>
      <dgm:spPr/>
      <dgm:t>
        <a:bodyPr/>
        <a:lstStyle/>
        <a:p>
          <a:endParaRPr lang="en-US"/>
        </a:p>
      </dgm:t>
    </dgm:pt>
    <dgm:pt modelId="{08C5E1C9-CD9A-2A43-8324-99ACECA83CA0}">
      <dgm:prSet/>
      <dgm:spPr/>
      <dgm:t>
        <a:bodyPr/>
        <a:lstStyle/>
        <a:p>
          <a:r>
            <a:rPr lang="en-US" b="0" i="0"/>
            <a:t>Transaksi tunggal secara komersial</a:t>
          </a:r>
          <a:endParaRPr lang="en-ID"/>
        </a:p>
      </dgm:t>
    </dgm:pt>
    <dgm:pt modelId="{047C944B-0FB9-A84E-861B-DE5CD15D5B12}" type="parTrans" cxnId="{3BBAE80B-72AA-DB43-AFE4-707EB6CD0523}">
      <dgm:prSet/>
      <dgm:spPr/>
      <dgm:t>
        <a:bodyPr/>
        <a:lstStyle/>
        <a:p>
          <a:endParaRPr lang="en-US"/>
        </a:p>
      </dgm:t>
    </dgm:pt>
    <dgm:pt modelId="{1756A402-A0F8-4F4E-A6FC-5E470153D0FC}" type="sibTrans" cxnId="{3BBAE80B-72AA-DB43-AFE4-707EB6CD0523}">
      <dgm:prSet/>
      <dgm:spPr/>
      <dgm:t>
        <a:bodyPr/>
        <a:lstStyle/>
        <a:p>
          <a:endParaRPr lang="en-US"/>
        </a:p>
      </dgm:t>
    </dgm:pt>
    <dgm:pt modelId="{D1EC9388-B3AC-1B40-BD2D-59D948130332}">
      <dgm:prSet/>
      <dgm:spPr/>
      <dgm:t>
        <a:bodyPr/>
        <a:lstStyle/>
        <a:p>
          <a:r>
            <a:rPr lang="en-US" b="0" i="0"/>
            <a:t>Ketergantungan antar perjanjian</a:t>
          </a:r>
          <a:endParaRPr lang="en-ID"/>
        </a:p>
      </dgm:t>
    </dgm:pt>
    <dgm:pt modelId="{130EB2AA-7A64-374B-846F-741AF204019C}" type="parTrans" cxnId="{8349459F-508D-5D49-A0E4-1F3CF96BA430}">
      <dgm:prSet/>
      <dgm:spPr/>
      <dgm:t>
        <a:bodyPr/>
        <a:lstStyle/>
        <a:p>
          <a:endParaRPr lang="en-US"/>
        </a:p>
      </dgm:t>
    </dgm:pt>
    <dgm:pt modelId="{CF16C02D-D5C0-A94C-8D20-78217A871426}" type="sibTrans" cxnId="{8349459F-508D-5D49-A0E4-1F3CF96BA430}">
      <dgm:prSet/>
      <dgm:spPr/>
      <dgm:t>
        <a:bodyPr/>
        <a:lstStyle/>
        <a:p>
          <a:endParaRPr lang="en-US"/>
        </a:p>
      </dgm:t>
    </dgm:pt>
    <dgm:pt modelId="{A4442851-E771-C148-A371-64AED63379F8}">
      <dgm:prSet/>
      <dgm:spPr/>
      <dgm:t>
        <a:bodyPr/>
        <a:lstStyle/>
        <a:p>
          <a:r>
            <a:rPr lang="it-IT" b="0" i="0"/>
            <a:t>Secara ekonomi, tidak dapat dijustifikasi secara individual tetapi dapat dijustifikasi secara gabungan</a:t>
          </a:r>
          <a:endParaRPr lang="en-ID"/>
        </a:p>
      </dgm:t>
    </dgm:pt>
    <dgm:pt modelId="{5AA0A8CA-479B-0548-9362-A341F5D41C18}" type="parTrans" cxnId="{B604CD69-5483-5745-993A-BFD18B568ED1}">
      <dgm:prSet/>
      <dgm:spPr/>
      <dgm:t>
        <a:bodyPr/>
        <a:lstStyle/>
        <a:p>
          <a:endParaRPr lang="en-US"/>
        </a:p>
      </dgm:t>
    </dgm:pt>
    <dgm:pt modelId="{4FD25E54-BB9F-8B4D-8599-74B8DBF7161F}" type="sibTrans" cxnId="{B604CD69-5483-5745-993A-BFD18B568ED1}">
      <dgm:prSet/>
      <dgm:spPr/>
      <dgm:t>
        <a:bodyPr/>
        <a:lstStyle/>
        <a:p>
          <a:endParaRPr lang="en-US"/>
        </a:p>
      </dgm:t>
    </dgm:pt>
    <dgm:pt modelId="{B3F43E2D-6CA1-204C-B014-F46EDF97DDF0}" type="pres">
      <dgm:prSet presAssocID="{77247D49-D4B1-EB47-AB8E-3C4C37142867}" presName="diagram" presStyleCnt="0">
        <dgm:presLayoutVars>
          <dgm:dir/>
          <dgm:resizeHandles val="exact"/>
        </dgm:presLayoutVars>
      </dgm:prSet>
      <dgm:spPr/>
    </dgm:pt>
    <dgm:pt modelId="{A13734F8-4D17-EA49-BBEF-D98ABF216DB8}" type="pres">
      <dgm:prSet presAssocID="{4AE689F3-46C6-6B42-95B2-08F7B3A33E77}" presName="node" presStyleLbl="node1" presStyleIdx="0" presStyleCnt="4">
        <dgm:presLayoutVars>
          <dgm:bulletEnabled val="1"/>
        </dgm:presLayoutVars>
      </dgm:prSet>
      <dgm:spPr/>
    </dgm:pt>
    <dgm:pt modelId="{99B280BF-8157-3347-A855-B969BA170F59}" type="pres">
      <dgm:prSet presAssocID="{83661155-1555-514B-9056-B61C2F0A82F8}" presName="sibTrans" presStyleCnt="0"/>
      <dgm:spPr/>
    </dgm:pt>
    <dgm:pt modelId="{7B364313-5EEE-F34B-80B3-4031ABB1913B}" type="pres">
      <dgm:prSet presAssocID="{08C5E1C9-CD9A-2A43-8324-99ACECA83CA0}" presName="node" presStyleLbl="node1" presStyleIdx="1" presStyleCnt="4">
        <dgm:presLayoutVars>
          <dgm:bulletEnabled val="1"/>
        </dgm:presLayoutVars>
      </dgm:prSet>
      <dgm:spPr/>
    </dgm:pt>
    <dgm:pt modelId="{24E799C1-7F98-5D4D-9539-54B0CC344E5F}" type="pres">
      <dgm:prSet presAssocID="{1756A402-A0F8-4F4E-A6FC-5E470153D0FC}" presName="sibTrans" presStyleCnt="0"/>
      <dgm:spPr/>
    </dgm:pt>
    <dgm:pt modelId="{C9B7DD64-C772-D244-868C-9A846870E95C}" type="pres">
      <dgm:prSet presAssocID="{D1EC9388-B3AC-1B40-BD2D-59D948130332}" presName="node" presStyleLbl="node1" presStyleIdx="2" presStyleCnt="4">
        <dgm:presLayoutVars>
          <dgm:bulletEnabled val="1"/>
        </dgm:presLayoutVars>
      </dgm:prSet>
      <dgm:spPr/>
    </dgm:pt>
    <dgm:pt modelId="{DC7AC4DB-856C-2242-88AC-9C847C0ADA47}" type="pres">
      <dgm:prSet presAssocID="{CF16C02D-D5C0-A94C-8D20-78217A871426}" presName="sibTrans" presStyleCnt="0"/>
      <dgm:spPr/>
    </dgm:pt>
    <dgm:pt modelId="{C918E17B-DDD1-D744-A910-5CC9537A2FDD}" type="pres">
      <dgm:prSet presAssocID="{A4442851-E771-C148-A371-64AED63379F8}" presName="node" presStyleLbl="node1" presStyleIdx="3" presStyleCnt="4">
        <dgm:presLayoutVars>
          <dgm:bulletEnabled val="1"/>
        </dgm:presLayoutVars>
      </dgm:prSet>
      <dgm:spPr/>
    </dgm:pt>
  </dgm:ptLst>
  <dgm:cxnLst>
    <dgm:cxn modelId="{3BBAE80B-72AA-DB43-AFE4-707EB6CD0523}" srcId="{77247D49-D4B1-EB47-AB8E-3C4C37142867}" destId="{08C5E1C9-CD9A-2A43-8324-99ACECA83CA0}" srcOrd="1" destOrd="0" parTransId="{047C944B-0FB9-A84E-861B-DE5CD15D5B12}" sibTransId="{1756A402-A0F8-4F4E-A6FC-5E470153D0FC}"/>
    <dgm:cxn modelId="{5D27132F-CB48-944A-9868-5DCBB088AA65}" type="presOf" srcId="{77247D49-D4B1-EB47-AB8E-3C4C37142867}" destId="{B3F43E2D-6CA1-204C-B014-F46EDF97DDF0}" srcOrd="0" destOrd="0" presId="urn:microsoft.com/office/officeart/2005/8/layout/default"/>
    <dgm:cxn modelId="{B604CD69-5483-5745-993A-BFD18B568ED1}" srcId="{77247D49-D4B1-EB47-AB8E-3C4C37142867}" destId="{A4442851-E771-C148-A371-64AED63379F8}" srcOrd="3" destOrd="0" parTransId="{5AA0A8CA-479B-0548-9362-A341F5D41C18}" sibTransId="{4FD25E54-BB9F-8B4D-8599-74B8DBF7161F}"/>
    <dgm:cxn modelId="{F696F86C-EAE8-5843-B1A6-1EDEAC50C412}" type="presOf" srcId="{08C5E1C9-CD9A-2A43-8324-99ACECA83CA0}" destId="{7B364313-5EEE-F34B-80B3-4031ABB1913B}" srcOrd="0" destOrd="0" presId="urn:microsoft.com/office/officeart/2005/8/layout/default"/>
    <dgm:cxn modelId="{70FC1459-09B3-5643-9446-2B890F71FB37}" type="presOf" srcId="{D1EC9388-B3AC-1B40-BD2D-59D948130332}" destId="{C9B7DD64-C772-D244-868C-9A846870E95C}" srcOrd="0" destOrd="0" presId="urn:microsoft.com/office/officeart/2005/8/layout/default"/>
    <dgm:cxn modelId="{B915E284-BA34-3349-A2FC-214E57CFFE1F}" srcId="{77247D49-D4B1-EB47-AB8E-3C4C37142867}" destId="{4AE689F3-46C6-6B42-95B2-08F7B3A33E77}" srcOrd="0" destOrd="0" parTransId="{51887282-B1D3-CA43-9608-AEEDEEE85AB3}" sibTransId="{83661155-1555-514B-9056-B61C2F0A82F8}"/>
    <dgm:cxn modelId="{8349459F-508D-5D49-A0E4-1F3CF96BA430}" srcId="{77247D49-D4B1-EB47-AB8E-3C4C37142867}" destId="{D1EC9388-B3AC-1B40-BD2D-59D948130332}" srcOrd="2" destOrd="0" parTransId="{130EB2AA-7A64-374B-846F-741AF204019C}" sibTransId="{CF16C02D-D5C0-A94C-8D20-78217A871426}"/>
    <dgm:cxn modelId="{CDC715C0-D960-0949-900C-A90A6D029513}" type="presOf" srcId="{A4442851-E771-C148-A371-64AED63379F8}" destId="{C918E17B-DDD1-D744-A910-5CC9537A2FDD}" srcOrd="0" destOrd="0" presId="urn:microsoft.com/office/officeart/2005/8/layout/default"/>
    <dgm:cxn modelId="{E64F1EE7-D32B-F048-B12B-3B015624CEFF}" type="presOf" srcId="{4AE689F3-46C6-6B42-95B2-08F7B3A33E77}" destId="{A13734F8-4D17-EA49-BBEF-D98ABF216DB8}" srcOrd="0" destOrd="0" presId="urn:microsoft.com/office/officeart/2005/8/layout/default"/>
    <dgm:cxn modelId="{4222D204-6987-4A47-B2DA-6A36D081B6E9}" type="presParOf" srcId="{B3F43E2D-6CA1-204C-B014-F46EDF97DDF0}" destId="{A13734F8-4D17-EA49-BBEF-D98ABF216DB8}" srcOrd="0" destOrd="0" presId="urn:microsoft.com/office/officeart/2005/8/layout/default"/>
    <dgm:cxn modelId="{BD631230-9235-1443-AD33-8F321ACD8C71}" type="presParOf" srcId="{B3F43E2D-6CA1-204C-B014-F46EDF97DDF0}" destId="{99B280BF-8157-3347-A855-B969BA170F59}" srcOrd="1" destOrd="0" presId="urn:microsoft.com/office/officeart/2005/8/layout/default"/>
    <dgm:cxn modelId="{5F360589-8A2A-114E-AF09-884BFFDE6825}" type="presParOf" srcId="{B3F43E2D-6CA1-204C-B014-F46EDF97DDF0}" destId="{7B364313-5EEE-F34B-80B3-4031ABB1913B}" srcOrd="2" destOrd="0" presId="urn:microsoft.com/office/officeart/2005/8/layout/default"/>
    <dgm:cxn modelId="{20D162A1-B9E1-0245-B958-45F27D9A2B02}" type="presParOf" srcId="{B3F43E2D-6CA1-204C-B014-F46EDF97DDF0}" destId="{24E799C1-7F98-5D4D-9539-54B0CC344E5F}" srcOrd="3" destOrd="0" presId="urn:microsoft.com/office/officeart/2005/8/layout/default"/>
    <dgm:cxn modelId="{96E2635B-1A60-B243-A34D-61DC2E33907E}" type="presParOf" srcId="{B3F43E2D-6CA1-204C-B014-F46EDF97DDF0}" destId="{C9B7DD64-C772-D244-868C-9A846870E95C}" srcOrd="4" destOrd="0" presId="urn:microsoft.com/office/officeart/2005/8/layout/default"/>
    <dgm:cxn modelId="{599C77E7-E7FE-C446-B531-193ED1EAF562}" type="presParOf" srcId="{B3F43E2D-6CA1-204C-B014-F46EDF97DDF0}" destId="{DC7AC4DB-856C-2242-88AC-9C847C0ADA47}" srcOrd="5" destOrd="0" presId="urn:microsoft.com/office/officeart/2005/8/layout/default"/>
    <dgm:cxn modelId="{05AE6E59-4E3D-DA47-8E89-B4E2A95F66FF}" type="presParOf" srcId="{B3F43E2D-6CA1-204C-B014-F46EDF97DDF0}" destId="{C918E17B-DDD1-D744-A910-5CC9537A2FD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98DCDCF-9B3F-6D40-9CCE-ADBB636C8685}"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en-US"/>
        </a:p>
      </dgm:t>
    </dgm:pt>
    <dgm:pt modelId="{BA7204AB-CBCE-6F45-9D8D-7F19C16247FA}">
      <dgm:prSet/>
      <dgm:spPr/>
      <dgm:t>
        <a:bodyPr/>
        <a:lstStyle/>
        <a:p>
          <a:r>
            <a:rPr lang="id-ID" b="0" i="0"/>
            <a:t>Investasi</a:t>
          </a:r>
          <a:endParaRPr lang="en-ID"/>
        </a:p>
      </dgm:t>
    </dgm:pt>
    <dgm:pt modelId="{0D01BBE6-EBC0-2B47-8474-2C0C69431813}" type="parTrans" cxnId="{5EA9BEBE-E0F1-F84A-B057-8C0620D1CCEB}">
      <dgm:prSet/>
      <dgm:spPr/>
      <dgm:t>
        <a:bodyPr/>
        <a:lstStyle/>
        <a:p>
          <a:endParaRPr lang="en-US"/>
        </a:p>
      </dgm:t>
    </dgm:pt>
    <dgm:pt modelId="{C272F735-DB8C-AF43-B0F4-B240F4ADB04A}" type="sibTrans" cxnId="{5EA9BEBE-E0F1-F84A-B057-8C0620D1CCEB}">
      <dgm:prSet/>
      <dgm:spPr/>
      <dgm:t>
        <a:bodyPr/>
        <a:lstStyle/>
        <a:p>
          <a:endParaRPr lang="en-US"/>
        </a:p>
      </dgm:t>
    </dgm:pt>
    <dgm:pt modelId="{2E9CB259-0CF5-BC47-9149-AC6EB8E232F5}">
      <dgm:prSet/>
      <dgm:spPr/>
      <dgm:t>
        <a:bodyPr/>
        <a:lstStyle/>
        <a:p>
          <a:r>
            <a:rPr lang="id-ID" b="0" i="0"/>
            <a:t>Akun investasi dieliminasi dengan ekuitas entitas anak</a:t>
          </a:r>
          <a:endParaRPr lang="en-ID"/>
        </a:p>
      </dgm:t>
    </dgm:pt>
    <dgm:pt modelId="{3F530ECB-E172-604E-AB29-59CEF4B8D4E5}" type="parTrans" cxnId="{CA91F4B1-00AC-8149-90EA-7EAC0C3D33C1}">
      <dgm:prSet/>
      <dgm:spPr/>
      <dgm:t>
        <a:bodyPr/>
        <a:lstStyle/>
        <a:p>
          <a:endParaRPr lang="en-US"/>
        </a:p>
      </dgm:t>
    </dgm:pt>
    <dgm:pt modelId="{7B91ECA1-DDC5-0E4A-9457-F4B2A328AA87}" type="sibTrans" cxnId="{CA91F4B1-00AC-8149-90EA-7EAC0C3D33C1}">
      <dgm:prSet/>
      <dgm:spPr/>
      <dgm:t>
        <a:bodyPr/>
        <a:lstStyle/>
        <a:p>
          <a:endParaRPr lang="en-US"/>
        </a:p>
      </dgm:t>
    </dgm:pt>
    <dgm:pt modelId="{8A1A2769-FB21-7843-B376-2E6181BB5F0F}">
      <dgm:prSet/>
      <dgm:spPr/>
      <dgm:t>
        <a:bodyPr/>
        <a:lstStyle/>
        <a:p>
          <a:r>
            <a:rPr lang="id-ID" b="0" i="0"/>
            <a:t>Jika kepemilikan pada entitas anak tidak 100% akan muncul kepentingan non pengendali.</a:t>
          </a:r>
          <a:endParaRPr lang="en-ID"/>
        </a:p>
      </dgm:t>
    </dgm:pt>
    <dgm:pt modelId="{132554B9-BE26-214D-9BF1-F64966A2A00B}" type="parTrans" cxnId="{BB040DF5-7B37-B744-9FBE-681FB31F4206}">
      <dgm:prSet/>
      <dgm:spPr/>
      <dgm:t>
        <a:bodyPr/>
        <a:lstStyle/>
        <a:p>
          <a:endParaRPr lang="en-US"/>
        </a:p>
      </dgm:t>
    </dgm:pt>
    <dgm:pt modelId="{D35A0C42-4D82-494A-A9D6-DB8ECAA01146}" type="sibTrans" cxnId="{BB040DF5-7B37-B744-9FBE-681FB31F4206}">
      <dgm:prSet/>
      <dgm:spPr/>
      <dgm:t>
        <a:bodyPr/>
        <a:lstStyle/>
        <a:p>
          <a:endParaRPr lang="en-US"/>
        </a:p>
      </dgm:t>
    </dgm:pt>
    <dgm:pt modelId="{98128FC3-5981-D541-8891-80C3C868D98A}">
      <dgm:prSet/>
      <dgm:spPr/>
      <dgm:t>
        <a:bodyPr/>
        <a:lstStyle/>
        <a:p>
          <a:r>
            <a:rPr lang="id-ID" b="0" i="0"/>
            <a:t>Perbedaan nilai wajar dan nilai buku harus diperhitungkan dalam konsolidasi (nilai wajar yang dikonsolidasi)</a:t>
          </a:r>
          <a:endParaRPr lang="en-ID"/>
        </a:p>
      </dgm:t>
    </dgm:pt>
    <dgm:pt modelId="{F01BF286-A94C-ED4D-BAD2-FF4130C5E88A}" type="parTrans" cxnId="{9F790A23-D75F-EA43-9D90-5D1E1CF7EE42}">
      <dgm:prSet/>
      <dgm:spPr/>
      <dgm:t>
        <a:bodyPr/>
        <a:lstStyle/>
        <a:p>
          <a:endParaRPr lang="en-US"/>
        </a:p>
      </dgm:t>
    </dgm:pt>
    <dgm:pt modelId="{7CB5CAE2-9E97-1641-AB9F-5293091D13AB}" type="sibTrans" cxnId="{9F790A23-D75F-EA43-9D90-5D1E1CF7EE42}">
      <dgm:prSet/>
      <dgm:spPr/>
      <dgm:t>
        <a:bodyPr/>
        <a:lstStyle/>
        <a:p>
          <a:endParaRPr lang="en-US"/>
        </a:p>
      </dgm:t>
    </dgm:pt>
    <dgm:pt modelId="{7BA3FC8F-0153-F943-BE60-772266E186B0}">
      <dgm:prSet/>
      <dgm:spPr/>
      <dgm:t>
        <a:bodyPr/>
        <a:lstStyle/>
        <a:p>
          <a:r>
            <a:rPr lang="id-ID" b="0" i="0"/>
            <a:t>Goodwiil muncul jika nilai perolehan tidak sama dengan nilai wajar</a:t>
          </a:r>
          <a:endParaRPr lang="en-ID"/>
        </a:p>
      </dgm:t>
    </dgm:pt>
    <dgm:pt modelId="{63AC1D16-7BCE-334A-9C05-DD711E942027}" type="parTrans" cxnId="{7B1197B1-8DC2-2C44-82FA-B496D0021A29}">
      <dgm:prSet/>
      <dgm:spPr/>
      <dgm:t>
        <a:bodyPr/>
        <a:lstStyle/>
        <a:p>
          <a:endParaRPr lang="en-US"/>
        </a:p>
      </dgm:t>
    </dgm:pt>
    <dgm:pt modelId="{9B922270-0FDA-804B-866E-27726BD7D40E}" type="sibTrans" cxnId="{7B1197B1-8DC2-2C44-82FA-B496D0021A29}">
      <dgm:prSet/>
      <dgm:spPr/>
      <dgm:t>
        <a:bodyPr/>
        <a:lstStyle/>
        <a:p>
          <a:endParaRPr lang="en-US"/>
        </a:p>
      </dgm:t>
    </dgm:pt>
    <dgm:pt modelId="{FC8A867F-734F-1140-86E6-7D25B684BD64}">
      <dgm:prSet/>
      <dgm:spPr/>
      <dgm:t>
        <a:bodyPr/>
        <a:lstStyle/>
        <a:p>
          <a:r>
            <a:rPr lang="id-ID" b="0" i="0"/>
            <a:t>Akun</a:t>
          </a:r>
          <a:endParaRPr lang="en-ID"/>
        </a:p>
      </dgm:t>
    </dgm:pt>
    <dgm:pt modelId="{0BF06CD2-F7A8-874B-B98C-583CEAFB58B3}" type="parTrans" cxnId="{5BACE317-7A7E-4349-85D7-F07D5ABFC6DE}">
      <dgm:prSet/>
      <dgm:spPr/>
      <dgm:t>
        <a:bodyPr/>
        <a:lstStyle/>
        <a:p>
          <a:endParaRPr lang="en-US"/>
        </a:p>
      </dgm:t>
    </dgm:pt>
    <dgm:pt modelId="{BD309BE3-99A8-524D-8D66-43E854167D0C}" type="sibTrans" cxnId="{5BACE317-7A7E-4349-85D7-F07D5ABFC6DE}">
      <dgm:prSet/>
      <dgm:spPr/>
      <dgm:t>
        <a:bodyPr/>
        <a:lstStyle/>
        <a:p>
          <a:endParaRPr lang="en-US"/>
        </a:p>
      </dgm:t>
    </dgm:pt>
    <dgm:pt modelId="{0C3CFC1E-4C9B-ED4E-9D9E-5DCD79CC268F}">
      <dgm:prSet/>
      <dgm:spPr/>
      <dgm:t>
        <a:bodyPr/>
        <a:lstStyle/>
        <a:p>
          <a:r>
            <a:rPr lang="id-ID" b="0" i="0"/>
            <a:t>Utang – piutang yang muncul antara anak dan induk harus dihapuskan</a:t>
          </a:r>
          <a:endParaRPr lang="en-ID"/>
        </a:p>
      </dgm:t>
    </dgm:pt>
    <dgm:pt modelId="{E7A5D748-8FCA-BF47-A341-4B9BF2CDD8C2}" type="parTrans" cxnId="{F1C2F48E-44D6-5044-B83B-1C57F0693BB3}">
      <dgm:prSet/>
      <dgm:spPr/>
      <dgm:t>
        <a:bodyPr/>
        <a:lstStyle/>
        <a:p>
          <a:endParaRPr lang="en-US"/>
        </a:p>
      </dgm:t>
    </dgm:pt>
    <dgm:pt modelId="{EDA0026D-0AB2-A542-8A38-EF2CB600D351}" type="sibTrans" cxnId="{F1C2F48E-44D6-5044-B83B-1C57F0693BB3}">
      <dgm:prSet/>
      <dgm:spPr/>
      <dgm:t>
        <a:bodyPr/>
        <a:lstStyle/>
        <a:p>
          <a:endParaRPr lang="en-US"/>
        </a:p>
      </dgm:t>
    </dgm:pt>
    <dgm:pt modelId="{80BBBBD2-48CA-884F-BC4A-E648D4D384BA}">
      <dgm:prSet/>
      <dgm:spPr/>
      <dgm:t>
        <a:bodyPr/>
        <a:lstStyle/>
        <a:p>
          <a:r>
            <a:rPr lang="id-ID" b="0" i="0"/>
            <a:t>Transaksi</a:t>
          </a:r>
          <a:endParaRPr lang="en-ID"/>
        </a:p>
      </dgm:t>
    </dgm:pt>
    <dgm:pt modelId="{1ACFCC64-FDD7-604B-899C-8177AFC5F6F8}" type="parTrans" cxnId="{CBD43556-F7BF-AA4A-A1FC-267B072A9551}">
      <dgm:prSet/>
      <dgm:spPr/>
      <dgm:t>
        <a:bodyPr/>
        <a:lstStyle/>
        <a:p>
          <a:endParaRPr lang="en-US"/>
        </a:p>
      </dgm:t>
    </dgm:pt>
    <dgm:pt modelId="{9F81176B-7F0D-DD47-BF26-C63BBE329A46}" type="sibTrans" cxnId="{CBD43556-F7BF-AA4A-A1FC-267B072A9551}">
      <dgm:prSet/>
      <dgm:spPr/>
      <dgm:t>
        <a:bodyPr/>
        <a:lstStyle/>
        <a:p>
          <a:endParaRPr lang="en-US"/>
        </a:p>
      </dgm:t>
    </dgm:pt>
    <dgm:pt modelId="{958DE5CF-F222-DA4F-89DF-39ACB2212BA9}">
      <dgm:prSet/>
      <dgm:spPr/>
      <dgm:t>
        <a:bodyPr/>
        <a:lstStyle/>
        <a:p>
          <a:r>
            <a:rPr lang="id-ID" b="0" i="0"/>
            <a:t>Transaksi yang boleh diakui adalah transaksi kepada pihak ketiga, transaksi anak dan induk harus dieliminasi</a:t>
          </a:r>
          <a:endParaRPr lang="en-ID"/>
        </a:p>
      </dgm:t>
    </dgm:pt>
    <dgm:pt modelId="{844F097F-5D8E-F048-A7EB-52877081ADC4}" type="parTrans" cxnId="{0D364AAB-26AB-6B42-AF6A-05736FB7B81B}">
      <dgm:prSet/>
      <dgm:spPr/>
      <dgm:t>
        <a:bodyPr/>
        <a:lstStyle/>
        <a:p>
          <a:endParaRPr lang="en-US"/>
        </a:p>
      </dgm:t>
    </dgm:pt>
    <dgm:pt modelId="{87E22061-950D-D942-A788-D06801886F5A}" type="sibTrans" cxnId="{0D364AAB-26AB-6B42-AF6A-05736FB7B81B}">
      <dgm:prSet/>
      <dgm:spPr/>
      <dgm:t>
        <a:bodyPr/>
        <a:lstStyle/>
        <a:p>
          <a:endParaRPr lang="en-US"/>
        </a:p>
      </dgm:t>
    </dgm:pt>
    <dgm:pt modelId="{0A0BDAD3-45A8-0A4D-A8B5-F392D66DA877}" type="pres">
      <dgm:prSet presAssocID="{498DCDCF-9B3F-6D40-9CCE-ADBB636C8685}" presName="linear" presStyleCnt="0">
        <dgm:presLayoutVars>
          <dgm:animLvl val="lvl"/>
          <dgm:resizeHandles val="exact"/>
        </dgm:presLayoutVars>
      </dgm:prSet>
      <dgm:spPr/>
    </dgm:pt>
    <dgm:pt modelId="{68F99581-4364-1048-92A5-14BD81D52DB1}" type="pres">
      <dgm:prSet presAssocID="{BA7204AB-CBCE-6F45-9D8D-7F19C16247FA}" presName="parentText" presStyleLbl="node1" presStyleIdx="0" presStyleCnt="3">
        <dgm:presLayoutVars>
          <dgm:chMax val="0"/>
          <dgm:bulletEnabled val="1"/>
        </dgm:presLayoutVars>
      </dgm:prSet>
      <dgm:spPr/>
    </dgm:pt>
    <dgm:pt modelId="{9A02A59B-E3B9-D348-8B46-F8B5A2CC61A9}" type="pres">
      <dgm:prSet presAssocID="{BA7204AB-CBCE-6F45-9D8D-7F19C16247FA}" presName="childText" presStyleLbl="revTx" presStyleIdx="0" presStyleCnt="3">
        <dgm:presLayoutVars>
          <dgm:bulletEnabled val="1"/>
        </dgm:presLayoutVars>
      </dgm:prSet>
      <dgm:spPr/>
    </dgm:pt>
    <dgm:pt modelId="{C60C990C-5E7A-6B4E-A8C4-88083DFBCECC}" type="pres">
      <dgm:prSet presAssocID="{FC8A867F-734F-1140-86E6-7D25B684BD64}" presName="parentText" presStyleLbl="node1" presStyleIdx="1" presStyleCnt="3">
        <dgm:presLayoutVars>
          <dgm:chMax val="0"/>
          <dgm:bulletEnabled val="1"/>
        </dgm:presLayoutVars>
      </dgm:prSet>
      <dgm:spPr/>
    </dgm:pt>
    <dgm:pt modelId="{6CC6AAC8-ED35-9D48-A136-B7E6F101CCC0}" type="pres">
      <dgm:prSet presAssocID="{FC8A867F-734F-1140-86E6-7D25B684BD64}" presName="childText" presStyleLbl="revTx" presStyleIdx="1" presStyleCnt="3">
        <dgm:presLayoutVars>
          <dgm:bulletEnabled val="1"/>
        </dgm:presLayoutVars>
      </dgm:prSet>
      <dgm:spPr/>
    </dgm:pt>
    <dgm:pt modelId="{EC50D0EF-2AF5-F94D-8E59-DD8B1464DE9C}" type="pres">
      <dgm:prSet presAssocID="{80BBBBD2-48CA-884F-BC4A-E648D4D384BA}" presName="parentText" presStyleLbl="node1" presStyleIdx="2" presStyleCnt="3">
        <dgm:presLayoutVars>
          <dgm:chMax val="0"/>
          <dgm:bulletEnabled val="1"/>
        </dgm:presLayoutVars>
      </dgm:prSet>
      <dgm:spPr/>
    </dgm:pt>
    <dgm:pt modelId="{16E86F37-475D-D745-94AD-007DF749DA6D}" type="pres">
      <dgm:prSet presAssocID="{80BBBBD2-48CA-884F-BC4A-E648D4D384BA}" presName="childText" presStyleLbl="revTx" presStyleIdx="2" presStyleCnt="3">
        <dgm:presLayoutVars>
          <dgm:bulletEnabled val="1"/>
        </dgm:presLayoutVars>
      </dgm:prSet>
      <dgm:spPr/>
    </dgm:pt>
  </dgm:ptLst>
  <dgm:cxnLst>
    <dgm:cxn modelId="{FBE72808-ED92-6941-BDC4-163CE1EF304E}" type="presOf" srcId="{0C3CFC1E-4C9B-ED4E-9D9E-5DCD79CC268F}" destId="{6CC6AAC8-ED35-9D48-A136-B7E6F101CCC0}" srcOrd="0" destOrd="0" presId="urn:microsoft.com/office/officeart/2005/8/layout/vList2"/>
    <dgm:cxn modelId="{5BACE317-7A7E-4349-85D7-F07D5ABFC6DE}" srcId="{498DCDCF-9B3F-6D40-9CCE-ADBB636C8685}" destId="{FC8A867F-734F-1140-86E6-7D25B684BD64}" srcOrd="1" destOrd="0" parTransId="{0BF06CD2-F7A8-874B-B98C-583CEAFB58B3}" sibTransId="{BD309BE3-99A8-524D-8D66-43E854167D0C}"/>
    <dgm:cxn modelId="{9F790A23-D75F-EA43-9D90-5D1E1CF7EE42}" srcId="{BA7204AB-CBCE-6F45-9D8D-7F19C16247FA}" destId="{98128FC3-5981-D541-8891-80C3C868D98A}" srcOrd="2" destOrd="0" parTransId="{F01BF286-A94C-ED4D-BAD2-FF4130C5E88A}" sibTransId="{7CB5CAE2-9E97-1641-AB9F-5293091D13AB}"/>
    <dgm:cxn modelId="{1D564325-F0C2-5B4A-9515-72D6036EA5FD}" type="presOf" srcId="{958DE5CF-F222-DA4F-89DF-39ACB2212BA9}" destId="{16E86F37-475D-D745-94AD-007DF749DA6D}" srcOrd="0" destOrd="0" presId="urn:microsoft.com/office/officeart/2005/8/layout/vList2"/>
    <dgm:cxn modelId="{E9136352-DFDD-4840-A9C8-42AC599C91E5}" type="presOf" srcId="{80BBBBD2-48CA-884F-BC4A-E648D4D384BA}" destId="{EC50D0EF-2AF5-F94D-8E59-DD8B1464DE9C}" srcOrd="0" destOrd="0" presId="urn:microsoft.com/office/officeart/2005/8/layout/vList2"/>
    <dgm:cxn modelId="{9D638E72-09E7-034C-828A-65D5A996D77B}" type="presOf" srcId="{FC8A867F-734F-1140-86E6-7D25B684BD64}" destId="{C60C990C-5E7A-6B4E-A8C4-88083DFBCECC}" srcOrd="0" destOrd="0" presId="urn:microsoft.com/office/officeart/2005/8/layout/vList2"/>
    <dgm:cxn modelId="{CBD43556-F7BF-AA4A-A1FC-267B072A9551}" srcId="{498DCDCF-9B3F-6D40-9CCE-ADBB636C8685}" destId="{80BBBBD2-48CA-884F-BC4A-E648D4D384BA}" srcOrd="2" destOrd="0" parTransId="{1ACFCC64-FDD7-604B-899C-8177AFC5F6F8}" sibTransId="{9F81176B-7F0D-DD47-BF26-C63BBE329A46}"/>
    <dgm:cxn modelId="{F1C2F48E-44D6-5044-B83B-1C57F0693BB3}" srcId="{FC8A867F-734F-1140-86E6-7D25B684BD64}" destId="{0C3CFC1E-4C9B-ED4E-9D9E-5DCD79CC268F}" srcOrd="0" destOrd="0" parTransId="{E7A5D748-8FCA-BF47-A341-4B9BF2CDD8C2}" sibTransId="{EDA0026D-0AB2-A542-8A38-EF2CB600D351}"/>
    <dgm:cxn modelId="{FD7A929D-1981-4040-B7E1-409037CD5B2E}" type="presOf" srcId="{98128FC3-5981-D541-8891-80C3C868D98A}" destId="{9A02A59B-E3B9-D348-8B46-F8B5A2CC61A9}" srcOrd="0" destOrd="2" presId="urn:microsoft.com/office/officeart/2005/8/layout/vList2"/>
    <dgm:cxn modelId="{0861DCAA-578A-B34E-B72A-DE5CC97E6BE0}" type="presOf" srcId="{498DCDCF-9B3F-6D40-9CCE-ADBB636C8685}" destId="{0A0BDAD3-45A8-0A4D-A8B5-F392D66DA877}" srcOrd="0" destOrd="0" presId="urn:microsoft.com/office/officeart/2005/8/layout/vList2"/>
    <dgm:cxn modelId="{0D364AAB-26AB-6B42-AF6A-05736FB7B81B}" srcId="{80BBBBD2-48CA-884F-BC4A-E648D4D384BA}" destId="{958DE5CF-F222-DA4F-89DF-39ACB2212BA9}" srcOrd="0" destOrd="0" parTransId="{844F097F-5D8E-F048-A7EB-52877081ADC4}" sibTransId="{87E22061-950D-D942-A788-D06801886F5A}"/>
    <dgm:cxn modelId="{7B1197B1-8DC2-2C44-82FA-B496D0021A29}" srcId="{BA7204AB-CBCE-6F45-9D8D-7F19C16247FA}" destId="{7BA3FC8F-0153-F943-BE60-772266E186B0}" srcOrd="3" destOrd="0" parTransId="{63AC1D16-7BCE-334A-9C05-DD711E942027}" sibTransId="{9B922270-0FDA-804B-866E-27726BD7D40E}"/>
    <dgm:cxn modelId="{CA91F4B1-00AC-8149-90EA-7EAC0C3D33C1}" srcId="{BA7204AB-CBCE-6F45-9D8D-7F19C16247FA}" destId="{2E9CB259-0CF5-BC47-9149-AC6EB8E232F5}" srcOrd="0" destOrd="0" parTransId="{3F530ECB-E172-604E-AB29-59CEF4B8D4E5}" sibTransId="{7B91ECA1-DDC5-0E4A-9457-F4B2A328AA87}"/>
    <dgm:cxn modelId="{5EA9BEBE-E0F1-F84A-B057-8C0620D1CCEB}" srcId="{498DCDCF-9B3F-6D40-9CCE-ADBB636C8685}" destId="{BA7204AB-CBCE-6F45-9D8D-7F19C16247FA}" srcOrd="0" destOrd="0" parTransId="{0D01BBE6-EBC0-2B47-8474-2C0C69431813}" sibTransId="{C272F735-DB8C-AF43-B0F4-B240F4ADB04A}"/>
    <dgm:cxn modelId="{61BFFCD6-FB51-9943-BAE2-6CD20E7DAAA1}" type="presOf" srcId="{BA7204AB-CBCE-6F45-9D8D-7F19C16247FA}" destId="{68F99581-4364-1048-92A5-14BD81D52DB1}" srcOrd="0" destOrd="0" presId="urn:microsoft.com/office/officeart/2005/8/layout/vList2"/>
    <dgm:cxn modelId="{1A9D15E3-DBE9-334B-AE7C-3AA5B8E6EE68}" type="presOf" srcId="{8A1A2769-FB21-7843-B376-2E6181BB5F0F}" destId="{9A02A59B-E3B9-D348-8B46-F8B5A2CC61A9}" srcOrd="0" destOrd="1" presId="urn:microsoft.com/office/officeart/2005/8/layout/vList2"/>
    <dgm:cxn modelId="{51C12FEB-FAC0-E943-AD61-5CB393670FBB}" type="presOf" srcId="{7BA3FC8F-0153-F943-BE60-772266E186B0}" destId="{9A02A59B-E3B9-D348-8B46-F8B5A2CC61A9}" srcOrd="0" destOrd="3" presId="urn:microsoft.com/office/officeart/2005/8/layout/vList2"/>
    <dgm:cxn modelId="{BB040DF5-7B37-B744-9FBE-681FB31F4206}" srcId="{BA7204AB-CBCE-6F45-9D8D-7F19C16247FA}" destId="{8A1A2769-FB21-7843-B376-2E6181BB5F0F}" srcOrd="1" destOrd="0" parTransId="{132554B9-BE26-214D-9BF1-F64966A2A00B}" sibTransId="{D35A0C42-4D82-494A-A9D6-DB8ECAA01146}"/>
    <dgm:cxn modelId="{3FB6E9F8-AEF4-DD45-BBB3-8D8E9CE3BAF6}" type="presOf" srcId="{2E9CB259-0CF5-BC47-9149-AC6EB8E232F5}" destId="{9A02A59B-E3B9-D348-8B46-F8B5A2CC61A9}" srcOrd="0" destOrd="0" presId="urn:microsoft.com/office/officeart/2005/8/layout/vList2"/>
    <dgm:cxn modelId="{BEAC03E1-315A-DA4A-B4D3-29C6FC4FE6BA}" type="presParOf" srcId="{0A0BDAD3-45A8-0A4D-A8B5-F392D66DA877}" destId="{68F99581-4364-1048-92A5-14BD81D52DB1}" srcOrd="0" destOrd="0" presId="urn:microsoft.com/office/officeart/2005/8/layout/vList2"/>
    <dgm:cxn modelId="{ABEB3495-1B4E-3E4A-BD88-E38351709FE3}" type="presParOf" srcId="{0A0BDAD3-45A8-0A4D-A8B5-F392D66DA877}" destId="{9A02A59B-E3B9-D348-8B46-F8B5A2CC61A9}" srcOrd="1" destOrd="0" presId="urn:microsoft.com/office/officeart/2005/8/layout/vList2"/>
    <dgm:cxn modelId="{85636911-CD47-2940-81E8-D1AE8FFE7655}" type="presParOf" srcId="{0A0BDAD3-45A8-0A4D-A8B5-F392D66DA877}" destId="{C60C990C-5E7A-6B4E-A8C4-88083DFBCECC}" srcOrd="2" destOrd="0" presId="urn:microsoft.com/office/officeart/2005/8/layout/vList2"/>
    <dgm:cxn modelId="{E75FCE06-51CA-0042-A97C-3AEF99169F7A}" type="presParOf" srcId="{0A0BDAD3-45A8-0A4D-A8B5-F392D66DA877}" destId="{6CC6AAC8-ED35-9D48-A136-B7E6F101CCC0}" srcOrd="3" destOrd="0" presId="urn:microsoft.com/office/officeart/2005/8/layout/vList2"/>
    <dgm:cxn modelId="{645BDAF2-4166-704F-B765-6A1A8C60B1B2}" type="presParOf" srcId="{0A0BDAD3-45A8-0A4D-A8B5-F392D66DA877}" destId="{EC50D0EF-2AF5-F94D-8E59-DD8B1464DE9C}" srcOrd="4" destOrd="0" presId="urn:microsoft.com/office/officeart/2005/8/layout/vList2"/>
    <dgm:cxn modelId="{1F97BA3C-795A-5948-AE70-CDE7C2835EA0}" type="presParOf" srcId="{0A0BDAD3-45A8-0A4D-A8B5-F392D66DA877}" destId="{16E86F37-475D-D745-94AD-007DF749DA6D}"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1784259-5B31-2C46-B012-2A321409BAAF}"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C554F150-6781-C445-82DB-6B40F6D8D295}">
      <dgm:prSet custT="1"/>
      <dgm:spPr/>
      <dgm:t>
        <a:bodyPr/>
        <a:lstStyle/>
        <a:p>
          <a:r>
            <a:rPr lang="id-ID" sz="2400" b="1" i="0" dirty="0"/>
            <a:t>Persediaan</a:t>
          </a:r>
          <a:endParaRPr lang="en-ID" sz="2400" b="1" dirty="0"/>
        </a:p>
      </dgm:t>
    </dgm:pt>
    <dgm:pt modelId="{16903449-2135-AA47-9C44-68C9261237B0}" type="parTrans" cxnId="{756F7246-234F-1C43-B8BD-EF6DBA213A64}">
      <dgm:prSet/>
      <dgm:spPr/>
      <dgm:t>
        <a:bodyPr/>
        <a:lstStyle/>
        <a:p>
          <a:endParaRPr lang="en-US"/>
        </a:p>
      </dgm:t>
    </dgm:pt>
    <dgm:pt modelId="{3F1F7805-8CD1-6C41-9FED-9A3BAFB0B4F0}" type="sibTrans" cxnId="{756F7246-234F-1C43-B8BD-EF6DBA213A64}">
      <dgm:prSet/>
      <dgm:spPr/>
      <dgm:t>
        <a:bodyPr/>
        <a:lstStyle/>
        <a:p>
          <a:endParaRPr lang="en-US"/>
        </a:p>
      </dgm:t>
    </dgm:pt>
    <dgm:pt modelId="{50124EDC-C263-A24C-B3E3-115F42DDFD10}">
      <dgm:prSet/>
      <dgm:spPr/>
      <dgm:t>
        <a:bodyPr/>
        <a:lstStyle/>
        <a:p>
          <a:r>
            <a:rPr lang="id-ID" b="0" i="0"/>
            <a:t>Penjualan dan harga pokok penjualan</a:t>
          </a:r>
          <a:endParaRPr lang="en-ID"/>
        </a:p>
      </dgm:t>
    </dgm:pt>
    <dgm:pt modelId="{D5B69CD8-7BD0-2C41-AB04-7C69451D271E}" type="parTrans" cxnId="{1A18D962-07F5-DC46-AAEA-0F99992B935E}">
      <dgm:prSet/>
      <dgm:spPr/>
      <dgm:t>
        <a:bodyPr/>
        <a:lstStyle/>
        <a:p>
          <a:endParaRPr lang="en-US"/>
        </a:p>
      </dgm:t>
    </dgm:pt>
    <dgm:pt modelId="{2E367F3A-EDA2-6D41-9A99-B564B23758C8}" type="sibTrans" cxnId="{1A18D962-07F5-DC46-AAEA-0F99992B935E}">
      <dgm:prSet/>
      <dgm:spPr/>
      <dgm:t>
        <a:bodyPr/>
        <a:lstStyle/>
        <a:p>
          <a:endParaRPr lang="en-US"/>
        </a:p>
      </dgm:t>
    </dgm:pt>
    <dgm:pt modelId="{604B01FB-3943-8147-9C65-289C938905F7}">
      <dgm:prSet/>
      <dgm:spPr/>
      <dgm:t>
        <a:bodyPr/>
        <a:lstStyle/>
        <a:p>
          <a:r>
            <a:rPr lang="id-ID" b="0" i="0"/>
            <a:t>Jika barang belum terjual maka laba yang belum direalisasi harus dikurangkan dari nilai inventory dan mempengaruhi laba yang telah diakui.</a:t>
          </a:r>
          <a:endParaRPr lang="en-ID"/>
        </a:p>
      </dgm:t>
    </dgm:pt>
    <dgm:pt modelId="{FB26DBAD-2CE1-4E42-83E1-D40299273E00}" type="parTrans" cxnId="{B42D9384-2D2A-4142-B955-EF34F69527F2}">
      <dgm:prSet/>
      <dgm:spPr/>
      <dgm:t>
        <a:bodyPr/>
        <a:lstStyle/>
        <a:p>
          <a:endParaRPr lang="en-US"/>
        </a:p>
      </dgm:t>
    </dgm:pt>
    <dgm:pt modelId="{B6EAF2E7-CE78-814B-990F-E7A45D431C2D}" type="sibTrans" cxnId="{B42D9384-2D2A-4142-B955-EF34F69527F2}">
      <dgm:prSet/>
      <dgm:spPr/>
      <dgm:t>
        <a:bodyPr/>
        <a:lstStyle/>
        <a:p>
          <a:endParaRPr lang="en-US"/>
        </a:p>
      </dgm:t>
    </dgm:pt>
    <dgm:pt modelId="{43ADE11A-8FE8-5442-9B8F-E739C0BE6551}">
      <dgm:prSet custT="1"/>
      <dgm:spPr/>
      <dgm:t>
        <a:bodyPr/>
        <a:lstStyle/>
        <a:p>
          <a:r>
            <a:rPr lang="id-ID" sz="2400" b="1" i="0"/>
            <a:t>Aset tetap</a:t>
          </a:r>
          <a:endParaRPr lang="en-ID" sz="2400" b="1"/>
        </a:p>
      </dgm:t>
    </dgm:pt>
    <dgm:pt modelId="{4658F25A-C404-034E-848A-DB6350B2165A}" type="parTrans" cxnId="{70D63143-9A74-7F45-9524-7F2305E0C76A}">
      <dgm:prSet/>
      <dgm:spPr/>
      <dgm:t>
        <a:bodyPr/>
        <a:lstStyle/>
        <a:p>
          <a:endParaRPr lang="en-US"/>
        </a:p>
      </dgm:t>
    </dgm:pt>
    <dgm:pt modelId="{B8829AB9-CA02-5B4C-A3B3-31515D55909F}" type="sibTrans" cxnId="{70D63143-9A74-7F45-9524-7F2305E0C76A}">
      <dgm:prSet/>
      <dgm:spPr/>
      <dgm:t>
        <a:bodyPr/>
        <a:lstStyle/>
        <a:p>
          <a:endParaRPr lang="en-US"/>
        </a:p>
      </dgm:t>
    </dgm:pt>
    <dgm:pt modelId="{1ECA3BB1-D63D-4149-986E-772A63B477AE}">
      <dgm:prSet/>
      <dgm:spPr/>
      <dgm:t>
        <a:bodyPr/>
        <a:lstStyle/>
        <a:p>
          <a:r>
            <a:rPr lang="id-ID" b="0" i="0"/>
            <a:t>Pada tahun terjadi transaksi tidak boleh diakui keuntungan/kerugian dari transaksi tersebut</a:t>
          </a:r>
          <a:endParaRPr lang="en-ID"/>
        </a:p>
      </dgm:t>
    </dgm:pt>
    <dgm:pt modelId="{43B92810-45BE-2F47-B8BA-B70002793EF5}" type="parTrans" cxnId="{BDCF5FB0-4617-1943-94AD-2ED46FCD4FAC}">
      <dgm:prSet/>
      <dgm:spPr/>
      <dgm:t>
        <a:bodyPr/>
        <a:lstStyle/>
        <a:p>
          <a:endParaRPr lang="en-US"/>
        </a:p>
      </dgm:t>
    </dgm:pt>
    <dgm:pt modelId="{50449FC2-037F-A84F-B8FF-EAEAE5A6001B}" type="sibTrans" cxnId="{BDCF5FB0-4617-1943-94AD-2ED46FCD4FAC}">
      <dgm:prSet/>
      <dgm:spPr/>
      <dgm:t>
        <a:bodyPr/>
        <a:lstStyle/>
        <a:p>
          <a:endParaRPr lang="en-US"/>
        </a:p>
      </dgm:t>
    </dgm:pt>
    <dgm:pt modelId="{6AC4FF9F-650D-BF44-B1E0-0D63CC1325D9}">
      <dgm:prSet/>
      <dgm:spPr/>
      <dgm:t>
        <a:bodyPr/>
        <a:lstStyle/>
        <a:p>
          <a:r>
            <a:rPr lang="id-ID" b="0" i="0"/>
            <a:t>Laba yang ada dalam aset tersebut harus dieliminasi</a:t>
          </a:r>
          <a:endParaRPr lang="en-ID"/>
        </a:p>
      </dgm:t>
    </dgm:pt>
    <dgm:pt modelId="{C6CF415F-4E4E-AC4E-89E4-4CCBFEC9D5DC}" type="parTrans" cxnId="{2BDD2A29-0A98-1C43-BB33-47E20DBA3091}">
      <dgm:prSet/>
      <dgm:spPr/>
      <dgm:t>
        <a:bodyPr/>
        <a:lstStyle/>
        <a:p>
          <a:endParaRPr lang="en-US"/>
        </a:p>
      </dgm:t>
    </dgm:pt>
    <dgm:pt modelId="{A08CCA83-7199-AD45-9D77-BE6427CD609C}" type="sibTrans" cxnId="{2BDD2A29-0A98-1C43-BB33-47E20DBA3091}">
      <dgm:prSet/>
      <dgm:spPr/>
      <dgm:t>
        <a:bodyPr/>
        <a:lstStyle/>
        <a:p>
          <a:endParaRPr lang="en-US"/>
        </a:p>
      </dgm:t>
    </dgm:pt>
    <dgm:pt modelId="{321A68C8-AD41-354F-9B5D-70A360B72228}">
      <dgm:prSet/>
      <dgm:spPr/>
      <dgm:t>
        <a:bodyPr/>
        <a:lstStyle/>
        <a:p>
          <a:r>
            <a:rPr lang="id-ID" b="0" i="0"/>
            <a:t>Nilai penyusutan akan disesuaikan</a:t>
          </a:r>
          <a:endParaRPr lang="en-ID"/>
        </a:p>
      </dgm:t>
    </dgm:pt>
    <dgm:pt modelId="{44F2F914-086E-9D42-8E86-AF1371D8E76A}" type="parTrans" cxnId="{F47D366D-9D66-2840-85F6-27972C0C4F1B}">
      <dgm:prSet/>
      <dgm:spPr/>
      <dgm:t>
        <a:bodyPr/>
        <a:lstStyle/>
        <a:p>
          <a:endParaRPr lang="en-US"/>
        </a:p>
      </dgm:t>
    </dgm:pt>
    <dgm:pt modelId="{B40BF03B-07AC-154D-B2F6-0089E5BC4F61}" type="sibTrans" cxnId="{F47D366D-9D66-2840-85F6-27972C0C4F1B}">
      <dgm:prSet/>
      <dgm:spPr/>
      <dgm:t>
        <a:bodyPr/>
        <a:lstStyle/>
        <a:p>
          <a:endParaRPr lang="en-US"/>
        </a:p>
      </dgm:t>
    </dgm:pt>
    <dgm:pt modelId="{095FB4F7-63ED-1543-94D8-C211D35C7A4B}">
      <dgm:prSet custT="1"/>
      <dgm:spPr/>
      <dgm:t>
        <a:bodyPr/>
        <a:lstStyle/>
        <a:p>
          <a:r>
            <a:rPr lang="id-ID" sz="2400" b="1" i="0"/>
            <a:t>Obligasi</a:t>
          </a:r>
          <a:endParaRPr lang="en-ID" sz="2400" b="1"/>
        </a:p>
      </dgm:t>
    </dgm:pt>
    <dgm:pt modelId="{59014081-71AB-E54C-B9CE-961AE075A6C8}" type="parTrans" cxnId="{334C9C7B-AD96-F74F-BA0C-33AABF21BE1C}">
      <dgm:prSet/>
      <dgm:spPr/>
      <dgm:t>
        <a:bodyPr/>
        <a:lstStyle/>
        <a:p>
          <a:endParaRPr lang="en-US"/>
        </a:p>
      </dgm:t>
    </dgm:pt>
    <dgm:pt modelId="{5C8724C2-24FC-394C-B7E5-E80A51CD95DD}" type="sibTrans" cxnId="{334C9C7B-AD96-F74F-BA0C-33AABF21BE1C}">
      <dgm:prSet/>
      <dgm:spPr/>
      <dgm:t>
        <a:bodyPr/>
        <a:lstStyle/>
        <a:p>
          <a:endParaRPr lang="en-US"/>
        </a:p>
      </dgm:t>
    </dgm:pt>
    <dgm:pt modelId="{85B7E012-CA65-344A-8DC6-838B03DD595B}">
      <dgm:prSet/>
      <dgm:spPr/>
      <dgm:t>
        <a:bodyPr/>
        <a:lstStyle/>
        <a:p>
          <a:r>
            <a:rPr lang="id-ID" b="0" i="0"/>
            <a:t>Obligasi hanya boleh diakui sebesar obligasi pada pihak eksternal.</a:t>
          </a:r>
          <a:endParaRPr lang="en-ID"/>
        </a:p>
      </dgm:t>
    </dgm:pt>
    <dgm:pt modelId="{5428AAE7-90EA-CB40-BF18-AA8B86D55AC7}" type="parTrans" cxnId="{F43140A9-200A-904E-832D-6F0AB4716D5A}">
      <dgm:prSet/>
      <dgm:spPr/>
      <dgm:t>
        <a:bodyPr/>
        <a:lstStyle/>
        <a:p>
          <a:endParaRPr lang="en-US"/>
        </a:p>
      </dgm:t>
    </dgm:pt>
    <dgm:pt modelId="{724F1BC9-7438-8F4D-8E4E-67DF7765C2CD}" type="sibTrans" cxnId="{F43140A9-200A-904E-832D-6F0AB4716D5A}">
      <dgm:prSet/>
      <dgm:spPr/>
      <dgm:t>
        <a:bodyPr/>
        <a:lstStyle/>
        <a:p>
          <a:endParaRPr lang="en-US"/>
        </a:p>
      </dgm:t>
    </dgm:pt>
    <dgm:pt modelId="{5ED84E7D-9054-BA43-B84C-CE73708320BB}">
      <dgm:prSet/>
      <dgm:spPr/>
      <dgm:t>
        <a:bodyPr/>
        <a:lstStyle/>
        <a:p>
          <a:r>
            <a:rPr lang="id-ID" b="0" i="0"/>
            <a:t>Pendapatan / beban bunga harus dieliminasi</a:t>
          </a:r>
          <a:endParaRPr lang="en-ID"/>
        </a:p>
      </dgm:t>
    </dgm:pt>
    <dgm:pt modelId="{4D2ED770-7192-2645-8D0E-2D18C1DAE178}" type="parTrans" cxnId="{743D1D9C-42E8-7D47-932B-67B99256086B}">
      <dgm:prSet/>
      <dgm:spPr/>
      <dgm:t>
        <a:bodyPr/>
        <a:lstStyle/>
        <a:p>
          <a:endParaRPr lang="en-US"/>
        </a:p>
      </dgm:t>
    </dgm:pt>
    <dgm:pt modelId="{5373FABF-EC01-9F48-9F87-F0FA89EECEE9}" type="sibTrans" cxnId="{743D1D9C-42E8-7D47-932B-67B99256086B}">
      <dgm:prSet/>
      <dgm:spPr/>
      <dgm:t>
        <a:bodyPr/>
        <a:lstStyle/>
        <a:p>
          <a:endParaRPr lang="en-US"/>
        </a:p>
      </dgm:t>
    </dgm:pt>
    <dgm:pt modelId="{C0A041A4-55FD-CE43-A084-E428A4636845}" type="pres">
      <dgm:prSet presAssocID="{01784259-5B31-2C46-B012-2A321409BAAF}" presName="Name0" presStyleCnt="0">
        <dgm:presLayoutVars>
          <dgm:dir/>
          <dgm:animLvl val="lvl"/>
          <dgm:resizeHandles val="exact"/>
        </dgm:presLayoutVars>
      </dgm:prSet>
      <dgm:spPr/>
    </dgm:pt>
    <dgm:pt modelId="{186691E0-9639-3748-9F5C-1EFDA737FF4E}" type="pres">
      <dgm:prSet presAssocID="{C554F150-6781-C445-82DB-6B40F6D8D295}" presName="linNode" presStyleCnt="0"/>
      <dgm:spPr/>
    </dgm:pt>
    <dgm:pt modelId="{A528C5A1-C071-8A44-B3D8-A228FFB0F24D}" type="pres">
      <dgm:prSet presAssocID="{C554F150-6781-C445-82DB-6B40F6D8D295}" presName="parentText" presStyleLbl="node1" presStyleIdx="0" presStyleCnt="3">
        <dgm:presLayoutVars>
          <dgm:chMax val="1"/>
          <dgm:bulletEnabled val="1"/>
        </dgm:presLayoutVars>
      </dgm:prSet>
      <dgm:spPr/>
    </dgm:pt>
    <dgm:pt modelId="{4294E99C-BE5A-A045-B042-BB5B7B57AD9E}" type="pres">
      <dgm:prSet presAssocID="{C554F150-6781-C445-82DB-6B40F6D8D295}" presName="descendantText" presStyleLbl="alignAccFollowNode1" presStyleIdx="0" presStyleCnt="3">
        <dgm:presLayoutVars>
          <dgm:bulletEnabled val="1"/>
        </dgm:presLayoutVars>
      </dgm:prSet>
      <dgm:spPr/>
    </dgm:pt>
    <dgm:pt modelId="{48346B1E-21F4-AA4D-A0F6-1F8246ED8B12}" type="pres">
      <dgm:prSet presAssocID="{3F1F7805-8CD1-6C41-9FED-9A3BAFB0B4F0}" presName="sp" presStyleCnt="0"/>
      <dgm:spPr/>
    </dgm:pt>
    <dgm:pt modelId="{90790645-B520-8B4D-9F00-EA75256778ED}" type="pres">
      <dgm:prSet presAssocID="{43ADE11A-8FE8-5442-9B8F-E739C0BE6551}" presName="linNode" presStyleCnt="0"/>
      <dgm:spPr/>
    </dgm:pt>
    <dgm:pt modelId="{B7F98E3E-D70C-E049-A897-4E0BD38BC0D1}" type="pres">
      <dgm:prSet presAssocID="{43ADE11A-8FE8-5442-9B8F-E739C0BE6551}" presName="parentText" presStyleLbl="node1" presStyleIdx="1" presStyleCnt="3">
        <dgm:presLayoutVars>
          <dgm:chMax val="1"/>
          <dgm:bulletEnabled val="1"/>
        </dgm:presLayoutVars>
      </dgm:prSet>
      <dgm:spPr/>
    </dgm:pt>
    <dgm:pt modelId="{F81D4DA5-B9E3-B944-98AB-4A164E9A49B0}" type="pres">
      <dgm:prSet presAssocID="{43ADE11A-8FE8-5442-9B8F-E739C0BE6551}" presName="descendantText" presStyleLbl="alignAccFollowNode1" presStyleIdx="1" presStyleCnt="3">
        <dgm:presLayoutVars>
          <dgm:bulletEnabled val="1"/>
        </dgm:presLayoutVars>
      </dgm:prSet>
      <dgm:spPr/>
    </dgm:pt>
    <dgm:pt modelId="{20D0006F-402A-E544-951C-D0DFA2075663}" type="pres">
      <dgm:prSet presAssocID="{B8829AB9-CA02-5B4C-A3B3-31515D55909F}" presName="sp" presStyleCnt="0"/>
      <dgm:spPr/>
    </dgm:pt>
    <dgm:pt modelId="{75057E37-6A99-0644-AD9A-023531E12053}" type="pres">
      <dgm:prSet presAssocID="{095FB4F7-63ED-1543-94D8-C211D35C7A4B}" presName="linNode" presStyleCnt="0"/>
      <dgm:spPr/>
    </dgm:pt>
    <dgm:pt modelId="{FF2B92E6-FE4C-354B-BF60-5A43ECC28CF4}" type="pres">
      <dgm:prSet presAssocID="{095FB4F7-63ED-1543-94D8-C211D35C7A4B}" presName="parentText" presStyleLbl="node1" presStyleIdx="2" presStyleCnt="3">
        <dgm:presLayoutVars>
          <dgm:chMax val="1"/>
          <dgm:bulletEnabled val="1"/>
        </dgm:presLayoutVars>
      </dgm:prSet>
      <dgm:spPr/>
    </dgm:pt>
    <dgm:pt modelId="{09B9C179-1FFA-0D4C-B03D-104F2B84081E}" type="pres">
      <dgm:prSet presAssocID="{095FB4F7-63ED-1543-94D8-C211D35C7A4B}" presName="descendantText" presStyleLbl="alignAccFollowNode1" presStyleIdx="2" presStyleCnt="3">
        <dgm:presLayoutVars>
          <dgm:bulletEnabled val="1"/>
        </dgm:presLayoutVars>
      </dgm:prSet>
      <dgm:spPr/>
    </dgm:pt>
  </dgm:ptLst>
  <dgm:cxnLst>
    <dgm:cxn modelId="{5BC0A10C-C2D5-B14D-BAB7-65B362551806}" type="presOf" srcId="{1ECA3BB1-D63D-4149-986E-772A63B477AE}" destId="{F81D4DA5-B9E3-B944-98AB-4A164E9A49B0}" srcOrd="0" destOrd="0" presId="urn:microsoft.com/office/officeart/2005/8/layout/vList5"/>
    <dgm:cxn modelId="{ABB15B0E-50F8-6944-94AC-7387C989B375}" type="presOf" srcId="{01784259-5B31-2C46-B012-2A321409BAAF}" destId="{C0A041A4-55FD-CE43-A084-E428A4636845}" srcOrd="0" destOrd="0" presId="urn:microsoft.com/office/officeart/2005/8/layout/vList5"/>
    <dgm:cxn modelId="{E3518B25-241F-144D-9CB3-45BF2182C248}" type="presOf" srcId="{50124EDC-C263-A24C-B3E3-115F42DDFD10}" destId="{4294E99C-BE5A-A045-B042-BB5B7B57AD9E}" srcOrd="0" destOrd="0" presId="urn:microsoft.com/office/officeart/2005/8/layout/vList5"/>
    <dgm:cxn modelId="{2BDD2A29-0A98-1C43-BB33-47E20DBA3091}" srcId="{43ADE11A-8FE8-5442-9B8F-E739C0BE6551}" destId="{6AC4FF9F-650D-BF44-B1E0-0D63CC1325D9}" srcOrd="1" destOrd="0" parTransId="{C6CF415F-4E4E-AC4E-89E4-4CCBFEC9D5DC}" sibTransId="{A08CCA83-7199-AD45-9D77-BE6427CD609C}"/>
    <dgm:cxn modelId="{BF35BA3E-3C41-E248-900C-787AF40FE03D}" type="presOf" srcId="{6AC4FF9F-650D-BF44-B1E0-0D63CC1325D9}" destId="{F81D4DA5-B9E3-B944-98AB-4A164E9A49B0}" srcOrd="0" destOrd="1" presId="urn:microsoft.com/office/officeart/2005/8/layout/vList5"/>
    <dgm:cxn modelId="{1A18D962-07F5-DC46-AAEA-0F99992B935E}" srcId="{C554F150-6781-C445-82DB-6B40F6D8D295}" destId="{50124EDC-C263-A24C-B3E3-115F42DDFD10}" srcOrd="0" destOrd="0" parTransId="{D5B69CD8-7BD0-2C41-AB04-7C69451D271E}" sibTransId="{2E367F3A-EDA2-6D41-9A99-B564B23758C8}"/>
    <dgm:cxn modelId="{70D63143-9A74-7F45-9524-7F2305E0C76A}" srcId="{01784259-5B31-2C46-B012-2A321409BAAF}" destId="{43ADE11A-8FE8-5442-9B8F-E739C0BE6551}" srcOrd="1" destOrd="0" parTransId="{4658F25A-C404-034E-848A-DB6350B2165A}" sibTransId="{B8829AB9-CA02-5B4C-A3B3-31515D55909F}"/>
    <dgm:cxn modelId="{756F7246-234F-1C43-B8BD-EF6DBA213A64}" srcId="{01784259-5B31-2C46-B012-2A321409BAAF}" destId="{C554F150-6781-C445-82DB-6B40F6D8D295}" srcOrd="0" destOrd="0" parTransId="{16903449-2135-AA47-9C44-68C9261237B0}" sibTransId="{3F1F7805-8CD1-6C41-9FED-9A3BAFB0B4F0}"/>
    <dgm:cxn modelId="{F47D366D-9D66-2840-85F6-27972C0C4F1B}" srcId="{43ADE11A-8FE8-5442-9B8F-E739C0BE6551}" destId="{321A68C8-AD41-354F-9B5D-70A360B72228}" srcOrd="2" destOrd="0" parTransId="{44F2F914-086E-9D42-8E86-AF1371D8E76A}" sibTransId="{B40BF03B-07AC-154D-B2F6-0089E5BC4F61}"/>
    <dgm:cxn modelId="{D3557E56-6530-7B4D-8CD4-4064EFD4EF0A}" type="presOf" srcId="{C554F150-6781-C445-82DB-6B40F6D8D295}" destId="{A528C5A1-C071-8A44-B3D8-A228FFB0F24D}" srcOrd="0" destOrd="0" presId="urn:microsoft.com/office/officeart/2005/8/layout/vList5"/>
    <dgm:cxn modelId="{334C9C7B-AD96-F74F-BA0C-33AABF21BE1C}" srcId="{01784259-5B31-2C46-B012-2A321409BAAF}" destId="{095FB4F7-63ED-1543-94D8-C211D35C7A4B}" srcOrd="2" destOrd="0" parTransId="{59014081-71AB-E54C-B9CE-961AE075A6C8}" sibTransId="{5C8724C2-24FC-394C-B7E5-E80A51CD95DD}"/>
    <dgm:cxn modelId="{1FFB4982-3866-8C4A-8F5A-B4B5C6BCA49D}" type="presOf" srcId="{5ED84E7D-9054-BA43-B84C-CE73708320BB}" destId="{09B9C179-1FFA-0D4C-B03D-104F2B84081E}" srcOrd="0" destOrd="1" presId="urn:microsoft.com/office/officeart/2005/8/layout/vList5"/>
    <dgm:cxn modelId="{B42D9384-2D2A-4142-B955-EF34F69527F2}" srcId="{C554F150-6781-C445-82DB-6B40F6D8D295}" destId="{604B01FB-3943-8147-9C65-289C938905F7}" srcOrd="1" destOrd="0" parTransId="{FB26DBAD-2CE1-4E42-83E1-D40299273E00}" sibTransId="{B6EAF2E7-CE78-814B-990F-E7A45D431C2D}"/>
    <dgm:cxn modelId="{743D1D9C-42E8-7D47-932B-67B99256086B}" srcId="{095FB4F7-63ED-1543-94D8-C211D35C7A4B}" destId="{5ED84E7D-9054-BA43-B84C-CE73708320BB}" srcOrd="1" destOrd="0" parTransId="{4D2ED770-7192-2645-8D0E-2D18C1DAE178}" sibTransId="{5373FABF-EC01-9F48-9F87-F0FA89EECEE9}"/>
    <dgm:cxn modelId="{F43140A9-200A-904E-832D-6F0AB4716D5A}" srcId="{095FB4F7-63ED-1543-94D8-C211D35C7A4B}" destId="{85B7E012-CA65-344A-8DC6-838B03DD595B}" srcOrd="0" destOrd="0" parTransId="{5428AAE7-90EA-CB40-BF18-AA8B86D55AC7}" sibTransId="{724F1BC9-7438-8F4D-8E4E-67DF7765C2CD}"/>
    <dgm:cxn modelId="{A969A4AC-71F8-DE49-AE52-D3787D41F1B0}" type="presOf" srcId="{85B7E012-CA65-344A-8DC6-838B03DD595B}" destId="{09B9C179-1FFA-0D4C-B03D-104F2B84081E}" srcOrd="0" destOrd="0" presId="urn:microsoft.com/office/officeart/2005/8/layout/vList5"/>
    <dgm:cxn modelId="{BDCF5FB0-4617-1943-94AD-2ED46FCD4FAC}" srcId="{43ADE11A-8FE8-5442-9B8F-E739C0BE6551}" destId="{1ECA3BB1-D63D-4149-986E-772A63B477AE}" srcOrd="0" destOrd="0" parTransId="{43B92810-45BE-2F47-B8BA-B70002793EF5}" sibTransId="{50449FC2-037F-A84F-B8FF-EAEAE5A6001B}"/>
    <dgm:cxn modelId="{BFC323C0-A8B8-8C43-9CC3-8D422BA1332F}" type="presOf" srcId="{43ADE11A-8FE8-5442-9B8F-E739C0BE6551}" destId="{B7F98E3E-D70C-E049-A897-4E0BD38BC0D1}" srcOrd="0" destOrd="0" presId="urn:microsoft.com/office/officeart/2005/8/layout/vList5"/>
    <dgm:cxn modelId="{5FACB3CD-B3BB-F949-A54B-6B4A1E667E02}" type="presOf" srcId="{604B01FB-3943-8147-9C65-289C938905F7}" destId="{4294E99C-BE5A-A045-B042-BB5B7B57AD9E}" srcOrd="0" destOrd="1" presId="urn:microsoft.com/office/officeart/2005/8/layout/vList5"/>
    <dgm:cxn modelId="{E32AB6E9-D23D-5C4E-9039-263CABA6694B}" type="presOf" srcId="{321A68C8-AD41-354F-9B5D-70A360B72228}" destId="{F81D4DA5-B9E3-B944-98AB-4A164E9A49B0}" srcOrd="0" destOrd="2" presId="urn:microsoft.com/office/officeart/2005/8/layout/vList5"/>
    <dgm:cxn modelId="{5B4C16ED-395F-0340-80E0-4E1F3EE3BBBB}" type="presOf" srcId="{095FB4F7-63ED-1543-94D8-C211D35C7A4B}" destId="{FF2B92E6-FE4C-354B-BF60-5A43ECC28CF4}" srcOrd="0" destOrd="0" presId="urn:microsoft.com/office/officeart/2005/8/layout/vList5"/>
    <dgm:cxn modelId="{1A3CC06E-9BD1-5645-8B7E-D9E744F1403A}" type="presParOf" srcId="{C0A041A4-55FD-CE43-A084-E428A4636845}" destId="{186691E0-9639-3748-9F5C-1EFDA737FF4E}" srcOrd="0" destOrd="0" presId="urn:microsoft.com/office/officeart/2005/8/layout/vList5"/>
    <dgm:cxn modelId="{309A5C82-BEA0-BF4A-99C5-783CF0287329}" type="presParOf" srcId="{186691E0-9639-3748-9F5C-1EFDA737FF4E}" destId="{A528C5A1-C071-8A44-B3D8-A228FFB0F24D}" srcOrd="0" destOrd="0" presId="urn:microsoft.com/office/officeart/2005/8/layout/vList5"/>
    <dgm:cxn modelId="{C25F03DE-045F-A34A-AE36-A264CA1A58EB}" type="presParOf" srcId="{186691E0-9639-3748-9F5C-1EFDA737FF4E}" destId="{4294E99C-BE5A-A045-B042-BB5B7B57AD9E}" srcOrd="1" destOrd="0" presId="urn:microsoft.com/office/officeart/2005/8/layout/vList5"/>
    <dgm:cxn modelId="{74F4A928-016D-6946-9C92-AA8322771B1D}" type="presParOf" srcId="{C0A041A4-55FD-CE43-A084-E428A4636845}" destId="{48346B1E-21F4-AA4D-A0F6-1F8246ED8B12}" srcOrd="1" destOrd="0" presId="urn:microsoft.com/office/officeart/2005/8/layout/vList5"/>
    <dgm:cxn modelId="{15C2965E-2AC6-4044-9782-CBCA122358AB}" type="presParOf" srcId="{C0A041A4-55FD-CE43-A084-E428A4636845}" destId="{90790645-B520-8B4D-9F00-EA75256778ED}" srcOrd="2" destOrd="0" presId="urn:microsoft.com/office/officeart/2005/8/layout/vList5"/>
    <dgm:cxn modelId="{1D227AC6-EF4A-4E45-AF67-70346F60D009}" type="presParOf" srcId="{90790645-B520-8B4D-9F00-EA75256778ED}" destId="{B7F98E3E-D70C-E049-A897-4E0BD38BC0D1}" srcOrd="0" destOrd="0" presId="urn:microsoft.com/office/officeart/2005/8/layout/vList5"/>
    <dgm:cxn modelId="{6D3DF7D6-28F4-D047-B228-0CF65E0D2158}" type="presParOf" srcId="{90790645-B520-8B4D-9F00-EA75256778ED}" destId="{F81D4DA5-B9E3-B944-98AB-4A164E9A49B0}" srcOrd="1" destOrd="0" presId="urn:microsoft.com/office/officeart/2005/8/layout/vList5"/>
    <dgm:cxn modelId="{4129C9BE-83C5-7840-9D25-B32C7CFC0EB8}" type="presParOf" srcId="{C0A041A4-55FD-CE43-A084-E428A4636845}" destId="{20D0006F-402A-E544-951C-D0DFA2075663}" srcOrd="3" destOrd="0" presId="urn:microsoft.com/office/officeart/2005/8/layout/vList5"/>
    <dgm:cxn modelId="{335FB3FD-38C2-3F4C-A5EB-BB5C2BDB9745}" type="presParOf" srcId="{C0A041A4-55FD-CE43-A084-E428A4636845}" destId="{75057E37-6A99-0644-AD9A-023531E12053}" srcOrd="4" destOrd="0" presId="urn:microsoft.com/office/officeart/2005/8/layout/vList5"/>
    <dgm:cxn modelId="{441D8FD8-D567-EE42-A293-5E1E1B7FCD6D}" type="presParOf" srcId="{75057E37-6A99-0644-AD9A-023531E12053}" destId="{FF2B92E6-FE4C-354B-BF60-5A43ECC28CF4}" srcOrd="0" destOrd="0" presId="urn:microsoft.com/office/officeart/2005/8/layout/vList5"/>
    <dgm:cxn modelId="{3950834A-A719-A04D-8E46-BE229935212F}" type="presParOf" srcId="{75057E37-6A99-0644-AD9A-023531E12053}" destId="{09B9C179-1FFA-0D4C-B03D-104F2B84081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CEA246-DF06-42C3-ABAE-BF14CBC41A62}">
      <dsp:nvSpPr>
        <dsp:cNvPr id="0" name=""/>
        <dsp:cNvSpPr/>
      </dsp:nvSpPr>
      <dsp:spPr>
        <a:xfrm>
          <a:off x="568086" y="4165"/>
          <a:ext cx="4667805" cy="185709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err="1"/>
            <a:t>Penggabungan</a:t>
          </a:r>
          <a:r>
            <a:rPr lang="en-US" sz="2000" kern="1200" dirty="0"/>
            <a:t> Usaha </a:t>
          </a:r>
          <a:r>
            <a:rPr lang="en-US" sz="2000" kern="1200" dirty="0" err="1"/>
            <a:t>entitas</a:t>
          </a:r>
          <a:r>
            <a:rPr lang="en-US" sz="2000" kern="1200" dirty="0"/>
            <a:t> </a:t>
          </a:r>
          <a:r>
            <a:rPr lang="en-US" sz="2000" kern="1200" dirty="0" err="1"/>
            <a:t>tidak</a:t>
          </a:r>
          <a:r>
            <a:rPr lang="en-US" sz="2000" kern="1200" dirty="0"/>
            <a:t> </a:t>
          </a:r>
          <a:r>
            <a:rPr lang="en-US" sz="2000" kern="1200" dirty="0" err="1"/>
            <a:t>sepengendali</a:t>
          </a:r>
          <a:r>
            <a:rPr lang="en-US" sz="2000" kern="1200" dirty="0"/>
            <a:t> (PSAK 103) – </a:t>
          </a:r>
          <a:r>
            <a:rPr lang="en-US" sz="2000" kern="1200" dirty="0" err="1"/>
            <a:t>nilai</a:t>
          </a:r>
          <a:r>
            <a:rPr lang="en-US" sz="2000" kern="1200" dirty="0"/>
            <a:t> </a:t>
          </a:r>
          <a:r>
            <a:rPr lang="en-US" sz="2000" kern="1200" dirty="0" err="1"/>
            <a:t>wajar</a:t>
          </a:r>
          <a:r>
            <a:rPr lang="en-US" sz="2000" kern="1200" dirty="0"/>
            <a:t>, </a:t>
          </a:r>
          <a:r>
            <a:rPr lang="en-US" sz="2000" kern="1200" dirty="0" err="1"/>
            <a:t>selisih</a:t>
          </a:r>
          <a:r>
            <a:rPr lang="en-US" sz="2000" kern="1200" dirty="0"/>
            <a:t> </a:t>
          </a:r>
          <a:r>
            <a:rPr lang="en-US" sz="2000" kern="1200" dirty="0" err="1"/>
            <a:t>nilai</a:t>
          </a:r>
          <a:r>
            <a:rPr lang="en-US" sz="2000" kern="1200" dirty="0"/>
            <a:t> </a:t>
          </a:r>
          <a:r>
            <a:rPr lang="en-US" sz="2000" kern="1200" dirty="0" err="1"/>
            <a:t>wajar</a:t>
          </a:r>
          <a:r>
            <a:rPr lang="en-US" sz="2000" kern="1200" dirty="0"/>
            <a:t> </a:t>
          </a:r>
          <a:r>
            <a:rPr lang="en-US" sz="2000" kern="1200" dirty="0" err="1"/>
            <a:t>dengan</a:t>
          </a:r>
          <a:r>
            <a:rPr lang="en-US" sz="2000" kern="1200" dirty="0"/>
            <a:t> </a:t>
          </a:r>
          <a:r>
            <a:rPr lang="en-US" sz="2000" kern="1200" dirty="0" err="1"/>
            <a:t>imbalan</a:t>
          </a:r>
          <a:r>
            <a:rPr lang="en-US" sz="2000" kern="1200" dirty="0"/>
            <a:t> yang </a:t>
          </a:r>
          <a:r>
            <a:rPr lang="en-US" sz="2000" kern="1200" dirty="0" err="1"/>
            <a:t>diserahkan</a:t>
          </a:r>
          <a:r>
            <a:rPr lang="en-US" sz="2000" kern="1200" dirty="0"/>
            <a:t> </a:t>
          </a:r>
          <a:r>
            <a:rPr lang="en-US" sz="2000" kern="1200" dirty="0" err="1"/>
            <a:t>diakui</a:t>
          </a:r>
          <a:r>
            <a:rPr lang="en-US" sz="2000" kern="1200" dirty="0"/>
            <a:t> </a:t>
          </a:r>
          <a:r>
            <a:rPr lang="en-US" sz="2000" kern="1200" dirty="0" err="1"/>
            <a:t>sebagai</a:t>
          </a:r>
          <a:r>
            <a:rPr lang="en-US" sz="2000" kern="1200" dirty="0"/>
            <a:t> </a:t>
          </a:r>
          <a:r>
            <a:rPr lang="en-US" sz="2000" kern="1200" dirty="0" err="1"/>
            <a:t>goodwiill</a:t>
          </a:r>
          <a:endParaRPr lang="en-US" sz="2000" kern="1200" dirty="0"/>
        </a:p>
      </dsp:txBody>
      <dsp:txXfrm>
        <a:off x="658742" y="94821"/>
        <a:ext cx="4486493" cy="1675787"/>
      </dsp:txXfrm>
    </dsp:sp>
    <dsp:sp modelId="{C329C44B-46A6-40C9-8ADF-CFDBBFE03B51}">
      <dsp:nvSpPr>
        <dsp:cNvPr id="0" name=""/>
        <dsp:cNvSpPr/>
      </dsp:nvSpPr>
      <dsp:spPr>
        <a:xfrm>
          <a:off x="2505672" y="1972233"/>
          <a:ext cx="792633" cy="792633"/>
        </a:xfrm>
        <a:prstGeom prst="mathPlus">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solidFill>
              <a:schemeClr val="accent4">
                <a:lumMod val="25000"/>
              </a:schemeClr>
            </a:solidFill>
          </a:endParaRPr>
        </a:p>
      </dsp:txBody>
      <dsp:txXfrm>
        <a:off x="2610736" y="2275336"/>
        <a:ext cx="582505" cy="186427"/>
      </dsp:txXfrm>
    </dsp:sp>
    <dsp:sp modelId="{380F45AB-7200-4728-BE96-7F14DD7A8B99}">
      <dsp:nvSpPr>
        <dsp:cNvPr id="0" name=""/>
        <dsp:cNvSpPr/>
      </dsp:nvSpPr>
      <dsp:spPr>
        <a:xfrm>
          <a:off x="568086" y="2875835"/>
          <a:ext cx="4667805" cy="1857099"/>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err="1"/>
            <a:t>Kombinasi</a:t>
          </a:r>
          <a:r>
            <a:rPr lang="en-US" sz="2000" kern="1200" dirty="0"/>
            <a:t> </a:t>
          </a:r>
          <a:r>
            <a:rPr lang="en-US" sz="2000" kern="1200" dirty="0" err="1"/>
            <a:t>Bisnis</a:t>
          </a:r>
          <a:r>
            <a:rPr lang="en-US" sz="2000" kern="1200" dirty="0"/>
            <a:t> </a:t>
          </a:r>
          <a:r>
            <a:rPr lang="en-US" sz="2000" kern="1200" dirty="0" err="1"/>
            <a:t>Entitas</a:t>
          </a:r>
          <a:r>
            <a:rPr lang="en-US" sz="2000" kern="1200" dirty="0"/>
            <a:t> </a:t>
          </a:r>
          <a:r>
            <a:rPr lang="en-US" sz="2000" kern="1200" dirty="0" err="1"/>
            <a:t>Sepengendali</a:t>
          </a:r>
          <a:r>
            <a:rPr lang="en-US" sz="2000" kern="1200" dirty="0"/>
            <a:t> PSAK 338 </a:t>
          </a:r>
          <a:r>
            <a:rPr lang="en-US" sz="2000" kern="1200" dirty="0">
              <a:sym typeface="Wingdings" panose="05000000000000000000" pitchFamily="2" charset="2"/>
            </a:rPr>
            <a:t> </a:t>
          </a:r>
          <a:r>
            <a:rPr lang="en-US" sz="2000" kern="1200" dirty="0" err="1">
              <a:sym typeface="Wingdings" panose="05000000000000000000" pitchFamily="2" charset="2"/>
            </a:rPr>
            <a:t>nilai</a:t>
          </a:r>
          <a:r>
            <a:rPr lang="en-US" sz="2000" kern="1200" dirty="0">
              <a:sym typeface="Wingdings" panose="05000000000000000000" pitchFamily="2" charset="2"/>
            </a:rPr>
            <a:t> </a:t>
          </a:r>
          <a:r>
            <a:rPr lang="en-US" sz="2000" kern="1200" dirty="0" err="1">
              <a:sym typeface="Wingdings" panose="05000000000000000000" pitchFamily="2" charset="2"/>
            </a:rPr>
            <a:t>buku</a:t>
          </a:r>
          <a:r>
            <a:rPr lang="en-US" sz="2000" kern="1200" dirty="0">
              <a:sym typeface="Wingdings" panose="05000000000000000000" pitchFamily="2" charset="2"/>
            </a:rPr>
            <a:t>, </a:t>
          </a:r>
          <a:r>
            <a:rPr lang="en-US" sz="2000" kern="1200" dirty="0" err="1">
              <a:sym typeface="Wingdings" panose="05000000000000000000" pitchFamily="2" charset="2"/>
            </a:rPr>
            <a:t>selisih</a:t>
          </a:r>
          <a:r>
            <a:rPr lang="en-US" sz="2000" kern="1200" dirty="0">
              <a:sym typeface="Wingdings" panose="05000000000000000000" pitchFamily="2" charset="2"/>
            </a:rPr>
            <a:t> </a:t>
          </a:r>
          <a:r>
            <a:rPr lang="en-US" sz="2000" kern="1200" dirty="0" err="1">
              <a:sym typeface="Wingdings" panose="05000000000000000000" pitchFamily="2" charset="2"/>
            </a:rPr>
            <a:t>imbalan</a:t>
          </a:r>
          <a:r>
            <a:rPr lang="en-US" sz="2000" kern="1200" dirty="0">
              <a:sym typeface="Wingdings" panose="05000000000000000000" pitchFamily="2" charset="2"/>
            </a:rPr>
            <a:t> yang </a:t>
          </a:r>
          <a:r>
            <a:rPr lang="en-US" sz="2000" kern="1200" dirty="0" err="1">
              <a:sym typeface="Wingdings" panose="05000000000000000000" pitchFamily="2" charset="2"/>
            </a:rPr>
            <a:t>diserahak</a:t>
          </a:r>
          <a:r>
            <a:rPr lang="en-US" sz="2000" kern="1200" dirty="0">
              <a:sym typeface="Wingdings" panose="05000000000000000000" pitchFamily="2" charset="2"/>
            </a:rPr>
            <a:t> </a:t>
          </a:r>
          <a:r>
            <a:rPr lang="en-US" sz="2000" kern="1200" dirty="0" err="1">
              <a:sym typeface="Wingdings" panose="05000000000000000000" pitchFamily="2" charset="2"/>
            </a:rPr>
            <a:t>dengan</a:t>
          </a:r>
          <a:r>
            <a:rPr lang="en-US" sz="2000" kern="1200" dirty="0">
              <a:sym typeface="Wingdings" panose="05000000000000000000" pitchFamily="2" charset="2"/>
            </a:rPr>
            <a:t> </a:t>
          </a:r>
          <a:r>
            <a:rPr lang="en-US" sz="2000" kern="1200" dirty="0" err="1">
              <a:sym typeface="Wingdings" panose="05000000000000000000" pitchFamily="2" charset="2"/>
            </a:rPr>
            <a:t>nilai</a:t>
          </a:r>
          <a:r>
            <a:rPr lang="en-US" sz="2000" kern="1200" dirty="0">
              <a:sym typeface="Wingdings" panose="05000000000000000000" pitchFamily="2" charset="2"/>
            </a:rPr>
            <a:t> </a:t>
          </a:r>
          <a:r>
            <a:rPr lang="en-US" sz="2000" kern="1200" dirty="0" err="1">
              <a:sym typeface="Wingdings" panose="05000000000000000000" pitchFamily="2" charset="2"/>
            </a:rPr>
            <a:t>buku</a:t>
          </a:r>
          <a:r>
            <a:rPr lang="en-US" sz="2000" kern="1200" dirty="0">
              <a:sym typeface="Wingdings" panose="05000000000000000000" pitchFamily="2" charset="2"/>
            </a:rPr>
            <a:t> </a:t>
          </a:r>
          <a:r>
            <a:rPr lang="en-US" sz="2000" kern="1200" dirty="0" err="1">
              <a:sym typeface="Wingdings" panose="05000000000000000000" pitchFamily="2" charset="2"/>
            </a:rPr>
            <a:t>sebagai</a:t>
          </a:r>
          <a:r>
            <a:rPr lang="en-US" sz="2000" kern="1200" dirty="0">
              <a:sym typeface="Wingdings" panose="05000000000000000000" pitchFamily="2" charset="2"/>
            </a:rPr>
            <a:t> </a:t>
          </a:r>
          <a:r>
            <a:rPr lang="en-US" sz="2000" kern="1200" dirty="0" err="1">
              <a:sym typeface="Wingdings" panose="05000000000000000000" pitchFamily="2" charset="2"/>
            </a:rPr>
            <a:t>tambahan</a:t>
          </a:r>
          <a:r>
            <a:rPr lang="en-US" sz="2000" kern="1200" dirty="0">
              <a:sym typeface="Wingdings" panose="05000000000000000000" pitchFamily="2" charset="2"/>
            </a:rPr>
            <a:t> modal </a:t>
          </a:r>
          <a:r>
            <a:rPr lang="en-US" sz="2000" kern="1200" dirty="0" err="1">
              <a:sym typeface="Wingdings" panose="05000000000000000000" pitchFamily="2" charset="2"/>
            </a:rPr>
            <a:t>disetor</a:t>
          </a:r>
          <a:endParaRPr lang="en-US" sz="2000" kern="1200" dirty="0"/>
        </a:p>
      </dsp:txBody>
      <dsp:txXfrm>
        <a:off x="658742" y="2966491"/>
        <a:ext cx="4486493" cy="1675787"/>
      </dsp:txXfrm>
    </dsp:sp>
    <dsp:sp modelId="{7272DB2D-683E-4EA5-989A-BC4DC31C352F}">
      <dsp:nvSpPr>
        <dsp:cNvPr id="0" name=""/>
        <dsp:cNvSpPr/>
      </dsp:nvSpPr>
      <dsp:spPr>
        <a:xfrm>
          <a:off x="4983584" y="2026034"/>
          <a:ext cx="956197" cy="685030"/>
        </a:xfrm>
        <a:prstGeom prst="rightArrow">
          <a:avLst>
            <a:gd name="adj1" fmla="val 60000"/>
            <a:gd name="adj2" fmla="val 50000"/>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solidFill>
              <a:schemeClr val="accent4">
                <a:lumMod val="25000"/>
              </a:schemeClr>
            </a:solidFill>
          </a:endParaRPr>
        </a:p>
      </dsp:txBody>
      <dsp:txXfrm>
        <a:off x="4983584" y="2163040"/>
        <a:ext cx="750688" cy="411018"/>
      </dsp:txXfrm>
    </dsp:sp>
    <dsp:sp modelId="{E1EDD646-EF5E-4834-917E-E217EC146A70}">
      <dsp:nvSpPr>
        <dsp:cNvPr id="0" name=""/>
        <dsp:cNvSpPr/>
      </dsp:nvSpPr>
      <dsp:spPr>
        <a:xfrm>
          <a:off x="6055858" y="1312160"/>
          <a:ext cx="3628129" cy="2112778"/>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err="1"/>
            <a:t>Laporan</a:t>
          </a:r>
          <a:r>
            <a:rPr lang="en-US" sz="2000" kern="1200" dirty="0"/>
            <a:t> </a:t>
          </a:r>
          <a:r>
            <a:rPr lang="en-US" sz="2000" kern="1200" dirty="0" err="1"/>
            <a:t>Keuangan</a:t>
          </a:r>
          <a:r>
            <a:rPr lang="en-US" sz="2000" kern="1200" dirty="0"/>
            <a:t> </a:t>
          </a:r>
          <a:r>
            <a:rPr lang="en-US" sz="2000" kern="1200" dirty="0" err="1"/>
            <a:t>Konsolidasi</a:t>
          </a:r>
          <a:r>
            <a:rPr lang="en-US" sz="2000" kern="1200" dirty="0"/>
            <a:t> </a:t>
          </a:r>
          <a:r>
            <a:rPr lang="en-US" sz="2000" kern="1200" dirty="0" err="1"/>
            <a:t>muncul</a:t>
          </a:r>
          <a:r>
            <a:rPr lang="en-US" sz="2000" kern="1200" dirty="0"/>
            <a:t> </a:t>
          </a:r>
          <a:r>
            <a:rPr lang="en-US" sz="2000" kern="1200" dirty="0" err="1"/>
            <a:t>didahului</a:t>
          </a:r>
          <a:r>
            <a:rPr lang="en-US" sz="2000" kern="1200" dirty="0"/>
            <a:t> </a:t>
          </a:r>
          <a:r>
            <a:rPr lang="en-US" sz="2000" kern="1200" dirty="0" err="1"/>
            <a:t>dengan</a:t>
          </a:r>
          <a:r>
            <a:rPr lang="en-US" sz="2000" kern="1200" dirty="0"/>
            <a:t> </a:t>
          </a:r>
          <a:r>
            <a:rPr lang="en-US" sz="2000" kern="1200" dirty="0" err="1"/>
            <a:t>kegiatan</a:t>
          </a:r>
          <a:r>
            <a:rPr lang="en-US" sz="2000" kern="1200" dirty="0"/>
            <a:t> </a:t>
          </a:r>
          <a:r>
            <a:rPr lang="en-US" sz="2000" kern="1200" dirty="0" err="1"/>
            <a:t>kombinasi</a:t>
          </a:r>
          <a:r>
            <a:rPr lang="en-US" sz="2000" kern="1200" dirty="0"/>
            <a:t> </a:t>
          </a:r>
          <a:r>
            <a:rPr lang="en-US" sz="2000" kern="1200" dirty="0" err="1"/>
            <a:t>bisnis</a:t>
          </a:r>
          <a:endParaRPr lang="en-US" sz="2000" kern="1200" dirty="0"/>
        </a:p>
      </dsp:txBody>
      <dsp:txXfrm>
        <a:off x="6158995" y="1415297"/>
        <a:ext cx="3421855" cy="1906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FEC6F6-6B5A-9040-A324-CB7C594FC0E3}">
      <dsp:nvSpPr>
        <dsp:cNvPr id="0" name=""/>
        <dsp:cNvSpPr/>
      </dsp:nvSpPr>
      <dsp:spPr>
        <a:xfrm>
          <a:off x="1489221" y="2211"/>
          <a:ext cx="1163327" cy="1163327"/>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CA8BB1CF-2DB0-6640-AA18-806F8A7DD864}">
      <dsp:nvSpPr>
        <dsp:cNvPr id="0" name=""/>
        <dsp:cNvSpPr/>
      </dsp:nvSpPr>
      <dsp:spPr>
        <a:xfrm>
          <a:off x="2766677" y="24745"/>
          <a:ext cx="7183597" cy="1163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6670" rIns="0" bIns="26670" numCol="1" spcCol="1270" anchor="ctr" anchorCtr="0">
          <a:noAutofit/>
        </a:bodyPr>
        <a:lstStyle/>
        <a:p>
          <a:pPr marL="0" lvl="0" indent="0" algn="l" defTabSz="933450">
            <a:lnSpc>
              <a:spcPct val="90000"/>
            </a:lnSpc>
            <a:spcBef>
              <a:spcPct val="0"/>
            </a:spcBef>
            <a:spcAft>
              <a:spcPct val="35000"/>
            </a:spcAft>
            <a:buNone/>
          </a:pPr>
          <a:r>
            <a:rPr lang="id-ID" sz="2100" kern="1200" dirty="0"/>
            <a:t>memperoleh dana dari satu atau lebih </a:t>
          </a:r>
          <a:r>
            <a:rPr lang="id-ID" sz="2100" i="1" kern="1200" dirty="0"/>
            <a:t>investor </a:t>
          </a:r>
          <a:r>
            <a:rPr lang="id-ID" sz="2100" kern="1200" dirty="0"/>
            <a:t>dengan tujuan memberikan </a:t>
          </a:r>
          <a:r>
            <a:rPr lang="id-ID" sz="2100" i="1" kern="1200" dirty="0"/>
            <a:t>investor </a:t>
          </a:r>
          <a:r>
            <a:rPr lang="id-ID" sz="2100" kern="1200" dirty="0"/>
            <a:t>tersebut jasa manajemen investasi;</a:t>
          </a:r>
          <a:endParaRPr lang="en-ID" sz="2100" kern="1200" dirty="0"/>
        </a:p>
      </dsp:txBody>
      <dsp:txXfrm>
        <a:off x="2766677" y="24745"/>
        <a:ext cx="7183597" cy="1163327"/>
      </dsp:txXfrm>
    </dsp:sp>
    <dsp:sp modelId="{35CC2D2C-9393-9F43-93F2-2EC1CD549043}">
      <dsp:nvSpPr>
        <dsp:cNvPr id="0" name=""/>
        <dsp:cNvSpPr/>
      </dsp:nvSpPr>
      <dsp:spPr>
        <a:xfrm>
          <a:off x="1489221" y="1165538"/>
          <a:ext cx="1163327" cy="1163327"/>
        </a:xfrm>
        <a:prstGeom prst="ellipse">
          <a:avLst/>
        </a:prstGeom>
        <a:solidFill>
          <a:schemeClr val="accent4">
            <a:alpha val="50000"/>
            <a:hueOff val="-5676026"/>
            <a:satOff val="21078"/>
            <a:lumOff val="24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54F3FA3B-9AAB-EA49-A107-B7D0D07F0328}">
      <dsp:nvSpPr>
        <dsp:cNvPr id="0" name=""/>
        <dsp:cNvSpPr/>
      </dsp:nvSpPr>
      <dsp:spPr>
        <a:xfrm>
          <a:off x="2766677" y="1165538"/>
          <a:ext cx="7183597" cy="1163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6670" rIns="0" bIns="26670" numCol="1" spcCol="1270" anchor="ctr" anchorCtr="0">
          <a:noAutofit/>
        </a:bodyPr>
        <a:lstStyle/>
        <a:p>
          <a:pPr marL="0" lvl="0" indent="0" algn="l" defTabSz="933450">
            <a:lnSpc>
              <a:spcPct val="90000"/>
            </a:lnSpc>
            <a:spcBef>
              <a:spcPct val="0"/>
            </a:spcBef>
            <a:spcAft>
              <a:spcPct val="35000"/>
            </a:spcAft>
            <a:buNone/>
          </a:pPr>
          <a:r>
            <a:rPr lang="id-ID" sz="2100" kern="1200" dirty="0"/>
            <a:t>menyatakan komitmen kepada </a:t>
          </a:r>
          <a:r>
            <a:rPr lang="id-ID" sz="2100" i="1" kern="1200" dirty="0"/>
            <a:t>investor </a:t>
          </a:r>
          <a:r>
            <a:rPr lang="id-ID" sz="2100" kern="1200" dirty="0"/>
            <a:t>bahwa tujuan bisnisnya </a:t>
          </a:r>
          <a:r>
            <a:rPr lang="fi-FI" sz="2100" kern="1200" dirty="0" err="1"/>
            <a:t>adalah</a:t>
          </a:r>
          <a:r>
            <a:rPr lang="fi-FI" sz="2100" kern="1200" dirty="0"/>
            <a:t> </a:t>
          </a:r>
          <a:r>
            <a:rPr lang="fi-FI" sz="2100" kern="1200" dirty="0" err="1"/>
            <a:t>untuk</a:t>
          </a:r>
          <a:r>
            <a:rPr lang="fi-FI" sz="2100" kern="1200" dirty="0"/>
            <a:t> </a:t>
          </a:r>
          <a:r>
            <a:rPr lang="fi-FI" sz="2100" kern="1200" dirty="0" err="1"/>
            <a:t>menginvestasikan</a:t>
          </a:r>
          <a:r>
            <a:rPr lang="fi-FI" sz="2100" kern="1200" dirty="0"/>
            <a:t> </a:t>
          </a:r>
          <a:r>
            <a:rPr lang="fi-FI" sz="2100" kern="1200" dirty="0" err="1"/>
            <a:t>dana</a:t>
          </a:r>
          <a:r>
            <a:rPr lang="fi-FI" sz="2100" kern="1200" dirty="0"/>
            <a:t> </a:t>
          </a:r>
          <a:r>
            <a:rPr lang="fi-FI" sz="2100" kern="1200" dirty="0" err="1"/>
            <a:t>yang</a:t>
          </a:r>
          <a:r>
            <a:rPr lang="fi-FI" sz="2100" kern="1200" dirty="0"/>
            <a:t> </a:t>
          </a:r>
          <a:r>
            <a:rPr lang="fi-FI" sz="2100" kern="1200" dirty="0" err="1"/>
            <a:t>semata-mata</a:t>
          </a:r>
          <a:r>
            <a:rPr lang="fi-FI" sz="2100" kern="1200" dirty="0"/>
            <a:t> </a:t>
          </a:r>
          <a:r>
            <a:rPr lang="fi-FI" sz="2100" kern="1200" dirty="0" err="1"/>
            <a:t>untuk</a:t>
          </a:r>
          <a:r>
            <a:rPr lang="id-ID" sz="2100" kern="1200" dirty="0"/>
            <a:t> memperoleh imbal hasil dari kenaikan nilai modal, penghasilan investasi, atau keduanya; dan </a:t>
          </a:r>
          <a:endParaRPr lang="en-ID" sz="2100" kern="1200" dirty="0"/>
        </a:p>
      </dsp:txBody>
      <dsp:txXfrm>
        <a:off x="2766677" y="1165538"/>
        <a:ext cx="7183597" cy="1163327"/>
      </dsp:txXfrm>
    </dsp:sp>
    <dsp:sp modelId="{17A35D0C-C6BB-7A4C-A62B-9CAC8A9F5E80}">
      <dsp:nvSpPr>
        <dsp:cNvPr id="0" name=""/>
        <dsp:cNvSpPr/>
      </dsp:nvSpPr>
      <dsp:spPr>
        <a:xfrm>
          <a:off x="1489221" y="2328865"/>
          <a:ext cx="1163327" cy="1163327"/>
        </a:xfrm>
        <a:prstGeom prst="ellipse">
          <a:avLst/>
        </a:prstGeom>
        <a:solidFill>
          <a:schemeClr val="accent4">
            <a:alpha val="50000"/>
            <a:hueOff val="-11352053"/>
            <a:satOff val="42156"/>
            <a:lumOff val="49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211F4B7-FE8D-F14D-9E77-4A1D9E81F1FF}">
      <dsp:nvSpPr>
        <dsp:cNvPr id="0" name=""/>
        <dsp:cNvSpPr/>
      </dsp:nvSpPr>
      <dsp:spPr>
        <a:xfrm>
          <a:off x="2766677" y="2331075"/>
          <a:ext cx="7183597" cy="1163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6670" rIns="0" bIns="26670" numCol="1" spcCol="1270" anchor="ctr" anchorCtr="0">
          <a:noAutofit/>
        </a:bodyPr>
        <a:lstStyle/>
        <a:p>
          <a:pPr marL="0" lvl="0" indent="0" algn="l" defTabSz="933450">
            <a:lnSpc>
              <a:spcPct val="90000"/>
            </a:lnSpc>
            <a:spcBef>
              <a:spcPct val="0"/>
            </a:spcBef>
            <a:spcAft>
              <a:spcPct val="35000"/>
            </a:spcAft>
            <a:buNone/>
          </a:pPr>
          <a:r>
            <a:rPr lang="id-ID" sz="2100" kern="1200" dirty="0"/>
            <a:t>mengukur dan mengevaluasi kinerja dari seluruh investasinya yang substansial berdasarkan pada nilai wajar.</a:t>
          </a:r>
          <a:endParaRPr lang="en-ID" sz="2100" kern="1200" dirty="0"/>
        </a:p>
      </dsp:txBody>
      <dsp:txXfrm>
        <a:off x="2766677" y="2331075"/>
        <a:ext cx="7183597" cy="11633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A3AB9-3A02-47BB-857A-8B04B0F504F5}">
      <dsp:nvSpPr>
        <dsp:cNvPr id="0" name=""/>
        <dsp:cNvSpPr/>
      </dsp:nvSpPr>
      <dsp:spPr>
        <a:xfrm>
          <a:off x="63574" y="63"/>
          <a:ext cx="2416794" cy="96005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Kekuasaan</a:t>
          </a:r>
          <a:endParaRPr lang="en-US" sz="2000" b="1" kern="1200" dirty="0"/>
        </a:p>
      </dsp:txBody>
      <dsp:txXfrm>
        <a:off x="110440" y="46929"/>
        <a:ext cx="2323062" cy="866319"/>
      </dsp:txXfrm>
    </dsp:sp>
    <dsp:sp modelId="{1DC80C1A-CA57-4A8A-9CD8-97C715E4595C}">
      <dsp:nvSpPr>
        <dsp:cNvPr id="0" name=""/>
        <dsp:cNvSpPr/>
      </dsp:nvSpPr>
      <dsp:spPr>
        <a:xfrm>
          <a:off x="2558325" y="201674"/>
          <a:ext cx="556829" cy="556829"/>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632133" y="414605"/>
        <a:ext cx="409213" cy="130967"/>
      </dsp:txXfrm>
    </dsp:sp>
    <dsp:sp modelId="{17369F68-4EFC-4DFA-AA42-696B32067A16}">
      <dsp:nvSpPr>
        <dsp:cNvPr id="0" name=""/>
        <dsp:cNvSpPr/>
      </dsp:nvSpPr>
      <dsp:spPr>
        <a:xfrm>
          <a:off x="3193110" y="63"/>
          <a:ext cx="2038409" cy="960051"/>
        </a:xfrm>
        <a:prstGeom prst="roundRect">
          <a:avLst/>
        </a:prstGeom>
        <a:solidFill>
          <a:schemeClr val="accent5">
            <a:hueOff val="9367445"/>
            <a:satOff val="-22746"/>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Eksposure</a:t>
          </a:r>
          <a:r>
            <a:rPr lang="en-US" sz="2000" b="1" kern="1200" dirty="0"/>
            <a:t> </a:t>
          </a:r>
          <a:r>
            <a:rPr lang="en-US" sz="2000" b="1" kern="1200" dirty="0" err="1"/>
            <a:t>atas</a:t>
          </a:r>
          <a:r>
            <a:rPr lang="en-US" sz="2000" b="1" kern="1200" dirty="0"/>
            <a:t> </a:t>
          </a:r>
          <a:r>
            <a:rPr lang="en-US" sz="2000" b="1" kern="1200" dirty="0" err="1"/>
            <a:t>hasil</a:t>
          </a:r>
          <a:endParaRPr lang="en-US" sz="2000" b="1" kern="1200" dirty="0"/>
        </a:p>
      </dsp:txBody>
      <dsp:txXfrm>
        <a:off x="3239976" y="46929"/>
        <a:ext cx="1944677" cy="866319"/>
      </dsp:txXfrm>
    </dsp:sp>
    <dsp:sp modelId="{B015C37B-C1DD-493D-A342-56BEF7A89229}">
      <dsp:nvSpPr>
        <dsp:cNvPr id="0" name=""/>
        <dsp:cNvSpPr/>
      </dsp:nvSpPr>
      <dsp:spPr>
        <a:xfrm>
          <a:off x="5309476" y="201674"/>
          <a:ext cx="556829" cy="556829"/>
        </a:xfrm>
        <a:prstGeom prst="mathEqual">
          <a:avLst/>
        </a:prstGeom>
        <a:solidFill>
          <a:schemeClr val="accent5">
            <a:hueOff val="18734890"/>
            <a:satOff val="-45491"/>
            <a:lumOff val="-411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383284" y="316381"/>
        <a:ext cx="409213" cy="327415"/>
      </dsp:txXfrm>
    </dsp:sp>
    <dsp:sp modelId="{D7043ABB-8A49-48F1-BB53-2D081F2E6418}">
      <dsp:nvSpPr>
        <dsp:cNvPr id="0" name=""/>
        <dsp:cNvSpPr/>
      </dsp:nvSpPr>
      <dsp:spPr>
        <a:xfrm>
          <a:off x="5944262" y="63"/>
          <a:ext cx="2721063" cy="960051"/>
        </a:xfrm>
        <a:prstGeom prst="roundRect">
          <a:avLst/>
        </a:prstGeom>
        <a:solidFill>
          <a:schemeClr val="accent5">
            <a:hueOff val="18734890"/>
            <a:satOff val="-45491"/>
            <a:lumOff val="-41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Pengendalian</a:t>
          </a:r>
          <a:endParaRPr lang="en-US" sz="2000" b="1" kern="1200" dirty="0"/>
        </a:p>
      </dsp:txBody>
      <dsp:txXfrm>
        <a:off x="5991128" y="46929"/>
        <a:ext cx="2627331" cy="8663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3AC9D-364E-6F4B-9F24-C0E5F25CAA73}">
      <dsp:nvSpPr>
        <dsp:cNvPr id="0" name=""/>
        <dsp:cNvSpPr/>
      </dsp:nvSpPr>
      <dsp:spPr>
        <a:xfrm>
          <a:off x="3203" y="49250"/>
          <a:ext cx="3123679"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t>Hak</a:t>
          </a:r>
        </a:p>
      </dsp:txBody>
      <dsp:txXfrm>
        <a:off x="3203" y="49250"/>
        <a:ext cx="3123679" cy="576000"/>
      </dsp:txXfrm>
    </dsp:sp>
    <dsp:sp modelId="{DBA5EEBE-D3AC-A14D-B9C6-B44D3826588C}">
      <dsp:nvSpPr>
        <dsp:cNvPr id="0" name=""/>
        <dsp:cNvSpPr/>
      </dsp:nvSpPr>
      <dsp:spPr>
        <a:xfrm>
          <a:off x="3203" y="625250"/>
          <a:ext cx="3123679" cy="4062599"/>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Tergantung pada sifat kegiatan, struktur hukum, dan pengambilan keputusan</a:t>
          </a:r>
        </a:p>
        <a:p>
          <a:pPr marL="228600" lvl="1" indent="-228600" algn="l" defTabSz="889000">
            <a:lnSpc>
              <a:spcPct val="90000"/>
            </a:lnSpc>
            <a:spcBef>
              <a:spcPct val="0"/>
            </a:spcBef>
            <a:spcAft>
              <a:spcPct val="15000"/>
            </a:spcAft>
            <a:buChar char="•"/>
          </a:pPr>
          <a:r>
            <a:rPr lang="en-US" sz="2000" kern="1200"/>
            <a:t>Hak suara, hak suara potensial, hak kontraktual</a:t>
          </a:r>
        </a:p>
        <a:p>
          <a:pPr marL="228600" lvl="1" indent="-228600" algn="l" defTabSz="889000">
            <a:lnSpc>
              <a:spcPct val="90000"/>
            </a:lnSpc>
            <a:spcBef>
              <a:spcPct val="0"/>
            </a:spcBef>
            <a:spcAft>
              <a:spcPct val="15000"/>
            </a:spcAft>
            <a:buChar char="•"/>
          </a:pPr>
          <a:r>
            <a:rPr lang="en-US" sz="2000" kern="1200"/>
            <a:t>Hak protektif diabaikan</a:t>
          </a:r>
        </a:p>
        <a:p>
          <a:pPr marL="228600" lvl="1" indent="-228600" algn="l" defTabSz="889000">
            <a:lnSpc>
              <a:spcPct val="90000"/>
            </a:lnSpc>
            <a:spcBef>
              <a:spcPct val="0"/>
            </a:spcBef>
            <a:spcAft>
              <a:spcPct val="15000"/>
            </a:spcAft>
            <a:buChar char="•"/>
          </a:pPr>
          <a:r>
            <a:rPr lang="en-US" sz="2000" kern="1200"/>
            <a:t>Mengevaluasi dampak dari berbagai hak dan interaksi mereka</a:t>
          </a:r>
        </a:p>
      </dsp:txBody>
      <dsp:txXfrm>
        <a:off x="3203" y="625250"/>
        <a:ext cx="3123679" cy="4062599"/>
      </dsp:txXfrm>
    </dsp:sp>
    <dsp:sp modelId="{34090C75-8E62-864B-A1DF-B69964313133}">
      <dsp:nvSpPr>
        <dsp:cNvPr id="0" name=""/>
        <dsp:cNvSpPr/>
      </dsp:nvSpPr>
      <dsp:spPr>
        <a:xfrm>
          <a:off x="3564197" y="49250"/>
          <a:ext cx="3123679" cy="5760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t>Substantif</a:t>
          </a:r>
        </a:p>
      </dsp:txBody>
      <dsp:txXfrm>
        <a:off x="3564197" y="49250"/>
        <a:ext cx="3123679" cy="576000"/>
      </dsp:txXfrm>
    </dsp:sp>
    <dsp:sp modelId="{10A3DA5D-E4D5-4948-9D53-1B0AA713E61C}">
      <dsp:nvSpPr>
        <dsp:cNvPr id="0" name=""/>
        <dsp:cNvSpPr/>
      </dsp:nvSpPr>
      <dsp:spPr>
        <a:xfrm>
          <a:off x="3564197" y="625250"/>
          <a:ext cx="3123679" cy="4062599"/>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fi-FI" sz="2000" kern="1200"/>
            <a:t>Kemampuan praktis untuk melaksanakan hak</a:t>
          </a:r>
          <a:endParaRPr lang="en-US" sz="2000" kern="1200"/>
        </a:p>
        <a:p>
          <a:pPr marL="228600" lvl="1" indent="-228600" algn="l" defTabSz="889000">
            <a:lnSpc>
              <a:spcPct val="90000"/>
            </a:lnSpc>
            <a:spcBef>
              <a:spcPct val="0"/>
            </a:spcBef>
            <a:spcAft>
              <a:spcPct val="15000"/>
            </a:spcAft>
            <a:buChar char="•"/>
          </a:pPr>
          <a:r>
            <a:rPr lang="fi-FI" sz="2000" kern="1200"/>
            <a:t>Kemampuan saat ini untuk aktivitas relevan langsung</a:t>
          </a:r>
          <a:endParaRPr lang="en-US" sz="2000" kern="1200"/>
        </a:p>
        <a:p>
          <a:pPr marL="228600" lvl="1" indent="-228600" algn="l" defTabSz="889000">
            <a:lnSpc>
              <a:spcPct val="90000"/>
            </a:lnSpc>
            <a:spcBef>
              <a:spcPct val="0"/>
            </a:spcBef>
            <a:spcAft>
              <a:spcPct val="15000"/>
            </a:spcAft>
            <a:buChar char="•"/>
          </a:pPr>
          <a:r>
            <a:rPr lang="en-US" sz="2000" kern="1200"/>
            <a:t>Tidak perlu semua hak dilaksanakan secara aktif (pemilik mayoritas yang pasti memiliki semua kekuasaan)</a:t>
          </a:r>
        </a:p>
      </dsp:txBody>
      <dsp:txXfrm>
        <a:off x="3564197" y="625250"/>
        <a:ext cx="3123679" cy="4062599"/>
      </dsp:txXfrm>
    </dsp:sp>
    <dsp:sp modelId="{6CBC96A0-869D-A749-9186-879206705E44}">
      <dsp:nvSpPr>
        <dsp:cNvPr id="0" name=""/>
        <dsp:cNvSpPr/>
      </dsp:nvSpPr>
      <dsp:spPr>
        <a:xfrm>
          <a:off x="7125192" y="49250"/>
          <a:ext cx="3123679" cy="5760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t>Aktivitas Relevan</a:t>
          </a:r>
        </a:p>
      </dsp:txBody>
      <dsp:txXfrm>
        <a:off x="7125192" y="49250"/>
        <a:ext cx="3123679" cy="576000"/>
      </dsp:txXfrm>
    </dsp:sp>
    <dsp:sp modelId="{F36EFC5D-817A-E041-A2A1-E5CF5E01C45A}">
      <dsp:nvSpPr>
        <dsp:cNvPr id="0" name=""/>
        <dsp:cNvSpPr/>
      </dsp:nvSpPr>
      <dsp:spPr>
        <a:xfrm>
          <a:off x="7125192" y="625250"/>
          <a:ext cx="3123679" cy="4062599"/>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Aktivitas yang secara signifikan mempengaruhi imbal hasil investee</a:t>
          </a:r>
        </a:p>
        <a:p>
          <a:pPr marL="228600" lvl="1" indent="-228600" algn="l" defTabSz="889000">
            <a:lnSpc>
              <a:spcPct val="90000"/>
            </a:lnSpc>
            <a:spcBef>
              <a:spcPct val="0"/>
            </a:spcBef>
            <a:spcAft>
              <a:spcPct val="15000"/>
            </a:spcAft>
            <a:buChar char="•"/>
          </a:pPr>
          <a:r>
            <a:rPr lang="en-US" sz="2000" kern="1200"/>
            <a:t>Contoh: pembelian/penjualan, manajemen aset keuangan, pembiayaan</a:t>
          </a:r>
        </a:p>
        <a:p>
          <a:pPr marL="228600" lvl="1" indent="-228600" algn="l" defTabSz="889000">
            <a:lnSpc>
              <a:spcPct val="90000"/>
            </a:lnSpc>
            <a:spcBef>
              <a:spcPct val="0"/>
            </a:spcBef>
            <a:spcAft>
              <a:spcPct val="15000"/>
            </a:spcAft>
            <a:buChar char="•"/>
          </a:pPr>
          <a:r>
            <a:rPr lang="en-US" sz="2000" kern="1200"/>
            <a:t>Keputusan dalam aktivitas relevan: anggaran, perekrutan/kompensasi dari manajemen, keputusan investasi</a:t>
          </a:r>
        </a:p>
      </dsp:txBody>
      <dsp:txXfrm>
        <a:off x="7125192" y="625250"/>
        <a:ext cx="3123679" cy="40625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C6BD7A-ABE4-6D46-ACB4-DAAE21CD8415}">
      <dsp:nvSpPr>
        <dsp:cNvPr id="0" name=""/>
        <dsp:cNvSpPr/>
      </dsp:nvSpPr>
      <dsp:spPr>
        <a:xfrm>
          <a:off x="4827" y="0"/>
          <a:ext cx="4643852" cy="4857750"/>
        </a:xfrm>
        <a:prstGeom prst="roundRect">
          <a:avLst>
            <a:gd name="adj" fmla="val 10000"/>
          </a:avLst>
        </a:prstGeom>
        <a:noFill/>
        <a:ln w="38100" cap="flat" cmpd="sng" algn="ctr">
          <a:solidFill>
            <a:schemeClr val="accent4">
              <a:lumMod val="60000"/>
              <a:lumOff val="40000"/>
            </a:schemeClr>
          </a:solidFill>
          <a:prstDash val="sysDash"/>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D" sz="2100" b="0" i="0" kern="1200" dirty="0" err="1"/>
            <a:t>Aktivitas</a:t>
          </a:r>
          <a:r>
            <a:rPr lang="en-ID" sz="2100" b="0" i="0" kern="1200" dirty="0"/>
            <a:t> </a:t>
          </a:r>
          <a:r>
            <a:rPr lang="en-ID" sz="2100" b="0" i="0" kern="1200" dirty="0" err="1"/>
            <a:t>relevan</a:t>
          </a:r>
          <a:r>
            <a:rPr lang="en-ID" sz="2100" b="0" i="0" kern="1200" dirty="0"/>
            <a:t> (</a:t>
          </a:r>
          <a:r>
            <a:rPr lang="en-ID" sz="2100" b="0" i="0" kern="1200" dirty="0" err="1"/>
            <a:t>penentuan</a:t>
          </a:r>
          <a:r>
            <a:rPr lang="en-ID" sz="2100" b="0" i="0" kern="1200" dirty="0"/>
            <a:t> </a:t>
          </a:r>
          <a:r>
            <a:rPr lang="en-ID" sz="2100" b="0" i="0" kern="1200" dirty="0" err="1"/>
            <a:t>kebijakan</a:t>
          </a:r>
          <a:r>
            <a:rPr lang="en-ID" sz="2100" b="0" i="0" kern="1200" dirty="0"/>
            <a:t> </a:t>
          </a:r>
          <a:r>
            <a:rPr lang="en-ID" sz="2100" b="0" i="0" kern="1200" dirty="0" err="1"/>
            <a:t>operasional</a:t>
          </a:r>
          <a:r>
            <a:rPr lang="en-ID" sz="2100" b="0" i="0" kern="1200" dirty="0"/>
            <a:t> dan </a:t>
          </a:r>
          <a:r>
            <a:rPr lang="en-ID" sz="2100" b="0" i="0" kern="1200" dirty="0" err="1"/>
            <a:t>keuangan</a:t>
          </a:r>
          <a:r>
            <a:rPr lang="en-ID" sz="2100" b="0" i="0" kern="1200" dirty="0"/>
            <a:t>) </a:t>
          </a:r>
          <a:r>
            <a:rPr lang="en-ID" sz="2100" b="0" i="0" kern="1200" dirty="0" err="1"/>
            <a:t>penjualan</a:t>
          </a:r>
          <a:r>
            <a:rPr lang="en-ID" sz="2100" b="0" i="0" kern="1200" dirty="0"/>
            <a:t> dan </a:t>
          </a:r>
          <a:r>
            <a:rPr lang="en-ID" sz="2100" b="0" i="0" kern="1200" dirty="0" err="1"/>
            <a:t>pembelian</a:t>
          </a:r>
          <a:r>
            <a:rPr lang="en-ID" sz="2100" b="0" i="0" kern="1200" dirty="0"/>
            <a:t> </a:t>
          </a:r>
          <a:r>
            <a:rPr lang="en-ID" sz="2100" b="0" i="0" kern="1200" dirty="0" err="1"/>
            <a:t>barang</a:t>
          </a:r>
          <a:r>
            <a:rPr lang="en-ID" sz="2100" b="0" i="0" kern="1200" dirty="0"/>
            <a:t> </a:t>
          </a:r>
          <a:r>
            <a:rPr lang="en-ID" sz="2100" b="0" i="0" kern="1200" dirty="0" err="1"/>
            <a:t>atau</a:t>
          </a:r>
          <a:r>
            <a:rPr lang="en-ID" sz="2100" b="0" i="0" kern="1200" dirty="0"/>
            <a:t> </a:t>
          </a:r>
          <a:r>
            <a:rPr lang="en-ID" sz="2100" b="0" i="0" kern="1200" dirty="0" err="1"/>
            <a:t>jasa</a:t>
          </a:r>
          <a:endParaRPr lang="en-ID" sz="2100" kern="1200" dirty="0"/>
        </a:p>
      </dsp:txBody>
      <dsp:txXfrm>
        <a:off x="4827" y="0"/>
        <a:ext cx="4643852" cy="1457325"/>
      </dsp:txXfrm>
    </dsp:sp>
    <dsp:sp modelId="{DD989781-6F91-884E-B671-BCA33765CC60}">
      <dsp:nvSpPr>
        <dsp:cNvPr id="0" name=""/>
        <dsp:cNvSpPr/>
      </dsp:nvSpPr>
      <dsp:spPr>
        <a:xfrm>
          <a:off x="469212" y="1457443"/>
          <a:ext cx="3715082" cy="70767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b="0" i="0" kern="1200" dirty="0" err="1"/>
            <a:t>Pengelolaan</a:t>
          </a:r>
          <a:r>
            <a:rPr lang="en-US" sz="2100" b="0" i="0" kern="1200" dirty="0"/>
            <a:t> </a:t>
          </a:r>
          <a:r>
            <a:rPr lang="en-US" sz="2100" b="0" i="0" kern="1200" dirty="0" err="1"/>
            <a:t>aset</a:t>
          </a:r>
          <a:r>
            <a:rPr lang="en-US" sz="2100" b="0" i="0" kern="1200" dirty="0"/>
            <a:t> </a:t>
          </a:r>
          <a:r>
            <a:rPr lang="en-US" sz="2100" b="0" i="0" kern="1200" dirty="0" err="1"/>
            <a:t>keuangan</a:t>
          </a:r>
          <a:endParaRPr lang="en-ID" sz="2100" kern="1200" dirty="0"/>
        </a:p>
      </dsp:txBody>
      <dsp:txXfrm>
        <a:off x="489939" y="1478170"/>
        <a:ext cx="3673628" cy="666216"/>
      </dsp:txXfrm>
    </dsp:sp>
    <dsp:sp modelId="{02A01525-8405-F044-8B45-8C9B03326723}">
      <dsp:nvSpPr>
        <dsp:cNvPr id="0" name=""/>
        <dsp:cNvSpPr/>
      </dsp:nvSpPr>
      <dsp:spPr>
        <a:xfrm>
          <a:off x="469212" y="2273986"/>
          <a:ext cx="3715082" cy="707670"/>
        </a:xfrm>
        <a:prstGeom prst="roundRect">
          <a:avLst>
            <a:gd name="adj" fmla="val 10000"/>
          </a:avLst>
        </a:prstGeom>
        <a:solidFill>
          <a:schemeClr val="accent5">
            <a:hueOff val="3746978"/>
            <a:satOff val="-9098"/>
            <a:lumOff val="-8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b="0" i="0" kern="1200" dirty="0" err="1"/>
            <a:t>Seleksi,akuisisi</a:t>
          </a:r>
          <a:r>
            <a:rPr lang="en-US" sz="2100" b="0" i="0" kern="1200" dirty="0"/>
            <a:t> dan </a:t>
          </a:r>
          <a:r>
            <a:rPr lang="en-US" sz="2100" b="0" i="0" kern="1200" dirty="0" err="1"/>
            <a:t>pelepasan</a:t>
          </a:r>
          <a:r>
            <a:rPr lang="en-US" sz="2100" b="0" i="0" kern="1200" dirty="0"/>
            <a:t> </a:t>
          </a:r>
          <a:r>
            <a:rPr lang="en-US" sz="2100" b="0" i="0" kern="1200" dirty="0" err="1"/>
            <a:t>aset</a:t>
          </a:r>
          <a:endParaRPr lang="en-ID" sz="2100" kern="1200" dirty="0"/>
        </a:p>
      </dsp:txBody>
      <dsp:txXfrm>
        <a:off x="489939" y="2294713"/>
        <a:ext cx="3673628" cy="666216"/>
      </dsp:txXfrm>
    </dsp:sp>
    <dsp:sp modelId="{C962ABD6-E407-2F42-873B-7B27ED2C0E4D}">
      <dsp:nvSpPr>
        <dsp:cNvPr id="0" name=""/>
        <dsp:cNvSpPr/>
      </dsp:nvSpPr>
      <dsp:spPr>
        <a:xfrm>
          <a:off x="469212" y="3090529"/>
          <a:ext cx="3715082" cy="707670"/>
        </a:xfrm>
        <a:prstGeom prst="roundRect">
          <a:avLst>
            <a:gd name="adj" fmla="val 10000"/>
          </a:avLst>
        </a:prstGeom>
        <a:solidFill>
          <a:schemeClr val="accent5">
            <a:hueOff val="7493956"/>
            <a:satOff val="-18196"/>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b="0" i="0" kern="1200" dirty="0" err="1"/>
            <a:t>Riset</a:t>
          </a:r>
          <a:r>
            <a:rPr lang="en-US" sz="2100" b="0" i="0" kern="1200" dirty="0"/>
            <a:t> dan </a:t>
          </a:r>
          <a:r>
            <a:rPr lang="en-US" sz="2100" b="0" i="0" kern="1200" dirty="0" err="1"/>
            <a:t>pengembangan</a:t>
          </a:r>
          <a:r>
            <a:rPr lang="en-US" sz="2100" b="0" i="0" kern="1200" dirty="0"/>
            <a:t> </a:t>
          </a:r>
          <a:r>
            <a:rPr lang="en-US" sz="2100" b="0" i="0" kern="1200" dirty="0" err="1"/>
            <a:t>produk</a:t>
          </a:r>
          <a:r>
            <a:rPr lang="en-US" sz="2100" b="0" i="0" kern="1200" dirty="0"/>
            <a:t> </a:t>
          </a:r>
          <a:r>
            <a:rPr lang="en-US" sz="2100" b="0" i="0" kern="1200" dirty="0" err="1"/>
            <a:t>atau</a:t>
          </a:r>
          <a:r>
            <a:rPr lang="en-US" sz="2100" b="0" i="0" kern="1200" dirty="0"/>
            <a:t> proses </a:t>
          </a:r>
          <a:r>
            <a:rPr lang="en-US" sz="2100" b="0" i="0" kern="1200" dirty="0" err="1"/>
            <a:t>baru</a:t>
          </a:r>
          <a:endParaRPr lang="en-ID" sz="2100" kern="1200" dirty="0"/>
        </a:p>
      </dsp:txBody>
      <dsp:txXfrm>
        <a:off x="489939" y="3111256"/>
        <a:ext cx="3673628" cy="666216"/>
      </dsp:txXfrm>
    </dsp:sp>
    <dsp:sp modelId="{CD64DBE2-EC6E-F845-8E52-05F5C3DFA33B}">
      <dsp:nvSpPr>
        <dsp:cNvPr id="0" name=""/>
        <dsp:cNvSpPr/>
      </dsp:nvSpPr>
      <dsp:spPr>
        <a:xfrm>
          <a:off x="469212" y="3907073"/>
          <a:ext cx="3715082" cy="707670"/>
        </a:xfrm>
        <a:prstGeom prst="roundRect">
          <a:avLst>
            <a:gd name="adj" fmla="val 10000"/>
          </a:avLst>
        </a:prstGeom>
        <a:solidFill>
          <a:schemeClr val="accent5">
            <a:hueOff val="11240934"/>
            <a:satOff val="-27295"/>
            <a:lumOff val="-24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b="0" i="0" kern="1200"/>
            <a:t>Penentuan struktur pendanaan atau perolehan pendanaan</a:t>
          </a:r>
          <a:endParaRPr lang="en-ID" sz="2100" kern="1200"/>
        </a:p>
      </dsp:txBody>
      <dsp:txXfrm>
        <a:off x="489939" y="3927800"/>
        <a:ext cx="3673628" cy="666216"/>
      </dsp:txXfrm>
    </dsp:sp>
    <dsp:sp modelId="{1DE9F3E8-C0D9-4447-8F9B-03219E885472}">
      <dsp:nvSpPr>
        <dsp:cNvPr id="0" name=""/>
        <dsp:cNvSpPr/>
      </dsp:nvSpPr>
      <dsp:spPr>
        <a:xfrm>
          <a:off x="4996969" y="0"/>
          <a:ext cx="4643852" cy="4857750"/>
        </a:xfrm>
        <a:prstGeom prst="roundRect">
          <a:avLst>
            <a:gd name="adj" fmla="val 10000"/>
          </a:avLst>
        </a:prstGeom>
        <a:noFill/>
        <a:ln w="38100" cap="flat" cmpd="sng" algn="ctr">
          <a:solidFill>
            <a:schemeClr val="accent4">
              <a:lumMod val="60000"/>
              <a:lumOff val="40000"/>
            </a:schemeClr>
          </a:solidFill>
          <a:prstDash val="sysDash"/>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kern="1200" dirty="0"/>
            <a:t>Keputusan </a:t>
          </a:r>
          <a:r>
            <a:rPr lang="en-US" sz="2100" b="0" i="0" kern="1200" dirty="0" err="1"/>
            <a:t>aktivitas</a:t>
          </a:r>
          <a:r>
            <a:rPr lang="en-US" sz="2100" b="0" i="0" kern="1200" dirty="0"/>
            <a:t> </a:t>
          </a:r>
          <a:r>
            <a:rPr lang="en-US" sz="2100" b="0" i="0" kern="1200" dirty="0" err="1"/>
            <a:t>relevan</a:t>
          </a:r>
          <a:endParaRPr lang="en-ID" sz="2100" kern="1200" dirty="0"/>
        </a:p>
      </dsp:txBody>
      <dsp:txXfrm>
        <a:off x="4996969" y="0"/>
        <a:ext cx="4643852" cy="1457325"/>
      </dsp:txXfrm>
    </dsp:sp>
    <dsp:sp modelId="{03BC33EB-1B43-0140-A372-EE4A1C5ECF76}">
      <dsp:nvSpPr>
        <dsp:cNvPr id="0" name=""/>
        <dsp:cNvSpPr/>
      </dsp:nvSpPr>
      <dsp:spPr>
        <a:xfrm>
          <a:off x="5461354" y="1458748"/>
          <a:ext cx="3715082" cy="1464678"/>
        </a:xfrm>
        <a:prstGeom prst="roundRect">
          <a:avLst>
            <a:gd name="adj" fmla="val 10000"/>
          </a:avLst>
        </a:prstGeom>
        <a:solidFill>
          <a:schemeClr val="accent5">
            <a:hueOff val="14987912"/>
            <a:satOff val="-36393"/>
            <a:lumOff val="-3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b="0" i="0" kern="1200" dirty="0"/>
            <a:t>Keputusan </a:t>
          </a:r>
          <a:r>
            <a:rPr lang="en-US" sz="2100" b="0" i="0" kern="1200" dirty="0" err="1"/>
            <a:t>operasional</a:t>
          </a:r>
          <a:r>
            <a:rPr lang="en-US" sz="2100" b="0" i="0" kern="1200" dirty="0"/>
            <a:t> dan </a:t>
          </a:r>
          <a:r>
            <a:rPr lang="en-US" sz="2100" b="0" i="0" kern="1200" dirty="0" err="1"/>
            <a:t>permodalan</a:t>
          </a:r>
          <a:r>
            <a:rPr lang="en-US" sz="2100" b="0" i="0" kern="1200" dirty="0"/>
            <a:t> </a:t>
          </a:r>
          <a:r>
            <a:rPr lang="en-US" sz="2100" b="0" i="0" kern="1200" dirty="0" err="1"/>
            <a:t>investe</a:t>
          </a:r>
          <a:r>
            <a:rPr lang="en-US" sz="2100" b="0" i="0" kern="1200" dirty="0"/>
            <a:t> (</a:t>
          </a:r>
          <a:r>
            <a:rPr lang="en-US" sz="2100" b="0" i="0" kern="1200" dirty="0" err="1"/>
            <a:t>misal</a:t>
          </a:r>
          <a:r>
            <a:rPr lang="en-US" sz="2100" b="0" i="0" kern="1200" dirty="0"/>
            <a:t>  </a:t>
          </a:r>
          <a:r>
            <a:rPr lang="en-US" sz="2100" b="0" i="0" kern="1200" dirty="0" err="1"/>
            <a:t>anggaran</a:t>
          </a:r>
          <a:r>
            <a:rPr lang="en-US" sz="2100" b="0" i="0" kern="1200" dirty="0"/>
            <a:t>)</a:t>
          </a:r>
          <a:endParaRPr lang="en-ID" sz="2100" kern="1200" dirty="0"/>
        </a:p>
      </dsp:txBody>
      <dsp:txXfrm>
        <a:off x="5504253" y="1501647"/>
        <a:ext cx="3629284" cy="1378880"/>
      </dsp:txXfrm>
    </dsp:sp>
    <dsp:sp modelId="{B5426FD9-E3C6-7543-99E1-6B95996EF40D}">
      <dsp:nvSpPr>
        <dsp:cNvPr id="0" name=""/>
        <dsp:cNvSpPr/>
      </dsp:nvSpPr>
      <dsp:spPr>
        <a:xfrm>
          <a:off x="5461354" y="3148761"/>
          <a:ext cx="3715082" cy="1464678"/>
        </a:xfrm>
        <a:prstGeom prst="roundRect">
          <a:avLst>
            <a:gd name="adj" fmla="val 10000"/>
          </a:avLst>
        </a:prstGeom>
        <a:solidFill>
          <a:schemeClr val="accent5">
            <a:hueOff val="18734890"/>
            <a:satOff val="-45491"/>
            <a:lumOff val="-41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b="0" i="0" kern="1200"/>
            <a:t>Penunjukan dan pemberian renumerasi personil manajemen kunci atau penyedia jasa, atau pemutusan hubungan kerja tsb</a:t>
          </a:r>
          <a:endParaRPr lang="en-ID" sz="2100" kern="1200"/>
        </a:p>
      </dsp:txBody>
      <dsp:txXfrm>
        <a:off x="5504253" y="3191660"/>
        <a:ext cx="3629284" cy="13788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5EB609-C056-1F43-AA7D-89C79FACBF04}">
      <dsp:nvSpPr>
        <dsp:cNvPr id="0" name=""/>
        <dsp:cNvSpPr/>
      </dsp:nvSpPr>
      <dsp:spPr>
        <a:xfrm>
          <a:off x="0" y="580274"/>
          <a:ext cx="9645650" cy="12168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TRADITIONAL ENTITIES Hak suara sebagai faktor dominan, maka pihak pemilik hak suara yg cukup untuk menentukan kebijakan operasi dan keuangan investee merupakan pihak yang mengendalikan investee [pemegang hak suara mayoritas]</a:t>
          </a:r>
          <a:endParaRPr lang="en-ID" sz="2100" kern="1200"/>
        </a:p>
      </dsp:txBody>
      <dsp:txXfrm>
        <a:off x="59399" y="639673"/>
        <a:ext cx="9526852" cy="1098002"/>
      </dsp:txXfrm>
    </dsp:sp>
    <dsp:sp modelId="{824E5AD2-F06E-1F48-95F4-25E3ACAB6DE7}">
      <dsp:nvSpPr>
        <dsp:cNvPr id="0" name=""/>
        <dsp:cNvSpPr/>
      </dsp:nvSpPr>
      <dsp:spPr>
        <a:xfrm>
          <a:off x="0" y="1984275"/>
          <a:ext cx="9645650" cy="1216800"/>
        </a:xfrm>
        <a:prstGeom prst="roundRect">
          <a:avLst/>
        </a:prstGeom>
        <a:solidFill>
          <a:schemeClr val="accent4">
            <a:hueOff val="-11352053"/>
            <a:satOff val="42156"/>
            <a:lumOff val="49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STRUCTURED ENTITIES Hak suara bukan faktor dominan [hak suara hanya terkait tujuan administratif] </a:t>
          </a:r>
          <a:endParaRPr lang="en-ID" sz="2100" kern="1200"/>
        </a:p>
      </dsp:txBody>
      <dsp:txXfrm>
        <a:off x="59399" y="2043674"/>
        <a:ext cx="9526852" cy="1098002"/>
      </dsp:txXfrm>
    </dsp:sp>
    <dsp:sp modelId="{62A5BA2E-7EF0-4244-983F-796226D06941}">
      <dsp:nvSpPr>
        <dsp:cNvPr id="0" name=""/>
        <dsp:cNvSpPr/>
      </dsp:nvSpPr>
      <dsp:spPr>
        <a:xfrm>
          <a:off x="0" y="3201075"/>
          <a:ext cx="964565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6249"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b="0" i="0" kern="1200" dirty="0" err="1"/>
            <a:t>Hak</a:t>
          </a:r>
          <a:r>
            <a:rPr lang="en-US" sz="2000" b="0" i="0" kern="1200" dirty="0"/>
            <a:t> </a:t>
          </a:r>
          <a:r>
            <a:rPr lang="en-US" sz="2000" b="0" i="0" kern="1200" dirty="0" err="1"/>
            <a:t>suara</a:t>
          </a:r>
          <a:endParaRPr lang="en-ID" sz="2000" kern="1200" dirty="0"/>
        </a:p>
        <a:p>
          <a:pPr marL="228600" lvl="1" indent="-228600" algn="l" defTabSz="889000">
            <a:lnSpc>
              <a:spcPct val="90000"/>
            </a:lnSpc>
            <a:spcBef>
              <a:spcPct val="0"/>
            </a:spcBef>
            <a:spcAft>
              <a:spcPct val="20000"/>
            </a:spcAft>
            <a:buChar char="•"/>
          </a:pPr>
          <a:r>
            <a:rPr lang="en-US" sz="2000" b="0" i="0" kern="1200" dirty="0" err="1"/>
            <a:t>Risiko</a:t>
          </a:r>
          <a:r>
            <a:rPr lang="en-US" sz="2000" b="0" i="0" kern="1200" dirty="0"/>
            <a:t> </a:t>
          </a:r>
          <a:r>
            <a:rPr lang="en-US" sz="2000" b="0" i="0" kern="1200" dirty="0" err="1"/>
            <a:t>terhadap</a:t>
          </a:r>
          <a:r>
            <a:rPr lang="en-US" sz="2000" b="0" i="0" kern="1200" dirty="0"/>
            <a:t> investor [</a:t>
          </a:r>
          <a:r>
            <a:rPr lang="en-US" sz="2000" b="0" i="0" kern="1200" dirty="0" err="1"/>
            <a:t>desain</a:t>
          </a:r>
          <a:r>
            <a:rPr lang="en-US" sz="2000" b="0" i="0" kern="1200" dirty="0"/>
            <a:t> </a:t>
          </a:r>
          <a:r>
            <a:rPr lang="en-US" sz="2000" b="0" i="0" kern="1200" dirty="0" err="1"/>
            <a:t>paparan</a:t>
          </a:r>
          <a:r>
            <a:rPr lang="en-US" sz="2000" b="0" i="0" kern="1200" dirty="0"/>
            <a:t>, </a:t>
          </a:r>
          <a:r>
            <a:rPr lang="en-US" sz="2000" b="0" i="0" kern="1200" dirty="0" err="1"/>
            <a:t>desain</a:t>
          </a:r>
          <a:r>
            <a:rPr lang="en-US" sz="2000" b="0" i="0" kern="1200" dirty="0"/>
            <a:t> </a:t>
          </a:r>
          <a:r>
            <a:rPr lang="en-US" sz="2000" b="0" i="0" kern="1200" dirty="0" err="1"/>
            <a:t>pihak</a:t>
          </a:r>
          <a:r>
            <a:rPr lang="en-US" sz="2000" b="0" i="0" kern="1200" dirty="0"/>
            <a:t> </a:t>
          </a:r>
          <a:r>
            <a:rPr lang="en-US" sz="2000" b="0" i="0" kern="1200" dirty="0" err="1"/>
            <a:t>yg</a:t>
          </a:r>
          <a:r>
            <a:rPr lang="en-US" sz="2000" b="0" i="0" kern="1200" dirty="0"/>
            <a:t> </a:t>
          </a:r>
          <a:r>
            <a:rPr lang="en-US" sz="2000" b="0" i="0" kern="1200" dirty="0" err="1"/>
            <a:t>terpapar</a:t>
          </a:r>
          <a:r>
            <a:rPr lang="en-US" sz="2000" b="0" i="0" kern="1200" dirty="0"/>
            <a:t>, dan </a:t>
          </a:r>
          <a:r>
            <a:rPr lang="en-US" sz="2000" b="0" i="0" kern="1200" dirty="0" err="1"/>
            <a:t>apakah</a:t>
          </a:r>
          <a:r>
            <a:rPr lang="en-US" sz="2000" b="0" i="0" kern="1200" dirty="0"/>
            <a:t> investor </a:t>
          </a:r>
          <a:r>
            <a:rPr lang="en-US" sz="2000" b="0" i="0" kern="1200" dirty="0" err="1"/>
            <a:t>terpapar</a:t>
          </a:r>
          <a:r>
            <a:rPr lang="en-US" sz="2000" b="0" i="0" kern="1200" dirty="0"/>
            <a:t> </a:t>
          </a:r>
          <a:r>
            <a:rPr lang="en-US" sz="2000" b="0" i="0" kern="1200" dirty="0" err="1"/>
            <a:t>risiko</a:t>
          </a:r>
          <a:r>
            <a:rPr lang="en-US" sz="2000" b="0" i="0" kern="1200" dirty="0"/>
            <a:t> </a:t>
          </a:r>
          <a:r>
            <a:rPr lang="en-US" sz="2000" b="0" i="0" kern="1200" dirty="0" err="1"/>
            <a:t>tsb</a:t>
          </a:r>
          <a:r>
            <a:rPr lang="en-US" sz="2000" b="0" i="0" kern="1200" dirty="0"/>
            <a:t>] </a:t>
          </a:r>
          <a:endParaRPr lang="en-ID" sz="2000" kern="1200" dirty="0"/>
        </a:p>
      </dsp:txBody>
      <dsp:txXfrm>
        <a:off x="0" y="3201075"/>
        <a:ext cx="9645650" cy="10764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371D6-5E3A-4244-BB7D-100FE7258B35}">
      <dsp:nvSpPr>
        <dsp:cNvPr id="0" name=""/>
        <dsp:cNvSpPr/>
      </dsp:nvSpPr>
      <dsp:spPr>
        <a:xfrm>
          <a:off x="0" y="24524"/>
          <a:ext cx="7315200" cy="789750"/>
        </a:xfrm>
        <a:prstGeom prst="roundRect">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bg1"/>
              </a:solidFill>
            </a:rPr>
            <a:t>Hak</a:t>
          </a:r>
          <a:r>
            <a:rPr lang="en-US" sz="2000" kern="1200" dirty="0">
              <a:solidFill>
                <a:schemeClr val="bg1"/>
              </a:solidFill>
            </a:rPr>
            <a:t> </a:t>
          </a:r>
          <a:r>
            <a:rPr lang="en-US" sz="2000" kern="1200" dirty="0" err="1">
              <a:solidFill>
                <a:schemeClr val="bg1"/>
              </a:solidFill>
            </a:rPr>
            <a:t>Suara</a:t>
          </a:r>
          <a:endParaRPr lang="en-ID" sz="2000" kern="1200" dirty="0">
            <a:solidFill>
              <a:schemeClr val="bg1"/>
            </a:solidFill>
          </a:endParaRPr>
        </a:p>
      </dsp:txBody>
      <dsp:txXfrm>
        <a:off x="38552" y="63076"/>
        <a:ext cx="7238096" cy="712646"/>
      </dsp:txXfrm>
    </dsp:sp>
    <dsp:sp modelId="{645DA425-FB19-4189-AB90-2465406F1E71}">
      <dsp:nvSpPr>
        <dsp:cNvPr id="0" name=""/>
        <dsp:cNvSpPr/>
      </dsp:nvSpPr>
      <dsp:spPr>
        <a:xfrm>
          <a:off x="0" y="900674"/>
          <a:ext cx="7315200" cy="78975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bg1"/>
              </a:solidFill>
            </a:rPr>
            <a:t>Hak</a:t>
          </a:r>
          <a:r>
            <a:rPr lang="en-US" sz="2000" kern="1200" dirty="0">
              <a:solidFill>
                <a:schemeClr val="bg1"/>
              </a:solidFill>
            </a:rPr>
            <a:t> </a:t>
          </a:r>
          <a:r>
            <a:rPr lang="en-US" sz="2000" kern="1200" dirty="0" err="1">
              <a:solidFill>
                <a:schemeClr val="bg1"/>
              </a:solidFill>
            </a:rPr>
            <a:t>menunjuk</a:t>
          </a:r>
          <a:r>
            <a:rPr lang="en-US" sz="2000" kern="1200" dirty="0">
              <a:solidFill>
                <a:schemeClr val="bg1"/>
              </a:solidFill>
            </a:rPr>
            <a:t>, </a:t>
          </a:r>
          <a:r>
            <a:rPr lang="en-US" sz="2000" kern="1200" dirty="0" err="1">
              <a:solidFill>
                <a:schemeClr val="bg1"/>
              </a:solidFill>
            </a:rPr>
            <a:t>memindah-tugaskan</a:t>
          </a:r>
          <a:r>
            <a:rPr lang="en-US" sz="2000" kern="1200" dirty="0">
              <a:solidFill>
                <a:schemeClr val="bg1"/>
              </a:solidFill>
            </a:rPr>
            <a:t>, </a:t>
          </a:r>
          <a:r>
            <a:rPr lang="en-US" sz="2000" kern="1200" dirty="0" err="1">
              <a:solidFill>
                <a:schemeClr val="bg1"/>
              </a:solidFill>
            </a:rPr>
            <a:t>atau</a:t>
          </a:r>
          <a:r>
            <a:rPr lang="en-US" sz="2000" kern="1200" dirty="0">
              <a:solidFill>
                <a:schemeClr val="bg1"/>
              </a:solidFill>
            </a:rPr>
            <a:t> </a:t>
          </a:r>
          <a:r>
            <a:rPr lang="en-US" sz="2000" kern="1200" dirty="0" err="1">
              <a:solidFill>
                <a:schemeClr val="bg1"/>
              </a:solidFill>
            </a:rPr>
            <a:t>mengganti</a:t>
          </a:r>
          <a:r>
            <a:rPr lang="en-US" sz="2000" kern="1200" dirty="0">
              <a:solidFill>
                <a:schemeClr val="bg1"/>
              </a:solidFill>
            </a:rPr>
            <a:t> </a:t>
          </a:r>
          <a:r>
            <a:rPr lang="en-US" sz="2000" kern="1200" dirty="0" err="1">
              <a:solidFill>
                <a:schemeClr val="bg1"/>
              </a:solidFill>
            </a:rPr>
            <a:t>personil</a:t>
          </a:r>
          <a:r>
            <a:rPr lang="en-US" sz="2000" kern="1200" dirty="0">
              <a:solidFill>
                <a:schemeClr val="bg1"/>
              </a:solidFill>
            </a:rPr>
            <a:t> </a:t>
          </a:r>
          <a:r>
            <a:rPr lang="en-US" sz="2000" kern="1200" dirty="0" err="1">
              <a:solidFill>
                <a:schemeClr val="bg1"/>
              </a:solidFill>
            </a:rPr>
            <a:t>manajemen</a:t>
          </a:r>
          <a:r>
            <a:rPr lang="en-US" sz="2000" kern="1200" dirty="0">
              <a:solidFill>
                <a:schemeClr val="bg1"/>
              </a:solidFill>
            </a:rPr>
            <a:t> </a:t>
          </a:r>
          <a:r>
            <a:rPr lang="en-US" sz="2000" kern="1200" dirty="0" err="1">
              <a:solidFill>
                <a:schemeClr val="bg1"/>
              </a:solidFill>
            </a:rPr>
            <a:t>kunci</a:t>
          </a:r>
          <a:r>
            <a:rPr lang="en-US" sz="2000" kern="1200" dirty="0">
              <a:solidFill>
                <a:schemeClr val="bg1"/>
              </a:solidFill>
            </a:rPr>
            <a:t> </a:t>
          </a:r>
          <a:endParaRPr lang="en-ID" sz="2000" kern="1200" dirty="0">
            <a:solidFill>
              <a:schemeClr val="bg1"/>
            </a:solidFill>
          </a:endParaRPr>
        </a:p>
      </dsp:txBody>
      <dsp:txXfrm>
        <a:off x="38552" y="939226"/>
        <a:ext cx="7238096" cy="712646"/>
      </dsp:txXfrm>
    </dsp:sp>
    <dsp:sp modelId="{C7D796B4-CB1B-4E11-9726-72CEFB6A5BC2}">
      <dsp:nvSpPr>
        <dsp:cNvPr id="0" name=""/>
        <dsp:cNvSpPr/>
      </dsp:nvSpPr>
      <dsp:spPr>
        <a:xfrm>
          <a:off x="0" y="1776825"/>
          <a:ext cx="7315200" cy="789750"/>
        </a:xfrm>
        <a:prstGeom prst="roundRect">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bg1"/>
              </a:solidFill>
            </a:rPr>
            <a:t>Hak</a:t>
          </a:r>
          <a:r>
            <a:rPr lang="en-US" sz="2000" kern="1200" dirty="0">
              <a:solidFill>
                <a:schemeClr val="bg1"/>
              </a:solidFill>
            </a:rPr>
            <a:t> </a:t>
          </a:r>
          <a:r>
            <a:rPr lang="en-US" sz="2000" kern="1200" dirty="0" err="1">
              <a:solidFill>
                <a:schemeClr val="bg1"/>
              </a:solidFill>
            </a:rPr>
            <a:t>menunjuk</a:t>
          </a:r>
          <a:r>
            <a:rPr lang="en-US" sz="2000" kern="1200" dirty="0">
              <a:solidFill>
                <a:schemeClr val="bg1"/>
              </a:solidFill>
            </a:rPr>
            <a:t> </a:t>
          </a:r>
          <a:r>
            <a:rPr lang="en-US" sz="2000" kern="1200" dirty="0" err="1">
              <a:solidFill>
                <a:schemeClr val="bg1"/>
              </a:solidFill>
            </a:rPr>
            <a:t>atau</a:t>
          </a:r>
          <a:r>
            <a:rPr lang="en-US" sz="2000" kern="1200" dirty="0">
              <a:solidFill>
                <a:schemeClr val="bg1"/>
              </a:solidFill>
            </a:rPr>
            <a:t> </a:t>
          </a:r>
          <a:r>
            <a:rPr lang="en-US" sz="2000" kern="1200" dirty="0" err="1">
              <a:solidFill>
                <a:schemeClr val="bg1"/>
              </a:solidFill>
            </a:rPr>
            <a:t>mengganti</a:t>
          </a:r>
          <a:r>
            <a:rPr lang="en-US" sz="2000" kern="1200" dirty="0">
              <a:solidFill>
                <a:schemeClr val="bg1"/>
              </a:solidFill>
            </a:rPr>
            <a:t> </a:t>
          </a:r>
          <a:r>
            <a:rPr lang="en-US" sz="2000" kern="1200" dirty="0" err="1">
              <a:solidFill>
                <a:schemeClr val="bg1"/>
              </a:solidFill>
            </a:rPr>
            <a:t>entitas</a:t>
          </a:r>
          <a:r>
            <a:rPr lang="en-US" sz="2000" kern="1200" dirty="0">
              <a:solidFill>
                <a:schemeClr val="bg1"/>
              </a:solidFill>
            </a:rPr>
            <a:t> lain </a:t>
          </a:r>
          <a:r>
            <a:rPr lang="en-US" sz="2000" kern="1200" dirty="0" err="1">
              <a:solidFill>
                <a:schemeClr val="bg1"/>
              </a:solidFill>
            </a:rPr>
            <a:t>yg</a:t>
          </a:r>
          <a:r>
            <a:rPr lang="en-US" sz="2000" kern="1200" dirty="0">
              <a:solidFill>
                <a:schemeClr val="bg1"/>
              </a:solidFill>
            </a:rPr>
            <a:t> </a:t>
          </a:r>
          <a:r>
            <a:rPr lang="en-US" sz="2000" kern="1200" dirty="0" err="1">
              <a:solidFill>
                <a:schemeClr val="bg1"/>
              </a:solidFill>
            </a:rPr>
            <a:t>mengarahkan</a:t>
          </a:r>
          <a:r>
            <a:rPr lang="en-US" sz="2000" kern="1200" dirty="0">
              <a:solidFill>
                <a:schemeClr val="bg1"/>
              </a:solidFill>
            </a:rPr>
            <a:t> </a:t>
          </a:r>
          <a:r>
            <a:rPr lang="en-US" sz="2000" kern="1200" dirty="0" err="1">
              <a:solidFill>
                <a:schemeClr val="bg1"/>
              </a:solidFill>
            </a:rPr>
            <a:t>aktivitas</a:t>
          </a:r>
          <a:r>
            <a:rPr lang="en-US" sz="2000" kern="1200" dirty="0">
              <a:solidFill>
                <a:schemeClr val="bg1"/>
              </a:solidFill>
            </a:rPr>
            <a:t> </a:t>
          </a:r>
          <a:r>
            <a:rPr lang="en-US" sz="2000" kern="1200" dirty="0" err="1">
              <a:solidFill>
                <a:schemeClr val="bg1"/>
              </a:solidFill>
            </a:rPr>
            <a:t>relevan</a:t>
          </a:r>
          <a:endParaRPr lang="en-ID" sz="2000" kern="1200" dirty="0">
            <a:solidFill>
              <a:schemeClr val="bg1"/>
            </a:solidFill>
          </a:endParaRPr>
        </a:p>
      </dsp:txBody>
      <dsp:txXfrm>
        <a:off x="38552" y="1815377"/>
        <a:ext cx="7238096" cy="712646"/>
      </dsp:txXfrm>
    </dsp:sp>
    <dsp:sp modelId="{8AE81A75-DCDD-4733-995E-D66EB17986BB}">
      <dsp:nvSpPr>
        <dsp:cNvPr id="0" name=""/>
        <dsp:cNvSpPr/>
      </dsp:nvSpPr>
      <dsp:spPr>
        <a:xfrm>
          <a:off x="0" y="2652974"/>
          <a:ext cx="7315200" cy="789750"/>
        </a:xfrm>
        <a:prstGeom prst="roundRect">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bg1"/>
              </a:solidFill>
            </a:rPr>
            <a:t>Hak</a:t>
          </a:r>
          <a:r>
            <a:rPr lang="en-US" sz="2000" kern="1200" dirty="0">
              <a:solidFill>
                <a:schemeClr val="bg1"/>
              </a:solidFill>
            </a:rPr>
            <a:t> </a:t>
          </a:r>
          <a:r>
            <a:rPr lang="en-US" sz="2000" kern="1200" dirty="0" err="1">
              <a:solidFill>
                <a:schemeClr val="bg1"/>
              </a:solidFill>
            </a:rPr>
            <a:t>mengarahkan</a:t>
          </a:r>
          <a:r>
            <a:rPr lang="en-US" sz="2000" kern="1200" dirty="0">
              <a:solidFill>
                <a:schemeClr val="bg1"/>
              </a:solidFill>
            </a:rPr>
            <a:t> investee </a:t>
          </a:r>
          <a:r>
            <a:rPr lang="en-US" sz="2000" kern="1200" dirty="0" err="1">
              <a:solidFill>
                <a:schemeClr val="bg1"/>
              </a:solidFill>
            </a:rPr>
            <a:t>melakukan</a:t>
          </a:r>
          <a:r>
            <a:rPr lang="en-US" sz="2000" kern="1200" dirty="0">
              <a:solidFill>
                <a:schemeClr val="bg1"/>
              </a:solidFill>
            </a:rPr>
            <a:t> </a:t>
          </a:r>
          <a:r>
            <a:rPr lang="en-US" sz="2000" kern="1200" dirty="0" err="1">
              <a:solidFill>
                <a:schemeClr val="bg1"/>
              </a:solidFill>
            </a:rPr>
            <a:t>atau</a:t>
          </a:r>
          <a:r>
            <a:rPr lang="en-US" sz="2000" kern="1200" dirty="0">
              <a:solidFill>
                <a:schemeClr val="bg1"/>
              </a:solidFill>
            </a:rPr>
            <a:t> </a:t>
          </a:r>
          <a:r>
            <a:rPr lang="en-US" sz="2000" kern="1200" dirty="0" err="1">
              <a:solidFill>
                <a:schemeClr val="bg1"/>
              </a:solidFill>
            </a:rPr>
            <a:t>memveto</a:t>
          </a:r>
          <a:r>
            <a:rPr lang="en-US" sz="2000" kern="1200" dirty="0">
              <a:solidFill>
                <a:schemeClr val="bg1"/>
              </a:solidFill>
            </a:rPr>
            <a:t> </a:t>
          </a:r>
          <a:r>
            <a:rPr lang="en-US" sz="2000" kern="1200" dirty="0" err="1">
              <a:solidFill>
                <a:schemeClr val="bg1"/>
              </a:solidFill>
            </a:rPr>
            <a:t>perubahan</a:t>
          </a:r>
          <a:r>
            <a:rPr lang="en-US" sz="2000" kern="1200" dirty="0">
              <a:solidFill>
                <a:schemeClr val="bg1"/>
              </a:solidFill>
            </a:rPr>
            <a:t> </a:t>
          </a:r>
          <a:r>
            <a:rPr lang="en-US" sz="2000" kern="1200" dirty="0" err="1">
              <a:solidFill>
                <a:schemeClr val="bg1"/>
              </a:solidFill>
            </a:rPr>
            <a:t>terhadap</a:t>
          </a:r>
          <a:r>
            <a:rPr lang="en-US" sz="2000" kern="1200" dirty="0">
              <a:solidFill>
                <a:schemeClr val="bg1"/>
              </a:solidFill>
            </a:rPr>
            <a:t> </a:t>
          </a:r>
          <a:r>
            <a:rPr lang="en-US" sz="2000" kern="1200" dirty="0" err="1">
              <a:solidFill>
                <a:schemeClr val="bg1"/>
              </a:solidFill>
            </a:rPr>
            <a:t>transaksi</a:t>
          </a:r>
          <a:r>
            <a:rPr lang="en-US" sz="2000" kern="1200" dirty="0">
              <a:solidFill>
                <a:schemeClr val="bg1"/>
              </a:solidFill>
            </a:rPr>
            <a:t> </a:t>
          </a:r>
          <a:r>
            <a:rPr lang="en-US" sz="2000" kern="1200" dirty="0" err="1">
              <a:solidFill>
                <a:schemeClr val="bg1"/>
              </a:solidFill>
            </a:rPr>
            <a:t>untuk</a:t>
          </a:r>
          <a:r>
            <a:rPr lang="en-US" sz="2000" kern="1200" dirty="0">
              <a:solidFill>
                <a:schemeClr val="bg1"/>
              </a:solidFill>
            </a:rPr>
            <a:t> </a:t>
          </a:r>
          <a:r>
            <a:rPr lang="en-US" sz="2000" kern="1200" dirty="0" err="1">
              <a:solidFill>
                <a:schemeClr val="bg1"/>
              </a:solidFill>
            </a:rPr>
            <a:t>kepentingan</a:t>
          </a:r>
          <a:r>
            <a:rPr lang="en-US" sz="2000" kern="1200" dirty="0">
              <a:solidFill>
                <a:schemeClr val="bg1"/>
              </a:solidFill>
            </a:rPr>
            <a:t> investor</a:t>
          </a:r>
          <a:endParaRPr lang="en-ID" sz="2000" kern="1200" dirty="0">
            <a:solidFill>
              <a:schemeClr val="bg1"/>
            </a:solidFill>
          </a:endParaRPr>
        </a:p>
      </dsp:txBody>
      <dsp:txXfrm>
        <a:off x="38552" y="2691526"/>
        <a:ext cx="7238096" cy="712646"/>
      </dsp:txXfrm>
    </dsp:sp>
    <dsp:sp modelId="{82544A80-E39C-402E-A5D1-1C0B99B579C6}">
      <dsp:nvSpPr>
        <dsp:cNvPr id="0" name=""/>
        <dsp:cNvSpPr/>
      </dsp:nvSpPr>
      <dsp:spPr>
        <a:xfrm>
          <a:off x="0" y="3529125"/>
          <a:ext cx="7315200" cy="789750"/>
        </a:xfrm>
        <a:prstGeom prst="round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bg1"/>
              </a:solidFill>
            </a:rPr>
            <a:t>Hak</a:t>
          </a:r>
          <a:r>
            <a:rPr lang="en-US" sz="2000" kern="1200" dirty="0">
              <a:solidFill>
                <a:schemeClr val="bg1"/>
              </a:solidFill>
            </a:rPr>
            <a:t> lain (</a:t>
          </a:r>
          <a:r>
            <a:rPr lang="en-US" sz="2000" kern="1200" dirty="0" err="1">
              <a:solidFill>
                <a:schemeClr val="bg1"/>
              </a:solidFill>
            </a:rPr>
            <a:t>misal</a:t>
          </a:r>
          <a:r>
            <a:rPr lang="en-US" sz="2000" kern="1200" dirty="0">
              <a:solidFill>
                <a:schemeClr val="bg1"/>
              </a:solidFill>
            </a:rPr>
            <a:t> </a:t>
          </a:r>
          <a:r>
            <a:rPr lang="en-US" sz="2000" kern="1200" dirty="0" err="1">
              <a:solidFill>
                <a:schemeClr val="bg1"/>
              </a:solidFill>
            </a:rPr>
            <a:t>hak</a:t>
          </a:r>
          <a:r>
            <a:rPr lang="en-US" sz="2000" kern="1200" dirty="0">
              <a:solidFill>
                <a:schemeClr val="bg1"/>
              </a:solidFill>
            </a:rPr>
            <a:t> </a:t>
          </a:r>
          <a:r>
            <a:rPr lang="en-US" sz="2000" kern="1200" dirty="0" err="1">
              <a:solidFill>
                <a:schemeClr val="bg1"/>
              </a:solidFill>
            </a:rPr>
            <a:t>pengambilan</a:t>
          </a:r>
          <a:r>
            <a:rPr lang="en-US" sz="2000" kern="1200" dirty="0">
              <a:solidFill>
                <a:schemeClr val="bg1"/>
              </a:solidFill>
            </a:rPr>
            <a:t> </a:t>
          </a:r>
          <a:r>
            <a:rPr lang="en-US" sz="2000" kern="1200" dirty="0" err="1">
              <a:solidFill>
                <a:schemeClr val="bg1"/>
              </a:solidFill>
            </a:rPr>
            <a:t>keputusan</a:t>
          </a:r>
          <a:r>
            <a:rPr lang="en-US" sz="2000" kern="1200" dirty="0">
              <a:solidFill>
                <a:schemeClr val="bg1"/>
              </a:solidFill>
            </a:rPr>
            <a:t> </a:t>
          </a:r>
          <a:r>
            <a:rPr lang="en-US" sz="2000" kern="1200" dirty="0" err="1">
              <a:solidFill>
                <a:schemeClr val="bg1"/>
              </a:solidFill>
            </a:rPr>
            <a:t>dalam</a:t>
          </a:r>
          <a:r>
            <a:rPr lang="en-US" sz="2000" kern="1200" dirty="0">
              <a:solidFill>
                <a:schemeClr val="bg1"/>
              </a:solidFill>
            </a:rPr>
            <a:t> </a:t>
          </a:r>
          <a:r>
            <a:rPr lang="en-US" sz="2000" kern="1200" dirty="0" err="1">
              <a:solidFill>
                <a:schemeClr val="bg1"/>
              </a:solidFill>
            </a:rPr>
            <a:t>kontrak</a:t>
          </a:r>
          <a:r>
            <a:rPr lang="en-US" sz="2000" kern="1200" dirty="0">
              <a:solidFill>
                <a:schemeClr val="bg1"/>
              </a:solidFill>
            </a:rPr>
            <a:t> </a:t>
          </a:r>
          <a:r>
            <a:rPr lang="en-US" sz="2000" kern="1200" dirty="0" err="1">
              <a:solidFill>
                <a:schemeClr val="bg1"/>
              </a:solidFill>
            </a:rPr>
            <a:t>manajemen</a:t>
          </a:r>
          <a:r>
            <a:rPr lang="en-US" sz="2000" kern="1200" dirty="0">
              <a:solidFill>
                <a:schemeClr val="bg1"/>
              </a:solidFill>
            </a:rPr>
            <a:t>)</a:t>
          </a:r>
          <a:endParaRPr lang="en-ID" sz="2000" kern="1200" dirty="0">
            <a:solidFill>
              <a:schemeClr val="bg1"/>
            </a:solidFill>
          </a:endParaRPr>
        </a:p>
      </dsp:txBody>
      <dsp:txXfrm>
        <a:off x="38552" y="3567677"/>
        <a:ext cx="7238096" cy="7126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7D1961-1AF5-FD46-8B66-458E4AF949EA}">
      <dsp:nvSpPr>
        <dsp:cNvPr id="0" name=""/>
        <dsp:cNvSpPr/>
      </dsp:nvSpPr>
      <dsp:spPr>
        <a:xfrm>
          <a:off x="3085988" y="2402702"/>
          <a:ext cx="1894525" cy="18945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i="0" kern="1200" dirty="0"/>
            <a:t>INDIKATOR TAMBAHAN</a:t>
          </a:r>
          <a:endParaRPr lang="en-ID" sz="2000" b="1" kern="1200" dirty="0"/>
        </a:p>
      </dsp:txBody>
      <dsp:txXfrm>
        <a:off x="3363435" y="2680149"/>
        <a:ext cx="1339631" cy="1339631"/>
      </dsp:txXfrm>
    </dsp:sp>
    <dsp:sp modelId="{FA52AB01-CA69-2A42-A6B5-0CAD318CA032}">
      <dsp:nvSpPr>
        <dsp:cNvPr id="0" name=""/>
        <dsp:cNvSpPr/>
      </dsp:nvSpPr>
      <dsp:spPr>
        <a:xfrm rot="16150385">
          <a:off x="3629094" y="1996773"/>
          <a:ext cx="769861" cy="42275"/>
        </a:xfrm>
        <a:custGeom>
          <a:avLst/>
          <a:gdLst/>
          <a:ahLst/>
          <a:cxnLst/>
          <a:rect l="0" t="0" r="0" b="0"/>
          <a:pathLst>
            <a:path>
              <a:moveTo>
                <a:pt x="0" y="21137"/>
              </a:moveTo>
              <a:lnTo>
                <a:pt x="769861" y="2113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994778" y="1998664"/>
        <a:ext cx="38493" cy="38493"/>
      </dsp:txXfrm>
    </dsp:sp>
    <dsp:sp modelId="{15930241-3485-664A-B718-8732298037D8}">
      <dsp:nvSpPr>
        <dsp:cNvPr id="0" name=""/>
        <dsp:cNvSpPr/>
      </dsp:nvSpPr>
      <dsp:spPr>
        <a:xfrm>
          <a:off x="2682733" y="149252"/>
          <a:ext cx="2630055" cy="148379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i="0" kern="1200"/>
            <a:t>Dapat menunjuk atau menyetujui personil manajemen kunci</a:t>
          </a:r>
          <a:endParaRPr lang="en-ID" sz="1600" kern="1200"/>
        </a:p>
      </dsp:txBody>
      <dsp:txXfrm>
        <a:off x="2755166" y="221685"/>
        <a:ext cx="2485189" cy="1338926"/>
      </dsp:txXfrm>
    </dsp:sp>
    <dsp:sp modelId="{3405369D-ACFB-5747-AD01-094EC9FEA3CB}">
      <dsp:nvSpPr>
        <dsp:cNvPr id="0" name=""/>
        <dsp:cNvSpPr/>
      </dsp:nvSpPr>
      <dsp:spPr>
        <a:xfrm rot="20846840">
          <a:off x="4950954" y="3060063"/>
          <a:ext cx="578720" cy="42275"/>
        </a:xfrm>
        <a:custGeom>
          <a:avLst/>
          <a:gdLst/>
          <a:ahLst/>
          <a:cxnLst/>
          <a:rect l="0" t="0" r="0" b="0"/>
          <a:pathLst>
            <a:path>
              <a:moveTo>
                <a:pt x="0" y="21137"/>
              </a:moveTo>
              <a:lnTo>
                <a:pt x="578720" y="2113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5846" y="3066733"/>
        <a:ext cx="28936" cy="28936"/>
      </dsp:txXfrm>
    </dsp:sp>
    <dsp:sp modelId="{0F67643A-DB29-4A41-A9F6-F56615DFBE9B}">
      <dsp:nvSpPr>
        <dsp:cNvPr id="0" name=""/>
        <dsp:cNvSpPr/>
      </dsp:nvSpPr>
      <dsp:spPr>
        <a:xfrm>
          <a:off x="5436446" y="1976914"/>
          <a:ext cx="2630055" cy="153562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i="0" kern="1200" dirty="0" err="1"/>
            <a:t>Dapat</a:t>
          </a:r>
          <a:r>
            <a:rPr lang="en-US" sz="1600" b="0" i="0" kern="1200" dirty="0"/>
            <a:t> </a:t>
          </a:r>
          <a:r>
            <a:rPr lang="en-US" sz="1600" b="0" i="0" kern="1200" dirty="0" err="1"/>
            <a:t>mengarahkan</a:t>
          </a:r>
          <a:r>
            <a:rPr lang="en-US" sz="1600" b="0" i="0" kern="1200" dirty="0"/>
            <a:t> investee </a:t>
          </a:r>
          <a:r>
            <a:rPr lang="en-US" sz="1600" b="0" i="0" kern="1200" dirty="0" err="1"/>
            <a:t>melakukan</a:t>
          </a:r>
          <a:r>
            <a:rPr lang="en-US" sz="1600" b="0" i="0" kern="1200" dirty="0"/>
            <a:t> </a:t>
          </a:r>
          <a:r>
            <a:rPr lang="en-US" sz="1600" b="0" i="0" kern="1200" dirty="0" err="1"/>
            <a:t>atau</a:t>
          </a:r>
          <a:r>
            <a:rPr lang="en-US" sz="1600" b="0" i="0" kern="1200" dirty="0"/>
            <a:t> </a:t>
          </a:r>
          <a:r>
            <a:rPr lang="en-US" sz="1600" b="0" i="0" kern="1200" dirty="0" err="1"/>
            <a:t>memveto</a:t>
          </a:r>
          <a:r>
            <a:rPr lang="en-US" sz="1600" b="0" i="0" kern="1200" dirty="0"/>
            <a:t> </a:t>
          </a:r>
          <a:r>
            <a:rPr lang="en-US" sz="1600" b="0" i="0" kern="1200" dirty="0" err="1"/>
            <a:t>perubahan</a:t>
          </a:r>
          <a:r>
            <a:rPr lang="en-US" sz="1600" b="0" i="0" kern="1200" dirty="0"/>
            <a:t> </a:t>
          </a:r>
          <a:r>
            <a:rPr lang="en-US" sz="1600" b="0" i="0" kern="1200" dirty="0" err="1"/>
            <a:t>terhadap</a:t>
          </a:r>
          <a:r>
            <a:rPr lang="en-US" sz="1600" b="0" i="0" kern="1200" dirty="0"/>
            <a:t> </a:t>
          </a:r>
          <a:r>
            <a:rPr lang="en-US" sz="1600" b="0" i="0" kern="1200" dirty="0" err="1"/>
            <a:t>transaksi</a:t>
          </a:r>
          <a:r>
            <a:rPr lang="en-US" sz="1600" b="0" i="0" kern="1200" dirty="0"/>
            <a:t> </a:t>
          </a:r>
          <a:r>
            <a:rPr lang="en-US" sz="1600" b="0" i="0" kern="1200" dirty="0" err="1"/>
            <a:t>untuk</a:t>
          </a:r>
          <a:r>
            <a:rPr lang="en-US" sz="1600" b="0" i="0" kern="1200" dirty="0"/>
            <a:t> </a:t>
          </a:r>
          <a:r>
            <a:rPr lang="en-US" sz="1600" b="0" i="0" kern="1200" dirty="0" err="1"/>
            <a:t>kepentingan</a:t>
          </a:r>
          <a:r>
            <a:rPr lang="en-US" sz="1600" b="0" i="0" kern="1200" dirty="0"/>
            <a:t> investor</a:t>
          </a:r>
          <a:endParaRPr lang="en-ID" sz="1600" kern="1200" dirty="0"/>
        </a:p>
      </dsp:txBody>
      <dsp:txXfrm>
        <a:off x="5511409" y="2051877"/>
        <a:ext cx="2480129" cy="1385700"/>
      </dsp:txXfrm>
    </dsp:sp>
    <dsp:sp modelId="{B8080A33-673A-C04A-B5A7-60809596DABC}">
      <dsp:nvSpPr>
        <dsp:cNvPr id="0" name=""/>
        <dsp:cNvSpPr/>
      </dsp:nvSpPr>
      <dsp:spPr>
        <a:xfrm rot="2770524">
          <a:off x="4556614" y="4323237"/>
          <a:ext cx="862123" cy="42275"/>
        </a:xfrm>
        <a:custGeom>
          <a:avLst/>
          <a:gdLst/>
          <a:ahLst/>
          <a:cxnLst/>
          <a:rect l="0" t="0" r="0" b="0"/>
          <a:pathLst>
            <a:path>
              <a:moveTo>
                <a:pt x="0" y="21137"/>
              </a:moveTo>
              <a:lnTo>
                <a:pt x="862123" y="2113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66122" y="4322822"/>
        <a:ext cx="43106" cy="43106"/>
      </dsp:txXfrm>
    </dsp:sp>
    <dsp:sp modelId="{D4657ABB-2AAA-E64D-A2AA-E9C3618503B2}">
      <dsp:nvSpPr>
        <dsp:cNvPr id="0" name=""/>
        <dsp:cNvSpPr/>
      </dsp:nvSpPr>
      <dsp:spPr>
        <a:xfrm>
          <a:off x="4676331" y="4519621"/>
          <a:ext cx="2630055" cy="174097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i="0" kern="1200"/>
            <a:t>Dapat mendominasi proses nominasi organ pengatur atau memperoleh mandat dari pemegang suara lain</a:t>
          </a:r>
          <a:endParaRPr lang="en-ID" sz="1600" kern="1200"/>
        </a:p>
      </dsp:txBody>
      <dsp:txXfrm>
        <a:off x="4761318" y="4604608"/>
        <a:ext cx="2460081" cy="1570999"/>
      </dsp:txXfrm>
    </dsp:sp>
    <dsp:sp modelId="{1B5710AA-B5DD-9A49-A827-F08339FE46CA}">
      <dsp:nvSpPr>
        <dsp:cNvPr id="0" name=""/>
        <dsp:cNvSpPr/>
      </dsp:nvSpPr>
      <dsp:spPr>
        <a:xfrm rot="7805290">
          <a:off x="2817418" y="4335470"/>
          <a:ext cx="737032" cy="42275"/>
        </a:xfrm>
        <a:custGeom>
          <a:avLst/>
          <a:gdLst/>
          <a:ahLst/>
          <a:cxnLst/>
          <a:rect l="0" t="0" r="0" b="0"/>
          <a:pathLst>
            <a:path>
              <a:moveTo>
                <a:pt x="0" y="21137"/>
              </a:moveTo>
              <a:lnTo>
                <a:pt x="737032" y="2113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167509" y="4338181"/>
        <a:ext cx="36851" cy="36851"/>
      </dsp:txXfrm>
    </dsp:sp>
    <dsp:sp modelId="{1792E7E1-60C4-6740-A517-D0F9099D5E49}">
      <dsp:nvSpPr>
        <dsp:cNvPr id="0" name=""/>
        <dsp:cNvSpPr/>
      </dsp:nvSpPr>
      <dsp:spPr>
        <a:xfrm>
          <a:off x="916426" y="4560544"/>
          <a:ext cx="2842734" cy="160737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i="0" kern="1200"/>
            <a:t>Personil manajemen kunci investee adalah pihak berelasi dengan investor (misal CEO investee = CEO investor)</a:t>
          </a:r>
          <a:endParaRPr lang="en-ID" sz="1600" kern="1200"/>
        </a:p>
      </dsp:txBody>
      <dsp:txXfrm>
        <a:off x="994891" y="4639009"/>
        <a:ext cx="2685804" cy="1450441"/>
      </dsp:txXfrm>
    </dsp:sp>
    <dsp:sp modelId="{8EB6E68F-449D-154A-9259-4EF242B09C61}">
      <dsp:nvSpPr>
        <dsp:cNvPr id="0" name=""/>
        <dsp:cNvSpPr/>
      </dsp:nvSpPr>
      <dsp:spPr>
        <a:xfrm rot="11686205">
          <a:off x="2532737" y="3011566"/>
          <a:ext cx="594371" cy="42275"/>
        </a:xfrm>
        <a:custGeom>
          <a:avLst/>
          <a:gdLst/>
          <a:ahLst/>
          <a:cxnLst/>
          <a:rect l="0" t="0" r="0" b="0"/>
          <a:pathLst>
            <a:path>
              <a:moveTo>
                <a:pt x="0" y="21137"/>
              </a:moveTo>
              <a:lnTo>
                <a:pt x="594371" y="2113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815064" y="3017845"/>
        <a:ext cx="29718" cy="29718"/>
      </dsp:txXfrm>
    </dsp:sp>
    <dsp:sp modelId="{183481CD-01E6-0C44-8CE3-A1EFE07912C3}">
      <dsp:nvSpPr>
        <dsp:cNvPr id="0" name=""/>
        <dsp:cNvSpPr/>
      </dsp:nvSpPr>
      <dsp:spPr>
        <a:xfrm>
          <a:off x="75736" y="2023952"/>
          <a:ext cx="2630055" cy="1258627"/>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i="0" kern="1200"/>
            <a:t>Mayoritas organ pengatur investee adalah pihak berelasi dengan investor</a:t>
          </a:r>
          <a:endParaRPr lang="en-ID" sz="1600" kern="1200"/>
        </a:p>
      </dsp:txBody>
      <dsp:txXfrm>
        <a:off x="137177" y="2085393"/>
        <a:ext cx="2507173" cy="11357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61E36E-2949-6043-868A-C53CC49C45A4}">
      <dsp:nvSpPr>
        <dsp:cNvPr id="0" name=""/>
        <dsp:cNvSpPr/>
      </dsp:nvSpPr>
      <dsp:spPr>
        <a:xfrm>
          <a:off x="939827" y="230645"/>
          <a:ext cx="3573655" cy="4558234"/>
        </a:xfrm>
        <a:prstGeom prst="roundRect">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1DD2D4-DA95-EF4A-B651-86399970F078}">
      <dsp:nvSpPr>
        <dsp:cNvPr id="0" name=""/>
        <dsp:cNvSpPr/>
      </dsp:nvSpPr>
      <dsp:spPr>
        <a:xfrm>
          <a:off x="1082773" y="1871609"/>
          <a:ext cx="2751714" cy="273494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endParaRPr lang="en-ID" sz="2000" kern="1200" dirty="0"/>
        </a:p>
      </dsp:txBody>
      <dsp:txXfrm>
        <a:off x="1082773" y="1871609"/>
        <a:ext cx="2751714" cy="2734940"/>
      </dsp:txXfrm>
    </dsp:sp>
    <dsp:sp modelId="{986F2A4A-F8D4-2B40-8428-915831C3147C}">
      <dsp:nvSpPr>
        <dsp:cNvPr id="0" name=""/>
        <dsp:cNvSpPr/>
      </dsp:nvSpPr>
      <dsp:spPr>
        <a:xfrm>
          <a:off x="3961820" y="2733"/>
          <a:ext cx="1103324" cy="1103324"/>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4D4D17-E5F6-9B49-92EF-955B50C59E15}">
      <dsp:nvSpPr>
        <dsp:cNvPr id="0" name=""/>
        <dsp:cNvSpPr/>
      </dsp:nvSpPr>
      <dsp:spPr>
        <a:xfrm>
          <a:off x="4940605" y="2733"/>
          <a:ext cx="4292538" cy="1103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n-US" sz="2000" b="0" i="0" kern="1200" dirty="0" err="1"/>
            <a:t>Personil</a:t>
          </a:r>
          <a:r>
            <a:rPr lang="en-US" sz="2000" b="0" i="0" kern="1200" dirty="0"/>
            <a:t> </a:t>
          </a:r>
          <a:r>
            <a:rPr lang="en-US" sz="2000" b="0" i="0" kern="1200" dirty="0" err="1"/>
            <a:t>manajemen</a:t>
          </a:r>
          <a:r>
            <a:rPr lang="en-US" sz="2000" b="0" i="0" kern="1200" dirty="0"/>
            <a:t> </a:t>
          </a:r>
          <a:r>
            <a:rPr lang="en-US" sz="2000" b="0" i="0" kern="1200" dirty="0" err="1"/>
            <a:t>kunci</a:t>
          </a:r>
          <a:r>
            <a:rPr lang="en-US" sz="2000" b="0" i="0" kern="1200" dirty="0"/>
            <a:t> investee </a:t>
          </a:r>
          <a:r>
            <a:rPr lang="en-US" sz="2000" b="0" i="0" kern="1200" dirty="0" err="1"/>
            <a:t>adalah</a:t>
          </a:r>
          <a:r>
            <a:rPr lang="en-US" sz="2000" b="0" i="0" kern="1200" dirty="0"/>
            <a:t> </a:t>
          </a:r>
          <a:r>
            <a:rPr lang="en-US" sz="2000" b="0" i="0" kern="1200" dirty="0" err="1"/>
            <a:t>karyawan</a:t>
          </a:r>
          <a:r>
            <a:rPr lang="en-US" sz="2000" b="0" i="0" kern="1200" dirty="0"/>
            <a:t> </a:t>
          </a:r>
          <a:r>
            <a:rPr lang="en-US" sz="2000" b="0" i="0" kern="1200" dirty="0" err="1"/>
            <a:t>atau</a:t>
          </a:r>
          <a:r>
            <a:rPr lang="en-US" sz="2000" b="0" i="0" kern="1200" dirty="0"/>
            <a:t> </a:t>
          </a:r>
          <a:r>
            <a:rPr lang="en-US" sz="2000" b="0" i="0" kern="1200" dirty="0" err="1"/>
            <a:t>mantan</a:t>
          </a:r>
          <a:r>
            <a:rPr lang="en-US" sz="2000" b="0" i="0" kern="1200" dirty="0"/>
            <a:t> </a:t>
          </a:r>
          <a:r>
            <a:rPr lang="en-US" sz="2000" b="0" i="0" kern="1200" dirty="0" err="1"/>
            <a:t>karyawan</a:t>
          </a:r>
          <a:r>
            <a:rPr lang="en-US" sz="2000" b="0" i="0" kern="1200" dirty="0"/>
            <a:t> investor</a:t>
          </a:r>
          <a:endParaRPr lang="en-ID" sz="2000" kern="1200" dirty="0"/>
        </a:p>
      </dsp:txBody>
      <dsp:txXfrm>
        <a:off x="4940605" y="2733"/>
        <a:ext cx="4292538" cy="1103324"/>
      </dsp:txXfrm>
    </dsp:sp>
    <dsp:sp modelId="{79E811D9-53D4-D542-B352-B0A929E7A1C7}">
      <dsp:nvSpPr>
        <dsp:cNvPr id="0" name=""/>
        <dsp:cNvSpPr/>
      </dsp:nvSpPr>
      <dsp:spPr>
        <a:xfrm>
          <a:off x="3961820" y="1304656"/>
          <a:ext cx="1103324" cy="1103324"/>
        </a:xfrm>
        <a:prstGeom prst="ellipse">
          <a:avLst/>
        </a:prstGeom>
        <a:solidFill>
          <a:schemeClr val="accent4">
            <a:tint val="50000"/>
            <a:hueOff val="-4090818"/>
            <a:satOff val="14398"/>
            <a:lumOff val="49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48E232-96C6-9843-9048-EAF06771BD8C}">
      <dsp:nvSpPr>
        <dsp:cNvPr id="0" name=""/>
        <dsp:cNvSpPr/>
      </dsp:nvSpPr>
      <dsp:spPr>
        <a:xfrm>
          <a:off x="5065144" y="1304656"/>
          <a:ext cx="4292538" cy="1103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n-US" sz="2000" b="0" i="0" kern="1200" dirty="0" err="1"/>
            <a:t>Kegiatan</a:t>
          </a:r>
          <a:r>
            <a:rPr lang="en-US" sz="2000" b="0" i="0" kern="1200" dirty="0"/>
            <a:t> </a:t>
          </a:r>
          <a:r>
            <a:rPr lang="en-US" sz="2000" b="0" i="0" kern="1200" dirty="0" err="1"/>
            <a:t>operasional</a:t>
          </a:r>
          <a:r>
            <a:rPr lang="en-US" sz="2000" b="0" i="0" kern="1200" dirty="0"/>
            <a:t> investee </a:t>
          </a:r>
          <a:r>
            <a:rPr lang="en-US" sz="2000" b="0" i="0" kern="1200" dirty="0" err="1"/>
            <a:t>bergantung</a:t>
          </a:r>
          <a:r>
            <a:rPr lang="en-US" sz="2000" b="0" i="0" kern="1200" dirty="0"/>
            <a:t> pada investor</a:t>
          </a:r>
          <a:endParaRPr lang="en-ID" sz="2000" kern="1200" dirty="0"/>
        </a:p>
      </dsp:txBody>
      <dsp:txXfrm>
        <a:off x="5065144" y="1304656"/>
        <a:ext cx="4292538" cy="1103324"/>
      </dsp:txXfrm>
    </dsp:sp>
    <dsp:sp modelId="{3E177C91-E1FC-E740-B148-CAAEF0DB74E0}">
      <dsp:nvSpPr>
        <dsp:cNvPr id="0" name=""/>
        <dsp:cNvSpPr/>
      </dsp:nvSpPr>
      <dsp:spPr>
        <a:xfrm>
          <a:off x="3961820" y="2606578"/>
          <a:ext cx="1103324" cy="1103324"/>
        </a:xfrm>
        <a:prstGeom prst="ellipse">
          <a:avLst/>
        </a:prstGeom>
        <a:solidFill>
          <a:schemeClr val="accent4">
            <a:tint val="50000"/>
            <a:hueOff val="-8181637"/>
            <a:satOff val="28795"/>
            <a:lumOff val="98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462EC9-3E57-0F4A-9723-1FBB74D02C8C}">
      <dsp:nvSpPr>
        <dsp:cNvPr id="0" name=""/>
        <dsp:cNvSpPr/>
      </dsp:nvSpPr>
      <dsp:spPr>
        <a:xfrm>
          <a:off x="5065144" y="2606578"/>
          <a:ext cx="4292538" cy="1103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n-US" sz="2000" b="0" i="0" kern="1200" dirty="0" err="1"/>
            <a:t>Porsi</a:t>
          </a:r>
          <a:r>
            <a:rPr lang="en-US" sz="2000" b="0" i="0" kern="1200" dirty="0"/>
            <a:t> </a:t>
          </a:r>
          <a:r>
            <a:rPr lang="en-US" sz="2000" b="0" i="0" kern="1200" dirty="0" err="1"/>
            <a:t>signifikan</a:t>
          </a:r>
          <a:r>
            <a:rPr lang="en-US" sz="2000" b="0" i="0" kern="1200" dirty="0"/>
            <a:t> </a:t>
          </a:r>
          <a:r>
            <a:rPr lang="en-US" sz="2000" b="0" i="0" kern="1200" dirty="0" err="1"/>
            <a:t>aktivitas</a:t>
          </a:r>
          <a:r>
            <a:rPr lang="en-US" sz="2000" b="0" i="0" kern="1200" dirty="0"/>
            <a:t> investee </a:t>
          </a:r>
          <a:r>
            <a:rPr lang="en-US" sz="2000" b="0" i="0" kern="1200" dirty="0" err="1"/>
            <a:t>melibatkan</a:t>
          </a:r>
          <a:r>
            <a:rPr lang="en-US" sz="2000" b="0" i="0" kern="1200" dirty="0"/>
            <a:t> investor </a:t>
          </a:r>
          <a:r>
            <a:rPr lang="en-US" sz="2000" b="0" i="0" kern="1200" dirty="0" err="1"/>
            <a:t>atau</a:t>
          </a:r>
          <a:r>
            <a:rPr lang="en-US" sz="2000" b="0" i="0" kern="1200" dirty="0"/>
            <a:t> </a:t>
          </a:r>
          <a:r>
            <a:rPr lang="en-US" sz="2000" b="0" i="0" kern="1200" dirty="0" err="1"/>
            <a:t>atas</a:t>
          </a:r>
          <a:r>
            <a:rPr lang="en-US" sz="2000" b="0" i="0" kern="1200" dirty="0"/>
            <a:t> </a:t>
          </a:r>
          <a:r>
            <a:rPr lang="en-US" sz="2000" b="0" i="0" kern="1200" dirty="0" err="1"/>
            <a:t>nama</a:t>
          </a:r>
          <a:r>
            <a:rPr lang="en-US" sz="2000" b="0" i="0" kern="1200" dirty="0"/>
            <a:t> investor</a:t>
          </a:r>
          <a:endParaRPr lang="en-ID" sz="2000" kern="1200" dirty="0"/>
        </a:p>
      </dsp:txBody>
      <dsp:txXfrm>
        <a:off x="5065144" y="2606578"/>
        <a:ext cx="4292538" cy="1103324"/>
      </dsp:txXfrm>
    </dsp:sp>
    <dsp:sp modelId="{53980221-D62A-394D-915F-B0908597149F}">
      <dsp:nvSpPr>
        <dsp:cNvPr id="0" name=""/>
        <dsp:cNvSpPr/>
      </dsp:nvSpPr>
      <dsp:spPr>
        <a:xfrm>
          <a:off x="3961820" y="3908501"/>
          <a:ext cx="1103324" cy="1103324"/>
        </a:xfrm>
        <a:prstGeom prst="ellipse">
          <a:avLst/>
        </a:prstGeom>
        <a:solidFill>
          <a:schemeClr val="accent4">
            <a:tint val="50000"/>
            <a:hueOff val="-12272455"/>
            <a:satOff val="43193"/>
            <a:lumOff val="147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7A9ABB-5278-EF49-B819-A22CD3463D9A}">
      <dsp:nvSpPr>
        <dsp:cNvPr id="0" name=""/>
        <dsp:cNvSpPr/>
      </dsp:nvSpPr>
      <dsp:spPr>
        <a:xfrm>
          <a:off x="5065144" y="3908501"/>
          <a:ext cx="4292538" cy="1103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n-US" sz="2000" b="0" i="0" kern="1200" dirty="0" err="1"/>
            <a:t>Eksposur</a:t>
          </a:r>
          <a:r>
            <a:rPr lang="en-US" sz="2000" b="0" i="0" kern="1200" dirty="0"/>
            <a:t> </a:t>
          </a:r>
          <a:r>
            <a:rPr lang="en-US" sz="2000" b="0" i="0" kern="1200" dirty="0" err="1"/>
            <a:t>atau</a:t>
          </a:r>
          <a:r>
            <a:rPr lang="en-US" sz="2000" b="0" i="0" kern="1200" dirty="0"/>
            <a:t> </a:t>
          </a:r>
          <a:r>
            <a:rPr lang="en-US" sz="2000" b="0" i="0" kern="1200" dirty="0" err="1"/>
            <a:t>hak</a:t>
          </a:r>
          <a:r>
            <a:rPr lang="en-US" sz="2000" b="0" i="0" kern="1200" dirty="0"/>
            <a:t> </a:t>
          </a:r>
          <a:r>
            <a:rPr lang="en-US" sz="2000" b="0" i="0" kern="1200" dirty="0" err="1"/>
            <a:t>imbal</a:t>
          </a:r>
          <a:r>
            <a:rPr lang="en-US" sz="2000" b="0" i="0" kern="1200" dirty="0"/>
            <a:t> </a:t>
          </a:r>
          <a:r>
            <a:rPr lang="en-US" sz="2000" b="0" i="0" kern="1200" dirty="0" err="1"/>
            <a:t>hasil</a:t>
          </a:r>
          <a:r>
            <a:rPr lang="en-US" sz="2000" b="0" i="0" kern="1200" dirty="0"/>
            <a:t> </a:t>
          </a:r>
          <a:r>
            <a:rPr lang="en-US" sz="2000" b="0" i="0" kern="1200" dirty="0" err="1"/>
            <a:t>tidak</a:t>
          </a:r>
          <a:r>
            <a:rPr lang="en-US" sz="2000" b="0" i="0" kern="1200" dirty="0"/>
            <a:t> </a:t>
          </a:r>
          <a:r>
            <a:rPr lang="en-US" sz="2000" b="0" i="0" kern="1200" dirty="0" err="1"/>
            <a:t>proporsional</a:t>
          </a:r>
          <a:r>
            <a:rPr lang="en-US" sz="2000" b="0" i="0" kern="1200" dirty="0"/>
            <a:t> </a:t>
          </a:r>
          <a:r>
            <a:rPr lang="en-US" sz="2000" b="0" i="0" kern="1200" dirty="0" err="1"/>
            <a:t>lebih</a:t>
          </a:r>
          <a:r>
            <a:rPr lang="en-US" sz="2000" b="0" i="0" kern="1200" dirty="0"/>
            <a:t> </a:t>
          </a:r>
          <a:r>
            <a:rPr lang="en-US" sz="2000" b="0" i="0" kern="1200" dirty="0" err="1"/>
            <a:t>besar</a:t>
          </a:r>
          <a:r>
            <a:rPr lang="en-US" sz="2000" b="0" i="0" kern="1200" dirty="0"/>
            <a:t> </a:t>
          </a:r>
          <a:r>
            <a:rPr lang="en-US" sz="2000" b="0" i="0" kern="1200" dirty="0" err="1"/>
            <a:t>dari</a:t>
          </a:r>
          <a:r>
            <a:rPr lang="en-US" sz="2000" b="0" i="0" kern="1200" dirty="0"/>
            <a:t> </a:t>
          </a:r>
          <a:r>
            <a:rPr lang="en-US" sz="2000" b="0" i="0" kern="1200" dirty="0" err="1"/>
            <a:t>hak</a:t>
          </a:r>
          <a:r>
            <a:rPr lang="en-US" sz="2000" b="0" i="0" kern="1200" dirty="0"/>
            <a:t> </a:t>
          </a:r>
          <a:r>
            <a:rPr lang="en-US" sz="2000" b="0" i="0" kern="1200" dirty="0" err="1"/>
            <a:t>suara</a:t>
          </a:r>
          <a:endParaRPr lang="en-ID" sz="2000" kern="1200" dirty="0"/>
        </a:p>
      </dsp:txBody>
      <dsp:txXfrm>
        <a:off x="5065144" y="3908501"/>
        <a:ext cx="4292538" cy="11033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734F8-4D17-EA49-BBEF-D98ABF216DB8}">
      <dsp:nvSpPr>
        <dsp:cNvPr id="0" name=""/>
        <dsp:cNvSpPr/>
      </dsp:nvSpPr>
      <dsp:spPr>
        <a:xfrm>
          <a:off x="712" y="858872"/>
          <a:ext cx="2778119" cy="1666871"/>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l-PL" sz="2100" b="0" i="0" kern="1200"/>
            <a:t>Disepakati pada waktu sama atau terkait</a:t>
          </a:r>
          <a:endParaRPr lang="en-ID" sz="2100" kern="1200"/>
        </a:p>
      </dsp:txBody>
      <dsp:txXfrm>
        <a:off x="712" y="858872"/>
        <a:ext cx="2778119" cy="1666871"/>
      </dsp:txXfrm>
    </dsp:sp>
    <dsp:sp modelId="{7B364313-5EEE-F34B-80B3-4031ABB1913B}">
      <dsp:nvSpPr>
        <dsp:cNvPr id="0" name=""/>
        <dsp:cNvSpPr/>
      </dsp:nvSpPr>
      <dsp:spPr>
        <a:xfrm>
          <a:off x="3056643" y="858872"/>
          <a:ext cx="2778119" cy="1666871"/>
        </a:xfrm>
        <a:prstGeom prst="rect">
          <a:avLst/>
        </a:prstGeom>
        <a:solidFill>
          <a:schemeClr val="accent4">
            <a:hueOff val="-3784018"/>
            <a:satOff val="14052"/>
            <a:lumOff val="16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kern="1200"/>
            <a:t>Transaksi tunggal secara komersial</a:t>
          </a:r>
          <a:endParaRPr lang="en-ID" sz="2100" kern="1200"/>
        </a:p>
      </dsp:txBody>
      <dsp:txXfrm>
        <a:off x="3056643" y="858872"/>
        <a:ext cx="2778119" cy="1666871"/>
      </dsp:txXfrm>
    </dsp:sp>
    <dsp:sp modelId="{C9B7DD64-C772-D244-868C-9A846870E95C}">
      <dsp:nvSpPr>
        <dsp:cNvPr id="0" name=""/>
        <dsp:cNvSpPr/>
      </dsp:nvSpPr>
      <dsp:spPr>
        <a:xfrm>
          <a:off x="712" y="2803555"/>
          <a:ext cx="2778119" cy="1666871"/>
        </a:xfrm>
        <a:prstGeom prst="rect">
          <a:avLst/>
        </a:prstGeom>
        <a:solidFill>
          <a:schemeClr val="accent4">
            <a:hueOff val="-7568036"/>
            <a:satOff val="28104"/>
            <a:lumOff val="32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kern="1200"/>
            <a:t>Ketergantungan antar perjanjian</a:t>
          </a:r>
          <a:endParaRPr lang="en-ID" sz="2100" kern="1200"/>
        </a:p>
      </dsp:txBody>
      <dsp:txXfrm>
        <a:off x="712" y="2803555"/>
        <a:ext cx="2778119" cy="1666871"/>
      </dsp:txXfrm>
    </dsp:sp>
    <dsp:sp modelId="{C918E17B-DDD1-D744-A910-5CC9537A2FDD}">
      <dsp:nvSpPr>
        <dsp:cNvPr id="0" name=""/>
        <dsp:cNvSpPr/>
      </dsp:nvSpPr>
      <dsp:spPr>
        <a:xfrm>
          <a:off x="3056643" y="2803555"/>
          <a:ext cx="2778119" cy="1666871"/>
        </a:xfrm>
        <a:prstGeom prst="rect">
          <a:avLst/>
        </a:prstGeom>
        <a:solidFill>
          <a:schemeClr val="accent4">
            <a:hueOff val="-11352053"/>
            <a:satOff val="42156"/>
            <a:lumOff val="49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0" i="0" kern="1200"/>
            <a:t>Secara ekonomi, tidak dapat dijustifikasi secara individual tetapi dapat dijustifikasi secara gabungan</a:t>
          </a:r>
          <a:endParaRPr lang="en-ID" sz="2100" kern="1200"/>
        </a:p>
      </dsp:txBody>
      <dsp:txXfrm>
        <a:off x="3056643" y="2803555"/>
        <a:ext cx="2778119" cy="166687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99581-4364-1048-92A5-14BD81D52DB1}">
      <dsp:nvSpPr>
        <dsp:cNvPr id="0" name=""/>
        <dsp:cNvSpPr/>
      </dsp:nvSpPr>
      <dsp:spPr>
        <a:xfrm>
          <a:off x="0" y="67119"/>
          <a:ext cx="10251300" cy="62361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id-ID" sz="2600" b="0" i="0" kern="1200"/>
            <a:t>Investasi</a:t>
          </a:r>
          <a:endParaRPr lang="en-ID" sz="2600" kern="1200"/>
        </a:p>
      </dsp:txBody>
      <dsp:txXfrm>
        <a:off x="30442" y="97561"/>
        <a:ext cx="10190416" cy="562726"/>
      </dsp:txXfrm>
    </dsp:sp>
    <dsp:sp modelId="{9A02A59B-E3B9-D348-8B46-F8B5A2CC61A9}">
      <dsp:nvSpPr>
        <dsp:cNvPr id="0" name=""/>
        <dsp:cNvSpPr/>
      </dsp:nvSpPr>
      <dsp:spPr>
        <a:xfrm>
          <a:off x="0" y="690729"/>
          <a:ext cx="10251300" cy="1668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547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id-ID" sz="2000" b="0" i="0" kern="1200"/>
            <a:t>Akun investasi dieliminasi dengan ekuitas entitas anak</a:t>
          </a:r>
          <a:endParaRPr lang="en-ID" sz="2000" kern="1200"/>
        </a:p>
        <a:p>
          <a:pPr marL="228600" lvl="1" indent="-228600" algn="l" defTabSz="889000">
            <a:lnSpc>
              <a:spcPct val="90000"/>
            </a:lnSpc>
            <a:spcBef>
              <a:spcPct val="0"/>
            </a:spcBef>
            <a:spcAft>
              <a:spcPct val="20000"/>
            </a:spcAft>
            <a:buChar char="•"/>
          </a:pPr>
          <a:r>
            <a:rPr lang="id-ID" sz="2000" b="0" i="0" kern="1200"/>
            <a:t>Jika kepemilikan pada entitas anak tidak 100% akan muncul kepentingan non pengendali.</a:t>
          </a:r>
          <a:endParaRPr lang="en-ID" sz="2000" kern="1200"/>
        </a:p>
        <a:p>
          <a:pPr marL="228600" lvl="1" indent="-228600" algn="l" defTabSz="889000">
            <a:lnSpc>
              <a:spcPct val="90000"/>
            </a:lnSpc>
            <a:spcBef>
              <a:spcPct val="0"/>
            </a:spcBef>
            <a:spcAft>
              <a:spcPct val="20000"/>
            </a:spcAft>
            <a:buChar char="•"/>
          </a:pPr>
          <a:r>
            <a:rPr lang="id-ID" sz="2000" b="0" i="0" kern="1200"/>
            <a:t>Perbedaan nilai wajar dan nilai buku harus diperhitungkan dalam konsolidasi (nilai wajar yang dikonsolidasi)</a:t>
          </a:r>
          <a:endParaRPr lang="en-ID" sz="2000" kern="1200"/>
        </a:p>
        <a:p>
          <a:pPr marL="228600" lvl="1" indent="-228600" algn="l" defTabSz="889000">
            <a:lnSpc>
              <a:spcPct val="90000"/>
            </a:lnSpc>
            <a:spcBef>
              <a:spcPct val="0"/>
            </a:spcBef>
            <a:spcAft>
              <a:spcPct val="20000"/>
            </a:spcAft>
            <a:buChar char="•"/>
          </a:pPr>
          <a:r>
            <a:rPr lang="id-ID" sz="2000" b="0" i="0" kern="1200"/>
            <a:t>Goodwiil muncul jika nilai perolehan tidak sama dengan nilai wajar</a:t>
          </a:r>
          <a:endParaRPr lang="en-ID" sz="2000" kern="1200"/>
        </a:p>
      </dsp:txBody>
      <dsp:txXfrm>
        <a:off x="0" y="690729"/>
        <a:ext cx="10251300" cy="1668420"/>
      </dsp:txXfrm>
    </dsp:sp>
    <dsp:sp modelId="{C60C990C-5E7A-6B4E-A8C4-88083DFBCECC}">
      <dsp:nvSpPr>
        <dsp:cNvPr id="0" name=""/>
        <dsp:cNvSpPr/>
      </dsp:nvSpPr>
      <dsp:spPr>
        <a:xfrm>
          <a:off x="0" y="2359149"/>
          <a:ext cx="10251300" cy="623610"/>
        </a:xfrm>
        <a:prstGeom prst="roundRect">
          <a:avLst/>
        </a:prstGeom>
        <a:solidFill>
          <a:schemeClr val="accent3">
            <a:hueOff val="499990"/>
            <a:satOff val="-19907"/>
            <a:lumOff val="23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id-ID" sz="2600" b="0" i="0" kern="1200"/>
            <a:t>Akun</a:t>
          </a:r>
          <a:endParaRPr lang="en-ID" sz="2600" kern="1200"/>
        </a:p>
      </dsp:txBody>
      <dsp:txXfrm>
        <a:off x="30442" y="2389591"/>
        <a:ext cx="10190416" cy="562726"/>
      </dsp:txXfrm>
    </dsp:sp>
    <dsp:sp modelId="{6CC6AAC8-ED35-9D48-A136-B7E6F101CCC0}">
      <dsp:nvSpPr>
        <dsp:cNvPr id="0" name=""/>
        <dsp:cNvSpPr/>
      </dsp:nvSpPr>
      <dsp:spPr>
        <a:xfrm>
          <a:off x="0" y="2982759"/>
          <a:ext cx="10251300"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547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id-ID" sz="2000" b="0" i="0" kern="1200"/>
            <a:t>Utang – piutang yang muncul antara anak dan induk harus dihapuskan</a:t>
          </a:r>
          <a:endParaRPr lang="en-ID" sz="2000" kern="1200"/>
        </a:p>
      </dsp:txBody>
      <dsp:txXfrm>
        <a:off x="0" y="2982759"/>
        <a:ext cx="10251300" cy="430560"/>
      </dsp:txXfrm>
    </dsp:sp>
    <dsp:sp modelId="{EC50D0EF-2AF5-F94D-8E59-DD8B1464DE9C}">
      <dsp:nvSpPr>
        <dsp:cNvPr id="0" name=""/>
        <dsp:cNvSpPr/>
      </dsp:nvSpPr>
      <dsp:spPr>
        <a:xfrm>
          <a:off x="0" y="3413319"/>
          <a:ext cx="10251300" cy="623610"/>
        </a:xfrm>
        <a:prstGeom prst="roundRect">
          <a:avLst/>
        </a:prstGeom>
        <a:solidFill>
          <a:schemeClr val="accent3">
            <a:hueOff val="999980"/>
            <a:satOff val="-39814"/>
            <a:lumOff val="47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id-ID" sz="2600" b="0" i="0" kern="1200"/>
            <a:t>Transaksi</a:t>
          </a:r>
          <a:endParaRPr lang="en-ID" sz="2600" kern="1200"/>
        </a:p>
      </dsp:txBody>
      <dsp:txXfrm>
        <a:off x="30442" y="3443761"/>
        <a:ext cx="10190416" cy="562726"/>
      </dsp:txXfrm>
    </dsp:sp>
    <dsp:sp modelId="{16E86F37-475D-D745-94AD-007DF749DA6D}">
      <dsp:nvSpPr>
        <dsp:cNvPr id="0" name=""/>
        <dsp:cNvSpPr/>
      </dsp:nvSpPr>
      <dsp:spPr>
        <a:xfrm>
          <a:off x="0" y="4036929"/>
          <a:ext cx="10251300"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547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id-ID" sz="2000" b="0" i="0" kern="1200"/>
            <a:t>Transaksi yang boleh diakui adalah transaksi kepada pihak ketiga, transaksi anak dan induk harus dieliminasi</a:t>
          </a:r>
          <a:endParaRPr lang="en-ID" sz="2000" kern="1200"/>
        </a:p>
      </dsp:txBody>
      <dsp:txXfrm>
        <a:off x="0" y="4036929"/>
        <a:ext cx="10251300" cy="6323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4E99C-BE5A-A045-B042-BB5B7B57AD9E}">
      <dsp:nvSpPr>
        <dsp:cNvPr id="0" name=""/>
        <dsp:cNvSpPr/>
      </dsp:nvSpPr>
      <dsp:spPr>
        <a:xfrm rot="5400000">
          <a:off x="4832836" y="-1783840"/>
          <a:ext cx="1252388" cy="5137911"/>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id-ID" sz="1700" b="0" i="0" kern="1200"/>
            <a:t>Penjualan dan harga pokok penjualan</a:t>
          </a:r>
          <a:endParaRPr lang="en-ID" sz="1700" kern="1200"/>
        </a:p>
        <a:p>
          <a:pPr marL="171450" lvl="1" indent="-171450" algn="l" defTabSz="755650">
            <a:lnSpc>
              <a:spcPct val="90000"/>
            </a:lnSpc>
            <a:spcBef>
              <a:spcPct val="0"/>
            </a:spcBef>
            <a:spcAft>
              <a:spcPct val="15000"/>
            </a:spcAft>
            <a:buChar char="•"/>
          </a:pPr>
          <a:r>
            <a:rPr lang="id-ID" sz="1700" b="0" i="0" kern="1200"/>
            <a:t>Jika barang belum terjual maka laba yang belum direalisasi harus dikurangkan dari nilai inventory dan mempengaruhi laba yang telah diakui.</a:t>
          </a:r>
          <a:endParaRPr lang="en-ID" sz="1700" kern="1200"/>
        </a:p>
      </dsp:txBody>
      <dsp:txXfrm rot="-5400000">
        <a:off x="2890075" y="220058"/>
        <a:ext cx="5076774" cy="1130114"/>
      </dsp:txXfrm>
    </dsp:sp>
    <dsp:sp modelId="{A528C5A1-C071-8A44-B3D8-A228FFB0F24D}">
      <dsp:nvSpPr>
        <dsp:cNvPr id="0" name=""/>
        <dsp:cNvSpPr/>
      </dsp:nvSpPr>
      <dsp:spPr>
        <a:xfrm>
          <a:off x="0" y="2371"/>
          <a:ext cx="2890075" cy="15654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d-ID" sz="2400" b="1" i="0" kern="1200" dirty="0"/>
            <a:t>Persediaan</a:t>
          </a:r>
          <a:endParaRPr lang="en-ID" sz="2400" b="1" kern="1200" dirty="0"/>
        </a:p>
      </dsp:txBody>
      <dsp:txXfrm>
        <a:off x="76421" y="78792"/>
        <a:ext cx="2737233" cy="1412643"/>
      </dsp:txXfrm>
    </dsp:sp>
    <dsp:sp modelId="{F81D4DA5-B9E3-B944-98AB-4A164E9A49B0}">
      <dsp:nvSpPr>
        <dsp:cNvPr id="0" name=""/>
        <dsp:cNvSpPr/>
      </dsp:nvSpPr>
      <dsp:spPr>
        <a:xfrm rot="5400000">
          <a:off x="4832836" y="-140080"/>
          <a:ext cx="1252388" cy="5137911"/>
        </a:xfrm>
        <a:prstGeom prst="round2SameRect">
          <a:avLst/>
        </a:prstGeom>
        <a:solidFill>
          <a:schemeClr val="accent2">
            <a:tint val="40000"/>
            <a:alpha val="90000"/>
            <a:hueOff val="5071267"/>
            <a:satOff val="-27959"/>
            <a:lumOff val="-2279"/>
            <a:alphaOff val="0"/>
          </a:schemeClr>
        </a:solidFill>
        <a:ln w="25400" cap="flat" cmpd="sng" algn="ctr">
          <a:solidFill>
            <a:schemeClr val="accent2">
              <a:tint val="40000"/>
              <a:alpha val="90000"/>
              <a:hueOff val="5071267"/>
              <a:satOff val="-27959"/>
              <a:lumOff val="-22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id-ID" sz="1700" b="0" i="0" kern="1200"/>
            <a:t>Pada tahun terjadi transaksi tidak boleh diakui keuntungan/kerugian dari transaksi tersebut</a:t>
          </a:r>
          <a:endParaRPr lang="en-ID" sz="1700" kern="1200"/>
        </a:p>
        <a:p>
          <a:pPr marL="171450" lvl="1" indent="-171450" algn="l" defTabSz="755650">
            <a:lnSpc>
              <a:spcPct val="90000"/>
            </a:lnSpc>
            <a:spcBef>
              <a:spcPct val="0"/>
            </a:spcBef>
            <a:spcAft>
              <a:spcPct val="15000"/>
            </a:spcAft>
            <a:buChar char="•"/>
          </a:pPr>
          <a:r>
            <a:rPr lang="id-ID" sz="1700" b="0" i="0" kern="1200"/>
            <a:t>Laba yang ada dalam aset tersebut harus dieliminasi</a:t>
          </a:r>
          <a:endParaRPr lang="en-ID" sz="1700" kern="1200"/>
        </a:p>
        <a:p>
          <a:pPr marL="171450" lvl="1" indent="-171450" algn="l" defTabSz="755650">
            <a:lnSpc>
              <a:spcPct val="90000"/>
            </a:lnSpc>
            <a:spcBef>
              <a:spcPct val="0"/>
            </a:spcBef>
            <a:spcAft>
              <a:spcPct val="15000"/>
            </a:spcAft>
            <a:buChar char="•"/>
          </a:pPr>
          <a:r>
            <a:rPr lang="id-ID" sz="1700" b="0" i="0" kern="1200"/>
            <a:t>Nilai penyusutan akan disesuaikan</a:t>
          </a:r>
          <a:endParaRPr lang="en-ID" sz="1700" kern="1200"/>
        </a:p>
      </dsp:txBody>
      <dsp:txXfrm rot="-5400000">
        <a:off x="2890075" y="1863818"/>
        <a:ext cx="5076774" cy="1130114"/>
      </dsp:txXfrm>
    </dsp:sp>
    <dsp:sp modelId="{B7F98E3E-D70C-E049-A897-4E0BD38BC0D1}">
      <dsp:nvSpPr>
        <dsp:cNvPr id="0" name=""/>
        <dsp:cNvSpPr/>
      </dsp:nvSpPr>
      <dsp:spPr>
        <a:xfrm>
          <a:off x="0" y="1646132"/>
          <a:ext cx="2890075" cy="1565485"/>
        </a:xfrm>
        <a:prstGeom prst="roundRect">
          <a:avLst/>
        </a:prstGeom>
        <a:solidFill>
          <a:schemeClr val="accent2">
            <a:hueOff val="4560810"/>
            <a:satOff val="-6599"/>
            <a:lumOff val="-73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d-ID" sz="2400" b="1" i="0" kern="1200"/>
            <a:t>Aset tetap</a:t>
          </a:r>
          <a:endParaRPr lang="en-ID" sz="2400" b="1" kern="1200"/>
        </a:p>
      </dsp:txBody>
      <dsp:txXfrm>
        <a:off x="76421" y="1722553"/>
        <a:ext cx="2737233" cy="1412643"/>
      </dsp:txXfrm>
    </dsp:sp>
    <dsp:sp modelId="{09B9C179-1FFA-0D4C-B03D-104F2B84081E}">
      <dsp:nvSpPr>
        <dsp:cNvPr id="0" name=""/>
        <dsp:cNvSpPr/>
      </dsp:nvSpPr>
      <dsp:spPr>
        <a:xfrm rot="5400000">
          <a:off x="4832836" y="1503679"/>
          <a:ext cx="1252388" cy="5137911"/>
        </a:xfrm>
        <a:prstGeom prst="round2SameRect">
          <a:avLst/>
        </a:prstGeom>
        <a:solidFill>
          <a:schemeClr val="accent2">
            <a:tint val="40000"/>
            <a:alpha val="90000"/>
            <a:hueOff val="10142533"/>
            <a:satOff val="-55918"/>
            <a:lumOff val="-4557"/>
            <a:alphaOff val="0"/>
          </a:schemeClr>
        </a:solidFill>
        <a:ln w="25400" cap="flat" cmpd="sng" algn="ctr">
          <a:solidFill>
            <a:schemeClr val="accent2">
              <a:tint val="40000"/>
              <a:alpha val="90000"/>
              <a:hueOff val="10142533"/>
              <a:satOff val="-55918"/>
              <a:lumOff val="-45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id-ID" sz="1700" b="0" i="0" kern="1200"/>
            <a:t>Obligasi hanya boleh diakui sebesar obligasi pada pihak eksternal.</a:t>
          </a:r>
          <a:endParaRPr lang="en-ID" sz="1700" kern="1200"/>
        </a:p>
        <a:p>
          <a:pPr marL="171450" lvl="1" indent="-171450" algn="l" defTabSz="755650">
            <a:lnSpc>
              <a:spcPct val="90000"/>
            </a:lnSpc>
            <a:spcBef>
              <a:spcPct val="0"/>
            </a:spcBef>
            <a:spcAft>
              <a:spcPct val="15000"/>
            </a:spcAft>
            <a:buChar char="•"/>
          </a:pPr>
          <a:r>
            <a:rPr lang="id-ID" sz="1700" b="0" i="0" kern="1200"/>
            <a:t>Pendapatan / beban bunga harus dieliminasi</a:t>
          </a:r>
          <a:endParaRPr lang="en-ID" sz="1700" kern="1200"/>
        </a:p>
      </dsp:txBody>
      <dsp:txXfrm rot="-5400000">
        <a:off x="2890075" y="3507578"/>
        <a:ext cx="5076774" cy="1130114"/>
      </dsp:txXfrm>
    </dsp:sp>
    <dsp:sp modelId="{FF2B92E6-FE4C-354B-BF60-5A43ECC28CF4}">
      <dsp:nvSpPr>
        <dsp:cNvPr id="0" name=""/>
        <dsp:cNvSpPr/>
      </dsp:nvSpPr>
      <dsp:spPr>
        <a:xfrm>
          <a:off x="0" y="3289892"/>
          <a:ext cx="2890075" cy="1565485"/>
        </a:xfrm>
        <a:prstGeom prst="roundRect">
          <a:avLst/>
        </a:prstGeom>
        <a:solidFill>
          <a:schemeClr val="accent2">
            <a:hueOff val="9121620"/>
            <a:satOff val="-13199"/>
            <a:lumOff val="-147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d-ID" sz="2400" b="1" i="0" kern="1200"/>
            <a:t>Obligasi</a:t>
          </a:r>
          <a:endParaRPr lang="en-ID" sz="2400" b="1" kern="1200"/>
        </a:p>
      </dsp:txBody>
      <dsp:txXfrm>
        <a:off x="76421" y="3366313"/>
        <a:ext cx="2737233" cy="141264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1"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3555" name="Rectangle 3"/>
          <p:cNvSpPr>
            <a:spLocks noGrp="1" noChangeArrowheads="1"/>
          </p:cNvSpPr>
          <p:nvPr>
            <p:ph type="dt" sz="quarter" idx="1"/>
          </p:nvPr>
        </p:nvSpPr>
        <p:spPr bwMode="auto">
          <a:xfrm>
            <a:off x="5630197"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algn="r" defTabSz="956523" eaLnBrk="1" hangingPunct="1">
              <a:spcBef>
                <a:spcPct val="0"/>
              </a:spcBef>
              <a:buFontTx/>
              <a:buNone/>
              <a:defRPr sz="1300">
                <a:latin typeface="Times New Roman" pitchFamily="18" charset="0"/>
              </a:defRPr>
            </a:lvl1pPr>
          </a:lstStyle>
          <a:p>
            <a:pPr>
              <a:defRPr/>
            </a:pPr>
            <a:endParaRPr lang="id-ID"/>
          </a:p>
        </p:txBody>
      </p:sp>
      <p:sp>
        <p:nvSpPr>
          <p:cNvPr id="23556" name="Rectangle 4"/>
          <p:cNvSpPr>
            <a:spLocks noGrp="1" noChangeArrowheads="1"/>
          </p:cNvSpPr>
          <p:nvPr>
            <p:ph type="ftr" sz="quarter" idx="2"/>
          </p:nvPr>
        </p:nvSpPr>
        <p:spPr bwMode="auto">
          <a:xfrm>
            <a:off x="1"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3557" name="Rectangle 5"/>
          <p:cNvSpPr>
            <a:spLocks noGrp="1" noChangeArrowheads="1"/>
          </p:cNvSpPr>
          <p:nvPr>
            <p:ph type="sldNum" sz="quarter" idx="3"/>
          </p:nvPr>
        </p:nvSpPr>
        <p:spPr bwMode="auto">
          <a:xfrm>
            <a:off x="5630197"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algn="r" defTabSz="956523" eaLnBrk="1" hangingPunct="1">
              <a:spcBef>
                <a:spcPct val="0"/>
              </a:spcBef>
              <a:buFontTx/>
              <a:buNone/>
              <a:defRPr sz="1300">
                <a:latin typeface="Times New Roman" panose="02020603050405020304" pitchFamily="18" charset="0"/>
              </a:defRPr>
            </a:lvl1pPr>
          </a:lstStyle>
          <a:p>
            <a:pPr>
              <a:defRPr/>
            </a:pPr>
            <a:fld id="{229F0516-BCF0-4D98-8733-D3C2801EEE3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1"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8675" name="Rectangle 3"/>
          <p:cNvSpPr>
            <a:spLocks noGrp="1" noChangeArrowheads="1"/>
          </p:cNvSpPr>
          <p:nvPr>
            <p:ph type="dt" idx="1"/>
          </p:nvPr>
        </p:nvSpPr>
        <p:spPr bwMode="auto">
          <a:xfrm>
            <a:off x="5630197"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algn="r" defTabSz="956523" eaLnBrk="1" hangingPunct="1">
              <a:spcBef>
                <a:spcPct val="0"/>
              </a:spcBef>
              <a:buFontTx/>
              <a:buNone/>
              <a:defRPr sz="1300">
                <a:latin typeface="Times New Roman" pitchFamily="18" charset="0"/>
              </a:defRPr>
            </a:lvl1pPr>
          </a:lstStyle>
          <a:p>
            <a:pPr>
              <a:defRPr/>
            </a:pPr>
            <a:endParaRPr lang="id-ID"/>
          </a:p>
        </p:txBody>
      </p:sp>
      <p:sp>
        <p:nvSpPr>
          <p:cNvPr id="13316" name="Rectangle 4"/>
          <p:cNvSpPr>
            <a:spLocks noGrp="1" noRot="1" noChangeAspect="1" noChangeArrowheads="1" noTextEdit="1"/>
          </p:cNvSpPr>
          <p:nvPr>
            <p:ph type="sldImg" idx="2"/>
          </p:nvPr>
        </p:nvSpPr>
        <p:spPr bwMode="auto">
          <a:xfrm>
            <a:off x="2701925" y="511175"/>
            <a:ext cx="4532313"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1322008" y="3230815"/>
            <a:ext cx="7292149" cy="3060939"/>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1"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8679" name="Rectangle 7"/>
          <p:cNvSpPr>
            <a:spLocks noGrp="1" noChangeArrowheads="1"/>
          </p:cNvSpPr>
          <p:nvPr>
            <p:ph type="sldNum" sz="quarter" idx="5"/>
          </p:nvPr>
        </p:nvSpPr>
        <p:spPr bwMode="auto">
          <a:xfrm>
            <a:off x="5630197"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algn="r" defTabSz="956523" eaLnBrk="1" hangingPunct="1">
              <a:spcBef>
                <a:spcPct val="0"/>
              </a:spcBef>
              <a:buFontTx/>
              <a:buNone/>
              <a:defRPr sz="1300">
                <a:latin typeface="Times New Roman" panose="02020603050405020304" pitchFamily="18" charset="0"/>
              </a:defRPr>
            </a:lvl1pPr>
          </a:lstStyle>
          <a:p>
            <a:pPr>
              <a:defRPr/>
            </a:pPr>
            <a:fld id="{66A51CDF-1F43-432E-9E42-326184CF1E8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995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2701925" y="511175"/>
            <a:ext cx="4532313" cy="2549525"/>
          </a:xfrm>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dirty="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BB5900-CD35-4E20-9B25-8F535EC4EBBA}" type="slidenum">
              <a:rPr lang="id-ID" smtClean="0"/>
              <a:pPr fontAlgn="base">
                <a:spcBef>
                  <a:spcPct val="0"/>
                </a:spcBef>
                <a:spcAft>
                  <a:spcPct val="0"/>
                </a:spcAft>
                <a:defRPr/>
              </a:pPr>
              <a:t>60</a:t>
            </a:fld>
            <a:endParaRPr lang="id-ID"/>
          </a:p>
        </p:txBody>
      </p:sp>
    </p:spTree>
    <p:extLst>
      <p:ext uri="{BB962C8B-B14F-4D97-AF65-F5344CB8AC3E}">
        <p14:creationId xmlns:p14="http://schemas.microsoft.com/office/powerpoint/2010/main" val="2055086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number" preserve="1" userDrawn="1">
  <p:cSld name="1_Big number">
    <p:spTree>
      <p:nvGrpSpPr>
        <p:cNvPr id="1" name="Shape 545"/>
        <p:cNvGrpSpPr/>
        <p:nvPr/>
      </p:nvGrpSpPr>
      <p:grpSpPr>
        <a:xfrm>
          <a:off x="0" y="0"/>
          <a:ext cx="0" cy="0"/>
          <a:chOff x="0" y="0"/>
          <a:chExt cx="0" cy="0"/>
        </a:xfrm>
      </p:grpSpPr>
      <p:grpSp>
        <p:nvGrpSpPr>
          <p:cNvPr id="546" name="Google Shape;546;p11"/>
          <p:cNvGrpSpPr/>
          <p:nvPr userDrawn="1"/>
        </p:nvGrpSpPr>
        <p:grpSpPr>
          <a:xfrm rot="10800000">
            <a:off x="2606431" y="1499792"/>
            <a:ext cx="6979139" cy="4092192"/>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21" name="Google Shape;621;p11"/>
          <p:cNvSpPr txBox="1">
            <a:spLocks noGrp="1"/>
          </p:cNvSpPr>
          <p:nvPr>
            <p:ph type="title" hasCustomPrompt="1"/>
          </p:nvPr>
        </p:nvSpPr>
        <p:spPr>
          <a:xfrm>
            <a:off x="3499104" y="2743200"/>
            <a:ext cx="5206000" cy="104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rPr dirty="0"/>
              <a:t>xx%</a:t>
            </a:r>
          </a:p>
        </p:txBody>
      </p:sp>
    </p:spTree>
    <p:extLst>
      <p:ext uri="{BB962C8B-B14F-4D97-AF65-F5344CB8AC3E}">
        <p14:creationId xmlns:p14="http://schemas.microsoft.com/office/powerpoint/2010/main" val="180679995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6998208" y="2670048"/>
            <a:ext cx="4352400" cy="2389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400">
                <a:solidFill>
                  <a:schemeClr val="tx1"/>
                </a:solidFill>
              </a:defRPr>
            </a:lvl1pPr>
            <a:lvl2pPr lvl="1" algn="r" rtl="0">
              <a:spcBef>
                <a:spcPts val="0"/>
              </a:spcBef>
              <a:spcAft>
                <a:spcPts val="0"/>
              </a:spcAft>
              <a:buSzPts val="5200"/>
              <a:buNone/>
              <a:defRPr sz="6933"/>
            </a:lvl2pPr>
            <a:lvl3pPr lvl="2" algn="r" rtl="0">
              <a:spcBef>
                <a:spcPts val="0"/>
              </a:spcBef>
              <a:spcAft>
                <a:spcPts val="0"/>
              </a:spcAft>
              <a:buSzPts val="5200"/>
              <a:buNone/>
              <a:defRPr sz="6933"/>
            </a:lvl3pPr>
            <a:lvl4pPr lvl="3" algn="r" rtl="0">
              <a:spcBef>
                <a:spcPts val="0"/>
              </a:spcBef>
              <a:spcAft>
                <a:spcPts val="0"/>
              </a:spcAft>
              <a:buSzPts val="5200"/>
              <a:buNone/>
              <a:defRPr sz="6933"/>
            </a:lvl4pPr>
            <a:lvl5pPr lvl="4" algn="r" rtl="0">
              <a:spcBef>
                <a:spcPts val="0"/>
              </a:spcBef>
              <a:spcAft>
                <a:spcPts val="0"/>
              </a:spcAft>
              <a:buSzPts val="5200"/>
              <a:buNone/>
              <a:defRPr sz="6933"/>
            </a:lvl5pPr>
            <a:lvl6pPr lvl="5" algn="r" rtl="0">
              <a:spcBef>
                <a:spcPts val="0"/>
              </a:spcBef>
              <a:spcAft>
                <a:spcPts val="0"/>
              </a:spcAft>
              <a:buSzPts val="5200"/>
              <a:buNone/>
              <a:defRPr sz="6933"/>
            </a:lvl6pPr>
            <a:lvl7pPr lvl="6" algn="r" rtl="0">
              <a:spcBef>
                <a:spcPts val="0"/>
              </a:spcBef>
              <a:spcAft>
                <a:spcPts val="0"/>
              </a:spcAft>
              <a:buSzPts val="5200"/>
              <a:buNone/>
              <a:defRPr sz="6933"/>
            </a:lvl7pPr>
            <a:lvl8pPr lvl="7" algn="r" rtl="0">
              <a:spcBef>
                <a:spcPts val="0"/>
              </a:spcBef>
              <a:spcAft>
                <a:spcPts val="0"/>
              </a:spcAft>
              <a:buSzPts val="5200"/>
              <a:buNone/>
              <a:defRPr sz="6933"/>
            </a:lvl8pPr>
            <a:lvl9pPr lvl="8" algn="r" rtl="0">
              <a:spcBef>
                <a:spcPts val="0"/>
              </a:spcBef>
              <a:spcAft>
                <a:spcPts val="0"/>
              </a:spcAft>
              <a:buSzPts val="5200"/>
              <a:buNone/>
              <a:defRPr sz="6933"/>
            </a:lvl9pPr>
          </a:lstStyle>
          <a:p>
            <a:r>
              <a:rPr lang="en-US" dirty="0"/>
              <a:t>Click to edit Master title style</a:t>
            </a:r>
            <a:endParaRPr dirty="0"/>
          </a:p>
        </p:txBody>
      </p:sp>
      <p:sp>
        <p:nvSpPr>
          <p:cNvPr id="9" name="Google Shape;9;p2"/>
          <p:cNvSpPr txBox="1">
            <a:spLocks noGrp="1"/>
          </p:cNvSpPr>
          <p:nvPr>
            <p:ph type="subTitle" idx="1"/>
          </p:nvPr>
        </p:nvSpPr>
        <p:spPr>
          <a:xfrm>
            <a:off x="6998208" y="4962144"/>
            <a:ext cx="4352400" cy="119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32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cxnSp>
        <p:nvCxnSpPr>
          <p:cNvPr id="10" name="Google Shape;10;p2"/>
          <p:cNvCxnSpPr/>
          <p:nvPr/>
        </p:nvCxnSpPr>
        <p:spPr>
          <a:xfrm flipH="1">
            <a:off x="7769400" y="6017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10752367" y="1183800"/>
            <a:ext cx="775733" cy="776467"/>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0" name="Google Shape;20;p2"/>
          <p:cNvGrpSpPr/>
          <p:nvPr/>
        </p:nvGrpSpPr>
        <p:grpSpPr>
          <a:xfrm>
            <a:off x="9804067" y="421701"/>
            <a:ext cx="389367" cy="390100"/>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25" name="Google Shape;25;p2"/>
          <p:cNvSpPr/>
          <p:nvPr/>
        </p:nvSpPr>
        <p:spPr>
          <a:xfrm>
            <a:off x="7587440" y="567744"/>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6" name="Google Shape;26;p2"/>
          <p:cNvSpPr/>
          <p:nvPr/>
        </p:nvSpPr>
        <p:spPr>
          <a:xfrm>
            <a:off x="7584434" y="564367"/>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7" name="Google Shape;27;p2"/>
          <p:cNvSpPr/>
          <p:nvPr/>
        </p:nvSpPr>
        <p:spPr>
          <a:xfrm>
            <a:off x="7636092" y="616413"/>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8" name="Google Shape;28;p2"/>
          <p:cNvSpPr/>
          <p:nvPr/>
        </p:nvSpPr>
        <p:spPr>
          <a:xfrm>
            <a:off x="7633104" y="613036"/>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9" name="Google Shape;29;p2"/>
          <p:cNvSpPr/>
          <p:nvPr/>
        </p:nvSpPr>
        <p:spPr>
          <a:xfrm>
            <a:off x="7688877" y="66918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0" name="Google Shape;30;p2"/>
          <p:cNvSpPr/>
          <p:nvPr/>
        </p:nvSpPr>
        <p:spPr>
          <a:xfrm>
            <a:off x="7685887" y="666190"/>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31" name="Google Shape;31;p2"/>
          <p:cNvGrpSpPr/>
          <p:nvPr/>
        </p:nvGrpSpPr>
        <p:grpSpPr>
          <a:xfrm>
            <a:off x="7257800" y="385700"/>
            <a:ext cx="233351" cy="36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 name="Google Shape;35;p2"/>
          <p:cNvGrpSpPr/>
          <p:nvPr/>
        </p:nvGrpSpPr>
        <p:grpSpPr>
          <a:xfrm>
            <a:off x="11320067" y="227833"/>
            <a:ext cx="233351" cy="36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9" name="Google Shape;39;p2"/>
          <p:cNvGrpSpPr/>
          <p:nvPr/>
        </p:nvGrpSpPr>
        <p:grpSpPr>
          <a:xfrm>
            <a:off x="10758334" y="2109067"/>
            <a:ext cx="233351" cy="36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3A93A37A-EC52-704F-ABE6-FD5B119135A3}"/>
              </a:ext>
            </a:extLst>
          </p:cNvPr>
          <p:cNvSpPr>
            <a:spLocks noGrp="1"/>
          </p:cNvSpPr>
          <p:nvPr>
            <p:ph type="pic" sz="quarter" idx="10"/>
          </p:nvPr>
        </p:nvSpPr>
        <p:spPr>
          <a:xfrm>
            <a:off x="533400" y="428625"/>
            <a:ext cx="6172200" cy="6124575"/>
          </a:xfrm>
          <a:prstGeom prst="rect">
            <a:avLst/>
          </a:prstGeom>
        </p:spPr>
        <p:txBody>
          <a:bodyPr/>
          <a:lstStyle/>
          <a:p>
            <a:endParaRPr lang="en-US"/>
          </a:p>
        </p:txBody>
      </p:sp>
    </p:spTree>
    <p:extLst>
      <p:ext uri="{BB962C8B-B14F-4D97-AF65-F5344CB8AC3E}">
        <p14:creationId xmlns:p14="http://schemas.microsoft.com/office/powerpoint/2010/main" val="220633457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3" userDrawn="1">
  <p:cSld name="Title only 3">
    <p:spTree>
      <p:nvGrpSpPr>
        <p:cNvPr id="1" name="Shape 1226"/>
        <p:cNvGrpSpPr/>
        <p:nvPr/>
      </p:nvGrpSpPr>
      <p:grpSpPr>
        <a:xfrm>
          <a:off x="0" y="0"/>
          <a:ext cx="0" cy="0"/>
          <a:chOff x="0" y="0"/>
          <a:chExt cx="0" cy="0"/>
        </a:xfrm>
      </p:grpSpPr>
      <p:sp>
        <p:nvSpPr>
          <p:cNvPr id="1227" name="Google Shape;1227;p25"/>
          <p:cNvSpPr txBox="1">
            <a:spLocks noGrp="1"/>
          </p:cNvSpPr>
          <p:nvPr>
            <p:ph type="title"/>
          </p:nvPr>
        </p:nvSpPr>
        <p:spPr>
          <a:xfrm>
            <a:off x="1194800" y="2645933"/>
            <a:ext cx="4609600" cy="17228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sz="4400">
                <a:solidFill>
                  <a:schemeClr val="tx1"/>
                </a:solidFill>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r>
              <a:rPr lang="en-US" dirty="0"/>
              <a:t>Click to edit Master title style</a:t>
            </a:r>
            <a:endParaRPr dirty="0"/>
          </a:p>
        </p:txBody>
      </p:sp>
      <p:cxnSp>
        <p:nvCxnSpPr>
          <p:cNvPr id="1228" name="Google Shape;1228;p25"/>
          <p:cNvCxnSpPr/>
          <p:nvPr/>
        </p:nvCxnSpPr>
        <p:spPr>
          <a:xfrm>
            <a:off x="2194567" y="697500"/>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rot="10800000" flipH="1">
            <a:off x="1070733" y="706233"/>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230" name="Google Shape;1230;p25"/>
          <p:cNvCxnSpPr/>
          <p:nvPr/>
        </p:nvCxnSpPr>
        <p:spPr>
          <a:xfrm>
            <a:off x="0" y="86933"/>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231" name="Google Shape;1231;p25"/>
          <p:cNvGrpSpPr/>
          <p:nvPr/>
        </p:nvGrpSpPr>
        <p:grpSpPr>
          <a:xfrm flipH="1">
            <a:off x="665867" y="1279567"/>
            <a:ext cx="775733" cy="776467"/>
            <a:chOff x="8064275" y="887850"/>
            <a:chExt cx="581800" cy="582350"/>
          </a:xfrm>
        </p:grpSpPr>
        <p:sp>
          <p:nvSpPr>
            <p:cNvPr id="1232" name="Google Shape;1232;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3" name="Google Shape;1233;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4" name="Google Shape;1234;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5" name="Google Shape;1235;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6" name="Google Shape;1236;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7" name="Google Shape;1237;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38" name="Google Shape;1238;p25"/>
          <p:cNvGrpSpPr/>
          <p:nvPr/>
        </p:nvGrpSpPr>
        <p:grpSpPr>
          <a:xfrm flipH="1">
            <a:off x="2000534" y="517467"/>
            <a:ext cx="389367" cy="390100"/>
            <a:chOff x="7353050" y="316275"/>
            <a:chExt cx="292025" cy="292575"/>
          </a:xfrm>
        </p:grpSpPr>
        <p:sp>
          <p:nvSpPr>
            <p:cNvPr id="1239" name="Google Shape;1239;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0" name="Google Shape;1240;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1" name="Google Shape;1241;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2" name="Google Shape;1242;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243" name="Google Shape;1243;p25"/>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4" name="Google Shape;1244;p25"/>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5" name="Google Shape;1245;p25"/>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6" name="Google Shape;1246;p25"/>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7" name="Google Shape;1247;p25"/>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8" name="Google Shape;1248;p25"/>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249" name="Google Shape;1249;p25"/>
          <p:cNvGrpSpPr/>
          <p:nvPr/>
        </p:nvGrpSpPr>
        <p:grpSpPr>
          <a:xfrm flipH="1">
            <a:off x="4702817" y="481467"/>
            <a:ext cx="233351" cy="36000"/>
            <a:chOff x="5662375" y="212375"/>
            <a:chExt cx="175013" cy="27000"/>
          </a:xfrm>
        </p:grpSpPr>
        <p:sp>
          <p:nvSpPr>
            <p:cNvPr id="1250" name="Google Shape;125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1" name="Google Shape;125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2" name="Google Shape;125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3" name="Google Shape;1253;p25"/>
          <p:cNvGrpSpPr/>
          <p:nvPr/>
        </p:nvGrpSpPr>
        <p:grpSpPr>
          <a:xfrm flipH="1">
            <a:off x="640550" y="323600"/>
            <a:ext cx="233351" cy="36000"/>
            <a:chOff x="5662375" y="212375"/>
            <a:chExt cx="175013" cy="27000"/>
          </a:xfrm>
        </p:grpSpPr>
        <p:sp>
          <p:nvSpPr>
            <p:cNvPr id="1254" name="Google Shape;125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5" name="Google Shape;125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6" name="Google Shape;125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7" name="Google Shape;1257;p25"/>
          <p:cNvGrpSpPr/>
          <p:nvPr/>
        </p:nvGrpSpPr>
        <p:grpSpPr>
          <a:xfrm flipH="1">
            <a:off x="1202283" y="2204833"/>
            <a:ext cx="233351" cy="36000"/>
            <a:chOff x="5662375" y="212375"/>
            <a:chExt cx="175013" cy="27000"/>
          </a:xfrm>
        </p:grpSpPr>
        <p:sp>
          <p:nvSpPr>
            <p:cNvPr id="1258" name="Google Shape;1258;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9" name="Google Shape;1259;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0" name="Google Shape;1260;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261" name="Google Shape;1261;p25"/>
          <p:cNvCxnSpPr/>
          <p:nvPr/>
        </p:nvCxnSpPr>
        <p:spPr>
          <a:xfrm>
            <a:off x="1055200" y="5616533"/>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262" name="Google Shape;1262;p25"/>
          <p:cNvCxnSpPr/>
          <p:nvPr/>
        </p:nvCxnSpPr>
        <p:spPr>
          <a:xfrm rot="10800000" flipH="1">
            <a:off x="0" y="56272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263" name="Google Shape;1263;p25"/>
          <p:cNvGrpSpPr/>
          <p:nvPr/>
        </p:nvGrpSpPr>
        <p:grpSpPr>
          <a:xfrm rot="10800000">
            <a:off x="665867" y="5254567"/>
            <a:ext cx="775733" cy="776467"/>
            <a:chOff x="8064275" y="887850"/>
            <a:chExt cx="581800" cy="582350"/>
          </a:xfrm>
        </p:grpSpPr>
        <p:sp>
          <p:nvSpPr>
            <p:cNvPr id="1264" name="Google Shape;1264;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5" name="Google Shape;1265;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6" name="Google Shape;1266;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7" name="Google Shape;1267;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8" name="Google Shape;1268;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9" name="Google Shape;1269;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0" name="Google Shape;1270;p25"/>
          <p:cNvGrpSpPr/>
          <p:nvPr/>
        </p:nvGrpSpPr>
        <p:grpSpPr>
          <a:xfrm rot="10800000">
            <a:off x="2426101" y="6115667"/>
            <a:ext cx="389367" cy="390100"/>
            <a:chOff x="7353050" y="316275"/>
            <a:chExt cx="292025" cy="292575"/>
          </a:xfrm>
        </p:grpSpPr>
        <p:sp>
          <p:nvSpPr>
            <p:cNvPr id="1271" name="Google Shape;1271;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2" name="Google Shape;1272;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3" name="Google Shape;1273;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4" name="Google Shape;1274;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5" name="Google Shape;1275;p25"/>
          <p:cNvGrpSpPr/>
          <p:nvPr/>
        </p:nvGrpSpPr>
        <p:grpSpPr>
          <a:xfrm rot="10800000">
            <a:off x="283367" y="6194067"/>
            <a:ext cx="233333" cy="233333"/>
            <a:chOff x="8792300" y="321275"/>
            <a:chExt cx="175000" cy="175000"/>
          </a:xfrm>
        </p:grpSpPr>
        <p:sp>
          <p:nvSpPr>
            <p:cNvPr id="1276" name="Google Shape;1276;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7" name="Google Shape;1277;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8" name="Google Shape;1278;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9" name="Google Shape;1279;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0" name="Google Shape;1280;p25"/>
          <p:cNvGrpSpPr/>
          <p:nvPr/>
        </p:nvGrpSpPr>
        <p:grpSpPr>
          <a:xfrm rot="10800000">
            <a:off x="640550" y="6469767"/>
            <a:ext cx="233351" cy="36000"/>
            <a:chOff x="5662375" y="212375"/>
            <a:chExt cx="175013" cy="27000"/>
          </a:xfrm>
        </p:grpSpPr>
        <p:sp>
          <p:nvSpPr>
            <p:cNvPr id="1281" name="Google Shape;1281;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2" name="Google Shape;1282;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3" name="Google Shape;1283;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4" name="Google Shape;1284;p25"/>
          <p:cNvGrpSpPr/>
          <p:nvPr/>
        </p:nvGrpSpPr>
        <p:grpSpPr>
          <a:xfrm rot="10800000">
            <a:off x="1405483" y="5198133"/>
            <a:ext cx="233351" cy="36000"/>
            <a:chOff x="5662375" y="212375"/>
            <a:chExt cx="175013" cy="27000"/>
          </a:xfrm>
        </p:grpSpPr>
        <p:sp>
          <p:nvSpPr>
            <p:cNvPr id="1285" name="Google Shape;1285;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6" name="Google Shape;1286;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7" name="Google Shape;1287;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4D4C8F97-BC67-0944-AD4C-7D5C966113EA}"/>
              </a:ext>
            </a:extLst>
          </p:cNvPr>
          <p:cNvSpPr>
            <a:spLocks noGrp="1"/>
          </p:cNvSpPr>
          <p:nvPr>
            <p:ph type="pic" sz="quarter" idx="10"/>
          </p:nvPr>
        </p:nvSpPr>
        <p:spPr>
          <a:xfrm>
            <a:off x="6324600" y="696913"/>
            <a:ext cx="5486400" cy="5802312"/>
          </a:xfrm>
          <a:prstGeom prst="rect">
            <a:avLst/>
          </a:prstGeom>
        </p:spPr>
        <p:txBody>
          <a:bodyPr/>
          <a:lstStyle/>
          <a:p>
            <a:endParaRPr lang="en-US"/>
          </a:p>
        </p:txBody>
      </p:sp>
    </p:spTree>
    <p:extLst>
      <p:ext uri="{BB962C8B-B14F-4D97-AF65-F5344CB8AC3E}">
        <p14:creationId xmlns:p14="http://schemas.microsoft.com/office/powerpoint/2010/main" val="299929589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solidFill>
                  <a:schemeClr val="tx1"/>
                </a:solidFill>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dirty="0"/>
              <a:t>Click to edit Master title style</a:t>
            </a:r>
            <a:endParaRPr dirty="0"/>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C343AB9E-9F26-B440-8D56-B9A541BB6BB2}"/>
              </a:ext>
            </a:extLst>
          </p:cNvPr>
          <p:cNvSpPr>
            <a:spLocks noGrp="1"/>
          </p:cNvSpPr>
          <p:nvPr>
            <p:ph sz="quarter" idx="10"/>
          </p:nvPr>
        </p:nvSpPr>
        <p:spPr>
          <a:xfrm>
            <a:off x="1541586" y="1537517"/>
            <a:ext cx="8891710"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2841447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1_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1210521" y="2799561"/>
            <a:ext cx="4036694" cy="1573548"/>
          </a:xfrm>
          <a:prstGeom prst="rect">
            <a:avLst/>
          </a:prstGeom>
        </p:spPr>
        <p:txBody>
          <a:bodyPr spcFirstLastPara="1" wrap="square" lIns="91425" tIns="91425" rIns="91425" bIns="91425" anchor="b" anchorCtr="0">
            <a:noAutofit/>
          </a:bodyPr>
          <a:lstStyle>
            <a:lvl1pPr lvl="0" algn="l">
              <a:spcBef>
                <a:spcPts val="0"/>
              </a:spcBef>
              <a:spcAft>
                <a:spcPts val="0"/>
              </a:spcAft>
              <a:buSzPts val="4200"/>
              <a:buNone/>
              <a:defRPr sz="4400">
                <a:solidFill>
                  <a:schemeClr val="tx1"/>
                </a:solidFill>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grpSp>
        <p:nvGrpSpPr>
          <p:cNvPr id="2" name="Group 1">
            <a:extLst>
              <a:ext uri="{FF2B5EF4-FFF2-40B4-BE49-F238E27FC236}">
                <a16:creationId xmlns:a16="http://schemas.microsoft.com/office/drawing/2014/main" id="{026150DF-CD87-E34B-8CBD-411EEBB05C5F}"/>
              </a:ext>
            </a:extLst>
          </p:cNvPr>
          <p:cNvGrpSpPr/>
          <p:nvPr userDrawn="1"/>
        </p:nvGrpSpPr>
        <p:grpSpPr>
          <a:xfrm>
            <a:off x="0" y="86933"/>
            <a:ext cx="4936168" cy="6655500"/>
            <a:chOff x="0" y="86933"/>
            <a:chExt cx="4936168" cy="6655500"/>
          </a:xfrm>
        </p:grpSpPr>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5746800" y="600667"/>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660858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1_Section title and description">
    <p:spTree>
      <p:nvGrpSpPr>
        <p:cNvPr id="1" name="Shape 438"/>
        <p:cNvGrpSpPr/>
        <p:nvPr/>
      </p:nvGrpSpPr>
      <p:grpSpPr>
        <a:xfrm>
          <a:off x="0" y="0"/>
          <a:ext cx="0" cy="0"/>
          <a:chOff x="0" y="0"/>
          <a:chExt cx="0" cy="0"/>
        </a:xfrm>
      </p:grpSpPr>
      <p:grpSp>
        <p:nvGrpSpPr>
          <p:cNvPr id="2" name="Group 1">
            <a:extLst>
              <a:ext uri="{FF2B5EF4-FFF2-40B4-BE49-F238E27FC236}">
                <a16:creationId xmlns:a16="http://schemas.microsoft.com/office/drawing/2014/main" id="{026150DF-CD87-E34B-8CBD-411EEBB05C5F}"/>
              </a:ext>
            </a:extLst>
          </p:cNvPr>
          <p:cNvGrpSpPr/>
          <p:nvPr userDrawn="1"/>
        </p:nvGrpSpPr>
        <p:grpSpPr>
          <a:xfrm flipH="1">
            <a:off x="7255832" y="202500"/>
            <a:ext cx="4936168" cy="6655500"/>
            <a:chOff x="0" y="86933"/>
            <a:chExt cx="4936168" cy="6655500"/>
          </a:xfrm>
        </p:grpSpPr>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708883" y="591313"/>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5" name="Google Shape;439;p9">
            <a:extLst>
              <a:ext uri="{FF2B5EF4-FFF2-40B4-BE49-F238E27FC236}">
                <a16:creationId xmlns:a16="http://schemas.microsoft.com/office/drawing/2014/main" id="{A8316A86-BD8C-BF4F-B5EB-0EFADBDB6BFD}"/>
              </a:ext>
            </a:extLst>
          </p:cNvPr>
          <p:cNvSpPr txBox="1">
            <a:spLocks noGrp="1"/>
          </p:cNvSpPr>
          <p:nvPr>
            <p:ph type="title"/>
          </p:nvPr>
        </p:nvSpPr>
        <p:spPr>
          <a:xfrm>
            <a:off x="6935023" y="2949698"/>
            <a:ext cx="4036694" cy="1573548"/>
          </a:xfrm>
          <a:prstGeom prst="rect">
            <a:avLst/>
          </a:prstGeom>
        </p:spPr>
        <p:txBody>
          <a:bodyPr spcFirstLastPara="1" wrap="square" lIns="91425" tIns="91425" rIns="91425" bIns="91425" anchor="b" anchorCtr="0">
            <a:noAutofit/>
          </a:bodyPr>
          <a:lstStyle>
            <a:lvl1pPr lvl="0" algn="r">
              <a:spcBef>
                <a:spcPts val="0"/>
              </a:spcBef>
              <a:spcAft>
                <a:spcPts val="0"/>
              </a:spcAft>
              <a:buSzPts val="4200"/>
              <a:buNone/>
              <a:defRPr sz="4400">
                <a:solidFill>
                  <a:schemeClr val="tx1"/>
                </a:solidFill>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spTree>
    <p:extLst>
      <p:ext uri="{BB962C8B-B14F-4D97-AF65-F5344CB8AC3E}">
        <p14:creationId xmlns:p14="http://schemas.microsoft.com/office/powerpoint/2010/main" val="33128528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reserve="1" userDrawn="1">
  <p:cSld name="1_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882535" y="1537517"/>
            <a:ext cx="10794732"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710212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reserve="1" userDrawn="1">
  <p:cSld name="1_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724207" y="1537517"/>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a:extLst>
              <a:ext uri="{FF2B5EF4-FFF2-40B4-BE49-F238E27FC236}">
                <a16:creationId xmlns:a16="http://schemas.microsoft.com/office/drawing/2014/main" id="{E27571DE-7590-074B-9CA4-97C1556B8564}"/>
              </a:ext>
            </a:extLst>
          </p:cNvPr>
          <p:cNvSpPr>
            <a:spLocks noGrp="1"/>
          </p:cNvSpPr>
          <p:nvPr>
            <p:ph sz="quarter" idx="11"/>
          </p:nvPr>
        </p:nvSpPr>
        <p:spPr>
          <a:xfrm>
            <a:off x="6140335" y="1522119"/>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8545740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hree columns of text" preserve="1" userDrawn="1">
  <p:cSld name="1_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6B70BBEB-3126-444C-8818-27F0463FC096}"/>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solidFill>
                  <a:schemeClr val="tx1"/>
                </a:solidFill>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solidFill>
                  <a:schemeClr val="tx1"/>
                </a:solidFill>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solidFill>
                  <a:schemeClr val="tx1"/>
                </a:solidFill>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solidFill>
                  <a:schemeClr val="tx1"/>
                </a:solidFill>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solidFill>
                  <a:schemeClr val="tx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727811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our columns of text" preserve="1" userDrawn="1">
  <p:cSld name="1_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607840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ix columns of text" preserve="1" userDrawn="1">
  <p:cSld name="1_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2964100" y="678880"/>
            <a:ext cx="6479100"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solidFill>
                  <a:schemeClr val="tx1"/>
                </a:solidFill>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1" name="Content Placeholder 2">
            <a:extLst>
              <a:ext uri="{FF2B5EF4-FFF2-40B4-BE49-F238E27FC236}">
                <a16:creationId xmlns:a16="http://schemas.microsoft.com/office/drawing/2014/main" id="{DB501989-1CC8-1049-B6F4-523B9534CED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524992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2" preserve="1" userDrawn="1">
  <p:cSld name="1_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solidFill>
                  <a:schemeClr val="tx1"/>
                </a:solidFill>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5F21D606-7811-6C4D-AB74-96BB7C03952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38931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ree columns of text 3" preserve="1" userDrawn="1">
  <p:cSld name="1_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1124997" y="451104"/>
            <a:ext cx="10122804"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solidFill>
                  <a:schemeClr val="tx1"/>
                </a:solidFill>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C20D5011-98C7-E44D-B0A2-48A1F4CDF5FD}"/>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04677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3" preserve="1"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1068767" y="451104"/>
            <a:ext cx="101793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1142" name="Google Shape;1142;p23"/>
          <p:cNvCxnSpPr/>
          <p:nvPr/>
        </p:nvCxnSpPr>
        <p:spPr>
          <a:xfrm rot="10800000">
            <a:off x="404000" y="4479167"/>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5776733"/>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400985" y="5557067"/>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98386" y="4299067"/>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10752367"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9378501" y="227834"/>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1677267" y="306200"/>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1320067"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10555134"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42988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3" preserve="1"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225919" y="451104"/>
            <a:ext cx="8225396"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1142" name="Google Shape;1142;p23"/>
          <p:cNvCxnSpPr>
            <a:cxnSpLocks/>
          </p:cNvCxnSpPr>
          <p:nvPr/>
        </p:nvCxnSpPr>
        <p:spPr>
          <a:xfrm rot="10800000">
            <a:off x="11752852" y="4673255"/>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a:cxnSpLocks/>
          </p:cNvCxnSpPr>
          <p:nvPr/>
        </p:nvCxnSpPr>
        <p:spPr>
          <a:xfrm rot="10800000" flipH="1">
            <a:off x="11348852" y="5970821"/>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11749837" y="5751155"/>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1547238" y="4493155"/>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455214"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a:cxnSpLocks/>
          </p:cNvCxnSpPr>
          <p:nvPr/>
        </p:nvCxnSpPr>
        <p:spPr>
          <a:xfrm flipH="1">
            <a:off x="1087586" y="343717"/>
            <a:ext cx="1274614" cy="76265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701186"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2167516" y="146057"/>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734752" y="536315"/>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268886"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503953"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3985277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3" preserve="1"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495932" y="1861431"/>
            <a:ext cx="5985268" cy="539778"/>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1156" name="Google Shape;1156;p23"/>
          <p:cNvCxnSpPr/>
          <p:nvPr/>
        </p:nvCxnSpPr>
        <p:spPr>
          <a:xfrm rot="10800000">
            <a:off x="-455214"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a:cxnSpLocks/>
          </p:cNvCxnSpPr>
          <p:nvPr/>
        </p:nvCxnSpPr>
        <p:spPr>
          <a:xfrm flipH="1">
            <a:off x="1087586" y="343717"/>
            <a:ext cx="1274614" cy="76265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701186"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2167516" y="146057"/>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734752" y="536315"/>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268886"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503953"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602629" y="2707740"/>
            <a:ext cx="5878572" cy="3173157"/>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 name="Group 1">
            <a:extLst>
              <a:ext uri="{FF2B5EF4-FFF2-40B4-BE49-F238E27FC236}">
                <a16:creationId xmlns:a16="http://schemas.microsoft.com/office/drawing/2014/main" id="{F90D5547-4919-A948-A6A3-F0BE2BBFA054}"/>
              </a:ext>
            </a:extLst>
          </p:cNvPr>
          <p:cNvGrpSpPr/>
          <p:nvPr userDrawn="1"/>
        </p:nvGrpSpPr>
        <p:grpSpPr>
          <a:xfrm>
            <a:off x="-419918" y="5729949"/>
            <a:ext cx="5564234" cy="1469167"/>
            <a:chOff x="-9156" y="5324733"/>
            <a:chExt cx="5564234" cy="1469167"/>
          </a:xfrm>
        </p:grpSpPr>
        <p:cxnSp>
          <p:nvCxnSpPr>
            <p:cNvPr id="46" name="Google Shape;774;p17">
              <a:extLst>
                <a:ext uri="{FF2B5EF4-FFF2-40B4-BE49-F238E27FC236}">
                  <a16:creationId xmlns:a16="http://schemas.microsoft.com/office/drawing/2014/main" id="{82014084-8661-D34A-95E4-C42FBA341813}"/>
                </a:ext>
              </a:extLst>
            </p:cNvPr>
            <p:cNvCxnSpPr/>
            <p:nvPr userDrawn="1"/>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47" name="Google Shape;775;p17">
              <a:extLst>
                <a:ext uri="{FF2B5EF4-FFF2-40B4-BE49-F238E27FC236}">
                  <a16:creationId xmlns:a16="http://schemas.microsoft.com/office/drawing/2014/main" id="{BDE6E323-69E2-5749-B81C-86C3BE4A760C}"/>
                </a:ext>
              </a:extLst>
            </p:cNvPr>
            <p:cNvCxnSpPr/>
            <p:nvPr userDrawn="1"/>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48" name="Google Shape;776;p17">
              <a:extLst>
                <a:ext uri="{FF2B5EF4-FFF2-40B4-BE49-F238E27FC236}">
                  <a16:creationId xmlns:a16="http://schemas.microsoft.com/office/drawing/2014/main" id="{23A56736-228F-2F48-A85A-F953422686DA}"/>
                </a:ext>
              </a:extLst>
            </p:cNvPr>
            <p:cNvCxnSpPr/>
            <p:nvPr userDrawn="1"/>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49" name="Google Shape;777;p17">
              <a:extLst>
                <a:ext uri="{FF2B5EF4-FFF2-40B4-BE49-F238E27FC236}">
                  <a16:creationId xmlns:a16="http://schemas.microsoft.com/office/drawing/2014/main" id="{43B3AE5A-BDEA-F44E-A600-123A92BCEFC4}"/>
                </a:ext>
              </a:extLst>
            </p:cNvPr>
            <p:cNvCxnSpPr/>
            <p:nvPr userDrawn="1"/>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50" name="Google Shape;778;p17">
              <a:extLst>
                <a:ext uri="{FF2B5EF4-FFF2-40B4-BE49-F238E27FC236}">
                  <a16:creationId xmlns:a16="http://schemas.microsoft.com/office/drawing/2014/main" id="{93DFFCDE-B5F5-0244-8DE2-7862EC11AF49}"/>
                </a:ext>
              </a:extLst>
            </p:cNvPr>
            <p:cNvGrpSpPr/>
            <p:nvPr userDrawn="1"/>
          </p:nvGrpSpPr>
          <p:grpSpPr>
            <a:xfrm flipH="1">
              <a:off x="1704444" y="6017433"/>
              <a:ext cx="775733" cy="776467"/>
              <a:chOff x="8064275" y="887850"/>
              <a:chExt cx="581800" cy="582350"/>
            </a:xfrm>
          </p:grpSpPr>
          <p:sp>
            <p:nvSpPr>
              <p:cNvPr id="51" name="Google Shape;779;p17">
                <a:extLst>
                  <a:ext uri="{FF2B5EF4-FFF2-40B4-BE49-F238E27FC236}">
                    <a16:creationId xmlns:a16="http://schemas.microsoft.com/office/drawing/2014/main" id="{5D41E9C7-C83B-BF4E-B477-D53C17B784CB}"/>
                  </a:ext>
                </a:extLst>
              </p:cNvPr>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 name="Google Shape;780;p17">
                <a:extLst>
                  <a:ext uri="{FF2B5EF4-FFF2-40B4-BE49-F238E27FC236}">
                    <a16:creationId xmlns:a16="http://schemas.microsoft.com/office/drawing/2014/main" id="{C44D2309-CEE5-8E43-ADC6-83C2A1C508E8}"/>
                  </a:ext>
                </a:extLst>
              </p:cNvPr>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 name="Google Shape;781;p17">
                <a:extLst>
                  <a:ext uri="{FF2B5EF4-FFF2-40B4-BE49-F238E27FC236}">
                    <a16:creationId xmlns:a16="http://schemas.microsoft.com/office/drawing/2014/main" id="{DA8A7FBB-E672-4542-986E-38F50E4678F2}"/>
                  </a:ext>
                </a:extLst>
              </p:cNvPr>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 name="Google Shape;782;p17">
                <a:extLst>
                  <a:ext uri="{FF2B5EF4-FFF2-40B4-BE49-F238E27FC236}">
                    <a16:creationId xmlns:a16="http://schemas.microsoft.com/office/drawing/2014/main" id="{2EC1772D-2341-964D-8F95-454899B504F6}"/>
                  </a:ext>
                </a:extLst>
              </p:cNvPr>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 name="Google Shape;783;p17">
                <a:extLst>
                  <a:ext uri="{FF2B5EF4-FFF2-40B4-BE49-F238E27FC236}">
                    <a16:creationId xmlns:a16="http://schemas.microsoft.com/office/drawing/2014/main" id="{81A765F7-8924-7D49-B59C-DE8A10A78920}"/>
                  </a:ext>
                </a:extLst>
              </p:cNvPr>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 name="Google Shape;784;p17">
                <a:extLst>
                  <a:ext uri="{FF2B5EF4-FFF2-40B4-BE49-F238E27FC236}">
                    <a16:creationId xmlns:a16="http://schemas.microsoft.com/office/drawing/2014/main" id="{390A3EC1-AE46-8B43-803E-3B6818F9765B}"/>
                  </a:ext>
                </a:extLst>
              </p:cNvPr>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 name="Google Shape;785;p17">
              <a:extLst>
                <a:ext uri="{FF2B5EF4-FFF2-40B4-BE49-F238E27FC236}">
                  <a16:creationId xmlns:a16="http://schemas.microsoft.com/office/drawing/2014/main" id="{506E9C2A-430B-7048-8035-2223C8EB8400}"/>
                </a:ext>
              </a:extLst>
            </p:cNvPr>
            <p:cNvGrpSpPr/>
            <p:nvPr userDrawn="1"/>
          </p:nvGrpSpPr>
          <p:grpSpPr>
            <a:xfrm flipH="1">
              <a:off x="3663478" y="5787285"/>
              <a:ext cx="389367" cy="390100"/>
              <a:chOff x="7353050" y="316275"/>
              <a:chExt cx="292025" cy="292575"/>
            </a:xfrm>
          </p:grpSpPr>
          <p:sp>
            <p:nvSpPr>
              <p:cNvPr id="58" name="Google Shape;786;p17">
                <a:extLst>
                  <a:ext uri="{FF2B5EF4-FFF2-40B4-BE49-F238E27FC236}">
                    <a16:creationId xmlns:a16="http://schemas.microsoft.com/office/drawing/2014/main" id="{8C24FF78-B78C-114A-B68E-2288973E14B6}"/>
                  </a:ext>
                </a:extLst>
              </p:cNvPr>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 name="Google Shape;787;p17">
                <a:extLst>
                  <a:ext uri="{FF2B5EF4-FFF2-40B4-BE49-F238E27FC236}">
                    <a16:creationId xmlns:a16="http://schemas.microsoft.com/office/drawing/2014/main" id="{23B5D158-D67C-7345-AEA6-55B9D1324A6B}"/>
                  </a:ext>
                </a:extLst>
              </p:cNvPr>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 name="Google Shape;788;p17">
                <a:extLst>
                  <a:ext uri="{FF2B5EF4-FFF2-40B4-BE49-F238E27FC236}">
                    <a16:creationId xmlns:a16="http://schemas.microsoft.com/office/drawing/2014/main" id="{69FDE8E8-013D-F941-8C29-8A431E524F63}"/>
                  </a:ext>
                </a:extLst>
              </p:cNvPr>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 name="Google Shape;789;p17">
                <a:extLst>
                  <a:ext uri="{FF2B5EF4-FFF2-40B4-BE49-F238E27FC236}">
                    <a16:creationId xmlns:a16="http://schemas.microsoft.com/office/drawing/2014/main" id="{2E7F58B1-8FAC-EA47-93B7-FDD4CC5D6C72}"/>
                  </a:ext>
                </a:extLst>
              </p:cNvPr>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2" name="Google Shape;790;p17">
              <a:extLst>
                <a:ext uri="{FF2B5EF4-FFF2-40B4-BE49-F238E27FC236}">
                  <a16:creationId xmlns:a16="http://schemas.microsoft.com/office/drawing/2014/main" id="{AFE4A81D-61FC-6B41-96AD-D8C77DBC708D}"/>
                </a:ext>
              </a:extLst>
            </p:cNvPr>
            <p:cNvGrpSpPr/>
            <p:nvPr userDrawn="1"/>
          </p:nvGrpSpPr>
          <p:grpSpPr>
            <a:xfrm flipH="1">
              <a:off x="228411" y="5753367"/>
              <a:ext cx="233333" cy="233333"/>
              <a:chOff x="8792300" y="321275"/>
              <a:chExt cx="175000" cy="175000"/>
            </a:xfrm>
          </p:grpSpPr>
          <p:sp>
            <p:nvSpPr>
              <p:cNvPr id="63" name="Google Shape;791;p17">
                <a:extLst>
                  <a:ext uri="{FF2B5EF4-FFF2-40B4-BE49-F238E27FC236}">
                    <a16:creationId xmlns:a16="http://schemas.microsoft.com/office/drawing/2014/main" id="{CE2986B7-2850-074C-B4B9-A65A80BE2657}"/>
                  </a:ext>
                </a:extLst>
              </p:cNvPr>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4" name="Google Shape;792;p17">
                <a:extLst>
                  <a:ext uri="{FF2B5EF4-FFF2-40B4-BE49-F238E27FC236}">
                    <a16:creationId xmlns:a16="http://schemas.microsoft.com/office/drawing/2014/main" id="{BC3CA169-03E1-564B-B645-6D7DC1D850BF}"/>
                  </a:ext>
                </a:extLst>
              </p:cNvPr>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 name="Google Shape;793;p17">
                <a:extLst>
                  <a:ext uri="{FF2B5EF4-FFF2-40B4-BE49-F238E27FC236}">
                    <a16:creationId xmlns:a16="http://schemas.microsoft.com/office/drawing/2014/main" id="{AD0B888F-9863-5A42-94BE-2C555A484669}"/>
                  </a:ext>
                </a:extLst>
              </p:cNvPr>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 name="Google Shape;794;p17">
                <a:extLst>
                  <a:ext uri="{FF2B5EF4-FFF2-40B4-BE49-F238E27FC236}">
                    <a16:creationId xmlns:a16="http://schemas.microsoft.com/office/drawing/2014/main" id="{C7E79EFA-EB16-B742-9A84-7EBA4FF1E0B8}"/>
                  </a:ext>
                </a:extLst>
              </p:cNvPr>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7" name="Google Shape;795;p17">
              <a:extLst>
                <a:ext uri="{FF2B5EF4-FFF2-40B4-BE49-F238E27FC236}">
                  <a16:creationId xmlns:a16="http://schemas.microsoft.com/office/drawing/2014/main" id="{8FC61AE5-68BA-7944-9BD1-0D3A10940D1C}"/>
                </a:ext>
              </a:extLst>
            </p:cNvPr>
            <p:cNvGrpSpPr/>
            <p:nvPr userDrawn="1"/>
          </p:nvGrpSpPr>
          <p:grpSpPr>
            <a:xfrm>
              <a:off x="5164263" y="6210067"/>
              <a:ext cx="390815" cy="391184"/>
              <a:chOff x="3164039" y="430875"/>
              <a:chExt cx="293111" cy="293388"/>
            </a:xfrm>
          </p:grpSpPr>
          <p:sp>
            <p:nvSpPr>
              <p:cNvPr id="68" name="Google Shape;796;p17">
                <a:extLst>
                  <a:ext uri="{FF2B5EF4-FFF2-40B4-BE49-F238E27FC236}">
                    <a16:creationId xmlns:a16="http://schemas.microsoft.com/office/drawing/2014/main" id="{52C9F7EA-8E2C-3B49-9BB8-EB01CF60B174}"/>
                  </a:ext>
                </a:extLst>
              </p:cNvPr>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 name="Google Shape;797;p17">
                <a:extLst>
                  <a:ext uri="{FF2B5EF4-FFF2-40B4-BE49-F238E27FC236}">
                    <a16:creationId xmlns:a16="http://schemas.microsoft.com/office/drawing/2014/main" id="{34B89050-E713-1A42-80B6-EDAE58AAF191}"/>
                  </a:ext>
                </a:extLst>
              </p:cNvPr>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 name="Google Shape;798;p17">
                <a:extLst>
                  <a:ext uri="{FF2B5EF4-FFF2-40B4-BE49-F238E27FC236}">
                    <a16:creationId xmlns:a16="http://schemas.microsoft.com/office/drawing/2014/main" id="{CC85B398-CE2E-3140-8E88-208B0C160B8E}"/>
                  </a:ext>
                </a:extLst>
              </p:cNvPr>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 name="Google Shape;799;p17">
                <a:extLst>
                  <a:ext uri="{FF2B5EF4-FFF2-40B4-BE49-F238E27FC236}">
                    <a16:creationId xmlns:a16="http://schemas.microsoft.com/office/drawing/2014/main" id="{9BB14083-8BBA-E641-9B32-8703FF1F23EB}"/>
                  </a:ext>
                </a:extLst>
              </p:cNvPr>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2" name="Google Shape;800;p17">
                <a:extLst>
                  <a:ext uri="{FF2B5EF4-FFF2-40B4-BE49-F238E27FC236}">
                    <a16:creationId xmlns:a16="http://schemas.microsoft.com/office/drawing/2014/main" id="{7CCFF4A2-4217-F64C-A34A-EBEB78F9C487}"/>
                  </a:ext>
                </a:extLst>
              </p:cNvPr>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3" name="Google Shape;801;p17">
                <a:extLst>
                  <a:ext uri="{FF2B5EF4-FFF2-40B4-BE49-F238E27FC236}">
                    <a16:creationId xmlns:a16="http://schemas.microsoft.com/office/drawing/2014/main" id="{40B0C848-C36F-594D-ACF0-0E6B7559D297}"/>
                  </a:ext>
                </a:extLst>
              </p:cNvPr>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4" name="Google Shape;802;p17">
              <a:extLst>
                <a:ext uri="{FF2B5EF4-FFF2-40B4-BE49-F238E27FC236}">
                  <a16:creationId xmlns:a16="http://schemas.microsoft.com/office/drawing/2014/main" id="{8014DBC3-77E6-114B-90EC-6F4051793534}"/>
                </a:ext>
              </a:extLst>
            </p:cNvPr>
            <p:cNvGrpSpPr/>
            <p:nvPr userDrawn="1"/>
          </p:nvGrpSpPr>
          <p:grpSpPr>
            <a:xfrm flipH="1">
              <a:off x="323027" y="5523233"/>
              <a:ext cx="233351" cy="36000"/>
              <a:chOff x="5662375" y="212375"/>
              <a:chExt cx="175013" cy="27000"/>
            </a:xfrm>
          </p:grpSpPr>
          <p:sp>
            <p:nvSpPr>
              <p:cNvPr id="75" name="Google Shape;803;p17">
                <a:extLst>
                  <a:ext uri="{FF2B5EF4-FFF2-40B4-BE49-F238E27FC236}">
                    <a16:creationId xmlns:a16="http://schemas.microsoft.com/office/drawing/2014/main" id="{B7ED38B5-2711-EA44-A307-C004FB53607E}"/>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6" name="Google Shape;804;p17">
                <a:extLst>
                  <a:ext uri="{FF2B5EF4-FFF2-40B4-BE49-F238E27FC236}">
                    <a16:creationId xmlns:a16="http://schemas.microsoft.com/office/drawing/2014/main" id="{7E22F5F6-1453-D648-82D9-C7B3F20469CE}"/>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7" name="Google Shape;805;p17">
                <a:extLst>
                  <a:ext uri="{FF2B5EF4-FFF2-40B4-BE49-F238E27FC236}">
                    <a16:creationId xmlns:a16="http://schemas.microsoft.com/office/drawing/2014/main" id="{DC509077-70DE-6742-B2C7-3EC64A013F2C}"/>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64793343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4" preserve="1" userDrawn="1">
  <p:cSld name="1_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solidFill>
                  <a:schemeClr val="tx1"/>
                </a:solidFill>
              </a:defRPr>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592270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4" preserve="1" userDrawn="1">
  <p:cSld name="1_Background 4">
    <p:spTree>
      <p:nvGrpSpPr>
        <p:cNvPr id="1" name="Shape 1478"/>
        <p:cNvGrpSpPr/>
        <p:nvPr/>
      </p:nvGrpSpPr>
      <p:grpSpPr>
        <a:xfrm>
          <a:off x="0" y="0"/>
          <a:ext cx="0" cy="0"/>
          <a:chOff x="0" y="0"/>
          <a:chExt cx="0" cy="0"/>
        </a:xfrm>
      </p:grpSpPr>
      <p:grpSp>
        <p:nvGrpSpPr>
          <p:cNvPr id="1479" name="Google Shape;1479;p30"/>
          <p:cNvGrpSpPr/>
          <p:nvPr/>
        </p:nvGrpSpPr>
        <p:grpSpPr>
          <a:xfrm flipH="1">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solidFill>
                  <a:schemeClr val="tx1"/>
                </a:solidFill>
              </a:defRPr>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706628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s of text" userDrawn="1">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40" name="Google Shape;640;p14"/>
          <p:cNvSpPr txBox="1">
            <a:spLocks noGrp="1"/>
          </p:cNvSpPr>
          <p:nvPr>
            <p:ph type="subTitle" idx="2"/>
          </p:nvPr>
        </p:nvSpPr>
        <p:spPr>
          <a:xfrm>
            <a:off x="1692212" y="2534456"/>
            <a:ext cx="2353200" cy="1232872"/>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43" name="Google Shape;643;p14"/>
          <p:cNvSpPr txBox="1">
            <a:spLocks noGrp="1"/>
          </p:cNvSpPr>
          <p:nvPr>
            <p:ph type="subTitle" idx="5"/>
          </p:nvPr>
        </p:nvSpPr>
        <p:spPr>
          <a:xfrm>
            <a:off x="1692212"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Google Shape;640;p14">
            <a:extLst>
              <a:ext uri="{FF2B5EF4-FFF2-40B4-BE49-F238E27FC236}">
                <a16:creationId xmlns:a16="http://schemas.microsoft.com/office/drawing/2014/main" id="{13DDA085-7AA0-144D-ADA3-469954596339}"/>
              </a:ext>
            </a:extLst>
          </p:cNvPr>
          <p:cNvSpPr txBox="1">
            <a:spLocks/>
          </p:cNvSpPr>
          <p:nvPr userDrawn="1"/>
        </p:nvSpPr>
        <p:spPr>
          <a:xfrm>
            <a:off x="5051108" y="2514600"/>
            <a:ext cx="2353200" cy="12328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dirty="0"/>
              <a:t>Click to edit Master subtitle style</a:t>
            </a:r>
          </a:p>
        </p:txBody>
      </p:sp>
      <p:sp>
        <p:nvSpPr>
          <p:cNvPr id="30" name="Google Shape;643;p14">
            <a:extLst>
              <a:ext uri="{FF2B5EF4-FFF2-40B4-BE49-F238E27FC236}">
                <a16:creationId xmlns:a16="http://schemas.microsoft.com/office/drawing/2014/main" id="{65A474EA-45BD-C647-B73D-32770835B10A}"/>
              </a:ext>
            </a:extLst>
          </p:cNvPr>
          <p:cNvSpPr txBox="1">
            <a:spLocks/>
          </p:cNvSpPr>
          <p:nvPr userDrawn="1"/>
        </p:nvSpPr>
        <p:spPr>
          <a:xfrm>
            <a:off x="5051108" y="3747472"/>
            <a:ext cx="2353200" cy="1438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dirty="0"/>
              <a:t>Click to edit Master subtitle style</a:t>
            </a:r>
          </a:p>
        </p:txBody>
      </p:sp>
      <p:sp>
        <p:nvSpPr>
          <p:cNvPr id="31" name="Google Shape;640;p14">
            <a:extLst>
              <a:ext uri="{FF2B5EF4-FFF2-40B4-BE49-F238E27FC236}">
                <a16:creationId xmlns:a16="http://schemas.microsoft.com/office/drawing/2014/main" id="{6899BF39-22AB-504A-AB27-12A4E699025B}"/>
              </a:ext>
            </a:extLst>
          </p:cNvPr>
          <p:cNvSpPr txBox="1">
            <a:spLocks/>
          </p:cNvSpPr>
          <p:nvPr userDrawn="1"/>
        </p:nvSpPr>
        <p:spPr>
          <a:xfrm>
            <a:off x="8404368" y="2514600"/>
            <a:ext cx="2353200" cy="12328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2" name="Google Shape;643;p14">
            <a:extLst>
              <a:ext uri="{FF2B5EF4-FFF2-40B4-BE49-F238E27FC236}">
                <a16:creationId xmlns:a16="http://schemas.microsoft.com/office/drawing/2014/main" id="{27E5C173-1FCB-FF4E-8665-E586675CDDE9}"/>
              </a:ext>
            </a:extLst>
          </p:cNvPr>
          <p:cNvSpPr txBox="1">
            <a:spLocks/>
          </p:cNvSpPr>
          <p:nvPr userDrawn="1"/>
        </p:nvSpPr>
        <p:spPr>
          <a:xfrm>
            <a:off x="8404368" y="3747472"/>
            <a:ext cx="2353200" cy="1438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p>
        </p:txBody>
      </p:sp>
    </p:spTree>
    <p:extLst>
      <p:ext uri="{BB962C8B-B14F-4D97-AF65-F5344CB8AC3E}">
        <p14:creationId xmlns:p14="http://schemas.microsoft.com/office/powerpoint/2010/main" val="2967147692"/>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7876032" y="475488"/>
            <a:ext cx="3486800" cy="1926336"/>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sz="4800">
                <a:solidFill>
                  <a:schemeClr val="tx1"/>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2218944" y="573024"/>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2218944" y="950976"/>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2218944" y="2011680"/>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2218944" y="2389632"/>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2218944" y="3450336"/>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2218944" y="3828288"/>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2218944" y="4888992"/>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2218944" y="5266944"/>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1085088" y="963168"/>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rPr dirty="0"/>
              <a:t>xx%</a:t>
            </a:r>
          </a:p>
        </p:txBody>
      </p:sp>
      <p:sp>
        <p:nvSpPr>
          <p:cNvPr id="634" name="Google Shape;634;p13"/>
          <p:cNvSpPr txBox="1">
            <a:spLocks noGrp="1"/>
          </p:cNvSpPr>
          <p:nvPr>
            <p:ph type="title" idx="13" hasCustomPrompt="1"/>
          </p:nvPr>
        </p:nvSpPr>
        <p:spPr>
          <a:xfrm>
            <a:off x="1085088" y="2401824"/>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t>xx%</a:t>
            </a:r>
          </a:p>
        </p:txBody>
      </p:sp>
      <p:sp>
        <p:nvSpPr>
          <p:cNvPr id="635" name="Google Shape;635;p13"/>
          <p:cNvSpPr txBox="1">
            <a:spLocks noGrp="1"/>
          </p:cNvSpPr>
          <p:nvPr>
            <p:ph type="title" idx="14" hasCustomPrompt="1"/>
          </p:nvPr>
        </p:nvSpPr>
        <p:spPr>
          <a:xfrm>
            <a:off x="1085088" y="3840480"/>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t>xx%</a:t>
            </a:r>
          </a:p>
        </p:txBody>
      </p:sp>
      <p:sp>
        <p:nvSpPr>
          <p:cNvPr id="636" name="Google Shape;636;p13"/>
          <p:cNvSpPr txBox="1">
            <a:spLocks noGrp="1"/>
          </p:cNvSpPr>
          <p:nvPr>
            <p:ph type="title" idx="15" hasCustomPrompt="1"/>
          </p:nvPr>
        </p:nvSpPr>
        <p:spPr>
          <a:xfrm>
            <a:off x="1085088" y="5279136"/>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t>xx%</a:t>
            </a:r>
          </a:p>
        </p:txBody>
      </p:sp>
      <p:cxnSp>
        <p:nvCxnSpPr>
          <p:cNvPr id="15" name="Google Shape;879;p18">
            <a:extLst>
              <a:ext uri="{FF2B5EF4-FFF2-40B4-BE49-F238E27FC236}">
                <a16:creationId xmlns:a16="http://schemas.microsoft.com/office/drawing/2014/main" id="{6BDAA660-CBDC-4B4B-9A5E-299AB5EFC48D}"/>
              </a:ext>
            </a:extLst>
          </p:cNvPr>
          <p:cNvCxnSpPr/>
          <p:nvPr userDrawn="1"/>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16" name="Google Shape;880;p18">
            <a:extLst>
              <a:ext uri="{FF2B5EF4-FFF2-40B4-BE49-F238E27FC236}">
                <a16:creationId xmlns:a16="http://schemas.microsoft.com/office/drawing/2014/main" id="{B96679A7-503B-054E-A639-DE0691AD9661}"/>
              </a:ext>
            </a:extLst>
          </p:cNvPr>
          <p:cNvCxnSpPr/>
          <p:nvPr userDrawn="1"/>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17" name="Google Shape;881;p18">
            <a:extLst>
              <a:ext uri="{FF2B5EF4-FFF2-40B4-BE49-F238E27FC236}">
                <a16:creationId xmlns:a16="http://schemas.microsoft.com/office/drawing/2014/main" id="{E036B840-9CD1-EE47-9F4A-4D1622362358}"/>
              </a:ext>
            </a:extLst>
          </p:cNvPr>
          <p:cNvCxnSpPr/>
          <p:nvPr userDrawn="1"/>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18" name="Google Shape;882;p18">
            <a:extLst>
              <a:ext uri="{FF2B5EF4-FFF2-40B4-BE49-F238E27FC236}">
                <a16:creationId xmlns:a16="http://schemas.microsoft.com/office/drawing/2014/main" id="{B8AA4CFA-B484-5747-BC18-57C5B09352F2}"/>
              </a:ext>
            </a:extLst>
          </p:cNvPr>
          <p:cNvCxnSpPr/>
          <p:nvPr userDrawn="1"/>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19" name="Google Shape;883;p18">
            <a:extLst>
              <a:ext uri="{FF2B5EF4-FFF2-40B4-BE49-F238E27FC236}">
                <a16:creationId xmlns:a16="http://schemas.microsoft.com/office/drawing/2014/main" id="{82D22DE8-7234-CF4D-B444-EAE2DA2E97C8}"/>
              </a:ext>
            </a:extLst>
          </p:cNvPr>
          <p:cNvGrpSpPr/>
          <p:nvPr userDrawn="1"/>
        </p:nvGrpSpPr>
        <p:grpSpPr>
          <a:xfrm>
            <a:off x="9705272" y="6017433"/>
            <a:ext cx="775733" cy="776467"/>
            <a:chOff x="8064275" y="887850"/>
            <a:chExt cx="581800" cy="582350"/>
          </a:xfrm>
        </p:grpSpPr>
        <p:sp>
          <p:nvSpPr>
            <p:cNvPr id="20" name="Google Shape;884;p18">
              <a:extLst>
                <a:ext uri="{FF2B5EF4-FFF2-40B4-BE49-F238E27FC236}">
                  <a16:creationId xmlns:a16="http://schemas.microsoft.com/office/drawing/2014/main" id="{2617845C-4FBA-C942-85D8-4649ED0690EA}"/>
                </a:ext>
              </a:extLst>
            </p:cNvPr>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 name="Google Shape;885;p18">
              <a:extLst>
                <a:ext uri="{FF2B5EF4-FFF2-40B4-BE49-F238E27FC236}">
                  <a16:creationId xmlns:a16="http://schemas.microsoft.com/office/drawing/2014/main" id="{3529E3D0-B43B-6B42-9CCD-752E1735266F}"/>
                </a:ext>
              </a:extLst>
            </p:cNvPr>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886;p18">
              <a:extLst>
                <a:ext uri="{FF2B5EF4-FFF2-40B4-BE49-F238E27FC236}">
                  <a16:creationId xmlns:a16="http://schemas.microsoft.com/office/drawing/2014/main" id="{DC058B55-5B08-1F42-924C-C4A55A4FC9E4}"/>
                </a:ext>
              </a:extLst>
            </p:cNvPr>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887;p18">
              <a:extLst>
                <a:ext uri="{FF2B5EF4-FFF2-40B4-BE49-F238E27FC236}">
                  <a16:creationId xmlns:a16="http://schemas.microsoft.com/office/drawing/2014/main" id="{EA2FC25B-5B56-D94D-84F0-E1D002FA46CC}"/>
                </a:ext>
              </a:extLst>
            </p:cNvPr>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888;p18">
              <a:extLst>
                <a:ext uri="{FF2B5EF4-FFF2-40B4-BE49-F238E27FC236}">
                  <a16:creationId xmlns:a16="http://schemas.microsoft.com/office/drawing/2014/main" id="{894FDE9B-1CA0-A24D-8183-74698E1B69E2}"/>
                </a:ext>
              </a:extLst>
            </p:cNvPr>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 name="Google Shape;889;p18">
              <a:extLst>
                <a:ext uri="{FF2B5EF4-FFF2-40B4-BE49-F238E27FC236}">
                  <a16:creationId xmlns:a16="http://schemas.microsoft.com/office/drawing/2014/main" id="{0340EDF7-F006-F245-AA0E-51F18F2C12CE}"/>
                </a:ext>
              </a:extLst>
            </p:cNvPr>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6" name="Google Shape;890;p18">
            <a:extLst>
              <a:ext uri="{FF2B5EF4-FFF2-40B4-BE49-F238E27FC236}">
                <a16:creationId xmlns:a16="http://schemas.microsoft.com/office/drawing/2014/main" id="{FC35D45B-EB38-3043-9780-04E4C385BB09}"/>
              </a:ext>
            </a:extLst>
          </p:cNvPr>
          <p:cNvGrpSpPr/>
          <p:nvPr userDrawn="1"/>
        </p:nvGrpSpPr>
        <p:grpSpPr>
          <a:xfrm>
            <a:off x="8132606" y="5787285"/>
            <a:ext cx="389367" cy="390100"/>
            <a:chOff x="7353050" y="316275"/>
            <a:chExt cx="292025" cy="292575"/>
          </a:xfrm>
        </p:grpSpPr>
        <p:sp>
          <p:nvSpPr>
            <p:cNvPr id="27" name="Google Shape;891;p18">
              <a:extLst>
                <a:ext uri="{FF2B5EF4-FFF2-40B4-BE49-F238E27FC236}">
                  <a16:creationId xmlns:a16="http://schemas.microsoft.com/office/drawing/2014/main" id="{8DFBAB59-8FD2-D546-A06B-8E235A8CAE0A}"/>
                </a:ext>
              </a:extLst>
            </p:cNvPr>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 name="Google Shape;892;p18">
              <a:extLst>
                <a:ext uri="{FF2B5EF4-FFF2-40B4-BE49-F238E27FC236}">
                  <a16:creationId xmlns:a16="http://schemas.microsoft.com/office/drawing/2014/main" id="{8A746FB2-E622-744D-B171-1EB1047373EE}"/>
                </a:ext>
              </a:extLst>
            </p:cNvPr>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 name="Google Shape;893;p18">
              <a:extLst>
                <a:ext uri="{FF2B5EF4-FFF2-40B4-BE49-F238E27FC236}">
                  <a16:creationId xmlns:a16="http://schemas.microsoft.com/office/drawing/2014/main" id="{23B1F1A0-B7C8-F047-A4A6-82955BE57511}"/>
                </a:ext>
              </a:extLst>
            </p:cNvPr>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 name="Google Shape;894;p18">
              <a:extLst>
                <a:ext uri="{FF2B5EF4-FFF2-40B4-BE49-F238E27FC236}">
                  <a16:creationId xmlns:a16="http://schemas.microsoft.com/office/drawing/2014/main" id="{4700231A-0B50-2D4E-BC95-82BBC501B1F4}"/>
                </a:ext>
              </a:extLst>
            </p:cNvPr>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1" name="Google Shape;895;p18">
            <a:extLst>
              <a:ext uri="{FF2B5EF4-FFF2-40B4-BE49-F238E27FC236}">
                <a16:creationId xmlns:a16="http://schemas.microsoft.com/office/drawing/2014/main" id="{8940375A-4DA0-CE47-A8BA-7462F10317CF}"/>
              </a:ext>
            </a:extLst>
          </p:cNvPr>
          <p:cNvGrpSpPr/>
          <p:nvPr userDrawn="1"/>
        </p:nvGrpSpPr>
        <p:grpSpPr>
          <a:xfrm>
            <a:off x="11723706" y="5753367"/>
            <a:ext cx="233333" cy="233333"/>
            <a:chOff x="8792300" y="321275"/>
            <a:chExt cx="175000" cy="175000"/>
          </a:xfrm>
        </p:grpSpPr>
        <p:sp>
          <p:nvSpPr>
            <p:cNvPr id="32" name="Google Shape;896;p18">
              <a:extLst>
                <a:ext uri="{FF2B5EF4-FFF2-40B4-BE49-F238E27FC236}">
                  <a16:creationId xmlns:a16="http://schemas.microsoft.com/office/drawing/2014/main" id="{BFD11928-E7AB-E44E-B4A7-7D52A99EE4D8}"/>
                </a:ext>
              </a:extLst>
            </p:cNvPr>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897;p18">
              <a:extLst>
                <a:ext uri="{FF2B5EF4-FFF2-40B4-BE49-F238E27FC236}">
                  <a16:creationId xmlns:a16="http://schemas.microsoft.com/office/drawing/2014/main" id="{3FFDF4B9-B68D-C24E-8883-F6DA4D1DEE30}"/>
                </a:ext>
              </a:extLst>
            </p:cNvPr>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898;p18">
              <a:extLst>
                <a:ext uri="{FF2B5EF4-FFF2-40B4-BE49-F238E27FC236}">
                  <a16:creationId xmlns:a16="http://schemas.microsoft.com/office/drawing/2014/main" id="{4BC6AA50-3F75-9143-8C61-E368558BC31A}"/>
                </a:ext>
              </a:extLst>
            </p:cNvPr>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 name="Google Shape;899;p18">
              <a:extLst>
                <a:ext uri="{FF2B5EF4-FFF2-40B4-BE49-F238E27FC236}">
                  <a16:creationId xmlns:a16="http://schemas.microsoft.com/office/drawing/2014/main" id="{C7B07930-DB47-904D-B460-2BA4C45B4F35}"/>
                </a:ext>
              </a:extLst>
            </p:cNvPr>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6" name="Google Shape;900;p18">
            <a:extLst>
              <a:ext uri="{FF2B5EF4-FFF2-40B4-BE49-F238E27FC236}">
                <a16:creationId xmlns:a16="http://schemas.microsoft.com/office/drawing/2014/main" id="{58E34E00-7F71-5E47-A4AD-55CA3DB50FA3}"/>
              </a:ext>
            </a:extLst>
          </p:cNvPr>
          <p:cNvGrpSpPr/>
          <p:nvPr userDrawn="1"/>
        </p:nvGrpSpPr>
        <p:grpSpPr>
          <a:xfrm flipH="1">
            <a:off x="6630373" y="6210067"/>
            <a:ext cx="390815" cy="391184"/>
            <a:chOff x="3164039" y="430875"/>
            <a:chExt cx="293111" cy="293388"/>
          </a:xfrm>
        </p:grpSpPr>
        <p:sp>
          <p:nvSpPr>
            <p:cNvPr id="37" name="Google Shape;901;p18">
              <a:extLst>
                <a:ext uri="{FF2B5EF4-FFF2-40B4-BE49-F238E27FC236}">
                  <a16:creationId xmlns:a16="http://schemas.microsoft.com/office/drawing/2014/main" id="{B6E23A6F-80E5-F346-999A-99DE668905C3}"/>
                </a:ext>
              </a:extLst>
            </p:cNvPr>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902;p18">
              <a:extLst>
                <a:ext uri="{FF2B5EF4-FFF2-40B4-BE49-F238E27FC236}">
                  <a16:creationId xmlns:a16="http://schemas.microsoft.com/office/drawing/2014/main" id="{4DA34E66-154D-AC40-81E7-4BDCDE892C8A}"/>
                </a:ext>
              </a:extLst>
            </p:cNvPr>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9" name="Google Shape;903;p18">
              <a:extLst>
                <a:ext uri="{FF2B5EF4-FFF2-40B4-BE49-F238E27FC236}">
                  <a16:creationId xmlns:a16="http://schemas.microsoft.com/office/drawing/2014/main" id="{8CB160D4-6DA5-3749-AF37-C8570EA112F4}"/>
                </a:ext>
              </a:extLst>
            </p:cNvPr>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0" name="Google Shape;904;p18">
              <a:extLst>
                <a:ext uri="{FF2B5EF4-FFF2-40B4-BE49-F238E27FC236}">
                  <a16:creationId xmlns:a16="http://schemas.microsoft.com/office/drawing/2014/main" id="{0E41DD9F-6955-F746-81CE-CF646BB52B5C}"/>
                </a:ext>
              </a:extLst>
            </p:cNvPr>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905;p18">
              <a:extLst>
                <a:ext uri="{FF2B5EF4-FFF2-40B4-BE49-F238E27FC236}">
                  <a16:creationId xmlns:a16="http://schemas.microsoft.com/office/drawing/2014/main" id="{BBF67493-870C-C34C-9F76-A2C97237AD75}"/>
                </a:ext>
              </a:extLst>
            </p:cNvPr>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906;p18">
              <a:extLst>
                <a:ext uri="{FF2B5EF4-FFF2-40B4-BE49-F238E27FC236}">
                  <a16:creationId xmlns:a16="http://schemas.microsoft.com/office/drawing/2014/main" id="{C7640115-7C06-E94E-98F1-F4B4D51B4E74}"/>
                </a:ext>
              </a:extLst>
            </p:cNvPr>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3" name="Google Shape;907;p18">
            <a:extLst>
              <a:ext uri="{FF2B5EF4-FFF2-40B4-BE49-F238E27FC236}">
                <a16:creationId xmlns:a16="http://schemas.microsoft.com/office/drawing/2014/main" id="{1EF8E5C3-6146-994A-BEC4-F8A4AEF0B3EC}"/>
              </a:ext>
            </a:extLst>
          </p:cNvPr>
          <p:cNvGrpSpPr/>
          <p:nvPr userDrawn="1"/>
        </p:nvGrpSpPr>
        <p:grpSpPr>
          <a:xfrm>
            <a:off x="11629073" y="5523233"/>
            <a:ext cx="233351" cy="36000"/>
            <a:chOff x="5662375" y="212375"/>
            <a:chExt cx="175013" cy="27000"/>
          </a:xfrm>
        </p:grpSpPr>
        <p:sp>
          <p:nvSpPr>
            <p:cNvPr id="44" name="Google Shape;908;p18">
              <a:extLst>
                <a:ext uri="{FF2B5EF4-FFF2-40B4-BE49-F238E27FC236}">
                  <a16:creationId xmlns:a16="http://schemas.microsoft.com/office/drawing/2014/main" id="{5ECC0619-1CFF-B247-B953-57493D3BF042}"/>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 name="Google Shape;909;p18">
              <a:extLst>
                <a:ext uri="{FF2B5EF4-FFF2-40B4-BE49-F238E27FC236}">
                  <a16:creationId xmlns:a16="http://schemas.microsoft.com/office/drawing/2014/main" id="{E7F5FF34-3F50-B94E-97D4-228CF28EAF16}"/>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 name="Google Shape;910;p18">
              <a:extLst>
                <a:ext uri="{FF2B5EF4-FFF2-40B4-BE49-F238E27FC236}">
                  <a16:creationId xmlns:a16="http://schemas.microsoft.com/office/drawing/2014/main" id="{9A07FB06-638D-2C45-B2C9-7E54862B14E3}"/>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847903836"/>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Four columns of text" userDrawn="1">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224536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Highlighted numbers" userDrawn="1">
  <p:cSld name="Highlighted numbers">
    <p:spTree>
      <p:nvGrpSpPr>
        <p:cNvPr id="1" name="Shape 985"/>
        <p:cNvGrpSpPr/>
        <p:nvPr/>
      </p:nvGrpSpPr>
      <p:grpSpPr>
        <a:xfrm>
          <a:off x="0" y="0"/>
          <a:ext cx="0" cy="0"/>
          <a:chOff x="0" y="0"/>
          <a:chExt cx="0" cy="0"/>
        </a:xfrm>
      </p:grpSpPr>
      <p:cxnSp>
        <p:nvCxnSpPr>
          <p:cNvPr id="992" name="Google Shape;992;p20"/>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9876444" y="1713233"/>
            <a:ext cx="775733" cy="776467"/>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3" name="Google Shape;1003;p20"/>
          <p:cNvGrpSpPr/>
          <p:nvPr/>
        </p:nvGrpSpPr>
        <p:grpSpPr>
          <a:xfrm rot="5400000" flipH="1">
            <a:off x="10492961" y="3672267"/>
            <a:ext cx="389367" cy="390100"/>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8" name="Google Shape;1008;p20"/>
          <p:cNvGrpSpPr/>
          <p:nvPr/>
        </p:nvGrpSpPr>
        <p:grpSpPr>
          <a:xfrm rot="5400000" flipH="1">
            <a:off x="10683278" y="237567"/>
            <a:ext cx="233333" cy="233333"/>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13" name="Google Shape;1013;p20"/>
          <p:cNvGrpSpPr/>
          <p:nvPr/>
        </p:nvGrpSpPr>
        <p:grpSpPr>
          <a:xfrm rot="5400000">
            <a:off x="10068911" y="5173235"/>
            <a:ext cx="390815" cy="391184"/>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20" name="Google Shape;1020;p20"/>
          <p:cNvGrpSpPr/>
          <p:nvPr/>
        </p:nvGrpSpPr>
        <p:grpSpPr>
          <a:xfrm rot="5400000" flipH="1">
            <a:off x="11012070" y="430859"/>
            <a:ext cx="233351" cy="36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024" name="Google Shape;1024;p20"/>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828634" y="5416033"/>
            <a:ext cx="775733" cy="776467"/>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4" name="Google Shape;1034;p20"/>
          <p:cNvGrpSpPr/>
          <p:nvPr/>
        </p:nvGrpSpPr>
        <p:grpSpPr>
          <a:xfrm rot="5400000">
            <a:off x="1977101" y="4467734"/>
            <a:ext cx="389367" cy="390100"/>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9" name="Google Shape;1039;p20"/>
          <p:cNvGrpSpPr/>
          <p:nvPr/>
        </p:nvGrpSpPr>
        <p:grpSpPr>
          <a:xfrm rot="5400000">
            <a:off x="2126834" y="6387100"/>
            <a:ext cx="233333" cy="233333"/>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044" name="Google Shape;1044;p20"/>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5" name="Google Shape;1045;p20"/>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6" name="Google Shape;1046;p20"/>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7" name="Google Shape;1047;p20"/>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8" name="Google Shape;1048;p20"/>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9" name="Google Shape;1049;p20"/>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050" name="Google Shape;1050;p20"/>
          <p:cNvGrpSpPr/>
          <p:nvPr/>
        </p:nvGrpSpPr>
        <p:grpSpPr>
          <a:xfrm rot="5400000">
            <a:off x="2268159" y="2020508"/>
            <a:ext cx="233351" cy="36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4" name="Google Shape;1054;p20"/>
          <p:cNvGrpSpPr/>
          <p:nvPr/>
        </p:nvGrpSpPr>
        <p:grpSpPr>
          <a:xfrm rot="5400000">
            <a:off x="2426026" y="6082775"/>
            <a:ext cx="233351" cy="36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8" name="Google Shape;1058;p20"/>
          <p:cNvGrpSpPr/>
          <p:nvPr/>
        </p:nvGrpSpPr>
        <p:grpSpPr>
          <a:xfrm rot="5400000">
            <a:off x="544793" y="5521041"/>
            <a:ext cx="233351" cy="36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755692674"/>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ree columns of text 3" userDrawn="1">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1524001" y="451104"/>
            <a:ext cx="9692899"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solidFill>
                  <a:schemeClr val="tx1"/>
                </a:solidFill>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grpSp>
        <p:nvGrpSpPr>
          <p:cNvPr id="1064" name="Google Shape;1064;p21"/>
          <p:cNvGrpSpPr/>
          <p:nvPr/>
        </p:nvGrpSpPr>
        <p:grpSpPr>
          <a:xfrm flipH="1">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89410010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ree columns of text 4" userDrawn="1">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787267" y="5787467"/>
            <a:ext cx="893600" cy="564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944233" y="457033"/>
            <a:ext cx="6303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solidFill>
                  <a:schemeClr val="tx1"/>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dirty="0"/>
              <a:t>Click to edit Master title style</a:t>
            </a:r>
            <a:endParaRPr dirty="0"/>
          </a:p>
        </p:txBody>
      </p:sp>
      <p:cxnSp>
        <p:nvCxnSpPr>
          <p:cNvPr id="1093" name="Google Shape;1093;p22"/>
          <p:cNvCxnSpPr/>
          <p:nvPr/>
        </p:nvCxnSpPr>
        <p:spPr>
          <a:xfrm rot="10800000" flipH="1">
            <a:off x="0" y="5776733"/>
            <a:ext cx="787600" cy="8852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575634" y="5578367"/>
            <a:ext cx="389367" cy="390100"/>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99" name="Google Shape;1099;p22"/>
          <p:cNvGrpSpPr/>
          <p:nvPr/>
        </p:nvGrpSpPr>
        <p:grpSpPr>
          <a:xfrm>
            <a:off x="1434386" y="6139567"/>
            <a:ext cx="390815" cy="391184"/>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06" name="Google Shape;1106;p22"/>
          <p:cNvCxnSpPr/>
          <p:nvPr/>
        </p:nvCxnSpPr>
        <p:spPr>
          <a:xfrm rot="10800000">
            <a:off x="9595967" y="393467"/>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11138767" y="-88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10752367" y="702567"/>
            <a:ext cx="775733" cy="776467"/>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15" name="Google Shape;1115;p22"/>
          <p:cNvGrpSpPr/>
          <p:nvPr/>
        </p:nvGrpSpPr>
        <p:grpSpPr>
          <a:xfrm>
            <a:off x="9378501" y="227834"/>
            <a:ext cx="389367" cy="390100"/>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0" name="Google Shape;1120;p22"/>
          <p:cNvGrpSpPr/>
          <p:nvPr/>
        </p:nvGrpSpPr>
        <p:grpSpPr>
          <a:xfrm>
            <a:off x="11677267" y="306200"/>
            <a:ext cx="233333" cy="233333"/>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5" name="Google Shape;1125;p22"/>
          <p:cNvGrpSpPr/>
          <p:nvPr/>
        </p:nvGrpSpPr>
        <p:grpSpPr>
          <a:xfrm>
            <a:off x="11320067" y="227833"/>
            <a:ext cx="233351" cy="36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59169413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1209040834"/>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577134" y="0"/>
            <a:ext cx="11037733" cy="68876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222597057"/>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55006438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692092" y="1662467"/>
            <a:ext cx="4133198"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2000">
                <a:solidFill>
                  <a:schemeClr val="dk2"/>
                </a:solidFill>
                <a:latin typeface="Calibri" panose="020F0502020204030204" pitchFamily="34" charset="0"/>
                <a:ea typeface="Calibri" panose="020F0502020204030204" pitchFamily="34" charset="0"/>
                <a:cs typeface="Calibri" panose="020F0502020204030204" pitchFamily="34" charset="0"/>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dirty="0"/>
              <a:t>Click to edit Master text styles</a:t>
            </a:r>
          </a:p>
        </p:txBody>
      </p:sp>
      <p:sp>
        <p:nvSpPr>
          <p:cNvPr id="1621" name="Google Shape;1621;p32"/>
          <p:cNvSpPr txBox="1">
            <a:spLocks noGrp="1"/>
          </p:cNvSpPr>
          <p:nvPr>
            <p:ph type="body" idx="2"/>
          </p:nvPr>
        </p:nvSpPr>
        <p:spPr>
          <a:xfrm>
            <a:off x="6170617" y="1662467"/>
            <a:ext cx="4133200"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2000">
                <a:solidFill>
                  <a:schemeClr val="dk2"/>
                </a:solidFill>
                <a:latin typeface="Calibri" panose="020F0502020204030204" pitchFamily="34" charset="0"/>
                <a:ea typeface="Calibri" panose="020F0502020204030204" pitchFamily="34" charset="0"/>
                <a:cs typeface="Calibri" panose="020F0502020204030204" pitchFamily="34" charset="0"/>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1692091" y="451104"/>
            <a:ext cx="8671103"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810940719"/>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reserve="1" userDrawn="1">
  <p:cSld name="1_Title and two columns 1">
    <p:spTree>
      <p:nvGrpSpPr>
        <p:cNvPr id="1" name="Shape 1619"/>
        <p:cNvGrpSpPr/>
        <p:nvPr/>
      </p:nvGrpSpPr>
      <p:grpSpPr>
        <a:xfrm>
          <a:off x="0" y="0"/>
          <a:ext cx="0" cy="0"/>
          <a:chOff x="0" y="0"/>
          <a:chExt cx="0" cy="0"/>
        </a:xfrm>
      </p:grpSpPr>
      <p:sp>
        <p:nvSpPr>
          <p:cNvPr id="1622" name="Google Shape;1622;p32"/>
          <p:cNvSpPr txBox="1">
            <a:spLocks noGrp="1"/>
          </p:cNvSpPr>
          <p:nvPr>
            <p:ph type="title"/>
          </p:nvPr>
        </p:nvSpPr>
        <p:spPr>
          <a:xfrm>
            <a:off x="1507349" y="451104"/>
            <a:ext cx="9383101"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solidFill>
                  <a:schemeClr val="tx1"/>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4" name="Content Placeholder 2">
            <a:extLst>
              <a:ext uri="{FF2B5EF4-FFF2-40B4-BE49-F238E27FC236}">
                <a16:creationId xmlns:a16="http://schemas.microsoft.com/office/drawing/2014/main" id="{57229365-A095-8143-BC80-3B545AE69BFF}"/>
              </a:ext>
            </a:extLst>
          </p:cNvPr>
          <p:cNvSpPr>
            <a:spLocks noGrp="1"/>
          </p:cNvSpPr>
          <p:nvPr>
            <p:ph sz="quarter" idx="10"/>
          </p:nvPr>
        </p:nvSpPr>
        <p:spPr>
          <a:xfrm>
            <a:off x="1524000" y="1612628"/>
            <a:ext cx="4474558"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Content Placeholder 2">
            <a:extLst>
              <a:ext uri="{FF2B5EF4-FFF2-40B4-BE49-F238E27FC236}">
                <a16:creationId xmlns:a16="http://schemas.microsoft.com/office/drawing/2014/main" id="{898A937C-CD73-F142-8B2B-F42D88FC8D40}"/>
              </a:ext>
            </a:extLst>
          </p:cNvPr>
          <p:cNvSpPr>
            <a:spLocks noGrp="1"/>
          </p:cNvSpPr>
          <p:nvPr>
            <p:ph sz="quarter" idx="11"/>
          </p:nvPr>
        </p:nvSpPr>
        <p:spPr>
          <a:xfrm>
            <a:off x="6342792" y="1611679"/>
            <a:ext cx="4541287"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07935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anks" userDrawn="1">
  <p:cSld name="1_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510125" y="489333"/>
            <a:ext cx="7171751" cy="791952"/>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267">
                <a:solidFill>
                  <a:schemeClr val="tx1"/>
                </a:solidFill>
              </a:defRPr>
            </a:lvl1pPr>
            <a:lvl2pPr lvl="1">
              <a:spcBef>
                <a:spcPts val="0"/>
              </a:spcBef>
              <a:spcAft>
                <a:spcPts val="0"/>
              </a:spcAft>
              <a:buNone/>
              <a:defRPr sz="6400"/>
            </a:lvl2pPr>
            <a:lvl3pPr lvl="2">
              <a:spcBef>
                <a:spcPts val="0"/>
              </a:spcBef>
              <a:spcAft>
                <a:spcPts val="0"/>
              </a:spcAft>
              <a:buNone/>
              <a:defRPr sz="6400"/>
            </a:lvl3pPr>
            <a:lvl4pPr lvl="3">
              <a:spcBef>
                <a:spcPts val="0"/>
              </a:spcBef>
              <a:spcAft>
                <a:spcPts val="0"/>
              </a:spcAft>
              <a:buNone/>
              <a:defRPr sz="6400"/>
            </a:lvl4pPr>
            <a:lvl5pPr lvl="4">
              <a:spcBef>
                <a:spcPts val="0"/>
              </a:spcBef>
              <a:spcAft>
                <a:spcPts val="0"/>
              </a:spcAft>
              <a:buNone/>
              <a:defRPr sz="6400"/>
            </a:lvl5pPr>
            <a:lvl6pPr lvl="5">
              <a:spcBef>
                <a:spcPts val="0"/>
              </a:spcBef>
              <a:spcAft>
                <a:spcPts val="0"/>
              </a:spcAft>
              <a:buNone/>
              <a:defRPr sz="6400"/>
            </a:lvl6pPr>
            <a:lvl7pPr lvl="6">
              <a:spcBef>
                <a:spcPts val="0"/>
              </a:spcBef>
              <a:spcAft>
                <a:spcPts val="0"/>
              </a:spcAft>
              <a:buNone/>
              <a:defRPr sz="6400"/>
            </a:lvl7pPr>
            <a:lvl8pPr lvl="7">
              <a:spcBef>
                <a:spcPts val="0"/>
              </a:spcBef>
              <a:spcAft>
                <a:spcPts val="0"/>
              </a:spcAft>
              <a:buNone/>
              <a:defRPr sz="6400"/>
            </a:lvl8pPr>
            <a:lvl9pPr lvl="8">
              <a:spcBef>
                <a:spcPts val="0"/>
              </a:spcBef>
              <a:spcAft>
                <a:spcPts val="0"/>
              </a:spcAft>
              <a:buNone/>
              <a:defRPr sz="6400"/>
            </a:lvl9pPr>
          </a:lstStyle>
          <a:p>
            <a:r>
              <a:rPr lang="en-US" dirty="0"/>
              <a:t>Click to edit Master title style</a:t>
            </a:r>
            <a:endParaRPr dirty="0"/>
          </a:p>
        </p:txBody>
      </p:sp>
      <p:cxnSp>
        <p:nvCxnSpPr>
          <p:cNvPr id="915" name="Google Shape;915;p19"/>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9876444" y="1713233"/>
            <a:ext cx="775733" cy="776467"/>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26" name="Google Shape;926;p19"/>
          <p:cNvGrpSpPr/>
          <p:nvPr/>
        </p:nvGrpSpPr>
        <p:grpSpPr>
          <a:xfrm rot="5400000" flipH="1">
            <a:off x="10492961" y="3672267"/>
            <a:ext cx="389367" cy="390100"/>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1" name="Google Shape;931;p19"/>
          <p:cNvGrpSpPr/>
          <p:nvPr/>
        </p:nvGrpSpPr>
        <p:grpSpPr>
          <a:xfrm rot="5400000" flipH="1">
            <a:off x="10683278" y="237567"/>
            <a:ext cx="233333" cy="233333"/>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6" name="Google Shape;936;p19"/>
          <p:cNvGrpSpPr/>
          <p:nvPr/>
        </p:nvGrpSpPr>
        <p:grpSpPr>
          <a:xfrm rot="5400000">
            <a:off x="10068911" y="5173235"/>
            <a:ext cx="390815" cy="391184"/>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43" name="Google Shape;943;p19"/>
          <p:cNvGrpSpPr/>
          <p:nvPr/>
        </p:nvGrpSpPr>
        <p:grpSpPr>
          <a:xfrm rot="5400000" flipH="1">
            <a:off x="11012070" y="430859"/>
            <a:ext cx="233351" cy="36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947" name="Google Shape;947;p19"/>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828634" y="5416033"/>
            <a:ext cx="775733" cy="776467"/>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57" name="Google Shape;957;p19"/>
          <p:cNvGrpSpPr/>
          <p:nvPr/>
        </p:nvGrpSpPr>
        <p:grpSpPr>
          <a:xfrm rot="5400000">
            <a:off x="1977101" y="4467734"/>
            <a:ext cx="389367" cy="390100"/>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62" name="Google Shape;962;p19"/>
          <p:cNvGrpSpPr/>
          <p:nvPr/>
        </p:nvGrpSpPr>
        <p:grpSpPr>
          <a:xfrm rot="5400000">
            <a:off x="2126834" y="6387100"/>
            <a:ext cx="233333" cy="233333"/>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967" name="Google Shape;967;p19"/>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8" name="Google Shape;968;p19"/>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9" name="Google Shape;969;p19"/>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0" name="Google Shape;970;p19"/>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1" name="Google Shape;971;p19"/>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2" name="Google Shape;972;p19"/>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973" name="Google Shape;973;p19"/>
          <p:cNvGrpSpPr/>
          <p:nvPr/>
        </p:nvGrpSpPr>
        <p:grpSpPr>
          <a:xfrm rot="5400000">
            <a:off x="2268159" y="2020508"/>
            <a:ext cx="233351" cy="36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77" name="Google Shape;977;p19"/>
          <p:cNvGrpSpPr/>
          <p:nvPr/>
        </p:nvGrpSpPr>
        <p:grpSpPr>
          <a:xfrm rot="5400000">
            <a:off x="2426026" y="6082775"/>
            <a:ext cx="233351" cy="36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81" name="Google Shape;981;p19"/>
          <p:cNvGrpSpPr/>
          <p:nvPr/>
        </p:nvGrpSpPr>
        <p:grpSpPr>
          <a:xfrm rot="5400000">
            <a:off x="544793" y="5521041"/>
            <a:ext cx="233351" cy="36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4" name="Text Placeholder 2">
            <a:extLst>
              <a:ext uri="{FF2B5EF4-FFF2-40B4-BE49-F238E27FC236}">
                <a16:creationId xmlns:a16="http://schemas.microsoft.com/office/drawing/2014/main" id="{7F6F4B44-3F0F-B040-A26D-E22F61BC6DB1}"/>
              </a:ext>
            </a:extLst>
          </p:cNvPr>
          <p:cNvSpPr>
            <a:spLocks noGrp="1"/>
          </p:cNvSpPr>
          <p:nvPr>
            <p:ph type="body" sz="quarter" idx="10"/>
          </p:nvPr>
        </p:nvSpPr>
        <p:spPr>
          <a:xfrm>
            <a:off x="2566669" y="1653399"/>
            <a:ext cx="7025929" cy="4838419"/>
          </a:xfrm>
          <a:prstGeom prst="rect">
            <a:avLst/>
          </a:prstGeom>
        </p:spPr>
        <p:txBody>
          <a:bodyPr/>
          <a:lstStyle>
            <a:lvl1pPr marL="302676" indent="-302676">
              <a:buFont typeface="Arial" panose="020B0604020202020204" pitchFamily="34" charset="0"/>
              <a:buChar char="•"/>
              <a:tabLst/>
              <a:defRPr sz="2133">
                <a:latin typeface="Calibri" panose="020F0502020204030204" pitchFamily="34" charset="0"/>
                <a:cs typeface="Calibri" panose="020F0502020204030204" pitchFamily="34" charset="0"/>
              </a:defRPr>
            </a:lvl1pPr>
            <a:lvl2pPr marL="592652" indent="-289977">
              <a:buFont typeface="Arial" panose="020B0604020202020204" pitchFamily="34" charset="0"/>
              <a:buChar char="•"/>
              <a:tabLst/>
              <a:defRPr sz="2133">
                <a:latin typeface="Calibri" panose="020F0502020204030204" pitchFamily="34" charset="0"/>
                <a:cs typeface="Calibri" panose="020F0502020204030204" pitchFamily="34" charset="0"/>
              </a:defRPr>
            </a:lvl2pPr>
            <a:lvl3pPr marL="838179" indent="-245527">
              <a:buFont typeface="Arial" panose="020B0604020202020204" pitchFamily="34" charset="0"/>
              <a:buChar char="•"/>
              <a:tabLst/>
              <a:defRPr sz="2133">
                <a:latin typeface="Calibri" panose="020F0502020204030204" pitchFamily="34" charset="0"/>
                <a:cs typeface="Calibri" panose="020F0502020204030204" pitchFamily="34" charset="0"/>
              </a:defRPr>
            </a:lvl3pPr>
            <a:lvl4pPr marL="1068891" indent="-230712">
              <a:buFont typeface="Arial" panose="020B0604020202020204" pitchFamily="34" charset="0"/>
              <a:buChar char="•"/>
              <a:tabLst/>
              <a:defRPr sz="2133">
                <a:latin typeface="Calibri" panose="020F0502020204030204" pitchFamily="34" charset="0"/>
                <a:cs typeface="Calibri" panose="020F0502020204030204" pitchFamily="34" charset="0"/>
              </a:defRPr>
            </a:lvl4pPr>
            <a:lvl5pPr marL="1316534" indent="-249760">
              <a:buFont typeface="Arial" panose="020B0604020202020204" pitchFamily="34" charset="0"/>
              <a:buChar char="•"/>
              <a:tabLst/>
              <a:defRPr sz="2133">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4024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4415B403-1245-4A40-8467-5A79D7452635}"/>
              </a:ext>
            </a:extLst>
          </p:cNvPr>
          <p:cNvSpPr>
            <a:spLocks noGrp="1"/>
          </p:cNvSpPr>
          <p:nvPr>
            <p:ph type="sldNum" sz="quarter" idx="4"/>
          </p:nvPr>
        </p:nvSpPr>
        <p:spPr>
          <a:xfrm>
            <a:off x="11684000" y="6557964"/>
            <a:ext cx="609600" cy="452437"/>
          </a:xfrm>
          <a:prstGeom prst="rect">
            <a:avLst/>
          </a:prstGeom>
        </p:spPr>
        <p:txBody>
          <a:bodyPr vert="horz" lIns="91440" tIns="45720" rIns="91440" bIns="45720" rtlCol="0" anchor="ctr"/>
          <a:lstStyle>
            <a:lvl1pPr algn="r">
              <a:defRPr sz="1400">
                <a:solidFill>
                  <a:schemeClr val="bg2"/>
                </a:solidFill>
                <a:latin typeface="+mn-lt"/>
              </a:defRPr>
            </a:lvl1pPr>
          </a:lstStyle>
          <a:p>
            <a:fld id="{EBE3AD81-3AD4-9C46-856E-C08CF1183C60}" type="slidenum">
              <a:rPr lang="en-US" smtClean="0"/>
              <a:pPr/>
              <a:t>‹#›</a:t>
            </a:fld>
            <a:endParaRPr lang="en-US"/>
          </a:p>
        </p:txBody>
      </p:sp>
    </p:spTree>
    <p:extLst>
      <p:ext uri="{BB962C8B-B14F-4D97-AF65-F5344CB8AC3E}">
        <p14:creationId xmlns:p14="http://schemas.microsoft.com/office/powerpoint/2010/main" val="6387094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678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2167" y="228600"/>
            <a:ext cx="11387667" cy="1143000"/>
          </a:xfrm>
        </p:spPr>
        <p:txBody>
          <a:bodyPr/>
          <a:lstStyle/>
          <a:p>
            <a:r>
              <a:rPr lang="en-US"/>
              <a:t>Click to edit Master title style</a:t>
            </a:r>
          </a:p>
        </p:txBody>
      </p:sp>
      <p:sp>
        <p:nvSpPr>
          <p:cNvPr id="5" name="Rectangle 154"/>
          <p:cNvSpPr>
            <a:spLocks noGrp="1" noChangeArrowheads="1"/>
          </p:cNvSpPr>
          <p:nvPr>
            <p:ph type="dt" sz="half" idx="10"/>
          </p:nvPr>
        </p:nvSpPr>
        <p:spPr>
          <a:xfrm>
            <a:off x="402167" y="6245225"/>
            <a:ext cx="3052233" cy="476250"/>
          </a:xfrm>
          <a:prstGeom prst="rect">
            <a:avLst/>
          </a:prstGeom>
          <a:ln/>
        </p:spPr>
        <p:txBody>
          <a:bodyPr/>
          <a:lstStyle>
            <a:lvl1pPr>
              <a:defRPr/>
            </a:lvl1pPr>
          </a:lstStyle>
          <a:p>
            <a:pPr>
              <a:defRPr/>
            </a:pPr>
            <a:r>
              <a:rPr lang="id-ID"/>
              <a:t>18-02-2010</a:t>
            </a:r>
            <a:endParaRPr lang="en-US"/>
          </a:p>
        </p:txBody>
      </p:sp>
      <p:sp>
        <p:nvSpPr>
          <p:cNvPr id="6" name="Rectangle 15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r>
              <a:rPr lang="en-US"/>
              <a:t>Konsep IFRS</a:t>
            </a:r>
          </a:p>
        </p:txBody>
      </p:sp>
      <p:sp>
        <p:nvSpPr>
          <p:cNvPr id="7" name="Rectangle 156"/>
          <p:cNvSpPr>
            <a:spLocks noGrp="1" noChangeArrowheads="1"/>
          </p:cNvSpPr>
          <p:nvPr>
            <p:ph type="sldNum" sz="quarter" idx="12"/>
          </p:nvPr>
        </p:nvSpPr>
        <p:spPr>
          <a:xfrm>
            <a:off x="10930467" y="6426197"/>
            <a:ext cx="1244600" cy="486231"/>
          </a:xfrm>
          <a:ln/>
        </p:spPr>
        <p:txBody>
          <a:bodyPr/>
          <a:lstStyle>
            <a:lvl1pPr>
              <a:defRPr>
                <a:solidFill>
                  <a:schemeClr val="tx1"/>
                </a:solidFill>
              </a:defRPr>
            </a:lvl1pPr>
          </a:lstStyle>
          <a:p>
            <a:pPr>
              <a:defRPr/>
            </a:pPr>
            <a:endParaRPr lang="en-US" dirty="0">
              <a:solidFill>
                <a:schemeClr val="tx1"/>
              </a:solidFill>
            </a:endParaRPr>
          </a:p>
        </p:txBody>
      </p:sp>
    </p:spTree>
    <p:extLst>
      <p:ext uri="{BB962C8B-B14F-4D97-AF65-F5344CB8AC3E}">
        <p14:creationId xmlns:p14="http://schemas.microsoft.com/office/powerpoint/2010/main" val="36548547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sp>
        <p:nvSpPr>
          <p:cNvPr id="1550" name="Google Shape;1550;p31"/>
          <p:cNvSpPr txBox="1">
            <a:spLocks noGrp="1"/>
          </p:cNvSpPr>
          <p:nvPr>
            <p:ph type="title"/>
          </p:nvPr>
        </p:nvSpPr>
        <p:spPr>
          <a:xfrm>
            <a:off x="3780730" y="1801594"/>
            <a:ext cx="5206000" cy="2781929"/>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4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US" dirty="0"/>
              <a:t>Click to edit Master title style</a:t>
            </a:r>
            <a:endParaRPr dirty="0"/>
          </a:p>
        </p:txBody>
      </p:sp>
      <p:sp>
        <p:nvSpPr>
          <p:cNvPr id="1618" name="Google Shape;1618;p31"/>
          <p:cNvSpPr txBox="1">
            <a:spLocks noGrp="1"/>
          </p:cNvSpPr>
          <p:nvPr>
            <p:ph type="subTitle" idx="1"/>
          </p:nvPr>
        </p:nvSpPr>
        <p:spPr>
          <a:xfrm>
            <a:off x="3818108" y="4137763"/>
            <a:ext cx="5242013"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254907818"/>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225425" indent="9525">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marL="228600" indent="-228600">
              <a:spcBef>
                <a:spcPts val="600"/>
              </a:spcBef>
              <a:defRPr sz="2000"/>
            </a:lvl1pPr>
            <a:lvl2pPr marL="579438" indent="-230188">
              <a:spcBef>
                <a:spcPts val="600"/>
              </a:spcBef>
              <a:defRPr sz="1800"/>
            </a:lvl2pPr>
            <a:lvl3pPr marL="912813" indent="-228600">
              <a:spcBef>
                <a:spcPts val="600"/>
              </a:spcBef>
              <a:defRPr/>
            </a:lvl3pPr>
            <a:lvl4pPr marL="1263650" indent="-228600">
              <a:spcBef>
                <a:spcPts val="600"/>
              </a:spcBef>
              <a:defRPr sz="1800"/>
            </a:lvl4pPr>
            <a:lvl5pPr marL="1600200" indent="-228600">
              <a:spcBef>
                <a:spcPts val="600"/>
              </a:spcBef>
              <a:defRPr sz="18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Rectangle 4"/>
          <p:cNvSpPr>
            <a:spLocks noGrp="1" noChangeArrowheads="1"/>
          </p:cNvSpPr>
          <p:nvPr>
            <p:ph type="dt" sz="half" idx="10"/>
          </p:nvPr>
        </p:nvSpPr>
        <p:spPr>
          <a:xfrm>
            <a:off x="9144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5" name="Rectangle 5"/>
          <p:cNvSpPr>
            <a:spLocks noGrp="1" noChangeArrowheads="1"/>
          </p:cNvSpPr>
          <p:nvPr>
            <p:ph type="ftr" sz="quarter" idx="11"/>
          </p:nvPr>
        </p:nvSpPr>
        <p:spPr>
          <a:xfrm>
            <a:off x="4165600" y="6248400"/>
            <a:ext cx="38608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6" name="Rectangle 6"/>
          <p:cNvSpPr>
            <a:spLocks noGrp="1" noChangeArrowheads="1"/>
          </p:cNvSpPr>
          <p:nvPr>
            <p:ph type="sldNum" sz="quarter" idx="12"/>
          </p:nvPr>
        </p:nvSpPr>
        <p:spPr>
          <a:xfrm>
            <a:off x="81280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fld id="{77F2261C-A3A6-49AD-9868-D49A006EF5B8}" type="slidenum">
              <a:rPr lang="en-US" altLang="en-US"/>
              <a:pPr>
                <a:defRPr/>
              </a:pPr>
              <a:t>‹#›</a:t>
            </a:fld>
            <a:endParaRPr lang="en-US" altLang="en-US"/>
          </a:p>
        </p:txBody>
      </p:sp>
    </p:spTree>
    <p:extLst>
      <p:ext uri="{BB962C8B-B14F-4D97-AF65-F5344CB8AC3E}">
        <p14:creationId xmlns:p14="http://schemas.microsoft.com/office/powerpoint/2010/main" val="3140911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userDrawn="1">
  <p:cSld name="Title only">
    <p:spTree>
      <p:nvGrpSpPr>
        <p:cNvPr id="1" name="Shape 242"/>
        <p:cNvGrpSpPr/>
        <p:nvPr/>
      </p:nvGrpSpPr>
      <p:grpSpPr>
        <a:xfrm>
          <a:off x="0" y="0"/>
          <a:ext cx="0" cy="0"/>
          <a:chOff x="0" y="0"/>
          <a:chExt cx="0" cy="0"/>
        </a:xfrm>
      </p:grpSpPr>
      <p:grpSp>
        <p:nvGrpSpPr>
          <p:cNvPr id="244" name="Google Shape;244;p6"/>
          <p:cNvGrpSpPr/>
          <p:nvPr/>
        </p:nvGrpSpPr>
        <p:grpSpPr>
          <a:xfrm>
            <a:off x="577134" y="0"/>
            <a:ext cx="11037733" cy="68876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9057103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15"/>
          <p:cNvGrpSpPr>
            <a:grpSpLocks/>
          </p:cNvGrpSpPr>
          <p:nvPr userDrawn="1"/>
        </p:nvGrpSpPr>
        <p:grpSpPr bwMode="auto">
          <a:xfrm>
            <a:off x="0" y="2362200"/>
            <a:ext cx="12192000" cy="368300"/>
            <a:chOff x="0" y="4572000"/>
            <a:chExt cx="9144000" cy="368702"/>
          </a:xfrm>
        </p:grpSpPr>
        <p:sp>
          <p:nvSpPr>
            <p:cNvPr id="5" name="Rectangle 9"/>
            <p:cNvSpPr>
              <a:spLocks noChangeArrowheads="1"/>
            </p:cNvSpPr>
            <p:nvPr userDrawn="1"/>
          </p:nvSpPr>
          <p:spPr bwMode="auto">
            <a:xfrm rot="5400000">
              <a:off x="4540215" y="214547"/>
              <a:ext cx="63569" cy="9144000"/>
            </a:xfrm>
            <a:prstGeom prst="rect">
              <a:avLst/>
            </a:prstGeom>
            <a:solidFill>
              <a:schemeClr val="tx2">
                <a:lumMod val="60000"/>
                <a:lumOff val="40000"/>
              </a:schemeClr>
            </a:solidFill>
            <a:ln w="9525">
              <a:noFill/>
              <a:miter lim="800000"/>
              <a:headEnd/>
              <a:tailEnd/>
            </a:ln>
            <a:effectLst/>
          </p:spPr>
          <p:txBody>
            <a:bodyPr wrap="none" anchor="ctr"/>
            <a:lstStyle/>
            <a:p>
              <a:pPr algn="ctr">
                <a:defRPr/>
              </a:pPr>
              <a:endParaRPr lang="en-US" sz="3600" dirty="0"/>
            </a:p>
          </p:txBody>
        </p:sp>
        <p:sp>
          <p:nvSpPr>
            <p:cNvPr id="6" name="Rectangle 9"/>
            <p:cNvSpPr>
              <a:spLocks noChangeArrowheads="1"/>
            </p:cNvSpPr>
            <p:nvPr userDrawn="1"/>
          </p:nvSpPr>
          <p:spPr bwMode="auto">
            <a:xfrm rot="5400000">
              <a:off x="4539420" y="275733"/>
              <a:ext cx="65158" cy="9144000"/>
            </a:xfrm>
            <a:prstGeom prst="rect">
              <a:avLst/>
            </a:prstGeom>
            <a:solidFill>
              <a:schemeClr val="tx2">
                <a:lumMod val="40000"/>
                <a:lumOff val="60000"/>
              </a:schemeClr>
            </a:solidFill>
            <a:ln w="9525">
              <a:noFill/>
              <a:miter lim="800000"/>
              <a:headEnd/>
              <a:tailEnd/>
            </a:ln>
            <a:effectLst/>
          </p:spPr>
          <p:txBody>
            <a:bodyPr wrap="none" anchor="ctr"/>
            <a:lstStyle/>
            <a:p>
              <a:pPr algn="ctr">
                <a:defRPr/>
              </a:pPr>
              <a:endParaRPr lang="en-US" sz="3600" dirty="0"/>
            </a:p>
          </p:txBody>
        </p:sp>
        <p:sp>
          <p:nvSpPr>
            <p:cNvPr id="7" name="Rectangle 9"/>
            <p:cNvSpPr>
              <a:spLocks noChangeArrowheads="1"/>
            </p:cNvSpPr>
            <p:nvPr/>
          </p:nvSpPr>
          <p:spPr bwMode="auto">
            <a:xfrm rot="5400000">
              <a:off x="4540215" y="31785"/>
              <a:ext cx="63569" cy="9144000"/>
            </a:xfrm>
            <a:prstGeom prst="rect">
              <a:avLst/>
            </a:prstGeom>
            <a:solidFill>
              <a:schemeClr val="tx1">
                <a:lumMod val="50000"/>
              </a:schemeClr>
            </a:solidFill>
            <a:ln w="9525">
              <a:noFill/>
              <a:miter lim="800000"/>
              <a:headEnd/>
              <a:tailEnd/>
            </a:ln>
            <a:effectLst/>
          </p:spPr>
          <p:txBody>
            <a:bodyPr wrap="none" anchor="ctr"/>
            <a:lstStyle/>
            <a:p>
              <a:pPr algn="ctr">
                <a:defRPr/>
              </a:pPr>
              <a:endParaRPr lang="en-US" sz="3600" dirty="0"/>
            </a:p>
          </p:txBody>
        </p:sp>
        <p:sp>
          <p:nvSpPr>
            <p:cNvPr id="8" name="Rectangle 9"/>
            <p:cNvSpPr>
              <a:spLocks noChangeArrowheads="1"/>
            </p:cNvSpPr>
            <p:nvPr/>
          </p:nvSpPr>
          <p:spPr bwMode="auto">
            <a:xfrm rot="5400000">
              <a:off x="4540215" y="336917"/>
              <a:ext cx="63569" cy="9144000"/>
            </a:xfrm>
            <a:prstGeom prst="rect">
              <a:avLst/>
            </a:prstGeom>
            <a:solidFill>
              <a:schemeClr val="tx2">
                <a:lumMod val="20000"/>
                <a:lumOff val="80000"/>
              </a:schemeClr>
            </a:solidFill>
            <a:ln w="9525">
              <a:noFill/>
              <a:miter lim="800000"/>
              <a:headEnd/>
              <a:tailEnd/>
            </a:ln>
            <a:effectLst/>
          </p:spPr>
          <p:txBody>
            <a:bodyPr wrap="none" anchor="ctr"/>
            <a:lstStyle/>
            <a:p>
              <a:pPr algn="ctr">
                <a:defRPr/>
              </a:pPr>
              <a:endParaRPr lang="en-US" sz="3600" dirty="0"/>
            </a:p>
          </p:txBody>
        </p:sp>
        <p:sp>
          <p:nvSpPr>
            <p:cNvPr id="9" name="Rectangle 9"/>
            <p:cNvSpPr>
              <a:spLocks noChangeArrowheads="1"/>
            </p:cNvSpPr>
            <p:nvPr userDrawn="1"/>
          </p:nvSpPr>
          <p:spPr bwMode="auto">
            <a:xfrm rot="5400000">
              <a:off x="4539420" y="92970"/>
              <a:ext cx="65159" cy="9144000"/>
            </a:xfrm>
            <a:prstGeom prst="rect">
              <a:avLst/>
            </a:prstGeom>
            <a:solidFill>
              <a:schemeClr val="tx2">
                <a:lumMod val="50000"/>
              </a:schemeClr>
            </a:solidFill>
            <a:ln w="9525">
              <a:noFill/>
              <a:miter lim="800000"/>
              <a:headEnd/>
              <a:tailEnd/>
            </a:ln>
            <a:effectLst/>
          </p:spPr>
          <p:txBody>
            <a:bodyPr wrap="none" anchor="ctr"/>
            <a:lstStyle/>
            <a:p>
              <a:pPr algn="ctr">
                <a:defRPr/>
              </a:pPr>
              <a:endParaRPr lang="en-US" sz="3600" dirty="0"/>
            </a:p>
          </p:txBody>
        </p:sp>
        <p:sp>
          <p:nvSpPr>
            <p:cNvPr id="10" name="Rectangle 9"/>
            <p:cNvSpPr>
              <a:spLocks noChangeArrowheads="1"/>
            </p:cNvSpPr>
            <p:nvPr userDrawn="1"/>
          </p:nvSpPr>
          <p:spPr bwMode="auto">
            <a:xfrm rot="5400000">
              <a:off x="4540215" y="154156"/>
              <a:ext cx="63569" cy="9144000"/>
            </a:xfrm>
            <a:prstGeom prst="rect">
              <a:avLst/>
            </a:prstGeom>
            <a:solidFill>
              <a:srgbClr val="3333CC"/>
            </a:solidFill>
            <a:ln w="9525">
              <a:noFill/>
              <a:miter lim="800000"/>
              <a:headEnd/>
              <a:tailEnd/>
            </a:ln>
            <a:effectLst/>
          </p:spPr>
          <p:txBody>
            <a:bodyPr wrap="none" anchor="ctr"/>
            <a:lstStyle/>
            <a:p>
              <a:pPr algn="ctr">
                <a:defRPr/>
              </a:pPr>
              <a:endParaRPr lang="en-US" sz="3600" dirty="0"/>
            </a:p>
          </p:txBody>
        </p:sp>
      </p:grpSp>
      <p:sp>
        <p:nvSpPr>
          <p:cNvPr id="11" name="Rectangle 11"/>
          <p:cNvSpPr>
            <a:spLocks noChangeArrowheads="1"/>
          </p:cNvSpPr>
          <p:nvPr userDrawn="1"/>
        </p:nvSpPr>
        <p:spPr bwMode="auto">
          <a:xfrm>
            <a:off x="7112637" y="6613526"/>
            <a:ext cx="4409862" cy="246863"/>
          </a:xfrm>
          <a:prstGeom prst="rect">
            <a:avLst/>
          </a:prstGeom>
          <a:noFill/>
          <a:ln>
            <a:noFill/>
          </a:ln>
          <a:effectLst/>
        </p:spPr>
        <p:txBody>
          <a:bodyPr wrap="none" lIns="92075" tIns="46038" rIns="92075" bIns="46038">
            <a:spAutoFit/>
          </a:bodyPr>
          <a:lstStyle/>
          <a:p>
            <a:pPr algn="ctr" eaLnBrk="0" hangingPunct="0">
              <a:defRPr/>
            </a:pPr>
            <a:r>
              <a:rPr lang="en-US" sz="1000" b="1" i="1" dirty="0"/>
              <a:t>Copyright © 2013 by The McGraw-Hill Companies, Inc. All rights reserved.</a:t>
            </a:r>
          </a:p>
        </p:txBody>
      </p:sp>
      <p:sp>
        <p:nvSpPr>
          <p:cNvPr id="12" name="Rectangle 13"/>
          <p:cNvSpPr>
            <a:spLocks noChangeArrowheads="1"/>
          </p:cNvSpPr>
          <p:nvPr userDrawn="1"/>
        </p:nvSpPr>
        <p:spPr bwMode="auto">
          <a:xfrm>
            <a:off x="271627" y="6607176"/>
            <a:ext cx="1279196" cy="246863"/>
          </a:xfrm>
          <a:prstGeom prst="rect">
            <a:avLst/>
          </a:prstGeom>
          <a:noFill/>
          <a:ln>
            <a:noFill/>
          </a:ln>
          <a:effectLst/>
        </p:spPr>
        <p:txBody>
          <a:bodyPr wrap="none" lIns="92075" tIns="46038" rIns="92075" bIns="46038">
            <a:spAutoFit/>
          </a:bodyPr>
          <a:lstStyle/>
          <a:p>
            <a:pPr algn="ctr" eaLnBrk="0" hangingPunct="0">
              <a:defRPr/>
            </a:pPr>
            <a:r>
              <a:rPr lang="en-US" sz="1000" b="1" i="1" dirty="0"/>
              <a:t>McGraw-Hill/Irwin</a:t>
            </a:r>
          </a:p>
        </p:txBody>
      </p:sp>
      <p:pic>
        <p:nvPicPr>
          <p:cNvPr id="14" name="Picture 3" descr="C:\Users\Ben\Downloads\Christensen10e14mb_nm3.jpg"/>
          <p:cNvPicPr>
            <a:picLocks noChangeAspect="1" noChangeArrowheads="1"/>
          </p:cNvPicPr>
          <p:nvPr userDrawn="1"/>
        </p:nvPicPr>
        <p:blipFill>
          <a:blip r:embed="rId2"/>
          <a:srcRect/>
          <a:stretch>
            <a:fillRect/>
          </a:stretch>
        </p:blipFill>
        <p:spPr bwMode="auto">
          <a:xfrm>
            <a:off x="9061451" y="228600"/>
            <a:ext cx="2825749" cy="2743200"/>
          </a:xfrm>
          <a:prstGeom prst="rect">
            <a:avLst/>
          </a:prstGeom>
          <a:noFill/>
          <a:ln w="9525">
            <a:noFill/>
            <a:miter lim="800000"/>
            <a:headEnd/>
            <a:tailEnd/>
          </a:ln>
        </p:spPr>
      </p:pic>
      <p:sp>
        <p:nvSpPr>
          <p:cNvPr id="181253" name="Rectangle 5"/>
          <p:cNvSpPr>
            <a:spLocks noGrp="1" noChangeArrowheads="1"/>
          </p:cNvSpPr>
          <p:nvPr>
            <p:ph type="subTitle" idx="1"/>
          </p:nvPr>
        </p:nvSpPr>
        <p:spPr>
          <a:xfrm>
            <a:off x="1320800" y="1371600"/>
            <a:ext cx="9347200" cy="838200"/>
          </a:xfrm>
          <a:noFill/>
        </p:spPr>
        <p:txBody>
          <a:bodyPr anchor="ctr"/>
          <a:lstStyle>
            <a:lvl1pPr marL="0" indent="0" algn="l">
              <a:buFont typeface="Wingdings" pitchFamily="2" charset="2"/>
              <a:buNone/>
              <a:defRPr sz="5400" b="1">
                <a:solidFill>
                  <a:schemeClr val="accent4">
                    <a:lumMod val="75000"/>
                  </a:schemeClr>
                </a:solidFill>
                <a:effectLst>
                  <a:outerShdw blurRad="38100" dist="38100" dir="2700000" algn="tl">
                    <a:srgbClr val="000000">
                      <a:alpha val="43137"/>
                    </a:srgbClr>
                  </a:outerShdw>
                </a:effectLst>
              </a:defRPr>
            </a:lvl1pPr>
          </a:lstStyle>
          <a:p>
            <a:endParaRPr lang="zh-CN" altLang="en-US" dirty="0"/>
          </a:p>
        </p:txBody>
      </p:sp>
      <p:sp>
        <p:nvSpPr>
          <p:cNvPr id="13" name="Title 5"/>
          <p:cNvSpPr>
            <a:spLocks noGrp="1"/>
          </p:cNvSpPr>
          <p:nvPr>
            <p:ph type="ctrTitle"/>
          </p:nvPr>
        </p:nvSpPr>
        <p:spPr>
          <a:xfrm>
            <a:off x="2133600" y="3276600"/>
            <a:ext cx="7823200" cy="2971800"/>
          </a:xfrm>
          <a:ln>
            <a:solidFill>
              <a:schemeClr val="accent2">
                <a:lumMod val="40000"/>
                <a:lumOff val="60000"/>
              </a:schemeClr>
            </a:solidFill>
          </a:ln>
          <a:scene3d>
            <a:camera prst="orthographicFront" fov="0">
              <a:rot lat="0" lon="0" rev="0"/>
            </a:camera>
            <a:lightRig rig="glow" dir="t">
              <a:rot lat="0" lon="0" rev="6360000"/>
            </a:lightRig>
          </a:scene3d>
          <a:sp3d contourW="1000" prstMaterial="flat">
            <a:bevelT w="95250" h="101600" prst="coolSlant"/>
            <a:contourClr>
              <a:schemeClr val="dk1">
                <a:satMod val="300000"/>
              </a:schemeClr>
            </a:contourClr>
          </a:sp3d>
        </p:spPr>
        <p:style>
          <a:lnRef idx="3">
            <a:schemeClr val="lt1"/>
          </a:lnRef>
          <a:fillRef idx="1">
            <a:schemeClr val="dk1"/>
          </a:fillRef>
          <a:effectRef idx="1">
            <a:schemeClr val="dk1"/>
          </a:effectRef>
          <a:fontRef idx="minor">
            <a:schemeClr val="lt1"/>
          </a:fontRef>
        </p:style>
        <p:txBody>
          <a:bodyPr/>
          <a:lstStyle>
            <a:lvl1pPr algn="ctr">
              <a:defRPr sz="4000"/>
            </a:lvl1pPr>
          </a:lstStyle>
          <a:p>
            <a:endParaRPr lang="en-US" dirty="0"/>
          </a:p>
        </p:txBody>
      </p:sp>
    </p:spTree>
    <p:extLst>
      <p:ext uri="{BB962C8B-B14F-4D97-AF65-F5344CB8AC3E}">
        <p14:creationId xmlns:p14="http://schemas.microsoft.com/office/powerpoint/2010/main" val="287049703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066800"/>
            <a:ext cx="11379200" cy="5334000"/>
          </a:xfrm>
        </p:spPr>
        <p:txBody>
          <a:bodyPr/>
          <a:lstStyle>
            <a:lvl1pPr>
              <a:defRPr sz="2400"/>
            </a:lvl1pPr>
            <a:lvl2pPr>
              <a:buClr>
                <a:srgbClr val="FF0000"/>
              </a:buClr>
              <a:defRPr sz="2000"/>
            </a:lvl2pPr>
            <a:lvl3pPr>
              <a:buClr>
                <a:srgbClr val="00B050"/>
              </a:buClr>
              <a:defRPr sz="1800"/>
            </a:lvl3pPr>
            <a:lvl4pPr>
              <a:buClr>
                <a:srgbClr val="7030A0"/>
              </a:buClr>
              <a:defRPr sz="1600"/>
            </a:lvl4pPr>
            <a:lvl5pPr>
              <a:defRPr sz="1200"/>
            </a:lvl5p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p:txBody>
      </p:sp>
      <p:sp>
        <p:nvSpPr>
          <p:cNvPr id="4" name="Rectangle 5"/>
          <p:cNvSpPr>
            <a:spLocks noGrp="1" noChangeArrowheads="1"/>
          </p:cNvSpPr>
          <p:nvPr>
            <p:ph type="sldNum" sz="quarter" idx="10"/>
          </p:nvPr>
        </p:nvSpPr>
        <p:spPr>
          <a:ln/>
        </p:spPr>
        <p:txBody>
          <a:bodyPr/>
          <a:lstStyle>
            <a:lvl1pPr>
              <a:defRPr/>
            </a:lvl1pPr>
          </a:lstStyle>
          <a:p>
            <a:pPr>
              <a:defRPr/>
            </a:pPr>
            <a:fld id="{A5239455-456C-426A-A235-AFCC613AF61F}" type="slidenum">
              <a:rPr lang="en-US" altLang="zh-CN"/>
              <a:pPr>
                <a:defRPr/>
              </a:pPr>
              <a:t>‹#›</a:t>
            </a:fld>
            <a:endParaRPr lang="en-US" altLang="zh-CN" dirty="0"/>
          </a:p>
        </p:txBody>
      </p:sp>
    </p:spTree>
    <p:extLst>
      <p:ext uri="{BB962C8B-B14F-4D97-AF65-F5344CB8AC3E}">
        <p14:creationId xmlns:p14="http://schemas.microsoft.com/office/powerpoint/2010/main" val="2527889188"/>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pPr>
              <a:defRPr/>
            </a:pPr>
            <a:fld id="{7B57ED2A-D861-47E4-8D0A-84C39F8DC3B5}" type="slidenum">
              <a:rPr lang="en-US" altLang="zh-CN"/>
              <a:pPr>
                <a:defRPr/>
              </a:pPr>
              <a:t>‹#›</a:t>
            </a:fld>
            <a:endParaRPr lang="en-US" altLang="zh-CN" dirty="0"/>
          </a:p>
        </p:txBody>
      </p:sp>
    </p:spTree>
    <p:extLst>
      <p:ext uri="{BB962C8B-B14F-4D97-AF65-F5344CB8AC3E}">
        <p14:creationId xmlns:p14="http://schemas.microsoft.com/office/powerpoint/2010/main" val="651694179"/>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26336" y="155448"/>
            <a:ext cx="10265664" cy="685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599" y="1527048"/>
            <a:ext cx="5583935"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99200" y="1527048"/>
            <a:ext cx="558393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sldNum" sz="quarter" idx="10"/>
          </p:nvPr>
        </p:nvSpPr>
        <p:spPr>
          <a:ln/>
        </p:spPr>
        <p:txBody>
          <a:bodyPr/>
          <a:lstStyle>
            <a:lvl1pPr>
              <a:defRPr/>
            </a:lvl1pPr>
          </a:lstStyle>
          <a:p>
            <a:pPr>
              <a:defRPr/>
            </a:pPr>
            <a:fld id="{D999B2EE-2840-4C1B-B57E-3E98DCEE7D16}" type="slidenum">
              <a:rPr lang="en-US" altLang="zh-CN"/>
              <a:pPr>
                <a:defRPr/>
              </a:pPr>
              <a:t>‹#›</a:t>
            </a:fld>
            <a:endParaRPr lang="en-US" altLang="zh-CN" dirty="0"/>
          </a:p>
        </p:txBody>
      </p:sp>
    </p:spTree>
    <p:extLst>
      <p:ext uri="{BB962C8B-B14F-4D97-AF65-F5344CB8AC3E}">
        <p14:creationId xmlns:p14="http://schemas.microsoft.com/office/powerpoint/2010/main" val="1238228287"/>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6336" y="152400"/>
            <a:ext cx="10265664" cy="685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27048"/>
            <a:ext cx="558393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13664" y="2174875"/>
            <a:ext cx="558393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99200" y="1535113"/>
            <a:ext cx="558393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9200" y="2174875"/>
            <a:ext cx="558393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sldNum" sz="quarter" idx="10"/>
          </p:nvPr>
        </p:nvSpPr>
        <p:spPr>
          <a:ln/>
        </p:spPr>
        <p:txBody>
          <a:bodyPr/>
          <a:lstStyle>
            <a:lvl1pPr>
              <a:defRPr/>
            </a:lvl1pPr>
          </a:lstStyle>
          <a:p>
            <a:pPr>
              <a:defRPr/>
            </a:pPr>
            <a:fld id="{4D668B31-62DD-408D-A4DB-706752AFD899}" type="slidenum">
              <a:rPr lang="en-US" altLang="zh-CN"/>
              <a:pPr>
                <a:defRPr/>
              </a:pPr>
              <a:t>‹#›</a:t>
            </a:fld>
            <a:endParaRPr lang="en-US" altLang="zh-CN" dirty="0"/>
          </a:p>
        </p:txBody>
      </p:sp>
    </p:spTree>
    <p:extLst>
      <p:ext uri="{BB962C8B-B14F-4D97-AF65-F5344CB8AC3E}">
        <p14:creationId xmlns:p14="http://schemas.microsoft.com/office/powerpoint/2010/main" val="307474852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5"/>
          <p:cNvSpPr>
            <a:spLocks noGrp="1" noChangeArrowheads="1"/>
          </p:cNvSpPr>
          <p:nvPr>
            <p:ph type="sldNum" sz="quarter" idx="10"/>
          </p:nvPr>
        </p:nvSpPr>
        <p:spPr>
          <a:ln/>
        </p:spPr>
        <p:txBody>
          <a:bodyPr/>
          <a:lstStyle>
            <a:lvl1pPr>
              <a:defRPr/>
            </a:lvl1pPr>
          </a:lstStyle>
          <a:p>
            <a:pPr>
              <a:defRPr/>
            </a:pPr>
            <a:fld id="{70FDD423-D8CC-493D-9A3D-85931D01492A}" type="slidenum">
              <a:rPr lang="en-US" altLang="zh-CN"/>
              <a:pPr>
                <a:defRPr/>
              </a:pPr>
              <a:t>‹#›</a:t>
            </a:fld>
            <a:endParaRPr lang="en-US" altLang="zh-CN" dirty="0"/>
          </a:p>
        </p:txBody>
      </p:sp>
    </p:spTree>
    <p:extLst>
      <p:ext uri="{BB962C8B-B14F-4D97-AF65-F5344CB8AC3E}">
        <p14:creationId xmlns:p14="http://schemas.microsoft.com/office/powerpoint/2010/main" val="158962517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2"/>
          <p:cNvGrpSpPr>
            <a:grpSpLocks/>
          </p:cNvGrpSpPr>
          <p:nvPr userDrawn="1"/>
        </p:nvGrpSpPr>
        <p:grpSpPr bwMode="auto">
          <a:xfrm rot="-5400000">
            <a:off x="-3183467" y="3183467"/>
            <a:ext cx="6858000" cy="491067"/>
            <a:chOff x="0" y="4572000"/>
            <a:chExt cx="9144000" cy="368702"/>
          </a:xfrm>
        </p:grpSpPr>
        <p:sp>
          <p:nvSpPr>
            <p:cNvPr id="3" name="Rectangle 9"/>
            <p:cNvSpPr>
              <a:spLocks noChangeArrowheads="1"/>
            </p:cNvSpPr>
            <p:nvPr userDrawn="1"/>
          </p:nvSpPr>
          <p:spPr bwMode="auto">
            <a:xfrm rot="5400000">
              <a:off x="4540215" y="214547"/>
              <a:ext cx="63569" cy="9144000"/>
            </a:xfrm>
            <a:prstGeom prst="rect">
              <a:avLst/>
            </a:prstGeom>
            <a:solidFill>
              <a:schemeClr val="tx1">
                <a:lumMod val="60000"/>
                <a:lumOff val="40000"/>
              </a:schemeClr>
            </a:solidFill>
            <a:ln w="9525">
              <a:noFill/>
              <a:miter lim="800000"/>
              <a:headEnd/>
              <a:tailEnd/>
            </a:ln>
            <a:effectLst/>
          </p:spPr>
          <p:txBody>
            <a:bodyPr wrap="none" anchor="ctr"/>
            <a:lstStyle/>
            <a:p>
              <a:pPr algn="ctr">
                <a:defRPr/>
              </a:pPr>
              <a:endParaRPr lang="en-US" sz="3600" dirty="0"/>
            </a:p>
          </p:txBody>
        </p:sp>
        <p:sp>
          <p:nvSpPr>
            <p:cNvPr id="4" name="Rectangle 9"/>
            <p:cNvSpPr>
              <a:spLocks noChangeArrowheads="1"/>
            </p:cNvSpPr>
            <p:nvPr userDrawn="1"/>
          </p:nvSpPr>
          <p:spPr bwMode="auto">
            <a:xfrm rot="5400000">
              <a:off x="4539421" y="275732"/>
              <a:ext cx="65158" cy="9144000"/>
            </a:xfrm>
            <a:prstGeom prst="rect">
              <a:avLst/>
            </a:prstGeom>
            <a:solidFill>
              <a:schemeClr val="tx2">
                <a:lumMod val="40000"/>
                <a:lumOff val="60000"/>
              </a:schemeClr>
            </a:solidFill>
            <a:ln w="9525">
              <a:noFill/>
              <a:miter lim="800000"/>
              <a:headEnd/>
              <a:tailEnd/>
            </a:ln>
            <a:effectLst/>
          </p:spPr>
          <p:txBody>
            <a:bodyPr wrap="none" anchor="ctr"/>
            <a:lstStyle/>
            <a:p>
              <a:pPr algn="ctr">
                <a:defRPr/>
              </a:pPr>
              <a:endParaRPr lang="en-US" sz="3600" dirty="0"/>
            </a:p>
          </p:txBody>
        </p:sp>
        <p:sp>
          <p:nvSpPr>
            <p:cNvPr id="5" name="Rectangle 9"/>
            <p:cNvSpPr>
              <a:spLocks noChangeArrowheads="1"/>
            </p:cNvSpPr>
            <p:nvPr/>
          </p:nvSpPr>
          <p:spPr bwMode="auto">
            <a:xfrm rot="5400000">
              <a:off x="4540215" y="31785"/>
              <a:ext cx="63569" cy="9144000"/>
            </a:xfrm>
            <a:prstGeom prst="rect">
              <a:avLst/>
            </a:prstGeom>
            <a:solidFill>
              <a:schemeClr val="tx1">
                <a:lumMod val="50000"/>
              </a:schemeClr>
            </a:solidFill>
            <a:ln w="9525">
              <a:noFill/>
              <a:miter lim="800000"/>
              <a:headEnd/>
              <a:tailEnd/>
            </a:ln>
            <a:effectLst/>
          </p:spPr>
          <p:txBody>
            <a:bodyPr wrap="none" anchor="ctr"/>
            <a:lstStyle/>
            <a:p>
              <a:pPr algn="ctr">
                <a:defRPr/>
              </a:pPr>
              <a:endParaRPr lang="en-US" sz="3600" dirty="0"/>
            </a:p>
          </p:txBody>
        </p:sp>
        <p:sp>
          <p:nvSpPr>
            <p:cNvPr id="6" name="Rectangle 9"/>
            <p:cNvSpPr>
              <a:spLocks noChangeArrowheads="1"/>
            </p:cNvSpPr>
            <p:nvPr/>
          </p:nvSpPr>
          <p:spPr bwMode="auto">
            <a:xfrm rot="5400000">
              <a:off x="4540215" y="336917"/>
              <a:ext cx="63569" cy="9144000"/>
            </a:xfrm>
            <a:prstGeom prst="rect">
              <a:avLst/>
            </a:prstGeom>
            <a:solidFill>
              <a:schemeClr val="tx2">
                <a:lumMod val="20000"/>
                <a:lumOff val="80000"/>
              </a:schemeClr>
            </a:solidFill>
            <a:ln w="9525">
              <a:noFill/>
              <a:miter lim="800000"/>
              <a:headEnd/>
              <a:tailEnd/>
            </a:ln>
            <a:effectLst/>
          </p:spPr>
          <p:txBody>
            <a:bodyPr wrap="none" anchor="ctr"/>
            <a:lstStyle/>
            <a:p>
              <a:pPr algn="ctr">
                <a:defRPr/>
              </a:pPr>
              <a:endParaRPr lang="en-US" sz="3600" dirty="0"/>
            </a:p>
          </p:txBody>
        </p:sp>
        <p:sp>
          <p:nvSpPr>
            <p:cNvPr id="7" name="Rectangle 9"/>
            <p:cNvSpPr>
              <a:spLocks noChangeArrowheads="1"/>
            </p:cNvSpPr>
            <p:nvPr userDrawn="1"/>
          </p:nvSpPr>
          <p:spPr bwMode="auto">
            <a:xfrm rot="5400000">
              <a:off x="4539420" y="92970"/>
              <a:ext cx="65159" cy="9144000"/>
            </a:xfrm>
            <a:prstGeom prst="rect">
              <a:avLst/>
            </a:prstGeom>
            <a:solidFill>
              <a:schemeClr val="tx2">
                <a:lumMod val="50000"/>
              </a:schemeClr>
            </a:solidFill>
            <a:ln w="9525">
              <a:noFill/>
              <a:miter lim="800000"/>
              <a:headEnd/>
              <a:tailEnd/>
            </a:ln>
            <a:effectLst/>
          </p:spPr>
          <p:txBody>
            <a:bodyPr wrap="none" anchor="ctr"/>
            <a:lstStyle/>
            <a:p>
              <a:pPr algn="ctr">
                <a:defRPr/>
              </a:pPr>
              <a:endParaRPr lang="en-US" sz="3600" dirty="0"/>
            </a:p>
          </p:txBody>
        </p:sp>
        <p:sp>
          <p:nvSpPr>
            <p:cNvPr id="8" name="Rectangle 9"/>
            <p:cNvSpPr>
              <a:spLocks noChangeArrowheads="1"/>
            </p:cNvSpPr>
            <p:nvPr userDrawn="1"/>
          </p:nvSpPr>
          <p:spPr bwMode="auto">
            <a:xfrm rot="5400000">
              <a:off x="4540215" y="154156"/>
              <a:ext cx="63569" cy="9144000"/>
            </a:xfrm>
            <a:prstGeom prst="rect">
              <a:avLst/>
            </a:prstGeom>
            <a:solidFill>
              <a:srgbClr val="3333CC"/>
            </a:solidFill>
            <a:ln w="9525">
              <a:noFill/>
              <a:miter lim="800000"/>
              <a:headEnd/>
              <a:tailEnd/>
            </a:ln>
            <a:effectLst/>
          </p:spPr>
          <p:txBody>
            <a:bodyPr wrap="none" anchor="ctr"/>
            <a:lstStyle/>
            <a:p>
              <a:pPr algn="ctr">
                <a:defRPr/>
              </a:pPr>
              <a:endParaRPr lang="en-US" sz="3600" dirty="0"/>
            </a:p>
          </p:txBody>
        </p:sp>
      </p:grpSp>
      <p:sp>
        <p:nvSpPr>
          <p:cNvPr id="9" name="Slide Number Placeholder 3"/>
          <p:cNvSpPr>
            <a:spLocks noGrp="1"/>
          </p:cNvSpPr>
          <p:nvPr>
            <p:ph type="sldNum" sz="quarter" idx="10"/>
          </p:nvPr>
        </p:nvSpPr>
        <p:spPr/>
        <p:txBody>
          <a:bodyPr/>
          <a:lstStyle>
            <a:lvl1pPr>
              <a:defRPr smtClean="0"/>
            </a:lvl1pPr>
          </a:lstStyle>
          <a:p>
            <a:pPr>
              <a:defRPr/>
            </a:pPr>
            <a:fld id="{75854B86-896B-4FE6-BBAA-D06FFF4B652D}" type="slidenum">
              <a:rPr lang="en-US" altLang="zh-CN"/>
              <a:pPr>
                <a:defRPr/>
              </a:pPr>
              <a:t>‹#›</a:t>
            </a:fld>
            <a:endParaRPr lang="en-US" altLang="zh-CN" dirty="0"/>
          </a:p>
        </p:txBody>
      </p:sp>
    </p:spTree>
    <p:extLst>
      <p:ext uri="{BB962C8B-B14F-4D97-AF65-F5344CB8AC3E}">
        <p14:creationId xmlns:p14="http://schemas.microsoft.com/office/powerpoint/2010/main" val="24011408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00" y="273050"/>
            <a:ext cx="10058400" cy="5651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1143001"/>
            <a:ext cx="6815667" cy="49831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143001"/>
            <a:ext cx="4011084" cy="4983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61E24876-19F1-4F6D-9375-C30D56BB6323}" type="slidenum">
              <a:rPr lang="en-US" altLang="zh-CN"/>
              <a:pPr>
                <a:defRPr/>
              </a:pPr>
              <a:t>‹#›</a:t>
            </a:fld>
            <a:endParaRPr lang="en-US" altLang="zh-CN" dirty="0"/>
          </a:p>
        </p:txBody>
      </p:sp>
    </p:spTree>
    <p:extLst>
      <p:ext uri="{BB962C8B-B14F-4D97-AF65-F5344CB8AC3E}">
        <p14:creationId xmlns:p14="http://schemas.microsoft.com/office/powerpoint/2010/main" val="262653037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143000"/>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1"/>
          <p:cNvSpPr>
            <a:spLocks noGrp="1"/>
          </p:cNvSpPr>
          <p:nvPr>
            <p:ph type="title"/>
          </p:nvPr>
        </p:nvSpPr>
        <p:spPr>
          <a:xfrm>
            <a:off x="1524000" y="152400"/>
            <a:ext cx="10668000" cy="685800"/>
          </a:xfrm>
        </p:spPr>
        <p:txBody>
          <a:bodyPr/>
          <a:lstStyle/>
          <a:p>
            <a:r>
              <a:rPr lang="en-US"/>
              <a:t>Click to edit Master title style</a:t>
            </a:r>
          </a:p>
        </p:txBody>
      </p:sp>
      <p:sp>
        <p:nvSpPr>
          <p:cNvPr id="5" name="Rectangle 5"/>
          <p:cNvSpPr>
            <a:spLocks noGrp="1" noChangeArrowheads="1"/>
          </p:cNvSpPr>
          <p:nvPr>
            <p:ph type="sldNum" sz="quarter" idx="10"/>
          </p:nvPr>
        </p:nvSpPr>
        <p:spPr>
          <a:ln/>
        </p:spPr>
        <p:txBody>
          <a:bodyPr/>
          <a:lstStyle>
            <a:lvl1pPr>
              <a:defRPr/>
            </a:lvl1pPr>
          </a:lstStyle>
          <a:p>
            <a:pPr>
              <a:defRPr/>
            </a:pPr>
            <a:fld id="{EC38BA42-47FD-4A82-9DFA-42A3C058E0DF}" type="slidenum">
              <a:rPr lang="en-US" altLang="zh-CN"/>
              <a:pPr>
                <a:defRPr/>
              </a:pPr>
              <a:t>‹#›</a:t>
            </a:fld>
            <a:endParaRPr lang="en-US" altLang="zh-CN" dirty="0"/>
          </a:p>
        </p:txBody>
      </p:sp>
    </p:spTree>
    <p:extLst>
      <p:ext uri="{BB962C8B-B14F-4D97-AF65-F5344CB8AC3E}">
        <p14:creationId xmlns:p14="http://schemas.microsoft.com/office/powerpoint/2010/main" val="619448834"/>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pPr>
              <a:defRPr/>
            </a:pPr>
            <a:fld id="{69CC216F-7F91-4A25-A6EC-6F43F9D3D824}" type="slidenum">
              <a:rPr lang="en-US" altLang="zh-CN"/>
              <a:pPr>
                <a:defRPr/>
              </a:pPr>
              <a:t>‹#›</a:t>
            </a:fld>
            <a:endParaRPr lang="en-US" altLang="zh-CN" dirty="0"/>
          </a:p>
        </p:txBody>
      </p:sp>
    </p:spTree>
    <p:extLst>
      <p:ext uri="{BB962C8B-B14F-4D97-AF65-F5344CB8AC3E}">
        <p14:creationId xmlns:p14="http://schemas.microsoft.com/office/powerpoint/2010/main" val="2414624623"/>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1008062"/>
            <a:ext cx="2768600" cy="50879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1008062"/>
            <a:ext cx="8102600" cy="50879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sldNum" sz="quarter" idx="10"/>
          </p:nvPr>
        </p:nvSpPr>
        <p:spPr>
          <a:ln/>
        </p:spPr>
        <p:txBody>
          <a:bodyPr/>
          <a:lstStyle>
            <a:lvl1pPr>
              <a:defRPr/>
            </a:lvl1pPr>
          </a:lstStyle>
          <a:p>
            <a:pPr>
              <a:defRPr/>
            </a:pPr>
            <a:fld id="{70E0AB94-8A1E-4ADA-8ACF-F696402DB0B3}" type="slidenum">
              <a:rPr lang="en-US" altLang="zh-CN"/>
              <a:pPr>
                <a:defRPr/>
              </a:pPr>
              <a:t>‹#›</a:t>
            </a:fld>
            <a:endParaRPr lang="en-US" altLang="zh-CN" dirty="0"/>
          </a:p>
        </p:txBody>
      </p:sp>
    </p:spTree>
    <p:extLst>
      <p:ext uri="{BB962C8B-B14F-4D97-AF65-F5344CB8AC3E}">
        <p14:creationId xmlns:p14="http://schemas.microsoft.com/office/powerpoint/2010/main" val="145377933"/>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09599" y="1527048"/>
            <a:ext cx="5583935" cy="49499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6299200" y="1527048"/>
            <a:ext cx="5791200" cy="2377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99200" y="4099560"/>
            <a:ext cx="5791200" cy="2377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1524000" y="152400"/>
            <a:ext cx="10668000" cy="685800"/>
          </a:xfrm>
        </p:spPr>
        <p:txBody>
          <a:bodyPr/>
          <a:lstStyle/>
          <a:p>
            <a:r>
              <a:rPr lang="en-US"/>
              <a:t>Click to edit Master title style</a:t>
            </a:r>
          </a:p>
        </p:txBody>
      </p:sp>
      <p:sp>
        <p:nvSpPr>
          <p:cNvPr id="6" name="Slide Number Placeholder 7"/>
          <p:cNvSpPr>
            <a:spLocks noGrp="1"/>
          </p:cNvSpPr>
          <p:nvPr>
            <p:ph type="sldNum" sz="quarter" idx="10"/>
          </p:nvPr>
        </p:nvSpPr>
        <p:spPr>
          <a:xfrm>
            <a:off x="8786285" y="6478589"/>
            <a:ext cx="2925233" cy="350837"/>
          </a:xfrm>
        </p:spPr>
        <p:txBody>
          <a:bodyPr/>
          <a:lstStyle>
            <a:lvl1pPr>
              <a:defRPr smtClean="0"/>
            </a:lvl1pPr>
          </a:lstStyle>
          <a:p>
            <a:pPr>
              <a:defRPr/>
            </a:pPr>
            <a:fld id="{D280F04A-C9C2-4E9B-B484-196159508074}" type="slidenum">
              <a:rPr lang="en-US" altLang="zh-CN"/>
              <a:pPr>
                <a:defRPr/>
              </a:pPr>
              <a:t>‹#›</a:t>
            </a:fld>
            <a:endParaRPr lang="en-US" altLang="zh-CN" dirty="0"/>
          </a:p>
        </p:txBody>
      </p:sp>
    </p:spTree>
    <p:extLst>
      <p:ext uri="{BB962C8B-B14F-4D97-AF65-F5344CB8AC3E}">
        <p14:creationId xmlns:p14="http://schemas.microsoft.com/office/powerpoint/2010/main" val="1599595166"/>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Text over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09600" y="1527047"/>
            <a:ext cx="11277600" cy="2286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9600" y="3962400"/>
            <a:ext cx="11277600" cy="2286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1524000" y="152400"/>
            <a:ext cx="10668000" cy="685800"/>
          </a:xfrm>
        </p:spPr>
        <p:txBody>
          <a:bodyPr/>
          <a:lstStyle/>
          <a:p>
            <a:r>
              <a:rPr lang="en-US"/>
              <a:t>Click to edit Master title style</a:t>
            </a:r>
          </a:p>
        </p:txBody>
      </p:sp>
      <p:sp>
        <p:nvSpPr>
          <p:cNvPr id="5" name="Slide Number Placeholder 6"/>
          <p:cNvSpPr>
            <a:spLocks noGrp="1"/>
          </p:cNvSpPr>
          <p:nvPr>
            <p:ph type="sldNum" sz="quarter" idx="10"/>
          </p:nvPr>
        </p:nvSpPr>
        <p:spPr>
          <a:xfrm>
            <a:off x="8786285" y="6478589"/>
            <a:ext cx="2925233" cy="350837"/>
          </a:xfrm>
        </p:spPr>
        <p:txBody>
          <a:bodyPr/>
          <a:lstStyle>
            <a:lvl1pPr>
              <a:defRPr smtClean="0"/>
            </a:lvl1pPr>
          </a:lstStyle>
          <a:p>
            <a:pPr>
              <a:defRPr/>
            </a:pPr>
            <a:fld id="{AC4D685F-F688-4BC4-8ACB-95A6256ED5DE}" type="slidenum">
              <a:rPr lang="en-US" altLang="zh-CN"/>
              <a:pPr>
                <a:defRPr/>
              </a:pPr>
              <a:t>‹#›</a:t>
            </a:fld>
            <a:endParaRPr lang="en-US" altLang="zh-CN" dirty="0"/>
          </a:p>
        </p:txBody>
      </p:sp>
    </p:spTree>
    <p:extLst>
      <p:ext uri="{BB962C8B-B14F-4D97-AF65-F5344CB8AC3E}">
        <p14:creationId xmlns:p14="http://schemas.microsoft.com/office/powerpoint/2010/main" val="2502356033"/>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26336" y="155448"/>
            <a:ext cx="10265664" cy="685800"/>
          </a:xfrm>
        </p:spPr>
        <p:txBody>
          <a:bodyPr/>
          <a:lstStyle/>
          <a:p>
            <a:r>
              <a:rPr lang="en-US"/>
              <a:t>Click to edit Master title style</a:t>
            </a:r>
          </a:p>
        </p:txBody>
      </p:sp>
      <p:sp>
        <p:nvSpPr>
          <p:cNvPr id="3" name="Text Placeholder 2"/>
          <p:cNvSpPr>
            <a:spLocks noGrp="1"/>
          </p:cNvSpPr>
          <p:nvPr>
            <p:ph type="body" sz="half" idx="1"/>
          </p:nvPr>
        </p:nvSpPr>
        <p:spPr>
          <a:xfrm>
            <a:off x="609599" y="1527048"/>
            <a:ext cx="5583936" cy="4949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9200" y="1524000"/>
            <a:ext cx="5583936"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p:cNvSpPr>
            <a:spLocks noGrp="1"/>
          </p:cNvSpPr>
          <p:nvPr>
            <p:ph type="sldNum" sz="quarter" idx="10"/>
          </p:nvPr>
        </p:nvSpPr>
        <p:spPr>
          <a:xfrm>
            <a:off x="8786285" y="6478589"/>
            <a:ext cx="2925233" cy="350837"/>
          </a:xfrm>
        </p:spPr>
        <p:txBody>
          <a:bodyPr/>
          <a:lstStyle>
            <a:lvl1pPr>
              <a:defRPr smtClean="0"/>
            </a:lvl1pPr>
          </a:lstStyle>
          <a:p>
            <a:pPr>
              <a:defRPr/>
            </a:pPr>
            <a:fld id="{85C9C438-929A-4E37-BEE5-BEFF0C69D010}" type="slidenum">
              <a:rPr lang="en-US" altLang="zh-CN"/>
              <a:pPr>
                <a:defRPr/>
              </a:pPr>
              <a:t>‹#›</a:t>
            </a:fld>
            <a:endParaRPr lang="en-US" altLang="zh-CN" dirty="0"/>
          </a:p>
        </p:txBody>
      </p:sp>
    </p:spTree>
    <p:extLst>
      <p:ext uri="{BB962C8B-B14F-4D97-AF65-F5344CB8AC3E}">
        <p14:creationId xmlns:p14="http://schemas.microsoft.com/office/powerpoint/2010/main" val="36494943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926336" y="155448"/>
            <a:ext cx="10265664" cy="685800"/>
          </a:xfrm>
        </p:spPr>
        <p:txBody>
          <a:bodyPr/>
          <a:lstStyle/>
          <a:p>
            <a:r>
              <a:rPr lang="en-US"/>
              <a:t>Click to edit Master title style</a:t>
            </a:r>
            <a:endParaRPr lang="en-US" dirty="0"/>
          </a:p>
        </p:txBody>
      </p:sp>
      <p:sp>
        <p:nvSpPr>
          <p:cNvPr id="3" name="Text Placeholder 2"/>
          <p:cNvSpPr>
            <a:spLocks noGrp="1"/>
          </p:cNvSpPr>
          <p:nvPr>
            <p:ph type="body" sz="half" idx="1"/>
          </p:nvPr>
        </p:nvSpPr>
        <p:spPr>
          <a:xfrm>
            <a:off x="613664" y="1527048"/>
            <a:ext cx="5583936" cy="4946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299200" y="1527048"/>
            <a:ext cx="5583936" cy="4946904"/>
          </a:xfrm>
        </p:spPr>
        <p:txBody>
          <a:bodyPr/>
          <a:lstStyle/>
          <a:p>
            <a:pPr lvl="0"/>
            <a:r>
              <a:rPr lang="en-US" noProof="0" dirty="0"/>
              <a:t>Click icon to add chart</a:t>
            </a:r>
          </a:p>
        </p:txBody>
      </p:sp>
      <p:sp>
        <p:nvSpPr>
          <p:cNvPr id="5" name="Slide Number Placeholder 6"/>
          <p:cNvSpPr>
            <a:spLocks noGrp="1"/>
          </p:cNvSpPr>
          <p:nvPr>
            <p:ph type="sldNum" sz="quarter" idx="10"/>
          </p:nvPr>
        </p:nvSpPr>
        <p:spPr>
          <a:xfrm>
            <a:off x="8786285" y="6478589"/>
            <a:ext cx="2925233" cy="350837"/>
          </a:xfrm>
        </p:spPr>
        <p:txBody>
          <a:bodyPr/>
          <a:lstStyle>
            <a:lvl1pPr>
              <a:defRPr smtClean="0"/>
            </a:lvl1pPr>
          </a:lstStyle>
          <a:p>
            <a:pPr>
              <a:defRPr/>
            </a:pPr>
            <a:fld id="{067AE4A5-8ED6-4614-87D3-285194103014}" type="slidenum">
              <a:rPr lang="en-US" altLang="zh-CN"/>
              <a:pPr>
                <a:defRPr/>
              </a:pPr>
              <a:t>‹#›</a:t>
            </a:fld>
            <a:endParaRPr lang="en-US" altLang="zh-CN" dirty="0"/>
          </a:p>
        </p:txBody>
      </p:sp>
    </p:spTree>
    <p:extLst>
      <p:ext uri="{BB962C8B-B14F-4D97-AF65-F5344CB8AC3E}">
        <p14:creationId xmlns:p14="http://schemas.microsoft.com/office/powerpoint/2010/main" val="2322894503"/>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1.jpeg"/><Relationship Id="rId2" Type="http://schemas.openxmlformats.org/officeDocument/2006/relationships/slideLayout" Target="../slideLayouts/slideLayout38.xml"/><Relationship Id="rId16" Type="http://schemas.openxmlformats.org/officeDocument/2006/relationships/theme" Target="../theme/theme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5000" y="702567"/>
            <a:ext cx="10262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dirty="0"/>
          </a:p>
        </p:txBody>
      </p:sp>
    </p:spTree>
    <p:extLst>
      <p:ext uri="{BB962C8B-B14F-4D97-AF65-F5344CB8AC3E}">
        <p14:creationId xmlns:p14="http://schemas.microsoft.com/office/powerpoint/2010/main" val="3176655080"/>
      </p:ext>
    </p:extLst>
  </p:cSld>
  <p:clrMap bg1="lt1" tx1="dk1" bg2="dk2" tx2="lt2" accent1="accent1" accent2="accent2" accent3="accent3" accent4="accent4" accent5="accent5" accent6="accent6" hlink="hlink" folHlink="folHlink"/>
  <p:sldLayoutIdLst>
    <p:sldLayoutId id="2147484799" r:id="rId1"/>
    <p:sldLayoutId id="2147484795" r:id="rId2"/>
    <p:sldLayoutId id="2147484719" r:id="rId3"/>
    <p:sldLayoutId id="2147484730" r:id="rId4"/>
    <p:sldLayoutId id="2147484731" r:id="rId5"/>
    <p:sldLayoutId id="2147484798" r:id="rId6"/>
    <p:sldLayoutId id="2147484732" r:id="rId7"/>
    <p:sldLayoutId id="2147484741" r:id="rId8"/>
    <p:sldLayoutId id="2147484733" r:id="rId9"/>
    <p:sldLayoutId id="2147484734" r:id="rId10"/>
    <p:sldLayoutId id="2147484735" r:id="rId11"/>
    <p:sldLayoutId id="2147484736" r:id="rId12"/>
    <p:sldLayoutId id="2147484737" r:id="rId13"/>
    <p:sldLayoutId id="2147484738" r:id="rId14"/>
    <p:sldLayoutId id="2147484744" r:id="rId15"/>
    <p:sldLayoutId id="2147484801" r:id="rId16"/>
    <p:sldLayoutId id="2147484739" r:id="rId17"/>
    <p:sldLayoutId id="2147484797" r:id="rId18"/>
    <p:sldLayoutId id="2147484708" r:id="rId19"/>
    <p:sldLayoutId id="2147484707" r:id="rId20"/>
    <p:sldLayoutId id="2147484709" r:id="rId21"/>
    <p:sldLayoutId id="2147484714" r:id="rId22"/>
    <p:sldLayoutId id="2147484715" r:id="rId23"/>
    <p:sldLayoutId id="2147484716" r:id="rId24"/>
    <p:sldLayoutId id="2147484722" r:id="rId25"/>
    <p:sldLayoutId id="2147484723" r:id="rId26"/>
    <p:sldLayoutId id="2147484724" r:id="rId27"/>
    <p:sldLayoutId id="2147484726" r:id="rId28"/>
    <p:sldLayoutId id="2147484740" r:id="rId29"/>
    <p:sldLayoutId id="2147484743" r:id="rId30"/>
    <p:sldLayoutId id="2147484792" r:id="rId31"/>
    <p:sldLayoutId id="2147484793" r:id="rId32"/>
    <p:sldLayoutId id="2147484794" r:id="rId33"/>
    <p:sldLayoutId id="2147484796" r:id="rId34"/>
    <p:sldLayoutId id="2147484800" r:id="rId35"/>
    <p:sldLayoutId id="2147484835" r:id="rId3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609600" y="1069975"/>
            <a:ext cx="11480800" cy="525780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p:txBody>
      </p:sp>
      <p:sp>
        <p:nvSpPr>
          <p:cNvPr id="180229" name="Rectangle 5"/>
          <p:cNvSpPr>
            <a:spLocks noGrp="1" noChangeArrowheads="1"/>
          </p:cNvSpPr>
          <p:nvPr>
            <p:ph type="sldNum" sz="quarter" idx="4"/>
          </p:nvPr>
        </p:nvSpPr>
        <p:spPr bwMode="auto">
          <a:xfrm>
            <a:off x="9063568" y="6478589"/>
            <a:ext cx="2925233" cy="3508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mn-lt"/>
              </a:defRPr>
            </a:lvl1pPr>
          </a:lstStyle>
          <a:p>
            <a:pPr>
              <a:defRPr/>
            </a:pPr>
            <a:fld id="{E35F34AB-2890-47C2-9796-A4CB441D0614}" type="slidenum">
              <a:rPr lang="en-US" altLang="zh-CN"/>
              <a:pPr>
                <a:defRPr/>
              </a:pPr>
              <a:t>‹#›</a:t>
            </a:fld>
            <a:endParaRPr lang="en-US" altLang="zh-CN" dirty="0"/>
          </a:p>
        </p:txBody>
      </p:sp>
      <p:sp>
        <p:nvSpPr>
          <p:cNvPr id="180230" name="Rectangle 6"/>
          <p:cNvSpPr>
            <a:spLocks noGrp="1" noChangeArrowheads="1"/>
          </p:cNvSpPr>
          <p:nvPr>
            <p:ph type="title"/>
          </p:nvPr>
        </p:nvSpPr>
        <p:spPr bwMode="auto">
          <a:xfrm>
            <a:off x="1524000" y="152400"/>
            <a:ext cx="106680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zh-CN" dirty="0"/>
              <a:t>Click to edit Master title style</a:t>
            </a:r>
          </a:p>
        </p:txBody>
      </p:sp>
      <p:grpSp>
        <p:nvGrpSpPr>
          <p:cNvPr id="1029" name="Group 12"/>
          <p:cNvGrpSpPr>
            <a:grpSpLocks/>
          </p:cNvGrpSpPr>
          <p:nvPr/>
        </p:nvGrpSpPr>
        <p:grpSpPr bwMode="auto">
          <a:xfrm rot="5400000">
            <a:off x="6885781" y="-4498181"/>
            <a:ext cx="46038" cy="10566400"/>
            <a:chOff x="0" y="0"/>
            <a:chExt cx="289560" cy="6858000"/>
          </a:xfrm>
        </p:grpSpPr>
        <p:sp>
          <p:nvSpPr>
            <p:cNvPr id="14" name="Rectangle 9"/>
            <p:cNvSpPr>
              <a:spLocks noChangeArrowheads="1"/>
            </p:cNvSpPr>
            <p:nvPr userDrawn="1"/>
          </p:nvSpPr>
          <p:spPr bwMode="auto">
            <a:xfrm>
              <a:off x="3" y="0"/>
              <a:ext cx="139786" cy="6858000"/>
            </a:xfrm>
            <a:prstGeom prst="rect">
              <a:avLst/>
            </a:prstGeom>
            <a:solidFill>
              <a:srgbClr val="538ED5"/>
            </a:solidFill>
            <a:ln w="9525">
              <a:noFill/>
              <a:miter lim="800000"/>
              <a:headEnd/>
              <a:tailEnd/>
            </a:ln>
            <a:effectLst/>
          </p:spPr>
          <p:txBody>
            <a:bodyPr wrap="none" anchor="ctr"/>
            <a:lstStyle/>
            <a:p>
              <a:pPr algn="ctr">
                <a:defRPr/>
              </a:pPr>
              <a:endParaRPr lang="en-US" sz="3600" dirty="0"/>
            </a:p>
          </p:txBody>
        </p:sp>
        <p:sp>
          <p:nvSpPr>
            <p:cNvPr id="15" name="Rectangle 9"/>
            <p:cNvSpPr>
              <a:spLocks noChangeArrowheads="1"/>
            </p:cNvSpPr>
            <p:nvPr userDrawn="1"/>
          </p:nvSpPr>
          <p:spPr bwMode="auto">
            <a:xfrm>
              <a:off x="79878" y="0"/>
              <a:ext cx="129804" cy="6858000"/>
            </a:xfrm>
            <a:prstGeom prst="rect">
              <a:avLst/>
            </a:prstGeom>
            <a:solidFill>
              <a:srgbClr val="8DB4E3"/>
            </a:solidFill>
            <a:ln w="9525">
              <a:noFill/>
              <a:miter lim="800000"/>
              <a:headEnd/>
              <a:tailEnd/>
            </a:ln>
            <a:effectLst/>
          </p:spPr>
          <p:txBody>
            <a:bodyPr wrap="none" anchor="ctr"/>
            <a:lstStyle/>
            <a:p>
              <a:pPr algn="ctr">
                <a:defRPr/>
              </a:pPr>
              <a:endParaRPr lang="en-US" sz="3600" dirty="0"/>
            </a:p>
          </p:txBody>
        </p:sp>
        <p:sp>
          <p:nvSpPr>
            <p:cNvPr id="16" name="Rectangle 9"/>
            <p:cNvSpPr>
              <a:spLocks noChangeArrowheads="1"/>
            </p:cNvSpPr>
            <p:nvPr userDrawn="1"/>
          </p:nvSpPr>
          <p:spPr bwMode="auto">
            <a:xfrm>
              <a:off x="152400" y="0"/>
              <a:ext cx="137160" cy="6858000"/>
            </a:xfrm>
            <a:prstGeom prst="rect">
              <a:avLst/>
            </a:prstGeom>
            <a:gradFill flip="none" rotWithShape="1">
              <a:gsLst>
                <a:gs pos="0">
                  <a:srgbClr val="538ED5"/>
                </a:gs>
                <a:gs pos="0">
                  <a:srgbClr val="538ED5"/>
                </a:gs>
                <a:gs pos="50000">
                  <a:srgbClr val="538ED5">
                    <a:alpha val="50000"/>
                  </a:srgb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p:spPr>
          <p:txBody>
            <a:bodyPr wrap="none" anchor="ctr"/>
            <a:lstStyle/>
            <a:p>
              <a:pPr algn="ctr">
                <a:defRPr/>
              </a:pPr>
              <a:endParaRPr lang="en-US" sz="3600" dirty="0"/>
            </a:p>
          </p:txBody>
        </p:sp>
      </p:grpSp>
      <p:grpSp>
        <p:nvGrpSpPr>
          <p:cNvPr id="20" name="Group 19"/>
          <p:cNvGrpSpPr/>
          <p:nvPr userDrawn="1"/>
        </p:nvGrpSpPr>
        <p:grpSpPr>
          <a:xfrm rot="5400000">
            <a:off x="6885941" y="-4498339"/>
            <a:ext cx="45719" cy="10566400"/>
            <a:chOff x="0" y="0"/>
            <a:chExt cx="289560" cy="6858000"/>
          </a:xfrm>
          <a:solidFill>
            <a:schemeClr val="tx2">
              <a:lumMod val="50000"/>
            </a:schemeClr>
          </a:solidFill>
        </p:grpSpPr>
        <p:sp>
          <p:nvSpPr>
            <p:cNvPr id="21" name="Rectangle 9"/>
            <p:cNvSpPr>
              <a:spLocks noChangeArrowheads="1"/>
            </p:cNvSpPr>
            <p:nvPr/>
          </p:nvSpPr>
          <p:spPr bwMode="auto">
            <a:xfrm>
              <a:off x="0" y="0"/>
              <a:ext cx="137160" cy="6858000"/>
            </a:xfrm>
            <a:prstGeom prst="rect">
              <a:avLst/>
            </a:prstGeom>
            <a:grpFill/>
            <a:ln w="9525">
              <a:noFill/>
              <a:miter lim="800000"/>
              <a:headEnd/>
              <a:tailEnd/>
            </a:ln>
            <a:effectLst/>
          </p:spPr>
          <p:txBody>
            <a:bodyPr wrap="none" anchor="ctr"/>
            <a:lstStyle/>
            <a:p>
              <a:pPr algn="ctr">
                <a:defRPr/>
              </a:pPr>
              <a:endParaRPr lang="en-US" sz="3600" dirty="0"/>
            </a:p>
          </p:txBody>
        </p:sp>
        <p:sp>
          <p:nvSpPr>
            <p:cNvPr id="22" name="Rectangle 9"/>
            <p:cNvSpPr>
              <a:spLocks noChangeArrowheads="1"/>
            </p:cNvSpPr>
            <p:nvPr/>
          </p:nvSpPr>
          <p:spPr bwMode="auto">
            <a:xfrm>
              <a:off x="76200" y="0"/>
              <a:ext cx="137160" cy="6858000"/>
            </a:xfrm>
            <a:prstGeom prst="rect">
              <a:avLst/>
            </a:prstGeom>
            <a:grpFill/>
            <a:ln w="9525">
              <a:noFill/>
              <a:miter lim="800000"/>
              <a:headEnd/>
              <a:tailEnd/>
            </a:ln>
            <a:effectLst/>
          </p:spPr>
          <p:txBody>
            <a:bodyPr wrap="none" anchor="ctr"/>
            <a:lstStyle/>
            <a:p>
              <a:pPr algn="ctr">
                <a:defRPr/>
              </a:pPr>
              <a:endParaRPr lang="en-US" sz="3600" dirty="0"/>
            </a:p>
          </p:txBody>
        </p:sp>
        <p:sp>
          <p:nvSpPr>
            <p:cNvPr id="23" name="Rectangle 9"/>
            <p:cNvSpPr>
              <a:spLocks noChangeArrowheads="1"/>
            </p:cNvSpPr>
            <p:nvPr/>
          </p:nvSpPr>
          <p:spPr bwMode="auto">
            <a:xfrm>
              <a:off x="152400" y="0"/>
              <a:ext cx="137160" cy="6858000"/>
            </a:xfrm>
            <a:prstGeom prst="rect">
              <a:avLst/>
            </a:prstGeom>
            <a:grpFill/>
            <a:ln w="9525">
              <a:noFill/>
              <a:miter lim="800000"/>
              <a:headEnd/>
              <a:tailEnd/>
            </a:ln>
            <a:effectLst/>
          </p:spPr>
          <p:txBody>
            <a:bodyPr wrap="none" anchor="ctr"/>
            <a:lstStyle/>
            <a:p>
              <a:pPr algn="ctr">
                <a:defRPr/>
              </a:pPr>
              <a:endParaRPr lang="en-US" sz="3600" dirty="0"/>
            </a:p>
          </p:txBody>
        </p:sp>
      </p:grpSp>
      <p:grpSp>
        <p:nvGrpSpPr>
          <p:cNvPr id="1031" name="Group 23"/>
          <p:cNvGrpSpPr>
            <a:grpSpLocks/>
          </p:cNvGrpSpPr>
          <p:nvPr userDrawn="1"/>
        </p:nvGrpSpPr>
        <p:grpSpPr bwMode="auto">
          <a:xfrm rot="-5400000">
            <a:off x="-3183467" y="3183467"/>
            <a:ext cx="6858000" cy="491067"/>
            <a:chOff x="0" y="4572000"/>
            <a:chExt cx="9144000" cy="368702"/>
          </a:xfrm>
        </p:grpSpPr>
        <p:sp>
          <p:nvSpPr>
            <p:cNvPr id="25" name="Rectangle 9"/>
            <p:cNvSpPr>
              <a:spLocks noChangeArrowheads="1"/>
            </p:cNvSpPr>
            <p:nvPr userDrawn="1"/>
          </p:nvSpPr>
          <p:spPr bwMode="auto">
            <a:xfrm rot="5400000">
              <a:off x="4540215" y="214547"/>
              <a:ext cx="63569" cy="9144000"/>
            </a:xfrm>
            <a:prstGeom prst="rect">
              <a:avLst/>
            </a:prstGeom>
            <a:solidFill>
              <a:schemeClr val="tx2">
                <a:lumMod val="60000"/>
                <a:lumOff val="40000"/>
              </a:schemeClr>
            </a:solidFill>
            <a:ln w="9525">
              <a:noFill/>
              <a:miter lim="800000"/>
              <a:headEnd/>
              <a:tailEnd/>
            </a:ln>
            <a:effectLst/>
          </p:spPr>
          <p:txBody>
            <a:bodyPr wrap="none" anchor="ctr"/>
            <a:lstStyle/>
            <a:p>
              <a:pPr algn="ctr">
                <a:defRPr/>
              </a:pPr>
              <a:endParaRPr lang="en-US" sz="3600" dirty="0"/>
            </a:p>
          </p:txBody>
        </p:sp>
        <p:sp>
          <p:nvSpPr>
            <p:cNvPr id="26" name="Rectangle 9"/>
            <p:cNvSpPr>
              <a:spLocks noChangeArrowheads="1"/>
            </p:cNvSpPr>
            <p:nvPr userDrawn="1"/>
          </p:nvSpPr>
          <p:spPr bwMode="auto">
            <a:xfrm rot="5400000">
              <a:off x="4539421" y="275732"/>
              <a:ext cx="65158" cy="9144000"/>
            </a:xfrm>
            <a:prstGeom prst="rect">
              <a:avLst/>
            </a:prstGeom>
            <a:solidFill>
              <a:schemeClr val="tx2">
                <a:lumMod val="40000"/>
                <a:lumOff val="60000"/>
              </a:schemeClr>
            </a:solidFill>
            <a:ln w="9525">
              <a:noFill/>
              <a:miter lim="800000"/>
              <a:headEnd/>
              <a:tailEnd/>
            </a:ln>
            <a:effectLst/>
          </p:spPr>
          <p:txBody>
            <a:bodyPr wrap="none" anchor="ctr"/>
            <a:lstStyle/>
            <a:p>
              <a:pPr algn="ctr">
                <a:defRPr/>
              </a:pPr>
              <a:endParaRPr lang="en-US" sz="3600" dirty="0"/>
            </a:p>
          </p:txBody>
        </p:sp>
        <p:sp>
          <p:nvSpPr>
            <p:cNvPr id="27" name="Rectangle 9"/>
            <p:cNvSpPr>
              <a:spLocks noChangeArrowheads="1"/>
            </p:cNvSpPr>
            <p:nvPr/>
          </p:nvSpPr>
          <p:spPr bwMode="auto">
            <a:xfrm rot="5400000">
              <a:off x="4540215" y="31785"/>
              <a:ext cx="63569" cy="9144000"/>
            </a:xfrm>
            <a:prstGeom prst="rect">
              <a:avLst/>
            </a:prstGeom>
            <a:solidFill>
              <a:schemeClr val="tx1">
                <a:lumMod val="50000"/>
              </a:schemeClr>
            </a:solidFill>
            <a:ln w="9525">
              <a:noFill/>
              <a:miter lim="800000"/>
              <a:headEnd/>
              <a:tailEnd/>
            </a:ln>
            <a:effectLst/>
          </p:spPr>
          <p:txBody>
            <a:bodyPr wrap="none" anchor="ctr"/>
            <a:lstStyle/>
            <a:p>
              <a:pPr algn="ctr">
                <a:defRPr/>
              </a:pPr>
              <a:endParaRPr lang="en-US" sz="3600" dirty="0"/>
            </a:p>
          </p:txBody>
        </p:sp>
        <p:sp>
          <p:nvSpPr>
            <p:cNvPr id="28" name="Rectangle 9"/>
            <p:cNvSpPr>
              <a:spLocks noChangeArrowheads="1"/>
            </p:cNvSpPr>
            <p:nvPr/>
          </p:nvSpPr>
          <p:spPr bwMode="auto">
            <a:xfrm rot="5400000">
              <a:off x="4540215" y="336917"/>
              <a:ext cx="63569" cy="9144000"/>
            </a:xfrm>
            <a:prstGeom prst="rect">
              <a:avLst/>
            </a:prstGeom>
            <a:solidFill>
              <a:schemeClr val="tx2">
                <a:lumMod val="20000"/>
                <a:lumOff val="80000"/>
              </a:schemeClr>
            </a:solidFill>
            <a:ln w="9525">
              <a:noFill/>
              <a:miter lim="800000"/>
              <a:headEnd/>
              <a:tailEnd/>
            </a:ln>
            <a:effectLst/>
          </p:spPr>
          <p:txBody>
            <a:bodyPr wrap="none" anchor="ctr"/>
            <a:lstStyle/>
            <a:p>
              <a:pPr algn="ctr">
                <a:defRPr/>
              </a:pPr>
              <a:endParaRPr lang="en-US" sz="3600" dirty="0"/>
            </a:p>
          </p:txBody>
        </p:sp>
        <p:sp>
          <p:nvSpPr>
            <p:cNvPr id="29" name="Rectangle 9"/>
            <p:cNvSpPr>
              <a:spLocks noChangeArrowheads="1"/>
            </p:cNvSpPr>
            <p:nvPr userDrawn="1"/>
          </p:nvSpPr>
          <p:spPr bwMode="auto">
            <a:xfrm rot="5400000">
              <a:off x="4539420" y="92970"/>
              <a:ext cx="65159" cy="9144000"/>
            </a:xfrm>
            <a:prstGeom prst="rect">
              <a:avLst/>
            </a:prstGeom>
            <a:solidFill>
              <a:schemeClr val="tx2">
                <a:lumMod val="50000"/>
              </a:schemeClr>
            </a:solidFill>
            <a:ln w="9525">
              <a:noFill/>
              <a:miter lim="800000"/>
              <a:headEnd/>
              <a:tailEnd/>
            </a:ln>
            <a:effectLst/>
          </p:spPr>
          <p:txBody>
            <a:bodyPr wrap="none" anchor="ctr"/>
            <a:lstStyle/>
            <a:p>
              <a:pPr algn="ctr">
                <a:defRPr/>
              </a:pPr>
              <a:endParaRPr lang="en-US" sz="3600" dirty="0"/>
            </a:p>
          </p:txBody>
        </p:sp>
        <p:sp>
          <p:nvSpPr>
            <p:cNvPr id="30" name="Rectangle 9"/>
            <p:cNvSpPr>
              <a:spLocks noChangeArrowheads="1"/>
            </p:cNvSpPr>
            <p:nvPr userDrawn="1"/>
          </p:nvSpPr>
          <p:spPr bwMode="auto">
            <a:xfrm rot="5400000">
              <a:off x="4540215" y="154156"/>
              <a:ext cx="63569" cy="9144000"/>
            </a:xfrm>
            <a:prstGeom prst="rect">
              <a:avLst/>
            </a:prstGeom>
            <a:solidFill>
              <a:srgbClr val="3333CC"/>
            </a:solidFill>
            <a:ln w="9525">
              <a:noFill/>
              <a:miter lim="800000"/>
              <a:headEnd/>
              <a:tailEnd/>
            </a:ln>
            <a:effectLst/>
          </p:spPr>
          <p:txBody>
            <a:bodyPr wrap="none" anchor="ctr"/>
            <a:lstStyle/>
            <a:p>
              <a:pPr algn="ctr">
                <a:defRPr/>
              </a:pPr>
              <a:endParaRPr lang="en-US" sz="3600" dirty="0"/>
            </a:p>
          </p:txBody>
        </p:sp>
      </p:grpSp>
      <p:pic>
        <p:nvPicPr>
          <p:cNvPr id="1032" name="Picture 3" descr="C:\Users\Ben\Downloads\Christensen10e14mb_nm3.jpg"/>
          <p:cNvPicPr>
            <a:picLocks noChangeAspect="1" noChangeArrowheads="1"/>
          </p:cNvPicPr>
          <p:nvPr userDrawn="1"/>
        </p:nvPicPr>
        <p:blipFill>
          <a:blip r:embed="rId17"/>
          <a:srcRect/>
          <a:stretch>
            <a:fillRect/>
          </a:stretch>
        </p:blipFill>
        <p:spPr bwMode="auto">
          <a:xfrm>
            <a:off x="609601" y="155575"/>
            <a:ext cx="692151" cy="673100"/>
          </a:xfrm>
          <a:prstGeom prst="rect">
            <a:avLst/>
          </a:prstGeom>
          <a:noFill/>
          <a:ln w="9525">
            <a:noFill/>
            <a:miter lim="800000"/>
            <a:headEnd/>
            <a:tailEnd/>
          </a:ln>
        </p:spPr>
      </p:pic>
    </p:spTree>
    <p:extLst>
      <p:ext uri="{BB962C8B-B14F-4D97-AF65-F5344CB8AC3E}">
        <p14:creationId xmlns:p14="http://schemas.microsoft.com/office/powerpoint/2010/main" val="2013044951"/>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 id="2147484808" r:id="rId6"/>
    <p:sldLayoutId id="2147484809" r:id="rId7"/>
    <p:sldLayoutId id="2147484810" r:id="rId8"/>
    <p:sldLayoutId id="2147484811" r:id="rId9"/>
    <p:sldLayoutId id="2147484812" r:id="rId10"/>
    <p:sldLayoutId id="2147484813" r:id="rId11"/>
    <p:sldLayoutId id="2147484814" r:id="rId12"/>
    <p:sldLayoutId id="2147484815" r:id="rId13"/>
    <p:sldLayoutId id="2147484816" r:id="rId14"/>
    <p:sldLayoutId id="2147484817" r:id="rId15"/>
  </p:sldLayoutIdLst>
  <p:transition/>
  <p:hf hdr="0" ftr="0" dt="0"/>
  <p:txStyles>
    <p:titleStyle>
      <a:lvl1pPr algn="l" rtl="0" fontAlgn="base">
        <a:lnSpc>
          <a:spcPct val="85000"/>
        </a:lnSpc>
        <a:spcBef>
          <a:spcPct val="0"/>
        </a:spcBef>
        <a:spcAft>
          <a:spcPct val="0"/>
        </a:spcAft>
        <a:defRPr sz="3200" b="1">
          <a:solidFill>
            <a:srgbClr val="001966"/>
          </a:solidFill>
          <a:effectLst>
            <a:outerShdw blurRad="38100" dist="38100" dir="2700000" algn="tl">
              <a:srgbClr val="000000">
                <a:alpha val="43137"/>
              </a:srgbClr>
            </a:outerShdw>
          </a:effectLst>
          <a:latin typeface="+mj-lt"/>
          <a:ea typeface="+mj-ea"/>
          <a:cs typeface="+mj-cs"/>
        </a:defRPr>
      </a:lvl1pPr>
      <a:lvl2pPr algn="l" rtl="0" fontAlgn="base">
        <a:lnSpc>
          <a:spcPct val="85000"/>
        </a:lnSpc>
        <a:spcBef>
          <a:spcPct val="0"/>
        </a:spcBef>
        <a:spcAft>
          <a:spcPct val="0"/>
        </a:spcAft>
        <a:defRPr sz="3200" b="1">
          <a:solidFill>
            <a:srgbClr val="001966"/>
          </a:solidFill>
          <a:latin typeface="Calibri" pitchFamily="34" charset="0"/>
        </a:defRPr>
      </a:lvl2pPr>
      <a:lvl3pPr algn="l" rtl="0" fontAlgn="base">
        <a:lnSpc>
          <a:spcPct val="85000"/>
        </a:lnSpc>
        <a:spcBef>
          <a:spcPct val="0"/>
        </a:spcBef>
        <a:spcAft>
          <a:spcPct val="0"/>
        </a:spcAft>
        <a:defRPr sz="3200" b="1">
          <a:solidFill>
            <a:srgbClr val="001966"/>
          </a:solidFill>
          <a:latin typeface="Calibri" pitchFamily="34" charset="0"/>
        </a:defRPr>
      </a:lvl3pPr>
      <a:lvl4pPr algn="l" rtl="0" fontAlgn="base">
        <a:lnSpc>
          <a:spcPct val="85000"/>
        </a:lnSpc>
        <a:spcBef>
          <a:spcPct val="0"/>
        </a:spcBef>
        <a:spcAft>
          <a:spcPct val="0"/>
        </a:spcAft>
        <a:defRPr sz="3200" b="1">
          <a:solidFill>
            <a:srgbClr val="001966"/>
          </a:solidFill>
          <a:latin typeface="Calibri" pitchFamily="34" charset="0"/>
        </a:defRPr>
      </a:lvl4pPr>
      <a:lvl5pPr algn="l" rtl="0" fontAlgn="base">
        <a:lnSpc>
          <a:spcPct val="85000"/>
        </a:lnSpc>
        <a:spcBef>
          <a:spcPct val="0"/>
        </a:spcBef>
        <a:spcAft>
          <a:spcPct val="0"/>
        </a:spcAft>
        <a:defRPr sz="3200" b="1">
          <a:solidFill>
            <a:srgbClr val="001966"/>
          </a:solidFill>
          <a:latin typeface="Calibri" pitchFamily="34" charset="0"/>
        </a:defRPr>
      </a:lvl5pPr>
      <a:lvl6pPr marL="457200" algn="l" rtl="0" eaLnBrk="1" fontAlgn="base" hangingPunct="1">
        <a:lnSpc>
          <a:spcPct val="85000"/>
        </a:lnSpc>
        <a:spcBef>
          <a:spcPct val="0"/>
        </a:spcBef>
        <a:spcAft>
          <a:spcPct val="0"/>
        </a:spcAft>
        <a:defRPr sz="3200" b="1">
          <a:solidFill>
            <a:schemeClr val="tx2"/>
          </a:solidFill>
          <a:latin typeface="Century Gothic" pitchFamily="34" charset="0"/>
        </a:defRPr>
      </a:lvl6pPr>
      <a:lvl7pPr marL="914400" algn="l" rtl="0" eaLnBrk="1" fontAlgn="base" hangingPunct="1">
        <a:lnSpc>
          <a:spcPct val="85000"/>
        </a:lnSpc>
        <a:spcBef>
          <a:spcPct val="0"/>
        </a:spcBef>
        <a:spcAft>
          <a:spcPct val="0"/>
        </a:spcAft>
        <a:defRPr sz="3200" b="1">
          <a:solidFill>
            <a:schemeClr val="tx2"/>
          </a:solidFill>
          <a:latin typeface="Century Gothic" pitchFamily="34" charset="0"/>
        </a:defRPr>
      </a:lvl7pPr>
      <a:lvl8pPr marL="1371600" algn="l" rtl="0" eaLnBrk="1" fontAlgn="base" hangingPunct="1">
        <a:lnSpc>
          <a:spcPct val="85000"/>
        </a:lnSpc>
        <a:spcBef>
          <a:spcPct val="0"/>
        </a:spcBef>
        <a:spcAft>
          <a:spcPct val="0"/>
        </a:spcAft>
        <a:defRPr sz="3200" b="1">
          <a:solidFill>
            <a:schemeClr val="tx2"/>
          </a:solidFill>
          <a:latin typeface="Century Gothic" pitchFamily="34" charset="0"/>
        </a:defRPr>
      </a:lvl8pPr>
      <a:lvl9pPr marL="1828800" algn="l" rtl="0" eaLnBrk="1" fontAlgn="base" hangingPunct="1">
        <a:lnSpc>
          <a:spcPct val="85000"/>
        </a:lnSpc>
        <a:spcBef>
          <a:spcPct val="0"/>
        </a:spcBef>
        <a:spcAft>
          <a:spcPct val="0"/>
        </a:spcAft>
        <a:defRPr sz="3200" b="1">
          <a:solidFill>
            <a:schemeClr val="tx2"/>
          </a:solidFill>
          <a:latin typeface="Century Gothic" pitchFamily="34" charset="0"/>
        </a:defRPr>
      </a:lvl9pPr>
    </p:titleStyle>
    <p:bodyStyle>
      <a:lvl1pPr marL="342900" indent="-342900" algn="l" rtl="0" fontAlgn="base">
        <a:spcBef>
          <a:spcPct val="20000"/>
        </a:spcBef>
        <a:spcAft>
          <a:spcPct val="0"/>
        </a:spcAft>
        <a:buClr>
          <a:schemeClr val="accent2"/>
        </a:buClr>
        <a:buFont typeface="Wingdings" pitchFamily="2" charset="2"/>
        <a:buChar char="w"/>
        <a:defRPr sz="2400">
          <a:solidFill>
            <a:schemeClr val="tx1"/>
          </a:solidFill>
          <a:latin typeface="+mn-lt"/>
          <a:ea typeface="+mn-ea"/>
          <a:cs typeface="+mn-cs"/>
        </a:defRPr>
      </a:lvl1pPr>
      <a:lvl2pPr marL="742950" indent="-285750" algn="l" rtl="0" fontAlgn="base">
        <a:spcBef>
          <a:spcPct val="20000"/>
        </a:spcBef>
        <a:spcAft>
          <a:spcPct val="0"/>
        </a:spcAft>
        <a:buClr>
          <a:srgbClr val="FF0000"/>
        </a:buClr>
        <a:buSzPct val="55000"/>
        <a:buFont typeface="Wingdings" pitchFamily="2" charset="2"/>
        <a:buChar char="n"/>
        <a:defRPr sz="2000">
          <a:solidFill>
            <a:schemeClr val="tx1"/>
          </a:solidFill>
          <a:latin typeface="+mn-lt"/>
        </a:defRPr>
      </a:lvl2pPr>
      <a:lvl3pPr marL="1143000" indent="-285750" algn="l" rtl="0" fontAlgn="base">
        <a:spcBef>
          <a:spcPct val="20000"/>
        </a:spcBef>
        <a:spcAft>
          <a:spcPct val="0"/>
        </a:spcAft>
        <a:buClr>
          <a:srgbClr val="00B050"/>
        </a:buClr>
        <a:buSzPct val="65000"/>
        <a:buFont typeface="Wingdings" pitchFamily="2" charset="2"/>
        <a:buChar char="l"/>
        <a:defRPr>
          <a:solidFill>
            <a:schemeClr val="tx1"/>
          </a:solidFill>
          <a:latin typeface="+mn-lt"/>
        </a:defRPr>
      </a:lvl3pPr>
      <a:lvl4pPr marL="1485900" indent="-228600" algn="l" rtl="0" fontAlgn="base">
        <a:spcBef>
          <a:spcPct val="20000"/>
        </a:spcBef>
        <a:spcAft>
          <a:spcPct val="0"/>
        </a:spcAft>
        <a:buClr>
          <a:srgbClr val="7030A0"/>
        </a:buClr>
        <a:buSzPct val="85000"/>
        <a:buFont typeface="Wingdings" pitchFamily="2" charset="2"/>
        <a:buChar char="w"/>
        <a:defRPr sz="1600">
          <a:solidFill>
            <a:schemeClr val="tx1"/>
          </a:solidFill>
          <a:latin typeface="+mn-lt"/>
        </a:defRPr>
      </a:lvl4pPr>
      <a:lvl5pPr marL="17716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5pPr>
      <a:lvl6pPr marL="22288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6pPr>
      <a:lvl7pPr marL="26860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7pPr>
      <a:lvl8pPr marL="31432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8pPr>
      <a:lvl9pPr marL="36004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body" idx="1"/>
          </p:nvPr>
        </p:nvSpPr>
        <p:spPr bwMode="auto">
          <a:xfrm>
            <a:off x="609600" y="1069848"/>
            <a:ext cx="11480800" cy="5257800"/>
          </a:xfrm>
          <a:prstGeom prst="rect">
            <a:avLst/>
          </a:prstGeom>
          <a:solidFill>
            <a:schemeClr val="bg1"/>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p:txBody>
      </p:sp>
      <p:sp>
        <p:nvSpPr>
          <p:cNvPr id="180230" name="Rectangle 6"/>
          <p:cNvSpPr>
            <a:spLocks noGrp="1" noChangeArrowheads="1"/>
          </p:cNvSpPr>
          <p:nvPr>
            <p:ph type="title"/>
          </p:nvPr>
        </p:nvSpPr>
        <p:spPr bwMode="auto">
          <a:xfrm>
            <a:off x="1524000" y="152400"/>
            <a:ext cx="106680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zh-CN" dirty="0"/>
              <a:t>Click to edit Master title style</a:t>
            </a:r>
          </a:p>
        </p:txBody>
      </p:sp>
      <p:grpSp>
        <p:nvGrpSpPr>
          <p:cNvPr id="2" name="Group 12"/>
          <p:cNvGrpSpPr/>
          <p:nvPr/>
        </p:nvGrpSpPr>
        <p:grpSpPr>
          <a:xfrm rot="5400000">
            <a:off x="6885941" y="-4498339"/>
            <a:ext cx="45719" cy="10566400"/>
            <a:chOff x="0" y="0"/>
            <a:chExt cx="289560" cy="6858000"/>
          </a:xfrm>
        </p:grpSpPr>
        <p:sp>
          <p:nvSpPr>
            <p:cNvPr id="14" name="Rectangle 9"/>
            <p:cNvSpPr>
              <a:spLocks noChangeArrowheads="1"/>
            </p:cNvSpPr>
            <p:nvPr userDrawn="1"/>
          </p:nvSpPr>
          <p:spPr bwMode="auto">
            <a:xfrm>
              <a:off x="0" y="0"/>
              <a:ext cx="137160" cy="6858000"/>
            </a:xfrm>
            <a:prstGeom prst="rect">
              <a:avLst/>
            </a:prstGeom>
            <a:solidFill>
              <a:srgbClr val="538ED5"/>
            </a:solidFill>
            <a:ln w="9525">
              <a:noFill/>
              <a:miter lim="800000"/>
              <a:headEnd/>
              <a:tailEnd/>
            </a:ln>
            <a:effectLst/>
          </p:spPr>
          <p:txBody>
            <a:bodyPr wrap="none" anchor="ctr"/>
            <a:lstStyle/>
            <a:p>
              <a:endParaRPr lang="en-US" sz="3600" dirty="0"/>
            </a:p>
          </p:txBody>
        </p:sp>
        <p:sp>
          <p:nvSpPr>
            <p:cNvPr id="15" name="Rectangle 9"/>
            <p:cNvSpPr>
              <a:spLocks noChangeArrowheads="1"/>
            </p:cNvSpPr>
            <p:nvPr userDrawn="1"/>
          </p:nvSpPr>
          <p:spPr bwMode="auto">
            <a:xfrm>
              <a:off x="76200" y="0"/>
              <a:ext cx="137160" cy="6858000"/>
            </a:xfrm>
            <a:prstGeom prst="rect">
              <a:avLst/>
            </a:prstGeom>
            <a:solidFill>
              <a:srgbClr val="8DB4E3"/>
            </a:solidFill>
            <a:ln w="9525">
              <a:noFill/>
              <a:miter lim="800000"/>
              <a:headEnd/>
              <a:tailEnd/>
            </a:ln>
            <a:effectLst/>
          </p:spPr>
          <p:txBody>
            <a:bodyPr wrap="none" anchor="ctr"/>
            <a:lstStyle/>
            <a:p>
              <a:endParaRPr lang="en-US" sz="3600" dirty="0"/>
            </a:p>
          </p:txBody>
        </p:sp>
        <p:sp>
          <p:nvSpPr>
            <p:cNvPr id="16" name="Rectangle 9"/>
            <p:cNvSpPr>
              <a:spLocks noChangeArrowheads="1"/>
            </p:cNvSpPr>
            <p:nvPr userDrawn="1"/>
          </p:nvSpPr>
          <p:spPr bwMode="auto">
            <a:xfrm>
              <a:off x="152400" y="0"/>
              <a:ext cx="137160" cy="6858000"/>
            </a:xfrm>
            <a:prstGeom prst="rect">
              <a:avLst/>
            </a:prstGeom>
            <a:gradFill flip="none" rotWithShape="1">
              <a:gsLst>
                <a:gs pos="0">
                  <a:srgbClr val="538ED5"/>
                </a:gs>
                <a:gs pos="0">
                  <a:srgbClr val="538ED5"/>
                </a:gs>
                <a:gs pos="50000">
                  <a:srgbClr val="538ED5">
                    <a:alpha val="50000"/>
                  </a:srgb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p:spPr>
          <p:txBody>
            <a:bodyPr wrap="none" anchor="ctr"/>
            <a:lstStyle/>
            <a:p>
              <a:endParaRPr lang="en-US" sz="3600" dirty="0"/>
            </a:p>
          </p:txBody>
        </p:sp>
      </p:grpSp>
      <p:grpSp>
        <p:nvGrpSpPr>
          <p:cNvPr id="20" name="Group 19"/>
          <p:cNvGrpSpPr/>
          <p:nvPr userDrawn="1"/>
        </p:nvGrpSpPr>
        <p:grpSpPr>
          <a:xfrm rot="5400000">
            <a:off x="6885941" y="-4498339"/>
            <a:ext cx="45719" cy="10566400"/>
            <a:chOff x="0" y="0"/>
            <a:chExt cx="289560" cy="6858000"/>
          </a:xfrm>
          <a:solidFill>
            <a:schemeClr val="tx2">
              <a:lumMod val="50000"/>
            </a:schemeClr>
          </a:solidFill>
        </p:grpSpPr>
        <p:sp>
          <p:nvSpPr>
            <p:cNvPr id="21" name="Rectangle 9"/>
            <p:cNvSpPr>
              <a:spLocks noChangeArrowheads="1"/>
            </p:cNvSpPr>
            <p:nvPr userDrawn="1"/>
          </p:nvSpPr>
          <p:spPr bwMode="auto">
            <a:xfrm>
              <a:off x="0" y="0"/>
              <a:ext cx="137160" cy="6858000"/>
            </a:xfrm>
            <a:prstGeom prst="rect">
              <a:avLst/>
            </a:prstGeom>
            <a:grpFill/>
            <a:ln w="9525">
              <a:noFill/>
              <a:miter lim="800000"/>
              <a:headEnd/>
              <a:tailEnd/>
            </a:ln>
            <a:effectLst/>
          </p:spPr>
          <p:txBody>
            <a:bodyPr wrap="none" anchor="ctr"/>
            <a:lstStyle/>
            <a:p>
              <a:endParaRPr lang="en-US" sz="3600" dirty="0"/>
            </a:p>
          </p:txBody>
        </p:sp>
        <p:sp>
          <p:nvSpPr>
            <p:cNvPr id="22" name="Rectangle 9"/>
            <p:cNvSpPr>
              <a:spLocks noChangeArrowheads="1"/>
            </p:cNvSpPr>
            <p:nvPr userDrawn="1"/>
          </p:nvSpPr>
          <p:spPr bwMode="auto">
            <a:xfrm>
              <a:off x="76200" y="0"/>
              <a:ext cx="137160" cy="6858000"/>
            </a:xfrm>
            <a:prstGeom prst="rect">
              <a:avLst/>
            </a:prstGeom>
            <a:grpFill/>
            <a:ln w="9525">
              <a:noFill/>
              <a:miter lim="800000"/>
              <a:headEnd/>
              <a:tailEnd/>
            </a:ln>
            <a:effectLst/>
          </p:spPr>
          <p:txBody>
            <a:bodyPr wrap="none" anchor="ctr"/>
            <a:lstStyle/>
            <a:p>
              <a:endParaRPr lang="en-US" sz="3600" dirty="0"/>
            </a:p>
          </p:txBody>
        </p:sp>
        <p:sp>
          <p:nvSpPr>
            <p:cNvPr id="23" name="Rectangle 9"/>
            <p:cNvSpPr>
              <a:spLocks noChangeArrowheads="1"/>
            </p:cNvSpPr>
            <p:nvPr userDrawn="1"/>
          </p:nvSpPr>
          <p:spPr bwMode="auto">
            <a:xfrm>
              <a:off x="152400" y="0"/>
              <a:ext cx="137160" cy="6858000"/>
            </a:xfrm>
            <a:prstGeom prst="rect">
              <a:avLst/>
            </a:prstGeom>
            <a:grpFill/>
            <a:ln w="9525">
              <a:noFill/>
              <a:miter lim="800000"/>
              <a:headEnd/>
              <a:tailEnd/>
            </a:ln>
            <a:effectLst/>
          </p:spPr>
          <p:txBody>
            <a:bodyPr wrap="none" anchor="ctr"/>
            <a:lstStyle/>
            <a:p>
              <a:endParaRPr lang="en-US" sz="3600" dirty="0"/>
            </a:p>
          </p:txBody>
        </p:sp>
      </p:grpSp>
      <p:grpSp>
        <p:nvGrpSpPr>
          <p:cNvPr id="24" name="Group 23"/>
          <p:cNvGrpSpPr/>
          <p:nvPr userDrawn="1"/>
        </p:nvGrpSpPr>
        <p:grpSpPr>
          <a:xfrm rot="16200000">
            <a:off x="-3183197" y="3183200"/>
            <a:ext cx="6858000" cy="491603"/>
            <a:chOff x="0" y="4572000"/>
            <a:chExt cx="9144000" cy="368702"/>
          </a:xfrm>
        </p:grpSpPr>
        <p:sp>
          <p:nvSpPr>
            <p:cNvPr id="25" name="Rectangle 9"/>
            <p:cNvSpPr>
              <a:spLocks noChangeArrowheads="1"/>
            </p:cNvSpPr>
            <p:nvPr userDrawn="1"/>
          </p:nvSpPr>
          <p:spPr bwMode="auto">
            <a:xfrm rot="5400000">
              <a:off x="4540049" y="214831"/>
              <a:ext cx="63902" cy="9144000"/>
            </a:xfrm>
            <a:prstGeom prst="rect">
              <a:avLst/>
            </a:prstGeom>
            <a:solidFill>
              <a:schemeClr val="tx2">
                <a:lumMod val="60000"/>
                <a:lumOff val="40000"/>
              </a:schemeClr>
            </a:solidFill>
            <a:ln w="9525">
              <a:noFill/>
              <a:miter lim="800000"/>
              <a:headEnd/>
              <a:tailEnd/>
            </a:ln>
            <a:effectLst/>
          </p:spPr>
          <p:txBody>
            <a:bodyPr wrap="none" anchor="ctr"/>
            <a:lstStyle/>
            <a:p>
              <a:endParaRPr lang="en-US" sz="3600" dirty="0"/>
            </a:p>
          </p:txBody>
        </p:sp>
        <p:sp>
          <p:nvSpPr>
            <p:cNvPr id="26" name="Rectangle 9"/>
            <p:cNvSpPr>
              <a:spLocks noChangeArrowheads="1"/>
            </p:cNvSpPr>
            <p:nvPr userDrawn="1"/>
          </p:nvSpPr>
          <p:spPr bwMode="auto">
            <a:xfrm rot="5400000">
              <a:off x="4540049" y="275791"/>
              <a:ext cx="63902" cy="9144000"/>
            </a:xfrm>
            <a:prstGeom prst="rect">
              <a:avLst/>
            </a:prstGeom>
            <a:solidFill>
              <a:schemeClr val="tx2">
                <a:lumMod val="40000"/>
                <a:lumOff val="60000"/>
              </a:schemeClr>
            </a:solidFill>
            <a:ln w="9525">
              <a:noFill/>
              <a:miter lim="800000"/>
              <a:headEnd/>
              <a:tailEnd/>
            </a:ln>
            <a:effectLst/>
          </p:spPr>
          <p:txBody>
            <a:bodyPr wrap="none" anchor="ctr"/>
            <a:lstStyle/>
            <a:p>
              <a:endParaRPr lang="en-US" sz="3600" dirty="0"/>
            </a:p>
          </p:txBody>
        </p:sp>
        <p:sp>
          <p:nvSpPr>
            <p:cNvPr id="27" name="Rectangle 9"/>
            <p:cNvSpPr>
              <a:spLocks noChangeArrowheads="1"/>
            </p:cNvSpPr>
            <p:nvPr/>
          </p:nvSpPr>
          <p:spPr bwMode="auto">
            <a:xfrm rot="5400000">
              <a:off x="4540049" y="31951"/>
              <a:ext cx="63902" cy="9144000"/>
            </a:xfrm>
            <a:prstGeom prst="rect">
              <a:avLst/>
            </a:prstGeom>
            <a:solidFill>
              <a:schemeClr val="tx1">
                <a:lumMod val="50000"/>
              </a:schemeClr>
            </a:solidFill>
            <a:ln w="9525">
              <a:noFill/>
              <a:miter lim="800000"/>
              <a:headEnd/>
              <a:tailEnd/>
            </a:ln>
            <a:effectLst/>
          </p:spPr>
          <p:txBody>
            <a:bodyPr wrap="none" anchor="ctr"/>
            <a:lstStyle/>
            <a:p>
              <a:endParaRPr lang="en-US" sz="3600" dirty="0"/>
            </a:p>
          </p:txBody>
        </p:sp>
        <p:sp>
          <p:nvSpPr>
            <p:cNvPr id="28" name="Rectangle 9"/>
            <p:cNvSpPr>
              <a:spLocks noChangeArrowheads="1"/>
            </p:cNvSpPr>
            <p:nvPr/>
          </p:nvSpPr>
          <p:spPr bwMode="auto">
            <a:xfrm rot="5400000">
              <a:off x="4540049" y="336751"/>
              <a:ext cx="63902" cy="9144000"/>
            </a:xfrm>
            <a:prstGeom prst="rect">
              <a:avLst/>
            </a:prstGeom>
            <a:solidFill>
              <a:schemeClr val="tx2">
                <a:lumMod val="20000"/>
                <a:lumOff val="80000"/>
              </a:schemeClr>
            </a:solidFill>
            <a:ln w="9525">
              <a:noFill/>
              <a:miter lim="800000"/>
              <a:headEnd/>
              <a:tailEnd/>
            </a:ln>
            <a:effectLst/>
          </p:spPr>
          <p:txBody>
            <a:bodyPr wrap="none" anchor="ctr"/>
            <a:lstStyle/>
            <a:p>
              <a:endParaRPr lang="en-US" sz="3600" dirty="0"/>
            </a:p>
          </p:txBody>
        </p:sp>
        <p:sp>
          <p:nvSpPr>
            <p:cNvPr id="29" name="Rectangle 9"/>
            <p:cNvSpPr>
              <a:spLocks noChangeArrowheads="1"/>
            </p:cNvSpPr>
            <p:nvPr userDrawn="1"/>
          </p:nvSpPr>
          <p:spPr bwMode="auto">
            <a:xfrm rot="5400000">
              <a:off x="4540049" y="92911"/>
              <a:ext cx="63902" cy="9144000"/>
            </a:xfrm>
            <a:prstGeom prst="rect">
              <a:avLst/>
            </a:prstGeom>
            <a:solidFill>
              <a:schemeClr val="tx2">
                <a:lumMod val="50000"/>
              </a:schemeClr>
            </a:solidFill>
            <a:ln w="9525">
              <a:noFill/>
              <a:miter lim="800000"/>
              <a:headEnd/>
              <a:tailEnd/>
            </a:ln>
            <a:effectLst/>
          </p:spPr>
          <p:txBody>
            <a:bodyPr wrap="none" anchor="ctr"/>
            <a:lstStyle/>
            <a:p>
              <a:endParaRPr lang="en-US" sz="3600" dirty="0"/>
            </a:p>
          </p:txBody>
        </p:sp>
        <p:sp>
          <p:nvSpPr>
            <p:cNvPr id="30" name="Rectangle 9"/>
            <p:cNvSpPr>
              <a:spLocks noChangeArrowheads="1"/>
            </p:cNvSpPr>
            <p:nvPr userDrawn="1"/>
          </p:nvSpPr>
          <p:spPr bwMode="auto">
            <a:xfrm rot="5400000">
              <a:off x="4540049" y="153871"/>
              <a:ext cx="63902" cy="9144000"/>
            </a:xfrm>
            <a:prstGeom prst="rect">
              <a:avLst/>
            </a:prstGeom>
            <a:solidFill>
              <a:srgbClr val="3333CC"/>
            </a:solidFill>
            <a:ln w="9525">
              <a:noFill/>
              <a:miter lim="800000"/>
              <a:headEnd/>
              <a:tailEnd/>
            </a:ln>
            <a:effectLst/>
          </p:spPr>
          <p:txBody>
            <a:bodyPr wrap="none" anchor="ctr"/>
            <a:lstStyle/>
            <a:p>
              <a:endParaRPr lang="en-US" sz="3600" dirty="0"/>
            </a:p>
          </p:txBody>
        </p:sp>
      </p:grpSp>
      <p:pic>
        <p:nvPicPr>
          <p:cNvPr id="32" name="Picture 3" descr="C:\Users\Ben\Downloads\Christensen10e14mb_nm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9601" y="156025"/>
            <a:ext cx="692727" cy="672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949385"/>
      </p:ext>
    </p:extLst>
  </p:cSld>
  <p:clrMap bg1="lt1" tx1="dk1" bg2="lt2" tx2="dk2" accent1="accent1" accent2="accent2" accent3="accent3" accent4="accent4" accent5="accent5" accent6="accent6" hlink="hlink" folHlink="folHlink"/>
  <p:transition/>
  <p:hf hdr="0" ftr="0" dt="0"/>
  <p:txStyles>
    <p:titleStyle>
      <a:lvl1pPr algn="l" rtl="0" eaLnBrk="1" fontAlgn="base" hangingPunct="1">
        <a:lnSpc>
          <a:spcPct val="85000"/>
        </a:lnSpc>
        <a:spcBef>
          <a:spcPct val="0"/>
        </a:spcBef>
        <a:spcAft>
          <a:spcPct val="0"/>
        </a:spcAft>
        <a:defRPr sz="3200" b="1">
          <a:solidFill>
            <a:schemeClr val="tx2">
              <a:lumMod val="50000"/>
            </a:schemeClr>
          </a:solidFill>
          <a:effectLst>
            <a:outerShdw blurRad="38100" dist="38100" dir="2700000" algn="tl">
              <a:srgbClr val="000000">
                <a:alpha val="43137"/>
              </a:srgbClr>
            </a:outerShdw>
          </a:effectLst>
          <a:latin typeface="+mj-lt"/>
          <a:ea typeface="+mj-ea"/>
          <a:cs typeface="+mj-cs"/>
        </a:defRPr>
      </a:lvl1pPr>
      <a:lvl2pPr algn="l" rtl="0" eaLnBrk="1" fontAlgn="base" hangingPunct="1">
        <a:lnSpc>
          <a:spcPct val="85000"/>
        </a:lnSpc>
        <a:spcBef>
          <a:spcPct val="0"/>
        </a:spcBef>
        <a:spcAft>
          <a:spcPct val="0"/>
        </a:spcAft>
        <a:defRPr sz="3200" b="1">
          <a:solidFill>
            <a:schemeClr val="tx2"/>
          </a:solidFill>
          <a:latin typeface="Century Gothic" pitchFamily="34" charset="0"/>
        </a:defRPr>
      </a:lvl2pPr>
      <a:lvl3pPr algn="l" rtl="0" eaLnBrk="1" fontAlgn="base" hangingPunct="1">
        <a:lnSpc>
          <a:spcPct val="85000"/>
        </a:lnSpc>
        <a:spcBef>
          <a:spcPct val="0"/>
        </a:spcBef>
        <a:spcAft>
          <a:spcPct val="0"/>
        </a:spcAft>
        <a:defRPr sz="3200" b="1">
          <a:solidFill>
            <a:schemeClr val="tx2"/>
          </a:solidFill>
          <a:latin typeface="Century Gothic" pitchFamily="34" charset="0"/>
        </a:defRPr>
      </a:lvl3pPr>
      <a:lvl4pPr algn="l" rtl="0" eaLnBrk="1" fontAlgn="base" hangingPunct="1">
        <a:lnSpc>
          <a:spcPct val="85000"/>
        </a:lnSpc>
        <a:spcBef>
          <a:spcPct val="0"/>
        </a:spcBef>
        <a:spcAft>
          <a:spcPct val="0"/>
        </a:spcAft>
        <a:defRPr sz="3200" b="1">
          <a:solidFill>
            <a:schemeClr val="tx2"/>
          </a:solidFill>
          <a:latin typeface="Century Gothic" pitchFamily="34" charset="0"/>
        </a:defRPr>
      </a:lvl4pPr>
      <a:lvl5pPr algn="l" rtl="0" eaLnBrk="1" fontAlgn="base" hangingPunct="1">
        <a:lnSpc>
          <a:spcPct val="85000"/>
        </a:lnSpc>
        <a:spcBef>
          <a:spcPct val="0"/>
        </a:spcBef>
        <a:spcAft>
          <a:spcPct val="0"/>
        </a:spcAft>
        <a:defRPr sz="3200" b="1">
          <a:solidFill>
            <a:schemeClr val="tx2"/>
          </a:solidFill>
          <a:latin typeface="Century Gothic" pitchFamily="34" charset="0"/>
        </a:defRPr>
      </a:lvl5pPr>
      <a:lvl6pPr marL="457200" algn="l" rtl="0" eaLnBrk="1" fontAlgn="base" hangingPunct="1">
        <a:lnSpc>
          <a:spcPct val="85000"/>
        </a:lnSpc>
        <a:spcBef>
          <a:spcPct val="0"/>
        </a:spcBef>
        <a:spcAft>
          <a:spcPct val="0"/>
        </a:spcAft>
        <a:defRPr sz="3200" b="1">
          <a:solidFill>
            <a:schemeClr val="tx2"/>
          </a:solidFill>
          <a:latin typeface="Century Gothic" pitchFamily="34" charset="0"/>
        </a:defRPr>
      </a:lvl6pPr>
      <a:lvl7pPr marL="914400" algn="l" rtl="0" eaLnBrk="1" fontAlgn="base" hangingPunct="1">
        <a:lnSpc>
          <a:spcPct val="85000"/>
        </a:lnSpc>
        <a:spcBef>
          <a:spcPct val="0"/>
        </a:spcBef>
        <a:spcAft>
          <a:spcPct val="0"/>
        </a:spcAft>
        <a:defRPr sz="3200" b="1">
          <a:solidFill>
            <a:schemeClr val="tx2"/>
          </a:solidFill>
          <a:latin typeface="Century Gothic" pitchFamily="34" charset="0"/>
        </a:defRPr>
      </a:lvl7pPr>
      <a:lvl8pPr marL="1371600" algn="l" rtl="0" eaLnBrk="1" fontAlgn="base" hangingPunct="1">
        <a:lnSpc>
          <a:spcPct val="85000"/>
        </a:lnSpc>
        <a:spcBef>
          <a:spcPct val="0"/>
        </a:spcBef>
        <a:spcAft>
          <a:spcPct val="0"/>
        </a:spcAft>
        <a:defRPr sz="3200" b="1">
          <a:solidFill>
            <a:schemeClr val="tx2"/>
          </a:solidFill>
          <a:latin typeface="Century Gothic" pitchFamily="34" charset="0"/>
        </a:defRPr>
      </a:lvl8pPr>
      <a:lvl9pPr marL="1828800" algn="l" rtl="0" eaLnBrk="1" fontAlgn="base" hangingPunct="1">
        <a:lnSpc>
          <a:spcPct val="85000"/>
        </a:lnSpc>
        <a:spcBef>
          <a:spcPct val="0"/>
        </a:spcBef>
        <a:spcAft>
          <a:spcPct val="0"/>
        </a:spcAft>
        <a:defRPr sz="3200" b="1">
          <a:solidFill>
            <a:schemeClr val="tx2"/>
          </a:solidFill>
          <a:latin typeface="Century Gothic" pitchFamily="34" charset="0"/>
        </a:defRPr>
      </a:lvl9pPr>
    </p:titleStyle>
    <p:bodyStyle>
      <a:lvl1pPr marL="342900" indent="-342900" algn="l" rtl="0" eaLnBrk="1" fontAlgn="base" hangingPunct="1">
        <a:spcBef>
          <a:spcPct val="20000"/>
        </a:spcBef>
        <a:spcAft>
          <a:spcPct val="0"/>
        </a:spcAft>
        <a:buClr>
          <a:schemeClr val="accent2"/>
        </a:buClr>
        <a:buFont typeface="Wingdings" pitchFamily="2" charset="2"/>
        <a:buChar char="w"/>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5000"/>
        <a:buFont typeface="Wingdings" pitchFamily="2" charset="2"/>
        <a:buChar char="n"/>
        <a:defRPr sz="2000">
          <a:solidFill>
            <a:schemeClr val="tx1"/>
          </a:solidFill>
          <a:latin typeface="+mn-lt"/>
        </a:defRPr>
      </a:lvl2pPr>
      <a:lvl3pPr marL="1143000" indent="-285750" algn="l" rtl="0" eaLnBrk="1" fontAlgn="base" hangingPunct="1">
        <a:spcBef>
          <a:spcPct val="20000"/>
        </a:spcBef>
        <a:spcAft>
          <a:spcPct val="0"/>
        </a:spcAft>
        <a:buClr>
          <a:srgbClr val="00B050"/>
        </a:buClr>
        <a:buSzPct val="65000"/>
        <a:buFont typeface="Wingdings" pitchFamily="2" charset="2"/>
        <a:buChar char="l"/>
        <a:defRPr sz="1800">
          <a:solidFill>
            <a:schemeClr val="tx1"/>
          </a:solidFill>
          <a:latin typeface="+mn-lt"/>
        </a:defRPr>
      </a:lvl3pPr>
      <a:lvl4pPr marL="1485900" indent="-228600" algn="l" rtl="0" eaLnBrk="1" fontAlgn="base" hangingPunct="1">
        <a:spcBef>
          <a:spcPct val="20000"/>
        </a:spcBef>
        <a:spcAft>
          <a:spcPct val="0"/>
        </a:spcAft>
        <a:buClr>
          <a:srgbClr val="7030A0"/>
        </a:buClr>
        <a:buSzPct val="85000"/>
        <a:buFont typeface="Wingdings" pitchFamily="2" charset="2"/>
        <a:buChar char="w"/>
        <a:defRPr sz="1600">
          <a:solidFill>
            <a:schemeClr val="tx1"/>
          </a:solidFill>
          <a:latin typeface="+mn-lt"/>
        </a:defRPr>
      </a:lvl4pPr>
      <a:lvl5pPr marL="17716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5pPr>
      <a:lvl6pPr marL="22288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6pPr>
      <a:lvl7pPr marL="26860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7pPr>
      <a:lvl8pPr marL="31432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8pPr>
      <a:lvl9pPr marL="36004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9.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hyperlink" Target="http://staff.blog.ui.ac.id/martani/" TargetMode="External"/><Relationship Id="rId2" Type="http://schemas.openxmlformats.org/officeDocument/2006/relationships/hyperlink" Target="mailto:dwimartani@yahoo.com" TargetMode="External"/><Relationship Id="rId1" Type="http://schemas.openxmlformats.org/officeDocument/2006/relationships/slideLayout" Target="../slideLayouts/slideLayout31.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hyperlink" Target="http://dwimartan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884" name="Google Shape;1884;p35"/>
          <p:cNvSpPr txBox="1">
            <a:spLocks noGrp="1"/>
          </p:cNvSpPr>
          <p:nvPr>
            <p:ph type="ctrTitle"/>
          </p:nvPr>
        </p:nvSpPr>
        <p:spPr>
          <a:xfrm>
            <a:off x="5767516" y="2365746"/>
            <a:ext cx="5797378" cy="2871200"/>
          </a:xfrm>
          <a:prstGeom prst="rect">
            <a:avLst/>
          </a:prstGeom>
        </p:spPr>
        <p:txBody>
          <a:bodyPr spcFirstLastPara="1" wrap="square" lIns="121900" tIns="121900" rIns="121900" bIns="121900" anchor="b" anchorCtr="0">
            <a:noAutofit/>
          </a:bodyPr>
          <a:lstStyle/>
          <a:p>
            <a:pPr marL="49213" indent="-49213">
              <a:spcBef>
                <a:spcPct val="0"/>
              </a:spcBef>
              <a:defRPr/>
            </a:pPr>
            <a:r>
              <a:rPr lang="en-US" dirty="0">
                <a:solidFill>
                  <a:schemeClr val="tx1"/>
                </a:solidFill>
              </a:rPr>
              <a:t>PSAK 110</a:t>
            </a:r>
            <a:br>
              <a:rPr lang="en-US" dirty="0">
                <a:solidFill>
                  <a:schemeClr val="tx1"/>
                </a:solidFill>
              </a:rPr>
            </a:br>
            <a:r>
              <a:rPr lang="en-US" dirty="0" err="1">
                <a:solidFill>
                  <a:schemeClr val="tx1"/>
                </a:solidFill>
              </a:rPr>
              <a:t>Laporan</a:t>
            </a:r>
            <a:r>
              <a:rPr lang="en-US" dirty="0">
                <a:solidFill>
                  <a:schemeClr val="tx1"/>
                </a:solidFill>
              </a:rPr>
              <a:t> </a:t>
            </a:r>
            <a:r>
              <a:rPr lang="en-US" dirty="0" err="1">
                <a:solidFill>
                  <a:schemeClr val="tx1"/>
                </a:solidFill>
              </a:rPr>
              <a:t>Keuangan</a:t>
            </a:r>
            <a:r>
              <a:rPr lang="en-US" dirty="0">
                <a:solidFill>
                  <a:schemeClr val="tx1"/>
                </a:solidFill>
              </a:rPr>
              <a:t> </a:t>
            </a:r>
            <a:r>
              <a:rPr lang="en-US" dirty="0" err="1">
                <a:solidFill>
                  <a:schemeClr val="tx1"/>
                </a:solidFill>
              </a:rPr>
              <a:t>Konsolidasian</a:t>
            </a:r>
            <a:endParaRPr lang="en-US" sz="4800" dirty="0">
              <a:solidFill>
                <a:schemeClr val="tx1"/>
              </a:solidFill>
            </a:endParaRPr>
          </a:p>
        </p:txBody>
      </p:sp>
      <p:pic>
        <p:nvPicPr>
          <p:cNvPr id="17" name="Picture 16" descr="Icon&#10;&#10;Description automatically generated">
            <a:extLst>
              <a:ext uri="{FF2B5EF4-FFF2-40B4-BE49-F238E27FC236}">
                <a16:creationId xmlns:a16="http://schemas.microsoft.com/office/drawing/2014/main" id="{F0AADBCF-3E3C-1D43-B4C4-A5D4FE1428B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7646" y="1235946"/>
            <a:ext cx="5956300" cy="5130800"/>
          </a:xfrm>
          <a:prstGeom prst="rect">
            <a:avLst/>
          </a:prstGeom>
        </p:spPr>
      </p:pic>
    </p:spTree>
    <p:extLst>
      <p:ext uri="{BB962C8B-B14F-4D97-AF65-F5344CB8AC3E}">
        <p14:creationId xmlns:p14="http://schemas.microsoft.com/office/powerpoint/2010/main" val="19408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239528-2780-40E9-A51E-FAD99A881F8E}"/>
              </a:ext>
            </a:extLst>
          </p:cNvPr>
          <p:cNvSpPr txBox="1">
            <a:spLocks noChangeArrowheads="1"/>
          </p:cNvSpPr>
          <p:nvPr/>
        </p:nvSpPr>
        <p:spPr>
          <a:xfrm>
            <a:off x="1752600" y="152400"/>
            <a:ext cx="8991600" cy="685800"/>
          </a:xfrm>
          <a:prstGeom prst="rect">
            <a:avLst/>
          </a:prstGeom>
        </p:spPr>
        <p:style>
          <a:lnRef idx="1">
            <a:schemeClr val="accent2"/>
          </a:lnRef>
          <a:fillRef idx="2">
            <a:schemeClr val="accent2"/>
          </a:fillRef>
          <a:effectRef idx="1">
            <a:schemeClr val="accent2"/>
          </a:effectRef>
          <a:fontRef idx="minor">
            <a:schemeClr val="dk1"/>
          </a:fontRef>
        </p:style>
        <p:txBody>
          <a:bodyPr vert="horz" lIns="92075" tIns="46039" rIns="92075" bIns="46039" rtlCol="0" anchor="b">
            <a:noAutofit/>
          </a:bodyPr>
          <a:lstStyle>
            <a:lvl1pPr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algn="ctr">
              <a:defRPr/>
            </a:pPr>
            <a:r>
              <a:rPr lang="en-US" sz="3200" dirty="0">
                <a:latin typeface="Fjalla One" panose="02000506040000020004" pitchFamily="2" charset="0"/>
                <a:ea typeface="DotumChe" panose="020B0503020000020004" pitchFamily="49" charset="-127"/>
              </a:rPr>
              <a:t>DISCLAIMER</a:t>
            </a:r>
          </a:p>
        </p:txBody>
      </p:sp>
      <p:sp>
        <p:nvSpPr>
          <p:cNvPr id="4" name="Rectangle 3">
            <a:extLst>
              <a:ext uri="{FF2B5EF4-FFF2-40B4-BE49-F238E27FC236}">
                <a16:creationId xmlns:a16="http://schemas.microsoft.com/office/drawing/2014/main" id="{37F59F85-CFD1-4D09-A10E-A70B44E2CFC9}"/>
              </a:ext>
            </a:extLst>
          </p:cNvPr>
          <p:cNvSpPr txBox="1">
            <a:spLocks noChangeArrowheads="1"/>
          </p:cNvSpPr>
          <p:nvPr/>
        </p:nvSpPr>
        <p:spPr>
          <a:xfrm>
            <a:off x="1752601" y="1346925"/>
            <a:ext cx="8748623" cy="4901475"/>
          </a:xfrm>
          <a:prstGeom prst="rect">
            <a:avLst/>
          </a:prstGeom>
        </p:spPr>
        <p:txBody>
          <a:bodyPr vert="horz" lIns="92075" tIns="46039" rIns="92075" bIns="46039" rtlCol="0">
            <a:normAutofit/>
          </a:bodyPr>
          <a:lstStyle>
            <a:lvl1pPr marL="342900" indent="-342900" algn="l" defTabSz="685823" rtl="0" eaLnBrk="1" latinLnBrk="0" hangingPunct="1">
              <a:lnSpc>
                <a:spcPct val="90000"/>
              </a:lnSpc>
              <a:spcBef>
                <a:spcPts val="75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1pPr>
            <a:lvl2pPr marL="685811"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2pPr>
            <a:lvl3pPr marL="1028723"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371634"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4pPr>
            <a:lvl5pPr marL="1714545"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defRPr/>
            </a:pP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dalam slide </a:t>
            </a:r>
            <a:r>
              <a:rPr lang="en-US" sz="2133" dirty="0" err="1">
                <a:latin typeface="Calibri" panose="020F0502020204030204" pitchFamily="34" charset="0"/>
                <a:cs typeface="Calibri" panose="020F0502020204030204" pitchFamily="34" charset="0"/>
              </a:rPr>
              <a:t>didasarkan</a:t>
            </a:r>
            <a:r>
              <a:rPr lang="en-US" sz="2133" dirty="0">
                <a:latin typeface="Calibri" panose="020F0502020204030204" pitchFamily="34" charset="0"/>
                <a:cs typeface="Calibri" panose="020F0502020204030204" pitchFamily="34" charset="0"/>
              </a:rPr>
              <a:t> pada PSAK pada </a:t>
            </a:r>
            <a:r>
              <a:rPr lang="en-US" sz="2133" dirty="0" err="1">
                <a:latin typeface="Calibri" panose="020F0502020204030204" pitchFamily="34" charset="0"/>
                <a:cs typeface="Calibri" panose="020F0502020204030204" pitchFamily="34" charset="0"/>
              </a:rPr>
              <a:t>saat</a:t>
            </a:r>
            <a:r>
              <a:rPr lang="en-US" sz="2133" dirty="0">
                <a:latin typeface="Calibri" panose="020F0502020204030204" pitchFamily="34" charset="0"/>
                <a:cs typeface="Calibri" panose="020F0502020204030204" pitchFamily="34" charset="0"/>
              </a:rPr>
              <a:t> slide </a:t>
            </a:r>
            <a:r>
              <a:rPr lang="en-US" sz="2133" dirty="0" err="1">
                <a:latin typeface="Calibri" panose="020F0502020204030204" pitchFamily="34" charset="0"/>
                <a:cs typeface="Calibri" panose="020F0502020204030204" pitchFamily="34" charset="0"/>
              </a:rPr>
              <a:t>ini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dipresentasikan</a:t>
            </a:r>
            <a:r>
              <a:rPr lang="en-US" sz="2133" dirty="0">
                <a:latin typeface="Calibri" panose="020F0502020204030204" pitchFamily="34" charset="0"/>
                <a:cs typeface="Calibri" panose="020F0502020204030204" pitchFamily="34" charset="0"/>
              </a:rPr>
              <a:t>. </a:t>
            </a:r>
          </a:p>
          <a:p>
            <a:pPr>
              <a:lnSpc>
                <a:spcPct val="100000"/>
              </a:lnSpc>
              <a:defRPr/>
            </a:pP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dalam slide ini </a:t>
            </a:r>
            <a:r>
              <a:rPr lang="en-US" sz="2133" dirty="0" err="1">
                <a:latin typeface="Calibri" panose="020F0502020204030204" pitchFamily="34" charset="0"/>
                <a:cs typeface="Calibri" panose="020F0502020204030204" pitchFamily="34" charset="0"/>
              </a:rPr>
              <a:t>merupakan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pengajaran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semata</a:t>
            </a:r>
            <a:r>
              <a:rPr lang="en-US" sz="2133" dirty="0">
                <a:latin typeface="Calibri" panose="020F0502020204030204" pitchFamily="34" charset="0"/>
                <a:cs typeface="Calibri" panose="020F0502020204030204" pitchFamily="34" charset="0"/>
              </a:rPr>
              <a:t> dan </a:t>
            </a:r>
            <a:r>
              <a:rPr lang="en-US" sz="2133" dirty="0" err="1">
                <a:latin typeface="Calibri" panose="020F0502020204030204" pitchFamily="34" charset="0"/>
                <a:cs typeface="Calibri" panose="020F0502020204030204" pitchFamily="34" charset="0"/>
              </a:rPr>
              <a:t>bukan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ditujukan</a:t>
            </a:r>
            <a:r>
              <a:rPr lang="en-US" sz="2133" dirty="0">
                <a:latin typeface="Calibri" panose="020F0502020204030204" pitchFamily="34" charset="0"/>
                <a:cs typeface="Calibri" panose="020F0502020204030204" pitchFamily="34" charset="0"/>
              </a:rPr>
              <a:t> untuk memberikan saran atas </a:t>
            </a:r>
            <a:r>
              <a:rPr lang="en-US" sz="2133" dirty="0" err="1">
                <a:latin typeface="Calibri" panose="020F0502020204030204" pitchFamily="34" charset="0"/>
                <a:cs typeface="Calibri" panose="020F0502020204030204" pitchFamily="34" charset="0"/>
              </a:rPr>
              <a:t>transaksi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tersebut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Perlakuan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akuntansi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sangat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dipengaruhi</a:t>
            </a:r>
            <a:r>
              <a:rPr lang="en-US" sz="2133" dirty="0">
                <a:latin typeface="Calibri" panose="020F0502020204030204" pitchFamily="34" charset="0"/>
                <a:cs typeface="Calibri" panose="020F0502020204030204" pitchFamily="34" charset="0"/>
              </a:rPr>
              <a:t> oleh </a:t>
            </a:r>
            <a:r>
              <a:rPr lang="en-US" sz="2133" dirty="0" err="1">
                <a:latin typeface="Calibri" panose="020F0502020204030204" pitchFamily="34" charset="0"/>
                <a:cs typeface="Calibri" panose="020F0502020204030204" pitchFamily="34" charset="0"/>
              </a:rPr>
              <a:t>lingkungan</a:t>
            </a:r>
            <a:r>
              <a:rPr lang="en-US" sz="2133" dirty="0">
                <a:latin typeface="Calibri" panose="020F0502020204030204" pitchFamily="34" charset="0"/>
                <a:cs typeface="Calibri" panose="020F0502020204030204" pitchFamily="34" charset="0"/>
              </a:rPr>
              <a:t> atau </a:t>
            </a:r>
            <a:r>
              <a:rPr lang="en-US" sz="2133" dirty="0" err="1">
                <a:latin typeface="Calibri" panose="020F0502020204030204" pitchFamily="34" charset="0"/>
                <a:cs typeface="Calibri" panose="020F0502020204030204" pitchFamily="34" charset="0"/>
              </a:rPr>
              <a:t>keadaan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transaksi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tersebut</a:t>
            </a:r>
            <a:r>
              <a:rPr lang="en-US" sz="2133" dirty="0">
                <a:latin typeface="Calibri" panose="020F0502020204030204" pitchFamily="34" charset="0"/>
                <a:cs typeface="Calibri" panose="020F0502020204030204" pitchFamily="34" charset="0"/>
              </a:rPr>
              <a:t>.</a:t>
            </a:r>
          </a:p>
          <a:p>
            <a:pPr>
              <a:lnSpc>
                <a:spcPct val="100000"/>
              </a:lnSpc>
              <a:defRPr/>
            </a:pPr>
            <a:r>
              <a:rPr lang="en-US" sz="2133" dirty="0">
                <a:latin typeface="Calibri" panose="020F0502020204030204" pitchFamily="34" charset="0"/>
                <a:cs typeface="Calibri" panose="020F0502020204030204" pitchFamily="34" charset="0"/>
              </a:rPr>
              <a:t>Jika </a:t>
            </a:r>
            <a:r>
              <a:rPr lang="en-US" sz="2133" dirty="0" err="1">
                <a:latin typeface="Calibri" panose="020F0502020204030204" pitchFamily="34" charset="0"/>
                <a:cs typeface="Calibri" panose="020F0502020204030204" pitchFamily="34" charset="0"/>
              </a:rPr>
              <a:t>terdapat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perbedaan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antara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ini dengan </a:t>
            </a:r>
            <a:r>
              <a:rPr lang="en-US" sz="2133" dirty="0" err="1">
                <a:latin typeface="Calibri" panose="020F0502020204030204" pitchFamily="34" charset="0"/>
                <a:cs typeface="Calibri" panose="020F0502020204030204" pitchFamily="34" charset="0"/>
              </a:rPr>
              <a:t>apa</a:t>
            </a:r>
            <a:r>
              <a:rPr lang="en-US" sz="2133" dirty="0">
                <a:latin typeface="Calibri" panose="020F0502020204030204" pitchFamily="34" charset="0"/>
                <a:cs typeface="Calibri" panose="020F0502020204030204" pitchFamily="34" charset="0"/>
              </a:rPr>
              <a:t> yang </a:t>
            </a:r>
            <a:r>
              <a:rPr lang="en-US" sz="2133" dirty="0" err="1">
                <a:latin typeface="Calibri" panose="020F0502020204030204" pitchFamily="34" charset="0"/>
                <a:cs typeface="Calibri" panose="020F0502020204030204" pitchFamily="34" charset="0"/>
              </a:rPr>
              <a:t>dalam</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standar</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atau</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regulasi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terkini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maka</a:t>
            </a:r>
            <a:r>
              <a:rPr lang="en-US" sz="2133" dirty="0">
                <a:latin typeface="Calibri" panose="020F0502020204030204" pitchFamily="34" charset="0"/>
                <a:cs typeface="Calibri" panose="020F0502020204030204" pitchFamily="34" charset="0"/>
              </a:rPr>
              <a:t> yang </a:t>
            </a:r>
            <a:r>
              <a:rPr lang="en-US" sz="2133" dirty="0" err="1">
                <a:latin typeface="Calibri" panose="020F0502020204030204" pitchFamily="34" charset="0"/>
                <a:cs typeface="Calibri" panose="020F0502020204030204" pitchFamily="34" charset="0"/>
              </a:rPr>
              <a:t>berlaku</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adalah</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ketentuan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dalam</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standar</a:t>
            </a:r>
            <a:r>
              <a:rPr lang="en-US" sz="2133" dirty="0">
                <a:latin typeface="Calibri" panose="020F0502020204030204" pitchFamily="34" charset="0"/>
                <a:cs typeface="Calibri" panose="020F0502020204030204" pitchFamily="34" charset="0"/>
              </a:rPr>
              <a:t> dan </a:t>
            </a:r>
            <a:r>
              <a:rPr lang="en-US" sz="2133" dirty="0" err="1">
                <a:latin typeface="Calibri" panose="020F0502020204030204" pitchFamily="34" charset="0"/>
                <a:cs typeface="Calibri" panose="020F0502020204030204" pitchFamily="34" charset="0"/>
              </a:rPr>
              <a:t>regulasi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terkini</a:t>
            </a:r>
            <a:r>
              <a:rPr lang="en-US" sz="2133" dirty="0">
                <a:latin typeface="Calibri" panose="020F0502020204030204" pitchFamily="34" charset="0"/>
                <a:cs typeface="Calibri" panose="020F0502020204030204" pitchFamily="34" charset="0"/>
              </a:rPr>
              <a:t>.</a:t>
            </a:r>
          </a:p>
          <a:p>
            <a:pPr>
              <a:lnSpc>
                <a:spcPct val="100000"/>
              </a:lnSpc>
              <a:defRPr/>
            </a:pPr>
            <a:r>
              <a:rPr lang="en-US" sz="2133" dirty="0" err="1">
                <a:latin typeface="Calibri" panose="020F0502020204030204" pitchFamily="34" charset="0"/>
                <a:cs typeface="Calibri" panose="020F0502020204030204" pitchFamily="34" charset="0"/>
              </a:rPr>
              <a:t>Beberapa</a:t>
            </a:r>
            <a:r>
              <a:rPr lang="en-US" sz="2133" dirty="0">
                <a:latin typeface="Calibri" panose="020F0502020204030204" pitchFamily="34" charset="0"/>
                <a:cs typeface="Calibri" panose="020F0502020204030204" pitchFamily="34" charset="0"/>
              </a:rPr>
              <a:t> contoh, </a:t>
            </a:r>
            <a:r>
              <a:rPr lang="en-US" sz="2133" dirty="0" err="1">
                <a:latin typeface="Calibri" panose="020F0502020204030204" pitchFamily="34" charset="0"/>
                <a:cs typeface="Calibri" panose="020F0502020204030204" pitchFamily="34" charset="0"/>
              </a:rPr>
              <a:t>penjelasan</a:t>
            </a:r>
            <a:r>
              <a:rPr lang="en-US" sz="2133" dirty="0">
                <a:latin typeface="Calibri" panose="020F0502020204030204" pitchFamily="34" charset="0"/>
                <a:cs typeface="Calibri" panose="020F0502020204030204" pitchFamily="34" charset="0"/>
              </a:rPr>
              <a:t> lebih </a:t>
            </a:r>
            <a:r>
              <a:rPr lang="en-US" sz="2133" dirty="0" err="1">
                <a:latin typeface="Calibri" panose="020F0502020204030204" pitchFamily="34" charset="0"/>
                <a:cs typeface="Calibri" panose="020F0502020204030204" pitchFamily="34" charset="0"/>
              </a:rPr>
              <a:t>lanjut</a:t>
            </a:r>
            <a:r>
              <a:rPr lang="en-US" sz="2133" dirty="0">
                <a:latin typeface="Calibri" panose="020F0502020204030204" pitchFamily="34" charset="0"/>
                <a:cs typeface="Calibri" panose="020F0502020204030204" pitchFamily="34" charset="0"/>
              </a:rPr>
              <a:t> atas </a:t>
            </a:r>
            <a:r>
              <a:rPr lang="en-US" sz="2133" dirty="0" err="1">
                <a:latin typeface="Calibri" panose="020F0502020204030204" pitchFamily="34" charset="0"/>
                <a:cs typeface="Calibri" panose="020F0502020204030204" pitchFamily="34" charset="0"/>
              </a:rPr>
              <a:t>standar</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merupakan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pendapat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pribadi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pembicara</a:t>
            </a:r>
            <a:r>
              <a:rPr lang="en-US" sz="2133" dirty="0">
                <a:latin typeface="Calibri" panose="020F0502020204030204" pitchFamily="34" charset="0"/>
                <a:cs typeface="Calibri" panose="020F0502020204030204" pitchFamily="34" charset="0"/>
              </a:rPr>
              <a:t> dan tidak </a:t>
            </a:r>
            <a:r>
              <a:rPr lang="en-US" sz="2133" dirty="0" err="1">
                <a:latin typeface="Calibri" panose="020F0502020204030204" pitchFamily="34" charset="0"/>
                <a:cs typeface="Calibri" panose="020F0502020204030204" pitchFamily="34" charset="0"/>
              </a:rPr>
              <a:t>berkaitan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dengan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institusi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atau</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tempat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kerja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pembicara</a:t>
            </a:r>
            <a:r>
              <a:rPr lang="en-US" sz="2133" dirty="0">
                <a:latin typeface="Calibri" panose="020F0502020204030204" pitchFamily="34" charset="0"/>
                <a:cs typeface="Calibri" panose="020F0502020204030204" pitchFamily="34" charset="0"/>
              </a:rPr>
              <a:t>.</a:t>
            </a:r>
          </a:p>
        </p:txBody>
      </p:sp>
      <p:sp>
        <p:nvSpPr>
          <p:cNvPr id="5" name="Slide Number Placeholder 2">
            <a:extLst>
              <a:ext uri="{FF2B5EF4-FFF2-40B4-BE49-F238E27FC236}">
                <a16:creationId xmlns:a16="http://schemas.microsoft.com/office/drawing/2014/main" id="{2D1D3638-10DE-4148-843B-3131349C9AF1}"/>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2</a:t>
            </a:fld>
            <a:endParaRPr lang="en-US" sz="1600" b="1" dirty="0"/>
          </a:p>
        </p:txBody>
      </p:sp>
    </p:spTree>
    <p:extLst>
      <p:ext uri="{BB962C8B-B14F-4D97-AF65-F5344CB8AC3E}">
        <p14:creationId xmlns:p14="http://schemas.microsoft.com/office/powerpoint/2010/main" val="280031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6"/>
          <p:cNvSpPr>
            <a:spLocks noGrp="1"/>
          </p:cNvSpPr>
          <p:nvPr>
            <p:ph type="title"/>
          </p:nvPr>
        </p:nvSpPr>
        <p:spPr>
          <a:xfrm>
            <a:off x="1049394" y="323482"/>
            <a:ext cx="3598806" cy="768000"/>
          </a:xfrm>
        </p:spPr>
        <p:txBody>
          <a:bodyPr/>
          <a:lstStyle/>
          <a:p>
            <a:r>
              <a:rPr lang="en-GB" altLang="en-US" sz="4800" dirty="0"/>
              <a:t>Agenda</a:t>
            </a:r>
          </a:p>
        </p:txBody>
      </p:sp>
      <p:grpSp>
        <p:nvGrpSpPr>
          <p:cNvPr id="215" name="Google Shape;2106;p37">
            <a:extLst>
              <a:ext uri="{FF2B5EF4-FFF2-40B4-BE49-F238E27FC236}">
                <a16:creationId xmlns:a16="http://schemas.microsoft.com/office/drawing/2014/main" id="{579FB832-15FB-8642-B77E-5540332A6248}"/>
              </a:ext>
            </a:extLst>
          </p:cNvPr>
          <p:cNvGrpSpPr/>
          <p:nvPr/>
        </p:nvGrpSpPr>
        <p:grpSpPr>
          <a:xfrm>
            <a:off x="1128312" y="1524000"/>
            <a:ext cx="635100" cy="734640"/>
            <a:chOff x="731647" y="573573"/>
            <a:chExt cx="635100" cy="734640"/>
          </a:xfrm>
        </p:grpSpPr>
        <p:grpSp>
          <p:nvGrpSpPr>
            <p:cNvPr id="216" name="Google Shape;2107;p37">
              <a:extLst>
                <a:ext uri="{FF2B5EF4-FFF2-40B4-BE49-F238E27FC236}">
                  <a16:creationId xmlns:a16="http://schemas.microsoft.com/office/drawing/2014/main" id="{2B7AB811-1105-CA45-9D7C-74BF7C13C258}"/>
                </a:ext>
              </a:extLst>
            </p:cNvPr>
            <p:cNvGrpSpPr/>
            <p:nvPr/>
          </p:nvGrpSpPr>
          <p:grpSpPr>
            <a:xfrm>
              <a:off x="731647" y="573573"/>
              <a:ext cx="635100" cy="635100"/>
              <a:chOff x="917231" y="750460"/>
              <a:chExt cx="635100" cy="635100"/>
            </a:xfrm>
          </p:grpSpPr>
          <p:sp>
            <p:nvSpPr>
              <p:cNvPr id="221" name="Google Shape;2108;p37">
                <a:extLst>
                  <a:ext uri="{FF2B5EF4-FFF2-40B4-BE49-F238E27FC236}">
                    <a16:creationId xmlns:a16="http://schemas.microsoft.com/office/drawing/2014/main" id="{8A97B909-53B6-CA4B-959E-706086AB29EF}"/>
                  </a:ext>
                </a:extLst>
              </p:cNvPr>
              <p:cNvSpPr/>
              <p:nvPr/>
            </p:nvSpPr>
            <p:spPr>
              <a:xfrm>
                <a:off x="917231" y="750460"/>
                <a:ext cx="635100" cy="635100"/>
              </a:xfrm>
              <a:prstGeom prst="ellipse">
                <a:avLst/>
              </a:prstGeom>
              <a:solidFill>
                <a:srgbClr val="FFFF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sp>
            <p:nvSpPr>
              <p:cNvPr id="222" name="Google Shape;2109;p37">
                <a:extLst>
                  <a:ext uri="{FF2B5EF4-FFF2-40B4-BE49-F238E27FC236}">
                    <a16:creationId xmlns:a16="http://schemas.microsoft.com/office/drawing/2014/main" id="{1CA2FF0A-63F9-F345-A121-C0BADCB4598B}"/>
                  </a:ext>
                </a:extLst>
              </p:cNvPr>
              <p:cNvSpPr/>
              <p:nvPr/>
            </p:nvSpPr>
            <p:spPr>
              <a:xfrm>
                <a:off x="1001943" y="835185"/>
                <a:ext cx="465600" cy="4656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grpSp>
        <p:grpSp>
          <p:nvGrpSpPr>
            <p:cNvPr id="217" name="Google Shape;2110;p37">
              <a:extLst>
                <a:ext uri="{FF2B5EF4-FFF2-40B4-BE49-F238E27FC236}">
                  <a16:creationId xmlns:a16="http://schemas.microsoft.com/office/drawing/2014/main" id="{56DBF46A-F668-4A42-8524-B9FB80305C3F}"/>
                </a:ext>
              </a:extLst>
            </p:cNvPr>
            <p:cNvGrpSpPr/>
            <p:nvPr/>
          </p:nvGrpSpPr>
          <p:grpSpPr>
            <a:xfrm>
              <a:off x="961679" y="1281213"/>
              <a:ext cx="175013" cy="27000"/>
              <a:chOff x="5662375" y="212375"/>
              <a:chExt cx="175013" cy="27000"/>
            </a:xfrm>
          </p:grpSpPr>
          <p:sp>
            <p:nvSpPr>
              <p:cNvPr id="218" name="Google Shape;2111;p37">
                <a:extLst>
                  <a:ext uri="{FF2B5EF4-FFF2-40B4-BE49-F238E27FC236}">
                    <a16:creationId xmlns:a16="http://schemas.microsoft.com/office/drawing/2014/main" id="{91ECEB54-475D-6341-8EF5-60D9A3AC718D}"/>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19" name="Google Shape;2112;p37">
                <a:extLst>
                  <a:ext uri="{FF2B5EF4-FFF2-40B4-BE49-F238E27FC236}">
                    <a16:creationId xmlns:a16="http://schemas.microsoft.com/office/drawing/2014/main" id="{44240E18-3175-0140-B9E9-758FA83A37AE}"/>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20" name="Google Shape;2113;p37">
                <a:extLst>
                  <a:ext uri="{FF2B5EF4-FFF2-40B4-BE49-F238E27FC236}">
                    <a16:creationId xmlns:a16="http://schemas.microsoft.com/office/drawing/2014/main" id="{E9804FA2-F690-EC42-94D9-FD0EA8B05332}"/>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grpSp>
      </p:grpSp>
      <p:grpSp>
        <p:nvGrpSpPr>
          <p:cNvPr id="223" name="Google Shape;2114;p37">
            <a:extLst>
              <a:ext uri="{FF2B5EF4-FFF2-40B4-BE49-F238E27FC236}">
                <a16:creationId xmlns:a16="http://schemas.microsoft.com/office/drawing/2014/main" id="{4D71794C-C0B5-4B42-A7D9-C0371059BAD9}"/>
              </a:ext>
            </a:extLst>
          </p:cNvPr>
          <p:cNvGrpSpPr/>
          <p:nvPr/>
        </p:nvGrpSpPr>
        <p:grpSpPr>
          <a:xfrm>
            <a:off x="1128312" y="2466910"/>
            <a:ext cx="635100" cy="733490"/>
            <a:chOff x="731647" y="1650460"/>
            <a:chExt cx="635100" cy="733490"/>
          </a:xfrm>
        </p:grpSpPr>
        <p:grpSp>
          <p:nvGrpSpPr>
            <p:cNvPr id="224" name="Google Shape;2115;p37">
              <a:extLst>
                <a:ext uri="{FF2B5EF4-FFF2-40B4-BE49-F238E27FC236}">
                  <a16:creationId xmlns:a16="http://schemas.microsoft.com/office/drawing/2014/main" id="{46061FB0-446D-DE41-8085-D4B97360733B}"/>
                </a:ext>
              </a:extLst>
            </p:cNvPr>
            <p:cNvGrpSpPr/>
            <p:nvPr/>
          </p:nvGrpSpPr>
          <p:grpSpPr>
            <a:xfrm>
              <a:off x="731647" y="1650460"/>
              <a:ext cx="635100" cy="635100"/>
              <a:chOff x="917231" y="1827973"/>
              <a:chExt cx="635100" cy="635100"/>
            </a:xfrm>
          </p:grpSpPr>
          <p:sp>
            <p:nvSpPr>
              <p:cNvPr id="229" name="Google Shape;2116;p37">
                <a:extLst>
                  <a:ext uri="{FF2B5EF4-FFF2-40B4-BE49-F238E27FC236}">
                    <a16:creationId xmlns:a16="http://schemas.microsoft.com/office/drawing/2014/main" id="{AA96E4DB-0ACD-734A-A9B5-BD757A34326B}"/>
                  </a:ext>
                </a:extLst>
              </p:cNvPr>
              <p:cNvSpPr/>
              <p:nvPr/>
            </p:nvSpPr>
            <p:spPr>
              <a:xfrm>
                <a:off x="917231" y="1827973"/>
                <a:ext cx="635100" cy="6351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sp>
            <p:nvSpPr>
              <p:cNvPr id="230" name="Google Shape;2117;p37">
                <a:extLst>
                  <a:ext uri="{FF2B5EF4-FFF2-40B4-BE49-F238E27FC236}">
                    <a16:creationId xmlns:a16="http://schemas.microsoft.com/office/drawing/2014/main" id="{10EA8F76-A797-A54A-9C67-E64BC8916ABA}"/>
                  </a:ext>
                </a:extLst>
              </p:cNvPr>
              <p:cNvSpPr/>
              <p:nvPr/>
            </p:nvSpPr>
            <p:spPr>
              <a:xfrm>
                <a:off x="1001931" y="1912710"/>
                <a:ext cx="465600" cy="4656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grpSp>
        <p:grpSp>
          <p:nvGrpSpPr>
            <p:cNvPr id="225" name="Google Shape;2118;p37">
              <a:extLst>
                <a:ext uri="{FF2B5EF4-FFF2-40B4-BE49-F238E27FC236}">
                  <a16:creationId xmlns:a16="http://schemas.microsoft.com/office/drawing/2014/main" id="{E5683668-6BE6-4C46-B453-2410C447FF12}"/>
                </a:ext>
              </a:extLst>
            </p:cNvPr>
            <p:cNvGrpSpPr/>
            <p:nvPr/>
          </p:nvGrpSpPr>
          <p:grpSpPr>
            <a:xfrm>
              <a:off x="961679" y="2356951"/>
              <a:ext cx="175013" cy="27000"/>
              <a:chOff x="5662375" y="212375"/>
              <a:chExt cx="175013" cy="27000"/>
            </a:xfrm>
          </p:grpSpPr>
          <p:sp>
            <p:nvSpPr>
              <p:cNvPr id="226" name="Google Shape;2119;p37">
                <a:extLst>
                  <a:ext uri="{FF2B5EF4-FFF2-40B4-BE49-F238E27FC236}">
                    <a16:creationId xmlns:a16="http://schemas.microsoft.com/office/drawing/2014/main" id="{3345814D-1106-5046-8742-AF4899F7ADC3}"/>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27" name="Google Shape;2120;p37">
                <a:extLst>
                  <a:ext uri="{FF2B5EF4-FFF2-40B4-BE49-F238E27FC236}">
                    <a16:creationId xmlns:a16="http://schemas.microsoft.com/office/drawing/2014/main" id="{59D47B8E-3A9B-EC41-99BE-FD7382782763}"/>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28" name="Google Shape;2121;p37">
                <a:extLst>
                  <a:ext uri="{FF2B5EF4-FFF2-40B4-BE49-F238E27FC236}">
                    <a16:creationId xmlns:a16="http://schemas.microsoft.com/office/drawing/2014/main" id="{7706D9C7-BE10-9742-8A5A-9C6FAA91C36E}"/>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grpSp>
      </p:grpSp>
      <p:grpSp>
        <p:nvGrpSpPr>
          <p:cNvPr id="231" name="Google Shape;2122;p37">
            <a:extLst>
              <a:ext uri="{FF2B5EF4-FFF2-40B4-BE49-F238E27FC236}">
                <a16:creationId xmlns:a16="http://schemas.microsoft.com/office/drawing/2014/main" id="{62A42152-EE8B-6B4C-8D51-C7006A245995}"/>
              </a:ext>
            </a:extLst>
          </p:cNvPr>
          <p:cNvGrpSpPr/>
          <p:nvPr/>
        </p:nvGrpSpPr>
        <p:grpSpPr>
          <a:xfrm>
            <a:off x="1128312" y="3379816"/>
            <a:ext cx="635100" cy="734984"/>
            <a:chOff x="731647" y="2728277"/>
            <a:chExt cx="635100" cy="734984"/>
          </a:xfrm>
        </p:grpSpPr>
        <p:grpSp>
          <p:nvGrpSpPr>
            <p:cNvPr id="232" name="Google Shape;2123;p37">
              <a:extLst>
                <a:ext uri="{FF2B5EF4-FFF2-40B4-BE49-F238E27FC236}">
                  <a16:creationId xmlns:a16="http://schemas.microsoft.com/office/drawing/2014/main" id="{4722A255-4E77-DF4D-AE8F-EE8DB4F68FD3}"/>
                </a:ext>
              </a:extLst>
            </p:cNvPr>
            <p:cNvGrpSpPr/>
            <p:nvPr/>
          </p:nvGrpSpPr>
          <p:grpSpPr>
            <a:xfrm>
              <a:off x="731647" y="2728277"/>
              <a:ext cx="635100" cy="635100"/>
              <a:chOff x="917231" y="2905502"/>
              <a:chExt cx="635100" cy="635100"/>
            </a:xfrm>
          </p:grpSpPr>
          <p:sp>
            <p:nvSpPr>
              <p:cNvPr id="237" name="Google Shape;2124;p37">
                <a:extLst>
                  <a:ext uri="{FF2B5EF4-FFF2-40B4-BE49-F238E27FC236}">
                    <a16:creationId xmlns:a16="http://schemas.microsoft.com/office/drawing/2014/main" id="{080D1C47-6AC3-834E-88EA-F9A27FF90A11}"/>
                  </a:ext>
                </a:extLst>
              </p:cNvPr>
              <p:cNvSpPr/>
              <p:nvPr/>
            </p:nvSpPr>
            <p:spPr>
              <a:xfrm>
                <a:off x="917231" y="2905502"/>
                <a:ext cx="635100" cy="6351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sp>
            <p:nvSpPr>
              <p:cNvPr id="238" name="Google Shape;2125;p37">
                <a:extLst>
                  <a:ext uri="{FF2B5EF4-FFF2-40B4-BE49-F238E27FC236}">
                    <a16:creationId xmlns:a16="http://schemas.microsoft.com/office/drawing/2014/main" id="{C438AC90-1EB5-A14C-8313-AE04C6A3A659}"/>
                  </a:ext>
                </a:extLst>
              </p:cNvPr>
              <p:cNvSpPr/>
              <p:nvPr/>
            </p:nvSpPr>
            <p:spPr>
              <a:xfrm>
                <a:off x="1001931" y="2990252"/>
                <a:ext cx="465600" cy="4656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grpSp>
        <p:grpSp>
          <p:nvGrpSpPr>
            <p:cNvPr id="233" name="Google Shape;2126;p37">
              <a:extLst>
                <a:ext uri="{FF2B5EF4-FFF2-40B4-BE49-F238E27FC236}">
                  <a16:creationId xmlns:a16="http://schemas.microsoft.com/office/drawing/2014/main" id="{63741856-76BF-7842-8C1D-890C6381B4BA}"/>
                </a:ext>
              </a:extLst>
            </p:cNvPr>
            <p:cNvGrpSpPr/>
            <p:nvPr/>
          </p:nvGrpSpPr>
          <p:grpSpPr>
            <a:xfrm>
              <a:off x="961679" y="3436260"/>
              <a:ext cx="175013" cy="27000"/>
              <a:chOff x="5662375" y="212375"/>
              <a:chExt cx="175013" cy="27000"/>
            </a:xfrm>
          </p:grpSpPr>
          <p:sp>
            <p:nvSpPr>
              <p:cNvPr id="234" name="Google Shape;2127;p37">
                <a:extLst>
                  <a:ext uri="{FF2B5EF4-FFF2-40B4-BE49-F238E27FC236}">
                    <a16:creationId xmlns:a16="http://schemas.microsoft.com/office/drawing/2014/main" id="{CE432EDE-9D53-834E-BCEC-A054B06132A0}"/>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35" name="Google Shape;2128;p37">
                <a:extLst>
                  <a:ext uri="{FF2B5EF4-FFF2-40B4-BE49-F238E27FC236}">
                    <a16:creationId xmlns:a16="http://schemas.microsoft.com/office/drawing/2014/main" id="{F290AA0C-8B65-3F48-8A22-B16FBA11CFEA}"/>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36" name="Google Shape;2129;p37">
                <a:extLst>
                  <a:ext uri="{FF2B5EF4-FFF2-40B4-BE49-F238E27FC236}">
                    <a16:creationId xmlns:a16="http://schemas.microsoft.com/office/drawing/2014/main" id="{385D0234-6694-C849-8874-1CD1366AC6C6}"/>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grpSp>
      </p:grpSp>
      <p:sp>
        <p:nvSpPr>
          <p:cNvPr id="247" name="Google Shape;2147;p37">
            <a:extLst>
              <a:ext uri="{FF2B5EF4-FFF2-40B4-BE49-F238E27FC236}">
                <a16:creationId xmlns:a16="http://schemas.microsoft.com/office/drawing/2014/main" id="{0AABE5F4-3996-9742-A196-099EB623ACF0}"/>
              </a:ext>
            </a:extLst>
          </p:cNvPr>
          <p:cNvSpPr txBox="1">
            <a:spLocks/>
          </p:cNvSpPr>
          <p:nvPr/>
        </p:nvSpPr>
        <p:spPr>
          <a:xfrm>
            <a:off x="1210481" y="1672803"/>
            <a:ext cx="457200" cy="347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 b="1" kern="0" dirty="0">
                <a:latin typeface="Barlow" pitchFamily="2" charset="77"/>
              </a:rPr>
              <a:t>01</a:t>
            </a:r>
          </a:p>
        </p:txBody>
      </p:sp>
      <p:sp>
        <p:nvSpPr>
          <p:cNvPr id="248" name="Google Shape;2148;p37">
            <a:extLst>
              <a:ext uri="{FF2B5EF4-FFF2-40B4-BE49-F238E27FC236}">
                <a16:creationId xmlns:a16="http://schemas.microsoft.com/office/drawing/2014/main" id="{72669750-4AC6-574D-8871-B3C4A2FA2031}"/>
              </a:ext>
            </a:extLst>
          </p:cNvPr>
          <p:cNvSpPr txBox="1">
            <a:spLocks/>
          </p:cNvSpPr>
          <p:nvPr/>
        </p:nvSpPr>
        <p:spPr>
          <a:xfrm>
            <a:off x="1210481" y="2617818"/>
            <a:ext cx="457200" cy="347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 b="1" kern="0">
                <a:latin typeface="Barlow" pitchFamily="2" charset="77"/>
              </a:rPr>
              <a:t>02</a:t>
            </a:r>
          </a:p>
        </p:txBody>
      </p:sp>
      <p:sp>
        <p:nvSpPr>
          <p:cNvPr id="249" name="Google Shape;2149;p37">
            <a:extLst>
              <a:ext uri="{FF2B5EF4-FFF2-40B4-BE49-F238E27FC236}">
                <a16:creationId xmlns:a16="http://schemas.microsoft.com/office/drawing/2014/main" id="{78307245-E1F1-5F41-9288-F1A52260651B}"/>
              </a:ext>
            </a:extLst>
          </p:cNvPr>
          <p:cNvSpPr txBox="1">
            <a:spLocks/>
          </p:cNvSpPr>
          <p:nvPr/>
        </p:nvSpPr>
        <p:spPr>
          <a:xfrm>
            <a:off x="1210481" y="3531899"/>
            <a:ext cx="457200" cy="347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 b="1" kern="0">
                <a:latin typeface="Barlow" pitchFamily="2" charset="77"/>
              </a:rPr>
              <a:t>03</a:t>
            </a:r>
          </a:p>
        </p:txBody>
      </p:sp>
      <p:sp>
        <p:nvSpPr>
          <p:cNvPr id="3" name="TextBox 2">
            <a:extLst>
              <a:ext uri="{FF2B5EF4-FFF2-40B4-BE49-F238E27FC236}">
                <a16:creationId xmlns:a16="http://schemas.microsoft.com/office/drawing/2014/main" id="{FC897FE1-26E0-8A41-88E5-FD0EA08DEE1A}"/>
              </a:ext>
            </a:extLst>
          </p:cNvPr>
          <p:cNvSpPr txBox="1"/>
          <p:nvPr/>
        </p:nvSpPr>
        <p:spPr>
          <a:xfrm>
            <a:off x="1845581" y="1590307"/>
            <a:ext cx="4808834" cy="3108543"/>
          </a:xfrm>
          <a:prstGeom prst="rect">
            <a:avLst/>
          </a:prstGeom>
          <a:noFill/>
        </p:spPr>
        <p:txBody>
          <a:bodyPr wrap="square" rtlCol="0">
            <a:spAutoFit/>
          </a:bodyPr>
          <a:lstStyle/>
          <a:p>
            <a:pPr lvl="0">
              <a:spcBef>
                <a:spcPts val="4000"/>
              </a:spcBef>
            </a:pPr>
            <a:r>
              <a:rPr lang="en-US" sz="2400" b="1" dirty="0">
                <a:latin typeface="Barlow" pitchFamily="2" charset="77"/>
              </a:rPr>
              <a:t>BUMD, BUMN &amp; Badan </a:t>
            </a:r>
            <a:r>
              <a:rPr lang="en-US" sz="2400" b="1" dirty="0" err="1">
                <a:latin typeface="Barlow" pitchFamily="2" charset="77"/>
              </a:rPr>
              <a:t>Lainnya</a:t>
            </a:r>
            <a:endParaRPr lang="en-US" sz="2400" b="1" dirty="0">
              <a:latin typeface="Barlow" pitchFamily="2" charset="77"/>
            </a:endParaRPr>
          </a:p>
          <a:p>
            <a:pPr lvl="0">
              <a:spcBef>
                <a:spcPts val="4000"/>
              </a:spcBef>
            </a:pPr>
            <a:r>
              <a:rPr lang="en-US" sz="2400" b="1" dirty="0" err="1">
                <a:latin typeface="Barlow" pitchFamily="2" charset="77"/>
              </a:rPr>
              <a:t>Laporan</a:t>
            </a:r>
            <a:r>
              <a:rPr lang="en-US" sz="2400" b="1" dirty="0">
                <a:latin typeface="Barlow" pitchFamily="2" charset="77"/>
              </a:rPr>
              <a:t> </a:t>
            </a:r>
            <a:r>
              <a:rPr lang="en-US" sz="2400" b="1" dirty="0" err="1">
                <a:latin typeface="Barlow" pitchFamily="2" charset="77"/>
              </a:rPr>
              <a:t>Keuangan</a:t>
            </a:r>
            <a:r>
              <a:rPr lang="en-US" sz="2400" b="1" dirty="0">
                <a:latin typeface="Barlow" pitchFamily="2" charset="77"/>
              </a:rPr>
              <a:t> </a:t>
            </a:r>
            <a:r>
              <a:rPr lang="en-US" sz="2400" b="1" dirty="0" err="1">
                <a:latin typeface="Barlow" pitchFamily="2" charset="77"/>
              </a:rPr>
              <a:t>Konsolidasian</a:t>
            </a:r>
            <a:endParaRPr lang="en-US" sz="2400" b="1" dirty="0">
              <a:latin typeface="Barlow" pitchFamily="2" charset="77"/>
            </a:endParaRPr>
          </a:p>
          <a:p>
            <a:pPr lvl="0">
              <a:spcBef>
                <a:spcPts val="4000"/>
              </a:spcBef>
            </a:pPr>
            <a:r>
              <a:rPr lang="en-GB" altLang="en-US" sz="2400" b="1" dirty="0" err="1">
                <a:latin typeface="Barlow" pitchFamily="2" charset="77"/>
              </a:rPr>
              <a:t>Laporan</a:t>
            </a:r>
            <a:r>
              <a:rPr lang="en-GB" altLang="en-US" sz="2400" b="1" dirty="0">
                <a:latin typeface="Barlow" pitchFamily="2" charset="77"/>
              </a:rPr>
              <a:t> </a:t>
            </a:r>
            <a:r>
              <a:rPr lang="en-GB" altLang="en-US" sz="2400" b="1" dirty="0" err="1">
                <a:latin typeface="Barlow" pitchFamily="2" charset="77"/>
              </a:rPr>
              <a:t>Keuangan</a:t>
            </a:r>
            <a:r>
              <a:rPr lang="en-GB" altLang="en-US" sz="2400" b="1" dirty="0">
                <a:latin typeface="Barlow" pitchFamily="2" charset="77"/>
              </a:rPr>
              <a:t> </a:t>
            </a:r>
            <a:r>
              <a:rPr lang="en-GB" altLang="en-US" sz="2400" b="1" dirty="0" err="1">
                <a:latin typeface="Barlow" pitchFamily="2" charset="77"/>
              </a:rPr>
              <a:t>Gabungan</a:t>
            </a:r>
            <a:endParaRPr lang="en-GB" altLang="en-US" sz="2400" b="1" dirty="0">
              <a:latin typeface="Barlow" pitchFamily="2" charset="77"/>
            </a:endParaRPr>
          </a:p>
          <a:p>
            <a:pPr lvl="0">
              <a:spcBef>
                <a:spcPts val="4000"/>
              </a:spcBef>
            </a:pPr>
            <a:r>
              <a:rPr lang="en-GB" altLang="en-US" sz="2400" b="1" dirty="0" err="1">
                <a:latin typeface="Barlow" pitchFamily="2" charset="77"/>
              </a:rPr>
              <a:t>Diskusi</a:t>
            </a:r>
            <a:endParaRPr lang="en-GB" altLang="en-US" sz="2400" b="1" dirty="0">
              <a:latin typeface="Barlow" pitchFamily="2" charset="77"/>
            </a:endParaRPr>
          </a:p>
        </p:txBody>
      </p:sp>
      <p:pic>
        <p:nvPicPr>
          <p:cNvPr id="36" name="Picture 35" descr="A picture containing text, queen, white goods, refrigerator&#10;&#10;Description automatically generated">
            <a:extLst>
              <a:ext uri="{FF2B5EF4-FFF2-40B4-BE49-F238E27FC236}">
                <a16:creationId xmlns:a16="http://schemas.microsoft.com/office/drawing/2014/main" id="{220D9AC2-8EDE-0648-930A-C636A0B9900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54533" y="1590307"/>
            <a:ext cx="4091605" cy="4010644"/>
          </a:xfrm>
          <a:prstGeom prst="rect">
            <a:avLst/>
          </a:prstGeom>
        </p:spPr>
      </p:pic>
      <p:grpSp>
        <p:nvGrpSpPr>
          <p:cNvPr id="32" name="Google Shape;2122;p37">
            <a:extLst>
              <a:ext uri="{FF2B5EF4-FFF2-40B4-BE49-F238E27FC236}">
                <a16:creationId xmlns:a16="http://schemas.microsoft.com/office/drawing/2014/main" id="{A09F36C9-955D-498F-9BB2-5375BB1433D5}"/>
              </a:ext>
            </a:extLst>
          </p:cNvPr>
          <p:cNvGrpSpPr/>
          <p:nvPr/>
        </p:nvGrpSpPr>
        <p:grpSpPr>
          <a:xfrm>
            <a:off x="1128312" y="4218016"/>
            <a:ext cx="635100" cy="734984"/>
            <a:chOff x="731647" y="2728277"/>
            <a:chExt cx="635100" cy="734984"/>
          </a:xfrm>
        </p:grpSpPr>
        <p:grpSp>
          <p:nvGrpSpPr>
            <p:cNvPr id="33" name="Google Shape;2123;p37">
              <a:extLst>
                <a:ext uri="{FF2B5EF4-FFF2-40B4-BE49-F238E27FC236}">
                  <a16:creationId xmlns:a16="http://schemas.microsoft.com/office/drawing/2014/main" id="{F661073E-CF52-405C-B70D-93F701C44E6F}"/>
                </a:ext>
              </a:extLst>
            </p:cNvPr>
            <p:cNvGrpSpPr/>
            <p:nvPr/>
          </p:nvGrpSpPr>
          <p:grpSpPr>
            <a:xfrm>
              <a:off x="731647" y="2728277"/>
              <a:ext cx="635100" cy="635100"/>
              <a:chOff x="917231" y="2905502"/>
              <a:chExt cx="635100" cy="635100"/>
            </a:xfrm>
          </p:grpSpPr>
          <p:sp>
            <p:nvSpPr>
              <p:cNvPr id="39" name="Google Shape;2124;p37">
                <a:extLst>
                  <a:ext uri="{FF2B5EF4-FFF2-40B4-BE49-F238E27FC236}">
                    <a16:creationId xmlns:a16="http://schemas.microsoft.com/office/drawing/2014/main" id="{78976254-2F29-44C8-B9F9-E2A210D3567C}"/>
                  </a:ext>
                </a:extLst>
              </p:cNvPr>
              <p:cNvSpPr/>
              <p:nvPr/>
            </p:nvSpPr>
            <p:spPr>
              <a:xfrm>
                <a:off x="917231" y="2905502"/>
                <a:ext cx="635100" cy="6351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sp>
            <p:nvSpPr>
              <p:cNvPr id="40" name="Google Shape;2125;p37">
                <a:extLst>
                  <a:ext uri="{FF2B5EF4-FFF2-40B4-BE49-F238E27FC236}">
                    <a16:creationId xmlns:a16="http://schemas.microsoft.com/office/drawing/2014/main" id="{33E7BE5F-BAAB-4C5A-B6BA-EDC3D52C04E9}"/>
                  </a:ext>
                </a:extLst>
              </p:cNvPr>
              <p:cNvSpPr/>
              <p:nvPr/>
            </p:nvSpPr>
            <p:spPr>
              <a:xfrm>
                <a:off x="1001931" y="2990252"/>
                <a:ext cx="465600" cy="4656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grpSp>
        <p:grpSp>
          <p:nvGrpSpPr>
            <p:cNvPr id="34" name="Google Shape;2126;p37">
              <a:extLst>
                <a:ext uri="{FF2B5EF4-FFF2-40B4-BE49-F238E27FC236}">
                  <a16:creationId xmlns:a16="http://schemas.microsoft.com/office/drawing/2014/main" id="{D5CA12CF-E23B-4286-A085-83BD213D1E6F}"/>
                </a:ext>
              </a:extLst>
            </p:cNvPr>
            <p:cNvGrpSpPr/>
            <p:nvPr/>
          </p:nvGrpSpPr>
          <p:grpSpPr>
            <a:xfrm>
              <a:off x="961679" y="3436260"/>
              <a:ext cx="175013" cy="27000"/>
              <a:chOff x="5662375" y="212375"/>
              <a:chExt cx="175013" cy="27000"/>
            </a:xfrm>
          </p:grpSpPr>
          <p:sp>
            <p:nvSpPr>
              <p:cNvPr id="35" name="Google Shape;2127;p37">
                <a:extLst>
                  <a:ext uri="{FF2B5EF4-FFF2-40B4-BE49-F238E27FC236}">
                    <a16:creationId xmlns:a16="http://schemas.microsoft.com/office/drawing/2014/main" id="{2F1CCEC6-EB83-4E8B-90C4-425A19203562}"/>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37" name="Google Shape;2128;p37">
                <a:extLst>
                  <a:ext uri="{FF2B5EF4-FFF2-40B4-BE49-F238E27FC236}">
                    <a16:creationId xmlns:a16="http://schemas.microsoft.com/office/drawing/2014/main" id="{4C568CD8-EC82-4D8C-A2E1-EF4629608B08}"/>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38" name="Google Shape;2129;p37">
                <a:extLst>
                  <a:ext uri="{FF2B5EF4-FFF2-40B4-BE49-F238E27FC236}">
                    <a16:creationId xmlns:a16="http://schemas.microsoft.com/office/drawing/2014/main" id="{9517A5C8-B4BC-4B75-9FD3-FFE63001F04C}"/>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grpSp>
      </p:grpSp>
      <p:sp>
        <p:nvSpPr>
          <p:cNvPr id="41" name="Google Shape;2149;p37">
            <a:extLst>
              <a:ext uri="{FF2B5EF4-FFF2-40B4-BE49-F238E27FC236}">
                <a16:creationId xmlns:a16="http://schemas.microsoft.com/office/drawing/2014/main" id="{7AE06B50-AEF4-481D-B82C-21EE687A8ACF}"/>
              </a:ext>
            </a:extLst>
          </p:cNvPr>
          <p:cNvSpPr txBox="1">
            <a:spLocks/>
          </p:cNvSpPr>
          <p:nvPr/>
        </p:nvSpPr>
        <p:spPr>
          <a:xfrm>
            <a:off x="1210481" y="4370099"/>
            <a:ext cx="457200" cy="347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 b="1" kern="0">
                <a:latin typeface="Barlow" pitchFamily="2" charset="77"/>
              </a:rPr>
              <a:t>03</a:t>
            </a:r>
          </a:p>
        </p:txBody>
      </p:sp>
    </p:spTree>
    <p:extLst>
      <p:ext uri="{BB962C8B-B14F-4D97-AF65-F5344CB8AC3E}">
        <p14:creationId xmlns:p14="http://schemas.microsoft.com/office/powerpoint/2010/main" val="2667345061"/>
      </p:ext>
    </p:extLst>
  </p:cSld>
  <p:clrMapOvr>
    <a:masterClrMapping/>
  </p:clrMapOvr>
  <p:transition spd="slow">
    <p:strips dir="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8BD96-F6D2-4872-A742-037B80134648}"/>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45E5DB48-F8DD-455E-AC1E-FD78D26AC6B6}"/>
              </a:ext>
            </a:extLst>
          </p:cNvPr>
          <p:cNvSpPr>
            <a:spLocks noGrp="1"/>
          </p:cNvSpPr>
          <p:nvPr>
            <p:ph sz="quarter" idx="10"/>
          </p:nvPr>
        </p:nvSpPr>
        <p:spPr/>
        <p:txBody>
          <a:bodyPr/>
          <a:lstStyle/>
          <a:p>
            <a:pPr marL="342900" lvl="0" indent="-342900" algn="just">
              <a:lnSpc>
                <a:spcPct val="107000"/>
              </a:lnSpc>
              <a:buFont typeface="+mj-lt"/>
              <a:buAutoNum type="arabicPeriod"/>
            </a:pPr>
            <a:r>
              <a:rPr lang="en-US" sz="1800" dirty="0" err="1">
                <a:effectLst/>
                <a:latin typeface="Arial" panose="020B0604020202020204" pitchFamily="34" charset="0"/>
                <a:ea typeface="Calibri" panose="020F0502020204030204" pitchFamily="34" charset="0"/>
                <a:cs typeface="Times New Roman" panose="02020603050405020304" pitchFamily="18" charset="0"/>
              </a:rPr>
              <a:t>Memberikan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i="1" dirty="0">
                <a:effectLst/>
                <a:latin typeface="Arial" panose="020B0604020202020204" pitchFamily="34" charset="0"/>
                <a:ea typeface="Calibri" panose="020F0502020204030204" pitchFamily="34" charset="0"/>
                <a:cs typeface="Times New Roman" panose="02020603050405020304" pitchFamily="18" charset="0"/>
              </a:rPr>
              <a:t>knowledge</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kepada</a:t>
            </a:r>
            <a:r>
              <a:rPr lang="en-US" sz="1800" dirty="0">
                <a:effectLst/>
                <a:latin typeface="Arial" panose="020B0604020202020204" pitchFamily="34" charset="0"/>
                <a:ea typeface="Calibri" panose="020F0502020204030204" pitchFamily="34" charset="0"/>
                <a:cs typeface="Times New Roman" panose="02020603050405020304" pitchFamily="18" charset="0"/>
              </a:rPr>
              <a:t> para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peserta</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konsinyering</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terkait</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mekanisme</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penyusunan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laporan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keuangan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korporasi</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publik</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gabungan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dari</a:t>
            </a:r>
            <a:r>
              <a:rPr lang="en-US" sz="1800" dirty="0">
                <a:effectLst/>
                <a:latin typeface="Arial" panose="020B0604020202020204" pitchFamily="34" charset="0"/>
                <a:ea typeface="Calibri" panose="020F0502020204030204" pitchFamily="34" charset="0"/>
                <a:cs typeface="Times New Roman" panose="02020603050405020304" pitchFamily="18" charset="0"/>
              </a:rPr>
              <a:t> BUMN, BUMD dan Badan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Lainnya</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en-US" sz="1800" dirty="0" err="1">
                <a:effectLst/>
                <a:latin typeface="Arial" panose="020B0604020202020204" pitchFamily="34" charset="0"/>
                <a:ea typeface="Calibri" panose="020F0502020204030204" pitchFamily="34" charset="0"/>
                <a:cs typeface="Times New Roman" panose="02020603050405020304" pitchFamily="18" charset="0"/>
              </a:rPr>
              <a:t>Memperoleh</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i="1" dirty="0">
                <a:effectLst/>
                <a:latin typeface="Arial" panose="020B0604020202020204" pitchFamily="34" charset="0"/>
                <a:ea typeface="Calibri" panose="020F0502020204030204" pitchFamily="34" charset="0"/>
                <a:cs typeface="Times New Roman" panose="02020603050405020304" pitchFamily="18" charset="0"/>
              </a:rPr>
              <a:t>insight</a:t>
            </a:r>
            <a:r>
              <a:rPr lang="en-US" sz="1800" dirty="0">
                <a:effectLst/>
                <a:latin typeface="Arial" panose="020B0604020202020204" pitchFamily="34" charset="0"/>
                <a:ea typeface="Calibri" panose="020F0502020204030204" pitchFamily="34" charset="0"/>
                <a:cs typeface="Times New Roman" panose="02020603050405020304" pitchFamily="18" charset="0"/>
              </a:rPr>
              <a:t> dan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masukan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atas</a:t>
            </a:r>
            <a:r>
              <a:rPr lang="en-US" sz="1800" dirty="0">
                <a:effectLst/>
                <a:latin typeface="Arial" panose="020B0604020202020204" pitchFamily="34" charset="0"/>
                <a:ea typeface="Calibri" panose="020F0502020204030204" pitchFamily="34" charset="0"/>
                <a:cs typeface="Times New Roman" panose="02020603050405020304" pitchFamily="18" charset="0"/>
              </a:rPr>
              <a:t> Bagan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Akun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Standar</a:t>
            </a:r>
            <a:r>
              <a:rPr lang="en-US" sz="1800" dirty="0">
                <a:effectLst/>
                <a:latin typeface="Arial" panose="020B0604020202020204" pitchFamily="34" charset="0"/>
                <a:ea typeface="Calibri" panose="020F0502020204030204" pitchFamily="34" charset="0"/>
                <a:cs typeface="Times New Roman" panose="02020603050405020304" pitchFamily="18" charset="0"/>
              </a:rPr>
              <a:t> yang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telah</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disusun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dalam</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rangka</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penyusunan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Laporan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Keuangan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Gabungan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Korporasi</a:t>
            </a:r>
            <a:r>
              <a:rPr lang="en-US" sz="1800" dirty="0">
                <a:effectLst/>
                <a:latin typeface="Arial" panose="020B0604020202020204" pitchFamily="34" charset="0"/>
                <a:ea typeface="Calibri" panose="020F0502020204030204" pitchFamily="34" charset="0"/>
                <a:cs typeface="Times New Roman" panose="02020603050405020304" pitchFamily="18" charset="0"/>
              </a:rPr>
              <a:t> Publik.</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extLst>
      <p:ext uri="{BB962C8B-B14F-4D97-AF65-F5344CB8AC3E}">
        <p14:creationId xmlns:p14="http://schemas.microsoft.com/office/powerpoint/2010/main" val="3669973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524000" y="152400"/>
            <a:ext cx="9372600" cy="792400"/>
          </a:xfrm>
        </p:spPr>
        <p:txBody>
          <a:bodyPr>
            <a:noAutofit/>
          </a:bodyPr>
          <a:lstStyle/>
          <a:p>
            <a:pPr eaLnBrk="1" hangingPunct="1"/>
            <a:r>
              <a:rPr lang="en-US" dirty="0"/>
              <a:t>BUMN, BUMD, Badan </a:t>
            </a:r>
            <a:r>
              <a:rPr lang="en-US" dirty="0" err="1"/>
              <a:t>lainya</a:t>
            </a:r>
            <a:endParaRPr lang="en-US" dirty="0"/>
          </a:p>
        </p:txBody>
      </p:sp>
      <p:sp>
        <p:nvSpPr>
          <p:cNvPr id="29699" name="Rectangle 3"/>
          <p:cNvSpPr>
            <a:spLocks noGrp="1" noChangeArrowheads="1"/>
          </p:cNvSpPr>
          <p:nvPr>
            <p:ph sz="quarter" idx="10"/>
          </p:nvPr>
        </p:nvSpPr>
        <p:spPr>
          <a:xfrm>
            <a:off x="1409700" y="1295400"/>
            <a:ext cx="9372600" cy="4822016"/>
          </a:xfrm>
        </p:spPr>
        <p:txBody>
          <a:bodyPr>
            <a:noAutofit/>
          </a:bodyPr>
          <a:lstStyle/>
          <a:p>
            <a:pPr>
              <a:spcBef>
                <a:spcPts val="0"/>
              </a:spcBef>
              <a:spcAft>
                <a:spcPts val="1200"/>
              </a:spcAft>
            </a:pPr>
            <a:r>
              <a:rPr lang="en-US" sz="2400" b="1" dirty="0" err="1">
                <a:solidFill>
                  <a:schemeClr val="accent4">
                    <a:lumMod val="25000"/>
                  </a:schemeClr>
                </a:solidFill>
              </a:rPr>
              <a:t>Laporan</a:t>
            </a:r>
            <a:r>
              <a:rPr lang="en-US" sz="2400" b="1" dirty="0">
                <a:solidFill>
                  <a:schemeClr val="accent4">
                    <a:lumMod val="25000"/>
                  </a:schemeClr>
                </a:solidFill>
              </a:rPr>
              <a:t> </a:t>
            </a:r>
            <a:r>
              <a:rPr lang="en-US" sz="2400" b="1" dirty="0" err="1">
                <a:solidFill>
                  <a:schemeClr val="accent4">
                    <a:lumMod val="25000"/>
                  </a:schemeClr>
                </a:solidFill>
              </a:rPr>
              <a:t>Konsolidasi</a:t>
            </a:r>
            <a:r>
              <a:rPr lang="en-US" sz="2400" b="1" dirty="0">
                <a:solidFill>
                  <a:schemeClr val="accent4">
                    <a:lumMod val="25000"/>
                  </a:schemeClr>
                </a:solidFill>
              </a:rPr>
              <a:t> </a:t>
            </a:r>
            <a:r>
              <a:rPr lang="id-ID" sz="2400" dirty="0"/>
              <a:t>adalah laporan keuangan </a:t>
            </a:r>
            <a:r>
              <a:rPr lang="id-ID" sz="2400" dirty="0">
                <a:solidFill>
                  <a:schemeClr val="tx1">
                    <a:lumMod val="95000"/>
                    <a:lumOff val="5000"/>
                  </a:schemeClr>
                </a:solidFill>
              </a:rPr>
              <a:t>suatu kelompok usaha yang didalamnya aset, liabilitas, ekuitas, penghasilan, beban, dan arus kas entitas induk dan entitas anak disajikan sebagai suatu entitas ekonomi tunggal.</a:t>
            </a:r>
            <a:endParaRPr lang="en-US" sz="2400" dirty="0">
              <a:solidFill>
                <a:schemeClr val="tx1">
                  <a:lumMod val="95000"/>
                  <a:lumOff val="5000"/>
                </a:schemeClr>
              </a:solidFill>
            </a:endParaRPr>
          </a:p>
          <a:p>
            <a:pPr>
              <a:spcAft>
                <a:spcPts val="1200"/>
              </a:spcAft>
            </a:pPr>
            <a:r>
              <a:rPr lang="id-ID" sz="2400" b="1" i="1" dirty="0"/>
              <a:t>Pengendalian atas </a:t>
            </a:r>
            <a:r>
              <a:rPr lang="id-ID" sz="2400" b="1" dirty="0"/>
              <a:t>investee. </a:t>
            </a:r>
            <a:r>
              <a:rPr lang="id-ID" sz="2400" i="1" dirty="0"/>
              <a:t>Investor </a:t>
            </a:r>
            <a:r>
              <a:rPr lang="id-ID" sz="2400" dirty="0"/>
              <a:t>mengendalikan </a:t>
            </a:r>
            <a:r>
              <a:rPr lang="id-ID" sz="2400" i="1" dirty="0"/>
              <a:t>investee </a:t>
            </a:r>
            <a:r>
              <a:rPr lang="id-ID" sz="2400" dirty="0"/>
              <a:t>ketika </a:t>
            </a:r>
            <a:r>
              <a:rPr lang="pt-BR" sz="2400" i="1" dirty="0"/>
              <a:t>investor </a:t>
            </a:r>
            <a:r>
              <a:rPr lang="pt-BR" sz="2400" dirty="0"/>
              <a:t>terekspos atau memiliki hak atas imbal hasil variabel dari</a:t>
            </a:r>
            <a:r>
              <a:rPr lang="id-ID" sz="2400" dirty="0"/>
              <a:t> keterlibatannya dengan </a:t>
            </a:r>
            <a:r>
              <a:rPr lang="id-ID" sz="2400" i="1" dirty="0"/>
              <a:t>investee </a:t>
            </a:r>
            <a:r>
              <a:rPr lang="id-ID" sz="2400" dirty="0"/>
              <a:t>dan memiliki kemampuan untuk mempengaruhi imbal hasil tersebut melalui kekuasaannya atas </a:t>
            </a:r>
            <a:r>
              <a:rPr lang="id-ID" sz="2400" i="1" dirty="0"/>
              <a:t>investee</a:t>
            </a:r>
            <a:r>
              <a:rPr lang="id-ID" sz="2400" dirty="0"/>
              <a:t>.</a:t>
            </a:r>
            <a:endParaRPr lang="en-US" sz="2400" dirty="0"/>
          </a:p>
          <a:p>
            <a:pPr>
              <a:spcAft>
                <a:spcPts val="1200"/>
              </a:spcAft>
            </a:pPr>
            <a:r>
              <a:rPr lang="id-ID" sz="2400" b="1" dirty="0">
                <a:solidFill>
                  <a:schemeClr val="accent4">
                    <a:lumMod val="25000"/>
                  </a:schemeClr>
                </a:solidFill>
                <a:sym typeface="Wingdings" pitchFamily="2" charset="2"/>
              </a:rPr>
              <a:t>Kombinasi bisnis</a:t>
            </a:r>
            <a:r>
              <a:rPr lang="id-ID" sz="2400" dirty="0">
                <a:solidFill>
                  <a:schemeClr val="accent4">
                    <a:lumMod val="25000"/>
                  </a:schemeClr>
                </a:solidFill>
                <a:sym typeface="Wingdings" pitchFamily="2" charset="2"/>
              </a:rPr>
              <a:t> adalah suatu transaksi atau peristiwa lain dimana pihak pengakuisisi memperoleh “</a:t>
            </a:r>
            <a:r>
              <a:rPr lang="id-ID" sz="2400" b="1" dirty="0">
                <a:solidFill>
                  <a:schemeClr val="accent4">
                    <a:lumMod val="25000"/>
                  </a:schemeClr>
                </a:solidFill>
                <a:sym typeface="Wingdings" pitchFamily="2" charset="2"/>
              </a:rPr>
              <a:t>pengendalian</a:t>
            </a:r>
            <a:r>
              <a:rPr lang="id-ID" sz="2400" dirty="0">
                <a:solidFill>
                  <a:schemeClr val="accent4">
                    <a:lumMod val="25000"/>
                  </a:schemeClr>
                </a:solidFill>
                <a:sym typeface="Wingdings" pitchFamily="2" charset="2"/>
              </a:rPr>
              <a:t>” atas satu atau lebih bisnis. </a:t>
            </a:r>
          </a:p>
          <a:p>
            <a:pPr lvl="1" eaLnBrk="1" hangingPunct="1">
              <a:spcBef>
                <a:spcPts val="0"/>
              </a:spcBef>
              <a:spcAft>
                <a:spcPts val="1200"/>
              </a:spcAft>
            </a:pPr>
            <a:endParaRPr lang="id-ID" sz="2400" dirty="0">
              <a:solidFill>
                <a:schemeClr val="accent4">
                  <a:lumMod val="25000"/>
                </a:schemeClr>
              </a:solidFill>
              <a:sym typeface="Wingdings" pitchFamily="2" charset="2"/>
            </a:endParaRPr>
          </a:p>
          <a:p>
            <a:pPr lvl="1" eaLnBrk="1" hangingPunct="1">
              <a:spcBef>
                <a:spcPts val="0"/>
              </a:spcBef>
              <a:spcAft>
                <a:spcPts val="1200"/>
              </a:spcAft>
            </a:pPr>
            <a:endParaRPr lang="id-ID" sz="2400" dirty="0">
              <a:solidFill>
                <a:schemeClr val="accent4">
                  <a:lumMod val="25000"/>
                </a:schemeClr>
              </a:solidFill>
              <a:sym typeface="Wingdings" pitchFamily="2" charset="2"/>
            </a:endParaRPr>
          </a:p>
        </p:txBody>
      </p:sp>
      <p:sp>
        <p:nvSpPr>
          <p:cNvPr id="4" name="Slide Number Placeholder 2">
            <a:extLst>
              <a:ext uri="{FF2B5EF4-FFF2-40B4-BE49-F238E27FC236}">
                <a16:creationId xmlns:a16="http://schemas.microsoft.com/office/drawing/2014/main" id="{43957DE0-4C90-4EBD-97D4-009D5DB49AAD}"/>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5</a:t>
            </a:fld>
            <a:endParaRPr lang="en-US" sz="1600" b="1" dirty="0"/>
          </a:p>
        </p:txBody>
      </p:sp>
    </p:spTree>
    <p:extLst>
      <p:ext uri="{BB962C8B-B14F-4D97-AF65-F5344CB8AC3E}">
        <p14:creationId xmlns:p14="http://schemas.microsoft.com/office/powerpoint/2010/main" val="462018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524000" y="152400"/>
            <a:ext cx="9372600" cy="792400"/>
          </a:xfrm>
        </p:spPr>
        <p:txBody>
          <a:bodyPr>
            <a:noAutofit/>
          </a:bodyPr>
          <a:lstStyle/>
          <a:p>
            <a:pPr eaLnBrk="1" hangingPunct="1"/>
            <a:r>
              <a:rPr lang="id-ID" dirty="0"/>
              <a:t>LK Konsolidasian</a:t>
            </a:r>
            <a:endParaRPr lang="en-US" dirty="0"/>
          </a:p>
        </p:txBody>
      </p:sp>
      <p:sp>
        <p:nvSpPr>
          <p:cNvPr id="29699" name="Rectangle 3"/>
          <p:cNvSpPr>
            <a:spLocks noGrp="1" noChangeArrowheads="1"/>
          </p:cNvSpPr>
          <p:nvPr>
            <p:ph sz="quarter" idx="10"/>
          </p:nvPr>
        </p:nvSpPr>
        <p:spPr>
          <a:xfrm>
            <a:off x="1409700" y="1295400"/>
            <a:ext cx="9372600" cy="4822016"/>
          </a:xfrm>
        </p:spPr>
        <p:txBody>
          <a:bodyPr>
            <a:noAutofit/>
          </a:bodyPr>
          <a:lstStyle/>
          <a:p>
            <a:pPr>
              <a:spcBef>
                <a:spcPts val="0"/>
              </a:spcBef>
              <a:spcAft>
                <a:spcPts val="1200"/>
              </a:spcAft>
            </a:pPr>
            <a:r>
              <a:rPr lang="en-US" sz="2400" b="1" dirty="0" err="1">
                <a:solidFill>
                  <a:schemeClr val="accent4">
                    <a:lumMod val="25000"/>
                  </a:schemeClr>
                </a:solidFill>
              </a:rPr>
              <a:t>Laporan</a:t>
            </a:r>
            <a:r>
              <a:rPr lang="en-US" sz="2400" b="1" dirty="0">
                <a:solidFill>
                  <a:schemeClr val="accent4">
                    <a:lumMod val="25000"/>
                  </a:schemeClr>
                </a:solidFill>
              </a:rPr>
              <a:t> </a:t>
            </a:r>
            <a:r>
              <a:rPr lang="en-US" sz="2400" b="1" dirty="0" err="1">
                <a:solidFill>
                  <a:schemeClr val="accent4">
                    <a:lumMod val="25000"/>
                  </a:schemeClr>
                </a:solidFill>
              </a:rPr>
              <a:t>Konsolidasi</a:t>
            </a:r>
            <a:r>
              <a:rPr lang="en-US" sz="2400" b="1" dirty="0">
                <a:solidFill>
                  <a:schemeClr val="accent4">
                    <a:lumMod val="25000"/>
                  </a:schemeClr>
                </a:solidFill>
              </a:rPr>
              <a:t> </a:t>
            </a:r>
            <a:r>
              <a:rPr lang="id-ID" sz="2400" dirty="0"/>
              <a:t>adalah laporan keuangan </a:t>
            </a:r>
            <a:r>
              <a:rPr lang="id-ID" sz="2400" dirty="0">
                <a:solidFill>
                  <a:schemeClr val="tx1">
                    <a:lumMod val="95000"/>
                    <a:lumOff val="5000"/>
                  </a:schemeClr>
                </a:solidFill>
              </a:rPr>
              <a:t>suatu kelompok usaha yang didalamnya aset, liabilitas, ekuitas, penghasilan, beban, dan arus kas entitas induk dan entitas anak disajikan sebagai suatu entitas ekonomi tunggal.</a:t>
            </a:r>
            <a:endParaRPr lang="en-US" sz="2400" dirty="0">
              <a:solidFill>
                <a:schemeClr val="tx1">
                  <a:lumMod val="95000"/>
                  <a:lumOff val="5000"/>
                </a:schemeClr>
              </a:solidFill>
            </a:endParaRPr>
          </a:p>
          <a:p>
            <a:pPr>
              <a:spcAft>
                <a:spcPts val="1200"/>
              </a:spcAft>
            </a:pPr>
            <a:r>
              <a:rPr lang="id-ID" sz="2400" b="1" i="1" dirty="0"/>
              <a:t>Pengendalian atas </a:t>
            </a:r>
            <a:r>
              <a:rPr lang="id-ID" sz="2400" b="1" dirty="0"/>
              <a:t>investee. </a:t>
            </a:r>
            <a:r>
              <a:rPr lang="id-ID" sz="2400" i="1" dirty="0"/>
              <a:t>Investor </a:t>
            </a:r>
            <a:r>
              <a:rPr lang="id-ID" sz="2400" dirty="0"/>
              <a:t>mengendalikan </a:t>
            </a:r>
            <a:r>
              <a:rPr lang="id-ID" sz="2400" i="1" dirty="0"/>
              <a:t>investee </a:t>
            </a:r>
            <a:r>
              <a:rPr lang="id-ID" sz="2400" dirty="0"/>
              <a:t>ketika </a:t>
            </a:r>
            <a:r>
              <a:rPr lang="pt-BR" sz="2400" i="1" dirty="0"/>
              <a:t>investor </a:t>
            </a:r>
            <a:r>
              <a:rPr lang="pt-BR" sz="2400" dirty="0"/>
              <a:t>terekspos atau memiliki hak atas imbal hasil variabel dari</a:t>
            </a:r>
            <a:r>
              <a:rPr lang="id-ID" sz="2400" dirty="0"/>
              <a:t> keterlibatannya dengan </a:t>
            </a:r>
            <a:r>
              <a:rPr lang="id-ID" sz="2400" i="1" dirty="0"/>
              <a:t>investee </a:t>
            </a:r>
            <a:r>
              <a:rPr lang="id-ID" sz="2400" dirty="0"/>
              <a:t>dan memiliki kemampuan untuk mempengaruhi imbal hasil tersebut melalui kekuasaannya atas </a:t>
            </a:r>
            <a:r>
              <a:rPr lang="id-ID" sz="2400" i="1" dirty="0"/>
              <a:t>investee</a:t>
            </a:r>
            <a:r>
              <a:rPr lang="id-ID" sz="2400" dirty="0"/>
              <a:t>.</a:t>
            </a:r>
            <a:endParaRPr lang="en-US" sz="2400" dirty="0"/>
          </a:p>
          <a:p>
            <a:pPr>
              <a:spcAft>
                <a:spcPts val="1200"/>
              </a:spcAft>
            </a:pPr>
            <a:r>
              <a:rPr lang="id-ID" sz="2400" b="1" dirty="0">
                <a:solidFill>
                  <a:schemeClr val="accent4">
                    <a:lumMod val="25000"/>
                  </a:schemeClr>
                </a:solidFill>
                <a:sym typeface="Wingdings" pitchFamily="2" charset="2"/>
              </a:rPr>
              <a:t>Kombinasi bisnis</a:t>
            </a:r>
            <a:r>
              <a:rPr lang="id-ID" sz="2400" dirty="0">
                <a:solidFill>
                  <a:schemeClr val="accent4">
                    <a:lumMod val="25000"/>
                  </a:schemeClr>
                </a:solidFill>
                <a:sym typeface="Wingdings" pitchFamily="2" charset="2"/>
              </a:rPr>
              <a:t> adalah suatu transaksi atau peristiwa lain dimana pihak pengakuisisi memperoleh “</a:t>
            </a:r>
            <a:r>
              <a:rPr lang="id-ID" sz="2400" b="1" dirty="0">
                <a:solidFill>
                  <a:schemeClr val="accent4">
                    <a:lumMod val="25000"/>
                  </a:schemeClr>
                </a:solidFill>
                <a:sym typeface="Wingdings" pitchFamily="2" charset="2"/>
              </a:rPr>
              <a:t>pengendalian</a:t>
            </a:r>
            <a:r>
              <a:rPr lang="id-ID" sz="2400" dirty="0">
                <a:solidFill>
                  <a:schemeClr val="accent4">
                    <a:lumMod val="25000"/>
                  </a:schemeClr>
                </a:solidFill>
                <a:sym typeface="Wingdings" pitchFamily="2" charset="2"/>
              </a:rPr>
              <a:t>” atas satu atau lebih bisnis. </a:t>
            </a:r>
          </a:p>
          <a:p>
            <a:pPr lvl="1" eaLnBrk="1" hangingPunct="1">
              <a:spcBef>
                <a:spcPts val="0"/>
              </a:spcBef>
              <a:spcAft>
                <a:spcPts val="1200"/>
              </a:spcAft>
            </a:pPr>
            <a:endParaRPr lang="id-ID" sz="2400" dirty="0">
              <a:solidFill>
                <a:schemeClr val="accent4">
                  <a:lumMod val="25000"/>
                </a:schemeClr>
              </a:solidFill>
              <a:sym typeface="Wingdings" pitchFamily="2" charset="2"/>
            </a:endParaRPr>
          </a:p>
          <a:p>
            <a:pPr lvl="1" eaLnBrk="1" hangingPunct="1">
              <a:spcBef>
                <a:spcPts val="0"/>
              </a:spcBef>
              <a:spcAft>
                <a:spcPts val="1200"/>
              </a:spcAft>
            </a:pPr>
            <a:endParaRPr lang="id-ID" sz="2400" dirty="0">
              <a:solidFill>
                <a:schemeClr val="accent4">
                  <a:lumMod val="25000"/>
                </a:schemeClr>
              </a:solidFill>
              <a:sym typeface="Wingdings" pitchFamily="2" charset="2"/>
            </a:endParaRPr>
          </a:p>
        </p:txBody>
      </p:sp>
      <p:sp>
        <p:nvSpPr>
          <p:cNvPr id="4" name="Slide Number Placeholder 2">
            <a:extLst>
              <a:ext uri="{FF2B5EF4-FFF2-40B4-BE49-F238E27FC236}">
                <a16:creationId xmlns:a16="http://schemas.microsoft.com/office/drawing/2014/main" id="{43957DE0-4C90-4EBD-97D4-009D5DB49AAD}"/>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6</a:t>
            </a:fld>
            <a:endParaRPr lang="en-US" sz="1600" b="1" dirty="0"/>
          </a:p>
        </p:txBody>
      </p:sp>
    </p:spTree>
    <p:extLst>
      <p:ext uri="{BB962C8B-B14F-4D97-AF65-F5344CB8AC3E}">
        <p14:creationId xmlns:p14="http://schemas.microsoft.com/office/powerpoint/2010/main" val="311156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Kombinasi</a:t>
            </a:r>
            <a:r>
              <a:rPr lang="en-US" dirty="0"/>
              <a:t> </a:t>
            </a:r>
            <a:r>
              <a:rPr lang="en-US" dirty="0" err="1"/>
              <a:t>Bisnis</a:t>
            </a:r>
            <a:endParaRPr lang="en-US" dirty="0"/>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1986467209"/>
              </p:ext>
            </p:extLst>
          </p:nvPr>
        </p:nvGraphicFramePr>
        <p:xfrm>
          <a:off x="1100613" y="1524000"/>
          <a:ext cx="10252075" cy="4737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2">
            <a:extLst>
              <a:ext uri="{FF2B5EF4-FFF2-40B4-BE49-F238E27FC236}">
                <a16:creationId xmlns:a16="http://schemas.microsoft.com/office/drawing/2014/main" id="{06AC1AFE-3575-4E28-B26E-456069B0A26D}"/>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7</a:t>
            </a:fld>
            <a:endParaRPr lang="en-US" sz="1600" b="1" dirty="0"/>
          </a:p>
        </p:txBody>
      </p:sp>
    </p:spTree>
    <p:extLst>
      <p:ext uri="{BB962C8B-B14F-4D97-AF65-F5344CB8AC3E}">
        <p14:creationId xmlns:p14="http://schemas.microsoft.com/office/powerpoint/2010/main" val="577195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Autofit/>
          </a:bodyPr>
          <a:lstStyle/>
          <a:p>
            <a:pPr eaLnBrk="1" hangingPunct="1"/>
            <a:r>
              <a:rPr lang="id-ID" dirty="0"/>
              <a:t>PSAK - </a:t>
            </a:r>
            <a:r>
              <a:rPr lang="en-US" dirty="0"/>
              <a:t>110</a:t>
            </a:r>
          </a:p>
        </p:txBody>
      </p:sp>
      <p:sp>
        <p:nvSpPr>
          <p:cNvPr id="25603" name="AutoShape 3"/>
          <p:cNvSpPr>
            <a:spLocks noChangeArrowheads="1"/>
          </p:cNvSpPr>
          <p:nvPr/>
        </p:nvSpPr>
        <p:spPr bwMode="auto">
          <a:xfrm>
            <a:off x="7864413" y="2437251"/>
            <a:ext cx="3255962" cy="3009899"/>
          </a:xfrm>
          <a:prstGeom prst="roundRect">
            <a:avLst>
              <a:gd name="adj" fmla="val 16667"/>
            </a:avLst>
          </a:prstGeom>
          <a:noFill/>
          <a:ln w="38100">
            <a:solidFill>
              <a:schemeClr val="tx1"/>
            </a:solidFill>
            <a:round/>
            <a:headEnd/>
            <a:tailEnd/>
          </a:ln>
        </p:spPr>
        <p:txBody>
          <a:bodyPr wrap="none" anchor="ctr"/>
          <a:lstStyle/>
          <a:p>
            <a:pPr algn="ctr" eaLnBrk="0" hangingPunct="0"/>
            <a:endParaRPr lang="id-ID" sz="1800">
              <a:latin typeface="Verdana" pitchFamily="34" charset="0"/>
            </a:endParaRPr>
          </a:p>
        </p:txBody>
      </p:sp>
      <p:sp>
        <p:nvSpPr>
          <p:cNvPr id="25604" name="AutoShape 5"/>
          <p:cNvSpPr>
            <a:spLocks noChangeArrowheads="1"/>
          </p:cNvSpPr>
          <p:nvPr/>
        </p:nvSpPr>
        <p:spPr bwMode="auto">
          <a:xfrm>
            <a:off x="1042074" y="2441324"/>
            <a:ext cx="3434730" cy="3162299"/>
          </a:xfrm>
          <a:prstGeom prst="roundRect">
            <a:avLst>
              <a:gd name="adj" fmla="val 16667"/>
            </a:avLst>
          </a:prstGeom>
          <a:noFill/>
          <a:ln w="38100">
            <a:solidFill>
              <a:schemeClr val="tx1"/>
            </a:solidFill>
            <a:round/>
            <a:headEnd/>
            <a:tailEnd/>
          </a:ln>
        </p:spPr>
        <p:txBody>
          <a:bodyPr wrap="none" anchor="ctr"/>
          <a:lstStyle/>
          <a:p>
            <a:pPr algn="ctr" eaLnBrk="0" hangingPunct="0"/>
            <a:endParaRPr lang="id-ID" sz="1800">
              <a:latin typeface="Verdana" pitchFamily="34" charset="0"/>
            </a:endParaRPr>
          </a:p>
        </p:txBody>
      </p:sp>
      <p:sp>
        <p:nvSpPr>
          <p:cNvPr id="25605" name="Text Box 6"/>
          <p:cNvSpPr txBox="1">
            <a:spLocks noChangeArrowheads="1"/>
          </p:cNvSpPr>
          <p:nvPr/>
        </p:nvSpPr>
        <p:spPr bwMode="auto">
          <a:xfrm>
            <a:off x="1545001" y="2457375"/>
            <a:ext cx="2428875" cy="369332"/>
          </a:xfrm>
          <a:prstGeom prst="rect">
            <a:avLst/>
          </a:prstGeom>
          <a:noFill/>
          <a:ln w="9525">
            <a:noFill/>
            <a:miter lim="800000"/>
            <a:headEnd/>
            <a:tailEnd/>
          </a:ln>
        </p:spPr>
        <p:txBody>
          <a:bodyPr>
            <a:spAutoFit/>
          </a:bodyPr>
          <a:lstStyle/>
          <a:p>
            <a:pPr algn="ctr" eaLnBrk="0" hangingPunct="0"/>
            <a:r>
              <a:rPr lang="id-ID" sz="1800" b="1" dirty="0">
                <a:solidFill>
                  <a:srgbClr val="000000"/>
                </a:solidFill>
              </a:rPr>
              <a:t>LK Konsolidasian</a:t>
            </a:r>
            <a:endParaRPr lang="en-US" sz="900" dirty="0">
              <a:solidFill>
                <a:srgbClr val="000000"/>
              </a:solidFill>
            </a:endParaRPr>
          </a:p>
        </p:txBody>
      </p:sp>
      <p:sp>
        <p:nvSpPr>
          <p:cNvPr id="43016" name="Freeform 8"/>
          <p:cNvSpPr>
            <a:spLocks/>
          </p:cNvSpPr>
          <p:nvPr/>
        </p:nvSpPr>
        <p:spPr bwMode="gray">
          <a:xfrm>
            <a:off x="5068062" y="2981326"/>
            <a:ext cx="850900" cy="1185863"/>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ln>
            <a:noFill/>
            <a:headEnd/>
            <a:tailEnd/>
          </a:ln>
        </p:spPr>
        <p:style>
          <a:lnRef idx="1">
            <a:schemeClr val="accent2"/>
          </a:lnRef>
          <a:fillRef idx="2">
            <a:schemeClr val="accent2"/>
          </a:fillRef>
          <a:effectRef idx="1">
            <a:schemeClr val="accent2"/>
          </a:effectRef>
          <a:fontRef idx="minor">
            <a:schemeClr val="dk1"/>
          </a:fontRef>
        </p:style>
        <p:txBody>
          <a:bodyPr/>
          <a:lstStyle/>
          <a:p>
            <a:pPr fontAlgn="auto">
              <a:spcBef>
                <a:spcPts val="0"/>
              </a:spcBef>
              <a:spcAft>
                <a:spcPts val="0"/>
              </a:spcAft>
              <a:defRPr/>
            </a:pPr>
            <a:endParaRPr lang="id-ID" sz="1800">
              <a:latin typeface="+mn-lt"/>
            </a:endParaRPr>
          </a:p>
        </p:txBody>
      </p:sp>
      <p:sp>
        <p:nvSpPr>
          <p:cNvPr id="25607" name="AutoShape 9"/>
          <p:cNvSpPr>
            <a:spLocks noChangeAspect="1" noChangeArrowheads="1" noTextEdit="1"/>
          </p:cNvSpPr>
          <p:nvPr/>
        </p:nvSpPr>
        <p:spPr bwMode="gray">
          <a:xfrm flipH="1">
            <a:off x="6757988" y="2978150"/>
            <a:ext cx="857250" cy="1189038"/>
          </a:xfrm>
          <a:prstGeom prst="rect">
            <a:avLst/>
          </a:prstGeom>
          <a:noFill/>
          <a:ln w="9525">
            <a:noFill/>
            <a:miter lim="800000"/>
            <a:headEnd/>
            <a:tailEnd/>
          </a:ln>
        </p:spPr>
        <p:txBody>
          <a:bodyPr/>
          <a:lstStyle/>
          <a:p>
            <a:endParaRPr lang="id-ID" sz="1800"/>
          </a:p>
        </p:txBody>
      </p:sp>
      <p:grpSp>
        <p:nvGrpSpPr>
          <p:cNvPr id="25609" name="Group 11"/>
          <p:cNvGrpSpPr>
            <a:grpSpLocks/>
          </p:cNvGrpSpPr>
          <p:nvPr/>
        </p:nvGrpSpPr>
        <p:grpSpPr bwMode="auto">
          <a:xfrm>
            <a:off x="4594344" y="1449388"/>
            <a:ext cx="2827337" cy="1528763"/>
            <a:chOff x="1997" y="1314"/>
            <a:chExt cx="1889" cy="1009"/>
          </a:xfrm>
        </p:grpSpPr>
        <p:grpSp>
          <p:nvGrpSpPr>
            <p:cNvPr id="25616" name="Group 12"/>
            <p:cNvGrpSpPr>
              <a:grpSpLocks/>
            </p:cNvGrpSpPr>
            <p:nvPr/>
          </p:nvGrpSpPr>
          <p:grpSpPr bwMode="auto">
            <a:xfrm>
              <a:off x="1997" y="1404"/>
              <a:ext cx="1889" cy="919"/>
              <a:chOff x="1973" y="1027"/>
              <a:chExt cx="1926" cy="937"/>
            </a:xfrm>
          </p:grpSpPr>
          <p:sp>
            <p:nvSpPr>
              <p:cNvPr id="43021" name="Oval 13"/>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w="9525">
                <a:noFill/>
                <a:round/>
                <a:headEnd/>
                <a:tailEnd/>
              </a:ln>
              <a:effectLst/>
            </p:spPr>
            <p:txBody>
              <a:bodyPr wrap="none" anchor="ctr"/>
              <a:lstStyle/>
              <a:p>
                <a:pPr fontAlgn="auto">
                  <a:spcBef>
                    <a:spcPts val="0"/>
                  </a:spcBef>
                  <a:spcAft>
                    <a:spcPts val="0"/>
                  </a:spcAft>
                  <a:defRPr/>
                </a:pPr>
                <a:endParaRPr lang="id-ID">
                  <a:latin typeface="+mn-lt"/>
                </a:endParaRPr>
              </a:p>
            </p:txBody>
          </p:sp>
          <p:sp>
            <p:nvSpPr>
              <p:cNvPr id="43022" name="Oval 14"/>
              <p:cNvSpPr>
                <a:spLocks noChangeArrowheads="1"/>
              </p:cNvSpPr>
              <p:nvPr/>
            </p:nvSpPr>
            <p:spPr bwMode="gray">
              <a:xfrm>
                <a:off x="1973" y="1027"/>
                <a:ext cx="1905" cy="907"/>
              </a:xfrm>
              <a:prstGeom prst="ellipse">
                <a:avLst/>
              </a:prstGeom>
              <a:gradFill rotWithShape="1">
                <a:gsLst>
                  <a:gs pos="0">
                    <a:schemeClr val="folHlink">
                      <a:gamma/>
                      <a:tint val="44314"/>
                      <a:invGamma/>
                    </a:schemeClr>
                  </a:gs>
                  <a:gs pos="100000">
                    <a:schemeClr val="folHlink"/>
                  </a:gs>
                </a:gsLst>
                <a:lin ang="2700000" scaled="1"/>
              </a:gradFill>
              <a:ln w="9525">
                <a:noFill/>
                <a:round/>
                <a:headEnd/>
                <a:tailEnd/>
              </a:ln>
              <a:effectLst/>
            </p:spPr>
            <p:txBody>
              <a:bodyPr wrap="none" anchor="ctr"/>
              <a:lstStyle/>
              <a:p>
                <a:pPr fontAlgn="auto">
                  <a:spcBef>
                    <a:spcPts val="0"/>
                  </a:spcBef>
                  <a:spcAft>
                    <a:spcPts val="0"/>
                  </a:spcAft>
                  <a:defRPr/>
                </a:pPr>
                <a:endParaRPr lang="id-ID">
                  <a:latin typeface="+mn-lt"/>
                </a:endParaRPr>
              </a:p>
            </p:txBody>
          </p:sp>
        </p:grpSp>
        <p:sp>
          <p:nvSpPr>
            <p:cNvPr id="43023" name="Oval 15"/>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headEnd/>
              <a:tailEnd/>
            </a:ln>
            <a:effectLst/>
          </p:spPr>
          <p:txBody>
            <a:bodyPr vert="eaVert" wrap="none" anchor="ctr"/>
            <a:lstStyle/>
            <a:p>
              <a:pPr fontAlgn="auto">
                <a:spcBef>
                  <a:spcPts val="0"/>
                </a:spcBef>
                <a:spcAft>
                  <a:spcPts val="0"/>
                </a:spcAft>
                <a:defRPr/>
              </a:pPr>
              <a:endParaRPr lang="id-ID">
                <a:latin typeface="+mn-lt"/>
              </a:endParaRPr>
            </a:p>
          </p:txBody>
        </p:sp>
        <p:sp>
          <p:nvSpPr>
            <p:cNvPr id="43024" name="Oval 16"/>
            <p:cNvSpPr>
              <a:spLocks noChangeArrowheads="1"/>
            </p:cNvSpPr>
            <p:nvPr/>
          </p:nvSpPr>
          <p:spPr bwMode="gray">
            <a:xfrm>
              <a:off x="2108" y="1319"/>
              <a:ext cx="1648"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headEnd/>
              <a:tailEnd/>
            </a:ln>
            <a:effectLst/>
          </p:spPr>
          <p:txBody>
            <a:bodyPr vert="eaVert" wrap="none" anchor="ctr"/>
            <a:lstStyle/>
            <a:p>
              <a:pPr fontAlgn="auto">
                <a:spcBef>
                  <a:spcPts val="0"/>
                </a:spcBef>
                <a:spcAft>
                  <a:spcPts val="0"/>
                </a:spcAft>
                <a:defRPr/>
              </a:pPr>
              <a:endParaRPr lang="id-ID">
                <a:latin typeface="+mn-lt"/>
              </a:endParaRPr>
            </a:p>
          </p:txBody>
        </p:sp>
        <p:sp>
          <p:nvSpPr>
            <p:cNvPr id="43025" name="Oval 17"/>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headEnd/>
              <a:tailEnd/>
            </a:ln>
            <a:effectLst/>
          </p:spPr>
          <p:txBody>
            <a:bodyPr vert="eaVert" wrap="none" anchor="ctr"/>
            <a:lstStyle/>
            <a:p>
              <a:pPr fontAlgn="auto">
                <a:spcBef>
                  <a:spcPts val="0"/>
                </a:spcBef>
                <a:spcAft>
                  <a:spcPts val="0"/>
                </a:spcAft>
                <a:defRPr/>
              </a:pPr>
              <a:endParaRPr lang="id-ID">
                <a:latin typeface="+mn-lt"/>
              </a:endParaRPr>
            </a:p>
          </p:txBody>
        </p:sp>
        <p:sp>
          <p:nvSpPr>
            <p:cNvPr id="43026" name="Oval 18"/>
            <p:cNvSpPr>
              <a:spLocks noChangeArrowheads="1"/>
            </p:cNvSpPr>
            <p:nvPr/>
          </p:nvSpPr>
          <p:spPr bwMode="gray">
            <a:xfrm>
              <a:off x="2208" y="1344"/>
              <a:ext cx="1382" cy="622"/>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headEnd/>
              <a:tailEnd/>
            </a:ln>
            <a:effectLst/>
          </p:spPr>
          <p:txBody>
            <a:bodyPr vert="eaVert" wrap="none" anchor="ctr"/>
            <a:lstStyle/>
            <a:p>
              <a:pPr fontAlgn="auto">
                <a:spcBef>
                  <a:spcPts val="0"/>
                </a:spcBef>
                <a:spcAft>
                  <a:spcPts val="0"/>
                </a:spcAft>
                <a:defRPr/>
              </a:pPr>
              <a:endParaRPr lang="id-ID">
                <a:latin typeface="+mn-lt"/>
              </a:endParaRPr>
            </a:p>
          </p:txBody>
        </p:sp>
      </p:grpSp>
      <p:sp>
        <p:nvSpPr>
          <p:cNvPr id="25610" name="Text Box 19"/>
          <p:cNvSpPr txBox="1">
            <a:spLocks noChangeArrowheads="1"/>
          </p:cNvSpPr>
          <p:nvPr/>
        </p:nvSpPr>
        <p:spPr bwMode="auto">
          <a:xfrm>
            <a:off x="5718414" y="1754923"/>
            <a:ext cx="546945" cy="523220"/>
          </a:xfrm>
          <a:prstGeom prst="rect">
            <a:avLst/>
          </a:prstGeom>
          <a:noFill/>
          <a:ln w="9525" algn="ctr">
            <a:noFill/>
            <a:miter lim="800000"/>
            <a:headEnd/>
            <a:tailEnd/>
          </a:ln>
        </p:spPr>
        <p:txBody>
          <a:bodyPr wrap="none">
            <a:spAutoFit/>
          </a:bodyPr>
          <a:lstStyle/>
          <a:p>
            <a:pPr algn="ctr" eaLnBrk="0" hangingPunct="0"/>
            <a:r>
              <a:rPr lang="id-ID" sz="2800" b="1" dirty="0">
                <a:solidFill>
                  <a:srgbClr val="000000"/>
                </a:solidFill>
              </a:rPr>
              <a:t>ISI</a:t>
            </a:r>
            <a:endParaRPr lang="en-US" sz="1600" dirty="0">
              <a:solidFill>
                <a:srgbClr val="000000"/>
              </a:solidFill>
            </a:endParaRPr>
          </a:p>
        </p:txBody>
      </p:sp>
      <p:sp>
        <p:nvSpPr>
          <p:cNvPr id="25611" name="Text Box 23"/>
          <p:cNvSpPr txBox="1">
            <a:spLocks noChangeArrowheads="1"/>
          </p:cNvSpPr>
          <p:nvPr/>
        </p:nvSpPr>
        <p:spPr bwMode="auto">
          <a:xfrm>
            <a:off x="8745358" y="2475120"/>
            <a:ext cx="2038350" cy="369332"/>
          </a:xfrm>
          <a:prstGeom prst="rect">
            <a:avLst/>
          </a:prstGeom>
          <a:noFill/>
          <a:ln w="9525">
            <a:noFill/>
            <a:miter lim="800000"/>
            <a:headEnd/>
            <a:tailEnd/>
          </a:ln>
        </p:spPr>
        <p:txBody>
          <a:bodyPr>
            <a:spAutoFit/>
          </a:bodyPr>
          <a:lstStyle/>
          <a:p>
            <a:pPr algn="ctr"/>
            <a:r>
              <a:rPr lang="id-ID" sz="1800" b="1" dirty="0">
                <a:solidFill>
                  <a:srgbClr val="000000"/>
                </a:solidFill>
              </a:rPr>
              <a:t>Lampiran</a:t>
            </a:r>
            <a:endParaRPr lang="en-US" sz="1800" dirty="0"/>
          </a:p>
        </p:txBody>
      </p:sp>
      <p:sp>
        <p:nvSpPr>
          <p:cNvPr id="25612" name="Text Box 6"/>
          <p:cNvSpPr txBox="1">
            <a:spLocks noChangeArrowheads="1"/>
          </p:cNvSpPr>
          <p:nvPr/>
        </p:nvSpPr>
        <p:spPr bwMode="auto">
          <a:xfrm>
            <a:off x="1136692" y="2908466"/>
            <a:ext cx="3245495" cy="2308324"/>
          </a:xfrm>
          <a:prstGeom prst="rect">
            <a:avLst/>
          </a:prstGeom>
          <a:noFill/>
          <a:ln w="9525">
            <a:noFill/>
            <a:miter lim="800000"/>
            <a:headEnd/>
            <a:tailEnd/>
          </a:ln>
        </p:spPr>
        <p:txBody>
          <a:bodyPr wrap="square">
            <a:spAutoFit/>
          </a:bodyPr>
          <a:lstStyle/>
          <a:p>
            <a:pPr marL="179388" indent="-179388">
              <a:buFont typeface="Wingdings" pitchFamily="2" charset="2"/>
              <a:buChar char="§"/>
            </a:pPr>
            <a:r>
              <a:rPr lang="id-ID" sz="1800" b="1" dirty="0">
                <a:solidFill>
                  <a:srgbClr val="000000"/>
                </a:solidFill>
              </a:rPr>
              <a:t>Tujuan Lingkup</a:t>
            </a:r>
          </a:p>
          <a:p>
            <a:pPr marL="179388" indent="-179388">
              <a:buFont typeface="Wingdings" pitchFamily="2" charset="2"/>
              <a:buChar char="§"/>
            </a:pPr>
            <a:r>
              <a:rPr lang="id-ID" sz="1800" b="1" dirty="0">
                <a:solidFill>
                  <a:srgbClr val="000000"/>
                </a:solidFill>
              </a:rPr>
              <a:t>Pengendalian </a:t>
            </a:r>
          </a:p>
          <a:p>
            <a:pPr marL="179388" indent="-179388">
              <a:buFont typeface="Wingdings" pitchFamily="2" charset="2"/>
              <a:buChar char="§"/>
            </a:pPr>
            <a:r>
              <a:rPr lang="id-ID" sz="1800" b="1" dirty="0">
                <a:solidFill>
                  <a:srgbClr val="000000"/>
                </a:solidFill>
              </a:rPr>
              <a:t>Persyaratan Aku</a:t>
            </a:r>
            <a:r>
              <a:rPr lang="en-US" sz="1800" b="1" dirty="0">
                <a:solidFill>
                  <a:srgbClr val="000000"/>
                </a:solidFill>
              </a:rPr>
              <a:t>n</a:t>
            </a:r>
            <a:r>
              <a:rPr lang="id-ID" sz="1800" b="1" dirty="0">
                <a:solidFill>
                  <a:srgbClr val="000000"/>
                </a:solidFill>
              </a:rPr>
              <a:t>t</a:t>
            </a:r>
            <a:r>
              <a:rPr lang="en-US" sz="1800" b="1" dirty="0">
                <a:solidFill>
                  <a:srgbClr val="000000"/>
                </a:solidFill>
              </a:rPr>
              <a:t>a</a:t>
            </a:r>
            <a:r>
              <a:rPr lang="id-ID" sz="1800" b="1" dirty="0">
                <a:solidFill>
                  <a:srgbClr val="000000"/>
                </a:solidFill>
              </a:rPr>
              <a:t>nsi</a:t>
            </a:r>
          </a:p>
          <a:p>
            <a:pPr marL="179388" indent="-179388">
              <a:buFont typeface="Wingdings" pitchFamily="2" charset="2"/>
              <a:buChar char="§"/>
            </a:pPr>
            <a:r>
              <a:rPr lang="id-ID" sz="1800" b="1" dirty="0">
                <a:solidFill>
                  <a:srgbClr val="000000"/>
                </a:solidFill>
              </a:rPr>
              <a:t>Penentuan apakah entitas adalah intitas investasi</a:t>
            </a:r>
          </a:p>
          <a:p>
            <a:pPr marL="179388" indent="-179388">
              <a:buFont typeface="Wingdings" pitchFamily="2" charset="2"/>
              <a:buChar char="§"/>
            </a:pPr>
            <a:r>
              <a:rPr lang="id-ID" sz="1800" b="1" dirty="0">
                <a:solidFill>
                  <a:srgbClr val="000000"/>
                </a:solidFill>
              </a:rPr>
              <a:t>Entitas Investasi – Pengecualian terhadap Konsolidasi</a:t>
            </a:r>
            <a:endParaRPr lang="en-US" sz="800" dirty="0">
              <a:solidFill>
                <a:srgbClr val="000000"/>
              </a:solidFill>
            </a:endParaRPr>
          </a:p>
        </p:txBody>
      </p:sp>
      <p:sp>
        <p:nvSpPr>
          <p:cNvPr id="25613" name="Text Box 6"/>
          <p:cNvSpPr txBox="1">
            <a:spLocks noChangeArrowheads="1"/>
          </p:cNvSpPr>
          <p:nvPr/>
        </p:nvSpPr>
        <p:spPr bwMode="auto">
          <a:xfrm>
            <a:off x="7996841" y="2887130"/>
            <a:ext cx="3071812" cy="2031325"/>
          </a:xfrm>
          <a:prstGeom prst="rect">
            <a:avLst/>
          </a:prstGeom>
          <a:noFill/>
          <a:ln w="9525">
            <a:noFill/>
            <a:miter lim="800000"/>
            <a:headEnd/>
            <a:tailEnd/>
          </a:ln>
        </p:spPr>
        <p:txBody>
          <a:bodyPr wrap="square">
            <a:spAutoFit/>
          </a:bodyPr>
          <a:lstStyle/>
          <a:p>
            <a:pPr marL="179388" indent="-179388">
              <a:buFont typeface="Wingdings" pitchFamily="2" charset="2"/>
              <a:buChar char="§"/>
            </a:pPr>
            <a:r>
              <a:rPr lang="id-ID" sz="1800" b="1" dirty="0">
                <a:solidFill>
                  <a:srgbClr val="000000"/>
                </a:solidFill>
              </a:rPr>
              <a:t>Lampiran A: Definisi</a:t>
            </a:r>
          </a:p>
          <a:p>
            <a:pPr marL="179388" indent="-179388">
              <a:buFont typeface="Wingdings" pitchFamily="2" charset="2"/>
              <a:buChar char="§"/>
            </a:pPr>
            <a:r>
              <a:rPr lang="id-ID" sz="1800" b="1" dirty="0">
                <a:solidFill>
                  <a:srgbClr val="000000"/>
                </a:solidFill>
              </a:rPr>
              <a:t>Lampiran B: Pedoman Penerapan</a:t>
            </a:r>
          </a:p>
          <a:p>
            <a:pPr marL="179388" indent="-179388">
              <a:buFont typeface="Wingdings" pitchFamily="2" charset="2"/>
              <a:buChar char="§"/>
            </a:pPr>
            <a:r>
              <a:rPr lang="id-ID" sz="1800" b="1" dirty="0">
                <a:solidFill>
                  <a:srgbClr val="000000"/>
                </a:solidFill>
              </a:rPr>
              <a:t>Lampiran C: Tanggal Efektif dan Ketentuan Transisi</a:t>
            </a:r>
          </a:p>
          <a:p>
            <a:pPr marL="179388" indent="-179388">
              <a:buFont typeface="Wingdings" pitchFamily="2" charset="2"/>
              <a:buChar char="§"/>
            </a:pPr>
            <a:r>
              <a:rPr lang="id-ID" sz="1800" b="1" dirty="0">
                <a:solidFill>
                  <a:srgbClr val="000000"/>
                </a:solidFill>
              </a:rPr>
              <a:t>Contoh Ilustrasi (bukan bagian)</a:t>
            </a:r>
          </a:p>
        </p:txBody>
      </p:sp>
      <p:sp>
        <p:nvSpPr>
          <p:cNvPr id="24" name="Freeform 8">
            <a:extLst>
              <a:ext uri="{FF2B5EF4-FFF2-40B4-BE49-F238E27FC236}">
                <a16:creationId xmlns:a16="http://schemas.microsoft.com/office/drawing/2014/main" id="{D66FF54A-2FD0-004B-8D24-5ED0673E6503}"/>
              </a:ext>
            </a:extLst>
          </p:cNvPr>
          <p:cNvSpPr>
            <a:spLocks/>
          </p:cNvSpPr>
          <p:nvPr/>
        </p:nvSpPr>
        <p:spPr bwMode="gray">
          <a:xfrm flipH="1">
            <a:off x="6168137" y="2992772"/>
            <a:ext cx="850900" cy="1185863"/>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ln>
            <a:noFill/>
            <a:headEnd/>
            <a:tailEnd/>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id-ID" sz="1800">
              <a:latin typeface="+mn-lt"/>
            </a:endParaRPr>
          </a:p>
        </p:txBody>
      </p:sp>
      <p:sp>
        <p:nvSpPr>
          <p:cNvPr id="21" name="Slide Number Placeholder 2">
            <a:extLst>
              <a:ext uri="{FF2B5EF4-FFF2-40B4-BE49-F238E27FC236}">
                <a16:creationId xmlns:a16="http://schemas.microsoft.com/office/drawing/2014/main" id="{543D14DB-8BD5-4EF8-A836-0CEAFF108113}"/>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8</a:t>
            </a:fld>
            <a:endParaRPr lang="en-US" sz="1600" b="1" dirty="0"/>
          </a:p>
        </p:txBody>
      </p:sp>
    </p:spTree>
    <p:extLst>
      <p:ext uri="{BB962C8B-B14F-4D97-AF65-F5344CB8AC3E}">
        <p14:creationId xmlns:p14="http://schemas.microsoft.com/office/powerpoint/2010/main" val="2686233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447800" y="451104"/>
            <a:ext cx="9372600" cy="792400"/>
          </a:xfrm>
        </p:spPr>
        <p:txBody>
          <a:bodyPr>
            <a:noAutofit/>
          </a:bodyPr>
          <a:lstStyle/>
          <a:p>
            <a:pPr eaLnBrk="1" hangingPunct="1"/>
            <a:r>
              <a:rPr lang="id-ID" dirty="0"/>
              <a:t>LK Konsolidasian – definisi Lampiran A</a:t>
            </a:r>
            <a:endParaRPr lang="en-US" dirty="0"/>
          </a:p>
        </p:txBody>
      </p:sp>
      <p:sp>
        <p:nvSpPr>
          <p:cNvPr id="29699" name="Rectangle 3"/>
          <p:cNvSpPr>
            <a:spLocks noGrp="1" noChangeArrowheads="1"/>
          </p:cNvSpPr>
          <p:nvPr>
            <p:ph sz="quarter" idx="10"/>
          </p:nvPr>
        </p:nvSpPr>
        <p:spPr>
          <a:xfrm>
            <a:off x="1371600" y="1524000"/>
            <a:ext cx="9874075" cy="4822016"/>
          </a:xfrm>
        </p:spPr>
        <p:txBody>
          <a:bodyPr>
            <a:noAutofit/>
          </a:bodyPr>
          <a:lstStyle/>
          <a:p>
            <a:pPr>
              <a:lnSpc>
                <a:spcPct val="90000"/>
              </a:lnSpc>
              <a:spcBef>
                <a:spcPts val="0"/>
              </a:spcBef>
              <a:spcAft>
                <a:spcPts val="300"/>
              </a:spcAft>
            </a:pPr>
            <a:r>
              <a:rPr lang="fi-FI" b="1" i="1" dirty="0">
                <a:solidFill>
                  <a:schemeClr val="accent4">
                    <a:lumMod val="25000"/>
                  </a:schemeClr>
                </a:solidFill>
              </a:rPr>
              <a:t>Aktivitas relevan. </a:t>
            </a:r>
            <a:r>
              <a:rPr lang="fi-FI" b="1" i="1" dirty="0">
                <a:solidFill>
                  <a:schemeClr val="accent4">
                    <a:lumMod val="25000"/>
                  </a:schemeClr>
                </a:solidFill>
                <a:sym typeface="Wingdings" panose="05000000000000000000" pitchFamily="2" charset="2"/>
              </a:rPr>
              <a:t> </a:t>
            </a:r>
            <a:r>
              <a:rPr lang="id-ID" dirty="0">
                <a:solidFill>
                  <a:schemeClr val="accent4">
                    <a:lumMod val="25000"/>
                  </a:schemeClr>
                </a:solidFill>
              </a:rPr>
              <a:t>aktivitas </a:t>
            </a:r>
            <a:r>
              <a:rPr lang="id-ID" i="1" dirty="0">
                <a:solidFill>
                  <a:schemeClr val="accent4">
                    <a:lumMod val="25000"/>
                  </a:schemeClr>
                </a:solidFill>
              </a:rPr>
              <a:t>investee </a:t>
            </a:r>
            <a:r>
              <a:rPr lang="id-ID" dirty="0">
                <a:solidFill>
                  <a:schemeClr val="accent4">
                    <a:lumMod val="25000"/>
                  </a:schemeClr>
                </a:solidFill>
              </a:rPr>
              <a:t>yang secara signifikan mempengaruhi imbal hasil </a:t>
            </a:r>
            <a:r>
              <a:rPr lang="id-ID" i="1" dirty="0">
                <a:solidFill>
                  <a:schemeClr val="accent4">
                    <a:lumMod val="25000"/>
                  </a:schemeClr>
                </a:solidFill>
              </a:rPr>
              <a:t>investee</a:t>
            </a:r>
            <a:r>
              <a:rPr lang="id-ID" dirty="0">
                <a:solidFill>
                  <a:schemeClr val="accent4">
                    <a:lumMod val="25000"/>
                  </a:schemeClr>
                </a:solidFill>
              </a:rPr>
              <a:t>.</a:t>
            </a:r>
          </a:p>
          <a:p>
            <a:pPr eaLnBrk="1" hangingPunct="1">
              <a:lnSpc>
                <a:spcPct val="90000"/>
              </a:lnSpc>
              <a:spcBef>
                <a:spcPts val="0"/>
              </a:spcBef>
              <a:spcAft>
                <a:spcPts val="300"/>
              </a:spcAft>
            </a:pPr>
            <a:r>
              <a:rPr lang="id-ID" dirty="0">
                <a:solidFill>
                  <a:schemeClr val="accent4">
                    <a:lumMod val="25000"/>
                  </a:schemeClr>
                </a:solidFill>
              </a:rPr>
              <a:t>Entitas induk </a:t>
            </a:r>
            <a:r>
              <a:rPr lang="id-ID" dirty="0">
                <a:solidFill>
                  <a:schemeClr val="accent4">
                    <a:lumMod val="25000"/>
                  </a:schemeClr>
                </a:solidFill>
                <a:sym typeface="Wingdings" pitchFamily="2" charset="2"/>
              </a:rPr>
              <a:t> mempunyai satu atau lebih anak</a:t>
            </a:r>
          </a:p>
          <a:p>
            <a:pPr eaLnBrk="1" hangingPunct="1">
              <a:lnSpc>
                <a:spcPct val="90000"/>
              </a:lnSpc>
              <a:spcBef>
                <a:spcPts val="0"/>
              </a:spcBef>
              <a:spcAft>
                <a:spcPts val="300"/>
              </a:spcAft>
            </a:pPr>
            <a:r>
              <a:rPr lang="id-ID" dirty="0">
                <a:solidFill>
                  <a:schemeClr val="accent4">
                    <a:lumMod val="25000"/>
                  </a:schemeClr>
                </a:solidFill>
              </a:rPr>
              <a:t>Entitas anak </a:t>
            </a:r>
            <a:r>
              <a:rPr lang="id-ID" dirty="0">
                <a:solidFill>
                  <a:schemeClr val="accent4">
                    <a:lumMod val="25000"/>
                  </a:schemeClr>
                </a:solidFill>
                <a:sym typeface="Wingdings" pitchFamily="2" charset="2"/>
              </a:rPr>
              <a:t> yang dikendalikan oleh entias induk</a:t>
            </a:r>
          </a:p>
          <a:p>
            <a:pPr eaLnBrk="1" hangingPunct="1">
              <a:lnSpc>
                <a:spcPct val="90000"/>
              </a:lnSpc>
              <a:spcBef>
                <a:spcPts val="0"/>
              </a:spcBef>
              <a:spcAft>
                <a:spcPts val="300"/>
              </a:spcAft>
            </a:pPr>
            <a:r>
              <a:rPr lang="id-ID" dirty="0">
                <a:solidFill>
                  <a:schemeClr val="accent4">
                    <a:lumMod val="25000"/>
                  </a:schemeClr>
                </a:solidFill>
              </a:rPr>
              <a:t>Kelompok usaha</a:t>
            </a:r>
            <a:r>
              <a:rPr lang="id-ID" dirty="0">
                <a:solidFill>
                  <a:schemeClr val="accent4">
                    <a:lumMod val="25000"/>
                  </a:schemeClr>
                </a:solidFill>
                <a:sym typeface="Wingdings" pitchFamily="2" charset="2"/>
              </a:rPr>
              <a:t> entitas induk dan seluruh entitas anaknya</a:t>
            </a:r>
          </a:p>
          <a:p>
            <a:pPr eaLnBrk="1" hangingPunct="1">
              <a:lnSpc>
                <a:spcPct val="90000"/>
              </a:lnSpc>
              <a:spcBef>
                <a:spcPts val="0"/>
              </a:spcBef>
              <a:spcAft>
                <a:spcPts val="300"/>
              </a:spcAft>
            </a:pPr>
            <a:r>
              <a:rPr lang="id-ID" dirty="0">
                <a:solidFill>
                  <a:schemeClr val="accent4">
                    <a:lumMod val="25000"/>
                  </a:schemeClr>
                </a:solidFill>
              </a:rPr>
              <a:t>Kepentingan non pengendali</a:t>
            </a:r>
            <a:r>
              <a:rPr lang="id-ID" dirty="0">
                <a:solidFill>
                  <a:schemeClr val="accent4">
                    <a:lumMod val="25000"/>
                  </a:schemeClr>
                </a:solidFill>
                <a:sym typeface="Wingdings" pitchFamily="2" charset="2"/>
              </a:rPr>
              <a:t> ekuitas anak yang tidak dapat diatribusikan (lansung/tidak) pada entitas induk</a:t>
            </a:r>
          </a:p>
          <a:p>
            <a:pPr>
              <a:lnSpc>
                <a:spcPct val="90000"/>
              </a:lnSpc>
              <a:spcBef>
                <a:spcPts val="0"/>
              </a:spcBef>
              <a:spcAft>
                <a:spcPts val="300"/>
              </a:spcAft>
            </a:pPr>
            <a:r>
              <a:rPr lang="sv-SE" b="1" i="1" dirty="0">
                <a:solidFill>
                  <a:schemeClr val="accent4">
                    <a:lumMod val="25000"/>
                  </a:schemeClr>
                </a:solidFill>
              </a:rPr>
              <a:t>Hak pencabutan </a:t>
            </a:r>
            <a:r>
              <a:rPr lang="sv-SE" dirty="0">
                <a:solidFill>
                  <a:schemeClr val="accent4">
                    <a:lumMod val="25000"/>
                  </a:schemeClr>
                </a:solidFill>
                <a:sym typeface="Wingdings" panose="05000000000000000000" pitchFamily="2" charset="2"/>
              </a:rPr>
              <a:t> </a:t>
            </a:r>
            <a:r>
              <a:rPr lang="sv-SE" dirty="0">
                <a:solidFill>
                  <a:schemeClr val="accent4">
                    <a:lumMod val="25000"/>
                  </a:schemeClr>
                </a:solidFill>
              </a:rPr>
              <a:t> hak untuk mencabut kewenangan pengambilan</a:t>
            </a:r>
            <a:r>
              <a:rPr lang="id-ID" dirty="0">
                <a:solidFill>
                  <a:schemeClr val="accent4">
                    <a:lumMod val="25000"/>
                  </a:schemeClr>
                </a:solidFill>
              </a:rPr>
              <a:t> keputusan yang dimiliki oleh pengambil keputusan.</a:t>
            </a:r>
          </a:p>
          <a:p>
            <a:pPr>
              <a:lnSpc>
                <a:spcPct val="90000"/>
              </a:lnSpc>
              <a:spcBef>
                <a:spcPts val="0"/>
              </a:spcBef>
              <a:spcAft>
                <a:spcPts val="300"/>
              </a:spcAft>
            </a:pPr>
            <a:r>
              <a:rPr lang="id-ID" b="1" i="1" dirty="0">
                <a:solidFill>
                  <a:schemeClr val="accent4">
                    <a:lumMod val="25000"/>
                  </a:schemeClr>
                </a:solidFill>
              </a:rPr>
              <a:t>Hak protektif </a:t>
            </a:r>
            <a:r>
              <a:rPr lang="en-US" dirty="0">
                <a:solidFill>
                  <a:schemeClr val="accent4">
                    <a:lumMod val="25000"/>
                  </a:schemeClr>
                </a:solidFill>
                <a:sym typeface="Wingdings" panose="05000000000000000000" pitchFamily="2" charset="2"/>
              </a:rPr>
              <a:t> </a:t>
            </a:r>
            <a:r>
              <a:rPr lang="id-ID" dirty="0">
                <a:solidFill>
                  <a:schemeClr val="accent4">
                    <a:lumMod val="25000"/>
                  </a:schemeClr>
                </a:solidFill>
              </a:rPr>
              <a:t> hak yang didesain untuk melindungi kepentingan pihak pemegang hak protektif tanpa memberikan kekuasaan kepada </a:t>
            </a:r>
            <a:r>
              <a:rPr lang="sv-SE" dirty="0">
                <a:solidFill>
                  <a:schemeClr val="accent4">
                    <a:lumMod val="25000"/>
                  </a:schemeClr>
                </a:solidFill>
              </a:rPr>
              <a:t>pihak tersebut atas entitas dimana hak tersebut terkait.</a:t>
            </a:r>
          </a:p>
          <a:p>
            <a:pPr>
              <a:lnSpc>
                <a:spcPct val="90000"/>
              </a:lnSpc>
              <a:spcAft>
                <a:spcPts val="300"/>
              </a:spcAft>
            </a:pPr>
            <a:r>
              <a:rPr lang="id-ID" b="1" i="1" dirty="0"/>
              <a:t>Kekuasaan </a:t>
            </a:r>
            <a:r>
              <a:rPr lang="id-ID" dirty="0"/>
              <a:t>adalah hak yang ada saat ini yang memberikan kemampuan kini untuk mengarahkan aktivitas relevan.</a:t>
            </a:r>
            <a:endParaRPr lang="id-ID" b="1" i="1" dirty="0"/>
          </a:p>
          <a:p>
            <a:pPr>
              <a:lnSpc>
                <a:spcPct val="90000"/>
              </a:lnSpc>
              <a:spcAft>
                <a:spcPts val="300"/>
              </a:spcAft>
            </a:pPr>
            <a:r>
              <a:rPr lang="id-ID" b="1" i="1" dirty="0"/>
              <a:t>Pengambil keputusan</a:t>
            </a:r>
            <a:r>
              <a:rPr lang="id-ID" b="1" dirty="0"/>
              <a:t>. </a:t>
            </a:r>
            <a:r>
              <a:rPr lang="id-ID" dirty="0"/>
              <a:t>Entitas dengan hak pengambilan keputusan </a:t>
            </a:r>
            <a:r>
              <a:rPr lang="fi-FI" dirty="0"/>
              <a:t>merupakan prinsipal maupun agen untuk pihak lain.</a:t>
            </a:r>
          </a:p>
          <a:p>
            <a:pPr>
              <a:lnSpc>
                <a:spcPct val="90000"/>
              </a:lnSpc>
              <a:spcBef>
                <a:spcPts val="0"/>
              </a:spcBef>
              <a:spcAft>
                <a:spcPts val="300"/>
              </a:spcAft>
            </a:pPr>
            <a:endParaRPr lang="id-ID" dirty="0">
              <a:solidFill>
                <a:schemeClr val="accent4">
                  <a:lumMod val="25000"/>
                </a:schemeClr>
              </a:solidFill>
              <a:sym typeface="Wingdings" pitchFamily="2" charset="2"/>
            </a:endParaRPr>
          </a:p>
          <a:p>
            <a:pPr lvl="1" eaLnBrk="1" hangingPunct="1">
              <a:lnSpc>
                <a:spcPct val="90000"/>
              </a:lnSpc>
              <a:spcBef>
                <a:spcPts val="0"/>
              </a:spcBef>
              <a:spcAft>
                <a:spcPts val="300"/>
              </a:spcAft>
            </a:pPr>
            <a:endParaRPr lang="id-ID" dirty="0">
              <a:solidFill>
                <a:schemeClr val="accent4">
                  <a:lumMod val="25000"/>
                </a:schemeClr>
              </a:solidFill>
              <a:sym typeface="Wingdings" pitchFamily="2" charset="2"/>
            </a:endParaRPr>
          </a:p>
          <a:p>
            <a:pPr lvl="1" eaLnBrk="1" hangingPunct="1">
              <a:lnSpc>
                <a:spcPct val="90000"/>
              </a:lnSpc>
              <a:spcBef>
                <a:spcPts val="0"/>
              </a:spcBef>
              <a:spcAft>
                <a:spcPts val="300"/>
              </a:spcAft>
            </a:pPr>
            <a:endParaRPr lang="id-ID" dirty="0">
              <a:solidFill>
                <a:schemeClr val="accent4">
                  <a:lumMod val="25000"/>
                </a:schemeClr>
              </a:solidFill>
              <a:sym typeface="Wingdings" pitchFamily="2" charset="2"/>
            </a:endParaRPr>
          </a:p>
        </p:txBody>
      </p:sp>
      <p:sp>
        <p:nvSpPr>
          <p:cNvPr id="4" name="Slide Number Placeholder 2">
            <a:extLst>
              <a:ext uri="{FF2B5EF4-FFF2-40B4-BE49-F238E27FC236}">
                <a16:creationId xmlns:a16="http://schemas.microsoft.com/office/drawing/2014/main" id="{8C6C1BEA-F812-4A56-AD3C-207FC0ADC6ED}"/>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9</a:t>
            </a:fld>
            <a:endParaRPr lang="en-US" sz="1600" b="1" dirty="0"/>
          </a:p>
        </p:txBody>
      </p:sp>
    </p:spTree>
    <p:extLst>
      <p:ext uri="{BB962C8B-B14F-4D97-AF65-F5344CB8AC3E}">
        <p14:creationId xmlns:p14="http://schemas.microsoft.com/office/powerpoint/2010/main" val="3518362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200400" y="334969"/>
            <a:ext cx="6547088" cy="731600"/>
          </a:xfrm>
        </p:spPr>
        <p:txBody>
          <a:bodyPr>
            <a:noAutofit/>
          </a:bodyPr>
          <a:lstStyle/>
          <a:p>
            <a:pPr eaLnBrk="1" hangingPunct="1"/>
            <a:r>
              <a:rPr lang="id-ID" sz="3200" dirty="0"/>
              <a:t>LK Konsolidasian – definisi Lampiran A</a:t>
            </a:r>
            <a:endParaRPr lang="en-US" sz="3200" dirty="0"/>
          </a:p>
        </p:txBody>
      </p:sp>
      <p:sp>
        <p:nvSpPr>
          <p:cNvPr id="29699" name="Rectangle 3"/>
          <p:cNvSpPr>
            <a:spLocks noGrp="1" noChangeArrowheads="1"/>
          </p:cNvSpPr>
          <p:nvPr>
            <p:ph sz="quarter" idx="10"/>
          </p:nvPr>
        </p:nvSpPr>
        <p:spPr>
          <a:xfrm>
            <a:off x="838200" y="1670462"/>
            <a:ext cx="10251300" cy="4736434"/>
          </a:xfrm>
        </p:spPr>
        <p:txBody>
          <a:bodyPr/>
          <a:lstStyle/>
          <a:p>
            <a:pPr marL="0" indent="0">
              <a:buNone/>
            </a:pPr>
            <a:r>
              <a:rPr lang="id-ID" sz="2400" b="1" i="1" dirty="0"/>
              <a:t>Entitas investasi </a:t>
            </a:r>
            <a:r>
              <a:rPr lang="id-ID" sz="2400" dirty="0"/>
              <a:t>adalah entitas yang:</a:t>
            </a:r>
          </a:p>
        </p:txBody>
      </p:sp>
      <p:graphicFrame>
        <p:nvGraphicFramePr>
          <p:cNvPr id="3" name="Diagram 2">
            <a:extLst>
              <a:ext uri="{FF2B5EF4-FFF2-40B4-BE49-F238E27FC236}">
                <a16:creationId xmlns:a16="http://schemas.microsoft.com/office/drawing/2014/main" id="{064C1626-C449-8648-8F7D-B2D2EB8544C8}"/>
              </a:ext>
            </a:extLst>
          </p:cNvPr>
          <p:cNvGraphicFramePr/>
          <p:nvPr>
            <p:extLst>
              <p:ext uri="{D42A27DB-BD31-4B8C-83A1-F6EECF244321}">
                <p14:modId xmlns:p14="http://schemas.microsoft.com/office/powerpoint/2010/main" val="2542538215"/>
              </p:ext>
            </p:extLst>
          </p:nvPr>
        </p:nvGraphicFramePr>
        <p:xfrm>
          <a:off x="712708" y="2144396"/>
          <a:ext cx="9950275" cy="3494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2">
            <a:extLst>
              <a:ext uri="{FF2B5EF4-FFF2-40B4-BE49-F238E27FC236}">
                <a16:creationId xmlns:a16="http://schemas.microsoft.com/office/drawing/2014/main" id="{CBB7C76E-108E-4AEC-B1DE-62057180DAD4}"/>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10</a:t>
            </a:fld>
            <a:endParaRPr lang="en-US" sz="1600" b="1" dirty="0"/>
          </a:p>
        </p:txBody>
      </p:sp>
    </p:spTree>
    <p:extLst>
      <p:ext uri="{BB962C8B-B14F-4D97-AF65-F5344CB8AC3E}">
        <p14:creationId xmlns:p14="http://schemas.microsoft.com/office/powerpoint/2010/main" val="374661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queen, vector graphics, businesscard&#10;&#10;Description automatically generated">
            <a:extLst>
              <a:ext uri="{FF2B5EF4-FFF2-40B4-BE49-F238E27FC236}">
                <a16:creationId xmlns:a16="http://schemas.microsoft.com/office/drawing/2014/main" id="{97D32912-3D81-48A9-B916-02BBE677DAE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1816"/>
          <a:stretch/>
        </p:blipFill>
        <p:spPr>
          <a:xfrm>
            <a:off x="9485534" y="3994085"/>
            <a:ext cx="2669252" cy="2236786"/>
          </a:xfrm>
          <a:prstGeom prst="rect">
            <a:avLst/>
          </a:prstGeom>
        </p:spPr>
      </p:pic>
      <p:sp>
        <p:nvSpPr>
          <p:cNvPr id="30722" name="Rectangle 2"/>
          <p:cNvSpPr>
            <a:spLocks noGrp="1" noChangeArrowheads="1"/>
          </p:cNvSpPr>
          <p:nvPr>
            <p:ph type="title"/>
          </p:nvPr>
        </p:nvSpPr>
        <p:spPr>
          <a:xfrm>
            <a:off x="2355261" y="152400"/>
            <a:ext cx="7437200" cy="792400"/>
          </a:xfrm>
        </p:spPr>
        <p:txBody>
          <a:bodyPr>
            <a:noAutofit/>
          </a:bodyPr>
          <a:lstStyle/>
          <a:p>
            <a:pPr eaLnBrk="1" hangingPunct="1"/>
            <a:r>
              <a:rPr lang="id-ID" dirty="0"/>
              <a:t>Tujuan</a:t>
            </a:r>
            <a:endParaRPr lang="en-US" dirty="0"/>
          </a:p>
        </p:txBody>
      </p:sp>
      <p:sp>
        <p:nvSpPr>
          <p:cNvPr id="41987" name="Rectangle 3"/>
          <p:cNvSpPr>
            <a:spLocks noGrp="1" noChangeArrowheads="1"/>
          </p:cNvSpPr>
          <p:nvPr>
            <p:ph sz="quarter" idx="10"/>
          </p:nvPr>
        </p:nvSpPr>
        <p:spPr>
          <a:xfrm>
            <a:off x="1295402" y="1158544"/>
            <a:ext cx="9645473" cy="4858583"/>
          </a:xfrm>
        </p:spPr>
        <p:txBody>
          <a:bodyPr>
            <a:noAutofit/>
          </a:bodyPr>
          <a:lstStyle/>
          <a:p>
            <a:pPr marL="0" indent="0">
              <a:spcBef>
                <a:spcPts val="600"/>
              </a:spcBef>
              <a:buNone/>
            </a:pPr>
            <a:r>
              <a:rPr lang="en-US" sz="2100" dirty="0"/>
              <a:t>M</a:t>
            </a:r>
            <a:r>
              <a:rPr lang="id-ID" sz="2100" dirty="0"/>
              <a:t>enetapkan </a:t>
            </a:r>
            <a:r>
              <a:rPr lang="id-ID" sz="2100" b="1" dirty="0"/>
              <a:t>prinsip penyusunan </a:t>
            </a:r>
            <a:r>
              <a:rPr lang="fi-FI" sz="2100" dirty="0"/>
              <a:t>dan </a:t>
            </a:r>
            <a:r>
              <a:rPr lang="fi-FI" sz="2100" b="1" dirty="0"/>
              <a:t>penyajian </a:t>
            </a:r>
            <a:r>
              <a:rPr lang="fi-FI" sz="2100" dirty="0"/>
              <a:t>laporan keuangan konsolidasian ketika </a:t>
            </a:r>
            <a:r>
              <a:rPr lang="fi-FI" sz="2100" b="1" dirty="0"/>
              <a:t>entitas</a:t>
            </a:r>
            <a:r>
              <a:rPr lang="id-ID" sz="2100" b="1" dirty="0"/>
              <a:t> </a:t>
            </a:r>
            <a:r>
              <a:rPr lang="fi-FI" sz="2100" b="1" dirty="0"/>
              <a:t>mengendalikan satu atau lebih entitas lain</a:t>
            </a:r>
            <a:r>
              <a:rPr lang="fi-FI" sz="2100" dirty="0"/>
              <a:t>.</a:t>
            </a:r>
            <a:endParaRPr lang="id-ID" sz="2100" dirty="0"/>
          </a:p>
          <a:p>
            <a:pPr marL="446088" lvl="1" indent="-361950">
              <a:spcBef>
                <a:spcPts val="600"/>
              </a:spcBef>
              <a:buFont typeface="+mj-lt"/>
              <a:buAutoNum type="alphaLcPeriod"/>
            </a:pPr>
            <a:r>
              <a:rPr lang="id-ID" sz="2100" dirty="0"/>
              <a:t>mensyaratkan entitas (entitas induk) yang mengendalikan satu atau lebih entitas lain (entitas anak) untuk menyajikan laporan keuangan konsolidasian;</a:t>
            </a:r>
          </a:p>
          <a:p>
            <a:pPr marL="446088" lvl="1" indent="-361950">
              <a:spcBef>
                <a:spcPts val="600"/>
              </a:spcBef>
              <a:buFont typeface="+mj-lt"/>
              <a:buAutoNum type="alphaLcPeriod"/>
            </a:pPr>
            <a:r>
              <a:rPr lang="nb-NO" sz="2100" dirty="0"/>
              <a:t>mendefinisikan prinsip pengendalian dan menetapkan</a:t>
            </a:r>
            <a:r>
              <a:rPr lang="id-ID" sz="2100" dirty="0"/>
              <a:t> </a:t>
            </a:r>
            <a:r>
              <a:rPr lang="nb-NO" sz="2100" dirty="0"/>
              <a:t>pengendalian</a:t>
            </a:r>
            <a:r>
              <a:rPr lang="id-ID" sz="2100" dirty="0"/>
              <a:t> sebagai dasar konsolidasi;</a:t>
            </a:r>
          </a:p>
          <a:p>
            <a:pPr marL="446088" lvl="1" indent="-361950">
              <a:spcBef>
                <a:spcPts val="600"/>
              </a:spcBef>
              <a:buFont typeface="+mj-lt"/>
              <a:buAutoNum type="alphaLcPeriod"/>
            </a:pPr>
            <a:r>
              <a:rPr lang="id-ID" sz="2100" dirty="0"/>
              <a:t>(menetapkan bagaimana cara menerapkan prinsip pengendalian untuk mengidentifikasi apakah </a:t>
            </a:r>
            <a:r>
              <a:rPr lang="id-ID" sz="2100" i="1" dirty="0"/>
              <a:t>investor </a:t>
            </a:r>
            <a:r>
              <a:rPr lang="id-ID" sz="2100" dirty="0"/>
              <a:t>mengendalikan </a:t>
            </a:r>
            <a:r>
              <a:rPr lang="id-ID" sz="2100" i="1" dirty="0"/>
              <a:t>investee </a:t>
            </a:r>
            <a:r>
              <a:rPr lang="id-ID" sz="2100" dirty="0"/>
              <a:t>sehingga </a:t>
            </a:r>
            <a:r>
              <a:rPr lang="id-ID" sz="2100" i="1" dirty="0"/>
              <a:t>investor </a:t>
            </a:r>
            <a:r>
              <a:rPr lang="id-ID" sz="2100" dirty="0"/>
              <a:t>mengonsolidasi </a:t>
            </a:r>
            <a:r>
              <a:rPr lang="id-ID" sz="2100" i="1" dirty="0"/>
              <a:t>investee</a:t>
            </a:r>
            <a:r>
              <a:rPr lang="id-ID" sz="2100" dirty="0"/>
              <a:t>;</a:t>
            </a:r>
          </a:p>
          <a:p>
            <a:pPr marL="446088" lvl="1" indent="-361950">
              <a:spcBef>
                <a:spcPts val="600"/>
              </a:spcBef>
              <a:buFont typeface="+mj-lt"/>
              <a:buAutoNum type="alphaLcPeriod"/>
            </a:pPr>
            <a:r>
              <a:rPr lang="fi-FI" sz="2100" dirty="0"/>
              <a:t>menetapkan persyaratan akuntansi untuk penyusunan laporan</a:t>
            </a:r>
            <a:r>
              <a:rPr lang="id-ID" sz="2100" dirty="0"/>
              <a:t> keuangan konsolidasian; dan</a:t>
            </a:r>
          </a:p>
          <a:p>
            <a:pPr marL="446088" lvl="1" indent="-361950">
              <a:spcBef>
                <a:spcPts val="600"/>
              </a:spcBef>
              <a:buFont typeface="+mj-lt"/>
              <a:buAutoNum type="alphaLcPeriod"/>
            </a:pPr>
            <a:r>
              <a:rPr lang="es-ES" sz="2100" dirty="0" err="1"/>
              <a:t>mendefinisikan</a:t>
            </a:r>
            <a:r>
              <a:rPr lang="es-ES" sz="2100" dirty="0"/>
              <a:t> </a:t>
            </a:r>
            <a:r>
              <a:rPr lang="es-ES" sz="2100" dirty="0" err="1"/>
              <a:t>entitas</a:t>
            </a:r>
            <a:r>
              <a:rPr lang="es-ES" sz="2100" dirty="0"/>
              <a:t> </a:t>
            </a:r>
            <a:r>
              <a:rPr lang="es-ES" sz="2100" dirty="0" err="1"/>
              <a:t>investasi</a:t>
            </a:r>
            <a:r>
              <a:rPr lang="es-ES" sz="2100" dirty="0"/>
              <a:t> dan </a:t>
            </a:r>
            <a:r>
              <a:rPr lang="es-ES" sz="2100" dirty="0" err="1"/>
              <a:t>menetapkan</a:t>
            </a:r>
            <a:r>
              <a:rPr lang="es-ES" sz="2100" dirty="0"/>
              <a:t> </a:t>
            </a:r>
            <a:r>
              <a:rPr lang="es-ES" sz="2100" dirty="0" err="1"/>
              <a:t>pengecualian</a:t>
            </a:r>
            <a:r>
              <a:rPr lang="id-ID" sz="2100" dirty="0"/>
              <a:t> untuk mengonsolidasi entitas anak tertentu dari entitas investasi.</a:t>
            </a:r>
            <a:endParaRPr lang="id-ID" sz="2100" dirty="0">
              <a:solidFill>
                <a:schemeClr val="tx2"/>
              </a:solidFill>
              <a:sym typeface="Wingdings" pitchFamily="2" charset="2"/>
            </a:endParaRPr>
          </a:p>
        </p:txBody>
      </p:sp>
      <p:sp>
        <p:nvSpPr>
          <p:cNvPr id="5" name="Slide Number Placeholder 2">
            <a:extLst>
              <a:ext uri="{FF2B5EF4-FFF2-40B4-BE49-F238E27FC236}">
                <a16:creationId xmlns:a16="http://schemas.microsoft.com/office/drawing/2014/main" id="{8C04FD8D-6AE0-49D1-968B-2D5651F0A882}"/>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11</a:t>
            </a:fld>
            <a:endParaRPr lang="en-US" sz="1600" b="1" dirty="0"/>
          </a:p>
        </p:txBody>
      </p:sp>
    </p:spTree>
    <p:extLst>
      <p:ext uri="{BB962C8B-B14F-4D97-AF65-F5344CB8AC3E}">
        <p14:creationId xmlns:p14="http://schemas.microsoft.com/office/powerpoint/2010/main" val="3492384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id-ID" dirty="0"/>
              <a:t>Ruang Lingkup</a:t>
            </a:r>
            <a:endParaRPr lang="en-US" dirty="0"/>
          </a:p>
        </p:txBody>
      </p:sp>
      <p:sp>
        <p:nvSpPr>
          <p:cNvPr id="41987" name="Rectangle 3"/>
          <p:cNvSpPr>
            <a:spLocks noGrp="1" noChangeArrowheads="1"/>
          </p:cNvSpPr>
          <p:nvPr>
            <p:ph sz="quarter" idx="10"/>
          </p:nvPr>
        </p:nvSpPr>
        <p:spPr>
          <a:xfrm>
            <a:off x="1251125" y="1537517"/>
            <a:ext cx="5987875" cy="4858583"/>
          </a:xfrm>
        </p:spPr>
        <p:txBody>
          <a:bodyPr/>
          <a:lstStyle/>
          <a:p>
            <a:r>
              <a:rPr lang="nb-NO" sz="2200" dirty="0"/>
              <a:t>Entitas yang merupakan entitas induk menyajikan laporan</a:t>
            </a:r>
            <a:r>
              <a:rPr lang="id-ID" sz="2200" dirty="0"/>
              <a:t> keuangan konsolidasian. </a:t>
            </a:r>
          </a:p>
          <a:p>
            <a:r>
              <a:rPr lang="id-ID" sz="2200" dirty="0"/>
              <a:t>Pernyataan ini berlaku untuk seluruh entitas, kecuali:</a:t>
            </a:r>
          </a:p>
          <a:p>
            <a:pPr lvl="1"/>
            <a:r>
              <a:rPr lang="pt-BR" sz="2200" dirty="0"/>
              <a:t>program imbalan pascakerja atau program imbalan kerja jangka</a:t>
            </a:r>
            <a:r>
              <a:rPr lang="id-ID" sz="2200" dirty="0"/>
              <a:t> panjang lain yang diatur dalam PSAK </a:t>
            </a:r>
            <a:r>
              <a:rPr lang="en-US" sz="2200" dirty="0"/>
              <a:t>219</a:t>
            </a:r>
            <a:r>
              <a:rPr lang="id-ID" sz="2200" dirty="0"/>
              <a:t>: </a:t>
            </a:r>
            <a:r>
              <a:rPr lang="id-ID" sz="2200" i="1" dirty="0"/>
              <a:t>Imbalan Kerja</a:t>
            </a:r>
            <a:r>
              <a:rPr lang="id-ID" sz="2200" dirty="0"/>
              <a:t>.</a:t>
            </a:r>
          </a:p>
          <a:p>
            <a:pPr lvl="1"/>
            <a:r>
              <a:rPr lang="id-ID" sz="2200" dirty="0"/>
              <a:t>entitas investasi tidak perlu menyajikan laporan keuangan konsolidasian jika entitas investasi disyaratkan untuk mengukur seluruh entitas anaknya pada nilai wajar melalui laba rugi sesuai dengan paragraf 31.</a:t>
            </a:r>
            <a:endParaRPr lang="id-ID" sz="2200" dirty="0">
              <a:solidFill>
                <a:schemeClr val="tx2"/>
              </a:solidFill>
              <a:sym typeface="Wingdings" pitchFamily="2" charset="2"/>
            </a:endParaRPr>
          </a:p>
        </p:txBody>
      </p:sp>
      <p:pic>
        <p:nvPicPr>
          <p:cNvPr id="4" name="Picture 3" descr="A picture containing posing, suit&#10;&#10;Description automatically generated">
            <a:extLst>
              <a:ext uri="{FF2B5EF4-FFF2-40B4-BE49-F238E27FC236}">
                <a16:creationId xmlns:a16="http://schemas.microsoft.com/office/drawing/2014/main" id="{171126C9-C588-4115-97A1-9AD509D72B4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0000" y="1629759"/>
            <a:ext cx="4823557" cy="4268249"/>
          </a:xfrm>
          <a:prstGeom prst="rect">
            <a:avLst/>
          </a:prstGeom>
        </p:spPr>
      </p:pic>
      <p:sp>
        <p:nvSpPr>
          <p:cNvPr id="5" name="Slide Number Placeholder 2">
            <a:extLst>
              <a:ext uri="{FF2B5EF4-FFF2-40B4-BE49-F238E27FC236}">
                <a16:creationId xmlns:a16="http://schemas.microsoft.com/office/drawing/2014/main" id="{11F3B0F9-0044-48FB-8EE0-118F4F3F5B47}"/>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12</a:t>
            </a:fld>
            <a:endParaRPr lang="en-US" sz="1600" b="1" dirty="0"/>
          </a:p>
        </p:txBody>
      </p:sp>
    </p:spTree>
    <p:extLst>
      <p:ext uri="{BB962C8B-B14F-4D97-AF65-F5344CB8AC3E}">
        <p14:creationId xmlns:p14="http://schemas.microsoft.com/office/powerpoint/2010/main" val="3949966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pPr eaLnBrk="1" hangingPunct="1"/>
            <a:r>
              <a:rPr lang="id-ID" dirty="0"/>
              <a:t>Pengendalian – PSAK </a:t>
            </a:r>
            <a:r>
              <a:rPr lang="en-US" dirty="0"/>
              <a:t>227</a:t>
            </a:r>
            <a:r>
              <a:rPr lang="id-ID" dirty="0"/>
              <a:t> lama par 10</a:t>
            </a:r>
            <a:endParaRPr lang="en-US" sz="1600" dirty="0"/>
          </a:p>
        </p:txBody>
      </p:sp>
      <p:sp>
        <p:nvSpPr>
          <p:cNvPr id="31747" name="AutoShape 4"/>
          <p:cNvSpPr>
            <a:spLocks noChangeArrowheads="1"/>
          </p:cNvSpPr>
          <p:nvPr/>
        </p:nvSpPr>
        <p:spPr bwMode="gray">
          <a:xfrm>
            <a:off x="3913188" y="2759076"/>
            <a:ext cx="2163762" cy="3413125"/>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id-ID" sz="2000">
              <a:latin typeface="Calibri" pitchFamily="34" charset="0"/>
              <a:cs typeface="Calibri" pitchFamily="34" charset="0"/>
            </a:endParaRPr>
          </a:p>
        </p:txBody>
      </p:sp>
      <p:sp>
        <p:nvSpPr>
          <p:cNvPr id="31748" name="AutoShape 5"/>
          <p:cNvSpPr>
            <a:spLocks noChangeArrowheads="1"/>
          </p:cNvSpPr>
          <p:nvPr/>
        </p:nvSpPr>
        <p:spPr bwMode="gray">
          <a:xfrm>
            <a:off x="3946526" y="2768601"/>
            <a:ext cx="2098675" cy="3349625"/>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endParaRPr lang="id-ID" sz="2000">
              <a:latin typeface="Calibri" pitchFamily="34" charset="0"/>
              <a:cs typeface="Calibri" pitchFamily="34" charset="0"/>
            </a:endParaRPr>
          </a:p>
        </p:txBody>
      </p:sp>
      <p:grpSp>
        <p:nvGrpSpPr>
          <p:cNvPr id="31751" name="Group 10"/>
          <p:cNvGrpSpPr>
            <a:grpSpLocks/>
          </p:cNvGrpSpPr>
          <p:nvPr/>
        </p:nvGrpSpPr>
        <p:grpSpPr bwMode="auto">
          <a:xfrm>
            <a:off x="4657725" y="2396521"/>
            <a:ext cx="642938" cy="743554"/>
            <a:chOff x="1289" y="587"/>
            <a:chExt cx="668" cy="647"/>
          </a:xfrm>
        </p:grpSpPr>
        <p:sp>
          <p:nvSpPr>
            <p:cNvPr id="31790" name="Oval 11"/>
            <p:cNvSpPr>
              <a:spLocks noChangeArrowheads="1"/>
            </p:cNvSpPr>
            <p:nvPr/>
          </p:nvSpPr>
          <p:spPr bwMode="gray">
            <a:xfrm>
              <a:off x="1289" y="608"/>
              <a:ext cx="668" cy="490"/>
            </a:xfrm>
            <a:prstGeom prst="ellipse">
              <a:avLst/>
            </a:prstGeom>
            <a:solidFill>
              <a:srgbClr val="333333"/>
            </a:solidFill>
            <a:ln w="38100" algn="ctr">
              <a:noFill/>
              <a:round/>
              <a:headEnd/>
              <a:tailEnd/>
            </a:ln>
          </p:spPr>
          <p:txBody>
            <a:bodyPr anchor="ctr">
              <a:spAutoFit/>
            </a:bodyPr>
            <a:lstStyle/>
            <a:p>
              <a:endParaRPr lang="id-ID" sz="2000">
                <a:latin typeface="Calibri" pitchFamily="34" charset="0"/>
                <a:cs typeface="Calibri" pitchFamily="34" charset="0"/>
              </a:endParaRPr>
            </a:p>
          </p:txBody>
        </p:sp>
        <p:sp>
          <p:nvSpPr>
            <p:cNvPr id="31791" name="Oval 12"/>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92"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93" name="Oval 14"/>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94" name="Oval 15"/>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grpSp>
      <p:sp>
        <p:nvSpPr>
          <p:cNvPr id="31752" name="Text Box 16"/>
          <p:cNvSpPr txBox="1">
            <a:spLocks noChangeArrowheads="1"/>
          </p:cNvSpPr>
          <p:nvPr/>
        </p:nvSpPr>
        <p:spPr bwMode="gray">
          <a:xfrm>
            <a:off x="4789396" y="2500312"/>
            <a:ext cx="314509" cy="400110"/>
          </a:xfrm>
          <a:prstGeom prst="rect">
            <a:avLst/>
          </a:prstGeom>
          <a:noFill/>
          <a:ln w="9525" algn="ctr">
            <a:noFill/>
            <a:miter lim="800000"/>
            <a:headEnd/>
            <a:tailEnd/>
          </a:ln>
        </p:spPr>
        <p:txBody>
          <a:bodyPr wrap="none">
            <a:spAutoFit/>
          </a:bodyPr>
          <a:lstStyle/>
          <a:p>
            <a:pPr algn="ctr"/>
            <a:r>
              <a:rPr lang="id-ID" sz="2000">
                <a:solidFill>
                  <a:srgbClr val="000000"/>
                </a:solidFill>
                <a:latin typeface="Calibri" pitchFamily="34" charset="0"/>
                <a:cs typeface="Calibri" pitchFamily="34" charset="0"/>
              </a:rPr>
              <a:t>2</a:t>
            </a:r>
            <a:endParaRPr lang="en-US" sz="2000">
              <a:latin typeface="Calibri" pitchFamily="34" charset="0"/>
              <a:cs typeface="Calibri" pitchFamily="34" charset="0"/>
            </a:endParaRPr>
          </a:p>
        </p:txBody>
      </p:sp>
      <p:sp>
        <p:nvSpPr>
          <p:cNvPr id="31753" name="Text Box 17"/>
          <p:cNvSpPr txBox="1">
            <a:spLocks noChangeArrowheads="1"/>
          </p:cNvSpPr>
          <p:nvPr/>
        </p:nvSpPr>
        <p:spPr bwMode="gray">
          <a:xfrm>
            <a:off x="3989388" y="3172976"/>
            <a:ext cx="2057400" cy="2585323"/>
          </a:xfrm>
          <a:prstGeom prst="rect">
            <a:avLst/>
          </a:prstGeom>
          <a:noFill/>
          <a:ln w="9525" algn="ctr">
            <a:noFill/>
            <a:miter lim="800000"/>
            <a:headEnd/>
            <a:tailEnd/>
          </a:ln>
        </p:spPr>
        <p:txBody>
          <a:bodyPr wrap="square">
            <a:spAutoFit/>
          </a:bodyPr>
          <a:lstStyle/>
          <a:p>
            <a:pPr>
              <a:lnSpc>
                <a:spcPct val="90000"/>
              </a:lnSpc>
            </a:pPr>
            <a:r>
              <a:rPr lang="nl-NL" sz="2000" dirty="0">
                <a:solidFill>
                  <a:schemeClr val="bg1"/>
                </a:solidFill>
                <a:latin typeface="Calibri" pitchFamily="34" charset="0"/>
                <a:cs typeface="Calibri" pitchFamily="34" charset="0"/>
              </a:rPr>
              <a:t>kekuasaan untuk </a:t>
            </a:r>
            <a:r>
              <a:rPr lang="nl-NL" sz="2000" b="1" dirty="0">
                <a:solidFill>
                  <a:schemeClr val="bg1"/>
                </a:solidFill>
                <a:latin typeface="Calibri" pitchFamily="34" charset="0"/>
                <a:cs typeface="Calibri" pitchFamily="34" charset="0"/>
              </a:rPr>
              <a:t>mengatur </a:t>
            </a:r>
            <a:r>
              <a:rPr lang="id-ID" sz="2000" b="1" dirty="0">
                <a:solidFill>
                  <a:schemeClr val="bg1"/>
                </a:solidFill>
                <a:latin typeface="Calibri" pitchFamily="34" charset="0"/>
                <a:cs typeface="Calibri" pitchFamily="34" charset="0"/>
              </a:rPr>
              <a:t> k</a:t>
            </a:r>
            <a:r>
              <a:rPr lang="nl-NL" sz="2000" b="1" dirty="0">
                <a:solidFill>
                  <a:schemeClr val="bg1"/>
                </a:solidFill>
                <a:latin typeface="Calibri" pitchFamily="34" charset="0"/>
                <a:cs typeface="Calibri" pitchFamily="34" charset="0"/>
              </a:rPr>
              <a:t>ebijakan keuangan dan</a:t>
            </a:r>
            <a:r>
              <a:rPr lang="id-ID" sz="2000" b="1" dirty="0">
                <a:solidFill>
                  <a:schemeClr val="bg1"/>
                </a:solidFill>
                <a:latin typeface="Calibri" pitchFamily="34" charset="0"/>
                <a:cs typeface="Calibri" pitchFamily="34" charset="0"/>
              </a:rPr>
              <a:t> operasional </a:t>
            </a:r>
            <a:r>
              <a:rPr lang="id-ID" sz="2000" dirty="0">
                <a:solidFill>
                  <a:schemeClr val="bg1"/>
                </a:solidFill>
                <a:latin typeface="Calibri" pitchFamily="34" charset="0"/>
                <a:cs typeface="Calibri" pitchFamily="34" charset="0"/>
              </a:rPr>
              <a:t>entitas berdasarkan anggaran dasar atau perjanjian;</a:t>
            </a:r>
            <a:endParaRPr lang="en-US" sz="2000" dirty="0">
              <a:solidFill>
                <a:schemeClr val="bg1"/>
              </a:solidFill>
              <a:latin typeface="Calibri" pitchFamily="34" charset="0"/>
              <a:cs typeface="Calibri" pitchFamily="34" charset="0"/>
            </a:endParaRPr>
          </a:p>
        </p:txBody>
      </p:sp>
      <p:sp>
        <p:nvSpPr>
          <p:cNvPr id="31754" name="AutoShape 19"/>
          <p:cNvSpPr>
            <a:spLocks noChangeArrowheads="1"/>
          </p:cNvSpPr>
          <p:nvPr/>
        </p:nvSpPr>
        <p:spPr bwMode="gray">
          <a:xfrm>
            <a:off x="6172201" y="2759076"/>
            <a:ext cx="2163763" cy="3413125"/>
          </a:xfrm>
          <a:prstGeom prst="roundRect">
            <a:avLst>
              <a:gd name="adj" fmla="val 17509"/>
            </a:avLst>
          </a:prstGeom>
          <a:gradFill rotWithShape="1">
            <a:gsLst>
              <a:gs pos="0">
                <a:srgbClr val="34B034"/>
              </a:gs>
              <a:gs pos="100000">
                <a:srgbClr val="3F8B4A"/>
              </a:gs>
            </a:gsLst>
            <a:lin ang="2700000" scaled="1"/>
          </a:gradFill>
          <a:ln w="9525">
            <a:noFill/>
            <a:round/>
            <a:headEnd/>
            <a:tailEnd/>
          </a:ln>
        </p:spPr>
        <p:txBody>
          <a:bodyPr wrap="none" anchor="ctr"/>
          <a:lstStyle/>
          <a:p>
            <a:endParaRPr lang="id-ID" sz="2000">
              <a:latin typeface="Calibri" pitchFamily="34" charset="0"/>
              <a:cs typeface="Calibri" pitchFamily="34" charset="0"/>
            </a:endParaRPr>
          </a:p>
        </p:txBody>
      </p:sp>
      <p:sp>
        <p:nvSpPr>
          <p:cNvPr id="31755" name="AutoShape 20"/>
          <p:cNvSpPr>
            <a:spLocks noChangeArrowheads="1"/>
          </p:cNvSpPr>
          <p:nvPr/>
        </p:nvSpPr>
        <p:spPr bwMode="gray">
          <a:xfrm>
            <a:off x="6207126" y="2768601"/>
            <a:ext cx="2098675" cy="3349625"/>
          </a:xfrm>
          <a:prstGeom prst="roundRect">
            <a:avLst>
              <a:gd name="adj" fmla="val 16667"/>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id-ID" sz="2000">
              <a:latin typeface="Calibri" pitchFamily="34" charset="0"/>
              <a:cs typeface="Calibri" pitchFamily="34" charset="0"/>
            </a:endParaRPr>
          </a:p>
        </p:txBody>
      </p:sp>
      <p:sp>
        <p:nvSpPr>
          <p:cNvPr id="31758" name="Oval 23"/>
          <p:cNvSpPr>
            <a:spLocks noChangeArrowheads="1"/>
          </p:cNvSpPr>
          <p:nvPr/>
        </p:nvSpPr>
        <p:spPr bwMode="gray">
          <a:xfrm>
            <a:off x="6916739" y="2419816"/>
            <a:ext cx="642937" cy="562630"/>
          </a:xfrm>
          <a:prstGeom prst="ellipse">
            <a:avLst/>
          </a:prstGeom>
          <a:solidFill>
            <a:srgbClr val="333333"/>
          </a:solidFill>
          <a:ln w="38100" algn="ctr">
            <a:noFill/>
            <a:round/>
            <a:headEnd/>
            <a:tailEnd/>
          </a:ln>
        </p:spPr>
        <p:txBody>
          <a:bodyPr anchor="ctr">
            <a:spAutoFit/>
          </a:bodyPr>
          <a:lstStyle/>
          <a:p>
            <a:endParaRPr lang="id-ID" sz="2000">
              <a:latin typeface="Calibri" pitchFamily="34" charset="0"/>
              <a:cs typeface="Calibri" pitchFamily="34" charset="0"/>
            </a:endParaRPr>
          </a:p>
        </p:txBody>
      </p:sp>
      <p:sp>
        <p:nvSpPr>
          <p:cNvPr id="31759" name="Oval 24"/>
          <p:cNvSpPr>
            <a:spLocks noChangeArrowheads="1"/>
          </p:cNvSpPr>
          <p:nvPr/>
        </p:nvSpPr>
        <p:spPr bwMode="gray">
          <a:xfrm>
            <a:off x="6923088" y="2397125"/>
            <a:ext cx="622300" cy="742950"/>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60" name="Oval 25"/>
          <p:cNvSpPr>
            <a:spLocks noChangeArrowheads="1"/>
          </p:cNvSpPr>
          <p:nvPr/>
        </p:nvSpPr>
        <p:spPr bwMode="gray">
          <a:xfrm>
            <a:off x="6931026" y="2400301"/>
            <a:ext cx="608013" cy="727075"/>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61" name="Oval 26"/>
          <p:cNvSpPr>
            <a:spLocks noChangeArrowheads="1"/>
          </p:cNvSpPr>
          <p:nvPr/>
        </p:nvSpPr>
        <p:spPr bwMode="gray">
          <a:xfrm>
            <a:off x="6937375" y="2408238"/>
            <a:ext cx="577850" cy="676275"/>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62" name="Oval 27"/>
          <p:cNvSpPr>
            <a:spLocks noChangeArrowheads="1"/>
          </p:cNvSpPr>
          <p:nvPr/>
        </p:nvSpPr>
        <p:spPr bwMode="gray">
          <a:xfrm>
            <a:off x="6972301" y="2427288"/>
            <a:ext cx="512763" cy="549275"/>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63" name="Text Box 28"/>
          <p:cNvSpPr txBox="1">
            <a:spLocks noChangeArrowheads="1"/>
          </p:cNvSpPr>
          <p:nvPr/>
        </p:nvSpPr>
        <p:spPr bwMode="gray">
          <a:xfrm>
            <a:off x="7048408" y="2500312"/>
            <a:ext cx="314509" cy="400110"/>
          </a:xfrm>
          <a:prstGeom prst="rect">
            <a:avLst/>
          </a:prstGeom>
          <a:noFill/>
          <a:ln w="9525" algn="ctr">
            <a:noFill/>
            <a:miter lim="800000"/>
            <a:headEnd/>
            <a:tailEnd/>
          </a:ln>
        </p:spPr>
        <p:txBody>
          <a:bodyPr wrap="none">
            <a:spAutoFit/>
          </a:bodyPr>
          <a:lstStyle/>
          <a:p>
            <a:pPr algn="ctr"/>
            <a:r>
              <a:rPr lang="id-ID" sz="2000">
                <a:solidFill>
                  <a:srgbClr val="000000"/>
                </a:solidFill>
                <a:latin typeface="Calibri" pitchFamily="34" charset="0"/>
                <a:cs typeface="Calibri" pitchFamily="34" charset="0"/>
              </a:rPr>
              <a:t>3</a:t>
            </a:r>
            <a:endParaRPr lang="en-US" sz="2000">
              <a:latin typeface="Calibri" pitchFamily="34" charset="0"/>
              <a:cs typeface="Calibri" pitchFamily="34" charset="0"/>
            </a:endParaRPr>
          </a:p>
        </p:txBody>
      </p:sp>
      <p:sp>
        <p:nvSpPr>
          <p:cNvPr id="31764" name="Text Box 29"/>
          <p:cNvSpPr txBox="1">
            <a:spLocks noChangeArrowheads="1"/>
          </p:cNvSpPr>
          <p:nvPr/>
        </p:nvSpPr>
        <p:spPr bwMode="gray">
          <a:xfrm>
            <a:off x="6324799" y="3190380"/>
            <a:ext cx="2057400" cy="2806922"/>
          </a:xfrm>
          <a:prstGeom prst="rect">
            <a:avLst/>
          </a:prstGeom>
          <a:noFill/>
          <a:ln w="9525" algn="ctr">
            <a:noFill/>
            <a:miter lim="800000"/>
            <a:headEnd/>
            <a:tailEnd/>
          </a:ln>
        </p:spPr>
        <p:txBody>
          <a:bodyPr wrap="square">
            <a:spAutoFit/>
          </a:bodyPr>
          <a:lstStyle/>
          <a:p>
            <a:pPr>
              <a:lnSpc>
                <a:spcPct val="80000"/>
              </a:lnSpc>
            </a:pPr>
            <a:r>
              <a:rPr lang="id-ID" sz="2000" dirty="0">
                <a:solidFill>
                  <a:schemeClr val="bg1"/>
                </a:solidFill>
                <a:latin typeface="Calibri" pitchFamily="34" charset="0"/>
                <a:cs typeface="Calibri" pitchFamily="34" charset="0"/>
              </a:rPr>
              <a:t>Kekuasaan  </a:t>
            </a:r>
            <a:r>
              <a:rPr lang="id-ID" sz="2000" b="1" dirty="0">
                <a:solidFill>
                  <a:schemeClr val="bg1"/>
                </a:solidFill>
                <a:latin typeface="Calibri" pitchFamily="34" charset="0"/>
                <a:cs typeface="Calibri" pitchFamily="34" charset="0"/>
              </a:rPr>
              <a:t>menun-juk atau mengganti sebagian besar dewan direksi </a:t>
            </a:r>
            <a:r>
              <a:rPr lang="id-ID" sz="2000" dirty="0">
                <a:solidFill>
                  <a:schemeClr val="bg1"/>
                </a:solidFill>
                <a:latin typeface="Calibri" pitchFamily="34" charset="0"/>
                <a:cs typeface="Calibri" pitchFamily="34" charset="0"/>
              </a:rPr>
              <a:t>atau o</a:t>
            </a:r>
            <a:r>
              <a:rPr lang="id-ID" sz="2000" b="1" dirty="0">
                <a:solidFill>
                  <a:schemeClr val="bg1"/>
                </a:solidFill>
                <a:latin typeface="Calibri" pitchFamily="34" charset="0"/>
                <a:cs typeface="Calibri" pitchFamily="34" charset="0"/>
              </a:rPr>
              <a:t>rgan pengatur </a:t>
            </a:r>
            <a:r>
              <a:rPr lang="id-ID" sz="2000" dirty="0">
                <a:solidFill>
                  <a:schemeClr val="bg1"/>
                </a:solidFill>
                <a:latin typeface="Calibri" pitchFamily="34" charset="0"/>
                <a:cs typeface="Calibri" pitchFamily="34" charset="0"/>
              </a:rPr>
              <a:t>setara dan mengen-dalikan entitas mll dewan atau organ tersebut; </a:t>
            </a:r>
          </a:p>
        </p:txBody>
      </p:sp>
      <p:sp>
        <p:nvSpPr>
          <p:cNvPr id="31765" name="AutoShape 33"/>
          <p:cNvSpPr>
            <a:spLocks noChangeArrowheads="1"/>
          </p:cNvSpPr>
          <p:nvPr/>
        </p:nvSpPr>
        <p:spPr bwMode="gray">
          <a:xfrm>
            <a:off x="8415338" y="2759076"/>
            <a:ext cx="2163762" cy="3413125"/>
          </a:xfrm>
          <a:prstGeom prst="roundRect">
            <a:avLst>
              <a:gd name="adj" fmla="val 17509"/>
            </a:avLst>
          </a:prstGeom>
          <a:gradFill rotWithShape="1">
            <a:gsLst>
              <a:gs pos="0">
                <a:srgbClr val="B59F43"/>
              </a:gs>
              <a:gs pos="100000">
                <a:srgbClr val="8F8849"/>
              </a:gs>
            </a:gsLst>
            <a:lin ang="2700000" scaled="1"/>
          </a:gradFill>
          <a:ln w="9525">
            <a:noFill/>
            <a:round/>
            <a:headEnd/>
            <a:tailEnd/>
          </a:ln>
        </p:spPr>
        <p:txBody>
          <a:bodyPr wrap="none" anchor="ctr"/>
          <a:lstStyle/>
          <a:p>
            <a:endParaRPr lang="id-ID" sz="2000">
              <a:latin typeface="Calibri" pitchFamily="34" charset="0"/>
              <a:cs typeface="Calibri" pitchFamily="34" charset="0"/>
            </a:endParaRPr>
          </a:p>
        </p:txBody>
      </p:sp>
      <p:sp>
        <p:nvSpPr>
          <p:cNvPr id="31766" name="AutoShape 34"/>
          <p:cNvSpPr>
            <a:spLocks noChangeArrowheads="1"/>
          </p:cNvSpPr>
          <p:nvPr/>
        </p:nvSpPr>
        <p:spPr bwMode="gray">
          <a:xfrm>
            <a:off x="8448676" y="2768601"/>
            <a:ext cx="2098675" cy="334962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endParaRPr lang="id-ID" sz="2000">
              <a:latin typeface="Calibri" pitchFamily="34" charset="0"/>
              <a:cs typeface="Calibri" pitchFamily="34" charset="0"/>
            </a:endParaRPr>
          </a:p>
        </p:txBody>
      </p:sp>
      <p:grpSp>
        <p:nvGrpSpPr>
          <p:cNvPr id="31769" name="Group 37"/>
          <p:cNvGrpSpPr>
            <a:grpSpLocks/>
          </p:cNvGrpSpPr>
          <p:nvPr/>
        </p:nvGrpSpPr>
        <p:grpSpPr bwMode="auto">
          <a:xfrm>
            <a:off x="9159875" y="2396521"/>
            <a:ext cx="642938" cy="743554"/>
            <a:chOff x="1289" y="587"/>
            <a:chExt cx="668" cy="647"/>
          </a:xfrm>
        </p:grpSpPr>
        <p:sp>
          <p:nvSpPr>
            <p:cNvPr id="31785" name="Oval 38"/>
            <p:cNvSpPr>
              <a:spLocks noChangeArrowheads="1"/>
            </p:cNvSpPr>
            <p:nvPr/>
          </p:nvSpPr>
          <p:spPr bwMode="gray">
            <a:xfrm>
              <a:off x="1289" y="608"/>
              <a:ext cx="668" cy="490"/>
            </a:xfrm>
            <a:prstGeom prst="ellipse">
              <a:avLst/>
            </a:prstGeom>
            <a:solidFill>
              <a:srgbClr val="333333"/>
            </a:solidFill>
            <a:ln w="38100" algn="ctr">
              <a:noFill/>
              <a:round/>
              <a:headEnd/>
              <a:tailEnd/>
            </a:ln>
          </p:spPr>
          <p:txBody>
            <a:bodyPr anchor="ctr">
              <a:spAutoFit/>
            </a:bodyPr>
            <a:lstStyle/>
            <a:p>
              <a:endParaRPr lang="id-ID" sz="2000">
                <a:latin typeface="Calibri" pitchFamily="34" charset="0"/>
                <a:cs typeface="Calibri" pitchFamily="34" charset="0"/>
              </a:endParaRPr>
            </a:p>
          </p:txBody>
        </p:sp>
        <p:sp>
          <p:nvSpPr>
            <p:cNvPr id="31786" name="Oval 3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87"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88" name="Oval 4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89" name="Oval 4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grpSp>
      <p:sp>
        <p:nvSpPr>
          <p:cNvPr id="31770" name="Text Box 43"/>
          <p:cNvSpPr txBox="1">
            <a:spLocks noChangeArrowheads="1"/>
          </p:cNvSpPr>
          <p:nvPr/>
        </p:nvSpPr>
        <p:spPr bwMode="gray">
          <a:xfrm>
            <a:off x="9291546" y="2500312"/>
            <a:ext cx="314509" cy="400110"/>
          </a:xfrm>
          <a:prstGeom prst="rect">
            <a:avLst/>
          </a:prstGeom>
          <a:noFill/>
          <a:ln w="9525" algn="ctr">
            <a:noFill/>
            <a:miter lim="800000"/>
            <a:headEnd/>
            <a:tailEnd/>
          </a:ln>
        </p:spPr>
        <p:txBody>
          <a:bodyPr wrap="none">
            <a:spAutoFit/>
          </a:bodyPr>
          <a:lstStyle/>
          <a:p>
            <a:pPr algn="ctr"/>
            <a:r>
              <a:rPr lang="id-ID" sz="2000">
                <a:solidFill>
                  <a:srgbClr val="000000"/>
                </a:solidFill>
                <a:latin typeface="Calibri" pitchFamily="34" charset="0"/>
                <a:cs typeface="Calibri" pitchFamily="34" charset="0"/>
              </a:rPr>
              <a:t>4</a:t>
            </a:r>
            <a:endParaRPr lang="en-US" sz="2000">
              <a:latin typeface="Calibri" pitchFamily="34" charset="0"/>
              <a:cs typeface="Calibri" pitchFamily="34" charset="0"/>
            </a:endParaRPr>
          </a:p>
        </p:txBody>
      </p:sp>
      <p:sp>
        <p:nvSpPr>
          <p:cNvPr id="31771" name="Text Box 44"/>
          <p:cNvSpPr txBox="1">
            <a:spLocks noChangeArrowheads="1"/>
          </p:cNvSpPr>
          <p:nvPr/>
        </p:nvSpPr>
        <p:spPr bwMode="gray">
          <a:xfrm>
            <a:off x="8514955" y="2946400"/>
            <a:ext cx="2057400" cy="3053144"/>
          </a:xfrm>
          <a:prstGeom prst="rect">
            <a:avLst/>
          </a:prstGeom>
          <a:noFill/>
          <a:ln w="9525" algn="ctr">
            <a:noFill/>
            <a:miter lim="800000"/>
            <a:headEnd/>
            <a:tailEnd/>
          </a:ln>
        </p:spPr>
        <p:txBody>
          <a:bodyPr wrap="square">
            <a:spAutoFit/>
          </a:bodyPr>
          <a:lstStyle/>
          <a:p>
            <a:pPr>
              <a:lnSpc>
                <a:spcPct val="80000"/>
              </a:lnSpc>
            </a:pPr>
            <a:r>
              <a:rPr lang="fi-FI" sz="2000" dirty="0">
                <a:solidFill>
                  <a:schemeClr val="bg1"/>
                </a:solidFill>
                <a:latin typeface="Calibri" pitchFamily="34" charset="0"/>
                <a:cs typeface="Calibri" pitchFamily="34" charset="0"/>
              </a:rPr>
              <a:t>kekuasaan untuk </a:t>
            </a:r>
            <a:r>
              <a:rPr lang="fi-FI" sz="2000" b="1" dirty="0">
                <a:solidFill>
                  <a:schemeClr val="bg1"/>
                </a:solidFill>
                <a:latin typeface="Calibri" pitchFamily="34" charset="0"/>
                <a:cs typeface="Calibri" pitchFamily="34" charset="0"/>
              </a:rPr>
              <a:t>memberikan suara mayoritas pada</a:t>
            </a:r>
            <a:r>
              <a:rPr lang="id-ID" sz="2000" b="1" dirty="0">
                <a:solidFill>
                  <a:schemeClr val="bg1"/>
                </a:solidFill>
                <a:latin typeface="Calibri" pitchFamily="34" charset="0"/>
                <a:cs typeface="Calibri" pitchFamily="34" charset="0"/>
              </a:rPr>
              <a:t> rapat dewan direksi </a:t>
            </a:r>
            <a:r>
              <a:rPr lang="id-ID" sz="2000" dirty="0">
                <a:solidFill>
                  <a:schemeClr val="bg1"/>
                </a:solidFill>
                <a:latin typeface="Calibri" pitchFamily="34" charset="0"/>
                <a:cs typeface="Calibri" pitchFamily="34" charset="0"/>
              </a:rPr>
              <a:t>atau </a:t>
            </a:r>
            <a:r>
              <a:rPr lang="id-ID" sz="2000" b="1" dirty="0">
                <a:solidFill>
                  <a:schemeClr val="bg1"/>
                </a:solidFill>
                <a:latin typeface="Calibri" pitchFamily="34" charset="0"/>
                <a:cs typeface="Calibri" pitchFamily="34" charset="0"/>
              </a:rPr>
              <a:t>organ pengatur </a:t>
            </a:r>
            <a:r>
              <a:rPr lang="id-ID" sz="2000" dirty="0">
                <a:solidFill>
                  <a:schemeClr val="bg1"/>
                </a:solidFill>
                <a:latin typeface="Calibri" pitchFamily="34" charset="0"/>
                <a:cs typeface="Calibri" pitchFamily="34" charset="0"/>
              </a:rPr>
              <a:t>setara dan mengendalikan entitas mll direksi atau organ tersebut.</a:t>
            </a:r>
            <a:endParaRPr lang="en-US" sz="2000" dirty="0">
              <a:solidFill>
                <a:schemeClr val="bg1"/>
              </a:solidFill>
              <a:latin typeface="Calibri" pitchFamily="34" charset="0"/>
              <a:cs typeface="Calibri" pitchFamily="34" charset="0"/>
            </a:endParaRPr>
          </a:p>
        </p:txBody>
      </p:sp>
      <p:sp>
        <p:nvSpPr>
          <p:cNvPr id="31772" name="AutoShape 33"/>
          <p:cNvSpPr>
            <a:spLocks noChangeArrowheads="1"/>
          </p:cNvSpPr>
          <p:nvPr/>
        </p:nvSpPr>
        <p:spPr bwMode="gray">
          <a:xfrm>
            <a:off x="1673226" y="2713038"/>
            <a:ext cx="2163763" cy="3413125"/>
          </a:xfrm>
          <a:prstGeom prst="roundRect">
            <a:avLst>
              <a:gd name="adj" fmla="val 17509"/>
            </a:avLst>
          </a:prstGeom>
          <a:gradFill rotWithShape="1">
            <a:gsLst>
              <a:gs pos="0">
                <a:srgbClr val="B59F43"/>
              </a:gs>
              <a:gs pos="100000">
                <a:srgbClr val="8F8849"/>
              </a:gs>
            </a:gsLst>
            <a:lin ang="2700000" scaled="1"/>
          </a:gradFill>
          <a:ln w="9525">
            <a:noFill/>
            <a:round/>
            <a:headEnd/>
            <a:tailEnd/>
          </a:ln>
        </p:spPr>
        <p:txBody>
          <a:bodyPr wrap="none" anchor="ctr"/>
          <a:lstStyle/>
          <a:p>
            <a:endParaRPr lang="id-ID" sz="2000">
              <a:latin typeface="Calibri" pitchFamily="34" charset="0"/>
              <a:cs typeface="Calibri" pitchFamily="34" charset="0"/>
            </a:endParaRPr>
          </a:p>
        </p:txBody>
      </p:sp>
      <p:sp>
        <p:nvSpPr>
          <p:cNvPr id="31773" name="AutoShape 34"/>
          <p:cNvSpPr>
            <a:spLocks noChangeArrowheads="1"/>
          </p:cNvSpPr>
          <p:nvPr/>
        </p:nvSpPr>
        <p:spPr bwMode="gray">
          <a:xfrm>
            <a:off x="1706564" y="2722563"/>
            <a:ext cx="2098675" cy="3349625"/>
          </a:xfrm>
          <a:prstGeom prst="roundRect">
            <a:avLst>
              <a:gd name="adj" fmla="val 16667"/>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endParaRPr lang="id-ID" sz="2000">
              <a:latin typeface="Calibri" pitchFamily="34" charset="0"/>
              <a:cs typeface="Calibri" pitchFamily="34" charset="0"/>
            </a:endParaRPr>
          </a:p>
        </p:txBody>
      </p:sp>
      <p:grpSp>
        <p:nvGrpSpPr>
          <p:cNvPr id="31776" name="Group 37"/>
          <p:cNvGrpSpPr>
            <a:grpSpLocks/>
          </p:cNvGrpSpPr>
          <p:nvPr/>
        </p:nvGrpSpPr>
        <p:grpSpPr bwMode="auto">
          <a:xfrm>
            <a:off x="2417764" y="2350483"/>
            <a:ext cx="642937" cy="743554"/>
            <a:chOff x="1289" y="587"/>
            <a:chExt cx="668" cy="647"/>
          </a:xfrm>
        </p:grpSpPr>
        <p:sp>
          <p:nvSpPr>
            <p:cNvPr id="31780" name="Oval 38"/>
            <p:cNvSpPr>
              <a:spLocks noChangeArrowheads="1"/>
            </p:cNvSpPr>
            <p:nvPr/>
          </p:nvSpPr>
          <p:spPr bwMode="gray">
            <a:xfrm>
              <a:off x="1289" y="608"/>
              <a:ext cx="668" cy="490"/>
            </a:xfrm>
            <a:prstGeom prst="ellipse">
              <a:avLst/>
            </a:prstGeom>
            <a:solidFill>
              <a:srgbClr val="333333"/>
            </a:solidFill>
            <a:ln w="38100" algn="ctr">
              <a:noFill/>
              <a:round/>
              <a:headEnd/>
              <a:tailEnd/>
            </a:ln>
          </p:spPr>
          <p:txBody>
            <a:bodyPr anchor="ctr">
              <a:spAutoFit/>
            </a:bodyPr>
            <a:lstStyle/>
            <a:p>
              <a:endParaRPr lang="id-ID" sz="2000">
                <a:latin typeface="Calibri" pitchFamily="34" charset="0"/>
                <a:cs typeface="Calibri" pitchFamily="34" charset="0"/>
              </a:endParaRPr>
            </a:p>
          </p:txBody>
        </p:sp>
        <p:sp>
          <p:nvSpPr>
            <p:cNvPr id="31781" name="Oval 3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82"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83" name="Oval 4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sp>
          <p:nvSpPr>
            <p:cNvPr id="31784" name="Oval 4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sz="2000">
                <a:latin typeface="Calibri" pitchFamily="34" charset="0"/>
                <a:cs typeface="Calibri" pitchFamily="34" charset="0"/>
              </a:endParaRPr>
            </a:p>
          </p:txBody>
        </p:sp>
      </p:grpSp>
      <p:sp>
        <p:nvSpPr>
          <p:cNvPr id="31777" name="Text Box 43"/>
          <p:cNvSpPr txBox="1">
            <a:spLocks noChangeArrowheads="1"/>
          </p:cNvSpPr>
          <p:nvPr/>
        </p:nvSpPr>
        <p:spPr bwMode="gray">
          <a:xfrm>
            <a:off x="2549433" y="2454275"/>
            <a:ext cx="314509" cy="400110"/>
          </a:xfrm>
          <a:prstGeom prst="rect">
            <a:avLst/>
          </a:prstGeom>
          <a:noFill/>
          <a:ln w="9525" algn="ctr">
            <a:noFill/>
            <a:miter lim="800000"/>
            <a:headEnd/>
            <a:tailEnd/>
          </a:ln>
        </p:spPr>
        <p:txBody>
          <a:bodyPr wrap="none">
            <a:spAutoFit/>
          </a:bodyPr>
          <a:lstStyle/>
          <a:p>
            <a:pPr algn="ctr"/>
            <a:r>
              <a:rPr lang="id-ID" sz="2000">
                <a:solidFill>
                  <a:srgbClr val="000000"/>
                </a:solidFill>
                <a:latin typeface="Calibri" pitchFamily="34" charset="0"/>
                <a:cs typeface="Calibri" pitchFamily="34" charset="0"/>
              </a:rPr>
              <a:t>1</a:t>
            </a:r>
            <a:endParaRPr lang="en-US" sz="2000">
              <a:latin typeface="Calibri" pitchFamily="34" charset="0"/>
              <a:cs typeface="Calibri" pitchFamily="34" charset="0"/>
            </a:endParaRPr>
          </a:p>
        </p:txBody>
      </p:sp>
      <p:sp>
        <p:nvSpPr>
          <p:cNvPr id="31778" name="Text Box 44"/>
          <p:cNvSpPr txBox="1">
            <a:spLocks noChangeArrowheads="1"/>
          </p:cNvSpPr>
          <p:nvPr/>
        </p:nvSpPr>
        <p:spPr bwMode="gray">
          <a:xfrm>
            <a:off x="1828800" y="3254376"/>
            <a:ext cx="2057400" cy="2246769"/>
          </a:xfrm>
          <a:prstGeom prst="rect">
            <a:avLst/>
          </a:prstGeom>
          <a:noFill/>
          <a:ln w="9525" algn="ctr">
            <a:noFill/>
            <a:miter lim="800000"/>
            <a:headEnd/>
            <a:tailEnd/>
          </a:ln>
        </p:spPr>
        <p:txBody>
          <a:bodyPr>
            <a:spAutoFit/>
          </a:bodyPr>
          <a:lstStyle/>
          <a:p>
            <a:r>
              <a:rPr lang="id-ID" sz="2000" dirty="0">
                <a:solidFill>
                  <a:schemeClr val="bg1"/>
                </a:solidFill>
                <a:latin typeface="Calibri" pitchFamily="34" charset="0"/>
                <a:cs typeface="Calibri" pitchFamily="34" charset="0"/>
              </a:rPr>
              <a:t>kekuasaan </a:t>
            </a:r>
            <a:r>
              <a:rPr lang="id-ID" sz="2000" b="1" dirty="0">
                <a:solidFill>
                  <a:schemeClr val="bg1"/>
                </a:solidFill>
                <a:latin typeface="Calibri" pitchFamily="34" charset="0"/>
                <a:cs typeface="Calibri" pitchFamily="34" charset="0"/>
              </a:rPr>
              <a:t>melebihi setengah </a:t>
            </a:r>
            <a:r>
              <a:rPr lang="id-ID" sz="2000" dirty="0">
                <a:solidFill>
                  <a:schemeClr val="bg1"/>
                </a:solidFill>
                <a:latin typeface="Calibri" pitchFamily="34" charset="0"/>
                <a:cs typeface="Calibri" pitchFamily="34" charset="0"/>
              </a:rPr>
              <a:t>hak suara sesuai </a:t>
            </a:r>
            <a:r>
              <a:rPr lang="id-ID" sz="2000" b="1" dirty="0">
                <a:solidFill>
                  <a:schemeClr val="bg1"/>
                </a:solidFill>
                <a:latin typeface="Calibri" pitchFamily="34" charset="0"/>
                <a:cs typeface="Calibri" pitchFamily="34" charset="0"/>
              </a:rPr>
              <a:t>perjanjian </a:t>
            </a:r>
            <a:r>
              <a:rPr lang="id-ID" sz="2000" dirty="0">
                <a:solidFill>
                  <a:schemeClr val="bg1"/>
                </a:solidFill>
                <a:latin typeface="Calibri" pitchFamily="34" charset="0"/>
                <a:cs typeface="Calibri" pitchFamily="34" charset="0"/>
              </a:rPr>
              <a:t>dengan investor lain;</a:t>
            </a:r>
          </a:p>
        </p:txBody>
      </p:sp>
      <p:sp>
        <p:nvSpPr>
          <p:cNvPr id="66" name="TextBox 65"/>
          <p:cNvSpPr txBox="1"/>
          <p:nvPr/>
        </p:nvSpPr>
        <p:spPr>
          <a:xfrm>
            <a:off x="1828800" y="1371601"/>
            <a:ext cx="8501062" cy="769441"/>
          </a:xfrm>
          <a:prstGeom prst="rect">
            <a:avLst/>
          </a:prstGeom>
          <a:noFill/>
        </p:spPr>
        <p:txBody>
          <a:bodyPr>
            <a:spAutoFit/>
          </a:bodyPr>
          <a:lstStyle/>
          <a:p>
            <a:pPr algn="ctr" fontAlgn="auto">
              <a:spcBef>
                <a:spcPts val="0"/>
              </a:spcBef>
              <a:spcAft>
                <a:spcPts val="0"/>
              </a:spcAft>
              <a:defRPr/>
            </a:pPr>
            <a:r>
              <a:rPr lang="en-US" sz="2200" dirty="0" err="1">
                <a:solidFill>
                  <a:schemeClr val="accent5">
                    <a:lumMod val="50000"/>
                  </a:schemeClr>
                </a:solidFill>
                <a:latin typeface="Calibri" pitchFamily="34" charset="0"/>
                <a:cs typeface="Calibri" pitchFamily="34" charset="0"/>
              </a:rPr>
              <a:t>Pengendalian</a:t>
            </a:r>
            <a:r>
              <a:rPr lang="en-US" sz="2200" dirty="0">
                <a:solidFill>
                  <a:schemeClr val="accent5">
                    <a:lumMod val="50000"/>
                  </a:schemeClr>
                </a:solidFill>
                <a:latin typeface="Calibri" pitchFamily="34" charset="0"/>
                <a:cs typeface="Calibri" pitchFamily="34" charset="0"/>
              </a:rPr>
              <a:t> </a:t>
            </a:r>
            <a:r>
              <a:rPr lang="en-US" sz="2200" dirty="0" err="1">
                <a:solidFill>
                  <a:schemeClr val="accent5">
                    <a:lumMod val="50000"/>
                  </a:schemeClr>
                </a:solidFill>
                <a:latin typeface="Calibri" pitchFamily="34" charset="0"/>
                <a:cs typeface="Calibri" pitchFamily="34" charset="0"/>
              </a:rPr>
              <a:t>terjadi</a:t>
            </a:r>
            <a:r>
              <a:rPr lang="en-US" sz="2200" dirty="0">
                <a:solidFill>
                  <a:schemeClr val="accent5">
                    <a:lumMod val="50000"/>
                  </a:schemeClr>
                </a:solidFill>
                <a:latin typeface="Calibri" pitchFamily="34" charset="0"/>
                <a:cs typeface="Calibri" pitchFamily="34" charset="0"/>
              </a:rPr>
              <a:t> </a:t>
            </a:r>
            <a:r>
              <a:rPr lang="en-US" sz="2200" dirty="0" err="1">
                <a:solidFill>
                  <a:schemeClr val="accent5">
                    <a:lumMod val="50000"/>
                  </a:schemeClr>
                </a:solidFill>
                <a:latin typeface="Calibri" pitchFamily="34" charset="0"/>
                <a:cs typeface="Calibri" pitchFamily="34" charset="0"/>
              </a:rPr>
              <a:t>jika</a:t>
            </a:r>
            <a:r>
              <a:rPr lang="en-US" sz="2200" dirty="0">
                <a:solidFill>
                  <a:schemeClr val="accent5">
                    <a:lumMod val="50000"/>
                  </a:schemeClr>
                </a:solidFill>
                <a:latin typeface="Calibri" pitchFamily="34" charset="0"/>
                <a:cs typeface="Calibri" pitchFamily="34" charset="0"/>
              </a:rPr>
              <a:t> </a:t>
            </a:r>
            <a:r>
              <a:rPr lang="en-US" sz="2200" dirty="0" err="1">
                <a:solidFill>
                  <a:schemeClr val="accent5">
                    <a:lumMod val="50000"/>
                  </a:schemeClr>
                </a:solidFill>
                <a:latin typeface="Calibri" pitchFamily="34" charset="0"/>
                <a:cs typeface="Calibri" pitchFamily="34" charset="0"/>
              </a:rPr>
              <a:t>memiliki</a:t>
            </a:r>
            <a:r>
              <a:rPr lang="en-US" sz="2200" dirty="0">
                <a:solidFill>
                  <a:schemeClr val="accent5">
                    <a:lumMod val="50000"/>
                  </a:schemeClr>
                </a:solidFill>
                <a:latin typeface="Calibri" pitchFamily="34" charset="0"/>
                <a:cs typeface="Calibri" pitchFamily="34" charset="0"/>
              </a:rPr>
              <a:t> </a:t>
            </a:r>
            <a:r>
              <a:rPr lang="en-US" sz="2200" b="1" dirty="0" err="1">
                <a:solidFill>
                  <a:schemeClr val="accent5">
                    <a:lumMod val="50000"/>
                  </a:schemeClr>
                </a:solidFill>
                <a:latin typeface="Calibri" pitchFamily="34" charset="0"/>
                <a:cs typeface="Calibri" pitchFamily="34" charset="0"/>
              </a:rPr>
              <a:t>lebih</a:t>
            </a:r>
            <a:r>
              <a:rPr lang="en-US" sz="2200" b="1" dirty="0">
                <a:solidFill>
                  <a:schemeClr val="accent5">
                    <a:lumMod val="50000"/>
                  </a:schemeClr>
                </a:solidFill>
                <a:latin typeface="Calibri" pitchFamily="34" charset="0"/>
                <a:cs typeface="Calibri" pitchFamily="34" charset="0"/>
              </a:rPr>
              <a:t> </a:t>
            </a:r>
            <a:r>
              <a:rPr lang="en-US" sz="2200" b="1" dirty="0" err="1">
                <a:solidFill>
                  <a:schemeClr val="accent5">
                    <a:lumMod val="50000"/>
                  </a:schemeClr>
                </a:solidFill>
                <a:latin typeface="Calibri" pitchFamily="34" charset="0"/>
                <a:cs typeface="Calibri" pitchFamily="34" charset="0"/>
              </a:rPr>
              <a:t>dari</a:t>
            </a:r>
            <a:r>
              <a:rPr lang="en-US" sz="2200" b="1" dirty="0">
                <a:solidFill>
                  <a:schemeClr val="accent5">
                    <a:lumMod val="50000"/>
                  </a:schemeClr>
                </a:solidFill>
                <a:latin typeface="Calibri" pitchFamily="34" charset="0"/>
                <a:cs typeface="Calibri" pitchFamily="34" charset="0"/>
              </a:rPr>
              <a:t> </a:t>
            </a:r>
            <a:r>
              <a:rPr lang="en-US" sz="2200" b="1" dirty="0" err="1">
                <a:solidFill>
                  <a:schemeClr val="accent5">
                    <a:lumMod val="50000"/>
                  </a:schemeClr>
                </a:solidFill>
                <a:latin typeface="Calibri" pitchFamily="34" charset="0"/>
                <a:cs typeface="Calibri" pitchFamily="34" charset="0"/>
              </a:rPr>
              <a:t>setengah</a:t>
            </a:r>
            <a:r>
              <a:rPr lang="en-US" sz="2200" b="1" dirty="0">
                <a:solidFill>
                  <a:schemeClr val="accent5">
                    <a:lumMod val="50000"/>
                  </a:schemeClr>
                </a:solidFill>
                <a:latin typeface="Calibri" pitchFamily="34" charset="0"/>
                <a:cs typeface="Calibri" pitchFamily="34" charset="0"/>
              </a:rPr>
              <a:t> </a:t>
            </a:r>
            <a:r>
              <a:rPr lang="en-US" sz="2200" b="1" dirty="0" err="1">
                <a:solidFill>
                  <a:schemeClr val="accent5">
                    <a:lumMod val="50000"/>
                  </a:schemeClr>
                </a:solidFill>
                <a:latin typeface="Calibri" pitchFamily="34" charset="0"/>
                <a:cs typeface="Calibri" pitchFamily="34" charset="0"/>
              </a:rPr>
              <a:t>kepemilikan</a:t>
            </a:r>
            <a:r>
              <a:rPr lang="en-US" sz="2200" b="1" dirty="0">
                <a:solidFill>
                  <a:schemeClr val="accent5">
                    <a:lumMod val="50000"/>
                  </a:schemeClr>
                </a:solidFill>
                <a:latin typeface="Calibri" pitchFamily="34" charset="0"/>
                <a:cs typeface="Calibri" pitchFamily="34" charset="0"/>
              </a:rPr>
              <a:t>.</a:t>
            </a:r>
          </a:p>
          <a:p>
            <a:pPr algn="ctr" fontAlgn="auto">
              <a:spcBef>
                <a:spcPts val="0"/>
              </a:spcBef>
              <a:spcAft>
                <a:spcPts val="0"/>
              </a:spcAft>
              <a:defRPr/>
            </a:pPr>
            <a:r>
              <a:rPr lang="id-ID" sz="2200" dirty="0">
                <a:solidFill>
                  <a:schemeClr val="accent5">
                    <a:lumMod val="50000"/>
                  </a:schemeClr>
                </a:solidFill>
                <a:latin typeface="Calibri" pitchFamily="34" charset="0"/>
                <a:cs typeface="Calibri" pitchFamily="34" charset="0"/>
              </a:rPr>
              <a:t>Pengendalian ada ketika memiliki </a:t>
            </a:r>
            <a:r>
              <a:rPr lang="id-ID" sz="2200" b="1" dirty="0">
                <a:solidFill>
                  <a:schemeClr val="accent5">
                    <a:lumMod val="50000"/>
                  </a:schemeClr>
                </a:solidFill>
                <a:latin typeface="Calibri" pitchFamily="34" charset="0"/>
                <a:cs typeface="Calibri" pitchFamily="34" charset="0"/>
              </a:rPr>
              <a:t>setengah atau kurang</a:t>
            </a:r>
            <a:r>
              <a:rPr lang="id-ID" sz="2200" dirty="0">
                <a:solidFill>
                  <a:schemeClr val="accent5">
                    <a:lumMod val="50000"/>
                  </a:schemeClr>
                </a:solidFill>
                <a:latin typeface="Calibri" pitchFamily="34" charset="0"/>
                <a:cs typeface="Calibri" pitchFamily="34" charset="0"/>
              </a:rPr>
              <a:t>, jika terdapat</a:t>
            </a:r>
          </a:p>
        </p:txBody>
      </p:sp>
      <p:sp>
        <p:nvSpPr>
          <p:cNvPr id="43" name="Slide Number Placeholder 2">
            <a:extLst>
              <a:ext uri="{FF2B5EF4-FFF2-40B4-BE49-F238E27FC236}">
                <a16:creationId xmlns:a16="http://schemas.microsoft.com/office/drawing/2014/main" id="{8443C437-51C2-47AB-9AB9-EB00626F319D}"/>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13</a:t>
            </a:fld>
            <a:endParaRPr lang="en-US" sz="1600" b="1" dirty="0"/>
          </a:p>
        </p:txBody>
      </p:sp>
    </p:spTree>
    <p:extLst>
      <p:ext uri="{BB962C8B-B14F-4D97-AF65-F5344CB8AC3E}">
        <p14:creationId xmlns:p14="http://schemas.microsoft.com/office/powerpoint/2010/main" val="3468020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id-ID" dirty="0"/>
              <a:t>Pengendalian – PSAK 110 </a:t>
            </a:r>
            <a:endParaRPr lang="en-US" dirty="0"/>
          </a:p>
        </p:txBody>
      </p:sp>
      <p:sp>
        <p:nvSpPr>
          <p:cNvPr id="41987" name="Rectangle 3"/>
          <p:cNvSpPr>
            <a:spLocks noGrp="1" noChangeArrowheads="1"/>
          </p:cNvSpPr>
          <p:nvPr>
            <p:ph sz="quarter" idx="10"/>
          </p:nvPr>
        </p:nvSpPr>
        <p:spPr>
          <a:xfrm>
            <a:off x="990600" y="1537517"/>
            <a:ext cx="10591799" cy="4858583"/>
          </a:xfrm>
        </p:spPr>
        <p:txBody>
          <a:bodyPr>
            <a:normAutofit/>
          </a:bodyPr>
          <a:lstStyle/>
          <a:p>
            <a:pPr>
              <a:lnSpc>
                <a:spcPct val="90000"/>
              </a:lnSpc>
            </a:pPr>
            <a:r>
              <a:rPr lang="id-ID" dirty="0"/>
              <a:t>Investor mengendalikan investee ketika investor terekspos atau </a:t>
            </a:r>
            <a:r>
              <a:rPr lang="id-ID" dirty="0">
                <a:solidFill>
                  <a:srgbClr val="FF0000"/>
                </a:solidFill>
              </a:rPr>
              <a:t>memiliki hak atas imbal hasil variabel </a:t>
            </a:r>
            <a:r>
              <a:rPr lang="id-ID" dirty="0"/>
              <a:t>dari keterlibatannya dengan investee dan memiliki kemampuan untuk </a:t>
            </a:r>
            <a:r>
              <a:rPr lang="id-ID" dirty="0">
                <a:solidFill>
                  <a:srgbClr val="FF0000"/>
                </a:solidFill>
              </a:rPr>
              <a:t>mempengaruhi imbal hasil</a:t>
            </a:r>
            <a:r>
              <a:rPr lang="id-ID" dirty="0"/>
              <a:t> tersebut melalui k</a:t>
            </a:r>
            <a:r>
              <a:rPr lang="id-ID" dirty="0">
                <a:solidFill>
                  <a:srgbClr val="FF0000"/>
                </a:solidFill>
              </a:rPr>
              <a:t>ekuasaannya</a:t>
            </a:r>
            <a:r>
              <a:rPr lang="id-ID" dirty="0"/>
              <a:t> atas investee.</a:t>
            </a:r>
          </a:p>
          <a:p>
            <a:pPr>
              <a:lnSpc>
                <a:spcPct val="90000"/>
              </a:lnSpc>
            </a:pPr>
            <a:r>
              <a:rPr lang="id-ID" dirty="0"/>
              <a:t>Investor mengendalikan investee jika dan hanya jika investor memiliki seluruh hal berikut ini:</a:t>
            </a:r>
          </a:p>
          <a:p>
            <a:pPr marL="800100" lvl="1" indent="-342900">
              <a:lnSpc>
                <a:spcPct val="90000"/>
              </a:lnSpc>
              <a:buFont typeface="+mj-lt"/>
              <a:buAutoNum type="alphaLcPeriod"/>
            </a:pPr>
            <a:r>
              <a:rPr lang="fi-FI" dirty="0">
                <a:solidFill>
                  <a:srgbClr val="FF0000"/>
                </a:solidFill>
              </a:rPr>
              <a:t>kekuasaan atas investee </a:t>
            </a:r>
            <a:r>
              <a:rPr lang="fi-FI" dirty="0"/>
              <a:t>(lihat paragraf 10–14);</a:t>
            </a:r>
          </a:p>
          <a:p>
            <a:pPr marL="800100" lvl="1" indent="-342900">
              <a:lnSpc>
                <a:spcPct val="90000"/>
              </a:lnSpc>
              <a:buFont typeface="+mj-lt"/>
              <a:buAutoNum type="alphaLcPeriod"/>
            </a:pPr>
            <a:r>
              <a:rPr lang="id-ID" dirty="0">
                <a:solidFill>
                  <a:srgbClr val="FF0000"/>
                </a:solidFill>
              </a:rPr>
              <a:t>eksposur atau hak atas imbal hasil variabe</a:t>
            </a:r>
            <a:r>
              <a:rPr lang="id-ID" dirty="0"/>
              <a:t>l dari keterlibatannya </a:t>
            </a:r>
            <a:r>
              <a:rPr lang="nl-NL" dirty="0"/>
              <a:t>dengan investee (lihat paragraf 15 dan 16); dan</a:t>
            </a:r>
            <a:r>
              <a:rPr lang="id-ID" dirty="0"/>
              <a:t> </a:t>
            </a:r>
          </a:p>
          <a:p>
            <a:pPr marL="800100" lvl="1" indent="-342900">
              <a:lnSpc>
                <a:spcPct val="90000"/>
              </a:lnSpc>
              <a:buFont typeface="+mj-lt"/>
              <a:buAutoNum type="alphaLcPeriod"/>
            </a:pPr>
            <a:r>
              <a:rPr lang="fi-FI" dirty="0">
                <a:solidFill>
                  <a:srgbClr val="FF0000"/>
                </a:solidFill>
              </a:rPr>
              <a:t>kemampuan untuk menggunakan kekuasaannya</a:t>
            </a:r>
            <a:r>
              <a:rPr lang="fi-FI" dirty="0"/>
              <a:t> atas investee</a:t>
            </a:r>
            <a:r>
              <a:rPr lang="id-ID" dirty="0"/>
              <a:t> untuk mempengaruhi</a:t>
            </a:r>
            <a:endParaRPr lang="id-ID" dirty="0">
              <a:solidFill>
                <a:schemeClr val="tx2"/>
              </a:solidFill>
              <a:sym typeface="Wingdings" pitchFamily="2" charset="2"/>
            </a:endParaRPr>
          </a:p>
        </p:txBody>
      </p:sp>
      <p:graphicFrame>
        <p:nvGraphicFramePr>
          <p:cNvPr id="2" name="Diagram 1"/>
          <p:cNvGraphicFramePr/>
          <p:nvPr>
            <p:extLst>
              <p:ext uri="{D42A27DB-BD31-4B8C-83A1-F6EECF244321}">
                <p14:modId xmlns:p14="http://schemas.microsoft.com/office/powerpoint/2010/main" val="4123977978"/>
              </p:ext>
            </p:extLst>
          </p:nvPr>
        </p:nvGraphicFramePr>
        <p:xfrm>
          <a:off x="2133600" y="4153953"/>
          <a:ext cx="8728900" cy="960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p:cNvSpPr/>
          <p:nvPr/>
        </p:nvSpPr>
        <p:spPr>
          <a:xfrm>
            <a:off x="3593129" y="5545628"/>
            <a:ext cx="2417567" cy="550372"/>
          </a:xfrm>
          <a:prstGeom prst="roundRect">
            <a:avLst/>
          </a:prstGeom>
          <a:solidFill>
            <a:schemeClr val="bg1"/>
          </a:solidFill>
          <a:ln w="38100">
            <a:prstDash val="sysDash"/>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r>
              <a:rPr lang="en-US" sz="2000" b="1" dirty="0" err="1">
                <a:solidFill>
                  <a:schemeClr val="tx1"/>
                </a:solidFill>
              </a:rPr>
              <a:t>Kemampuan</a:t>
            </a:r>
            <a:endParaRPr lang="en-US" sz="2000" b="1" dirty="0">
              <a:solidFill>
                <a:schemeClr val="tx1"/>
              </a:solidFill>
            </a:endParaRPr>
          </a:p>
        </p:txBody>
      </p:sp>
      <p:sp>
        <p:nvSpPr>
          <p:cNvPr id="3" name="Left Brace 2"/>
          <p:cNvSpPr/>
          <p:nvPr/>
        </p:nvSpPr>
        <p:spPr>
          <a:xfrm rot="16200000">
            <a:off x="4650805" y="4075149"/>
            <a:ext cx="299590" cy="2590800"/>
          </a:xfrm>
          <a:prstGeom prst="leftBrac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Slide Number Placeholder 2">
            <a:extLst>
              <a:ext uri="{FF2B5EF4-FFF2-40B4-BE49-F238E27FC236}">
                <a16:creationId xmlns:a16="http://schemas.microsoft.com/office/drawing/2014/main" id="{CD725CEF-DF11-4985-AA47-FD52B4B6686C}"/>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14</a:t>
            </a:fld>
            <a:endParaRPr lang="en-US" sz="1600" b="1" dirty="0"/>
          </a:p>
        </p:txBody>
      </p:sp>
    </p:spTree>
    <p:extLst>
      <p:ext uri="{BB962C8B-B14F-4D97-AF65-F5344CB8AC3E}">
        <p14:creationId xmlns:p14="http://schemas.microsoft.com/office/powerpoint/2010/main" val="908206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52400" y="228600"/>
            <a:ext cx="10179300" cy="768000"/>
          </a:xfrm>
        </p:spPr>
        <p:txBody>
          <a:bodyPr wrap="square" anchor="t">
            <a:normAutofit/>
          </a:bodyPr>
          <a:lstStyle/>
          <a:p>
            <a:pPr eaLnBrk="1" hangingPunct="1">
              <a:lnSpc>
                <a:spcPct val="90000"/>
              </a:lnSpc>
            </a:pPr>
            <a:r>
              <a:rPr lang="en-US" dirty="0" err="1"/>
              <a:t>Komponen</a:t>
            </a:r>
            <a:r>
              <a:rPr lang="en-US" dirty="0"/>
              <a:t> </a:t>
            </a:r>
            <a:r>
              <a:rPr lang="en-US" dirty="0" err="1"/>
              <a:t>Pengendalian</a:t>
            </a:r>
            <a:endParaRPr lang="en-US" dirty="0"/>
          </a:p>
        </p:txBody>
      </p:sp>
      <p:graphicFrame>
        <p:nvGraphicFramePr>
          <p:cNvPr id="3" name="Content Placeholder 2"/>
          <p:cNvGraphicFramePr>
            <a:graphicFrameLocks noGrp="1"/>
          </p:cNvGraphicFramePr>
          <p:nvPr>
            <p:ph sz="quarter" idx="10"/>
            <p:extLst>
              <p:ext uri="{D42A27DB-BD31-4B8C-83A1-F6EECF244321}">
                <p14:modId xmlns:p14="http://schemas.microsoft.com/office/powerpoint/2010/main" val="670895169"/>
              </p:ext>
            </p:extLst>
          </p:nvPr>
        </p:nvGraphicFramePr>
        <p:xfrm>
          <a:off x="1068388" y="1658938"/>
          <a:ext cx="10252075" cy="4737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2">
            <a:extLst>
              <a:ext uri="{FF2B5EF4-FFF2-40B4-BE49-F238E27FC236}">
                <a16:creationId xmlns:a16="http://schemas.microsoft.com/office/drawing/2014/main" id="{B2B4997A-8258-4B5B-B9DE-B72EAC0600BE}"/>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15</a:t>
            </a:fld>
            <a:endParaRPr lang="en-US" sz="1600" b="1" dirty="0"/>
          </a:p>
        </p:txBody>
      </p:sp>
    </p:spTree>
    <p:extLst>
      <p:ext uri="{BB962C8B-B14F-4D97-AF65-F5344CB8AC3E}">
        <p14:creationId xmlns:p14="http://schemas.microsoft.com/office/powerpoint/2010/main" val="2691680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73200" y="368166"/>
            <a:ext cx="10122804" cy="763600"/>
          </a:xfrm>
        </p:spPr>
        <p:txBody>
          <a:bodyPr>
            <a:noAutofit/>
          </a:bodyPr>
          <a:lstStyle/>
          <a:p>
            <a:pPr eaLnBrk="1" hangingPunct="1"/>
            <a:r>
              <a:rPr lang="id-ID" dirty="0"/>
              <a:t>Kekuasaan</a:t>
            </a:r>
            <a:endParaRPr lang="en-US" dirty="0"/>
          </a:p>
        </p:txBody>
      </p:sp>
      <p:sp>
        <p:nvSpPr>
          <p:cNvPr id="41987" name="Rectangle 3"/>
          <p:cNvSpPr>
            <a:spLocks noGrp="1" noChangeArrowheads="1"/>
          </p:cNvSpPr>
          <p:nvPr>
            <p:ph sz="quarter" idx="10"/>
          </p:nvPr>
        </p:nvSpPr>
        <p:spPr>
          <a:xfrm>
            <a:off x="1068767" y="1371600"/>
            <a:ext cx="10251300" cy="4736434"/>
          </a:xfrm>
        </p:spPr>
        <p:txBody>
          <a:bodyPr>
            <a:normAutofit/>
          </a:bodyPr>
          <a:lstStyle/>
          <a:p>
            <a:r>
              <a:rPr lang="sv-SE" sz="2100" dirty="0"/>
              <a:t>M</a:t>
            </a:r>
            <a:r>
              <a:rPr lang="id-ID" sz="2100" dirty="0"/>
              <a:t>emiliki kekua</a:t>
            </a:r>
            <a:r>
              <a:rPr lang="en-US" sz="2100" dirty="0"/>
              <a:t>s</a:t>
            </a:r>
            <a:r>
              <a:rPr lang="id-ID" sz="2100" dirty="0"/>
              <a:t>aan kemampuan untuk mengarahkan aktivitas relevan </a:t>
            </a:r>
            <a:r>
              <a:rPr lang="id-ID" sz="2100" dirty="0">
                <a:sym typeface="Wingdings" panose="05000000000000000000" pitchFamily="2" charset="2"/>
              </a:rPr>
              <a:t> aktivitas yang signifikan mempengarui imbal hasil investee.</a:t>
            </a:r>
          </a:p>
          <a:p>
            <a:r>
              <a:rPr lang="id-ID" sz="2100" dirty="0">
                <a:sym typeface="Wingdings" panose="05000000000000000000" pitchFamily="2" charset="2"/>
              </a:rPr>
              <a:t>Kekuasaan timbul dari hak. Penaksiran kekuasaan mudah ketika berasal dari instrumen ekuitas. Penaksiran kadang kompleks dan mempertimbangkan banyak faktor.</a:t>
            </a:r>
          </a:p>
          <a:p>
            <a:r>
              <a:rPr lang="id-ID" sz="2100" dirty="0">
                <a:sym typeface="Wingdings" panose="05000000000000000000" pitchFamily="2" charset="2"/>
              </a:rPr>
              <a:t>Bukti investor mengarahkan aktivitas relevan dapat membantu menentukan namun bukti tersebut tidak dengan sendirinya meyakinkan.</a:t>
            </a:r>
          </a:p>
          <a:p>
            <a:r>
              <a:rPr lang="id-ID" sz="2100" dirty="0">
                <a:sym typeface="Wingdings" panose="05000000000000000000" pitchFamily="2" charset="2"/>
              </a:rPr>
              <a:t>Investor yang paling mempengaruhi imbal hasil investee yang memiliki kekuasaan.</a:t>
            </a:r>
            <a:endParaRPr lang="en-US" sz="2100" dirty="0">
              <a:sym typeface="Wingdings" panose="05000000000000000000" pitchFamily="2" charset="2"/>
            </a:endParaRPr>
          </a:p>
          <a:p>
            <a:r>
              <a:rPr lang="fi-FI" sz="2100" dirty="0"/>
              <a:t>Kekuasaan muncul dari hak termasuk:</a:t>
            </a:r>
          </a:p>
          <a:p>
            <a:pPr lvl="1"/>
            <a:r>
              <a:rPr lang="en-US" sz="2100" dirty="0" err="1"/>
              <a:t>Hak</a:t>
            </a:r>
            <a:r>
              <a:rPr lang="en-US" sz="2100" dirty="0"/>
              <a:t> </a:t>
            </a:r>
            <a:r>
              <a:rPr lang="en-US" sz="2100" dirty="0" err="1"/>
              <a:t>suara</a:t>
            </a:r>
            <a:endParaRPr lang="en-US" sz="2100" dirty="0"/>
          </a:p>
          <a:p>
            <a:pPr lvl="1"/>
            <a:r>
              <a:rPr lang="en-US" sz="2100" dirty="0" err="1"/>
              <a:t>Hak</a:t>
            </a:r>
            <a:r>
              <a:rPr lang="en-US" sz="2100" dirty="0"/>
              <a:t> </a:t>
            </a:r>
            <a:r>
              <a:rPr lang="en-US" sz="2100" dirty="0" err="1"/>
              <a:t>suara</a:t>
            </a:r>
            <a:r>
              <a:rPr lang="en-US" sz="2100" dirty="0"/>
              <a:t> </a:t>
            </a:r>
            <a:r>
              <a:rPr lang="en-US" sz="2100" dirty="0" err="1"/>
              <a:t>potensial</a:t>
            </a:r>
            <a:endParaRPr lang="en-US" sz="2100" dirty="0"/>
          </a:p>
          <a:p>
            <a:pPr lvl="1"/>
            <a:r>
              <a:rPr lang="en-US" sz="2100" dirty="0" err="1"/>
              <a:t>Hak</a:t>
            </a:r>
            <a:r>
              <a:rPr lang="en-US" sz="2100" dirty="0"/>
              <a:t> </a:t>
            </a:r>
            <a:r>
              <a:rPr lang="en-US" sz="2100" dirty="0" err="1"/>
              <a:t>menunjuk</a:t>
            </a:r>
            <a:r>
              <a:rPr lang="en-US" sz="2100" dirty="0"/>
              <a:t> </a:t>
            </a:r>
            <a:r>
              <a:rPr lang="en-US" sz="2100" dirty="0" err="1"/>
              <a:t>personil</a:t>
            </a:r>
            <a:r>
              <a:rPr lang="en-US" sz="2100" dirty="0"/>
              <a:t> </a:t>
            </a:r>
            <a:r>
              <a:rPr lang="en-US" sz="2100" dirty="0" err="1"/>
              <a:t>manajemen</a:t>
            </a:r>
            <a:r>
              <a:rPr lang="en-US" sz="2100" dirty="0"/>
              <a:t> </a:t>
            </a:r>
            <a:r>
              <a:rPr lang="en-US" sz="2100" dirty="0" err="1"/>
              <a:t>kunci</a:t>
            </a:r>
            <a:endParaRPr lang="en-US" sz="2100" dirty="0"/>
          </a:p>
          <a:p>
            <a:pPr lvl="1"/>
            <a:r>
              <a:rPr lang="en-US" sz="2100" dirty="0" err="1"/>
              <a:t>Hak</a:t>
            </a:r>
            <a:r>
              <a:rPr lang="en-US" sz="2100" dirty="0"/>
              <a:t> </a:t>
            </a:r>
            <a:r>
              <a:rPr lang="en-US" sz="2100" dirty="0" err="1"/>
              <a:t>pengambilan</a:t>
            </a:r>
            <a:r>
              <a:rPr lang="en-US" sz="2100" dirty="0"/>
              <a:t> </a:t>
            </a:r>
            <a:r>
              <a:rPr lang="en-US" sz="2100" dirty="0" err="1"/>
              <a:t>keputusan</a:t>
            </a:r>
            <a:r>
              <a:rPr lang="en-US" sz="2100" dirty="0"/>
              <a:t> </a:t>
            </a:r>
            <a:r>
              <a:rPr lang="en-US" sz="2100" dirty="0" err="1"/>
              <a:t>dalam</a:t>
            </a:r>
            <a:r>
              <a:rPr lang="en-US" sz="2100" dirty="0"/>
              <a:t> </a:t>
            </a:r>
            <a:r>
              <a:rPr lang="en-US" sz="2100" dirty="0" err="1"/>
              <a:t>kontrak</a:t>
            </a:r>
            <a:r>
              <a:rPr lang="en-US" sz="2100" dirty="0"/>
              <a:t> </a:t>
            </a:r>
            <a:r>
              <a:rPr lang="en-US" sz="2100" dirty="0" err="1"/>
              <a:t>manajemen</a:t>
            </a:r>
            <a:endParaRPr lang="en-US" sz="2100" dirty="0"/>
          </a:p>
          <a:p>
            <a:pPr lvl="1"/>
            <a:r>
              <a:rPr lang="en-US" sz="2100" dirty="0" err="1"/>
              <a:t>Hak</a:t>
            </a:r>
            <a:r>
              <a:rPr lang="en-US" sz="2100" dirty="0"/>
              <a:t> </a:t>
            </a:r>
            <a:r>
              <a:rPr lang="en-US" sz="2100" dirty="0" err="1"/>
              <a:t>mengganti</a:t>
            </a:r>
            <a:r>
              <a:rPr lang="en-US" sz="2100" dirty="0"/>
              <a:t> (kick-out) </a:t>
            </a:r>
          </a:p>
          <a:p>
            <a:endParaRPr lang="id-ID" sz="2100" dirty="0">
              <a:sym typeface="Wingdings" panose="05000000000000000000" pitchFamily="2" charset="2"/>
            </a:endParaRPr>
          </a:p>
          <a:p>
            <a:endParaRPr lang="id-ID" sz="2100" dirty="0">
              <a:sym typeface="Wingdings" panose="05000000000000000000" pitchFamily="2" charset="2"/>
            </a:endParaRPr>
          </a:p>
          <a:p>
            <a:endParaRPr lang="id-ID" sz="2100" dirty="0">
              <a:solidFill>
                <a:schemeClr val="tx2"/>
              </a:solidFill>
              <a:sym typeface="Wingdings" pitchFamily="2" charset="2"/>
            </a:endParaRPr>
          </a:p>
        </p:txBody>
      </p:sp>
      <p:sp>
        <p:nvSpPr>
          <p:cNvPr id="4" name="Slide Number Placeholder 2">
            <a:extLst>
              <a:ext uri="{FF2B5EF4-FFF2-40B4-BE49-F238E27FC236}">
                <a16:creationId xmlns:a16="http://schemas.microsoft.com/office/drawing/2014/main" id="{B100F178-2F68-4F5E-B617-DA5A17BF9C77}"/>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16</a:t>
            </a:fld>
            <a:endParaRPr lang="en-US" sz="1600" b="1" dirty="0"/>
          </a:p>
        </p:txBody>
      </p:sp>
    </p:spTree>
    <p:extLst>
      <p:ext uri="{BB962C8B-B14F-4D97-AF65-F5344CB8AC3E}">
        <p14:creationId xmlns:p14="http://schemas.microsoft.com/office/powerpoint/2010/main" val="2076758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33015" y="368166"/>
            <a:ext cx="10122804" cy="763600"/>
          </a:xfrm>
        </p:spPr>
        <p:txBody>
          <a:bodyPr>
            <a:noAutofit/>
          </a:bodyPr>
          <a:lstStyle/>
          <a:p>
            <a:pPr eaLnBrk="1" hangingPunct="1"/>
            <a:r>
              <a:rPr lang="id-ID" dirty="0"/>
              <a:t>Imbal hasil</a:t>
            </a:r>
            <a:endParaRPr lang="en-US" dirty="0"/>
          </a:p>
        </p:txBody>
      </p:sp>
      <p:sp>
        <p:nvSpPr>
          <p:cNvPr id="41987" name="Rectangle 3"/>
          <p:cNvSpPr>
            <a:spLocks noGrp="1" noChangeArrowheads="1"/>
          </p:cNvSpPr>
          <p:nvPr>
            <p:ph sz="quarter" idx="10"/>
          </p:nvPr>
        </p:nvSpPr>
        <p:spPr>
          <a:xfrm>
            <a:off x="1068767" y="1371600"/>
            <a:ext cx="10251300" cy="4736434"/>
          </a:xfrm>
        </p:spPr>
        <p:txBody>
          <a:bodyPr>
            <a:normAutofit/>
          </a:bodyPr>
          <a:lstStyle/>
          <a:p>
            <a:r>
              <a:rPr lang="pt-BR" sz="2100" i="1" dirty="0"/>
              <a:t>Investor </a:t>
            </a:r>
            <a:r>
              <a:rPr lang="pt-BR" sz="2100" dirty="0"/>
              <a:t>terekspos atas imbal hasil variabel</a:t>
            </a:r>
            <a:r>
              <a:rPr lang="id-ID" sz="2100" dirty="0"/>
              <a:t> dengan </a:t>
            </a:r>
            <a:r>
              <a:rPr lang="id-ID" sz="2100" i="1" dirty="0"/>
              <a:t>investee</a:t>
            </a:r>
            <a:r>
              <a:rPr lang="id-ID" sz="2100" dirty="0"/>
              <a:t>, ketika imbal hasil </a:t>
            </a:r>
            <a:r>
              <a:rPr lang="id-ID" sz="2100" i="1" dirty="0"/>
              <a:t>investor </a:t>
            </a:r>
            <a:r>
              <a:rPr lang="id-ID" sz="2100" dirty="0"/>
              <a:t>dari keterlibatannya tersebut berpotensi untuk bervariasi sebagai akibat dari kinerja </a:t>
            </a:r>
            <a:r>
              <a:rPr lang="id-ID" sz="2100" i="1" dirty="0"/>
              <a:t>investee</a:t>
            </a:r>
            <a:r>
              <a:rPr lang="id-ID" sz="2100" dirty="0"/>
              <a:t>. Imbal hasil </a:t>
            </a:r>
            <a:r>
              <a:rPr lang="id-ID" sz="2100" i="1" dirty="0"/>
              <a:t>investor </a:t>
            </a:r>
            <a:r>
              <a:rPr lang="id-ID" sz="2100" dirty="0"/>
              <a:t>dapat hanya positif, hanya </a:t>
            </a:r>
            <a:r>
              <a:rPr lang="fr-FR" sz="2100" dirty="0" err="1"/>
              <a:t>negatif</a:t>
            </a:r>
            <a:r>
              <a:rPr lang="fr-FR" sz="2100" dirty="0"/>
              <a:t> </a:t>
            </a:r>
            <a:r>
              <a:rPr lang="fr-FR" sz="2100" dirty="0" err="1"/>
              <a:t>atau</a:t>
            </a:r>
            <a:r>
              <a:rPr lang="fr-FR" sz="2100" dirty="0"/>
              <a:t> positif dan </a:t>
            </a:r>
            <a:r>
              <a:rPr lang="fr-FR" sz="2100" dirty="0" err="1"/>
              <a:t>negatif</a:t>
            </a:r>
            <a:r>
              <a:rPr lang="fr-FR" sz="2100" dirty="0"/>
              <a:t>.</a:t>
            </a:r>
          </a:p>
          <a:p>
            <a:r>
              <a:rPr lang="id-ID" sz="2100" dirty="0"/>
              <a:t>Meskipun hanya satu </a:t>
            </a:r>
            <a:r>
              <a:rPr lang="id-ID" sz="2100" i="1" dirty="0"/>
              <a:t>investor </a:t>
            </a:r>
            <a:r>
              <a:rPr lang="id-ID" sz="2100" dirty="0"/>
              <a:t>yang dapat mengendalikan </a:t>
            </a:r>
            <a:r>
              <a:rPr lang="id-ID" sz="2100" i="1" dirty="0"/>
              <a:t>investee</a:t>
            </a:r>
            <a:r>
              <a:rPr lang="id-ID" sz="2100" dirty="0"/>
              <a:t>, lebih dari satu pihak dapat berbagi imbal hasil </a:t>
            </a:r>
            <a:r>
              <a:rPr lang="id-ID" sz="2100" i="1" dirty="0"/>
              <a:t>investee</a:t>
            </a:r>
            <a:r>
              <a:rPr lang="id-ID" sz="2100" dirty="0"/>
              <a:t>. Sebagai contoh, pemilik kepentingan nonpengendali dapat berbagi laba atau distribusi dari </a:t>
            </a:r>
            <a:r>
              <a:rPr lang="id-ID" sz="2100" i="1" dirty="0"/>
              <a:t>investee</a:t>
            </a:r>
            <a:r>
              <a:rPr lang="id-ID" sz="2100" dirty="0"/>
              <a:t>.</a:t>
            </a:r>
            <a:endParaRPr lang="en-US" sz="2100" dirty="0"/>
          </a:p>
          <a:p>
            <a:r>
              <a:rPr lang="it-IT" sz="2100" dirty="0"/>
              <a:t>Contoh:</a:t>
            </a:r>
          </a:p>
          <a:p>
            <a:pPr lvl="1"/>
            <a:r>
              <a:rPr lang="it-IT" sz="2100" dirty="0"/>
              <a:t>Dividen, bunga, dan perubahan nilai investasi</a:t>
            </a:r>
          </a:p>
          <a:p>
            <a:pPr lvl="1"/>
            <a:r>
              <a:rPr lang="en-US" sz="2100" dirty="0" err="1"/>
              <a:t>Renumerasi</a:t>
            </a:r>
            <a:r>
              <a:rPr lang="en-US" sz="2100" dirty="0"/>
              <a:t> </a:t>
            </a:r>
            <a:r>
              <a:rPr lang="en-US" sz="2100" dirty="0" err="1"/>
              <a:t>jasa</a:t>
            </a:r>
            <a:r>
              <a:rPr lang="en-US" sz="2100" dirty="0"/>
              <a:t> </a:t>
            </a:r>
            <a:r>
              <a:rPr lang="en-US" sz="2100" dirty="0" err="1"/>
              <a:t>atas</a:t>
            </a:r>
            <a:r>
              <a:rPr lang="en-US" sz="2100" dirty="0"/>
              <a:t> </a:t>
            </a:r>
            <a:r>
              <a:rPr lang="en-US" sz="2100" dirty="0" err="1"/>
              <a:t>atas</a:t>
            </a:r>
            <a:r>
              <a:rPr lang="en-US" sz="2100" dirty="0"/>
              <a:t> investee, fee </a:t>
            </a:r>
            <a:r>
              <a:rPr lang="en-US" sz="2100" dirty="0" err="1"/>
              <a:t>dan</a:t>
            </a:r>
            <a:r>
              <a:rPr lang="en-US" sz="2100" dirty="0"/>
              <a:t> </a:t>
            </a:r>
            <a:r>
              <a:rPr lang="en-US" sz="2100" dirty="0" err="1"/>
              <a:t>eksposur</a:t>
            </a:r>
            <a:r>
              <a:rPr lang="en-US" sz="2100" dirty="0"/>
              <a:t> </a:t>
            </a:r>
            <a:r>
              <a:rPr lang="en-US" sz="2100" dirty="0" err="1"/>
              <a:t>atas</a:t>
            </a:r>
            <a:r>
              <a:rPr lang="en-US" sz="2100" dirty="0"/>
              <a:t> </a:t>
            </a:r>
            <a:r>
              <a:rPr lang="en-US" sz="2100" dirty="0" err="1"/>
              <a:t>kerugian</a:t>
            </a:r>
            <a:r>
              <a:rPr lang="en-US" sz="2100" dirty="0"/>
              <a:t> </a:t>
            </a:r>
            <a:r>
              <a:rPr lang="en-US" sz="2100" dirty="0" err="1"/>
              <a:t>pemberian</a:t>
            </a:r>
            <a:r>
              <a:rPr lang="en-US" sz="2100" dirty="0"/>
              <a:t> </a:t>
            </a:r>
            <a:r>
              <a:rPr lang="en-US" sz="2100" dirty="0" err="1"/>
              <a:t>bantuan</a:t>
            </a:r>
            <a:r>
              <a:rPr lang="en-US" sz="2100" dirty="0"/>
              <a:t> </a:t>
            </a:r>
            <a:r>
              <a:rPr lang="en-US" sz="2100" dirty="0" err="1"/>
              <a:t>likuiditas</a:t>
            </a:r>
            <a:r>
              <a:rPr lang="en-US" sz="2100" dirty="0"/>
              <a:t>, </a:t>
            </a:r>
            <a:r>
              <a:rPr lang="en-US" sz="2100" dirty="0" err="1"/>
              <a:t>hak</a:t>
            </a:r>
            <a:r>
              <a:rPr lang="en-US" sz="2100" dirty="0"/>
              <a:t> residual </a:t>
            </a:r>
            <a:r>
              <a:rPr lang="en-US" sz="2100" dirty="0" err="1"/>
              <a:t>atas</a:t>
            </a:r>
            <a:r>
              <a:rPr lang="en-US" sz="2100" dirty="0"/>
              <a:t> </a:t>
            </a:r>
            <a:r>
              <a:rPr lang="en-US" sz="2100" dirty="0" err="1"/>
              <a:t>likuidasi</a:t>
            </a:r>
            <a:r>
              <a:rPr lang="en-US" sz="2100" dirty="0"/>
              <a:t>, </a:t>
            </a:r>
            <a:r>
              <a:rPr lang="en-US" sz="2100" dirty="0" err="1"/>
              <a:t>manfaat</a:t>
            </a:r>
            <a:r>
              <a:rPr lang="en-US" sz="2100" dirty="0"/>
              <a:t> </a:t>
            </a:r>
            <a:r>
              <a:rPr lang="en-US" sz="2100" dirty="0" err="1"/>
              <a:t>pajak</a:t>
            </a:r>
            <a:r>
              <a:rPr lang="en-US" sz="2100" dirty="0"/>
              <a:t>, </a:t>
            </a:r>
            <a:r>
              <a:rPr lang="en-US" sz="2100" dirty="0" err="1"/>
              <a:t>dsb</a:t>
            </a:r>
            <a:endParaRPr lang="en-US" sz="2100" dirty="0"/>
          </a:p>
          <a:p>
            <a:pPr lvl="1"/>
            <a:r>
              <a:rPr lang="en-US" sz="2100" dirty="0" err="1"/>
              <a:t>Tidak</a:t>
            </a:r>
            <a:r>
              <a:rPr lang="en-US" sz="2100" dirty="0"/>
              <a:t> </a:t>
            </a:r>
            <a:r>
              <a:rPr lang="en-US" sz="2100" dirty="0" err="1"/>
              <a:t>tersedia</a:t>
            </a:r>
            <a:r>
              <a:rPr lang="en-US" sz="2100" dirty="0"/>
              <a:t> </a:t>
            </a:r>
            <a:r>
              <a:rPr lang="en-US" sz="2100" dirty="0" err="1"/>
              <a:t>bagi</a:t>
            </a:r>
            <a:r>
              <a:rPr lang="en-US" sz="2100" dirty="0"/>
              <a:t> </a:t>
            </a:r>
            <a:r>
              <a:rPr lang="en-US" sz="2100" dirty="0" err="1"/>
              <a:t>pihak</a:t>
            </a:r>
            <a:r>
              <a:rPr lang="en-US" sz="2100" dirty="0"/>
              <a:t> lain, </a:t>
            </a:r>
            <a:r>
              <a:rPr lang="en-US" sz="2100" dirty="0" err="1"/>
              <a:t>misal</a:t>
            </a:r>
            <a:r>
              <a:rPr lang="en-US" sz="2100" dirty="0"/>
              <a:t> </a:t>
            </a:r>
            <a:r>
              <a:rPr lang="en-US" sz="2100" dirty="0" err="1"/>
              <a:t>penggabungan</a:t>
            </a:r>
            <a:r>
              <a:rPr lang="en-US" sz="2100" dirty="0"/>
              <a:t> </a:t>
            </a:r>
            <a:r>
              <a:rPr lang="en-US" sz="2100" dirty="0" err="1"/>
              <a:t>aset</a:t>
            </a:r>
            <a:r>
              <a:rPr lang="en-US" sz="2100" dirty="0"/>
              <a:t> investor </a:t>
            </a:r>
            <a:r>
              <a:rPr lang="en-US" sz="2100" dirty="0" err="1"/>
              <a:t>dan</a:t>
            </a:r>
            <a:r>
              <a:rPr lang="en-US" sz="2100" dirty="0"/>
              <a:t> investee </a:t>
            </a:r>
            <a:r>
              <a:rPr lang="en-US" sz="2100" dirty="0" err="1"/>
              <a:t>untuk</a:t>
            </a:r>
            <a:r>
              <a:rPr lang="en-US" sz="2100" dirty="0"/>
              <a:t> </a:t>
            </a:r>
            <a:r>
              <a:rPr lang="en-US" sz="2100" dirty="0" err="1"/>
              <a:t>meningkatkan</a:t>
            </a:r>
            <a:r>
              <a:rPr lang="en-US" sz="2100" dirty="0"/>
              <a:t> </a:t>
            </a:r>
            <a:r>
              <a:rPr lang="en-US" sz="2100" dirty="0" err="1"/>
              <a:t>nilai</a:t>
            </a:r>
            <a:r>
              <a:rPr lang="en-US" sz="2100" dirty="0"/>
              <a:t> </a:t>
            </a:r>
            <a:r>
              <a:rPr lang="en-US" sz="2100" dirty="0" err="1"/>
              <a:t>aset</a:t>
            </a:r>
            <a:r>
              <a:rPr lang="en-US" sz="2100" dirty="0"/>
              <a:t> investor</a:t>
            </a:r>
          </a:p>
          <a:p>
            <a:endParaRPr lang="en-US" sz="2100" dirty="0"/>
          </a:p>
          <a:p>
            <a:endParaRPr lang="id-ID" sz="2100" dirty="0">
              <a:solidFill>
                <a:schemeClr val="tx2"/>
              </a:solidFill>
              <a:sym typeface="Wingdings" pitchFamily="2" charset="2"/>
            </a:endParaRPr>
          </a:p>
        </p:txBody>
      </p:sp>
      <p:sp>
        <p:nvSpPr>
          <p:cNvPr id="4" name="Slide Number Placeholder 2">
            <a:extLst>
              <a:ext uri="{FF2B5EF4-FFF2-40B4-BE49-F238E27FC236}">
                <a16:creationId xmlns:a16="http://schemas.microsoft.com/office/drawing/2014/main" id="{D08BF041-F160-49E7-829A-B6C79836D8D4}"/>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17</a:t>
            </a:fld>
            <a:endParaRPr lang="en-US" sz="1600" b="1" dirty="0"/>
          </a:p>
        </p:txBody>
      </p:sp>
    </p:spTree>
    <p:extLst>
      <p:ext uri="{BB962C8B-B14F-4D97-AF65-F5344CB8AC3E}">
        <p14:creationId xmlns:p14="http://schemas.microsoft.com/office/powerpoint/2010/main" val="2527672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410200" y="228600"/>
            <a:ext cx="7371600" cy="816800"/>
          </a:xfrm>
        </p:spPr>
        <p:txBody>
          <a:bodyPr>
            <a:noAutofit/>
          </a:bodyPr>
          <a:lstStyle/>
          <a:p>
            <a:pPr eaLnBrk="1" hangingPunct="1"/>
            <a:r>
              <a:rPr lang="id-ID" b="1" dirty="0"/>
              <a:t>Kekuasaan dan Imbal hasil</a:t>
            </a:r>
            <a:endParaRPr lang="en-US" b="1" dirty="0"/>
          </a:p>
        </p:txBody>
      </p:sp>
      <p:sp>
        <p:nvSpPr>
          <p:cNvPr id="41987" name="Rectangle 3"/>
          <p:cNvSpPr>
            <a:spLocks noGrp="1" noChangeArrowheads="1"/>
          </p:cNvSpPr>
          <p:nvPr>
            <p:ph sz="quarter" idx="10"/>
          </p:nvPr>
        </p:nvSpPr>
        <p:spPr>
          <a:xfrm>
            <a:off x="1371600" y="1537517"/>
            <a:ext cx="9061696" cy="4858583"/>
          </a:xfrm>
        </p:spPr>
        <p:txBody>
          <a:bodyPr/>
          <a:lstStyle/>
          <a:p>
            <a:pPr>
              <a:spcBef>
                <a:spcPts val="1200"/>
              </a:spcBef>
            </a:pPr>
            <a:r>
              <a:rPr lang="id-ID" sz="2100" i="1" dirty="0"/>
              <a:t>Investor </a:t>
            </a:r>
            <a:r>
              <a:rPr lang="id-ID" sz="2100" dirty="0"/>
              <a:t>mengendalikan </a:t>
            </a:r>
            <a:r>
              <a:rPr lang="id-ID" sz="2100" i="1" dirty="0"/>
              <a:t>investee </a:t>
            </a:r>
            <a:r>
              <a:rPr lang="id-ID" sz="2100" dirty="0"/>
              <a:t>jika </a:t>
            </a:r>
            <a:r>
              <a:rPr lang="id-ID" sz="2100" i="1" dirty="0"/>
              <a:t>investor </a:t>
            </a:r>
            <a:r>
              <a:rPr lang="id-ID" sz="2100" dirty="0"/>
              <a:t>tidak hanya </a:t>
            </a:r>
            <a:r>
              <a:rPr lang="id-ID" sz="2100" b="1" dirty="0"/>
              <a:t>memiliki kekuasaan </a:t>
            </a:r>
            <a:r>
              <a:rPr lang="id-ID" sz="2100" dirty="0"/>
              <a:t>atas </a:t>
            </a:r>
            <a:r>
              <a:rPr lang="id-ID" sz="2100" i="1" dirty="0"/>
              <a:t>investee </a:t>
            </a:r>
            <a:r>
              <a:rPr lang="id-ID" sz="2100" dirty="0"/>
              <a:t>dan </a:t>
            </a:r>
            <a:r>
              <a:rPr lang="id-ID" sz="2100" b="1" dirty="0"/>
              <a:t>eksposur </a:t>
            </a:r>
            <a:r>
              <a:rPr lang="id-ID" sz="2100" dirty="0"/>
              <a:t>atau </a:t>
            </a:r>
            <a:r>
              <a:rPr lang="id-ID" sz="2100" b="1" dirty="0"/>
              <a:t>hak atas imbal hasil variabel </a:t>
            </a:r>
            <a:r>
              <a:rPr lang="id-ID" sz="2100" dirty="0"/>
              <a:t>dari keterlibatannya dengan </a:t>
            </a:r>
            <a:r>
              <a:rPr lang="id-ID" sz="2100" i="1" dirty="0"/>
              <a:t>investee</a:t>
            </a:r>
            <a:r>
              <a:rPr lang="id-ID" sz="2100" dirty="0"/>
              <a:t>, tetapi juga </a:t>
            </a:r>
            <a:r>
              <a:rPr lang="fi-FI" sz="2100" b="1" dirty="0"/>
              <a:t>memiliki kemampuan untuk menggunakan kekuasaannya </a:t>
            </a:r>
            <a:r>
              <a:rPr lang="fi-FI" sz="2100" dirty="0"/>
              <a:t>dalam</a:t>
            </a:r>
            <a:r>
              <a:rPr lang="id-ID" sz="2100" dirty="0"/>
              <a:t> </a:t>
            </a:r>
            <a:r>
              <a:rPr lang="id-ID" sz="2100" b="1" dirty="0"/>
              <a:t>mempengaruhi imbal hasil </a:t>
            </a:r>
            <a:r>
              <a:rPr lang="id-ID" sz="2100" b="1" i="1" dirty="0"/>
              <a:t>investor </a:t>
            </a:r>
            <a:r>
              <a:rPr lang="id-ID" sz="2100" dirty="0"/>
              <a:t>dari keterlibatannya dengan </a:t>
            </a:r>
            <a:r>
              <a:rPr lang="id-ID" sz="2100" i="1" dirty="0"/>
              <a:t>investee</a:t>
            </a:r>
            <a:r>
              <a:rPr lang="id-ID" sz="2100" dirty="0"/>
              <a:t>.</a:t>
            </a:r>
          </a:p>
          <a:p>
            <a:pPr>
              <a:spcBef>
                <a:spcPts val="1200"/>
              </a:spcBef>
            </a:pPr>
            <a:r>
              <a:rPr lang="id-ID" sz="2100" dirty="0"/>
              <a:t>I</a:t>
            </a:r>
            <a:r>
              <a:rPr lang="id-ID" sz="2100" i="1" dirty="0"/>
              <a:t>n</a:t>
            </a:r>
            <a:r>
              <a:rPr lang="sv-SE" sz="2100" i="1" dirty="0"/>
              <a:t>vestor </a:t>
            </a:r>
            <a:r>
              <a:rPr lang="sv-SE" sz="2100" dirty="0"/>
              <a:t>dengan hak pengambilan</a:t>
            </a:r>
            <a:r>
              <a:rPr lang="id-ID" sz="2100" dirty="0"/>
              <a:t> keputusan menentukan apakah </a:t>
            </a:r>
            <a:r>
              <a:rPr lang="id-ID" sz="2100" i="1" dirty="0"/>
              <a:t>investor </a:t>
            </a:r>
            <a:r>
              <a:rPr lang="id-ID" sz="2100" dirty="0"/>
              <a:t>bertindak sebagai prinsipal atau agen. </a:t>
            </a:r>
            <a:r>
              <a:rPr lang="id-ID" sz="2100" i="1" dirty="0"/>
              <a:t>Investor </a:t>
            </a:r>
            <a:r>
              <a:rPr lang="id-ID" sz="2100" dirty="0"/>
              <a:t>yang bertindak sebagai </a:t>
            </a:r>
            <a:r>
              <a:rPr lang="id-ID" sz="2100" dirty="0">
                <a:solidFill>
                  <a:srgbClr val="C00000"/>
                </a:solidFill>
              </a:rPr>
              <a:t>agen</a:t>
            </a:r>
            <a:r>
              <a:rPr lang="id-ID" sz="2100" dirty="0"/>
              <a:t>, sesuai dengan paragraf PP58-PP72, </a:t>
            </a:r>
            <a:r>
              <a:rPr lang="id-ID" sz="2100" dirty="0">
                <a:solidFill>
                  <a:srgbClr val="C00000"/>
                </a:solidFill>
              </a:rPr>
              <a:t>tidak mengendalikan </a:t>
            </a:r>
            <a:r>
              <a:rPr lang="id-ID" sz="2100" i="1" dirty="0">
                <a:solidFill>
                  <a:srgbClr val="C00000"/>
                </a:solidFill>
              </a:rPr>
              <a:t>investee </a:t>
            </a:r>
            <a:r>
              <a:rPr lang="id-ID" sz="2100" dirty="0">
                <a:solidFill>
                  <a:srgbClr val="C00000"/>
                </a:solidFill>
              </a:rPr>
              <a:t>ketika </a:t>
            </a:r>
            <a:r>
              <a:rPr lang="id-ID" sz="2100" i="1" dirty="0">
                <a:solidFill>
                  <a:srgbClr val="C00000"/>
                </a:solidFill>
              </a:rPr>
              <a:t>investor </a:t>
            </a:r>
            <a:r>
              <a:rPr lang="id-ID" sz="2100" dirty="0"/>
              <a:t>tersebut melaksanakan hak pengambilan keputusan yang didelegasikan kepada </a:t>
            </a:r>
            <a:r>
              <a:rPr lang="id-ID" sz="2100" i="1" dirty="0"/>
              <a:t>investor </a:t>
            </a:r>
            <a:r>
              <a:rPr lang="id-ID" sz="2100" dirty="0"/>
              <a:t>tersebut.</a:t>
            </a:r>
            <a:endParaRPr lang="id-ID" sz="2100" dirty="0">
              <a:solidFill>
                <a:schemeClr val="tx2"/>
              </a:solidFill>
              <a:sym typeface="Wingdings" pitchFamily="2" charset="2"/>
            </a:endParaRPr>
          </a:p>
        </p:txBody>
      </p:sp>
      <p:sp>
        <p:nvSpPr>
          <p:cNvPr id="4" name="Slide Number Placeholder 2">
            <a:extLst>
              <a:ext uri="{FF2B5EF4-FFF2-40B4-BE49-F238E27FC236}">
                <a16:creationId xmlns:a16="http://schemas.microsoft.com/office/drawing/2014/main" id="{B137EC7B-D6CA-43F5-8E84-ABA1151F3A3C}"/>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18</a:t>
            </a:fld>
            <a:endParaRPr lang="en-US" sz="1600" b="1" dirty="0"/>
          </a:p>
        </p:txBody>
      </p:sp>
    </p:spTree>
    <p:extLst>
      <p:ext uri="{BB962C8B-B14F-4D97-AF65-F5344CB8AC3E}">
        <p14:creationId xmlns:p14="http://schemas.microsoft.com/office/powerpoint/2010/main" val="671725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210521" y="2799561"/>
            <a:ext cx="4036694" cy="1573548"/>
          </a:xfrm>
        </p:spPr>
        <p:txBody>
          <a:bodyPr wrap="square" anchor="b">
            <a:normAutofit/>
          </a:bodyPr>
          <a:lstStyle/>
          <a:p>
            <a:pPr eaLnBrk="1" hangingPunct="1"/>
            <a:r>
              <a:rPr lang="id-ID"/>
              <a:t>Kekuasaan dan Imbal hasil</a:t>
            </a:r>
            <a:endParaRPr lang="en-US"/>
          </a:p>
        </p:txBody>
      </p:sp>
      <p:sp>
        <p:nvSpPr>
          <p:cNvPr id="41987" name="Rectangle 3"/>
          <p:cNvSpPr>
            <a:spLocks noGrp="1" noChangeArrowheads="1"/>
          </p:cNvSpPr>
          <p:nvPr>
            <p:ph sz="quarter" idx="10"/>
          </p:nvPr>
        </p:nvSpPr>
        <p:spPr>
          <a:xfrm>
            <a:off x="5334000" y="600667"/>
            <a:ext cx="6477000" cy="5795433"/>
          </a:xfrm>
        </p:spPr>
        <p:txBody>
          <a:bodyPr>
            <a:normAutofit/>
          </a:bodyPr>
          <a:lstStyle/>
          <a:p>
            <a:pPr>
              <a:spcAft>
                <a:spcPts val="600"/>
              </a:spcAft>
            </a:pPr>
            <a:r>
              <a:rPr lang="en-US" sz="2100" dirty="0" err="1"/>
              <a:t>Kekuasaan</a:t>
            </a:r>
            <a:r>
              <a:rPr lang="en-US" sz="2100" dirty="0"/>
              <a:t> </a:t>
            </a:r>
            <a:r>
              <a:rPr lang="en-US" sz="2100" dirty="0" err="1"/>
              <a:t>dapat</a:t>
            </a:r>
            <a:r>
              <a:rPr lang="en-US" sz="2100" dirty="0"/>
              <a:t> </a:t>
            </a:r>
            <a:r>
              <a:rPr lang="en-US" sz="2100" dirty="0" err="1"/>
              <a:t>dilaksanakan</a:t>
            </a:r>
            <a:r>
              <a:rPr lang="en-US" sz="2100" dirty="0"/>
              <a:t> </a:t>
            </a:r>
            <a:r>
              <a:rPr lang="en-US" sz="2100" dirty="0" err="1"/>
              <a:t>sendiri</a:t>
            </a:r>
            <a:r>
              <a:rPr lang="en-US" sz="2100" dirty="0"/>
              <a:t> </a:t>
            </a:r>
          </a:p>
          <a:p>
            <a:pPr>
              <a:spcAft>
                <a:spcPts val="600"/>
              </a:spcAft>
            </a:pPr>
            <a:r>
              <a:rPr lang="en-US" sz="2100" dirty="0" err="1"/>
              <a:t>Kekuasaan</a:t>
            </a:r>
            <a:r>
              <a:rPr lang="en-US" sz="2100" dirty="0"/>
              <a:t> </a:t>
            </a:r>
            <a:r>
              <a:rPr lang="en-US" sz="2100" dirty="0" err="1"/>
              <a:t>dapat</a:t>
            </a:r>
            <a:r>
              <a:rPr lang="en-US" sz="2100" dirty="0"/>
              <a:t> </a:t>
            </a:r>
            <a:r>
              <a:rPr lang="en-US" sz="2100" dirty="0" err="1"/>
              <a:t>didelegasikan</a:t>
            </a:r>
            <a:r>
              <a:rPr lang="en-US" sz="2100" dirty="0"/>
              <a:t> pada </a:t>
            </a:r>
            <a:r>
              <a:rPr lang="en-US" sz="2100" dirty="0" err="1"/>
              <a:t>pihak</a:t>
            </a:r>
            <a:r>
              <a:rPr lang="en-US" sz="2100" dirty="0"/>
              <a:t> lain [</a:t>
            </a:r>
            <a:r>
              <a:rPr lang="en-US" sz="2100" dirty="0" err="1"/>
              <a:t>wewenang</a:t>
            </a:r>
            <a:r>
              <a:rPr lang="en-US" sz="2100" dirty="0"/>
              <a:t> </a:t>
            </a:r>
            <a:r>
              <a:rPr lang="en-US" sz="2100" dirty="0" err="1"/>
              <a:t>pengambilan</a:t>
            </a:r>
            <a:r>
              <a:rPr lang="en-US" sz="2100" dirty="0"/>
              <a:t> </a:t>
            </a:r>
            <a:r>
              <a:rPr lang="en-US" sz="2100" dirty="0" err="1"/>
              <a:t>keputusan</a:t>
            </a:r>
            <a:r>
              <a:rPr lang="en-US" sz="2100" dirty="0"/>
              <a:t>]–</a:t>
            </a:r>
            <a:r>
              <a:rPr lang="en-US" sz="2100" dirty="0" err="1"/>
              <a:t>agen</a:t>
            </a:r>
            <a:r>
              <a:rPr lang="en-US" sz="2100" dirty="0"/>
              <a:t> dan </a:t>
            </a:r>
            <a:r>
              <a:rPr lang="en-US" sz="2100" dirty="0" err="1"/>
              <a:t>prinsipal</a:t>
            </a:r>
            <a:endParaRPr lang="en-US" sz="2100" dirty="0"/>
          </a:p>
          <a:p>
            <a:pPr lvl="1">
              <a:spcAft>
                <a:spcPts val="600"/>
              </a:spcAft>
            </a:pPr>
            <a:r>
              <a:rPr lang="en-US" sz="2100" dirty="0"/>
              <a:t>Ruang </a:t>
            </a:r>
            <a:r>
              <a:rPr lang="en-US" sz="2100" dirty="0" err="1"/>
              <a:t>lingkup</a:t>
            </a:r>
            <a:r>
              <a:rPr lang="en-US" sz="2100" dirty="0"/>
              <a:t> </a:t>
            </a:r>
            <a:r>
              <a:rPr lang="en-US" sz="2100" dirty="0" err="1"/>
              <a:t>pengambilan</a:t>
            </a:r>
            <a:r>
              <a:rPr lang="en-US" sz="2100" dirty="0"/>
              <a:t> </a:t>
            </a:r>
            <a:r>
              <a:rPr lang="en-US" sz="2100" dirty="0" err="1"/>
              <a:t>keputusan</a:t>
            </a:r>
            <a:endParaRPr lang="en-US" sz="2100" dirty="0"/>
          </a:p>
          <a:p>
            <a:pPr lvl="1">
              <a:spcAft>
                <a:spcPts val="600"/>
              </a:spcAft>
            </a:pPr>
            <a:r>
              <a:rPr lang="en-US" sz="2100" dirty="0" err="1"/>
              <a:t>Hak</a:t>
            </a:r>
            <a:r>
              <a:rPr lang="en-US" sz="2100" dirty="0"/>
              <a:t> </a:t>
            </a:r>
            <a:r>
              <a:rPr lang="en-US" sz="2100" dirty="0" err="1"/>
              <a:t>pihak</a:t>
            </a:r>
            <a:r>
              <a:rPr lang="en-US" sz="2100" dirty="0"/>
              <a:t> lain (</a:t>
            </a:r>
            <a:r>
              <a:rPr lang="en-US" sz="2100" dirty="0" err="1"/>
              <a:t>misal</a:t>
            </a:r>
            <a:r>
              <a:rPr lang="en-US" sz="2100" dirty="0"/>
              <a:t> </a:t>
            </a:r>
            <a:r>
              <a:rPr lang="en-US" sz="2100" dirty="0" err="1"/>
              <a:t>hak</a:t>
            </a:r>
            <a:r>
              <a:rPr lang="en-US" sz="2100" dirty="0"/>
              <a:t> </a:t>
            </a:r>
            <a:r>
              <a:rPr lang="en-US" sz="2100" dirty="0" err="1"/>
              <a:t>pencabutan</a:t>
            </a:r>
            <a:r>
              <a:rPr lang="en-US" sz="2100" dirty="0"/>
              <a:t> </a:t>
            </a:r>
            <a:r>
              <a:rPr lang="en-US" sz="2100" dirty="0" err="1"/>
              <a:t>atau</a:t>
            </a:r>
            <a:r>
              <a:rPr lang="en-US" sz="2100" dirty="0"/>
              <a:t> </a:t>
            </a:r>
            <a:r>
              <a:rPr lang="en-US" sz="2100" dirty="0" err="1"/>
              <a:t>membebas-tugaskan</a:t>
            </a:r>
            <a:r>
              <a:rPr lang="en-US" sz="2100" dirty="0"/>
              <a:t> </a:t>
            </a:r>
            <a:r>
              <a:rPr lang="en-US" sz="2100" dirty="0" err="1"/>
              <a:t>pengambil</a:t>
            </a:r>
            <a:r>
              <a:rPr lang="en-US" sz="2100" dirty="0"/>
              <a:t> </a:t>
            </a:r>
            <a:r>
              <a:rPr lang="en-US" sz="2100" dirty="0" err="1"/>
              <a:t>keputusan</a:t>
            </a:r>
            <a:r>
              <a:rPr lang="en-US" sz="2100" dirty="0"/>
              <a:t> </a:t>
            </a:r>
            <a:r>
              <a:rPr lang="en-US" sz="2100" dirty="0" err="1"/>
              <a:t>tanpa</a:t>
            </a:r>
            <a:r>
              <a:rPr lang="en-US" sz="2100" dirty="0"/>
              <a:t> </a:t>
            </a:r>
            <a:r>
              <a:rPr lang="en-US" sz="2100" dirty="0" err="1"/>
              <a:t>sebab</a:t>
            </a:r>
            <a:r>
              <a:rPr lang="en-US" sz="2100" dirty="0"/>
              <a:t>, dan </a:t>
            </a:r>
            <a:r>
              <a:rPr lang="en-US" sz="2100" dirty="0" err="1"/>
              <a:t>pembatasan</a:t>
            </a:r>
            <a:r>
              <a:rPr lang="en-US" sz="2100" dirty="0"/>
              <a:t> </a:t>
            </a:r>
            <a:r>
              <a:rPr lang="en-US" sz="2100" dirty="0" err="1"/>
              <a:t>diskresi</a:t>
            </a:r>
            <a:r>
              <a:rPr lang="en-US" sz="2100" dirty="0"/>
              <a:t> </a:t>
            </a:r>
            <a:r>
              <a:rPr lang="en-US" sz="2100" dirty="0" err="1"/>
              <a:t>pengambil</a:t>
            </a:r>
            <a:r>
              <a:rPr lang="en-US" sz="2100" dirty="0"/>
              <a:t> </a:t>
            </a:r>
            <a:r>
              <a:rPr lang="en-US" sz="2100" dirty="0" err="1"/>
              <a:t>keputusan</a:t>
            </a:r>
            <a:r>
              <a:rPr lang="en-US" sz="2100" dirty="0"/>
              <a:t>)</a:t>
            </a:r>
          </a:p>
          <a:p>
            <a:pPr lvl="1">
              <a:spcAft>
                <a:spcPts val="600"/>
              </a:spcAft>
            </a:pPr>
            <a:r>
              <a:rPr lang="en-US" sz="2100" dirty="0" err="1"/>
              <a:t>Renumerasi</a:t>
            </a:r>
            <a:r>
              <a:rPr lang="en-US" sz="2100" dirty="0"/>
              <a:t> (</a:t>
            </a:r>
            <a:r>
              <a:rPr lang="en-US" sz="2100" dirty="0" err="1"/>
              <a:t>sepadan</a:t>
            </a:r>
            <a:r>
              <a:rPr lang="en-US" sz="2100" dirty="0"/>
              <a:t> dg </a:t>
            </a:r>
            <a:r>
              <a:rPr lang="en-US" sz="2100" dirty="0" err="1"/>
              <a:t>jasa</a:t>
            </a:r>
            <a:r>
              <a:rPr lang="en-US" sz="2100" dirty="0"/>
              <a:t> yang </a:t>
            </a:r>
            <a:r>
              <a:rPr lang="en-US" sz="2100" dirty="0" err="1"/>
              <a:t>diberikan</a:t>
            </a:r>
            <a:r>
              <a:rPr lang="en-US" sz="2100" dirty="0"/>
              <a:t> dan </a:t>
            </a:r>
            <a:r>
              <a:rPr lang="en-US" sz="2100" dirty="0" err="1"/>
              <a:t>perjanjian</a:t>
            </a:r>
            <a:r>
              <a:rPr lang="en-US" sz="2100" dirty="0"/>
              <a:t> </a:t>
            </a:r>
            <a:r>
              <a:rPr lang="en-US" sz="2100" dirty="0" err="1"/>
              <a:t>renumerasi</a:t>
            </a:r>
            <a:r>
              <a:rPr lang="en-US" sz="2100" dirty="0"/>
              <a:t> </a:t>
            </a:r>
            <a:r>
              <a:rPr lang="en-US" sz="2100" dirty="0" err="1"/>
              <a:t>persyaratan</a:t>
            </a:r>
            <a:r>
              <a:rPr lang="en-US" sz="2100" dirty="0"/>
              <a:t> </a:t>
            </a:r>
            <a:r>
              <a:rPr lang="en-US" sz="2100" dirty="0" err="1"/>
              <a:t>utk</a:t>
            </a:r>
            <a:r>
              <a:rPr lang="en-US" sz="2100" dirty="0"/>
              <a:t> </a:t>
            </a:r>
            <a:r>
              <a:rPr lang="en-US" sz="2100" dirty="0" err="1"/>
              <a:t>jasa</a:t>
            </a:r>
            <a:r>
              <a:rPr lang="en-US" sz="2100" dirty="0"/>
              <a:t> </a:t>
            </a:r>
            <a:r>
              <a:rPr lang="en-US" sz="2100" dirty="0" err="1"/>
              <a:t>serupa</a:t>
            </a:r>
            <a:r>
              <a:rPr lang="en-US" sz="2100" dirty="0"/>
              <a:t>)</a:t>
            </a:r>
          </a:p>
          <a:p>
            <a:pPr lvl="1">
              <a:spcAft>
                <a:spcPts val="600"/>
              </a:spcAft>
            </a:pPr>
            <a:r>
              <a:rPr lang="en-US" sz="2100" dirty="0" err="1"/>
              <a:t>Eksposur</a:t>
            </a:r>
            <a:r>
              <a:rPr lang="en-US" sz="2100" dirty="0"/>
              <a:t> </a:t>
            </a:r>
            <a:r>
              <a:rPr lang="en-US" sz="2100" dirty="0" err="1"/>
              <a:t>variabilitas</a:t>
            </a:r>
            <a:r>
              <a:rPr lang="en-US" sz="2100" dirty="0"/>
              <a:t> </a:t>
            </a:r>
            <a:r>
              <a:rPr lang="en-US" sz="2100" dirty="0" err="1"/>
              <a:t>imbal</a:t>
            </a:r>
            <a:r>
              <a:rPr lang="en-US" sz="2100" dirty="0"/>
              <a:t> </a:t>
            </a:r>
            <a:r>
              <a:rPr lang="en-US" sz="2100" dirty="0" err="1"/>
              <a:t>hasil</a:t>
            </a:r>
            <a:r>
              <a:rPr lang="en-US" sz="2100" dirty="0"/>
              <a:t> </a:t>
            </a:r>
            <a:r>
              <a:rPr lang="en-US" sz="2100" dirty="0" err="1"/>
              <a:t>dari</a:t>
            </a:r>
            <a:r>
              <a:rPr lang="en-US" sz="2100" dirty="0"/>
              <a:t> </a:t>
            </a:r>
            <a:r>
              <a:rPr lang="en-US" sz="2100" dirty="0" err="1"/>
              <a:t>kepentingan</a:t>
            </a:r>
            <a:r>
              <a:rPr lang="en-US" sz="2100" dirty="0"/>
              <a:t>/interest lain (</a:t>
            </a:r>
            <a:r>
              <a:rPr lang="en-US" sz="2100" dirty="0" err="1"/>
              <a:t>ketika</a:t>
            </a:r>
            <a:r>
              <a:rPr lang="en-US" sz="2100" dirty="0"/>
              <a:t> </a:t>
            </a:r>
            <a:r>
              <a:rPr lang="en-US" sz="2100" dirty="0" err="1"/>
              <a:t>memiliki</a:t>
            </a:r>
            <a:r>
              <a:rPr lang="en-US" sz="2100" dirty="0"/>
              <a:t> </a:t>
            </a:r>
            <a:r>
              <a:rPr lang="en-US" sz="2100" dirty="0" err="1"/>
              <a:t>kepentingan</a:t>
            </a:r>
            <a:r>
              <a:rPr lang="en-US" sz="2100" dirty="0"/>
              <a:t>/interest pada investee </a:t>
            </a:r>
            <a:r>
              <a:rPr lang="en-US" sz="2100" dirty="0" err="1"/>
              <a:t>apakah</a:t>
            </a:r>
            <a:r>
              <a:rPr lang="en-US" sz="2100" dirty="0"/>
              <a:t> </a:t>
            </a:r>
            <a:r>
              <a:rPr lang="en-US" sz="2100" dirty="0" err="1"/>
              <a:t>eksposurnya</a:t>
            </a:r>
            <a:r>
              <a:rPr lang="en-US" sz="2100" dirty="0"/>
              <a:t> </a:t>
            </a:r>
            <a:r>
              <a:rPr lang="en-US" sz="2100" dirty="0" err="1"/>
              <a:t>berbeda</a:t>
            </a:r>
            <a:r>
              <a:rPr lang="en-US" sz="2100" dirty="0"/>
              <a:t> dg investor lain) </a:t>
            </a:r>
          </a:p>
          <a:p>
            <a:pPr lvl="1">
              <a:spcAft>
                <a:spcPts val="600"/>
              </a:spcAft>
            </a:pPr>
            <a:endParaRPr lang="en-US" sz="2100" dirty="0"/>
          </a:p>
        </p:txBody>
      </p:sp>
      <p:sp>
        <p:nvSpPr>
          <p:cNvPr id="4" name="Slide Number Placeholder 2">
            <a:extLst>
              <a:ext uri="{FF2B5EF4-FFF2-40B4-BE49-F238E27FC236}">
                <a16:creationId xmlns:a16="http://schemas.microsoft.com/office/drawing/2014/main" id="{A1D4A01C-CB5B-492A-BD38-C949DC562322}"/>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19</a:t>
            </a:fld>
            <a:endParaRPr lang="en-US" sz="1600" b="1" dirty="0"/>
          </a:p>
        </p:txBody>
      </p:sp>
    </p:spTree>
    <p:extLst>
      <p:ext uri="{BB962C8B-B14F-4D97-AF65-F5344CB8AC3E}">
        <p14:creationId xmlns:p14="http://schemas.microsoft.com/office/powerpoint/2010/main" val="3967927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091800" y="304800"/>
            <a:ext cx="8008400" cy="794400"/>
          </a:xfrm>
        </p:spPr>
        <p:txBody>
          <a:bodyPr>
            <a:noAutofit/>
          </a:bodyPr>
          <a:lstStyle/>
          <a:p>
            <a:pPr eaLnBrk="1" hangingPunct="1"/>
            <a:r>
              <a:rPr lang="en-US" dirty="0" err="1"/>
              <a:t>Aktivitas</a:t>
            </a:r>
            <a:r>
              <a:rPr lang="en-US" dirty="0"/>
              <a:t> </a:t>
            </a:r>
            <a:r>
              <a:rPr lang="en-US" dirty="0" err="1"/>
              <a:t>Relevan</a:t>
            </a:r>
            <a:endParaRPr lang="en-US" dirty="0"/>
          </a:p>
        </p:txBody>
      </p:sp>
      <p:graphicFrame>
        <p:nvGraphicFramePr>
          <p:cNvPr id="2" name="Content Placeholder 1">
            <a:extLst>
              <a:ext uri="{FF2B5EF4-FFF2-40B4-BE49-F238E27FC236}">
                <a16:creationId xmlns:a16="http://schemas.microsoft.com/office/drawing/2014/main" id="{73A1BD68-7D4C-644F-BB02-9718A20EA10B}"/>
              </a:ext>
            </a:extLst>
          </p:cNvPr>
          <p:cNvGraphicFramePr>
            <a:graphicFrameLocks noGrp="1"/>
          </p:cNvGraphicFramePr>
          <p:nvPr>
            <p:ph sz="quarter" idx="10"/>
            <p:extLst>
              <p:ext uri="{D42A27DB-BD31-4B8C-83A1-F6EECF244321}">
                <p14:modId xmlns:p14="http://schemas.microsoft.com/office/powerpoint/2010/main" val="3269341593"/>
              </p:ext>
            </p:extLst>
          </p:nvPr>
        </p:nvGraphicFramePr>
        <p:xfrm>
          <a:off x="1250950" y="1538288"/>
          <a:ext cx="9645650" cy="485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2">
            <a:extLst>
              <a:ext uri="{FF2B5EF4-FFF2-40B4-BE49-F238E27FC236}">
                <a16:creationId xmlns:a16="http://schemas.microsoft.com/office/drawing/2014/main" id="{D0C096DA-A6B7-4B75-9C1B-54480D82FCF9}"/>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20</a:t>
            </a:fld>
            <a:endParaRPr lang="en-US" sz="1600" b="1" dirty="0"/>
          </a:p>
        </p:txBody>
      </p:sp>
    </p:spTree>
    <p:extLst>
      <p:ext uri="{BB962C8B-B14F-4D97-AF65-F5344CB8AC3E}">
        <p14:creationId xmlns:p14="http://schemas.microsoft.com/office/powerpoint/2010/main" val="3374483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Tujuan</a:t>
            </a:r>
            <a:r>
              <a:rPr lang="en-US" dirty="0">
                <a:solidFill>
                  <a:srgbClr val="626964"/>
                </a:solidFill>
              </a:rPr>
              <a:t> </a:t>
            </a:r>
            <a:r>
              <a:rPr lang="en-US" dirty="0" err="1">
                <a:solidFill>
                  <a:srgbClr val="626964"/>
                </a:solidFill>
              </a:rPr>
              <a:t>dan</a:t>
            </a:r>
            <a:r>
              <a:rPr lang="en-US" dirty="0">
                <a:solidFill>
                  <a:srgbClr val="626964"/>
                </a:solidFill>
              </a:rPr>
              <a:t> </a:t>
            </a:r>
            <a:r>
              <a:rPr lang="en-US" dirty="0" err="1">
                <a:solidFill>
                  <a:srgbClr val="626964"/>
                </a:solidFill>
              </a:rPr>
              <a:t>Desain</a:t>
            </a:r>
            <a:r>
              <a:rPr lang="en-US" dirty="0">
                <a:solidFill>
                  <a:srgbClr val="626964"/>
                </a:solidFill>
              </a:rPr>
              <a:t> Investee</a:t>
            </a:r>
          </a:p>
        </p:txBody>
      </p:sp>
      <p:graphicFrame>
        <p:nvGraphicFramePr>
          <p:cNvPr id="5" name="Content Placeholder 4">
            <a:extLst>
              <a:ext uri="{FF2B5EF4-FFF2-40B4-BE49-F238E27FC236}">
                <a16:creationId xmlns:a16="http://schemas.microsoft.com/office/drawing/2014/main" id="{0E91CBD9-4300-D444-85AD-E18A31DB5F9A}"/>
              </a:ext>
            </a:extLst>
          </p:cNvPr>
          <p:cNvGraphicFramePr>
            <a:graphicFrameLocks noGrp="1"/>
          </p:cNvGraphicFramePr>
          <p:nvPr>
            <p:ph sz="quarter" idx="10"/>
            <p:extLst>
              <p:ext uri="{D42A27DB-BD31-4B8C-83A1-F6EECF244321}">
                <p14:modId xmlns:p14="http://schemas.microsoft.com/office/powerpoint/2010/main" val="2811309295"/>
              </p:ext>
            </p:extLst>
          </p:nvPr>
        </p:nvGraphicFramePr>
        <p:xfrm>
          <a:off x="1250950" y="1150091"/>
          <a:ext cx="9645650" cy="485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2781300" y="5621869"/>
            <a:ext cx="6629400" cy="646331"/>
          </a:xfrm>
          <a:prstGeom prst="rect">
            <a:avLst/>
          </a:prstGeom>
          <a:solidFill>
            <a:schemeClr val="bg2">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en-US" sz="1800" dirty="0">
                <a:solidFill>
                  <a:schemeClr val="tx1"/>
                </a:solidFill>
              </a:rPr>
              <a:t>TUJUAN SETIAP INVESTOR, ALASAN KETERLIBATAN INVESTOR DENGAN INVESTEE, DAN BAGAIMANA KETERLIBATAN TERSEBUT</a:t>
            </a:r>
          </a:p>
        </p:txBody>
      </p:sp>
      <p:sp>
        <p:nvSpPr>
          <p:cNvPr id="6" name="Slide Number Placeholder 2">
            <a:extLst>
              <a:ext uri="{FF2B5EF4-FFF2-40B4-BE49-F238E27FC236}">
                <a16:creationId xmlns:a16="http://schemas.microsoft.com/office/drawing/2014/main" id="{FB4AEE2E-4E51-409F-B4A8-9BC68D23A747}"/>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21</a:t>
            </a:fld>
            <a:endParaRPr lang="en-US" sz="1600" b="1" dirty="0"/>
          </a:p>
        </p:txBody>
      </p:sp>
    </p:spTree>
    <p:extLst>
      <p:ext uri="{BB962C8B-B14F-4D97-AF65-F5344CB8AC3E}">
        <p14:creationId xmlns:p14="http://schemas.microsoft.com/office/powerpoint/2010/main" val="2588467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3152380"/>
            <a:ext cx="4036694" cy="1086639"/>
          </a:xfrm>
        </p:spPr>
        <p:txBody>
          <a:bodyPr anchor="ctr">
            <a:noAutofit/>
          </a:bodyPr>
          <a:lstStyle/>
          <a:p>
            <a:pPr eaLnBrk="1" hangingPunct="1"/>
            <a:r>
              <a:rPr lang="en-US" dirty="0" err="1"/>
              <a:t>Hak</a:t>
            </a:r>
            <a:r>
              <a:rPr lang="en-US" dirty="0"/>
              <a:t> </a:t>
            </a:r>
            <a:r>
              <a:rPr lang="en-US" dirty="0" err="1"/>
              <a:t>Saat</a:t>
            </a:r>
            <a:r>
              <a:rPr lang="en-US" dirty="0"/>
              <a:t> </a:t>
            </a:r>
            <a:r>
              <a:rPr lang="en-US" dirty="0" err="1"/>
              <a:t>ini</a:t>
            </a:r>
            <a:endParaRPr lang="en-US" dirty="0"/>
          </a:p>
        </p:txBody>
      </p:sp>
      <p:graphicFrame>
        <p:nvGraphicFramePr>
          <p:cNvPr id="3" name="Diagram 2">
            <a:extLst>
              <a:ext uri="{FF2B5EF4-FFF2-40B4-BE49-F238E27FC236}">
                <a16:creationId xmlns:a16="http://schemas.microsoft.com/office/drawing/2014/main" id="{D2009DA7-44FD-0144-868E-4C2430837B60}"/>
              </a:ext>
            </a:extLst>
          </p:cNvPr>
          <p:cNvGraphicFramePr/>
          <p:nvPr>
            <p:extLst>
              <p:ext uri="{D42A27DB-BD31-4B8C-83A1-F6EECF244321}">
                <p14:modId xmlns:p14="http://schemas.microsoft.com/office/powerpoint/2010/main" val="3185556899"/>
              </p:ext>
            </p:extLst>
          </p:nvPr>
        </p:nvGraphicFramePr>
        <p:xfrm>
          <a:off x="4495800" y="1524000"/>
          <a:ext cx="73152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2">
            <a:extLst>
              <a:ext uri="{FF2B5EF4-FFF2-40B4-BE49-F238E27FC236}">
                <a16:creationId xmlns:a16="http://schemas.microsoft.com/office/drawing/2014/main" id="{6733E504-66DA-4F44-A430-F2DABB34BB3E}"/>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22</a:t>
            </a:fld>
            <a:endParaRPr lang="en-US" sz="1600" b="1" dirty="0"/>
          </a:p>
        </p:txBody>
      </p:sp>
    </p:spTree>
    <p:extLst>
      <p:ext uri="{BB962C8B-B14F-4D97-AF65-F5344CB8AC3E}">
        <p14:creationId xmlns:p14="http://schemas.microsoft.com/office/powerpoint/2010/main" val="1117950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2514600"/>
            <a:ext cx="2996200" cy="1316467"/>
          </a:xfrm>
        </p:spPr>
        <p:txBody>
          <a:bodyPr>
            <a:noAutofit/>
          </a:bodyPr>
          <a:lstStyle/>
          <a:p>
            <a:pPr eaLnBrk="1" hangingPunct="1"/>
            <a:r>
              <a:rPr lang="en-US" sz="4800" b="1" dirty="0" err="1"/>
              <a:t>Hak</a:t>
            </a:r>
            <a:r>
              <a:rPr lang="en-US" sz="4800" b="1" dirty="0"/>
              <a:t> </a:t>
            </a:r>
            <a:r>
              <a:rPr lang="en-US" sz="4800" b="1" dirty="0" err="1"/>
              <a:t>Saat</a:t>
            </a:r>
            <a:r>
              <a:rPr lang="en-US" sz="4800" b="1" dirty="0"/>
              <a:t> </a:t>
            </a:r>
            <a:r>
              <a:rPr lang="en-US" sz="4800" b="1" dirty="0" err="1"/>
              <a:t>ini</a:t>
            </a:r>
            <a:endParaRPr lang="en-US" sz="4800" b="1" dirty="0"/>
          </a:p>
        </p:txBody>
      </p:sp>
      <p:graphicFrame>
        <p:nvGraphicFramePr>
          <p:cNvPr id="2" name="Content Placeholder 1">
            <a:extLst>
              <a:ext uri="{FF2B5EF4-FFF2-40B4-BE49-F238E27FC236}">
                <a16:creationId xmlns:a16="http://schemas.microsoft.com/office/drawing/2014/main" id="{10AA97C0-8D48-4147-8901-4709B8A0180A}"/>
              </a:ext>
            </a:extLst>
          </p:cNvPr>
          <p:cNvGraphicFramePr>
            <a:graphicFrameLocks noGrp="1"/>
          </p:cNvGraphicFramePr>
          <p:nvPr>
            <p:ph type="pic" sz="quarter" idx="10"/>
            <p:extLst>
              <p:ext uri="{D42A27DB-BD31-4B8C-83A1-F6EECF244321}">
                <p14:modId xmlns:p14="http://schemas.microsoft.com/office/powerpoint/2010/main" val="2214696425"/>
              </p:ext>
            </p:extLst>
          </p:nvPr>
        </p:nvGraphicFramePr>
        <p:xfrm>
          <a:off x="3962400" y="249936"/>
          <a:ext cx="8066502" cy="6358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6788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t>Hak</a:t>
            </a:r>
            <a:r>
              <a:rPr lang="en-US" dirty="0"/>
              <a:t> </a:t>
            </a:r>
            <a:r>
              <a:rPr lang="en-US" dirty="0" err="1"/>
              <a:t>Saat</a:t>
            </a:r>
            <a:r>
              <a:rPr lang="en-US" dirty="0"/>
              <a:t> </a:t>
            </a:r>
            <a:r>
              <a:rPr lang="en-US" dirty="0" err="1"/>
              <a:t>ini</a:t>
            </a:r>
            <a:endParaRPr lang="en-US" dirty="0"/>
          </a:p>
        </p:txBody>
      </p:sp>
      <p:graphicFrame>
        <p:nvGraphicFramePr>
          <p:cNvPr id="2" name="Diagram 1">
            <a:extLst>
              <a:ext uri="{FF2B5EF4-FFF2-40B4-BE49-F238E27FC236}">
                <a16:creationId xmlns:a16="http://schemas.microsoft.com/office/drawing/2014/main" id="{2AD49B5E-7C81-FF43-8FC8-794DD3E07938}"/>
              </a:ext>
            </a:extLst>
          </p:cNvPr>
          <p:cNvGraphicFramePr/>
          <p:nvPr>
            <p:extLst>
              <p:ext uri="{D42A27DB-BD31-4B8C-83A1-F6EECF244321}">
                <p14:modId xmlns:p14="http://schemas.microsoft.com/office/powerpoint/2010/main" val="3225329828"/>
              </p:ext>
            </p:extLst>
          </p:nvPr>
        </p:nvGraphicFramePr>
        <p:xfrm>
          <a:off x="0" y="1392341"/>
          <a:ext cx="10297511" cy="5014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2035BAFD-E15E-8F49-9F04-0513C68BAFD1}"/>
              </a:ext>
            </a:extLst>
          </p:cNvPr>
          <p:cNvSpPr txBox="1"/>
          <p:nvPr/>
        </p:nvSpPr>
        <p:spPr>
          <a:xfrm>
            <a:off x="990600" y="3437021"/>
            <a:ext cx="2895600" cy="646331"/>
          </a:xfrm>
          <a:prstGeom prst="rect">
            <a:avLst/>
          </a:prstGeom>
          <a:solidFill>
            <a:schemeClr val="tx1">
              <a:lumMod val="50000"/>
              <a:lumOff val="50000"/>
            </a:schemeClr>
          </a:solidFill>
        </p:spPr>
        <p:txBody>
          <a:bodyPr wrap="square" rtlCol="0">
            <a:spAutoFit/>
          </a:bodyPr>
          <a:lstStyle/>
          <a:p>
            <a:pPr algn="ctr"/>
            <a:r>
              <a:rPr lang="en-US" b="1" dirty="0" err="1"/>
              <a:t>Indikator</a:t>
            </a:r>
            <a:r>
              <a:rPr lang="en-US" b="1" dirty="0"/>
              <a:t> Lain</a:t>
            </a:r>
          </a:p>
        </p:txBody>
      </p:sp>
    </p:spTree>
    <p:extLst>
      <p:ext uri="{BB962C8B-B14F-4D97-AF65-F5344CB8AC3E}">
        <p14:creationId xmlns:p14="http://schemas.microsoft.com/office/powerpoint/2010/main" val="3984582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Hak</a:t>
            </a:r>
            <a:r>
              <a:rPr lang="en-US" dirty="0">
                <a:solidFill>
                  <a:srgbClr val="626964"/>
                </a:solidFill>
              </a:rPr>
              <a:t> </a:t>
            </a:r>
            <a:r>
              <a:rPr lang="en-US" dirty="0" err="1">
                <a:solidFill>
                  <a:srgbClr val="626964"/>
                </a:solidFill>
              </a:rPr>
              <a:t>Saat</a:t>
            </a:r>
            <a:r>
              <a:rPr lang="en-US" dirty="0">
                <a:solidFill>
                  <a:srgbClr val="626964"/>
                </a:solidFill>
              </a:rPr>
              <a:t> </a:t>
            </a:r>
            <a:r>
              <a:rPr lang="en-US" dirty="0" err="1">
                <a:solidFill>
                  <a:srgbClr val="626964"/>
                </a:solidFill>
              </a:rPr>
              <a:t>ini</a:t>
            </a:r>
            <a:endParaRPr lang="en-US" dirty="0">
              <a:solidFill>
                <a:srgbClr val="626964"/>
              </a:solidFill>
            </a:endParaRPr>
          </a:p>
        </p:txBody>
      </p:sp>
      <p:sp>
        <p:nvSpPr>
          <p:cNvPr id="41987" name="Rectangle 3"/>
          <p:cNvSpPr>
            <a:spLocks noGrp="1" noChangeArrowheads="1"/>
          </p:cNvSpPr>
          <p:nvPr>
            <p:ph sz="quarter" idx="10"/>
          </p:nvPr>
        </p:nvSpPr>
        <p:spPr/>
        <p:txBody>
          <a:bodyPr>
            <a:normAutofit/>
          </a:bodyPr>
          <a:lstStyle/>
          <a:p>
            <a:pPr>
              <a:spcBef>
                <a:spcPts val="1200"/>
              </a:spcBef>
            </a:pPr>
            <a:r>
              <a:rPr lang="en-US" dirty="0"/>
              <a:t>HAK SUBSTANTIF</a:t>
            </a:r>
          </a:p>
          <a:p>
            <a:pPr lvl="1">
              <a:spcBef>
                <a:spcPts val="600"/>
              </a:spcBef>
            </a:pPr>
            <a:r>
              <a:rPr lang="en-US" dirty="0" err="1"/>
              <a:t>Kemampuan</a:t>
            </a:r>
            <a:r>
              <a:rPr lang="en-US" dirty="0"/>
              <a:t> </a:t>
            </a:r>
            <a:r>
              <a:rPr lang="en-US" dirty="0" err="1"/>
              <a:t>praktis</a:t>
            </a:r>
            <a:r>
              <a:rPr lang="en-US" dirty="0"/>
              <a:t> </a:t>
            </a:r>
            <a:r>
              <a:rPr lang="en-US" dirty="0" err="1"/>
              <a:t>untuk</a:t>
            </a:r>
            <a:r>
              <a:rPr lang="en-US" dirty="0"/>
              <a:t> </a:t>
            </a:r>
            <a:r>
              <a:rPr lang="en-US" dirty="0" err="1"/>
              <a:t>melaksanakan</a:t>
            </a:r>
            <a:r>
              <a:rPr lang="en-US" dirty="0"/>
              <a:t> </a:t>
            </a:r>
            <a:r>
              <a:rPr lang="en-US" dirty="0" err="1"/>
              <a:t>hak</a:t>
            </a:r>
            <a:r>
              <a:rPr lang="en-US" dirty="0"/>
              <a:t> </a:t>
            </a:r>
            <a:r>
              <a:rPr lang="en-US" dirty="0" err="1"/>
              <a:t>tersebut</a:t>
            </a:r>
            <a:r>
              <a:rPr lang="en-US" dirty="0"/>
              <a:t>.</a:t>
            </a:r>
          </a:p>
          <a:p>
            <a:pPr lvl="1">
              <a:spcBef>
                <a:spcPts val="600"/>
              </a:spcBef>
            </a:pPr>
            <a:r>
              <a:rPr lang="en-US" dirty="0" err="1"/>
              <a:t>Terdapat</a:t>
            </a:r>
            <a:r>
              <a:rPr lang="en-US" dirty="0"/>
              <a:t> </a:t>
            </a:r>
            <a:r>
              <a:rPr lang="en-US" dirty="0" err="1"/>
              <a:t>hambatan</a:t>
            </a:r>
            <a:r>
              <a:rPr lang="en-US" dirty="0"/>
              <a:t> (</a:t>
            </a:r>
            <a:r>
              <a:rPr lang="en-US" dirty="0" err="1"/>
              <a:t>ekonomi</a:t>
            </a:r>
            <a:r>
              <a:rPr lang="en-US" dirty="0"/>
              <a:t> </a:t>
            </a:r>
            <a:r>
              <a:rPr lang="en-US" dirty="0" err="1"/>
              <a:t>dan</a:t>
            </a:r>
            <a:r>
              <a:rPr lang="en-US" dirty="0"/>
              <a:t> lain)? </a:t>
            </a:r>
            <a:r>
              <a:rPr lang="en-US" dirty="0" err="1"/>
              <a:t>Misal</a:t>
            </a:r>
            <a:r>
              <a:rPr lang="en-US" dirty="0"/>
              <a:t> </a:t>
            </a:r>
            <a:r>
              <a:rPr lang="en-US" dirty="0" err="1"/>
              <a:t>insentif</a:t>
            </a:r>
            <a:r>
              <a:rPr lang="en-US" dirty="0"/>
              <a:t> </a:t>
            </a:r>
            <a:r>
              <a:rPr lang="en-US" dirty="0" err="1"/>
              <a:t>keuangan</a:t>
            </a:r>
            <a:r>
              <a:rPr lang="en-US" dirty="0"/>
              <a:t> </a:t>
            </a:r>
            <a:r>
              <a:rPr lang="en-US" dirty="0" err="1"/>
              <a:t>atau</a:t>
            </a:r>
            <a:r>
              <a:rPr lang="en-US" dirty="0"/>
              <a:t> </a:t>
            </a:r>
            <a:r>
              <a:rPr lang="en-US" dirty="0" err="1"/>
              <a:t>penalti</a:t>
            </a:r>
            <a:r>
              <a:rPr lang="en-US" dirty="0"/>
              <a:t>, </a:t>
            </a:r>
            <a:r>
              <a:rPr lang="en-US" dirty="0" err="1"/>
              <a:t>ketentuan</a:t>
            </a:r>
            <a:r>
              <a:rPr lang="en-US" dirty="0"/>
              <a:t> </a:t>
            </a:r>
            <a:r>
              <a:rPr lang="en-US" dirty="0" err="1"/>
              <a:t>hukum</a:t>
            </a:r>
            <a:r>
              <a:rPr lang="en-US" dirty="0"/>
              <a:t> </a:t>
            </a:r>
            <a:r>
              <a:rPr lang="en-US" dirty="0" err="1"/>
              <a:t>atau</a:t>
            </a:r>
            <a:r>
              <a:rPr lang="en-US" dirty="0"/>
              <a:t> </a:t>
            </a:r>
            <a:r>
              <a:rPr lang="en-US" dirty="0" err="1"/>
              <a:t>regulasi,dsb</a:t>
            </a:r>
            <a:endParaRPr lang="en-US" dirty="0"/>
          </a:p>
          <a:p>
            <a:pPr lvl="1">
              <a:spcBef>
                <a:spcPts val="600"/>
              </a:spcBef>
            </a:pPr>
            <a:r>
              <a:rPr lang="en-US" dirty="0" err="1"/>
              <a:t>Ketika</a:t>
            </a:r>
            <a:r>
              <a:rPr lang="en-US" dirty="0"/>
              <a:t> </a:t>
            </a:r>
            <a:r>
              <a:rPr lang="en-US" dirty="0" err="1"/>
              <a:t>perlu</a:t>
            </a:r>
            <a:r>
              <a:rPr lang="en-US" dirty="0"/>
              <a:t> </a:t>
            </a:r>
            <a:r>
              <a:rPr lang="en-US" dirty="0" err="1"/>
              <a:t>persetujuan</a:t>
            </a:r>
            <a:r>
              <a:rPr lang="en-US" dirty="0"/>
              <a:t> </a:t>
            </a:r>
            <a:r>
              <a:rPr lang="en-US" dirty="0" err="1"/>
              <a:t>pihak</a:t>
            </a:r>
            <a:r>
              <a:rPr lang="en-US" dirty="0"/>
              <a:t> lain, </a:t>
            </a:r>
            <a:r>
              <a:rPr lang="en-US" dirty="0" err="1"/>
              <a:t>terdapat</a:t>
            </a:r>
            <a:r>
              <a:rPr lang="en-US" dirty="0"/>
              <a:t> </a:t>
            </a:r>
            <a:r>
              <a:rPr lang="en-US" dirty="0" err="1"/>
              <a:t>mekanisme</a:t>
            </a:r>
            <a:r>
              <a:rPr lang="en-US" dirty="0"/>
              <a:t> </a:t>
            </a:r>
            <a:r>
              <a:rPr lang="en-US" dirty="0" err="1"/>
              <a:t>untuk</a:t>
            </a:r>
            <a:r>
              <a:rPr lang="en-US" dirty="0"/>
              <a:t> </a:t>
            </a:r>
            <a:r>
              <a:rPr lang="en-US" dirty="0" err="1"/>
              <a:t>melaksanakan</a:t>
            </a:r>
            <a:r>
              <a:rPr lang="en-US" dirty="0"/>
              <a:t> </a:t>
            </a:r>
            <a:r>
              <a:rPr lang="en-US" dirty="0" err="1"/>
              <a:t>hak</a:t>
            </a:r>
            <a:r>
              <a:rPr lang="en-US" dirty="0"/>
              <a:t> </a:t>
            </a:r>
            <a:r>
              <a:rPr lang="en-US" dirty="0" err="1"/>
              <a:t>secara</a:t>
            </a:r>
            <a:r>
              <a:rPr lang="en-US" dirty="0"/>
              <a:t> </a:t>
            </a:r>
            <a:r>
              <a:rPr lang="en-US" dirty="0" err="1"/>
              <a:t>kolektif</a:t>
            </a:r>
            <a:r>
              <a:rPr lang="en-US" dirty="0"/>
              <a:t>?</a:t>
            </a:r>
          </a:p>
          <a:p>
            <a:pPr lvl="1">
              <a:spcBef>
                <a:spcPts val="600"/>
              </a:spcBef>
            </a:pPr>
            <a:r>
              <a:rPr lang="en-US" dirty="0"/>
              <a:t>Para </a:t>
            </a:r>
            <a:r>
              <a:rPr lang="en-US" dirty="0" err="1"/>
              <a:t>pihak</a:t>
            </a:r>
            <a:r>
              <a:rPr lang="en-US" dirty="0"/>
              <a:t> </a:t>
            </a:r>
            <a:r>
              <a:rPr lang="en-US" dirty="0" err="1"/>
              <a:t>yg</a:t>
            </a:r>
            <a:r>
              <a:rPr lang="en-US" dirty="0"/>
              <a:t> </a:t>
            </a:r>
            <a:r>
              <a:rPr lang="en-US" dirty="0" err="1"/>
              <a:t>memiliki</a:t>
            </a:r>
            <a:r>
              <a:rPr lang="en-US" dirty="0"/>
              <a:t> </a:t>
            </a:r>
            <a:r>
              <a:rPr lang="en-US" dirty="0" err="1"/>
              <a:t>hak</a:t>
            </a:r>
            <a:r>
              <a:rPr lang="en-US" dirty="0"/>
              <a:t> </a:t>
            </a:r>
            <a:r>
              <a:rPr lang="en-US" dirty="0" err="1"/>
              <a:t>akan</a:t>
            </a:r>
            <a:r>
              <a:rPr lang="en-US" dirty="0"/>
              <a:t> </a:t>
            </a:r>
            <a:r>
              <a:rPr lang="en-US" dirty="0" err="1"/>
              <a:t>memperoleh</a:t>
            </a:r>
            <a:r>
              <a:rPr lang="en-US" dirty="0"/>
              <a:t> </a:t>
            </a:r>
            <a:r>
              <a:rPr lang="en-US" dirty="0" err="1"/>
              <a:t>manfaat</a:t>
            </a:r>
            <a:r>
              <a:rPr lang="en-US" dirty="0"/>
              <a:t> </a:t>
            </a:r>
            <a:r>
              <a:rPr lang="en-US" dirty="0" err="1"/>
              <a:t>dari</a:t>
            </a:r>
            <a:r>
              <a:rPr lang="en-US" dirty="0"/>
              <a:t> </a:t>
            </a:r>
            <a:r>
              <a:rPr lang="en-US" dirty="0" err="1"/>
              <a:t>hak</a:t>
            </a:r>
            <a:r>
              <a:rPr lang="en-US" dirty="0"/>
              <a:t> </a:t>
            </a:r>
            <a:r>
              <a:rPr lang="en-US" dirty="0" err="1"/>
              <a:t>tsb</a:t>
            </a:r>
            <a:r>
              <a:rPr lang="en-US" dirty="0"/>
              <a:t>?</a:t>
            </a:r>
          </a:p>
          <a:p>
            <a:pPr>
              <a:spcBef>
                <a:spcPts val="1200"/>
              </a:spcBef>
            </a:pPr>
            <a:r>
              <a:rPr lang="en-US" dirty="0" err="1"/>
              <a:t>Hak</a:t>
            </a:r>
            <a:r>
              <a:rPr lang="en-US" dirty="0"/>
              <a:t> </a:t>
            </a:r>
            <a:r>
              <a:rPr lang="en-US" dirty="0" err="1"/>
              <a:t>substantif</a:t>
            </a:r>
            <a:r>
              <a:rPr lang="en-US" dirty="0"/>
              <a:t> </a:t>
            </a:r>
            <a:r>
              <a:rPr lang="en-US" dirty="0" err="1"/>
              <a:t>jika</a:t>
            </a:r>
            <a:r>
              <a:rPr lang="en-US" dirty="0"/>
              <a:t> </a:t>
            </a:r>
            <a:r>
              <a:rPr lang="en-US" dirty="0" err="1"/>
              <a:t>dapat</a:t>
            </a:r>
            <a:r>
              <a:rPr lang="en-US" dirty="0"/>
              <a:t> </a:t>
            </a:r>
            <a:r>
              <a:rPr lang="en-US" dirty="0" err="1"/>
              <a:t>dilaksanakan</a:t>
            </a:r>
            <a:r>
              <a:rPr lang="en-US" dirty="0"/>
              <a:t> </a:t>
            </a:r>
            <a:r>
              <a:rPr lang="en-US" dirty="0" err="1"/>
              <a:t>ketika</a:t>
            </a:r>
            <a:r>
              <a:rPr lang="en-US" dirty="0"/>
              <a:t> </a:t>
            </a:r>
            <a:r>
              <a:rPr lang="en-US" dirty="0" err="1"/>
              <a:t>perlu</a:t>
            </a:r>
            <a:r>
              <a:rPr lang="en-US" dirty="0"/>
              <a:t> </a:t>
            </a:r>
            <a:r>
              <a:rPr lang="en-US" dirty="0" err="1"/>
              <a:t>dibuat</a:t>
            </a:r>
            <a:r>
              <a:rPr lang="en-US" dirty="0"/>
              <a:t> </a:t>
            </a:r>
            <a:r>
              <a:rPr lang="en-US" dirty="0" err="1"/>
              <a:t>keputusan</a:t>
            </a:r>
            <a:r>
              <a:rPr lang="en-US" dirty="0"/>
              <a:t> </a:t>
            </a:r>
            <a:r>
              <a:rPr lang="en-US" dirty="0" err="1"/>
              <a:t>arah</a:t>
            </a:r>
            <a:r>
              <a:rPr lang="en-US" dirty="0"/>
              <a:t> </a:t>
            </a:r>
            <a:r>
              <a:rPr lang="en-US" dirty="0" err="1"/>
              <a:t>aktivitas</a:t>
            </a:r>
            <a:r>
              <a:rPr lang="en-US" dirty="0"/>
              <a:t> </a:t>
            </a:r>
            <a:r>
              <a:rPr lang="en-US" dirty="0" err="1"/>
              <a:t>relevan</a:t>
            </a:r>
            <a:endParaRPr lang="en-US" dirty="0"/>
          </a:p>
          <a:p>
            <a:pPr>
              <a:spcBef>
                <a:spcPts val="1200"/>
              </a:spcBef>
            </a:pPr>
            <a:r>
              <a:rPr lang="en-US" dirty="0" err="1"/>
              <a:t>Hak</a:t>
            </a:r>
            <a:r>
              <a:rPr lang="en-US" dirty="0"/>
              <a:t> </a:t>
            </a:r>
            <a:r>
              <a:rPr lang="en-US" dirty="0" err="1"/>
              <a:t>substantif</a:t>
            </a:r>
            <a:r>
              <a:rPr lang="en-US" dirty="0"/>
              <a:t> </a:t>
            </a:r>
            <a:r>
              <a:rPr lang="en-US" dirty="0" err="1"/>
              <a:t>dapat</a:t>
            </a:r>
            <a:r>
              <a:rPr lang="en-US" dirty="0"/>
              <a:t> </a:t>
            </a:r>
            <a:r>
              <a:rPr lang="en-US" dirty="0" err="1"/>
              <a:t>dilaksanakan</a:t>
            </a:r>
            <a:r>
              <a:rPr lang="en-US" dirty="0"/>
              <a:t> </a:t>
            </a:r>
            <a:r>
              <a:rPr lang="en-US" dirty="0" err="1"/>
              <a:t>saat</a:t>
            </a:r>
            <a:r>
              <a:rPr lang="en-US" dirty="0"/>
              <a:t> </a:t>
            </a:r>
            <a:r>
              <a:rPr lang="en-US" dirty="0" err="1"/>
              <a:t>ini</a:t>
            </a:r>
            <a:r>
              <a:rPr lang="en-US" dirty="0"/>
              <a:t> (</a:t>
            </a:r>
            <a:r>
              <a:rPr lang="en-US" dirty="0" err="1"/>
              <a:t>umumnya</a:t>
            </a:r>
            <a:r>
              <a:rPr lang="en-US" dirty="0"/>
              <a:t>) </a:t>
            </a:r>
            <a:r>
              <a:rPr lang="en-US" dirty="0" err="1"/>
              <a:t>atau</a:t>
            </a:r>
            <a:r>
              <a:rPr lang="en-US" dirty="0"/>
              <a:t> </a:t>
            </a:r>
            <a:r>
              <a:rPr lang="en-US" dirty="0" err="1"/>
              <a:t>tidak</a:t>
            </a:r>
            <a:r>
              <a:rPr lang="en-US" dirty="0"/>
              <a:t> </a:t>
            </a:r>
            <a:r>
              <a:rPr lang="en-US" dirty="0" err="1"/>
              <a:t>saat</a:t>
            </a:r>
            <a:r>
              <a:rPr lang="en-US" dirty="0"/>
              <a:t> </a:t>
            </a:r>
            <a:r>
              <a:rPr lang="en-US" dirty="0" err="1"/>
              <a:t>ini</a:t>
            </a:r>
            <a:endParaRPr lang="en-US" dirty="0"/>
          </a:p>
        </p:txBody>
      </p:sp>
    </p:spTree>
    <p:extLst>
      <p:ext uri="{BB962C8B-B14F-4D97-AF65-F5344CB8AC3E}">
        <p14:creationId xmlns:p14="http://schemas.microsoft.com/office/powerpoint/2010/main" val="1486337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Hak</a:t>
            </a:r>
            <a:r>
              <a:rPr lang="en-US" dirty="0">
                <a:solidFill>
                  <a:srgbClr val="626964"/>
                </a:solidFill>
              </a:rPr>
              <a:t> </a:t>
            </a:r>
            <a:r>
              <a:rPr lang="en-US" dirty="0" err="1">
                <a:solidFill>
                  <a:srgbClr val="626964"/>
                </a:solidFill>
              </a:rPr>
              <a:t>Saat</a:t>
            </a:r>
            <a:r>
              <a:rPr lang="en-US" dirty="0">
                <a:solidFill>
                  <a:srgbClr val="626964"/>
                </a:solidFill>
              </a:rPr>
              <a:t> </a:t>
            </a:r>
            <a:r>
              <a:rPr lang="en-US" dirty="0" err="1">
                <a:solidFill>
                  <a:srgbClr val="626964"/>
                </a:solidFill>
              </a:rPr>
              <a:t>ini</a:t>
            </a:r>
            <a:endParaRPr lang="en-US" dirty="0">
              <a:solidFill>
                <a:srgbClr val="626964"/>
              </a:solidFill>
            </a:endParaRPr>
          </a:p>
        </p:txBody>
      </p:sp>
      <p:sp>
        <p:nvSpPr>
          <p:cNvPr id="41987" name="Rectangle 3"/>
          <p:cNvSpPr>
            <a:spLocks noGrp="1" noChangeArrowheads="1"/>
          </p:cNvSpPr>
          <p:nvPr>
            <p:ph sz="quarter" idx="10"/>
          </p:nvPr>
        </p:nvSpPr>
        <p:spPr>
          <a:xfrm>
            <a:off x="1676400" y="1267900"/>
            <a:ext cx="8756896" cy="4882231"/>
          </a:xfrm>
        </p:spPr>
        <p:txBody>
          <a:bodyPr>
            <a:normAutofit/>
          </a:bodyPr>
          <a:lstStyle/>
          <a:p>
            <a:pPr>
              <a:spcBef>
                <a:spcPts val="1200"/>
              </a:spcBef>
            </a:pPr>
            <a:endParaRPr lang="en-US" sz="2400" dirty="0"/>
          </a:p>
          <a:p>
            <a:pPr marL="0" indent="0">
              <a:spcBef>
                <a:spcPts val="1200"/>
              </a:spcBef>
              <a:buNone/>
            </a:pPr>
            <a:r>
              <a:rPr lang="en-US" sz="2400" b="1" dirty="0"/>
              <a:t>HAK PROTEKTIF</a:t>
            </a:r>
          </a:p>
          <a:p>
            <a:pPr>
              <a:spcBef>
                <a:spcPts val="1200"/>
              </a:spcBef>
            </a:pPr>
            <a:r>
              <a:rPr lang="en-US" sz="2400" dirty="0" err="1"/>
              <a:t>Melindungi</a:t>
            </a:r>
            <a:r>
              <a:rPr lang="en-US" sz="2400" dirty="0"/>
              <a:t> </a:t>
            </a:r>
            <a:r>
              <a:rPr lang="en-US" sz="2400" dirty="0" err="1"/>
              <a:t>pemilik</a:t>
            </a:r>
            <a:r>
              <a:rPr lang="en-US" sz="2400" dirty="0"/>
              <a:t> </a:t>
            </a:r>
            <a:r>
              <a:rPr lang="en-US" sz="2400" dirty="0" err="1"/>
              <a:t>hak</a:t>
            </a:r>
            <a:r>
              <a:rPr lang="en-US" sz="2400" dirty="0"/>
              <a:t> </a:t>
            </a:r>
            <a:r>
              <a:rPr lang="en-US" sz="2400" dirty="0" err="1"/>
              <a:t>tanpa</a:t>
            </a:r>
            <a:r>
              <a:rPr lang="en-US" sz="2400" dirty="0"/>
              <a:t> </a:t>
            </a:r>
            <a:r>
              <a:rPr lang="en-US" sz="2400" dirty="0" err="1"/>
              <a:t>kekuasaan</a:t>
            </a:r>
            <a:r>
              <a:rPr lang="en-US" sz="2400" dirty="0"/>
              <a:t> </a:t>
            </a:r>
            <a:r>
              <a:rPr lang="en-US" sz="2400" dirty="0" err="1"/>
              <a:t>atas</a:t>
            </a:r>
            <a:r>
              <a:rPr lang="en-US" sz="2400" dirty="0"/>
              <a:t> investee (</a:t>
            </a:r>
            <a:r>
              <a:rPr lang="en-US" sz="2400" dirty="0" err="1"/>
              <a:t>misal</a:t>
            </a:r>
            <a:r>
              <a:rPr lang="en-US" sz="2400" dirty="0"/>
              <a:t> </a:t>
            </a:r>
            <a:r>
              <a:rPr lang="en-US" sz="2400" dirty="0" err="1"/>
              <a:t>hak</a:t>
            </a:r>
            <a:r>
              <a:rPr lang="en-US" sz="2400" dirty="0"/>
              <a:t> </a:t>
            </a:r>
            <a:r>
              <a:rPr lang="en-US" sz="2400" dirty="0" err="1"/>
              <a:t>kreditur</a:t>
            </a:r>
            <a:r>
              <a:rPr lang="en-US" sz="2400" dirty="0"/>
              <a:t> </a:t>
            </a:r>
            <a:r>
              <a:rPr lang="en-US" sz="2400" dirty="0" err="1"/>
              <a:t>untuk</a:t>
            </a:r>
            <a:r>
              <a:rPr lang="en-US" sz="2400" dirty="0"/>
              <a:t> </a:t>
            </a:r>
            <a:r>
              <a:rPr lang="en-US" sz="2400" dirty="0" err="1"/>
              <a:t>membatasi</a:t>
            </a:r>
            <a:r>
              <a:rPr lang="en-US" sz="2400" dirty="0"/>
              <a:t> </a:t>
            </a:r>
            <a:r>
              <a:rPr lang="en-US" sz="2400" dirty="0" err="1"/>
              <a:t>penggunaan</a:t>
            </a:r>
            <a:r>
              <a:rPr lang="en-US" sz="2400" dirty="0"/>
              <a:t> </a:t>
            </a:r>
            <a:r>
              <a:rPr lang="en-US" sz="2400" dirty="0" err="1"/>
              <a:t>dana</a:t>
            </a:r>
            <a:r>
              <a:rPr lang="en-US" sz="2400" dirty="0"/>
              <a:t> </a:t>
            </a:r>
            <a:r>
              <a:rPr lang="en-US" sz="2400" dirty="0" err="1"/>
              <a:t>pinjaman</a:t>
            </a:r>
            <a:r>
              <a:rPr lang="en-US" sz="2400" dirty="0"/>
              <a:t> </a:t>
            </a:r>
            <a:r>
              <a:rPr lang="en-US" sz="2400" dirty="0" err="1"/>
              <a:t>dan</a:t>
            </a:r>
            <a:r>
              <a:rPr lang="en-US" sz="2400" dirty="0"/>
              <a:t> </a:t>
            </a:r>
            <a:r>
              <a:rPr lang="en-US" sz="2400" dirty="0" err="1"/>
              <a:t>ambil-alih</a:t>
            </a:r>
            <a:r>
              <a:rPr lang="en-US" sz="2400" dirty="0"/>
              <a:t> </a:t>
            </a:r>
            <a:r>
              <a:rPr lang="en-US" sz="2400" dirty="0" err="1"/>
              <a:t>aset</a:t>
            </a:r>
            <a:r>
              <a:rPr lang="en-US" sz="2400" dirty="0"/>
              <a:t> </a:t>
            </a:r>
            <a:r>
              <a:rPr lang="en-US" sz="2400" dirty="0" err="1"/>
              <a:t>jika</a:t>
            </a:r>
            <a:r>
              <a:rPr lang="en-US" sz="2400" dirty="0"/>
              <a:t> </a:t>
            </a:r>
            <a:r>
              <a:rPr lang="en-US" sz="2400" dirty="0" err="1"/>
              <a:t>debitur</a:t>
            </a:r>
            <a:r>
              <a:rPr lang="en-US" sz="2400" dirty="0"/>
              <a:t> </a:t>
            </a:r>
            <a:r>
              <a:rPr lang="en-US" sz="2400" dirty="0" err="1"/>
              <a:t>gagal</a:t>
            </a:r>
            <a:r>
              <a:rPr lang="en-US" sz="2400" dirty="0"/>
              <a:t> </a:t>
            </a:r>
            <a:r>
              <a:rPr lang="en-US" sz="2400" dirty="0" err="1"/>
              <a:t>bayar</a:t>
            </a:r>
            <a:r>
              <a:rPr lang="en-US" sz="2400" dirty="0"/>
              <a:t>)</a:t>
            </a:r>
          </a:p>
          <a:p>
            <a:pPr lvl="1">
              <a:spcBef>
                <a:spcPts val="1200"/>
              </a:spcBef>
            </a:pPr>
            <a:r>
              <a:rPr lang="nb-NO" sz="2400" dirty="0"/>
              <a:t>Hak veto umumnya merupakan hak protektif</a:t>
            </a:r>
          </a:p>
          <a:p>
            <a:pPr lvl="1">
              <a:spcBef>
                <a:spcPts val="1200"/>
              </a:spcBef>
            </a:pPr>
            <a:r>
              <a:rPr lang="en-US" sz="2400" dirty="0" err="1"/>
              <a:t>Waralaba</a:t>
            </a:r>
            <a:r>
              <a:rPr lang="en-US" sz="2400" dirty="0"/>
              <a:t>, </a:t>
            </a:r>
            <a:r>
              <a:rPr lang="en-US" sz="2400" dirty="0" err="1"/>
              <a:t>pewaralaba</a:t>
            </a:r>
            <a:r>
              <a:rPr lang="en-US" sz="2400" dirty="0"/>
              <a:t> (franchisee) </a:t>
            </a:r>
            <a:r>
              <a:rPr lang="en-US" sz="2400" dirty="0" err="1"/>
              <a:t>memberi</a:t>
            </a:r>
            <a:r>
              <a:rPr lang="en-US" sz="2400" dirty="0"/>
              <a:t> </a:t>
            </a:r>
            <a:r>
              <a:rPr lang="en-US" sz="2400" dirty="0" err="1"/>
              <a:t>hak</a:t>
            </a:r>
            <a:r>
              <a:rPr lang="en-US" sz="2400" dirty="0"/>
              <a:t> </a:t>
            </a:r>
            <a:r>
              <a:rPr lang="en-US" sz="2400" dirty="0" err="1"/>
              <a:t>ke</a:t>
            </a:r>
            <a:r>
              <a:rPr lang="en-US" sz="2400" dirty="0"/>
              <a:t> </a:t>
            </a:r>
            <a:r>
              <a:rPr lang="en-US" sz="2400" dirty="0" err="1"/>
              <a:t>pemilik</a:t>
            </a:r>
            <a:r>
              <a:rPr lang="en-US" sz="2400" dirty="0"/>
              <a:t> </a:t>
            </a:r>
            <a:r>
              <a:rPr lang="en-US" sz="2400" dirty="0" err="1"/>
              <a:t>waralaba</a:t>
            </a:r>
            <a:r>
              <a:rPr lang="en-US" sz="2400" dirty="0"/>
              <a:t> (franchisor) </a:t>
            </a:r>
            <a:r>
              <a:rPr lang="en-US" sz="2400" dirty="0" err="1"/>
              <a:t>untuk</a:t>
            </a:r>
            <a:r>
              <a:rPr lang="en-US" sz="2400" dirty="0"/>
              <a:t> </a:t>
            </a:r>
            <a:r>
              <a:rPr lang="en-US" sz="2400" dirty="0" err="1"/>
              <a:t>melindungi</a:t>
            </a:r>
            <a:r>
              <a:rPr lang="en-US" sz="2400" dirty="0"/>
              <a:t> </a:t>
            </a:r>
            <a:r>
              <a:rPr lang="en-US" sz="2400" dirty="0" err="1"/>
              <a:t>merek</a:t>
            </a:r>
            <a:r>
              <a:rPr lang="en-US" sz="2400" dirty="0"/>
              <a:t> </a:t>
            </a:r>
            <a:r>
              <a:rPr lang="en-US" sz="2400" dirty="0" err="1"/>
              <a:t>waralaba</a:t>
            </a:r>
            <a:r>
              <a:rPr lang="en-US" sz="2400" dirty="0"/>
              <a:t> franchisor </a:t>
            </a:r>
            <a:r>
              <a:rPr lang="en-US" sz="2400" dirty="0" err="1"/>
              <a:t>memiliki</a:t>
            </a:r>
            <a:r>
              <a:rPr lang="en-US" sz="2400" dirty="0"/>
              <a:t> </a:t>
            </a:r>
            <a:r>
              <a:rPr lang="en-US" sz="2400" dirty="0" err="1"/>
              <a:t>hak</a:t>
            </a:r>
            <a:r>
              <a:rPr lang="en-US" sz="2400" dirty="0"/>
              <a:t> </a:t>
            </a:r>
            <a:r>
              <a:rPr lang="en-US" sz="2400" dirty="0" err="1"/>
              <a:t>protektif</a:t>
            </a:r>
            <a:r>
              <a:rPr lang="en-US" sz="2400" dirty="0"/>
              <a:t>[</a:t>
            </a:r>
            <a:r>
              <a:rPr lang="en-US" sz="2400" dirty="0" err="1"/>
              <a:t>dukungan</a:t>
            </a:r>
            <a:r>
              <a:rPr lang="en-US" sz="2400" dirty="0"/>
              <a:t> </a:t>
            </a:r>
            <a:r>
              <a:rPr lang="en-US" sz="2400" dirty="0" err="1"/>
              <a:t>keuangan</a:t>
            </a:r>
            <a:r>
              <a:rPr lang="en-US" sz="2400" dirty="0"/>
              <a:t> franchisor </a:t>
            </a:r>
            <a:r>
              <a:rPr lang="en-US" sz="2400" dirty="0" err="1"/>
              <a:t>dan</a:t>
            </a:r>
            <a:r>
              <a:rPr lang="en-US" sz="2400" dirty="0"/>
              <a:t> </a:t>
            </a:r>
            <a:r>
              <a:rPr lang="en-US" sz="2400" dirty="0" err="1"/>
              <a:t>paparan</a:t>
            </a:r>
            <a:r>
              <a:rPr lang="en-US" sz="2400" dirty="0"/>
              <a:t> </a:t>
            </a:r>
            <a:r>
              <a:rPr lang="en-US" sz="2400" dirty="0" err="1"/>
              <a:t>variabilitas</a:t>
            </a:r>
            <a:r>
              <a:rPr lang="en-US" sz="2400" dirty="0"/>
              <a:t> </a:t>
            </a:r>
            <a:r>
              <a:rPr lang="en-US" sz="2400" dirty="0" err="1"/>
              <a:t>imbal</a:t>
            </a:r>
            <a:r>
              <a:rPr lang="en-US" sz="2400" dirty="0"/>
              <a:t> </a:t>
            </a:r>
            <a:r>
              <a:rPr lang="en-US" sz="2400" dirty="0" err="1"/>
              <a:t>hasil</a:t>
            </a:r>
            <a:r>
              <a:rPr lang="en-US" sz="2400" dirty="0"/>
              <a:t> </a:t>
            </a:r>
            <a:r>
              <a:rPr lang="en-US" sz="2400" dirty="0" err="1"/>
              <a:t>dari</a:t>
            </a:r>
            <a:r>
              <a:rPr lang="en-US" sz="2400" dirty="0"/>
              <a:t> franchisee]</a:t>
            </a:r>
          </a:p>
        </p:txBody>
      </p:sp>
    </p:spTree>
    <p:extLst>
      <p:ext uri="{BB962C8B-B14F-4D97-AF65-F5344CB8AC3E}">
        <p14:creationId xmlns:p14="http://schemas.microsoft.com/office/powerpoint/2010/main" val="1353656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Hak</a:t>
            </a:r>
            <a:r>
              <a:rPr lang="en-US" dirty="0">
                <a:solidFill>
                  <a:srgbClr val="626964"/>
                </a:solidFill>
              </a:rPr>
              <a:t> </a:t>
            </a:r>
            <a:r>
              <a:rPr lang="en-US" dirty="0" err="1">
                <a:solidFill>
                  <a:srgbClr val="626964"/>
                </a:solidFill>
              </a:rPr>
              <a:t>Suara</a:t>
            </a:r>
            <a:endParaRPr lang="en-US" dirty="0">
              <a:solidFill>
                <a:srgbClr val="626964"/>
              </a:solidFill>
            </a:endParaRPr>
          </a:p>
        </p:txBody>
      </p:sp>
      <p:sp>
        <p:nvSpPr>
          <p:cNvPr id="41987" name="Rectangle 3"/>
          <p:cNvSpPr>
            <a:spLocks noGrp="1" noChangeArrowheads="1"/>
          </p:cNvSpPr>
          <p:nvPr>
            <p:ph sz="quarter" idx="10"/>
          </p:nvPr>
        </p:nvSpPr>
        <p:spPr>
          <a:xfrm>
            <a:off x="1541586" y="1537517"/>
            <a:ext cx="6383214" cy="4858583"/>
          </a:xfrm>
        </p:spPr>
        <p:txBody>
          <a:bodyPr>
            <a:normAutofit/>
          </a:bodyPr>
          <a:lstStyle/>
          <a:p>
            <a:pPr>
              <a:spcBef>
                <a:spcPts val="1200"/>
              </a:spcBef>
            </a:pPr>
            <a:r>
              <a:rPr lang="en-US" sz="2400" dirty="0" err="1"/>
              <a:t>Hak</a:t>
            </a:r>
            <a:r>
              <a:rPr lang="en-US" sz="2400" dirty="0"/>
              <a:t> </a:t>
            </a:r>
            <a:r>
              <a:rPr lang="en-US" sz="2400" dirty="0" err="1"/>
              <a:t>suara</a:t>
            </a:r>
            <a:r>
              <a:rPr lang="en-US" sz="2400" dirty="0"/>
              <a:t> </a:t>
            </a:r>
            <a:r>
              <a:rPr lang="en-US" sz="2400" dirty="0" err="1"/>
              <a:t>mayoritas</a:t>
            </a:r>
            <a:r>
              <a:rPr lang="en-US" sz="2400" dirty="0"/>
              <a:t> </a:t>
            </a:r>
            <a:r>
              <a:rPr lang="en-US" sz="2400" dirty="0" err="1"/>
              <a:t>kekuasaan</a:t>
            </a:r>
            <a:endParaRPr lang="en-US" sz="2400" dirty="0"/>
          </a:p>
          <a:p>
            <a:pPr>
              <a:spcBef>
                <a:spcPts val="1200"/>
              </a:spcBef>
            </a:pPr>
            <a:r>
              <a:rPr lang="en-US" sz="2400" dirty="0" err="1"/>
              <a:t>Hak</a:t>
            </a:r>
            <a:r>
              <a:rPr lang="en-US" sz="2400" dirty="0"/>
              <a:t> </a:t>
            </a:r>
            <a:r>
              <a:rPr lang="en-US" sz="2400" dirty="0" err="1"/>
              <a:t>suara</a:t>
            </a:r>
            <a:r>
              <a:rPr lang="en-US" sz="2400" dirty="0"/>
              <a:t> </a:t>
            </a:r>
            <a:r>
              <a:rPr lang="en-US" sz="2400" dirty="0" err="1"/>
              <a:t>mayoritas</a:t>
            </a:r>
            <a:r>
              <a:rPr lang="en-US" sz="2400" dirty="0"/>
              <a:t> </a:t>
            </a:r>
            <a:r>
              <a:rPr lang="en-US" sz="2400" dirty="0" err="1"/>
              <a:t>tanpa</a:t>
            </a:r>
            <a:r>
              <a:rPr lang="en-US" sz="2400" dirty="0"/>
              <a:t> </a:t>
            </a:r>
            <a:r>
              <a:rPr lang="en-US" sz="2400" dirty="0" err="1"/>
              <a:t>kekuasaan</a:t>
            </a:r>
            <a:endParaRPr lang="en-US" sz="2400" dirty="0"/>
          </a:p>
          <a:p>
            <a:pPr lvl="1">
              <a:spcBef>
                <a:spcPts val="1200"/>
              </a:spcBef>
            </a:pPr>
            <a:r>
              <a:rPr lang="en-US" sz="2400" dirty="0" err="1"/>
              <a:t>Aktivitas</a:t>
            </a:r>
            <a:r>
              <a:rPr lang="en-US" sz="2400" dirty="0"/>
              <a:t> </a:t>
            </a:r>
            <a:r>
              <a:rPr lang="en-US" sz="2400" dirty="0" err="1"/>
              <a:t>relevan</a:t>
            </a:r>
            <a:r>
              <a:rPr lang="en-US" sz="2400" dirty="0"/>
              <a:t> </a:t>
            </a:r>
            <a:r>
              <a:rPr lang="en-US" sz="2400" dirty="0" err="1"/>
              <a:t>diarahkan</a:t>
            </a:r>
            <a:r>
              <a:rPr lang="en-US" sz="2400" dirty="0"/>
              <a:t> </a:t>
            </a:r>
            <a:r>
              <a:rPr lang="en-US" sz="2400" dirty="0" err="1"/>
              <a:t>pihak</a:t>
            </a:r>
            <a:r>
              <a:rPr lang="en-US" sz="2400" dirty="0"/>
              <a:t> lain </a:t>
            </a:r>
            <a:r>
              <a:rPr lang="en-US" sz="2400" dirty="0" err="1"/>
              <a:t>berdasarkan</a:t>
            </a:r>
            <a:r>
              <a:rPr lang="en-US" sz="2400" dirty="0"/>
              <a:t> </a:t>
            </a:r>
            <a:r>
              <a:rPr lang="en-US" sz="2400" dirty="0" err="1"/>
              <a:t>perjanjiandan</a:t>
            </a:r>
            <a:r>
              <a:rPr lang="en-US" sz="2400" dirty="0"/>
              <a:t> </a:t>
            </a:r>
            <a:r>
              <a:rPr lang="en-US" sz="2400" dirty="0" err="1"/>
              <a:t>pihak</a:t>
            </a:r>
            <a:r>
              <a:rPr lang="en-US" sz="2400" dirty="0"/>
              <a:t> lain </a:t>
            </a:r>
            <a:r>
              <a:rPr lang="en-US" sz="2400" dirty="0" err="1"/>
              <a:t>tsb</a:t>
            </a:r>
            <a:r>
              <a:rPr lang="en-US" sz="2400" dirty="0"/>
              <a:t> </a:t>
            </a:r>
            <a:r>
              <a:rPr lang="en-US" sz="2400" dirty="0" err="1"/>
              <a:t>bukan</a:t>
            </a:r>
            <a:r>
              <a:rPr lang="en-US" sz="2400" dirty="0"/>
              <a:t> </a:t>
            </a:r>
            <a:r>
              <a:rPr lang="en-US" sz="2400" dirty="0" err="1"/>
              <a:t>agen</a:t>
            </a:r>
            <a:r>
              <a:rPr lang="en-US" sz="2400" dirty="0"/>
              <a:t> </a:t>
            </a:r>
            <a:r>
              <a:rPr lang="en-US" sz="2400" dirty="0" err="1"/>
              <a:t>dari</a:t>
            </a:r>
            <a:r>
              <a:rPr lang="en-US" sz="2400" dirty="0"/>
              <a:t> investor</a:t>
            </a:r>
          </a:p>
          <a:p>
            <a:pPr lvl="1">
              <a:spcBef>
                <a:spcPts val="1200"/>
              </a:spcBef>
            </a:pPr>
            <a:r>
              <a:rPr lang="en-US" sz="2400" dirty="0" err="1"/>
              <a:t>Hak</a:t>
            </a:r>
            <a:r>
              <a:rPr lang="en-US" sz="2400" dirty="0"/>
              <a:t> </a:t>
            </a:r>
            <a:r>
              <a:rPr lang="en-US" sz="2400" dirty="0" err="1"/>
              <a:t>suara</a:t>
            </a:r>
            <a:r>
              <a:rPr lang="en-US" sz="2400" dirty="0"/>
              <a:t> </a:t>
            </a:r>
            <a:r>
              <a:rPr lang="en-US" sz="2400" dirty="0" err="1"/>
              <a:t>tidak</a:t>
            </a:r>
            <a:r>
              <a:rPr lang="en-US" sz="2400" dirty="0"/>
              <a:t> </a:t>
            </a:r>
            <a:r>
              <a:rPr lang="en-US" sz="2400" dirty="0" err="1"/>
              <a:t>substantif</a:t>
            </a:r>
            <a:r>
              <a:rPr lang="en-US" sz="2400" dirty="0"/>
              <a:t> [</a:t>
            </a:r>
            <a:r>
              <a:rPr lang="en-US" sz="2400" dirty="0" err="1"/>
              <a:t>misal</a:t>
            </a:r>
            <a:r>
              <a:rPr lang="en-US" sz="2400" dirty="0"/>
              <a:t> </a:t>
            </a:r>
            <a:r>
              <a:rPr lang="en-US" sz="2400" dirty="0" err="1"/>
              <a:t>aktivitas</a:t>
            </a:r>
            <a:r>
              <a:rPr lang="en-US" sz="2400" dirty="0"/>
              <a:t> </a:t>
            </a:r>
            <a:r>
              <a:rPr lang="en-US" sz="2400" dirty="0" err="1"/>
              <a:t>relevan</a:t>
            </a:r>
            <a:r>
              <a:rPr lang="en-US" sz="2400" dirty="0"/>
              <a:t> </a:t>
            </a:r>
            <a:r>
              <a:rPr lang="en-US" sz="2400" dirty="0" err="1"/>
              <a:t>diarahkan</a:t>
            </a:r>
            <a:r>
              <a:rPr lang="en-US" sz="2400" dirty="0"/>
              <a:t> </a:t>
            </a:r>
            <a:r>
              <a:rPr lang="en-US" sz="2400" dirty="0" err="1"/>
              <a:t>oleh</a:t>
            </a:r>
            <a:r>
              <a:rPr lang="en-US" sz="2400" dirty="0"/>
              <a:t> </a:t>
            </a:r>
            <a:r>
              <a:rPr lang="en-US" sz="2400" dirty="0" err="1"/>
              <a:t>pemerintah</a:t>
            </a:r>
            <a:r>
              <a:rPr lang="en-US" sz="2400" dirty="0"/>
              <a:t>, </a:t>
            </a:r>
            <a:r>
              <a:rPr lang="en-US" sz="2400" dirty="0" err="1"/>
              <a:t>pengadilan</a:t>
            </a:r>
            <a:r>
              <a:rPr lang="en-US" sz="2400" dirty="0"/>
              <a:t>, </a:t>
            </a:r>
            <a:r>
              <a:rPr lang="en-US" sz="2400" dirty="0" err="1"/>
              <a:t>kurator</a:t>
            </a:r>
            <a:r>
              <a:rPr lang="en-US" sz="2400" dirty="0"/>
              <a:t>, </a:t>
            </a:r>
            <a:r>
              <a:rPr lang="en-US" sz="2400" dirty="0" err="1"/>
              <a:t>likuidator</a:t>
            </a:r>
            <a:r>
              <a:rPr lang="en-US" sz="2400" dirty="0"/>
              <a:t>, </a:t>
            </a:r>
            <a:r>
              <a:rPr lang="en-US" sz="2400" dirty="0" err="1"/>
              <a:t>dsb</a:t>
            </a:r>
            <a:r>
              <a:rPr lang="en-US" sz="2400" dirty="0"/>
              <a:t>]</a:t>
            </a:r>
          </a:p>
          <a:p>
            <a:pPr>
              <a:spcBef>
                <a:spcPts val="1200"/>
              </a:spcBef>
            </a:pPr>
            <a:endParaRPr lang="en-US" sz="2400" dirty="0"/>
          </a:p>
        </p:txBody>
      </p:sp>
      <p:pic>
        <p:nvPicPr>
          <p:cNvPr id="4" name="Picture 3" descr="Graphical user interface, website&#10;&#10;Description automatically generated">
            <a:extLst>
              <a:ext uri="{FF2B5EF4-FFF2-40B4-BE49-F238E27FC236}">
                <a16:creationId xmlns:a16="http://schemas.microsoft.com/office/drawing/2014/main" id="{FA8C7D54-B5CB-4F85-9B3D-65DFEE98D4F1}"/>
              </a:ext>
            </a:extLst>
          </p:cNvPr>
          <p:cNvPicPr>
            <a:picLocks noChangeAspect="1"/>
          </p:cNvPicPr>
          <p:nvPr/>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7620000" y="1499417"/>
            <a:ext cx="3413540" cy="3442322"/>
          </a:xfrm>
          <a:prstGeom prst="rect">
            <a:avLst/>
          </a:prstGeom>
        </p:spPr>
      </p:pic>
    </p:spTree>
    <p:extLst>
      <p:ext uri="{BB962C8B-B14F-4D97-AF65-F5344CB8AC3E}">
        <p14:creationId xmlns:p14="http://schemas.microsoft.com/office/powerpoint/2010/main" val="3410473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Hak</a:t>
            </a:r>
            <a:r>
              <a:rPr lang="en-US" dirty="0">
                <a:solidFill>
                  <a:srgbClr val="626964"/>
                </a:solidFill>
              </a:rPr>
              <a:t> </a:t>
            </a:r>
            <a:r>
              <a:rPr lang="en-US" dirty="0" err="1">
                <a:solidFill>
                  <a:srgbClr val="626964"/>
                </a:solidFill>
              </a:rPr>
              <a:t>Suara</a:t>
            </a:r>
            <a:endParaRPr lang="en-US" dirty="0">
              <a:solidFill>
                <a:srgbClr val="626964"/>
              </a:solidFill>
            </a:endParaRPr>
          </a:p>
        </p:txBody>
      </p:sp>
      <p:sp>
        <p:nvSpPr>
          <p:cNvPr id="41987" name="Rectangle 3"/>
          <p:cNvSpPr>
            <a:spLocks noGrp="1" noChangeArrowheads="1"/>
          </p:cNvSpPr>
          <p:nvPr>
            <p:ph sz="quarter" idx="10"/>
          </p:nvPr>
        </p:nvSpPr>
        <p:spPr>
          <a:xfrm>
            <a:off x="4876800" y="1537517"/>
            <a:ext cx="5621214" cy="4858583"/>
          </a:xfrm>
        </p:spPr>
        <p:txBody>
          <a:bodyPr>
            <a:noAutofit/>
          </a:bodyPr>
          <a:lstStyle/>
          <a:p>
            <a:r>
              <a:rPr lang="en-US" sz="2400" dirty="0" err="1"/>
              <a:t>Hak</a:t>
            </a:r>
            <a:r>
              <a:rPr lang="en-US" sz="2400" dirty="0"/>
              <a:t> </a:t>
            </a:r>
            <a:r>
              <a:rPr lang="en-US" sz="2400" dirty="0" err="1"/>
              <a:t>suara</a:t>
            </a:r>
            <a:r>
              <a:rPr lang="en-US" sz="2400" dirty="0"/>
              <a:t> </a:t>
            </a:r>
            <a:r>
              <a:rPr lang="en-US" sz="2400" dirty="0" err="1"/>
              <a:t>bukan</a:t>
            </a:r>
            <a:r>
              <a:rPr lang="en-US" sz="2400" dirty="0"/>
              <a:t> </a:t>
            </a:r>
            <a:r>
              <a:rPr lang="en-US" sz="2400" dirty="0" err="1"/>
              <a:t>mayoritas</a:t>
            </a:r>
            <a:r>
              <a:rPr lang="en-US" sz="2400" dirty="0"/>
              <a:t> </a:t>
            </a:r>
            <a:r>
              <a:rPr lang="en-US" sz="2400" dirty="0" err="1"/>
              <a:t>kekuasaan</a:t>
            </a:r>
            <a:r>
              <a:rPr lang="en-US" sz="2400" dirty="0"/>
              <a:t> (</a:t>
            </a:r>
            <a:r>
              <a:rPr lang="en-US" sz="2400" dirty="0" err="1"/>
              <a:t>pengendalian</a:t>
            </a:r>
            <a:r>
              <a:rPr lang="en-US" sz="2400" dirty="0"/>
              <a:t> </a:t>
            </a:r>
            <a:r>
              <a:rPr lang="en-US" sz="2400" i="1" dirty="0"/>
              <a:t>de- facto</a:t>
            </a:r>
            <a:r>
              <a:rPr lang="en-US" sz="2400" dirty="0"/>
              <a:t>, </a:t>
            </a:r>
            <a:r>
              <a:rPr lang="en-US" sz="2400" dirty="0" err="1"/>
              <a:t>kemampuan</a:t>
            </a:r>
            <a:r>
              <a:rPr lang="en-US" sz="2400" dirty="0"/>
              <a:t> </a:t>
            </a:r>
            <a:r>
              <a:rPr lang="en-US" sz="2400" dirty="0" err="1"/>
              <a:t>praktis</a:t>
            </a:r>
            <a:r>
              <a:rPr lang="en-US" sz="2400" dirty="0"/>
              <a:t> </a:t>
            </a:r>
            <a:r>
              <a:rPr lang="en-US" sz="2400" dirty="0" err="1"/>
              <a:t>untuk</a:t>
            </a:r>
            <a:r>
              <a:rPr lang="en-US" sz="2400" dirty="0"/>
              <a:t> </a:t>
            </a:r>
            <a:r>
              <a:rPr lang="en-US" sz="2400" dirty="0" err="1"/>
              <a:t>mengarahkan</a:t>
            </a:r>
            <a:r>
              <a:rPr lang="en-US" sz="2400" dirty="0"/>
              <a:t> </a:t>
            </a:r>
            <a:r>
              <a:rPr lang="en-US" sz="2400" dirty="0" err="1"/>
              <a:t>aktivitas</a:t>
            </a:r>
            <a:r>
              <a:rPr lang="en-US" sz="2400" dirty="0"/>
              <a:t> </a:t>
            </a:r>
            <a:r>
              <a:rPr lang="en-US" sz="2400" dirty="0" err="1"/>
              <a:t>relevan</a:t>
            </a:r>
            <a:r>
              <a:rPr lang="en-US" sz="2400" dirty="0"/>
              <a:t> </a:t>
            </a:r>
            <a:r>
              <a:rPr lang="en-US" sz="2400" dirty="0" err="1"/>
              <a:t>secara</a:t>
            </a:r>
            <a:r>
              <a:rPr lang="en-US" sz="2400" dirty="0"/>
              <a:t> </a:t>
            </a:r>
            <a:r>
              <a:rPr lang="en-US" sz="2400" dirty="0" err="1"/>
              <a:t>sepihak</a:t>
            </a:r>
            <a:r>
              <a:rPr lang="en-US" sz="2400" dirty="0"/>
              <a:t>)</a:t>
            </a:r>
          </a:p>
          <a:p>
            <a:pPr lvl="1"/>
            <a:r>
              <a:rPr lang="en-US" sz="2200" dirty="0" err="1"/>
              <a:t>Ukuran</a:t>
            </a:r>
            <a:r>
              <a:rPr lang="en-US" sz="2200" dirty="0"/>
              <a:t> </a:t>
            </a:r>
            <a:r>
              <a:rPr lang="en-US" sz="2200" dirty="0" err="1"/>
              <a:t>relatif</a:t>
            </a:r>
            <a:r>
              <a:rPr lang="en-US" sz="2200" dirty="0"/>
              <a:t> </a:t>
            </a:r>
            <a:r>
              <a:rPr lang="en-US" sz="2200" dirty="0" err="1"/>
              <a:t>hak</a:t>
            </a:r>
            <a:r>
              <a:rPr lang="en-US" sz="2200" dirty="0"/>
              <a:t> </a:t>
            </a:r>
            <a:r>
              <a:rPr lang="en-US" sz="2200" dirty="0" err="1"/>
              <a:t>suara</a:t>
            </a:r>
            <a:r>
              <a:rPr lang="en-US" sz="2200" dirty="0"/>
              <a:t> investor </a:t>
            </a:r>
            <a:r>
              <a:rPr lang="en-US" sz="2200" dirty="0" err="1"/>
              <a:t>terhadap</a:t>
            </a:r>
            <a:r>
              <a:rPr lang="en-US" sz="2200" dirty="0"/>
              <a:t> </a:t>
            </a:r>
            <a:r>
              <a:rPr lang="en-US" sz="2200" dirty="0" err="1"/>
              <a:t>ukuran</a:t>
            </a:r>
            <a:r>
              <a:rPr lang="en-US" sz="2200" dirty="0"/>
              <a:t> </a:t>
            </a:r>
            <a:r>
              <a:rPr lang="en-US" sz="2200" dirty="0" err="1"/>
              <a:t>dan</a:t>
            </a:r>
            <a:r>
              <a:rPr lang="en-US" sz="2200" dirty="0"/>
              <a:t> </a:t>
            </a:r>
            <a:r>
              <a:rPr lang="en-US" sz="2200" dirty="0" err="1"/>
              <a:t>sebaranpemegang</a:t>
            </a:r>
            <a:r>
              <a:rPr lang="en-US" sz="2200" dirty="0"/>
              <a:t> </a:t>
            </a:r>
            <a:r>
              <a:rPr lang="en-US" sz="2200" dirty="0" err="1"/>
              <a:t>hak</a:t>
            </a:r>
            <a:r>
              <a:rPr lang="en-US" sz="2200" dirty="0"/>
              <a:t> </a:t>
            </a:r>
            <a:r>
              <a:rPr lang="en-US" sz="2200" dirty="0" err="1"/>
              <a:t>suara</a:t>
            </a:r>
            <a:r>
              <a:rPr lang="en-US" sz="2200" dirty="0"/>
              <a:t> lain [</a:t>
            </a:r>
            <a:r>
              <a:rPr lang="en-US" sz="2200" dirty="0" err="1"/>
              <a:t>besaran</a:t>
            </a:r>
            <a:r>
              <a:rPr lang="en-US" sz="2200" dirty="0"/>
              <a:t> </a:t>
            </a:r>
            <a:r>
              <a:rPr lang="en-US" sz="2200" dirty="0" err="1"/>
              <a:t>hak</a:t>
            </a:r>
            <a:r>
              <a:rPr lang="en-US" sz="2200" dirty="0"/>
              <a:t> </a:t>
            </a:r>
            <a:r>
              <a:rPr lang="en-US" sz="2200" dirty="0" err="1"/>
              <a:t>suara</a:t>
            </a:r>
            <a:r>
              <a:rPr lang="en-US" sz="2200" dirty="0"/>
              <a:t>, </a:t>
            </a:r>
            <a:r>
              <a:rPr lang="en-US" sz="2200" dirty="0" err="1"/>
              <a:t>besaran</a:t>
            </a:r>
            <a:r>
              <a:rPr lang="en-US" sz="2200" dirty="0"/>
              <a:t> </a:t>
            </a:r>
            <a:r>
              <a:rPr lang="en-US" sz="2200" dirty="0" err="1"/>
              <a:t>hak</a:t>
            </a:r>
            <a:r>
              <a:rPr lang="en-US" sz="2200" dirty="0"/>
              <a:t> </a:t>
            </a:r>
            <a:r>
              <a:rPr lang="en-US" sz="2200" dirty="0" err="1"/>
              <a:t>suara</a:t>
            </a:r>
            <a:r>
              <a:rPr lang="en-US" sz="2200" dirty="0"/>
              <a:t> </a:t>
            </a:r>
            <a:r>
              <a:rPr lang="en-US" sz="2200" dirty="0" err="1"/>
              <a:t>relatif</a:t>
            </a:r>
            <a:r>
              <a:rPr lang="en-US" sz="2200" dirty="0"/>
              <a:t>, </a:t>
            </a:r>
            <a:r>
              <a:rPr lang="en-US" sz="2200" dirty="0" err="1"/>
              <a:t>dan</a:t>
            </a:r>
            <a:r>
              <a:rPr lang="en-US" sz="2200" dirty="0"/>
              <a:t> </a:t>
            </a:r>
            <a:r>
              <a:rPr lang="en-US" sz="2200" dirty="0" err="1"/>
              <a:t>jumlah</a:t>
            </a:r>
            <a:r>
              <a:rPr lang="en-US" sz="2200" dirty="0"/>
              <a:t> </a:t>
            </a:r>
            <a:r>
              <a:rPr lang="en-US" sz="2200" dirty="0" err="1"/>
              <a:t>banyak</a:t>
            </a:r>
            <a:r>
              <a:rPr lang="en-US" sz="2200" dirty="0"/>
              <a:t> </a:t>
            </a:r>
            <a:r>
              <a:rPr lang="en-US" sz="2200" dirty="0" err="1"/>
              <a:t>pihak</a:t>
            </a:r>
            <a:r>
              <a:rPr lang="en-US" sz="2200" dirty="0"/>
              <a:t> lain </a:t>
            </a:r>
            <a:r>
              <a:rPr lang="en-US" sz="2200" dirty="0" err="1"/>
              <a:t>bertindak</a:t>
            </a:r>
            <a:r>
              <a:rPr lang="en-US" sz="2200" dirty="0"/>
              <a:t> </a:t>
            </a:r>
            <a:r>
              <a:rPr lang="en-US" sz="2200" dirty="0" err="1"/>
              <a:t>bersama</a:t>
            </a:r>
            <a:r>
              <a:rPr lang="en-US" sz="2200" dirty="0"/>
              <a:t>]</a:t>
            </a:r>
          </a:p>
          <a:p>
            <a:pPr lvl="1"/>
            <a:r>
              <a:rPr lang="en-US" sz="2200" dirty="0" err="1"/>
              <a:t>Hak</a:t>
            </a:r>
            <a:r>
              <a:rPr lang="en-US" sz="2200" dirty="0"/>
              <a:t> </a:t>
            </a:r>
            <a:r>
              <a:rPr lang="en-US" sz="2200" dirty="0" err="1"/>
              <a:t>suara</a:t>
            </a:r>
            <a:r>
              <a:rPr lang="en-US" sz="2200" dirty="0"/>
              <a:t> </a:t>
            </a:r>
            <a:r>
              <a:rPr lang="en-US" sz="2200" dirty="0" err="1"/>
              <a:t>potensial</a:t>
            </a:r>
            <a:endParaRPr lang="en-US" sz="2200" dirty="0"/>
          </a:p>
          <a:p>
            <a:pPr lvl="1"/>
            <a:r>
              <a:rPr lang="en-US" sz="2200" dirty="0" err="1"/>
              <a:t>Hak</a:t>
            </a:r>
            <a:r>
              <a:rPr lang="en-US" sz="2200" dirty="0"/>
              <a:t> </a:t>
            </a:r>
            <a:r>
              <a:rPr lang="en-US" sz="2200" dirty="0" err="1"/>
              <a:t>dalam</a:t>
            </a:r>
            <a:r>
              <a:rPr lang="en-US" sz="2200" dirty="0"/>
              <a:t> </a:t>
            </a:r>
            <a:r>
              <a:rPr lang="en-US" sz="2200" dirty="0" err="1"/>
              <a:t>pengaturan</a:t>
            </a:r>
            <a:r>
              <a:rPr lang="en-US" sz="2200" dirty="0"/>
              <a:t> </a:t>
            </a:r>
            <a:r>
              <a:rPr lang="en-US" sz="2200" dirty="0" err="1"/>
              <a:t>kontraktual</a:t>
            </a:r>
            <a:endParaRPr lang="en-US" sz="2200" dirty="0"/>
          </a:p>
          <a:p>
            <a:pPr lvl="1"/>
            <a:r>
              <a:rPr lang="en-US" sz="2200" dirty="0" err="1"/>
              <a:t>Fakta</a:t>
            </a:r>
            <a:r>
              <a:rPr lang="en-US" sz="2200" dirty="0"/>
              <a:t> </a:t>
            </a:r>
            <a:r>
              <a:rPr lang="en-US" sz="2200" dirty="0" err="1"/>
              <a:t>dan</a:t>
            </a:r>
            <a:r>
              <a:rPr lang="en-US" sz="2200" dirty="0"/>
              <a:t> </a:t>
            </a:r>
            <a:r>
              <a:rPr lang="en-US" sz="2200" dirty="0" err="1"/>
              <a:t>keadaan</a:t>
            </a:r>
            <a:r>
              <a:rPr lang="en-US" sz="2200" dirty="0"/>
              <a:t> </a:t>
            </a:r>
            <a:r>
              <a:rPr lang="en-US" sz="2200" dirty="0" err="1"/>
              <a:t>tambahan</a:t>
            </a:r>
            <a:endParaRPr lang="en-US" sz="2200" dirty="0"/>
          </a:p>
          <a:p>
            <a:endParaRPr lang="en-US" sz="2800" dirty="0"/>
          </a:p>
        </p:txBody>
      </p:sp>
      <p:pic>
        <p:nvPicPr>
          <p:cNvPr id="4" name="Picture 3" descr="A picture containing vector graphics&#10;&#10;Description automatically generated">
            <a:extLst>
              <a:ext uri="{FF2B5EF4-FFF2-40B4-BE49-F238E27FC236}">
                <a16:creationId xmlns:a16="http://schemas.microsoft.com/office/drawing/2014/main" id="{1A105137-FB91-469B-92B9-25A706777CD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6288" y="1066800"/>
            <a:ext cx="3933212" cy="4724400"/>
          </a:xfrm>
          <a:prstGeom prst="rect">
            <a:avLst/>
          </a:prstGeom>
        </p:spPr>
      </p:pic>
    </p:spTree>
    <p:extLst>
      <p:ext uri="{BB962C8B-B14F-4D97-AF65-F5344CB8AC3E}">
        <p14:creationId xmlns:p14="http://schemas.microsoft.com/office/powerpoint/2010/main" val="244224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800800" y="321207"/>
            <a:ext cx="6596000" cy="780400"/>
          </a:xfrm>
        </p:spPr>
        <p:txBody>
          <a:bodyPr>
            <a:noAutofit/>
          </a:bodyPr>
          <a:lstStyle/>
          <a:p>
            <a:pPr eaLnBrk="1" hangingPunct="1"/>
            <a:r>
              <a:rPr lang="en-US" dirty="0" err="1">
                <a:solidFill>
                  <a:srgbClr val="626964"/>
                </a:solidFill>
              </a:rPr>
              <a:t>Hubungan</a:t>
            </a:r>
            <a:r>
              <a:rPr lang="en-US" dirty="0">
                <a:solidFill>
                  <a:srgbClr val="626964"/>
                </a:solidFill>
              </a:rPr>
              <a:t> </a:t>
            </a:r>
            <a:r>
              <a:rPr lang="en-US" dirty="0" err="1">
                <a:solidFill>
                  <a:srgbClr val="626964"/>
                </a:solidFill>
              </a:rPr>
              <a:t>Keagenan</a:t>
            </a:r>
            <a:endParaRPr lang="en-US" dirty="0">
              <a:solidFill>
                <a:srgbClr val="626964"/>
              </a:solidFill>
            </a:endParaRPr>
          </a:p>
        </p:txBody>
      </p:sp>
      <p:sp>
        <p:nvSpPr>
          <p:cNvPr id="4" name="Rectangle 3"/>
          <p:cNvSpPr txBox="1">
            <a:spLocks noChangeArrowheads="1"/>
          </p:cNvSpPr>
          <p:nvPr/>
        </p:nvSpPr>
        <p:spPr>
          <a:xfrm>
            <a:off x="914400" y="4096401"/>
            <a:ext cx="10591800" cy="1981198"/>
          </a:xfrm>
          <a:prstGeom prst="rect">
            <a:avLst/>
          </a:prstGeom>
          <a:solidFill>
            <a:schemeClr val="bg1">
              <a:lumMod val="95000"/>
            </a:schemeClr>
          </a:solidFill>
          <a:ln>
            <a:noFill/>
          </a:ln>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nSpc>
                <a:spcPct val="90000"/>
              </a:lnSpc>
              <a:spcBef>
                <a:spcPts val="0"/>
              </a:spcBef>
            </a:pPr>
            <a:r>
              <a:rPr lang="en-US" sz="1600" dirty="0" err="1"/>
              <a:t>Siapakah</a:t>
            </a:r>
            <a:r>
              <a:rPr lang="en-US" sz="1600" dirty="0"/>
              <a:t> yang </a:t>
            </a:r>
            <a:r>
              <a:rPr lang="en-US" sz="1600" dirty="0" err="1"/>
              <a:t>mempunyai</a:t>
            </a:r>
            <a:r>
              <a:rPr lang="en-US" sz="1600" dirty="0"/>
              <a:t> </a:t>
            </a:r>
            <a:r>
              <a:rPr lang="en-US" sz="1600" dirty="0" err="1"/>
              <a:t>kekuasaan</a:t>
            </a:r>
            <a:r>
              <a:rPr lang="en-US" sz="1600" dirty="0"/>
              <a:t> </a:t>
            </a:r>
            <a:r>
              <a:rPr lang="en-US" sz="1600" dirty="0" err="1"/>
              <a:t>atas</a:t>
            </a:r>
            <a:r>
              <a:rPr lang="en-US" sz="1600" dirty="0"/>
              <a:t> investee? </a:t>
            </a:r>
            <a:r>
              <a:rPr lang="en-US" sz="1600" dirty="0" err="1"/>
              <a:t>Apakah</a:t>
            </a:r>
            <a:r>
              <a:rPr lang="en-US" sz="1600" dirty="0"/>
              <a:t> </a:t>
            </a:r>
            <a:r>
              <a:rPr lang="en-US" sz="1600" dirty="0" err="1"/>
              <a:t>aktivitas</a:t>
            </a:r>
            <a:r>
              <a:rPr lang="en-US" sz="1600" dirty="0"/>
              <a:t> </a:t>
            </a:r>
            <a:r>
              <a:rPr lang="en-US" sz="1600" dirty="0" err="1"/>
              <a:t>relevan</a:t>
            </a:r>
            <a:r>
              <a:rPr lang="en-US" sz="1600" dirty="0"/>
              <a:t> investee?</a:t>
            </a:r>
          </a:p>
          <a:p>
            <a:pPr>
              <a:lnSpc>
                <a:spcPct val="90000"/>
              </a:lnSpc>
              <a:spcBef>
                <a:spcPts val="0"/>
              </a:spcBef>
            </a:pPr>
            <a:r>
              <a:rPr lang="en-US" sz="1600" dirty="0" err="1"/>
              <a:t>Berbagai</a:t>
            </a:r>
            <a:r>
              <a:rPr lang="en-US" sz="1600" dirty="0"/>
              <a:t> </a:t>
            </a:r>
            <a:r>
              <a:rPr lang="en-US" sz="1600" dirty="0" err="1"/>
              <a:t>macam</a:t>
            </a:r>
            <a:r>
              <a:rPr lang="en-US" sz="1600" dirty="0"/>
              <a:t> </a:t>
            </a:r>
            <a:r>
              <a:rPr lang="en-US" sz="1600" dirty="0" err="1"/>
              <a:t>faktor</a:t>
            </a:r>
            <a:r>
              <a:rPr lang="en-US" sz="1600" dirty="0"/>
              <a:t> </a:t>
            </a:r>
            <a:r>
              <a:rPr lang="en-US" sz="1600" dirty="0" err="1"/>
              <a:t>perlu</a:t>
            </a:r>
            <a:r>
              <a:rPr lang="en-US" sz="1600" dirty="0"/>
              <a:t> </a:t>
            </a:r>
            <a:r>
              <a:rPr lang="en-US" sz="1600" dirty="0" err="1"/>
              <a:t>dipertimbangkan</a:t>
            </a:r>
            <a:endParaRPr lang="en-US" sz="1600" dirty="0"/>
          </a:p>
          <a:p>
            <a:pPr>
              <a:lnSpc>
                <a:spcPct val="90000"/>
              </a:lnSpc>
              <a:spcBef>
                <a:spcPts val="0"/>
              </a:spcBef>
            </a:pPr>
            <a:r>
              <a:rPr lang="es-ES" sz="1600" dirty="0"/>
              <a:t>(a)</a:t>
            </a:r>
            <a:r>
              <a:rPr lang="es-ES" sz="1600" dirty="0" err="1"/>
              <a:t>tujuan</a:t>
            </a:r>
            <a:r>
              <a:rPr lang="es-ES" sz="1600" dirty="0"/>
              <a:t> dan </a:t>
            </a:r>
            <a:r>
              <a:rPr lang="es-ES" sz="1600" dirty="0" err="1"/>
              <a:t>desain</a:t>
            </a:r>
            <a:r>
              <a:rPr lang="es-ES" sz="1600" dirty="0"/>
              <a:t> </a:t>
            </a:r>
            <a:r>
              <a:rPr lang="es-ES" sz="1600" i="1" dirty="0" err="1"/>
              <a:t>investee</a:t>
            </a:r>
            <a:r>
              <a:rPr lang="es-ES" sz="1600" dirty="0"/>
              <a:t>, b) </a:t>
            </a:r>
            <a:r>
              <a:rPr lang="es-ES" sz="1600" dirty="0" err="1"/>
              <a:t>faktor</a:t>
            </a:r>
            <a:r>
              <a:rPr lang="es-ES" sz="1600" dirty="0"/>
              <a:t> yang </a:t>
            </a:r>
            <a:r>
              <a:rPr lang="es-ES" sz="1600" dirty="0" err="1"/>
              <a:t>menentukan</a:t>
            </a:r>
            <a:r>
              <a:rPr lang="es-ES" sz="1600" dirty="0"/>
              <a:t> </a:t>
            </a:r>
            <a:r>
              <a:rPr lang="es-ES" sz="1600" dirty="0" err="1"/>
              <a:t>marjin</a:t>
            </a:r>
            <a:r>
              <a:rPr lang="es-ES" sz="1600" dirty="0"/>
              <a:t> </a:t>
            </a:r>
            <a:r>
              <a:rPr lang="es-ES" sz="1600" dirty="0" err="1"/>
              <a:t>laba</a:t>
            </a:r>
            <a:r>
              <a:rPr lang="es-ES" sz="1600" dirty="0"/>
              <a:t>, </a:t>
            </a:r>
            <a:r>
              <a:rPr lang="es-ES" sz="1600" dirty="0" err="1"/>
              <a:t>pendapatan</a:t>
            </a:r>
            <a:r>
              <a:rPr lang="es-ES" sz="1600" dirty="0"/>
              <a:t>, dan </a:t>
            </a:r>
            <a:r>
              <a:rPr lang="es-ES" sz="1600" dirty="0" err="1"/>
              <a:t>nilai</a:t>
            </a:r>
            <a:r>
              <a:rPr lang="es-ES" sz="1600" dirty="0"/>
              <a:t> </a:t>
            </a:r>
            <a:r>
              <a:rPr lang="en-US" sz="1600" dirty="0"/>
              <a:t>investee </a:t>
            </a:r>
            <a:r>
              <a:rPr lang="en-US" sz="1600" dirty="0" err="1"/>
              <a:t>maupun</a:t>
            </a:r>
            <a:r>
              <a:rPr lang="en-US" sz="1600" dirty="0"/>
              <a:t> </a:t>
            </a:r>
            <a:r>
              <a:rPr lang="en-US" sz="1600" dirty="0" err="1"/>
              <a:t>nilai</a:t>
            </a:r>
            <a:r>
              <a:rPr lang="en-US" sz="1600" dirty="0"/>
              <a:t> </a:t>
            </a:r>
            <a:r>
              <a:rPr lang="en-US" sz="1600" dirty="0" err="1"/>
              <a:t>dari</a:t>
            </a:r>
            <a:r>
              <a:rPr lang="en-US" sz="1600" dirty="0"/>
              <a:t> </a:t>
            </a:r>
            <a:r>
              <a:rPr lang="en-US" sz="1600" dirty="0" err="1"/>
              <a:t>produk</a:t>
            </a:r>
            <a:r>
              <a:rPr lang="en-US" sz="1600" dirty="0"/>
              <a:t>, c) </a:t>
            </a:r>
            <a:r>
              <a:rPr lang="en-US" sz="1600" dirty="0" err="1"/>
              <a:t>dampak</a:t>
            </a:r>
            <a:r>
              <a:rPr lang="en-US" sz="1600" dirty="0"/>
              <a:t> </a:t>
            </a:r>
            <a:r>
              <a:rPr lang="en-US" sz="1600" dirty="0" err="1"/>
              <a:t>imbal</a:t>
            </a:r>
            <a:r>
              <a:rPr lang="en-US" sz="1600" dirty="0"/>
              <a:t> </a:t>
            </a:r>
            <a:r>
              <a:rPr lang="en-US" sz="1600" dirty="0" err="1"/>
              <a:t>hasil</a:t>
            </a:r>
            <a:r>
              <a:rPr lang="en-US" sz="1600" dirty="0"/>
              <a:t> </a:t>
            </a:r>
            <a:r>
              <a:rPr lang="en-US" sz="1600" i="1" dirty="0"/>
              <a:t>investee </a:t>
            </a:r>
            <a:r>
              <a:rPr lang="en-US" sz="1600" dirty="0"/>
              <a:t>yang </a:t>
            </a:r>
            <a:r>
              <a:rPr lang="en-US" sz="1600" dirty="0" err="1"/>
              <a:t>dihasilkan</a:t>
            </a:r>
            <a:r>
              <a:rPr lang="en-US" sz="1600" dirty="0"/>
              <a:t> </a:t>
            </a:r>
            <a:r>
              <a:rPr lang="en-US" sz="1600" dirty="0" err="1"/>
              <a:t>dari</a:t>
            </a:r>
            <a:r>
              <a:rPr lang="en-US" sz="1600" dirty="0"/>
              <a:t> </a:t>
            </a:r>
            <a:r>
              <a:rPr lang="en-US" sz="1600" dirty="0" err="1"/>
              <a:t>wewenang</a:t>
            </a:r>
            <a:r>
              <a:rPr lang="en-US" sz="1600" dirty="0"/>
              <a:t> </a:t>
            </a:r>
            <a:r>
              <a:rPr lang="en-US" sz="1600" dirty="0" err="1"/>
              <a:t>pengambilan</a:t>
            </a:r>
            <a:r>
              <a:rPr lang="en-US" sz="1600" dirty="0"/>
              <a:t> </a:t>
            </a:r>
            <a:r>
              <a:rPr lang="en-US" sz="1600" dirty="0" err="1"/>
              <a:t>keputusan</a:t>
            </a:r>
            <a:r>
              <a:rPr lang="en-US" sz="1600" dirty="0"/>
              <a:t> </a:t>
            </a:r>
            <a:r>
              <a:rPr lang="en-US" sz="1600" dirty="0" err="1"/>
              <a:t>masing-masing</a:t>
            </a:r>
            <a:r>
              <a:rPr lang="en-US" sz="1600" dirty="0"/>
              <a:t> investor </a:t>
            </a:r>
            <a:r>
              <a:rPr lang="en-US" sz="1600" dirty="0" err="1"/>
              <a:t>pada</a:t>
            </a:r>
            <a:r>
              <a:rPr lang="en-US" sz="1600" dirty="0"/>
              <a:t> </a:t>
            </a:r>
            <a:r>
              <a:rPr lang="en-US" sz="1600" dirty="0" err="1"/>
              <a:t>huruf</a:t>
            </a:r>
            <a:r>
              <a:rPr lang="en-US" sz="1600" dirty="0"/>
              <a:t> b), d) </a:t>
            </a:r>
            <a:r>
              <a:rPr lang="en-US" sz="1600" dirty="0" err="1"/>
              <a:t>eksposur</a:t>
            </a:r>
            <a:r>
              <a:rPr lang="en-US" sz="1600" dirty="0"/>
              <a:t> </a:t>
            </a:r>
            <a:r>
              <a:rPr lang="pt-BR" sz="1600" dirty="0"/>
              <a:t>investor atas variabilitas imbal hasil, e) ketidakpastian dan usaha dalam memperoleh </a:t>
            </a:r>
            <a:r>
              <a:rPr lang="en-US" sz="1600" dirty="0" err="1"/>
              <a:t>persetujuan</a:t>
            </a:r>
            <a:r>
              <a:rPr lang="en-US" sz="1600" dirty="0"/>
              <a:t> regulator, f) investor </a:t>
            </a:r>
            <a:r>
              <a:rPr lang="en-US" sz="1600" dirty="0" err="1"/>
              <a:t>mana</a:t>
            </a:r>
            <a:r>
              <a:rPr lang="en-US" sz="1600" dirty="0"/>
              <a:t> yang </a:t>
            </a:r>
            <a:r>
              <a:rPr lang="en-US" sz="1600" dirty="0" err="1"/>
              <a:t>mengendalikan</a:t>
            </a:r>
            <a:r>
              <a:rPr lang="en-US" sz="1600" dirty="0"/>
              <a:t> </a:t>
            </a:r>
            <a:r>
              <a:rPr lang="en-US" sz="1600" dirty="0" err="1"/>
              <a:t>produk</a:t>
            </a:r>
            <a:r>
              <a:rPr lang="en-US" sz="1600" dirty="0"/>
              <a:t> </a:t>
            </a:r>
            <a:r>
              <a:rPr lang="en-US" sz="1600" dirty="0" err="1"/>
              <a:t>ketika</a:t>
            </a:r>
            <a:r>
              <a:rPr lang="en-US" sz="1600" dirty="0"/>
              <a:t> </a:t>
            </a:r>
            <a:r>
              <a:rPr lang="en-US" sz="1600" dirty="0" err="1"/>
              <a:t>tahapa</a:t>
            </a:r>
            <a:r>
              <a:rPr lang="en-US" sz="1600" dirty="0"/>
              <a:t> </a:t>
            </a:r>
            <a:r>
              <a:rPr lang="en-US" sz="1600" dirty="0" err="1"/>
              <a:t>pengembangan</a:t>
            </a:r>
            <a:r>
              <a:rPr lang="en-US" sz="1600" dirty="0"/>
              <a:t> </a:t>
            </a:r>
            <a:r>
              <a:rPr lang="en-US" sz="1600" dirty="0" err="1"/>
              <a:t>telah</a:t>
            </a:r>
            <a:r>
              <a:rPr lang="en-US" sz="1600" dirty="0"/>
              <a:t> </a:t>
            </a:r>
            <a:r>
              <a:rPr lang="en-US" sz="1600" dirty="0" err="1"/>
              <a:t>berhasil</a:t>
            </a:r>
            <a:r>
              <a:rPr lang="en-US" sz="1600" dirty="0"/>
              <a:t>.</a:t>
            </a:r>
          </a:p>
          <a:p>
            <a:pPr>
              <a:lnSpc>
                <a:spcPct val="90000"/>
              </a:lnSpc>
              <a:spcBef>
                <a:spcPts val="0"/>
              </a:spcBef>
            </a:pPr>
            <a:r>
              <a:rPr lang="en-US" sz="1600" dirty="0" err="1"/>
              <a:t>Seluruh</a:t>
            </a:r>
            <a:r>
              <a:rPr lang="en-US" sz="1600" dirty="0"/>
              <a:t> </a:t>
            </a:r>
            <a:r>
              <a:rPr lang="en-US" sz="1600" dirty="0" err="1"/>
              <a:t>fakta</a:t>
            </a:r>
            <a:r>
              <a:rPr lang="en-US" sz="1600" dirty="0"/>
              <a:t> </a:t>
            </a:r>
            <a:r>
              <a:rPr lang="en-US" sz="1600" dirty="0" err="1"/>
              <a:t>dan</a:t>
            </a:r>
            <a:r>
              <a:rPr lang="en-US" sz="1600" dirty="0"/>
              <a:t> </a:t>
            </a:r>
            <a:r>
              <a:rPr lang="en-US" sz="1600" dirty="0" err="1"/>
              <a:t>keadaan</a:t>
            </a:r>
            <a:r>
              <a:rPr lang="en-US" sz="1600" dirty="0"/>
              <a:t> </a:t>
            </a:r>
            <a:r>
              <a:rPr lang="en-US" sz="1600" dirty="0" err="1"/>
              <a:t>harus</a:t>
            </a:r>
            <a:r>
              <a:rPr lang="en-US" sz="1600" dirty="0"/>
              <a:t> </a:t>
            </a:r>
            <a:r>
              <a:rPr lang="en-US" sz="1600" dirty="0" err="1"/>
              <a:t>dipertimbangkan-memerlukan</a:t>
            </a:r>
            <a:r>
              <a:rPr lang="en-US" sz="1600" dirty="0"/>
              <a:t> </a:t>
            </a:r>
            <a:r>
              <a:rPr lang="en-US" sz="1600" dirty="0" err="1"/>
              <a:t>pertimbangan</a:t>
            </a:r>
            <a:r>
              <a:rPr lang="en-US" sz="1600" dirty="0"/>
              <a:t> (</a:t>
            </a:r>
            <a:r>
              <a:rPr lang="en-US" sz="1600" i="1" dirty="0" err="1"/>
              <a:t>judgement</a:t>
            </a:r>
            <a:r>
              <a:rPr lang="en-US" sz="1600" dirty="0"/>
              <a:t>)</a:t>
            </a:r>
          </a:p>
          <a:p>
            <a:pPr>
              <a:lnSpc>
                <a:spcPct val="90000"/>
              </a:lnSpc>
              <a:spcBef>
                <a:spcPts val="0"/>
              </a:spcBef>
            </a:pPr>
            <a:r>
              <a:rPr lang="sv-SE" sz="1600" dirty="0"/>
              <a:t>Perlu adanya penilaian kembali jika fakta dan keadaan berubah</a:t>
            </a:r>
            <a:endParaRPr lang="id-ID" sz="1600" dirty="0">
              <a:solidFill>
                <a:schemeClr val="tx2"/>
              </a:solidFill>
              <a:sym typeface="Wingdings" pitchFamily="2" charset="2"/>
            </a:endParaRPr>
          </a:p>
        </p:txBody>
      </p:sp>
      <p:sp>
        <p:nvSpPr>
          <p:cNvPr id="2" name="Right Arrow 1"/>
          <p:cNvSpPr/>
          <p:nvPr/>
        </p:nvSpPr>
        <p:spPr>
          <a:xfrm rot="5400000">
            <a:off x="2541244" y="2326480"/>
            <a:ext cx="519111" cy="561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ectangle 3"/>
          <p:cNvSpPr txBox="1">
            <a:spLocks noChangeArrowheads="1"/>
          </p:cNvSpPr>
          <p:nvPr/>
        </p:nvSpPr>
        <p:spPr>
          <a:xfrm>
            <a:off x="1295400" y="1600201"/>
            <a:ext cx="3276600" cy="609599"/>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en-US" sz="1600" b="1" dirty="0"/>
              <a:t>Investor A </a:t>
            </a:r>
            <a:r>
              <a:rPr lang="en-US" sz="1600" b="1" dirty="0" err="1"/>
              <a:t>mempunyai</a:t>
            </a:r>
            <a:r>
              <a:rPr lang="en-US" sz="1600" b="1" dirty="0"/>
              <a:t> </a:t>
            </a:r>
            <a:r>
              <a:rPr lang="en-US" sz="1600" b="1" dirty="0" err="1"/>
              <a:t>kemampuan</a:t>
            </a:r>
            <a:r>
              <a:rPr lang="en-US" sz="1600" b="1" dirty="0"/>
              <a:t> </a:t>
            </a:r>
            <a:r>
              <a:rPr lang="en-US" sz="1600" b="1" dirty="0" err="1"/>
              <a:t>untuk</a:t>
            </a:r>
            <a:r>
              <a:rPr lang="en-US" sz="1600" b="1" dirty="0"/>
              <a:t> </a:t>
            </a:r>
            <a:r>
              <a:rPr lang="en-US" sz="1600" b="1" dirty="0" err="1"/>
              <a:t>mengarahkan</a:t>
            </a:r>
            <a:endParaRPr lang="id-ID" sz="1600" b="1" dirty="0">
              <a:solidFill>
                <a:schemeClr val="tx2"/>
              </a:solidFill>
              <a:sym typeface="Wingdings" pitchFamily="2" charset="2"/>
            </a:endParaRPr>
          </a:p>
        </p:txBody>
      </p:sp>
      <p:sp>
        <p:nvSpPr>
          <p:cNvPr id="13" name="Right Arrow 12"/>
          <p:cNvSpPr/>
          <p:nvPr/>
        </p:nvSpPr>
        <p:spPr>
          <a:xfrm rot="5400000">
            <a:off x="9241632" y="2340768"/>
            <a:ext cx="519111" cy="561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ectangle 3"/>
          <p:cNvSpPr txBox="1">
            <a:spLocks noChangeArrowheads="1"/>
          </p:cNvSpPr>
          <p:nvPr/>
        </p:nvSpPr>
        <p:spPr>
          <a:xfrm>
            <a:off x="7559992" y="1600200"/>
            <a:ext cx="3641408" cy="609599"/>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en-US" sz="1600" b="1" dirty="0"/>
              <a:t>Investor B </a:t>
            </a:r>
            <a:r>
              <a:rPr lang="en-US" sz="1600" b="1" dirty="0" err="1"/>
              <a:t>mempunyai</a:t>
            </a:r>
            <a:r>
              <a:rPr lang="en-US" sz="1600" b="1" dirty="0"/>
              <a:t> </a:t>
            </a:r>
            <a:r>
              <a:rPr lang="en-US" sz="1600" b="1" dirty="0" err="1"/>
              <a:t>kemampuan</a:t>
            </a:r>
            <a:r>
              <a:rPr lang="en-US" sz="1600" b="1" dirty="0"/>
              <a:t> </a:t>
            </a:r>
            <a:r>
              <a:rPr lang="en-US" sz="1600" b="1" dirty="0" err="1"/>
              <a:t>untuk</a:t>
            </a:r>
            <a:r>
              <a:rPr lang="en-US" sz="1600" b="1" dirty="0"/>
              <a:t> </a:t>
            </a:r>
            <a:r>
              <a:rPr lang="en-US" sz="1600" b="1" dirty="0" err="1"/>
              <a:t>mengarahkan</a:t>
            </a:r>
            <a:endParaRPr lang="id-ID" sz="1600" b="1" dirty="0">
              <a:solidFill>
                <a:schemeClr val="tx2"/>
              </a:solidFill>
              <a:sym typeface="Wingdings" pitchFamily="2" charset="2"/>
            </a:endParaRPr>
          </a:p>
        </p:txBody>
      </p:sp>
      <p:sp>
        <p:nvSpPr>
          <p:cNvPr id="15" name="Rectangle 3"/>
          <p:cNvSpPr txBox="1">
            <a:spLocks noChangeArrowheads="1"/>
          </p:cNvSpPr>
          <p:nvPr/>
        </p:nvSpPr>
        <p:spPr>
          <a:xfrm>
            <a:off x="4724400" y="2483645"/>
            <a:ext cx="2667000" cy="33575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en-US" sz="1600" b="1" dirty="0" err="1"/>
              <a:t>Persetujuan</a:t>
            </a:r>
            <a:r>
              <a:rPr lang="en-US" sz="1600" b="1" dirty="0"/>
              <a:t> Regulator</a:t>
            </a:r>
            <a:endParaRPr lang="id-ID" sz="1600" b="1" dirty="0">
              <a:solidFill>
                <a:schemeClr val="tx2"/>
              </a:solidFill>
              <a:sym typeface="Wingdings" pitchFamily="2" charset="2"/>
            </a:endParaRPr>
          </a:p>
        </p:txBody>
      </p:sp>
      <p:sp>
        <p:nvSpPr>
          <p:cNvPr id="10" name="Rectangle 3"/>
          <p:cNvSpPr txBox="1">
            <a:spLocks noChangeArrowheads="1"/>
          </p:cNvSpPr>
          <p:nvPr/>
        </p:nvSpPr>
        <p:spPr>
          <a:xfrm>
            <a:off x="1467299" y="3276601"/>
            <a:ext cx="2667000" cy="60959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en-US" sz="1600" b="1" dirty="0" err="1"/>
              <a:t>Mengambangkan</a:t>
            </a:r>
            <a:r>
              <a:rPr lang="en-US" sz="1600" b="1" dirty="0"/>
              <a:t> </a:t>
            </a:r>
            <a:r>
              <a:rPr lang="en-US" sz="1600" b="1" dirty="0" err="1"/>
              <a:t>dan</a:t>
            </a:r>
            <a:r>
              <a:rPr lang="en-US" sz="1600" b="1" dirty="0"/>
              <a:t> </a:t>
            </a:r>
            <a:r>
              <a:rPr lang="en-US" sz="1600" b="1" dirty="0" err="1"/>
              <a:t>memasarkan</a:t>
            </a:r>
            <a:r>
              <a:rPr lang="en-US" sz="1600" b="1" dirty="0"/>
              <a:t> </a:t>
            </a:r>
            <a:r>
              <a:rPr lang="en-US" sz="1600" b="1" dirty="0" err="1"/>
              <a:t>produk</a:t>
            </a:r>
            <a:endParaRPr lang="id-ID" sz="1600" b="1" dirty="0">
              <a:solidFill>
                <a:schemeClr val="tx2"/>
              </a:solidFill>
              <a:sym typeface="Wingdings" pitchFamily="2" charset="2"/>
            </a:endParaRPr>
          </a:p>
        </p:txBody>
      </p:sp>
      <p:sp>
        <p:nvSpPr>
          <p:cNvPr id="11" name="Rectangle 3"/>
          <p:cNvSpPr txBox="1">
            <a:spLocks noChangeArrowheads="1"/>
          </p:cNvSpPr>
          <p:nvPr/>
        </p:nvSpPr>
        <p:spPr>
          <a:xfrm>
            <a:off x="8167687" y="3276600"/>
            <a:ext cx="2667000" cy="60959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en-US" sz="1600" b="1" dirty="0" err="1"/>
              <a:t>Memproduksi</a:t>
            </a:r>
            <a:r>
              <a:rPr lang="en-US" sz="1600" b="1" dirty="0"/>
              <a:t> </a:t>
            </a:r>
            <a:r>
              <a:rPr lang="en-US" sz="1600" b="1" dirty="0" err="1"/>
              <a:t>dan</a:t>
            </a:r>
            <a:r>
              <a:rPr lang="en-US" sz="1600" b="1" dirty="0"/>
              <a:t> </a:t>
            </a:r>
            <a:r>
              <a:rPr lang="en-US" sz="1600" b="1" dirty="0" err="1"/>
              <a:t>memasarkan</a:t>
            </a:r>
            <a:r>
              <a:rPr lang="en-US" sz="1600" b="1" dirty="0"/>
              <a:t> </a:t>
            </a:r>
            <a:r>
              <a:rPr lang="en-US" sz="1600" b="1" dirty="0" err="1"/>
              <a:t>produk</a:t>
            </a:r>
            <a:endParaRPr lang="id-ID" sz="1600" b="1" dirty="0">
              <a:solidFill>
                <a:schemeClr val="tx2"/>
              </a:solidFill>
              <a:sym typeface="Wingdings" pitchFamily="2" charset="2"/>
            </a:endParaRPr>
          </a:p>
        </p:txBody>
      </p:sp>
      <p:sp>
        <p:nvSpPr>
          <p:cNvPr id="3" name="Rectangle 2"/>
          <p:cNvSpPr/>
          <p:nvPr/>
        </p:nvSpPr>
        <p:spPr>
          <a:xfrm>
            <a:off x="1295400" y="2971800"/>
            <a:ext cx="9906000" cy="11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Tree>
    <p:extLst>
      <p:ext uri="{BB962C8B-B14F-4D97-AF65-F5344CB8AC3E}">
        <p14:creationId xmlns:p14="http://schemas.microsoft.com/office/powerpoint/2010/main" val="580335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410228" y="609600"/>
            <a:ext cx="7371600" cy="816800"/>
          </a:xfrm>
        </p:spPr>
        <p:txBody>
          <a:bodyPr>
            <a:noAutofit/>
          </a:bodyPr>
          <a:lstStyle/>
          <a:p>
            <a:pPr eaLnBrk="1" hangingPunct="1"/>
            <a:r>
              <a:rPr lang="en-US" dirty="0" err="1">
                <a:solidFill>
                  <a:srgbClr val="626964"/>
                </a:solidFill>
              </a:rPr>
              <a:t>Contoh</a:t>
            </a:r>
            <a:r>
              <a:rPr lang="en-US" dirty="0">
                <a:solidFill>
                  <a:srgbClr val="626964"/>
                </a:solidFill>
              </a:rPr>
              <a:t> - </a:t>
            </a:r>
            <a:r>
              <a:rPr lang="en-US" dirty="0" err="1">
                <a:solidFill>
                  <a:srgbClr val="626964"/>
                </a:solidFill>
              </a:rPr>
              <a:t>Pengendalian</a:t>
            </a:r>
            <a:endParaRPr lang="en-US" dirty="0">
              <a:solidFill>
                <a:srgbClr val="626964"/>
              </a:solidFill>
            </a:endParaRPr>
          </a:p>
        </p:txBody>
      </p:sp>
      <p:sp>
        <p:nvSpPr>
          <p:cNvPr id="41987" name="Rectangle 3"/>
          <p:cNvSpPr>
            <a:spLocks noGrp="1" noChangeArrowheads="1"/>
          </p:cNvSpPr>
          <p:nvPr>
            <p:ph sz="quarter" idx="10"/>
          </p:nvPr>
        </p:nvSpPr>
        <p:spPr>
          <a:xfrm>
            <a:off x="1541586" y="1696017"/>
            <a:ext cx="9108828" cy="1434283"/>
          </a:xfrm>
          <a:noFill/>
          <a:ln>
            <a:noFill/>
          </a:ln>
          <a:effectLst/>
        </p:spPr>
        <p:style>
          <a:lnRef idx="1">
            <a:schemeClr val="accent2"/>
          </a:lnRef>
          <a:fillRef idx="2">
            <a:schemeClr val="accent2"/>
          </a:fillRef>
          <a:effectRef idx="1">
            <a:schemeClr val="accent2"/>
          </a:effectRef>
          <a:fontRef idx="minor">
            <a:schemeClr val="dk1"/>
          </a:fontRef>
        </p:style>
        <p:txBody>
          <a:bodyPr>
            <a:noAutofit/>
          </a:bodyPr>
          <a:lstStyle/>
          <a:p>
            <a:r>
              <a:rPr lang="en-US" sz="1800" dirty="0"/>
              <a:t>A </a:t>
            </a:r>
            <a:r>
              <a:rPr lang="en-US" sz="1800" dirty="0" err="1"/>
              <a:t>memiliki</a:t>
            </a:r>
            <a:r>
              <a:rPr lang="en-US" sz="1800" dirty="0"/>
              <a:t> 45% </a:t>
            </a:r>
            <a:r>
              <a:rPr lang="en-US" sz="1800" dirty="0" err="1"/>
              <a:t>hak</a:t>
            </a:r>
            <a:r>
              <a:rPr lang="en-US" sz="1800" dirty="0"/>
              <a:t> </a:t>
            </a:r>
            <a:r>
              <a:rPr lang="en-US" sz="1800" dirty="0" err="1"/>
              <a:t>suara</a:t>
            </a:r>
            <a:r>
              <a:rPr lang="en-US" sz="1800" dirty="0"/>
              <a:t> B; </a:t>
            </a:r>
            <a:r>
              <a:rPr lang="en-US" sz="1800" dirty="0" err="1"/>
              <a:t>sisa</a:t>
            </a:r>
            <a:r>
              <a:rPr lang="en-US" sz="1800" dirty="0"/>
              <a:t> 55% </a:t>
            </a:r>
            <a:r>
              <a:rPr lang="en-US" sz="1800" dirty="0" err="1"/>
              <a:t>hak</a:t>
            </a:r>
            <a:r>
              <a:rPr lang="en-US" sz="1800" dirty="0"/>
              <a:t> </a:t>
            </a:r>
            <a:r>
              <a:rPr lang="en-US" sz="1800" dirty="0" err="1"/>
              <a:t>suara</a:t>
            </a:r>
            <a:r>
              <a:rPr lang="en-US" sz="1800" dirty="0"/>
              <a:t> B </a:t>
            </a:r>
            <a:r>
              <a:rPr lang="en-US" sz="1800" dirty="0" err="1"/>
              <a:t>dimiliki</a:t>
            </a:r>
            <a:r>
              <a:rPr lang="en-US" sz="1800" dirty="0"/>
              <a:t> </a:t>
            </a:r>
            <a:r>
              <a:rPr lang="en-US" sz="1800" dirty="0" err="1"/>
              <a:t>oleh</a:t>
            </a:r>
            <a:r>
              <a:rPr lang="en-US" sz="1800" dirty="0"/>
              <a:t> </a:t>
            </a:r>
            <a:r>
              <a:rPr lang="en-US" sz="1800" dirty="0" err="1"/>
              <a:t>berbagai</a:t>
            </a:r>
            <a:r>
              <a:rPr lang="en-US" sz="1800" dirty="0"/>
              <a:t> </a:t>
            </a:r>
            <a:r>
              <a:rPr lang="en-US" sz="1800" dirty="0" err="1"/>
              <a:t>pihak</a:t>
            </a:r>
            <a:r>
              <a:rPr lang="en-US" sz="1800" dirty="0"/>
              <a:t> yang </a:t>
            </a:r>
            <a:r>
              <a:rPr lang="en-US" sz="1800" dirty="0" err="1"/>
              <a:t>tersebar</a:t>
            </a:r>
            <a:r>
              <a:rPr lang="en-US" sz="1800" dirty="0"/>
              <a:t> </a:t>
            </a:r>
            <a:r>
              <a:rPr lang="en-US" sz="1800" dirty="0" err="1"/>
              <a:t>secara</a:t>
            </a:r>
            <a:r>
              <a:rPr lang="en-US" sz="1800" dirty="0"/>
              <a:t> </a:t>
            </a:r>
            <a:r>
              <a:rPr lang="en-US" sz="1800" dirty="0" err="1"/>
              <a:t>luas</a:t>
            </a:r>
            <a:r>
              <a:rPr lang="en-US" sz="1800" dirty="0"/>
              <a:t> (</a:t>
            </a:r>
            <a:r>
              <a:rPr lang="en-US" sz="1800" dirty="0" err="1"/>
              <a:t>tidak</a:t>
            </a:r>
            <a:r>
              <a:rPr lang="en-US" sz="1800" dirty="0"/>
              <a:t> </a:t>
            </a:r>
            <a:r>
              <a:rPr lang="en-US" sz="1800" dirty="0" err="1"/>
              <a:t>ada</a:t>
            </a:r>
            <a:r>
              <a:rPr lang="en-US" sz="1800" dirty="0"/>
              <a:t> </a:t>
            </a:r>
            <a:r>
              <a:rPr lang="en-US" sz="1800" dirty="0" err="1"/>
              <a:t>salah</a:t>
            </a:r>
            <a:r>
              <a:rPr lang="en-US" sz="1800" dirty="0"/>
              <a:t> </a:t>
            </a:r>
            <a:r>
              <a:rPr lang="en-US" sz="1800" dirty="0" err="1"/>
              <a:t>satu</a:t>
            </a:r>
            <a:r>
              <a:rPr lang="en-US" sz="1800" dirty="0"/>
              <a:t> </a:t>
            </a:r>
            <a:r>
              <a:rPr lang="en-US" sz="1800" dirty="0" err="1"/>
              <a:t>pihak</a:t>
            </a:r>
            <a:r>
              <a:rPr lang="en-US" sz="1800" dirty="0"/>
              <a:t> yang </a:t>
            </a:r>
            <a:r>
              <a:rPr lang="en-US" sz="1800" dirty="0" err="1"/>
              <a:t>memiliki</a:t>
            </a:r>
            <a:r>
              <a:rPr lang="en-US" sz="1800" dirty="0"/>
              <a:t> &gt; 1% </a:t>
            </a:r>
            <a:r>
              <a:rPr lang="en-US" sz="1800" dirty="0" err="1"/>
              <a:t>hak</a:t>
            </a:r>
            <a:r>
              <a:rPr lang="en-US" sz="1800" dirty="0"/>
              <a:t> </a:t>
            </a:r>
            <a:r>
              <a:rPr lang="en-US" sz="1800" dirty="0" err="1"/>
              <a:t>suara</a:t>
            </a:r>
            <a:r>
              <a:rPr lang="en-US" sz="1800" dirty="0"/>
              <a:t>)</a:t>
            </a:r>
          </a:p>
          <a:p>
            <a:r>
              <a:rPr lang="en-US" sz="1800" dirty="0"/>
              <a:t>A </a:t>
            </a:r>
            <a:r>
              <a:rPr lang="en-US" sz="1800" dirty="0" err="1"/>
              <a:t>memiliki</a:t>
            </a:r>
            <a:r>
              <a:rPr lang="en-US" sz="1800" dirty="0"/>
              <a:t> </a:t>
            </a:r>
            <a:r>
              <a:rPr lang="en-US" sz="1800" dirty="0" err="1"/>
              <a:t>kekuasaan</a:t>
            </a:r>
            <a:r>
              <a:rPr lang="en-US" sz="1800" dirty="0"/>
              <a:t> </a:t>
            </a:r>
            <a:r>
              <a:rPr lang="en-US" sz="1800" dirty="0" err="1"/>
              <a:t>atas</a:t>
            </a:r>
            <a:r>
              <a:rPr lang="en-US" sz="1800" dirty="0"/>
              <a:t> B, </a:t>
            </a:r>
            <a:r>
              <a:rPr lang="en-US" sz="1800" dirty="0" err="1"/>
              <a:t>karena</a:t>
            </a:r>
            <a:r>
              <a:rPr lang="en-US" sz="1800" dirty="0"/>
              <a:t> A </a:t>
            </a:r>
            <a:r>
              <a:rPr lang="en-US" sz="1800" dirty="0" err="1"/>
              <a:t>mempunyai</a:t>
            </a:r>
            <a:r>
              <a:rPr lang="en-US" sz="1800" dirty="0"/>
              <a:t> </a:t>
            </a:r>
            <a:r>
              <a:rPr lang="en-US" sz="1800" dirty="0" err="1"/>
              <a:t>hak</a:t>
            </a:r>
            <a:r>
              <a:rPr lang="en-US" sz="1800" dirty="0"/>
              <a:t> </a:t>
            </a:r>
            <a:r>
              <a:rPr lang="en-US" sz="1800" dirty="0" err="1"/>
              <a:t>suara</a:t>
            </a:r>
            <a:r>
              <a:rPr lang="en-US" sz="1800" dirty="0"/>
              <a:t> </a:t>
            </a:r>
            <a:r>
              <a:rPr lang="en-US" sz="1800" dirty="0" err="1"/>
              <a:t>mayoritas</a:t>
            </a:r>
            <a:r>
              <a:rPr lang="en-US" sz="1800" dirty="0"/>
              <a:t> B (</a:t>
            </a:r>
            <a:r>
              <a:rPr lang="en-US" sz="1800" dirty="0" err="1"/>
              <a:t>berdasarkan</a:t>
            </a:r>
            <a:r>
              <a:rPr lang="en-US" sz="1800" dirty="0"/>
              <a:t> </a:t>
            </a:r>
            <a:r>
              <a:rPr lang="en-US" sz="1800" dirty="0" err="1"/>
              <a:t>ukuran</a:t>
            </a:r>
            <a:r>
              <a:rPr lang="en-US" sz="1800" dirty="0"/>
              <a:t> </a:t>
            </a:r>
            <a:r>
              <a:rPr lang="en-US" sz="1800" dirty="0" err="1"/>
              <a:t>absolut</a:t>
            </a:r>
            <a:r>
              <a:rPr lang="en-US" sz="1800" dirty="0"/>
              <a:t>)</a:t>
            </a:r>
            <a:endParaRPr lang="id-ID" sz="1600" dirty="0">
              <a:solidFill>
                <a:schemeClr val="tx2"/>
              </a:solidFill>
              <a:sym typeface="Wingdings" pitchFamily="2" charset="2"/>
            </a:endParaRPr>
          </a:p>
        </p:txBody>
      </p:sp>
      <p:sp>
        <p:nvSpPr>
          <p:cNvPr id="4" name="Rectangle 3"/>
          <p:cNvSpPr txBox="1">
            <a:spLocks noChangeArrowheads="1"/>
          </p:cNvSpPr>
          <p:nvPr/>
        </p:nvSpPr>
        <p:spPr>
          <a:xfrm>
            <a:off x="1541586" y="3092201"/>
            <a:ext cx="9108828" cy="1905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fi-FI" sz="1800" dirty="0"/>
              <a:t>C memiliki 45% hak suara D; sisa 55% hak suara D dimiliki oleh dua pihak lain (masing‐masing memiliki </a:t>
            </a:r>
            <a:r>
              <a:rPr lang="en-US" sz="1800" dirty="0"/>
              <a:t>26%) </a:t>
            </a:r>
            <a:r>
              <a:rPr lang="en-US" sz="1800" dirty="0" err="1"/>
              <a:t>dan</a:t>
            </a:r>
            <a:r>
              <a:rPr lang="en-US" sz="1800" dirty="0"/>
              <a:t> 3% </a:t>
            </a:r>
            <a:r>
              <a:rPr lang="en-US" sz="1800" dirty="0" err="1"/>
              <a:t>dimiliki</a:t>
            </a:r>
            <a:r>
              <a:rPr lang="en-US" sz="1800" dirty="0"/>
              <a:t> </a:t>
            </a:r>
            <a:r>
              <a:rPr lang="en-US" sz="1800" dirty="0" err="1"/>
              <a:t>oleh</a:t>
            </a:r>
            <a:r>
              <a:rPr lang="en-US" sz="1800" dirty="0"/>
              <a:t> </a:t>
            </a:r>
            <a:r>
              <a:rPr lang="en-US" sz="1800" dirty="0" err="1"/>
              <a:t>tiga</a:t>
            </a:r>
            <a:r>
              <a:rPr lang="en-US" sz="1800" dirty="0"/>
              <a:t> </a:t>
            </a:r>
            <a:r>
              <a:rPr lang="en-US" sz="1800" dirty="0" err="1"/>
              <a:t>pihak</a:t>
            </a:r>
            <a:r>
              <a:rPr lang="en-US" sz="1800" dirty="0"/>
              <a:t> lain yang </a:t>
            </a:r>
            <a:r>
              <a:rPr lang="en-US" sz="1800" dirty="0" err="1"/>
              <a:t>masingmasing</a:t>
            </a:r>
            <a:r>
              <a:rPr lang="en-US" sz="1800" dirty="0"/>
              <a:t> </a:t>
            </a:r>
            <a:r>
              <a:rPr lang="en-US" sz="1800" dirty="0" err="1"/>
              <a:t>memegang</a:t>
            </a:r>
            <a:r>
              <a:rPr lang="en-US" sz="1800" dirty="0"/>
              <a:t> 1%.</a:t>
            </a:r>
          </a:p>
          <a:p>
            <a:r>
              <a:rPr lang="fi-FI" sz="1800" dirty="0"/>
              <a:t>C tidak memiliki kekuasaan atas D, karena jika dua </a:t>
            </a:r>
            <a:r>
              <a:rPr lang="en-US" sz="1800" dirty="0" err="1"/>
              <a:t>pihak</a:t>
            </a:r>
            <a:r>
              <a:rPr lang="en-US" sz="1800" dirty="0"/>
              <a:t> yang </a:t>
            </a:r>
            <a:r>
              <a:rPr lang="en-US" sz="1800" dirty="0" err="1"/>
              <a:t>memiliki</a:t>
            </a:r>
            <a:r>
              <a:rPr lang="en-US" sz="1800" dirty="0"/>
              <a:t> </a:t>
            </a:r>
            <a:r>
              <a:rPr lang="en-US" sz="1800" dirty="0" err="1"/>
              <a:t>masing‐masing</a:t>
            </a:r>
            <a:r>
              <a:rPr lang="en-US" sz="1800" dirty="0"/>
              <a:t> 26% </a:t>
            </a:r>
            <a:r>
              <a:rPr lang="en-US" sz="1800" dirty="0" err="1"/>
              <a:t>bersamas-ama</a:t>
            </a:r>
            <a:r>
              <a:rPr lang="en-US" sz="1800" dirty="0"/>
              <a:t> </a:t>
            </a:r>
            <a:r>
              <a:rPr lang="en-US" sz="1800" dirty="0" err="1"/>
              <a:t>dapat</a:t>
            </a:r>
            <a:r>
              <a:rPr lang="en-US" sz="1800" dirty="0"/>
              <a:t> </a:t>
            </a:r>
            <a:r>
              <a:rPr lang="en-US" sz="1800" dirty="0" err="1"/>
              <a:t>mencegah</a:t>
            </a:r>
            <a:r>
              <a:rPr lang="en-US" sz="1800" dirty="0"/>
              <a:t> </a:t>
            </a:r>
            <a:r>
              <a:rPr lang="en-US" sz="1800" dirty="0" err="1"/>
              <a:t>pihak</a:t>
            </a:r>
            <a:r>
              <a:rPr lang="en-US" sz="1800" dirty="0"/>
              <a:t> C </a:t>
            </a:r>
            <a:r>
              <a:rPr lang="en-US" sz="1800" dirty="0" err="1"/>
              <a:t>untuk</a:t>
            </a:r>
            <a:r>
              <a:rPr lang="en-US" sz="1800" dirty="0"/>
              <a:t> </a:t>
            </a:r>
            <a:r>
              <a:rPr lang="en-US" sz="1800" dirty="0" err="1"/>
              <a:t>mengambil</a:t>
            </a:r>
            <a:r>
              <a:rPr lang="en-US" sz="1800" dirty="0"/>
              <a:t> </a:t>
            </a:r>
            <a:r>
              <a:rPr lang="en-US" sz="1800" dirty="0" err="1"/>
              <a:t>keputusan</a:t>
            </a:r>
            <a:r>
              <a:rPr lang="en-US" sz="1800" dirty="0"/>
              <a:t> </a:t>
            </a:r>
            <a:r>
              <a:rPr lang="en-US" sz="1800" dirty="0" err="1"/>
              <a:t>terkait</a:t>
            </a:r>
            <a:r>
              <a:rPr lang="en-US" sz="1800" dirty="0"/>
              <a:t> </a:t>
            </a:r>
            <a:r>
              <a:rPr lang="en-US" sz="1800" dirty="0" err="1"/>
              <a:t>aktivitas</a:t>
            </a:r>
            <a:r>
              <a:rPr lang="en-US" sz="1800" dirty="0"/>
              <a:t> </a:t>
            </a:r>
            <a:r>
              <a:rPr lang="en-US" sz="1800" dirty="0" err="1"/>
              <a:t>relevan</a:t>
            </a:r>
            <a:r>
              <a:rPr lang="en-US" sz="1800" dirty="0"/>
              <a:t>.</a:t>
            </a:r>
            <a:endParaRPr lang="id-ID" sz="1600" dirty="0">
              <a:solidFill>
                <a:schemeClr val="tx2"/>
              </a:solidFill>
              <a:sym typeface="Wingdings" pitchFamily="2" charset="2"/>
            </a:endParaRPr>
          </a:p>
        </p:txBody>
      </p:sp>
    </p:spTree>
    <p:extLst>
      <p:ext uri="{BB962C8B-B14F-4D97-AF65-F5344CB8AC3E}">
        <p14:creationId xmlns:p14="http://schemas.microsoft.com/office/powerpoint/2010/main" val="3112717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Contoh</a:t>
            </a:r>
            <a:r>
              <a:rPr lang="en-US" dirty="0">
                <a:solidFill>
                  <a:srgbClr val="626964"/>
                </a:solidFill>
              </a:rPr>
              <a:t> - </a:t>
            </a:r>
            <a:r>
              <a:rPr lang="en-US" dirty="0" err="1">
                <a:solidFill>
                  <a:srgbClr val="626964"/>
                </a:solidFill>
              </a:rPr>
              <a:t>Pengendalian</a:t>
            </a:r>
            <a:endParaRPr lang="en-US" dirty="0">
              <a:solidFill>
                <a:srgbClr val="626964"/>
              </a:solidFill>
            </a:endParaRPr>
          </a:p>
        </p:txBody>
      </p:sp>
      <p:sp>
        <p:nvSpPr>
          <p:cNvPr id="41987" name="Rectangle 3"/>
          <p:cNvSpPr>
            <a:spLocks noGrp="1" noChangeArrowheads="1"/>
          </p:cNvSpPr>
          <p:nvPr>
            <p:ph sz="quarter" idx="10"/>
          </p:nvPr>
        </p:nvSpPr>
        <p:spPr>
          <a:xfrm>
            <a:off x="1541586" y="1537518"/>
            <a:ext cx="8891710" cy="1828800"/>
          </a:xfrm>
          <a:noFill/>
          <a:ln>
            <a:noFill/>
          </a:ln>
          <a:effectLst/>
        </p:spPr>
        <p:style>
          <a:lnRef idx="1">
            <a:schemeClr val="accent2"/>
          </a:lnRef>
          <a:fillRef idx="2">
            <a:schemeClr val="accent2"/>
          </a:fillRef>
          <a:effectRef idx="1">
            <a:schemeClr val="accent2"/>
          </a:effectRef>
          <a:fontRef idx="minor">
            <a:schemeClr val="dk1"/>
          </a:fontRef>
        </p:style>
        <p:txBody>
          <a:bodyPr>
            <a:noAutofit/>
          </a:bodyPr>
          <a:lstStyle/>
          <a:p>
            <a:r>
              <a:rPr lang="en-US" sz="1800" dirty="0"/>
              <a:t>E </a:t>
            </a:r>
            <a:r>
              <a:rPr lang="en-US" sz="1800" dirty="0" err="1"/>
              <a:t>memiliki</a:t>
            </a:r>
            <a:r>
              <a:rPr lang="en-US" sz="1800" dirty="0"/>
              <a:t> 45% </a:t>
            </a:r>
            <a:r>
              <a:rPr lang="en-US" sz="1800" dirty="0" err="1"/>
              <a:t>hak</a:t>
            </a:r>
            <a:r>
              <a:rPr lang="en-US" sz="1800" dirty="0"/>
              <a:t> </a:t>
            </a:r>
            <a:r>
              <a:rPr lang="en-US" sz="1800" dirty="0" err="1"/>
              <a:t>suara</a:t>
            </a:r>
            <a:r>
              <a:rPr lang="en-US" sz="1800" dirty="0"/>
              <a:t> F; </a:t>
            </a:r>
            <a:r>
              <a:rPr lang="en-US" sz="1800" dirty="0" err="1"/>
              <a:t>sisa</a:t>
            </a:r>
            <a:r>
              <a:rPr lang="en-US" sz="1800" dirty="0"/>
              <a:t> 55% </a:t>
            </a:r>
            <a:r>
              <a:rPr lang="en-US" sz="1800" dirty="0" err="1"/>
              <a:t>hak</a:t>
            </a:r>
            <a:r>
              <a:rPr lang="en-US" sz="1800" dirty="0"/>
              <a:t> </a:t>
            </a:r>
            <a:r>
              <a:rPr lang="en-US" sz="1800" dirty="0" err="1"/>
              <a:t>suara</a:t>
            </a:r>
            <a:r>
              <a:rPr lang="en-US" sz="1800" dirty="0"/>
              <a:t> F </a:t>
            </a:r>
            <a:r>
              <a:rPr lang="en-US" sz="1800" dirty="0" err="1"/>
              <a:t>dimiliki</a:t>
            </a:r>
            <a:r>
              <a:rPr lang="en-US" sz="1800" dirty="0"/>
              <a:t> </a:t>
            </a:r>
            <a:r>
              <a:rPr lang="en-US" sz="1800" dirty="0" err="1"/>
              <a:t>secara</a:t>
            </a:r>
            <a:r>
              <a:rPr lang="en-US" sz="1800" dirty="0"/>
              <a:t> </a:t>
            </a:r>
            <a:r>
              <a:rPr lang="en-US" sz="1800" dirty="0" err="1"/>
              <a:t>tersebar</a:t>
            </a:r>
            <a:r>
              <a:rPr lang="en-US" sz="1800" dirty="0"/>
              <a:t> </a:t>
            </a:r>
            <a:r>
              <a:rPr lang="en-US" sz="1800" dirty="0" err="1"/>
              <a:t>oleh</a:t>
            </a:r>
            <a:r>
              <a:rPr lang="en-US" sz="1800" dirty="0"/>
              <a:t> 11 </a:t>
            </a:r>
            <a:r>
              <a:rPr lang="en-US" sz="1800" dirty="0" err="1"/>
              <a:t>pemegang</a:t>
            </a:r>
            <a:r>
              <a:rPr lang="en-US" sz="1800" dirty="0"/>
              <a:t> </a:t>
            </a:r>
            <a:r>
              <a:rPr lang="en-US" sz="1800" dirty="0" err="1"/>
              <a:t>saham</a:t>
            </a:r>
            <a:r>
              <a:rPr lang="en-US" sz="1800" dirty="0"/>
              <a:t> yang </a:t>
            </a:r>
            <a:r>
              <a:rPr lang="en-US" sz="1800" dirty="0" err="1"/>
              <a:t>masing-masing</a:t>
            </a:r>
            <a:r>
              <a:rPr lang="en-US" sz="1800" dirty="0"/>
              <a:t> </a:t>
            </a:r>
            <a:r>
              <a:rPr lang="en-US" sz="1800" dirty="0" err="1"/>
              <a:t>memiliki</a:t>
            </a:r>
            <a:r>
              <a:rPr lang="en-US" sz="1800" dirty="0"/>
              <a:t> 5%.</a:t>
            </a:r>
          </a:p>
          <a:p>
            <a:r>
              <a:rPr lang="en-US" sz="1800" dirty="0" err="1"/>
              <a:t>Ukuran</a:t>
            </a:r>
            <a:r>
              <a:rPr lang="en-US" sz="1800" dirty="0"/>
              <a:t> </a:t>
            </a:r>
            <a:r>
              <a:rPr lang="en-US" sz="1800" dirty="0" err="1"/>
              <a:t>kepemilikan</a:t>
            </a:r>
            <a:r>
              <a:rPr lang="en-US" sz="1800" dirty="0"/>
              <a:t> </a:t>
            </a:r>
            <a:r>
              <a:rPr lang="en-US" sz="1800" dirty="0" err="1"/>
              <a:t>hak</a:t>
            </a:r>
            <a:r>
              <a:rPr lang="en-US" sz="1800" dirty="0"/>
              <a:t> </a:t>
            </a:r>
            <a:r>
              <a:rPr lang="en-US" sz="1800" dirty="0" err="1"/>
              <a:t>suara</a:t>
            </a:r>
            <a:r>
              <a:rPr lang="en-US" sz="1800" dirty="0"/>
              <a:t> E </a:t>
            </a:r>
            <a:r>
              <a:rPr lang="en-US" sz="1800" dirty="0" err="1"/>
              <a:t>dan</a:t>
            </a:r>
            <a:r>
              <a:rPr lang="en-US" sz="1800" dirty="0"/>
              <a:t> </a:t>
            </a:r>
            <a:r>
              <a:rPr lang="en-US" sz="1800" dirty="0" err="1"/>
              <a:t>penyebaran</a:t>
            </a:r>
            <a:r>
              <a:rPr lang="en-US" sz="1800" dirty="0"/>
              <a:t> </a:t>
            </a:r>
            <a:r>
              <a:rPr lang="en-US" sz="1800" dirty="0" err="1"/>
              <a:t>hak</a:t>
            </a:r>
            <a:r>
              <a:rPr lang="en-US" sz="1800" dirty="0"/>
              <a:t> </a:t>
            </a:r>
            <a:r>
              <a:rPr lang="en-US" sz="1800" dirty="0" err="1"/>
              <a:t>suara</a:t>
            </a:r>
            <a:r>
              <a:rPr lang="en-US" sz="1800" dirty="0"/>
              <a:t> lain </a:t>
            </a:r>
            <a:r>
              <a:rPr lang="en-US" sz="1800" dirty="0" err="1"/>
              <a:t>tidak</a:t>
            </a:r>
            <a:r>
              <a:rPr lang="en-US" sz="1800" dirty="0"/>
              <a:t> </a:t>
            </a:r>
            <a:r>
              <a:rPr lang="en-US" sz="1800" dirty="0" err="1"/>
              <a:t>secara</a:t>
            </a:r>
            <a:r>
              <a:rPr lang="en-US" sz="1800" dirty="0"/>
              <a:t> </a:t>
            </a:r>
            <a:r>
              <a:rPr lang="en-US" sz="1800" dirty="0" err="1"/>
              <a:t>konklusif</a:t>
            </a:r>
            <a:r>
              <a:rPr lang="en-US" sz="1800" dirty="0"/>
              <a:t> </a:t>
            </a:r>
            <a:r>
              <a:rPr lang="en-US" sz="1800" dirty="0" err="1"/>
              <a:t>menentukan</a:t>
            </a:r>
            <a:r>
              <a:rPr lang="en-US" sz="1800" dirty="0"/>
              <a:t> </a:t>
            </a:r>
            <a:r>
              <a:rPr lang="en-US" sz="1800" dirty="0" err="1"/>
              <a:t>apakah</a:t>
            </a:r>
            <a:r>
              <a:rPr lang="en-US" sz="1800" dirty="0"/>
              <a:t> E </a:t>
            </a:r>
            <a:r>
              <a:rPr lang="en-US" sz="1800" dirty="0" err="1"/>
              <a:t>memiliki</a:t>
            </a:r>
            <a:r>
              <a:rPr lang="en-US" sz="1800" dirty="0"/>
              <a:t> </a:t>
            </a:r>
            <a:r>
              <a:rPr lang="fi-FI" sz="1800" dirty="0"/>
              <a:t>kekuasaan atas F. Fakta dan keadaan lain harus </a:t>
            </a:r>
            <a:r>
              <a:rPr lang="en-US" sz="1800" dirty="0" err="1"/>
              <a:t>dipertimbangkan</a:t>
            </a:r>
            <a:r>
              <a:rPr lang="en-US" sz="1800" dirty="0"/>
              <a:t> </a:t>
            </a:r>
            <a:r>
              <a:rPr lang="en-US" sz="1800" dirty="0" err="1"/>
              <a:t>untuk</a:t>
            </a:r>
            <a:r>
              <a:rPr lang="en-US" sz="1800" dirty="0"/>
              <a:t> </a:t>
            </a:r>
            <a:r>
              <a:rPr lang="en-US" sz="1800" dirty="0" err="1"/>
              <a:t>menentukan</a:t>
            </a:r>
            <a:r>
              <a:rPr lang="en-US" sz="1800" dirty="0"/>
              <a:t> </a:t>
            </a:r>
            <a:r>
              <a:rPr lang="en-US" sz="1800" dirty="0" err="1"/>
              <a:t>apakah</a:t>
            </a:r>
            <a:r>
              <a:rPr lang="en-US" sz="1800" dirty="0"/>
              <a:t> E </a:t>
            </a:r>
            <a:r>
              <a:rPr lang="en-US" sz="1800" dirty="0" err="1"/>
              <a:t>memiliki</a:t>
            </a:r>
            <a:r>
              <a:rPr lang="en-US" sz="1800" dirty="0"/>
              <a:t> </a:t>
            </a:r>
            <a:r>
              <a:rPr lang="en-US" sz="1800" dirty="0" err="1"/>
              <a:t>kekuasaan</a:t>
            </a:r>
            <a:r>
              <a:rPr lang="en-US" sz="1800" dirty="0"/>
              <a:t> </a:t>
            </a:r>
            <a:r>
              <a:rPr lang="en-US" sz="1800" dirty="0" err="1"/>
              <a:t>atas</a:t>
            </a:r>
            <a:r>
              <a:rPr lang="en-US" sz="1800" dirty="0"/>
              <a:t> F</a:t>
            </a:r>
            <a:endParaRPr lang="id-ID" sz="1600" dirty="0">
              <a:solidFill>
                <a:schemeClr val="tx2"/>
              </a:solidFill>
              <a:sym typeface="Wingdings" pitchFamily="2" charset="2"/>
            </a:endParaRPr>
          </a:p>
        </p:txBody>
      </p:sp>
      <p:sp>
        <p:nvSpPr>
          <p:cNvPr id="4" name="Rectangle 3"/>
          <p:cNvSpPr txBox="1">
            <a:spLocks noChangeArrowheads="1"/>
          </p:cNvSpPr>
          <p:nvPr/>
        </p:nvSpPr>
        <p:spPr>
          <a:xfrm>
            <a:off x="1541586" y="3276600"/>
            <a:ext cx="8745413" cy="1447800"/>
          </a:xfrm>
          <a:prstGeom prst="rect">
            <a:avLst/>
          </a:prstGeom>
          <a:solidFill>
            <a:schemeClr val="bg1">
              <a:lumMod val="95000"/>
            </a:schemeClr>
          </a:solidFill>
          <a:ln>
            <a:no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fi-FI" sz="1800" dirty="0"/>
              <a:t>C memiliki 40% hak suara D; sisa 55% hak suara D dimiliki oleh G sebesar 15% dana pesiun perusahaan dan lainnya </a:t>
            </a:r>
            <a:r>
              <a:rPr lang="en-US" sz="1800" dirty="0" err="1"/>
              <a:t>pihak</a:t>
            </a:r>
            <a:r>
              <a:rPr lang="en-US" sz="1800" dirty="0"/>
              <a:t> lain yang </a:t>
            </a:r>
            <a:r>
              <a:rPr lang="en-US" sz="1800" dirty="0" err="1"/>
              <a:t>masingmasing</a:t>
            </a:r>
            <a:r>
              <a:rPr lang="en-US" sz="1800" dirty="0"/>
              <a:t> </a:t>
            </a:r>
            <a:r>
              <a:rPr lang="en-US" sz="1800" dirty="0" err="1"/>
              <a:t>memegang</a:t>
            </a:r>
            <a:r>
              <a:rPr lang="en-US" sz="1800" dirty="0"/>
              <a:t> &lt; 1%.</a:t>
            </a:r>
          </a:p>
          <a:p>
            <a:r>
              <a:rPr lang="fi-FI" sz="1800" dirty="0"/>
              <a:t>C memiliki kekuasaan atas D, karena dana pernsiun tidak mungkin memiliki kepututasn yang berbeda dengan perusahaan, sehingga secara defacto entitas C mengendalikan D</a:t>
            </a:r>
          </a:p>
        </p:txBody>
      </p:sp>
    </p:spTree>
    <p:extLst>
      <p:ext uri="{BB962C8B-B14F-4D97-AF65-F5344CB8AC3E}">
        <p14:creationId xmlns:p14="http://schemas.microsoft.com/office/powerpoint/2010/main" val="370834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Contoh</a:t>
            </a:r>
            <a:r>
              <a:rPr lang="en-US" dirty="0">
                <a:solidFill>
                  <a:srgbClr val="626964"/>
                </a:solidFill>
              </a:rPr>
              <a:t> - </a:t>
            </a:r>
            <a:r>
              <a:rPr lang="en-US" dirty="0" err="1">
                <a:solidFill>
                  <a:srgbClr val="626964"/>
                </a:solidFill>
              </a:rPr>
              <a:t>Pengendalian</a:t>
            </a:r>
            <a:endParaRPr lang="en-US" dirty="0">
              <a:solidFill>
                <a:srgbClr val="626964"/>
              </a:solidFill>
            </a:endParaRPr>
          </a:p>
        </p:txBody>
      </p:sp>
      <p:sp>
        <p:nvSpPr>
          <p:cNvPr id="41987" name="Rectangle 3"/>
          <p:cNvSpPr>
            <a:spLocks noGrp="1" noChangeArrowheads="1"/>
          </p:cNvSpPr>
          <p:nvPr>
            <p:ph sz="quarter" idx="10"/>
          </p:nvPr>
        </p:nvSpPr>
        <p:spPr>
          <a:xfrm>
            <a:off x="1541586" y="1537517"/>
            <a:ext cx="8891710" cy="1129483"/>
          </a:xfrm>
          <a:noFill/>
          <a:ln>
            <a:noFill/>
          </a:ln>
          <a:effectLst/>
        </p:spPr>
        <p:style>
          <a:lnRef idx="1">
            <a:schemeClr val="accent2"/>
          </a:lnRef>
          <a:fillRef idx="2">
            <a:schemeClr val="accent2"/>
          </a:fillRef>
          <a:effectRef idx="1">
            <a:schemeClr val="accent2"/>
          </a:effectRef>
          <a:fontRef idx="minor">
            <a:schemeClr val="dk1"/>
          </a:fontRef>
        </p:style>
        <p:txBody>
          <a:bodyPr>
            <a:noAutofit/>
          </a:bodyPr>
          <a:lstStyle/>
          <a:p>
            <a:r>
              <a:rPr lang="en-US" dirty="0"/>
              <a:t>AAA </a:t>
            </a:r>
            <a:r>
              <a:rPr lang="en-US" dirty="0" err="1"/>
              <a:t>memiliki</a:t>
            </a:r>
            <a:r>
              <a:rPr lang="en-US" dirty="0"/>
              <a:t> 35% </a:t>
            </a:r>
            <a:r>
              <a:rPr lang="en-US" dirty="0" err="1"/>
              <a:t>hak</a:t>
            </a:r>
            <a:r>
              <a:rPr lang="en-US" dirty="0"/>
              <a:t> </a:t>
            </a:r>
            <a:r>
              <a:rPr lang="en-US" dirty="0" err="1"/>
              <a:t>suara</a:t>
            </a:r>
            <a:r>
              <a:rPr lang="en-US" dirty="0"/>
              <a:t> BBB, </a:t>
            </a:r>
            <a:r>
              <a:rPr lang="en-US" dirty="0" err="1"/>
              <a:t>tiga</a:t>
            </a:r>
            <a:r>
              <a:rPr lang="en-US" dirty="0"/>
              <a:t> </a:t>
            </a:r>
            <a:r>
              <a:rPr lang="en-US" dirty="0" err="1"/>
              <a:t>pemegang</a:t>
            </a:r>
            <a:r>
              <a:rPr lang="en-US" dirty="0"/>
              <a:t> </a:t>
            </a:r>
            <a:r>
              <a:rPr lang="en-US" dirty="0" err="1"/>
              <a:t>saham</a:t>
            </a:r>
            <a:r>
              <a:rPr lang="en-US" dirty="0"/>
              <a:t> lain </a:t>
            </a:r>
            <a:r>
              <a:rPr lang="en-US" dirty="0" err="1"/>
              <a:t>memiliki</a:t>
            </a:r>
            <a:r>
              <a:rPr lang="en-US" dirty="0"/>
              <a:t> </a:t>
            </a:r>
            <a:r>
              <a:rPr lang="en-US" dirty="0" err="1"/>
              <a:t>masing-masing</a:t>
            </a:r>
            <a:r>
              <a:rPr lang="en-US" dirty="0"/>
              <a:t> 5%, </a:t>
            </a:r>
            <a:r>
              <a:rPr lang="en-US" dirty="0" err="1"/>
              <a:t>dan</a:t>
            </a:r>
            <a:r>
              <a:rPr lang="en-US" dirty="0"/>
              <a:t> 50% </a:t>
            </a:r>
            <a:r>
              <a:rPr lang="en-US" dirty="0" err="1"/>
              <a:t>pemegang</a:t>
            </a:r>
            <a:r>
              <a:rPr lang="en-US" dirty="0"/>
              <a:t> </a:t>
            </a:r>
            <a:r>
              <a:rPr lang="en-US" dirty="0" err="1"/>
              <a:t>saham</a:t>
            </a:r>
            <a:r>
              <a:rPr lang="en-US" dirty="0"/>
              <a:t> </a:t>
            </a:r>
            <a:r>
              <a:rPr lang="en-US" dirty="0" err="1"/>
              <a:t>lainnya</a:t>
            </a:r>
            <a:r>
              <a:rPr lang="en-US" dirty="0"/>
              <a:t> </a:t>
            </a:r>
            <a:r>
              <a:rPr lang="en-US" dirty="0" err="1"/>
              <a:t>dengan</a:t>
            </a:r>
            <a:r>
              <a:rPr lang="en-US" dirty="0"/>
              <a:t> </a:t>
            </a:r>
            <a:r>
              <a:rPr lang="en-US" dirty="0" err="1"/>
              <a:t>masing-masing</a:t>
            </a:r>
            <a:r>
              <a:rPr lang="en-US" dirty="0"/>
              <a:t> </a:t>
            </a:r>
            <a:r>
              <a:rPr lang="en-US" dirty="0" err="1"/>
              <a:t>kurang</a:t>
            </a:r>
            <a:r>
              <a:rPr lang="en-US" dirty="0"/>
              <a:t> 1%. RUPS </a:t>
            </a:r>
            <a:r>
              <a:rPr lang="en-US" dirty="0" err="1"/>
              <a:t>terakhir</a:t>
            </a:r>
            <a:r>
              <a:rPr lang="en-US" dirty="0"/>
              <a:t> </a:t>
            </a:r>
            <a:r>
              <a:rPr lang="en-US" dirty="0" err="1"/>
              <a:t>dihadiri</a:t>
            </a:r>
            <a:r>
              <a:rPr lang="en-US" dirty="0"/>
              <a:t> </a:t>
            </a:r>
            <a:r>
              <a:rPr lang="en-US" dirty="0" err="1"/>
              <a:t>oleh</a:t>
            </a:r>
            <a:r>
              <a:rPr lang="en-US" dirty="0"/>
              <a:t> 75% </a:t>
            </a:r>
            <a:r>
              <a:rPr lang="en-US" u="sng" dirty="0"/>
              <a:t>AAA </a:t>
            </a:r>
            <a:r>
              <a:rPr lang="en-US" u="sng" dirty="0" err="1"/>
              <a:t>tidak</a:t>
            </a:r>
            <a:r>
              <a:rPr lang="en-US" u="sng" dirty="0"/>
              <a:t> </a:t>
            </a:r>
            <a:r>
              <a:rPr lang="en-US" u="sng" dirty="0" err="1"/>
              <a:t>memiliki</a:t>
            </a:r>
            <a:r>
              <a:rPr lang="en-US" u="sng" dirty="0"/>
              <a:t> </a:t>
            </a:r>
            <a:r>
              <a:rPr lang="en-US" u="sng" dirty="0" err="1"/>
              <a:t>kekuasaan</a:t>
            </a:r>
            <a:r>
              <a:rPr lang="en-US" u="sng" dirty="0"/>
              <a:t> </a:t>
            </a:r>
            <a:r>
              <a:rPr lang="en-US" u="sng" dirty="0" err="1"/>
              <a:t>atas</a:t>
            </a:r>
            <a:r>
              <a:rPr lang="en-US" u="sng" dirty="0"/>
              <a:t> BBB</a:t>
            </a:r>
          </a:p>
        </p:txBody>
      </p:sp>
      <p:sp>
        <p:nvSpPr>
          <p:cNvPr id="4" name="Rectangle 3"/>
          <p:cNvSpPr txBox="1">
            <a:spLocks noChangeArrowheads="1"/>
          </p:cNvSpPr>
          <p:nvPr/>
        </p:nvSpPr>
        <p:spPr>
          <a:xfrm>
            <a:off x="1541586" y="2895600"/>
            <a:ext cx="8745413" cy="1295400"/>
          </a:xfrm>
          <a:prstGeom prst="rect">
            <a:avLst/>
          </a:prstGeom>
          <a:solidFill>
            <a:schemeClr val="bg1">
              <a:lumMod val="95000"/>
            </a:schemeClr>
          </a:solidFill>
          <a:ln>
            <a:no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en-US" sz="2000" dirty="0"/>
              <a:t>AAA memiliki38% </a:t>
            </a:r>
            <a:r>
              <a:rPr lang="en-US" sz="2000" dirty="0" err="1"/>
              <a:t>hak</a:t>
            </a:r>
            <a:r>
              <a:rPr lang="en-US" sz="2000" dirty="0"/>
              <a:t> </a:t>
            </a:r>
            <a:r>
              <a:rPr lang="en-US" sz="2000" dirty="0" err="1"/>
              <a:t>suara</a:t>
            </a:r>
            <a:r>
              <a:rPr lang="en-US" sz="2000" dirty="0"/>
              <a:t> BBB, </a:t>
            </a:r>
            <a:r>
              <a:rPr lang="en-US" sz="2000" dirty="0" err="1"/>
              <a:t>tiga</a:t>
            </a:r>
            <a:r>
              <a:rPr lang="en-US" sz="2000" dirty="0"/>
              <a:t> </a:t>
            </a:r>
            <a:r>
              <a:rPr lang="en-US" sz="2000" dirty="0" err="1"/>
              <a:t>pemegang</a:t>
            </a:r>
            <a:r>
              <a:rPr lang="en-US" sz="2000" dirty="0"/>
              <a:t> </a:t>
            </a:r>
            <a:r>
              <a:rPr lang="en-US" sz="2000" dirty="0" err="1"/>
              <a:t>saham</a:t>
            </a:r>
            <a:r>
              <a:rPr lang="en-US" sz="2000" dirty="0"/>
              <a:t> lain </a:t>
            </a:r>
            <a:r>
              <a:rPr lang="en-US" sz="2000" dirty="0" err="1"/>
              <a:t>memiliki</a:t>
            </a:r>
            <a:r>
              <a:rPr lang="en-US" sz="2000" dirty="0"/>
              <a:t> </a:t>
            </a:r>
            <a:r>
              <a:rPr lang="en-US" sz="2000" dirty="0" err="1"/>
              <a:t>masing-masing</a:t>
            </a:r>
            <a:r>
              <a:rPr lang="en-US" sz="2000" dirty="0"/>
              <a:t> 4%, </a:t>
            </a:r>
            <a:r>
              <a:rPr lang="en-US" sz="2000" dirty="0" err="1"/>
              <a:t>dan</a:t>
            </a:r>
            <a:r>
              <a:rPr lang="en-US" sz="2000" dirty="0"/>
              <a:t> 50% </a:t>
            </a:r>
            <a:r>
              <a:rPr lang="en-US" sz="2000" dirty="0" err="1"/>
              <a:t>pemegang</a:t>
            </a:r>
            <a:r>
              <a:rPr lang="en-US" sz="2000" dirty="0"/>
              <a:t> </a:t>
            </a:r>
            <a:r>
              <a:rPr lang="en-US" sz="2000" dirty="0" err="1"/>
              <a:t>saham</a:t>
            </a:r>
            <a:r>
              <a:rPr lang="en-US" sz="2000" dirty="0"/>
              <a:t> </a:t>
            </a:r>
            <a:r>
              <a:rPr lang="en-US" sz="2000" dirty="0" err="1"/>
              <a:t>lainnya</a:t>
            </a:r>
            <a:r>
              <a:rPr lang="en-US" sz="2000" dirty="0"/>
              <a:t> </a:t>
            </a:r>
            <a:r>
              <a:rPr lang="en-US" sz="2000" dirty="0" err="1"/>
              <a:t>dengan</a:t>
            </a:r>
            <a:r>
              <a:rPr lang="en-US" sz="2000" dirty="0"/>
              <a:t> </a:t>
            </a:r>
            <a:r>
              <a:rPr lang="en-US" sz="2000" dirty="0" err="1"/>
              <a:t>masing-masing</a:t>
            </a:r>
            <a:r>
              <a:rPr lang="en-US" sz="2000" dirty="0"/>
              <a:t> </a:t>
            </a:r>
            <a:r>
              <a:rPr lang="en-US" sz="2000" dirty="0" err="1"/>
              <a:t>kurang</a:t>
            </a:r>
            <a:r>
              <a:rPr lang="en-US" sz="2000" dirty="0"/>
              <a:t> 1%. RUPS </a:t>
            </a:r>
            <a:r>
              <a:rPr lang="en-US" sz="2000" dirty="0" err="1"/>
              <a:t>terakhir</a:t>
            </a:r>
            <a:r>
              <a:rPr lang="en-US" sz="2000" dirty="0"/>
              <a:t> </a:t>
            </a:r>
            <a:r>
              <a:rPr lang="en-US" sz="2000" dirty="0" err="1"/>
              <a:t>dihadiri</a:t>
            </a:r>
            <a:r>
              <a:rPr lang="en-US" sz="2000" dirty="0"/>
              <a:t> </a:t>
            </a:r>
            <a:r>
              <a:rPr lang="en-US" sz="2000" dirty="0" err="1"/>
              <a:t>oleh</a:t>
            </a:r>
            <a:r>
              <a:rPr lang="en-US" sz="2000" dirty="0"/>
              <a:t> 75% AAA </a:t>
            </a:r>
            <a:r>
              <a:rPr lang="en-US" sz="2000" dirty="0" err="1"/>
              <a:t>memiliki</a:t>
            </a:r>
            <a:r>
              <a:rPr lang="en-US" sz="2000" dirty="0"/>
              <a:t> </a:t>
            </a:r>
            <a:r>
              <a:rPr lang="en-US" sz="2000" dirty="0" err="1"/>
              <a:t>kekuasaan</a:t>
            </a:r>
            <a:r>
              <a:rPr lang="en-US" sz="2000" dirty="0"/>
              <a:t> </a:t>
            </a:r>
            <a:r>
              <a:rPr lang="en-US" sz="2000" dirty="0" err="1"/>
              <a:t>atas</a:t>
            </a:r>
            <a:r>
              <a:rPr lang="en-US" sz="2000" dirty="0"/>
              <a:t> BBB?</a:t>
            </a:r>
          </a:p>
        </p:txBody>
      </p:sp>
    </p:spTree>
    <p:extLst>
      <p:ext uri="{BB962C8B-B14F-4D97-AF65-F5344CB8AC3E}">
        <p14:creationId xmlns:p14="http://schemas.microsoft.com/office/powerpoint/2010/main" val="2371392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id-ID" dirty="0">
                <a:solidFill>
                  <a:srgbClr val="626964"/>
                </a:solidFill>
              </a:rPr>
              <a:t>Persyaratan Akuntansi</a:t>
            </a:r>
            <a:endParaRPr lang="en-US" dirty="0">
              <a:solidFill>
                <a:srgbClr val="626964"/>
              </a:solidFill>
            </a:endParaRPr>
          </a:p>
        </p:txBody>
      </p:sp>
      <p:sp>
        <p:nvSpPr>
          <p:cNvPr id="41987" name="Rectangle 3"/>
          <p:cNvSpPr>
            <a:spLocks noGrp="1" noChangeArrowheads="1"/>
          </p:cNvSpPr>
          <p:nvPr>
            <p:ph sz="quarter" idx="10"/>
          </p:nvPr>
        </p:nvSpPr>
        <p:spPr>
          <a:xfrm>
            <a:off x="4736242" y="1828800"/>
            <a:ext cx="6596000" cy="4567300"/>
          </a:xfrm>
        </p:spPr>
        <p:txBody>
          <a:bodyPr/>
          <a:lstStyle/>
          <a:p>
            <a:pPr>
              <a:spcBef>
                <a:spcPts val="1200"/>
              </a:spcBef>
            </a:pPr>
            <a:r>
              <a:rPr lang="id-ID" sz="2100" b="1" dirty="0"/>
              <a:t>Entitas induk menyusun laporan keuangan konsolidasian </a:t>
            </a:r>
            <a:r>
              <a:rPr lang="fi-FI" sz="2100" b="1" dirty="0"/>
              <a:t>dengan menggunakan kebijakan akuntansi yang sama untuk</a:t>
            </a:r>
            <a:r>
              <a:rPr lang="id-ID" sz="2100" b="1" dirty="0"/>
              <a:t> transaksi dan peristiwa lain dalam keadaan yang serupa.</a:t>
            </a:r>
          </a:p>
          <a:p>
            <a:pPr>
              <a:spcBef>
                <a:spcPts val="1200"/>
              </a:spcBef>
            </a:pPr>
            <a:r>
              <a:rPr lang="pt-BR" sz="2100" dirty="0"/>
              <a:t>Konsolidasi atas investee dimulai sejak tanggal investor</a:t>
            </a:r>
            <a:r>
              <a:rPr lang="id-ID" sz="2100" dirty="0"/>
              <a:t> memperoleh pengendalian atas investee dan berakhir ketika investorkehilangan pengendalian atas investee.</a:t>
            </a:r>
          </a:p>
          <a:p>
            <a:pPr>
              <a:spcBef>
                <a:spcPts val="1200"/>
              </a:spcBef>
            </a:pPr>
            <a:r>
              <a:rPr lang="id-ID" sz="2100" dirty="0"/>
              <a:t>Paragraf PP</a:t>
            </a:r>
            <a:r>
              <a:rPr lang="en-US" sz="2100" dirty="0"/>
              <a:t>86</a:t>
            </a:r>
            <a:r>
              <a:rPr lang="id-ID" sz="2100" dirty="0"/>
              <a:t>–PP</a:t>
            </a:r>
            <a:r>
              <a:rPr lang="en-US" sz="2100" dirty="0"/>
              <a:t>99</a:t>
            </a:r>
            <a:r>
              <a:rPr lang="id-ID" sz="2100" dirty="0"/>
              <a:t> menetapkan pedoman penyusunan laporan keuangan konsolidasian.</a:t>
            </a:r>
            <a:endParaRPr lang="id-ID" sz="2100" dirty="0">
              <a:solidFill>
                <a:schemeClr val="tx2"/>
              </a:solidFill>
              <a:sym typeface="Wingdings" pitchFamily="2" charset="2"/>
            </a:endParaRPr>
          </a:p>
        </p:txBody>
      </p:sp>
      <p:pic>
        <p:nvPicPr>
          <p:cNvPr id="4" name="Picture 3" descr="A picture containing text&#10;&#10;Description automatically generated">
            <a:extLst>
              <a:ext uri="{FF2B5EF4-FFF2-40B4-BE49-F238E27FC236}">
                <a16:creationId xmlns:a16="http://schemas.microsoft.com/office/drawing/2014/main" id="{CB468A8E-6A31-4678-9E3A-0E35FEA9D167}"/>
              </a:ext>
            </a:extLst>
          </p:cNvPr>
          <p:cNvPicPr>
            <a:picLocks noChangeAspect="1"/>
          </p:cNvPicPr>
          <p:nvPr/>
        </p:nvPicPr>
        <p:blipFill>
          <a:blip r:embed="rId2">
            <a:clrChange>
              <a:clrFrom>
                <a:srgbClr val="FFFFDC"/>
              </a:clrFrom>
              <a:clrTo>
                <a:srgbClr val="FFFFDC">
                  <a:alpha val="0"/>
                </a:srgbClr>
              </a:clrTo>
            </a:clrChange>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508000" y="1600200"/>
            <a:ext cx="4228242" cy="3429000"/>
          </a:xfrm>
          <a:prstGeom prst="rect">
            <a:avLst/>
          </a:prstGeom>
        </p:spPr>
      </p:pic>
    </p:spTree>
    <p:extLst>
      <p:ext uri="{BB962C8B-B14F-4D97-AF65-F5344CB8AC3E}">
        <p14:creationId xmlns:p14="http://schemas.microsoft.com/office/powerpoint/2010/main" val="1538186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Prosedur</a:t>
            </a:r>
            <a:r>
              <a:rPr lang="en-US" dirty="0">
                <a:solidFill>
                  <a:srgbClr val="626964"/>
                </a:solidFill>
              </a:rPr>
              <a:t> </a:t>
            </a:r>
            <a:r>
              <a:rPr lang="en-US" dirty="0" err="1">
                <a:solidFill>
                  <a:srgbClr val="626964"/>
                </a:solidFill>
              </a:rPr>
              <a:t>Konsolidasi</a:t>
            </a:r>
            <a:r>
              <a:rPr lang="en-US" dirty="0">
                <a:solidFill>
                  <a:srgbClr val="626964"/>
                </a:solidFill>
              </a:rPr>
              <a:t> – PP 86</a:t>
            </a:r>
          </a:p>
        </p:txBody>
      </p:sp>
      <p:sp>
        <p:nvSpPr>
          <p:cNvPr id="41987" name="Rectangle 3"/>
          <p:cNvSpPr>
            <a:spLocks noGrp="1" noChangeArrowheads="1"/>
          </p:cNvSpPr>
          <p:nvPr>
            <p:ph sz="quarter" idx="10"/>
          </p:nvPr>
        </p:nvSpPr>
        <p:spPr>
          <a:xfrm>
            <a:off x="3124200" y="1729014"/>
            <a:ext cx="8932587" cy="4876800"/>
          </a:xfrm>
        </p:spPr>
        <p:txBody>
          <a:bodyPr/>
          <a:lstStyle/>
          <a:p>
            <a:pPr>
              <a:spcBef>
                <a:spcPts val="1200"/>
              </a:spcBef>
            </a:pPr>
            <a:r>
              <a:rPr lang="en-US" sz="2100" dirty="0" err="1"/>
              <a:t>Menggabungkan</a:t>
            </a:r>
            <a:r>
              <a:rPr lang="en-US" sz="2100" dirty="0"/>
              <a:t> </a:t>
            </a:r>
            <a:r>
              <a:rPr lang="en-US" sz="2100" dirty="0" err="1"/>
              <a:t>aset</a:t>
            </a:r>
            <a:r>
              <a:rPr lang="en-US" sz="2100" dirty="0"/>
              <a:t>, </a:t>
            </a:r>
            <a:r>
              <a:rPr lang="en-US" sz="2100" dirty="0" err="1"/>
              <a:t>liabilitas</a:t>
            </a:r>
            <a:r>
              <a:rPr lang="en-US" sz="2100" dirty="0"/>
              <a:t>, </a:t>
            </a:r>
            <a:r>
              <a:rPr lang="en-US" sz="2100" dirty="0" err="1"/>
              <a:t>ekuitas</a:t>
            </a:r>
            <a:r>
              <a:rPr lang="en-US" sz="2100" dirty="0"/>
              <a:t>, </a:t>
            </a:r>
            <a:r>
              <a:rPr lang="en-US" sz="2100" dirty="0" err="1"/>
              <a:t>beban</a:t>
            </a:r>
            <a:r>
              <a:rPr lang="en-US" sz="2100" dirty="0"/>
              <a:t> dan </a:t>
            </a:r>
            <a:r>
              <a:rPr lang="en-US" sz="2100" dirty="0" err="1"/>
              <a:t>arus</a:t>
            </a:r>
            <a:r>
              <a:rPr lang="en-US" sz="2100" dirty="0"/>
              <a:t> kas </a:t>
            </a:r>
            <a:r>
              <a:rPr lang="en-US" sz="2100" dirty="0" err="1"/>
              <a:t>sejenis</a:t>
            </a:r>
            <a:r>
              <a:rPr lang="en-US" sz="2100" dirty="0"/>
              <a:t> </a:t>
            </a:r>
            <a:r>
              <a:rPr lang="en-US" sz="2100" dirty="0" err="1"/>
              <a:t>dari</a:t>
            </a:r>
            <a:r>
              <a:rPr lang="en-US" sz="2100" dirty="0"/>
              <a:t> </a:t>
            </a:r>
            <a:r>
              <a:rPr lang="en-US" sz="2100" dirty="0" err="1"/>
              <a:t>enitas</a:t>
            </a:r>
            <a:r>
              <a:rPr lang="en-US" sz="2100" dirty="0"/>
              <a:t> </a:t>
            </a:r>
            <a:r>
              <a:rPr lang="en-US" sz="2100" dirty="0" err="1"/>
              <a:t>induk</a:t>
            </a:r>
            <a:r>
              <a:rPr lang="en-US" sz="2100" dirty="0"/>
              <a:t> </a:t>
            </a:r>
            <a:r>
              <a:rPr lang="en-US" sz="2100" dirty="0" err="1"/>
              <a:t>dengan</a:t>
            </a:r>
            <a:r>
              <a:rPr lang="en-US" sz="2100" dirty="0"/>
              <a:t> </a:t>
            </a:r>
            <a:r>
              <a:rPr lang="en-US" sz="2100" dirty="0" err="1"/>
              <a:t>entitas</a:t>
            </a:r>
            <a:r>
              <a:rPr lang="en-US" sz="2100" dirty="0"/>
              <a:t> </a:t>
            </a:r>
            <a:r>
              <a:rPr lang="en-US" sz="2100" dirty="0" err="1"/>
              <a:t>anak</a:t>
            </a:r>
            <a:r>
              <a:rPr lang="en-US" sz="2100" dirty="0"/>
              <a:t>.</a:t>
            </a:r>
          </a:p>
          <a:p>
            <a:pPr>
              <a:spcBef>
                <a:spcPts val="1200"/>
              </a:spcBef>
            </a:pPr>
            <a:r>
              <a:rPr lang="en-US" sz="2100" dirty="0" err="1"/>
              <a:t>Menghapus</a:t>
            </a:r>
            <a:r>
              <a:rPr lang="en-US" sz="2100" dirty="0"/>
              <a:t> (</a:t>
            </a:r>
            <a:r>
              <a:rPr lang="en-US" sz="2100" dirty="0" err="1"/>
              <a:t>mengeliminasi</a:t>
            </a:r>
            <a:r>
              <a:rPr lang="en-US" sz="2100" dirty="0"/>
              <a:t>) </a:t>
            </a:r>
            <a:r>
              <a:rPr lang="en-US" sz="2100" dirty="0" err="1"/>
              <a:t>jumlah</a:t>
            </a:r>
            <a:r>
              <a:rPr lang="en-US" sz="2100" dirty="0"/>
              <a:t> </a:t>
            </a:r>
            <a:r>
              <a:rPr lang="en-US" sz="2100" dirty="0" err="1"/>
              <a:t>tercatat</a:t>
            </a:r>
            <a:r>
              <a:rPr lang="en-US" sz="2100" dirty="0"/>
              <a:t> </a:t>
            </a:r>
            <a:r>
              <a:rPr lang="en-US" sz="2100" dirty="0" err="1"/>
              <a:t>dari</a:t>
            </a:r>
            <a:r>
              <a:rPr lang="en-US" sz="2100" dirty="0"/>
              <a:t> </a:t>
            </a:r>
            <a:r>
              <a:rPr lang="en-US" sz="2100" dirty="0" err="1"/>
              <a:t>investasi</a:t>
            </a:r>
            <a:r>
              <a:rPr lang="en-US" sz="2100" dirty="0"/>
              <a:t> </a:t>
            </a:r>
            <a:r>
              <a:rPr lang="en-US" sz="2100" dirty="0" err="1"/>
              <a:t>entitas</a:t>
            </a:r>
            <a:r>
              <a:rPr lang="en-US" sz="2100" dirty="0"/>
              <a:t> </a:t>
            </a:r>
            <a:r>
              <a:rPr lang="en-US" sz="2100" dirty="0" err="1"/>
              <a:t>induk</a:t>
            </a:r>
            <a:r>
              <a:rPr lang="en-US" sz="2100" dirty="0"/>
              <a:t> di </a:t>
            </a:r>
            <a:r>
              <a:rPr lang="en-US" sz="2100" dirty="0" err="1"/>
              <a:t>entitas</a:t>
            </a:r>
            <a:r>
              <a:rPr lang="en-US" sz="2100" dirty="0"/>
              <a:t> </a:t>
            </a:r>
            <a:r>
              <a:rPr lang="en-US" sz="2100" dirty="0" err="1"/>
              <a:t>anak</a:t>
            </a:r>
            <a:r>
              <a:rPr lang="en-US" sz="2100" dirty="0"/>
              <a:t> dan </a:t>
            </a:r>
            <a:r>
              <a:rPr lang="en-US" sz="2100" dirty="0" err="1"/>
              <a:t>bagian</a:t>
            </a:r>
            <a:r>
              <a:rPr lang="en-US" sz="2100" dirty="0"/>
              <a:t> </a:t>
            </a:r>
            <a:r>
              <a:rPr lang="en-US" sz="2100" dirty="0" err="1"/>
              <a:t>ekuitas</a:t>
            </a:r>
            <a:r>
              <a:rPr lang="en-US" sz="2100" dirty="0"/>
              <a:t> </a:t>
            </a:r>
            <a:r>
              <a:rPr lang="en-US" sz="2100" dirty="0" err="1"/>
              <a:t>setiap</a:t>
            </a:r>
            <a:r>
              <a:rPr lang="en-US" sz="2100" dirty="0"/>
              <a:t> </a:t>
            </a:r>
            <a:r>
              <a:rPr lang="en-US" sz="2100" dirty="0" err="1"/>
              <a:t>entitas</a:t>
            </a:r>
            <a:r>
              <a:rPr lang="en-US" sz="2100" dirty="0"/>
              <a:t> </a:t>
            </a:r>
            <a:r>
              <a:rPr lang="en-US" sz="2100" dirty="0" err="1"/>
              <a:t>anak</a:t>
            </a:r>
            <a:r>
              <a:rPr lang="en-US" sz="2100" dirty="0"/>
              <a:t> (</a:t>
            </a:r>
            <a:r>
              <a:rPr lang="en-US" sz="2100" dirty="0" err="1"/>
              <a:t>perhitungan</a:t>
            </a:r>
            <a:r>
              <a:rPr lang="en-US" sz="2100" dirty="0"/>
              <a:t> goodwill </a:t>
            </a:r>
            <a:r>
              <a:rPr lang="en-US" sz="2100" dirty="0" err="1"/>
              <a:t>jika</a:t>
            </a:r>
            <a:r>
              <a:rPr lang="en-US" sz="2100" dirty="0"/>
              <a:t> </a:t>
            </a:r>
            <a:r>
              <a:rPr lang="en-US" sz="2100" dirty="0" err="1"/>
              <a:t>ada</a:t>
            </a:r>
            <a:r>
              <a:rPr lang="en-US" sz="2100" dirty="0"/>
              <a:t>)</a:t>
            </a:r>
          </a:p>
          <a:p>
            <a:pPr>
              <a:spcBef>
                <a:spcPts val="1200"/>
              </a:spcBef>
            </a:pPr>
            <a:r>
              <a:rPr lang="en-US" sz="2100" dirty="0" err="1"/>
              <a:t>Mengeliminasi</a:t>
            </a:r>
            <a:r>
              <a:rPr lang="en-US" sz="2100" dirty="0"/>
              <a:t> </a:t>
            </a:r>
            <a:r>
              <a:rPr lang="en-US" sz="2100" dirty="0" err="1"/>
              <a:t>secara</a:t>
            </a:r>
            <a:r>
              <a:rPr lang="en-US" sz="2100" dirty="0"/>
              <a:t> </a:t>
            </a:r>
            <a:r>
              <a:rPr lang="en-US" sz="2100" dirty="0" err="1"/>
              <a:t>penuh</a:t>
            </a:r>
            <a:r>
              <a:rPr lang="en-US" sz="2100" dirty="0"/>
              <a:t> </a:t>
            </a:r>
            <a:r>
              <a:rPr lang="en-US" sz="2100" dirty="0" err="1"/>
              <a:t>aset</a:t>
            </a:r>
            <a:r>
              <a:rPr lang="en-US" sz="2100" dirty="0"/>
              <a:t> dan </a:t>
            </a:r>
            <a:r>
              <a:rPr lang="en-US" sz="2100" dirty="0" err="1"/>
              <a:t>liabilitas</a:t>
            </a:r>
            <a:r>
              <a:rPr lang="en-US" sz="2100" dirty="0"/>
              <a:t>, </a:t>
            </a:r>
            <a:r>
              <a:rPr lang="en-US" sz="2100" dirty="0" err="1"/>
              <a:t>penghasilan</a:t>
            </a:r>
            <a:r>
              <a:rPr lang="en-US" sz="2100" dirty="0"/>
              <a:t>, </a:t>
            </a:r>
            <a:r>
              <a:rPr lang="en-US" sz="2100" dirty="0" err="1"/>
              <a:t>beban</a:t>
            </a:r>
            <a:r>
              <a:rPr lang="en-US" sz="2100" dirty="0"/>
              <a:t> dan </a:t>
            </a:r>
            <a:r>
              <a:rPr lang="en-US" sz="2100" dirty="0" err="1"/>
              <a:t>arus</a:t>
            </a:r>
            <a:r>
              <a:rPr lang="en-US" sz="2100" dirty="0"/>
              <a:t> kas </a:t>
            </a:r>
            <a:r>
              <a:rPr lang="en-US" sz="2100" dirty="0" err="1"/>
              <a:t>dalam</a:t>
            </a:r>
            <a:r>
              <a:rPr lang="en-US" sz="2100" dirty="0"/>
              <a:t> </a:t>
            </a:r>
            <a:r>
              <a:rPr lang="en-US" sz="2100" dirty="0" err="1"/>
              <a:t>intrakelompok</a:t>
            </a:r>
            <a:r>
              <a:rPr lang="en-US" sz="2100" dirty="0"/>
              <a:t> </a:t>
            </a:r>
            <a:r>
              <a:rPr lang="en-US" sz="2100" dirty="0" err="1"/>
              <a:t>usaha</a:t>
            </a:r>
            <a:r>
              <a:rPr lang="en-US" sz="2100" dirty="0"/>
              <a:t> </a:t>
            </a:r>
            <a:r>
              <a:rPr lang="en-US" sz="2100" dirty="0" err="1"/>
              <a:t>terkait</a:t>
            </a:r>
            <a:r>
              <a:rPr lang="en-US" sz="2100" dirty="0"/>
              <a:t> </a:t>
            </a:r>
            <a:r>
              <a:rPr lang="en-US" sz="2100" dirty="0" err="1"/>
              <a:t>dengan</a:t>
            </a:r>
            <a:r>
              <a:rPr lang="en-US" sz="2100" dirty="0"/>
              <a:t> </a:t>
            </a:r>
            <a:r>
              <a:rPr lang="en-US" sz="2100" dirty="0" err="1"/>
              <a:t>transaksi</a:t>
            </a:r>
            <a:r>
              <a:rPr lang="en-US" sz="2100" dirty="0"/>
              <a:t> </a:t>
            </a:r>
            <a:r>
              <a:rPr lang="en-US" sz="2100" dirty="0" err="1"/>
              <a:t>antara</a:t>
            </a:r>
            <a:r>
              <a:rPr lang="en-US" sz="2100" dirty="0"/>
              <a:t> </a:t>
            </a:r>
            <a:r>
              <a:rPr lang="en-US" sz="2100" dirty="0" err="1"/>
              <a:t>entitas</a:t>
            </a:r>
            <a:r>
              <a:rPr lang="en-US" sz="2100" dirty="0"/>
              <a:t> </a:t>
            </a:r>
            <a:r>
              <a:rPr lang="en-US" sz="2100" dirty="0" err="1"/>
              <a:t>dalam</a:t>
            </a:r>
            <a:r>
              <a:rPr lang="en-US" sz="2100" dirty="0"/>
              <a:t> </a:t>
            </a:r>
            <a:r>
              <a:rPr lang="en-US" sz="2100" dirty="0" err="1"/>
              <a:t>kelompok</a:t>
            </a:r>
            <a:r>
              <a:rPr lang="en-US" sz="2100" dirty="0"/>
              <a:t> </a:t>
            </a:r>
            <a:r>
              <a:rPr lang="en-US" sz="2100" dirty="0" err="1"/>
              <a:t>usaha</a:t>
            </a:r>
            <a:r>
              <a:rPr lang="en-US" sz="2100" dirty="0"/>
              <a:t> (</a:t>
            </a:r>
            <a:r>
              <a:rPr lang="en-US" sz="2100" dirty="0" err="1"/>
              <a:t>laba</a:t>
            </a:r>
            <a:r>
              <a:rPr lang="en-US" sz="2100" dirty="0"/>
              <a:t> </a:t>
            </a:r>
            <a:r>
              <a:rPr lang="en-US" sz="2100" dirty="0" err="1"/>
              <a:t>rugi</a:t>
            </a:r>
            <a:r>
              <a:rPr lang="en-US" sz="2100" dirty="0"/>
              <a:t> yang </a:t>
            </a:r>
            <a:r>
              <a:rPr lang="en-US" sz="2100" dirty="0" err="1"/>
              <a:t>timbul</a:t>
            </a:r>
            <a:r>
              <a:rPr lang="en-US" sz="2100" dirty="0"/>
              <a:t> </a:t>
            </a:r>
            <a:r>
              <a:rPr lang="en-US" sz="2100" dirty="0" err="1"/>
              <a:t>dari</a:t>
            </a:r>
            <a:r>
              <a:rPr lang="en-US" sz="2100" dirty="0"/>
              <a:t> </a:t>
            </a:r>
            <a:r>
              <a:rPr lang="en-US" sz="2100" dirty="0" err="1"/>
              <a:t>transaksi</a:t>
            </a:r>
            <a:r>
              <a:rPr lang="en-US" sz="2100" dirty="0"/>
              <a:t> </a:t>
            </a:r>
            <a:r>
              <a:rPr lang="en-US" sz="2100" dirty="0" err="1"/>
              <a:t>dalam</a:t>
            </a:r>
            <a:r>
              <a:rPr lang="en-US" sz="2100" dirty="0"/>
              <a:t> </a:t>
            </a:r>
            <a:r>
              <a:rPr lang="en-US" sz="2100" dirty="0" err="1"/>
              <a:t>kelompok</a:t>
            </a:r>
            <a:r>
              <a:rPr lang="en-US" sz="2100" dirty="0"/>
              <a:t> </a:t>
            </a:r>
            <a:r>
              <a:rPr lang="en-US" sz="2100" dirty="0" err="1"/>
              <a:t>usaha</a:t>
            </a:r>
            <a:r>
              <a:rPr lang="en-US" sz="2100" dirty="0"/>
              <a:t> yang </a:t>
            </a:r>
            <a:r>
              <a:rPr lang="en-US" sz="2100" dirty="0" err="1"/>
              <a:t>diakui</a:t>
            </a:r>
            <a:r>
              <a:rPr lang="en-US" sz="2100" dirty="0"/>
              <a:t> </a:t>
            </a:r>
            <a:r>
              <a:rPr lang="en-US" sz="2100" dirty="0" err="1"/>
              <a:t>dalam</a:t>
            </a:r>
            <a:r>
              <a:rPr lang="en-US" sz="2100" dirty="0"/>
              <a:t> </a:t>
            </a:r>
            <a:r>
              <a:rPr lang="en-US" sz="2100" dirty="0" err="1"/>
              <a:t>aset</a:t>
            </a:r>
            <a:r>
              <a:rPr lang="en-US" sz="2100" dirty="0"/>
              <a:t>, </a:t>
            </a:r>
            <a:r>
              <a:rPr lang="en-US" sz="2100" dirty="0" err="1"/>
              <a:t>seperti</a:t>
            </a:r>
            <a:r>
              <a:rPr lang="en-US" sz="2100" dirty="0"/>
              <a:t> </a:t>
            </a:r>
            <a:r>
              <a:rPr lang="en-US" sz="2100" dirty="0" err="1"/>
              <a:t>persediaan</a:t>
            </a:r>
            <a:r>
              <a:rPr lang="en-US" sz="2100" dirty="0"/>
              <a:t> dan </a:t>
            </a:r>
            <a:r>
              <a:rPr lang="en-US" sz="2100" dirty="0" err="1"/>
              <a:t>aset</a:t>
            </a:r>
            <a:r>
              <a:rPr lang="en-US" sz="2100" dirty="0"/>
              <a:t> </a:t>
            </a:r>
            <a:r>
              <a:rPr lang="en-US" sz="2100" dirty="0" err="1"/>
              <a:t>tetap</a:t>
            </a:r>
            <a:r>
              <a:rPr lang="en-US" sz="2100" dirty="0"/>
              <a:t>, </a:t>
            </a:r>
            <a:r>
              <a:rPr lang="en-US" sz="2100" dirty="0" err="1"/>
              <a:t>dieliminasi</a:t>
            </a:r>
            <a:r>
              <a:rPr lang="en-US" sz="2100" dirty="0"/>
              <a:t> </a:t>
            </a:r>
            <a:r>
              <a:rPr lang="en-US" sz="2100" dirty="0" err="1"/>
              <a:t>seluruhnya</a:t>
            </a:r>
            <a:r>
              <a:rPr lang="en-US" sz="2100" dirty="0"/>
              <a:t>). </a:t>
            </a:r>
            <a:r>
              <a:rPr lang="en-US" sz="2100" dirty="0" err="1"/>
              <a:t>Kerugian</a:t>
            </a:r>
            <a:r>
              <a:rPr lang="en-US" sz="2100" dirty="0"/>
              <a:t> </a:t>
            </a:r>
            <a:r>
              <a:rPr lang="en-US" sz="2100" dirty="0" err="1"/>
              <a:t>dalam</a:t>
            </a:r>
            <a:r>
              <a:rPr lang="en-US" sz="2100" dirty="0"/>
              <a:t> </a:t>
            </a:r>
            <a:r>
              <a:rPr lang="en-US" sz="2100" dirty="0" err="1"/>
              <a:t>kelompok</a:t>
            </a:r>
            <a:r>
              <a:rPr lang="en-US" sz="2100" dirty="0"/>
              <a:t> </a:t>
            </a:r>
            <a:r>
              <a:rPr lang="en-US" sz="2100" dirty="0" err="1"/>
              <a:t>usaha</a:t>
            </a:r>
            <a:r>
              <a:rPr lang="en-US" sz="2100" dirty="0"/>
              <a:t> </a:t>
            </a:r>
            <a:r>
              <a:rPr lang="en-US" sz="2100" dirty="0" err="1"/>
              <a:t>mengindikasikan</a:t>
            </a:r>
            <a:r>
              <a:rPr lang="en-US" sz="2100" dirty="0"/>
              <a:t> </a:t>
            </a:r>
            <a:r>
              <a:rPr lang="en-US" sz="2100" dirty="0" err="1"/>
              <a:t>adanya</a:t>
            </a:r>
            <a:r>
              <a:rPr lang="en-US" sz="2100" dirty="0"/>
              <a:t> </a:t>
            </a:r>
            <a:r>
              <a:rPr lang="en-US" sz="2100" dirty="0" err="1"/>
              <a:t>penurunan</a:t>
            </a:r>
            <a:r>
              <a:rPr lang="en-US" sz="2100" dirty="0"/>
              <a:t> </a:t>
            </a:r>
            <a:r>
              <a:rPr lang="en-US" sz="2100" dirty="0" err="1"/>
              <a:t>nilai</a:t>
            </a:r>
            <a:r>
              <a:rPr lang="en-US" sz="2100" dirty="0"/>
              <a:t> yang </a:t>
            </a:r>
            <a:r>
              <a:rPr lang="en-US" sz="2100" dirty="0" err="1"/>
              <a:t>mensyaratkan</a:t>
            </a:r>
            <a:r>
              <a:rPr lang="en-US" sz="2100" dirty="0"/>
              <a:t> </a:t>
            </a:r>
            <a:r>
              <a:rPr lang="en-US" sz="2100" dirty="0" err="1"/>
              <a:t>pengakuan</a:t>
            </a:r>
            <a:r>
              <a:rPr lang="en-US" sz="2100" dirty="0"/>
              <a:t> </a:t>
            </a:r>
            <a:r>
              <a:rPr lang="en-US" sz="2100" dirty="0" err="1"/>
              <a:t>dalam</a:t>
            </a:r>
            <a:r>
              <a:rPr lang="en-US" sz="2100" dirty="0"/>
              <a:t> LK </a:t>
            </a:r>
            <a:r>
              <a:rPr lang="en-US" sz="2100" dirty="0" err="1"/>
              <a:t>Konsolidasian</a:t>
            </a:r>
            <a:r>
              <a:rPr lang="en-US" sz="2100" dirty="0"/>
              <a:t>. PSAK 212 </a:t>
            </a:r>
            <a:r>
              <a:rPr lang="en-US" sz="2100" dirty="0" err="1"/>
              <a:t>Pajak</a:t>
            </a:r>
            <a:r>
              <a:rPr lang="en-US" sz="2100" dirty="0"/>
              <a:t> </a:t>
            </a:r>
            <a:r>
              <a:rPr lang="en-US" sz="2100" dirty="0" err="1"/>
              <a:t>penghasilan</a:t>
            </a:r>
            <a:r>
              <a:rPr lang="en-US" sz="2100" dirty="0"/>
              <a:t> </a:t>
            </a:r>
            <a:r>
              <a:rPr lang="en-US" sz="2100" dirty="0" err="1"/>
              <a:t>diterapkan</a:t>
            </a:r>
            <a:r>
              <a:rPr lang="en-US" sz="2100" dirty="0"/>
              <a:t> </a:t>
            </a:r>
            <a:r>
              <a:rPr lang="en-US" sz="2100" dirty="0" err="1"/>
              <a:t>untuk</a:t>
            </a:r>
            <a:r>
              <a:rPr lang="en-US" sz="2100" dirty="0"/>
              <a:t> </a:t>
            </a:r>
            <a:r>
              <a:rPr lang="en-US" sz="2100" dirty="0" err="1"/>
              <a:t>perbedaan</a:t>
            </a:r>
            <a:r>
              <a:rPr lang="en-US" sz="2100" dirty="0"/>
              <a:t> </a:t>
            </a:r>
            <a:r>
              <a:rPr lang="en-US" sz="2100" dirty="0" err="1"/>
              <a:t>temporer</a:t>
            </a:r>
            <a:r>
              <a:rPr lang="en-US" sz="2100" dirty="0"/>
              <a:t> </a:t>
            </a:r>
            <a:r>
              <a:rPr lang="en-US" sz="2100" dirty="0" err="1"/>
              <a:t>sebagai</a:t>
            </a:r>
            <a:r>
              <a:rPr lang="en-US" sz="2100" dirty="0"/>
              <a:t> </a:t>
            </a:r>
            <a:r>
              <a:rPr lang="en-US" sz="2100" dirty="0" err="1"/>
              <a:t>akibat</a:t>
            </a:r>
            <a:r>
              <a:rPr lang="en-US" sz="2100" dirty="0"/>
              <a:t> </a:t>
            </a:r>
            <a:r>
              <a:rPr lang="en-US" sz="2100" dirty="0" err="1"/>
              <a:t>penghapusan</a:t>
            </a:r>
            <a:r>
              <a:rPr lang="en-US" sz="2100" dirty="0"/>
              <a:t> </a:t>
            </a:r>
            <a:r>
              <a:rPr lang="en-US" sz="2100" dirty="0" err="1"/>
              <a:t>laba</a:t>
            </a:r>
            <a:r>
              <a:rPr lang="en-US" sz="2100" dirty="0"/>
              <a:t> dan </a:t>
            </a:r>
            <a:r>
              <a:rPr lang="en-US" sz="2100" dirty="0" err="1"/>
              <a:t>rugi</a:t>
            </a:r>
            <a:r>
              <a:rPr lang="en-US" sz="2100" dirty="0"/>
              <a:t> yang </a:t>
            </a:r>
            <a:r>
              <a:rPr lang="en-US" sz="2100" dirty="0" err="1"/>
              <a:t>timbul</a:t>
            </a:r>
            <a:r>
              <a:rPr lang="en-US" sz="2100" dirty="0"/>
              <a:t> </a:t>
            </a:r>
            <a:r>
              <a:rPr lang="en-US" sz="2100" dirty="0" err="1"/>
              <a:t>dari</a:t>
            </a:r>
            <a:r>
              <a:rPr lang="en-US" sz="2100" dirty="0"/>
              <a:t> </a:t>
            </a:r>
            <a:r>
              <a:rPr lang="en-US" sz="2100" dirty="0" err="1"/>
              <a:t>transaksi</a:t>
            </a:r>
            <a:r>
              <a:rPr lang="en-US" sz="2100" dirty="0"/>
              <a:t> </a:t>
            </a:r>
            <a:r>
              <a:rPr lang="en-US" sz="2100" dirty="0" err="1"/>
              <a:t>dalam</a:t>
            </a:r>
            <a:r>
              <a:rPr lang="en-US" sz="2100" dirty="0"/>
              <a:t> </a:t>
            </a:r>
            <a:r>
              <a:rPr lang="en-US" sz="2100" dirty="0" err="1"/>
              <a:t>kelompok</a:t>
            </a:r>
            <a:r>
              <a:rPr lang="en-US" sz="2100" dirty="0"/>
              <a:t> </a:t>
            </a:r>
            <a:r>
              <a:rPr lang="en-US" sz="2100" dirty="0" err="1"/>
              <a:t>usaha</a:t>
            </a:r>
            <a:endParaRPr lang="id-ID" sz="2100" dirty="0">
              <a:solidFill>
                <a:schemeClr val="tx2"/>
              </a:solidFill>
              <a:sym typeface="Wingdings" pitchFamily="2" charset="2"/>
            </a:endParaRPr>
          </a:p>
        </p:txBody>
      </p:sp>
      <p:pic>
        <p:nvPicPr>
          <p:cNvPr id="4" name="Picture 3" descr="A picture containing text&#10;&#10;Description automatically generated">
            <a:extLst>
              <a:ext uri="{FF2B5EF4-FFF2-40B4-BE49-F238E27FC236}">
                <a16:creationId xmlns:a16="http://schemas.microsoft.com/office/drawing/2014/main" id="{CB468A8E-6A31-4678-9E3A-0E35FEA9D167}"/>
              </a:ext>
            </a:extLst>
          </p:cNvPr>
          <p:cNvPicPr>
            <a:picLocks noChangeAspect="1"/>
          </p:cNvPicPr>
          <p:nvPr/>
        </p:nvPicPr>
        <p:blipFill>
          <a:blip r:embed="rId2" cstate="print">
            <a:clrChange>
              <a:clrFrom>
                <a:srgbClr val="FFFFDC"/>
              </a:clrFrom>
              <a:clrTo>
                <a:srgbClr val="FFFFDC">
                  <a:alpha val="0"/>
                </a:srgbClr>
              </a:clrTo>
            </a:clrChange>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76200" y="1714500"/>
            <a:ext cx="3335613" cy="2705100"/>
          </a:xfrm>
          <a:prstGeom prst="rect">
            <a:avLst/>
          </a:prstGeom>
        </p:spPr>
      </p:pic>
    </p:spTree>
    <p:extLst>
      <p:ext uri="{BB962C8B-B14F-4D97-AF65-F5344CB8AC3E}">
        <p14:creationId xmlns:p14="http://schemas.microsoft.com/office/powerpoint/2010/main" val="3795753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914400" y="304800"/>
            <a:ext cx="7448714" cy="780400"/>
          </a:xfrm>
        </p:spPr>
        <p:txBody>
          <a:bodyPr wrap="square" anchor="ctr">
            <a:normAutofit/>
          </a:bodyPr>
          <a:lstStyle/>
          <a:p>
            <a:pPr eaLnBrk="1" hangingPunct="1">
              <a:lnSpc>
                <a:spcPct val="90000"/>
              </a:lnSpc>
            </a:pPr>
            <a:r>
              <a:rPr lang="id-ID" sz="2800" b="1" dirty="0"/>
              <a:t>Prosedur</a:t>
            </a:r>
            <a:r>
              <a:rPr lang="en-US" sz="2800" b="1" dirty="0"/>
              <a:t> – </a:t>
            </a:r>
            <a:r>
              <a:rPr lang="en-US" sz="2800" b="1" dirty="0" err="1"/>
              <a:t>Kebijakan</a:t>
            </a:r>
            <a:r>
              <a:rPr lang="en-US" sz="2800" b="1" dirty="0"/>
              <a:t> </a:t>
            </a:r>
            <a:r>
              <a:rPr lang="en-US" sz="2800" b="1" dirty="0" err="1"/>
              <a:t>Akuntansi</a:t>
            </a:r>
            <a:r>
              <a:rPr lang="en-US" sz="2800" b="1" dirty="0"/>
              <a:t> yang Sama </a:t>
            </a:r>
            <a:r>
              <a:rPr lang="en-US" sz="2800" dirty="0"/>
              <a:t>(PP87)</a:t>
            </a:r>
            <a:endParaRPr lang="en-US" sz="2800" b="1" dirty="0"/>
          </a:p>
        </p:txBody>
      </p:sp>
      <p:sp>
        <p:nvSpPr>
          <p:cNvPr id="41987" name="Rectangle 3"/>
          <p:cNvSpPr>
            <a:spLocks noGrp="1" noChangeArrowheads="1"/>
          </p:cNvSpPr>
          <p:nvPr>
            <p:ph sz="quarter" idx="10"/>
          </p:nvPr>
        </p:nvSpPr>
        <p:spPr>
          <a:xfrm>
            <a:off x="762000" y="1752600"/>
            <a:ext cx="6438593" cy="4449763"/>
          </a:xfrm>
        </p:spPr>
        <p:txBody>
          <a:bodyPr>
            <a:normAutofit/>
          </a:bodyPr>
          <a:lstStyle/>
          <a:p>
            <a:pPr eaLnBrk="1" hangingPunct="1">
              <a:spcAft>
                <a:spcPts val="1200"/>
              </a:spcAft>
              <a:defRPr/>
            </a:pPr>
            <a:r>
              <a:rPr lang="id-ID" dirty="0"/>
              <a:t>LK konsolidasian </a:t>
            </a:r>
            <a:r>
              <a:rPr lang="fi-FI" dirty="0"/>
              <a:t>menggunakan </a:t>
            </a:r>
            <a:r>
              <a:rPr lang="fi-FI" u="sng" dirty="0"/>
              <a:t>kebijakan akuntansi yangg sama </a:t>
            </a:r>
            <a:r>
              <a:rPr lang="fi-FI" dirty="0"/>
              <a:t>untuk</a:t>
            </a:r>
            <a:r>
              <a:rPr lang="id-ID" dirty="0"/>
              <a:t> transaksi dan peristiwa lain dalam keadaan yang serupa. (jika tidak sama penyesuaian)</a:t>
            </a:r>
          </a:p>
          <a:p>
            <a:pPr eaLnBrk="1" hangingPunct="1">
              <a:spcAft>
                <a:spcPts val="1200"/>
              </a:spcAft>
              <a:defRPr/>
            </a:pPr>
            <a:r>
              <a:rPr lang="en-US" dirty="0"/>
              <a:t>Jika </a:t>
            </a:r>
            <a:r>
              <a:rPr lang="en-US" dirty="0" err="1"/>
              <a:t>anggota</a:t>
            </a:r>
            <a:r>
              <a:rPr lang="en-US" dirty="0"/>
              <a:t> </a:t>
            </a:r>
            <a:r>
              <a:rPr lang="en-US" dirty="0" err="1"/>
              <a:t>kelompok</a:t>
            </a:r>
            <a:r>
              <a:rPr lang="en-US" dirty="0"/>
              <a:t> </a:t>
            </a:r>
            <a:r>
              <a:rPr lang="en-US" dirty="0" err="1"/>
              <a:t>usaha</a:t>
            </a:r>
            <a:r>
              <a:rPr lang="en-US" dirty="0"/>
              <a:t> </a:t>
            </a:r>
            <a:r>
              <a:rPr lang="en-US" dirty="0" err="1"/>
              <a:t>menggunakan</a:t>
            </a:r>
            <a:r>
              <a:rPr lang="en-US" dirty="0"/>
              <a:t> </a:t>
            </a:r>
            <a:r>
              <a:rPr lang="en-US" dirty="0" err="1"/>
              <a:t>kebijakan</a:t>
            </a:r>
            <a:r>
              <a:rPr lang="en-US" dirty="0"/>
              <a:t> </a:t>
            </a:r>
            <a:r>
              <a:rPr lang="en-US" dirty="0" err="1"/>
              <a:t>aktuntansi</a:t>
            </a:r>
            <a:r>
              <a:rPr lang="en-US" dirty="0"/>
              <a:t> yang </a:t>
            </a:r>
            <a:r>
              <a:rPr lang="en-US" dirty="0" err="1"/>
              <a:t>berbeda</a:t>
            </a:r>
            <a:r>
              <a:rPr lang="en-US" dirty="0"/>
              <a:t> </a:t>
            </a:r>
            <a:r>
              <a:rPr lang="en-US" dirty="0" err="1"/>
              <a:t>dalam</a:t>
            </a:r>
            <a:r>
              <a:rPr lang="en-US" dirty="0"/>
              <a:t> LK </a:t>
            </a:r>
            <a:r>
              <a:rPr lang="en-US" dirty="0" err="1"/>
              <a:t>konsolidasian</a:t>
            </a:r>
            <a:r>
              <a:rPr lang="en-US" dirty="0"/>
              <a:t>, </a:t>
            </a:r>
            <a:r>
              <a:rPr lang="en-US" dirty="0" err="1"/>
              <a:t>untuk</a:t>
            </a:r>
            <a:r>
              <a:rPr lang="en-US" dirty="0"/>
              <a:t> </a:t>
            </a:r>
            <a:r>
              <a:rPr lang="en-US" dirty="0" err="1"/>
              <a:t>transaksi</a:t>
            </a:r>
            <a:r>
              <a:rPr lang="en-US" dirty="0"/>
              <a:t> dan </a:t>
            </a:r>
            <a:r>
              <a:rPr lang="en-US" dirty="0" err="1"/>
              <a:t>peristiwa</a:t>
            </a:r>
            <a:r>
              <a:rPr lang="en-US" dirty="0"/>
              <a:t> yang </a:t>
            </a:r>
            <a:r>
              <a:rPr lang="en-US" dirty="0" err="1"/>
              <a:t>serupa</a:t>
            </a:r>
            <a:r>
              <a:rPr lang="en-US" dirty="0"/>
              <a:t>, </a:t>
            </a:r>
            <a:r>
              <a:rPr lang="en-US" dirty="0" err="1"/>
              <a:t>maka</a:t>
            </a:r>
            <a:r>
              <a:rPr lang="en-US" dirty="0"/>
              <a:t> </a:t>
            </a:r>
            <a:r>
              <a:rPr lang="en-US" dirty="0" err="1"/>
              <a:t>penyesuaian</a:t>
            </a:r>
            <a:r>
              <a:rPr lang="en-US" dirty="0"/>
              <a:t> </a:t>
            </a:r>
            <a:r>
              <a:rPr lang="en-US" dirty="0" err="1"/>
              <a:t>dilakukan</a:t>
            </a:r>
            <a:r>
              <a:rPr lang="en-US" dirty="0"/>
              <a:t> </a:t>
            </a:r>
            <a:r>
              <a:rPr lang="en-US" dirty="0" err="1"/>
              <a:t>untuk</a:t>
            </a:r>
            <a:r>
              <a:rPr lang="en-US" dirty="0"/>
              <a:t> LK </a:t>
            </a:r>
            <a:r>
              <a:rPr lang="en-US" dirty="0" err="1"/>
              <a:t>kelompok</a:t>
            </a:r>
            <a:r>
              <a:rPr lang="en-US" dirty="0"/>
              <a:t> </a:t>
            </a:r>
            <a:r>
              <a:rPr lang="en-US" dirty="0" err="1"/>
              <a:t>usaha</a:t>
            </a:r>
            <a:r>
              <a:rPr lang="en-US" dirty="0"/>
              <a:t> </a:t>
            </a:r>
            <a:r>
              <a:rPr lang="en-US" dirty="0" err="1"/>
              <a:t>tersebut</a:t>
            </a:r>
            <a:r>
              <a:rPr lang="en-US" dirty="0"/>
              <a:t> </a:t>
            </a:r>
            <a:r>
              <a:rPr lang="en-US" dirty="0" err="1"/>
              <a:t>dalam</a:t>
            </a:r>
            <a:r>
              <a:rPr lang="en-US" dirty="0"/>
              <a:t> </a:t>
            </a:r>
            <a:r>
              <a:rPr lang="en-US" dirty="0" err="1"/>
              <a:t>penyusunan</a:t>
            </a:r>
            <a:r>
              <a:rPr lang="en-US" dirty="0"/>
              <a:t> LK </a:t>
            </a:r>
            <a:r>
              <a:rPr lang="en-US" dirty="0" err="1"/>
              <a:t>Konslodiasian</a:t>
            </a:r>
            <a:r>
              <a:rPr lang="en-US" dirty="0"/>
              <a:t> </a:t>
            </a:r>
            <a:r>
              <a:rPr lang="en-US" dirty="0" err="1"/>
              <a:t>guna</a:t>
            </a:r>
            <a:r>
              <a:rPr lang="en-US" dirty="0"/>
              <a:t> </a:t>
            </a:r>
            <a:r>
              <a:rPr lang="en-US" dirty="0" err="1"/>
              <a:t>memastikan</a:t>
            </a:r>
            <a:r>
              <a:rPr lang="en-US" dirty="0"/>
              <a:t> </a:t>
            </a:r>
            <a:r>
              <a:rPr lang="en-US" b="1" dirty="0" err="1"/>
              <a:t>keseragaman</a:t>
            </a:r>
            <a:r>
              <a:rPr lang="en-US" b="1" dirty="0"/>
              <a:t> </a:t>
            </a:r>
            <a:r>
              <a:rPr lang="en-US" b="1" dirty="0" err="1"/>
              <a:t>kebijakan</a:t>
            </a:r>
            <a:r>
              <a:rPr lang="en-US" b="1" dirty="0"/>
              <a:t> </a:t>
            </a:r>
            <a:r>
              <a:rPr lang="en-US" b="1" dirty="0" err="1"/>
              <a:t>akuntansi</a:t>
            </a:r>
            <a:r>
              <a:rPr lang="en-US" b="1" dirty="0"/>
              <a:t> </a:t>
            </a:r>
            <a:r>
              <a:rPr lang="en-US" dirty="0" err="1"/>
              <a:t>kelompok</a:t>
            </a:r>
            <a:r>
              <a:rPr lang="en-US" dirty="0"/>
              <a:t> </a:t>
            </a:r>
            <a:r>
              <a:rPr lang="en-US" dirty="0" err="1"/>
              <a:t>usaha</a:t>
            </a:r>
            <a:r>
              <a:rPr lang="en-US" dirty="0"/>
              <a:t> </a:t>
            </a:r>
            <a:r>
              <a:rPr lang="en-US" dirty="0" err="1"/>
              <a:t>tersebut</a:t>
            </a:r>
            <a:r>
              <a:rPr lang="en-US" dirty="0"/>
              <a:t>.</a:t>
            </a:r>
            <a:endParaRPr lang="id-ID" dirty="0"/>
          </a:p>
          <a:p>
            <a:pPr eaLnBrk="1" hangingPunct="1">
              <a:spcAft>
                <a:spcPts val="1200"/>
              </a:spcAft>
              <a:defRPr/>
            </a:pPr>
            <a:endParaRPr lang="id-ID" dirty="0"/>
          </a:p>
        </p:txBody>
      </p:sp>
      <p:pic>
        <p:nvPicPr>
          <p:cNvPr id="4" name="Picture 3" descr="A picture containing diagram&#10;&#10;Description automatically generated">
            <a:extLst>
              <a:ext uri="{FF2B5EF4-FFF2-40B4-BE49-F238E27FC236}">
                <a16:creationId xmlns:a16="http://schemas.microsoft.com/office/drawing/2014/main" id="{52670597-FCCA-442B-8CD3-6642AAC128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620000" y="1752600"/>
            <a:ext cx="4328185" cy="4449763"/>
          </a:xfrm>
          <a:prstGeom prst="rect">
            <a:avLst/>
          </a:prstGeom>
          <a:noFill/>
        </p:spPr>
      </p:pic>
    </p:spTree>
    <p:extLst>
      <p:ext uri="{BB962C8B-B14F-4D97-AF65-F5344CB8AC3E}">
        <p14:creationId xmlns:p14="http://schemas.microsoft.com/office/powerpoint/2010/main" val="260869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4688" y="451104"/>
            <a:ext cx="8814800" cy="731600"/>
          </a:xfrm>
        </p:spPr>
        <p:txBody>
          <a:bodyPr wrap="square" anchor="t">
            <a:normAutofit/>
          </a:bodyPr>
          <a:lstStyle/>
          <a:p>
            <a:pPr>
              <a:lnSpc>
                <a:spcPct val="90000"/>
              </a:lnSpc>
            </a:pPr>
            <a:r>
              <a:rPr lang="en-US" dirty="0" err="1"/>
              <a:t>Pengukuran</a:t>
            </a:r>
            <a:r>
              <a:rPr lang="en-US" dirty="0"/>
              <a:t> (PP88)</a:t>
            </a:r>
          </a:p>
        </p:txBody>
      </p:sp>
      <p:sp>
        <p:nvSpPr>
          <p:cNvPr id="3" name="Content Placeholder 2"/>
          <p:cNvSpPr>
            <a:spLocks noGrp="1"/>
          </p:cNvSpPr>
          <p:nvPr>
            <p:ph sz="quarter" idx="10"/>
          </p:nvPr>
        </p:nvSpPr>
        <p:spPr>
          <a:xfrm>
            <a:off x="4953000" y="1447800"/>
            <a:ext cx="6290867" cy="4736434"/>
          </a:xfrm>
        </p:spPr>
        <p:txBody>
          <a:bodyPr>
            <a:normAutofit/>
          </a:bodyPr>
          <a:lstStyle/>
          <a:p>
            <a:pPr>
              <a:spcAft>
                <a:spcPts val="600"/>
              </a:spcAft>
            </a:pPr>
            <a:r>
              <a:rPr lang="en-US" sz="2100" dirty="0" err="1"/>
              <a:t>Entitas</a:t>
            </a:r>
            <a:r>
              <a:rPr lang="en-US" sz="2100" dirty="0"/>
              <a:t> </a:t>
            </a:r>
            <a:r>
              <a:rPr lang="en-US" sz="2100" dirty="0" err="1"/>
              <a:t>memasukkan</a:t>
            </a:r>
            <a:r>
              <a:rPr lang="en-US" sz="2100" dirty="0"/>
              <a:t> </a:t>
            </a:r>
            <a:r>
              <a:rPr lang="en-US" sz="2100" dirty="0" err="1"/>
              <a:t>penghasilan</a:t>
            </a:r>
            <a:r>
              <a:rPr lang="en-US" sz="2100" dirty="0"/>
              <a:t> dan </a:t>
            </a:r>
            <a:r>
              <a:rPr lang="en-US" sz="2100" dirty="0" err="1"/>
              <a:t>beban</a:t>
            </a:r>
            <a:r>
              <a:rPr lang="en-US" sz="2100" dirty="0"/>
              <a:t> </a:t>
            </a:r>
            <a:r>
              <a:rPr lang="en-US" sz="2100" dirty="0" err="1"/>
              <a:t>entitas</a:t>
            </a:r>
            <a:r>
              <a:rPr lang="en-US" sz="2100" dirty="0"/>
              <a:t> </a:t>
            </a:r>
            <a:r>
              <a:rPr lang="en-US" sz="2100" dirty="0" err="1"/>
              <a:t>anak</a:t>
            </a:r>
            <a:r>
              <a:rPr lang="en-US" sz="2100" dirty="0"/>
              <a:t> </a:t>
            </a:r>
            <a:r>
              <a:rPr lang="it-IT" sz="2100" dirty="0"/>
              <a:t>dalam laporan keuangan konsolidasian dari tanggal diperolehnya </a:t>
            </a:r>
            <a:r>
              <a:rPr lang="en-US" sz="2100" dirty="0" err="1"/>
              <a:t>pengendalian</a:t>
            </a:r>
            <a:r>
              <a:rPr lang="en-US" sz="2100" dirty="0"/>
              <a:t> </a:t>
            </a:r>
            <a:r>
              <a:rPr lang="en-US" sz="2100" dirty="0" err="1"/>
              <a:t>sampai</a:t>
            </a:r>
            <a:r>
              <a:rPr lang="en-US" sz="2100" dirty="0"/>
              <a:t> dengan </a:t>
            </a:r>
            <a:r>
              <a:rPr lang="en-US" sz="2100" dirty="0" err="1"/>
              <a:t>tanggal</a:t>
            </a:r>
            <a:r>
              <a:rPr lang="en-US" sz="2100" dirty="0"/>
              <a:t> </a:t>
            </a:r>
            <a:r>
              <a:rPr lang="en-US" sz="2100" dirty="0" err="1"/>
              <a:t>ketika</a:t>
            </a:r>
            <a:r>
              <a:rPr lang="en-US" sz="2100" dirty="0"/>
              <a:t> </a:t>
            </a:r>
            <a:r>
              <a:rPr lang="en-US" sz="2100" dirty="0" err="1"/>
              <a:t>entitas</a:t>
            </a:r>
            <a:r>
              <a:rPr lang="en-US" sz="2100" dirty="0"/>
              <a:t> </a:t>
            </a:r>
            <a:r>
              <a:rPr lang="en-US" sz="2100" dirty="0" err="1"/>
              <a:t>kehilangan</a:t>
            </a:r>
            <a:r>
              <a:rPr lang="en-US" sz="2100" dirty="0"/>
              <a:t> </a:t>
            </a:r>
            <a:r>
              <a:rPr lang="en-US" sz="2100" dirty="0" err="1"/>
              <a:t>pengendalian</a:t>
            </a:r>
            <a:r>
              <a:rPr lang="en-US" sz="2100" dirty="0"/>
              <a:t>. </a:t>
            </a:r>
          </a:p>
          <a:p>
            <a:pPr>
              <a:spcAft>
                <a:spcPts val="600"/>
              </a:spcAft>
            </a:pPr>
            <a:r>
              <a:rPr lang="en-US" sz="2100" dirty="0" err="1"/>
              <a:t>Penghasilan</a:t>
            </a:r>
            <a:r>
              <a:rPr lang="en-US" sz="2100" dirty="0"/>
              <a:t> dan </a:t>
            </a:r>
            <a:r>
              <a:rPr lang="en-US" sz="2100" dirty="0" err="1"/>
              <a:t>beban</a:t>
            </a:r>
            <a:r>
              <a:rPr lang="en-US" sz="2100" dirty="0"/>
              <a:t> </a:t>
            </a:r>
            <a:r>
              <a:rPr lang="en-US" sz="2100" dirty="0" err="1"/>
              <a:t>entitas</a:t>
            </a:r>
            <a:r>
              <a:rPr lang="en-US" sz="2100" dirty="0"/>
              <a:t> </a:t>
            </a:r>
            <a:r>
              <a:rPr lang="en-US" sz="2100" dirty="0" err="1"/>
              <a:t>anak</a:t>
            </a:r>
            <a:r>
              <a:rPr lang="en-US" sz="2100" dirty="0"/>
              <a:t> </a:t>
            </a:r>
            <a:r>
              <a:rPr lang="es-ES" sz="2100" dirty="0" err="1"/>
              <a:t>didasarkan</a:t>
            </a:r>
            <a:r>
              <a:rPr lang="es-ES" sz="2100" dirty="0"/>
              <a:t> pada </a:t>
            </a:r>
            <a:r>
              <a:rPr lang="es-ES" sz="2100" dirty="0" err="1"/>
              <a:t>jumlah</a:t>
            </a:r>
            <a:r>
              <a:rPr lang="es-ES" sz="2100" dirty="0"/>
              <a:t> aset dan </a:t>
            </a:r>
            <a:r>
              <a:rPr lang="es-ES" sz="2100" dirty="0" err="1"/>
              <a:t>liabilitas</a:t>
            </a:r>
            <a:r>
              <a:rPr lang="es-ES" sz="2100" dirty="0"/>
              <a:t> yang </a:t>
            </a:r>
            <a:r>
              <a:rPr lang="es-ES" sz="2100" dirty="0" err="1"/>
              <a:t>diakui</a:t>
            </a:r>
            <a:r>
              <a:rPr lang="es-ES" sz="2100" dirty="0"/>
              <a:t> </a:t>
            </a:r>
            <a:r>
              <a:rPr lang="es-ES" sz="2100" dirty="0" err="1"/>
              <a:t>dalam</a:t>
            </a:r>
            <a:r>
              <a:rPr lang="es-ES" sz="2100" dirty="0"/>
              <a:t>  </a:t>
            </a:r>
            <a:r>
              <a:rPr lang="es-ES" sz="2100" dirty="0" err="1"/>
              <a:t>laporan</a:t>
            </a:r>
            <a:r>
              <a:rPr lang="es-ES" sz="2100" dirty="0"/>
              <a:t> </a:t>
            </a:r>
            <a:r>
              <a:rPr lang="en-US" sz="2100" dirty="0" err="1"/>
              <a:t>keuangan</a:t>
            </a:r>
            <a:r>
              <a:rPr lang="en-US" sz="2100" dirty="0"/>
              <a:t> </a:t>
            </a:r>
            <a:r>
              <a:rPr lang="en-US" sz="2100" dirty="0" err="1"/>
              <a:t>konsolidasian</a:t>
            </a:r>
            <a:r>
              <a:rPr lang="en-US" sz="2100" dirty="0"/>
              <a:t> pada </a:t>
            </a:r>
            <a:r>
              <a:rPr lang="en-US" sz="2100" dirty="0" err="1"/>
              <a:t>tanggal</a:t>
            </a:r>
            <a:r>
              <a:rPr lang="en-US" sz="2100" dirty="0"/>
              <a:t> </a:t>
            </a:r>
            <a:r>
              <a:rPr lang="en-US" sz="2100" dirty="0" err="1"/>
              <a:t>akuisisi</a:t>
            </a:r>
            <a:r>
              <a:rPr lang="en-US" sz="2100" dirty="0"/>
              <a:t>. </a:t>
            </a:r>
          </a:p>
          <a:p>
            <a:pPr>
              <a:spcAft>
                <a:spcPts val="600"/>
              </a:spcAft>
            </a:pPr>
            <a:r>
              <a:rPr lang="en-US" sz="2100" dirty="0" err="1"/>
              <a:t>Sebagai</a:t>
            </a:r>
            <a:r>
              <a:rPr lang="en-US" sz="2100" dirty="0"/>
              <a:t> </a:t>
            </a:r>
            <a:r>
              <a:rPr lang="en-US" sz="2100" dirty="0" err="1"/>
              <a:t>contoh</a:t>
            </a:r>
            <a:r>
              <a:rPr lang="en-US" sz="2100" dirty="0"/>
              <a:t>, </a:t>
            </a:r>
            <a:r>
              <a:rPr lang="en-US" sz="2100" dirty="0" err="1"/>
              <a:t>beban</a:t>
            </a:r>
            <a:r>
              <a:rPr lang="en-US" sz="2100" dirty="0"/>
              <a:t> </a:t>
            </a:r>
            <a:r>
              <a:rPr lang="en-US" sz="2100" dirty="0" err="1"/>
              <a:t>depresiasi</a:t>
            </a:r>
            <a:r>
              <a:rPr lang="en-US" sz="2100" dirty="0"/>
              <a:t> </a:t>
            </a:r>
            <a:r>
              <a:rPr lang="en-US" sz="2100" dirty="0" err="1"/>
              <a:t>diakui</a:t>
            </a:r>
            <a:r>
              <a:rPr lang="en-US" sz="2100" dirty="0"/>
              <a:t> </a:t>
            </a:r>
            <a:r>
              <a:rPr lang="en-US" sz="2100" dirty="0" err="1"/>
              <a:t>dalam</a:t>
            </a:r>
            <a:r>
              <a:rPr lang="en-US" sz="2100" dirty="0"/>
              <a:t> </a:t>
            </a:r>
            <a:r>
              <a:rPr lang="en-US" sz="2100" dirty="0" err="1"/>
              <a:t>laporan</a:t>
            </a:r>
            <a:r>
              <a:rPr lang="en-US" sz="2100" dirty="0"/>
              <a:t> </a:t>
            </a:r>
            <a:r>
              <a:rPr lang="en-US" sz="2100" dirty="0" err="1"/>
              <a:t>laba</a:t>
            </a:r>
            <a:r>
              <a:rPr lang="en-US" sz="2100" dirty="0"/>
              <a:t> </a:t>
            </a:r>
            <a:r>
              <a:rPr lang="en-US" sz="2100" dirty="0" err="1"/>
              <a:t>rugi</a:t>
            </a:r>
            <a:r>
              <a:rPr lang="en-US" sz="2100" dirty="0"/>
              <a:t> </a:t>
            </a:r>
            <a:r>
              <a:rPr lang="en-US" sz="2100" dirty="0" err="1"/>
              <a:t>komprehensif</a:t>
            </a:r>
            <a:r>
              <a:rPr lang="en-US" sz="2100" dirty="0"/>
              <a:t> </a:t>
            </a:r>
            <a:r>
              <a:rPr lang="en-US" sz="2100" dirty="0" err="1"/>
              <a:t>konsolidasian</a:t>
            </a:r>
            <a:r>
              <a:rPr lang="en-US" sz="2100" dirty="0"/>
              <a:t> </a:t>
            </a:r>
            <a:r>
              <a:rPr lang="en-US" sz="2100" dirty="0" err="1"/>
              <a:t>setelah</a:t>
            </a:r>
            <a:r>
              <a:rPr lang="en-US" sz="2100" dirty="0"/>
              <a:t> </a:t>
            </a:r>
            <a:r>
              <a:rPr lang="en-US" sz="2100" dirty="0" err="1"/>
              <a:t>tanggal</a:t>
            </a:r>
            <a:r>
              <a:rPr lang="en-US" sz="2100" dirty="0"/>
              <a:t> </a:t>
            </a:r>
            <a:r>
              <a:rPr lang="en-US" sz="2100" dirty="0" err="1"/>
              <a:t>akuisisi</a:t>
            </a:r>
            <a:r>
              <a:rPr lang="en-US" sz="2100" dirty="0"/>
              <a:t> </a:t>
            </a:r>
            <a:r>
              <a:rPr lang="en-US" sz="2100" dirty="0" err="1"/>
              <a:t>berdasarkan</a:t>
            </a:r>
            <a:r>
              <a:rPr lang="en-US" sz="2100" dirty="0"/>
              <a:t> pada </a:t>
            </a:r>
            <a:r>
              <a:rPr lang="en-US" sz="2100" dirty="0" err="1"/>
              <a:t>nilai</a:t>
            </a:r>
            <a:r>
              <a:rPr lang="en-US" sz="2100" dirty="0"/>
              <a:t> </a:t>
            </a:r>
            <a:r>
              <a:rPr lang="en-US" sz="2100" dirty="0" err="1"/>
              <a:t>wajar</a:t>
            </a:r>
            <a:r>
              <a:rPr lang="en-US" sz="2100" dirty="0"/>
              <a:t> aset yang </a:t>
            </a:r>
            <a:r>
              <a:rPr lang="en-US" sz="2100" dirty="0" err="1"/>
              <a:t>terkait</a:t>
            </a:r>
            <a:r>
              <a:rPr lang="en-US" sz="2100" dirty="0"/>
              <a:t> yang </a:t>
            </a:r>
            <a:r>
              <a:rPr lang="en-US" sz="2100" dirty="0" err="1"/>
              <a:t>diakui</a:t>
            </a:r>
            <a:r>
              <a:rPr lang="en-US" sz="2100" dirty="0"/>
              <a:t> </a:t>
            </a:r>
            <a:r>
              <a:rPr lang="en-US" sz="2100" dirty="0" err="1"/>
              <a:t>dalam</a:t>
            </a:r>
            <a:r>
              <a:rPr lang="en-US" sz="2100" dirty="0"/>
              <a:t> </a:t>
            </a:r>
            <a:r>
              <a:rPr lang="en-US" sz="2100" dirty="0" err="1"/>
              <a:t>laporan</a:t>
            </a:r>
            <a:r>
              <a:rPr lang="en-US" sz="2100" dirty="0"/>
              <a:t> </a:t>
            </a:r>
            <a:r>
              <a:rPr lang="en-US" sz="2100" dirty="0" err="1"/>
              <a:t>keuangan</a:t>
            </a:r>
            <a:r>
              <a:rPr lang="en-US" sz="2100" dirty="0"/>
              <a:t> </a:t>
            </a:r>
            <a:r>
              <a:rPr lang="en-US" sz="2100" dirty="0" err="1"/>
              <a:t>konsolidasian</a:t>
            </a:r>
            <a:r>
              <a:rPr lang="en-US" sz="2100" dirty="0"/>
              <a:t> pada </a:t>
            </a:r>
            <a:r>
              <a:rPr lang="en-US" sz="2100" dirty="0" err="1"/>
              <a:t>tanggal</a:t>
            </a:r>
            <a:r>
              <a:rPr lang="en-US" sz="2100" dirty="0"/>
              <a:t> </a:t>
            </a:r>
            <a:r>
              <a:rPr lang="en-US" sz="2100" dirty="0" err="1"/>
              <a:t>akuisisi</a:t>
            </a:r>
            <a:r>
              <a:rPr lang="en-US" sz="2100" dirty="0"/>
              <a:t>.</a:t>
            </a:r>
          </a:p>
        </p:txBody>
      </p:sp>
      <p:pic>
        <p:nvPicPr>
          <p:cNvPr id="4" name="Picture 3" descr="Icon&#10;&#10;Description automatically generated">
            <a:extLst>
              <a:ext uri="{FF2B5EF4-FFF2-40B4-BE49-F238E27FC236}">
                <a16:creationId xmlns:a16="http://schemas.microsoft.com/office/drawing/2014/main" id="{6EC77502-918C-4643-B412-6F730DE12BDB}"/>
              </a:ext>
            </a:extLst>
          </p:cNvPr>
          <p:cNvPicPr>
            <a:picLocks noChangeAspect="1"/>
          </p:cNvPicPr>
          <p:nvPr/>
        </p:nvPicPr>
        <p:blipFill>
          <a:blip r:embed="rId2">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492468" y="1676400"/>
            <a:ext cx="4215142" cy="3962400"/>
          </a:xfrm>
          <a:prstGeom prst="rect">
            <a:avLst/>
          </a:prstGeom>
        </p:spPr>
      </p:pic>
    </p:spTree>
    <p:extLst>
      <p:ext uri="{BB962C8B-B14F-4D97-AF65-F5344CB8AC3E}">
        <p14:creationId xmlns:p14="http://schemas.microsoft.com/office/powerpoint/2010/main" val="2335441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eaLnBrk="1" hangingPunct="1"/>
            <a:r>
              <a:rPr lang="id-ID" dirty="0"/>
              <a:t>Hak suara potensi</a:t>
            </a:r>
            <a:endParaRPr lang="en-US" dirty="0"/>
          </a:p>
        </p:txBody>
      </p:sp>
      <p:sp>
        <p:nvSpPr>
          <p:cNvPr id="33795" name="Rectangle 3"/>
          <p:cNvSpPr>
            <a:spLocks noGrp="1" noChangeArrowheads="1"/>
          </p:cNvSpPr>
          <p:nvPr>
            <p:ph sz="quarter" idx="10"/>
          </p:nvPr>
        </p:nvSpPr>
        <p:spPr/>
        <p:txBody>
          <a:bodyPr>
            <a:normAutofit/>
          </a:bodyPr>
          <a:lstStyle/>
          <a:p>
            <a:pPr eaLnBrk="1" hangingPunct="1"/>
            <a:r>
              <a:rPr lang="id-ID" sz="2100" dirty="0">
                <a:solidFill>
                  <a:schemeClr val="tx1"/>
                </a:solidFill>
              </a:rPr>
              <a:t>Instrumen yang dapat dikonversi menjadi saham</a:t>
            </a:r>
            <a:r>
              <a:rPr lang="en-US" sz="2100" dirty="0">
                <a:solidFill>
                  <a:schemeClr val="tx1"/>
                </a:solidFill>
              </a:rPr>
              <a:t> : option, forward, convertible instrument, </a:t>
            </a:r>
            <a:r>
              <a:rPr lang="en-US" sz="2100" dirty="0" err="1">
                <a:solidFill>
                  <a:schemeClr val="tx1"/>
                </a:solidFill>
              </a:rPr>
              <a:t>dll</a:t>
            </a:r>
            <a:endParaRPr lang="id-ID" sz="2100" dirty="0">
              <a:solidFill>
                <a:schemeClr val="tx1"/>
              </a:solidFill>
            </a:endParaRPr>
          </a:p>
          <a:p>
            <a:pPr eaLnBrk="1" hangingPunct="1"/>
            <a:r>
              <a:rPr lang="id-ID" sz="2100" dirty="0">
                <a:solidFill>
                  <a:schemeClr val="tx1"/>
                </a:solidFill>
              </a:rPr>
              <a:t>Keberadaan dan dampak dari hak suara potensial yang saat ini dapat dilaksanakan atau dikonversi, termasuk hak suara potensial yang dimiliki oleh </a:t>
            </a:r>
            <a:r>
              <a:rPr lang="fi-FI" sz="2100" dirty="0">
                <a:solidFill>
                  <a:schemeClr val="tx1"/>
                </a:solidFill>
              </a:rPr>
              <a:t>entitas lain, </a:t>
            </a:r>
            <a:r>
              <a:rPr lang="fi-FI" sz="2100" u="sng" dirty="0">
                <a:solidFill>
                  <a:schemeClr val="tx1"/>
                </a:solidFill>
              </a:rPr>
              <a:t>dipertimbangkan </a:t>
            </a:r>
            <a:r>
              <a:rPr lang="fi-FI" sz="2100" dirty="0">
                <a:solidFill>
                  <a:schemeClr val="tx1"/>
                </a:solidFill>
              </a:rPr>
              <a:t>ketika menilai apakah suatu entitas</a:t>
            </a:r>
            <a:r>
              <a:rPr lang="id-ID" sz="2100" dirty="0">
                <a:solidFill>
                  <a:schemeClr val="tx1"/>
                </a:solidFill>
              </a:rPr>
              <a:t> mempunyai kekuasaan untuk mengatur kebijakan keuangan dan operasional entitas lain.</a:t>
            </a:r>
            <a:endParaRPr lang="en-US" sz="2100" dirty="0">
              <a:solidFill>
                <a:schemeClr val="tx1"/>
              </a:solidFill>
            </a:endParaRPr>
          </a:p>
          <a:p>
            <a:pPr eaLnBrk="1" hangingPunct="1"/>
            <a:r>
              <a:rPr lang="en-US" sz="2100" dirty="0" err="1">
                <a:solidFill>
                  <a:schemeClr val="tx1"/>
                </a:solidFill>
              </a:rPr>
              <a:t>Pertimbangan</a:t>
            </a:r>
            <a:r>
              <a:rPr lang="en-US" sz="2100" dirty="0">
                <a:solidFill>
                  <a:schemeClr val="tx1"/>
                </a:solidFill>
              </a:rPr>
              <a:t> </a:t>
            </a:r>
            <a:r>
              <a:rPr lang="en-US" sz="2100" dirty="0" err="1">
                <a:solidFill>
                  <a:schemeClr val="tx1"/>
                </a:solidFill>
              </a:rPr>
              <a:t>hak</a:t>
            </a:r>
            <a:r>
              <a:rPr lang="en-US" sz="2100" dirty="0">
                <a:solidFill>
                  <a:schemeClr val="tx1"/>
                </a:solidFill>
              </a:rPr>
              <a:t> </a:t>
            </a:r>
            <a:r>
              <a:rPr lang="en-US" sz="2100" dirty="0" err="1">
                <a:solidFill>
                  <a:schemeClr val="tx1"/>
                </a:solidFill>
              </a:rPr>
              <a:t>suara</a:t>
            </a:r>
            <a:r>
              <a:rPr lang="en-US" sz="2100" dirty="0">
                <a:solidFill>
                  <a:schemeClr val="tx1"/>
                </a:solidFill>
              </a:rPr>
              <a:t> </a:t>
            </a:r>
            <a:r>
              <a:rPr lang="en-US" sz="2100" dirty="0" err="1">
                <a:solidFill>
                  <a:schemeClr val="tx1"/>
                </a:solidFill>
              </a:rPr>
              <a:t>potensi</a:t>
            </a:r>
            <a:r>
              <a:rPr lang="en-US" sz="2100" dirty="0">
                <a:solidFill>
                  <a:schemeClr val="tx1"/>
                </a:solidFill>
              </a:rPr>
              <a:t> secara </a:t>
            </a:r>
            <a:r>
              <a:rPr lang="en-US" sz="2100" dirty="0" err="1">
                <a:solidFill>
                  <a:schemeClr val="tx1"/>
                </a:solidFill>
              </a:rPr>
              <a:t>substansi</a:t>
            </a:r>
            <a:r>
              <a:rPr lang="en-US" sz="2100" dirty="0">
                <a:solidFill>
                  <a:schemeClr val="tx1"/>
                </a:solidFill>
              </a:rPr>
              <a:t> </a:t>
            </a:r>
            <a:r>
              <a:rPr lang="en-US" sz="2100" dirty="0">
                <a:solidFill>
                  <a:schemeClr val="tx1"/>
                </a:solidFill>
                <a:sym typeface="Wingdings" panose="05000000000000000000" pitchFamily="2" charset="2"/>
              </a:rPr>
              <a:t> </a:t>
            </a:r>
            <a:r>
              <a:rPr lang="en-US" sz="2100" dirty="0" err="1">
                <a:solidFill>
                  <a:schemeClr val="tx1"/>
                </a:solidFill>
                <a:sym typeface="Wingdings" panose="05000000000000000000" pitchFamily="2" charset="2"/>
              </a:rPr>
              <a:t>harga</a:t>
            </a:r>
            <a:r>
              <a:rPr lang="en-US" sz="2100" dirty="0">
                <a:solidFill>
                  <a:schemeClr val="tx1"/>
                </a:solidFill>
                <a:sym typeface="Wingdings" panose="05000000000000000000" pitchFamily="2" charset="2"/>
              </a:rPr>
              <a:t> exercise , cash </a:t>
            </a:r>
            <a:r>
              <a:rPr lang="en-US" sz="2100" dirty="0" err="1">
                <a:solidFill>
                  <a:schemeClr val="tx1"/>
                </a:solidFill>
                <a:sym typeface="Wingdings" panose="05000000000000000000" pitchFamily="2" charset="2"/>
              </a:rPr>
              <a:t>dan</a:t>
            </a:r>
            <a:r>
              <a:rPr lang="en-US" sz="2100" dirty="0">
                <a:solidFill>
                  <a:schemeClr val="tx1"/>
                </a:solidFill>
                <a:sym typeface="Wingdings" panose="05000000000000000000" pitchFamily="2" charset="2"/>
              </a:rPr>
              <a:t> </a:t>
            </a:r>
            <a:r>
              <a:rPr lang="en-US" sz="2100" dirty="0" err="1">
                <a:solidFill>
                  <a:schemeClr val="tx1"/>
                </a:solidFill>
                <a:sym typeface="Wingdings" panose="05000000000000000000" pitchFamily="2" charset="2"/>
              </a:rPr>
              <a:t>pendanaan</a:t>
            </a:r>
            <a:r>
              <a:rPr lang="en-US" sz="2100" dirty="0">
                <a:solidFill>
                  <a:schemeClr val="tx1"/>
                </a:solidFill>
                <a:sym typeface="Wingdings" panose="05000000000000000000" pitchFamily="2" charset="2"/>
              </a:rPr>
              <a:t> </a:t>
            </a:r>
            <a:r>
              <a:rPr lang="en-US" sz="2100" dirty="0" err="1">
                <a:solidFill>
                  <a:schemeClr val="tx1"/>
                </a:solidFill>
                <a:sym typeface="Wingdings" panose="05000000000000000000" pitchFamily="2" charset="2"/>
              </a:rPr>
              <a:t>tersedia</a:t>
            </a:r>
            <a:r>
              <a:rPr lang="en-US" sz="2100" dirty="0">
                <a:solidFill>
                  <a:schemeClr val="tx1"/>
                </a:solidFill>
                <a:sym typeface="Wingdings" panose="05000000000000000000" pitchFamily="2" charset="2"/>
              </a:rPr>
              <a:t>, </a:t>
            </a:r>
            <a:r>
              <a:rPr lang="en-US" sz="2100" dirty="0" err="1">
                <a:solidFill>
                  <a:schemeClr val="tx1"/>
                </a:solidFill>
                <a:sym typeface="Wingdings" panose="05000000000000000000" pitchFamily="2" charset="2"/>
              </a:rPr>
              <a:t>periode</a:t>
            </a:r>
            <a:r>
              <a:rPr lang="en-US" sz="2100" dirty="0">
                <a:solidFill>
                  <a:schemeClr val="tx1"/>
                </a:solidFill>
                <a:sym typeface="Wingdings" panose="05000000000000000000" pitchFamily="2" charset="2"/>
              </a:rPr>
              <a:t> exercise</a:t>
            </a:r>
            <a:endParaRPr lang="id-ID" sz="2100" dirty="0">
              <a:solidFill>
                <a:schemeClr val="tx1"/>
              </a:solidFill>
            </a:endParaRPr>
          </a:p>
          <a:p>
            <a:pPr eaLnBrk="1" hangingPunct="1"/>
            <a:r>
              <a:rPr lang="id-ID" sz="2100" dirty="0">
                <a:solidFill>
                  <a:schemeClr val="tx1"/>
                </a:solidFill>
                <a:sym typeface="Wingdings" pitchFamily="2" charset="2"/>
              </a:rPr>
              <a:t>Dipertimbangkan secara individual maupun kombinasi</a:t>
            </a:r>
          </a:p>
          <a:p>
            <a:pPr eaLnBrk="1" hangingPunct="1"/>
            <a:r>
              <a:rPr lang="id-ID" sz="2100" dirty="0">
                <a:solidFill>
                  <a:schemeClr val="tx1"/>
                </a:solidFill>
                <a:sym typeface="Wingdings" pitchFamily="2" charset="2"/>
              </a:rPr>
              <a:t>Tidak dikeluarkan  organisasi ventura, reksa dana, unit perwalian</a:t>
            </a:r>
          </a:p>
          <a:p>
            <a:pPr eaLnBrk="1" hangingPunct="1"/>
            <a:r>
              <a:rPr lang="id-ID" sz="2100" dirty="0">
                <a:solidFill>
                  <a:schemeClr val="tx1"/>
                </a:solidFill>
                <a:sym typeface="Wingdings" pitchFamily="2" charset="2"/>
              </a:rPr>
              <a:t>Aktivitas tidak sama tetap dikonsolidasi  segmen</a:t>
            </a:r>
          </a:p>
          <a:p>
            <a:pPr eaLnBrk="1" hangingPunct="1"/>
            <a:endParaRPr lang="id-ID" sz="2100" dirty="0">
              <a:solidFill>
                <a:schemeClr val="tx1"/>
              </a:solidFill>
              <a:sym typeface="Wingdings" pitchFamily="2" charset="2"/>
            </a:endParaRPr>
          </a:p>
          <a:p>
            <a:pPr eaLnBrk="1" hangingPunct="1"/>
            <a:endParaRPr lang="id-ID" sz="2100" dirty="0">
              <a:solidFill>
                <a:schemeClr val="tx1"/>
              </a:solidFill>
              <a:sym typeface="Wingdings" pitchFamily="2" charset="2"/>
            </a:endParaRPr>
          </a:p>
        </p:txBody>
      </p:sp>
    </p:spTree>
    <p:extLst>
      <p:ext uri="{BB962C8B-B14F-4D97-AF65-F5344CB8AC3E}">
        <p14:creationId xmlns:p14="http://schemas.microsoft.com/office/powerpoint/2010/main" val="39253114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447800" y="432871"/>
            <a:ext cx="6596000" cy="780400"/>
          </a:xfrm>
        </p:spPr>
        <p:txBody>
          <a:bodyPr wrap="square" anchor="ctr">
            <a:normAutofit/>
          </a:bodyPr>
          <a:lstStyle/>
          <a:p>
            <a:pPr eaLnBrk="1" hangingPunct="1"/>
            <a:r>
              <a:rPr lang="id-ID" sz="3700" dirty="0"/>
              <a:t>Prosedur – Tanggal</a:t>
            </a:r>
            <a:r>
              <a:rPr lang="en-US" sz="3700" dirty="0"/>
              <a:t> (PP92-PP93)</a:t>
            </a:r>
          </a:p>
        </p:txBody>
      </p:sp>
      <p:sp>
        <p:nvSpPr>
          <p:cNvPr id="38915" name="Rectangle 3"/>
          <p:cNvSpPr>
            <a:spLocks noGrp="1" noChangeArrowheads="1"/>
          </p:cNvSpPr>
          <p:nvPr>
            <p:ph sz="quarter" idx="10"/>
          </p:nvPr>
        </p:nvSpPr>
        <p:spPr>
          <a:xfrm>
            <a:off x="724207" y="1828800"/>
            <a:ext cx="7733993" cy="4567300"/>
          </a:xfrm>
        </p:spPr>
        <p:txBody>
          <a:bodyPr>
            <a:normAutofit/>
          </a:bodyPr>
          <a:lstStyle/>
          <a:p>
            <a:pPr eaLnBrk="1" hangingPunct="1">
              <a:spcAft>
                <a:spcPts val="600"/>
              </a:spcAft>
            </a:pPr>
            <a:r>
              <a:rPr lang="id-ID" dirty="0"/>
              <a:t>LK </a:t>
            </a:r>
            <a:r>
              <a:rPr lang="en-US" dirty="0" err="1"/>
              <a:t>anak</a:t>
            </a:r>
            <a:r>
              <a:rPr lang="en-US" dirty="0"/>
              <a:t> dan LK </a:t>
            </a:r>
            <a:r>
              <a:rPr lang="en-US" dirty="0" err="1"/>
              <a:t>induk</a:t>
            </a:r>
            <a:r>
              <a:rPr lang="en-US" dirty="0"/>
              <a:t> </a:t>
            </a:r>
            <a:r>
              <a:rPr lang="id-ID" dirty="0"/>
              <a:t>yang digunakan untuk menyusun LK konsolidasian </a:t>
            </a:r>
            <a:r>
              <a:rPr lang="en-US" dirty="0" err="1"/>
              <a:t>memiliki</a:t>
            </a:r>
            <a:r>
              <a:rPr lang="en-US" dirty="0"/>
              <a:t> </a:t>
            </a:r>
            <a:r>
              <a:rPr lang="id-ID" dirty="0"/>
              <a:t>tanggal </a:t>
            </a:r>
            <a:r>
              <a:rPr lang="en-US" dirty="0" err="1"/>
              <a:t>pelaporan</a:t>
            </a:r>
            <a:r>
              <a:rPr lang="en-US" dirty="0"/>
              <a:t> </a:t>
            </a:r>
            <a:r>
              <a:rPr lang="id-ID" dirty="0"/>
              <a:t>yang sama.</a:t>
            </a:r>
          </a:p>
          <a:p>
            <a:pPr eaLnBrk="1" hangingPunct="1">
              <a:spcAft>
                <a:spcPts val="600"/>
              </a:spcAft>
            </a:pPr>
            <a:r>
              <a:rPr lang="id-ID" dirty="0"/>
              <a:t>Jika tidak sama</a:t>
            </a:r>
            <a:r>
              <a:rPr lang="en-US" dirty="0"/>
              <a:t>, </a:t>
            </a:r>
            <a:r>
              <a:rPr lang="en-US" dirty="0" err="1"/>
              <a:t>entitas</a:t>
            </a:r>
            <a:r>
              <a:rPr lang="en-US" dirty="0"/>
              <a:t> </a:t>
            </a:r>
            <a:r>
              <a:rPr lang="en-US" dirty="0" err="1"/>
              <a:t>anak</a:t>
            </a:r>
            <a:r>
              <a:rPr lang="en-US" dirty="0"/>
              <a:t> </a:t>
            </a:r>
            <a:r>
              <a:rPr lang="id-ID" dirty="0"/>
              <a:t>menyusun LK dengan tanggal yang sama </a:t>
            </a:r>
            <a:r>
              <a:rPr lang="en-US" dirty="0" err="1"/>
              <a:t>dengan</a:t>
            </a:r>
            <a:r>
              <a:rPr lang="en-US" dirty="0"/>
              <a:t> </a:t>
            </a:r>
            <a:r>
              <a:rPr lang="en-US" dirty="0" err="1"/>
              <a:t>entitas</a:t>
            </a:r>
            <a:r>
              <a:rPr lang="en-US" dirty="0"/>
              <a:t> </a:t>
            </a:r>
            <a:r>
              <a:rPr lang="en-US" dirty="0" err="1"/>
              <a:t>induk</a:t>
            </a:r>
            <a:r>
              <a:rPr lang="en-US" dirty="0"/>
              <a:t> </a:t>
            </a:r>
            <a:r>
              <a:rPr lang="id-ID" dirty="0"/>
              <a:t>kecuali tidak praktis</a:t>
            </a:r>
          </a:p>
          <a:p>
            <a:pPr eaLnBrk="1" hangingPunct="1">
              <a:spcAft>
                <a:spcPts val="600"/>
              </a:spcAft>
            </a:pPr>
            <a:r>
              <a:rPr lang="id-ID" dirty="0"/>
              <a:t>Jika </a:t>
            </a:r>
            <a:r>
              <a:rPr lang="en-US" dirty="0" err="1"/>
              <a:t>tidak</a:t>
            </a:r>
            <a:r>
              <a:rPr lang="en-US" dirty="0"/>
              <a:t> </a:t>
            </a:r>
            <a:r>
              <a:rPr lang="en-US" dirty="0" err="1"/>
              <a:t>praktis</a:t>
            </a:r>
            <a:r>
              <a:rPr lang="en-US" dirty="0"/>
              <a:t> </a:t>
            </a:r>
            <a:r>
              <a:rPr lang="en-US" dirty="0" err="1"/>
              <a:t>melakukannya</a:t>
            </a:r>
            <a:r>
              <a:rPr lang="en-US" dirty="0"/>
              <a:t>, </a:t>
            </a:r>
            <a:r>
              <a:rPr lang="en-US" dirty="0" err="1"/>
              <a:t>entitas</a:t>
            </a:r>
            <a:r>
              <a:rPr lang="en-US" dirty="0"/>
              <a:t> </a:t>
            </a:r>
            <a:r>
              <a:rPr lang="en-US" dirty="0" err="1"/>
              <a:t>induk</a:t>
            </a:r>
            <a:r>
              <a:rPr lang="en-US" dirty="0"/>
              <a:t> </a:t>
            </a:r>
            <a:r>
              <a:rPr lang="en-US" dirty="0" err="1"/>
              <a:t>mengonsolidasi</a:t>
            </a:r>
            <a:r>
              <a:rPr lang="en-US" dirty="0"/>
              <a:t> </a:t>
            </a:r>
            <a:r>
              <a:rPr lang="en-US" dirty="0" err="1"/>
              <a:t>informasi</a:t>
            </a:r>
            <a:r>
              <a:rPr lang="en-US" dirty="0"/>
              <a:t> </a:t>
            </a:r>
            <a:r>
              <a:rPr lang="en-US" dirty="0" err="1"/>
              <a:t>keuangan</a:t>
            </a:r>
            <a:r>
              <a:rPr lang="en-US" dirty="0"/>
              <a:t> </a:t>
            </a:r>
            <a:r>
              <a:rPr lang="en-US" dirty="0" err="1"/>
              <a:t>entitas</a:t>
            </a:r>
            <a:r>
              <a:rPr lang="en-US" dirty="0"/>
              <a:t> </a:t>
            </a:r>
            <a:r>
              <a:rPr lang="en-US" dirty="0" err="1"/>
              <a:t>anak</a:t>
            </a:r>
            <a:r>
              <a:rPr lang="en-US" dirty="0"/>
              <a:t> </a:t>
            </a:r>
            <a:r>
              <a:rPr lang="en-US" dirty="0" err="1"/>
              <a:t>menggunakan</a:t>
            </a:r>
            <a:r>
              <a:rPr lang="en-US" dirty="0"/>
              <a:t> LK </a:t>
            </a:r>
            <a:r>
              <a:rPr lang="en-US" dirty="0" err="1"/>
              <a:t>terkini</a:t>
            </a:r>
            <a:r>
              <a:rPr lang="en-US" dirty="0"/>
              <a:t> yang </a:t>
            </a:r>
            <a:r>
              <a:rPr lang="en-US" dirty="0" err="1"/>
              <a:t>disesuaikan</a:t>
            </a:r>
            <a:r>
              <a:rPr lang="en-US" dirty="0"/>
              <a:t> </a:t>
            </a:r>
            <a:r>
              <a:rPr lang="en-US" dirty="0" err="1"/>
              <a:t>dengan</a:t>
            </a:r>
            <a:r>
              <a:rPr lang="en-US" dirty="0"/>
              <a:t> </a:t>
            </a:r>
            <a:r>
              <a:rPr lang="en-US" dirty="0" err="1"/>
              <a:t>pengaruh</a:t>
            </a:r>
            <a:r>
              <a:rPr lang="en-US" dirty="0"/>
              <a:t> </a:t>
            </a:r>
            <a:r>
              <a:rPr lang="en-US" dirty="0" err="1"/>
              <a:t>dari</a:t>
            </a:r>
            <a:r>
              <a:rPr lang="en-US" dirty="0"/>
              <a:t> </a:t>
            </a:r>
            <a:r>
              <a:rPr lang="en-US" dirty="0" err="1"/>
              <a:t>transaksi</a:t>
            </a:r>
            <a:r>
              <a:rPr lang="en-US" dirty="0"/>
              <a:t> </a:t>
            </a:r>
            <a:r>
              <a:rPr lang="en-US" dirty="0" err="1"/>
              <a:t>atau</a:t>
            </a:r>
            <a:r>
              <a:rPr lang="en-US" dirty="0"/>
              <a:t> </a:t>
            </a:r>
            <a:r>
              <a:rPr lang="en-US" dirty="0" err="1"/>
              <a:t>peristiwa</a:t>
            </a:r>
            <a:r>
              <a:rPr lang="en-US" dirty="0"/>
              <a:t> </a:t>
            </a:r>
            <a:r>
              <a:rPr lang="en-US" dirty="0" err="1"/>
              <a:t>signifikan</a:t>
            </a:r>
            <a:r>
              <a:rPr lang="en-US" dirty="0"/>
              <a:t> yang </a:t>
            </a:r>
            <a:r>
              <a:rPr lang="en-US" dirty="0" err="1"/>
              <a:t>terjadi</a:t>
            </a:r>
            <a:r>
              <a:rPr lang="en-US" dirty="0"/>
              <a:t> </a:t>
            </a:r>
            <a:r>
              <a:rPr lang="en-US" dirty="0" err="1"/>
              <a:t>antara</a:t>
            </a:r>
            <a:r>
              <a:rPr lang="en-US" dirty="0"/>
              <a:t> </a:t>
            </a:r>
            <a:r>
              <a:rPr lang="en-US" dirty="0" err="1"/>
              <a:t>tanggal</a:t>
            </a:r>
            <a:r>
              <a:rPr lang="en-US" dirty="0"/>
              <a:t> LK </a:t>
            </a:r>
            <a:r>
              <a:rPr lang="en-US" dirty="0" err="1"/>
              <a:t>tersebut</a:t>
            </a:r>
            <a:r>
              <a:rPr lang="en-US" dirty="0"/>
              <a:t> </a:t>
            </a:r>
            <a:r>
              <a:rPr lang="en-US" dirty="0" err="1"/>
              <a:t>dengan</a:t>
            </a:r>
            <a:r>
              <a:rPr lang="en-US" dirty="0"/>
              <a:t> </a:t>
            </a:r>
            <a:r>
              <a:rPr lang="en-US" dirty="0" err="1"/>
              <a:t>tanggal</a:t>
            </a:r>
            <a:r>
              <a:rPr lang="en-US" dirty="0"/>
              <a:t> LK </a:t>
            </a:r>
            <a:r>
              <a:rPr lang="en-US" dirty="0" err="1"/>
              <a:t>konsolidasian</a:t>
            </a:r>
            <a:r>
              <a:rPr lang="en-US" dirty="0"/>
              <a:t>. </a:t>
            </a:r>
            <a:r>
              <a:rPr lang="en-US" dirty="0" err="1"/>
              <a:t>Perbedaan</a:t>
            </a:r>
            <a:r>
              <a:rPr lang="en-US" dirty="0"/>
              <a:t> </a:t>
            </a:r>
            <a:r>
              <a:rPr lang="en-US" dirty="0" err="1"/>
              <a:t>antara</a:t>
            </a:r>
            <a:r>
              <a:rPr lang="en-US" dirty="0"/>
              <a:t> </a:t>
            </a:r>
            <a:r>
              <a:rPr lang="en-US" dirty="0" err="1"/>
              <a:t>tanggal</a:t>
            </a:r>
            <a:r>
              <a:rPr lang="en-US" dirty="0"/>
              <a:t> LK </a:t>
            </a:r>
            <a:r>
              <a:rPr lang="en-US" dirty="0" err="1"/>
              <a:t>entitas</a:t>
            </a:r>
            <a:r>
              <a:rPr lang="en-US" dirty="0"/>
              <a:t> </a:t>
            </a:r>
            <a:r>
              <a:rPr lang="en-US" dirty="0" err="1"/>
              <a:t>anak</a:t>
            </a:r>
            <a:r>
              <a:rPr lang="en-US" dirty="0"/>
              <a:t> dan LK </a:t>
            </a:r>
            <a:r>
              <a:rPr lang="en-US" dirty="0" err="1"/>
              <a:t>konsolidasian</a:t>
            </a:r>
            <a:r>
              <a:rPr lang="en-US" dirty="0"/>
              <a:t> </a:t>
            </a:r>
            <a:r>
              <a:rPr lang="en-US" dirty="0" err="1"/>
              <a:t>tidak</a:t>
            </a:r>
            <a:r>
              <a:rPr lang="en-US" dirty="0"/>
              <a:t> </a:t>
            </a:r>
            <a:r>
              <a:rPr lang="en-US" dirty="0" err="1"/>
              <a:t>boleh</a:t>
            </a:r>
            <a:r>
              <a:rPr lang="en-US" dirty="0"/>
              <a:t> </a:t>
            </a:r>
            <a:r>
              <a:rPr lang="en-US" dirty="0" err="1"/>
              <a:t>lebih</a:t>
            </a:r>
            <a:r>
              <a:rPr lang="en-US" dirty="0"/>
              <a:t>  </a:t>
            </a:r>
            <a:r>
              <a:rPr lang="en-US" dirty="0" err="1"/>
              <a:t>dari</a:t>
            </a:r>
            <a:r>
              <a:rPr lang="en-US" dirty="0"/>
              <a:t> </a:t>
            </a:r>
            <a:r>
              <a:rPr lang="en-US" b="1" dirty="0" err="1"/>
              <a:t>tiga</a:t>
            </a:r>
            <a:r>
              <a:rPr lang="en-US" b="1" dirty="0"/>
              <a:t> </a:t>
            </a:r>
            <a:r>
              <a:rPr lang="en-US" b="1" dirty="0" err="1"/>
              <a:t>bulan</a:t>
            </a:r>
            <a:r>
              <a:rPr lang="en-US" dirty="0"/>
              <a:t>, dan </a:t>
            </a:r>
            <a:r>
              <a:rPr lang="en-US" dirty="0" err="1"/>
              <a:t>lamanya</a:t>
            </a:r>
            <a:r>
              <a:rPr lang="en-US" dirty="0"/>
              <a:t> </a:t>
            </a:r>
            <a:r>
              <a:rPr lang="en-US" dirty="0" err="1"/>
              <a:t>periode</a:t>
            </a:r>
            <a:r>
              <a:rPr lang="en-US" dirty="0"/>
              <a:t> </a:t>
            </a:r>
            <a:r>
              <a:rPr lang="en-US" dirty="0" err="1"/>
              <a:t>pelaporan</a:t>
            </a:r>
            <a:r>
              <a:rPr lang="en-US" dirty="0"/>
              <a:t> dan </a:t>
            </a:r>
            <a:r>
              <a:rPr lang="en-US" dirty="0" err="1"/>
              <a:t>perbedaan</a:t>
            </a:r>
            <a:r>
              <a:rPr lang="en-US" dirty="0"/>
              <a:t> </a:t>
            </a:r>
            <a:r>
              <a:rPr lang="en-US" dirty="0" err="1"/>
              <a:t>antara</a:t>
            </a:r>
            <a:r>
              <a:rPr lang="en-US" dirty="0"/>
              <a:t> </a:t>
            </a:r>
            <a:r>
              <a:rPr lang="en-US" dirty="0" err="1"/>
              <a:t>tanggal</a:t>
            </a:r>
            <a:r>
              <a:rPr lang="en-US" dirty="0"/>
              <a:t> LK </a:t>
            </a:r>
            <a:r>
              <a:rPr lang="en-US" dirty="0" err="1"/>
              <a:t>adalah</a:t>
            </a:r>
            <a:r>
              <a:rPr lang="en-US" dirty="0"/>
              <a:t> </a:t>
            </a:r>
            <a:r>
              <a:rPr lang="en-US" dirty="0" err="1"/>
              <a:t>sama</a:t>
            </a:r>
            <a:r>
              <a:rPr lang="en-US" dirty="0"/>
              <a:t> </a:t>
            </a:r>
            <a:r>
              <a:rPr lang="en-US" dirty="0" err="1"/>
              <a:t>dari</a:t>
            </a:r>
            <a:r>
              <a:rPr lang="en-US" dirty="0"/>
              <a:t> </a:t>
            </a:r>
            <a:r>
              <a:rPr lang="en-US" dirty="0" err="1"/>
              <a:t>periode</a:t>
            </a:r>
            <a:r>
              <a:rPr lang="en-US" dirty="0"/>
              <a:t> </a:t>
            </a:r>
            <a:r>
              <a:rPr lang="en-US" dirty="0" err="1"/>
              <a:t>ke</a:t>
            </a:r>
            <a:r>
              <a:rPr lang="en-US" dirty="0"/>
              <a:t> </a:t>
            </a:r>
            <a:r>
              <a:rPr lang="en-US" dirty="0" err="1"/>
              <a:t>periode</a:t>
            </a:r>
            <a:r>
              <a:rPr lang="en-US" dirty="0"/>
              <a:t>.</a:t>
            </a:r>
          </a:p>
          <a:p>
            <a:pPr eaLnBrk="1" hangingPunct="1">
              <a:spcAft>
                <a:spcPts val="600"/>
              </a:spcAft>
            </a:pPr>
            <a:endParaRPr lang="id-ID" dirty="0"/>
          </a:p>
        </p:txBody>
      </p:sp>
      <p:pic>
        <p:nvPicPr>
          <p:cNvPr id="4" name="Picture 3" descr="A picture containing diagram&#10;&#10;Description automatically generated">
            <a:extLst>
              <a:ext uri="{FF2B5EF4-FFF2-40B4-BE49-F238E27FC236}">
                <a16:creationId xmlns:a16="http://schemas.microsoft.com/office/drawing/2014/main" id="{6F6AF4EB-A4F7-4757-B20F-E95F36462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305800" y="1828800"/>
            <a:ext cx="3760471" cy="3866102"/>
          </a:xfrm>
          <a:prstGeom prst="rect">
            <a:avLst/>
          </a:prstGeom>
          <a:noFill/>
        </p:spPr>
      </p:pic>
    </p:spTree>
    <p:extLst>
      <p:ext uri="{BB962C8B-B14F-4D97-AF65-F5344CB8AC3E}">
        <p14:creationId xmlns:p14="http://schemas.microsoft.com/office/powerpoint/2010/main" val="1123849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0" y="396833"/>
            <a:ext cx="6479100" cy="768000"/>
          </a:xfrm>
        </p:spPr>
        <p:txBody>
          <a:bodyPr>
            <a:noAutofit/>
          </a:bodyPr>
          <a:lstStyle/>
          <a:p>
            <a:pPr eaLnBrk="1" hangingPunct="1"/>
            <a:r>
              <a:rPr lang="id-ID" dirty="0">
                <a:solidFill>
                  <a:srgbClr val="626964"/>
                </a:solidFill>
              </a:rPr>
              <a:t>Kepentingan nonpengendali</a:t>
            </a:r>
            <a:endParaRPr lang="en-US" dirty="0">
              <a:solidFill>
                <a:srgbClr val="626964"/>
              </a:solidFill>
            </a:endParaRPr>
          </a:p>
        </p:txBody>
      </p:sp>
      <p:sp>
        <p:nvSpPr>
          <p:cNvPr id="41987" name="Rectangle 3"/>
          <p:cNvSpPr>
            <a:spLocks noGrp="1" noChangeArrowheads="1"/>
          </p:cNvSpPr>
          <p:nvPr>
            <p:ph sz="quarter" idx="10"/>
          </p:nvPr>
        </p:nvSpPr>
        <p:spPr>
          <a:xfrm>
            <a:off x="315686" y="1447800"/>
            <a:ext cx="8142514" cy="4736434"/>
          </a:xfrm>
        </p:spPr>
        <p:txBody>
          <a:bodyPr/>
          <a:lstStyle/>
          <a:p>
            <a:pPr>
              <a:spcBef>
                <a:spcPts val="1200"/>
              </a:spcBef>
            </a:pPr>
            <a:r>
              <a:rPr lang="id-ID" sz="1800" dirty="0"/>
              <a:t>Entitas induk menyajikan kepentingan nonpengendali di ekuitas dalam laporan posisi keuangan konsolidasian, terpisah dari ekuitas pemilik entitas induk.</a:t>
            </a:r>
            <a:endParaRPr lang="en-US" sz="1800" dirty="0"/>
          </a:p>
          <a:p>
            <a:pPr>
              <a:spcBef>
                <a:spcPts val="1200"/>
              </a:spcBef>
            </a:pPr>
            <a:r>
              <a:rPr lang="id-ID" sz="1800" dirty="0"/>
              <a:t>Perubahan dalam bagian kepemilikan entitas induk pada entitas anak yang tidak mengakibatkan hilangnya pengendalian entitas induk pada entitas anak adalah transaksi ekuitas (yaitu transaksi dengan pemilik dalam kapasitasnya sebagai pemilik).</a:t>
            </a:r>
          </a:p>
          <a:p>
            <a:pPr>
              <a:spcBef>
                <a:spcPts val="600"/>
              </a:spcBef>
            </a:pPr>
            <a:r>
              <a:rPr lang="id-ID" sz="1800" dirty="0"/>
              <a:t>Paragraf PP</a:t>
            </a:r>
            <a:r>
              <a:rPr lang="en-US" sz="1800" dirty="0"/>
              <a:t>94</a:t>
            </a:r>
            <a:r>
              <a:rPr lang="id-ID" sz="1800" dirty="0"/>
              <a:t>–PP</a:t>
            </a:r>
            <a:r>
              <a:rPr lang="en-US" sz="1800" dirty="0"/>
              <a:t>96</a:t>
            </a:r>
            <a:r>
              <a:rPr lang="id-ID" sz="1800" dirty="0"/>
              <a:t> menetapkan pedoman untuk kepentingan nonpengendali dalam </a:t>
            </a:r>
            <a:r>
              <a:rPr lang="en-US" sz="1800" dirty="0"/>
              <a:t>LK </a:t>
            </a:r>
            <a:r>
              <a:rPr lang="id-ID" sz="1800" dirty="0"/>
              <a:t>konsolidasian</a:t>
            </a:r>
            <a:r>
              <a:rPr lang="en-US" sz="1800" dirty="0"/>
              <a:t>:</a:t>
            </a:r>
          </a:p>
          <a:p>
            <a:pPr lvl="1">
              <a:spcBef>
                <a:spcPts val="600"/>
              </a:spcBef>
            </a:pPr>
            <a:r>
              <a:rPr lang="en-US" sz="1800" dirty="0" err="1"/>
              <a:t>Entitas</a:t>
            </a:r>
            <a:r>
              <a:rPr lang="en-US" sz="1800" dirty="0"/>
              <a:t> </a:t>
            </a:r>
            <a:r>
              <a:rPr lang="en-US" sz="1800" dirty="0" err="1"/>
              <a:t>mengatribusikna</a:t>
            </a:r>
            <a:r>
              <a:rPr lang="en-US" sz="1800" dirty="0"/>
              <a:t> </a:t>
            </a:r>
            <a:r>
              <a:rPr lang="en-US" sz="1800" dirty="0" err="1"/>
              <a:t>setiap</a:t>
            </a:r>
            <a:r>
              <a:rPr lang="en-US" sz="1800" dirty="0"/>
              <a:t> </a:t>
            </a:r>
            <a:r>
              <a:rPr lang="en-US" sz="1800" dirty="0" err="1"/>
              <a:t>komponen</a:t>
            </a:r>
            <a:r>
              <a:rPr lang="en-US" sz="1800" dirty="0"/>
              <a:t> </a:t>
            </a:r>
            <a:r>
              <a:rPr lang="en-US" sz="1800" dirty="0" err="1"/>
              <a:t>penghasilan</a:t>
            </a:r>
            <a:r>
              <a:rPr lang="en-US" sz="1800" dirty="0"/>
              <a:t> </a:t>
            </a:r>
            <a:r>
              <a:rPr lang="en-US" sz="1800" dirty="0" err="1"/>
              <a:t>komprehensif</a:t>
            </a:r>
            <a:r>
              <a:rPr lang="en-US" sz="1800" dirty="0"/>
              <a:t> lain, total </a:t>
            </a:r>
            <a:r>
              <a:rPr lang="en-US" sz="1800" dirty="0" err="1"/>
              <a:t>penghasilan</a:t>
            </a:r>
            <a:r>
              <a:rPr lang="en-US" sz="1800" dirty="0"/>
              <a:t> </a:t>
            </a:r>
            <a:r>
              <a:rPr lang="en-US" sz="1800" dirty="0" err="1"/>
              <a:t>komprehensif</a:t>
            </a:r>
            <a:r>
              <a:rPr lang="en-US" sz="1800" dirty="0"/>
              <a:t> </a:t>
            </a:r>
            <a:r>
              <a:rPr lang="en-US" sz="1800" dirty="0" err="1"/>
              <a:t>kepada</a:t>
            </a:r>
            <a:r>
              <a:rPr lang="en-US" sz="1800" dirty="0"/>
              <a:t> </a:t>
            </a:r>
            <a:r>
              <a:rPr lang="en-US" sz="1800" dirty="0" err="1"/>
              <a:t>entitas</a:t>
            </a:r>
            <a:r>
              <a:rPr lang="en-US" sz="1800" dirty="0"/>
              <a:t> </a:t>
            </a:r>
            <a:r>
              <a:rPr lang="en-US" sz="1800" dirty="0" err="1"/>
              <a:t>induk</a:t>
            </a:r>
            <a:r>
              <a:rPr lang="en-US" sz="1800" dirty="0"/>
              <a:t> dan </a:t>
            </a:r>
            <a:r>
              <a:rPr lang="en-US" sz="1800" dirty="0" err="1"/>
              <a:t>nonpengendali</a:t>
            </a:r>
            <a:r>
              <a:rPr lang="en-US" sz="1800" dirty="0"/>
              <a:t>.</a:t>
            </a:r>
          </a:p>
          <a:p>
            <a:pPr lvl="1">
              <a:spcBef>
                <a:spcPts val="600"/>
              </a:spcBef>
            </a:pPr>
            <a:r>
              <a:rPr lang="en-US" sz="1800" dirty="0"/>
              <a:t>Jika </a:t>
            </a:r>
            <a:r>
              <a:rPr lang="en-US" sz="1800" dirty="0" err="1"/>
              <a:t>memiliki</a:t>
            </a:r>
            <a:r>
              <a:rPr lang="en-US" sz="1800" dirty="0"/>
              <a:t> </a:t>
            </a:r>
            <a:r>
              <a:rPr lang="en-US" sz="1800" dirty="0" err="1"/>
              <a:t>saham</a:t>
            </a:r>
            <a:r>
              <a:rPr lang="en-US" sz="1800" dirty="0"/>
              <a:t> </a:t>
            </a:r>
            <a:r>
              <a:rPr lang="en-US" sz="1800" dirty="0" err="1"/>
              <a:t>preferen</a:t>
            </a:r>
            <a:r>
              <a:rPr lang="en-US" sz="1800" dirty="0"/>
              <a:t> </a:t>
            </a:r>
            <a:r>
              <a:rPr lang="en-US" sz="1800" dirty="0" err="1"/>
              <a:t>kumulatif</a:t>
            </a:r>
            <a:r>
              <a:rPr lang="en-US" sz="1800" dirty="0"/>
              <a:t> yang </a:t>
            </a:r>
            <a:r>
              <a:rPr lang="en-US" sz="1800" dirty="0" err="1"/>
              <a:t>beredar</a:t>
            </a:r>
            <a:r>
              <a:rPr lang="en-US" sz="1800" dirty="0"/>
              <a:t> yang </a:t>
            </a:r>
            <a:r>
              <a:rPr lang="en-US" sz="1800" dirty="0" err="1"/>
              <a:t>dimiliki</a:t>
            </a:r>
            <a:r>
              <a:rPr lang="en-US" sz="1800" dirty="0"/>
              <a:t> </a:t>
            </a:r>
            <a:r>
              <a:rPr lang="en-US" sz="1800" dirty="0" err="1"/>
              <a:t>nonpengendali</a:t>
            </a:r>
            <a:r>
              <a:rPr lang="en-US" sz="1800" dirty="0"/>
              <a:t>, </a:t>
            </a:r>
            <a:r>
              <a:rPr lang="en-US" sz="1800" dirty="0" err="1"/>
              <a:t>maka</a:t>
            </a:r>
            <a:r>
              <a:rPr lang="en-US" sz="1800" dirty="0"/>
              <a:t> </a:t>
            </a:r>
            <a:r>
              <a:rPr lang="en-US" sz="1800" dirty="0" err="1"/>
              <a:t>entitas</a:t>
            </a:r>
            <a:r>
              <a:rPr lang="en-US" sz="1800" dirty="0"/>
              <a:t> </a:t>
            </a:r>
            <a:r>
              <a:rPr lang="en-US" sz="1800" dirty="0" err="1"/>
              <a:t>menghitung</a:t>
            </a:r>
            <a:r>
              <a:rPr lang="en-US" sz="1800" dirty="0"/>
              <a:t> </a:t>
            </a:r>
            <a:r>
              <a:rPr lang="en-US" sz="1800" dirty="0" err="1"/>
              <a:t>bagiannya</a:t>
            </a:r>
            <a:r>
              <a:rPr lang="en-US" sz="1800" dirty="0"/>
              <a:t> </a:t>
            </a:r>
            <a:r>
              <a:rPr lang="en-US" sz="1800" dirty="0" err="1"/>
              <a:t>atas</a:t>
            </a:r>
            <a:r>
              <a:rPr lang="en-US" sz="1800" dirty="0"/>
              <a:t> </a:t>
            </a:r>
            <a:r>
              <a:rPr lang="en-US" sz="1800" dirty="0" err="1"/>
              <a:t>laba</a:t>
            </a:r>
            <a:r>
              <a:rPr lang="en-US" sz="1800" dirty="0"/>
              <a:t> </a:t>
            </a:r>
            <a:r>
              <a:rPr lang="en-US" sz="1800" dirty="0" err="1"/>
              <a:t>rugi</a:t>
            </a:r>
            <a:r>
              <a:rPr lang="en-US" sz="1800" dirty="0"/>
              <a:t>, </a:t>
            </a:r>
            <a:r>
              <a:rPr lang="en-US" sz="1800" dirty="0" err="1"/>
              <a:t>setelah</a:t>
            </a:r>
            <a:r>
              <a:rPr lang="en-US" sz="1800" dirty="0"/>
              <a:t> </a:t>
            </a:r>
            <a:r>
              <a:rPr lang="en-US" sz="1800" dirty="0" err="1"/>
              <a:t>penyesuaian</a:t>
            </a:r>
            <a:r>
              <a:rPr lang="en-US" sz="1800" dirty="0"/>
              <a:t> </a:t>
            </a:r>
            <a:r>
              <a:rPr lang="en-US" sz="1800" dirty="0" err="1"/>
              <a:t>dividen</a:t>
            </a:r>
            <a:r>
              <a:rPr lang="en-US" sz="1800" dirty="0"/>
              <a:t>, </a:t>
            </a:r>
            <a:r>
              <a:rPr lang="en-US" sz="1800" dirty="0" err="1"/>
              <a:t>apakah</a:t>
            </a:r>
            <a:r>
              <a:rPr lang="en-US" sz="1800" dirty="0"/>
              <a:t> </a:t>
            </a:r>
            <a:r>
              <a:rPr lang="en-US" sz="1800" dirty="0" err="1"/>
              <a:t>ada</a:t>
            </a:r>
            <a:r>
              <a:rPr lang="en-US" sz="1800" dirty="0"/>
              <a:t> </a:t>
            </a:r>
            <a:r>
              <a:rPr lang="en-US" sz="1800" dirty="0" err="1"/>
              <a:t>atau</a:t>
            </a:r>
            <a:r>
              <a:rPr lang="en-US" sz="1800" dirty="0"/>
              <a:t> </a:t>
            </a:r>
            <a:r>
              <a:rPr lang="en-US" sz="1800" dirty="0" err="1"/>
              <a:t>tidak</a:t>
            </a:r>
            <a:r>
              <a:rPr lang="en-US" sz="1800" dirty="0"/>
              <a:t> </a:t>
            </a:r>
            <a:r>
              <a:rPr lang="en-US" sz="1800" dirty="0" err="1"/>
              <a:t>ada</a:t>
            </a:r>
            <a:r>
              <a:rPr lang="en-US" sz="1800" dirty="0"/>
              <a:t> </a:t>
            </a:r>
            <a:r>
              <a:rPr lang="en-US" sz="1800" dirty="0" err="1"/>
              <a:t>deviden</a:t>
            </a:r>
            <a:r>
              <a:rPr lang="en-US" sz="1800" dirty="0"/>
              <a:t> yang </a:t>
            </a:r>
            <a:r>
              <a:rPr lang="en-US" sz="1800" dirty="0" err="1"/>
              <a:t>diumumkan</a:t>
            </a:r>
            <a:r>
              <a:rPr lang="en-US" sz="1800" dirty="0"/>
              <a:t>.</a:t>
            </a:r>
          </a:p>
          <a:p>
            <a:pPr lvl="1">
              <a:spcBef>
                <a:spcPts val="1200"/>
              </a:spcBef>
            </a:pPr>
            <a:endParaRPr lang="id-ID" sz="1600" dirty="0">
              <a:solidFill>
                <a:schemeClr val="tx2"/>
              </a:solidFill>
              <a:sym typeface="Wingdings" pitchFamily="2" charset="2"/>
            </a:endParaRPr>
          </a:p>
        </p:txBody>
      </p:sp>
      <p:pic>
        <p:nvPicPr>
          <p:cNvPr id="4" name="Picture 3" descr="A picture containing diagram&#10;&#10;Description automatically generated">
            <a:extLst>
              <a:ext uri="{FF2B5EF4-FFF2-40B4-BE49-F238E27FC236}">
                <a16:creationId xmlns:a16="http://schemas.microsoft.com/office/drawing/2014/main" id="{93157697-6EE4-6145-B872-A4EB655E13CF}"/>
              </a:ext>
            </a:extLst>
          </p:cNvPr>
          <p:cNvPicPr>
            <a:picLocks noChangeAspect="1"/>
          </p:cNvPicPr>
          <p:nvPr/>
        </p:nvPicPr>
        <p:blipFill>
          <a:blip r:embed="rId2">
            <a:clrChange>
              <a:clrFrom>
                <a:srgbClr val="FEFFFF"/>
              </a:clrFrom>
              <a:clrTo>
                <a:srgbClr val="FEFFFF">
                  <a:alpha val="0"/>
                </a:srgbClr>
              </a:clrTo>
            </a:clrChange>
            <a:extLst>
              <a:ext uri="{28A0092B-C50C-407E-A947-70E740481C1C}">
                <a14:useLocalDpi xmlns:a14="http://schemas.microsoft.com/office/drawing/2010/main" val="0"/>
              </a:ext>
            </a:extLst>
          </a:blip>
          <a:stretch>
            <a:fillRect/>
          </a:stretch>
        </p:blipFill>
        <p:spPr>
          <a:xfrm flipH="1">
            <a:off x="8458200" y="2290981"/>
            <a:ext cx="3429000" cy="4152043"/>
          </a:xfrm>
          <a:prstGeom prst="rect">
            <a:avLst/>
          </a:prstGeom>
        </p:spPr>
      </p:pic>
    </p:spTree>
    <p:extLst>
      <p:ext uri="{BB962C8B-B14F-4D97-AF65-F5344CB8AC3E}">
        <p14:creationId xmlns:p14="http://schemas.microsoft.com/office/powerpoint/2010/main" val="725920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10228" y="461900"/>
            <a:ext cx="7371600" cy="816800"/>
          </a:xfrm>
        </p:spPr>
        <p:txBody>
          <a:bodyPr>
            <a:noAutofit/>
          </a:bodyPr>
          <a:lstStyle/>
          <a:p>
            <a:pPr eaLnBrk="1" hangingPunct="1"/>
            <a:r>
              <a:rPr lang="id-ID" dirty="0"/>
              <a:t>Kehilangan Pengendalian</a:t>
            </a:r>
            <a:endParaRPr lang="en-US" dirty="0"/>
          </a:p>
        </p:txBody>
      </p:sp>
      <p:sp>
        <p:nvSpPr>
          <p:cNvPr id="41987" name="Rectangle 3"/>
          <p:cNvSpPr>
            <a:spLocks noGrp="1" noChangeArrowheads="1"/>
          </p:cNvSpPr>
          <p:nvPr>
            <p:ph sz="quarter" idx="10"/>
          </p:nvPr>
        </p:nvSpPr>
        <p:spPr/>
        <p:txBody>
          <a:bodyPr/>
          <a:lstStyle/>
          <a:p>
            <a:pPr marL="0" indent="0">
              <a:buNone/>
            </a:pPr>
            <a:r>
              <a:rPr lang="id-ID" dirty="0"/>
              <a:t>Jika entitas induk kehilangan pengendalian pada entitas anak, maka entitas induk:</a:t>
            </a:r>
          </a:p>
          <a:p>
            <a:pPr marL="277813" lvl="1" indent="-266700"/>
            <a:r>
              <a:rPr lang="id-ID" dirty="0"/>
              <a:t>menghentikan pengakuan aset dan liabilitas entitas anak terdahulu </a:t>
            </a:r>
            <a:r>
              <a:rPr lang="fi-FI" dirty="0"/>
              <a:t>dari laporan posisi keuangan konsolidasian;</a:t>
            </a:r>
          </a:p>
          <a:p>
            <a:pPr marL="277813" lvl="1" indent="-266700"/>
            <a:r>
              <a:rPr lang="fi-FI" dirty="0"/>
              <a:t>mengakui sisa investasi apapun pada entitas anak terdahulu</a:t>
            </a:r>
            <a:r>
              <a:rPr lang="id-ID" dirty="0"/>
              <a:t> pada nilai wajarnya pada tanggal hilangnya pengendalian dan selanjutnya mencatat sisa investasi tersebut dan setiap jumlah terutang oleh atau kepada entitas anak terdahulu sesuai dengan SAK lain yang relevan. Nilai wajar tersebut dianggap sebagai nilai wajar pada saat pengakuan awal aset keuangan sesuai dengan PSAK </a:t>
            </a:r>
            <a:r>
              <a:rPr lang="en-US" dirty="0"/>
              <a:t>109</a:t>
            </a:r>
            <a:r>
              <a:rPr lang="id-ID" dirty="0"/>
              <a:t>: </a:t>
            </a:r>
            <a:r>
              <a:rPr lang="id-ID" i="1" dirty="0"/>
              <a:t>Instrumen Keuangan</a:t>
            </a:r>
            <a:r>
              <a:rPr lang="id-ID" dirty="0"/>
              <a:t>atau (jika sesuai) biaya perolehan pada saat pengakuan awal investasi pada entitas asosiasi atau ventura bersama;</a:t>
            </a:r>
          </a:p>
          <a:p>
            <a:pPr marL="277813" lvl="1" indent="-266700"/>
            <a:r>
              <a:rPr lang="id-ID" dirty="0"/>
              <a:t>mengakui keuntungan atau kerugian terkait dengan hilangnya pengendalian yang dapat diatribusikan pada kepentingan pengendali terdahulu.</a:t>
            </a:r>
          </a:p>
        </p:txBody>
      </p:sp>
    </p:spTree>
    <p:extLst>
      <p:ext uri="{BB962C8B-B14F-4D97-AF65-F5344CB8AC3E}">
        <p14:creationId xmlns:p14="http://schemas.microsoft.com/office/powerpoint/2010/main" val="1931638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Autofit/>
          </a:bodyPr>
          <a:lstStyle/>
          <a:p>
            <a:pPr eaLnBrk="1" hangingPunct="1"/>
            <a:r>
              <a:rPr lang="id-ID" dirty="0"/>
              <a:t>Kehilangan Pengendalian – PP</a:t>
            </a:r>
            <a:r>
              <a:rPr lang="en-US" dirty="0"/>
              <a:t>97</a:t>
            </a:r>
          </a:p>
        </p:txBody>
      </p:sp>
      <p:sp>
        <p:nvSpPr>
          <p:cNvPr id="41987" name="Rectangle 3"/>
          <p:cNvSpPr>
            <a:spLocks noGrp="1" noChangeArrowheads="1"/>
          </p:cNvSpPr>
          <p:nvPr>
            <p:ph sz="quarter" idx="10"/>
          </p:nvPr>
        </p:nvSpPr>
        <p:spPr>
          <a:xfrm>
            <a:off x="1371600" y="1447800"/>
            <a:ext cx="9061696" cy="4858583"/>
          </a:xfrm>
        </p:spPr>
        <p:txBody>
          <a:bodyPr/>
          <a:lstStyle/>
          <a:p>
            <a:pPr marL="0" indent="0">
              <a:buNone/>
            </a:pPr>
            <a:r>
              <a:rPr lang="id-ID" sz="1800" dirty="0"/>
              <a:t>Jika entitas induk kehilangan pengendalian pada entitas anak, maka entitas induk:</a:t>
            </a:r>
          </a:p>
          <a:p>
            <a:pPr marL="495300" lvl="1" indent="-400050">
              <a:buFont typeface="+mj-lt"/>
              <a:buAutoNum type="alphaLcPeriod"/>
            </a:pPr>
            <a:r>
              <a:rPr lang="id-ID" sz="1800" dirty="0"/>
              <a:t>menghentikan pengakuan:</a:t>
            </a:r>
          </a:p>
          <a:p>
            <a:pPr marL="809625" lvl="2" indent="-314325">
              <a:buFont typeface="+mj-lt"/>
              <a:buAutoNum type="romanLcPeriod"/>
            </a:pPr>
            <a:r>
              <a:rPr lang="id-ID" sz="1800" dirty="0"/>
              <a:t>aset (termasuk setiap </a:t>
            </a:r>
            <a:r>
              <a:rPr lang="id-ID" sz="1800" i="1" dirty="0"/>
              <a:t>goodwill</a:t>
            </a:r>
            <a:r>
              <a:rPr lang="id-ID" sz="1800" dirty="0"/>
              <a:t>) dan liabilitas entitas anak </a:t>
            </a:r>
            <a:r>
              <a:rPr lang="sv-SE" sz="1800" dirty="0"/>
              <a:t>pada jumlah tercatatnya ketika pengendalian hilang; dan</a:t>
            </a:r>
          </a:p>
          <a:p>
            <a:pPr marL="809625" lvl="2" indent="-314325">
              <a:buFont typeface="+mj-lt"/>
              <a:buAutoNum type="romanLcPeriod"/>
            </a:pPr>
            <a:r>
              <a:rPr lang="id-ID" sz="1800" dirty="0"/>
              <a:t>jumlah tercatat setiap kepentingan nonpengendali pada entitas anak terdahulu pada tanggal hilangnya pengendalian </a:t>
            </a:r>
            <a:r>
              <a:rPr lang="nb-NO" sz="1800" dirty="0"/>
              <a:t>(termasuk setiap komponen penghasilan komprehensif lain</a:t>
            </a:r>
          </a:p>
          <a:p>
            <a:pPr marL="809625" lvl="2" indent="-314325">
              <a:buFont typeface="+mj-lt"/>
              <a:buAutoNum type="romanLcPeriod"/>
            </a:pPr>
            <a:r>
              <a:rPr lang="id-ID" sz="1800" dirty="0"/>
              <a:t>yang diatribusikan pada kepentingan nonpengendali).</a:t>
            </a:r>
          </a:p>
          <a:p>
            <a:pPr marL="495300" lvl="1" indent="-400050">
              <a:buFont typeface="+mj-lt"/>
              <a:buAutoNum type="alphaLcPeriod"/>
            </a:pPr>
            <a:r>
              <a:rPr lang="id-ID" sz="1800" dirty="0"/>
              <a:t>mengakui:</a:t>
            </a:r>
          </a:p>
          <a:p>
            <a:pPr marL="809625" lvl="2" indent="-266700">
              <a:buFont typeface="+mj-lt"/>
              <a:buAutoNum type="romanLcPeriod"/>
            </a:pPr>
            <a:r>
              <a:rPr lang="id-ID" sz="1800" dirty="0"/>
              <a:t>nilai wajar pembayaran yang diterima (jika ada) dari transaksi,peristiwa atau keadaan yang mengakibatkan hilangnya pengendalian</a:t>
            </a:r>
          </a:p>
          <a:p>
            <a:pPr marL="809625" lvl="2" indent="-266700">
              <a:buFont typeface="+mj-lt"/>
              <a:buAutoNum type="romanLcPeriod"/>
            </a:pPr>
            <a:r>
              <a:rPr lang="id-ID" sz="1800" dirty="0"/>
              <a:t>jika transaksi, peristiwa atau keadaan yang mengakibatkan hilangnya pengendalian melibatkan distribusi saham entitas </a:t>
            </a:r>
            <a:r>
              <a:rPr lang="sv-SE" sz="1800" dirty="0"/>
              <a:t>anak kepada pemilik dalam kapasitasnya sebagai pemilik;</a:t>
            </a:r>
            <a:r>
              <a:rPr lang="id-ID" sz="1800" dirty="0"/>
              <a:t>dan</a:t>
            </a:r>
          </a:p>
          <a:p>
            <a:pPr marL="809625" lvl="2" indent="-266700">
              <a:buFont typeface="+mj-lt"/>
              <a:buAutoNum type="romanLcPeriod"/>
            </a:pPr>
            <a:r>
              <a:rPr lang="id-ID" sz="1800" dirty="0"/>
              <a:t>setiap sisa investasi pada entitas anak terdahulu pada nilai wajarnya pada tanggal hilangnya pengendalian.</a:t>
            </a:r>
          </a:p>
        </p:txBody>
      </p:sp>
    </p:spTree>
    <p:extLst>
      <p:ext uri="{BB962C8B-B14F-4D97-AF65-F5344CB8AC3E}">
        <p14:creationId xmlns:p14="http://schemas.microsoft.com/office/powerpoint/2010/main" val="7461407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Autofit/>
          </a:bodyPr>
          <a:lstStyle/>
          <a:p>
            <a:pPr eaLnBrk="1" hangingPunct="1"/>
            <a:r>
              <a:rPr lang="id-ID" dirty="0"/>
              <a:t>Kehilangan Pengendalian – PP</a:t>
            </a:r>
            <a:r>
              <a:rPr lang="en-US" dirty="0"/>
              <a:t>97</a:t>
            </a:r>
          </a:p>
        </p:txBody>
      </p:sp>
      <p:sp>
        <p:nvSpPr>
          <p:cNvPr id="41987" name="Rectangle 3"/>
          <p:cNvSpPr>
            <a:spLocks noGrp="1" noChangeArrowheads="1"/>
          </p:cNvSpPr>
          <p:nvPr>
            <p:ph sz="quarter" idx="10"/>
          </p:nvPr>
        </p:nvSpPr>
        <p:spPr/>
        <p:txBody>
          <a:bodyPr/>
          <a:lstStyle/>
          <a:p>
            <a:pPr marL="914400" lvl="1" indent="-514350">
              <a:buFont typeface="+mj-lt"/>
              <a:buAutoNum type="alphaLcPeriod"/>
            </a:pPr>
            <a:r>
              <a:rPr lang="id-ID" sz="2100" dirty="0"/>
              <a:t>reklasifikasi laba rugi, atau mengalihkan secara langsung ke saldo laba jika disyaratkan oleh SAK lain, jumlah yang diakui dalam penghasilan komprehensif lain dalam kaitan dengan entitas anak </a:t>
            </a:r>
            <a:r>
              <a:rPr lang="sv-SE" sz="2100" dirty="0"/>
              <a:t>atas dasar yang dijelaskan dalam paragraf PP99;</a:t>
            </a:r>
          </a:p>
          <a:p>
            <a:pPr marL="914400" lvl="1" indent="-514350">
              <a:buFont typeface="+mj-lt"/>
              <a:buAutoNum type="alphaLcPeriod"/>
            </a:pPr>
            <a:r>
              <a:rPr lang="id-ID" sz="2100" dirty="0"/>
              <a:t>mengakui perbedaan apapun yang dihasilkan sebagai keuntungan atau kerugian dalam laba rugi yang diatribusikan kepada entitas induk.</a:t>
            </a:r>
          </a:p>
          <a:p>
            <a:r>
              <a:rPr lang="id-ID" sz="2100" dirty="0"/>
              <a:t>Jika mencatat semua jumlah yang diakui sebelumnya dalam penghasilan komprehensif lain dengan dasar yang sama </a:t>
            </a:r>
            <a:r>
              <a:rPr lang="id-ID" sz="2100" dirty="0">
                <a:sym typeface="Wingdings" panose="05000000000000000000" pitchFamily="2" charset="2"/>
              </a:rPr>
              <a:t> ke laba rugi atau saldo laba.</a:t>
            </a:r>
            <a:endParaRPr lang="id-ID" sz="2100" dirty="0"/>
          </a:p>
        </p:txBody>
      </p:sp>
    </p:spTree>
    <p:extLst>
      <p:ext uri="{BB962C8B-B14F-4D97-AF65-F5344CB8AC3E}">
        <p14:creationId xmlns:p14="http://schemas.microsoft.com/office/powerpoint/2010/main" val="1189831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Autofit/>
          </a:bodyPr>
          <a:lstStyle/>
          <a:p>
            <a:pPr eaLnBrk="1" hangingPunct="1"/>
            <a:r>
              <a:rPr lang="id-ID" sz="3600" dirty="0">
                <a:solidFill>
                  <a:srgbClr val="626964"/>
                </a:solidFill>
              </a:rPr>
              <a:t>Kehilangan pengendalian - entitas induk (31)</a:t>
            </a:r>
            <a:endParaRPr lang="en-US" sz="3600" dirty="0">
              <a:solidFill>
                <a:srgbClr val="626964"/>
              </a:solidFill>
            </a:endParaRPr>
          </a:p>
        </p:txBody>
      </p:sp>
      <p:sp>
        <p:nvSpPr>
          <p:cNvPr id="44035" name="Rectangle 3"/>
          <p:cNvSpPr>
            <a:spLocks noGrp="1" noChangeArrowheads="1"/>
          </p:cNvSpPr>
          <p:nvPr>
            <p:ph sz="quarter" idx="10"/>
          </p:nvPr>
        </p:nvSpPr>
        <p:spPr>
          <a:xfrm>
            <a:off x="1541586" y="1828800"/>
            <a:ext cx="8891710" cy="4858583"/>
          </a:xfrm>
        </p:spPr>
        <p:txBody>
          <a:bodyPr/>
          <a:lstStyle/>
          <a:p>
            <a:pPr eaLnBrk="1" hangingPunct="1"/>
            <a:r>
              <a:rPr lang="id-ID" sz="2100" dirty="0"/>
              <a:t>Mengakui:</a:t>
            </a:r>
          </a:p>
          <a:p>
            <a:pPr lvl="1" eaLnBrk="1" hangingPunct="1"/>
            <a:r>
              <a:rPr lang="id-ID" sz="2100" dirty="0"/>
              <a:t>Nilai wajar pembayaran yang diterima (jika ada) </a:t>
            </a:r>
            <a:r>
              <a:rPr lang="fi-FI" sz="2100" dirty="0"/>
              <a:t>dari </a:t>
            </a:r>
            <a:r>
              <a:rPr lang="fi-FI" sz="2100" dirty="0" err="1"/>
              <a:t>transaksi</a:t>
            </a:r>
            <a:r>
              <a:rPr lang="fi-FI" sz="2100" dirty="0"/>
              <a:t>, </a:t>
            </a:r>
            <a:r>
              <a:rPr lang="fi-FI" sz="2100" dirty="0" err="1"/>
              <a:t>peristiwa</a:t>
            </a:r>
            <a:r>
              <a:rPr lang="fi-FI" sz="2100" dirty="0"/>
              <a:t> </a:t>
            </a:r>
            <a:r>
              <a:rPr lang="fi-FI" sz="2100" dirty="0" err="1"/>
              <a:t>atau</a:t>
            </a:r>
            <a:r>
              <a:rPr lang="fi-FI" sz="2100" dirty="0"/>
              <a:t> </a:t>
            </a:r>
            <a:r>
              <a:rPr lang="fi-FI" sz="2100" dirty="0" err="1"/>
              <a:t>keadaan</a:t>
            </a:r>
            <a:r>
              <a:rPr lang="fi-FI" sz="2100" dirty="0"/>
              <a:t> </a:t>
            </a:r>
            <a:r>
              <a:rPr lang="fi-FI" sz="2100" dirty="0" err="1"/>
              <a:t>yang</a:t>
            </a:r>
            <a:r>
              <a:rPr lang="id-ID" sz="2100" dirty="0"/>
              <a:t> mengakibatkan hilangnya pengendalian; dan</a:t>
            </a:r>
          </a:p>
          <a:p>
            <a:pPr lvl="1" eaLnBrk="1" hangingPunct="1"/>
            <a:r>
              <a:rPr lang="id-ID" sz="2100" dirty="0"/>
              <a:t>Distribusi saham, jika transaksi yang mengakibatkan hilangnya pengendalian melibatkan distribusi saham entitas anak ke pemilik dalam kapasitasnya sebagai pemilik;</a:t>
            </a:r>
          </a:p>
          <a:p>
            <a:pPr eaLnBrk="1" hangingPunct="1"/>
            <a:r>
              <a:rPr lang="id-ID" sz="2100" dirty="0"/>
              <a:t>Mengakui setiap sisa investasi pada entitas anak terdahulu pada nilai wajarnya pada tanggal hilangnya pengendalian;</a:t>
            </a:r>
          </a:p>
        </p:txBody>
      </p:sp>
    </p:spTree>
    <p:extLst>
      <p:ext uri="{BB962C8B-B14F-4D97-AF65-F5344CB8AC3E}">
        <p14:creationId xmlns:p14="http://schemas.microsoft.com/office/powerpoint/2010/main" val="701706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Autofit/>
          </a:bodyPr>
          <a:lstStyle/>
          <a:p>
            <a:pPr eaLnBrk="1" hangingPunct="1"/>
            <a:r>
              <a:rPr lang="id-ID" dirty="0">
                <a:solidFill>
                  <a:srgbClr val="626964"/>
                </a:solidFill>
              </a:rPr>
              <a:t>Kehilangan pengendalian - entitas induk (31)</a:t>
            </a:r>
            <a:endParaRPr lang="en-US" dirty="0">
              <a:solidFill>
                <a:srgbClr val="626964"/>
              </a:solidFill>
            </a:endParaRPr>
          </a:p>
        </p:txBody>
      </p:sp>
      <p:sp>
        <p:nvSpPr>
          <p:cNvPr id="45059" name="Rectangle 3"/>
          <p:cNvSpPr>
            <a:spLocks noGrp="1" noChangeArrowheads="1"/>
          </p:cNvSpPr>
          <p:nvPr>
            <p:ph sz="quarter" idx="10"/>
          </p:nvPr>
        </p:nvSpPr>
        <p:spPr/>
        <p:txBody>
          <a:bodyPr/>
          <a:lstStyle/>
          <a:p>
            <a:pPr eaLnBrk="1" hangingPunct="1"/>
            <a:r>
              <a:rPr lang="id-ID" sz="2400" dirty="0"/>
              <a:t>Mereklasifikasi ke laporan laba rugi, atau mengalihkan secara langsung ke saldo laba jika disyaratkan oleh SAK lain, sejumlah yang diidentifikasi dalam paragraf 32; dan</a:t>
            </a:r>
          </a:p>
          <a:p>
            <a:pPr eaLnBrk="1" hangingPunct="1"/>
            <a:r>
              <a:rPr lang="id-ID" sz="2400" dirty="0"/>
              <a:t>Mengakui setiap perbedaan yang dihasilkan sebagai </a:t>
            </a:r>
            <a:r>
              <a:rPr lang="id-ID" sz="2400" dirty="0">
                <a:solidFill>
                  <a:srgbClr val="FF0000"/>
                </a:solidFill>
              </a:rPr>
              <a:t>keuntungan atau kerugian dalam laporan laba rugi </a:t>
            </a:r>
            <a:r>
              <a:rPr lang="id-ID" sz="2400" dirty="0"/>
              <a:t>yang </a:t>
            </a:r>
            <a:r>
              <a:rPr lang="pt-BR" sz="2400" dirty="0"/>
              <a:t>dapat diatribusikan pada entitas induk.</a:t>
            </a:r>
            <a:endParaRPr lang="id-ID" sz="2400" dirty="0"/>
          </a:p>
        </p:txBody>
      </p:sp>
      <p:sp>
        <p:nvSpPr>
          <p:cNvPr id="9" name="Rounded Rectangle 8"/>
          <p:cNvSpPr/>
          <p:nvPr/>
        </p:nvSpPr>
        <p:spPr>
          <a:xfrm>
            <a:off x="4953001" y="5453064"/>
            <a:ext cx="2500313" cy="6429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sz="2000" dirty="0">
                <a:solidFill>
                  <a:schemeClr val="tx1"/>
                </a:solidFill>
              </a:rPr>
              <a:t>Keuntungan/ Kerugian dlm LR</a:t>
            </a:r>
          </a:p>
        </p:txBody>
      </p:sp>
      <p:sp>
        <p:nvSpPr>
          <p:cNvPr id="10" name="Rounded Rectangle 9"/>
          <p:cNvSpPr/>
          <p:nvPr/>
        </p:nvSpPr>
        <p:spPr>
          <a:xfrm>
            <a:off x="7739064" y="4524375"/>
            <a:ext cx="2643187" cy="642938"/>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sz="2000" dirty="0"/>
              <a:t>Nilai wajar investasi tersisa</a:t>
            </a:r>
          </a:p>
        </p:txBody>
      </p:sp>
      <p:sp>
        <p:nvSpPr>
          <p:cNvPr id="11" name="Rounded Rectangle 10"/>
          <p:cNvSpPr/>
          <p:nvPr/>
        </p:nvSpPr>
        <p:spPr>
          <a:xfrm>
            <a:off x="7739064" y="3810000"/>
            <a:ext cx="2643187" cy="64293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id-ID" sz="2000" dirty="0"/>
              <a:t>Saham / Aset </a:t>
            </a:r>
          </a:p>
          <a:p>
            <a:pPr algn="ctr" fontAlgn="auto">
              <a:spcBef>
                <a:spcPts val="0"/>
              </a:spcBef>
              <a:spcAft>
                <a:spcPts val="0"/>
              </a:spcAft>
              <a:defRPr/>
            </a:pPr>
            <a:r>
              <a:rPr lang="id-ID" sz="2000" dirty="0"/>
              <a:t>diterima (pembayaran)</a:t>
            </a:r>
          </a:p>
        </p:txBody>
      </p:sp>
      <p:sp>
        <p:nvSpPr>
          <p:cNvPr id="12" name="Rounded Rectangle 11"/>
          <p:cNvSpPr/>
          <p:nvPr/>
        </p:nvSpPr>
        <p:spPr>
          <a:xfrm>
            <a:off x="2667000" y="4167189"/>
            <a:ext cx="2071688" cy="642937"/>
          </a:xfrm>
          <a:prstGeom prst="roundRect">
            <a:avLst/>
          </a:prstGeom>
          <a:solidFill>
            <a:schemeClr val="accent1">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sz="2000" dirty="0"/>
              <a:t>Nilai investasi tercatat </a:t>
            </a:r>
          </a:p>
        </p:txBody>
      </p:sp>
      <p:cxnSp>
        <p:nvCxnSpPr>
          <p:cNvPr id="14" name="Shape 13"/>
          <p:cNvCxnSpPr>
            <a:stCxn id="12" idx="3"/>
            <a:endCxn id="23" idx="2"/>
          </p:cNvCxnSpPr>
          <p:nvPr/>
        </p:nvCxnSpPr>
        <p:spPr>
          <a:xfrm>
            <a:off x="4738688" y="4489450"/>
            <a:ext cx="500062" cy="1588"/>
          </a:xfrm>
          <a:prstGeom prst="bentConnector3">
            <a:avLst>
              <a:gd name="adj1" fmla="val 50000"/>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11" idx="1"/>
            <a:endCxn id="23" idx="6"/>
          </p:cNvCxnSpPr>
          <p:nvPr/>
        </p:nvCxnSpPr>
        <p:spPr>
          <a:xfrm rot="10800000" flipV="1">
            <a:off x="7167563" y="4132264"/>
            <a:ext cx="571500" cy="357187"/>
          </a:xfrm>
          <a:prstGeom prst="bentConnector3">
            <a:avLst>
              <a:gd name="adj1" fmla="val 50000"/>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hape 18"/>
          <p:cNvCxnSpPr>
            <a:stCxn id="10" idx="1"/>
            <a:endCxn id="23" idx="6"/>
          </p:cNvCxnSpPr>
          <p:nvPr/>
        </p:nvCxnSpPr>
        <p:spPr>
          <a:xfrm rot="10800000">
            <a:off x="7167563" y="4489450"/>
            <a:ext cx="571500" cy="357188"/>
          </a:xfrm>
          <a:prstGeom prst="bentConnector3">
            <a:avLst>
              <a:gd name="adj1" fmla="val 50000"/>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5238751" y="4167189"/>
            <a:ext cx="1928813" cy="642937"/>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sz="2000" b="1" dirty="0"/>
              <a:t>SELISIH</a:t>
            </a:r>
          </a:p>
        </p:txBody>
      </p:sp>
      <p:cxnSp>
        <p:nvCxnSpPr>
          <p:cNvPr id="29" name="Elbow Connector 28"/>
          <p:cNvCxnSpPr>
            <a:stCxn id="23" idx="4"/>
            <a:endCxn id="9" idx="0"/>
          </p:cNvCxnSpPr>
          <p:nvPr/>
        </p:nvCxnSpPr>
        <p:spPr>
          <a:xfrm rot="5400000">
            <a:off x="5881689" y="5132389"/>
            <a:ext cx="642937" cy="1587"/>
          </a:xfrm>
          <a:prstGeom prst="bentConnector3">
            <a:avLst>
              <a:gd name="adj1" fmla="val 50000"/>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7" name="Oval 56"/>
          <p:cNvSpPr/>
          <p:nvPr/>
        </p:nvSpPr>
        <p:spPr>
          <a:xfrm>
            <a:off x="2095501" y="5381626"/>
            <a:ext cx="2500313" cy="7143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id-ID" sz="2000" dirty="0"/>
              <a:t>Reklasifikasi ke Saldo Laba</a:t>
            </a:r>
          </a:p>
        </p:txBody>
      </p:sp>
    </p:spTree>
    <p:extLst>
      <p:ext uri="{BB962C8B-B14F-4D97-AF65-F5344CB8AC3E}">
        <p14:creationId xmlns:p14="http://schemas.microsoft.com/office/powerpoint/2010/main" val="807719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err="1">
                <a:solidFill>
                  <a:srgbClr val="626964"/>
                </a:solidFill>
              </a:rPr>
              <a:t>Contoh</a:t>
            </a:r>
            <a:r>
              <a:rPr lang="en-US" dirty="0">
                <a:solidFill>
                  <a:srgbClr val="626964"/>
                </a:solidFill>
              </a:rPr>
              <a:t> </a:t>
            </a:r>
            <a:r>
              <a:rPr lang="en-US" dirty="0" err="1">
                <a:solidFill>
                  <a:srgbClr val="626964"/>
                </a:solidFill>
              </a:rPr>
              <a:t>Kehilangan</a:t>
            </a:r>
            <a:r>
              <a:rPr lang="en-US" dirty="0">
                <a:solidFill>
                  <a:srgbClr val="626964"/>
                </a:solidFill>
              </a:rPr>
              <a:t> </a:t>
            </a:r>
            <a:r>
              <a:rPr lang="en-US" dirty="0" err="1">
                <a:solidFill>
                  <a:srgbClr val="626964"/>
                </a:solidFill>
              </a:rPr>
              <a:t>Pengendalian</a:t>
            </a:r>
            <a:endParaRPr lang="id-ID" dirty="0">
              <a:solidFill>
                <a:srgbClr val="626964"/>
              </a:solidFill>
            </a:endParaRPr>
          </a:p>
        </p:txBody>
      </p:sp>
      <p:sp>
        <p:nvSpPr>
          <p:cNvPr id="3" name="Content Placeholder 2"/>
          <p:cNvSpPr>
            <a:spLocks noGrp="1"/>
          </p:cNvSpPr>
          <p:nvPr>
            <p:ph sz="quarter" idx="10"/>
          </p:nvPr>
        </p:nvSpPr>
        <p:spPr>
          <a:noFill/>
          <a:ln>
            <a:noFill/>
          </a:ln>
          <a:effectLst/>
        </p:spPr>
        <p:style>
          <a:lnRef idx="1">
            <a:schemeClr val="accent6"/>
          </a:lnRef>
          <a:fillRef idx="2">
            <a:schemeClr val="accent6"/>
          </a:fillRef>
          <a:effectRef idx="1">
            <a:schemeClr val="accent6"/>
          </a:effectRef>
          <a:fontRef idx="minor">
            <a:schemeClr val="dk1"/>
          </a:fontRef>
        </p:style>
        <p:txBody>
          <a:bodyPr/>
          <a:lstStyle/>
          <a:p>
            <a:pPr>
              <a:spcBef>
                <a:spcPts val="0"/>
              </a:spcBef>
            </a:pPr>
            <a:r>
              <a:rPr lang="en-US" dirty="0" err="1"/>
              <a:t>Amarta</a:t>
            </a:r>
            <a:r>
              <a:rPr lang="en-US" dirty="0"/>
              <a:t> </a:t>
            </a:r>
            <a:r>
              <a:rPr lang="en-US" dirty="0" err="1"/>
              <a:t>memiliki</a:t>
            </a:r>
            <a:r>
              <a:rPr lang="en-US" dirty="0"/>
              <a:t> 100% </a:t>
            </a:r>
            <a:r>
              <a:rPr lang="en-US" dirty="0" err="1"/>
              <a:t>saham</a:t>
            </a:r>
            <a:r>
              <a:rPr lang="en-US" dirty="0"/>
              <a:t> </a:t>
            </a:r>
            <a:r>
              <a:rPr lang="en-US" dirty="0" err="1"/>
              <a:t>Barata</a:t>
            </a:r>
            <a:r>
              <a:rPr lang="en-US" dirty="0"/>
              <a:t> (</a:t>
            </a:r>
            <a:r>
              <a:rPr lang="en-US" dirty="0" err="1"/>
              <a:t>aset</a:t>
            </a:r>
            <a:r>
              <a:rPr lang="en-US" dirty="0"/>
              <a:t> </a:t>
            </a:r>
            <a:r>
              <a:rPr lang="en-US" dirty="0" err="1"/>
              <a:t>neto</a:t>
            </a:r>
            <a:r>
              <a:rPr lang="en-US" dirty="0"/>
              <a:t> Rp500)</a:t>
            </a:r>
          </a:p>
          <a:p>
            <a:pPr>
              <a:spcBef>
                <a:spcPts val="0"/>
              </a:spcBef>
            </a:pPr>
            <a:r>
              <a:rPr lang="en-US" dirty="0" err="1"/>
              <a:t>Amarta</a:t>
            </a:r>
            <a:r>
              <a:rPr lang="en-US" dirty="0"/>
              <a:t> </a:t>
            </a:r>
            <a:r>
              <a:rPr lang="en-US" dirty="0" err="1"/>
              <a:t>menjual</a:t>
            </a:r>
            <a:r>
              <a:rPr lang="en-US" dirty="0"/>
              <a:t> 85% </a:t>
            </a:r>
            <a:r>
              <a:rPr lang="en-US" dirty="0" err="1"/>
              <a:t>saham</a:t>
            </a:r>
            <a:r>
              <a:rPr lang="en-US" dirty="0"/>
              <a:t> </a:t>
            </a:r>
            <a:r>
              <a:rPr lang="en-US" dirty="0" err="1"/>
              <a:t>Barata</a:t>
            </a:r>
            <a:r>
              <a:rPr lang="en-US" dirty="0"/>
              <a:t> , </a:t>
            </a:r>
            <a:r>
              <a:rPr lang="en-US" dirty="0" err="1"/>
              <a:t>sisa</a:t>
            </a:r>
            <a:r>
              <a:rPr lang="en-US" dirty="0"/>
              <a:t> 15% </a:t>
            </a:r>
            <a:r>
              <a:rPr lang="en-US" dirty="0" err="1"/>
              <a:t>saham</a:t>
            </a:r>
            <a:r>
              <a:rPr lang="en-US" dirty="0"/>
              <a:t> BBB </a:t>
            </a:r>
            <a:r>
              <a:rPr lang="en-US" dirty="0" err="1"/>
              <a:t>diklasifikasikan</a:t>
            </a:r>
            <a:r>
              <a:rPr lang="en-US" dirty="0"/>
              <a:t> </a:t>
            </a:r>
            <a:r>
              <a:rPr lang="en-US" dirty="0" err="1"/>
              <a:t>sbg</a:t>
            </a:r>
            <a:r>
              <a:rPr lang="en-US" dirty="0"/>
              <a:t> FVPL</a:t>
            </a:r>
          </a:p>
          <a:p>
            <a:pPr>
              <a:spcBef>
                <a:spcPts val="0"/>
              </a:spcBef>
            </a:pPr>
            <a:r>
              <a:rPr lang="en-US" dirty="0" err="1"/>
              <a:t>Hasil</a:t>
            </a:r>
            <a:r>
              <a:rPr lang="en-US" dirty="0"/>
              <a:t> </a:t>
            </a:r>
            <a:r>
              <a:rPr lang="en-US" dirty="0" err="1"/>
              <a:t>penjualan</a:t>
            </a:r>
            <a:r>
              <a:rPr lang="en-US" dirty="0"/>
              <a:t> 85% </a:t>
            </a:r>
            <a:r>
              <a:rPr lang="en-US" dirty="0" err="1"/>
              <a:t>saham</a:t>
            </a:r>
            <a:r>
              <a:rPr lang="en-US" dirty="0"/>
              <a:t> </a:t>
            </a:r>
            <a:r>
              <a:rPr lang="en-US" dirty="0" err="1"/>
              <a:t>Barata</a:t>
            </a:r>
            <a:r>
              <a:rPr lang="en-US" dirty="0"/>
              <a:t> Rp750</a:t>
            </a:r>
          </a:p>
          <a:p>
            <a:pPr>
              <a:spcBef>
                <a:spcPts val="0"/>
              </a:spcBef>
            </a:pPr>
            <a:r>
              <a:rPr lang="en-US" dirty="0" err="1"/>
              <a:t>Nilai</a:t>
            </a:r>
            <a:r>
              <a:rPr lang="en-US" dirty="0"/>
              <a:t> </a:t>
            </a:r>
            <a:r>
              <a:rPr lang="en-US" dirty="0" err="1"/>
              <a:t>wajar</a:t>
            </a:r>
            <a:r>
              <a:rPr lang="en-US" dirty="0"/>
              <a:t> </a:t>
            </a:r>
            <a:r>
              <a:rPr lang="en-US" dirty="0" err="1"/>
              <a:t>sisa</a:t>
            </a:r>
            <a:r>
              <a:rPr lang="en-US" dirty="0"/>
              <a:t> 15% </a:t>
            </a:r>
            <a:r>
              <a:rPr lang="en-US" dirty="0" err="1"/>
              <a:t>saham</a:t>
            </a:r>
            <a:r>
              <a:rPr lang="en-US" dirty="0"/>
              <a:t> </a:t>
            </a:r>
            <a:r>
              <a:rPr lang="en-US" dirty="0" err="1"/>
              <a:t>Barata</a:t>
            </a:r>
            <a:r>
              <a:rPr lang="en-US" dirty="0"/>
              <a:t> Rp130 </a:t>
            </a:r>
          </a:p>
        </p:txBody>
      </p:sp>
      <p:sp>
        <p:nvSpPr>
          <p:cNvPr id="5" name="Content Placeholder 2"/>
          <p:cNvSpPr txBox="1">
            <a:spLocks/>
          </p:cNvSpPr>
          <p:nvPr/>
        </p:nvSpPr>
        <p:spPr>
          <a:xfrm>
            <a:off x="1981200" y="3276600"/>
            <a:ext cx="8229600" cy="2552700"/>
          </a:xfrm>
          <a:prstGeom prst="rect">
            <a:avLst/>
          </a:prstGeom>
          <a:solidFill>
            <a:schemeClr val="bg1">
              <a:lumMod val="95000"/>
            </a:schemeClr>
          </a:solidFill>
          <a:ln>
            <a:noFill/>
          </a:ln>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i-FI" sz="2000" dirty="0"/>
              <a:t>Investasi pada Barata (aset keuangan)	130	</a:t>
            </a:r>
          </a:p>
          <a:p>
            <a:pPr marL="0" indent="0">
              <a:buNone/>
            </a:pPr>
            <a:r>
              <a:rPr lang="en-US" sz="2000" dirty="0" err="1"/>
              <a:t>Kas</a:t>
            </a:r>
            <a:r>
              <a:rPr lang="en-US" sz="2000" dirty="0"/>
              <a:t> </a:t>
            </a:r>
            <a:r>
              <a:rPr lang="en-US" sz="2000" dirty="0" err="1"/>
              <a:t>dan</a:t>
            </a:r>
            <a:r>
              <a:rPr lang="en-US" sz="2000" dirty="0"/>
              <a:t> </a:t>
            </a:r>
            <a:r>
              <a:rPr lang="en-US" sz="2000" dirty="0" err="1"/>
              <a:t>setara</a:t>
            </a:r>
            <a:r>
              <a:rPr lang="en-US" sz="2000" dirty="0"/>
              <a:t> </a:t>
            </a:r>
            <a:r>
              <a:rPr lang="en-US" sz="2000" dirty="0" err="1"/>
              <a:t>kas</a:t>
            </a:r>
            <a:r>
              <a:rPr lang="en-US" sz="2000" dirty="0"/>
              <a:t>				750	</a:t>
            </a:r>
          </a:p>
          <a:p>
            <a:pPr marL="0" indent="0">
              <a:buNone/>
            </a:pPr>
            <a:r>
              <a:rPr lang="pt-BR" sz="2000" dirty="0"/>
              <a:t>	Investasi pada Barata (entitas anak)		500	</a:t>
            </a:r>
          </a:p>
          <a:p>
            <a:pPr marL="0" indent="0">
              <a:buNone/>
            </a:pPr>
            <a:r>
              <a:rPr lang="en-US" sz="2000" dirty="0"/>
              <a:t>	</a:t>
            </a:r>
            <a:r>
              <a:rPr lang="en-US" sz="2000" dirty="0" err="1"/>
              <a:t>Keuntungan</a:t>
            </a:r>
            <a:r>
              <a:rPr lang="en-US" sz="2000" dirty="0"/>
              <a:t> 				380</a:t>
            </a:r>
          </a:p>
          <a:p>
            <a:pPr marL="0" indent="0">
              <a:buNone/>
            </a:pPr>
            <a:r>
              <a:rPr lang="en-US" sz="2000" dirty="0" err="1"/>
              <a:t>Keuntungan</a:t>
            </a:r>
            <a:r>
              <a:rPr lang="en-US" sz="2000" dirty="0"/>
              <a:t> = </a:t>
            </a:r>
          </a:p>
          <a:p>
            <a:pPr marL="0" indent="0">
              <a:buNone/>
            </a:pPr>
            <a:r>
              <a:rPr lang="en-US" sz="2000" dirty="0"/>
              <a:t>	85%   </a:t>
            </a:r>
            <a:r>
              <a:rPr lang="en-US" sz="2000" dirty="0">
                <a:sym typeface="Wingdings" panose="05000000000000000000" pitchFamily="2" charset="2"/>
              </a:rPr>
              <a:t> 		</a:t>
            </a:r>
            <a:r>
              <a:rPr lang="en-US" sz="2000" dirty="0"/>
              <a:t> 750 -  85% x 500 = 325</a:t>
            </a:r>
          </a:p>
          <a:p>
            <a:pPr marL="0" indent="0">
              <a:buNone/>
            </a:pPr>
            <a:r>
              <a:rPr lang="en-US" sz="2000" dirty="0"/>
              <a:t>	15%  </a:t>
            </a:r>
            <a:r>
              <a:rPr lang="en-US" sz="2000" dirty="0">
                <a:sym typeface="Wingdings" panose="05000000000000000000" pitchFamily="2" charset="2"/>
              </a:rPr>
              <a:t> 		130 – 15%x 500  = 55</a:t>
            </a:r>
          </a:p>
          <a:p>
            <a:pPr marL="0" indent="0">
              <a:buNone/>
            </a:pPr>
            <a:r>
              <a:rPr lang="en-US" sz="2000" dirty="0">
                <a:sym typeface="Wingdings" panose="05000000000000000000" pitchFamily="2" charset="2"/>
              </a:rPr>
              <a:t>	Total		380	</a:t>
            </a:r>
            <a:endParaRPr lang="en-US" sz="2000" dirty="0"/>
          </a:p>
        </p:txBody>
      </p:sp>
    </p:spTree>
    <p:extLst>
      <p:ext uri="{BB962C8B-B14F-4D97-AF65-F5344CB8AC3E}">
        <p14:creationId xmlns:p14="http://schemas.microsoft.com/office/powerpoint/2010/main" val="26970804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err="1">
                <a:solidFill>
                  <a:srgbClr val="626964"/>
                </a:solidFill>
              </a:rPr>
              <a:t>Contoh</a:t>
            </a:r>
            <a:r>
              <a:rPr lang="en-US" dirty="0">
                <a:solidFill>
                  <a:srgbClr val="626964"/>
                </a:solidFill>
              </a:rPr>
              <a:t> </a:t>
            </a:r>
            <a:r>
              <a:rPr lang="en-US" dirty="0" err="1">
                <a:solidFill>
                  <a:srgbClr val="626964"/>
                </a:solidFill>
              </a:rPr>
              <a:t>tidak</a:t>
            </a:r>
            <a:r>
              <a:rPr lang="en-US" dirty="0">
                <a:solidFill>
                  <a:srgbClr val="626964"/>
                </a:solidFill>
              </a:rPr>
              <a:t> </a:t>
            </a:r>
            <a:r>
              <a:rPr lang="en-US" dirty="0" err="1">
                <a:solidFill>
                  <a:srgbClr val="626964"/>
                </a:solidFill>
              </a:rPr>
              <a:t>Kehilangan</a:t>
            </a:r>
            <a:r>
              <a:rPr lang="en-US" dirty="0">
                <a:solidFill>
                  <a:srgbClr val="626964"/>
                </a:solidFill>
              </a:rPr>
              <a:t> </a:t>
            </a:r>
            <a:r>
              <a:rPr lang="en-US" dirty="0" err="1">
                <a:solidFill>
                  <a:srgbClr val="626964"/>
                </a:solidFill>
              </a:rPr>
              <a:t>Pengendalian</a:t>
            </a:r>
            <a:endParaRPr lang="id-ID" dirty="0">
              <a:solidFill>
                <a:srgbClr val="626964"/>
              </a:solidFill>
            </a:endParaRPr>
          </a:p>
        </p:txBody>
      </p:sp>
      <p:sp>
        <p:nvSpPr>
          <p:cNvPr id="3" name="Content Placeholder 2"/>
          <p:cNvSpPr>
            <a:spLocks noGrp="1"/>
          </p:cNvSpPr>
          <p:nvPr>
            <p:ph sz="quarter" idx="10"/>
          </p:nvPr>
        </p:nvSpPr>
        <p:spPr>
          <a:xfrm>
            <a:off x="1541586" y="2057400"/>
            <a:ext cx="8891710" cy="914400"/>
          </a:xfrm>
          <a:noFill/>
          <a:ln>
            <a:noFill/>
          </a:ln>
          <a:effectLst/>
        </p:spPr>
        <p:style>
          <a:lnRef idx="1">
            <a:schemeClr val="accent6"/>
          </a:lnRef>
          <a:fillRef idx="2">
            <a:schemeClr val="accent6"/>
          </a:fillRef>
          <a:effectRef idx="1">
            <a:schemeClr val="accent6"/>
          </a:effectRef>
          <a:fontRef idx="minor">
            <a:schemeClr val="dk1"/>
          </a:fontRef>
        </p:style>
        <p:txBody>
          <a:bodyPr>
            <a:normAutofit/>
          </a:bodyPr>
          <a:lstStyle/>
          <a:p>
            <a:r>
              <a:rPr lang="en-US" sz="2600" dirty="0"/>
              <a:t>AAA </a:t>
            </a:r>
            <a:r>
              <a:rPr lang="en-US" sz="2600" dirty="0" err="1"/>
              <a:t>memiliki</a:t>
            </a:r>
            <a:r>
              <a:rPr lang="en-US" sz="2600" dirty="0"/>
              <a:t> 100% </a:t>
            </a:r>
            <a:r>
              <a:rPr lang="en-US" sz="2600" dirty="0" err="1"/>
              <a:t>saham</a:t>
            </a:r>
            <a:r>
              <a:rPr lang="en-US" sz="2600" dirty="0"/>
              <a:t> BBB (</a:t>
            </a:r>
            <a:r>
              <a:rPr lang="en-US" sz="2600" dirty="0" err="1"/>
              <a:t>aset</a:t>
            </a:r>
            <a:r>
              <a:rPr lang="en-US" sz="2600" dirty="0"/>
              <a:t> </a:t>
            </a:r>
            <a:r>
              <a:rPr lang="en-US" sz="2600" dirty="0" err="1"/>
              <a:t>neto</a:t>
            </a:r>
            <a:r>
              <a:rPr lang="en-US" sz="2600" dirty="0"/>
              <a:t> Rp4.000)</a:t>
            </a:r>
          </a:p>
          <a:p>
            <a:r>
              <a:rPr lang="en-US" sz="2600" dirty="0"/>
              <a:t>AAA </a:t>
            </a:r>
            <a:r>
              <a:rPr lang="en-US" sz="2600" dirty="0" err="1"/>
              <a:t>menjual</a:t>
            </a:r>
            <a:r>
              <a:rPr lang="en-US" sz="2600" dirty="0"/>
              <a:t> 10% </a:t>
            </a:r>
            <a:r>
              <a:rPr lang="en-US" sz="2600" dirty="0" err="1"/>
              <a:t>saham</a:t>
            </a:r>
            <a:r>
              <a:rPr lang="en-US" sz="2600" dirty="0"/>
              <a:t> BBB </a:t>
            </a:r>
            <a:r>
              <a:rPr lang="en-US" sz="2600" dirty="0" err="1"/>
              <a:t>seharga</a:t>
            </a:r>
            <a:r>
              <a:rPr lang="en-US" sz="2600" dirty="0"/>
              <a:t> Rp500</a:t>
            </a:r>
          </a:p>
        </p:txBody>
      </p:sp>
      <p:sp>
        <p:nvSpPr>
          <p:cNvPr id="5" name="Content Placeholder 2"/>
          <p:cNvSpPr txBox="1">
            <a:spLocks/>
          </p:cNvSpPr>
          <p:nvPr/>
        </p:nvSpPr>
        <p:spPr>
          <a:xfrm>
            <a:off x="1541586" y="3276600"/>
            <a:ext cx="5761422" cy="1485900"/>
          </a:xfrm>
          <a:prstGeom prst="rect">
            <a:avLst/>
          </a:prstGeom>
          <a:solidFill>
            <a:schemeClr val="bg1">
              <a:lumMod val="95000"/>
            </a:schemeClr>
          </a:solidFill>
          <a:ln>
            <a:noFill/>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err="1"/>
              <a:t>Kas</a:t>
            </a:r>
            <a:r>
              <a:rPr lang="en-US" sz="2000" dirty="0"/>
              <a:t>				500	</a:t>
            </a:r>
          </a:p>
          <a:p>
            <a:pPr marL="0" indent="0">
              <a:buNone/>
            </a:pPr>
            <a:r>
              <a:rPr lang="it-IT" sz="2000" dirty="0"/>
              <a:t>	Investasi pada BBB(4.000 x 10%)	400	</a:t>
            </a:r>
          </a:p>
          <a:p>
            <a:pPr marL="0" indent="0">
              <a:buNone/>
            </a:pPr>
            <a:r>
              <a:rPr lang="en-US" sz="2000" dirty="0"/>
              <a:t>	</a:t>
            </a:r>
            <a:r>
              <a:rPr lang="en-US" sz="2000" dirty="0" err="1"/>
              <a:t>Keuntungan</a:t>
            </a:r>
            <a:r>
              <a:rPr lang="en-US" sz="2000" dirty="0"/>
              <a:t> (</a:t>
            </a:r>
            <a:r>
              <a:rPr lang="en-US" sz="2000" dirty="0" err="1"/>
              <a:t>ekuitas</a:t>
            </a:r>
            <a:r>
              <a:rPr lang="en-US" sz="2000" dirty="0"/>
              <a:t>)		100	</a:t>
            </a:r>
          </a:p>
          <a:p>
            <a:pPr marL="0" indent="0">
              <a:buNone/>
            </a:pPr>
            <a:r>
              <a:rPr lang="en-US" sz="2000" dirty="0">
                <a:sym typeface="Wingdings" panose="05000000000000000000" pitchFamily="2" charset="2"/>
              </a:rPr>
              <a:t>	</a:t>
            </a:r>
            <a:endParaRPr lang="en-US" sz="2000" dirty="0"/>
          </a:p>
        </p:txBody>
      </p:sp>
    </p:spTree>
    <p:extLst>
      <p:ext uri="{BB962C8B-B14F-4D97-AF65-F5344CB8AC3E}">
        <p14:creationId xmlns:p14="http://schemas.microsoft.com/office/powerpoint/2010/main" val="37793723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err="1">
                <a:solidFill>
                  <a:srgbClr val="626964"/>
                </a:solidFill>
              </a:rPr>
              <a:t>Penggabungan</a:t>
            </a:r>
            <a:r>
              <a:rPr lang="en-US" dirty="0">
                <a:solidFill>
                  <a:srgbClr val="626964"/>
                </a:solidFill>
              </a:rPr>
              <a:t> </a:t>
            </a:r>
            <a:r>
              <a:rPr lang="en-US" dirty="0" err="1">
                <a:solidFill>
                  <a:srgbClr val="626964"/>
                </a:solidFill>
              </a:rPr>
              <a:t>Transaksi</a:t>
            </a:r>
            <a:endParaRPr lang="id-ID" dirty="0">
              <a:solidFill>
                <a:srgbClr val="626964"/>
              </a:solidFill>
            </a:endParaRPr>
          </a:p>
        </p:txBody>
      </p:sp>
      <p:graphicFrame>
        <p:nvGraphicFramePr>
          <p:cNvPr id="5" name="Content Placeholder 4">
            <a:extLst>
              <a:ext uri="{FF2B5EF4-FFF2-40B4-BE49-F238E27FC236}">
                <a16:creationId xmlns:a16="http://schemas.microsoft.com/office/drawing/2014/main" id="{95ECCA60-14EB-D844-85DE-6D0BE151B823}"/>
              </a:ext>
            </a:extLst>
          </p:cNvPr>
          <p:cNvGraphicFramePr>
            <a:graphicFrameLocks noGrp="1"/>
          </p:cNvGraphicFramePr>
          <p:nvPr>
            <p:ph sz="quarter" idx="10"/>
            <p:extLst>
              <p:ext uri="{D42A27DB-BD31-4B8C-83A1-F6EECF244321}">
                <p14:modId xmlns:p14="http://schemas.microsoft.com/office/powerpoint/2010/main" val="3010895654"/>
              </p:ext>
            </p:extLst>
          </p:nvPr>
        </p:nvGraphicFramePr>
        <p:xfrm>
          <a:off x="1251125" y="1066801"/>
          <a:ext cx="5835475" cy="5329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0" y="6248400"/>
            <a:ext cx="2540000" cy="457200"/>
          </a:xfrm>
          <a:prstGeom prst="rect">
            <a:avLst/>
          </a:prstGeom>
        </p:spPr>
        <p:txBody>
          <a:bodyPr/>
          <a:lstStyle/>
          <a:p>
            <a:pPr>
              <a:defRPr/>
            </a:pPr>
            <a:fld id="{09B76840-8C6D-48AF-9506-DDB6D5C41321}" type="slidenum">
              <a:rPr lang="en-US" smtClean="0"/>
              <a:pPr>
                <a:defRPr/>
              </a:pPr>
              <a:t>47</a:t>
            </a:fld>
            <a:endParaRPr lang="en-US"/>
          </a:p>
        </p:txBody>
      </p:sp>
    </p:spTree>
    <p:extLst>
      <p:ext uri="{BB962C8B-B14F-4D97-AF65-F5344CB8AC3E}">
        <p14:creationId xmlns:p14="http://schemas.microsoft.com/office/powerpoint/2010/main" val="35361088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0" y="198184"/>
            <a:ext cx="7371600" cy="816800"/>
          </a:xfrm>
        </p:spPr>
        <p:txBody>
          <a:bodyPr>
            <a:noAutofit/>
          </a:bodyPr>
          <a:lstStyle/>
          <a:p>
            <a:r>
              <a:rPr lang="en-US" dirty="0" err="1">
                <a:solidFill>
                  <a:srgbClr val="626964"/>
                </a:solidFill>
              </a:rPr>
              <a:t>Penggabungan</a:t>
            </a:r>
            <a:r>
              <a:rPr lang="en-US" dirty="0">
                <a:solidFill>
                  <a:srgbClr val="626964"/>
                </a:solidFill>
              </a:rPr>
              <a:t> </a:t>
            </a:r>
            <a:r>
              <a:rPr lang="en-US" dirty="0" err="1">
                <a:solidFill>
                  <a:srgbClr val="626964"/>
                </a:solidFill>
              </a:rPr>
              <a:t>Transaksi</a:t>
            </a:r>
            <a:r>
              <a:rPr lang="en-US" dirty="0">
                <a:solidFill>
                  <a:srgbClr val="626964"/>
                </a:solidFill>
              </a:rPr>
              <a:t> - </a:t>
            </a:r>
            <a:r>
              <a:rPr lang="en-US" dirty="0" err="1">
                <a:solidFill>
                  <a:srgbClr val="626964"/>
                </a:solidFill>
              </a:rPr>
              <a:t>Contoh</a:t>
            </a:r>
            <a:endParaRPr lang="id-ID" dirty="0">
              <a:solidFill>
                <a:srgbClr val="626964"/>
              </a:solidFill>
            </a:endParaRPr>
          </a:p>
        </p:txBody>
      </p:sp>
      <p:sp>
        <p:nvSpPr>
          <p:cNvPr id="3" name="Content Placeholder 2"/>
          <p:cNvSpPr>
            <a:spLocks noGrp="1"/>
          </p:cNvSpPr>
          <p:nvPr>
            <p:ph sz="quarter" idx="10"/>
          </p:nvPr>
        </p:nvSpPr>
        <p:spPr>
          <a:xfrm>
            <a:off x="2105678" y="4167641"/>
            <a:ext cx="9019521" cy="2438400"/>
          </a:xfrm>
          <a:noFill/>
          <a:ln>
            <a:noFill/>
          </a:ln>
          <a:effectLst/>
        </p:spPr>
        <p:style>
          <a:lnRef idx="1">
            <a:schemeClr val="accent6"/>
          </a:lnRef>
          <a:fillRef idx="2">
            <a:schemeClr val="accent6"/>
          </a:fillRef>
          <a:effectRef idx="1">
            <a:schemeClr val="accent6"/>
          </a:effectRef>
          <a:fontRef idx="minor">
            <a:schemeClr val="dk1"/>
          </a:fontRef>
        </p:style>
        <p:txBody>
          <a:bodyPr>
            <a:noAutofit/>
          </a:bodyPr>
          <a:lstStyle/>
          <a:p>
            <a:pPr marL="0" indent="0">
              <a:buNone/>
            </a:pPr>
            <a:r>
              <a:rPr lang="en-US" dirty="0" err="1"/>
              <a:t>Pengendalian</a:t>
            </a:r>
            <a:r>
              <a:rPr lang="en-US" dirty="0"/>
              <a:t> </a:t>
            </a:r>
            <a:r>
              <a:rPr lang="en-US" dirty="0" err="1"/>
              <a:t>hilang</a:t>
            </a:r>
            <a:r>
              <a:rPr lang="en-US" dirty="0"/>
              <a:t> di Feb 2012, </a:t>
            </a:r>
            <a:r>
              <a:rPr lang="en-US" dirty="0" err="1"/>
              <a:t>shg</a:t>
            </a:r>
            <a:r>
              <a:rPr lang="en-US" dirty="0"/>
              <a:t> </a:t>
            </a:r>
            <a:r>
              <a:rPr lang="en-US" dirty="0" err="1"/>
              <a:t>harus</a:t>
            </a:r>
            <a:r>
              <a:rPr lang="en-US" dirty="0"/>
              <a:t> </a:t>
            </a:r>
            <a:r>
              <a:rPr lang="en-US" dirty="0" err="1"/>
              <a:t>tetap</a:t>
            </a:r>
            <a:r>
              <a:rPr lang="en-US" dirty="0"/>
              <a:t> </a:t>
            </a:r>
            <a:r>
              <a:rPr lang="en-US" dirty="0" err="1"/>
              <a:t>dikonsolidasi</a:t>
            </a:r>
            <a:r>
              <a:rPr lang="en-US" dirty="0"/>
              <a:t> </a:t>
            </a:r>
            <a:r>
              <a:rPr lang="en-US" dirty="0" err="1"/>
              <a:t>pada</a:t>
            </a:r>
            <a:r>
              <a:rPr lang="en-US" dirty="0"/>
              <a:t> 2011</a:t>
            </a:r>
          </a:p>
          <a:p>
            <a:pPr marL="0" indent="0">
              <a:buNone/>
            </a:pPr>
            <a:r>
              <a:rPr lang="en-US" dirty="0"/>
              <a:t>DES	Kas			200	</a:t>
            </a:r>
          </a:p>
          <a:p>
            <a:pPr marL="0" indent="0">
              <a:buNone/>
            </a:pPr>
            <a:r>
              <a:rPr lang="en-US" dirty="0"/>
              <a:t>		</a:t>
            </a:r>
            <a:r>
              <a:rPr lang="en-US" dirty="0" err="1"/>
              <a:t>Uang</a:t>
            </a:r>
            <a:r>
              <a:rPr lang="en-US" dirty="0"/>
              <a:t> </a:t>
            </a:r>
            <a:r>
              <a:rPr lang="en-US" dirty="0" err="1"/>
              <a:t>muka</a:t>
            </a:r>
            <a:r>
              <a:rPr lang="en-US" dirty="0"/>
              <a:t>		200</a:t>
            </a:r>
          </a:p>
          <a:p>
            <a:pPr marL="0" indent="0">
              <a:spcBef>
                <a:spcPts val="1200"/>
              </a:spcBef>
              <a:buNone/>
            </a:pPr>
            <a:r>
              <a:rPr lang="en-US" dirty="0"/>
              <a:t>FEB 	</a:t>
            </a:r>
            <a:r>
              <a:rPr lang="en-US" dirty="0" err="1"/>
              <a:t>Kas</a:t>
            </a:r>
            <a:r>
              <a:rPr lang="en-US" dirty="0"/>
              <a:t>			550	</a:t>
            </a:r>
          </a:p>
          <a:p>
            <a:pPr marL="0" indent="0">
              <a:buNone/>
            </a:pPr>
            <a:r>
              <a:rPr lang="en-US" dirty="0"/>
              <a:t>		</a:t>
            </a:r>
            <a:r>
              <a:rPr lang="en-US" dirty="0" err="1"/>
              <a:t>Uang</a:t>
            </a:r>
            <a:r>
              <a:rPr lang="en-US" dirty="0"/>
              <a:t> </a:t>
            </a:r>
            <a:r>
              <a:rPr lang="en-US" dirty="0" err="1"/>
              <a:t>muka</a:t>
            </a:r>
            <a:r>
              <a:rPr lang="en-US" dirty="0"/>
              <a:t>	200	</a:t>
            </a:r>
          </a:p>
          <a:p>
            <a:pPr marL="0" indent="0">
              <a:buNone/>
            </a:pPr>
            <a:r>
              <a:rPr lang="en-US" dirty="0"/>
              <a:t>		</a:t>
            </a:r>
            <a:r>
              <a:rPr lang="en-US" dirty="0" err="1"/>
              <a:t>Kerugian</a:t>
            </a:r>
            <a:r>
              <a:rPr lang="en-US" dirty="0"/>
              <a:t>	 	  20	</a:t>
            </a:r>
          </a:p>
          <a:p>
            <a:pPr marL="0" indent="0">
              <a:buNone/>
            </a:pPr>
            <a:r>
              <a:rPr lang="en-US" dirty="0"/>
              <a:t>		Bagian </a:t>
            </a:r>
            <a:r>
              <a:rPr lang="en-US" dirty="0" err="1"/>
              <a:t>atas</a:t>
            </a:r>
            <a:r>
              <a:rPr lang="en-US" dirty="0"/>
              <a:t> </a:t>
            </a:r>
            <a:r>
              <a:rPr lang="en-US" dirty="0" err="1"/>
              <a:t>aset</a:t>
            </a:r>
            <a:r>
              <a:rPr lang="en-US" dirty="0"/>
              <a:t> </a:t>
            </a:r>
            <a:r>
              <a:rPr lang="en-US" dirty="0" err="1"/>
              <a:t>neto</a:t>
            </a:r>
            <a:r>
              <a:rPr lang="en-US" dirty="0"/>
              <a:t>	770	</a:t>
            </a:r>
          </a:p>
          <a:p>
            <a:pPr marL="0" indent="0">
              <a:buNone/>
            </a:pPr>
            <a:r>
              <a:rPr lang="en-US" dirty="0"/>
              <a:t>	</a:t>
            </a:r>
          </a:p>
        </p:txBody>
      </p:sp>
      <p:sp>
        <p:nvSpPr>
          <p:cNvPr id="4" name="Slide Number Placeholder 3"/>
          <p:cNvSpPr>
            <a:spLocks noGrp="1"/>
          </p:cNvSpPr>
          <p:nvPr>
            <p:ph type="sldNum" sz="quarter" idx="4294967295"/>
          </p:nvPr>
        </p:nvSpPr>
        <p:spPr>
          <a:xfrm>
            <a:off x="0" y="6248400"/>
            <a:ext cx="2540000" cy="457200"/>
          </a:xfrm>
          <a:prstGeom prst="rect">
            <a:avLst/>
          </a:prstGeom>
        </p:spPr>
        <p:txBody>
          <a:bodyPr/>
          <a:lstStyle/>
          <a:p>
            <a:pPr>
              <a:defRPr/>
            </a:pPr>
            <a:fld id="{09B76840-8C6D-48AF-9506-DDB6D5C41321}" type="slidenum">
              <a:rPr lang="en-US" smtClean="0"/>
              <a:pPr>
                <a:defRPr/>
              </a:pPr>
              <a:t>48</a:t>
            </a:fld>
            <a:endParaRPr lang="en-US"/>
          </a:p>
        </p:txBody>
      </p:sp>
      <p:sp>
        <p:nvSpPr>
          <p:cNvPr id="5" name="Content Placeholder 2"/>
          <p:cNvSpPr txBox="1">
            <a:spLocks/>
          </p:cNvSpPr>
          <p:nvPr/>
        </p:nvSpPr>
        <p:spPr>
          <a:xfrm>
            <a:off x="1752600" y="1307592"/>
            <a:ext cx="8839200" cy="2438400"/>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latin typeface="Calibri" panose="020F0502020204030204" pitchFamily="34" charset="0"/>
                <a:cs typeface="Calibri" panose="020F0502020204030204" pitchFamily="34" charset="0"/>
              </a:rPr>
              <a:t>AAA memiliki70% </a:t>
            </a:r>
            <a:r>
              <a:rPr lang="en-US" sz="2000" dirty="0" err="1">
                <a:latin typeface="Calibri" panose="020F0502020204030204" pitchFamily="34" charset="0"/>
                <a:cs typeface="Calibri" panose="020F0502020204030204" pitchFamily="34" charset="0"/>
              </a:rPr>
              <a:t>saham</a:t>
            </a:r>
            <a:r>
              <a:rPr lang="en-US" sz="2000" dirty="0">
                <a:latin typeface="Calibri" panose="020F0502020204030204" pitchFamily="34" charset="0"/>
                <a:cs typeface="Calibri" panose="020F0502020204030204" pitchFamily="34" charset="0"/>
              </a:rPr>
              <a:t> BBB(</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neto</a:t>
            </a:r>
            <a:r>
              <a:rPr lang="en-US" sz="2000" dirty="0">
                <a:latin typeface="Calibri" panose="020F0502020204030204" pitchFamily="34" charset="0"/>
                <a:cs typeface="Calibri" panose="020F0502020204030204" pitchFamily="34" charset="0"/>
              </a:rPr>
              <a:t> Rp1.100)</a:t>
            </a:r>
          </a:p>
          <a:p>
            <a:r>
              <a:rPr lang="en-US" sz="2000" dirty="0">
                <a:latin typeface="Calibri" panose="020F0502020204030204" pitchFamily="34" charset="0"/>
                <a:cs typeface="Calibri" panose="020F0502020204030204" pitchFamily="34" charset="0"/>
              </a:rPr>
              <a:t>Des2011, AAA </a:t>
            </a:r>
            <a:r>
              <a:rPr lang="en-US" sz="2000" dirty="0" err="1">
                <a:latin typeface="Calibri" panose="020F0502020204030204" pitchFamily="34" charset="0"/>
                <a:cs typeface="Calibri" panose="020F0502020204030204" pitchFamily="34" charset="0"/>
              </a:rPr>
              <a:t>menjual</a:t>
            </a:r>
            <a:r>
              <a:rPr lang="en-US" sz="2000" dirty="0">
                <a:latin typeface="Calibri" panose="020F0502020204030204" pitchFamily="34" charset="0"/>
                <a:cs typeface="Calibri" panose="020F0502020204030204" pitchFamily="34" charset="0"/>
              </a:rPr>
              <a:t> 19% </a:t>
            </a:r>
            <a:r>
              <a:rPr lang="en-US" sz="2000" dirty="0" err="1">
                <a:latin typeface="Calibri" panose="020F0502020204030204" pitchFamily="34" charset="0"/>
                <a:cs typeface="Calibri" panose="020F0502020204030204" pitchFamily="34" charset="0"/>
              </a:rPr>
              <a:t>saham</a:t>
            </a:r>
            <a:r>
              <a:rPr lang="en-US" sz="2000" dirty="0">
                <a:latin typeface="Calibri" panose="020F0502020204030204" pitchFamily="34" charset="0"/>
                <a:cs typeface="Calibri" panose="020F0502020204030204" pitchFamily="34" charset="0"/>
              </a:rPr>
              <a:t> BBB </a:t>
            </a:r>
            <a:r>
              <a:rPr lang="en-US" sz="2000" dirty="0" err="1">
                <a:latin typeface="Calibri" panose="020F0502020204030204" pitchFamily="34" charset="0"/>
                <a:cs typeface="Calibri" panose="020F0502020204030204" pitchFamily="34" charset="0"/>
              </a:rPr>
              <a:t>seharga</a:t>
            </a:r>
            <a:r>
              <a:rPr lang="en-US" sz="2000" dirty="0">
                <a:latin typeface="Calibri" panose="020F0502020204030204" pitchFamily="34" charset="0"/>
                <a:cs typeface="Calibri" panose="020F0502020204030204" pitchFamily="34" charset="0"/>
              </a:rPr>
              <a:t> Rp200</a:t>
            </a:r>
          </a:p>
          <a:p>
            <a:r>
              <a:rPr lang="en-US" sz="2000" dirty="0">
                <a:latin typeface="Calibri" panose="020F0502020204030204" pitchFamily="34" charset="0"/>
                <a:cs typeface="Calibri" panose="020F0502020204030204" pitchFamily="34" charset="0"/>
              </a:rPr>
              <a:t>Feb 2012, AAA </a:t>
            </a:r>
            <a:r>
              <a:rPr lang="en-US" sz="2000" dirty="0" err="1">
                <a:latin typeface="Calibri" panose="020F0502020204030204" pitchFamily="34" charset="0"/>
                <a:cs typeface="Calibri" panose="020F0502020204030204" pitchFamily="34" charset="0"/>
              </a:rPr>
              <a:t>menjual</a:t>
            </a:r>
            <a:r>
              <a:rPr lang="en-US" sz="2000" dirty="0">
                <a:latin typeface="Calibri" panose="020F0502020204030204" pitchFamily="34" charset="0"/>
                <a:cs typeface="Calibri" panose="020F0502020204030204" pitchFamily="34" charset="0"/>
              </a:rPr>
              <a:t> 51% </a:t>
            </a:r>
            <a:r>
              <a:rPr lang="en-US" sz="2000" dirty="0" err="1">
                <a:latin typeface="Calibri" panose="020F0502020204030204" pitchFamily="34" charset="0"/>
                <a:cs typeface="Calibri" panose="020F0502020204030204" pitchFamily="34" charset="0"/>
              </a:rPr>
              <a:t>saham</a:t>
            </a:r>
            <a:r>
              <a:rPr lang="en-US" sz="2000" dirty="0">
                <a:latin typeface="Calibri" panose="020F0502020204030204" pitchFamily="34" charset="0"/>
                <a:cs typeface="Calibri" panose="020F0502020204030204" pitchFamily="34" charset="0"/>
              </a:rPr>
              <a:t> BBB </a:t>
            </a:r>
            <a:r>
              <a:rPr lang="en-US" sz="2000" dirty="0" err="1">
                <a:latin typeface="Calibri" panose="020F0502020204030204" pitchFamily="34" charset="0"/>
                <a:cs typeface="Calibri" panose="020F0502020204030204" pitchFamily="34" charset="0"/>
              </a:rPr>
              <a:t>seharga</a:t>
            </a:r>
            <a:r>
              <a:rPr lang="en-US" sz="2000" dirty="0">
                <a:latin typeface="Calibri" panose="020F0502020204030204" pitchFamily="34" charset="0"/>
                <a:cs typeface="Calibri" panose="020F0502020204030204" pitchFamily="34" charset="0"/>
              </a:rPr>
              <a:t> Rp550</a:t>
            </a:r>
          </a:p>
          <a:p>
            <a:r>
              <a:rPr lang="en-US" sz="2000" dirty="0" err="1">
                <a:latin typeface="Calibri" panose="020F0502020204030204" pitchFamily="34" charset="0"/>
                <a:cs typeface="Calibri" panose="020F0502020204030204" pitchFamily="34" charset="0"/>
              </a:rPr>
              <a:t>Kedua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transaksi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diperlakukan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sebagai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transaksi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tunggal</a:t>
            </a:r>
            <a:endParaRPr lang="en-US" sz="2000" dirty="0">
              <a:latin typeface="Calibri" panose="020F0502020204030204" pitchFamily="34" charset="0"/>
              <a:cs typeface="Calibri" panose="020F0502020204030204" pitchFamily="34" charset="0"/>
            </a:endParaRPr>
          </a:p>
          <a:p>
            <a:pPr marL="0" indent="0">
              <a:buNone/>
            </a:pP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Hasilpenjualan</a:t>
            </a:r>
            <a:r>
              <a:rPr lang="en-US" sz="2000" dirty="0">
                <a:latin typeface="Calibri" panose="020F0502020204030204" pitchFamily="34" charset="0"/>
                <a:cs typeface="Calibri" panose="020F0502020204030204" pitchFamily="34" charset="0"/>
              </a:rPr>
              <a:t>[200 + 550] 	750	</a:t>
            </a:r>
          </a:p>
          <a:p>
            <a:pPr marL="0" indent="0">
              <a:buNone/>
            </a:pPr>
            <a:r>
              <a:rPr lang="en-US" sz="2000" dirty="0">
                <a:latin typeface="Calibri" panose="020F0502020204030204" pitchFamily="34" charset="0"/>
                <a:cs typeface="Calibri" panose="020F0502020204030204" pitchFamily="34" charset="0"/>
              </a:rPr>
              <a:t>	Bagian </a:t>
            </a:r>
            <a:r>
              <a:rPr lang="en-US" sz="2000" dirty="0" err="1">
                <a:latin typeface="Calibri" panose="020F0502020204030204" pitchFamily="34" charset="0"/>
                <a:cs typeface="Calibri" panose="020F0502020204030204" pitchFamily="34" charset="0"/>
              </a:rPr>
              <a:t>atas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neto</a:t>
            </a:r>
            <a:r>
              <a:rPr lang="en-US" sz="2000" dirty="0">
                <a:latin typeface="Calibri" panose="020F0502020204030204" pitchFamily="34" charset="0"/>
                <a:cs typeface="Calibri" panose="020F0502020204030204" pitchFamily="34" charset="0"/>
              </a:rPr>
              <a:t> 	               </a:t>
            </a:r>
            <a:r>
              <a:rPr lang="en-US" sz="2000" u="sng" dirty="0">
                <a:latin typeface="Calibri" panose="020F0502020204030204" pitchFamily="34" charset="0"/>
                <a:cs typeface="Calibri" panose="020F0502020204030204" pitchFamily="34" charset="0"/>
              </a:rPr>
              <a:t>(770)</a:t>
            </a:r>
            <a:r>
              <a:rPr lang="en-US" sz="2000" dirty="0">
                <a:latin typeface="Calibri" panose="020F0502020204030204" pitchFamily="34" charset="0"/>
                <a:cs typeface="Calibri" panose="020F0502020204030204" pitchFamily="34" charset="0"/>
              </a:rPr>
              <a:t>	</a:t>
            </a:r>
          </a:p>
          <a:p>
            <a:pPr marL="0" indent="0">
              <a:buNone/>
            </a:pP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Kerugian</a:t>
            </a:r>
            <a:r>
              <a:rPr lang="en-US" sz="2000" dirty="0">
                <a:latin typeface="Calibri" panose="020F0502020204030204" pitchFamily="34" charset="0"/>
                <a:cs typeface="Calibri" panose="020F0502020204030204" pitchFamily="34" charset="0"/>
              </a:rPr>
              <a:t>	 		                   20	</a:t>
            </a:r>
          </a:p>
        </p:txBody>
      </p:sp>
    </p:spTree>
    <p:extLst>
      <p:ext uri="{BB962C8B-B14F-4D97-AF65-F5344CB8AC3E}">
        <p14:creationId xmlns:p14="http://schemas.microsoft.com/office/powerpoint/2010/main" val="22031698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589800"/>
            <a:ext cx="7356900" cy="794400"/>
          </a:xfrm>
        </p:spPr>
        <p:txBody>
          <a:bodyPr>
            <a:noAutofit/>
          </a:bodyPr>
          <a:lstStyle/>
          <a:p>
            <a:r>
              <a:rPr lang="en-US" dirty="0" err="1">
                <a:solidFill>
                  <a:srgbClr val="626964"/>
                </a:solidFill>
              </a:rPr>
              <a:t>Penggabungan</a:t>
            </a:r>
            <a:r>
              <a:rPr lang="en-US" dirty="0">
                <a:solidFill>
                  <a:srgbClr val="626964"/>
                </a:solidFill>
              </a:rPr>
              <a:t> </a:t>
            </a:r>
            <a:r>
              <a:rPr lang="en-US" dirty="0" err="1">
                <a:solidFill>
                  <a:srgbClr val="626964"/>
                </a:solidFill>
              </a:rPr>
              <a:t>Transaksi</a:t>
            </a:r>
            <a:r>
              <a:rPr lang="en-US" dirty="0">
                <a:solidFill>
                  <a:srgbClr val="626964"/>
                </a:solidFill>
              </a:rPr>
              <a:t> - </a:t>
            </a:r>
            <a:r>
              <a:rPr lang="en-US" dirty="0" err="1">
                <a:solidFill>
                  <a:srgbClr val="626964"/>
                </a:solidFill>
              </a:rPr>
              <a:t>Contoh</a:t>
            </a:r>
            <a:endParaRPr lang="id-ID" dirty="0">
              <a:solidFill>
                <a:srgbClr val="626964"/>
              </a:solidFill>
            </a:endParaRPr>
          </a:p>
        </p:txBody>
      </p:sp>
      <p:sp>
        <p:nvSpPr>
          <p:cNvPr id="3" name="Content Placeholder 2"/>
          <p:cNvSpPr>
            <a:spLocks noGrp="1"/>
          </p:cNvSpPr>
          <p:nvPr>
            <p:ph sz="quarter" idx="10"/>
          </p:nvPr>
        </p:nvSpPr>
        <p:spPr>
          <a:xfrm>
            <a:off x="6089904" y="1747345"/>
            <a:ext cx="5073475" cy="3363310"/>
          </a:xfrm>
          <a:solidFill>
            <a:schemeClr val="bg1">
              <a:lumMod val="95000"/>
            </a:schemeClr>
          </a:solidFill>
          <a:ln>
            <a:no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a:noAutofit/>
          </a:bodyPr>
          <a:lstStyle/>
          <a:p>
            <a:pPr marL="0" indent="0">
              <a:buNone/>
            </a:pPr>
            <a:r>
              <a:rPr lang="en-US" sz="1800" dirty="0" err="1"/>
              <a:t>Pengendalian</a:t>
            </a:r>
            <a:r>
              <a:rPr lang="en-US" sz="1800" dirty="0"/>
              <a:t> </a:t>
            </a:r>
            <a:r>
              <a:rPr lang="en-US" sz="1800" dirty="0" err="1"/>
              <a:t>hilang</a:t>
            </a:r>
            <a:r>
              <a:rPr lang="en-US" sz="1800" dirty="0"/>
              <a:t> di Des 2011, </a:t>
            </a:r>
            <a:r>
              <a:rPr lang="en-US" sz="1800" dirty="0" err="1"/>
              <a:t>shg</a:t>
            </a:r>
            <a:r>
              <a:rPr lang="en-US" sz="1800" dirty="0"/>
              <a:t>  2011 </a:t>
            </a:r>
            <a:r>
              <a:rPr lang="en-US" sz="1800" dirty="0" err="1"/>
              <a:t>tidak</a:t>
            </a:r>
            <a:r>
              <a:rPr lang="en-US" sz="1800" dirty="0"/>
              <a:t> </a:t>
            </a:r>
            <a:r>
              <a:rPr lang="en-US" sz="1800" dirty="0" err="1"/>
              <a:t>dikonsolidasi</a:t>
            </a:r>
            <a:endParaRPr lang="en-US" sz="1800" dirty="0"/>
          </a:p>
          <a:p>
            <a:pPr marL="0" indent="0">
              <a:buNone/>
            </a:pPr>
            <a:r>
              <a:rPr lang="en-US" sz="1800" dirty="0"/>
              <a:t>DESEMBER 2011	</a:t>
            </a:r>
          </a:p>
          <a:p>
            <a:pPr marL="0" indent="0">
              <a:buNone/>
            </a:pPr>
            <a:r>
              <a:rPr lang="en-US" sz="1800" dirty="0"/>
              <a:t>	</a:t>
            </a:r>
            <a:r>
              <a:rPr lang="en-US" sz="1800" dirty="0" err="1"/>
              <a:t>Kas</a:t>
            </a:r>
            <a:r>
              <a:rPr lang="en-US" sz="1800" dirty="0"/>
              <a:t>			200	</a:t>
            </a:r>
          </a:p>
          <a:p>
            <a:pPr marL="0" indent="0">
              <a:buNone/>
            </a:pPr>
            <a:r>
              <a:rPr lang="en-US" sz="1800" dirty="0"/>
              <a:t>	</a:t>
            </a:r>
            <a:r>
              <a:rPr lang="en-US" sz="1800" dirty="0" err="1"/>
              <a:t>Piutang</a:t>
            </a:r>
            <a:r>
              <a:rPr lang="en-US" sz="1800" dirty="0"/>
              <a:t>			550	</a:t>
            </a:r>
          </a:p>
          <a:p>
            <a:pPr marL="0" indent="0">
              <a:buNone/>
            </a:pPr>
            <a:r>
              <a:rPr lang="en-US" sz="1800" dirty="0"/>
              <a:t>	</a:t>
            </a:r>
            <a:r>
              <a:rPr lang="en-US" sz="1800" dirty="0" err="1"/>
              <a:t>Kerugian</a:t>
            </a:r>
            <a:r>
              <a:rPr lang="en-US" sz="1800" dirty="0"/>
              <a:t>			20	</a:t>
            </a:r>
          </a:p>
          <a:p>
            <a:pPr marL="0" indent="0">
              <a:buNone/>
            </a:pPr>
            <a:r>
              <a:rPr lang="en-US" sz="1800" dirty="0"/>
              <a:t> 		</a:t>
            </a:r>
            <a:r>
              <a:rPr lang="en-US" sz="1800" dirty="0" err="1"/>
              <a:t>Bagiana</a:t>
            </a:r>
            <a:r>
              <a:rPr lang="en-US" sz="1800" dirty="0"/>
              <a:t> </a:t>
            </a:r>
            <a:r>
              <a:rPr lang="en-US" sz="1800" dirty="0" err="1"/>
              <a:t>tas</a:t>
            </a:r>
            <a:r>
              <a:rPr lang="en-US" sz="1800" dirty="0"/>
              <a:t> </a:t>
            </a:r>
            <a:r>
              <a:rPr lang="en-US" sz="1800" dirty="0" err="1"/>
              <a:t>aset</a:t>
            </a:r>
            <a:r>
              <a:rPr lang="en-US" sz="1800" dirty="0"/>
              <a:t> </a:t>
            </a:r>
            <a:r>
              <a:rPr lang="en-US" sz="1800" dirty="0" err="1"/>
              <a:t>neto</a:t>
            </a:r>
            <a:r>
              <a:rPr lang="en-US" sz="1800" dirty="0"/>
              <a:t>	770</a:t>
            </a:r>
          </a:p>
          <a:p>
            <a:pPr marL="0" indent="0">
              <a:buNone/>
            </a:pPr>
            <a:r>
              <a:rPr lang="en-US" sz="1800" dirty="0"/>
              <a:t>FEBRUARI 2012	</a:t>
            </a:r>
          </a:p>
          <a:p>
            <a:pPr marL="0" indent="0">
              <a:buNone/>
            </a:pPr>
            <a:r>
              <a:rPr lang="en-US" sz="1800" dirty="0"/>
              <a:t>	</a:t>
            </a:r>
            <a:r>
              <a:rPr lang="en-US" sz="1800" dirty="0" err="1"/>
              <a:t>Kas</a:t>
            </a:r>
            <a:r>
              <a:rPr lang="en-US" sz="1800" dirty="0"/>
              <a:t>			550	</a:t>
            </a:r>
          </a:p>
          <a:p>
            <a:pPr marL="0" indent="0">
              <a:buNone/>
            </a:pPr>
            <a:r>
              <a:rPr lang="en-US" sz="1800" dirty="0"/>
              <a:t>		</a:t>
            </a:r>
            <a:r>
              <a:rPr lang="en-US" sz="1800" dirty="0" err="1"/>
              <a:t>Piutang</a:t>
            </a:r>
            <a:r>
              <a:rPr lang="en-US" sz="1800" dirty="0"/>
              <a:t>			550	</a:t>
            </a:r>
          </a:p>
          <a:p>
            <a:pPr marL="0" indent="0">
              <a:buNone/>
            </a:pPr>
            <a:r>
              <a:rPr lang="en-US" sz="1800" dirty="0"/>
              <a:t>	</a:t>
            </a:r>
          </a:p>
          <a:p>
            <a:pPr marL="0" indent="0">
              <a:buNone/>
            </a:pPr>
            <a:r>
              <a:rPr lang="en-US" sz="1800" dirty="0"/>
              <a:t>	</a:t>
            </a:r>
          </a:p>
        </p:txBody>
      </p:sp>
      <p:sp>
        <p:nvSpPr>
          <p:cNvPr id="4" name="Slide Number Placeholder 3"/>
          <p:cNvSpPr>
            <a:spLocks noGrp="1"/>
          </p:cNvSpPr>
          <p:nvPr>
            <p:ph type="sldNum" sz="quarter" idx="4294967295"/>
          </p:nvPr>
        </p:nvSpPr>
        <p:spPr>
          <a:xfrm>
            <a:off x="0" y="6248400"/>
            <a:ext cx="2540000" cy="457200"/>
          </a:xfrm>
          <a:prstGeom prst="rect">
            <a:avLst/>
          </a:prstGeom>
        </p:spPr>
        <p:txBody>
          <a:bodyPr/>
          <a:lstStyle/>
          <a:p>
            <a:pPr>
              <a:defRPr/>
            </a:pPr>
            <a:fld id="{09B76840-8C6D-48AF-9506-DDB6D5C41321}" type="slidenum">
              <a:rPr lang="en-US" smtClean="0"/>
              <a:pPr>
                <a:defRPr/>
              </a:pPr>
              <a:t>49</a:t>
            </a:fld>
            <a:endParaRPr lang="en-US"/>
          </a:p>
        </p:txBody>
      </p:sp>
      <p:sp>
        <p:nvSpPr>
          <p:cNvPr id="5" name="Content Placeholder 2"/>
          <p:cNvSpPr txBox="1">
            <a:spLocks/>
          </p:cNvSpPr>
          <p:nvPr/>
        </p:nvSpPr>
        <p:spPr>
          <a:xfrm>
            <a:off x="1371600" y="1772218"/>
            <a:ext cx="4019817" cy="2286000"/>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pPr>
            <a:r>
              <a:rPr lang="en-US" sz="1800" dirty="0"/>
              <a:t>AAA memiliki70% </a:t>
            </a:r>
            <a:r>
              <a:rPr lang="en-US" sz="1800" dirty="0" err="1"/>
              <a:t>saham</a:t>
            </a:r>
            <a:r>
              <a:rPr lang="en-US" sz="1800" dirty="0"/>
              <a:t> BBB(</a:t>
            </a:r>
            <a:r>
              <a:rPr lang="en-US" sz="1800" dirty="0" err="1"/>
              <a:t>aset</a:t>
            </a:r>
            <a:r>
              <a:rPr lang="en-US" sz="1800" dirty="0"/>
              <a:t> </a:t>
            </a:r>
            <a:r>
              <a:rPr lang="en-US" sz="1800" dirty="0" err="1"/>
              <a:t>neto</a:t>
            </a:r>
            <a:r>
              <a:rPr lang="en-US" sz="1800" dirty="0"/>
              <a:t> Rp1.100)</a:t>
            </a:r>
          </a:p>
          <a:p>
            <a:pPr>
              <a:spcBef>
                <a:spcPts val="300"/>
              </a:spcBef>
            </a:pPr>
            <a:r>
              <a:rPr lang="en-US" sz="1800" dirty="0"/>
              <a:t>Des2011, AAA </a:t>
            </a:r>
            <a:r>
              <a:rPr lang="en-US" sz="1800" dirty="0" err="1"/>
              <a:t>menjual</a:t>
            </a:r>
            <a:r>
              <a:rPr lang="en-US" sz="1800" dirty="0"/>
              <a:t> 19% </a:t>
            </a:r>
            <a:r>
              <a:rPr lang="en-US" sz="1800" dirty="0" err="1"/>
              <a:t>saham</a:t>
            </a:r>
            <a:r>
              <a:rPr lang="en-US" sz="1800" dirty="0"/>
              <a:t> BBB </a:t>
            </a:r>
            <a:r>
              <a:rPr lang="en-US" sz="1800" dirty="0" err="1"/>
              <a:t>seharga</a:t>
            </a:r>
            <a:r>
              <a:rPr lang="en-US" sz="1800" dirty="0"/>
              <a:t> Rp200</a:t>
            </a:r>
          </a:p>
          <a:p>
            <a:pPr>
              <a:spcBef>
                <a:spcPts val="300"/>
              </a:spcBef>
            </a:pPr>
            <a:r>
              <a:rPr lang="en-US" sz="1800" dirty="0"/>
              <a:t>Feb 2012, AAA </a:t>
            </a:r>
            <a:r>
              <a:rPr lang="en-US" sz="1800" dirty="0" err="1"/>
              <a:t>menjual</a:t>
            </a:r>
            <a:r>
              <a:rPr lang="en-US" sz="1800" dirty="0"/>
              <a:t> 51% </a:t>
            </a:r>
            <a:r>
              <a:rPr lang="en-US" sz="1800" dirty="0" err="1"/>
              <a:t>saham</a:t>
            </a:r>
            <a:r>
              <a:rPr lang="en-US" sz="1800" dirty="0"/>
              <a:t> BBB </a:t>
            </a:r>
            <a:r>
              <a:rPr lang="en-US" sz="1800" dirty="0" err="1"/>
              <a:t>seharga</a:t>
            </a:r>
            <a:r>
              <a:rPr lang="en-US" sz="1800" dirty="0"/>
              <a:t> Rp550</a:t>
            </a:r>
          </a:p>
          <a:p>
            <a:pPr>
              <a:spcBef>
                <a:spcPts val="300"/>
              </a:spcBef>
            </a:pPr>
            <a:r>
              <a:rPr lang="en-US" sz="1800" dirty="0" err="1"/>
              <a:t>Kedua</a:t>
            </a:r>
            <a:r>
              <a:rPr lang="en-US" sz="1800" dirty="0"/>
              <a:t> </a:t>
            </a:r>
            <a:r>
              <a:rPr lang="en-US" sz="1800" dirty="0" err="1"/>
              <a:t>transaksi</a:t>
            </a:r>
            <a:r>
              <a:rPr lang="en-US" sz="1800" dirty="0"/>
              <a:t> </a:t>
            </a:r>
            <a:r>
              <a:rPr lang="en-US" sz="1800" dirty="0" err="1"/>
              <a:t>diperlakukan</a:t>
            </a:r>
            <a:r>
              <a:rPr lang="en-US" sz="1800" dirty="0"/>
              <a:t> </a:t>
            </a:r>
            <a:r>
              <a:rPr lang="en-US" sz="1800" dirty="0" err="1"/>
              <a:t>sebagai</a:t>
            </a:r>
            <a:r>
              <a:rPr lang="en-US" sz="1800" dirty="0"/>
              <a:t> </a:t>
            </a:r>
            <a:r>
              <a:rPr lang="en-US" sz="1800" dirty="0" err="1"/>
              <a:t>transaksi</a:t>
            </a:r>
            <a:r>
              <a:rPr lang="en-US" sz="1800" dirty="0"/>
              <a:t> </a:t>
            </a:r>
            <a:r>
              <a:rPr lang="en-US" sz="1800" dirty="0" err="1"/>
              <a:t>tunggal</a:t>
            </a:r>
            <a:endParaRPr lang="en-US" sz="1800" dirty="0"/>
          </a:p>
          <a:p>
            <a:pPr marL="0" indent="0">
              <a:spcBef>
                <a:spcPts val="300"/>
              </a:spcBef>
              <a:buNone/>
            </a:pPr>
            <a:r>
              <a:rPr lang="en-US" sz="1800" dirty="0"/>
              <a:t>	</a:t>
            </a:r>
          </a:p>
          <a:p>
            <a:pPr marL="0" indent="0">
              <a:spcBef>
                <a:spcPts val="300"/>
              </a:spcBef>
              <a:buNone/>
            </a:pPr>
            <a:r>
              <a:rPr lang="en-US" sz="1800" dirty="0" err="1"/>
              <a:t>Hasilpenjualan</a:t>
            </a:r>
            <a:r>
              <a:rPr lang="en-US" sz="1800" dirty="0"/>
              <a:t>[200 + 550] 	750	</a:t>
            </a:r>
          </a:p>
          <a:p>
            <a:pPr marL="0" indent="0">
              <a:spcBef>
                <a:spcPts val="300"/>
              </a:spcBef>
              <a:buNone/>
            </a:pPr>
            <a:r>
              <a:rPr lang="en-US" sz="1800" dirty="0"/>
              <a:t>Bagian </a:t>
            </a:r>
            <a:r>
              <a:rPr lang="en-US" sz="1800" dirty="0" err="1"/>
              <a:t>atas</a:t>
            </a:r>
            <a:r>
              <a:rPr lang="en-US" sz="1800" dirty="0"/>
              <a:t> </a:t>
            </a:r>
            <a:r>
              <a:rPr lang="en-US" sz="1800" dirty="0" err="1"/>
              <a:t>aset</a:t>
            </a:r>
            <a:r>
              <a:rPr lang="en-US" sz="1800" dirty="0"/>
              <a:t> </a:t>
            </a:r>
            <a:r>
              <a:rPr lang="en-US" sz="1800" dirty="0" err="1"/>
              <a:t>neto</a:t>
            </a:r>
            <a:r>
              <a:rPr lang="en-US" sz="1800" dirty="0"/>
              <a:t> 	</a:t>
            </a:r>
            <a:r>
              <a:rPr lang="en-US" sz="1800" u="sng" dirty="0"/>
              <a:t>(770)</a:t>
            </a:r>
            <a:r>
              <a:rPr lang="en-US" sz="1800" dirty="0"/>
              <a:t>	</a:t>
            </a:r>
          </a:p>
          <a:p>
            <a:pPr marL="0" indent="0">
              <a:spcBef>
                <a:spcPts val="300"/>
              </a:spcBef>
              <a:buNone/>
            </a:pPr>
            <a:r>
              <a:rPr lang="en-US" sz="1800" dirty="0" err="1"/>
              <a:t>Kerugian</a:t>
            </a:r>
            <a:r>
              <a:rPr lang="en-US" sz="1800" dirty="0"/>
              <a:t>	 		20	</a:t>
            </a:r>
          </a:p>
        </p:txBody>
      </p:sp>
    </p:spTree>
    <p:extLst>
      <p:ext uri="{BB962C8B-B14F-4D97-AF65-F5344CB8AC3E}">
        <p14:creationId xmlns:p14="http://schemas.microsoft.com/office/powerpoint/2010/main" val="1668766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sz="3200" dirty="0" err="1">
                <a:solidFill>
                  <a:schemeClr val="tx1"/>
                </a:solidFill>
              </a:rPr>
              <a:t>Hubungan</a:t>
            </a:r>
            <a:r>
              <a:rPr lang="en-US" sz="3200" dirty="0">
                <a:solidFill>
                  <a:schemeClr val="tx1"/>
                </a:solidFill>
              </a:rPr>
              <a:t> </a:t>
            </a:r>
            <a:r>
              <a:rPr lang="en-US" sz="3200" dirty="0" err="1">
                <a:solidFill>
                  <a:schemeClr val="tx1"/>
                </a:solidFill>
              </a:rPr>
              <a:t>Keagenan</a:t>
            </a:r>
            <a:endParaRPr lang="en-US" sz="3200" dirty="0">
              <a:solidFill>
                <a:schemeClr val="tx1"/>
              </a:solidFill>
            </a:endParaRPr>
          </a:p>
        </p:txBody>
      </p:sp>
      <p:sp>
        <p:nvSpPr>
          <p:cNvPr id="41987" name="Rectangle 3"/>
          <p:cNvSpPr>
            <a:spLocks noGrp="1" noChangeArrowheads="1"/>
          </p:cNvSpPr>
          <p:nvPr>
            <p:ph sz="quarter" idx="10"/>
          </p:nvPr>
        </p:nvSpPr>
        <p:spPr>
          <a:xfrm>
            <a:off x="1068767" y="1676400"/>
            <a:ext cx="3884233" cy="1721710"/>
          </a:xfrm>
          <a:noFill/>
          <a:ln>
            <a:noFill/>
          </a:ln>
          <a:effectLst/>
        </p:spPr>
        <p:style>
          <a:lnRef idx="1">
            <a:schemeClr val="accent5"/>
          </a:lnRef>
          <a:fillRef idx="2">
            <a:schemeClr val="accent5"/>
          </a:fillRef>
          <a:effectRef idx="1">
            <a:schemeClr val="accent5"/>
          </a:effectRef>
          <a:fontRef idx="minor">
            <a:schemeClr val="dk1"/>
          </a:fontRef>
        </p:style>
        <p:txBody>
          <a:bodyPr anchor="ctr" anchorCtr="0"/>
          <a:lstStyle/>
          <a:p>
            <a:pPr marL="0" indent="0">
              <a:buNone/>
            </a:pPr>
            <a:r>
              <a:rPr lang="en-US" dirty="0" err="1"/>
              <a:t>Haruskah</a:t>
            </a:r>
            <a:r>
              <a:rPr lang="en-US" dirty="0"/>
              <a:t> </a:t>
            </a:r>
            <a:r>
              <a:rPr lang="en-US" dirty="0" err="1"/>
              <a:t>manajer</a:t>
            </a:r>
            <a:r>
              <a:rPr lang="en-US" dirty="0"/>
              <a:t> </a:t>
            </a:r>
            <a:r>
              <a:rPr lang="en-US" dirty="0" err="1"/>
              <a:t>investasi</a:t>
            </a:r>
            <a:r>
              <a:rPr lang="en-US" dirty="0"/>
              <a:t> </a:t>
            </a:r>
            <a:r>
              <a:rPr lang="en-US" dirty="0" err="1"/>
              <a:t>mengkonsolidasi</a:t>
            </a:r>
            <a:r>
              <a:rPr lang="en-US" dirty="0"/>
              <a:t>  </a:t>
            </a:r>
            <a:r>
              <a:rPr lang="en-US" dirty="0" err="1"/>
              <a:t>reksa</a:t>
            </a:r>
            <a:r>
              <a:rPr lang="en-US" dirty="0"/>
              <a:t> </a:t>
            </a:r>
            <a:r>
              <a:rPr lang="en-US" dirty="0" err="1"/>
              <a:t>dana</a:t>
            </a:r>
            <a:r>
              <a:rPr lang="en-US" dirty="0"/>
              <a:t> yang </a:t>
            </a:r>
            <a:r>
              <a:rPr lang="en-US" dirty="0" err="1"/>
              <a:t>dikelolanya</a:t>
            </a:r>
            <a:r>
              <a:rPr lang="en-US" dirty="0"/>
              <a:t>?</a:t>
            </a:r>
            <a:endParaRPr lang="id-ID" dirty="0">
              <a:solidFill>
                <a:schemeClr val="tx2"/>
              </a:solidFill>
              <a:sym typeface="Wingdings" pitchFamily="2" charset="2"/>
            </a:endParaRPr>
          </a:p>
        </p:txBody>
      </p:sp>
      <p:sp>
        <p:nvSpPr>
          <p:cNvPr id="4" name="Rectangle 3"/>
          <p:cNvSpPr txBox="1">
            <a:spLocks noChangeArrowheads="1"/>
          </p:cNvSpPr>
          <p:nvPr/>
        </p:nvSpPr>
        <p:spPr>
          <a:xfrm>
            <a:off x="990600" y="4152966"/>
            <a:ext cx="10257467" cy="2424112"/>
          </a:xfrm>
          <a:prstGeom prst="rect">
            <a:avLst/>
          </a:prstGeom>
          <a:solidFill>
            <a:schemeClr val="bg1">
              <a:lumMod val="95000"/>
            </a:schemeClr>
          </a:solidFill>
          <a:ln>
            <a:noFill/>
          </a:ln>
          <a:effectLst/>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r>
              <a:rPr lang="en-US" sz="1800" dirty="0"/>
              <a:t>Hal- </a:t>
            </a:r>
            <a:r>
              <a:rPr lang="en-US" sz="1800" dirty="0" err="1"/>
              <a:t>hal</a:t>
            </a:r>
            <a:r>
              <a:rPr lang="en-US" sz="1800" dirty="0"/>
              <a:t> yang </a:t>
            </a:r>
            <a:r>
              <a:rPr lang="en-US" sz="1800" dirty="0" err="1"/>
              <a:t>dipertimbangkan</a:t>
            </a:r>
            <a:r>
              <a:rPr lang="en-US" sz="1800" dirty="0"/>
              <a:t> </a:t>
            </a:r>
            <a:r>
              <a:rPr lang="en-US" sz="1800" dirty="0" err="1"/>
              <a:t>dalam</a:t>
            </a:r>
            <a:r>
              <a:rPr lang="en-US" sz="1800" dirty="0"/>
              <a:t> </a:t>
            </a:r>
            <a:r>
              <a:rPr lang="en-US" sz="1800" dirty="0" err="1"/>
              <a:t>menentukan</a:t>
            </a:r>
            <a:r>
              <a:rPr lang="en-US" sz="1800" dirty="0"/>
              <a:t> </a:t>
            </a:r>
            <a:r>
              <a:rPr lang="en-US" sz="1800" dirty="0" err="1"/>
              <a:t>apakah</a:t>
            </a:r>
            <a:r>
              <a:rPr lang="en-US" sz="1800" dirty="0"/>
              <a:t> </a:t>
            </a:r>
            <a:r>
              <a:rPr lang="en-US" sz="1800" dirty="0" err="1"/>
              <a:t>manajer</a:t>
            </a:r>
            <a:r>
              <a:rPr lang="en-US" sz="1800" dirty="0"/>
              <a:t> </a:t>
            </a:r>
            <a:r>
              <a:rPr lang="en-US" sz="1800" dirty="0" err="1"/>
              <a:t>investasi</a:t>
            </a:r>
            <a:r>
              <a:rPr lang="en-US" sz="1800" dirty="0"/>
              <a:t>/</a:t>
            </a:r>
            <a:r>
              <a:rPr lang="en-US" sz="1800" dirty="0" err="1"/>
              <a:t>aset</a:t>
            </a:r>
            <a:r>
              <a:rPr lang="en-US" sz="1800" dirty="0"/>
              <a:t> </a:t>
            </a:r>
            <a:r>
              <a:rPr lang="en-US" sz="1800" dirty="0" err="1"/>
              <a:t>adalah</a:t>
            </a:r>
            <a:r>
              <a:rPr lang="en-US" sz="1800" dirty="0"/>
              <a:t> </a:t>
            </a:r>
            <a:r>
              <a:rPr lang="en-US" sz="1800" dirty="0" err="1"/>
              <a:t>agen</a:t>
            </a:r>
            <a:r>
              <a:rPr lang="en-US" sz="1800" dirty="0"/>
              <a:t>:</a:t>
            </a:r>
          </a:p>
          <a:p>
            <a:pPr>
              <a:buFont typeface="+mj-lt"/>
              <a:buAutoNum type="alphaLcParenR"/>
            </a:pPr>
            <a:r>
              <a:rPr lang="en-US" sz="1800" dirty="0" err="1"/>
              <a:t>ruang</a:t>
            </a:r>
            <a:r>
              <a:rPr lang="en-US" sz="1800" dirty="0"/>
              <a:t> </a:t>
            </a:r>
            <a:r>
              <a:rPr lang="en-US" sz="1800" dirty="0" err="1"/>
              <a:t>lingkup</a:t>
            </a:r>
            <a:r>
              <a:rPr lang="en-US" sz="1800" dirty="0"/>
              <a:t> </a:t>
            </a:r>
            <a:r>
              <a:rPr lang="en-US" sz="1800" dirty="0" err="1"/>
              <a:t>wewenang</a:t>
            </a:r>
            <a:r>
              <a:rPr lang="en-US" sz="1800" dirty="0"/>
              <a:t> </a:t>
            </a:r>
            <a:r>
              <a:rPr lang="en-US" sz="1800" dirty="0" err="1"/>
              <a:t>pengambilan</a:t>
            </a:r>
            <a:r>
              <a:rPr lang="en-US" sz="1800" dirty="0"/>
              <a:t> </a:t>
            </a:r>
            <a:r>
              <a:rPr lang="en-US" sz="1800" dirty="0" err="1"/>
              <a:t>keputusannya</a:t>
            </a:r>
            <a:r>
              <a:rPr lang="en-US" sz="1800" dirty="0"/>
              <a:t> </a:t>
            </a:r>
            <a:r>
              <a:rPr lang="en-US" sz="1800" dirty="0" err="1"/>
              <a:t>atas</a:t>
            </a:r>
            <a:r>
              <a:rPr lang="en-US" sz="1800" dirty="0"/>
              <a:t> </a:t>
            </a:r>
            <a:r>
              <a:rPr lang="en-US" sz="1800" i="1" dirty="0"/>
              <a:t>investee</a:t>
            </a:r>
            <a:r>
              <a:rPr lang="en-US" sz="1800" dirty="0"/>
              <a:t>.</a:t>
            </a:r>
          </a:p>
          <a:p>
            <a:pPr>
              <a:buFont typeface="+mj-lt"/>
              <a:buAutoNum type="alphaLcParenR"/>
            </a:pPr>
            <a:r>
              <a:rPr lang="fi-FI" sz="1800" dirty="0"/>
              <a:t>hak yang dimiliki pihak lain.</a:t>
            </a:r>
          </a:p>
          <a:p>
            <a:pPr>
              <a:buFont typeface="+mj-lt"/>
              <a:buAutoNum type="alphaLcParenR"/>
            </a:pPr>
            <a:r>
              <a:rPr lang="en-US" sz="1800" dirty="0" err="1"/>
              <a:t>remunerasi</a:t>
            </a:r>
            <a:r>
              <a:rPr lang="en-US" sz="1800" dirty="0"/>
              <a:t> yang </a:t>
            </a:r>
            <a:r>
              <a:rPr lang="en-US" sz="1800" dirty="0" err="1"/>
              <a:t>menjadi</a:t>
            </a:r>
            <a:r>
              <a:rPr lang="en-US" sz="1800" dirty="0"/>
              <a:t> </a:t>
            </a:r>
            <a:r>
              <a:rPr lang="en-US" sz="1800" dirty="0" err="1"/>
              <a:t>haknya</a:t>
            </a:r>
            <a:r>
              <a:rPr lang="en-US" sz="1800" dirty="0"/>
              <a:t> </a:t>
            </a:r>
            <a:r>
              <a:rPr lang="en-US" sz="1800" dirty="0" err="1"/>
              <a:t>sesuai</a:t>
            </a:r>
            <a:r>
              <a:rPr lang="en-US" sz="1800" dirty="0"/>
              <a:t> </a:t>
            </a:r>
            <a:r>
              <a:rPr lang="en-US" sz="1800" dirty="0" err="1"/>
              <a:t>dengan</a:t>
            </a:r>
            <a:r>
              <a:rPr lang="en-US" sz="1800" dirty="0"/>
              <a:t> </a:t>
            </a:r>
            <a:r>
              <a:rPr lang="en-US" sz="1800" dirty="0" err="1"/>
              <a:t>perjanjian</a:t>
            </a:r>
            <a:r>
              <a:rPr lang="en-US" sz="1800" dirty="0"/>
              <a:t> </a:t>
            </a:r>
            <a:r>
              <a:rPr lang="en-US" sz="1800" dirty="0" err="1"/>
              <a:t>remunerasi</a:t>
            </a:r>
            <a:r>
              <a:rPr lang="en-US" sz="1800" dirty="0"/>
              <a:t>.</a:t>
            </a:r>
          </a:p>
          <a:p>
            <a:pPr>
              <a:buFont typeface="+mj-lt"/>
              <a:buAutoNum type="alphaLcParenR"/>
            </a:pPr>
            <a:r>
              <a:rPr lang="en-US" sz="1800" dirty="0" err="1"/>
              <a:t>eksposur</a:t>
            </a:r>
            <a:r>
              <a:rPr lang="en-US" sz="1800" dirty="0"/>
              <a:t> </a:t>
            </a:r>
            <a:r>
              <a:rPr lang="en-US" sz="1800" dirty="0" err="1"/>
              <a:t>pengambil</a:t>
            </a:r>
            <a:r>
              <a:rPr lang="en-US" sz="1800" dirty="0"/>
              <a:t> </a:t>
            </a:r>
            <a:r>
              <a:rPr lang="en-US" sz="1800" dirty="0" err="1"/>
              <a:t>keputusan</a:t>
            </a:r>
            <a:r>
              <a:rPr lang="en-US" sz="1800" dirty="0"/>
              <a:t> </a:t>
            </a:r>
            <a:r>
              <a:rPr lang="en-US" sz="1800" dirty="0" err="1"/>
              <a:t>terhadap</a:t>
            </a:r>
            <a:r>
              <a:rPr lang="en-US" sz="1800" dirty="0"/>
              <a:t> </a:t>
            </a:r>
            <a:r>
              <a:rPr lang="en-US" sz="1800" dirty="0" err="1"/>
              <a:t>variabilitas</a:t>
            </a:r>
            <a:r>
              <a:rPr lang="en-US" sz="1800" dirty="0"/>
              <a:t> </a:t>
            </a:r>
            <a:r>
              <a:rPr lang="en-US" sz="1800" dirty="0" err="1"/>
              <a:t>imbal</a:t>
            </a:r>
            <a:r>
              <a:rPr lang="en-US" sz="1800" dirty="0"/>
              <a:t> </a:t>
            </a:r>
            <a:r>
              <a:rPr lang="en-US" sz="1800" dirty="0" err="1"/>
              <a:t>hasil</a:t>
            </a:r>
            <a:r>
              <a:rPr lang="en-US" sz="1800" dirty="0"/>
              <a:t> yang </a:t>
            </a:r>
            <a:r>
              <a:rPr lang="en-US" sz="1800" dirty="0" err="1"/>
              <a:t>berasal</a:t>
            </a:r>
            <a:r>
              <a:rPr lang="en-US" sz="1800" dirty="0"/>
              <a:t> </a:t>
            </a:r>
            <a:r>
              <a:rPr lang="en-US" sz="1800" dirty="0" err="1"/>
              <a:t>dari</a:t>
            </a:r>
            <a:r>
              <a:rPr lang="en-US" sz="1800" dirty="0"/>
              <a:t> </a:t>
            </a:r>
            <a:r>
              <a:rPr lang="en-US" sz="1800" dirty="0" err="1"/>
              <a:t>kepentingan</a:t>
            </a:r>
            <a:r>
              <a:rPr lang="en-US" sz="1800" dirty="0"/>
              <a:t> lain yang </a:t>
            </a:r>
            <a:r>
              <a:rPr lang="en-US" sz="1800" dirty="0" err="1"/>
              <a:t>dimilikinya</a:t>
            </a:r>
            <a:r>
              <a:rPr lang="en-US" sz="1800" dirty="0"/>
              <a:t> </a:t>
            </a:r>
            <a:r>
              <a:rPr lang="en-US" sz="1800" dirty="0" err="1"/>
              <a:t>dalam</a:t>
            </a:r>
            <a:r>
              <a:rPr lang="en-US" sz="1800" dirty="0"/>
              <a:t> </a:t>
            </a:r>
            <a:r>
              <a:rPr lang="en-US" sz="1800" i="1" dirty="0"/>
              <a:t>investee</a:t>
            </a:r>
            <a:r>
              <a:rPr lang="en-US" sz="1800" dirty="0"/>
              <a:t>.</a:t>
            </a:r>
          </a:p>
          <a:p>
            <a:pPr marL="0" indent="0">
              <a:buNone/>
            </a:pPr>
            <a:r>
              <a:rPr lang="en-US" sz="1800" dirty="0" err="1"/>
              <a:t>Pembobotan</a:t>
            </a:r>
            <a:r>
              <a:rPr lang="en-US" sz="1800" dirty="0"/>
              <a:t> </a:t>
            </a:r>
            <a:r>
              <a:rPr lang="en-US" sz="1800" dirty="0" err="1"/>
              <a:t>berbeda</a:t>
            </a:r>
            <a:r>
              <a:rPr lang="en-US" sz="1800" dirty="0"/>
              <a:t> </a:t>
            </a:r>
            <a:r>
              <a:rPr lang="en-US" sz="1800" dirty="0" err="1"/>
              <a:t>diterapkan</a:t>
            </a:r>
            <a:r>
              <a:rPr lang="en-US" sz="1800" dirty="0"/>
              <a:t> </a:t>
            </a:r>
            <a:r>
              <a:rPr lang="en-US" sz="1800" dirty="0" err="1"/>
              <a:t>untuk</a:t>
            </a:r>
            <a:r>
              <a:rPr lang="en-US" sz="1800" dirty="0"/>
              <a:t> </a:t>
            </a:r>
            <a:r>
              <a:rPr lang="en-US" sz="1800" dirty="0" err="1"/>
              <a:t>setiap</a:t>
            </a:r>
            <a:r>
              <a:rPr lang="en-US" sz="1800" dirty="0"/>
              <a:t> </a:t>
            </a:r>
            <a:r>
              <a:rPr lang="en-US" sz="1800" dirty="0" err="1"/>
              <a:t>faktor</a:t>
            </a:r>
            <a:r>
              <a:rPr lang="en-US" sz="1800" dirty="0"/>
              <a:t> </a:t>
            </a:r>
            <a:r>
              <a:rPr lang="en-US" sz="1800" dirty="0" err="1"/>
              <a:t>berdasarkan</a:t>
            </a:r>
            <a:r>
              <a:rPr lang="en-US" sz="1800" dirty="0"/>
              <a:t> </a:t>
            </a:r>
            <a:r>
              <a:rPr lang="en-US" sz="1800" dirty="0" err="1"/>
              <a:t>fakta</a:t>
            </a:r>
            <a:r>
              <a:rPr lang="en-US" sz="1800" dirty="0"/>
              <a:t> </a:t>
            </a:r>
            <a:r>
              <a:rPr lang="en-US" sz="1800" dirty="0" err="1"/>
              <a:t>dan</a:t>
            </a:r>
            <a:r>
              <a:rPr lang="en-US" sz="1800" dirty="0"/>
              <a:t> </a:t>
            </a:r>
            <a:r>
              <a:rPr lang="en-US" sz="1800" dirty="0" err="1"/>
              <a:t>keadaan</a:t>
            </a:r>
            <a:r>
              <a:rPr lang="en-US" sz="1800" dirty="0"/>
              <a:t> </a:t>
            </a:r>
            <a:r>
              <a:rPr lang="en-US" sz="1800" dirty="0" err="1"/>
              <a:t>tertentu</a:t>
            </a:r>
            <a:r>
              <a:rPr lang="en-US" sz="1800" dirty="0"/>
              <a:t>.</a:t>
            </a:r>
            <a:endParaRPr lang="id-ID" sz="1800" dirty="0">
              <a:solidFill>
                <a:schemeClr val="tx2"/>
              </a:solidFill>
              <a:sym typeface="Wingdings" pitchFamily="2" charset="2"/>
            </a:endParaRPr>
          </a:p>
        </p:txBody>
      </p:sp>
      <p:sp>
        <p:nvSpPr>
          <p:cNvPr id="5" name="Rectangle 3"/>
          <p:cNvSpPr txBox="1">
            <a:spLocks noChangeArrowheads="1"/>
          </p:cNvSpPr>
          <p:nvPr/>
        </p:nvSpPr>
        <p:spPr>
          <a:xfrm>
            <a:off x="6367272" y="1676400"/>
            <a:ext cx="4722432" cy="768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en-US" sz="2000" dirty="0" err="1"/>
              <a:t>manajer</a:t>
            </a:r>
            <a:r>
              <a:rPr lang="en-US" sz="2000" dirty="0"/>
              <a:t> </a:t>
            </a:r>
            <a:r>
              <a:rPr lang="en-US" sz="2000" dirty="0" err="1"/>
              <a:t>investasi</a:t>
            </a:r>
            <a:r>
              <a:rPr lang="en-US" sz="2000" dirty="0"/>
              <a:t>/ </a:t>
            </a:r>
            <a:r>
              <a:rPr lang="en-US" sz="2000" dirty="0" err="1"/>
              <a:t>aset</a:t>
            </a:r>
            <a:r>
              <a:rPr lang="en-US" sz="2000" dirty="0"/>
              <a:t> </a:t>
            </a:r>
            <a:r>
              <a:rPr lang="en-US" sz="2000" dirty="0" err="1"/>
              <a:t>bertindak</a:t>
            </a:r>
            <a:r>
              <a:rPr lang="en-US" sz="2000" dirty="0"/>
              <a:t> </a:t>
            </a:r>
            <a:r>
              <a:rPr lang="en-US" sz="2000" dirty="0" err="1"/>
              <a:t>sebagai</a:t>
            </a:r>
            <a:r>
              <a:rPr lang="en-US" sz="2000" dirty="0"/>
              <a:t> </a:t>
            </a:r>
            <a:r>
              <a:rPr lang="en-US" sz="2000" dirty="0" err="1"/>
              <a:t>prinsipal</a:t>
            </a:r>
            <a:r>
              <a:rPr lang="en-US" sz="2000" dirty="0"/>
              <a:t> – </a:t>
            </a:r>
            <a:r>
              <a:rPr lang="en-US" sz="2000" dirty="0" err="1"/>
              <a:t>mengkonsolidasi</a:t>
            </a:r>
            <a:endParaRPr lang="id-ID" sz="2000" dirty="0">
              <a:solidFill>
                <a:schemeClr val="tx2"/>
              </a:solidFill>
              <a:sym typeface="Wingdings" pitchFamily="2" charset="2"/>
            </a:endParaRPr>
          </a:p>
        </p:txBody>
      </p:sp>
      <p:sp>
        <p:nvSpPr>
          <p:cNvPr id="6" name="Rectangle 3"/>
          <p:cNvSpPr txBox="1">
            <a:spLocks noChangeArrowheads="1"/>
          </p:cNvSpPr>
          <p:nvPr/>
        </p:nvSpPr>
        <p:spPr>
          <a:xfrm>
            <a:off x="6367272" y="2767078"/>
            <a:ext cx="4722433" cy="700087"/>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chorCtr="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en-US" sz="2000" dirty="0" err="1"/>
              <a:t>manajer</a:t>
            </a:r>
            <a:r>
              <a:rPr lang="en-US" sz="2000" dirty="0"/>
              <a:t> </a:t>
            </a:r>
            <a:r>
              <a:rPr lang="en-US" sz="2000" dirty="0" err="1"/>
              <a:t>investasi</a:t>
            </a:r>
            <a:r>
              <a:rPr lang="en-US" sz="2000" dirty="0"/>
              <a:t>/ </a:t>
            </a:r>
            <a:r>
              <a:rPr lang="en-US" sz="2000" dirty="0" err="1"/>
              <a:t>aset</a:t>
            </a:r>
            <a:r>
              <a:rPr lang="en-US" sz="2000" dirty="0"/>
              <a:t> </a:t>
            </a:r>
            <a:r>
              <a:rPr lang="en-US" sz="2000" dirty="0" err="1"/>
              <a:t>bertindak</a:t>
            </a:r>
            <a:r>
              <a:rPr lang="en-US" sz="2000" dirty="0"/>
              <a:t> </a:t>
            </a:r>
            <a:r>
              <a:rPr lang="en-US" sz="2000" dirty="0" err="1"/>
              <a:t>sebagai</a:t>
            </a:r>
            <a:r>
              <a:rPr lang="en-US" sz="2000" dirty="0"/>
              <a:t> </a:t>
            </a:r>
            <a:r>
              <a:rPr lang="en-US" sz="2000" dirty="0" err="1"/>
              <a:t>agen</a:t>
            </a:r>
            <a:r>
              <a:rPr lang="en-US" sz="2000" dirty="0"/>
              <a:t> –  </a:t>
            </a:r>
            <a:r>
              <a:rPr lang="en-US" sz="2000" dirty="0" err="1"/>
              <a:t>tidak</a:t>
            </a:r>
            <a:r>
              <a:rPr lang="en-US" sz="2000" dirty="0"/>
              <a:t> </a:t>
            </a:r>
            <a:r>
              <a:rPr lang="en-US" sz="2000" dirty="0" err="1"/>
              <a:t>mengkonsolidasi</a:t>
            </a:r>
            <a:endParaRPr lang="id-ID" sz="2000" dirty="0">
              <a:solidFill>
                <a:schemeClr val="tx2"/>
              </a:solidFill>
              <a:sym typeface="Wingdings" pitchFamily="2" charset="2"/>
            </a:endParaRPr>
          </a:p>
        </p:txBody>
      </p:sp>
      <p:sp>
        <p:nvSpPr>
          <p:cNvPr id="2" name="Right Arrow 1"/>
          <p:cNvSpPr/>
          <p:nvPr/>
        </p:nvSpPr>
        <p:spPr>
          <a:xfrm>
            <a:off x="5029200" y="1664560"/>
            <a:ext cx="1143000" cy="561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5029200" y="2836135"/>
            <a:ext cx="1143000" cy="561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5257800" y="3588611"/>
            <a:ext cx="685800" cy="476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6802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US" dirty="0" err="1">
                <a:solidFill>
                  <a:srgbClr val="626964"/>
                </a:solidFill>
              </a:rPr>
              <a:t>Pengeculian</a:t>
            </a:r>
            <a:r>
              <a:rPr lang="en-US" dirty="0">
                <a:solidFill>
                  <a:srgbClr val="626964"/>
                </a:solidFill>
              </a:rPr>
              <a:t> </a:t>
            </a:r>
            <a:r>
              <a:rPr lang="en-US" dirty="0" err="1">
                <a:solidFill>
                  <a:srgbClr val="626964"/>
                </a:solidFill>
              </a:rPr>
              <a:t>Konsolidasi</a:t>
            </a:r>
            <a:endParaRPr lang="en-US" dirty="0">
              <a:solidFill>
                <a:srgbClr val="626964"/>
              </a:solidFill>
            </a:endParaRPr>
          </a:p>
        </p:txBody>
      </p:sp>
      <p:sp>
        <p:nvSpPr>
          <p:cNvPr id="41987" name="Rectangle 3"/>
          <p:cNvSpPr>
            <a:spLocks noGrp="1" noChangeArrowheads="1"/>
          </p:cNvSpPr>
          <p:nvPr>
            <p:ph sz="quarter" idx="10"/>
          </p:nvPr>
        </p:nvSpPr>
        <p:spPr>
          <a:xfrm>
            <a:off x="1251125" y="1537517"/>
            <a:ext cx="9645473" cy="2348683"/>
          </a:xfrm>
          <a:noFill/>
          <a:ln>
            <a:noFill/>
          </a:ln>
          <a:effectLst/>
        </p:spPr>
        <p:style>
          <a:lnRef idx="1">
            <a:schemeClr val="accent2"/>
          </a:lnRef>
          <a:fillRef idx="2">
            <a:schemeClr val="accent2"/>
          </a:fillRef>
          <a:effectRef idx="1">
            <a:schemeClr val="accent2"/>
          </a:effectRef>
          <a:fontRef idx="minor">
            <a:schemeClr val="dk1"/>
          </a:fontRef>
        </p:style>
        <p:txBody>
          <a:bodyPr/>
          <a:lstStyle/>
          <a:p>
            <a:r>
              <a:rPr lang="en-US" b="1" i="1" dirty="0" err="1"/>
              <a:t>Entitas</a:t>
            </a:r>
            <a:r>
              <a:rPr lang="en-US" b="1" i="1" dirty="0"/>
              <a:t> </a:t>
            </a:r>
            <a:r>
              <a:rPr lang="en-US" b="1" i="1" dirty="0" err="1"/>
              <a:t>investasi</a:t>
            </a:r>
            <a:r>
              <a:rPr lang="en-US" b="1" i="1" dirty="0"/>
              <a:t> </a:t>
            </a:r>
            <a:r>
              <a:rPr lang="en-US" b="1" dirty="0" err="1"/>
              <a:t>dikecualikan</a:t>
            </a:r>
            <a:r>
              <a:rPr lang="en-US" b="1" dirty="0"/>
              <a:t> </a:t>
            </a:r>
            <a:r>
              <a:rPr lang="en-US" b="1" dirty="0" err="1"/>
              <a:t>dari</a:t>
            </a:r>
            <a:r>
              <a:rPr lang="en-US" b="1" dirty="0"/>
              <a:t> </a:t>
            </a:r>
            <a:r>
              <a:rPr lang="en-US" b="1" dirty="0" err="1"/>
              <a:t>konsolidasi</a:t>
            </a:r>
            <a:endParaRPr lang="en-US" b="1" i="1" dirty="0"/>
          </a:p>
          <a:p>
            <a:r>
              <a:rPr lang="id-ID" b="1" i="1" dirty="0"/>
              <a:t>Entitas investasi </a:t>
            </a:r>
            <a:r>
              <a:rPr lang="id-ID" dirty="0"/>
              <a:t>adalah entitas yang:</a:t>
            </a:r>
          </a:p>
          <a:p>
            <a:pPr marL="817563" indent="-457200">
              <a:buFont typeface="+mj-lt"/>
              <a:buAutoNum type="alphaLcParenR"/>
            </a:pPr>
            <a:r>
              <a:rPr lang="id-ID" dirty="0"/>
              <a:t>memperoleh dana dengan tujuan jasa manajemen investasi;</a:t>
            </a:r>
          </a:p>
          <a:p>
            <a:pPr marL="817563" indent="-457200">
              <a:buFont typeface="+mj-lt"/>
              <a:buAutoNum type="alphaLcParenR"/>
            </a:pPr>
            <a:r>
              <a:rPr lang="id-ID" dirty="0"/>
              <a:t>tujuan bisnisnya </a:t>
            </a:r>
            <a:r>
              <a:rPr lang="fi-FI" dirty="0"/>
              <a:t>untuk menginvestasikan dana yang semata-mata untuk</a:t>
            </a:r>
            <a:r>
              <a:rPr lang="id-ID" dirty="0"/>
              <a:t> memperoleh imbal hasil dari kenaikan nilai modal, penghasilan investasi, atau keduanya; dan </a:t>
            </a:r>
          </a:p>
          <a:p>
            <a:pPr marL="817563" indent="-457200">
              <a:buFont typeface="+mj-lt"/>
              <a:buAutoNum type="alphaLcParenR"/>
            </a:pPr>
            <a:r>
              <a:rPr lang="id-ID" dirty="0"/>
              <a:t>mengukur dan mengevaluasi pada nilai wajar.</a:t>
            </a:r>
            <a:endParaRPr lang="id-ID" dirty="0">
              <a:solidFill>
                <a:schemeClr val="tx2"/>
              </a:solidFill>
              <a:sym typeface="Wingdings" pitchFamily="2" charset="2"/>
            </a:endParaRPr>
          </a:p>
        </p:txBody>
      </p:sp>
      <p:sp>
        <p:nvSpPr>
          <p:cNvPr id="4" name="Rectangle 3"/>
          <p:cNvSpPr txBox="1">
            <a:spLocks noChangeArrowheads="1"/>
          </p:cNvSpPr>
          <p:nvPr/>
        </p:nvSpPr>
        <p:spPr>
          <a:xfrm>
            <a:off x="1251125" y="4086226"/>
            <a:ext cx="10331275" cy="2162175"/>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r>
              <a:rPr lang="en-US" sz="2000" b="1" dirty="0" err="1"/>
              <a:t>Karakteristik</a:t>
            </a:r>
            <a:r>
              <a:rPr lang="en-US" sz="2000" b="1" dirty="0"/>
              <a:t> </a:t>
            </a:r>
            <a:r>
              <a:rPr lang="en-US" sz="2000" b="1" dirty="0" err="1"/>
              <a:t>khusus</a:t>
            </a:r>
            <a:r>
              <a:rPr lang="en-US" sz="2000" b="1" dirty="0"/>
              <a:t> </a:t>
            </a:r>
            <a:r>
              <a:rPr lang="en-US" sz="2000" dirty="0" err="1"/>
              <a:t>entitas</a:t>
            </a:r>
            <a:r>
              <a:rPr lang="en-US" sz="2000" dirty="0"/>
              <a:t> yang </a:t>
            </a:r>
            <a:r>
              <a:rPr lang="en-US" sz="2000" dirty="0" err="1"/>
              <a:t>harus</a:t>
            </a:r>
            <a:r>
              <a:rPr lang="en-US" sz="2000" dirty="0"/>
              <a:t> </a:t>
            </a:r>
            <a:r>
              <a:rPr lang="en-US" sz="2000" dirty="0" err="1"/>
              <a:t>dipertimbangkan</a:t>
            </a:r>
            <a:r>
              <a:rPr lang="en-US" sz="2000" dirty="0"/>
              <a:t> </a:t>
            </a:r>
            <a:r>
              <a:rPr lang="en-US" sz="2000" dirty="0" err="1"/>
              <a:t>entitas</a:t>
            </a:r>
            <a:r>
              <a:rPr lang="en-US" sz="2000" dirty="0"/>
              <a:t> </a:t>
            </a:r>
            <a:r>
              <a:rPr lang="en-US" sz="2000" dirty="0" err="1"/>
              <a:t>dalam</a:t>
            </a:r>
            <a:r>
              <a:rPr lang="en-US" sz="2000" dirty="0"/>
              <a:t> </a:t>
            </a:r>
            <a:r>
              <a:rPr lang="en-US" sz="2000" dirty="0" err="1"/>
              <a:t>menaksir</a:t>
            </a:r>
            <a:r>
              <a:rPr lang="en-US" sz="2000" dirty="0"/>
              <a:t> </a:t>
            </a:r>
            <a:r>
              <a:rPr lang="en-US" sz="2000" dirty="0" err="1"/>
              <a:t>apakah</a:t>
            </a:r>
            <a:endParaRPr lang="en-US" sz="2000" dirty="0"/>
          </a:p>
          <a:p>
            <a:pPr marL="0" indent="0">
              <a:buNone/>
            </a:pPr>
            <a:r>
              <a:rPr lang="en-US" sz="2000" dirty="0" err="1"/>
              <a:t>dirinya</a:t>
            </a:r>
            <a:r>
              <a:rPr lang="en-US" sz="2000" dirty="0"/>
              <a:t> </a:t>
            </a:r>
            <a:r>
              <a:rPr lang="en-US" sz="2000" dirty="0" err="1"/>
              <a:t>merupakan</a:t>
            </a:r>
            <a:r>
              <a:rPr lang="en-US" sz="2000" dirty="0"/>
              <a:t> </a:t>
            </a:r>
            <a:r>
              <a:rPr lang="en-US" sz="2000" dirty="0" err="1"/>
              <a:t>entitas</a:t>
            </a:r>
            <a:r>
              <a:rPr lang="en-US" sz="2000" dirty="0"/>
              <a:t> </a:t>
            </a:r>
            <a:r>
              <a:rPr lang="en-US" sz="2000" dirty="0" err="1"/>
              <a:t>investasi</a:t>
            </a:r>
            <a:r>
              <a:rPr lang="en-US" sz="2000" dirty="0"/>
              <a:t> </a:t>
            </a:r>
            <a:r>
              <a:rPr lang="en-US" sz="2000" dirty="0" err="1"/>
              <a:t>atau</a:t>
            </a:r>
            <a:r>
              <a:rPr lang="en-US" sz="2000" dirty="0"/>
              <a:t> </a:t>
            </a:r>
            <a:r>
              <a:rPr lang="en-US" sz="2000" dirty="0" err="1"/>
              <a:t>bukan</a:t>
            </a:r>
            <a:r>
              <a:rPr lang="en-US" sz="2000" dirty="0"/>
              <a:t>, </a:t>
            </a:r>
            <a:r>
              <a:rPr lang="en-US" sz="2000" dirty="0" err="1"/>
              <a:t>yaitu</a:t>
            </a:r>
            <a:r>
              <a:rPr lang="en-US" sz="2000" dirty="0"/>
              <a:t>:</a:t>
            </a:r>
          </a:p>
          <a:p>
            <a:pPr marL="457200" indent="-457200">
              <a:buFont typeface="+mj-lt"/>
              <a:buAutoNum type="alphaLcParenR"/>
            </a:pPr>
            <a:r>
              <a:rPr lang="en-US" sz="2000" dirty="0" err="1"/>
              <a:t>Memiliki</a:t>
            </a:r>
            <a:r>
              <a:rPr lang="en-US" sz="2000" dirty="0"/>
              <a:t> </a:t>
            </a:r>
            <a:r>
              <a:rPr lang="en-US" sz="2000" dirty="0" err="1"/>
              <a:t>lebih</a:t>
            </a:r>
            <a:r>
              <a:rPr lang="en-US" sz="2000" dirty="0"/>
              <a:t> </a:t>
            </a:r>
            <a:r>
              <a:rPr lang="en-US" sz="2000" dirty="0" err="1"/>
              <a:t>dari</a:t>
            </a:r>
            <a:r>
              <a:rPr lang="en-US" sz="2000" dirty="0"/>
              <a:t> </a:t>
            </a:r>
            <a:r>
              <a:rPr lang="en-US" sz="2000" dirty="0" err="1"/>
              <a:t>satu</a:t>
            </a:r>
            <a:r>
              <a:rPr lang="en-US" sz="2000" dirty="0"/>
              <a:t> </a:t>
            </a:r>
            <a:r>
              <a:rPr lang="en-US" sz="2000" dirty="0" err="1"/>
              <a:t>investasi</a:t>
            </a:r>
            <a:r>
              <a:rPr lang="en-US" sz="2000" dirty="0"/>
              <a:t>;</a:t>
            </a:r>
          </a:p>
          <a:p>
            <a:pPr marL="457200" indent="-457200">
              <a:buFont typeface="+mj-lt"/>
              <a:buAutoNum type="alphaLcParenR"/>
            </a:pPr>
            <a:r>
              <a:rPr lang="it-IT" sz="2000" dirty="0"/>
              <a:t>Memiliki lebih dari satu investor ;</a:t>
            </a:r>
          </a:p>
          <a:p>
            <a:pPr marL="457200" indent="-457200">
              <a:buFont typeface="+mj-lt"/>
              <a:buAutoNum type="alphaLcParenR"/>
            </a:pPr>
            <a:r>
              <a:rPr lang="en-US" sz="2000" dirty="0" err="1"/>
              <a:t>Memiliki</a:t>
            </a:r>
            <a:r>
              <a:rPr lang="en-US" sz="2000" dirty="0"/>
              <a:t> investor yang </a:t>
            </a:r>
            <a:r>
              <a:rPr lang="en-US" sz="2000" dirty="0" err="1"/>
              <a:t>bukan</a:t>
            </a:r>
            <a:r>
              <a:rPr lang="en-US" sz="2000" dirty="0"/>
              <a:t> </a:t>
            </a:r>
            <a:r>
              <a:rPr lang="en-US" sz="2000" dirty="0" err="1"/>
              <a:t>merupakan</a:t>
            </a:r>
            <a:r>
              <a:rPr lang="en-US" sz="2000" dirty="0"/>
              <a:t> </a:t>
            </a:r>
            <a:r>
              <a:rPr lang="en-US" sz="2000" dirty="0" err="1"/>
              <a:t>pihak-pihak</a:t>
            </a:r>
            <a:r>
              <a:rPr lang="en-US" sz="2000" dirty="0"/>
              <a:t> </a:t>
            </a:r>
            <a:r>
              <a:rPr lang="en-US" sz="2000" dirty="0" err="1"/>
              <a:t>berelasi</a:t>
            </a:r>
            <a:r>
              <a:rPr lang="en-US" sz="2000" dirty="0"/>
              <a:t> </a:t>
            </a:r>
            <a:r>
              <a:rPr lang="en-US" sz="2000" dirty="0" err="1"/>
              <a:t>dari</a:t>
            </a:r>
            <a:r>
              <a:rPr lang="en-US" sz="2000" dirty="0"/>
              <a:t> </a:t>
            </a:r>
            <a:r>
              <a:rPr lang="en-US" sz="2000" dirty="0" err="1"/>
              <a:t>entitas</a:t>
            </a:r>
            <a:r>
              <a:rPr lang="en-US" sz="2000" dirty="0"/>
              <a:t>; </a:t>
            </a:r>
            <a:r>
              <a:rPr lang="en-US" sz="2000" dirty="0" err="1"/>
              <a:t>dan</a:t>
            </a:r>
            <a:endParaRPr lang="en-US" sz="2000" dirty="0"/>
          </a:p>
          <a:p>
            <a:pPr marL="457200" indent="-457200">
              <a:buFont typeface="+mj-lt"/>
              <a:buAutoNum type="alphaLcParenR"/>
            </a:pPr>
            <a:r>
              <a:rPr lang="sv-SE" sz="2000" dirty="0"/>
              <a:t>Memiliki bagian kepemilikan dalam bentuk ekuitas atau kepentingan serupa.</a:t>
            </a:r>
            <a:endParaRPr lang="id-ID" sz="2000" dirty="0">
              <a:solidFill>
                <a:schemeClr val="tx2"/>
              </a:solidFill>
              <a:sym typeface="Wingdings" pitchFamily="2" charset="2"/>
            </a:endParaRPr>
          </a:p>
        </p:txBody>
      </p:sp>
    </p:spTree>
    <p:extLst>
      <p:ext uri="{BB962C8B-B14F-4D97-AF65-F5344CB8AC3E}">
        <p14:creationId xmlns:p14="http://schemas.microsoft.com/office/powerpoint/2010/main" val="22684318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Autofit/>
          </a:bodyPr>
          <a:lstStyle/>
          <a:p>
            <a:pPr eaLnBrk="1" hangingPunct="1"/>
            <a:r>
              <a:rPr lang="id-ID" dirty="0">
                <a:solidFill>
                  <a:srgbClr val="626964"/>
                </a:solidFill>
              </a:rPr>
              <a:t>Pengungkapan – LK Konsolidasian 1</a:t>
            </a:r>
            <a:endParaRPr lang="en-US" dirty="0">
              <a:solidFill>
                <a:srgbClr val="626964"/>
              </a:solidFill>
            </a:endParaRPr>
          </a:p>
        </p:txBody>
      </p:sp>
      <p:sp>
        <p:nvSpPr>
          <p:cNvPr id="46083" name="Rectangle 3"/>
          <p:cNvSpPr>
            <a:spLocks noGrp="1" noChangeArrowheads="1"/>
          </p:cNvSpPr>
          <p:nvPr>
            <p:ph sz="quarter" idx="10"/>
          </p:nvPr>
        </p:nvSpPr>
        <p:spPr>
          <a:xfrm>
            <a:off x="4800601" y="1659666"/>
            <a:ext cx="6519466" cy="4736434"/>
          </a:xfrm>
        </p:spPr>
        <p:txBody>
          <a:bodyPr/>
          <a:lstStyle/>
          <a:p>
            <a:pPr eaLnBrk="1" hangingPunct="1"/>
            <a:r>
              <a:rPr lang="id-ID" sz="2400" dirty="0"/>
              <a:t>Sifat hubungan antara entitas induk dan suatu entitas anak lebih dari setengah kekuasaan</a:t>
            </a:r>
          </a:p>
          <a:p>
            <a:pPr eaLnBrk="1" hangingPunct="1"/>
            <a:r>
              <a:rPr lang="id-ID" sz="2400" dirty="0"/>
              <a:t>Alasan mengapa kepemilikan (setengah </a:t>
            </a:r>
            <a:r>
              <a:rPr lang="fi-FI" sz="2400" dirty="0" err="1"/>
              <a:t>kekuasaan</a:t>
            </a:r>
            <a:r>
              <a:rPr lang="fi-FI" sz="2400" dirty="0"/>
              <a:t> </a:t>
            </a:r>
            <a:r>
              <a:rPr lang="fi-FI" sz="2400" dirty="0" err="1"/>
              <a:t>suara</a:t>
            </a:r>
            <a:r>
              <a:rPr lang="fi-FI" sz="2400" dirty="0"/>
              <a:t> </a:t>
            </a:r>
            <a:r>
              <a:rPr lang="id-ID" sz="2400" dirty="0"/>
              <a:t>tidak diikuti dengan pengendalian;</a:t>
            </a:r>
          </a:p>
          <a:p>
            <a:pPr eaLnBrk="1" hangingPunct="1"/>
            <a:r>
              <a:rPr lang="id-ID" sz="2400" dirty="0"/>
              <a:t>Akhir periode pelaporan dari laporan keuangan entitas anak jika LK memiliki tanggal / periode  berbeda.</a:t>
            </a:r>
          </a:p>
          <a:p>
            <a:pPr eaLnBrk="1" hangingPunct="1"/>
            <a:r>
              <a:rPr lang="id-ID" sz="2400" dirty="0"/>
              <a:t>Sifat dan luas setiap restriksi signifikan dalam kemampuan entitas anak untuk mentransfer dana ke entitas induk</a:t>
            </a:r>
          </a:p>
        </p:txBody>
      </p:sp>
    </p:spTree>
    <p:extLst>
      <p:ext uri="{BB962C8B-B14F-4D97-AF65-F5344CB8AC3E}">
        <p14:creationId xmlns:p14="http://schemas.microsoft.com/office/powerpoint/2010/main" val="41544758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678880"/>
            <a:ext cx="8300200" cy="768000"/>
          </a:xfrm>
        </p:spPr>
        <p:txBody>
          <a:bodyPr>
            <a:noAutofit/>
          </a:bodyPr>
          <a:lstStyle/>
          <a:p>
            <a:pPr algn="l" eaLnBrk="1" hangingPunct="1"/>
            <a:r>
              <a:rPr lang="id-ID" dirty="0">
                <a:solidFill>
                  <a:srgbClr val="626964"/>
                </a:solidFill>
              </a:rPr>
              <a:t>Pengungkapan – LK Konsolidasian 2</a:t>
            </a:r>
            <a:endParaRPr lang="en-US" dirty="0">
              <a:solidFill>
                <a:srgbClr val="626964"/>
              </a:solidFill>
            </a:endParaRPr>
          </a:p>
        </p:txBody>
      </p:sp>
      <p:sp>
        <p:nvSpPr>
          <p:cNvPr id="47107" name="Rectangle 3"/>
          <p:cNvSpPr>
            <a:spLocks noGrp="1" noChangeArrowheads="1"/>
          </p:cNvSpPr>
          <p:nvPr>
            <p:ph sz="quarter" idx="10"/>
          </p:nvPr>
        </p:nvSpPr>
        <p:spPr>
          <a:xfrm>
            <a:off x="1068767" y="1659666"/>
            <a:ext cx="6246433" cy="4736434"/>
          </a:xfrm>
        </p:spPr>
        <p:txBody>
          <a:bodyPr/>
          <a:lstStyle/>
          <a:p>
            <a:pPr eaLnBrk="1" hangingPunct="1"/>
            <a:r>
              <a:rPr lang="id-ID" sz="2100" dirty="0" err="1"/>
              <a:t>Rincian</a:t>
            </a:r>
            <a:r>
              <a:rPr lang="id-ID" sz="2100" dirty="0"/>
              <a:t> yang </a:t>
            </a:r>
            <a:r>
              <a:rPr lang="id-ID" sz="2100" dirty="0" err="1"/>
              <a:t>menunjukan</a:t>
            </a:r>
            <a:r>
              <a:rPr lang="id-ID" sz="2100" dirty="0"/>
              <a:t> dampak setiap </a:t>
            </a:r>
            <a:r>
              <a:rPr lang="fi-FI" sz="2100" dirty="0" err="1"/>
              <a:t>perubahan</a:t>
            </a:r>
            <a:r>
              <a:rPr lang="fi-FI" sz="2100" dirty="0"/>
              <a:t> </a:t>
            </a:r>
            <a:r>
              <a:rPr lang="fi-FI" sz="2100" dirty="0" err="1"/>
              <a:t>bagian</a:t>
            </a:r>
            <a:r>
              <a:rPr lang="fi-FI" sz="2100" dirty="0"/>
              <a:t> </a:t>
            </a:r>
            <a:r>
              <a:rPr lang="fi-FI" sz="2100" dirty="0" err="1"/>
              <a:t>kepemilikan</a:t>
            </a:r>
            <a:r>
              <a:rPr lang="fi-FI" sz="2100" dirty="0"/>
              <a:t> </a:t>
            </a:r>
            <a:r>
              <a:rPr lang="fi-FI" sz="2100" dirty="0" err="1"/>
              <a:t>entitas</a:t>
            </a:r>
            <a:r>
              <a:rPr lang="fi-FI" sz="2100" dirty="0"/>
              <a:t> </a:t>
            </a:r>
            <a:r>
              <a:rPr lang="fi-FI" sz="2100" dirty="0" err="1"/>
              <a:t>induk</a:t>
            </a:r>
            <a:r>
              <a:rPr lang="fi-FI" sz="2100" dirty="0"/>
              <a:t> </a:t>
            </a:r>
            <a:r>
              <a:rPr lang="fi-FI" sz="2100" dirty="0" err="1"/>
              <a:t>pada</a:t>
            </a:r>
            <a:r>
              <a:rPr lang="fi-FI" sz="2100" dirty="0"/>
              <a:t> </a:t>
            </a:r>
            <a:r>
              <a:rPr lang="fi-FI" sz="2100" dirty="0" err="1"/>
              <a:t>entitas</a:t>
            </a:r>
            <a:r>
              <a:rPr lang="id-ID" sz="2100" dirty="0"/>
              <a:t> anak yang tidak mengakibatkan hilangnya pengendalian.</a:t>
            </a:r>
          </a:p>
          <a:p>
            <a:pPr eaLnBrk="1" hangingPunct="1"/>
            <a:r>
              <a:rPr lang="id-ID" sz="2100" dirty="0"/>
              <a:t>Pengendalian hilang, maka entitas </a:t>
            </a:r>
            <a:r>
              <a:rPr lang="sv-SE" sz="2100" dirty="0" err="1"/>
              <a:t>induk</a:t>
            </a:r>
            <a:r>
              <a:rPr lang="sv-SE" sz="2100" dirty="0"/>
              <a:t> </a:t>
            </a:r>
            <a:r>
              <a:rPr lang="sv-SE" sz="2100" dirty="0" err="1"/>
              <a:t>mengungkapkan</a:t>
            </a:r>
            <a:r>
              <a:rPr lang="sv-SE" sz="2100" dirty="0"/>
              <a:t> </a:t>
            </a:r>
            <a:r>
              <a:rPr lang="sv-SE" sz="2100" dirty="0" err="1"/>
              <a:t>keuntungan</a:t>
            </a:r>
            <a:r>
              <a:rPr lang="sv-SE" sz="2100" dirty="0"/>
              <a:t> </a:t>
            </a:r>
            <a:r>
              <a:rPr lang="sv-SE" sz="2100" dirty="0" err="1"/>
              <a:t>atau</a:t>
            </a:r>
            <a:r>
              <a:rPr lang="sv-SE" sz="2100" dirty="0"/>
              <a:t> </a:t>
            </a:r>
            <a:r>
              <a:rPr lang="sv-SE" sz="2100" dirty="0" err="1"/>
              <a:t>kerugian</a:t>
            </a:r>
            <a:r>
              <a:rPr lang="sv-SE" sz="2100" dirty="0"/>
              <a:t> (</a:t>
            </a:r>
            <a:r>
              <a:rPr lang="sv-SE" sz="2100" dirty="0" err="1"/>
              <a:t>jika</a:t>
            </a:r>
            <a:r>
              <a:rPr lang="id-ID" sz="2100" dirty="0"/>
              <a:t> ada) yang diakui sesuai dengan paragraf 31, dan: </a:t>
            </a:r>
          </a:p>
          <a:p>
            <a:pPr lvl="1" eaLnBrk="1" hangingPunct="1"/>
            <a:r>
              <a:rPr lang="sv-SE" sz="2100" dirty="0" err="1"/>
              <a:t>porsi</a:t>
            </a:r>
            <a:r>
              <a:rPr lang="sv-SE" sz="2100" dirty="0"/>
              <a:t> dari </a:t>
            </a:r>
            <a:r>
              <a:rPr lang="sv-SE" sz="2100" dirty="0" err="1"/>
              <a:t>keuntungan</a:t>
            </a:r>
            <a:r>
              <a:rPr lang="sv-SE" sz="2100" dirty="0"/>
              <a:t> </a:t>
            </a:r>
            <a:r>
              <a:rPr lang="sv-SE" sz="2100" dirty="0" err="1"/>
              <a:t>atau</a:t>
            </a:r>
            <a:r>
              <a:rPr lang="sv-SE" sz="2100" dirty="0"/>
              <a:t> </a:t>
            </a:r>
            <a:r>
              <a:rPr lang="sv-SE" sz="2100" dirty="0" err="1"/>
              <a:t>kerugian</a:t>
            </a:r>
            <a:r>
              <a:rPr lang="sv-SE" sz="2100" dirty="0"/>
              <a:t> yang </a:t>
            </a:r>
            <a:r>
              <a:rPr lang="sv-SE" sz="2100" dirty="0" err="1"/>
              <a:t>dapat</a:t>
            </a:r>
            <a:r>
              <a:rPr lang="id-ID" sz="2100" dirty="0"/>
              <a:t> </a:t>
            </a:r>
            <a:r>
              <a:rPr lang="id-ID" sz="2100" dirty="0" err="1"/>
              <a:t>diatribusikan</a:t>
            </a:r>
            <a:r>
              <a:rPr lang="id-ID" sz="2100" dirty="0"/>
              <a:t> pada pengakuan sisa investasi pada entitas anak terdahulu dengan nilai wajar </a:t>
            </a:r>
          </a:p>
          <a:p>
            <a:pPr lvl="1" eaLnBrk="1" hangingPunct="1"/>
            <a:r>
              <a:rPr lang="id-ID" sz="2100" dirty="0"/>
              <a:t>pos keuntungan atau kerugian yang diakui </a:t>
            </a:r>
            <a:r>
              <a:rPr lang="sv-SE" sz="2100" dirty="0" err="1"/>
              <a:t>dalam</a:t>
            </a:r>
            <a:r>
              <a:rPr lang="sv-SE" sz="2100" dirty="0"/>
              <a:t> </a:t>
            </a:r>
            <a:r>
              <a:rPr lang="sv-SE" sz="2100" dirty="0" err="1"/>
              <a:t>laporan</a:t>
            </a:r>
            <a:r>
              <a:rPr lang="sv-SE" sz="2100" dirty="0"/>
              <a:t> </a:t>
            </a:r>
            <a:r>
              <a:rPr lang="sv-SE" sz="2100" dirty="0" err="1"/>
              <a:t>laba</a:t>
            </a:r>
            <a:r>
              <a:rPr lang="sv-SE" sz="2100" dirty="0"/>
              <a:t> </a:t>
            </a:r>
            <a:r>
              <a:rPr lang="sv-SE" sz="2100" dirty="0" err="1"/>
              <a:t>rugi</a:t>
            </a:r>
            <a:r>
              <a:rPr lang="sv-SE" sz="2100" dirty="0"/>
              <a:t> </a:t>
            </a:r>
            <a:r>
              <a:rPr lang="sv-SE" sz="2100" dirty="0" err="1"/>
              <a:t>komprehensif</a:t>
            </a:r>
            <a:r>
              <a:rPr lang="id-ID" sz="2100" dirty="0"/>
              <a:t> jika </a:t>
            </a:r>
            <a:r>
              <a:rPr lang="id-ID" sz="2100" dirty="0" err="1"/>
              <a:t>tdk</a:t>
            </a:r>
            <a:r>
              <a:rPr lang="id-ID" sz="2100" dirty="0"/>
              <a:t> disajikan terpisah.</a:t>
            </a:r>
          </a:p>
        </p:txBody>
      </p:sp>
    </p:spTree>
    <p:extLst>
      <p:ext uri="{BB962C8B-B14F-4D97-AF65-F5344CB8AC3E}">
        <p14:creationId xmlns:p14="http://schemas.microsoft.com/office/powerpoint/2010/main" val="24014016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pPr eaLnBrk="1" hangingPunct="1"/>
            <a:r>
              <a:rPr lang="id-ID" dirty="0">
                <a:solidFill>
                  <a:srgbClr val="626964"/>
                </a:solidFill>
              </a:rPr>
              <a:t>Ketentuan Transisi</a:t>
            </a:r>
            <a:endParaRPr lang="en-US" dirty="0">
              <a:solidFill>
                <a:srgbClr val="626964"/>
              </a:solidFill>
            </a:endParaRPr>
          </a:p>
        </p:txBody>
      </p:sp>
      <p:sp>
        <p:nvSpPr>
          <p:cNvPr id="3" name="Content Placeholder 2">
            <a:extLst>
              <a:ext uri="{FF2B5EF4-FFF2-40B4-BE49-F238E27FC236}">
                <a16:creationId xmlns:a16="http://schemas.microsoft.com/office/drawing/2014/main" id="{DA4D8F81-EE2B-C44B-B76F-E625D5BA1B47}"/>
              </a:ext>
            </a:extLst>
          </p:cNvPr>
          <p:cNvSpPr>
            <a:spLocks noGrp="1"/>
          </p:cNvSpPr>
          <p:nvPr>
            <p:ph sz="quarter" idx="10"/>
          </p:nvPr>
        </p:nvSpPr>
        <p:spPr>
          <a:xfrm>
            <a:off x="1068767" y="1905000"/>
            <a:ext cx="5865433" cy="4736434"/>
          </a:xfrm>
        </p:spPr>
        <p:txBody>
          <a:bodyPr/>
          <a:lstStyle/>
          <a:p>
            <a:r>
              <a:rPr lang="id-ID" sz="2400" dirty="0"/>
              <a:t>Tanggal efektif 1 Januari 2015.</a:t>
            </a:r>
          </a:p>
          <a:p>
            <a:r>
              <a:rPr lang="id-ID" sz="2400" dirty="0"/>
              <a:t>Ketentuan transisi</a:t>
            </a:r>
          </a:p>
          <a:p>
            <a:pPr lvl="1"/>
            <a:r>
              <a:rPr lang="id-ID" sz="2400" dirty="0"/>
              <a:t>Menerapkan pernyataan ini secara retrospektif sesuai PSAK 2</a:t>
            </a:r>
            <a:r>
              <a:rPr lang="en-US" sz="2400" dirty="0"/>
              <a:t>08</a:t>
            </a:r>
            <a:endParaRPr lang="id-ID" sz="2400" dirty="0"/>
          </a:p>
          <a:p>
            <a:pPr lvl="1"/>
            <a:r>
              <a:rPr lang="id-ID" sz="2400" dirty="0"/>
              <a:t>Referensi untuk “Periode Terdekat Sebelumnya””</a:t>
            </a:r>
          </a:p>
          <a:p>
            <a:r>
              <a:rPr lang="id-ID" sz="2400" dirty="0"/>
              <a:t>PSAK 110 menggantikan PSAK </a:t>
            </a:r>
            <a:r>
              <a:rPr lang="en-US" sz="2400" dirty="0"/>
              <a:t>227</a:t>
            </a:r>
            <a:endParaRPr lang="id-ID" sz="2400" dirty="0"/>
          </a:p>
          <a:p>
            <a:pPr lvl="1"/>
            <a:endParaRPr lang="id-ID" sz="2400" dirty="0"/>
          </a:p>
          <a:p>
            <a:endParaRPr lang="en-US" dirty="0"/>
          </a:p>
        </p:txBody>
      </p:sp>
    </p:spTree>
    <p:extLst>
      <p:ext uri="{BB962C8B-B14F-4D97-AF65-F5344CB8AC3E}">
        <p14:creationId xmlns:p14="http://schemas.microsoft.com/office/powerpoint/2010/main" val="29933824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964100" y="838200"/>
            <a:ext cx="6479100" cy="768000"/>
          </a:xfrm>
        </p:spPr>
        <p:txBody>
          <a:bodyPr>
            <a:noAutofit/>
          </a:bodyPr>
          <a:lstStyle/>
          <a:p>
            <a:pPr eaLnBrk="1" hangingPunct="1"/>
            <a:r>
              <a:rPr lang="id-ID" dirty="0">
                <a:solidFill>
                  <a:srgbClr val="626964"/>
                </a:solidFill>
              </a:rPr>
              <a:t>Ketentuan Transisi</a:t>
            </a:r>
            <a:endParaRPr lang="en-US" dirty="0">
              <a:solidFill>
                <a:srgbClr val="626964"/>
              </a:solidFill>
            </a:endParaRPr>
          </a:p>
        </p:txBody>
      </p:sp>
      <p:sp>
        <p:nvSpPr>
          <p:cNvPr id="52227" name="Rectangle 3"/>
          <p:cNvSpPr>
            <a:spLocks noGrp="1" noChangeArrowheads="1"/>
          </p:cNvSpPr>
          <p:nvPr>
            <p:ph sz="quarter" idx="10"/>
          </p:nvPr>
        </p:nvSpPr>
        <p:spPr>
          <a:xfrm>
            <a:off x="1068767" y="1981200"/>
            <a:ext cx="5103433" cy="4643500"/>
          </a:xfrm>
        </p:spPr>
        <p:txBody>
          <a:bodyPr/>
          <a:lstStyle/>
          <a:p>
            <a:pPr eaLnBrk="1" hangingPunct="1"/>
            <a:r>
              <a:rPr lang="en-US" sz="2100" dirty="0" err="1"/>
              <a:t>Jika</a:t>
            </a:r>
            <a:r>
              <a:rPr lang="en-US" sz="2100" dirty="0"/>
              <a:t> </a:t>
            </a:r>
            <a:r>
              <a:rPr lang="en-US" sz="2100" dirty="0" err="1"/>
              <a:t>tidak</a:t>
            </a:r>
            <a:r>
              <a:rPr lang="en-US" sz="2100" dirty="0"/>
              <a:t> </a:t>
            </a:r>
            <a:r>
              <a:rPr lang="en-US" sz="2100" dirty="0" err="1"/>
              <a:t>terjadi</a:t>
            </a:r>
            <a:r>
              <a:rPr lang="en-US" sz="2100" dirty="0"/>
              <a:t> </a:t>
            </a:r>
            <a:r>
              <a:rPr lang="en-US" sz="2100" dirty="0" err="1"/>
              <a:t>perubahan</a:t>
            </a:r>
            <a:r>
              <a:rPr lang="en-US" sz="2100" dirty="0"/>
              <a:t> status </a:t>
            </a:r>
            <a:r>
              <a:rPr lang="en-US" sz="2100" dirty="0" err="1"/>
              <a:t>konsolidasi</a:t>
            </a:r>
            <a:r>
              <a:rPr lang="en-US" sz="2100" dirty="0"/>
              <a:t> </a:t>
            </a:r>
            <a:r>
              <a:rPr lang="en-US" sz="2100" dirty="0">
                <a:sym typeface="Wingdings" panose="05000000000000000000" pitchFamily="2" charset="2"/>
              </a:rPr>
              <a:t> </a:t>
            </a:r>
            <a:r>
              <a:rPr lang="en-US" sz="2100" dirty="0" err="1">
                <a:sym typeface="Wingdings" panose="05000000000000000000" pitchFamily="2" charset="2"/>
              </a:rPr>
              <a:t>tidak</a:t>
            </a:r>
            <a:r>
              <a:rPr lang="en-US" sz="2100" dirty="0">
                <a:sym typeface="Wingdings" panose="05000000000000000000" pitchFamily="2" charset="2"/>
              </a:rPr>
              <a:t> </a:t>
            </a:r>
            <a:r>
              <a:rPr lang="en-US" sz="2100" dirty="0" err="1">
                <a:sym typeface="Wingdings" panose="05000000000000000000" pitchFamily="2" charset="2"/>
              </a:rPr>
              <a:t>ada</a:t>
            </a:r>
            <a:r>
              <a:rPr lang="en-US" sz="2100" dirty="0">
                <a:sym typeface="Wingdings" panose="05000000000000000000" pitchFamily="2" charset="2"/>
              </a:rPr>
              <a:t> </a:t>
            </a:r>
            <a:r>
              <a:rPr lang="en-US" sz="2100" dirty="0" err="1">
                <a:sym typeface="Wingdings" panose="05000000000000000000" pitchFamily="2" charset="2"/>
              </a:rPr>
              <a:t>penyesuaian</a:t>
            </a:r>
            <a:r>
              <a:rPr lang="en-US" sz="2100" dirty="0">
                <a:sym typeface="Wingdings" panose="05000000000000000000" pitchFamily="2" charset="2"/>
              </a:rPr>
              <a:t>.</a:t>
            </a:r>
          </a:p>
          <a:p>
            <a:pPr eaLnBrk="1" hangingPunct="1"/>
            <a:r>
              <a:rPr lang="en-US" sz="2100" dirty="0" err="1">
                <a:sym typeface="Wingdings" panose="05000000000000000000" pitchFamily="2" charset="2"/>
              </a:rPr>
              <a:t>Terjadi</a:t>
            </a:r>
            <a:r>
              <a:rPr lang="en-US" sz="2100" dirty="0">
                <a:sym typeface="Wingdings" panose="05000000000000000000" pitchFamily="2" charset="2"/>
              </a:rPr>
              <a:t> </a:t>
            </a:r>
            <a:r>
              <a:rPr lang="en-US" sz="2100" dirty="0" err="1">
                <a:sym typeface="Wingdings" panose="05000000000000000000" pitchFamily="2" charset="2"/>
              </a:rPr>
              <a:t>perubahan</a:t>
            </a:r>
            <a:r>
              <a:rPr lang="en-US" sz="2100" dirty="0">
                <a:sym typeface="Wingdings" panose="05000000000000000000" pitchFamily="2" charset="2"/>
              </a:rPr>
              <a:t> status </a:t>
            </a:r>
            <a:r>
              <a:rPr lang="en-US" sz="2100" dirty="0" err="1">
                <a:sym typeface="Wingdings" panose="05000000000000000000" pitchFamily="2" charset="2"/>
              </a:rPr>
              <a:t>konsolidasi</a:t>
            </a:r>
            <a:r>
              <a:rPr lang="en-US" sz="2100" dirty="0">
                <a:sym typeface="Wingdings" panose="05000000000000000000" pitchFamily="2" charset="2"/>
              </a:rPr>
              <a:t>  TIDAK DIKONSOLIDASI  </a:t>
            </a:r>
            <a:r>
              <a:rPr lang="en-US" sz="2100" dirty="0" err="1">
                <a:sym typeface="Wingdings" panose="05000000000000000000" pitchFamily="2" charset="2"/>
              </a:rPr>
              <a:t>retrospektif</a:t>
            </a:r>
            <a:endParaRPr lang="en-US" sz="2100" dirty="0">
              <a:sym typeface="Wingdings" panose="05000000000000000000" pitchFamily="2" charset="2"/>
            </a:endParaRPr>
          </a:p>
          <a:p>
            <a:r>
              <a:rPr lang="en-US" sz="2100" dirty="0" err="1">
                <a:sym typeface="Wingdings" panose="05000000000000000000" pitchFamily="2" charset="2"/>
              </a:rPr>
              <a:t>Terjadi</a:t>
            </a:r>
            <a:r>
              <a:rPr lang="en-US" sz="2100" dirty="0">
                <a:sym typeface="Wingdings" panose="05000000000000000000" pitchFamily="2" charset="2"/>
              </a:rPr>
              <a:t> </a:t>
            </a:r>
            <a:r>
              <a:rPr lang="en-US" sz="2100" dirty="0" err="1">
                <a:sym typeface="Wingdings" panose="05000000000000000000" pitchFamily="2" charset="2"/>
              </a:rPr>
              <a:t>perubahan</a:t>
            </a:r>
            <a:r>
              <a:rPr lang="en-US" sz="2100" dirty="0">
                <a:sym typeface="Wingdings" panose="05000000000000000000" pitchFamily="2" charset="2"/>
              </a:rPr>
              <a:t> status </a:t>
            </a:r>
            <a:r>
              <a:rPr lang="en-US" sz="2100" dirty="0" err="1">
                <a:sym typeface="Wingdings" panose="05000000000000000000" pitchFamily="2" charset="2"/>
              </a:rPr>
              <a:t>konsolidasi</a:t>
            </a:r>
            <a:r>
              <a:rPr lang="en-US" sz="2100" dirty="0">
                <a:sym typeface="Wingdings" panose="05000000000000000000" pitchFamily="2" charset="2"/>
              </a:rPr>
              <a:t>  DIKONSOLIDASI  </a:t>
            </a:r>
            <a:r>
              <a:rPr lang="en-US" sz="2100" dirty="0" err="1">
                <a:sym typeface="Wingdings" panose="05000000000000000000" pitchFamily="2" charset="2"/>
              </a:rPr>
              <a:t>Konsolidasi</a:t>
            </a:r>
            <a:r>
              <a:rPr lang="en-US" sz="2100" dirty="0">
                <a:sym typeface="Wingdings" panose="05000000000000000000" pitchFamily="2" charset="2"/>
              </a:rPr>
              <a:t> </a:t>
            </a:r>
            <a:r>
              <a:rPr lang="en-US" sz="2100" dirty="0" err="1">
                <a:sym typeface="Wingdings" panose="05000000000000000000" pitchFamily="2" charset="2"/>
              </a:rPr>
              <a:t>sejak</a:t>
            </a:r>
            <a:r>
              <a:rPr lang="en-US" sz="2100" dirty="0">
                <a:sym typeface="Wingdings" panose="05000000000000000000" pitchFamily="2" charset="2"/>
              </a:rPr>
              <a:t> </a:t>
            </a:r>
            <a:r>
              <a:rPr lang="en-US" sz="2100" dirty="0" err="1">
                <a:sym typeface="Wingdings" panose="05000000000000000000" pitchFamily="2" charset="2"/>
              </a:rPr>
              <a:t>tanggal</a:t>
            </a:r>
            <a:r>
              <a:rPr lang="en-US" sz="2100" dirty="0">
                <a:sym typeface="Wingdings" panose="05000000000000000000" pitchFamily="2" charset="2"/>
              </a:rPr>
              <a:t> </a:t>
            </a:r>
            <a:r>
              <a:rPr lang="en-US" sz="2100" dirty="0" err="1">
                <a:sym typeface="Wingdings" panose="05000000000000000000" pitchFamily="2" charset="2"/>
              </a:rPr>
              <a:t>kendali</a:t>
            </a:r>
            <a:r>
              <a:rPr lang="en-US" sz="2100" dirty="0">
                <a:sym typeface="Wingdings" panose="05000000000000000000" pitchFamily="2" charset="2"/>
              </a:rPr>
              <a:t> </a:t>
            </a:r>
            <a:r>
              <a:rPr lang="en-US" sz="2100" dirty="0" err="1">
                <a:sym typeface="Wingdings" panose="05000000000000000000" pitchFamily="2" charset="2"/>
              </a:rPr>
              <a:t>tanpa</a:t>
            </a:r>
            <a:r>
              <a:rPr lang="en-US" sz="2100" dirty="0">
                <a:sym typeface="Wingdings" panose="05000000000000000000" pitchFamily="2" charset="2"/>
              </a:rPr>
              <a:t> goodwill, </a:t>
            </a:r>
            <a:r>
              <a:rPr lang="en-US" sz="2100" dirty="0" err="1">
                <a:sym typeface="Wingdings" panose="05000000000000000000" pitchFamily="2" charset="2"/>
              </a:rPr>
              <a:t>penyesuaian</a:t>
            </a:r>
            <a:r>
              <a:rPr lang="en-US" sz="2100" dirty="0">
                <a:sym typeface="Wingdings" panose="05000000000000000000" pitchFamily="2" charset="2"/>
              </a:rPr>
              <a:t> di </a:t>
            </a:r>
            <a:r>
              <a:rPr lang="en-US" sz="2100" dirty="0" err="1">
                <a:sym typeface="Wingdings" panose="05000000000000000000" pitchFamily="2" charset="2"/>
              </a:rPr>
              <a:t>saldo</a:t>
            </a:r>
            <a:r>
              <a:rPr lang="en-US" sz="2100" dirty="0">
                <a:sym typeface="Wingdings" panose="05000000000000000000" pitchFamily="2" charset="2"/>
              </a:rPr>
              <a:t> </a:t>
            </a:r>
            <a:r>
              <a:rPr lang="en-US" sz="2100" dirty="0" err="1">
                <a:sym typeface="Wingdings" panose="05000000000000000000" pitchFamily="2" charset="2"/>
              </a:rPr>
              <a:t>awal</a:t>
            </a:r>
            <a:r>
              <a:rPr lang="en-US" sz="2100" dirty="0">
                <a:sym typeface="Wingdings" panose="05000000000000000000" pitchFamily="2" charset="2"/>
              </a:rPr>
              <a:t> </a:t>
            </a:r>
            <a:r>
              <a:rPr lang="en-US" sz="2100" dirty="0" err="1">
                <a:sym typeface="Wingdings" panose="05000000000000000000" pitchFamily="2" charset="2"/>
              </a:rPr>
              <a:t>ekuitas</a:t>
            </a:r>
            <a:r>
              <a:rPr lang="en-US" sz="2100" dirty="0">
                <a:sym typeface="Wingdings" panose="05000000000000000000" pitchFamily="2" charset="2"/>
              </a:rPr>
              <a:t>.</a:t>
            </a:r>
          </a:p>
          <a:p>
            <a:pPr eaLnBrk="1" hangingPunct="1"/>
            <a:endParaRPr lang="id-ID" sz="2100" dirty="0"/>
          </a:p>
          <a:p>
            <a:pPr lvl="1" eaLnBrk="1" hangingPunct="1"/>
            <a:endParaRPr lang="id-ID" sz="2100" dirty="0"/>
          </a:p>
        </p:txBody>
      </p:sp>
    </p:spTree>
    <p:extLst>
      <p:ext uri="{BB962C8B-B14F-4D97-AF65-F5344CB8AC3E}">
        <p14:creationId xmlns:p14="http://schemas.microsoft.com/office/powerpoint/2010/main" val="8205617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Autofit/>
          </a:bodyPr>
          <a:lstStyle/>
          <a:p>
            <a:pPr eaLnBrk="1" hangingPunct="1"/>
            <a:r>
              <a:rPr lang="id-ID" dirty="0">
                <a:solidFill>
                  <a:srgbClr val="626964"/>
                </a:solidFill>
              </a:rPr>
              <a:t>Pedoman Implementasi – </a:t>
            </a:r>
            <a:r>
              <a:rPr lang="id-ID" sz="3200" dirty="0">
                <a:solidFill>
                  <a:srgbClr val="626964"/>
                </a:solidFill>
              </a:rPr>
              <a:t>hak suara potensial</a:t>
            </a:r>
            <a:endParaRPr lang="en-US" dirty="0">
              <a:solidFill>
                <a:srgbClr val="626964"/>
              </a:solidFill>
            </a:endParaRPr>
          </a:p>
        </p:txBody>
      </p:sp>
      <p:sp>
        <p:nvSpPr>
          <p:cNvPr id="53251" name="Rectangle 3"/>
          <p:cNvSpPr>
            <a:spLocks noGrp="1" noChangeArrowheads="1"/>
          </p:cNvSpPr>
          <p:nvPr>
            <p:ph sz="quarter" idx="10"/>
          </p:nvPr>
        </p:nvSpPr>
        <p:spPr>
          <a:xfrm>
            <a:off x="1541586" y="2057400"/>
            <a:ext cx="9126414" cy="4338700"/>
          </a:xfrm>
        </p:spPr>
        <p:txBody>
          <a:bodyPr/>
          <a:lstStyle/>
          <a:p>
            <a:pPr eaLnBrk="1" hangingPunct="1"/>
            <a:r>
              <a:rPr lang="id-ID" sz="2100" dirty="0"/>
              <a:t>Perbedaan </a:t>
            </a:r>
            <a:r>
              <a:rPr lang="id-ID" sz="2100" u="sng" dirty="0"/>
              <a:t>pengaruh signifikan</a:t>
            </a:r>
            <a:r>
              <a:rPr lang="id-ID" sz="2100" dirty="0"/>
              <a:t>, </a:t>
            </a:r>
            <a:r>
              <a:rPr lang="id-ID" sz="2100" u="sng" dirty="0"/>
              <a:t>pengendalian bersama </a:t>
            </a:r>
            <a:r>
              <a:rPr lang="id-ID" sz="2100" dirty="0"/>
              <a:t>dan </a:t>
            </a:r>
            <a:r>
              <a:rPr lang="id-ID" sz="2100" u="sng" dirty="0"/>
              <a:t>pengendalian</a:t>
            </a:r>
            <a:r>
              <a:rPr lang="id-ID" sz="2100" dirty="0"/>
              <a:t>.</a:t>
            </a:r>
          </a:p>
          <a:p>
            <a:pPr eaLnBrk="1" hangingPunct="1"/>
            <a:r>
              <a:rPr lang="id-ID" sz="2100" dirty="0"/>
              <a:t>Hak suara potensial tidak ada jika tidak punya substansi ekonomi</a:t>
            </a:r>
          </a:p>
          <a:p>
            <a:pPr eaLnBrk="1" hangingPunct="1"/>
            <a:r>
              <a:rPr lang="id-ID" sz="2100" dirty="0"/>
              <a:t>Ilustrasi</a:t>
            </a:r>
          </a:p>
          <a:p>
            <a:pPr lvl="1" eaLnBrk="1" hangingPunct="1"/>
            <a:r>
              <a:rPr lang="id-ID" sz="2100" dirty="0"/>
              <a:t>Contoh opsi posisi tidak untung (</a:t>
            </a:r>
            <a:r>
              <a:rPr lang="id-ID" sz="2100" dirty="0" err="1"/>
              <a:t>out</a:t>
            </a:r>
            <a:r>
              <a:rPr lang="id-ID" sz="2100" dirty="0"/>
              <a:t> </a:t>
            </a:r>
            <a:r>
              <a:rPr lang="id-ID" sz="2100" dirty="0" err="1"/>
              <a:t>of</a:t>
            </a:r>
            <a:r>
              <a:rPr lang="id-ID" sz="2100" dirty="0"/>
              <a:t> </a:t>
            </a:r>
            <a:r>
              <a:rPr lang="id-ID" sz="2100" dirty="0" err="1"/>
              <a:t>the</a:t>
            </a:r>
            <a:r>
              <a:rPr lang="id-ID" sz="2100" dirty="0"/>
              <a:t> </a:t>
            </a:r>
            <a:r>
              <a:rPr lang="id-ID" sz="2100" dirty="0" err="1"/>
              <a:t>money</a:t>
            </a:r>
            <a:r>
              <a:rPr lang="id-ID" sz="2100" dirty="0"/>
              <a:t>)</a:t>
            </a:r>
          </a:p>
          <a:p>
            <a:pPr lvl="1" eaLnBrk="1" hangingPunct="1"/>
            <a:r>
              <a:rPr lang="id-ID" sz="2100" dirty="0"/>
              <a:t>Kemungkinan pelaksanaan atau konversi</a:t>
            </a:r>
          </a:p>
          <a:p>
            <a:pPr lvl="1" eaLnBrk="1" hangingPunct="1"/>
            <a:r>
              <a:rPr lang="id-ID" sz="2100" dirty="0"/>
              <a:t>Hak lainnya yang mempunyai potensi untuk meningkatkan hak suara suatu entitas atau mengurangi hak suara entitas lain</a:t>
            </a:r>
          </a:p>
          <a:p>
            <a:pPr lvl="1" eaLnBrk="1" hangingPunct="1"/>
            <a:r>
              <a:rPr lang="id-ID" sz="2100" dirty="0"/>
              <a:t>Maksud manajemen</a:t>
            </a:r>
          </a:p>
          <a:p>
            <a:pPr lvl="1" eaLnBrk="1" hangingPunct="1"/>
            <a:r>
              <a:rPr lang="id-ID" sz="2100" dirty="0"/>
              <a:t>Kemampuan manajemen</a:t>
            </a:r>
          </a:p>
          <a:p>
            <a:pPr lvl="1" eaLnBrk="1" hangingPunct="1"/>
            <a:endParaRPr lang="id-ID" sz="2100" dirty="0"/>
          </a:p>
        </p:txBody>
      </p:sp>
    </p:spTree>
    <p:extLst>
      <p:ext uri="{BB962C8B-B14F-4D97-AF65-F5344CB8AC3E}">
        <p14:creationId xmlns:p14="http://schemas.microsoft.com/office/powerpoint/2010/main" val="602102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8DF6A4-8F0E-4C48-AA67-B1075797288C}"/>
              </a:ext>
            </a:extLst>
          </p:cNvPr>
          <p:cNvSpPr>
            <a:spLocks noGrp="1"/>
          </p:cNvSpPr>
          <p:nvPr>
            <p:ph type="title"/>
          </p:nvPr>
        </p:nvSpPr>
        <p:spPr>
          <a:xfrm>
            <a:off x="3499104" y="2209800"/>
            <a:ext cx="5206000" cy="2590800"/>
          </a:xfrm>
        </p:spPr>
        <p:txBody>
          <a:bodyPr/>
          <a:lstStyle/>
          <a:p>
            <a:r>
              <a:rPr lang="en-US" sz="6600" dirty="0" err="1">
                <a:solidFill>
                  <a:schemeClr val="tx1">
                    <a:lumMod val="95000"/>
                    <a:lumOff val="5000"/>
                  </a:schemeClr>
                </a:solidFill>
              </a:rPr>
              <a:t>Prosedur</a:t>
            </a:r>
            <a:r>
              <a:rPr lang="en-US" sz="6600" dirty="0">
                <a:solidFill>
                  <a:schemeClr val="tx1">
                    <a:lumMod val="95000"/>
                    <a:lumOff val="5000"/>
                  </a:schemeClr>
                </a:solidFill>
              </a:rPr>
              <a:t> </a:t>
            </a:r>
            <a:r>
              <a:rPr lang="en-US" sz="6600" dirty="0" err="1">
                <a:solidFill>
                  <a:schemeClr val="tx1">
                    <a:lumMod val="95000"/>
                    <a:lumOff val="5000"/>
                  </a:schemeClr>
                </a:solidFill>
              </a:rPr>
              <a:t>Konsolidasi</a:t>
            </a:r>
            <a:endParaRPr lang="en-ID" sz="6600" dirty="0">
              <a:solidFill>
                <a:schemeClr val="tx1">
                  <a:lumMod val="95000"/>
                  <a:lumOff val="5000"/>
                </a:schemeClr>
              </a:solidFill>
            </a:endParaRPr>
          </a:p>
        </p:txBody>
      </p:sp>
    </p:spTree>
    <p:extLst>
      <p:ext uri="{BB962C8B-B14F-4D97-AF65-F5344CB8AC3E}">
        <p14:creationId xmlns:p14="http://schemas.microsoft.com/office/powerpoint/2010/main" val="13495585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E5C21E-8655-404C-B095-41013BA97EB1}"/>
              </a:ext>
            </a:extLst>
          </p:cNvPr>
          <p:cNvSpPr>
            <a:spLocks noGrp="1"/>
          </p:cNvSpPr>
          <p:nvPr>
            <p:ph type="title"/>
          </p:nvPr>
        </p:nvSpPr>
        <p:spPr>
          <a:xfrm>
            <a:off x="2800800" y="463296"/>
            <a:ext cx="6596000" cy="780400"/>
          </a:xfrm>
        </p:spPr>
        <p:txBody>
          <a:bodyPr wrap="square" anchor="ctr">
            <a:normAutofit/>
          </a:bodyPr>
          <a:lstStyle/>
          <a:p>
            <a:pPr>
              <a:lnSpc>
                <a:spcPct val="90000"/>
              </a:lnSpc>
            </a:pPr>
            <a:r>
              <a:rPr lang="en-US" dirty="0"/>
              <a:t>Teknik </a:t>
            </a:r>
            <a:r>
              <a:rPr lang="en-US" dirty="0" err="1"/>
              <a:t>Konsolidasi</a:t>
            </a:r>
            <a:endParaRPr lang="en-ID"/>
          </a:p>
        </p:txBody>
      </p:sp>
      <p:sp>
        <p:nvSpPr>
          <p:cNvPr id="6" name="Content Placeholder 5">
            <a:extLst>
              <a:ext uri="{FF2B5EF4-FFF2-40B4-BE49-F238E27FC236}">
                <a16:creationId xmlns:a16="http://schemas.microsoft.com/office/drawing/2014/main" id="{E9F5C007-5215-47EA-93D4-E57CF98CD3CC}"/>
              </a:ext>
            </a:extLst>
          </p:cNvPr>
          <p:cNvSpPr>
            <a:spLocks noGrp="1"/>
          </p:cNvSpPr>
          <p:nvPr>
            <p:ph sz="quarter" idx="10"/>
          </p:nvPr>
        </p:nvSpPr>
        <p:spPr>
          <a:xfrm>
            <a:off x="724207" y="1537517"/>
            <a:ext cx="6209993" cy="4858583"/>
          </a:xfrm>
        </p:spPr>
        <p:txBody>
          <a:bodyPr>
            <a:normAutofit/>
          </a:bodyPr>
          <a:lstStyle/>
          <a:p>
            <a:pPr>
              <a:lnSpc>
                <a:spcPct val="90000"/>
              </a:lnSpc>
              <a:spcBef>
                <a:spcPts val="600"/>
              </a:spcBef>
            </a:pPr>
            <a:r>
              <a:rPr lang="en-US" sz="1700" dirty="0" err="1"/>
              <a:t>Konsolidasi</a:t>
            </a:r>
            <a:r>
              <a:rPr lang="en-US" sz="1700" dirty="0"/>
              <a:t> </a:t>
            </a:r>
            <a:r>
              <a:rPr lang="en-US" sz="1700" dirty="0" err="1"/>
              <a:t>umumnya</a:t>
            </a:r>
            <a:r>
              <a:rPr lang="en-US" sz="1700" dirty="0"/>
              <a:t> </a:t>
            </a:r>
            <a:r>
              <a:rPr lang="en-US" sz="1700" dirty="0" err="1"/>
              <a:t>dilakukan</a:t>
            </a:r>
            <a:r>
              <a:rPr lang="en-US" sz="1700" dirty="0"/>
              <a:t>:</a:t>
            </a:r>
          </a:p>
          <a:p>
            <a:pPr lvl="1">
              <a:lnSpc>
                <a:spcPct val="90000"/>
              </a:lnSpc>
              <a:spcBef>
                <a:spcPts val="600"/>
              </a:spcBef>
            </a:pPr>
            <a:r>
              <a:rPr lang="en-US" sz="1700" dirty="0" err="1"/>
              <a:t>Laporan</a:t>
            </a:r>
            <a:r>
              <a:rPr lang="en-US" sz="1700" dirty="0"/>
              <a:t> </a:t>
            </a:r>
            <a:r>
              <a:rPr lang="en-US" sz="1700" dirty="0" err="1"/>
              <a:t>anak</a:t>
            </a:r>
            <a:r>
              <a:rPr lang="en-US" sz="1700" dirty="0"/>
              <a:t> </a:t>
            </a:r>
            <a:r>
              <a:rPr lang="en-US" sz="1700" dirty="0" err="1"/>
              <a:t>perusahaan</a:t>
            </a:r>
            <a:r>
              <a:rPr lang="en-US" sz="1700" dirty="0"/>
              <a:t> yang </a:t>
            </a:r>
            <a:r>
              <a:rPr lang="en-US" sz="1700" dirty="0" err="1"/>
              <a:t>telah</a:t>
            </a:r>
            <a:r>
              <a:rPr lang="en-US" sz="1700" dirty="0"/>
              <a:t> </a:t>
            </a:r>
            <a:r>
              <a:rPr lang="en-US" sz="1700" dirty="0" err="1"/>
              <a:t>diaudit</a:t>
            </a:r>
            <a:r>
              <a:rPr lang="en-US" sz="1700" dirty="0"/>
              <a:t> (</a:t>
            </a:r>
            <a:r>
              <a:rPr lang="en-US" sz="1700" dirty="0" err="1"/>
              <a:t>dapat</a:t>
            </a:r>
            <a:r>
              <a:rPr lang="en-US" sz="1700" dirty="0"/>
              <a:t> juga parallel </a:t>
            </a:r>
            <a:r>
              <a:rPr lang="en-US" sz="1700" dirty="0" err="1"/>
              <a:t>dilakukan</a:t>
            </a:r>
            <a:r>
              <a:rPr lang="en-US" sz="1700" dirty="0"/>
              <a:t>).</a:t>
            </a:r>
          </a:p>
          <a:p>
            <a:pPr lvl="1">
              <a:lnSpc>
                <a:spcPct val="90000"/>
              </a:lnSpc>
              <a:spcBef>
                <a:spcPts val="600"/>
              </a:spcBef>
            </a:pPr>
            <a:r>
              <a:rPr lang="en-US" sz="1700" dirty="0" err="1"/>
              <a:t>Menggunakan</a:t>
            </a:r>
            <a:r>
              <a:rPr lang="en-US" sz="1700" dirty="0"/>
              <a:t> </a:t>
            </a:r>
            <a:r>
              <a:rPr lang="en-US" sz="1700" dirty="0" err="1"/>
              <a:t>kertas</a:t>
            </a:r>
            <a:r>
              <a:rPr lang="en-US" sz="1700" dirty="0"/>
              <a:t> </a:t>
            </a:r>
            <a:r>
              <a:rPr lang="en-US" sz="1700" dirty="0" err="1"/>
              <a:t>kerja</a:t>
            </a:r>
            <a:r>
              <a:rPr lang="en-US" sz="1700" dirty="0"/>
              <a:t>, </a:t>
            </a:r>
            <a:r>
              <a:rPr lang="en-US" sz="1700" dirty="0" err="1"/>
              <a:t>saldo</a:t>
            </a:r>
            <a:r>
              <a:rPr lang="en-US" sz="1700" dirty="0"/>
              <a:t> LK </a:t>
            </a:r>
            <a:r>
              <a:rPr lang="en-US" sz="1700" dirty="0" err="1"/>
              <a:t>anak</a:t>
            </a:r>
            <a:r>
              <a:rPr lang="en-US" sz="1700" dirty="0"/>
              <a:t> dan </a:t>
            </a:r>
            <a:r>
              <a:rPr lang="en-US" sz="1700" dirty="0" err="1"/>
              <a:t>induk</a:t>
            </a:r>
            <a:r>
              <a:rPr lang="en-US" sz="1700" dirty="0"/>
              <a:t> </a:t>
            </a:r>
            <a:r>
              <a:rPr lang="en-US" sz="1700" dirty="0" err="1"/>
              <a:t>dimasukkan</a:t>
            </a:r>
            <a:r>
              <a:rPr lang="en-US" sz="1700" dirty="0"/>
              <a:t> </a:t>
            </a:r>
            <a:r>
              <a:rPr lang="en-US" sz="1700" dirty="0" err="1"/>
              <a:t>dalam</a:t>
            </a:r>
            <a:r>
              <a:rPr lang="en-US" sz="1700" dirty="0"/>
              <a:t> </a:t>
            </a:r>
            <a:r>
              <a:rPr lang="en-US" sz="1700" dirty="0" err="1"/>
              <a:t>kertas</a:t>
            </a:r>
            <a:r>
              <a:rPr lang="en-US" sz="1700" dirty="0"/>
              <a:t> </a:t>
            </a:r>
            <a:r>
              <a:rPr lang="en-US" sz="1700" dirty="0" err="1"/>
              <a:t>kerja</a:t>
            </a:r>
            <a:r>
              <a:rPr lang="en-US" sz="1700" dirty="0"/>
              <a:t>. </a:t>
            </a:r>
          </a:p>
          <a:p>
            <a:pPr lvl="1">
              <a:lnSpc>
                <a:spcPct val="90000"/>
              </a:lnSpc>
              <a:spcBef>
                <a:spcPts val="600"/>
              </a:spcBef>
            </a:pPr>
            <a:r>
              <a:rPr lang="en-US" sz="1700" dirty="0" err="1"/>
              <a:t>Informasi</a:t>
            </a:r>
            <a:r>
              <a:rPr lang="en-US" sz="1700" dirty="0"/>
              <a:t> </a:t>
            </a:r>
            <a:r>
              <a:rPr lang="en-US" sz="1700" dirty="0" err="1"/>
              <a:t>saat</a:t>
            </a:r>
            <a:r>
              <a:rPr lang="en-US" sz="1700" dirty="0"/>
              <a:t> </a:t>
            </a:r>
            <a:r>
              <a:rPr lang="en-US" sz="1700" dirty="0" err="1"/>
              <a:t>akuisisi</a:t>
            </a:r>
            <a:r>
              <a:rPr lang="en-US" sz="1700" dirty="0"/>
              <a:t> </a:t>
            </a:r>
            <a:r>
              <a:rPr lang="en-US" sz="1700" dirty="0" err="1"/>
              <a:t>akan</a:t>
            </a:r>
            <a:r>
              <a:rPr lang="en-US" sz="1700" dirty="0"/>
              <a:t> </a:t>
            </a:r>
            <a:r>
              <a:rPr lang="en-US" sz="1700" dirty="0" err="1"/>
              <a:t>terus</a:t>
            </a:r>
            <a:r>
              <a:rPr lang="en-US" sz="1700" dirty="0"/>
              <a:t> </a:t>
            </a:r>
            <a:r>
              <a:rPr lang="en-US" sz="1700" dirty="0" err="1"/>
              <a:t>disimpan</a:t>
            </a:r>
            <a:r>
              <a:rPr lang="en-US" sz="1700" dirty="0"/>
              <a:t> </a:t>
            </a:r>
            <a:r>
              <a:rPr lang="en-US" sz="1700" dirty="0" err="1"/>
              <a:t>karena</a:t>
            </a:r>
            <a:r>
              <a:rPr lang="en-US" sz="1700" dirty="0"/>
              <a:t> </a:t>
            </a:r>
            <a:r>
              <a:rPr lang="en-US" sz="1700" dirty="0" err="1"/>
              <a:t>saldonya</a:t>
            </a:r>
            <a:r>
              <a:rPr lang="en-US" sz="1700" dirty="0"/>
              <a:t> </a:t>
            </a:r>
            <a:r>
              <a:rPr lang="en-US" sz="1700" dirty="0" err="1"/>
              <a:t>akan</a:t>
            </a:r>
            <a:r>
              <a:rPr lang="en-US" sz="1700" dirty="0"/>
              <a:t> </a:t>
            </a:r>
            <a:r>
              <a:rPr lang="en-US" sz="1700" dirty="0" err="1"/>
              <a:t>digunakan</a:t>
            </a:r>
            <a:r>
              <a:rPr lang="en-US" sz="1700" dirty="0"/>
              <a:t> </a:t>
            </a:r>
            <a:r>
              <a:rPr lang="en-US" sz="1700" dirty="0" err="1"/>
              <a:t>dalam</a:t>
            </a:r>
            <a:r>
              <a:rPr lang="en-US" sz="1700" dirty="0"/>
              <a:t> </a:t>
            </a:r>
            <a:r>
              <a:rPr lang="en-US" sz="1700" dirty="0" err="1"/>
              <a:t>konsolidasi</a:t>
            </a:r>
            <a:r>
              <a:rPr lang="en-US" sz="1700" dirty="0"/>
              <a:t> </a:t>
            </a:r>
            <a:r>
              <a:rPr lang="en-US" sz="1700" dirty="0" err="1"/>
              <a:t>periode</a:t>
            </a:r>
            <a:r>
              <a:rPr lang="en-US" sz="1700" dirty="0"/>
              <a:t> </a:t>
            </a:r>
            <a:r>
              <a:rPr lang="en-US" sz="1700" dirty="0" err="1"/>
              <a:t>berikunty</a:t>
            </a:r>
            <a:r>
              <a:rPr lang="en-US" sz="1700" dirty="0"/>
              <a:t>.</a:t>
            </a:r>
          </a:p>
          <a:p>
            <a:pPr lvl="1">
              <a:lnSpc>
                <a:spcPct val="90000"/>
              </a:lnSpc>
              <a:spcBef>
                <a:spcPts val="600"/>
              </a:spcBef>
            </a:pPr>
            <a:r>
              <a:rPr lang="en-US" sz="1700" dirty="0" err="1"/>
              <a:t>Jurnal</a:t>
            </a:r>
            <a:r>
              <a:rPr lang="en-US" sz="1700" dirty="0"/>
              <a:t> </a:t>
            </a:r>
            <a:r>
              <a:rPr lang="en-US" sz="1700" dirty="0" err="1"/>
              <a:t>eliminasi</a:t>
            </a:r>
            <a:r>
              <a:rPr lang="en-US" sz="1700" dirty="0"/>
              <a:t> </a:t>
            </a:r>
            <a:r>
              <a:rPr lang="en-US" sz="1700" dirty="0" err="1"/>
              <a:t>hanya</a:t>
            </a:r>
            <a:r>
              <a:rPr lang="en-US" sz="1700" dirty="0"/>
              <a:t> </a:t>
            </a:r>
            <a:r>
              <a:rPr lang="en-US" sz="1700" dirty="0" err="1"/>
              <a:t>dibuat</a:t>
            </a:r>
            <a:r>
              <a:rPr lang="en-US" sz="1700" dirty="0"/>
              <a:t> </a:t>
            </a:r>
            <a:r>
              <a:rPr lang="en-US" sz="1700" dirty="0" err="1"/>
              <a:t>dalam</a:t>
            </a:r>
            <a:r>
              <a:rPr lang="en-US" sz="1700" dirty="0"/>
              <a:t> </a:t>
            </a:r>
            <a:r>
              <a:rPr lang="en-US" sz="1700" dirty="0" err="1"/>
              <a:t>kertas</a:t>
            </a:r>
            <a:r>
              <a:rPr lang="en-US" sz="1700" dirty="0"/>
              <a:t> </a:t>
            </a:r>
            <a:r>
              <a:rPr lang="en-US" sz="1700" dirty="0" err="1"/>
              <a:t>kerja</a:t>
            </a:r>
            <a:r>
              <a:rPr lang="en-US" sz="1700" dirty="0"/>
              <a:t> </a:t>
            </a:r>
            <a:r>
              <a:rPr lang="en-US" sz="1700" dirty="0" err="1"/>
              <a:t>untuk</a:t>
            </a:r>
            <a:r>
              <a:rPr lang="en-US" sz="1700" dirty="0"/>
              <a:t> </a:t>
            </a:r>
            <a:r>
              <a:rPr lang="en-US" sz="1700" dirty="0" err="1"/>
              <a:t>kepentingan</a:t>
            </a:r>
            <a:r>
              <a:rPr lang="en-US" sz="1700" dirty="0"/>
              <a:t> </a:t>
            </a:r>
            <a:r>
              <a:rPr lang="en-US" sz="1700" dirty="0" err="1"/>
              <a:t>penyusunan</a:t>
            </a:r>
            <a:r>
              <a:rPr lang="en-US" sz="1700" dirty="0"/>
              <a:t> LK </a:t>
            </a:r>
            <a:r>
              <a:rPr lang="en-US" sz="1700" dirty="0" err="1"/>
              <a:t>Konsolidasi</a:t>
            </a:r>
            <a:r>
              <a:rPr lang="en-US" sz="1700" dirty="0"/>
              <a:t>.</a:t>
            </a:r>
          </a:p>
          <a:p>
            <a:pPr lvl="1">
              <a:lnSpc>
                <a:spcPct val="90000"/>
              </a:lnSpc>
              <a:spcBef>
                <a:spcPts val="600"/>
              </a:spcBef>
            </a:pPr>
            <a:r>
              <a:rPr lang="en-US" sz="1700" dirty="0" err="1"/>
              <a:t>Penyusunan</a:t>
            </a:r>
            <a:r>
              <a:rPr lang="en-US" sz="1700" dirty="0"/>
              <a:t> LK </a:t>
            </a:r>
            <a:r>
              <a:rPr lang="en-US" sz="1700" dirty="0" err="1"/>
              <a:t>konsolidasi</a:t>
            </a:r>
            <a:r>
              <a:rPr lang="en-US" sz="1700" dirty="0"/>
              <a:t> </a:t>
            </a:r>
            <a:r>
              <a:rPr lang="en-US" sz="1700" dirty="0" err="1"/>
              <a:t>harus</a:t>
            </a:r>
            <a:r>
              <a:rPr lang="en-US" sz="1700" dirty="0"/>
              <a:t> </a:t>
            </a:r>
            <a:r>
              <a:rPr lang="en-US" sz="1700" dirty="0" err="1"/>
              <a:t>memperhatikan</a:t>
            </a:r>
            <a:r>
              <a:rPr lang="en-US" sz="1700" dirty="0"/>
              <a:t> </a:t>
            </a:r>
            <a:r>
              <a:rPr lang="en-US" sz="1700" dirty="0" err="1"/>
              <a:t>kertas</a:t>
            </a:r>
            <a:r>
              <a:rPr lang="en-US" sz="1700" dirty="0"/>
              <a:t> </a:t>
            </a:r>
            <a:r>
              <a:rPr lang="en-US" sz="1700" dirty="0" err="1"/>
              <a:t>kerja</a:t>
            </a:r>
            <a:r>
              <a:rPr lang="en-US" sz="1700" dirty="0"/>
              <a:t> yang </a:t>
            </a:r>
            <a:r>
              <a:rPr lang="en-US" sz="1700" dirty="0" err="1"/>
              <a:t>telah</a:t>
            </a:r>
            <a:r>
              <a:rPr lang="en-US" sz="1700" dirty="0"/>
              <a:t> </a:t>
            </a:r>
            <a:r>
              <a:rPr lang="en-US" sz="1700" dirty="0" err="1"/>
              <a:t>dibuat</a:t>
            </a:r>
            <a:r>
              <a:rPr lang="en-US" sz="1700" dirty="0"/>
              <a:t> pada </a:t>
            </a:r>
            <a:r>
              <a:rPr lang="en-US" sz="1700" dirty="0" err="1"/>
              <a:t>periode</a:t>
            </a:r>
            <a:r>
              <a:rPr lang="en-US" sz="1700" dirty="0"/>
              <a:t> </a:t>
            </a:r>
            <a:r>
              <a:rPr lang="en-US" sz="1700" dirty="0" err="1"/>
              <a:t>sebelumnya</a:t>
            </a:r>
            <a:r>
              <a:rPr lang="en-US" sz="1700" dirty="0"/>
              <a:t>, </a:t>
            </a:r>
            <a:r>
              <a:rPr lang="en-US" sz="1700" dirty="0" err="1"/>
              <a:t>karena</a:t>
            </a:r>
            <a:r>
              <a:rPr lang="en-US" sz="1700" dirty="0"/>
              <a:t> </a:t>
            </a:r>
            <a:r>
              <a:rPr lang="en-US" sz="1700" dirty="0" err="1"/>
              <a:t>terdapat</a:t>
            </a:r>
            <a:r>
              <a:rPr lang="en-US" sz="1700" dirty="0"/>
              <a:t> </a:t>
            </a:r>
            <a:r>
              <a:rPr lang="en-US" sz="1700" dirty="0" err="1"/>
              <a:t>beberapa</a:t>
            </a:r>
            <a:r>
              <a:rPr lang="en-US" sz="1700" dirty="0"/>
              <a:t> </a:t>
            </a:r>
            <a:r>
              <a:rPr lang="en-US" sz="1700" dirty="0" err="1"/>
              <a:t>saldo</a:t>
            </a:r>
            <a:r>
              <a:rPr lang="en-US" sz="1700" dirty="0"/>
              <a:t> </a:t>
            </a:r>
            <a:r>
              <a:rPr lang="en-US" sz="1700" dirty="0" err="1"/>
              <a:t>akun</a:t>
            </a:r>
            <a:r>
              <a:rPr lang="en-US" sz="1700" dirty="0"/>
              <a:t> </a:t>
            </a:r>
            <a:r>
              <a:rPr lang="en-US" sz="1700" dirty="0" err="1"/>
              <a:t>dalam</a:t>
            </a:r>
            <a:r>
              <a:rPr lang="en-US" sz="1700" dirty="0"/>
              <a:t> LK </a:t>
            </a:r>
            <a:r>
              <a:rPr lang="en-US" sz="1700" dirty="0" err="1"/>
              <a:t>konsolidasi</a:t>
            </a:r>
            <a:r>
              <a:rPr lang="en-US" sz="1700" dirty="0"/>
              <a:t> yang </a:t>
            </a:r>
            <a:r>
              <a:rPr lang="en-US" sz="1700" dirty="0" err="1"/>
              <a:t>bukan</a:t>
            </a:r>
            <a:r>
              <a:rPr lang="en-US" sz="1700" dirty="0"/>
              <a:t> </a:t>
            </a:r>
            <a:r>
              <a:rPr lang="en-US" sz="1700" dirty="0" err="1"/>
              <a:t>merupakan</a:t>
            </a:r>
            <a:r>
              <a:rPr lang="en-US" sz="1700" dirty="0"/>
              <a:t> </a:t>
            </a:r>
            <a:r>
              <a:rPr lang="en-US" sz="1700" dirty="0" err="1"/>
              <a:t>saldo</a:t>
            </a:r>
            <a:r>
              <a:rPr lang="en-US" sz="1700" dirty="0"/>
              <a:t> </a:t>
            </a:r>
            <a:r>
              <a:rPr lang="en-US" sz="1700" dirty="0" err="1"/>
              <a:t>dalam</a:t>
            </a:r>
            <a:r>
              <a:rPr lang="en-US" sz="1700" dirty="0"/>
              <a:t> LK </a:t>
            </a:r>
            <a:r>
              <a:rPr lang="en-US" sz="1700" dirty="0" err="1"/>
              <a:t>tersendiri</a:t>
            </a:r>
            <a:r>
              <a:rPr lang="en-US" sz="1700" dirty="0"/>
              <a:t>.</a:t>
            </a:r>
            <a:endParaRPr lang="en-ID" sz="1700" dirty="0"/>
          </a:p>
        </p:txBody>
      </p:sp>
      <p:pic>
        <p:nvPicPr>
          <p:cNvPr id="8" name="Picture 7">
            <a:extLst>
              <a:ext uri="{FF2B5EF4-FFF2-40B4-BE49-F238E27FC236}">
                <a16:creationId xmlns:a16="http://schemas.microsoft.com/office/drawing/2014/main" id="{55DEB888-2270-414A-A68C-D99CCC050894}"/>
              </a:ext>
            </a:extLst>
          </p:cNvPr>
          <p:cNvPicPr>
            <a:picLocks noChangeAspect="1"/>
          </p:cNvPicPr>
          <p:nvPr/>
        </p:nvPicPr>
        <p:blipFill>
          <a:blip r:embed="rId2"/>
          <a:stretch>
            <a:fillRect/>
          </a:stretch>
        </p:blipFill>
        <p:spPr>
          <a:xfrm>
            <a:off x="7081862" y="2133600"/>
            <a:ext cx="4629875" cy="2743200"/>
          </a:xfrm>
          <a:prstGeom prst="rect">
            <a:avLst/>
          </a:prstGeom>
          <a:noFill/>
        </p:spPr>
      </p:pic>
    </p:spTree>
    <p:extLst>
      <p:ext uri="{BB962C8B-B14F-4D97-AF65-F5344CB8AC3E}">
        <p14:creationId xmlns:p14="http://schemas.microsoft.com/office/powerpoint/2010/main" val="19043989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E5C21E-8655-404C-B095-41013BA97EB1}"/>
              </a:ext>
            </a:extLst>
          </p:cNvPr>
          <p:cNvSpPr>
            <a:spLocks noGrp="1"/>
          </p:cNvSpPr>
          <p:nvPr>
            <p:ph type="title"/>
          </p:nvPr>
        </p:nvSpPr>
        <p:spPr>
          <a:xfrm>
            <a:off x="2800800" y="463296"/>
            <a:ext cx="6596000" cy="780400"/>
          </a:xfrm>
        </p:spPr>
        <p:txBody>
          <a:bodyPr wrap="square" anchor="ctr">
            <a:normAutofit/>
          </a:bodyPr>
          <a:lstStyle/>
          <a:p>
            <a:pPr>
              <a:lnSpc>
                <a:spcPct val="90000"/>
              </a:lnSpc>
            </a:pPr>
            <a:r>
              <a:rPr lang="en-US" dirty="0" err="1"/>
              <a:t>Perpajakan</a:t>
            </a:r>
            <a:r>
              <a:rPr lang="en-US" dirty="0"/>
              <a:t> </a:t>
            </a:r>
            <a:endParaRPr lang="en-ID"/>
          </a:p>
        </p:txBody>
      </p:sp>
      <p:sp>
        <p:nvSpPr>
          <p:cNvPr id="6" name="Content Placeholder 5">
            <a:extLst>
              <a:ext uri="{FF2B5EF4-FFF2-40B4-BE49-F238E27FC236}">
                <a16:creationId xmlns:a16="http://schemas.microsoft.com/office/drawing/2014/main" id="{E9F5C007-5215-47EA-93D4-E57CF98CD3CC}"/>
              </a:ext>
            </a:extLst>
          </p:cNvPr>
          <p:cNvSpPr>
            <a:spLocks noGrp="1"/>
          </p:cNvSpPr>
          <p:nvPr>
            <p:ph sz="quarter" idx="10"/>
          </p:nvPr>
        </p:nvSpPr>
        <p:spPr>
          <a:xfrm>
            <a:off x="724207" y="1537517"/>
            <a:ext cx="8169854" cy="4858583"/>
          </a:xfrm>
        </p:spPr>
        <p:txBody>
          <a:bodyPr>
            <a:normAutofit/>
          </a:bodyPr>
          <a:lstStyle/>
          <a:p>
            <a:pPr>
              <a:lnSpc>
                <a:spcPct val="90000"/>
              </a:lnSpc>
              <a:spcBef>
                <a:spcPts val="600"/>
              </a:spcBef>
            </a:pPr>
            <a:r>
              <a:rPr lang="en-US" dirty="0" err="1"/>
              <a:t>Perpajakan</a:t>
            </a:r>
            <a:r>
              <a:rPr lang="en-US" dirty="0"/>
              <a:t> </a:t>
            </a:r>
            <a:r>
              <a:rPr lang="en-US" dirty="0" err="1"/>
              <a:t>tidak</a:t>
            </a:r>
            <a:r>
              <a:rPr lang="en-US" dirty="0"/>
              <a:t> </a:t>
            </a:r>
            <a:r>
              <a:rPr lang="en-US" dirty="0" err="1"/>
              <a:t>mengenal</a:t>
            </a:r>
            <a:r>
              <a:rPr lang="en-US" dirty="0"/>
              <a:t> </a:t>
            </a:r>
            <a:r>
              <a:rPr lang="en-US" dirty="0" err="1"/>
              <a:t>konsolidasi</a:t>
            </a:r>
            <a:r>
              <a:rPr lang="en-US" dirty="0"/>
              <a:t>, </a:t>
            </a:r>
            <a:r>
              <a:rPr lang="en-US" dirty="0" err="1"/>
              <a:t>karena</a:t>
            </a:r>
            <a:r>
              <a:rPr lang="en-US" dirty="0"/>
              <a:t> </a:t>
            </a:r>
            <a:r>
              <a:rPr lang="en-US" dirty="0" err="1"/>
              <a:t>setiap</a:t>
            </a:r>
            <a:r>
              <a:rPr lang="en-US" dirty="0"/>
              <a:t> badan </a:t>
            </a:r>
            <a:r>
              <a:rPr lang="en-US" dirty="0" err="1"/>
              <a:t>melaporkan</a:t>
            </a:r>
            <a:r>
              <a:rPr lang="en-US" dirty="0"/>
              <a:t> </a:t>
            </a:r>
            <a:r>
              <a:rPr lang="en-US" dirty="0" err="1"/>
              <a:t>kewajiban</a:t>
            </a:r>
            <a:r>
              <a:rPr lang="en-US" dirty="0"/>
              <a:t> </a:t>
            </a:r>
            <a:r>
              <a:rPr lang="en-US" dirty="0" err="1"/>
              <a:t>pajak</a:t>
            </a:r>
            <a:r>
              <a:rPr lang="en-US" dirty="0"/>
              <a:t> </a:t>
            </a:r>
            <a:r>
              <a:rPr lang="en-US" dirty="0" err="1"/>
              <a:t>sebagai</a:t>
            </a:r>
            <a:r>
              <a:rPr lang="en-US" dirty="0"/>
              <a:t> </a:t>
            </a:r>
            <a:r>
              <a:rPr lang="en-US" dirty="0" err="1"/>
              <a:t>entitas</a:t>
            </a:r>
            <a:r>
              <a:rPr lang="en-US" dirty="0"/>
              <a:t> </a:t>
            </a:r>
            <a:r>
              <a:rPr lang="en-US" dirty="0" err="1"/>
              <a:t>tunggal</a:t>
            </a:r>
            <a:r>
              <a:rPr lang="en-US" dirty="0"/>
              <a:t>. </a:t>
            </a:r>
          </a:p>
          <a:p>
            <a:pPr>
              <a:lnSpc>
                <a:spcPct val="90000"/>
              </a:lnSpc>
              <a:spcBef>
                <a:spcPts val="600"/>
              </a:spcBef>
            </a:pPr>
            <a:r>
              <a:rPr lang="en-US" dirty="0" err="1"/>
              <a:t>Tidak</a:t>
            </a:r>
            <a:r>
              <a:rPr lang="en-US" dirty="0"/>
              <a:t> </a:t>
            </a:r>
            <a:r>
              <a:rPr lang="en-US" dirty="0" err="1"/>
              <a:t>ada</a:t>
            </a:r>
            <a:r>
              <a:rPr lang="en-US" dirty="0"/>
              <a:t> </a:t>
            </a:r>
            <a:r>
              <a:rPr lang="en-US" dirty="0" err="1"/>
              <a:t>pelaporan</a:t>
            </a:r>
            <a:r>
              <a:rPr lang="en-US" dirty="0"/>
              <a:t> </a:t>
            </a:r>
            <a:r>
              <a:rPr lang="en-US" dirty="0" err="1"/>
              <a:t>pajak</a:t>
            </a:r>
            <a:r>
              <a:rPr lang="en-US" dirty="0"/>
              <a:t> </a:t>
            </a:r>
            <a:r>
              <a:rPr lang="en-US" dirty="0" err="1"/>
              <a:t>dalam</a:t>
            </a:r>
            <a:r>
              <a:rPr lang="en-US" dirty="0"/>
              <a:t> </a:t>
            </a:r>
            <a:r>
              <a:rPr lang="en-US" dirty="0" err="1"/>
              <a:t>entitas</a:t>
            </a:r>
            <a:r>
              <a:rPr lang="en-US" dirty="0"/>
              <a:t> </a:t>
            </a:r>
            <a:r>
              <a:rPr lang="en-US" dirty="0" err="1"/>
              <a:t>konsolidasi</a:t>
            </a:r>
            <a:r>
              <a:rPr lang="en-US" dirty="0"/>
              <a:t>.</a:t>
            </a:r>
          </a:p>
          <a:p>
            <a:pPr>
              <a:lnSpc>
                <a:spcPct val="90000"/>
              </a:lnSpc>
              <a:spcBef>
                <a:spcPts val="600"/>
              </a:spcBef>
            </a:pPr>
            <a:r>
              <a:rPr lang="en-US" dirty="0" err="1"/>
              <a:t>Pajak</a:t>
            </a:r>
            <a:r>
              <a:rPr lang="en-US" dirty="0"/>
              <a:t> </a:t>
            </a:r>
            <a:r>
              <a:rPr lang="en-US" dirty="0" err="1"/>
              <a:t>suatu</a:t>
            </a:r>
            <a:r>
              <a:rPr lang="en-US" dirty="0"/>
              <a:t> </a:t>
            </a:r>
            <a:r>
              <a:rPr lang="en-US" dirty="0" err="1"/>
              <a:t>entitas</a:t>
            </a:r>
            <a:r>
              <a:rPr lang="en-US" dirty="0"/>
              <a:t> </a:t>
            </a:r>
            <a:r>
              <a:rPr lang="en-US" dirty="0" err="1"/>
              <a:t>konsolidasi</a:t>
            </a:r>
            <a:r>
              <a:rPr lang="en-US" dirty="0"/>
              <a:t> </a:t>
            </a:r>
            <a:r>
              <a:rPr lang="en-US" dirty="0" err="1"/>
              <a:t>merupakan</a:t>
            </a:r>
            <a:r>
              <a:rPr lang="en-US" dirty="0"/>
              <a:t> </a:t>
            </a:r>
            <a:r>
              <a:rPr lang="en-US" dirty="0" err="1"/>
              <a:t>penjumlahan</a:t>
            </a:r>
            <a:r>
              <a:rPr lang="en-US" dirty="0"/>
              <a:t> </a:t>
            </a:r>
            <a:r>
              <a:rPr lang="en-US" dirty="0" err="1"/>
              <a:t>kewajiban</a:t>
            </a:r>
            <a:r>
              <a:rPr lang="en-US" dirty="0"/>
              <a:t> </a:t>
            </a:r>
            <a:r>
              <a:rPr lang="en-US" dirty="0" err="1"/>
              <a:t>pajak</a:t>
            </a:r>
            <a:r>
              <a:rPr lang="en-US" dirty="0"/>
              <a:t> </a:t>
            </a:r>
            <a:r>
              <a:rPr lang="en-US" dirty="0" err="1"/>
              <a:t>entitas</a:t>
            </a:r>
            <a:r>
              <a:rPr lang="en-US" dirty="0"/>
              <a:t> </a:t>
            </a:r>
            <a:r>
              <a:rPr lang="en-US" dirty="0" err="1"/>
              <a:t>induk</a:t>
            </a:r>
            <a:r>
              <a:rPr lang="en-US" dirty="0"/>
              <a:t> dan </a:t>
            </a:r>
            <a:r>
              <a:rPr lang="en-US" dirty="0" err="1"/>
              <a:t>seluruh</a:t>
            </a:r>
            <a:r>
              <a:rPr lang="en-US" dirty="0"/>
              <a:t> </a:t>
            </a:r>
            <a:r>
              <a:rPr lang="en-US" dirty="0" err="1"/>
              <a:t>entitas</a:t>
            </a:r>
            <a:r>
              <a:rPr lang="en-US" dirty="0"/>
              <a:t> </a:t>
            </a:r>
            <a:r>
              <a:rPr lang="en-US" dirty="0" err="1"/>
              <a:t>anak</a:t>
            </a:r>
            <a:r>
              <a:rPr lang="en-US" dirty="0"/>
              <a:t> yang </a:t>
            </a:r>
            <a:r>
              <a:rPr lang="en-US" dirty="0" err="1"/>
              <a:t>dikendalikan</a:t>
            </a:r>
            <a:r>
              <a:rPr lang="en-US" dirty="0"/>
              <a:t> oleh </a:t>
            </a:r>
            <a:r>
              <a:rPr lang="en-US" dirty="0" err="1"/>
              <a:t>induk</a:t>
            </a:r>
            <a:r>
              <a:rPr lang="en-US" dirty="0"/>
              <a:t>.</a:t>
            </a:r>
          </a:p>
          <a:p>
            <a:pPr>
              <a:lnSpc>
                <a:spcPct val="90000"/>
              </a:lnSpc>
              <a:spcBef>
                <a:spcPts val="600"/>
              </a:spcBef>
            </a:pPr>
            <a:r>
              <a:rPr lang="en-ID" dirty="0" err="1"/>
              <a:t>Entitas</a:t>
            </a:r>
            <a:r>
              <a:rPr lang="en-ID" dirty="0"/>
              <a:t> </a:t>
            </a:r>
            <a:r>
              <a:rPr lang="en-ID" dirty="0" err="1"/>
              <a:t>induk</a:t>
            </a:r>
            <a:r>
              <a:rPr lang="en-ID" dirty="0"/>
              <a:t> </a:t>
            </a:r>
            <a:r>
              <a:rPr lang="en-ID" dirty="0" err="1"/>
              <a:t>dapat</a:t>
            </a:r>
            <a:r>
              <a:rPr lang="en-ID" dirty="0"/>
              <a:t> </a:t>
            </a:r>
            <a:r>
              <a:rPr lang="en-ID" dirty="0" err="1"/>
              <a:t>menyusun</a:t>
            </a:r>
            <a:r>
              <a:rPr lang="en-ID" dirty="0"/>
              <a:t> LK </a:t>
            </a:r>
            <a:r>
              <a:rPr lang="en-ID" dirty="0" err="1"/>
              <a:t>Tersendiri</a:t>
            </a:r>
            <a:r>
              <a:rPr lang="en-ID" dirty="0"/>
              <a:t> </a:t>
            </a:r>
            <a:r>
              <a:rPr lang="en-ID" dirty="0" err="1"/>
              <a:t>sebagai</a:t>
            </a:r>
            <a:r>
              <a:rPr lang="en-ID" dirty="0"/>
              <a:t> </a:t>
            </a:r>
            <a:r>
              <a:rPr lang="en-ID" dirty="0" err="1"/>
              <a:t>informasi</a:t>
            </a:r>
            <a:r>
              <a:rPr lang="en-ID" dirty="0"/>
              <a:t> </a:t>
            </a:r>
            <a:r>
              <a:rPr lang="en-ID" dirty="0" err="1"/>
              <a:t>tambahan</a:t>
            </a:r>
            <a:r>
              <a:rPr lang="en-ID" dirty="0"/>
              <a:t> </a:t>
            </a:r>
            <a:r>
              <a:rPr lang="en-ID" dirty="0" err="1"/>
              <a:t>sebagai</a:t>
            </a:r>
            <a:r>
              <a:rPr lang="en-ID" dirty="0"/>
              <a:t> </a:t>
            </a:r>
            <a:r>
              <a:rPr lang="en-ID" dirty="0" err="1"/>
              <a:t>dasar</a:t>
            </a:r>
            <a:r>
              <a:rPr lang="en-ID" dirty="0"/>
              <a:t> </a:t>
            </a:r>
            <a:r>
              <a:rPr lang="en-ID" dirty="0" err="1"/>
              <a:t>menghitung</a:t>
            </a:r>
            <a:r>
              <a:rPr lang="en-ID" dirty="0"/>
              <a:t> </a:t>
            </a:r>
            <a:r>
              <a:rPr lang="en-ID" dirty="0" err="1"/>
              <a:t>kewajiban</a:t>
            </a:r>
            <a:r>
              <a:rPr lang="en-ID" dirty="0"/>
              <a:t> </a:t>
            </a:r>
            <a:r>
              <a:rPr lang="en-ID" dirty="0" err="1"/>
              <a:t>pajak</a:t>
            </a:r>
            <a:r>
              <a:rPr lang="en-ID" dirty="0"/>
              <a:t> </a:t>
            </a:r>
            <a:r>
              <a:rPr lang="en-ID" dirty="0" err="1"/>
              <a:t>penghasilan</a:t>
            </a:r>
            <a:r>
              <a:rPr lang="en-ID" dirty="0"/>
              <a:t> badan.</a:t>
            </a:r>
          </a:p>
          <a:p>
            <a:pPr>
              <a:lnSpc>
                <a:spcPct val="90000"/>
              </a:lnSpc>
              <a:spcBef>
                <a:spcPts val="600"/>
              </a:spcBef>
            </a:pPr>
            <a:r>
              <a:rPr lang="en-ID" dirty="0" err="1"/>
              <a:t>Untuk</a:t>
            </a:r>
            <a:r>
              <a:rPr lang="en-ID" dirty="0"/>
              <a:t> </a:t>
            </a:r>
            <a:r>
              <a:rPr lang="en-ID" dirty="0" err="1"/>
              <a:t>dapat</a:t>
            </a:r>
            <a:r>
              <a:rPr lang="en-ID" dirty="0"/>
              <a:t> </a:t>
            </a:r>
            <a:r>
              <a:rPr lang="en-ID" dirty="0" err="1"/>
              <a:t>menghitung</a:t>
            </a:r>
            <a:r>
              <a:rPr lang="en-ID" dirty="0"/>
              <a:t> </a:t>
            </a:r>
            <a:r>
              <a:rPr lang="en-ID" dirty="0" err="1"/>
              <a:t>penghasilan</a:t>
            </a:r>
            <a:r>
              <a:rPr lang="en-ID" dirty="0"/>
              <a:t> yang </a:t>
            </a:r>
            <a:r>
              <a:rPr lang="en-ID" dirty="0" err="1"/>
              <a:t>tepat</a:t>
            </a:r>
            <a:r>
              <a:rPr lang="en-ID" dirty="0"/>
              <a:t> </a:t>
            </a:r>
            <a:r>
              <a:rPr lang="en-ID" dirty="0" err="1"/>
              <a:t>untuk</a:t>
            </a:r>
            <a:r>
              <a:rPr lang="en-ID" dirty="0"/>
              <a:t> masing-masing </a:t>
            </a:r>
            <a:r>
              <a:rPr lang="en-ID" dirty="0" err="1"/>
              <a:t>entitas</a:t>
            </a:r>
            <a:r>
              <a:rPr lang="en-ID" dirty="0"/>
              <a:t>, </a:t>
            </a:r>
            <a:r>
              <a:rPr lang="en-ID" dirty="0" err="1"/>
              <a:t>dipertimbangkan</a:t>
            </a:r>
            <a:r>
              <a:rPr lang="en-ID" dirty="0"/>
              <a:t> </a:t>
            </a:r>
            <a:r>
              <a:rPr lang="en-ID" dirty="0" err="1"/>
              <a:t>untuk</a:t>
            </a:r>
            <a:r>
              <a:rPr lang="en-ID" dirty="0"/>
              <a:t> </a:t>
            </a:r>
            <a:r>
              <a:rPr lang="en-ID" dirty="0" err="1"/>
              <a:t>menetapkan</a:t>
            </a:r>
            <a:r>
              <a:rPr lang="en-ID" dirty="0"/>
              <a:t> </a:t>
            </a:r>
            <a:r>
              <a:rPr lang="en-ID" dirty="0" err="1"/>
              <a:t>harga</a:t>
            </a:r>
            <a:r>
              <a:rPr lang="en-ID" dirty="0"/>
              <a:t> transfer yang </a:t>
            </a:r>
            <a:r>
              <a:rPr lang="en-ID" dirty="0" err="1"/>
              <a:t>tepat</a:t>
            </a:r>
            <a:r>
              <a:rPr lang="en-ID" dirty="0"/>
              <a:t>. </a:t>
            </a:r>
            <a:r>
              <a:rPr lang="en-ID" dirty="0" err="1"/>
              <a:t>Khususnya</a:t>
            </a:r>
            <a:r>
              <a:rPr lang="en-ID" dirty="0"/>
              <a:t> </a:t>
            </a:r>
            <a:r>
              <a:rPr lang="en-ID" dirty="0" err="1"/>
              <a:t>jika</a:t>
            </a:r>
            <a:r>
              <a:rPr lang="en-ID" dirty="0"/>
              <a:t> status </a:t>
            </a:r>
            <a:r>
              <a:rPr lang="en-ID" dirty="0" err="1"/>
              <a:t>pajak</a:t>
            </a:r>
            <a:r>
              <a:rPr lang="en-ID" dirty="0"/>
              <a:t> masing-masing </a:t>
            </a:r>
            <a:r>
              <a:rPr lang="en-ID" dirty="0" err="1"/>
              <a:t>entitas</a:t>
            </a:r>
            <a:r>
              <a:rPr lang="en-ID" dirty="0"/>
              <a:t> </a:t>
            </a:r>
            <a:r>
              <a:rPr lang="en-ID" dirty="0" err="1"/>
              <a:t>berbeda</a:t>
            </a:r>
            <a:r>
              <a:rPr lang="en-ID" dirty="0"/>
              <a:t>, </a:t>
            </a:r>
            <a:r>
              <a:rPr lang="en-ID" dirty="0" err="1"/>
              <a:t>misal</a:t>
            </a:r>
            <a:r>
              <a:rPr lang="en-ID" dirty="0"/>
              <a:t> </a:t>
            </a:r>
            <a:r>
              <a:rPr lang="en-ID" dirty="0" err="1"/>
              <a:t>tarif</a:t>
            </a:r>
            <a:r>
              <a:rPr lang="en-ID" dirty="0"/>
              <a:t> yang </a:t>
            </a:r>
            <a:r>
              <a:rPr lang="en-ID" dirty="0" err="1"/>
              <a:t>berbeda</a:t>
            </a:r>
            <a:r>
              <a:rPr lang="en-ID" dirty="0"/>
              <a:t> </a:t>
            </a:r>
            <a:r>
              <a:rPr lang="en-ID" dirty="0" err="1"/>
              <a:t>atau</a:t>
            </a:r>
            <a:r>
              <a:rPr lang="en-ID" dirty="0"/>
              <a:t> </a:t>
            </a:r>
            <a:r>
              <a:rPr lang="en-ID" dirty="0" err="1"/>
              <a:t>cara</a:t>
            </a:r>
            <a:r>
              <a:rPr lang="en-ID" dirty="0"/>
              <a:t> </a:t>
            </a:r>
            <a:r>
              <a:rPr lang="en-ID" dirty="0" err="1"/>
              <a:t>pengenaan</a:t>
            </a:r>
            <a:r>
              <a:rPr lang="en-ID" dirty="0"/>
              <a:t> </a:t>
            </a:r>
            <a:r>
              <a:rPr lang="en-ID" dirty="0" err="1"/>
              <a:t>pajak</a:t>
            </a:r>
            <a:r>
              <a:rPr lang="en-ID" dirty="0"/>
              <a:t> yang </a:t>
            </a:r>
            <a:r>
              <a:rPr lang="en-ID" dirty="0" err="1"/>
              <a:t>berbeda</a:t>
            </a:r>
            <a:r>
              <a:rPr lang="en-ID" dirty="0"/>
              <a:t>. Jika </a:t>
            </a:r>
            <a:r>
              <a:rPr lang="en-ID" dirty="0" err="1"/>
              <a:t>ini</a:t>
            </a:r>
            <a:r>
              <a:rPr lang="en-ID" dirty="0"/>
              <a:t> </a:t>
            </a:r>
            <a:r>
              <a:rPr lang="en-ID" dirty="0" err="1"/>
              <a:t>dilakukan</a:t>
            </a:r>
            <a:r>
              <a:rPr lang="en-ID" dirty="0"/>
              <a:t> </a:t>
            </a:r>
            <a:r>
              <a:rPr lang="en-ID" dirty="0" err="1"/>
              <a:t>maka</a:t>
            </a:r>
            <a:r>
              <a:rPr lang="en-ID" dirty="0"/>
              <a:t> </a:t>
            </a:r>
            <a:r>
              <a:rPr lang="en-ID" dirty="0" err="1"/>
              <a:t>harus</a:t>
            </a:r>
            <a:r>
              <a:rPr lang="en-ID" dirty="0"/>
              <a:t> </a:t>
            </a:r>
            <a:r>
              <a:rPr lang="en-ID" dirty="0" err="1"/>
              <a:t>disusun</a:t>
            </a:r>
            <a:r>
              <a:rPr lang="en-ID" dirty="0"/>
              <a:t> </a:t>
            </a:r>
            <a:r>
              <a:rPr lang="en-ID" dirty="0" err="1"/>
              <a:t>perjanjian</a:t>
            </a:r>
            <a:r>
              <a:rPr lang="en-ID" dirty="0"/>
              <a:t> </a:t>
            </a:r>
            <a:r>
              <a:rPr lang="en-ID" dirty="0" err="1"/>
              <a:t>antara</a:t>
            </a:r>
            <a:r>
              <a:rPr lang="en-ID" dirty="0"/>
              <a:t> </a:t>
            </a:r>
            <a:r>
              <a:rPr lang="en-ID" dirty="0" err="1"/>
              <a:t>anak</a:t>
            </a:r>
            <a:r>
              <a:rPr lang="en-ID" dirty="0"/>
              <a:t> dan </a:t>
            </a:r>
            <a:r>
              <a:rPr lang="en-ID" dirty="0" err="1"/>
              <a:t>induk</a:t>
            </a:r>
            <a:r>
              <a:rPr lang="en-ID" dirty="0"/>
              <a:t>  </a:t>
            </a:r>
            <a:r>
              <a:rPr lang="en-ID" dirty="0" err="1"/>
              <a:t>serta</a:t>
            </a:r>
            <a:r>
              <a:rPr lang="en-ID" dirty="0"/>
              <a:t> </a:t>
            </a:r>
            <a:r>
              <a:rPr lang="en-ID" dirty="0" err="1"/>
              <a:t>konsekuensi</a:t>
            </a:r>
            <a:r>
              <a:rPr lang="en-ID" dirty="0"/>
              <a:t> </a:t>
            </a:r>
            <a:r>
              <a:rPr lang="en-ID" dirty="0" err="1"/>
              <a:t>kewajiban</a:t>
            </a:r>
            <a:r>
              <a:rPr lang="en-ID" dirty="0"/>
              <a:t> </a:t>
            </a:r>
            <a:r>
              <a:rPr lang="en-ID" dirty="0" err="1"/>
              <a:t>pajak</a:t>
            </a:r>
            <a:r>
              <a:rPr lang="en-ID" dirty="0"/>
              <a:t> </a:t>
            </a:r>
            <a:r>
              <a:rPr lang="en-ID" dirty="0" err="1"/>
              <a:t>antar</a:t>
            </a:r>
            <a:r>
              <a:rPr lang="en-ID" dirty="0"/>
              <a:t> </a:t>
            </a:r>
            <a:r>
              <a:rPr lang="en-ID" dirty="0" err="1"/>
              <a:t>entitas</a:t>
            </a:r>
            <a:r>
              <a:rPr lang="en-ID" dirty="0"/>
              <a:t> juga </a:t>
            </a:r>
            <a:r>
              <a:rPr lang="en-ID" dirty="0" err="1"/>
              <a:t>harus</a:t>
            </a:r>
            <a:r>
              <a:rPr lang="en-ID" dirty="0"/>
              <a:t> </a:t>
            </a:r>
            <a:r>
              <a:rPr lang="en-ID" dirty="0" err="1"/>
              <a:t>diselesaikan</a:t>
            </a:r>
            <a:r>
              <a:rPr lang="en-ID" dirty="0"/>
              <a:t>.</a:t>
            </a:r>
          </a:p>
        </p:txBody>
      </p:sp>
      <p:pic>
        <p:nvPicPr>
          <p:cNvPr id="3" name="Picture 2" descr="A picture containing clipart&#10;&#10;Description automatically generated">
            <a:extLst>
              <a:ext uri="{FF2B5EF4-FFF2-40B4-BE49-F238E27FC236}">
                <a16:creationId xmlns:a16="http://schemas.microsoft.com/office/drawing/2014/main" id="{4C996A84-766B-414E-BE28-3EE8FBDB9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4061" y="1763957"/>
            <a:ext cx="3310296" cy="2202851"/>
          </a:xfrm>
          <a:prstGeom prst="rect">
            <a:avLst/>
          </a:prstGeom>
          <a:noFill/>
        </p:spPr>
      </p:pic>
    </p:spTree>
    <p:extLst>
      <p:ext uri="{BB962C8B-B14F-4D97-AF65-F5344CB8AC3E}">
        <p14:creationId xmlns:p14="http://schemas.microsoft.com/office/powerpoint/2010/main" val="3436197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hangingPunct="1"/>
            <a:r>
              <a:rPr lang="id-ID" dirty="0"/>
              <a:t>Teknik dan Prosedur Konsolidasi</a:t>
            </a:r>
            <a:endParaRPr lang="en-US" sz="1800" dirty="0"/>
          </a:p>
        </p:txBody>
      </p:sp>
      <p:grpSp>
        <p:nvGrpSpPr>
          <p:cNvPr id="34819" name="Group 3"/>
          <p:cNvGrpSpPr>
            <a:grpSpLocks/>
          </p:cNvGrpSpPr>
          <p:nvPr/>
        </p:nvGrpSpPr>
        <p:grpSpPr bwMode="auto">
          <a:xfrm>
            <a:off x="1809750" y="2325689"/>
            <a:ext cx="2698768" cy="3162300"/>
            <a:chOff x="720" y="1298"/>
            <a:chExt cx="1363" cy="1992"/>
          </a:xfrm>
          <a:effectLst>
            <a:reflection blurRad="6350" stA="52000" endA="300" endPos="35000" dir="5400000" sy="-100000" algn="bl" rotWithShape="0"/>
          </a:effectLst>
        </p:grpSpPr>
        <p:sp>
          <p:nvSpPr>
            <p:cNvPr id="34850" name="AutoShape 4"/>
            <p:cNvSpPr>
              <a:spLocks noChangeArrowheads="1"/>
            </p:cNvSpPr>
            <p:nvPr/>
          </p:nvSpPr>
          <p:spPr bwMode="gray">
            <a:xfrm>
              <a:off x="720" y="1490"/>
              <a:ext cx="1363" cy="1800"/>
            </a:xfrm>
            <a:prstGeom prst="roundRect">
              <a:avLst>
                <a:gd name="adj" fmla="val 17509"/>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id-ID" sz="1600">
                <a:latin typeface="Calibri" panose="020F0502020204030204" pitchFamily="34" charset="0"/>
                <a:cs typeface="Calibri" panose="020F0502020204030204" pitchFamily="34" charset="0"/>
              </a:endParaRPr>
            </a:p>
          </p:txBody>
        </p:sp>
        <p:grpSp>
          <p:nvGrpSpPr>
            <p:cNvPr id="34856" name="Group 10"/>
            <p:cNvGrpSpPr>
              <a:grpSpLocks/>
            </p:cNvGrpSpPr>
            <p:nvPr/>
          </p:nvGrpSpPr>
          <p:grpSpPr bwMode="auto">
            <a:xfrm>
              <a:off x="1189" y="1298"/>
              <a:ext cx="405" cy="391"/>
              <a:chOff x="1289" y="587"/>
              <a:chExt cx="668" cy="647"/>
            </a:xfrm>
          </p:grpSpPr>
          <p:sp>
            <p:nvSpPr>
              <p:cNvPr id="34859" name="Oval 11"/>
              <p:cNvSpPr>
                <a:spLocks noChangeArrowheads="1"/>
              </p:cNvSpPr>
              <p:nvPr/>
            </p:nvSpPr>
            <p:spPr bwMode="gray">
              <a:xfrm>
                <a:off x="1289" y="668"/>
                <a:ext cx="668" cy="496"/>
              </a:xfrm>
              <a:prstGeom prst="ellipse">
                <a:avLst/>
              </a:prstGeom>
              <a:solidFill>
                <a:srgbClr val="333333"/>
              </a:solidFill>
              <a:ln w="38100" algn="ctr">
                <a:noFill/>
                <a:round/>
                <a:headEnd/>
                <a:tailEnd/>
              </a:ln>
            </p:spPr>
            <p:txBody>
              <a:bodyPr anchor="ctr">
                <a:spAutoFit/>
              </a:bodyPr>
              <a:lstStyle/>
              <a:p>
                <a:endParaRPr lang="id-ID" sz="1600">
                  <a:latin typeface="Calibri" panose="020F0502020204030204" pitchFamily="34" charset="0"/>
                  <a:cs typeface="Calibri" panose="020F0502020204030204" pitchFamily="34" charset="0"/>
                </a:endParaRPr>
              </a:p>
            </p:txBody>
          </p:sp>
          <p:sp>
            <p:nvSpPr>
              <p:cNvPr id="34860" name="Oval 12"/>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61"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62" name="Oval 14"/>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63" name="Oval 15"/>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grpSp>
        <p:sp>
          <p:nvSpPr>
            <p:cNvPr id="34857" name="Text Box 16"/>
            <p:cNvSpPr txBox="1">
              <a:spLocks noChangeArrowheads="1"/>
            </p:cNvSpPr>
            <p:nvPr/>
          </p:nvSpPr>
          <p:spPr bwMode="gray">
            <a:xfrm>
              <a:off x="1313" y="1354"/>
              <a:ext cx="152" cy="233"/>
            </a:xfrm>
            <a:prstGeom prst="rect">
              <a:avLst/>
            </a:prstGeom>
            <a:noFill/>
            <a:ln w="9525" algn="ctr">
              <a:noFill/>
              <a:miter lim="800000"/>
              <a:headEnd/>
              <a:tailEnd/>
            </a:ln>
          </p:spPr>
          <p:txBody>
            <a:bodyPr wrap="none">
              <a:spAutoFit/>
            </a:bodyPr>
            <a:lstStyle/>
            <a:p>
              <a:pPr algn="ctr"/>
              <a:r>
                <a:rPr lang="en-US" sz="1800" b="1" dirty="0">
                  <a:latin typeface="Calibri" panose="020F0502020204030204" pitchFamily="34" charset="0"/>
                  <a:cs typeface="Calibri" panose="020F0502020204030204" pitchFamily="34" charset="0"/>
                </a:rPr>
                <a:t>1</a:t>
              </a:r>
              <a:endParaRPr lang="en-US" sz="2800" b="1" dirty="0">
                <a:latin typeface="Calibri" panose="020F0502020204030204" pitchFamily="34" charset="0"/>
                <a:cs typeface="Calibri" panose="020F0502020204030204" pitchFamily="34" charset="0"/>
              </a:endParaRPr>
            </a:p>
          </p:txBody>
        </p:sp>
        <p:sp>
          <p:nvSpPr>
            <p:cNvPr id="34858" name="Text Box 17"/>
            <p:cNvSpPr txBox="1">
              <a:spLocks noChangeArrowheads="1"/>
            </p:cNvSpPr>
            <p:nvPr/>
          </p:nvSpPr>
          <p:spPr bwMode="gray">
            <a:xfrm>
              <a:off x="768" y="1776"/>
              <a:ext cx="1296" cy="834"/>
            </a:xfrm>
            <a:prstGeom prst="rect">
              <a:avLst/>
            </a:prstGeom>
            <a:noFill/>
            <a:ln w="9525" algn="ctr">
              <a:noFill/>
              <a:miter lim="800000"/>
              <a:headEnd/>
              <a:tailEnd/>
            </a:ln>
          </p:spPr>
          <p:txBody>
            <a:bodyPr>
              <a:spAutoFit/>
            </a:bodyPr>
            <a:lstStyle/>
            <a:p>
              <a:r>
                <a:rPr lang="id-ID" sz="1600" dirty="0">
                  <a:latin typeface="Calibri" panose="020F0502020204030204" pitchFamily="34" charset="0"/>
                  <a:cs typeface="Calibri" panose="020F0502020204030204" pitchFamily="34" charset="0"/>
                </a:rPr>
                <a:t>Investasi entitas induk pada anak dengan porsi entitas atas ekuitas anak dieliminasi, (</a:t>
              </a:r>
              <a:r>
                <a:rPr lang="id-ID" sz="1600" dirty="0" err="1">
                  <a:latin typeface="Calibri" panose="020F0502020204030204" pitchFamily="34" charset="0"/>
                  <a:cs typeface="Calibri" panose="020F0502020204030204" pitchFamily="34" charset="0"/>
                </a:rPr>
                <a:t>goodwiil</a:t>
              </a:r>
              <a:r>
                <a:rPr lang="id-ID" sz="1600" dirty="0">
                  <a:latin typeface="Calibri" panose="020F0502020204030204" pitchFamily="34" charset="0"/>
                  <a:cs typeface="Calibri" panose="020F0502020204030204" pitchFamily="34" charset="0"/>
                </a:rPr>
                <a:t> muncul)</a:t>
              </a:r>
              <a:endParaRPr lang="en-US" sz="900" dirty="0">
                <a:latin typeface="Calibri" panose="020F0502020204030204" pitchFamily="34" charset="0"/>
                <a:cs typeface="Calibri" panose="020F0502020204030204" pitchFamily="34" charset="0"/>
              </a:endParaRPr>
            </a:p>
          </p:txBody>
        </p:sp>
      </p:grpSp>
      <p:grpSp>
        <p:nvGrpSpPr>
          <p:cNvPr id="34820" name="Group 18"/>
          <p:cNvGrpSpPr>
            <a:grpSpLocks/>
          </p:cNvGrpSpPr>
          <p:nvPr/>
        </p:nvGrpSpPr>
        <p:grpSpPr bwMode="auto">
          <a:xfrm>
            <a:off x="4738688" y="2327277"/>
            <a:ext cx="2699551" cy="3160713"/>
            <a:chOff x="2208" y="1299"/>
            <a:chExt cx="1363" cy="1991"/>
          </a:xfrm>
          <a:effectLst>
            <a:reflection blurRad="6350" stA="52000" endA="300" endPos="35000" dir="5400000" sy="-100000" algn="bl" rotWithShape="0"/>
          </a:effectLst>
        </p:grpSpPr>
        <p:sp>
          <p:nvSpPr>
            <p:cNvPr id="34837" name="AutoShape 19"/>
            <p:cNvSpPr>
              <a:spLocks noChangeArrowheads="1"/>
            </p:cNvSpPr>
            <p:nvPr/>
          </p:nvSpPr>
          <p:spPr bwMode="gray">
            <a:xfrm>
              <a:off x="2208" y="1490"/>
              <a:ext cx="1363" cy="1800"/>
            </a:xfrm>
            <a:prstGeom prst="roundRect">
              <a:avLst>
                <a:gd name="adj" fmla="val 17509"/>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id-ID" sz="1600" dirty="0">
                <a:latin typeface="Calibri" panose="020F0502020204030204" pitchFamily="34" charset="0"/>
                <a:cs typeface="Calibri" panose="020F0502020204030204" pitchFamily="34" charset="0"/>
              </a:endParaRPr>
            </a:p>
          </p:txBody>
        </p:sp>
        <p:sp>
          <p:nvSpPr>
            <p:cNvPr id="34841" name="Oval 23"/>
            <p:cNvSpPr>
              <a:spLocks noChangeArrowheads="1"/>
            </p:cNvSpPr>
            <p:nvPr/>
          </p:nvSpPr>
          <p:spPr bwMode="gray">
            <a:xfrm>
              <a:off x="2677" y="1347"/>
              <a:ext cx="405" cy="300"/>
            </a:xfrm>
            <a:prstGeom prst="ellipse">
              <a:avLst/>
            </a:prstGeom>
            <a:solidFill>
              <a:srgbClr val="333333"/>
            </a:solidFill>
            <a:ln w="38100" algn="ctr">
              <a:noFill/>
              <a:round/>
              <a:headEnd/>
              <a:tailEnd/>
            </a:ln>
          </p:spPr>
          <p:txBody>
            <a:bodyPr anchor="ctr">
              <a:spAutoFit/>
            </a:bodyPr>
            <a:lstStyle/>
            <a:p>
              <a:endParaRPr lang="id-ID" sz="1600">
                <a:latin typeface="Calibri" panose="020F0502020204030204" pitchFamily="34" charset="0"/>
                <a:cs typeface="Calibri" panose="020F0502020204030204" pitchFamily="34" charset="0"/>
              </a:endParaRPr>
            </a:p>
          </p:txBody>
        </p:sp>
        <p:sp>
          <p:nvSpPr>
            <p:cNvPr id="34842" name="Oval 24"/>
            <p:cNvSpPr>
              <a:spLocks noChangeArrowheads="1"/>
            </p:cNvSpPr>
            <p:nvPr/>
          </p:nvSpPr>
          <p:spPr bwMode="gray">
            <a:xfrm>
              <a:off x="2681" y="1299"/>
              <a:ext cx="392" cy="392"/>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43" name="Oval 25"/>
            <p:cNvSpPr>
              <a:spLocks noChangeArrowheads="1"/>
            </p:cNvSpPr>
            <p:nvPr/>
          </p:nvSpPr>
          <p:spPr bwMode="gray">
            <a:xfrm>
              <a:off x="2686" y="1301"/>
              <a:ext cx="383" cy="383"/>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44" name="Oval 26"/>
            <p:cNvSpPr>
              <a:spLocks noChangeArrowheads="1"/>
            </p:cNvSpPr>
            <p:nvPr/>
          </p:nvSpPr>
          <p:spPr bwMode="gray">
            <a:xfrm>
              <a:off x="2690" y="1305"/>
              <a:ext cx="364" cy="357"/>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45" name="Oval 27"/>
            <p:cNvSpPr>
              <a:spLocks noChangeArrowheads="1"/>
            </p:cNvSpPr>
            <p:nvPr/>
          </p:nvSpPr>
          <p:spPr bwMode="gray">
            <a:xfrm>
              <a:off x="2712" y="1315"/>
              <a:ext cx="323" cy="290"/>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46" name="Text Box 28"/>
            <p:cNvSpPr txBox="1">
              <a:spLocks noChangeArrowheads="1"/>
            </p:cNvSpPr>
            <p:nvPr/>
          </p:nvSpPr>
          <p:spPr bwMode="gray">
            <a:xfrm>
              <a:off x="2801" y="1354"/>
              <a:ext cx="152" cy="233"/>
            </a:xfrm>
            <a:prstGeom prst="rect">
              <a:avLst/>
            </a:prstGeom>
            <a:noFill/>
            <a:ln w="9525" algn="ctr">
              <a:noFill/>
              <a:miter lim="800000"/>
              <a:headEnd/>
              <a:tailEnd/>
            </a:ln>
          </p:spPr>
          <p:txBody>
            <a:bodyPr wrap="none">
              <a:spAutoFit/>
            </a:bodyPr>
            <a:lstStyle/>
            <a:p>
              <a:pPr algn="ctr"/>
              <a:r>
                <a:rPr lang="en-US" sz="1800" b="1" dirty="0">
                  <a:latin typeface="Calibri" panose="020F0502020204030204" pitchFamily="34" charset="0"/>
                  <a:cs typeface="Calibri" panose="020F0502020204030204" pitchFamily="34" charset="0"/>
                </a:rPr>
                <a:t>2</a:t>
              </a:r>
              <a:endParaRPr lang="en-US" sz="2800" b="1" dirty="0">
                <a:latin typeface="Calibri" panose="020F0502020204030204" pitchFamily="34" charset="0"/>
                <a:cs typeface="Calibri" panose="020F0502020204030204" pitchFamily="34" charset="0"/>
              </a:endParaRPr>
            </a:p>
          </p:txBody>
        </p:sp>
        <p:sp>
          <p:nvSpPr>
            <p:cNvPr id="34847" name="Text Box 29"/>
            <p:cNvSpPr txBox="1">
              <a:spLocks noChangeArrowheads="1"/>
            </p:cNvSpPr>
            <p:nvPr/>
          </p:nvSpPr>
          <p:spPr bwMode="gray">
            <a:xfrm>
              <a:off x="2256" y="1776"/>
              <a:ext cx="1296" cy="523"/>
            </a:xfrm>
            <a:prstGeom prst="rect">
              <a:avLst/>
            </a:prstGeom>
            <a:noFill/>
            <a:ln w="9525" algn="ctr">
              <a:noFill/>
              <a:miter lim="800000"/>
              <a:headEnd/>
              <a:tailEnd/>
            </a:ln>
          </p:spPr>
          <p:txBody>
            <a:bodyPr>
              <a:spAutoFit/>
            </a:bodyPr>
            <a:lstStyle/>
            <a:p>
              <a:r>
                <a:rPr lang="id-ID" sz="1600">
                  <a:latin typeface="Calibri" panose="020F0502020204030204" pitchFamily="34" charset="0"/>
                  <a:cs typeface="Calibri" panose="020F0502020204030204" pitchFamily="34" charset="0"/>
                </a:rPr>
                <a:t>Kepentingan non pengendali diidentifikasi: ekuitas (awal dan perubahan, laba/rugi</a:t>
              </a:r>
            </a:p>
          </p:txBody>
        </p:sp>
      </p:grpSp>
      <p:grpSp>
        <p:nvGrpSpPr>
          <p:cNvPr id="34821" name="Group 32"/>
          <p:cNvGrpSpPr>
            <a:grpSpLocks/>
          </p:cNvGrpSpPr>
          <p:nvPr/>
        </p:nvGrpSpPr>
        <p:grpSpPr bwMode="auto">
          <a:xfrm>
            <a:off x="7675545" y="2325689"/>
            <a:ext cx="2698768" cy="3162301"/>
            <a:chOff x="3696" y="1298"/>
            <a:chExt cx="1363" cy="1992"/>
          </a:xfrm>
          <a:effectLst>
            <a:reflection blurRad="6350" stA="52000" endA="300" endPos="35000" dir="5400000" sy="-100000" algn="bl" rotWithShape="0"/>
          </a:effectLst>
        </p:grpSpPr>
        <p:sp>
          <p:nvSpPr>
            <p:cNvPr id="34823" name="AutoShape 33"/>
            <p:cNvSpPr>
              <a:spLocks noChangeArrowheads="1"/>
            </p:cNvSpPr>
            <p:nvPr/>
          </p:nvSpPr>
          <p:spPr bwMode="gray">
            <a:xfrm>
              <a:off x="3696" y="1490"/>
              <a:ext cx="1363" cy="1800"/>
            </a:xfrm>
            <a:prstGeom prst="roundRect">
              <a:avLst>
                <a:gd name="adj" fmla="val 17509"/>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id-ID" sz="1600" dirty="0">
                <a:latin typeface="Calibri" panose="020F0502020204030204" pitchFamily="34" charset="0"/>
                <a:cs typeface="Calibri" panose="020F0502020204030204" pitchFamily="34" charset="0"/>
              </a:endParaRPr>
            </a:p>
          </p:txBody>
        </p:sp>
        <p:grpSp>
          <p:nvGrpSpPr>
            <p:cNvPr id="34827" name="Group 37"/>
            <p:cNvGrpSpPr>
              <a:grpSpLocks/>
            </p:cNvGrpSpPr>
            <p:nvPr/>
          </p:nvGrpSpPr>
          <p:grpSpPr bwMode="auto">
            <a:xfrm>
              <a:off x="4165" y="1298"/>
              <a:ext cx="405" cy="391"/>
              <a:chOff x="1289" y="587"/>
              <a:chExt cx="668" cy="647"/>
            </a:xfrm>
          </p:grpSpPr>
          <p:sp>
            <p:nvSpPr>
              <p:cNvPr id="34832" name="Oval 38"/>
              <p:cNvSpPr>
                <a:spLocks noChangeArrowheads="1"/>
              </p:cNvSpPr>
              <p:nvPr/>
            </p:nvSpPr>
            <p:spPr bwMode="gray">
              <a:xfrm>
                <a:off x="1289" y="668"/>
                <a:ext cx="668" cy="496"/>
              </a:xfrm>
              <a:prstGeom prst="ellipse">
                <a:avLst/>
              </a:prstGeom>
              <a:solidFill>
                <a:srgbClr val="333333"/>
              </a:solidFill>
              <a:ln w="38100" algn="ctr">
                <a:noFill/>
                <a:round/>
                <a:headEnd/>
                <a:tailEnd/>
              </a:ln>
            </p:spPr>
            <p:txBody>
              <a:bodyPr anchor="ctr">
                <a:spAutoFit/>
              </a:bodyPr>
              <a:lstStyle/>
              <a:p>
                <a:endParaRPr lang="id-ID" sz="1600">
                  <a:latin typeface="Calibri" panose="020F0502020204030204" pitchFamily="34" charset="0"/>
                  <a:cs typeface="Calibri" panose="020F0502020204030204" pitchFamily="34" charset="0"/>
                </a:endParaRPr>
              </a:p>
            </p:txBody>
          </p:sp>
          <p:sp>
            <p:nvSpPr>
              <p:cNvPr id="34833" name="Oval 3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34"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35" name="Oval 4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sp>
            <p:nvSpPr>
              <p:cNvPr id="34836" name="Oval 4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sz="1600">
                  <a:latin typeface="Calibri" panose="020F0502020204030204" pitchFamily="34" charset="0"/>
                  <a:cs typeface="Calibri" panose="020F0502020204030204" pitchFamily="34" charset="0"/>
                </a:endParaRPr>
              </a:p>
            </p:txBody>
          </p:sp>
        </p:grpSp>
        <p:sp>
          <p:nvSpPr>
            <p:cNvPr id="34828" name="Text Box 43"/>
            <p:cNvSpPr txBox="1">
              <a:spLocks noChangeArrowheads="1"/>
            </p:cNvSpPr>
            <p:nvPr/>
          </p:nvSpPr>
          <p:spPr bwMode="gray">
            <a:xfrm>
              <a:off x="4289" y="1354"/>
              <a:ext cx="152" cy="233"/>
            </a:xfrm>
            <a:prstGeom prst="rect">
              <a:avLst/>
            </a:prstGeom>
            <a:noFill/>
            <a:ln w="9525" algn="ctr">
              <a:noFill/>
              <a:miter lim="800000"/>
              <a:headEnd/>
              <a:tailEnd/>
            </a:ln>
          </p:spPr>
          <p:txBody>
            <a:bodyPr wrap="none">
              <a:spAutoFit/>
            </a:bodyPr>
            <a:lstStyle/>
            <a:p>
              <a:pPr algn="ctr"/>
              <a:r>
                <a:rPr lang="en-US" sz="1800" b="1" dirty="0">
                  <a:latin typeface="Calibri" panose="020F0502020204030204" pitchFamily="34" charset="0"/>
                  <a:cs typeface="Calibri" panose="020F0502020204030204" pitchFamily="34" charset="0"/>
                </a:rPr>
                <a:t>3</a:t>
              </a:r>
              <a:endParaRPr lang="en-US" sz="2800" b="1" dirty="0">
                <a:latin typeface="Calibri" panose="020F0502020204030204" pitchFamily="34" charset="0"/>
                <a:cs typeface="Calibri" panose="020F0502020204030204" pitchFamily="34" charset="0"/>
              </a:endParaRPr>
            </a:p>
          </p:txBody>
        </p:sp>
        <p:sp>
          <p:nvSpPr>
            <p:cNvPr id="34829" name="Text Box 44"/>
            <p:cNvSpPr txBox="1">
              <a:spLocks noChangeArrowheads="1"/>
            </p:cNvSpPr>
            <p:nvPr/>
          </p:nvSpPr>
          <p:spPr bwMode="gray">
            <a:xfrm>
              <a:off x="3744" y="1776"/>
              <a:ext cx="1296" cy="834"/>
            </a:xfrm>
            <a:prstGeom prst="rect">
              <a:avLst/>
            </a:prstGeom>
            <a:noFill/>
            <a:ln w="9525" algn="ctr">
              <a:noFill/>
              <a:miter lim="800000"/>
              <a:headEnd/>
              <a:tailEnd/>
            </a:ln>
          </p:spPr>
          <p:txBody>
            <a:bodyPr>
              <a:spAutoFit/>
            </a:bodyPr>
            <a:lstStyle/>
            <a:p>
              <a:r>
                <a:rPr lang="id-ID" sz="1600">
                  <a:latin typeface="Calibri" panose="020F0502020204030204" pitchFamily="34" charset="0"/>
                  <a:cs typeface="Calibri" panose="020F0502020204030204" pitchFamily="34" charset="0"/>
                </a:rPr>
                <a:t>Saldo transaksi, penghasilan dan beban intra kelompok usaha dieliminasi secara penuh </a:t>
              </a:r>
              <a:r>
                <a:rPr lang="id-ID" sz="1600">
                  <a:latin typeface="Calibri" panose="020F0502020204030204" pitchFamily="34" charset="0"/>
                  <a:cs typeface="Calibri" panose="020F0502020204030204" pitchFamily="34" charset="0"/>
                  <a:sym typeface="Wingdings" pitchFamily="2" charset="2"/>
                </a:rPr>
                <a:t> belum direaliasi, dampak pajak penghasilan</a:t>
              </a:r>
              <a:endParaRPr lang="en-US" sz="1100">
                <a:latin typeface="Calibri" panose="020F0502020204030204" pitchFamily="34" charset="0"/>
                <a:cs typeface="Calibri" panose="020F0502020204030204" pitchFamily="34" charset="0"/>
              </a:endParaRPr>
            </a:p>
          </p:txBody>
        </p:sp>
      </p:grpSp>
      <p:sp>
        <p:nvSpPr>
          <p:cNvPr id="34822" name="TextBox 50"/>
          <p:cNvSpPr txBox="1">
            <a:spLocks noChangeArrowheads="1"/>
          </p:cNvSpPr>
          <p:nvPr/>
        </p:nvSpPr>
        <p:spPr bwMode="auto">
          <a:xfrm>
            <a:off x="1738314" y="1357314"/>
            <a:ext cx="8715375" cy="707886"/>
          </a:xfrm>
          <a:prstGeom prst="rect">
            <a:avLst/>
          </a:prstGeom>
          <a:noFill/>
          <a:ln w="9525">
            <a:noFill/>
            <a:miter lim="800000"/>
            <a:headEnd/>
            <a:tailEnd/>
          </a:ln>
        </p:spPr>
        <p:txBody>
          <a:bodyPr>
            <a:spAutoFit/>
          </a:bodyPr>
          <a:lstStyle/>
          <a:p>
            <a:r>
              <a:rPr lang="id-ID" sz="2000" b="1" dirty="0">
                <a:solidFill>
                  <a:srgbClr val="FF0000"/>
                </a:solidFill>
              </a:rPr>
              <a:t>M</a:t>
            </a:r>
            <a:r>
              <a:rPr lang="es-ES" sz="2000" b="1" dirty="0" err="1">
                <a:solidFill>
                  <a:srgbClr val="FF0000"/>
                </a:solidFill>
              </a:rPr>
              <a:t>enggabungkan</a:t>
            </a:r>
            <a:r>
              <a:rPr lang="es-ES" sz="2000" b="1" dirty="0">
                <a:solidFill>
                  <a:srgbClr val="FF0000"/>
                </a:solidFill>
              </a:rPr>
              <a:t> </a:t>
            </a:r>
            <a:r>
              <a:rPr lang="id-ID" sz="2000" b="1" dirty="0">
                <a:solidFill>
                  <a:srgbClr val="FF0000"/>
                </a:solidFill>
              </a:rPr>
              <a:t>LK </a:t>
            </a:r>
            <a:r>
              <a:rPr lang="es-ES" sz="2000" b="1" dirty="0" err="1">
                <a:solidFill>
                  <a:srgbClr val="FF0000"/>
                </a:solidFill>
              </a:rPr>
              <a:t>entitas</a:t>
            </a:r>
            <a:r>
              <a:rPr lang="es-ES" sz="2000" b="1" dirty="0">
                <a:solidFill>
                  <a:srgbClr val="FF0000"/>
                </a:solidFill>
              </a:rPr>
              <a:t> </a:t>
            </a:r>
            <a:r>
              <a:rPr lang="es-ES" sz="2000" b="1" dirty="0" err="1">
                <a:solidFill>
                  <a:srgbClr val="FF0000"/>
                </a:solidFill>
              </a:rPr>
              <a:t>induk</a:t>
            </a:r>
            <a:r>
              <a:rPr lang="es-ES" sz="2000" b="1" dirty="0">
                <a:solidFill>
                  <a:srgbClr val="FF0000"/>
                </a:solidFill>
              </a:rPr>
              <a:t> dan</a:t>
            </a:r>
            <a:r>
              <a:rPr lang="id-ID" sz="2000" b="1" dirty="0">
                <a:solidFill>
                  <a:srgbClr val="FF0000"/>
                </a:solidFill>
              </a:rPr>
              <a:t> entitas anak </a:t>
            </a:r>
            <a:r>
              <a:rPr lang="id-ID" sz="2000" b="1" dirty="0">
                <a:solidFill>
                  <a:srgbClr val="FF0000"/>
                </a:solidFill>
                <a:sym typeface="Wingdings" pitchFamily="2" charset="2"/>
              </a:rPr>
              <a:t> </a:t>
            </a:r>
            <a:r>
              <a:rPr lang="id-ID" sz="2000" b="1" dirty="0">
                <a:solidFill>
                  <a:srgbClr val="FF0000"/>
                </a:solidFill>
              </a:rPr>
              <a:t>menjumlahkan pos-pos sejenis dari aset, kewajiban, ekuitas, penghasilan, dan beban.</a:t>
            </a:r>
          </a:p>
        </p:txBody>
      </p:sp>
    </p:spTree>
    <p:extLst>
      <p:ext uri="{BB962C8B-B14F-4D97-AF65-F5344CB8AC3E}">
        <p14:creationId xmlns:p14="http://schemas.microsoft.com/office/powerpoint/2010/main" val="33390382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id-ID" sz="4400" dirty="0"/>
              <a:t>Eliminasi</a:t>
            </a:r>
            <a:endParaRPr lang="en-US" dirty="0"/>
          </a:p>
        </p:txBody>
      </p:sp>
      <p:graphicFrame>
        <p:nvGraphicFramePr>
          <p:cNvPr id="2" name="Content Placeholder 1">
            <a:extLst>
              <a:ext uri="{FF2B5EF4-FFF2-40B4-BE49-F238E27FC236}">
                <a16:creationId xmlns:a16="http://schemas.microsoft.com/office/drawing/2014/main" id="{2FCD50E0-490E-D84A-A44B-F04E50B7D993}"/>
              </a:ext>
            </a:extLst>
          </p:cNvPr>
          <p:cNvGraphicFramePr>
            <a:graphicFrameLocks noGrp="1"/>
          </p:cNvGraphicFramePr>
          <p:nvPr>
            <p:ph sz="quarter" idx="10"/>
          </p:nvPr>
        </p:nvGraphicFramePr>
        <p:xfrm>
          <a:off x="1068767" y="1371600"/>
          <a:ext cx="10251300" cy="4736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99441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Autofit/>
          </a:bodyPr>
          <a:lstStyle/>
          <a:p>
            <a:pPr eaLnBrk="1" hangingPunct="1"/>
            <a:r>
              <a:rPr lang="id-ID" sz="3600" dirty="0"/>
              <a:t>Eliminasi transaksi</a:t>
            </a:r>
            <a:endParaRPr lang="en-US" sz="3600" dirty="0"/>
          </a:p>
        </p:txBody>
      </p:sp>
      <p:graphicFrame>
        <p:nvGraphicFramePr>
          <p:cNvPr id="2" name="Diagram 1">
            <a:extLst>
              <a:ext uri="{FF2B5EF4-FFF2-40B4-BE49-F238E27FC236}">
                <a16:creationId xmlns:a16="http://schemas.microsoft.com/office/drawing/2014/main" id="{8C483914-AD6D-CF44-9348-143F8FC28549}"/>
              </a:ext>
            </a:extLst>
          </p:cNvPr>
          <p:cNvGraphicFramePr/>
          <p:nvPr/>
        </p:nvGraphicFramePr>
        <p:xfrm>
          <a:off x="1973447" y="1488681"/>
          <a:ext cx="8027987" cy="485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40371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Autofit/>
          </a:bodyPr>
          <a:lstStyle/>
          <a:p>
            <a:pPr eaLnBrk="1" hangingPunct="1"/>
            <a:r>
              <a:rPr lang="id-ID" dirty="0"/>
              <a:t>Laba yang belum direalisasikan</a:t>
            </a:r>
            <a:endParaRPr lang="en-US" dirty="0"/>
          </a:p>
        </p:txBody>
      </p:sp>
      <p:sp>
        <p:nvSpPr>
          <p:cNvPr id="37891" name="Rectangle 3"/>
          <p:cNvSpPr>
            <a:spLocks noGrp="1" noChangeArrowheads="1"/>
          </p:cNvSpPr>
          <p:nvPr>
            <p:ph sz="quarter" idx="10"/>
          </p:nvPr>
        </p:nvSpPr>
        <p:spPr>
          <a:xfrm>
            <a:off x="1251125" y="1537517"/>
            <a:ext cx="6368875" cy="4858583"/>
          </a:xfrm>
        </p:spPr>
        <p:txBody>
          <a:bodyPr/>
          <a:lstStyle/>
          <a:p>
            <a:pPr eaLnBrk="1" hangingPunct="1"/>
            <a:r>
              <a:rPr lang="id-ID" sz="2100" dirty="0"/>
              <a:t>Keuntungan dan kerugian hasil dari transaksi intra kelompok usaha yang diakui dalam aset: persediaan, aset tetap, obligasi harus dieliminasi.</a:t>
            </a:r>
          </a:p>
          <a:p>
            <a:pPr lvl="1" eaLnBrk="1" hangingPunct="1"/>
            <a:r>
              <a:rPr lang="id-ID" sz="2100" dirty="0">
                <a:solidFill>
                  <a:srgbClr val="002060"/>
                </a:solidFill>
              </a:rPr>
              <a:t>Pengaruh ke nilai aset dan kewajiban</a:t>
            </a:r>
          </a:p>
          <a:p>
            <a:pPr lvl="1" eaLnBrk="1" hangingPunct="1"/>
            <a:r>
              <a:rPr lang="id-ID" sz="2100" dirty="0">
                <a:solidFill>
                  <a:srgbClr val="002060"/>
                </a:solidFill>
              </a:rPr>
              <a:t>Mempengaruhi laba/rugi periode berjalan </a:t>
            </a:r>
            <a:r>
              <a:rPr lang="id-ID" sz="2100" dirty="0">
                <a:solidFill>
                  <a:srgbClr val="002060"/>
                </a:solidFill>
                <a:sym typeface="Wingdings" pitchFamily="2" charset="2"/>
              </a:rPr>
              <a:t> COGS, biaya bunga, depresiasi</a:t>
            </a:r>
            <a:endParaRPr lang="id-ID" sz="2100" dirty="0">
              <a:solidFill>
                <a:srgbClr val="002060"/>
              </a:solidFill>
            </a:endParaRPr>
          </a:p>
          <a:p>
            <a:pPr eaLnBrk="1" hangingPunct="1"/>
            <a:r>
              <a:rPr lang="id-ID" sz="2100" dirty="0"/>
              <a:t>Penjualan hulu dari entitas induk, semua laba disesuaikan mempengaruhi bagian laba induk.</a:t>
            </a:r>
            <a:endParaRPr lang="id-ID" sz="2100" dirty="0">
              <a:solidFill>
                <a:schemeClr val="tx2"/>
              </a:solidFill>
              <a:sym typeface="Wingdings" pitchFamily="2" charset="2"/>
            </a:endParaRPr>
          </a:p>
          <a:p>
            <a:pPr eaLnBrk="1" hangingPunct="1"/>
            <a:r>
              <a:rPr lang="id-ID" sz="2100" dirty="0"/>
              <a:t>Penjualan hilir dari entitas anak, semua laba disesuaikan mempengaruhi bagian laba /kepentingan non pengendali, karena laba ada di anak perusahaan.</a:t>
            </a:r>
            <a:endParaRPr lang="id-ID" sz="2100" dirty="0">
              <a:solidFill>
                <a:schemeClr val="tx2"/>
              </a:solidFill>
              <a:sym typeface="Wingdings" pitchFamily="2" charset="2"/>
            </a:endParaRPr>
          </a:p>
          <a:p>
            <a:pPr eaLnBrk="1" hangingPunct="1"/>
            <a:endParaRPr lang="id-ID" sz="2100" dirty="0">
              <a:solidFill>
                <a:schemeClr val="tx2"/>
              </a:solidFill>
              <a:sym typeface="Wingdings" pitchFamily="2" charset="2"/>
            </a:endParaRPr>
          </a:p>
          <a:p>
            <a:pPr eaLnBrk="1" hangingPunct="1"/>
            <a:endParaRPr lang="id-ID" sz="2100" dirty="0">
              <a:solidFill>
                <a:schemeClr val="tx2"/>
              </a:solidFill>
              <a:sym typeface="Wingdings" pitchFamily="2" charset="2"/>
            </a:endParaRPr>
          </a:p>
          <a:p>
            <a:pPr eaLnBrk="1" hangingPunct="1"/>
            <a:endParaRPr lang="id-ID" sz="2100" dirty="0">
              <a:solidFill>
                <a:schemeClr val="tx2"/>
              </a:solidFill>
              <a:sym typeface="Wingdings" pitchFamily="2" charset="2"/>
            </a:endParaRPr>
          </a:p>
        </p:txBody>
      </p:sp>
    </p:spTree>
    <p:extLst>
      <p:ext uri="{BB962C8B-B14F-4D97-AF65-F5344CB8AC3E}">
        <p14:creationId xmlns:p14="http://schemas.microsoft.com/office/powerpoint/2010/main" val="4191870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pPr eaLnBrk="1" hangingPunct="1"/>
            <a:r>
              <a:rPr lang="id-ID" dirty="0">
                <a:solidFill>
                  <a:srgbClr val="626964"/>
                </a:solidFill>
              </a:rPr>
              <a:t>Ilustrasi 1 – hak suara potensial</a:t>
            </a:r>
            <a:endParaRPr lang="en-US" dirty="0">
              <a:solidFill>
                <a:srgbClr val="626964"/>
              </a:solidFill>
            </a:endParaRPr>
          </a:p>
        </p:txBody>
      </p:sp>
      <p:graphicFrame>
        <p:nvGraphicFramePr>
          <p:cNvPr id="9" name="Content Placeholder 4"/>
          <p:cNvGraphicFramePr>
            <a:graphicFrameLocks noGrp="1"/>
          </p:cNvGraphicFramePr>
          <p:nvPr>
            <p:ph sz="quarter" idx="10"/>
            <p:extLst>
              <p:ext uri="{D42A27DB-BD31-4B8C-83A1-F6EECF244321}">
                <p14:modId xmlns:p14="http://schemas.microsoft.com/office/powerpoint/2010/main" val="4056163904"/>
              </p:ext>
            </p:extLst>
          </p:nvPr>
        </p:nvGraphicFramePr>
        <p:xfrm>
          <a:off x="1250950" y="1538288"/>
          <a:ext cx="9645650" cy="2331720"/>
        </p:xfrm>
        <a:graphic>
          <a:graphicData uri="http://schemas.openxmlformats.org/drawingml/2006/table">
            <a:tbl>
              <a:tblPr firstRow="1" bandRow="1">
                <a:tableStyleId>{7DF18680-E054-41AD-8BC1-D1AEF772440D}</a:tableStyleId>
              </a:tblPr>
              <a:tblGrid>
                <a:gridCol w="1377950">
                  <a:extLst>
                    <a:ext uri="{9D8B030D-6E8A-4147-A177-3AD203B41FA5}">
                      <a16:colId xmlns:a16="http://schemas.microsoft.com/office/drawing/2014/main" val="20000"/>
                    </a:ext>
                  </a:extLst>
                </a:gridCol>
                <a:gridCol w="1377950">
                  <a:extLst>
                    <a:ext uri="{9D8B030D-6E8A-4147-A177-3AD203B41FA5}">
                      <a16:colId xmlns:a16="http://schemas.microsoft.com/office/drawing/2014/main" val="20001"/>
                    </a:ext>
                  </a:extLst>
                </a:gridCol>
                <a:gridCol w="1377950">
                  <a:extLst>
                    <a:ext uri="{9D8B030D-6E8A-4147-A177-3AD203B41FA5}">
                      <a16:colId xmlns:a16="http://schemas.microsoft.com/office/drawing/2014/main" val="20002"/>
                    </a:ext>
                  </a:extLst>
                </a:gridCol>
                <a:gridCol w="1377950">
                  <a:extLst>
                    <a:ext uri="{9D8B030D-6E8A-4147-A177-3AD203B41FA5}">
                      <a16:colId xmlns:a16="http://schemas.microsoft.com/office/drawing/2014/main" val="20003"/>
                    </a:ext>
                  </a:extLst>
                </a:gridCol>
                <a:gridCol w="1377950">
                  <a:extLst>
                    <a:ext uri="{9D8B030D-6E8A-4147-A177-3AD203B41FA5}">
                      <a16:colId xmlns:a16="http://schemas.microsoft.com/office/drawing/2014/main" val="20004"/>
                    </a:ext>
                  </a:extLst>
                </a:gridCol>
                <a:gridCol w="1377950">
                  <a:extLst>
                    <a:ext uri="{9D8B030D-6E8A-4147-A177-3AD203B41FA5}">
                      <a16:colId xmlns:a16="http://schemas.microsoft.com/office/drawing/2014/main" val="20005"/>
                    </a:ext>
                  </a:extLst>
                </a:gridCol>
                <a:gridCol w="1377950">
                  <a:extLst>
                    <a:ext uri="{9D8B030D-6E8A-4147-A177-3AD203B41FA5}">
                      <a16:colId xmlns:a16="http://schemas.microsoft.com/office/drawing/2014/main" val="20006"/>
                    </a:ext>
                  </a:extLst>
                </a:gridCol>
              </a:tblGrid>
              <a:tr h="533400">
                <a:tc>
                  <a:txBody>
                    <a:bodyPr/>
                    <a:lstStyle/>
                    <a:p>
                      <a:endParaRPr lang="en-US" sz="1400" dirty="0"/>
                    </a:p>
                  </a:txBody>
                  <a:tcPr/>
                </a:tc>
                <a:tc>
                  <a:txBody>
                    <a:bodyPr/>
                    <a:lstStyle/>
                    <a:p>
                      <a:r>
                        <a:rPr lang="en-US" sz="1400" dirty="0"/>
                        <a:t>Issued ordinary</a:t>
                      </a:r>
                      <a:r>
                        <a:rPr lang="en-US" sz="1400" baseline="0" dirty="0"/>
                        <a:t> shares</a:t>
                      </a:r>
                      <a:endParaRPr lang="en-US" sz="1400" dirty="0"/>
                    </a:p>
                  </a:txBody>
                  <a:tcPr/>
                </a:tc>
                <a:tc>
                  <a:txBody>
                    <a:bodyPr/>
                    <a:lstStyle/>
                    <a:p>
                      <a:r>
                        <a:rPr lang="en-US" sz="1400" dirty="0"/>
                        <a:t>Percentage</a:t>
                      </a:r>
                      <a:r>
                        <a:rPr lang="en-US" sz="1400" baseline="0" dirty="0"/>
                        <a:t> of ordinary shares</a:t>
                      </a:r>
                      <a:endParaRPr lang="en-US" sz="1400" dirty="0"/>
                    </a:p>
                  </a:txBody>
                  <a:tcPr/>
                </a:tc>
                <a:tc>
                  <a:txBody>
                    <a:bodyPr/>
                    <a:lstStyle/>
                    <a:p>
                      <a:r>
                        <a:rPr lang="en-US" sz="1400" dirty="0"/>
                        <a:t>Issued share warrants</a:t>
                      </a:r>
                    </a:p>
                  </a:txBody>
                  <a:tcPr/>
                </a:tc>
                <a:tc>
                  <a:txBody>
                    <a:bodyPr/>
                    <a:lstStyle/>
                    <a:p>
                      <a:r>
                        <a:rPr lang="en-US" sz="1400" dirty="0"/>
                        <a:t>Potential shares from warrants</a:t>
                      </a:r>
                    </a:p>
                  </a:txBody>
                  <a:tcPr/>
                </a:tc>
                <a:tc>
                  <a:txBody>
                    <a:bodyPr/>
                    <a:lstStyle/>
                    <a:p>
                      <a:r>
                        <a:rPr lang="en-US" sz="1400" dirty="0"/>
                        <a:t>Total shares (issued and potential)</a:t>
                      </a:r>
                    </a:p>
                  </a:txBody>
                  <a:tcPr/>
                </a:tc>
                <a:tc>
                  <a:txBody>
                    <a:bodyPr/>
                    <a:lstStyle/>
                    <a:p>
                      <a:r>
                        <a:rPr lang="en-US" sz="1400" dirty="0"/>
                        <a:t>Percentage of total</a:t>
                      </a:r>
                      <a:r>
                        <a:rPr lang="en-US" sz="1400" baseline="0" dirty="0"/>
                        <a:t> shares</a:t>
                      </a:r>
                      <a:endParaRPr lang="en-US" sz="1400" dirty="0"/>
                    </a:p>
                  </a:txBody>
                  <a:tcPr/>
                </a:tc>
                <a:extLst>
                  <a:ext uri="{0D108BD9-81ED-4DB2-BD59-A6C34878D82A}">
                    <a16:rowId xmlns:a16="http://schemas.microsoft.com/office/drawing/2014/main" val="10000"/>
                  </a:ext>
                </a:extLst>
              </a:tr>
              <a:tr h="533400">
                <a:tc>
                  <a:txBody>
                    <a:bodyPr/>
                    <a:lstStyle/>
                    <a:p>
                      <a:pPr algn="l"/>
                      <a:r>
                        <a:rPr lang="en-US" sz="1400" dirty="0"/>
                        <a:t>Company  A</a:t>
                      </a:r>
                    </a:p>
                  </a:txBody>
                  <a:tcPr anchor="ctr"/>
                </a:tc>
                <a:tc>
                  <a:txBody>
                    <a:bodyPr/>
                    <a:lstStyle/>
                    <a:p>
                      <a:pPr algn="ctr"/>
                      <a:r>
                        <a:rPr lang="en-US" sz="1400" dirty="0"/>
                        <a:t>$10,000,000</a:t>
                      </a:r>
                    </a:p>
                  </a:txBody>
                  <a:tcPr anchor="ctr"/>
                </a:tc>
                <a:tc>
                  <a:txBody>
                    <a:bodyPr/>
                    <a:lstStyle/>
                    <a:p>
                      <a:pPr algn="ctr"/>
                      <a:r>
                        <a:rPr lang="en-US" sz="1400" dirty="0"/>
                        <a:t>50%</a:t>
                      </a:r>
                    </a:p>
                  </a:txBody>
                  <a:tcPr anchor="ctr"/>
                </a:tc>
                <a:tc>
                  <a:txBody>
                    <a:bodyPr/>
                    <a:lstStyle/>
                    <a:p>
                      <a:pPr algn="ctr"/>
                      <a:r>
                        <a:rPr lang="en-US" sz="1400" dirty="0"/>
                        <a:t>$5,000,000</a:t>
                      </a:r>
                    </a:p>
                  </a:txBody>
                  <a:tcPr anchor="ctr"/>
                </a:tc>
                <a:tc>
                  <a:txBody>
                    <a:bodyPr/>
                    <a:lstStyle/>
                    <a:p>
                      <a:pPr algn="ctr"/>
                      <a:r>
                        <a:rPr lang="en-US" sz="1400" dirty="0"/>
                        <a:t>$10,000,000</a:t>
                      </a:r>
                    </a:p>
                  </a:txBody>
                  <a:tcPr anchor="ctr"/>
                </a:tc>
                <a:tc>
                  <a:txBody>
                    <a:bodyPr/>
                    <a:lstStyle/>
                    <a:p>
                      <a:pPr algn="ctr"/>
                      <a:r>
                        <a:rPr lang="en-US" sz="1400" dirty="0"/>
                        <a:t>$20,000,000</a:t>
                      </a:r>
                    </a:p>
                  </a:txBody>
                  <a:tcPr anchor="ctr"/>
                </a:tc>
                <a:tc>
                  <a:txBody>
                    <a:bodyPr/>
                    <a:lstStyle/>
                    <a:p>
                      <a:pPr algn="ctr"/>
                      <a:r>
                        <a:rPr lang="en-US" sz="1400" b="1" dirty="0"/>
                        <a:t>62.50%</a:t>
                      </a:r>
                    </a:p>
                  </a:txBody>
                  <a:tcPr anchor="ctr"/>
                </a:tc>
                <a:extLst>
                  <a:ext uri="{0D108BD9-81ED-4DB2-BD59-A6C34878D82A}">
                    <a16:rowId xmlns:a16="http://schemas.microsoft.com/office/drawing/2014/main" val="10001"/>
                  </a:ext>
                </a:extLst>
              </a:tr>
              <a:tr h="533400">
                <a:tc>
                  <a:txBody>
                    <a:bodyPr/>
                    <a:lstStyle/>
                    <a:p>
                      <a:pPr algn="l"/>
                      <a:r>
                        <a:rPr lang="en-US" sz="1400" dirty="0"/>
                        <a:t>Other investors</a:t>
                      </a:r>
                    </a:p>
                  </a:txBody>
                  <a:tcPr anchor="ctr"/>
                </a:tc>
                <a:tc>
                  <a:txBody>
                    <a:bodyPr/>
                    <a:lstStyle/>
                    <a:p>
                      <a:pPr algn="ctr"/>
                      <a:r>
                        <a:rPr lang="en-US" sz="1400" dirty="0"/>
                        <a:t>10,000,000</a:t>
                      </a:r>
                    </a:p>
                  </a:txBody>
                  <a:tcPr anchor="ctr"/>
                </a:tc>
                <a:tc>
                  <a:txBody>
                    <a:bodyPr/>
                    <a:lstStyle/>
                    <a:p>
                      <a:pPr algn="ctr"/>
                      <a:r>
                        <a:rPr lang="en-US" sz="1400" dirty="0"/>
                        <a:t>50%</a:t>
                      </a:r>
                    </a:p>
                  </a:txBody>
                  <a:tcPr anchor="ctr"/>
                </a:tc>
                <a:tc>
                  <a:txBody>
                    <a:bodyPr/>
                    <a:lstStyle/>
                    <a:p>
                      <a:pPr algn="ctr"/>
                      <a:r>
                        <a:rPr lang="en-US" sz="1400" dirty="0"/>
                        <a:t>1,000,000</a:t>
                      </a:r>
                    </a:p>
                  </a:txBody>
                  <a:tcPr anchor="ctr"/>
                </a:tc>
                <a:tc>
                  <a:txBody>
                    <a:bodyPr/>
                    <a:lstStyle/>
                    <a:p>
                      <a:pPr algn="ctr"/>
                      <a:r>
                        <a:rPr lang="en-US" sz="1400" dirty="0"/>
                        <a:t>2,000,000</a:t>
                      </a:r>
                    </a:p>
                  </a:txBody>
                  <a:tcPr anchor="ctr"/>
                </a:tc>
                <a:tc>
                  <a:txBody>
                    <a:bodyPr/>
                    <a:lstStyle/>
                    <a:p>
                      <a:pPr algn="ctr"/>
                      <a:r>
                        <a:rPr lang="en-US" sz="1400" dirty="0"/>
                        <a:t>12,000,000</a:t>
                      </a:r>
                    </a:p>
                  </a:txBody>
                  <a:tcPr anchor="ctr"/>
                </a:tc>
                <a:tc>
                  <a:txBody>
                    <a:bodyPr/>
                    <a:lstStyle/>
                    <a:p>
                      <a:pPr algn="ctr"/>
                      <a:r>
                        <a:rPr lang="en-US" sz="1400" dirty="0"/>
                        <a:t>37.50%</a:t>
                      </a:r>
                    </a:p>
                  </a:txBody>
                  <a:tcPr anchor="ctr"/>
                </a:tc>
                <a:extLst>
                  <a:ext uri="{0D108BD9-81ED-4DB2-BD59-A6C34878D82A}">
                    <a16:rowId xmlns:a16="http://schemas.microsoft.com/office/drawing/2014/main" val="10002"/>
                  </a:ext>
                </a:extLst>
              </a:tr>
              <a:tr h="533400">
                <a:tc>
                  <a:txBody>
                    <a:bodyPr/>
                    <a:lstStyle/>
                    <a:p>
                      <a:pPr algn="l"/>
                      <a:r>
                        <a:rPr lang="en-US" sz="1400" dirty="0"/>
                        <a:t>Total</a:t>
                      </a:r>
                    </a:p>
                  </a:txBody>
                  <a:tcPr anchor="ctr"/>
                </a:tc>
                <a:tc>
                  <a:txBody>
                    <a:bodyPr/>
                    <a:lstStyle/>
                    <a:p>
                      <a:pPr algn="ctr"/>
                      <a:r>
                        <a:rPr lang="en-US" sz="1400" dirty="0"/>
                        <a:t>$20,000,000</a:t>
                      </a:r>
                    </a:p>
                  </a:txBody>
                  <a:tcPr anchor="ctr"/>
                </a:tc>
                <a:tc>
                  <a:txBody>
                    <a:bodyPr/>
                    <a:lstStyle/>
                    <a:p>
                      <a:pPr algn="ctr"/>
                      <a:r>
                        <a:rPr lang="en-US" sz="1400" dirty="0"/>
                        <a:t>100%</a:t>
                      </a:r>
                    </a:p>
                  </a:txBody>
                  <a:tcPr anchor="ctr"/>
                </a:tc>
                <a:tc>
                  <a:txBody>
                    <a:bodyPr/>
                    <a:lstStyle/>
                    <a:p>
                      <a:pPr algn="ctr"/>
                      <a:r>
                        <a:rPr lang="en-US" sz="1400" dirty="0"/>
                        <a:t>$6,000,000</a:t>
                      </a:r>
                    </a:p>
                  </a:txBody>
                  <a:tcPr anchor="ctr"/>
                </a:tc>
                <a:tc>
                  <a:txBody>
                    <a:bodyPr/>
                    <a:lstStyle/>
                    <a:p>
                      <a:pPr algn="ctr"/>
                      <a:r>
                        <a:rPr lang="en-US" sz="1400" dirty="0"/>
                        <a:t>$12,000,000</a:t>
                      </a:r>
                    </a:p>
                  </a:txBody>
                  <a:tcPr anchor="ctr"/>
                </a:tc>
                <a:tc>
                  <a:txBody>
                    <a:bodyPr/>
                    <a:lstStyle/>
                    <a:p>
                      <a:pPr algn="ctr"/>
                      <a:r>
                        <a:rPr lang="en-US" sz="1400" dirty="0"/>
                        <a:t>$32,000,000</a:t>
                      </a:r>
                    </a:p>
                  </a:txBody>
                  <a:tcPr anchor="ctr"/>
                </a:tc>
                <a:tc>
                  <a:txBody>
                    <a:bodyPr/>
                    <a:lstStyle/>
                    <a:p>
                      <a:pPr algn="ctr"/>
                      <a:r>
                        <a:rPr lang="en-US" sz="1400" dirty="0"/>
                        <a:t>100.00%</a:t>
                      </a:r>
                    </a:p>
                  </a:txBody>
                  <a:tcPr anchor="ctr"/>
                </a:tc>
                <a:extLst>
                  <a:ext uri="{0D108BD9-81ED-4DB2-BD59-A6C34878D82A}">
                    <a16:rowId xmlns:a16="http://schemas.microsoft.com/office/drawing/2014/main" val="10003"/>
                  </a:ext>
                </a:extLst>
              </a:tr>
            </a:tbl>
          </a:graphicData>
        </a:graphic>
      </p:graphicFrame>
      <p:sp>
        <p:nvSpPr>
          <p:cNvPr id="54319" name="TextBox 6"/>
          <p:cNvSpPr txBox="1">
            <a:spLocks noChangeArrowheads="1"/>
          </p:cNvSpPr>
          <p:nvPr/>
        </p:nvSpPr>
        <p:spPr bwMode="auto">
          <a:xfrm>
            <a:off x="1216232" y="4343400"/>
            <a:ext cx="9299368" cy="707886"/>
          </a:xfrm>
          <a:prstGeom prst="rect">
            <a:avLst/>
          </a:prstGeom>
          <a:noFill/>
          <a:ln w="9525">
            <a:noFill/>
            <a:miter lim="800000"/>
            <a:headEnd/>
            <a:tailEnd/>
          </a:ln>
        </p:spPr>
        <p:txBody>
          <a:bodyPr wrap="square">
            <a:spAutoFit/>
          </a:bodyPr>
          <a:lstStyle/>
          <a:p>
            <a:r>
              <a:rPr lang="en-US" sz="2000" dirty="0"/>
              <a:t>Although Company A owns only 50% of the total issued ordinary shares, its holding of the share warrants gives it </a:t>
            </a:r>
            <a:r>
              <a:rPr lang="en-US" sz="2000" i="1" dirty="0"/>
              <a:t>de facto </a:t>
            </a:r>
            <a:r>
              <a:rPr lang="en-US" sz="2000" dirty="0"/>
              <a:t>control over Company B</a:t>
            </a:r>
          </a:p>
        </p:txBody>
      </p:sp>
    </p:spTree>
    <p:extLst>
      <p:ext uri="{BB962C8B-B14F-4D97-AF65-F5344CB8AC3E}">
        <p14:creationId xmlns:p14="http://schemas.microsoft.com/office/powerpoint/2010/main" val="21130500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normAutofit fontScale="90000"/>
          </a:bodyPr>
          <a:lstStyle/>
          <a:p>
            <a:pPr eaLnBrk="1" hangingPunct="1"/>
            <a:r>
              <a:rPr lang="id-ID" dirty="0">
                <a:solidFill>
                  <a:srgbClr val="626964"/>
                </a:solidFill>
              </a:rPr>
              <a:t>Ilustrasi 2</a:t>
            </a:r>
          </a:p>
        </p:txBody>
      </p:sp>
      <p:sp>
        <p:nvSpPr>
          <p:cNvPr id="55299" name="Content Placeholder 2"/>
          <p:cNvSpPr>
            <a:spLocks noGrp="1"/>
          </p:cNvSpPr>
          <p:nvPr>
            <p:ph sz="quarter" idx="10"/>
          </p:nvPr>
        </p:nvSpPr>
        <p:spPr/>
        <p:txBody>
          <a:bodyPr/>
          <a:lstStyle/>
          <a:p>
            <a:pPr eaLnBrk="1" hangingPunct="1"/>
            <a:r>
              <a:rPr lang="id-ID" sz="2100" dirty="0"/>
              <a:t>PT. Angelia membeli seluruh kepemilikan saham di PT. Zafira dengan harga </a:t>
            </a:r>
            <a:r>
              <a:rPr lang="en-US" sz="2100" dirty="0"/>
              <a:t>CU20,000. </a:t>
            </a:r>
            <a:r>
              <a:rPr lang="id-ID" sz="2100" dirty="0"/>
              <a:t>Pada tanggal tersebut ekuitas PT. Zafira terdiri dari :</a:t>
            </a:r>
          </a:p>
          <a:p>
            <a:pPr lvl="1" eaLnBrk="1" hangingPunct="1"/>
            <a:r>
              <a:rPr lang="id-ID" sz="2100" dirty="0"/>
              <a:t>Saham </a:t>
            </a:r>
            <a:r>
              <a:rPr lang="en-US" sz="2100" dirty="0"/>
              <a:t>CU5,000 </a:t>
            </a:r>
            <a:endParaRPr lang="id-ID" sz="2100" dirty="0"/>
          </a:p>
          <a:p>
            <a:pPr lvl="1" eaLnBrk="1" hangingPunct="1"/>
            <a:r>
              <a:rPr lang="id-ID" sz="2100" dirty="0"/>
              <a:t>Saldo laba CU6,000.</a:t>
            </a:r>
          </a:p>
          <a:p>
            <a:pPr eaLnBrk="1" hangingPunct="1"/>
            <a:r>
              <a:rPr lang="id-ID" sz="2100" dirty="0"/>
              <a:t>Saham dan saldo laba </a:t>
            </a:r>
            <a:r>
              <a:rPr lang="id-ID" sz="2100" dirty="0" err="1"/>
              <a:t>dielminasi</a:t>
            </a:r>
            <a:r>
              <a:rPr lang="id-ID" sz="2100" dirty="0"/>
              <a:t> dengan harga perolehan investasi, selisihnya akan </a:t>
            </a:r>
            <a:r>
              <a:rPr lang="id-ID" sz="2100" dirty="0" err="1"/>
              <a:t>dicatata</a:t>
            </a:r>
            <a:r>
              <a:rPr lang="id-ID" sz="2100" dirty="0"/>
              <a:t> sebagai </a:t>
            </a:r>
            <a:r>
              <a:rPr lang="id-ID" sz="2100" dirty="0" err="1"/>
              <a:t>goodwill</a:t>
            </a:r>
            <a:r>
              <a:rPr lang="id-ID" sz="2100" dirty="0"/>
              <a:t>.</a:t>
            </a:r>
          </a:p>
          <a:p>
            <a:pPr eaLnBrk="1" hangingPunct="1"/>
            <a:endParaRPr lang="id-ID" sz="2100" dirty="0"/>
          </a:p>
          <a:p>
            <a:pPr eaLnBrk="1" hangingPunct="1">
              <a:buFont typeface="Wingdings" pitchFamily="2" charset="2"/>
              <a:buNone/>
            </a:pPr>
            <a:r>
              <a:rPr lang="id-ID" sz="2100" dirty="0"/>
              <a:t>	Harga perolehan			20,000</a:t>
            </a:r>
          </a:p>
          <a:p>
            <a:pPr eaLnBrk="1" hangingPunct="1">
              <a:buFont typeface="Wingdings" pitchFamily="2" charset="2"/>
              <a:buNone/>
            </a:pPr>
            <a:r>
              <a:rPr lang="id-ID" sz="2100" dirty="0"/>
              <a:t>	Dikurangi :</a:t>
            </a:r>
          </a:p>
          <a:p>
            <a:pPr eaLnBrk="1" hangingPunct="1">
              <a:buFont typeface="Wingdings" pitchFamily="2" charset="2"/>
              <a:buNone/>
            </a:pPr>
            <a:r>
              <a:rPr lang="id-ID" sz="2100" dirty="0"/>
              <a:t>	Net aset PT. Zafira 	saham 		5,000</a:t>
            </a:r>
          </a:p>
          <a:p>
            <a:pPr eaLnBrk="1" hangingPunct="1">
              <a:buFont typeface="Wingdings" pitchFamily="2" charset="2"/>
              <a:buNone/>
            </a:pPr>
            <a:r>
              <a:rPr lang="id-ID" sz="2100" dirty="0"/>
              <a:t>				Saldo Laba	6,000</a:t>
            </a:r>
          </a:p>
          <a:p>
            <a:pPr eaLnBrk="1" hangingPunct="1">
              <a:buFont typeface="Wingdings" pitchFamily="2" charset="2"/>
              <a:buNone/>
            </a:pPr>
            <a:r>
              <a:rPr lang="id-ID" sz="2100" dirty="0"/>
              <a:t>						</a:t>
            </a:r>
            <a:r>
              <a:rPr lang="id-ID" sz="2100" u="sng" dirty="0"/>
              <a:t>11,000</a:t>
            </a:r>
          </a:p>
          <a:p>
            <a:pPr eaLnBrk="1" hangingPunct="1">
              <a:buFont typeface="Wingdings" pitchFamily="2" charset="2"/>
              <a:buNone/>
            </a:pPr>
            <a:r>
              <a:rPr lang="id-ID" sz="2100" dirty="0"/>
              <a:t>	</a:t>
            </a:r>
            <a:r>
              <a:rPr lang="id-ID" sz="2100" b="1" dirty="0" err="1"/>
              <a:t>Goodwill</a:t>
            </a:r>
            <a:r>
              <a:rPr lang="id-ID" sz="2100" b="1" dirty="0"/>
              <a:t> 				9,000</a:t>
            </a:r>
          </a:p>
        </p:txBody>
      </p:sp>
    </p:spTree>
    <p:extLst>
      <p:ext uri="{BB962C8B-B14F-4D97-AF65-F5344CB8AC3E}">
        <p14:creationId xmlns:p14="http://schemas.microsoft.com/office/powerpoint/2010/main" val="2445873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2096" y="304800"/>
            <a:ext cx="7437200" cy="792400"/>
          </a:xfrm>
          <a:ln>
            <a:miter lim="800000"/>
            <a:headEnd/>
            <a:tailEnd/>
          </a:ln>
        </p:spPr>
        <p:txBody>
          <a:bodyPr>
            <a:noAutofit/>
          </a:bodyPr>
          <a:lstStyle/>
          <a:p>
            <a:pPr>
              <a:defRPr/>
            </a:pPr>
            <a:r>
              <a:rPr lang="en-US" sz="3200" dirty="0" err="1"/>
              <a:t>Ilustrasi</a:t>
            </a:r>
            <a:r>
              <a:rPr lang="en-US" sz="3200" dirty="0"/>
              <a:t> </a:t>
            </a:r>
            <a:r>
              <a:rPr lang="id-ID" sz="3200" dirty="0"/>
              <a:t>3 </a:t>
            </a:r>
            <a:r>
              <a:rPr lang="en-US" sz="3200" dirty="0" err="1"/>
              <a:t>Penggabungan</a:t>
            </a:r>
            <a:r>
              <a:rPr lang="en-US" sz="3200" dirty="0"/>
              <a:t> </a:t>
            </a:r>
            <a:r>
              <a:rPr lang="en-US" sz="3200" dirty="0" err="1"/>
              <a:t>usaha</a:t>
            </a:r>
            <a:endParaRPr lang="en-US" sz="3200" dirty="0"/>
          </a:p>
        </p:txBody>
      </p:sp>
      <p:sp>
        <p:nvSpPr>
          <p:cNvPr id="15365" name="Content Placeholder 2"/>
          <p:cNvSpPr>
            <a:spLocks noGrp="1"/>
          </p:cNvSpPr>
          <p:nvPr>
            <p:ph sz="quarter" idx="10"/>
          </p:nvPr>
        </p:nvSpPr>
        <p:spPr>
          <a:xfrm>
            <a:off x="1273263" y="1096143"/>
            <a:ext cx="9645473" cy="4858583"/>
          </a:xfrm>
          <a:ln>
            <a:noFill/>
          </a:ln>
          <a:effectLst/>
        </p:spPr>
        <p:style>
          <a:lnRef idx="2">
            <a:schemeClr val="accent2"/>
          </a:lnRef>
          <a:fillRef idx="1">
            <a:schemeClr val="lt1"/>
          </a:fillRef>
          <a:effectRef idx="0">
            <a:schemeClr val="accent2"/>
          </a:effectRef>
          <a:fontRef idx="minor">
            <a:schemeClr val="dk1"/>
          </a:fontRef>
        </p:style>
        <p:txBody>
          <a:bodyPr/>
          <a:lstStyle/>
          <a:p>
            <a:pPr marL="0" indent="0">
              <a:buNone/>
            </a:pPr>
            <a:r>
              <a:rPr lang="id-ID" b="1" dirty="0"/>
              <a:t>PT.</a:t>
            </a:r>
            <a:r>
              <a:rPr lang="en-US" b="1" dirty="0"/>
              <a:t> </a:t>
            </a:r>
            <a:r>
              <a:rPr lang="en-US" b="1" dirty="0" err="1"/>
              <a:t>Induk</a:t>
            </a:r>
            <a:r>
              <a:rPr lang="en-US" b="1" dirty="0"/>
              <a:t> </a:t>
            </a:r>
            <a:r>
              <a:rPr lang="id-ID" b="1" dirty="0"/>
              <a:t>mengakuisi 80% saham PT. </a:t>
            </a:r>
            <a:r>
              <a:rPr lang="en-US" b="1" dirty="0" err="1"/>
              <a:t>Anak</a:t>
            </a:r>
            <a:r>
              <a:rPr lang="id-ID" b="1" dirty="0"/>
              <a:t>. </a:t>
            </a:r>
            <a:r>
              <a:rPr lang="en-US" b="1" dirty="0" err="1"/>
              <a:t>Aset</a:t>
            </a:r>
            <a:r>
              <a:rPr lang="en-US" b="1" dirty="0"/>
              <a:t> yang </a:t>
            </a:r>
            <a:r>
              <a:rPr lang="en-US" b="1" dirty="0" err="1"/>
              <a:t>diserahkan</a:t>
            </a:r>
            <a:r>
              <a:rPr lang="en-US" b="1" dirty="0"/>
              <a:t> </a:t>
            </a:r>
            <a:r>
              <a:rPr lang="en-US" b="1" dirty="0" err="1"/>
              <a:t>untuk</a:t>
            </a:r>
            <a:r>
              <a:rPr lang="en-US" b="1" dirty="0"/>
              <a:t> </a:t>
            </a:r>
            <a:r>
              <a:rPr lang="en-US" b="1" dirty="0" err="1"/>
              <a:t>akuisisi</a:t>
            </a:r>
            <a:r>
              <a:rPr lang="en-US" b="1" dirty="0"/>
              <a:t> 1.200.000. Non </a:t>
            </a:r>
            <a:r>
              <a:rPr lang="en-US" b="1" dirty="0" err="1"/>
              <a:t>pengendali</a:t>
            </a:r>
            <a:r>
              <a:rPr lang="en-US" b="1" dirty="0"/>
              <a:t> 20%. </a:t>
            </a:r>
            <a:r>
              <a:rPr lang="en-US" b="1" dirty="0" err="1"/>
              <a:t>Nilai</a:t>
            </a:r>
            <a:r>
              <a:rPr lang="en-US" b="1" dirty="0"/>
              <a:t> </a:t>
            </a:r>
            <a:r>
              <a:rPr lang="en-US" b="1" dirty="0" err="1"/>
              <a:t>buku</a:t>
            </a:r>
            <a:r>
              <a:rPr lang="en-US" b="1" dirty="0"/>
              <a:t> </a:t>
            </a:r>
            <a:r>
              <a:rPr lang="en-US" b="1" dirty="0" err="1"/>
              <a:t>Ekuitas</a:t>
            </a:r>
            <a:r>
              <a:rPr lang="en-US" b="1" dirty="0"/>
              <a:t> PT. </a:t>
            </a:r>
            <a:r>
              <a:rPr lang="en-US" b="1" dirty="0" err="1"/>
              <a:t>Anak</a:t>
            </a:r>
            <a:r>
              <a:rPr lang="en-US" b="1" dirty="0"/>
              <a:t> </a:t>
            </a:r>
            <a:r>
              <a:rPr lang="en-US" b="1" dirty="0" err="1"/>
              <a:t>pada</a:t>
            </a:r>
            <a:r>
              <a:rPr lang="en-US" b="1" dirty="0"/>
              <a:t> (1/1/20x1): 1.000.000). </a:t>
            </a:r>
            <a:r>
              <a:rPr lang="en-US" b="1" dirty="0" err="1"/>
              <a:t>Dalam</a:t>
            </a:r>
            <a:r>
              <a:rPr lang="en-US" b="1" dirty="0"/>
              <a:t> </a:t>
            </a:r>
            <a:r>
              <a:rPr lang="en-US" b="1" dirty="0" err="1"/>
              <a:t>akuisisi</a:t>
            </a:r>
            <a:r>
              <a:rPr lang="en-US" b="1" dirty="0"/>
              <a:t> </a:t>
            </a:r>
            <a:r>
              <a:rPr lang="en-US" b="1" dirty="0" err="1"/>
              <a:t>terdapat</a:t>
            </a:r>
            <a:r>
              <a:rPr lang="en-US" b="1" dirty="0"/>
              <a:t> </a:t>
            </a:r>
            <a:r>
              <a:rPr lang="en-US" b="1" dirty="0" err="1"/>
              <a:t>perbedaan</a:t>
            </a:r>
            <a:r>
              <a:rPr lang="en-US" b="1" dirty="0"/>
              <a:t> </a:t>
            </a:r>
            <a:r>
              <a:rPr lang="en-US" b="1" dirty="0" err="1"/>
              <a:t>nilai</a:t>
            </a:r>
            <a:r>
              <a:rPr lang="en-US" b="1" dirty="0"/>
              <a:t> </a:t>
            </a:r>
            <a:r>
              <a:rPr lang="en-US" b="1" dirty="0" err="1"/>
              <a:t>buku</a:t>
            </a:r>
            <a:r>
              <a:rPr lang="en-US" b="1" dirty="0"/>
              <a:t> </a:t>
            </a:r>
            <a:r>
              <a:rPr lang="en-US" b="1" dirty="0" err="1"/>
              <a:t>dengan</a:t>
            </a:r>
            <a:r>
              <a:rPr lang="en-US" b="1" dirty="0"/>
              <a:t> </a:t>
            </a:r>
            <a:r>
              <a:rPr lang="en-US" b="1" dirty="0" err="1"/>
              <a:t>nilai</a:t>
            </a:r>
            <a:r>
              <a:rPr lang="en-US" b="1" dirty="0"/>
              <a:t> </a:t>
            </a:r>
            <a:r>
              <a:rPr lang="en-US" b="1" dirty="0" err="1"/>
              <a:t>wajar</a:t>
            </a:r>
            <a:r>
              <a:rPr lang="en-US" b="1" dirty="0"/>
              <a:t> 300.000 </a:t>
            </a:r>
            <a:r>
              <a:rPr lang="en-US" b="1" dirty="0">
                <a:sym typeface="Wingdings" pitchFamily="2" charset="2"/>
              </a:rPr>
              <a:t> </a:t>
            </a:r>
            <a:r>
              <a:rPr lang="en-US" b="1" dirty="0" err="1"/>
              <a:t>untuk</a:t>
            </a:r>
            <a:r>
              <a:rPr lang="en-US" b="1" dirty="0"/>
              <a:t> </a:t>
            </a:r>
            <a:r>
              <a:rPr lang="en-US" b="1" dirty="0" err="1"/>
              <a:t>tanah</a:t>
            </a:r>
            <a:r>
              <a:rPr lang="en-US" b="1" dirty="0"/>
              <a:t> 200.000 </a:t>
            </a:r>
            <a:r>
              <a:rPr lang="en-US" b="1" dirty="0" err="1"/>
              <a:t>dan</a:t>
            </a:r>
            <a:r>
              <a:rPr lang="en-US" b="1" dirty="0"/>
              <a:t> </a:t>
            </a:r>
            <a:r>
              <a:rPr lang="en-US" b="1" dirty="0" err="1"/>
              <a:t>gedung</a:t>
            </a:r>
            <a:r>
              <a:rPr lang="en-US" b="1" dirty="0"/>
              <a:t> 100.000 (10thn). </a:t>
            </a:r>
            <a:r>
              <a:rPr lang="en-US" b="1" dirty="0" err="1"/>
              <a:t>Laba</a:t>
            </a:r>
            <a:r>
              <a:rPr lang="en-US" b="1" dirty="0"/>
              <a:t> </a:t>
            </a:r>
            <a:r>
              <a:rPr lang="en-US" b="1" dirty="0" err="1"/>
              <a:t>Anak</a:t>
            </a:r>
            <a:r>
              <a:rPr lang="en-US" b="1" dirty="0"/>
              <a:t> </a:t>
            </a:r>
            <a:r>
              <a:rPr lang="en-US" b="1" dirty="0" err="1"/>
              <a:t>selama</a:t>
            </a:r>
            <a:r>
              <a:rPr lang="en-US" b="1" dirty="0"/>
              <a:t> </a:t>
            </a:r>
            <a:r>
              <a:rPr lang="en-US" b="1" dirty="0" err="1"/>
              <a:t>tahun</a:t>
            </a:r>
            <a:r>
              <a:rPr lang="en-US" b="1" dirty="0"/>
              <a:t> </a:t>
            </a:r>
            <a:r>
              <a:rPr lang="en-US" b="1" dirty="0" err="1"/>
              <a:t>tersebut</a:t>
            </a:r>
            <a:r>
              <a:rPr lang="en-US" b="1" dirty="0"/>
              <a:t> 200.000, </a:t>
            </a:r>
            <a:r>
              <a:rPr lang="en-US" b="1" dirty="0" err="1"/>
              <a:t>dividen</a:t>
            </a:r>
            <a:r>
              <a:rPr lang="en-US" b="1" dirty="0"/>
              <a:t> yang </a:t>
            </a:r>
            <a:r>
              <a:rPr lang="en-US" b="1" dirty="0" err="1"/>
              <a:t>dibagikan</a:t>
            </a:r>
            <a:r>
              <a:rPr lang="en-US" b="1" dirty="0"/>
              <a:t> 100.000</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374505140"/>
              </p:ext>
            </p:extLst>
          </p:nvPr>
        </p:nvGraphicFramePr>
        <p:xfrm>
          <a:off x="2086709" y="2717552"/>
          <a:ext cx="7948245" cy="1493838"/>
        </p:xfrm>
        <a:graphic>
          <a:graphicData uri="http://schemas.openxmlformats.org/drawingml/2006/table">
            <a:tbl>
              <a:tblPr firstRow="1" bandRow="1">
                <a:tableStyleId>{93296810-A885-4BE3-A3E7-6D5BEEA58F35}</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381081">
                <a:tc>
                  <a:txBody>
                    <a:bodyPr/>
                    <a:lstStyle/>
                    <a:p>
                      <a:endParaRPr lang="en-US" sz="1600" dirty="0"/>
                    </a:p>
                  </a:txBody>
                  <a:tcPr marL="84406" marR="84406" marT="45730" marB="45730"/>
                </a:tc>
                <a:tc>
                  <a:txBody>
                    <a:bodyPr/>
                    <a:lstStyle/>
                    <a:p>
                      <a:r>
                        <a:rPr lang="en-US" sz="1600" dirty="0" err="1"/>
                        <a:t>Induk</a:t>
                      </a:r>
                      <a:endParaRPr lang="en-US" sz="1600" dirty="0"/>
                    </a:p>
                  </a:txBody>
                  <a:tcPr marL="84406" marR="84406" marT="45730" marB="45730"/>
                </a:tc>
                <a:tc>
                  <a:txBody>
                    <a:bodyPr/>
                    <a:lstStyle/>
                    <a:p>
                      <a:r>
                        <a:rPr lang="en-US" sz="1600" dirty="0" err="1"/>
                        <a:t>Anak</a:t>
                      </a:r>
                      <a:endParaRPr lang="en-US" sz="1600" dirty="0"/>
                    </a:p>
                  </a:txBody>
                  <a:tcPr marL="84406" marR="84406" marT="45730" marB="45730"/>
                </a:tc>
                <a:tc>
                  <a:txBody>
                    <a:bodyPr/>
                    <a:lstStyle/>
                    <a:p>
                      <a:endParaRPr lang="en-US" sz="1600" dirty="0"/>
                    </a:p>
                  </a:txBody>
                  <a:tcPr marL="84406" marR="84406" marT="45730" marB="45730"/>
                </a:tc>
                <a:tc>
                  <a:txBody>
                    <a:bodyPr/>
                    <a:lstStyle/>
                    <a:p>
                      <a:r>
                        <a:rPr lang="en-US" sz="1600" dirty="0" err="1"/>
                        <a:t>Induk</a:t>
                      </a:r>
                      <a:endParaRPr lang="en-US" sz="1600" dirty="0"/>
                    </a:p>
                  </a:txBody>
                  <a:tcPr marL="84406" marR="84406" marT="45730" marB="45730"/>
                </a:tc>
                <a:tc>
                  <a:txBody>
                    <a:bodyPr/>
                    <a:lstStyle/>
                    <a:p>
                      <a:r>
                        <a:rPr lang="en-US" sz="1600" dirty="0" err="1"/>
                        <a:t>Anak</a:t>
                      </a:r>
                      <a:endParaRPr lang="en-US" sz="1600" dirty="0"/>
                    </a:p>
                  </a:txBody>
                  <a:tcPr marL="84406" marR="84406" marT="45730" marB="45730"/>
                </a:tc>
                <a:extLst>
                  <a:ext uri="{0D108BD9-81ED-4DB2-BD59-A6C34878D82A}">
                    <a16:rowId xmlns:a16="http://schemas.microsoft.com/office/drawing/2014/main" val="10000"/>
                  </a:ext>
                </a:extLst>
              </a:tr>
              <a:tr h="370919">
                <a:tc>
                  <a:txBody>
                    <a:bodyPr/>
                    <a:lstStyle/>
                    <a:p>
                      <a:r>
                        <a:rPr lang="en-US" sz="1600" dirty="0" err="1"/>
                        <a:t>Aset</a:t>
                      </a:r>
                      <a:r>
                        <a:rPr lang="en-US" sz="1600" dirty="0"/>
                        <a:t> </a:t>
                      </a:r>
                      <a:r>
                        <a:rPr lang="en-US" sz="1600" dirty="0" err="1"/>
                        <a:t>lancar</a:t>
                      </a:r>
                      <a:endParaRPr lang="en-US" sz="1600" dirty="0"/>
                    </a:p>
                  </a:txBody>
                  <a:tcPr marL="84406" marR="84406" marT="45730" marB="45730"/>
                </a:tc>
                <a:tc>
                  <a:txBody>
                    <a:bodyPr/>
                    <a:lstStyle/>
                    <a:p>
                      <a:pPr algn="r"/>
                      <a:r>
                        <a:rPr lang="en-US" sz="1600" dirty="0"/>
                        <a:t>3.200.000</a:t>
                      </a:r>
                    </a:p>
                  </a:txBody>
                  <a:tcPr marL="84406" marR="84406" marT="45730" marB="45730"/>
                </a:tc>
                <a:tc>
                  <a:txBody>
                    <a:bodyPr/>
                    <a:lstStyle/>
                    <a:p>
                      <a:pPr algn="r"/>
                      <a:r>
                        <a:rPr lang="en-US" sz="1600" dirty="0"/>
                        <a:t>500.000</a:t>
                      </a:r>
                    </a:p>
                  </a:txBody>
                  <a:tcPr marL="84406" marR="84406" marT="45730" marB="45730"/>
                </a:tc>
                <a:tc>
                  <a:txBody>
                    <a:bodyPr/>
                    <a:lstStyle/>
                    <a:p>
                      <a:r>
                        <a:rPr lang="en-US" sz="1600" dirty="0" err="1"/>
                        <a:t>Liabilitas</a:t>
                      </a:r>
                      <a:endParaRPr lang="en-US" sz="1600" dirty="0"/>
                    </a:p>
                  </a:txBody>
                  <a:tcPr marL="84406" marR="84406" marT="45730" marB="45730"/>
                </a:tc>
                <a:tc>
                  <a:txBody>
                    <a:bodyPr/>
                    <a:lstStyle/>
                    <a:p>
                      <a:pPr algn="r"/>
                      <a:r>
                        <a:rPr lang="en-US" sz="1600" dirty="0"/>
                        <a:t>2.200.000</a:t>
                      </a:r>
                    </a:p>
                  </a:txBody>
                  <a:tcPr marL="84406" marR="84406" marT="45730" marB="45730"/>
                </a:tc>
                <a:tc>
                  <a:txBody>
                    <a:bodyPr/>
                    <a:lstStyle/>
                    <a:p>
                      <a:pPr algn="r"/>
                      <a:r>
                        <a:rPr lang="en-US" sz="1600" dirty="0"/>
                        <a:t>1.000.000</a:t>
                      </a:r>
                    </a:p>
                  </a:txBody>
                  <a:tcPr marL="84406" marR="84406" marT="45730" marB="45730"/>
                </a:tc>
                <a:extLst>
                  <a:ext uri="{0D108BD9-81ED-4DB2-BD59-A6C34878D82A}">
                    <a16:rowId xmlns:a16="http://schemas.microsoft.com/office/drawing/2014/main" val="10001"/>
                  </a:ext>
                </a:extLst>
              </a:tr>
              <a:tr h="370919">
                <a:tc>
                  <a:txBody>
                    <a:bodyPr/>
                    <a:lstStyle/>
                    <a:p>
                      <a:r>
                        <a:rPr lang="en-US" sz="1600" dirty="0" err="1"/>
                        <a:t>Aset</a:t>
                      </a:r>
                      <a:r>
                        <a:rPr lang="en-US" sz="1600" dirty="0"/>
                        <a:t> </a:t>
                      </a:r>
                      <a:r>
                        <a:rPr lang="en-US" sz="1600" dirty="0" err="1"/>
                        <a:t>tidak</a:t>
                      </a:r>
                      <a:r>
                        <a:rPr lang="en-US" sz="1600" dirty="0"/>
                        <a:t> </a:t>
                      </a:r>
                      <a:r>
                        <a:rPr lang="en-US" sz="1600" dirty="0" err="1"/>
                        <a:t>lancar</a:t>
                      </a:r>
                      <a:endParaRPr lang="en-US" sz="1600" dirty="0"/>
                    </a:p>
                  </a:txBody>
                  <a:tcPr marL="84406" marR="84406" marT="45730" marB="45730"/>
                </a:tc>
                <a:tc>
                  <a:txBody>
                    <a:bodyPr/>
                    <a:lstStyle/>
                    <a:p>
                      <a:pPr algn="r"/>
                      <a:r>
                        <a:rPr lang="en-US" sz="1600" dirty="0"/>
                        <a:t>5.000.000</a:t>
                      </a:r>
                    </a:p>
                  </a:txBody>
                  <a:tcPr marL="84406" marR="84406" marT="45730" marB="45730"/>
                </a:tc>
                <a:tc>
                  <a:txBody>
                    <a:bodyPr/>
                    <a:lstStyle/>
                    <a:p>
                      <a:pPr algn="r"/>
                      <a:r>
                        <a:rPr lang="en-US" sz="1600" dirty="0"/>
                        <a:t>1.500.000</a:t>
                      </a:r>
                    </a:p>
                  </a:txBody>
                  <a:tcPr marL="84406" marR="84406" marT="45730" marB="45730"/>
                </a:tc>
                <a:tc>
                  <a:txBody>
                    <a:bodyPr/>
                    <a:lstStyle/>
                    <a:p>
                      <a:r>
                        <a:rPr lang="en-US" sz="1600" dirty="0" err="1"/>
                        <a:t>Ekuitas</a:t>
                      </a:r>
                      <a:endParaRPr lang="en-US" sz="1600" dirty="0"/>
                    </a:p>
                  </a:txBody>
                  <a:tcPr marL="84406" marR="84406" marT="45730" marB="45730"/>
                </a:tc>
                <a:tc>
                  <a:txBody>
                    <a:bodyPr/>
                    <a:lstStyle/>
                    <a:p>
                      <a:pPr algn="r"/>
                      <a:r>
                        <a:rPr lang="en-US" sz="1600" dirty="0"/>
                        <a:t>6.000.000</a:t>
                      </a:r>
                    </a:p>
                  </a:txBody>
                  <a:tcPr marL="84406" marR="84406" marT="45730" marB="45730"/>
                </a:tc>
                <a:tc>
                  <a:txBody>
                    <a:bodyPr/>
                    <a:lstStyle/>
                    <a:p>
                      <a:pPr algn="r"/>
                      <a:r>
                        <a:rPr lang="en-US" sz="1600" dirty="0"/>
                        <a:t>1.000.000</a:t>
                      </a:r>
                    </a:p>
                  </a:txBody>
                  <a:tcPr marL="84406" marR="84406" marT="45730" marB="45730"/>
                </a:tc>
                <a:extLst>
                  <a:ext uri="{0D108BD9-81ED-4DB2-BD59-A6C34878D82A}">
                    <a16:rowId xmlns:a16="http://schemas.microsoft.com/office/drawing/2014/main" val="10002"/>
                  </a:ext>
                </a:extLst>
              </a:tr>
              <a:tr h="370919">
                <a:tc>
                  <a:txBody>
                    <a:bodyPr/>
                    <a:lstStyle/>
                    <a:p>
                      <a:endParaRPr lang="en-US" sz="1600"/>
                    </a:p>
                  </a:txBody>
                  <a:tcPr marL="84406" marR="84406" marT="45730" marB="45730"/>
                </a:tc>
                <a:tc>
                  <a:txBody>
                    <a:bodyPr/>
                    <a:lstStyle/>
                    <a:p>
                      <a:pPr algn="r"/>
                      <a:r>
                        <a:rPr lang="en-US" sz="1600" b="1" dirty="0"/>
                        <a:t>8.200.000</a:t>
                      </a:r>
                    </a:p>
                  </a:txBody>
                  <a:tcPr marL="84406" marR="84406" marT="45730" marB="45730"/>
                </a:tc>
                <a:tc>
                  <a:txBody>
                    <a:bodyPr/>
                    <a:lstStyle/>
                    <a:p>
                      <a:pPr algn="r"/>
                      <a:r>
                        <a:rPr lang="en-US" sz="1600" b="1" dirty="0"/>
                        <a:t>2.000.000</a:t>
                      </a:r>
                    </a:p>
                  </a:txBody>
                  <a:tcPr marL="84406" marR="84406" marT="45730" marB="45730"/>
                </a:tc>
                <a:tc>
                  <a:txBody>
                    <a:bodyPr/>
                    <a:lstStyle/>
                    <a:p>
                      <a:endParaRPr lang="en-US" sz="1600" b="1" dirty="0"/>
                    </a:p>
                  </a:txBody>
                  <a:tcPr marL="84406" marR="84406" marT="45730" marB="45730"/>
                </a:tc>
                <a:tc>
                  <a:txBody>
                    <a:bodyPr/>
                    <a:lstStyle/>
                    <a:p>
                      <a:pPr algn="r"/>
                      <a:r>
                        <a:rPr lang="en-US" sz="1600" b="1" dirty="0"/>
                        <a:t>8.200.000</a:t>
                      </a:r>
                    </a:p>
                  </a:txBody>
                  <a:tcPr marL="84406" marR="84406" marT="45730" marB="45730"/>
                </a:tc>
                <a:tc>
                  <a:txBody>
                    <a:bodyPr/>
                    <a:lstStyle/>
                    <a:p>
                      <a:pPr algn="r"/>
                      <a:r>
                        <a:rPr lang="en-US" sz="1600" b="1" dirty="0"/>
                        <a:t>2.000.000</a:t>
                      </a:r>
                    </a:p>
                  </a:txBody>
                  <a:tcPr marL="84406" marR="84406" marT="45730" marB="45730"/>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968749402"/>
              </p:ext>
            </p:extLst>
          </p:nvPr>
        </p:nvGraphicFramePr>
        <p:xfrm>
          <a:off x="2086709" y="4276494"/>
          <a:ext cx="7948245" cy="2149474"/>
        </p:xfrm>
        <a:graphic>
          <a:graphicData uri="http://schemas.openxmlformats.org/drawingml/2006/table">
            <a:tbl>
              <a:tblPr firstRow="1" bandRow="1">
                <a:tableStyleId>{21E4AEA4-8DFA-4A89-87EB-49C32662AFE0}</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439266">
                <a:tc>
                  <a:txBody>
                    <a:bodyPr/>
                    <a:lstStyle/>
                    <a:p>
                      <a:endParaRPr lang="en-US" sz="1600" dirty="0"/>
                    </a:p>
                  </a:txBody>
                  <a:tcPr marL="84406" marR="84406" marT="45715" marB="45715"/>
                </a:tc>
                <a:tc>
                  <a:txBody>
                    <a:bodyPr/>
                    <a:lstStyle/>
                    <a:p>
                      <a:r>
                        <a:rPr lang="en-US" sz="1600" dirty="0" err="1"/>
                        <a:t>Induk</a:t>
                      </a:r>
                      <a:endParaRPr lang="en-US" sz="1600" dirty="0"/>
                    </a:p>
                  </a:txBody>
                  <a:tcPr marL="84406" marR="84406" marT="45715" marB="45715"/>
                </a:tc>
                <a:tc>
                  <a:txBody>
                    <a:bodyPr/>
                    <a:lstStyle/>
                    <a:p>
                      <a:r>
                        <a:rPr lang="en-US" sz="1600" dirty="0" err="1"/>
                        <a:t>Anak</a:t>
                      </a:r>
                      <a:endParaRPr lang="en-US" sz="1600" dirty="0"/>
                    </a:p>
                  </a:txBody>
                  <a:tcPr marL="84406" marR="84406" marT="45715" marB="45715"/>
                </a:tc>
                <a:tc>
                  <a:txBody>
                    <a:bodyPr/>
                    <a:lstStyle/>
                    <a:p>
                      <a:endParaRPr lang="en-US" sz="1600" dirty="0"/>
                    </a:p>
                  </a:txBody>
                  <a:tcPr marL="84406" marR="84406" marT="45715" marB="45715"/>
                </a:tc>
                <a:tc>
                  <a:txBody>
                    <a:bodyPr/>
                    <a:lstStyle/>
                    <a:p>
                      <a:r>
                        <a:rPr lang="en-US" sz="1600" dirty="0" err="1"/>
                        <a:t>Induk</a:t>
                      </a:r>
                      <a:endParaRPr lang="en-US" sz="1600" dirty="0"/>
                    </a:p>
                  </a:txBody>
                  <a:tcPr marL="84406" marR="84406" marT="45715" marB="45715"/>
                </a:tc>
                <a:tc>
                  <a:txBody>
                    <a:bodyPr/>
                    <a:lstStyle/>
                    <a:p>
                      <a:r>
                        <a:rPr lang="en-US" sz="1600" dirty="0" err="1"/>
                        <a:t>Anak</a:t>
                      </a:r>
                      <a:endParaRPr lang="en-US" sz="1600" dirty="0"/>
                    </a:p>
                  </a:txBody>
                  <a:tcPr marL="84406" marR="84406" marT="45715" marB="45715"/>
                </a:tc>
                <a:extLst>
                  <a:ext uri="{0D108BD9-81ED-4DB2-BD59-A6C34878D82A}">
                    <a16:rowId xmlns:a16="http://schemas.microsoft.com/office/drawing/2014/main" val="10000"/>
                  </a:ext>
                </a:extLst>
              </a:tr>
              <a:tr h="427552">
                <a:tc>
                  <a:txBody>
                    <a:bodyPr/>
                    <a:lstStyle/>
                    <a:p>
                      <a:r>
                        <a:rPr lang="en-US" sz="1600" dirty="0" err="1"/>
                        <a:t>Aset</a:t>
                      </a:r>
                      <a:r>
                        <a:rPr lang="en-US" sz="1600" dirty="0"/>
                        <a:t> </a:t>
                      </a:r>
                      <a:r>
                        <a:rPr lang="en-US" sz="1600" dirty="0" err="1"/>
                        <a:t>lancar</a:t>
                      </a:r>
                      <a:endParaRPr lang="en-US" sz="1600" dirty="0"/>
                    </a:p>
                  </a:txBody>
                  <a:tcPr marL="84406" marR="84406" marT="45715" marB="45715"/>
                </a:tc>
                <a:tc>
                  <a:txBody>
                    <a:bodyPr/>
                    <a:lstStyle/>
                    <a:p>
                      <a:pPr algn="r"/>
                      <a:r>
                        <a:rPr lang="en-US" sz="1600" dirty="0"/>
                        <a:t>2.000.000</a:t>
                      </a:r>
                    </a:p>
                  </a:txBody>
                  <a:tcPr marL="84406" marR="84406" marT="45715" marB="45715"/>
                </a:tc>
                <a:tc>
                  <a:txBody>
                    <a:bodyPr/>
                    <a:lstStyle/>
                    <a:p>
                      <a:pPr algn="r"/>
                      <a:r>
                        <a:rPr lang="en-US" sz="1600" dirty="0"/>
                        <a:t>500.000</a:t>
                      </a:r>
                    </a:p>
                  </a:txBody>
                  <a:tcPr marL="84406" marR="84406" marT="45715" marB="45715"/>
                </a:tc>
                <a:tc>
                  <a:txBody>
                    <a:bodyPr/>
                    <a:lstStyle/>
                    <a:p>
                      <a:r>
                        <a:rPr lang="en-US" sz="1600" dirty="0" err="1"/>
                        <a:t>Liabilitas</a:t>
                      </a:r>
                      <a:endParaRPr lang="en-US" sz="1600" dirty="0"/>
                    </a:p>
                  </a:txBody>
                  <a:tcPr marL="84406" marR="84406" marT="45715" marB="45715"/>
                </a:tc>
                <a:tc>
                  <a:txBody>
                    <a:bodyPr/>
                    <a:lstStyle/>
                    <a:p>
                      <a:pPr algn="r"/>
                      <a:r>
                        <a:rPr lang="en-US" sz="1600" dirty="0"/>
                        <a:t>2.200.000</a:t>
                      </a:r>
                    </a:p>
                  </a:txBody>
                  <a:tcPr marL="84406" marR="84406" marT="45715" marB="45715"/>
                </a:tc>
                <a:tc>
                  <a:txBody>
                    <a:bodyPr/>
                    <a:lstStyle/>
                    <a:p>
                      <a:pPr algn="r"/>
                      <a:r>
                        <a:rPr lang="en-US" sz="1600" dirty="0"/>
                        <a:t>1.000.000</a:t>
                      </a:r>
                    </a:p>
                  </a:txBody>
                  <a:tcPr marL="84406" marR="84406" marT="45715" marB="45715"/>
                </a:tc>
                <a:extLst>
                  <a:ext uri="{0D108BD9-81ED-4DB2-BD59-A6C34878D82A}">
                    <a16:rowId xmlns:a16="http://schemas.microsoft.com/office/drawing/2014/main" val="10001"/>
                  </a:ext>
                </a:extLst>
              </a:tr>
              <a:tr h="427552">
                <a:tc>
                  <a:txBody>
                    <a:bodyPr/>
                    <a:lstStyle/>
                    <a:p>
                      <a:r>
                        <a:rPr lang="en-US" sz="1600" dirty="0" err="1"/>
                        <a:t>Aset</a:t>
                      </a:r>
                      <a:r>
                        <a:rPr lang="en-US" sz="1600" dirty="0"/>
                        <a:t> </a:t>
                      </a:r>
                      <a:r>
                        <a:rPr lang="en-US" sz="1600" dirty="0" err="1"/>
                        <a:t>tidak</a:t>
                      </a:r>
                      <a:r>
                        <a:rPr lang="en-US" sz="1600" dirty="0"/>
                        <a:t> </a:t>
                      </a:r>
                      <a:r>
                        <a:rPr lang="en-US" sz="1600" dirty="0" err="1"/>
                        <a:t>lancar</a:t>
                      </a:r>
                      <a:endParaRPr lang="en-US" sz="1600" dirty="0"/>
                    </a:p>
                  </a:txBody>
                  <a:tcPr marL="84406" marR="84406" marT="45715" marB="45715"/>
                </a:tc>
                <a:tc>
                  <a:txBody>
                    <a:bodyPr/>
                    <a:lstStyle/>
                    <a:p>
                      <a:pPr algn="r"/>
                      <a:r>
                        <a:rPr lang="en-US" sz="1600" dirty="0"/>
                        <a:t>5.000.000</a:t>
                      </a:r>
                    </a:p>
                  </a:txBody>
                  <a:tcPr marL="84406" marR="84406" marT="45715" marB="45715"/>
                </a:tc>
                <a:tc>
                  <a:txBody>
                    <a:bodyPr/>
                    <a:lstStyle/>
                    <a:p>
                      <a:pPr algn="r"/>
                      <a:r>
                        <a:rPr lang="en-US" sz="1600" dirty="0"/>
                        <a:t>1.500.000</a:t>
                      </a:r>
                    </a:p>
                  </a:txBody>
                  <a:tcPr marL="84406" marR="84406" marT="45715" marB="45715"/>
                </a:tc>
                <a:tc>
                  <a:txBody>
                    <a:bodyPr/>
                    <a:lstStyle/>
                    <a:p>
                      <a:r>
                        <a:rPr lang="en-US" sz="1600" dirty="0" err="1"/>
                        <a:t>Ekuitas</a:t>
                      </a:r>
                      <a:endParaRPr lang="en-US" sz="1600" dirty="0"/>
                    </a:p>
                  </a:txBody>
                  <a:tcPr marL="84406" marR="84406" marT="45715" marB="45715"/>
                </a:tc>
                <a:tc>
                  <a:txBody>
                    <a:bodyPr/>
                    <a:lstStyle/>
                    <a:p>
                      <a:pPr algn="r"/>
                      <a:r>
                        <a:rPr lang="en-US" sz="1600" dirty="0"/>
                        <a:t>6.000.000</a:t>
                      </a:r>
                    </a:p>
                  </a:txBody>
                  <a:tcPr marL="84406" marR="84406" marT="45715" marB="45715"/>
                </a:tc>
                <a:tc>
                  <a:txBody>
                    <a:bodyPr/>
                    <a:lstStyle/>
                    <a:p>
                      <a:pPr algn="r"/>
                      <a:r>
                        <a:rPr lang="en-US" sz="1600" dirty="0"/>
                        <a:t>1.000.000</a:t>
                      </a:r>
                    </a:p>
                  </a:txBody>
                  <a:tcPr marL="84406" marR="84406" marT="45715" marB="45715"/>
                </a:tc>
                <a:extLst>
                  <a:ext uri="{0D108BD9-81ED-4DB2-BD59-A6C34878D82A}">
                    <a16:rowId xmlns:a16="http://schemas.microsoft.com/office/drawing/2014/main" val="10002"/>
                  </a:ext>
                </a:extLst>
              </a:tr>
              <a:tr h="427552">
                <a:tc>
                  <a:txBody>
                    <a:bodyPr/>
                    <a:lstStyle/>
                    <a:p>
                      <a:r>
                        <a:rPr lang="en-US" sz="1600" dirty="0" err="1"/>
                        <a:t>Investasi</a:t>
                      </a:r>
                      <a:r>
                        <a:rPr lang="en-US" sz="1600" baseline="0" dirty="0"/>
                        <a:t> </a:t>
                      </a:r>
                      <a:r>
                        <a:rPr lang="en-US" sz="1600" baseline="0" dirty="0" err="1"/>
                        <a:t>di</a:t>
                      </a:r>
                      <a:r>
                        <a:rPr lang="en-US" sz="1600" baseline="0" dirty="0"/>
                        <a:t> </a:t>
                      </a:r>
                      <a:r>
                        <a:rPr lang="en-US" sz="1600" baseline="0" dirty="0" err="1"/>
                        <a:t>anak</a:t>
                      </a:r>
                      <a:endParaRPr lang="en-US" sz="1600" dirty="0"/>
                    </a:p>
                  </a:txBody>
                  <a:tcPr marL="84406" marR="84406" marT="45715" marB="45715"/>
                </a:tc>
                <a:tc>
                  <a:txBody>
                    <a:bodyPr/>
                    <a:lstStyle/>
                    <a:p>
                      <a:pPr algn="r"/>
                      <a:r>
                        <a:rPr lang="en-US" sz="1600" dirty="0"/>
                        <a:t>1.200.000</a:t>
                      </a:r>
                    </a:p>
                  </a:txBody>
                  <a:tcPr marL="84406" marR="84406" marT="45715" marB="45715"/>
                </a:tc>
                <a:tc>
                  <a:txBody>
                    <a:bodyPr/>
                    <a:lstStyle/>
                    <a:p>
                      <a:pPr algn="r"/>
                      <a:endParaRPr lang="en-US" sz="1600" dirty="0"/>
                    </a:p>
                  </a:txBody>
                  <a:tcPr marL="84406" marR="84406" marT="45715" marB="45715"/>
                </a:tc>
                <a:tc>
                  <a:txBody>
                    <a:bodyPr/>
                    <a:lstStyle/>
                    <a:p>
                      <a:endParaRPr lang="en-US" sz="1600" dirty="0"/>
                    </a:p>
                  </a:txBody>
                  <a:tcPr marL="84406" marR="84406" marT="45715" marB="45715"/>
                </a:tc>
                <a:tc>
                  <a:txBody>
                    <a:bodyPr/>
                    <a:lstStyle/>
                    <a:p>
                      <a:pPr algn="r"/>
                      <a:endParaRPr lang="en-US" sz="1600" dirty="0"/>
                    </a:p>
                  </a:txBody>
                  <a:tcPr marL="84406" marR="84406" marT="45715" marB="45715"/>
                </a:tc>
                <a:tc>
                  <a:txBody>
                    <a:bodyPr/>
                    <a:lstStyle/>
                    <a:p>
                      <a:pPr algn="r"/>
                      <a:endParaRPr lang="en-US" sz="1600" dirty="0"/>
                    </a:p>
                  </a:txBody>
                  <a:tcPr marL="84406" marR="84406" marT="45715" marB="45715"/>
                </a:tc>
                <a:extLst>
                  <a:ext uri="{0D108BD9-81ED-4DB2-BD59-A6C34878D82A}">
                    <a16:rowId xmlns:a16="http://schemas.microsoft.com/office/drawing/2014/main" val="10003"/>
                  </a:ext>
                </a:extLst>
              </a:tr>
              <a:tr h="427552">
                <a:tc>
                  <a:txBody>
                    <a:bodyPr/>
                    <a:lstStyle/>
                    <a:p>
                      <a:endParaRPr lang="en-US" sz="1600" dirty="0"/>
                    </a:p>
                  </a:txBody>
                  <a:tcPr marL="84406" marR="84406" marT="45715" marB="45715"/>
                </a:tc>
                <a:tc>
                  <a:txBody>
                    <a:bodyPr/>
                    <a:lstStyle/>
                    <a:p>
                      <a:pPr algn="r"/>
                      <a:r>
                        <a:rPr lang="en-US" sz="1600" b="1" dirty="0"/>
                        <a:t>8.200.000</a:t>
                      </a:r>
                    </a:p>
                  </a:txBody>
                  <a:tcPr marL="84406" marR="84406" marT="45715" marB="45715"/>
                </a:tc>
                <a:tc>
                  <a:txBody>
                    <a:bodyPr/>
                    <a:lstStyle/>
                    <a:p>
                      <a:pPr algn="r"/>
                      <a:r>
                        <a:rPr lang="en-US" sz="1600" b="1" dirty="0"/>
                        <a:t>2.000.000</a:t>
                      </a:r>
                    </a:p>
                  </a:txBody>
                  <a:tcPr marL="84406" marR="84406" marT="45715" marB="45715"/>
                </a:tc>
                <a:tc>
                  <a:txBody>
                    <a:bodyPr/>
                    <a:lstStyle/>
                    <a:p>
                      <a:endParaRPr lang="en-US" sz="1600" b="1" dirty="0"/>
                    </a:p>
                  </a:txBody>
                  <a:tcPr marL="84406" marR="84406" marT="45715" marB="45715"/>
                </a:tc>
                <a:tc>
                  <a:txBody>
                    <a:bodyPr/>
                    <a:lstStyle/>
                    <a:p>
                      <a:pPr algn="r"/>
                      <a:r>
                        <a:rPr lang="en-US" sz="1600" b="1" dirty="0"/>
                        <a:t>8.200.000</a:t>
                      </a:r>
                    </a:p>
                  </a:txBody>
                  <a:tcPr marL="84406" marR="84406" marT="45715" marB="45715"/>
                </a:tc>
                <a:tc>
                  <a:txBody>
                    <a:bodyPr/>
                    <a:lstStyle/>
                    <a:p>
                      <a:pPr algn="r"/>
                      <a:r>
                        <a:rPr lang="en-US" sz="1600" b="1" dirty="0"/>
                        <a:t>2.000.000</a:t>
                      </a:r>
                    </a:p>
                  </a:txBody>
                  <a:tcPr marL="84406" marR="84406" marT="45715" marB="45715"/>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686150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miter lim="800000"/>
            <a:headEnd/>
            <a:tailEnd/>
          </a:ln>
        </p:spPr>
        <p:txBody>
          <a:bodyPr>
            <a:noAutofit/>
          </a:bodyPr>
          <a:lstStyle/>
          <a:p>
            <a:pPr>
              <a:defRPr/>
            </a:pPr>
            <a:r>
              <a:rPr lang="en-US" sz="3200" dirty="0" err="1"/>
              <a:t>Ilustrasi</a:t>
            </a:r>
            <a:r>
              <a:rPr lang="en-US" sz="3200" dirty="0"/>
              <a:t> </a:t>
            </a:r>
            <a:r>
              <a:rPr lang="id-ID" sz="3200" dirty="0"/>
              <a:t>3 P</a:t>
            </a:r>
            <a:r>
              <a:rPr lang="en-US" sz="3200" dirty="0" err="1"/>
              <a:t>enggabungan</a:t>
            </a:r>
            <a:r>
              <a:rPr lang="en-US" sz="3200" dirty="0"/>
              <a:t> </a:t>
            </a:r>
            <a:r>
              <a:rPr lang="en-US" sz="3200" dirty="0" err="1"/>
              <a:t>usaha</a:t>
            </a:r>
            <a:endParaRPr lang="en-US" sz="3200" dirty="0"/>
          </a:p>
        </p:txBody>
      </p:sp>
      <p:sp>
        <p:nvSpPr>
          <p:cNvPr id="3" name="Content Placeholder 2"/>
          <p:cNvSpPr>
            <a:spLocks noGrp="1"/>
          </p:cNvSpPr>
          <p:nvPr>
            <p:ph sz="quarter" idx="10"/>
          </p:nvPr>
        </p:nvSpPr>
        <p:spPr>
          <a:ln>
            <a:noFill/>
          </a:ln>
        </p:spPr>
        <p:style>
          <a:lnRef idx="2">
            <a:schemeClr val="accent2"/>
          </a:lnRef>
          <a:fillRef idx="1">
            <a:schemeClr val="lt1"/>
          </a:fillRef>
          <a:effectRef idx="0">
            <a:schemeClr val="accent2"/>
          </a:effectRef>
          <a:fontRef idx="minor">
            <a:schemeClr val="dk1"/>
          </a:fontRef>
        </p:style>
        <p:txBody>
          <a:bodyPr/>
          <a:lstStyle/>
          <a:p>
            <a:pPr>
              <a:spcBef>
                <a:spcPts val="0"/>
              </a:spcBef>
              <a:defRPr/>
            </a:pPr>
            <a:r>
              <a:rPr lang="id-ID" sz="1800" b="1" dirty="0"/>
              <a:t>Goodwill = Investasi S – (% P’ownership x fair value asset)</a:t>
            </a:r>
            <a:endParaRPr lang="en-US" sz="1800" b="1" dirty="0"/>
          </a:p>
          <a:p>
            <a:pPr>
              <a:spcBef>
                <a:spcPts val="0"/>
              </a:spcBef>
              <a:defRPr/>
            </a:pPr>
            <a:r>
              <a:rPr lang="en-US" sz="1800" b="1" dirty="0" err="1"/>
              <a:t>Nilai</a:t>
            </a:r>
            <a:r>
              <a:rPr lang="en-US" sz="1800" b="1" dirty="0"/>
              <a:t> </a:t>
            </a:r>
            <a:r>
              <a:rPr lang="en-US" sz="1800" b="1" dirty="0" err="1"/>
              <a:t>wajar</a:t>
            </a:r>
            <a:r>
              <a:rPr lang="en-US" sz="1800" b="1" dirty="0"/>
              <a:t> </a:t>
            </a:r>
            <a:r>
              <a:rPr lang="en-US" sz="1800" b="1" dirty="0" err="1"/>
              <a:t>aset</a:t>
            </a:r>
            <a:r>
              <a:rPr lang="en-US" sz="1800" b="1" dirty="0"/>
              <a:t> = 1.000.000 + 300.000 = 1.300.000</a:t>
            </a:r>
          </a:p>
          <a:p>
            <a:pPr>
              <a:spcBef>
                <a:spcPts val="0"/>
              </a:spcBef>
              <a:defRPr/>
            </a:pPr>
            <a:r>
              <a:rPr lang="en-US" sz="1800" b="1" dirty="0"/>
              <a:t>Goodwill = </a:t>
            </a:r>
            <a:r>
              <a:rPr lang="id-ID" sz="1800" b="1" dirty="0"/>
              <a:t> 1.200.000 – 80% * 1.300.000</a:t>
            </a:r>
            <a:r>
              <a:rPr lang="en-US" sz="1800" b="1" dirty="0"/>
              <a:t> = 160.000 </a:t>
            </a:r>
            <a:r>
              <a:rPr lang="en-US" sz="1800" b="1" dirty="0">
                <a:sym typeface="Wingdings" pitchFamily="2" charset="2"/>
              </a:rPr>
              <a:t> goodwill </a:t>
            </a:r>
            <a:r>
              <a:rPr lang="en-US" sz="1800" b="1" dirty="0" err="1">
                <a:sym typeface="Wingdings" pitchFamily="2" charset="2"/>
              </a:rPr>
              <a:t>untuk</a:t>
            </a:r>
            <a:r>
              <a:rPr lang="en-US" sz="1800" b="1" dirty="0">
                <a:sym typeface="Wingdings" pitchFamily="2" charset="2"/>
              </a:rPr>
              <a:t> parent</a:t>
            </a:r>
          </a:p>
          <a:p>
            <a:pPr>
              <a:spcBef>
                <a:spcPts val="0"/>
              </a:spcBef>
              <a:defRPr/>
            </a:pPr>
            <a:r>
              <a:rPr lang="en-US" sz="1800" b="1" dirty="0">
                <a:sym typeface="Wingdings" pitchFamily="2" charset="2"/>
              </a:rPr>
              <a:t>Goodwill </a:t>
            </a:r>
            <a:r>
              <a:rPr lang="en-US" sz="1800" b="1" dirty="0" err="1">
                <a:sym typeface="Wingdings" pitchFamily="2" charset="2"/>
              </a:rPr>
              <a:t>untuk</a:t>
            </a:r>
            <a:r>
              <a:rPr lang="en-US" sz="1800" b="1" dirty="0">
                <a:sym typeface="Wingdings" pitchFamily="2" charset="2"/>
              </a:rPr>
              <a:t> </a:t>
            </a:r>
            <a:r>
              <a:rPr lang="id-ID" sz="1800" b="1" dirty="0">
                <a:sym typeface="Wingdings" pitchFamily="2" charset="2"/>
              </a:rPr>
              <a:t>np</a:t>
            </a:r>
            <a:r>
              <a:rPr lang="en-US" sz="1800" b="1" dirty="0">
                <a:sym typeface="Wingdings" pitchFamily="2" charset="2"/>
              </a:rPr>
              <a:t> = 160.000/80% * 20% = 40.000</a:t>
            </a:r>
            <a:endParaRPr lang="en-US" sz="1800" dirty="0"/>
          </a:p>
          <a:p>
            <a:pPr>
              <a:spcBef>
                <a:spcPts val="0"/>
              </a:spcBef>
              <a:defRPr/>
            </a:pPr>
            <a:r>
              <a:rPr lang="en-US" sz="1800" b="1" dirty="0" err="1"/>
              <a:t>Jika</a:t>
            </a:r>
            <a:r>
              <a:rPr lang="en-US" sz="1800" b="1" dirty="0"/>
              <a:t> </a:t>
            </a:r>
            <a:r>
              <a:rPr lang="en-US" sz="1800" b="1" dirty="0" err="1"/>
              <a:t>goodwilll</a:t>
            </a:r>
            <a:r>
              <a:rPr lang="en-US" sz="1800" b="1" dirty="0"/>
              <a:t> </a:t>
            </a:r>
            <a:r>
              <a:rPr lang="en-US" sz="1800" b="1" dirty="0" err="1"/>
              <a:t>hanya</a:t>
            </a:r>
            <a:r>
              <a:rPr lang="en-US" sz="1800" b="1" dirty="0"/>
              <a:t> </a:t>
            </a:r>
            <a:r>
              <a:rPr lang="en-US" sz="1800" b="1" dirty="0" err="1"/>
              <a:t>untuk</a:t>
            </a:r>
            <a:r>
              <a:rPr lang="en-US" sz="1800" b="1" dirty="0"/>
              <a:t> parent = 160.000</a:t>
            </a:r>
          </a:p>
          <a:p>
            <a:pPr>
              <a:spcBef>
                <a:spcPts val="0"/>
              </a:spcBef>
              <a:defRPr/>
            </a:pPr>
            <a:r>
              <a:rPr lang="en-US" sz="1800" b="1" dirty="0" err="1"/>
              <a:t>Jika</a:t>
            </a:r>
            <a:r>
              <a:rPr lang="en-US" sz="1800" b="1" dirty="0"/>
              <a:t> </a:t>
            </a:r>
            <a:r>
              <a:rPr lang="en-US" sz="1800" b="1" dirty="0" err="1"/>
              <a:t>untuk</a:t>
            </a:r>
            <a:r>
              <a:rPr lang="en-US" sz="1800" b="1" dirty="0"/>
              <a:t> parent </a:t>
            </a:r>
            <a:r>
              <a:rPr lang="en-US" sz="1800" b="1" dirty="0" err="1"/>
              <a:t>dan</a:t>
            </a:r>
            <a:r>
              <a:rPr lang="en-US" sz="1800" b="1" dirty="0"/>
              <a:t> non </a:t>
            </a:r>
            <a:r>
              <a:rPr lang="en-US" sz="1800" b="1" dirty="0" err="1"/>
              <a:t>pengendali</a:t>
            </a:r>
            <a:r>
              <a:rPr lang="en-US" sz="1800" b="1" dirty="0"/>
              <a:t> = </a:t>
            </a:r>
            <a:r>
              <a:rPr lang="id-ID" sz="1800" b="1" dirty="0"/>
              <a:t>20</a:t>
            </a:r>
            <a:r>
              <a:rPr lang="en-US" sz="1800" b="1" dirty="0"/>
              <a:t>0.000</a:t>
            </a:r>
            <a:endParaRPr lang="en-US" sz="1800" dirty="0"/>
          </a:p>
        </p:txBody>
      </p:sp>
      <p:graphicFrame>
        <p:nvGraphicFramePr>
          <p:cNvPr id="12" name="Table 11"/>
          <p:cNvGraphicFramePr>
            <a:graphicFrameLocks noGrp="1"/>
          </p:cNvGraphicFramePr>
          <p:nvPr>
            <p:extLst>
              <p:ext uri="{D42A27DB-BD31-4B8C-83A1-F6EECF244321}">
                <p14:modId xmlns:p14="http://schemas.microsoft.com/office/powerpoint/2010/main" val="3341196777"/>
              </p:ext>
            </p:extLst>
          </p:nvPr>
        </p:nvGraphicFramePr>
        <p:xfrm>
          <a:off x="1781051" y="4676647"/>
          <a:ext cx="7948245" cy="1463676"/>
        </p:xfrm>
        <a:graphic>
          <a:graphicData uri="http://schemas.openxmlformats.org/drawingml/2006/table">
            <a:tbl>
              <a:tblPr firstRow="1" bandRow="1">
                <a:tableStyleId>{00A15C55-8517-42AA-B614-E9B94910E393}</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365919">
                <a:tc>
                  <a:txBody>
                    <a:bodyPr/>
                    <a:lstStyle/>
                    <a:p>
                      <a:endParaRPr lang="en-US" sz="1600" dirty="0"/>
                    </a:p>
                  </a:txBody>
                  <a:tcPr marL="84406" marR="84406" marT="45740" marB="45740"/>
                </a:tc>
                <a:tc>
                  <a:txBody>
                    <a:bodyPr/>
                    <a:lstStyle/>
                    <a:p>
                      <a:pPr algn="ctr"/>
                      <a:r>
                        <a:rPr lang="en-US" sz="1600" dirty="0" err="1"/>
                        <a:t>Induk</a:t>
                      </a:r>
                      <a:endParaRPr lang="en-US" sz="1600" dirty="0"/>
                    </a:p>
                  </a:txBody>
                  <a:tcPr marL="84406" marR="84406" marT="45740" marB="45740"/>
                </a:tc>
                <a:tc>
                  <a:txBody>
                    <a:bodyPr/>
                    <a:lstStyle/>
                    <a:p>
                      <a:pPr algn="ctr"/>
                      <a:r>
                        <a:rPr lang="en-US" sz="1600" dirty="0" err="1"/>
                        <a:t>Anak</a:t>
                      </a:r>
                      <a:r>
                        <a:rPr lang="en-US" sz="1600" dirty="0"/>
                        <a:t> FV</a:t>
                      </a:r>
                    </a:p>
                  </a:txBody>
                  <a:tcPr marL="84406" marR="84406" marT="45740" marB="45740"/>
                </a:tc>
                <a:tc>
                  <a:txBody>
                    <a:bodyPr/>
                    <a:lstStyle/>
                    <a:p>
                      <a:pPr algn="ctr"/>
                      <a:endParaRPr lang="en-US" sz="1600" dirty="0"/>
                    </a:p>
                  </a:txBody>
                  <a:tcPr marL="84406" marR="84406" marT="45740" marB="45740"/>
                </a:tc>
                <a:tc>
                  <a:txBody>
                    <a:bodyPr/>
                    <a:lstStyle/>
                    <a:p>
                      <a:pPr algn="ctr"/>
                      <a:r>
                        <a:rPr lang="en-US" sz="1600" dirty="0" err="1"/>
                        <a:t>Induk</a:t>
                      </a:r>
                      <a:endParaRPr lang="en-US" sz="1600" dirty="0"/>
                    </a:p>
                  </a:txBody>
                  <a:tcPr marL="84406" marR="84406" marT="45740" marB="45740"/>
                </a:tc>
                <a:tc>
                  <a:txBody>
                    <a:bodyPr/>
                    <a:lstStyle/>
                    <a:p>
                      <a:pPr algn="ctr"/>
                      <a:r>
                        <a:rPr lang="en-US" sz="1600" dirty="0" err="1"/>
                        <a:t>Anak</a:t>
                      </a:r>
                      <a:r>
                        <a:rPr lang="en-US" sz="1600" baseline="0" dirty="0"/>
                        <a:t> FV</a:t>
                      </a:r>
                      <a:endParaRPr lang="en-US" sz="1600" dirty="0"/>
                    </a:p>
                  </a:txBody>
                  <a:tcPr marL="84406" marR="84406" marT="45740" marB="45740"/>
                </a:tc>
                <a:extLst>
                  <a:ext uri="{0D108BD9-81ED-4DB2-BD59-A6C34878D82A}">
                    <a16:rowId xmlns:a16="http://schemas.microsoft.com/office/drawing/2014/main" val="10000"/>
                  </a:ext>
                </a:extLst>
              </a:tr>
              <a:tr h="365919">
                <a:tc>
                  <a:txBody>
                    <a:bodyPr/>
                    <a:lstStyle/>
                    <a:p>
                      <a:r>
                        <a:rPr lang="en-US" sz="1600" dirty="0" err="1"/>
                        <a:t>Aset</a:t>
                      </a:r>
                      <a:r>
                        <a:rPr lang="en-US" sz="1600" dirty="0"/>
                        <a:t> </a:t>
                      </a:r>
                      <a:r>
                        <a:rPr lang="en-US" sz="1600" dirty="0" err="1"/>
                        <a:t>lancar</a:t>
                      </a:r>
                      <a:endParaRPr lang="en-US" sz="1600" dirty="0"/>
                    </a:p>
                  </a:txBody>
                  <a:tcPr marL="84406" marR="84406" marT="45740" marB="45740"/>
                </a:tc>
                <a:tc>
                  <a:txBody>
                    <a:bodyPr/>
                    <a:lstStyle/>
                    <a:p>
                      <a:pPr algn="r"/>
                      <a:r>
                        <a:rPr lang="en-US" sz="1600" dirty="0"/>
                        <a:t>3.200.000</a:t>
                      </a:r>
                    </a:p>
                  </a:txBody>
                  <a:tcPr marL="84406" marR="84406" marT="45740" marB="45740"/>
                </a:tc>
                <a:tc>
                  <a:txBody>
                    <a:bodyPr/>
                    <a:lstStyle/>
                    <a:p>
                      <a:pPr algn="r"/>
                      <a:r>
                        <a:rPr lang="en-US" sz="1600" dirty="0"/>
                        <a:t>500.000</a:t>
                      </a:r>
                    </a:p>
                  </a:txBody>
                  <a:tcPr marL="84406" marR="84406" marT="45740" marB="45740"/>
                </a:tc>
                <a:tc>
                  <a:txBody>
                    <a:bodyPr/>
                    <a:lstStyle/>
                    <a:p>
                      <a:r>
                        <a:rPr lang="en-US" sz="1600" dirty="0" err="1"/>
                        <a:t>Liabilitas</a:t>
                      </a:r>
                      <a:endParaRPr lang="en-US" sz="1600" dirty="0"/>
                    </a:p>
                  </a:txBody>
                  <a:tcPr marL="84406" marR="84406" marT="45740" marB="45740"/>
                </a:tc>
                <a:tc>
                  <a:txBody>
                    <a:bodyPr/>
                    <a:lstStyle/>
                    <a:p>
                      <a:pPr algn="r"/>
                      <a:r>
                        <a:rPr lang="en-US" sz="1600" dirty="0"/>
                        <a:t>2.200.000</a:t>
                      </a:r>
                    </a:p>
                  </a:txBody>
                  <a:tcPr marL="84406" marR="84406" marT="45740" marB="45740"/>
                </a:tc>
                <a:tc>
                  <a:txBody>
                    <a:bodyPr/>
                    <a:lstStyle/>
                    <a:p>
                      <a:pPr algn="r"/>
                      <a:r>
                        <a:rPr lang="en-US" sz="1600" dirty="0"/>
                        <a:t>1.000.000</a:t>
                      </a:r>
                    </a:p>
                  </a:txBody>
                  <a:tcPr marL="84406" marR="84406" marT="45740" marB="45740"/>
                </a:tc>
                <a:extLst>
                  <a:ext uri="{0D108BD9-81ED-4DB2-BD59-A6C34878D82A}">
                    <a16:rowId xmlns:a16="http://schemas.microsoft.com/office/drawing/2014/main" val="10001"/>
                  </a:ext>
                </a:extLst>
              </a:tr>
              <a:tr h="365919">
                <a:tc>
                  <a:txBody>
                    <a:bodyPr/>
                    <a:lstStyle/>
                    <a:p>
                      <a:r>
                        <a:rPr lang="en-US" sz="1600" dirty="0" err="1"/>
                        <a:t>Aset</a:t>
                      </a:r>
                      <a:r>
                        <a:rPr lang="en-US" sz="1600" dirty="0"/>
                        <a:t> </a:t>
                      </a:r>
                      <a:r>
                        <a:rPr lang="en-US" sz="1600" dirty="0" err="1"/>
                        <a:t>tidak</a:t>
                      </a:r>
                      <a:r>
                        <a:rPr lang="en-US" sz="1600" dirty="0"/>
                        <a:t> </a:t>
                      </a:r>
                      <a:r>
                        <a:rPr lang="en-US" sz="1600" dirty="0" err="1"/>
                        <a:t>lancar</a:t>
                      </a:r>
                      <a:endParaRPr lang="en-US" sz="1600" dirty="0"/>
                    </a:p>
                  </a:txBody>
                  <a:tcPr marL="84406" marR="84406" marT="45740" marB="45740"/>
                </a:tc>
                <a:tc>
                  <a:txBody>
                    <a:bodyPr/>
                    <a:lstStyle/>
                    <a:p>
                      <a:pPr algn="r"/>
                      <a:r>
                        <a:rPr lang="en-US" sz="1600" dirty="0"/>
                        <a:t>5.000.000</a:t>
                      </a:r>
                    </a:p>
                  </a:txBody>
                  <a:tcPr marL="84406" marR="84406" marT="45740" marB="45740"/>
                </a:tc>
                <a:tc>
                  <a:txBody>
                    <a:bodyPr/>
                    <a:lstStyle/>
                    <a:p>
                      <a:pPr algn="r"/>
                      <a:r>
                        <a:rPr lang="en-US" sz="1600" dirty="0"/>
                        <a:t>1.800.000</a:t>
                      </a:r>
                    </a:p>
                  </a:txBody>
                  <a:tcPr marL="84406" marR="84406" marT="45740" marB="45740"/>
                </a:tc>
                <a:tc>
                  <a:txBody>
                    <a:bodyPr/>
                    <a:lstStyle/>
                    <a:p>
                      <a:r>
                        <a:rPr lang="en-US" sz="1600" dirty="0" err="1"/>
                        <a:t>Ekuitas</a:t>
                      </a:r>
                      <a:endParaRPr lang="en-US" sz="1600" dirty="0"/>
                    </a:p>
                  </a:txBody>
                  <a:tcPr marL="84406" marR="84406" marT="45740" marB="45740"/>
                </a:tc>
                <a:tc>
                  <a:txBody>
                    <a:bodyPr/>
                    <a:lstStyle/>
                    <a:p>
                      <a:pPr algn="r"/>
                      <a:r>
                        <a:rPr lang="en-US" sz="1600" dirty="0"/>
                        <a:t>6.000.000</a:t>
                      </a:r>
                    </a:p>
                  </a:txBody>
                  <a:tcPr marL="84406" marR="84406" marT="45740" marB="45740"/>
                </a:tc>
                <a:tc>
                  <a:txBody>
                    <a:bodyPr/>
                    <a:lstStyle/>
                    <a:p>
                      <a:pPr algn="r"/>
                      <a:r>
                        <a:rPr lang="en-US" sz="1600" dirty="0"/>
                        <a:t>1.300.000</a:t>
                      </a:r>
                    </a:p>
                  </a:txBody>
                  <a:tcPr marL="84406" marR="84406" marT="45740" marB="45740"/>
                </a:tc>
                <a:extLst>
                  <a:ext uri="{0D108BD9-81ED-4DB2-BD59-A6C34878D82A}">
                    <a16:rowId xmlns:a16="http://schemas.microsoft.com/office/drawing/2014/main" val="10002"/>
                  </a:ext>
                </a:extLst>
              </a:tr>
              <a:tr h="365919">
                <a:tc>
                  <a:txBody>
                    <a:bodyPr/>
                    <a:lstStyle/>
                    <a:p>
                      <a:endParaRPr lang="en-US" sz="1600" dirty="0"/>
                    </a:p>
                  </a:txBody>
                  <a:tcPr marL="84406" marR="84406" marT="45740" marB="45740"/>
                </a:tc>
                <a:tc>
                  <a:txBody>
                    <a:bodyPr/>
                    <a:lstStyle/>
                    <a:p>
                      <a:pPr algn="r"/>
                      <a:r>
                        <a:rPr lang="en-US" sz="1600" b="1" dirty="0"/>
                        <a:t>8.200.000</a:t>
                      </a:r>
                    </a:p>
                  </a:txBody>
                  <a:tcPr marL="84406" marR="84406" marT="45740" marB="45740"/>
                </a:tc>
                <a:tc>
                  <a:txBody>
                    <a:bodyPr/>
                    <a:lstStyle/>
                    <a:p>
                      <a:pPr algn="r"/>
                      <a:r>
                        <a:rPr lang="en-US" sz="1600" b="1" dirty="0"/>
                        <a:t>2.300.000</a:t>
                      </a:r>
                    </a:p>
                  </a:txBody>
                  <a:tcPr marL="84406" marR="84406" marT="45740" marB="45740"/>
                </a:tc>
                <a:tc>
                  <a:txBody>
                    <a:bodyPr/>
                    <a:lstStyle/>
                    <a:p>
                      <a:endParaRPr lang="en-US" sz="1600" b="1" dirty="0"/>
                    </a:p>
                  </a:txBody>
                  <a:tcPr marL="84406" marR="84406" marT="45740" marB="45740"/>
                </a:tc>
                <a:tc>
                  <a:txBody>
                    <a:bodyPr/>
                    <a:lstStyle/>
                    <a:p>
                      <a:pPr algn="r"/>
                      <a:r>
                        <a:rPr lang="en-US" sz="1600" b="1" dirty="0"/>
                        <a:t>8.200.000</a:t>
                      </a:r>
                    </a:p>
                  </a:txBody>
                  <a:tcPr marL="84406" marR="84406" marT="45740" marB="45740"/>
                </a:tc>
                <a:tc>
                  <a:txBody>
                    <a:bodyPr/>
                    <a:lstStyle/>
                    <a:p>
                      <a:pPr algn="r"/>
                      <a:r>
                        <a:rPr lang="en-US" sz="1600" b="1" dirty="0"/>
                        <a:t>2.300.000</a:t>
                      </a:r>
                    </a:p>
                  </a:txBody>
                  <a:tcPr marL="84406" marR="84406" marT="45740" marB="45740"/>
                </a:tc>
                <a:extLst>
                  <a:ext uri="{0D108BD9-81ED-4DB2-BD59-A6C34878D82A}">
                    <a16:rowId xmlns:a16="http://schemas.microsoft.com/office/drawing/2014/main" val="10003"/>
                  </a:ext>
                </a:extLst>
              </a:tr>
            </a:tbl>
          </a:graphicData>
        </a:graphic>
      </p:graphicFrame>
      <p:sp>
        <p:nvSpPr>
          <p:cNvPr id="13" name="Content Placeholder 2"/>
          <p:cNvSpPr txBox="1">
            <a:spLocks/>
          </p:cNvSpPr>
          <p:nvPr/>
        </p:nvSpPr>
        <p:spPr bwMode="auto">
          <a:xfrm>
            <a:off x="1251125" y="3357562"/>
            <a:ext cx="7948245" cy="1063309"/>
          </a:xfrm>
          <a:prstGeom prst="rect">
            <a:avLst/>
          </a:prstGeom>
          <a:solidFill>
            <a:schemeClr val="accent5">
              <a:lumMod val="20000"/>
              <a:lumOff val="80000"/>
            </a:schemeClr>
          </a:solidFill>
          <a:ln w="9525">
            <a:noFill/>
            <a:miter lim="800000"/>
            <a:headEnd/>
            <a:tailEnd/>
          </a:ln>
        </p:spPr>
        <p:txBody>
          <a:bodyPr/>
          <a:lstStyle/>
          <a:p>
            <a:pPr marL="342900" indent="-342900" fontAlgn="auto">
              <a:spcBef>
                <a:spcPts val="0"/>
              </a:spcBef>
              <a:spcAft>
                <a:spcPts val="0"/>
              </a:spcAft>
              <a:buFont typeface="Arial" charset="0"/>
              <a:buChar char="•"/>
              <a:defRPr/>
            </a:pPr>
            <a:r>
              <a:rPr lang="en-US" sz="1600" b="1" dirty="0" err="1">
                <a:solidFill>
                  <a:prstClr val="black"/>
                </a:solidFill>
                <a:latin typeface="Calibri" panose="020F0502020204030204" pitchFamily="34" charset="0"/>
                <a:cs typeface="Calibri" panose="020F0502020204030204" pitchFamily="34" charset="0"/>
              </a:rPr>
              <a:t>Aset</a:t>
            </a:r>
            <a:r>
              <a:rPr lang="en-US" sz="1600" b="1" dirty="0">
                <a:solidFill>
                  <a:prstClr val="black"/>
                </a:solidFill>
                <a:latin typeface="Calibri" panose="020F0502020204030204" pitchFamily="34" charset="0"/>
                <a:cs typeface="Calibri" panose="020F0502020204030204" pitchFamily="34" charset="0"/>
              </a:rPr>
              <a:t> </a:t>
            </a:r>
            <a:r>
              <a:rPr lang="en-US" sz="1600" b="1" dirty="0" err="1">
                <a:solidFill>
                  <a:prstClr val="black"/>
                </a:solidFill>
                <a:latin typeface="Calibri" panose="020F0502020204030204" pitchFamily="34" charset="0"/>
                <a:cs typeface="Calibri" panose="020F0502020204030204" pitchFamily="34" charset="0"/>
              </a:rPr>
              <a:t>digabungkan</a:t>
            </a:r>
            <a:r>
              <a:rPr lang="en-US" sz="1600" b="1" dirty="0">
                <a:solidFill>
                  <a:prstClr val="black"/>
                </a:solidFill>
                <a:latin typeface="Calibri" panose="020F0502020204030204" pitchFamily="34" charset="0"/>
                <a:cs typeface="Calibri" panose="020F0502020204030204" pitchFamily="34" charset="0"/>
              </a:rPr>
              <a:t> </a:t>
            </a:r>
            <a:r>
              <a:rPr lang="en-US" sz="1600" b="1" dirty="0" err="1">
                <a:solidFill>
                  <a:prstClr val="black"/>
                </a:solidFill>
                <a:latin typeface="Calibri" panose="020F0502020204030204" pitchFamily="34" charset="0"/>
                <a:cs typeface="Calibri" panose="020F0502020204030204" pitchFamily="34" charset="0"/>
              </a:rPr>
              <a:t>sebesar</a:t>
            </a:r>
            <a:r>
              <a:rPr lang="en-US" sz="1600" b="1" dirty="0">
                <a:solidFill>
                  <a:prstClr val="black"/>
                </a:solidFill>
                <a:latin typeface="Calibri" panose="020F0502020204030204" pitchFamily="34" charset="0"/>
                <a:cs typeface="Calibri" panose="020F0502020204030204" pitchFamily="34" charset="0"/>
              </a:rPr>
              <a:t> </a:t>
            </a:r>
            <a:r>
              <a:rPr lang="en-US" sz="1600" b="1" dirty="0" err="1">
                <a:solidFill>
                  <a:prstClr val="black"/>
                </a:solidFill>
                <a:latin typeface="Calibri" panose="020F0502020204030204" pitchFamily="34" charset="0"/>
                <a:cs typeface="Calibri" panose="020F0502020204030204" pitchFamily="34" charset="0"/>
              </a:rPr>
              <a:t>nilai</a:t>
            </a:r>
            <a:r>
              <a:rPr lang="en-US" sz="1600" b="1" dirty="0">
                <a:solidFill>
                  <a:prstClr val="black"/>
                </a:solidFill>
                <a:latin typeface="Calibri" panose="020F0502020204030204" pitchFamily="34" charset="0"/>
                <a:cs typeface="Calibri" panose="020F0502020204030204" pitchFamily="34" charset="0"/>
              </a:rPr>
              <a:t> </a:t>
            </a:r>
            <a:r>
              <a:rPr lang="en-US" sz="1600" b="1" dirty="0" err="1">
                <a:solidFill>
                  <a:prstClr val="black"/>
                </a:solidFill>
                <a:latin typeface="Calibri" panose="020F0502020204030204" pitchFamily="34" charset="0"/>
                <a:cs typeface="Calibri" panose="020F0502020204030204" pitchFamily="34" charset="0"/>
              </a:rPr>
              <a:t>wajar</a:t>
            </a:r>
            <a:r>
              <a:rPr lang="en-US" sz="1600" b="1" dirty="0">
                <a:solidFill>
                  <a:prstClr val="black"/>
                </a:solidFill>
                <a:latin typeface="Calibri" panose="020F0502020204030204" pitchFamily="34" charset="0"/>
                <a:cs typeface="Calibri" panose="020F0502020204030204" pitchFamily="34" charset="0"/>
              </a:rPr>
              <a:t> 1.500.000+300.000 = 1.800.000(total)</a:t>
            </a:r>
          </a:p>
          <a:p>
            <a:pPr marL="342900" indent="-342900" fontAlgn="auto">
              <a:spcBef>
                <a:spcPts val="0"/>
              </a:spcBef>
              <a:spcAft>
                <a:spcPts val="0"/>
              </a:spcAft>
              <a:buFont typeface="Arial" charset="0"/>
              <a:buChar char="•"/>
              <a:defRPr/>
            </a:pPr>
            <a:r>
              <a:rPr lang="en-US" sz="1600" b="1" dirty="0">
                <a:solidFill>
                  <a:prstClr val="black"/>
                </a:solidFill>
                <a:latin typeface="Calibri" panose="020F0502020204030204" pitchFamily="34" charset="0"/>
                <a:cs typeface="Calibri" panose="020F0502020204030204" pitchFamily="34" charset="0"/>
              </a:rPr>
              <a:t>PSAK lama yang </a:t>
            </a:r>
            <a:r>
              <a:rPr lang="en-US" sz="1600" b="1" dirty="0" err="1">
                <a:solidFill>
                  <a:prstClr val="black"/>
                </a:solidFill>
                <a:latin typeface="Calibri" panose="020F0502020204030204" pitchFamily="34" charset="0"/>
                <a:cs typeface="Calibri" panose="020F0502020204030204" pitchFamily="34" charset="0"/>
              </a:rPr>
              <a:t>digabungkan</a:t>
            </a:r>
            <a:r>
              <a:rPr lang="en-US" sz="1600" b="1" dirty="0">
                <a:solidFill>
                  <a:prstClr val="black"/>
                </a:solidFill>
                <a:latin typeface="Calibri" panose="020F0502020204030204" pitchFamily="34" charset="0"/>
                <a:cs typeface="Calibri" panose="020F0502020204030204" pitchFamily="34" charset="0"/>
              </a:rPr>
              <a:t> </a:t>
            </a:r>
            <a:r>
              <a:rPr lang="en-US" sz="1600" b="1" dirty="0" err="1">
                <a:solidFill>
                  <a:prstClr val="black"/>
                </a:solidFill>
                <a:latin typeface="Calibri" panose="020F0502020204030204" pitchFamily="34" charset="0"/>
                <a:cs typeface="Calibri" panose="020F0502020204030204" pitchFamily="34" charset="0"/>
              </a:rPr>
              <a:t>hanya</a:t>
            </a:r>
            <a:r>
              <a:rPr lang="en-US" sz="1600" b="1" dirty="0">
                <a:solidFill>
                  <a:prstClr val="black"/>
                </a:solidFill>
                <a:latin typeface="Calibri" panose="020F0502020204030204" pitchFamily="34" charset="0"/>
                <a:cs typeface="Calibri" panose="020F0502020204030204" pitchFamily="34" charset="0"/>
              </a:rPr>
              <a:t> 1.500.000 + 80%*300.000</a:t>
            </a:r>
          </a:p>
          <a:p>
            <a:pPr marL="342900" indent="-342900" fontAlgn="auto">
              <a:spcBef>
                <a:spcPts val="0"/>
              </a:spcBef>
              <a:spcAft>
                <a:spcPts val="0"/>
              </a:spcAft>
              <a:buFont typeface="Arial" charset="0"/>
              <a:buChar char="•"/>
              <a:defRPr/>
            </a:pPr>
            <a:r>
              <a:rPr lang="en-US" sz="1600" b="1" dirty="0">
                <a:solidFill>
                  <a:prstClr val="black"/>
                </a:solidFill>
                <a:latin typeface="Calibri" panose="020F0502020204030204" pitchFamily="34" charset="0"/>
                <a:cs typeface="Calibri" panose="020F0502020204030204" pitchFamily="34" charset="0"/>
              </a:rPr>
              <a:t>PSAK lama non controlling interest = 1.000.000 * 20% = 200.000 </a:t>
            </a:r>
          </a:p>
          <a:p>
            <a:pPr marL="342900" indent="-342900" fontAlgn="auto">
              <a:spcBef>
                <a:spcPts val="0"/>
              </a:spcBef>
              <a:spcAft>
                <a:spcPts val="0"/>
              </a:spcAft>
              <a:buFont typeface="Arial" charset="0"/>
              <a:buChar char="•"/>
              <a:defRPr/>
            </a:pPr>
            <a:r>
              <a:rPr lang="en-US" sz="1600" b="1" dirty="0">
                <a:solidFill>
                  <a:prstClr val="black"/>
                </a:solidFill>
                <a:latin typeface="Calibri" panose="020F0502020204030204" pitchFamily="34" charset="0"/>
                <a:cs typeface="Calibri" panose="020F0502020204030204" pitchFamily="34" charset="0"/>
              </a:rPr>
              <a:t>PSAK </a:t>
            </a:r>
            <a:r>
              <a:rPr lang="en-US" sz="1600" b="1" dirty="0" err="1">
                <a:solidFill>
                  <a:prstClr val="black"/>
                </a:solidFill>
                <a:latin typeface="Calibri" panose="020F0502020204030204" pitchFamily="34" charset="0"/>
                <a:cs typeface="Calibri" panose="020F0502020204030204" pitchFamily="34" charset="0"/>
              </a:rPr>
              <a:t>baru</a:t>
            </a:r>
            <a:r>
              <a:rPr lang="en-US" sz="1600" b="1" dirty="0">
                <a:solidFill>
                  <a:prstClr val="black"/>
                </a:solidFill>
                <a:latin typeface="Calibri" panose="020F0502020204030204" pitchFamily="34" charset="0"/>
                <a:cs typeface="Calibri" panose="020F0502020204030204" pitchFamily="34" charset="0"/>
              </a:rPr>
              <a:t> non controlling interest = 1.300.000 * 20% = 260.000 </a:t>
            </a:r>
            <a:endParaRPr lang="en-US" sz="1600" dirty="0">
              <a:solidFill>
                <a:prstClr val="black"/>
              </a:solidFill>
              <a:latin typeface="Calibri" panose="020F0502020204030204" pitchFamily="34" charset="0"/>
              <a:cs typeface="Calibri" panose="020F0502020204030204" pitchFamily="34" charset="0"/>
            </a:endParaRPr>
          </a:p>
          <a:p>
            <a:pPr marL="342900" indent="-342900" fontAlgn="auto">
              <a:spcBef>
                <a:spcPts val="0"/>
              </a:spcBef>
              <a:spcAft>
                <a:spcPts val="0"/>
              </a:spcAft>
              <a:buFont typeface="Arial" charset="0"/>
              <a:buChar char="•"/>
              <a:defRPr/>
            </a:pPr>
            <a:endParaRPr lang="en-US" sz="1600" dirty="0">
              <a:solidFill>
                <a:prstClr val="black"/>
              </a:solidFill>
              <a:latin typeface="Calibri" panose="020F0502020204030204" pitchFamily="34" charset="0"/>
              <a:cs typeface="Calibri" panose="020F0502020204030204" pitchFamily="34" charset="0"/>
            </a:endParaRPr>
          </a:p>
        </p:txBody>
      </p:sp>
      <p:sp>
        <p:nvSpPr>
          <p:cNvPr id="8" name="Oval 7"/>
          <p:cNvSpPr/>
          <p:nvPr/>
        </p:nvSpPr>
        <p:spPr>
          <a:xfrm>
            <a:off x="8229600" y="2804710"/>
            <a:ext cx="1499696" cy="1463676"/>
          </a:xfrm>
          <a:prstGeom prst="ellipse">
            <a:avLst/>
          </a:prstGeom>
          <a:ln w="38100">
            <a:prstDash val="sysDash"/>
          </a:ln>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sz="1800" b="1" dirty="0" err="1">
                <a:solidFill>
                  <a:srgbClr val="080808"/>
                </a:solidFill>
                <a:latin typeface="Calibri" panose="020F0502020204030204" pitchFamily="34" charset="0"/>
                <a:cs typeface="Calibri" panose="020F0502020204030204" pitchFamily="34" charset="0"/>
              </a:rPr>
              <a:t>Aset</a:t>
            </a:r>
            <a:r>
              <a:rPr lang="en-US" sz="1800" b="1" dirty="0">
                <a:solidFill>
                  <a:srgbClr val="080808"/>
                </a:solidFill>
                <a:latin typeface="Calibri" panose="020F0502020204030204" pitchFamily="34" charset="0"/>
                <a:cs typeface="Calibri" panose="020F0502020204030204" pitchFamily="34" charset="0"/>
              </a:rPr>
              <a:t> </a:t>
            </a:r>
            <a:r>
              <a:rPr lang="en-US" sz="1800" b="1" dirty="0" err="1">
                <a:solidFill>
                  <a:srgbClr val="080808"/>
                </a:solidFill>
                <a:latin typeface="Calibri" panose="020F0502020204030204" pitchFamily="34" charset="0"/>
                <a:cs typeface="Calibri" panose="020F0502020204030204" pitchFamily="34" charset="0"/>
              </a:rPr>
              <a:t>menjadi</a:t>
            </a:r>
            <a:r>
              <a:rPr lang="en-US" sz="1800" b="1" dirty="0">
                <a:solidFill>
                  <a:srgbClr val="080808"/>
                </a:solidFill>
                <a:latin typeface="Calibri" panose="020F0502020204030204" pitchFamily="34" charset="0"/>
                <a:cs typeface="Calibri" panose="020F0502020204030204" pitchFamily="34" charset="0"/>
              </a:rPr>
              <a:t> </a:t>
            </a:r>
            <a:r>
              <a:rPr lang="en-US" sz="1800" b="1" dirty="0" err="1">
                <a:solidFill>
                  <a:srgbClr val="080808"/>
                </a:solidFill>
                <a:latin typeface="Calibri" panose="020F0502020204030204" pitchFamily="34" charset="0"/>
                <a:cs typeface="Calibri" panose="020F0502020204030204" pitchFamily="34" charset="0"/>
              </a:rPr>
              <a:t>lebih</a:t>
            </a:r>
            <a:r>
              <a:rPr lang="en-US" sz="1800" b="1" dirty="0">
                <a:solidFill>
                  <a:srgbClr val="080808"/>
                </a:solidFill>
                <a:latin typeface="Calibri" panose="020F0502020204030204" pitchFamily="34" charset="0"/>
                <a:cs typeface="Calibri" panose="020F0502020204030204" pitchFamily="34" charset="0"/>
              </a:rPr>
              <a:t> </a:t>
            </a:r>
            <a:r>
              <a:rPr lang="en-US" sz="1800" b="1" dirty="0" err="1">
                <a:solidFill>
                  <a:srgbClr val="080808"/>
                </a:solidFill>
                <a:latin typeface="Calibri" panose="020F0502020204030204" pitchFamily="34" charset="0"/>
                <a:cs typeface="Calibri" panose="020F0502020204030204" pitchFamily="34" charset="0"/>
              </a:rPr>
              <a:t>besar</a:t>
            </a:r>
            <a:endParaRPr lang="en-US" sz="1800" b="1" dirty="0">
              <a:solidFill>
                <a:srgbClr val="08080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3349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miter lim="800000"/>
            <a:headEnd/>
            <a:tailEnd/>
          </a:ln>
        </p:spPr>
        <p:txBody>
          <a:bodyPr>
            <a:noAutofit/>
          </a:bodyPr>
          <a:lstStyle/>
          <a:p>
            <a:pPr>
              <a:defRPr/>
            </a:pPr>
            <a:r>
              <a:rPr lang="en-US" dirty="0" err="1"/>
              <a:t>Ilustrasi</a:t>
            </a:r>
            <a:r>
              <a:rPr lang="en-US" dirty="0"/>
              <a:t> </a:t>
            </a:r>
            <a:r>
              <a:rPr lang="id-ID" dirty="0"/>
              <a:t>3 </a:t>
            </a:r>
            <a:r>
              <a:rPr lang="en-US" dirty="0" err="1"/>
              <a:t>Penggabungan</a:t>
            </a:r>
            <a:r>
              <a:rPr lang="en-US" dirty="0"/>
              <a:t> </a:t>
            </a:r>
            <a:r>
              <a:rPr lang="en-US" dirty="0" err="1"/>
              <a:t>usaha</a:t>
            </a:r>
            <a:endParaRPr lang="en-US" dirty="0"/>
          </a:p>
        </p:txBody>
      </p:sp>
      <p:sp>
        <p:nvSpPr>
          <p:cNvPr id="3" name="Content Placeholder 2">
            <a:extLst>
              <a:ext uri="{FF2B5EF4-FFF2-40B4-BE49-F238E27FC236}">
                <a16:creationId xmlns:a16="http://schemas.microsoft.com/office/drawing/2014/main" id="{7E2D4AB2-A60C-2147-8A17-D57C05201152}"/>
              </a:ext>
            </a:extLst>
          </p:cNvPr>
          <p:cNvSpPr>
            <a:spLocks noGrp="1"/>
          </p:cNvSpPr>
          <p:nvPr>
            <p:ph sz="quarter" idx="10"/>
          </p:nvPr>
        </p:nvSpPr>
        <p:spPr/>
        <p:txBody>
          <a:bodyPr/>
          <a:lstStyle/>
          <a:p>
            <a:endParaRPr lang="en-US"/>
          </a:p>
        </p:txBody>
      </p:sp>
      <p:graphicFrame>
        <p:nvGraphicFramePr>
          <p:cNvPr id="6" name="Table 5"/>
          <p:cNvGraphicFramePr>
            <a:graphicFrameLocks noGrp="1"/>
          </p:cNvGraphicFramePr>
          <p:nvPr/>
        </p:nvGraphicFramePr>
        <p:xfrm>
          <a:off x="1735016" y="1285860"/>
          <a:ext cx="7948245" cy="1524000"/>
        </p:xfrm>
        <a:graphic>
          <a:graphicData uri="http://schemas.openxmlformats.org/drawingml/2006/table">
            <a:tbl>
              <a:tblPr firstRow="1" bandRow="1">
                <a:tableStyleId>{5C22544A-7EE6-4342-B048-85BDC9FD1C3A}</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257177">
                <a:tc>
                  <a:txBody>
                    <a:bodyPr/>
                    <a:lstStyle/>
                    <a:p>
                      <a:endParaRPr lang="en-US" sz="1400" dirty="0"/>
                    </a:p>
                  </a:txBody>
                  <a:tcPr marL="84406" marR="84406"/>
                </a:tc>
                <a:tc>
                  <a:txBody>
                    <a:bodyPr/>
                    <a:lstStyle/>
                    <a:p>
                      <a:pPr algn="r"/>
                      <a:r>
                        <a:rPr lang="en-US" sz="1400" dirty="0" err="1"/>
                        <a:t>Induk</a:t>
                      </a:r>
                      <a:endParaRPr lang="en-US" sz="1400" dirty="0"/>
                    </a:p>
                  </a:txBody>
                  <a:tcPr marL="84406" marR="84406"/>
                </a:tc>
                <a:tc>
                  <a:txBody>
                    <a:bodyPr/>
                    <a:lstStyle/>
                    <a:p>
                      <a:pPr algn="r"/>
                      <a:r>
                        <a:rPr lang="en-US" sz="1400" dirty="0" err="1"/>
                        <a:t>Anak</a:t>
                      </a:r>
                      <a:r>
                        <a:rPr lang="en-US" sz="1400" dirty="0"/>
                        <a:t> FV</a:t>
                      </a:r>
                    </a:p>
                  </a:txBody>
                  <a:tcPr marL="84406" marR="84406"/>
                </a:tc>
                <a:tc>
                  <a:txBody>
                    <a:bodyPr/>
                    <a:lstStyle/>
                    <a:p>
                      <a:pPr algn="r"/>
                      <a:endParaRPr lang="en-US" sz="1400" dirty="0"/>
                    </a:p>
                  </a:txBody>
                  <a:tcPr marL="84406" marR="84406"/>
                </a:tc>
                <a:tc>
                  <a:txBody>
                    <a:bodyPr/>
                    <a:lstStyle/>
                    <a:p>
                      <a:pPr algn="r"/>
                      <a:r>
                        <a:rPr lang="en-US" sz="1400" dirty="0" err="1"/>
                        <a:t>Induk</a:t>
                      </a:r>
                      <a:endParaRPr lang="en-US" sz="1400" dirty="0"/>
                    </a:p>
                  </a:txBody>
                  <a:tcPr marL="84406" marR="84406"/>
                </a:tc>
                <a:tc>
                  <a:txBody>
                    <a:bodyPr/>
                    <a:lstStyle/>
                    <a:p>
                      <a:pPr algn="r"/>
                      <a:r>
                        <a:rPr lang="en-US" sz="1400" dirty="0" err="1"/>
                        <a:t>Anak</a:t>
                      </a:r>
                      <a:r>
                        <a:rPr lang="en-US" sz="1400" baseline="0" dirty="0"/>
                        <a:t> FV</a:t>
                      </a:r>
                      <a:endParaRPr lang="en-US" sz="1400" dirty="0"/>
                    </a:p>
                  </a:txBody>
                  <a:tcPr marL="84406" marR="84406"/>
                </a:tc>
                <a:extLst>
                  <a:ext uri="{0D108BD9-81ED-4DB2-BD59-A6C34878D82A}">
                    <a16:rowId xmlns:a16="http://schemas.microsoft.com/office/drawing/2014/main" val="10000"/>
                  </a:ext>
                </a:extLst>
              </a:tr>
              <a:tr h="257177">
                <a:tc>
                  <a:txBody>
                    <a:bodyPr/>
                    <a:lstStyle/>
                    <a:p>
                      <a:r>
                        <a:rPr lang="en-US" sz="1400" dirty="0" err="1"/>
                        <a:t>Aset</a:t>
                      </a:r>
                      <a:r>
                        <a:rPr lang="en-US" sz="1400" dirty="0"/>
                        <a:t> </a:t>
                      </a:r>
                      <a:r>
                        <a:rPr lang="en-US" sz="1400" dirty="0" err="1"/>
                        <a:t>lancar</a:t>
                      </a:r>
                      <a:endParaRPr lang="en-US" sz="1400" dirty="0"/>
                    </a:p>
                  </a:txBody>
                  <a:tcPr marL="84406" marR="84406"/>
                </a:tc>
                <a:tc>
                  <a:txBody>
                    <a:bodyPr/>
                    <a:lstStyle/>
                    <a:p>
                      <a:pPr algn="r"/>
                      <a:r>
                        <a:rPr lang="en-US" sz="1400" dirty="0"/>
                        <a:t>2.000.000</a:t>
                      </a:r>
                    </a:p>
                  </a:txBody>
                  <a:tcPr marL="84406" marR="84406"/>
                </a:tc>
                <a:tc>
                  <a:txBody>
                    <a:bodyPr/>
                    <a:lstStyle/>
                    <a:p>
                      <a:pPr algn="r"/>
                      <a:r>
                        <a:rPr lang="en-US" sz="1400" dirty="0"/>
                        <a:t>500.000</a:t>
                      </a:r>
                    </a:p>
                  </a:txBody>
                  <a:tcPr marL="84406" marR="84406"/>
                </a:tc>
                <a:tc>
                  <a:txBody>
                    <a:bodyPr/>
                    <a:lstStyle/>
                    <a:p>
                      <a:r>
                        <a:rPr lang="en-US" sz="1400" dirty="0" err="1"/>
                        <a:t>Liabilitas</a:t>
                      </a:r>
                      <a:endParaRPr lang="en-US" sz="1400" dirty="0"/>
                    </a:p>
                  </a:txBody>
                  <a:tcPr marL="84406" marR="84406"/>
                </a:tc>
                <a:tc>
                  <a:txBody>
                    <a:bodyPr/>
                    <a:lstStyle/>
                    <a:p>
                      <a:pPr algn="r"/>
                      <a:r>
                        <a:rPr lang="en-US" sz="1400" dirty="0"/>
                        <a:t>2.200.000</a:t>
                      </a:r>
                    </a:p>
                  </a:txBody>
                  <a:tcPr marL="84406" marR="84406"/>
                </a:tc>
                <a:tc>
                  <a:txBody>
                    <a:bodyPr/>
                    <a:lstStyle/>
                    <a:p>
                      <a:pPr algn="r"/>
                      <a:r>
                        <a:rPr lang="en-US" sz="1400" dirty="0"/>
                        <a:t>1.000.000</a:t>
                      </a:r>
                    </a:p>
                  </a:txBody>
                  <a:tcPr marL="84406" marR="84406"/>
                </a:tc>
                <a:extLst>
                  <a:ext uri="{0D108BD9-81ED-4DB2-BD59-A6C34878D82A}">
                    <a16:rowId xmlns:a16="http://schemas.microsoft.com/office/drawing/2014/main" val="10001"/>
                  </a:ext>
                </a:extLst>
              </a:tr>
              <a:tr h="257177">
                <a:tc>
                  <a:txBody>
                    <a:bodyPr/>
                    <a:lstStyle/>
                    <a:p>
                      <a:r>
                        <a:rPr lang="en-US" sz="1400" dirty="0" err="1"/>
                        <a:t>Aset</a:t>
                      </a:r>
                      <a:r>
                        <a:rPr lang="en-US" sz="1400" dirty="0"/>
                        <a:t> </a:t>
                      </a:r>
                      <a:r>
                        <a:rPr lang="en-US" sz="1400" dirty="0" err="1"/>
                        <a:t>tidak</a:t>
                      </a:r>
                      <a:r>
                        <a:rPr lang="en-US" sz="1400" dirty="0"/>
                        <a:t> </a:t>
                      </a:r>
                      <a:r>
                        <a:rPr lang="en-US" sz="1400" dirty="0" err="1"/>
                        <a:t>lancar</a:t>
                      </a:r>
                      <a:endParaRPr lang="en-US" sz="1400" dirty="0"/>
                    </a:p>
                  </a:txBody>
                  <a:tcPr marL="84406" marR="84406"/>
                </a:tc>
                <a:tc>
                  <a:txBody>
                    <a:bodyPr/>
                    <a:lstStyle/>
                    <a:p>
                      <a:pPr algn="r"/>
                      <a:r>
                        <a:rPr lang="en-US" sz="1400" dirty="0"/>
                        <a:t>5.000.000</a:t>
                      </a:r>
                    </a:p>
                  </a:txBody>
                  <a:tcPr marL="84406" marR="84406"/>
                </a:tc>
                <a:tc>
                  <a:txBody>
                    <a:bodyPr/>
                    <a:lstStyle/>
                    <a:p>
                      <a:pPr algn="r"/>
                      <a:r>
                        <a:rPr lang="en-US" sz="1400" dirty="0"/>
                        <a:t>1.800.000</a:t>
                      </a:r>
                    </a:p>
                  </a:txBody>
                  <a:tcPr marL="84406" marR="84406"/>
                </a:tc>
                <a:tc>
                  <a:txBody>
                    <a:bodyPr/>
                    <a:lstStyle/>
                    <a:p>
                      <a:r>
                        <a:rPr lang="en-US" sz="1400" dirty="0" err="1"/>
                        <a:t>Ekuitas</a:t>
                      </a:r>
                      <a:endParaRPr lang="en-US" sz="1400" dirty="0"/>
                    </a:p>
                  </a:txBody>
                  <a:tcPr marL="84406" marR="84406"/>
                </a:tc>
                <a:tc>
                  <a:txBody>
                    <a:bodyPr/>
                    <a:lstStyle/>
                    <a:p>
                      <a:pPr algn="r"/>
                      <a:r>
                        <a:rPr lang="en-US" sz="1400" dirty="0"/>
                        <a:t>6.000.000</a:t>
                      </a:r>
                    </a:p>
                  </a:txBody>
                  <a:tcPr marL="84406" marR="84406"/>
                </a:tc>
                <a:tc>
                  <a:txBody>
                    <a:bodyPr/>
                    <a:lstStyle/>
                    <a:p>
                      <a:pPr algn="r"/>
                      <a:r>
                        <a:rPr lang="en-US" sz="1400" dirty="0"/>
                        <a:t>1.300.000</a:t>
                      </a:r>
                    </a:p>
                  </a:txBody>
                  <a:tcPr marL="84406" marR="84406"/>
                </a:tc>
                <a:extLst>
                  <a:ext uri="{0D108BD9-81ED-4DB2-BD59-A6C34878D82A}">
                    <a16:rowId xmlns:a16="http://schemas.microsoft.com/office/drawing/2014/main" val="10002"/>
                  </a:ext>
                </a:extLst>
              </a:tr>
              <a:tr h="257177">
                <a:tc>
                  <a:txBody>
                    <a:bodyPr/>
                    <a:lstStyle/>
                    <a:p>
                      <a:r>
                        <a:rPr lang="en-US" sz="1400" dirty="0" err="1"/>
                        <a:t>Investasi</a:t>
                      </a:r>
                      <a:r>
                        <a:rPr lang="en-US" sz="1400" dirty="0"/>
                        <a:t> </a:t>
                      </a:r>
                      <a:r>
                        <a:rPr lang="en-US" sz="1400" dirty="0" err="1"/>
                        <a:t>di</a:t>
                      </a:r>
                      <a:r>
                        <a:rPr lang="en-US" sz="1400" dirty="0"/>
                        <a:t> </a:t>
                      </a:r>
                      <a:r>
                        <a:rPr lang="en-US" sz="1400" dirty="0" err="1"/>
                        <a:t>anak</a:t>
                      </a:r>
                      <a:endParaRPr lang="en-US" sz="1400" dirty="0"/>
                    </a:p>
                  </a:txBody>
                  <a:tcPr marL="84406" marR="84406"/>
                </a:tc>
                <a:tc>
                  <a:txBody>
                    <a:bodyPr/>
                    <a:lstStyle/>
                    <a:p>
                      <a:pPr algn="r"/>
                      <a:r>
                        <a:rPr lang="en-US" sz="1400" dirty="0"/>
                        <a:t>1.200.000</a:t>
                      </a:r>
                    </a:p>
                  </a:txBody>
                  <a:tcPr marL="84406" marR="84406"/>
                </a:tc>
                <a:tc>
                  <a:txBody>
                    <a:bodyPr/>
                    <a:lstStyle/>
                    <a:p>
                      <a:pPr algn="r"/>
                      <a:endParaRPr lang="en-US" sz="1400" dirty="0"/>
                    </a:p>
                  </a:txBody>
                  <a:tcPr marL="84406" marR="84406"/>
                </a:tc>
                <a:tc>
                  <a:txBody>
                    <a:bodyPr/>
                    <a:lstStyle/>
                    <a:p>
                      <a:endParaRPr lang="en-US" sz="1400" dirty="0"/>
                    </a:p>
                  </a:txBody>
                  <a:tcPr marL="84406" marR="84406"/>
                </a:tc>
                <a:tc>
                  <a:txBody>
                    <a:bodyPr/>
                    <a:lstStyle/>
                    <a:p>
                      <a:pPr algn="r"/>
                      <a:endParaRPr lang="en-US" sz="1400" dirty="0"/>
                    </a:p>
                  </a:txBody>
                  <a:tcPr marL="84406" marR="84406"/>
                </a:tc>
                <a:tc>
                  <a:txBody>
                    <a:bodyPr/>
                    <a:lstStyle/>
                    <a:p>
                      <a:pPr algn="r"/>
                      <a:endParaRPr lang="en-US" sz="1400" dirty="0"/>
                    </a:p>
                  </a:txBody>
                  <a:tcPr marL="84406" marR="84406"/>
                </a:tc>
                <a:extLst>
                  <a:ext uri="{0D108BD9-81ED-4DB2-BD59-A6C34878D82A}">
                    <a16:rowId xmlns:a16="http://schemas.microsoft.com/office/drawing/2014/main" val="10003"/>
                  </a:ext>
                </a:extLst>
              </a:tr>
              <a:tr h="257177">
                <a:tc>
                  <a:txBody>
                    <a:bodyPr/>
                    <a:lstStyle/>
                    <a:p>
                      <a:endParaRPr lang="en-US" sz="1400" dirty="0"/>
                    </a:p>
                  </a:txBody>
                  <a:tcPr marL="84406" marR="84406"/>
                </a:tc>
                <a:tc>
                  <a:txBody>
                    <a:bodyPr/>
                    <a:lstStyle/>
                    <a:p>
                      <a:pPr algn="r"/>
                      <a:r>
                        <a:rPr lang="en-US" sz="1400" b="1" dirty="0"/>
                        <a:t>8.200.000</a:t>
                      </a:r>
                    </a:p>
                  </a:txBody>
                  <a:tcPr marL="84406" marR="84406"/>
                </a:tc>
                <a:tc>
                  <a:txBody>
                    <a:bodyPr/>
                    <a:lstStyle/>
                    <a:p>
                      <a:pPr algn="r"/>
                      <a:r>
                        <a:rPr lang="en-US" sz="1400" b="1" dirty="0"/>
                        <a:t>2.300.000</a:t>
                      </a:r>
                    </a:p>
                  </a:txBody>
                  <a:tcPr marL="84406" marR="84406"/>
                </a:tc>
                <a:tc>
                  <a:txBody>
                    <a:bodyPr/>
                    <a:lstStyle/>
                    <a:p>
                      <a:endParaRPr lang="en-US" sz="1400" b="1" dirty="0"/>
                    </a:p>
                  </a:txBody>
                  <a:tcPr marL="84406" marR="84406"/>
                </a:tc>
                <a:tc>
                  <a:txBody>
                    <a:bodyPr/>
                    <a:lstStyle/>
                    <a:p>
                      <a:pPr algn="r"/>
                      <a:r>
                        <a:rPr lang="en-US" sz="1400" b="1" dirty="0"/>
                        <a:t>8.200.000</a:t>
                      </a:r>
                    </a:p>
                  </a:txBody>
                  <a:tcPr marL="84406" marR="84406"/>
                </a:tc>
                <a:tc>
                  <a:txBody>
                    <a:bodyPr/>
                    <a:lstStyle/>
                    <a:p>
                      <a:pPr algn="r"/>
                      <a:r>
                        <a:rPr lang="en-US" sz="1400" b="1" dirty="0"/>
                        <a:t>2.300.000</a:t>
                      </a:r>
                    </a:p>
                  </a:txBody>
                  <a:tcPr marL="84406" marR="84406"/>
                </a:tc>
                <a:extLst>
                  <a:ext uri="{0D108BD9-81ED-4DB2-BD59-A6C34878D82A}">
                    <a16:rowId xmlns:a16="http://schemas.microsoft.com/office/drawing/2014/main" val="10004"/>
                  </a:ext>
                </a:extLst>
              </a:tr>
            </a:tbl>
          </a:graphicData>
        </a:graphic>
      </p:graphicFrame>
      <p:graphicFrame>
        <p:nvGraphicFramePr>
          <p:cNvPr id="7" name="Table 6"/>
          <p:cNvGraphicFramePr>
            <a:graphicFrameLocks noGrp="1"/>
          </p:cNvGraphicFramePr>
          <p:nvPr/>
        </p:nvGraphicFramePr>
        <p:xfrm>
          <a:off x="1738282" y="2928934"/>
          <a:ext cx="5576530" cy="1524000"/>
        </p:xfrm>
        <a:graphic>
          <a:graphicData uri="http://schemas.openxmlformats.org/drawingml/2006/table">
            <a:tbl>
              <a:tblPr firstRow="1" bandRow="1">
                <a:tableStyleId>{5C22544A-7EE6-4342-B048-85BDC9FD1C3A}</a:tableStyleId>
              </a:tblPr>
              <a:tblGrid>
                <a:gridCol w="1617785">
                  <a:extLst>
                    <a:ext uri="{9D8B030D-6E8A-4147-A177-3AD203B41FA5}">
                      <a16:colId xmlns:a16="http://schemas.microsoft.com/office/drawing/2014/main" val="20000"/>
                    </a:ext>
                  </a:extLst>
                </a:gridCol>
                <a:gridCol w="1266092">
                  <a:extLst>
                    <a:ext uri="{9D8B030D-6E8A-4147-A177-3AD203B41FA5}">
                      <a16:colId xmlns:a16="http://schemas.microsoft.com/office/drawing/2014/main" val="20001"/>
                    </a:ext>
                  </a:extLst>
                </a:gridCol>
                <a:gridCol w="1478207">
                  <a:extLst>
                    <a:ext uri="{9D8B030D-6E8A-4147-A177-3AD203B41FA5}">
                      <a16:colId xmlns:a16="http://schemas.microsoft.com/office/drawing/2014/main" val="20002"/>
                    </a:ext>
                  </a:extLst>
                </a:gridCol>
                <a:gridCol w="1214446">
                  <a:extLst>
                    <a:ext uri="{9D8B030D-6E8A-4147-A177-3AD203B41FA5}">
                      <a16:colId xmlns:a16="http://schemas.microsoft.com/office/drawing/2014/main" val="20003"/>
                    </a:ext>
                  </a:extLst>
                </a:gridCol>
              </a:tblGrid>
              <a:tr h="237173">
                <a:tc>
                  <a:txBody>
                    <a:bodyPr/>
                    <a:lstStyle/>
                    <a:p>
                      <a:endParaRPr lang="en-US" sz="1400" dirty="0"/>
                    </a:p>
                  </a:txBody>
                  <a:tcPr marL="84406" marR="84406">
                    <a:solidFill>
                      <a:schemeClr val="accent2"/>
                    </a:solidFill>
                  </a:tcPr>
                </a:tc>
                <a:tc>
                  <a:txBody>
                    <a:bodyPr/>
                    <a:lstStyle/>
                    <a:p>
                      <a:r>
                        <a:rPr lang="en-US" sz="1400" dirty="0" err="1"/>
                        <a:t>Konsolidasi</a:t>
                      </a:r>
                      <a:endParaRPr lang="en-US" sz="1400" dirty="0"/>
                    </a:p>
                  </a:txBody>
                  <a:tcPr marL="84406" marR="84406">
                    <a:solidFill>
                      <a:schemeClr val="accent2"/>
                    </a:solidFill>
                  </a:tcPr>
                </a:tc>
                <a:tc>
                  <a:txBody>
                    <a:bodyPr/>
                    <a:lstStyle/>
                    <a:p>
                      <a:endParaRPr lang="en-US" sz="1400" dirty="0"/>
                    </a:p>
                  </a:txBody>
                  <a:tcPr marL="84406" marR="84406">
                    <a:solidFill>
                      <a:schemeClr val="accent2"/>
                    </a:solidFill>
                  </a:tcPr>
                </a:tc>
                <a:tc>
                  <a:txBody>
                    <a:bodyPr/>
                    <a:lstStyle/>
                    <a:p>
                      <a:r>
                        <a:rPr lang="en-US" sz="1400" dirty="0" err="1"/>
                        <a:t>Konsolidasi</a:t>
                      </a:r>
                      <a:endParaRPr lang="en-US" sz="1400" dirty="0"/>
                    </a:p>
                  </a:txBody>
                  <a:tcPr marL="84406" marR="84406">
                    <a:solidFill>
                      <a:schemeClr val="accent2"/>
                    </a:solidFill>
                  </a:tcPr>
                </a:tc>
                <a:extLst>
                  <a:ext uri="{0D108BD9-81ED-4DB2-BD59-A6C34878D82A}">
                    <a16:rowId xmlns:a16="http://schemas.microsoft.com/office/drawing/2014/main" val="10000"/>
                  </a:ext>
                </a:extLst>
              </a:tr>
              <a:tr h="237173">
                <a:tc>
                  <a:txBody>
                    <a:bodyPr/>
                    <a:lstStyle/>
                    <a:p>
                      <a:r>
                        <a:rPr lang="en-US" sz="1400" dirty="0" err="1"/>
                        <a:t>Aset</a:t>
                      </a:r>
                      <a:r>
                        <a:rPr lang="en-US" sz="1400" dirty="0"/>
                        <a:t> </a:t>
                      </a:r>
                      <a:r>
                        <a:rPr lang="en-US" sz="1400" dirty="0" err="1"/>
                        <a:t>lancar</a:t>
                      </a:r>
                      <a:endParaRPr lang="en-US" sz="1400" dirty="0"/>
                    </a:p>
                  </a:txBody>
                  <a:tcPr marL="84406" marR="84406">
                    <a:solidFill>
                      <a:schemeClr val="tx2">
                        <a:lumMod val="10000"/>
                        <a:lumOff val="90000"/>
                      </a:schemeClr>
                    </a:solidFill>
                  </a:tcPr>
                </a:tc>
                <a:tc>
                  <a:txBody>
                    <a:bodyPr/>
                    <a:lstStyle/>
                    <a:p>
                      <a:pPr algn="r"/>
                      <a:r>
                        <a:rPr lang="en-US" sz="1400" dirty="0"/>
                        <a:t>2.500.000</a:t>
                      </a:r>
                    </a:p>
                  </a:txBody>
                  <a:tcPr marL="84406" marR="84406">
                    <a:solidFill>
                      <a:schemeClr val="tx2">
                        <a:lumMod val="10000"/>
                        <a:lumOff val="90000"/>
                      </a:schemeClr>
                    </a:solidFill>
                  </a:tcPr>
                </a:tc>
                <a:tc>
                  <a:txBody>
                    <a:bodyPr/>
                    <a:lstStyle/>
                    <a:p>
                      <a:r>
                        <a:rPr lang="en-US" sz="1400" dirty="0" err="1"/>
                        <a:t>Liabilitas</a:t>
                      </a:r>
                      <a:endParaRPr lang="en-US" sz="1400" dirty="0"/>
                    </a:p>
                  </a:txBody>
                  <a:tcPr marL="84406" marR="84406">
                    <a:solidFill>
                      <a:schemeClr val="tx2">
                        <a:lumMod val="10000"/>
                        <a:lumOff val="90000"/>
                      </a:schemeClr>
                    </a:solidFill>
                  </a:tcPr>
                </a:tc>
                <a:tc>
                  <a:txBody>
                    <a:bodyPr/>
                    <a:lstStyle/>
                    <a:p>
                      <a:pPr algn="r"/>
                      <a:r>
                        <a:rPr lang="en-US" sz="1400" dirty="0"/>
                        <a:t>3.200.000</a:t>
                      </a:r>
                    </a:p>
                  </a:txBody>
                  <a:tcPr marL="84406" marR="84406">
                    <a:solidFill>
                      <a:schemeClr val="tx2">
                        <a:lumMod val="10000"/>
                        <a:lumOff val="90000"/>
                      </a:schemeClr>
                    </a:solidFill>
                  </a:tcPr>
                </a:tc>
                <a:extLst>
                  <a:ext uri="{0D108BD9-81ED-4DB2-BD59-A6C34878D82A}">
                    <a16:rowId xmlns:a16="http://schemas.microsoft.com/office/drawing/2014/main" val="10001"/>
                  </a:ext>
                </a:extLst>
              </a:tr>
              <a:tr h="237173">
                <a:tc>
                  <a:txBody>
                    <a:bodyPr/>
                    <a:lstStyle/>
                    <a:p>
                      <a:r>
                        <a:rPr lang="en-US" sz="1400" dirty="0" err="1"/>
                        <a:t>Aset</a:t>
                      </a:r>
                      <a:r>
                        <a:rPr lang="en-US" sz="1400" dirty="0"/>
                        <a:t> </a:t>
                      </a:r>
                      <a:r>
                        <a:rPr lang="en-US" sz="1400" dirty="0" err="1"/>
                        <a:t>tidak</a:t>
                      </a:r>
                      <a:r>
                        <a:rPr lang="en-US" sz="1400" dirty="0"/>
                        <a:t> </a:t>
                      </a:r>
                      <a:r>
                        <a:rPr lang="en-US" sz="1400" dirty="0" err="1"/>
                        <a:t>lancar</a:t>
                      </a:r>
                      <a:endParaRPr lang="en-US" sz="1400" dirty="0"/>
                    </a:p>
                  </a:txBody>
                  <a:tcPr marL="84406" marR="84406">
                    <a:solidFill>
                      <a:schemeClr val="accent2">
                        <a:lumMod val="40000"/>
                        <a:lumOff val="60000"/>
                      </a:schemeClr>
                    </a:solidFill>
                  </a:tcPr>
                </a:tc>
                <a:tc>
                  <a:txBody>
                    <a:bodyPr/>
                    <a:lstStyle/>
                    <a:p>
                      <a:pPr algn="r"/>
                      <a:r>
                        <a:rPr lang="en-US" sz="1400" dirty="0"/>
                        <a:t>6.800.000</a:t>
                      </a:r>
                    </a:p>
                  </a:txBody>
                  <a:tcPr marL="84406" marR="84406">
                    <a:solidFill>
                      <a:schemeClr val="accent2">
                        <a:lumMod val="40000"/>
                        <a:lumOff val="60000"/>
                      </a:schemeClr>
                    </a:solidFill>
                  </a:tcPr>
                </a:tc>
                <a:tc>
                  <a:txBody>
                    <a:bodyPr/>
                    <a:lstStyle/>
                    <a:p>
                      <a:r>
                        <a:rPr lang="en-US" sz="1400" dirty="0" err="1"/>
                        <a:t>Ekuitas</a:t>
                      </a:r>
                      <a:endParaRPr lang="en-US" sz="1400" dirty="0"/>
                    </a:p>
                  </a:txBody>
                  <a:tcPr marL="84406" marR="84406">
                    <a:solidFill>
                      <a:schemeClr val="accent2">
                        <a:lumMod val="40000"/>
                        <a:lumOff val="60000"/>
                      </a:schemeClr>
                    </a:solidFill>
                  </a:tcPr>
                </a:tc>
                <a:tc>
                  <a:txBody>
                    <a:bodyPr/>
                    <a:lstStyle/>
                    <a:p>
                      <a:pPr algn="r"/>
                      <a:r>
                        <a:rPr lang="en-US" sz="1400" dirty="0"/>
                        <a:t>6.000.000</a:t>
                      </a:r>
                    </a:p>
                  </a:txBody>
                  <a:tcPr marL="84406" marR="84406">
                    <a:solidFill>
                      <a:schemeClr val="accent2">
                        <a:lumMod val="40000"/>
                        <a:lumOff val="60000"/>
                      </a:schemeClr>
                    </a:solidFill>
                  </a:tcPr>
                </a:tc>
                <a:extLst>
                  <a:ext uri="{0D108BD9-81ED-4DB2-BD59-A6C34878D82A}">
                    <a16:rowId xmlns:a16="http://schemas.microsoft.com/office/drawing/2014/main" val="10002"/>
                  </a:ext>
                </a:extLst>
              </a:tr>
              <a:tr h="237173">
                <a:tc>
                  <a:txBody>
                    <a:bodyPr/>
                    <a:lstStyle/>
                    <a:p>
                      <a:r>
                        <a:rPr lang="en-US" sz="1400" dirty="0"/>
                        <a:t>Goodwill</a:t>
                      </a:r>
                    </a:p>
                  </a:txBody>
                  <a:tcPr marL="84406" marR="84406">
                    <a:solidFill>
                      <a:schemeClr val="tx2">
                        <a:lumMod val="10000"/>
                        <a:lumOff val="90000"/>
                      </a:schemeClr>
                    </a:solidFill>
                  </a:tcPr>
                </a:tc>
                <a:tc>
                  <a:txBody>
                    <a:bodyPr/>
                    <a:lstStyle/>
                    <a:p>
                      <a:pPr algn="r"/>
                      <a:r>
                        <a:rPr lang="en-US" sz="1400" dirty="0"/>
                        <a:t>160.000</a:t>
                      </a:r>
                    </a:p>
                  </a:txBody>
                  <a:tcPr marL="84406" marR="84406">
                    <a:solidFill>
                      <a:schemeClr val="tx2">
                        <a:lumMod val="10000"/>
                        <a:lumOff val="90000"/>
                      </a:schemeClr>
                    </a:solidFill>
                  </a:tcPr>
                </a:tc>
                <a:tc>
                  <a:txBody>
                    <a:bodyPr/>
                    <a:lstStyle/>
                    <a:p>
                      <a:r>
                        <a:rPr lang="en-US" sz="1400" dirty="0"/>
                        <a:t>Non </a:t>
                      </a:r>
                      <a:r>
                        <a:rPr lang="en-US" sz="1400" dirty="0" err="1"/>
                        <a:t>pengendali</a:t>
                      </a:r>
                      <a:endParaRPr lang="en-US" sz="1400" dirty="0"/>
                    </a:p>
                  </a:txBody>
                  <a:tcPr marL="84406" marR="84406">
                    <a:solidFill>
                      <a:schemeClr val="tx2">
                        <a:lumMod val="10000"/>
                        <a:lumOff val="90000"/>
                      </a:schemeClr>
                    </a:solidFill>
                  </a:tcPr>
                </a:tc>
                <a:tc>
                  <a:txBody>
                    <a:bodyPr/>
                    <a:lstStyle/>
                    <a:p>
                      <a:pPr algn="r"/>
                      <a:r>
                        <a:rPr lang="en-US" sz="1400" dirty="0"/>
                        <a:t>260.000</a:t>
                      </a:r>
                    </a:p>
                  </a:txBody>
                  <a:tcPr marL="84406" marR="84406">
                    <a:solidFill>
                      <a:schemeClr val="tx2">
                        <a:lumMod val="10000"/>
                        <a:lumOff val="90000"/>
                      </a:schemeClr>
                    </a:solidFill>
                  </a:tcPr>
                </a:tc>
                <a:extLst>
                  <a:ext uri="{0D108BD9-81ED-4DB2-BD59-A6C34878D82A}">
                    <a16:rowId xmlns:a16="http://schemas.microsoft.com/office/drawing/2014/main" val="10003"/>
                  </a:ext>
                </a:extLst>
              </a:tr>
              <a:tr h="237173">
                <a:tc>
                  <a:txBody>
                    <a:bodyPr/>
                    <a:lstStyle/>
                    <a:p>
                      <a:endParaRPr lang="en-US" sz="1400" dirty="0"/>
                    </a:p>
                  </a:txBody>
                  <a:tcPr marL="84406" marR="84406">
                    <a:solidFill>
                      <a:schemeClr val="accent2">
                        <a:lumMod val="40000"/>
                        <a:lumOff val="60000"/>
                      </a:schemeClr>
                    </a:solidFill>
                  </a:tcPr>
                </a:tc>
                <a:tc>
                  <a:txBody>
                    <a:bodyPr/>
                    <a:lstStyle/>
                    <a:p>
                      <a:pPr algn="r"/>
                      <a:r>
                        <a:rPr lang="en-US" sz="1400" b="1" dirty="0"/>
                        <a:t>9.460.000</a:t>
                      </a:r>
                    </a:p>
                  </a:txBody>
                  <a:tcPr marL="84406" marR="84406">
                    <a:solidFill>
                      <a:schemeClr val="accent2">
                        <a:lumMod val="40000"/>
                        <a:lumOff val="60000"/>
                      </a:schemeClr>
                    </a:solidFill>
                  </a:tcPr>
                </a:tc>
                <a:tc>
                  <a:txBody>
                    <a:bodyPr/>
                    <a:lstStyle/>
                    <a:p>
                      <a:endParaRPr lang="en-US" sz="1400" b="1" dirty="0"/>
                    </a:p>
                  </a:txBody>
                  <a:tcPr marL="84406" marR="84406">
                    <a:solidFill>
                      <a:schemeClr val="accent2">
                        <a:lumMod val="40000"/>
                        <a:lumOff val="60000"/>
                      </a:schemeClr>
                    </a:solidFill>
                  </a:tcPr>
                </a:tc>
                <a:tc>
                  <a:txBody>
                    <a:bodyPr/>
                    <a:lstStyle/>
                    <a:p>
                      <a:pPr algn="r"/>
                      <a:r>
                        <a:rPr lang="en-US" sz="1400" b="1" dirty="0"/>
                        <a:t>9.460.000</a:t>
                      </a:r>
                    </a:p>
                  </a:txBody>
                  <a:tcPr marL="84406" marR="84406">
                    <a:solidFill>
                      <a:schemeClr val="accent2">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9" name="Table 8"/>
          <p:cNvGraphicFramePr>
            <a:graphicFrameLocks noGrp="1"/>
          </p:cNvGraphicFramePr>
          <p:nvPr/>
        </p:nvGraphicFramePr>
        <p:xfrm>
          <a:off x="7570942" y="3190884"/>
          <a:ext cx="2954215" cy="1524000"/>
        </p:xfrm>
        <a:graphic>
          <a:graphicData uri="http://schemas.openxmlformats.org/drawingml/2006/table">
            <a:tbl>
              <a:tblPr firstRow="1" bandRow="1">
                <a:tableStyleId>{5A111915-BE36-4E01-A7E5-04B1672EAD32}</a:tableStyleId>
              </a:tblPr>
              <a:tblGrid>
                <a:gridCol w="615786">
                  <a:extLst>
                    <a:ext uri="{9D8B030D-6E8A-4147-A177-3AD203B41FA5}">
                      <a16:colId xmlns:a16="http://schemas.microsoft.com/office/drawing/2014/main" val="20000"/>
                    </a:ext>
                  </a:extLst>
                </a:gridCol>
                <a:gridCol w="835652">
                  <a:extLst>
                    <a:ext uri="{9D8B030D-6E8A-4147-A177-3AD203B41FA5}">
                      <a16:colId xmlns:a16="http://schemas.microsoft.com/office/drawing/2014/main" val="20001"/>
                    </a:ext>
                  </a:extLst>
                </a:gridCol>
                <a:gridCol w="645084">
                  <a:extLst>
                    <a:ext uri="{9D8B030D-6E8A-4147-A177-3AD203B41FA5}">
                      <a16:colId xmlns:a16="http://schemas.microsoft.com/office/drawing/2014/main" val="20002"/>
                    </a:ext>
                  </a:extLst>
                </a:gridCol>
                <a:gridCol w="857693">
                  <a:extLst>
                    <a:ext uri="{9D8B030D-6E8A-4147-A177-3AD203B41FA5}">
                      <a16:colId xmlns:a16="http://schemas.microsoft.com/office/drawing/2014/main" val="20003"/>
                    </a:ext>
                  </a:extLst>
                </a:gridCol>
              </a:tblGrid>
              <a:tr h="290714">
                <a:tc>
                  <a:txBody>
                    <a:bodyPr/>
                    <a:lstStyle/>
                    <a:p>
                      <a:endParaRPr lang="en-US" sz="1400" dirty="0"/>
                    </a:p>
                  </a:txBody>
                  <a:tcPr marL="84406" marR="84406"/>
                </a:tc>
                <a:tc>
                  <a:txBody>
                    <a:bodyPr/>
                    <a:lstStyle/>
                    <a:p>
                      <a:r>
                        <a:rPr lang="en-US" sz="1400" dirty="0" err="1"/>
                        <a:t>Knsl</a:t>
                      </a:r>
                      <a:endParaRPr lang="en-US" sz="1400" dirty="0"/>
                    </a:p>
                  </a:txBody>
                  <a:tcPr marL="84406" marR="84406"/>
                </a:tc>
                <a:tc>
                  <a:txBody>
                    <a:bodyPr/>
                    <a:lstStyle/>
                    <a:p>
                      <a:endParaRPr lang="en-US" sz="1400" dirty="0"/>
                    </a:p>
                  </a:txBody>
                  <a:tcPr marL="84406" marR="84406"/>
                </a:tc>
                <a:tc>
                  <a:txBody>
                    <a:bodyPr/>
                    <a:lstStyle/>
                    <a:p>
                      <a:r>
                        <a:rPr lang="en-US" sz="1400" dirty="0" err="1"/>
                        <a:t>Knsl</a:t>
                      </a:r>
                      <a:endParaRPr lang="en-US" sz="1400" dirty="0"/>
                    </a:p>
                  </a:txBody>
                  <a:tcPr marL="84406" marR="84406"/>
                </a:tc>
                <a:extLst>
                  <a:ext uri="{0D108BD9-81ED-4DB2-BD59-A6C34878D82A}">
                    <a16:rowId xmlns:a16="http://schemas.microsoft.com/office/drawing/2014/main" val="10000"/>
                  </a:ext>
                </a:extLst>
              </a:tr>
              <a:tr h="284512">
                <a:tc>
                  <a:txBody>
                    <a:bodyPr/>
                    <a:lstStyle/>
                    <a:p>
                      <a:r>
                        <a:rPr lang="en-US" sz="1400" dirty="0"/>
                        <a:t>AL</a:t>
                      </a:r>
                    </a:p>
                  </a:txBody>
                  <a:tcPr marL="84406" marR="84406"/>
                </a:tc>
                <a:tc>
                  <a:txBody>
                    <a:bodyPr/>
                    <a:lstStyle/>
                    <a:p>
                      <a:pPr algn="r"/>
                      <a:r>
                        <a:rPr lang="en-US" sz="1400" dirty="0"/>
                        <a:t>2.500</a:t>
                      </a:r>
                    </a:p>
                  </a:txBody>
                  <a:tcPr marL="84406" marR="84406"/>
                </a:tc>
                <a:tc>
                  <a:txBody>
                    <a:bodyPr/>
                    <a:lstStyle/>
                    <a:p>
                      <a:r>
                        <a:rPr lang="en-US" sz="1400" dirty="0"/>
                        <a:t>L</a:t>
                      </a:r>
                    </a:p>
                  </a:txBody>
                  <a:tcPr marL="84406" marR="84406"/>
                </a:tc>
                <a:tc>
                  <a:txBody>
                    <a:bodyPr/>
                    <a:lstStyle/>
                    <a:p>
                      <a:pPr algn="r"/>
                      <a:r>
                        <a:rPr lang="en-US" sz="1400" dirty="0"/>
                        <a:t>3.200</a:t>
                      </a:r>
                    </a:p>
                  </a:txBody>
                  <a:tcPr marL="84406" marR="84406"/>
                </a:tc>
                <a:extLst>
                  <a:ext uri="{0D108BD9-81ED-4DB2-BD59-A6C34878D82A}">
                    <a16:rowId xmlns:a16="http://schemas.microsoft.com/office/drawing/2014/main" val="10001"/>
                  </a:ext>
                </a:extLst>
              </a:tr>
              <a:tr h="284512">
                <a:tc>
                  <a:txBody>
                    <a:bodyPr/>
                    <a:lstStyle/>
                    <a:p>
                      <a:r>
                        <a:rPr lang="en-US" sz="1400" dirty="0"/>
                        <a:t>ATL</a:t>
                      </a:r>
                    </a:p>
                  </a:txBody>
                  <a:tcPr marL="84406" marR="84406"/>
                </a:tc>
                <a:tc>
                  <a:txBody>
                    <a:bodyPr/>
                    <a:lstStyle/>
                    <a:p>
                      <a:pPr algn="r"/>
                      <a:r>
                        <a:rPr lang="en-US" sz="1400" dirty="0"/>
                        <a:t>6.800</a:t>
                      </a:r>
                    </a:p>
                  </a:txBody>
                  <a:tcPr marL="84406" marR="84406"/>
                </a:tc>
                <a:tc>
                  <a:txBody>
                    <a:bodyPr/>
                    <a:lstStyle/>
                    <a:p>
                      <a:r>
                        <a:rPr lang="en-US" sz="1400" dirty="0"/>
                        <a:t>E</a:t>
                      </a:r>
                    </a:p>
                  </a:txBody>
                  <a:tcPr marL="84406" marR="84406"/>
                </a:tc>
                <a:tc>
                  <a:txBody>
                    <a:bodyPr/>
                    <a:lstStyle/>
                    <a:p>
                      <a:pPr algn="r"/>
                      <a:r>
                        <a:rPr lang="en-US" sz="1400" dirty="0"/>
                        <a:t>6.000</a:t>
                      </a:r>
                    </a:p>
                  </a:txBody>
                  <a:tcPr marL="84406" marR="84406"/>
                </a:tc>
                <a:extLst>
                  <a:ext uri="{0D108BD9-81ED-4DB2-BD59-A6C34878D82A}">
                    <a16:rowId xmlns:a16="http://schemas.microsoft.com/office/drawing/2014/main" val="10002"/>
                  </a:ext>
                </a:extLst>
              </a:tr>
              <a:tr h="284512">
                <a:tc>
                  <a:txBody>
                    <a:bodyPr/>
                    <a:lstStyle/>
                    <a:p>
                      <a:r>
                        <a:rPr lang="en-US" sz="1400" dirty="0"/>
                        <a:t>GW</a:t>
                      </a:r>
                    </a:p>
                  </a:txBody>
                  <a:tcPr marL="84406" marR="84406"/>
                </a:tc>
                <a:tc>
                  <a:txBody>
                    <a:bodyPr/>
                    <a:lstStyle/>
                    <a:p>
                      <a:pPr algn="r"/>
                      <a:r>
                        <a:rPr lang="en-US" sz="1400" dirty="0"/>
                        <a:t>200</a:t>
                      </a:r>
                    </a:p>
                  </a:txBody>
                  <a:tcPr marL="84406" marR="84406"/>
                </a:tc>
                <a:tc>
                  <a:txBody>
                    <a:bodyPr/>
                    <a:lstStyle/>
                    <a:p>
                      <a:r>
                        <a:rPr lang="en-US" sz="1400" dirty="0"/>
                        <a:t>NP</a:t>
                      </a:r>
                    </a:p>
                  </a:txBody>
                  <a:tcPr marL="84406" marR="84406"/>
                </a:tc>
                <a:tc>
                  <a:txBody>
                    <a:bodyPr/>
                    <a:lstStyle/>
                    <a:p>
                      <a:pPr algn="r"/>
                      <a:r>
                        <a:rPr lang="en-US" sz="1400" dirty="0"/>
                        <a:t>300</a:t>
                      </a:r>
                    </a:p>
                  </a:txBody>
                  <a:tcPr marL="84406" marR="84406"/>
                </a:tc>
                <a:extLst>
                  <a:ext uri="{0D108BD9-81ED-4DB2-BD59-A6C34878D82A}">
                    <a16:rowId xmlns:a16="http://schemas.microsoft.com/office/drawing/2014/main" val="10003"/>
                  </a:ext>
                </a:extLst>
              </a:tr>
              <a:tr h="284512">
                <a:tc>
                  <a:txBody>
                    <a:bodyPr/>
                    <a:lstStyle/>
                    <a:p>
                      <a:endParaRPr lang="en-US" sz="1400" dirty="0"/>
                    </a:p>
                  </a:txBody>
                  <a:tcPr marL="84406" marR="84406"/>
                </a:tc>
                <a:tc>
                  <a:txBody>
                    <a:bodyPr/>
                    <a:lstStyle/>
                    <a:p>
                      <a:pPr algn="r"/>
                      <a:r>
                        <a:rPr lang="en-US" sz="1400" dirty="0"/>
                        <a:t>9.500</a:t>
                      </a:r>
                      <a:endParaRPr lang="en-US" sz="1400" b="1" dirty="0"/>
                    </a:p>
                  </a:txBody>
                  <a:tcPr marL="84406" marR="84406"/>
                </a:tc>
                <a:tc>
                  <a:txBody>
                    <a:bodyPr/>
                    <a:lstStyle/>
                    <a:p>
                      <a:endParaRPr lang="en-US" sz="1400" b="1" dirty="0"/>
                    </a:p>
                  </a:txBody>
                  <a:tcPr marL="84406" marR="84406"/>
                </a:tc>
                <a:tc>
                  <a:txBody>
                    <a:bodyPr/>
                    <a:lstStyle/>
                    <a:p>
                      <a:pPr algn="r"/>
                      <a:r>
                        <a:rPr lang="en-US" sz="1400" dirty="0"/>
                        <a:t>9.500</a:t>
                      </a:r>
                      <a:endParaRPr lang="en-US" sz="1400" b="1" dirty="0"/>
                    </a:p>
                  </a:txBody>
                  <a:tcPr marL="84406" marR="84406"/>
                </a:tc>
                <a:extLst>
                  <a:ext uri="{0D108BD9-81ED-4DB2-BD59-A6C34878D82A}">
                    <a16:rowId xmlns:a16="http://schemas.microsoft.com/office/drawing/2014/main" val="10004"/>
                  </a:ext>
                </a:extLst>
              </a:tr>
            </a:tbl>
          </a:graphicData>
        </a:graphic>
      </p:graphicFrame>
      <p:sp>
        <p:nvSpPr>
          <p:cNvPr id="10" name="Rectangle 9"/>
          <p:cNvSpPr/>
          <p:nvPr/>
        </p:nvSpPr>
        <p:spPr>
          <a:xfrm>
            <a:off x="4979382" y="4757750"/>
            <a:ext cx="1688123" cy="4572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err="1">
                <a:solidFill>
                  <a:srgbClr val="080808"/>
                </a:solidFill>
              </a:rPr>
              <a:t>Goowill</a:t>
            </a:r>
            <a:r>
              <a:rPr lang="en-US" sz="1600" b="1" dirty="0">
                <a:solidFill>
                  <a:srgbClr val="080808"/>
                </a:solidFill>
              </a:rPr>
              <a:t> parent</a:t>
            </a:r>
          </a:p>
        </p:txBody>
      </p:sp>
      <p:sp>
        <p:nvSpPr>
          <p:cNvPr id="11" name="Rectangle 10"/>
          <p:cNvSpPr/>
          <p:nvPr/>
        </p:nvSpPr>
        <p:spPr>
          <a:xfrm>
            <a:off x="8135817" y="4762512"/>
            <a:ext cx="2039815"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err="1">
                <a:solidFill>
                  <a:srgbClr val="080808"/>
                </a:solidFill>
              </a:rPr>
              <a:t>Goowill</a:t>
            </a:r>
            <a:r>
              <a:rPr lang="en-US" sz="1400" b="1" dirty="0">
                <a:solidFill>
                  <a:srgbClr val="080808"/>
                </a:solidFill>
              </a:rPr>
              <a:t> parent &amp; NCI</a:t>
            </a:r>
          </a:p>
        </p:txBody>
      </p:sp>
      <p:graphicFrame>
        <p:nvGraphicFramePr>
          <p:cNvPr id="13" name="Table 12"/>
          <p:cNvGraphicFramePr>
            <a:graphicFrameLocks noGrp="1"/>
          </p:cNvGraphicFramePr>
          <p:nvPr/>
        </p:nvGraphicFramePr>
        <p:xfrm>
          <a:off x="2016369" y="4571998"/>
          <a:ext cx="2813538" cy="1524000"/>
        </p:xfrm>
        <a:graphic>
          <a:graphicData uri="http://schemas.openxmlformats.org/drawingml/2006/table">
            <a:tbl>
              <a:tblPr firstRow="1" firstCol="1">
                <a:tableStyleId>{72833802-FEF1-4C79-8D5D-14CF1EAF98D9}</a:tableStyleId>
              </a:tblPr>
              <a:tblGrid>
                <a:gridCol w="586463">
                  <a:extLst>
                    <a:ext uri="{9D8B030D-6E8A-4147-A177-3AD203B41FA5}">
                      <a16:colId xmlns:a16="http://schemas.microsoft.com/office/drawing/2014/main" val="20000"/>
                    </a:ext>
                  </a:extLst>
                </a:gridCol>
                <a:gridCol w="795859">
                  <a:extLst>
                    <a:ext uri="{9D8B030D-6E8A-4147-A177-3AD203B41FA5}">
                      <a16:colId xmlns:a16="http://schemas.microsoft.com/office/drawing/2014/main" val="20001"/>
                    </a:ext>
                  </a:extLst>
                </a:gridCol>
                <a:gridCol w="614366">
                  <a:extLst>
                    <a:ext uri="{9D8B030D-6E8A-4147-A177-3AD203B41FA5}">
                      <a16:colId xmlns:a16="http://schemas.microsoft.com/office/drawing/2014/main" val="20002"/>
                    </a:ext>
                  </a:extLst>
                </a:gridCol>
                <a:gridCol w="816850">
                  <a:extLst>
                    <a:ext uri="{9D8B030D-6E8A-4147-A177-3AD203B41FA5}">
                      <a16:colId xmlns:a16="http://schemas.microsoft.com/office/drawing/2014/main" val="20003"/>
                    </a:ext>
                  </a:extLst>
                </a:gridCol>
              </a:tblGrid>
              <a:tr h="281019">
                <a:tc>
                  <a:txBody>
                    <a:bodyPr/>
                    <a:lstStyle/>
                    <a:p>
                      <a:endParaRPr lang="en-US" sz="1400" dirty="0"/>
                    </a:p>
                  </a:txBody>
                  <a:tcPr marL="84406" marR="84406"/>
                </a:tc>
                <a:tc>
                  <a:txBody>
                    <a:bodyPr/>
                    <a:lstStyle/>
                    <a:p>
                      <a:r>
                        <a:rPr lang="en-US" sz="1400" dirty="0" err="1"/>
                        <a:t>Knsl</a:t>
                      </a:r>
                      <a:endParaRPr lang="en-US" sz="1400" dirty="0"/>
                    </a:p>
                  </a:txBody>
                  <a:tcPr marL="84406" marR="84406"/>
                </a:tc>
                <a:tc>
                  <a:txBody>
                    <a:bodyPr/>
                    <a:lstStyle/>
                    <a:p>
                      <a:endParaRPr lang="en-US" sz="1400" dirty="0"/>
                    </a:p>
                  </a:txBody>
                  <a:tcPr marL="84406" marR="84406"/>
                </a:tc>
                <a:tc>
                  <a:txBody>
                    <a:bodyPr/>
                    <a:lstStyle/>
                    <a:p>
                      <a:r>
                        <a:rPr lang="en-US" sz="1400" dirty="0" err="1"/>
                        <a:t>Knsl</a:t>
                      </a:r>
                      <a:endParaRPr lang="en-US" sz="1400" dirty="0"/>
                    </a:p>
                  </a:txBody>
                  <a:tcPr marL="84406" marR="84406"/>
                </a:tc>
                <a:extLst>
                  <a:ext uri="{0D108BD9-81ED-4DB2-BD59-A6C34878D82A}">
                    <a16:rowId xmlns:a16="http://schemas.microsoft.com/office/drawing/2014/main" val="10000"/>
                  </a:ext>
                </a:extLst>
              </a:tr>
              <a:tr h="275024">
                <a:tc>
                  <a:txBody>
                    <a:bodyPr/>
                    <a:lstStyle/>
                    <a:p>
                      <a:r>
                        <a:rPr lang="en-US" sz="1400" dirty="0"/>
                        <a:t>AL</a:t>
                      </a:r>
                    </a:p>
                  </a:txBody>
                  <a:tcPr marL="84406" marR="84406"/>
                </a:tc>
                <a:tc>
                  <a:txBody>
                    <a:bodyPr/>
                    <a:lstStyle/>
                    <a:p>
                      <a:pPr algn="r"/>
                      <a:r>
                        <a:rPr lang="en-US" sz="1400" dirty="0"/>
                        <a:t>2.500</a:t>
                      </a:r>
                    </a:p>
                  </a:txBody>
                  <a:tcPr marL="84406" marR="84406"/>
                </a:tc>
                <a:tc>
                  <a:txBody>
                    <a:bodyPr/>
                    <a:lstStyle/>
                    <a:p>
                      <a:r>
                        <a:rPr lang="en-US" sz="1400" dirty="0"/>
                        <a:t>L</a:t>
                      </a:r>
                    </a:p>
                  </a:txBody>
                  <a:tcPr marL="84406" marR="84406"/>
                </a:tc>
                <a:tc>
                  <a:txBody>
                    <a:bodyPr/>
                    <a:lstStyle/>
                    <a:p>
                      <a:pPr algn="r"/>
                      <a:r>
                        <a:rPr lang="en-US" sz="1400" dirty="0"/>
                        <a:t>3.200</a:t>
                      </a:r>
                    </a:p>
                  </a:txBody>
                  <a:tcPr marL="84406" marR="84406"/>
                </a:tc>
                <a:extLst>
                  <a:ext uri="{0D108BD9-81ED-4DB2-BD59-A6C34878D82A}">
                    <a16:rowId xmlns:a16="http://schemas.microsoft.com/office/drawing/2014/main" val="10001"/>
                  </a:ext>
                </a:extLst>
              </a:tr>
              <a:tr h="275024">
                <a:tc>
                  <a:txBody>
                    <a:bodyPr/>
                    <a:lstStyle/>
                    <a:p>
                      <a:r>
                        <a:rPr lang="en-US" sz="1400" dirty="0"/>
                        <a:t>ATL</a:t>
                      </a:r>
                    </a:p>
                  </a:txBody>
                  <a:tcPr marL="84406" marR="84406"/>
                </a:tc>
                <a:tc>
                  <a:txBody>
                    <a:bodyPr/>
                    <a:lstStyle/>
                    <a:p>
                      <a:pPr algn="r"/>
                      <a:r>
                        <a:rPr lang="en-US" sz="1400" dirty="0"/>
                        <a:t>6.740</a:t>
                      </a:r>
                    </a:p>
                  </a:txBody>
                  <a:tcPr marL="84406" marR="84406"/>
                </a:tc>
                <a:tc>
                  <a:txBody>
                    <a:bodyPr/>
                    <a:lstStyle/>
                    <a:p>
                      <a:r>
                        <a:rPr lang="en-US" sz="1400" dirty="0"/>
                        <a:t>E</a:t>
                      </a:r>
                    </a:p>
                  </a:txBody>
                  <a:tcPr marL="84406" marR="84406"/>
                </a:tc>
                <a:tc>
                  <a:txBody>
                    <a:bodyPr/>
                    <a:lstStyle/>
                    <a:p>
                      <a:pPr algn="r"/>
                      <a:r>
                        <a:rPr lang="en-US" sz="1400" dirty="0"/>
                        <a:t>6.000</a:t>
                      </a:r>
                    </a:p>
                  </a:txBody>
                  <a:tcPr marL="84406" marR="84406"/>
                </a:tc>
                <a:extLst>
                  <a:ext uri="{0D108BD9-81ED-4DB2-BD59-A6C34878D82A}">
                    <a16:rowId xmlns:a16="http://schemas.microsoft.com/office/drawing/2014/main" val="10002"/>
                  </a:ext>
                </a:extLst>
              </a:tr>
              <a:tr h="275024">
                <a:tc>
                  <a:txBody>
                    <a:bodyPr/>
                    <a:lstStyle/>
                    <a:p>
                      <a:r>
                        <a:rPr lang="en-US" sz="1400" dirty="0"/>
                        <a:t>GW</a:t>
                      </a:r>
                    </a:p>
                  </a:txBody>
                  <a:tcPr marL="84406" marR="84406"/>
                </a:tc>
                <a:tc>
                  <a:txBody>
                    <a:bodyPr/>
                    <a:lstStyle/>
                    <a:p>
                      <a:pPr algn="r"/>
                      <a:r>
                        <a:rPr lang="en-US" sz="1400" dirty="0"/>
                        <a:t>160</a:t>
                      </a:r>
                    </a:p>
                  </a:txBody>
                  <a:tcPr marL="84406" marR="84406"/>
                </a:tc>
                <a:tc>
                  <a:txBody>
                    <a:bodyPr/>
                    <a:lstStyle/>
                    <a:p>
                      <a:r>
                        <a:rPr lang="en-US" sz="1400" dirty="0"/>
                        <a:t>NP</a:t>
                      </a:r>
                    </a:p>
                  </a:txBody>
                  <a:tcPr marL="84406" marR="84406"/>
                </a:tc>
                <a:tc>
                  <a:txBody>
                    <a:bodyPr/>
                    <a:lstStyle/>
                    <a:p>
                      <a:pPr algn="r"/>
                      <a:r>
                        <a:rPr lang="en-US" sz="1400" dirty="0"/>
                        <a:t>200</a:t>
                      </a:r>
                    </a:p>
                  </a:txBody>
                  <a:tcPr marL="84406" marR="84406"/>
                </a:tc>
                <a:extLst>
                  <a:ext uri="{0D108BD9-81ED-4DB2-BD59-A6C34878D82A}">
                    <a16:rowId xmlns:a16="http://schemas.microsoft.com/office/drawing/2014/main" val="10003"/>
                  </a:ext>
                </a:extLst>
              </a:tr>
              <a:tr h="275024">
                <a:tc>
                  <a:txBody>
                    <a:bodyPr/>
                    <a:lstStyle/>
                    <a:p>
                      <a:endParaRPr lang="en-US" sz="1400" dirty="0"/>
                    </a:p>
                  </a:txBody>
                  <a:tcPr marL="84406" marR="84406"/>
                </a:tc>
                <a:tc>
                  <a:txBody>
                    <a:bodyPr/>
                    <a:lstStyle/>
                    <a:p>
                      <a:pPr algn="r"/>
                      <a:r>
                        <a:rPr lang="en-US" sz="1400" dirty="0"/>
                        <a:t>9.400</a:t>
                      </a:r>
                      <a:endParaRPr lang="en-US" sz="1400" b="1" dirty="0"/>
                    </a:p>
                  </a:txBody>
                  <a:tcPr marL="84406" marR="84406"/>
                </a:tc>
                <a:tc>
                  <a:txBody>
                    <a:bodyPr/>
                    <a:lstStyle/>
                    <a:p>
                      <a:endParaRPr lang="en-US" sz="1400" b="1" dirty="0"/>
                    </a:p>
                  </a:txBody>
                  <a:tcPr marL="84406" marR="84406"/>
                </a:tc>
                <a:tc>
                  <a:txBody>
                    <a:bodyPr/>
                    <a:lstStyle/>
                    <a:p>
                      <a:pPr algn="r"/>
                      <a:r>
                        <a:rPr lang="en-US" sz="1400" dirty="0"/>
                        <a:t>9.400</a:t>
                      </a:r>
                      <a:endParaRPr lang="en-US" sz="1400" b="1" dirty="0"/>
                    </a:p>
                  </a:txBody>
                  <a:tcPr marL="84406" marR="84406"/>
                </a:tc>
                <a:extLst>
                  <a:ext uri="{0D108BD9-81ED-4DB2-BD59-A6C34878D82A}">
                    <a16:rowId xmlns:a16="http://schemas.microsoft.com/office/drawing/2014/main" val="10004"/>
                  </a:ext>
                </a:extLst>
              </a:tr>
            </a:tbl>
          </a:graphicData>
        </a:graphic>
      </p:graphicFrame>
      <p:sp>
        <p:nvSpPr>
          <p:cNvPr id="14" name="Rectangle 13"/>
          <p:cNvSpPr/>
          <p:nvPr/>
        </p:nvSpPr>
        <p:spPr>
          <a:xfrm>
            <a:off x="4829908" y="5867400"/>
            <a:ext cx="1547446"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rgbClr val="080808"/>
                </a:solidFill>
              </a:rPr>
              <a:t>PSAK LAMA</a:t>
            </a:r>
          </a:p>
        </p:txBody>
      </p:sp>
      <p:sp>
        <p:nvSpPr>
          <p:cNvPr id="15" name="Rectangle 14"/>
          <p:cNvSpPr/>
          <p:nvPr/>
        </p:nvSpPr>
        <p:spPr>
          <a:xfrm>
            <a:off x="6658708" y="5181600"/>
            <a:ext cx="2743200" cy="990600"/>
          </a:xfrm>
          <a:prstGeom prst="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600" dirty="0" err="1">
                <a:solidFill>
                  <a:srgbClr val="080808"/>
                </a:solidFill>
              </a:rPr>
              <a:t>Aset</a:t>
            </a:r>
            <a:r>
              <a:rPr lang="en-US" sz="1600" dirty="0">
                <a:solidFill>
                  <a:srgbClr val="080808"/>
                </a:solidFill>
              </a:rPr>
              <a:t> </a:t>
            </a:r>
            <a:r>
              <a:rPr lang="en-US" sz="1600" dirty="0" err="1">
                <a:solidFill>
                  <a:srgbClr val="080808"/>
                </a:solidFill>
              </a:rPr>
              <a:t>menjadi</a:t>
            </a:r>
            <a:r>
              <a:rPr lang="en-US" sz="1600" dirty="0">
                <a:solidFill>
                  <a:srgbClr val="080808"/>
                </a:solidFill>
              </a:rPr>
              <a:t> </a:t>
            </a:r>
            <a:r>
              <a:rPr lang="en-US" sz="1600" dirty="0" err="1">
                <a:solidFill>
                  <a:srgbClr val="080808"/>
                </a:solidFill>
              </a:rPr>
              <a:t>lebih</a:t>
            </a:r>
            <a:r>
              <a:rPr lang="en-US" sz="1600" dirty="0">
                <a:solidFill>
                  <a:srgbClr val="080808"/>
                </a:solidFill>
              </a:rPr>
              <a:t> </a:t>
            </a:r>
            <a:r>
              <a:rPr lang="en-US" sz="1600" dirty="0" err="1">
                <a:solidFill>
                  <a:srgbClr val="080808"/>
                </a:solidFill>
              </a:rPr>
              <a:t>besar</a:t>
            </a:r>
            <a:r>
              <a:rPr lang="en-US" sz="1600" dirty="0">
                <a:solidFill>
                  <a:srgbClr val="080808"/>
                </a:solidFill>
              </a:rPr>
              <a:t>:</a:t>
            </a:r>
          </a:p>
          <a:p>
            <a:pPr algn="ctr" fontAlgn="auto">
              <a:spcBef>
                <a:spcPts val="0"/>
              </a:spcBef>
              <a:spcAft>
                <a:spcPts val="0"/>
              </a:spcAft>
              <a:defRPr/>
            </a:pPr>
            <a:r>
              <a:rPr lang="en-US" sz="1600" dirty="0" err="1">
                <a:solidFill>
                  <a:srgbClr val="080808"/>
                </a:solidFill>
              </a:rPr>
              <a:t>Fakto</a:t>
            </a:r>
            <a:r>
              <a:rPr lang="en-US" sz="1600" dirty="0">
                <a:solidFill>
                  <a:srgbClr val="080808"/>
                </a:solidFill>
              </a:rPr>
              <a:t> r: </a:t>
            </a:r>
            <a:r>
              <a:rPr lang="en-US" sz="1600" dirty="0" err="1">
                <a:solidFill>
                  <a:srgbClr val="080808"/>
                </a:solidFill>
              </a:rPr>
              <a:t>Jml</a:t>
            </a:r>
            <a:r>
              <a:rPr lang="en-US" sz="1600" dirty="0">
                <a:solidFill>
                  <a:srgbClr val="080808"/>
                </a:solidFill>
              </a:rPr>
              <a:t> </a:t>
            </a:r>
            <a:r>
              <a:rPr lang="en-US" sz="1600" dirty="0" err="1">
                <a:solidFill>
                  <a:srgbClr val="080808"/>
                </a:solidFill>
              </a:rPr>
              <a:t>akuisisi</a:t>
            </a:r>
            <a:r>
              <a:rPr lang="en-US" sz="1600" dirty="0">
                <a:solidFill>
                  <a:srgbClr val="080808"/>
                </a:solidFill>
              </a:rPr>
              <a:t>,</a:t>
            </a:r>
          </a:p>
          <a:p>
            <a:pPr algn="ctr" fontAlgn="auto">
              <a:spcBef>
                <a:spcPts val="0"/>
              </a:spcBef>
              <a:spcAft>
                <a:spcPts val="0"/>
              </a:spcAft>
              <a:defRPr/>
            </a:pPr>
            <a:r>
              <a:rPr lang="en-US" sz="1600" dirty="0" err="1">
                <a:solidFill>
                  <a:srgbClr val="080808"/>
                </a:solidFill>
              </a:rPr>
              <a:t>Perbedaan</a:t>
            </a:r>
            <a:r>
              <a:rPr lang="en-US" sz="1600" dirty="0">
                <a:solidFill>
                  <a:srgbClr val="080808"/>
                </a:solidFill>
              </a:rPr>
              <a:t> BV, FV, HP</a:t>
            </a:r>
          </a:p>
        </p:txBody>
      </p:sp>
    </p:spTree>
    <p:extLst>
      <p:ext uri="{BB962C8B-B14F-4D97-AF65-F5344CB8AC3E}">
        <p14:creationId xmlns:p14="http://schemas.microsoft.com/office/powerpoint/2010/main" val="10763875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95931" y="1861430"/>
            <a:ext cx="4076069" cy="653170"/>
          </a:xfrm>
        </p:spPr>
        <p:txBody>
          <a:bodyPr>
            <a:normAutofit fontScale="90000"/>
          </a:bodyPr>
          <a:lstStyle/>
          <a:p>
            <a:pPr eaLnBrk="1" hangingPunct="1"/>
            <a:r>
              <a:rPr lang="en-US" dirty="0" err="1">
                <a:solidFill>
                  <a:srgbClr val="626964"/>
                </a:solidFill>
              </a:rPr>
              <a:t>Ilustrasi</a:t>
            </a:r>
            <a:r>
              <a:rPr lang="id-ID" dirty="0">
                <a:solidFill>
                  <a:srgbClr val="626964"/>
                </a:solidFill>
              </a:rPr>
              <a:t> 6</a:t>
            </a:r>
            <a:endParaRPr lang="en-US" dirty="0">
              <a:solidFill>
                <a:srgbClr val="626964"/>
              </a:solidFill>
            </a:endParaRPr>
          </a:p>
        </p:txBody>
      </p:sp>
      <p:sp>
        <p:nvSpPr>
          <p:cNvPr id="57347" name="Content Placeholder 4"/>
          <p:cNvSpPr>
            <a:spLocks noGrp="1"/>
          </p:cNvSpPr>
          <p:nvPr>
            <p:ph sz="quarter" idx="10"/>
          </p:nvPr>
        </p:nvSpPr>
        <p:spPr>
          <a:xfrm>
            <a:off x="602629" y="2707740"/>
            <a:ext cx="3588371" cy="3173157"/>
          </a:xfrm>
          <a:prstGeom prst="rect">
            <a:avLst/>
          </a:prstGeom>
        </p:spPr>
        <p:txBody>
          <a:bodyPr/>
          <a:lstStyle/>
          <a:p>
            <a:pPr eaLnBrk="1" hangingPunct="1"/>
            <a:r>
              <a:rPr lang="en-US" dirty="0"/>
              <a:t>PT. P </a:t>
            </a:r>
            <a:r>
              <a:rPr lang="en-US" dirty="0" err="1"/>
              <a:t>mengakuisisi</a:t>
            </a:r>
            <a:r>
              <a:rPr lang="en-US" dirty="0"/>
              <a:t> PT S pada 1/1/2010 </a:t>
            </a:r>
            <a:r>
              <a:rPr lang="en-US" dirty="0" err="1"/>
              <a:t>dengan</a:t>
            </a:r>
            <a:r>
              <a:rPr lang="en-US" dirty="0"/>
              <a:t> </a:t>
            </a:r>
            <a:r>
              <a:rPr lang="en-US" dirty="0" err="1"/>
              <a:t>nilai</a:t>
            </a:r>
            <a:r>
              <a:rPr lang="en-US" dirty="0"/>
              <a:t> </a:t>
            </a:r>
            <a:r>
              <a:rPr lang="en-US" dirty="0" err="1"/>
              <a:t>akuisisi</a:t>
            </a:r>
            <a:r>
              <a:rPr lang="en-US" dirty="0"/>
              <a:t> </a:t>
            </a:r>
            <a:r>
              <a:rPr lang="id-ID" dirty="0"/>
              <a:t>6</a:t>
            </a:r>
            <a:r>
              <a:rPr lang="en-US" dirty="0"/>
              <a:t>.000.</a:t>
            </a:r>
          </a:p>
          <a:p>
            <a:pPr eaLnBrk="1" hangingPunct="1"/>
            <a:r>
              <a:rPr lang="en-US" dirty="0"/>
              <a:t>Pada </a:t>
            </a:r>
            <a:r>
              <a:rPr lang="en-US" dirty="0" err="1"/>
              <a:t>saat</a:t>
            </a:r>
            <a:r>
              <a:rPr lang="en-US" dirty="0"/>
              <a:t> </a:t>
            </a:r>
            <a:r>
              <a:rPr lang="en-US" dirty="0" err="1"/>
              <a:t>akuisisi</a:t>
            </a:r>
            <a:r>
              <a:rPr lang="en-US" dirty="0"/>
              <a:t>, </a:t>
            </a:r>
            <a:r>
              <a:rPr lang="en-US" dirty="0" err="1"/>
              <a:t>nilai</a:t>
            </a:r>
            <a:r>
              <a:rPr lang="en-US" dirty="0"/>
              <a:t> PPE </a:t>
            </a:r>
            <a:r>
              <a:rPr lang="id-ID" dirty="0"/>
              <a:t>1</a:t>
            </a:r>
            <a:r>
              <a:rPr lang="en-US" dirty="0"/>
              <a:t>000 </a:t>
            </a:r>
            <a:r>
              <a:rPr lang="en-US" dirty="0" err="1"/>
              <a:t>lebih</a:t>
            </a:r>
            <a:r>
              <a:rPr lang="en-US" dirty="0"/>
              <a:t> </a:t>
            </a:r>
            <a:r>
              <a:rPr lang="en-US" dirty="0" err="1"/>
              <a:t>tinggi</a:t>
            </a:r>
            <a:r>
              <a:rPr lang="en-US" dirty="0"/>
              <a:t> </a:t>
            </a:r>
            <a:r>
              <a:rPr lang="en-US" dirty="0" err="1"/>
              <a:t>dari</a:t>
            </a:r>
            <a:r>
              <a:rPr lang="en-US" dirty="0"/>
              <a:t> </a:t>
            </a:r>
            <a:r>
              <a:rPr lang="en-US" dirty="0" err="1"/>
              <a:t>nilai</a:t>
            </a:r>
            <a:r>
              <a:rPr lang="en-US" dirty="0"/>
              <a:t> </a:t>
            </a:r>
            <a:r>
              <a:rPr lang="en-US" dirty="0" err="1"/>
              <a:t>tercatat</a:t>
            </a:r>
            <a:r>
              <a:rPr lang="en-US" dirty="0"/>
              <a:t>.</a:t>
            </a:r>
          </a:p>
          <a:p>
            <a:pPr eaLnBrk="1" hangingPunct="1"/>
            <a:r>
              <a:rPr lang="en-US" dirty="0"/>
              <a:t>PPE </a:t>
            </a:r>
            <a:r>
              <a:rPr lang="en-US" dirty="0" err="1"/>
              <a:t>didepresiasi</a:t>
            </a:r>
            <a:r>
              <a:rPr lang="en-US" dirty="0"/>
              <a:t> 5 </a:t>
            </a:r>
            <a:r>
              <a:rPr lang="en-US" dirty="0" err="1"/>
              <a:t>tahun</a:t>
            </a:r>
            <a:r>
              <a:rPr lang="en-US" dirty="0"/>
              <a:t>.</a:t>
            </a:r>
          </a:p>
        </p:txBody>
      </p:sp>
      <p:graphicFrame>
        <p:nvGraphicFramePr>
          <p:cNvPr id="4" name="Content Placeholder 3">
            <a:extLst>
              <a:ext uri="{FF2B5EF4-FFF2-40B4-BE49-F238E27FC236}">
                <a16:creationId xmlns:a16="http://schemas.microsoft.com/office/drawing/2014/main" id="{FFF6BEC3-F3F4-DF4F-B87D-AEDB5DA7C214}"/>
              </a:ext>
            </a:extLst>
          </p:cNvPr>
          <p:cNvGraphicFramePr>
            <a:graphicFrameLocks/>
          </p:cNvGraphicFramePr>
          <p:nvPr>
            <p:extLst>
              <p:ext uri="{D42A27DB-BD31-4B8C-83A1-F6EECF244321}">
                <p14:modId xmlns:p14="http://schemas.microsoft.com/office/powerpoint/2010/main" val="3867577316"/>
              </p:ext>
            </p:extLst>
          </p:nvPr>
        </p:nvGraphicFramePr>
        <p:xfrm>
          <a:off x="4724400" y="655320"/>
          <a:ext cx="7200000" cy="5547360"/>
        </p:xfrm>
        <a:graphic>
          <a:graphicData uri="http://schemas.openxmlformats.org/drawingml/2006/table">
            <a:tbl>
              <a:tblPr/>
              <a:tblGrid>
                <a:gridCol w="1738823">
                  <a:extLst>
                    <a:ext uri="{9D8B030D-6E8A-4147-A177-3AD203B41FA5}">
                      <a16:colId xmlns:a16="http://schemas.microsoft.com/office/drawing/2014/main" val="20000"/>
                    </a:ext>
                  </a:extLst>
                </a:gridCol>
                <a:gridCol w="1389614">
                  <a:extLst>
                    <a:ext uri="{9D8B030D-6E8A-4147-A177-3AD203B41FA5}">
                      <a16:colId xmlns:a16="http://schemas.microsoft.com/office/drawing/2014/main" val="20001"/>
                    </a:ext>
                  </a:extLst>
                </a:gridCol>
                <a:gridCol w="1111692">
                  <a:extLst>
                    <a:ext uri="{9D8B030D-6E8A-4147-A177-3AD203B41FA5}">
                      <a16:colId xmlns:a16="http://schemas.microsoft.com/office/drawing/2014/main" val="20002"/>
                    </a:ext>
                  </a:extLst>
                </a:gridCol>
                <a:gridCol w="1352071">
                  <a:extLst>
                    <a:ext uri="{9D8B030D-6E8A-4147-A177-3AD203B41FA5}">
                      <a16:colId xmlns:a16="http://schemas.microsoft.com/office/drawing/2014/main" val="20003"/>
                    </a:ext>
                  </a:extLst>
                </a:gridCol>
                <a:gridCol w="1607800">
                  <a:extLst>
                    <a:ext uri="{9D8B030D-6E8A-4147-A177-3AD203B41FA5}">
                      <a16:colId xmlns:a16="http://schemas.microsoft.com/office/drawing/2014/main" val="20004"/>
                    </a:ext>
                  </a:extLst>
                </a:gridCol>
              </a:tblGrid>
              <a:tr h="600549">
                <a:tc>
                  <a:txBody>
                    <a:bodyPr/>
                    <a:lstStyle/>
                    <a:p>
                      <a:pPr algn="ctr" fontAlgn="b">
                        <a:lnSpc>
                          <a:spcPct val="100000"/>
                        </a:lnSpc>
                      </a:pPr>
                      <a:r>
                        <a:rPr lang="en-US" sz="1800" b="0" i="0" u="none" strike="noStrike" dirty="0">
                          <a:solidFill>
                            <a:schemeClr val="bg1"/>
                          </a:solidFill>
                          <a:latin typeface="Calibri"/>
                        </a:rPr>
                        <a:t> </a:t>
                      </a:r>
                    </a:p>
                  </a:txBody>
                  <a:tcPr marL="8906" marR="8906" marT="89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lnSpc>
                          <a:spcPct val="100000"/>
                        </a:lnSpc>
                      </a:pPr>
                      <a:r>
                        <a:rPr lang="en-US" sz="1800" b="1" i="0" u="none" strike="noStrike" dirty="0">
                          <a:solidFill>
                            <a:schemeClr val="bg1"/>
                          </a:solidFill>
                          <a:latin typeface="Calibri"/>
                        </a:rPr>
                        <a:t> PT. P </a:t>
                      </a:r>
                    </a:p>
                  </a:txBody>
                  <a:tcPr marL="8906" marR="8906" marT="89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lnSpc>
                          <a:spcPct val="100000"/>
                        </a:lnSpc>
                      </a:pPr>
                      <a:r>
                        <a:rPr lang="en-US" sz="1800" b="1" i="0" u="none" strike="noStrike" dirty="0">
                          <a:solidFill>
                            <a:schemeClr val="bg1"/>
                          </a:solidFill>
                          <a:latin typeface="Calibri"/>
                        </a:rPr>
                        <a:t> PT. S </a:t>
                      </a:r>
                    </a:p>
                  </a:txBody>
                  <a:tcPr marL="8906" marR="8906" marT="89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lnSpc>
                          <a:spcPct val="100000"/>
                        </a:lnSpc>
                      </a:pPr>
                      <a:r>
                        <a:rPr lang="en-US" sz="1800" b="1" i="0" u="none" strike="noStrike">
                          <a:solidFill>
                            <a:schemeClr val="bg1"/>
                          </a:solidFill>
                          <a:latin typeface="Calibri"/>
                        </a:rPr>
                        <a:t> Elimination </a:t>
                      </a:r>
                    </a:p>
                  </a:txBody>
                  <a:tcPr marL="8906" marR="8906" marT="89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lnSpc>
                          <a:spcPct val="100000"/>
                        </a:lnSpc>
                      </a:pPr>
                      <a:r>
                        <a:rPr lang="en-US" sz="1800" b="1" i="0" u="none" strike="noStrike" dirty="0">
                          <a:solidFill>
                            <a:schemeClr val="bg1"/>
                          </a:solidFill>
                          <a:latin typeface="Calibri"/>
                        </a:rPr>
                        <a:t> Consolidated </a:t>
                      </a:r>
                    </a:p>
                  </a:txBody>
                  <a:tcPr marL="8906" marR="8906" marT="89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0">
                <a:tc>
                  <a:txBody>
                    <a:bodyPr/>
                    <a:lstStyle/>
                    <a:p>
                      <a:pPr algn="l" fontAlgn="b">
                        <a:lnSpc>
                          <a:spcPct val="100000"/>
                        </a:lnSpc>
                      </a:pPr>
                      <a:r>
                        <a:rPr lang="en-US" sz="1800" b="0" i="0" u="none" strike="noStrike" dirty="0">
                          <a:solidFill>
                            <a:srgbClr val="000000"/>
                          </a:solidFill>
                          <a:latin typeface="Calibri"/>
                        </a:rPr>
                        <a:t> Cash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25.000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2.000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27000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05291">
                <a:tc>
                  <a:txBody>
                    <a:bodyPr/>
                    <a:lstStyle/>
                    <a:p>
                      <a:pPr algn="l" fontAlgn="b">
                        <a:lnSpc>
                          <a:spcPct val="100000"/>
                        </a:lnSpc>
                      </a:pPr>
                      <a:r>
                        <a:rPr lang="en-US" sz="1800" b="0" i="0" u="none" strike="noStrike" dirty="0">
                          <a:solidFill>
                            <a:srgbClr val="000000"/>
                          </a:solidFill>
                          <a:latin typeface="Calibri"/>
                        </a:rPr>
                        <a:t> Securities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30.000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3.000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33000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381000">
                <a:tc>
                  <a:txBody>
                    <a:bodyPr/>
                    <a:lstStyle/>
                    <a:p>
                      <a:pPr algn="l" fontAlgn="b">
                        <a:lnSpc>
                          <a:spcPct val="100000"/>
                        </a:lnSpc>
                      </a:pPr>
                      <a:r>
                        <a:rPr lang="en-US" sz="1800" b="0" i="0" u="none" strike="noStrike" dirty="0">
                          <a:solidFill>
                            <a:srgbClr val="000000"/>
                          </a:solidFill>
                          <a:latin typeface="Calibri"/>
                        </a:rPr>
                        <a:t> Loans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255.000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30.000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285.000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1000">
                <a:tc>
                  <a:txBody>
                    <a:bodyPr/>
                    <a:lstStyle/>
                    <a:p>
                      <a:pPr algn="l" fontAlgn="b">
                        <a:lnSpc>
                          <a:spcPct val="100000"/>
                        </a:lnSpc>
                      </a:pPr>
                      <a:r>
                        <a:rPr lang="en-US" sz="1800" b="0" i="0" u="none" strike="noStrike" dirty="0">
                          <a:solidFill>
                            <a:srgbClr val="000000"/>
                          </a:solidFill>
                          <a:latin typeface="Calibri"/>
                        </a:rPr>
                        <a:t> PPE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10.000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4.000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1.000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15000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r h="381000">
                <a:tc>
                  <a:txBody>
                    <a:bodyPr/>
                    <a:lstStyle/>
                    <a:p>
                      <a:pPr algn="l" fontAlgn="b">
                        <a:lnSpc>
                          <a:spcPct val="100000"/>
                        </a:lnSpc>
                      </a:pPr>
                      <a:r>
                        <a:rPr lang="en-US" sz="1800" b="0" i="0" u="none" strike="noStrike" dirty="0">
                          <a:solidFill>
                            <a:srgbClr val="000000"/>
                          </a:solidFill>
                          <a:latin typeface="Calibri"/>
                        </a:rPr>
                        <a:t> Investment in S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6.000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(6.000)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24649">
                <a:tc>
                  <a:txBody>
                    <a:bodyPr/>
                    <a:lstStyle/>
                    <a:p>
                      <a:pPr algn="l" fontAlgn="b">
                        <a:lnSpc>
                          <a:spcPct val="100000"/>
                        </a:lnSpc>
                      </a:pPr>
                      <a:r>
                        <a:rPr lang="en-US" sz="1800" b="0" i="0" u="none" strike="noStrike" dirty="0">
                          <a:solidFill>
                            <a:srgbClr val="000000"/>
                          </a:solidFill>
                          <a:latin typeface="Calibri"/>
                        </a:rPr>
                        <a:t> </a:t>
                      </a:r>
                      <a:r>
                        <a:rPr lang="en-US" sz="1800" b="0" i="0" u="none" strike="noStrike" dirty="0" err="1">
                          <a:solidFill>
                            <a:srgbClr val="000000"/>
                          </a:solidFill>
                          <a:latin typeface="Calibri"/>
                        </a:rPr>
                        <a:t>Goodwiil</a:t>
                      </a: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1.000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1.000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6"/>
                  </a:ext>
                </a:extLst>
              </a:tr>
              <a:tr h="295089">
                <a:tc>
                  <a:txBody>
                    <a:bodyPr/>
                    <a:lstStyle/>
                    <a:p>
                      <a:pPr algn="l" fontAlgn="b">
                        <a:lnSpc>
                          <a:spcPct val="100000"/>
                        </a:lnSpc>
                      </a:pPr>
                      <a:endParaRPr lang="en-US" sz="1800" b="0" i="0" u="none" strike="noStrike" dirty="0">
                        <a:solidFill>
                          <a:srgbClr val="000000"/>
                        </a:solidFill>
                        <a:latin typeface="Calibri"/>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326.000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39.000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(4.000)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361.000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85976">
                <a:tc>
                  <a:txBody>
                    <a:bodyPr/>
                    <a:lstStyle/>
                    <a:p>
                      <a:pPr algn="l"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8"/>
                  </a:ext>
                </a:extLst>
              </a:tr>
              <a:tr h="350520">
                <a:tc>
                  <a:txBody>
                    <a:bodyPr/>
                    <a:lstStyle/>
                    <a:p>
                      <a:pPr algn="l" fontAlgn="b">
                        <a:lnSpc>
                          <a:spcPct val="100000"/>
                        </a:lnSpc>
                      </a:pPr>
                      <a:r>
                        <a:rPr lang="en-US" sz="1800" b="0" i="0" u="none" strike="noStrike">
                          <a:solidFill>
                            <a:srgbClr val="000000"/>
                          </a:solidFill>
                          <a:latin typeface="Calibri"/>
                        </a:rPr>
                        <a:t> Time deposit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250.000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32.000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282.000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65760">
                <a:tc>
                  <a:txBody>
                    <a:bodyPr/>
                    <a:lstStyle/>
                    <a:p>
                      <a:pPr algn="l" fontAlgn="b">
                        <a:lnSpc>
                          <a:spcPct val="100000"/>
                        </a:lnSpc>
                      </a:pPr>
                      <a:r>
                        <a:rPr lang="en-US" sz="1800" b="0" i="0" u="none" strike="noStrike" dirty="0">
                          <a:solidFill>
                            <a:srgbClr val="000000"/>
                          </a:solidFill>
                          <a:latin typeface="Calibri"/>
                        </a:rPr>
                        <a:t> Liability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11.000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3.000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14.000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0"/>
                  </a:ext>
                </a:extLst>
              </a:tr>
              <a:tr h="381000">
                <a:tc>
                  <a:txBody>
                    <a:bodyPr/>
                    <a:lstStyle/>
                    <a:p>
                      <a:pPr algn="l" fontAlgn="b">
                        <a:lnSpc>
                          <a:spcPct val="100000"/>
                        </a:lnSpc>
                      </a:pPr>
                      <a:r>
                        <a:rPr lang="en-US" sz="1800" b="0" i="0" u="none" strike="noStrike">
                          <a:solidFill>
                            <a:srgbClr val="000000"/>
                          </a:solidFill>
                          <a:latin typeface="Calibri"/>
                        </a:rPr>
                        <a:t> Common stock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20.000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a:solidFill>
                            <a:srgbClr val="000000"/>
                          </a:solidFill>
                          <a:latin typeface="Calibri"/>
                        </a:rPr>
                        <a:t>        1.000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(1.000)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20.000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457200">
                <a:tc>
                  <a:txBody>
                    <a:bodyPr/>
                    <a:lstStyle/>
                    <a:p>
                      <a:pPr algn="l" fontAlgn="b">
                        <a:lnSpc>
                          <a:spcPct val="100000"/>
                        </a:lnSpc>
                      </a:pPr>
                      <a:r>
                        <a:rPr lang="en-US" sz="1800" b="0" i="0" u="none" strike="noStrike" dirty="0">
                          <a:solidFill>
                            <a:srgbClr val="000000"/>
                          </a:solidFill>
                          <a:latin typeface="Calibri"/>
                        </a:rPr>
                        <a:t> Retained Earning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45.000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3.000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     (3.000)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lnSpc>
                          <a:spcPct val="100000"/>
                        </a:lnSpc>
                      </a:pPr>
                      <a:r>
                        <a:rPr lang="en-US" sz="1800" b="0" i="0" u="none" strike="noStrike" dirty="0">
                          <a:solidFill>
                            <a:srgbClr val="000000"/>
                          </a:solidFill>
                          <a:latin typeface="Calibri"/>
                        </a:rPr>
                        <a:t>45.000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2"/>
                  </a:ext>
                </a:extLst>
              </a:tr>
              <a:tr h="304800">
                <a:tc>
                  <a:txBody>
                    <a:bodyPr/>
                    <a:lstStyle/>
                    <a:p>
                      <a:pPr algn="l" fontAlgn="b">
                        <a:lnSpc>
                          <a:spcPct val="100000"/>
                        </a:lnSpc>
                      </a:pPr>
                      <a:r>
                        <a:rPr lang="en-US" sz="1800" b="0" i="0" u="none" strike="noStrike">
                          <a:solidFill>
                            <a:srgbClr val="000000"/>
                          </a:solidFill>
                          <a:latin typeface="Calibri"/>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326.000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a:solidFill>
                            <a:srgbClr val="000000"/>
                          </a:solidFill>
                          <a:latin typeface="Calibri"/>
                        </a:rPr>
                        <a:t>     39.000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     (4.000)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lnSpc>
                          <a:spcPct val="100000"/>
                        </a:lnSpc>
                      </a:pPr>
                      <a:r>
                        <a:rPr lang="en-US" sz="1800" b="0" i="0" u="none" strike="noStrike" dirty="0">
                          <a:solidFill>
                            <a:srgbClr val="000000"/>
                          </a:solidFill>
                          <a:latin typeface="Calibri"/>
                        </a:rPr>
                        <a:t>361.000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sp>
        <p:nvSpPr>
          <p:cNvPr id="5" name="Rectangle 4">
            <a:extLst>
              <a:ext uri="{FF2B5EF4-FFF2-40B4-BE49-F238E27FC236}">
                <a16:creationId xmlns:a16="http://schemas.microsoft.com/office/drawing/2014/main" id="{2976908D-199A-4948-8F97-8F243E436067}"/>
              </a:ext>
            </a:extLst>
          </p:cNvPr>
          <p:cNvSpPr/>
          <p:nvPr/>
        </p:nvSpPr>
        <p:spPr>
          <a:xfrm>
            <a:off x="4718304" y="193655"/>
            <a:ext cx="2341538" cy="461665"/>
          </a:xfrm>
          <a:prstGeom prst="rect">
            <a:avLst/>
          </a:prstGeom>
        </p:spPr>
        <p:txBody>
          <a:bodyPr wrap="none">
            <a:spAutoFit/>
          </a:bodyPr>
          <a:lstStyle/>
          <a:p>
            <a:r>
              <a:rPr lang="en-US" sz="2400" dirty="0" err="1">
                <a:highlight>
                  <a:srgbClr val="FFE6E2"/>
                </a:highlight>
              </a:rPr>
              <a:t>Konsolidasi</a:t>
            </a:r>
            <a:r>
              <a:rPr lang="en-US" sz="2400" dirty="0">
                <a:highlight>
                  <a:srgbClr val="FFE6E2"/>
                </a:highlight>
              </a:rPr>
              <a:t> 100%</a:t>
            </a:r>
          </a:p>
        </p:txBody>
      </p:sp>
    </p:spTree>
    <p:extLst>
      <p:ext uri="{BB962C8B-B14F-4D97-AF65-F5344CB8AC3E}">
        <p14:creationId xmlns:p14="http://schemas.microsoft.com/office/powerpoint/2010/main" val="6614658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95932" y="1861431"/>
            <a:ext cx="3265585" cy="539778"/>
          </a:xfrm>
        </p:spPr>
        <p:txBody>
          <a:bodyPr wrap="square" anchor="ctr">
            <a:normAutofit fontScale="90000"/>
          </a:bodyPr>
          <a:lstStyle/>
          <a:p>
            <a:pPr eaLnBrk="1" hangingPunct="1">
              <a:lnSpc>
                <a:spcPct val="90000"/>
              </a:lnSpc>
            </a:pPr>
            <a:r>
              <a:rPr lang="en-US" err="1"/>
              <a:t>Ilustrasi</a:t>
            </a:r>
            <a:r>
              <a:rPr lang="id-ID"/>
              <a:t> 7</a:t>
            </a:r>
            <a:endParaRPr lang="en-US"/>
          </a:p>
        </p:txBody>
      </p:sp>
      <p:sp>
        <p:nvSpPr>
          <p:cNvPr id="59395" name="Content Placeholder 4"/>
          <p:cNvSpPr>
            <a:spLocks noGrp="1"/>
          </p:cNvSpPr>
          <p:nvPr>
            <p:ph sz="quarter" idx="10"/>
          </p:nvPr>
        </p:nvSpPr>
        <p:spPr>
          <a:xfrm>
            <a:off x="602629" y="2707740"/>
            <a:ext cx="3207371" cy="3173157"/>
          </a:xfrm>
        </p:spPr>
        <p:txBody>
          <a:bodyPr>
            <a:normAutofit/>
          </a:bodyPr>
          <a:lstStyle/>
          <a:p>
            <a:pPr eaLnBrk="1" hangingPunct="1">
              <a:spcAft>
                <a:spcPts val="600"/>
              </a:spcAft>
            </a:pPr>
            <a:r>
              <a:rPr lang="en-US" dirty="0"/>
              <a:t>PT. P </a:t>
            </a:r>
            <a:r>
              <a:rPr lang="en-US" dirty="0" err="1"/>
              <a:t>mengakuisisi</a:t>
            </a:r>
            <a:r>
              <a:rPr lang="en-US" dirty="0"/>
              <a:t> 70% </a:t>
            </a:r>
            <a:r>
              <a:rPr lang="en-US" dirty="0" err="1"/>
              <a:t>kepemilikan</a:t>
            </a:r>
            <a:r>
              <a:rPr lang="en-US" dirty="0"/>
              <a:t> PT S pada 1/1/2010 </a:t>
            </a:r>
            <a:r>
              <a:rPr lang="en-US" dirty="0" err="1"/>
              <a:t>dengan</a:t>
            </a:r>
            <a:r>
              <a:rPr lang="en-US" dirty="0"/>
              <a:t> </a:t>
            </a:r>
            <a:r>
              <a:rPr lang="en-US" dirty="0" err="1"/>
              <a:t>nilai</a:t>
            </a:r>
            <a:r>
              <a:rPr lang="en-US" dirty="0"/>
              <a:t> </a:t>
            </a:r>
            <a:r>
              <a:rPr lang="en-US" dirty="0" err="1"/>
              <a:t>akuisisi</a:t>
            </a:r>
            <a:r>
              <a:rPr lang="en-US" dirty="0"/>
              <a:t> 4.000.</a:t>
            </a:r>
          </a:p>
          <a:p>
            <a:pPr eaLnBrk="1" hangingPunct="1">
              <a:spcAft>
                <a:spcPts val="600"/>
              </a:spcAft>
            </a:pPr>
            <a:r>
              <a:rPr lang="en-US" dirty="0"/>
              <a:t>Pada </a:t>
            </a:r>
            <a:r>
              <a:rPr lang="en-US" dirty="0" err="1"/>
              <a:t>saat</a:t>
            </a:r>
            <a:r>
              <a:rPr lang="en-US" dirty="0"/>
              <a:t> </a:t>
            </a:r>
            <a:r>
              <a:rPr lang="en-US" dirty="0" err="1"/>
              <a:t>akuisisi</a:t>
            </a:r>
            <a:r>
              <a:rPr lang="en-US" dirty="0"/>
              <a:t>, </a:t>
            </a:r>
            <a:r>
              <a:rPr lang="en-US" dirty="0" err="1"/>
              <a:t>nilai</a:t>
            </a:r>
            <a:r>
              <a:rPr lang="en-US" dirty="0"/>
              <a:t> PPE 1000 </a:t>
            </a:r>
            <a:r>
              <a:rPr lang="en-US" dirty="0" err="1"/>
              <a:t>lebih</a:t>
            </a:r>
            <a:r>
              <a:rPr lang="en-US" dirty="0"/>
              <a:t> </a:t>
            </a:r>
            <a:r>
              <a:rPr lang="en-US" dirty="0" err="1"/>
              <a:t>tinggi</a:t>
            </a:r>
            <a:r>
              <a:rPr lang="en-US" dirty="0"/>
              <a:t> </a:t>
            </a:r>
            <a:r>
              <a:rPr lang="en-US" dirty="0" err="1"/>
              <a:t>dari</a:t>
            </a:r>
            <a:r>
              <a:rPr lang="en-US" dirty="0"/>
              <a:t> </a:t>
            </a:r>
            <a:r>
              <a:rPr lang="en-US" dirty="0" err="1"/>
              <a:t>nilai</a:t>
            </a:r>
            <a:r>
              <a:rPr lang="en-US" dirty="0"/>
              <a:t> </a:t>
            </a:r>
            <a:r>
              <a:rPr lang="en-US" dirty="0" err="1"/>
              <a:t>tercatat</a:t>
            </a:r>
            <a:r>
              <a:rPr lang="en-US" dirty="0"/>
              <a:t>.</a:t>
            </a:r>
          </a:p>
          <a:p>
            <a:pPr eaLnBrk="1" hangingPunct="1">
              <a:spcAft>
                <a:spcPts val="600"/>
              </a:spcAft>
            </a:pPr>
            <a:r>
              <a:rPr lang="en-US" dirty="0"/>
              <a:t>PPE </a:t>
            </a:r>
            <a:r>
              <a:rPr lang="en-US" dirty="0" err="1"/>
              <a:t>didepresiasi</a:t>
            </a:r>
            <a:r>
              <a:rPr lang="en-US" dirty="0"/>
              <a:t> 5 </a:t>
            </a:r>
            <a:r>
              <a:rPr lang="en-US" dirty="0" err="1"/>
              <a:t>tahun</a:t>
            </a:r>
            <a:r>
              <a:rPr lang="en-US" dirty="0"/>
              <a:t>.</a:t>
            </a:r>
          </a:p>
        </p:txBody>
      </p:sp>
      <p:graphicFrame>
        <p:nvGraphicFramePr>
          <p:cNvPr id="4" name="Content Placeholder 3">
            <a:extLst>
              <a:ext uri="{FF2B5EF4-FFF2-40B4-BE49-F238E27FC236}">
                <a16:creationId xmlns:a16="http://schemas.microsoft.com/office/drawing/2014/main" id="{4B99571F-E7C2-EF41-9BCF-8BD83CBA67C5}"/>
              </a:ext>
            </a:extLst>
          </p:cNvPr>
          <p:cNvGraphicFramePr>
            <a:graphicFrameLocks/>
          </p:cNvGraphicFramePr>
          <p:nvPr>
            <p:extLst>
              <p:ext uri="{D42A27DB-BD31-4B8C-83A1-F6EECF244321}">
                <p14:modId xmlns:p14="http://schemas.microsoft.com/office/powerpoint/2010/main" val="2827104281"/>
              </p:ext>
            </p:extLst>
          </p:nvPr>
        </p:nvGraphicFramePr>
        <p:xfrm>
          <a:off x="4838067" y="762000"/>
          <a:ext cx="6858001" cy="5739163"/>
        </p:xfrm>
        <a:graphic>
          <a:graphicData uri="http://schemas.openxmlformats.org/drawingml/2006/table">
            <a:tbl>
              <a:tblPr firstRow="1" bandRow="1">
                <a:tableStyleId>{D27102A9-8310-4765-A935-A1911B00CA55}</a:tableStyleId>
              </a:tblPr>
              <a:tblGrid>
                <a:gridCol w="1828801">
                  <a:extLst>
                    <a:ext uri="{9D8B030D-6E8A-4147-A177-3AD203B41FA5}">
                      <a16:colId xmlns:a16="http://schemas.microsoft.com/office/drawing/2014/main" val="20000"/>
                    </a:ext>
                  </a:extLst>
                </a:gridCol>
                <a:gridCol w="1045029">
                  <a:extLst>
                    <a:ext uri="{9D8B030D-6E8A-4147-A177-3AD203B41FA5}">
                      <a16:colId xmlns:a16="http://schemas.microsoft.com/office/drawing/2014/main" val="20001"/>
                    </a:ext>
                  </a:extLst>
                </a:gridCol>
                <a:gridCol w="1045029">
                  <a:extLst>
                    <a:ext uri="{9D8B030D-6E8A-4147-A177-3AD203B41FA5}">
                      <a16:colId xmlns:a16="http://schemas.microsoft.com/office/drawing/2014/main" val="20002"/>
                    </a:ext>
                  </a:extLst>
                </a:gridCol>
                <a:gridCol w="1110342">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475415">
                <a:tc>
                  <a:txBody>
                    <a:bodyPr/>
                    <a:lstStyle/>
                    <a:p>
                      <a:pPr algn="ctr" fontAlgn="b"/>
                      <a:r>
                        <a:rPr lang="en-US" sz="1600" b="0" u="none" strike="noStrike" cap="none" spc="0" dirty="0">
                          <a:solidFill>
                            <a:schemeClr val="bg1"/>
                          </a:solidFill>
                        </a:rPr>
                        <a:t> </a:t>
                      </a:r>
                      <a:endParaRPr lang="en-US" sz="1600" b="0" i="0" u="none" strike="noStrike" cap="none" spc="0" dirty="0">
                        <a:solidFill>
                          <a:schemeClr val="bg1"/>
                        </a:solidFill>
                        <a:latin typeface="Calibri"/>
                      </a:endParaRPr>
                    </a:p>
                  </a:txBody>
                  <a:tcPr marL="85892" marR="6435" marT="66071" marB="66071" anchor="ctr">
                    <a:solidFill>
                      <a:schemeClr val="accent4">
                        <a:lumMod val="50000"/>
                      </a:schemeClr>
                    </a:solidFill>
                  </a:tcPr>
                </a:tc>
                <a:tc>
                  <a:txBody>
                    <a:bodyPr/>
                    <a:lstStyle/>
                    <a:p>
                      <a:pPr algn="ctr" fontAlgn="b"/>
                      <a:r>
                        <a:rPr lang="en-US" sz="1600" b="0" u="none" strike="noStrike" cap="none" spc="0" dirty="0">
                          <a:solidFill>
                            <a:schemeClr val="bg1"/>
                          </a:solidFill>
                        </a:rPr>
                        <a:t> PT. P </a:t>
                      </a:r>
                      <a:endParaRPr lang="en-US" sz="1600" b="0" i="0" u="none" strike="noStrike" cap="none" spc="0" dirty="0">
                        <a:solidFill>
                          <a:schemeClr val="bg1"/>
                        </a:solidFill>
                        <a:latin typeface="Calibri"/>
                      </a:endParaRPr>
                    </a:p>
                  </a:txBody>
                  <a:tcPr marL="85892" marR="6435" marT="66071" marB="66071" anchor="ctr">
                    <a:solidFill>
                      <a:schemeClr val="accent4">
                        <a:lumMod val="50000"/>
                      </a:schemeClr>
                    </a:solidFill>
                  </a:tcPr>
                </a:tc>
                <a:tc>
                  <a:txBody>
                    <a:bodyPr/>
                    <a:lstStyle/>
                    <a:p>
                      <a:pPr algn="ctr" fontAlgn="b"/>
                      <a:r>
                        <a:rPr lang="en-US" sz="1600" b="0" u="none" strike="noStrike" cap="none" spc="0" dirty="0">
                          <a:solidFill>
                            <a:schemeClr val="bg1"/>
                          </a:solidFill>
                        </a:rPr>
                        <a:t> PT. S </a:t>
                      </a:r>
                      <a:endParaRPr lang="en-US" sz="1600" b="0" i="0" u="none" strike="noStrike" cap="none" spc="0" dirty="0">
                        <a:solidFill>
                          <a:schemeClr val="bg1"/>
                        </a:solidFill>
                        <a:latin typeface="Calibri"/>
                      </a:endParaRPr>
                    </a:p>
                  </a:txBody>
                  <a:tcPr marL="85892" marR="6435" marT="66071" marB="66071" anchor="ctr">
                    <a:solidFill>
                      <a:schemeClr val="accent4">
                        <a:lumMod val="50000"/>
                      </a:schemeClr>
                    </a:solidFill>
                  </a:tcPr>
                </a:tc>
                <a:tc>
                  <a:txBody>
                    <a:bodyPr/>
                    <a:lstStyle/>
                    <a:p>
                      <a:pPr algn="ctr" fontAlgn="b"/>
                      <a:r>
                        <a:rPr lang="en-US" sz="1600" b="0" u="none" strike="noStrike" cap="none" spc="0" dirty="0">
                          <a:solidFill>
                            <a:schemeClr val="bg1"/>
                          </a:solidFill>
                        </a:rPr>
                        <a:t> Elimination </a:t>
                      </a:r>
                      <a:endParaRPr lang="en-US" sz="1600" b="0" i="0" u="none" strike="noStrike" cap="none" spc="0" dirty="0">
                        <a:solidFill>
                          <a:schemeClr val="bg1"/>
                        </a:solidFill>
                        <a:latin typeface="Calibri"/>
                      </a:endParaRPr>
                    </a:p>
                  </a:txBody>
                  <a:tcPr marL="85892" marR="6435" marT="66071" marB="66071" anchor="ctr">
                    <a:solidFill>
                      <a:schemeClr val="accent4">
                        <a:lumMod val="50000"/>
                      </a:schemeClr>
                    </a:solidFill>
                  </a:tcPr>
                </a:tc>
                <a:tc>
                  <a:txBody>
                    <a:bodyPr/>
                    <a:lstStyle/>
                    <a:p>
                      <a:pPr algn="ctr" fontAlgn="b"/>
                      <a:r>
                        <a:rPr lang="en-US" sz="1600" b="0" u="none" strike="noStrike" cap="none" spc="0" dirty="0">
                          <a:solidFill>
                            <a:schemeClr val="bg1"/>
                          </a:solidFill>
                        </a:rPr>
                        <a:t> Consolidated </a:t>
                      </a:r>
                      <a:endParaRPr lang="en-US" sz="1600" b="0" i="0" u="none" strike="noStrike" cap="none" spc="0" dirty="0">
                        <a:solidFill>
                          <a:schemeClr val="bg1"/>
                        </a:solidFill>
                        <a:latin typeface="Calibri"/>
                      </a:endParaRPr>
                    </a:p>
                  </a:txBody>
                  <a:tcPr marL="85892" marR="6435" marT="66071" marB="66071" anchor="ctr">
                    <a:solidFill>
                      <a:schemeClr val="accent4">
                        <a:lumMod val="50000"/>
                      </a:schemeClr>
                    </a:solidFill>
                  </a:tcPr>
                </a:tc>
                <a:extLst>
                  <a:ext uri="{0D108BD9-81ED-4DB2-BD59-A6C34878D82A}">
                    <a16:rowId xmlns:a16="http://schemas.microsoft.com/office/drawing/2014/main" val="10000"/>
                  </a:ext>
                </a:extLst>
              </a:tr>
              <a:tr h="341190">
                <a:tc>
                  <a:txBody>
                    <a:bodyPr/>
                    <a:lstStyle/>
                    <a:p>
                      <a:pPr algn="l" fontAlgn="b"/>
                      <a:r>
                        <a:rPr lang="en-US" sz="1600" b="0" u="none" strike="noStrike" cap="none" spc="0" dirty="0">
                          <a:solidFill>
                            <a:schemeClr val="tx1"/>
                          </a:solidFill>
                        </a:rPr>
                        <a:t> Cash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26.000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2.000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28.000 </a:t>
                      </a:r>
                      <a:endParaRPr lang="en-US" sz="1600" b="0" i="0" u="none" strike="noStrike" cap="none" spc="0">
                        <a:solidFill>
                          <a:schemeClr val="tx1"/>
                        </a:solidFill>
                        <a:latin typeface="Calibri"/>
                      </a:endParaRPr>
                    </a:p>
                  </a:txBody>
                  <a:tcPr marL="85892" marR="6882" marT="66071" marB="66071" anchor="b"/>
                </a:tc>
                <a:extLst>
                  <a:ext uri="{0D108BD9-81ED-4DB2-BD59-A6C34878D82A}">
                    <a16:rowId xmlns:a16="http://schemas.microsoft.com/office/drawing/2014/main" val="10001"/>
                  </a:ext>
                </a:extLst>
              </a:tr>
              <a:tr h="341190">
                <a:tc>
                  <a:txBody>
                    <a:bodyPr/>
                    <a:lstStyle/>
                    <a:p>
                      <a:pPr algn="l" fontAlgn="b"/>
                      <a:r>
                        <a:rPr lang="en-US" sz="1600" b="0" u="none" strike="noStrike" cap="none" spc="0">
                          <a:solidFill>
                            <a:schemeClr val="tx1"/>
                          </a:solidFill>
                        </a:rPr>
                        <a:t> Securities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30.000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3.000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33.000 </a:t>
                      </a:r>
                      <a:endParaRPr lang="en-US" sz="1600" b="0" i="0" u="none" strike="noStrike" cap="none" spc="0">
                        <a:solidFill>
                          <a:schemeClr val="tx1"/>
                        </a:solidFill>
                        <a:latin typeface="Calibri"/>
                      </a:endParaRPr>
                    </a:p>
                  </a:txBody>
                  <a:tcPr marL="85892" marR="6882" marT="66071" marB="66071" anchor="b"/>
                </a:tc>
                <a:extLst>
                  <a:ext uri="{0D108BD9-81ED-4DB2-BD59-A6C34878D82A}">
                    <a16:rowId xmlns:a16="http://schemas.microsoft.com/office/drawing/2014/main" val="10002"/>
                  </a:ext>
                </a:extLst>
              </a:tr>
              <a:tr h="341190">
                <a:tc>
                  <a:txBody>
                    <a:bodyPr/>
                    <a:lstStyle/>
                    <a:p>
                      <a:pPr algn="l" fontAlgn="b"/>
                      <a:r>
                        <a:rPr lang="en-US" sz="1600" b="0" u="none" strike="noStrike" cap="none" spc="0">
                          <a:solidFill>
                            <a:schemeClr val="tx1"/>
                          </a:solidFill>
                        </a:rPr>
                        <a:t> Loans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255.000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30.000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285.000 </a:t>
                      </a:r>
                      <a:endParaRPr lang="en-US" sz="1600" b="0" i="0" u="none" strike="noStrike" cap="none" spc="0">
                        <a:solidFill>
                          <a:schemeClr val="tx1"/>
                        </a:solidFill>
                        <a:latin typeface="Calibri"/>
                      </a:endParaRPr>
                    </a:p>
                  </a:txBody>
                  <a:tcPr marL="85892" marR="6882" marT="66071" marB="66071" anchor="b"/>
                </a:tc>
                <a:extLst>
                  <a:ext uri="{0D108BD9-81ED-4DB2-BD59-A6C34878D82A}">
                    <a16:rowId xmlns:a16="http://schemas.microsoft.com/office/drawing/2014/main" val="10003"/>
                  </a:ext>
                </a:extLst>
              </a:tr>
              <a:tr h="341190">
                <a:tc>
                  <a:txBody>
                    <a:bodyPr/>
                    <a:lstStyle/>
                    <a:p>
                      <a:pPr algn="l" fontAlgn="b"/>
                      <a:r>
                        <a:rPr lang="en-US" sz="1600" b="0" u="none" strike="noStrike" cap="none" spc="0">
                          <a:solidFill>
                            <a:schemeClr val="tx1"/>
                          </a:solidFill>
                        </a:rPr>
                        <a:t> PPE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10.000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4.000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1.000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15.000 </a:t>
                      </a:r>
                      <a:endParaRPr lang="en-US" sz="1600" b="0" i="0" u="none" strike="noStrike" cap="none" spc="0">
                        <a:solidFill>
                          <a:schemeClr val="tx1"/>
                        </a:solidFill>
                        <a:latin typeface="Calibri"/>
                      </a:endParaRPr>
                    </a:p>
                  </a:txBody>
                  <a:tcPr marL="85892" marR="6882" marT="66071" marB="66071" anchor="b"/>
                </a:tc>
                <a:extLst>
                  <a:ext uri="{0D108BD9-81ED-4DB2-BD59-A6C34878D82A}">
                    <a16:rowId xmlns:a16="http://schemas.microsoft.com/office/drawing/2014/main" val="10004"/>
                  </a:ext>
                </a:extLst>
              </a:tr>
              <a:tr h="341190">
                <a:tc>
                  <a:txBody>
                    <a:bodyPr/>
                    <a:lstStyle/>
                    <a:p>
                      <a:pPr algn="l" fontAlgn="b"/>
                      <a:r>
                        <a:rPr lang="en-US" sz="1600" b="0" u="none" strike="noStrike" cap="none" spc="0">
                          <a:solidFill>
                            <a:schemeClr val="tx1"/>
                          </a:solidFill>
                        </a:rPr>
                        <a:t> Investment in S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4.000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(4.000)</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 </a:t>
                      </a:r>
                      <a:endParaRPr lang="en-US" sz="1600" b="0" i="0" u="none" strike="noStrike" cap="none" spc="0">
                        <a:solidFill>
                          <a:schemeClr val="tx1"/>
                        </a:solidFill>
                        <a:latin typeface="Calibri"/>
                      </a:endParaRPr>
                    </a:p>
                  </a:txBody>
                  <a:tcPr marL="85892" marR="6882" marT="66071" marB="66071" anchor="b"/>
                </a:tc>
                <a:extLst>
                  <a:ext uri="{0D108BD9-81ED-4DB2-BD59-A6C34878D82A}">
                    <a16:rowId xmlns:a16="http://schemas.microsoft.com/office/drawing/2014/main" val="10005"/>
                  </a:ext>
                </a:extLst>
              </a:tr>
              <a:tr h="341190">
                <a:tc>
                  <a:txBody>
                    <a:bodyPr/>
                    <a:lstStyle/>
                    <a:p>
                      <a:pPr algn="l" fontAlgn="b"/>
                      <a:r>
                        <a:rPr lang="en-US" sz="1600" b="0" u="none" strike="noStrike" cap="none" spc="0" dirty="0">
                          <a:solidFill>
                            <a:schemeClr val="tx1"/>
                          </a:solidFill>
                        </a:rPr>
                        <a:t> </a:t>
                      </a:r>
                      <a:r>
                        <a:rPr lang="en-US" sz="1600" b="0" u="none" strike="noStrike" cap="none" spc="0" dirty="0" err="1">
                          <a:solidFill>
                            <a:schemeClr val="tx1"/>
                          </a:solidFill>
                        </a:rPr>
                        <a:t>Goodwiil</a:t>
                      </a:r>
                      <a:r>
                        <a:rPr lang="en-US" sz="1600" b="0" u="none" strike="noStrike" cap="none" spc="0" dirty="0">
                          <a:solidFill>
                            <a:schemeClr val="tx1"/>
                          </a:solidFill>
                        </a:rPr>
                        <a:t>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500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500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06"/>
                  </a:ext>
                </a:extLst>
              </a:tr>
              <a:tr h="341190">
                <a:tc>
                  <a:txBody>
                    <a:bodyPr/>
                    <a:lstStyle/>
                    <a:p>
                      <a:pPr algn="l"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325.000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39.000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(2.500)</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361.500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07"/>
                  </a:ext>
                </a:extLst>
              </a:tr>
              <a:tr h="281096">
                <a:tc>
                  <a:txBody>
                    <a:bodyPr/>
                    <a:lstStyle/>
                    <a:p>
                      <a:pPr algn="l"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08"/>
                  </a:ext>
                </a:extLst>
              </a:tr>
              <a:tr h="341190">
                <a:tc>
                  <a:txBody>
                    <a:bodyPr/>
                    <a:lstStyle/>
                    <a:p>
                      <a:pPr algn="l" fontAlgn="b"/>
                      <a:r>
                        <a:rPr lang="en-US" sz="1600" b="0" u="none" strike="noStrike" cap="none" spc="0">
                          <a:solidFill>
                            <a:schemeClr val="tx1"/>
                          </a:solidFill>
                        </a:rPr>
                        <a:t> Time deposit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250.000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32.000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282.000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09"/>
                  </a:ext>
                </a:extLst>
              </a:tr>
              <a:tr h="341190">
                <a:tc>
                  <a:txBody>
                    <a:bodyPr/>
                    <a:lstStyle/>
                    <a:p>
                      <a:pPr algn="l" fontAlgn="b"/>
                      <a:r>
                        <a:rPr lang="en-US" sz="1600" b="0" u="none" strike="noStrike" cap="none" spc="0">
                          <a:solidFill>
                            <a:schemeClr val="tx1"/>
                          </a:solidFill>
                        </a:rPr>
                        <a:t> Liability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10.000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a:t>
                      </a:r>
                      <a:endParaRPr lang="en-US" sz="1600" b="0" i="0" u="none" strike="noStrike" cap="none" spc="0" dirty="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13.000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10"/>
                  </a:ext>
                </a:extLst>
              </a:tr>
              <a:tr h="341190">
                <a:tc>
                  <a:txBody>
                    <a:bodyPr/>
                    <a:lstStyle/>
                    <a:p>
                      <a:pPr algn="l" fontAlgn="b"/>
                      <a:r>
                        <a:rPr lang="en-US" sz="1600" b="0" u="none" strike="noStrike" cap="none" spc="0">
                          <a:solidFill>
                            <a:schemeClr val="tx1"/>
                          </a:solidFill>
                        </a:rPr>
                        <a:t> Non controlling int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1.500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1.500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11"/>
                  </a:ext>
                </a:extLst>
              </a:tr>
              <a:tr h="341190">
                <a:tc>
                  <a:txBody>
                    <a:bodyPr/>
                    <a:lstStyle/>
                    <a:p>
                      <a:pPr algn="l" fontAlgn="b"/>
                      <a:r>
                        <a:rPr lang="en-US" sz="1600" b="0" u="none" strike="noStrike" cap="none" spc="0">
                          <a:solidFill>
                            <a:schemeClr val="tx1"/>
                          </a:solidFill>
                        </a:rPr>
                        <a:t> Common stock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20.000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1.000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(1.000)</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20.000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12"/>
                  </a:ext>
                </a:extLst>
              </a:tr>
              <a:tr h="341190">
                <a:tc>
                  <a:txBody>
                    <a:bodyPr/>
                    <a:lstStyle/>
                    <a:p>
                      <a:pPr algn="l" fontAlgn="b"/>
                      <a:r>
                        <a:rPr lang="en-US" sz="1600" b="0" u="none" strike="noStrike" cap="none" spc="0">
                          <a:solidFill>
                            <a:schemeClr val="tx1"/>
                          </a:solidFill>
                        </a:rPr>
                        <a:t> Retained Earning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45.000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(3.000)</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45.000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13"/>
                  </a:ext>
                </a:extLst>
              </a:tr>
              <a:tr h="341190">
                <a:tc>
                  <a:txBody>
                    <a:bodyPr/>
                    <a:lstStyle/>
                    <a:p>
                      <a:pPr algn="l" fontAlgn="b"/>
                      <a:r>
                        <a:rPr lang="en-US" sz="1600" b="0" u="none" strike="noStrike" cap="none" spc="0">
                          <a:solidFill>
                            <a:schemeClr val="tx1"/>
                          </a:solidFill>
                        </a:rPr>
                        <a:t>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325.000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39.000 </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a:solidFill>
                            <a:schemeClr val="tx1"/>
                          </a:solidFill>
                        </a:rPr>
                        <a:t>     (2.500)</a:t>
                      </a:r>
                      <a:endParaRPr lang="en-US" sz="1600" b="0" i="0" u="none" strike="noStrike" cap="none" spc="0">
                        <a:solidFill>
                          <a:schemeClr val="tx1"/>
                        </a:solidFill>
                        <a:latin typeface="Calibri"/>
                      </a:endParaRPr>
                    </a:p>
                  </a:txBody>
                  <a:tcPr marL="85892" marR="6882" marT="66071" marB="66071" anchor="b"/>
                </a:tc>
                <a:tc>
                  <a:txBody>
                    <a:bodyPr/>
                    <a:lstStyle/>
                    <a:p>
                      <a:pPr algn="r" fontAlgn="b"/>
                      <a:r>
                        <a:rPr lang="en-US" sz="1600" b="0" u="none" strike="noStrike" cap="none" spc="0" dirty="0">
                          <a:solidFill>
                            <a:schemeClr val="tx1"/>
                          </a:solidFill>
                        </a:rPr>
                        <a:t>                  361.500 </a:t>
                      </a:r>
                      <a:endParaRPr lang="en-US" sz="1600" b="0" i="0" u="none" strike="noStrike" cap="none" spc="0" dirty="0">
                        <a:solidFill>
                          <a:schemeClr val="tx1"/>
                        </a:solidFill>
                        <a:latin typeface="Calibri"/>
                      </a:endParaRPr>
                    </a:p>
                  </a:txBody>
                  <a:tcPr marL="85892" marR="6882" marT="66071" marB="66071" anchor="b"/>
                </a:tc>
                <a:extLst>
                  <a:ext uri="{0D108BD9-81ED-4DB2-BD59-A6C34878D82A}">
                    <a16:rowId xmlns:a16="http://schemas.microsoft.com/office/drawing/2014/main" val="10014"/>
                  </a:ext>
                </a:extLst>
              </a:tr>
            </a:tbl>
          </a:graphicData>
        </a:graphic>
      </p:graphicFrame>
      <p:sp>
        <p:nvSpPr>
          <p:cNvPr id="2" name="Rectangle 1">
            <a:extLst>
              <a:ext uri="{FF2B5EF4-FFF2-40B4-BE49-F238E27FC236}">
                <a16:creationId xmlns:a16="http://schemas.microsoft.com/office/drawing/2014/main" id="{6AD32170-E5D3-FC42-AAC9-CB487F0391E9}"/>
              </a:ext>
            </a:extLst>
          </p:cNvPr>
          <p:cNvSpPr/>
          <p:nvPr/>
        </p:nvSpPr>
        <p:spPr>
          <a:xfrm>
            <a:off x="4781561" y="126004"/>
            <a:ext cx="3485506" cy="461665"/>
          </a:xfrm>
          <a:prstGeom prst="rect">
            <a:avLst/>
          </a:prstGeom>
        </p:spPr>
        <p:txBody>
          <a:bodyPr wrap="none">
            <a:spAutoFit/>
          </a:bodyPr>
          <a:lstStyle/>
          <a:p>
            <a:r>
              <a:rPr lang="en-US" sz="2400" dirty="0" err="1">
                <a:highlight>
                  <a:srgbClr val="FFE6E2"/>
                </a:highlight>
              </a:rPr>
              <a:t>Konsolidasi</a:t>
            </a:r>
            <a:r>
              <a:rPr lang="en-US" sz="2400" dirty="0">
                <a:highlight>
                  <a:srgbClr val="FFE6E2"/>
                </a:highlight>
              </a:rPr>
              <a:t> – </a:t>
            </a:r>
            <a:r>
              <a:rPr lang="en-US" sz="2400" dirty="0" err="1">
                <a:highlight>
                  <a:srgbClr val="FFE6E2"/>
                </a:highlight>
              </a:rPr>
              <a:t>kurang</a:t>
            </a:r>
            <a:r>
              <a:rPr lang="en-US" sz="2400" dirty="0">
                <a:highlight>
                  <a:srgbClr val="FFE6E2"/>
                </a:highlight>
              </a:rPr>
              <a:t> 100%</a:t>
            </a:r>
          </a:p>
        </p:txBody>
      </p:sp>
    </p:spTree>
    <p:extLst>
      <p:ext uri="{BB962C8B-B14F-4D97-AF65-F5344CB8AC3E}">
        <p14:creationId xmlns:p14="http://schemas.microsoft.com/office/powerpoint/2010/main" val="19715349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oogle Shape;546;p11">
            <a:extLst>
              <a:ext uri="{FF2B5EF4-FFF2-40B4-BE49-F238E27FC236}">
                <a16:creationId xmlns:a16="http://schemas.microsoft.com/office/drawing/2014/main" id="{FCE80DCC-6E84-DA40-BCCA-6567EA1261FF}"/>
              </a:ext>
            </a:extLst>
          </p:cNvPr>
          <p:cNvGrpSpPr/>
          <p:nvPr/>
        </p:nvGrpSpPr>
        <p:grpSpPr>
          <a:xfrm rot="10800000">
            <a:off x="2042265" y="1219200"/>
            <a:ext cx="8107469" cy="4753784"/>
            <a:chOff x="1098425" y="237675"/>
            <a:chExt cx="5358675" cy="5174750"/>
          </a:xfrm>
          <a:solidFill>
            <a:schemeClr val="accent1">
              <a:lumMod val="40000"/>
              <a:lumOff val="60000"/>
            </a:schemeClr>
          </a:solidFill>
        </p:grpSpPr>
        <p:sp>
          <p:nvSpPr>
            <p:cNvPr id="9" name="Google Shape;547;p11">
              <a:extLst>
                <a:ext uri="{FF2B5EF4-FFF2-40B4-BE49-F238E27FC236}">
                  <a16:creationId xmlns:a16="http://schemas.microsoft.com/office/drawing/2014/main" id="{E031B7AA-CCA5-774B-8E91-8809033C1C55}"/>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 name="Google Shape;548;p11">
              <a:extLst>
                <a:ext uri="{FF2B5EF4-FFF2-40B4-BE49-F238E27FC236}">
                  <a16:creationId xmlns:a16="http://schemas.microsoft.com/office/drawing/2014/main" id="{136C4466-CBE1-5941-B570-CDF38AFBCF7D}"/>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 name="Google Shape;549;p11">
              <a:extLst>
                <a:ext uri="{FF2B5EF4-FFF2-40B4-BE49-F238E27FC236}">
                  <a16:creationId xmlns:a16="http://schemas.microsoft.com/office/drawing/2014/main" id="{05A71CBC-58D8-1B4D-8206-073B84E75C23}"/>
                </a:ext>
              </a:extLst>
            </p:cNvPr>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 name="Rectangle 3">
            <a:extLst>
              <a:ext uri="{FF2B5EF4-FFF2-40B4-BE49-F238E27FC236}">
                <a16:creationId xmlns:a16="http://schemas.microsoft.com/office/drawing/2014/main" id="{1444D1C4-F409-43E0-B52D-E6477FE50D67}"/>
              </a:ext>
            </a:extLst>
          </p:cNvPr>
          <p:cNvSpPr/>
          <p:nvPr/>
        </p:nvSpPr>
        <p:spPr>
          <a:xfrm>
            <a:off x="3352800" y="3810000"/>
            <a:ext cx="5486400"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Dwi Martani</a:t>
            </a: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 </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rPr>
              <a:t>+62</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81318227080</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sng"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martani@ui.ac.id</a:t>
            </a:r>
            <a:r>
              <a:rPr kumimoji="0" lang="id-ID" sz="1800" b="1" i="0" u="sng"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rPr>
              <a:t> </a:t>
            </a: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atau </a:t>
            </a:r>
            <a:r>
              <a:rPr kumimoji="0" lang="id-ID" sz="1800" b="1" i="0" u="none"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rPr>
              <a:t>d</a:t>
            </a:r>
            <a:r>
              <a:rPr kumimoji="0" lang="id-ID" sz="1800" b="1" i="0" u="none"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hlinkClick r:id="rId2">
                  <a:extLst>
                    <a:ext uri="{A12FA001-AC4F-418D-AE19-62706E023703}">
                      <ahyp:hlinkClr xmlns:ahyp="http://schemas.microsoft.com/office/drawing/2018/hyperlinkcolor" val="tx"/>
                    </a:ext>
                  </a:extLst>
                </a:hlinkClick>
              </a:rPr>
              <a:t>wimartani@yahoo.com</a:t>
            </a:r>
            <a:endParaRPr kumimoji="0" lang="id-ID" sz="1800" b="1" i="0" u="none"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endParaRP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hlinkClick r:id="rId3">
                  <a:extLst>
                    <a:ext uri="{A12FA001-AC4F-418D-AE19-62706E023703}">
                      <ahyp:hlinkClr xmlns:ahyp="http://schemas.microsoft.com/office/drawing/2018/hyperlinkcolor" val="tx"/>
                    </a:ext>
                  </a:extLst>
                </a:hlinkClick>
              </a:rPr>
              <a:t>http://staff.blog.ui.ac.id/martani/</a:t>
            </a:r>
            <a:endParaRPr kumimoji="0" lang="id-ID"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endParaRP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hlinkClick r:id="rId4">
                  <a:extLst>
                    <a:ext uri="{A12FA001-AC4F-418D-AE19-62706E023703}">
                      <ahyp:hlinkClr xmlns:ahyp="http://schemas.microsoft.com/office/drawing/2018/hyperlinkcolor" val="tx"/>
                    </a:ext>
                  </a:extLst>
                </a:hlinkClick>
              </a:rPr>
              <a:t>http://dwimartani.com</a:t>
            </a:r>
            <a:endParaRPr kumimoji="0" lang="en-US"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endParaRPr>
          </a:p>
        </p:txBody>
      </p:sp>
      <p:pic>
        <p:nvPicPr>
          <p:cNvPr id="7" name="Picture 6" descr="A picture containing chart&#10;&#10;Description automatically generated">
            <a:extLst>
              <a:ext uri="{FF2B5EF4-FFF2-40B4-BE49-F238E27FC236}">
                <a16:creationId xmlns:a16="http://schemas.microsoft.com/office/drawing/2014/main" id="{B173C84E-11EB-D540-872D-2CE463360D08}"/>
              </a:ext>
            </a:extLst>
          </p:cNvPr>
          <p:cNvPicPr>
            <a:picLocks noChangeAspect="1"/>
          </p:cNvPicPr>
          <p:nvPr/>
        </p:nvPicPr>
        <p:blipFill rotWithShape="1">
          <a:blip r:embed="rId5" cstate="print">
            <a:clrChange>
              <a:clrFrom>
                <a:srgbClr val="8E8E8E"/>
              </a:clrFrom>
              <a:clrTo>
                <a:srgbClr val="8E8E8E">
                  <a:alpha val="0"/>
                </a:srgbClr>
              </a:clrTo>
            </a:clrChange>
            <a:duotone>
              <a:prstClr val="black"/>
              <a:srgbClr val="D9C3A5">
                <a:tint val="50000"/>
                <a:satMod val="180000"/>
              </a:srgbClr>
            </a:duotone>
            <a:extLst>
              <a:ext uri="{BEBA8EAE-BF5A-486C-A8C5-ECC9F3942E4B}">
                <a14:imgProps xmlns:a14="http://schemas.microsoft.com/office/drawing/2010/main">
                  <a14:imgLayer r:embed="rId6">
                    <a14:imgEffect>
                      <a14:saturation sat="154000"/>
                    </a14:imgEffect>
                    <a14:imgEffect>
                      <a14:brightnessContrast bright="-40000" contrast="-40000"/>
                    </a14:imgEffect>
                  </a14:imgLayer>
                </a14:imgProps>
              </a:ext>
              <a:ext uri="{28A0092B-C50C-407E-A947-70E740481C1C}">
                <a14:useLocalDpi xmlns:a14="http://schemas.microsoft.com/office/drawing/2010/main" val="0"/>
              </a:ext>
            </a:extLst>
          </a:blip>
          <a:srcRect t="36522" b="37391"/>
          <a:stretch/>
        </p:blipFill>
        <p:spPr>
          <a:xfrm>
            <a:off x="-228600" y="1760274"/>
            <a:ext cx="13258800" cy="2161761"/>
          </a:xfrm>
          <a:prstGeom prst="rect">
            <a:avLst/>
          </a:prstGeom>
        </p:spPr>
      </p:pic>
      <p:sp>
        <p:nvSpPr>
          <p:cNvPr id="12" name="Slide Number Placeholder 3">
            <a:extLst>
              <a:ext uri="{FF2B5EF4-FFF2-40B4-BE49-F238E27FC236}">
                <a16:creationId xmlns:a16="http://schemas.microsoft.com/office/drawing/2014/main" id="{B990DA8D-FB6E-B444-93B1-FA5A6B52E0DB}"/>
              </a:ext>
            </a:extLst>
          </p:cNvPr>
          <p:cNvSpPr txBox="1">
            <a:spLocks/>
          </p:cNvSpPr>
          <p:nvPr/>
        </p:nvSpPr>
        <p:spPr>
          <a:xfrm>
            <a:off x="10058400" y="6356350"/>
            <a:ext cx="1905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0CD961-1678-4F71-88D2-FF49F969FACD}" type="slidenum">
              <a:rPr lang="en-US" sz="1400" smtClean="0"/>
              <a:pPr/>
              <a:t>71</a:t>
            </a:fld>
            <a:endParaRPr lang="en-US" sz="1400" dirty="0"/>
          </a:p>
        </p:txBody>
      </p:sp>
    </p:spTree>
    <p:extLst>
      <p:ext uri="{BB962C8B-B14F-4D97-AF65-F5344CB8AC3E}">
        <p14:creationId xmlns:p14="http://schemas.microsoft.com/office/powerpoint/2010/main" val="1227428632"/>
      </p:ext>
    </p:extLst>
  </p:cSld>
  <p:clrMapOvr>
    <a:masterClrMapping/>
  </p:clrMapOvr>
</p:sld>
</file>

<file path=ppt/theme/theme1.xml><?xml version="1.0" encoding="utf-8"?>
<a:theme xmlns:a="http://schemas.openxmlformats.org/drawingml/2006/main" name="Theme4">
  <a:themeElements>
    <a:clrScheme name="Custom 12">
      <a:dk1>
        <a:srgbClr val="000000"/>
      </a:dk1>
      <a:lt1>
        <a:srgbClr val="FFFFFF"/>
      </a:lt1>
      <a:dk2>
        <a:srgbClr val="626964"/>
      </a:dk2>
      <a:lt2>
        <a:srgbClr val="FEFFFF"/>
      </a:lt2>
      <a:accent1>
        <a:srgbClr val="FBC900"/>
      </a:accent1>
      <a:accent2>
        <a:srgbClr val="F7981C"/>
      </a:accent2>
      <a:accent3>
        <a:srgbClr val="14A4B4"/>
      </a:accent3>
      <a:accent4>
        <a:srgbClr val="437B9D"/>
      </a:accent4>
      <a:accent5>
        <a:srgbClr val="E34416"/>
      </a:accent5>
      <a:accent6>
        <a:srgbClr val="9C4878"/>
      </a:accent6>
      <a:hlink>
        <a:srgbClr val="1D344B"/>
      </a:hlink>
      <a:folHlink>
        <a:srgbClr val="FF1A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4" id="{5CE65898-06A3-0B41-87BE-87005E539C57}" vid="{BF0FC2CF-8719-084B-930C-FA3B4B49B980}"/>
    </a:ext>
  </a:extLst>
</a:theme>
</file>

<file path=ppt/theme/theme2.xml><?xml version="1.0" encoding="utf-8"?>
<a:theme xmlns:a="http://schemas.openxmlformats.org/drawingml/2006/main" name="Theme1">
  <a:themeElements>
    <a:clrScheme name="Template">
      <a:dk1>
        <a:srgbClr val="003366"/>
      </a:dk1>
      <a:lt1>
        <a:srgbClr val="FFFFFF"/>
      </a:lt1>
      <a:dk2>
        <a:srgbClr val="0033CC"/>
      </a:dk2>
      <a:lt2>
        <a:srgbClr val="E3E2C7"/>
      </a:lt2>
      <a:accent1>
        <a:srgbClr val="CCCC99"/>
      </a:accent1>
      <a:accent2>
        <a:srgbClr val="002699"/>
      </a:accent2>
      <a:accent3>
        <a:srgbClr val="7030A0"/>
      </a:accent3>
      <a:accent4>
        <a:srgbClr val="C00000"/>
      </a:accent4>
      <a:accent5>
        <a:srgbClr val="FF9900"/>
      </a:accent5>
      <a:accent6>
        <a:srgbClr val="006600"/>
      </a:accent6>
      <a:hlink>
        <a:srgbClr val="003366"/>
      </a:hlink>
      <a:folHlink>
        <a:srgbClr val="800000"/>
      </a:folHlink>
    </a:clrScheme>
    <a:fontScheme name="Custom 2">
      <a:majorFont>
        <a:latin typeface="Calibri"/>
        <a:ea typeface=""/>
        <a:cs typeface=""/>
      </a:majorFont>
      <a:minorFont>
        <a:latin typeface="Cambria"/>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8DB4E3"/>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mn-lt"/>
            <a:ea typeface="宋体" pitchFamily="2" charset="-122"/>
          </a:defRPr>
        </a:defPPr>
      </a:lstStyle>
    </a:spDef>
    <a:lnDef>
      <a:spPr bwMode="auto">
        <a:solidFill>
          <a:schemeClr val="accent1"/>
        </a:solidFill>
        <a:ln w="19050" cap="flat" cmpd="sng" algn="ctr">
          <a:solidFill>
            <a:srgbClr val="003366"/>
          </a:solidFill>
          <a:prstDash val="solid"/>
          <a:round/>
          <a:headEnd type="none" w="med" len="med"/>
          <a:tailEnd type="none" w="med" len="med"/>
        </a:ln>
        <a:effectLst/>
      </a:spPr>
      <a:bodyPr/>
      <a:lstStyle/>
    </a:lnDef>
    <a:txDef>
      <a:spPr>
        <a:noFill/>
      </a:spPr>
      <a:bodyPr wrap="square" rtlCol="0">
        <a:spAutoFit/>
      </a:bodyPr>
      <a:lstStyle>
        <a:defPPr algn="l">
          <a:tabLst>
            <a:tab pos="2976563" algn="ctr"/>
            <a:tab pos="4114800" algn="ctr"/>
            <a:tab pos="5199063" algn="ctr"/>
            <a:tab pos="6400800" algn="ctr"/>
            <a:tab pos="7654925" algn="ctr"/>
          </a:tabLst>
          <a:defRPr dirty="0" smtClean="0">
            <a:latin typeface="+mn-lt"/>
          </a:defRPr>
        </a:defPPr>
      </a:lstStyle>
    </a:txDef>
  </a:objectDefaults>
  <a:extraClrSchemeLst>
    <a:extraClrScheme>
      <a:clrScheme name="Chap04_new 1">
        <a:dk1>
          <a:srgbClr val="008080"/>
        </a:dk1>
        <a:lt1>
          <a:srgbClr val="FFFFCC"/>
        </a:lt1>
        <a:dk2>
          <a:srgbClr val="009999"/>
        </a:dk2>
        <a:lt2>
          <a:srgbClr val="FFFF99"/>
        </a:lt2>
        <a:accent1>
          <a:srgbClr val="336699"/>
        </a:accent1>
        <a:accent2>
          <a:srgbClr val="FFFF99"/>
        </a:accent2>
        <a:accent3>
          <a:srgbClr val="AACACA"/>
        </a:accent3>
        <a:accent4>
          <a:srgbClr val="DADAAE"/>
        </a:accent4>
        <a:accent5>
          <a:srgbClr val="ADB8CA"/>
        </a:accent5>
        <a:accent6>
          <a:srgbClr val="E7E78A"/>
        </a:accent6>
        <a:hlink>
          <a:srgbClr val="FFFFCC"/>
        </a:hlink>
        <a:folHlink>
          <a:srgbClr val="DDDDDD"/>
        </a:folHlink>
      </a:clrScheme>
      <a:clrMap bg1="dk2" tx1="lt1" bg2="dk1" tx2="lt2" accent1="accent1" accent2="accent2" accent3="accent3" accent4="accent4" accent5="accent5" accent6="accent6" hlink="hlink" folHlink="folHlink"/>
    </a:extraClrScheme>
    <a:extraClrScheme>
      <a:clrScheme name="Chap04_new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Chap04_new 3">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Chap04_new 4">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heme1">
  <a:themeElements>
    <a:clrScheme name="Template">
      <a:dk1>
        <a:srgbClr val="003366"/>
      </a:dk1>
      <a:lt1>
        <a:srgbClr val="FFFFFF"/>
      </a:lt1>
      <a:dk2>
        <a:srgbClr val="0033CC"/>
      </a:dk2>
      <a:lt2>
        <a:srgbClr val="E3E2C7"/>
      </a:lt2>
      <a:accent1>
        <a:srgbClr val="CCCC99"/>
      </a:accent1>
      <a:accent2>
        <a:srgbClr val="002699"/>
      </a:accent2>
      <a:accent3>
        <a:srgbClr val="7030A0"/>
      </a:accent3>
      <a:accent4>
        <a:srgbClr val="C00000"/>
      </a:accent4>
      <a:accent5>
        <a:srgbClr val="FF9900"/>
      </a:accent5>
      <a:accent6>
        <a:srgbClr val="006600"/>
      </a:accent6>
      <a:hlink>
        <a:srgbClr val="003366"/>
      </a:hlink>
      <a:folHlink>
        <a:srgbClr val="800000"/>
      </a:folHlink>
    </a:clrScheme>
    <a:fontScheme name="Custom 2">
      <a:majorFont>
        <a:latin typeface="Calibri"/>
        <a:ea typeface=""/>
        <a:cs typeface=""/>
      </a:majorFont>
      <a:minorFont>
        <a:latin typeface="Cambria"/>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8DB4E3"/>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mn-lt"/>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ea typeface="宋体" pitchFamily="2" charset="-122"/>
          </a:defRPr>
        </a:defPPr>
      </a:lstStyle>
    </a:lnDef>
    <a:txDef>
      <a:spPr>
        <a:noFill/>
      </a:spPr>
      <a:bodyPr wrap="square" rtlCol="0">
        <a:spAutoFit/>
      </a:bodyPr>
      <a:lstStyle>
        <a:defPPr>
          <a:defRPr dirty="0">
            <a:latin typeface="+mn-lt"/>
          </a:defRPr>
        </a:defPPr>
      </a:lstStyle>
    </a:txDef>
  </a:objectDefaults>
  <a:extraClrSchemeLst>
    <a:extraClrScheme>
      <a:clrScheme name="Chap04_new 1">
        <a:dk1>
          <a:srgbClr val="008080"/>
        </a:dk1>
        <a:lt1>
          <a:srgbClr val="FFFFCC"/>
        </a:lt1>
        <a:dk2>
          <a:srgbClr val="009999"/>
        </a:dk2>
        <a:lt2>
          <a:srgbClr val="FFFF99"/>
        </a:lt2>
        <a:accent1>
          <a:srgbClr val="336699"/>
        </a:accent1>
        <a:accent2>
          <a:srgbClr val="FFFF99"/>
        </a:accent2>
        <a:accent3>
          <a:srgbClr val="AACACA"/>
        </a:accent3>
        <a:accent4>
          <a:srgbClr val="DADAAE"/>
        </a:accent4>
        <a:accent5>
          <a:srgbClr val="ADB8CA"/>
        </a:accent5>
        <a:accent6>
          <a:srgbClr val="E7E78A"/>
        </a:accent6>
        <a:hlink>
          <a:srgbClr val="FFFFCC"/>
        </a:hlink>
        <a:folHlink>
          <a:srgbClr val="DDDDDD"/>
        </a:folHlink>
      </a:clrScheme>
      <a:clrMap bg1="dk2" tx1="lt1" bg2="dk1" tx2="lt2" accent1="accent1" accent2="accent2" accent3="accent3" accent4="accent4" accent5="accent5" accent6="accent6" hlink="hlink" folHlink="folHlink"/>
    </a:extraClrScheme>
    <a:extraClrScheme>
      <a:clrScheme name="Chap04_new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Chap04_new 3">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Chap04_new 4">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Theme4</Template>
  <TotalTime>20418</TotalTime>
  <Words>6120</Words>
  <Application>Microsoft Office PowerPoint</Application>
  <PresentationFormat>Widescreen</PresentationFormat>
  <Paragraphs>821</Paragraphs>
  <Slides>71</Slides>
  <Notes>2</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71</vt:i4>
      </vt:variant>
    </vt:vector>
  </HeadingPairs>
  <TitlesOfParts>
    <vt:vector size="85" baseType="lpstr">
      <vt:lpstr>Arial</vt:lpstr>
      <vt:lpstr>Barlow</vt:lpstr>
      <vt:lpstr>Barlow Semi Condensed</vt:lpstr>
      <vt:lpstr>Barlow Semi Condensed Medium</vt:lpstr>
      <vt:lpstr>Calibri</vt:lpstr>
      <vt:lpstr>Cambria</vt:lpstr>
      <vt:lpstr>Century Gothic</vt:lpstr>
      <vt:lpstr>Fjalla One</vt:lpstr>
      <vt:lpstr>Times New Roman</vt:lpstr>
      <vt:lpstr>Verdana</vt:lpstr>
      <vt:lpstr>Wingdings</vt:lpstr>
      <vt:lpstr>Theme4</vt:lpstr>
      <vt:lpstr>Theme1</vt:lpstr>
      <vt:lpstr>1_Theme1</vt:lpstr>
      <vt:lpstr>PSAK 110 Laporan Keuangan Konsolidasian</vt:lpstr>
      <vt:lpstr>PowerPoint Presentation</vt:lpstr>
      <vt:lpstr>Agenda</vt:lpstr>
      <vt:lpstr>PowerPoint Presentation</vt:lpstr>
      <vt:lpstr>BUMN, BUMD, Badan lainya</vt:lpstr>
      <vt:lpstr>LK Konsolidasian</vt:lpstr>
      <vt:lpstr>Kombinasi Bisnis</vt:lpstr>
      <vt:lpstr>PSAK - 110</vt:lpstr>
      <vt:lpstr>LK Konsolidasian – definisi Lampiran A</vt:lpstr>
      <vt:lpstr>LK Konsolidasian – definisi Lampiran A</vt:lpstr>
      <vt:lpstr>Tujuan</vt:lpstr>
      <vt:lpstr>Ruang Lingkup</vt:lpstr>
      <vt:lpstr>Pengendalian – PSAK 227 lama par 10</vt:lpstr>
      <vt:lpstr>Pengendalian – PSAK 110 </vt:lpstr>
      <vt:lpstr>Komponen Pengendalian</vt:lpstr>
      <vt:lpstr>Kekuasaan</vt:lpstr>
      <vt:lpstr>Imbal hasil</vt:lpstr>
      <vt:lpstr>Kekuasaan dan Imbal hasil</vt:lpstr>
      <vt:lpstr>Kekuasaan dan Imbal hasil</vt:lpstr>
      <vt:lpstr>Aktivitas Relevan</vt:lpstr>
      <vt:lpstr>Tujuan dan Desain Investee</vt:lpstr>
      <vt:lpstr>Hak Saat ini</vt:lpstr>
      <vt:lpstr>Hak Saat ini</vt:lpstr>
      <vt:lpstr>Hak Saat ini</vt:lpstr>
      <vt:lpstr>Hak Saat ini</vt:lpstr>
      <vt:lpstr>Hak Saat ini</vt:lpstr>
      <vt:lpstr>Hak Suara</vt:lpstr>
      <vt:lpstr>Hak Suara</vt:lpstr>
      <vt:lpstr>Hubungan Keagenan</vt:lpstr>
      <vt:lpstr>Contoh - Pengendalian</vt:lpstr>
      <vt:lpstr>Contoh - Pengendalian</vt:lpstr>
      <vt:lpstr>Contoh - Pengendalian</vt:lpstr>
      <vt:lpstr>Persyaratan Akuntansi</vt:lpstr>
      <vt:lpstr>Prosedur Konsolidasi – PP 86</vt:lpstr>
      <vt:lpstr>Prosedur – Kebijakan Akuntansi yang Sama (PP87)</vt:lpstr>
      <vt:lpstr>Pengukuran (PP88)</vt:lpstr>
      <vt:lpstr>Hak suara potensi</vt:lpstr>
      <vt:lpstr>Prosedur – Tanggal (PP92-PP93)</vt:lpstr>
      <vt:lpstr>Kepentingan nonpengendali</vt:lpstr>
      <vt:lpstr>Kehilangan Pengendalian</vt:lpstr>
      <vt:lpstr>Kehilangan Pengendalian – PP97</vt:lpstr>
      <vt:lpstr>Kehilangan Pengendalian – PP97</vt:lpstr>
      <vt:lpstr>Kehilangan pengendalian - entitas induk (31)</vt:lpstr>
      <vt:lpstr>Kehilangan pengendalian - entitas induk (31)</vt:lpstr>
      <vt:lpstr>Contoh Kehilangan Pengendalian</vt:lpstr>
      <vt:lpstr>Contoh tidak Kehilangan Pengendalian</vt:lpstr>
      <vt:lpstr>Penggabungan Transaksi</vt:lpstr>
      <vt:lpstr>Penggabungan Transaksi - Contoh</vt:lpstr>
      <vt:lpstr>Penggabungan Transaksi - Contoh</vt:lpstr>
      <vt:lpstr>Hubungan Keagenan</vt:lpstr>
      <vt:lpstr>Pengeculian Konsolidasi</vt:lpstr>
      <vt:lpstr>Pengungkapan – LK Konsolidasian 1</vt:lpstr>
      <vt:lpstr>Pengungkapan – LK Konsolidasian 2</vt:lpstr>
      <vt:lpstr>Ketentuan Transisi</vt:lpstr>
      <vt:lpstr>Ketentuan Transisi</vt:lpstr>
      <vt:lpstr>Pedoman Implementasi – hak suara potensial</vt:lpstr>
      <vt:lpstr>Prosedur Konsolidasi</vt:lpstr>
      <vt:lpstr>Teknik Konsolidasi</vt:lpstr>
      <vt:lpstr>Perpajakan </vt:lpstr>
      <vt:lpstr>Teknik dan Prosedur Konsolidasi</vt:lpstr>
      <vt:lpstr>Eliminasi</vt:lpstr>
      <vt:lpstr>Eliminasi transaksi</vt:lpstr>
      <vt:lpstr>Laba yang belum direalisasikan</vt:lpstr>
      <vt:lpstr>Ilustrasi 1 – hak suara potensial</vt:lpstr>
      <vt:lpstr>Ilustrasi 2</vt:lpstr>
      <vt:lpstr>Ilustrasi 3 Penggabungan usaha</vt:lpstr>
      <vt:lpstr>Ilustrasi 3 Penggabungan usaha</vt:lpstr>
      <vt:lpstr>Ilustrasi 3 Penggabungan usaha</vt:lpstr>
      <vt:lpstr>Ilustrasi 6</vt:lpstr>
      <vt:lpstr>Ilustrasi 7</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Dwi Martani</cp:lastModifiedBy>
  <cp:revision>607</cp:revision>
  <cp:lastPrinted>2017-10-11T02:17:52Z</cp:lastPrinted>
  <dcterms:created xsi:type="dcterms:W3CDTF">2017-06-07T14:41:36Z</dcterms:created>
  <dcterms:modified xsi:type="dcterms:W3CDTF">2024-05-13T21:41:31Z</dcterms:modified>
</cp:coreProperties>
</file>