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1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695" r:id="rId1"/>
  </p:sldMasterIdLst>
  <p:notesMasterIdLst>
    <p:notesMasterId r:id="rId100"/>
  </p:notesMasterIdLst>
  <p:handoutMasterIdLst>
    <p:handoutMasterId r:id="rId101"/>
  </p:handoutMasterIdLst>
  <p:sldIdLst>
    <p:sldId id="256" r:id="rId2"/>
    <p:sldId id="2399" r:id="rId3"/>
    <p:sldId id="1187" r:id="rId4"/>
    <p:sldId id="2306" r:id="rId5"/>
    <p:sldId id="2309" r:id="rId6"/>
    <p:sldId id="2308" r:id="rId7"/>
    <p:sldId id="1287" r:id="rId8"/>
    <p:sldId id="1013" r:id="rId9"/>
    <p:sldId id="1933" r:id="rId10"/>
    <p:sldId id="2305" r:id="rId11"/>
    <p:sldId id="1932" r:id="rId12"/>
    <p:sldId id="2304" r:id="rId13"/>
    <p:sldId id="2334" r:id="rId14"/>
    <p:sldId id="1293" r:id="rId15"/>
    <p:sldId id="2202" r:id="rId16"/>
    <p:sldId id="1295" r:id="rId17"/>
    <p:sldId id="1297" r:id="rId18"/>
    <p:sldId id="1298" r:id="rId19"/>
    <p:sldId id="1299" r:id="rId20"/>
    <p:sldId id="1300" r:id="rId21"/>
    <p:sldId id="2020" r:id="rId22"/>
    <p:sldId id="2250" r:id="rId23"/>
    <p:sldId id="998" r:id="rId24"/>
    <p:sldId id="1003" r:id="rId25"/>
    <p:sldId id="1004" r:id="rId26"/>
    <p:sldId id="2310" r:id="rId27"/>
    <p:sldId id="2341" r:id="rId28"/>
    <p:sldId id="2118" r:id="rId29"/>
    <p:sldId id="963" r:id="rId30"/>
    <p:sldId id="964" r:id="rId31"/>
    <p:sldId id="911" r:id="rId32"/>
    <p:sldId id="2021" r:id="rId33"/>
    <p:sldId id="909" r:id="rId34"/>
    <p:sldId id="912" r:id="rId35"/>
    <p:sldId id="2025" r:id="rId36"/>
    <p:sldId id="996" r:id="rId37"/>
    <p:sldId id="913" r:id="rId38"/>
    <p:sldId id="1000" r:id="rId39"/>
    <p:sldId id="2402" r:id="rId40"/>
    <p:sldId id="2312" r:id="rId41"/>
    <p:sldId id="2335" r:id="rId42"/>
    <p:sldId id="2342" r:id="rId43"/>
    <p:sldId id="2027" r:id="rId44"/>
    <p:sldId id="2255" r:id="rId45"/>
    <p:sldId id="2311" r:id="rId46"/>
    <p:sldId id="2032" r:id="rId47"/>
    <p:sldId id="2314" r:id="rId48"/>
    <p:sldId id="2315" r:id="rId49"/>
    <p:sldId id="2316" r:id="rId50"/>
    <p:sldId id="300" r:id="rId51"/>
    <p:sldId id="359" r:id="rId52"/>
    <p:sldId id="302" r:id="rId53"/>
    <p:sldId id="2337" r:id="rId54"/>
    <p:sldId id="2036" r:id="rId55"/>
    <p:sldId id="285" r:id="rId56"/>
    <p:sldId id="2037" r:id="rId57"/>
    <p:sldId id="2038" r:id="rId58"/>
    <p:sldId id="2039" r:id="rId59"/>
    <p:sldId id="286" r:id="rId60"/>
    <p:sldId id="2043" r:id="rId61"/>
    <p:sldId id="284" r:id="rId62"/>
    <p:sldId id="287" r:id="rId63"/>
    <p:sldId id="288" r:id="rId64"/>
    <p:sldId id="2303" r:id="rId65"/>
    <p:sldId id="301" r:id="rId66"/>
    <p:sldId id="2317" r:id="rId67"/>
    <p:sldId id="304" r:id="rId68"/>
    <p:sldId id="305" r:id="rId69"/>
    <p:sldId id="306" r:id="rId70"/>
    <p:sldId id="307" r:id="rId71"/>
    <p:sldId id="308" r:id="rId72"/>
    <p:sldId id="309" r:id="rId73"/>
    <p:sldId id="310" r:id="rId74"/>
    <p:sldId id="311" r:id="rId75"/>
    <p:sldId id="312" r:id="rId76"/>
    <p:sldId id="313" r:id="rId77"/>
    <p:sldId id="314" r:id="rId78"/>
    <p:sldId id="315" r:id="rId79"/>
    <p:sldId id="316" r:id="rId80"/>
    <p:sldId id="317" r:id="rId81"/>
    <p:sldId id="1347" r:id="rId82"/>
    <p:sldId id="2338" r:id="rId83"/>
    <p:sldId id="2404" r:id="rId84"/>
    <p:sldId id="2339" r:id="rId85"/>
    <p:sldId id="2124" r:id="rId86"/>
    <p:sldId id="2055" r:id="rId87"/>
    <p:sldId id="2056" r:id="rId88"/>
    <p:sldId id="2049" r:id="rId89"/>
    <p:sldId id="2050" r:id="rId90"/>
    <p:sldId id="2052" r:id="rId91"/>
    <p:sldId id="2340" r:id="rId92"/>
    <p:sldId id="2320" r:id="rId93"/>
    <p:sldId id="2321" r:id="rId94"/>
    <p:sldId id="1115" r:id="rId95"/>
    <p:sldId id="2322" r:id="rId96"/>
    <p:sldId id="2323" r:id="rId97"/>
    <p:sldId id="1117" r:id="rId98"/>
    <p:sldId id="2331" r:id="rId99"/>
  </p:sldIdLst>
  <p:sldSz cx="12192000" cy="6858000"/>
  <p:notesSz cx="9936163" cy="6802438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B5AC59-DE5B-4CC7-8CF8-70D2C5B1A566}">
          <p14:sldIdLst>
            <p14:sldId id="256"/>
            <p14:sldId id="2399"/>
            <p14:sldId id="1187"/>
            <p14:sldId id="2306"/>
            <p14:sldId id="2309"/>
            <p14:sldId id="2308"/>
            <p14:sldId id="1287"/>
            <p14:sldId id="1013"/>
            <p14:sldId id="1933"/>
            <p14:sldId id="2305"/>
            <p14:sldId id="1932"/>
            <p14:sldId id="2304"/>
            <p14:sldId id="2334"/>
            <p14:sldId id="1293"/>
            <p14:sldId id="2202"/>
            <p14:sldId id="1295"/>
            <p14:sldId id="1297"/>
            <p14:sldId id="1298"/>
            <p14:sldId id="1299"/>
            <p14:sldId id="1300"/>
            <p14:sldId id="2020"/>
            <p14:sldId id="2250"/>
            <p14:sldId id="998"/>
            <p14:sldId id="1003"/>
            <p14:sldId id="1004"/>
            <p14:sldId id="2310"/>
            <p14:sldId id="2341"/>
            <p14:sldId id="2118"/>
            <p14:sldId id="963"/>
            <p14:sldId id="964"/>
            <p14:sldId id="911"/>
            <p14:sldId id="2021"/>
            <p14:sldId id="909"/>
            <p14:sldId id="912"/>
            <p14:sldId id="2025"/>
            <p14:sldId id="996"/>
            <p14:sldId id="913"/>
            <p14:sldId id="1000"/>
            <p14:sldId id="2402"/>
            <p14:sldId id="2312"/>
            <p14:sldId id="2335"/>
            <p14:sldId id="2342"/>
            <p14:sldId id="2027"/>
            <p14:sldId id="2255"/>
            <p14:sldId id="2311"/>
            <p14:sldId id="2032"/>
            <p14:sldId id="2314"/>
            <p14:sldId id="2315"/>
            <p14:sldId id="2316"/>
            <p14:sldId id="300"/>
            <p14:sldId id="359"/>
            <p14:sldId id="302"/>
            <p14:sldId id="2337"/>
            <p14:sldId id="2036"/>
            <p14:sldId id="285"/>
            <p14:sldId id="2037"/>
            <p14:sldId id="2038"/>
            <p14:sldId id="2039"/>
            <p14:sldId id="286"/>
            <p14:sldId id="2043"/>
            <p14:sldId id="284"/>
            <p14:sldId id="287"/>
            <p14:sldId id="288"/>
            <p14:sldId id="2303"/>
            <p14:sldId id="301"/>
            <p14:sldId id="2317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1347"/>
            <p14:sldId id="2338"/>
            <p14:sldId id="2404"/>
            <p14:sldId id="2339"/>
            <p14:sldId id="2124"/>
            <p14:sldId id="2055"/>
            <p14:sldId id="2056"/>
            <p14:sldId id="2049"/>
            <p14:sldId id="2050"/>
            <p14:sldId id="2052"/>
            <p14:sldId id="2340"/>
            <p14:sldId id="2320"/>
            <p14:sldId id="2321"/>
            <p14:sldId id="1115"/>
            <p14:sldId id="2322"/>
            <p14:sldId id="2323"/>
            <p14:sldId id="1117"/>
            <p14:sldId id="2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76" userDrawn="1">
          <p15:clr>
            <a:srgbClr val="A4A3A4"/>
          </p15:clr>
        </p15:guide>
        <p15:guide id="2" pos="7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DFF"/>
    <a:srgbClr val="FFE6E2"/>
    <a:srgbClr val="E0D3FF"/>
    <a:srgbClr val="F5E8CB"/>
    <a:srgbClr val="444D26"/>
    <a:srgbClr val="D2F3D0"/>
    <a:srgbClr val="77CBC4"/>
    <a:srgbClr val="04A2A0"/>
    <a:srgbClr val="DDFAC7"/>
    <a:srgbClr val="6CD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09" autoAdjust="0"/>
    <p:restoredTop sz="86325" autoAdjust="0"/>
  </p:normalViewPr>
  <p:slideViewPr>
    <p:cSldViewPr>
      <p:cViewPr varScale="1">
        <p:scale>
          <a:sx n="40" d="100"/>
          <a:sy n="40" d="100"/>
        </p:scale>
        <p:origin x="528" y="40"/>
      </p:cViewPr>
      <p:guideLst>
        <p:guide orient="horz" pos="4176"/>
        <p:guide pos="7616"/>
      </p:guideLst>
    </p:cSldViewPr>
  </p:slideViewPr>
  <p:outlineViewPr>
    <p:cViewPr>
      <p:scale>
        <a:sx n="33" d="100"/>
        <a:sy n="33" d="100"/>
      </p:scale>
      <p:origin x="0" y="-12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01440E-C885-43EF-95BF-3AE229DD15CA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EC22F57-2121-4433-8772-E4154158EF8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9D37E8AA-7F23-468E-8B65-14A44321EAC5}" type="parTrans" cxnId="{17A89FBC-02E0-400C-8C8A-E36BF9FF75AF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72263E6-2F40-42C7-873E-93166587F022}" type="sibTrans" cxnId="{17A89FBC-02E0-400C-8C8A-E36BF9FF75AF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FD30DF0-3C42-47A4-B044-A9BC93908A5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 </a:t>
          </a:r>
          <a:r>
            <a:rPr lang="en-US" sz="2000" b="1" i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expected losses </a:t>
          </a:r>
          <a:r>
            <a: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 perhitungan penurunan nilai aset keuangan</a:t>
          </a:r>
          <a:endParaRPr lang="en-US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F0E7E3-701C-4223-AA05-5F0F192BF3BF}" type="parTrans" cxnId="{826A4BFE-29B0-4318-8D30-BF6B64E1C7BE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9FE4D0-FBEF-42F3-A707-718812A957EF}" type="sibTrans" cxnId="{826A4BFE-29B0-4318-8D30-BF6B64E1C7BE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664616-A26F-47A4-B878-25E17A72BF3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Memperbaiki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hedging </a:t>
          </a:r>
        </a:p>
      </dgm:t>
    </dgm:pt>
    <dgm:pt modelId="{EDC6DC8C-950F-4AF9-A442-0F934E13E908}" type="parTrans" cxnId="{4C3F0D60-C26B-4B53-B160-7102BB75DE42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BCC11B-930F-48DF-957F-F8E9F5C13146}" type="sibTrans" cxnId="{4C3F0D60-C26B-4B53-B160-7102BB75DE42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9E53C9-345E-4302-8959-40AEFC21FC2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amortized cost 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dan </a:t>
          </a:r>
          <a:r>
            <a:rPr lang="en-US" sz="18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fair value  </a:t>
          </a:r>
          <a:r>
            <a:rPr lang="en-US" sz="1800" b="1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(FVPL &amp; FVOCI)</a:t>
          </a:r>
        </a:p>
      </dgm:t>
    </dgm:pt>
    <dgm:pt modelId="{B474A843-3008-4A5E-A897-521F232DD88F}" type="parTrans" cxnId="{49E88F1C-8770-4516-A837-9AFCBC0DA815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7DA8A3E-F8E6-403E-9017-13FC8CB44B99}" type="sibTrans" cxnId="{49E88F1C-8770-4516-A837-9AFCBC0DA815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C7314A-A1FA-437A-BD7A-F8D03D52BCA6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 klasifikasi boleh jika terjadi perubahan bisnis model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DEDA86-8C11-4C34-B970-184FF15191C6}" type="parTrans" cxnId="{03FA5F2D-4D10-43C2-AA4D-3933B18A652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D352FB-37D6-47F8-8EA6-5D80FEBFEEA2}" type="sibTrans" cxnId="{03FA5F2D-4D10-43C2-AA4D-3933B18A652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B6F195-F63C-49DE-BFB7-0DFF81E3E47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Amortized cost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memenuhi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(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memperoleh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yang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diperjanjikan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(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pokok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pokok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– SPPI </a:t>
          </a:r>
          <a:r>
            <a:rPr lang="en-US" sz="18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Solely payment from principles 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&amp; </a:t>
          </a:r>
          <a:r>
            <a:rPr lang="en-US" sz="18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interest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94499120-8A72-4F01-855E-9AD7FE912DD3}" type="parTrans" cxnId="{7A1BC569-E448-4119-B3A6-3447D6E163B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32C4F7-5F50-4CEF-BFEB-B794137DB42F}" type="sibTrans" cxnId="{7A1BC569-E448-4119-B3A6-3447D6E163B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488EBE-C252-483A-B288-C4CA1C660AFE}" type="pres">
      <dgm:prSet presAssocID="{BE01440E-C885-43EF-95BF-3AE229DD15CA}" presName="linear" presStyleCnt="0">
        <dgm:presLayoutVars>
          <dgm:dir/>
          <dgm:animLvl val="lvl"/>
          <dgm:resizeHandles val="exact"/>
        </dgm:presLayoutVars>
      </dgm:prSet>
      <dgm:spPr/>
    </dgm:pt>
    <dgm:pt modelId="{5B5AEB4F-A9EA-43CA-BEAD-9EF411CAB502}" type="pres">
      <dgm:prSet presAssocID="{4EC22F57-2121-4433-8772-E4154158EF89}" presName="parentLin" presStyleCnt="0"/>
      <dgm:spPr/>
    </dgm:pt>
    <dgm:pt modelId="{333E8AD6-EEED-4AA2-9339-93556EED7503}" type="pres">
      <dgm:prSet presAssocID="{4EC22F57-2121-4433-8772-E4154158EF89}" presName="parentLeftMargin" presStyleLbl="node1" presStyleIdx="0" presStyleCnt="3"/>
      <dgm:spPr/>
    </dgm:pt>
    <dgm:pt modelId="{0D2B1DB9-9365-4424-A98E-4B7C722B814F}" type="pres">
      <dgm:prSet presAssocID="{4EC22F57-2121-4433-8772-E4154158EF89}" presName="parentText" presStyleLbl="node1" presStyleIdx="0" presStyleCnt="3" custScaleX="131084">
        <dgm:presLayoutVars>
          <dgm:chMax val="0"/>
          <dgm:bulletEnabled val="1"/>
        </dgm:presLayoutVars>
      </dgm:prSet>
      <dgm:spPr/>
    </dgm:pt>
    <dgm:pt modelId="{F5BB967F-5A6E-48D9-BE43-BE72E5A94CDD}" type="pres">
      <dgm:prSet presAssocID="{4EC22F57-2121-4433-8772-E4154158EF89}" presName="negativeSpace" presStyleCnt="0"/>
      <dgm:spPr/>
    </dgm:pt>
    <dgm:pt modelId="{99F606E0-240A-4A6D-B05C-999C3B39FBC9}" type="pres">
      <dgm:prSet presAssocID="{4EC22F57-2121-4433-8772-E4154158EF89}" presName="childText" presStyleLbl="conFgAcc1" presStyleIdx="0" presStyleCnt="3">
        <dgm:presLayoutVars>
          <dgm:bulletEnabled val="1"/>
        </dgm:presLayoutVars>
      </dgm:prSet>
      <dgm:spPr/>
    </dgm:pt>
    <dgm:pt modelId="{BA341A1D-EA68-4B59-8486-416E6EF627C0}" type="pres">
      <dgm:prSet presAssocID="{D72263E6-2F40-42C7-873E-93166587F022}" presName="spaceBetweenRectangles" presStyleCnt="0"/>
      <dgm:spPr/>
    </dgm:pt>
    <dgm:pt modelId="{DF631194-0CBB-4EF3-AB86-E45562AD12CC}" type="pres">
      <dgm:prSet presAssocID="{6FD30DF0-3C42-47A4-B044-A9BC93908A54}" presName="parentLin" presStyleCnt="0"/>
      <dgm:spPr/>
    </dgm:pt>
    <dgm:pt modelId="{A705DA67-4934-480F-8B35-74E29A814BF4}" type="pres">
      <dgm:prSet presAssocID="{6FD30DF0-3C42-47A4-B044-A9BC93908A54}" presName="parentLeftMargin" presStyleLbl="node1" presStyleIdx="0" presStyleCnt="3"/>
      <dgm:spPr/>
    </dgm:pt>
    <dgm:pt modelId="{919E1249-C0E5-4F0E-9F15-D769EE3396A5}" type="pres">
      <dgm:prSet presAssocID="{6FD30DF0-3C42-47A4-B044-A9BC93908A54}" presName="parentText" presStyleLbl="node1" presStyleIdx="1" presStyleCnt="3" custScaleX="131084" custScaleY="164360">
        <dgm:presLayoutVars>
          <dgm:chMax val="0"/>
          <dgm:bulletEnabled val="1"/>
        </dgm:presLayoutVars>
      </dgm:prSet>
      <dgm:spPr/>
    </dgm:pt>
    <dgm:pt modelId="{92D8E608-ECAD-4F9A-B5D0-3822F794A145}" type="pres">
      <dgm:prSet presAssocID="{6FD30DF0-3C42-47A4-B044-A9BC93908A54}" presName="negativeSpace" presStyleCnt="0"/>
      <dgm:spPr/>
    </dgm:pt>
    <dgm:pt modelId="{CE5AD3E0-C2F9-4155-990E-5D74D1C2C3C5}" type="pres">
      <dgm:prSet presAssocID="{6FD30DF0-3C42-47A4-B044-A9BC93908A54}" presName="childText" presStyleLbl="conFgAcc1" presStyleIdx="1" presStyleCnt="3">
        <dgm:presLayoutVars>
          <dgm:bulletEnabled val="1"/>
        </dgm:presLayoutVars>
      </dgm:prSet>
      <dgm:spPr/>
    </dgm:pt>
    <dgm:pt modelId="{7B23E5F3-E135-445D-B8E6-E3E04333C089}" type="pres">
      <dgm:prSet presAssocID="{BD9FE4D0-FBEF-42F3-A707-718812A957EF}" presName="spaceBetweenRectangles" presStyleCnt="0"/>
      <dgm:spPr/>
    </dgm:pt>
    <dgm:pt modelId="{E8B8C3DE-5C2D-4D47-BDF4-0E7F86930F96}" type="pres">
      <dgm:prSet presAssocID="{AA664616-A26F-47A4-B878-25E17A72BF3D}" presName="parentLin" presStyleCnt="0"/>
      <dgm:spPr/>
    </dgm:pt>
    <dgm:pt modelId="{92D1917C-2936-45F0-8A89-32DA1E7C2948}" type="pres">
      <dgm:prSet presAssocID="{AA664616-A26F-47A4-B878-25E17A72BF3D}" presName="parentLeftMargin" presStyleLbl="node1" presStyleIdx="1" presStyleCnt="3"/>
      <dgm:spPr/>
    </dgm:pt>
    <dgm:pt modelId="{0E310902-F9BF-4427-BBF0-F237A3F14252}" type="pres">
      <dgm:prSet presAssocID="{AA664616-A26F-47A4-B878-25E17A72BF3D}" presName="parentText" presStyleLbl="node1" presStyleIdx="2" presStyleCnt="3" custScaleX="131084">
        <dgm:presLayoutVars>
          <dgm:chMax val="0"/>
          <dgm:bulletEnabled val="1"/>
        </dgm:presLayoutVars>
      </dgm:prSet>
      <dgm:spPr/>
    </dgm:pt>
    <dgm:pt modelId="{B03E2862-C639-4634-9360-4478255B2487}" type="pres">
      <dgm:prSet presAssocID="{AA664616-A26F-47A4-B878-25E17A72BF3D}" presName="negativeSpace" presStyleCnt="0"/>
      <dgm:spPr/>
    </dgm:pt>
    <dgm:pt modelId="{BEC9C963-6DF2-4116-8E9D-41B95758250B}" type="pres">
      <dgm:prSet presAssocID="{AA664616-A26F-47A4-B878-25E17A72BF3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02CFE0A-961A-42D6-A131-BAB248AADA90}" type="presOf" srcId="{65B6F195-F63C-49DE-BFB7-0DFF81E3E47F}" destId="{99F606E0-240A-4A6D-B05C-999C3B39FBC9}" srcOrd="0" destOrd="1" presId="urn:microsoft.com/office/officeart/2005/8/layout/list1"/>
    <dgm:cxn modelId="{49E88F1C-8770-4516-A837-9AFCBC0DA815}" srcId="{4EC22F57-2121-4433-8772-E4154158EF89}" destId="{E79E53C9-345E-4302-8959-40AEFC21FC28}" srcOrd="0" destOrd="0" parTransId="{B474A843-3008-4A5E-A897-521F232DD88F}" sibTransId="{17DA8A3E-F8E6-403E-9017-13FC8CB44B99}"/>
    <dgm:cxn modelId="{03FA5F2D-4D10-43C2-AA4D-3933B18A6528}" srcId="{4EC22F57-2121-4433-8772-E4154158EF89}" destId="{BEC7314A-A1FA-437A-BD7A-F8D03D52BCA6}" srcOrd="2" destOrd="0" parTransId="{1DDEDA86-8C11-4C34-B970-184FF15191C6}" sibTransId="{B1D352FB-37D6-47F8-8EA6-5D80FEBFEEA2}"/>
    <dgm:cxn modelId="{0149F038-7F98-4823-8203-128D3FAC834D}" type="presOf" srcId="{BE01440E-C885-43EF-95BF-3AE229DD15CA}" destId="{15488EBE-C252-483A-B288-C4CA1C660AFE}" srcOrd="0" destOrd="0" presId="urn:microsoft.com/office/officeart/2005/8/layout/list1"/>
    <dgm:cxn modelId="{4C3F0D60-C26B-4B53-B160-7102BB75DE42}" srcId="{BE01440E-C885-43EF-95BF-3AE229DD15CA}" destId="{AA664616-A26F-47A4-B878-25E17A72BF3D}" srcOrd="2" destOrd="0" parTransId="{EDC6DC8C-950F-4AF9-A442-0F934E13E908}" sibTransId="{AABCC11B-930F-48DF-957F-F8E9F5C13146}"/>
    <dgm:cxn modelId="{7A1BC569-E448-4119-B3A6-3447D6E163B8}" srcId="{4EC22F57-2121-4433-8772-E4154158EF89}" destId="{65B6F195-F63C-49DE-BFB7-0DFF81E3E47F}" srcOrd="1" destOrd="0" parTransId="{94499120-8A72-4F01-855E-9AD7FE912DD3}" sibTransId="{EF32C4F7-5F50-4CEF-BFEB-B794137DB42F}"/>
    <dgm:cxn modelId="{885AC994-A84D-4521-91E9-54B3F5FB00DA}" type="presOf" srcId="{E79E53C9-345E-4302-8959-40AEFC21FC28}" destId="{99F606E0-240A-4A6D-B05C-999C3B39FBC9}" srcOrd="0" destOrd="0" presId="urn:microsoft.com/office/officeart/2005/8/layout/list1"/>
    <dgm:cxn modelId="{36401B9B-AABC-4122-A94C-64F1A9DBAF68}" type="presOf" srcId="{AA664616-A26F-47A4-B878-25E17A72BF3D}" destId="{92D1917C-2936-45F0-8A89-32DA1E7C2948}" srcOrd="0" destOrd="0" presId="urn:microsoft.com/office/officeart/2005/8/layout/list1"/>
    <dgm:cxn modelId="{936E6B9E-A952-4A24-9930-593352301D97}" type="presOf" srcId="{6FD30DF0-3C42-47A4-B044-A9BC93908A54}" destId="{A705DA67-4934-480F-8B35-74E29A814BF4}" srcOrd="0" destOrd="0" presId="urn:microsoft.com/office/officeart/2005/8/layout/list1"/>
    <dgm:cxn modelId="{784433A8-C3BA-43D3-906A-796D80A8AB33}" type="presOf" srcId="{AA664616-A26F-47A4-B878-25E17A72BF3D}" destId="{0E310902-F9BF-4427-BBF0-F237A3F14252}" srcOrd="1" destOrd="0" presId="urn:microsoft.com/office/officeart/2005/8/layout/list1"/>
    <dgm:cxn modelId="{EF0211B9-440C-46AF-96CF-91173945A03C}" type="presOf" srcId="{BEC7314A-A1FA-437A-BD7A-F8D03D52BCA6}" destId="{99F606E0-240A-4A6D-B05C-999C3B39FBC9}" srcOrd="0" destOrd="2" presId="urn:microsoft.com/office/officeart/2005/8/layout/list1"/>
    <dgm:cxn modelId="{17A89FBC-02E0-400C-8C8A-E36BF9FF75AF}" srcId="{BE01440E-C885-43EF-95BF-3AE229DD15CA}" destId="{4EC22F57-2121-4433-8772-E4154158EF89}" srcOrd="0" destOrd="0" parTransId="{9D37E8AA-7F23-468E-8B65-14A44321EAC5}" sibTransId="{D72263E6-2F40-42C7-873E-93166587F022}"/>
    <dgm:cxn modelId="{B9E079C6-B03A-4C6A-A852-7C633B5AAAD1}" type="presOf" srcId="{6FD30DF0-3C42-47A4-B044-A9BC93908A54}" destId="{919E1249-C0E5-4F0E-9F15-D769EE3396A5}" srcOrd="1" destOrd="0" presId="urn:microsoft.com/office/officeart/2005/8/layout/list1"/>
    <dgm:cxn modelId="{CA9A0DDB-44E0-485C-B9B2-F90FB76E352E}" type="presOf" srcId="{4EC22F57-2121-4433-8772-E4154158EF89}" destId="{333E8AD6-EEED-4AA2-9339-93556EED7503}" srcOrd="0" destOrd="0" presId="urn:microsoft.com/office/officeart/2005/8/layout/list1"/>
    <dgm:cxn modelId="{36441AF3-C18B-468C-84D9-C561EAF117DA}" type="presOf" srcId="{4EC22F57-2121-4433-8772-E4154158EF89}" destId="{0D2B1DB9-9365-4424-A98E-4B7C722B814F}" srcOrd="1" destOrd="0" presId="urn:microsoft.com/office/officeart/2005/8/layout/list1"/>
    <dgm:cxn modelId="{826A4BFE-29B0-4318-8D30-BF6B64E1C7BE}" srcId="{BE01440E-C885-43EF-95BF-3AE229DD15CA}" destId="{6FD30DF0-3C42-47A4-B044-A9BC93908A54}" srcOrd="1" destOrd="0" parTransId="{82F0E7E3-701C-4223-AA05-5F0F192BF3BF}" sibTransId="{BD9FE4D0-FBEF-42F3-A707-718812A957EF}"/>
    <dgm:cxn modelId="{5DCCC960-EBAE-42A0-84A3-B676A713EFA6}" type="presParOf" srcId="{15488EBE-C252-483A-B288-C4CA1C660AFE}" destId="{5B5AEB4F-A9EA-43CA-BEAD-9EF411CAB502}" srcOrd="0" destOrd="0" presId="urn:microsoft.com/office/officeart/2005/8/layout/list1"/>
    <dgm:cxn modelId="{9C61811F-2B92-41BE-A704-92C8B6A539BB}" type="presParOf" srcId="{5B5AEB4F-A9EA-43CA-BEAD-9EF411CAB502}" destId="{333E8AD6-EEED-4AA2-9339-93556EED7503}" srcOrd="0" destOrd="0" presId="urn:microsoft.com/office/officeart/2005/8/layout/list1"/>
    <dgm:cxn modelId="{AC73FF07-782B-461D-AB27-25632E49ABF2}" type="presParOf" srcId="{5B5AEB4F-A9EA-43CA-BEAD-9EF411CAB502}" destId="{0D2B1DB9-9365-4424-A98E-4B7C722B814F}" srcOrd="1" destOrd="0" presId="urn:microsoft.com/office/officeart/2005/8/layout/list1"/>
    <dgm:cxn modelId="{BADBDF56-FA27-40F9-AC10-D6694D059A80}" type="presParOf" srcId="{15488EBE-C252-483A-B288-C4CA1C660AFE}" destId="{F5BB967F-5A6E-48D9-BE43-BE72E5A94CDD}" srcOrd="1" destOrd="0" presId="urn:microsoft.com/office/officeart/2005/8/layout/list1"/>
    <dgm:cxn modelId="{57B31C73-6B3F-499E-B149-07D2D53EE3E5}" type="presParOf" srcId="{15488EBE-C252-483A-B288-C4CA1C660AFE}" destId="{99F606E0-240A-4A6D-B05C-999C3B39FBC9}" srcOrd="2" destOrd="0" presId="urn:microsoft.com/office/officeart/2005/8/layout/list1"/>
    <dgm:cxn modelId="{FF1500BA-9785-4337-86E5-FDA4A7B789A5}" type="presParOf" srcId="{15488EBE-C252-483A-B288-C4CA1C660AFE}" destId="{BA341A1D-EA68-4B59-8486-416E6EF627C0}" srcOrd="3" destOrd="0" presId="urn:microsoft.com/office/officeart/2005/8/layout/list1"/>
    <dgm:cxn modelId="{A3CDFEF3-0949-4163-A696-B8C950164256}" type="presParOf" srcId="{15488EBE-C252-483A-B288-C4CA1C660AFE}" destId="{DF631194-0CBB-4EF3-AB86-E45562AD12CC}" srcOrd="4" destOrd="0" presId="urn:microsoft.com/office/officeart/2005/8/layout/list1"/>
    <dgm:cxn modelId="{791AE15B-C67A-4FED-9630-EE0117109367}" type="presParOf" srcId="{DF631194-0CBB-4EF3-AB86-E45562AD12CC}" destId="{A705DA67-4934-480F-8B35-74E29A814BF4}" srcOrd="0" destOrd="0" presId="urn:microsoft.com/office/officeart/2005/8/layout/list1"/>
    <dgm:cxn modelId="{F7979A67-494B-4403-B372-B38D0711EEE0}" type="presParOf" srcId="{DF631194-0CBB-4EF3-AB86-E45562AD12CC}" destId="{919E1249-C0E5-4F0E-9F15-D769EE3396A5}" srcOrd="1" destOrd="0" presId="urn:microsoft.com/office/officeart/2005/8/layout/list1"/>
    <dgm:cxn modelId="{FA7A7F9E-1B28-460D-A37B-40763BB1012B}" type="presParOf" srcId="{15488EBE-C252-483A-B288-C4CA1C660AFE}" destId="{92D8E608-ECAD-4F9A-B5D0-3822F794A145}" srcOrd="5" destOrd="0" presId="urn:microsoft.com/office/officeart/2005/8/layout/list1"/>
    <dgm:cxn modelId="{96944990-8618-4CC3-B6AD-B5437EF2614B}" type="presParOf" srcId="{15488EBE-C252-483A-B288-C4CA1C660AFE}" destId="{CE5AD3E0-C2F9-4155-990E-5D74D1C2C3C5}" srcOrd="6" destOrd="0" presId="urn:microsoft.com/office/officeart/2005/8/layout/list1"/>
    <dgm:cxn modelId="{1AD900A6-52EC-40F4-8D2E-EDEB2F52D1A7}" type="presParOf" srcId="{15488EBE-C252-483A-B288-C4CA1C660AFE}" destId="{7B23E5F3-E135-445D-B8E6-E3E04333C089}" srcOrd="7" destOrd="0" presId="urn:microsoft.com/office/officeart/2005/8/layout/list1"/>
    <dgm:cxn modelId="{9E6FB79D-EAFE-4594-A368-4CA41D380BE2}" type="presParOf" srcId="{15488EBE-C252-483A-B288-C4CA1C660AFE}" destId="{E8B8C3DE-5C2D-4D47-BDF4-0E7F86930F96}" srcOrd="8" destOrd="0" presId="urn:microsoft.com/office/officeart/2005/8/layout/list1"/>
    <dgm:cxn modelId="{F0C27F30-AD18-4503-92BD-781B8C3CCB41}" type="presParOf" srcId="{E8B8C3DE-5C2D-4D47-BDF4-0E7F86930F96}" destId="{92D1917C-2936-45F0-8A89-32DA1E7C2948}" srcOrd="0" destOrd="0" presId="urn:microsoft.com/office/officeart/2005/8/layout/list1"/>
    <dgm:cxn modelId="{C6343CAD-3C81-47CC-ADC3-036744168FF0}" type="presParOf" srcId="{E8B8C3DE-5C2D-4D47-BDF4-0E7F86930F96}" destId="{0E310902-F9BF-4427-BBF0-F237A3F14252}" srcOrd="1" destOrd="0" presId="urn:microsoft.com/office/officeart/2005/8/layout/list1"/>
    <dgm:cxn modelId="{CD10389B-7B91-4A1E-834C-5E97051253E6}" type="presParOf" srcId="{15488EBE-C252-483A-B288-C4CA1C660AFE}" destId="{B03E2862-C639-4634-9360-4478255B2487}" srcOrd="9" destOrd="0" presId="urn:microsoft.com/office/officeart/2005/8/layout/list1"/>
    <dgm:cxn modelId="{E7C70994-E59B-4762-BA88-26C8151D32EC}" type="presParOf" srcId="{15488EBE-C252-483A-B288-C4CA1C660AFE}" destId="{BEC9C963-6DF2-4116-8E9D-41B95758250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A8CEA5-6FAC-465F-86C7-5D63B4E8419C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CBC3098-8F2B-423C-AF40-2CB93B9DA5AB}">
      <dgm:prSet phldrT="[Text]" custT="1"/>
      <dgm:spPr/>
      <dgm:t>
        <a:bodyPr/>
        <a:lstStyle/>
        <a:p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mengakui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keuangan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keuangan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posisi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keuangan,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dan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hanya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menjadi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salah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satu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pihak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ketentuan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pada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663EA2D9-7724-4B98-A2B4-36DD4B771BDC}" type="parTrans" cxnId="{434409DB-0119-4E27-8E5B-6777AABF87C2}">
      <dgm:prSet/>
      <dgm:spPr/>
      <dgm:t>
        <a:bodyPr/>
        <a:lstStyle/>
        <a:p>
          <a:endParaRPr lang="en-US" sz="21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17E72B-47DD-41CE-8C1A-7F1825BC9F7E}" type="sibTrans" cxnId="{434409DB-0119-4E27-8E5B-6777AABF87C2}">
      <dgm:prSet/>
      <dgm:spPr/>
      <dgm:t>
        <a:bodyPr/>
        <a:lstStyle/>
        <a:p>
          <a:endParaRPr lang="en-US" sz="21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9A96F24-ABEE-4A3D-8D4B-B30B4CF77056}">
      <dgm:prSet custT="1"/>
      <dgm:spPr/>
      <dgm:t>
        <a:bodyPr/>
        <a:lstStyle/>
        <a:p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Pada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pertama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kali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mengakui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mengklasifikasikannya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dan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endParaRPr lang="en-US" sz="2100" b="1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26C414-6F54-47BE-B398-C28B154D2A2A}" type="parTrans" cxnId="{AFAEB359-50CD-48EF-B027-D7CA7CF951FE}">
      <dgm:prSet/>
      <dgm:spPr/>
      <dgm:t>
        <a:bodyPr/>
        <a:lstStyle/>
        <a:p>
          <a:endParaRPr lang="en-US" sz="21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EB94A6-B180-41F3-8F26-FE2D67F71BAE}" type="sibTrans" cxnId="{AFAEB359-50CD-48EF-B027-D7CA7CF951FE}">
      <dgm:prSet/>
      <dgm:spPr/>
      <dgm:t>
        <a:bodyPr/>
        <a:lstStyle/>
        <a:p>
          <a:endParaRPr lang="en-US" sz="21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19A7AB7-571B-47D6-85D3-94BFD6CAA2B4}">
      <dgm:prSet custT="1"/>
      <dgm:spPr/>
      <dgm:t>
        <a:bodyPr/>
        <a:lstStyle/>
        <a:p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pertama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kali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mengakui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mengklasifikasikan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dan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1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F3069D86-CE2F-49B7-993E-4B29D5510C6B}" type="parTrans" cxnId="{32D03193-3683-4B93-AFF6-0CF0EC346B24}">
      <dgm:prSet/>
      <dgm:spPr/>
      <dgm:t>
        <a:bodyPr/>
        <a:lstStyle/>
        <a:p>
          <a:endParaRPr lang="en-US" sz="21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B94069-9763-40AD-AC6A-EE061128FB99}" type="sibTrans" cxnId="{32D03193-3683-4B93-AFF6-0CF0EC346B24}">
      <dgm:prSet/>
      <dgm:spPr/>
      <dgm:t>
        <a:bodyPr/>
        <a:lstStyle/>
        <a:p>
          <a:endParaRPr lang="en-US" sz="21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CEE194-DBDE-4926-8DC4-7E5B7AEA1B84}" type="pres">
      <dgm:prSet presAssocID="{13A8CEA5-6FAC-465F-86C7-5D63B4E8419C}" presName="linear" presStyleCnt="0">
        <dgm:presLayoutVars>
          <dgm:dir/>
          <dgm:animLvl val="lvl"/>
          <dgm:resizeHandles val="exact"/>
        </dgm:presLayoutVars>
      </dgm:prSet>
      <dgm:spPr/>
    </dgm:pt>
    <dgm:pt modelId="{1DB3C7DE-F3C4-48D0-B66D-BF665643EF7F}" type="pres">
      <dgm:prSet presAssocID="{ACBC3098-8F2B-423C-AF40-2CB93B9DA5AB}" presName="parentLin" presStyleCnt="0"/>
      <dgm:spPr/>
    </dgm:pt>
    <dgm:pt modelId="{2E4984D6-C8FF-4F88-AB94-23DA6A8ADCDC}" type="pres">
      <dgm:prSet presAssocID="{ACBC3098-8F2B-423C-AF40-2CB93B9DA5AB}" presName="parentLeftMargin" presStyleLbl="node1" presStyleIdx="0" presStyleCnt="3"/>
      <dgm:spPr/>
    </dgm:pt>
    <dgm:pt modelId="{1AA51398-3B14-471B-B7F7-F10983B1F521}" type="pres">
      <dgm:prSet presAssocID="{ACBC3098-8F2B-423C-AF40-2CB93B9DA5AB}" presName="parentText" presStyleLbl="node1" presStyleIdx="0" presStyleCnt="3" custScaleX="127891" custScaleY="116012">
        <dgm:presLayoutVars>
          <dgm:chMax val="0"/>
          <dgm:bulletEnabled val="1"/>
        </dgm:presLayoutVars>
      </dgm:prSet>
      <dgm:spPr/>
    </dgm:pt>
    <dgm:pt modelId="{65BC4818-58E4-4EC2-9645-567A3641884B}" type="pres">
      <dgm:prSet presAssocID="{ACBC3098-8F2B-423C-AF40-2CB93B9DA5AB}" presName="negativeSpace" presStyleCnt="0"/>
      <dgm:spPr/>
    </dgm:pt>
    <dgm:pt modelId="{F828091C-A96C-42F6-97C7-C2634BA69B37}" type="pres">
      <dgm:prSet presAssocID="{ACBC3098-8F2B-423C-AF40-2CB93B9DA5AB}" presName="childText" presStyleLbl="conFgAcc1" presStyleIdx="0" presStyleCnt="3">
        <dgm:presLayoutVars>
          <dgm:bulletEnabled val="1"/>
        </dgm:presLayoutVars>
      </dgm:prSet>
      <dgm:spPr/>
    </dgm:pt>
    <dgm:pt modelId="{B556BE82-7203-4327-A37A-40E8F4EEC60A}" type="pres">
      <dgm:prSet presAssocID="{9317E72B-47DD-41CE-8C1A-7F1825BC9F7E}" presName="spaceBetweenRectangles" presStyleCnt="0"/>
      <dgm:spPr/>
    </dgm:pt>
    <dgm:pt modelId="{F9BD976E-1DBE-458D-BA60-785BD3C2125D}" type="pres">
      <dgm:prSet presAssocID="{39A96F24-ABEE-4A3D-8D4B-B30B4CF77056}" presName="parentLin" presStyleCnt="0"/>
      <dgm:spPr/>
    </dgm:pt>
    <dgm:pt modelId="{EFA6EB8F-C9C0-4E68-BDFA-10AC3BCE5E85}" type="pres">
      <dgm:prSet presAssocID="{39A96F24-ABEE-4A3D-8D4B-B30B4CF77056}" presName="parentLeftMargin" presStyleLbl="node1" presStyleIdx="0" presStyleCnt="3"/>
      <dgm:spPr/>
    </dgm:pt>
    <dgm:pt modelId="{95B3BD3C-C8B1-44A5-92D6-5F1B77CC6858}" type="pres">
      <dgm:prSet presAssocID="{39A96F24-ABEE-4A3D-8D4B-B30B4CF77056}" presName="parentText" presStyleLbl="node1" presStyleIdx="1" presStyleCnt="3" custScaleX="128480" custScaleY="119278">
        <dgm:presLayoutVars>
          <dgm:chMax val="0"/>
          <dgm:bulletEnabled val="1"/>
        </dgm:presLayoutVars>
      </dgm:prSet>
      <dgm:spPr/>
    </dgm:pt>
    <dgm:pt modelId="{003996DF-8688-46FC-83BD-C4BD56BB73FD}" type="pres">
      <dgm:prSet presAssocID="{39A96F24-ABEE-4A3D-8D4B-B30B4CF77056}" presName="negativeSpace" presStyleCnt="0"/>
      <dgm:spPr/>
    </dgm:pt>
    <dgm:pt modelId="{52B9022A-C1D9-470E-9CCC-45ED6B37425D}" type="pres">
      <dgm:prSet presAssocID="{39A96F24-ABEE-4A3D-8D4B-B30B4CF77056}" presName="childText" presStyleLbl="conFgAcc1" presStyleIdx="1" presStyleCnt="3">
        <dgm:presLayoutVars>
          <dgm:bulletEnabled val="1"/>
        </dgm:presLayoutVars>
      </dgm:prSet>
      <dgm:spPr/>
    </dgm:pt>
    <dgm:pt modelId="{AFBDCE75-C1F4-4778-B5EE-8C6265F4D4A5}" type="pres">
      <dgm:prSet presAssocID="{B8EB94A6-B180-41F3-8F26-FE2D67F71BAE}" presName="spaceBetweenRectangles" presStyleCnt="0"/>
      <dgm:spPr/>
    </dgm:pt>
    <dgm:pt modelId="{E5373D81-977C-45C4-A362-4875F1728B65}" type="pres">
      <dgm:prSet presAssocID="{719A7AB7-571B-47D6-85D3-94BFD6CAA2B4}" presName="parentLin" presStyleCnt="0"/>
      <dgm:spPr/>
    </dgm:pt>
    <dgm:pt modelId="{0275DEA7-5840-4E24-A377-CBAB5CE2929C}" type="pres">
      <dgm:prSet presAssocID="{719A7AB7-571B-47D6-85D3-94BFD6CAA2B4}" presName="parentLeftMargin" presStyleLbl="node1" presStyleIdx="1" presStyleCnt="3"/>
      <dgm:spPr/>
    </dgm:pt>
    <dgm:pt modelId="{C4D74D13-9437-4771-8F7E-D995A25A32BD}" type="pres">
      <dgm:prSet presAssocID="{719A7AB7-571B-47D6-85D3-94BFD6CAA2B4}" presName="parentText" presStyleLbl="node1" presStyleIdx="2" presStyleCnt="3" custScaleX="128725" custScaleY="123122">
        <dgm:presLayoutVars>
          <dgm:chMax val="0"/>
          <dgm:bulletEnabled val="1"/>
        </dgm:presLayoutVars>
      </dgm:prSet>
      <dgm:spPr/>
    </dgm:pt>
    <dgm:pt modelId="{F0186855-80E5-46CF-B2BD-2E69AB518240}" type="pres">
      <dgm:prSet presAssocID="{719A7AB7-571B-47D6-85D3-94BFD6CAA2B4}" presName="negativeSpace" presStyleCnt="0"/>
      <dgm:spPr/>
    </dgm:pt>
    <dgm:pt modelId="{C910F4CB-FE79-4D92-9E34-22D7DCA7328B}" type="pres">
      <dgm:prSet presAssocID="{719A7AB7-571B-47D6-85D3-94BFD6CAA2B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706E31C-8D68-476B-8835-85ABF94EC52C}" type="presOf" srcId="{13A8CEA5-6FAC-465F-86C7-5D63B4E8419C}" destId="{FECEE194-DBDE-4926-8DC4-7E5B7AEA1B84}" srcOrd="0" destOrd="0" presId="urn:microsoft.com/office/officeart/2005/8/layout/list1"/>
    <dgm:cxn modelId="{6D72E53B-BE39-4FB3-965F-3693FA1503CD}" type="presOf" srcId="{39A96F24-ABEE-4A3D-8D4B-B30B4CF77056}" destId="{EFA6EB8F-C9C0-4E68-BDFA-10AC3BCE5E85}" srcOrd="0" destOrd="0" presId="urn:microsoft.com/office/officeart/2005/8/layout/list1"/>
    <dgm:cxn modelId="{4106F367-89C9-4FAA-8811-E6029C223CA2}" type="presOf" srcId="{719A7AB7-571B-47D6-85D3-94BFD6CAA2B4}" destId="{0275DEA7-5840-4E24-A377-CBAB5CE2929C}" srcOrd="0" destOrd="0" presId="urn:microsoft.com/office/officeart/2005/8/layout/list1"/>
    <dgm:cxn modelId="{0E2EA048-D33F-48C8-BBB2-247F9BC6B21F}" type="presOf" srcId="{39A96F24-ABEE-4A3D-8D4B-B30B4CF77056}" destId="{95B3BD3C-C8B1-44A5-92D6-5F1B77CC6858}" srcOrd="1" destOrd="0" presId="urn:microsoft.com/office/officeart/2005/8/layout/list1"/>
    <dgm:cxn modelId="{AFAEB359-50CD-48EF-B027-D7CA7CF951FE}" srcId="{13A8CEA5-6FAC-465F-86C7-5D63B4E8419C}" destId="{39A96F24-ABEE-4A3D-8D4B-B30B4CF77056}" srcOrd="1" destOrd="0" parTransId="{1426C414-6F54-47BE-B398-C28B154D2A2A}" sibTransId="{B8EB94A6-B180-41F3-8F26-FE2D67F71BAE}"/>
    <dgm:cxn modelId="{C59F447F-E22C-4A34-AFA4-38B169A0D750}" type="presOf" srcId="{719A7AB7-571B-47D6-85D3-94BFD6CAA2B4}" destId="{C4D74D13-9437-4771-8F7E-D995A25A32BD}" srcOrd="1" destOrd="0" presId="urn:microsoft.com/office/officeart/2005/8/layout/list1"/>
    <dgm:cxn modelId="{32D03193-3683-4B93-AFF6-0CF0EC346B24}" srcId="{13A8CEA5-6FAC-465F-86C7-5D63B4E8419C}" destId="{719A7AB7-571B-47D6-85D3-94BFD6CAA2B4}" srcOrd="2" destOrd="0" parTransId="{F3069D86-CE2F-49B7-993E-4B29D5510C6B}" sibTransId="{48B94069-9763-40AD-AC6A-EE061128FB99}"/>
    <dgm:cxn modelId="{28E070AF-C0DA-4473-A4A0-32D2BFDE2775}" type="presOf" srcId="{ACBC3098-8F2B-423C-AF40-2CB93B9DA5AB}" destId="{1AA51398-3B14-471B-B7F7-F10983B1F521}" srcOrd="1" destOrd="0" presId="urn:microsoft.com/office/officeart/2005/8/layout/list1"/>
    <dgm:cxn modelId="{666CCEBA-3C11-4EB3-B56A-90B1C8F94B02}" type="presOf" srcId="{ACBC3098-8F2B-423C-AF40-2CB93B9DA5AB}" destId="{2E4984D6-C8FF-4F88-AB94-23DA6A8ADCDC}" srcOrd="0" destOrd="0" presId="urn:microsoft.com/office/officeart/2005/8/layout/list1"/>
    <dgm:cxn modelId="{434409DB-0119-4E27-8E5B-6777AABF87C2}" srcId="{13A8CEA5-6FAC-465F-86C7-5D63B4E8419C}" destId="{ACBC3098-8F2B-423C-AF40-2CB93B9DA5AB}" srcOrd="0" destOrd="0" parTransId="{663EA2D9-7724-4B98-A2B4-36DD4B771BDC}" sibTransId="{9317E72B-47DD-41CE-8C1A-7F1825BC9F7E}"/>
    <dgm:cxn modelId="{74CDBA06-8877-4452-B10E-6EF9E679F112}" type="presParOf" srcId="{FECEE194-DBDE-4926-8DC4-7E5B7AEA1B84}" destId="{1DB3C7DE-F3C4-48D0-B66D-BF665643EF7F}" srcOrd="0" destOrd="0" presId="urn:microsoft.com/office/officeart/2005/8/layout/list1"/>
    <dgm:cxn modelId="{5D385E10-4046-4F32-85ED-E79B84147F9F}" type="presParOf" srcId="{1DB3C7DE-F3C4-48D0-B66D-BF665643EF7F}" destId="{2E4984D6-C8FF-4F88-AB94-23DA6A8ADCDC}" srcOrd="0" destOrd="0" presId="urn:microsoft.com/office/officeart/2005/8/layout/list1"/>
    <dgm:cxn modelId="{01152695-EE68-4E92-82CF-52D0E233CD49}" type="presParOf" srcId="{1DB3C7DE-F3C4-48D0-B66D-BF665643EF7F}" destId="{1AA51398-3B14-471B-B7F7-F10983B1F521}" srcOrd="1" destOrd="0" presId="urn:microsoft.com/office/officeart/2005/8/layout/list1"/>
    <dgm:cxn modelId="{57FDC822-A4C1-40CE-92D7-640F93AFFBDC}" type="presParOf" srcId="{FECEE194-DBDE-4926-8DC4-7E5B7AEA1B84}" destId="{65BC4818-58E4-4EC2-9645-567A3641884B}" srcOrd="1" destOrd="0" presId="urn:microsoft.com/office/officeart/2005/8/layout/list1"/>
    <dgm:cxn modelId="{8047C50A-9B8E-48C1-9A5C-189273D92A61}" type="presParOf" srcId="{FECEE194-DBDE-4926-8DC4-7E5B7AEA1B84}" destId="{F828091C-A96C-42F6-97C7-C2634BA69B37}" srcOrd="2" destOrd="0" presId="urn:microsoft.com/office/officeart/2005/8/layout/list1"/>
    <dgm:cxn modelId="{FCB4A7ED-CBFA-4552-B9BA-53621473300C}" type="presParOf" srcId="{FECEE194-DBDE-4926-8DC4-7E5B7AEA1B84}" destId="{B556BE82-7203-4327-A37A-40E8F4EEC60A}" srcOrd="3" destOrd="0" presId="urn:microsoft.com/office/officeart/2005/8/layout/list1"/>
    <dgm:cxn modelId="{C3CEA1E2-5584-4524-AE83-FB322371F0CE}" type="presParOf" srcId="{FECEE194-DBDE-4926-8DC4-7E5B7AEA1B84}" destId="{F9BD976E-1DBE-458D-BA60-785BD3C2125D}" srcOrd="4" destOrd="0" presId="urn:microsoft.com/office/officeart/2005/8/layout/list1"/>
    <dgm:cxn modelId="{976DC5CD-3077-4E9B-8730-1A4CD31B9514}" type="presParOf" srcId="{F9BD976E-1DBE-458D-BA60-785BD3C2125D}" destId="{EFA6EB8F-C9C0-4E68-BDFA-10AC3BCE5E85}" srcOrd="0" destOrd="0" presId="urn:microsoft.com/office/officeart/2005/8/layout/list1"/>
    <dgm:cxn modelId="{5D86D619-2B61-4537-83E8-FCCB50B3062D}" type="presParOf" srcId="{F9BD976E-1DBE-458D-BA60-785BD3C2125D}" destId="{95B3BD3C-C8B1-44A5-92D6-5F1B77CC6858}" srcOrd="1" destOrd="0" presId="urn:microsoft.com/office/officeart/2005/8/layout/list1"/>
    <dgm:cxn modelId="{F4A7676A-FE68-494E-BF5B-46F99AA14472}" type="presParOf" srcId="{FECEE194-DBDE-4926-8DC4-7E5B7AEA1B84}" destId="{003996DF-8688-46FC-83BD-C4BD56BB73FD}" srcOrd="5" destOrd="0" presId="urn:microsoft.com/office/officeart/2005/8/layout/list1"/>
    <dgm:cxn modelId="{ECB39735-40FA-40D4-82FA-294DC13E7E3E}" type="presParOf" srcId="{FECEE194-DBDE-4926-8DC4-7E5B7AEA1B84}" destId="{52B9022A-C1D9-470E-9CCC-45ED6B37425D}" srcOrd="6" destOrd="0" presId="urn:microsoft.com/office/officeart/2005/8/layout/list1"/>
    <dgm:cxn modelId="{B026D175-490E-408B-AAF1-87C42E57C97B}" type="presParOf" srcId="{FECEE194-DBDE-4926-8DC4-7E5B7AEA1B84}" destId="{AFBDCE75-C1F4-4778-B5EE-8C6265F4D4A5}" srcOrd="7" destOrd="0" presId="urn:microsoft.com/office/officeart/2005/8/layout/list1"/>
    <dgm:cxn modelId="{20E99F78-91C7-4A5C-9365-99680A606487}" type="presParOf" srcId="{FECEE194-DBDE-4926-8DC4-7E5B7AEA1B84}" destId="{E5373D81-977C-45C4-A362-4875F1728B65}" srcOrd="8" destOrd="0" presId="urn:microsoft.com/office/officeart/2005/8/layout/list1"/>
    <dgm:cxn modelId="{BED17537-5F10-47E0-9F96-3D64B38E34E6}" type="presParOf" srcId="{E5373D81-977C-45C4-A362-4875F1728B65}" destId="{0275DEA7-5840-4E24-A377-CBAB5CE2929C}" srcOrd="0" destOrd="0" presId="urn:microsoft.com/office/officeart/2005/8/layout/list1"/>
    <dgm:cxn modelId="{B92B38B0-BD9D-4373-97B0-4C24943299CE}" type="presParOf" srcId="{E5373D81-977C-45C4-A362-4875F1728B65}" destId="{C4D74D13-9437-4771-8F7E-D995A25A32BD}" srcOrd="1" destOrd="0" presId="urn:microsoft.com/office/officeart/2005/8/layout/list1"/>
    <dgm:cxn modelId="{8D72CBD4-2383-4300-B55D-367990A5F0B9}" type="presParOf" srcId="{FECEE194-DBDE-4926-8DC4-7E5B7AEA1B84}" destId="{F0186855-80E5-46CF-B2BD-2E69AB518240}" srcOrd="9" destOrd="0" presId="urn:microsoft.com/office/officeart/2005/8/layout/list1"/>
    <dgm:cxn modelId="{AD432CFE-C25C-4962-9B33-77638D1CC1A0}" type="presParOf" srcId="{FECEE194-DBDE-4926-8DC4-7E5B7AEA1B84}" destId="{C910F4CB-FE79-4D92-9E34-22D7DCA7328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403166-6109-483F-8928-48F375E36BB3}" type="doc">
      <dgm:prSet loTypeId="urn:microsoft.com/office/officeart/2005/8/layout/list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6450DFFB-1270-4959-BF8F-F484961C0717}">
      <dgm:prSet phldrT="[Text]" custT="1"/>
      <dgm:spPr/>
      <dgm:t>
        <a:bodyPr/>
        <a:lstStyle/>
        <a:p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penghentian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endParaRPr lang="en-US" sz="2000" b="1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EF9D7B-F1B9-44D7-BDB1-AF7EBFC23312}" type="parTrans" cxnId="{31C1C6F2-C0EE-4853-B2D2-AC27E898891C}">
      <dgm:prSet/>
      <dgm:spPr/>
      <dgm:t>
        <a:bodyPr/>
        <a:lstStyle/>
        <a:p>
          <a:endParaRPr lang="en-US" sz="24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A9DF2C-DEE6-4802-9A85-114AF20FD950}" type="sibTrans" cxnId="{31C1C6F2-C0EE-4853-B2D2-AC27E898891C}">
      <dgm:prSet/>
      <dgm:spPr/>
      <dgm:t>
        <a:bodyPr/>
        <a:lstStyle/>
        <a:p>
          <a:endParaRPr lang="en-US" sz="24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C401DA-9DF3-49C6-BDA1-7D590E8D8954}">
      <dgm:prSet phldrT="[Text]" custT="1"/>
      <dgm:spPr/>
      <dgm:t>
        <a:bodyPr/>
        <a:lstStyle/>
        <a:p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penghentian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endParaRPr lang="en-US" sz="2000" b="1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11C221-BB1B-4D80-AB20-079519B46CA6}" type="parTrans" cxnId="{899ECC60-6606-491E-A915-F81BBE2CC4A0}">
      <dgm:prSet/>
      <dgm:spPr/>
      <dgm:t>
        <a:bodyPr/>
        <a:lstStyle/>
        <a:p>
          <a:endParaRPr lang="en-US" sz="24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2028B6-6F31-47E0-884D-309F65EA3DA3}" type="sibTrans" cxnId="{899ECC60-6606-491E-A915-F81BBE2CC4A0}">
      <dgm:prSet/>
      <dgm:spPr/>
      <dgm:t>
        <a:bodyPr/>
        <a:lstStyle/>
        <a:p>
          <a:endParaRPr lang="en-US" sz="24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ABC55A-1D83-4DE0-9D9F-8A6CCDDBD999}">
      <dgm:prSet phldrT="[Text]" custT="1"/>
      <dgm:spPr/>
      <dgm:t>
        <a:bodyPr/>
        <a:lstStyle/>
        <a:p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Keterlibatan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berkelanjutan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aset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alihan</a:t>
          </a:r>
          <a:endParaRPr lang="en-US" sz="2000" b="1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10B06A-9C9F-4829-BDC5-B6ACCE0EDF87}" type="parTrans" cxnId="{55DFB4F9-5844-426F-B578-0E53064D06D9}">
      <dgm:prSet/>
      <dgm:spPr/>
      <dgm:t>
        <a:bodyPr/>
        <a:lstStyle/>
        <a:p>
          <a:endParaRPr lang="en-US" sz="24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91F469-4E78-47BD-B9AC-BF9E75D46686}" type="sibTrans" cxnId="{55DFB4F9-5844-426F-B578-0E53064D06D9}">
      <dgm:prSet/>
      <dgm:spPr/>
      <dgm:t>
        <a:bodyPr/>
        <a:lstStyle/>
        <a:p>
          <a:endParaRPr lang="en-US" sz="24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F1434E-BC4E-40C3-B6DF-E0C7BF91024F}">
      <dgm:prSet phldrT="[Text]" custT="1"/>
      <dgm:spPr/>
      <dgm:t>
        <a:bodyPr/>
        <a:lstStyle/>
        <a:p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Keseluruhan</a:t>
          </a:r>
          <a:r>
            <a: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endParaRPr lang="en-US" sz="2000" b="1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1A7EB2-9D2A-4BB5-86FC-7B2F0DEDDB82}" type="parTrans" cxnId="{A92B3197-C84C-471F-B413-A1655444712F}">
      <dgm:prSet/>
      <dgm:spPr/>
      <dgm:t>
        <a:bodyPr/>
        <a:lstStyle/>
        <a:p>
          <a:endParaRPr lang="en-US" sz="24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C1250D-65B1-469B-BA6F-49E0677946C6}" type="sibTrans" cxnId="{A92B3197-C84C-471F-B413-A1655444712F}">
      <dgm:prSet/>
      <dgm:spPr/>
      <dgm:t>
        <a:bodyPr/>
        <a:lstStyle/>
        <a:p>
          <a:endParaRPr lang="en-US" sz="240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E9060C-1323-47FA-A98C-03AC43CB7CE3}" type="pres">
      <dgm:prSet presAssocID="{D0403166-6109-483F-8928-48F375E36BB3}" presName="linear" presStyleCnt="0">
        <dgm:presLayoutVars>
          <dgm:dir/>
          <dgm:animLvl val="lvl"/>
          <dgm:resizeHandles val="exact"/>
        </dgm:presLayoutVars>
      </dgm:prSet>
      <dgm:spPr/>
    </dgm:pt>
    <dgm:pt modelId="{DB68B052-2B4C-4531-8D21-ABA6ADAE71A2}" type="pres">
      <dgm:prSet presAssocID="{6450DFFB-1270-4959-BF8F-F484961C0717}" presName="parentLin" presStyleCnt="0"/>
      <dgm:spPr/>
    </dgm:pt>
    <dgm:pt modelId="{6172BB00-0A49-43FA-B511-F05188BF903E}" type="pres">
      <dgm:prSet presAssocID="{6450DFFB-1270-4959-BF8F-F484961C0717}" presName="parentLeftMargin" presStyleLbl="node1" presStyleIdx="0" presStyleCnt="4"/>
      <dgm:spPr/>
    </dgm:pt>
    <dgm:pt modelId="{41D636A5-8FE3-4340-BFFD-9B76F528CC68}" type="pres">
      <dgm:prSet presAssocID="{6450DFFB-1270-4959-BF8F-F484961C0717}" presName="parentText" presStyleLbl="node1" presStyleIdx="0" presStyleCnt="4" custScaleX="129100">
        <dgm:presLayoutVars>
          <dgm:chMax val="0"/>
          <dgm:bulletEnabled val="1"/>
        </dgm:presLayoutVars>
      </dgm:prSet>
      <dgm:spPr/>
    </dgm:pt>
    <dgm:pt modelId="{7EB0FF20-58E1-41C2-88A8-7D434EBA2E9B}" type="pres">
      <dgm:prSet presAssocID="{6450DFFB-1270-4959-BF8F-F484961C0717}" presName="negativeSpace" presStyleCnt="0"/>
      <dgm:spPr/>
    </dgm:pt>
    <dgm:pt modelId="{6B686FCC-E47D-4D01-9B4F-28E020B9C5A9}" type="pres">
      <dgm:prSet presAssocID="{6450DFFB-1270-4959-BF8F-F484961C0717}" presName="childText" presStyleLbl="conFgAcc1" presStyleIdx="0" presStyleCnt="4" custLinFactNeighborY="19174">
        <dgm:presLayoutVars>
          <dgm:bulletEnabled val="1"/>
        </dgm:presLayoutVars>
      </dgm:prSet>
      <dgm:spPr/>
    </dgm:pt>
    <dgm:pt modelId="{D0E8B597-DFAF-41CC-AD1A-65DC189BE77F}" type="pres">
      <dgm:prSet presAssocID="{AFA9DF2C-DEE6-4802-9A85-114AF20FD950}" presName="spaceBetweenRectangles" presStyleCnt="0"/>
      <dgm:spPr/>
    </dgm:pt>
    <dgm:pt modelId="{1B29C599-313F-4179-B200-330550AC8B7D}" type="pres">
      <dgm:prSet presAssocID="{3EC401DA-9DF3-49C6-BDA1-7D590E8D8954}" presName="parentLin" presStyleCnt="0"/>
      <dgm:spPr/>
    </dgm:pt>
    <dgm:pt modelId="{E7406A09-5A03-49A1-ADF9-D34E6C9BF055}" type="pres">
      <dgm:prSet presAssocID="{3EC401DA-9DF3-49C6-BDA1-7D590E8D8954}" presName="parentLeftMargin" presStyleLbl="node1" presStyleIdx="0" presStyleCnt="4"/>
      <dgm:spPr/>
    </dgm:pt>
    <dgm:pt modelId="{BAA90383-77F8-4991-BF12-1F5736DB3EEE}" type="pres">
      <dgm:prSet presAssocID="{3EC401DA-9DF3-49C6-BDA1-7D590E8D8954}" presName="parentText" presStyleLbl="node1" presStyleIdx="1" presStyleCnt="4" custScaleX="129100">
        <dgm:presLayoutVars>
          <dgm:chMax val="0"/>
          <dgm:bulletEnabled val="1"/>
        </dgm:presLayoutVars>
      </dgm:prSet>
      <dgm:spPr/>
    </dgm:pt>
    <dgm:pt modelId="{75DF1770-2E03-4B2C-9700-A3A17AF9AEE7}" type="pres">
      <dgm:prSet presAssocID="{3EC401DA-9DF3-49C6-BDA1-7D590E8D8954}" presName="negativeSpace" presStyleCnt="0"/>
      <dgm:spPr/>
    </dgm:pt>
    <dgm:pt modelId="{907F8404-4DF2-4F3D-BBD5-95967C7E964D}" type="pres">
      <dgm:prSet presAssocID="{3EC401DA-9DF3-49C6-BDA1-7D590E8D8954}" presName="childText" presStyleLbl="conFgAcc1" presStyleIdx="1" presStyleCnt="4">
        <dgm:presLayoutVars>
          <dgm:bulletEnabled val="1"/>
        </dgm:presLayoutVars>
      </dgm:prSet>
      <dgm:spPr/>
    </dgm:pt>
    <dgm:pt modelId="{567EC1D6-0468-488B-9E0F-D1F3446DF3A8}" type="pres">
      <dgm:prSet presAssocID="{B42028B6-6F31-47E0-884D-309F65EA3DA3}" presName="spaceBetweenRectangles" presStyleCnt="0"/>
      <dgm:spPr/>
    </dgm:pt>
    <dgm:pt modelId="{4449E544-6C0B-4138-B757-E25B5B274522}" type="pres">
      <dgm:prSet presAssocID="{3CABC55A-1D83-4DE0-9D9F-8A6CCDDBD999}" presName="parentLin" presStyleCnt="0"/>
      <dgm:spPr/>
    </dgm:pt>
    <dgm:pt modelId="{91F8FA27-A9CA-426B-9A0C-BC1BB1F54D87}" type="pres">
      <dgm:prSet presAssocID="{3CABC55A-1D83-4DE0-9D9F-8A6CCDDBD999}" presName="parentLeftMargin" presStyleLbl="node1" presStyleIdx="1" presStyleCnt="4"/>
      <dgm:spPr/>
    </dgm:pt>
    <dgm:pt modelId="{F77838E5-FC2F-4DB0-BB3E-FAAF626E6AE1}" type="pres">
      <dgm:prSet presAssocID="{3CABC55A-1D83-4DE0-9D9F-8A6CCDDBD999}" presName="parentText" presStyleLbl="node1" presStyleIdx="2" presStyleCnt="4" custScaleX="129100">
        <dgm:presLayoutVars>
          <dgm:chMax val="0"/>
          <dgm:bulletEnabled val="1"/>
        </dgm:presLayoutVars>
      </dgm:prSet>
      <dgm:spPr/>
    </dgm:pt>
    <dgm:pt modelId="{CCC71D1F-070B-4D96-B435-F9A041021CEA}" type="pres">
      <dgm:prSet presAssocID="{3CABC55A-1D83-4DE0-9D9F-8A6CCDDBD999}" presName="negativeSpace" presStyleCnt="0"/>
      <dgm:spPr/>
    </dgm:pt>
    <dgm:pt modelId="{B3E0D520-5D47-407E-84E2-72808A496D48}" type="pres">
      <dgm:prSet presAssocID="{3CABC55A-1D83-4DE0-9D9F-8A6CCDDBD999}" presName="childText" presStyleLbl="conFgAcc1" presStyleIdx="2" presStyleCnt="4">
        <dgm:presLayoutVars>
          <dgm:bulletEnabled val="1"/>
        </dgm:presLayoutVars>
      </dgm:prSet>
      <dgm:spPr/>
    </dgm:pt>
    <dgm:pt modelId="{BEA331D5-959F-4EE1-9DB7-1BB0F98ADE55}" type="pres">
      <dgm:prSet presAssocID="{0F91F469-4E78-47BD-B9AC-BF9E75D46686}" presName="spaceBetweenRectangles" presStyleCnt="0"/>
      <dgm:spPr/>
    </dgm:pt>
    <dgm:pt modelId="{E3C8B611-5E53-4395-9867-6D5F7F57F3DD}" type="pres">
      <dgm:prSet presAssocID="{ECF1434E-BC4E-40C3-B6DF-E0C7BF91024F}" presName="parentLin" presStyleCnt="0"/>
      <dgm:spPr/>
    </dgm:pt>
    <dgm:pt modelId="{732C9621-8672-487C-9440-C426269F56CE}" type="pres">
      <dgm:prSet presAssocID="{ECF1434E-BC4E-40C3-B6DF-E0C7BF91024F}" presName="parentLeftMargin" presStyleLbl="node1" presStyleIdx="2" presStyleCnt="4"/>
      <dgm:spPr/>
    </dgm:pt>
    <dgm:pt modelId="{95C5F506-9A6E-4D28-A9A3-0A8DAE8949B3}" type="pres">
      <dgm:prSet presAssocID="{ECF1434E-BC4E-40C3-B6DF-E0C7BF91024F}" presName="parentText" presStyleLbl="node1" presStyleIdx="3" presStyleCnt="4" custScaleX="129101" custScaleY="97149">
        <dgm:presLayoutVars>
          <dgm:chMax val="0"/>
          <dgm:bulletEnabled val="1"/>
        </dgm:presLayoutVars>
      </dgm:prSet>
      <dgm:spPr/>
    </dgm:pt>
    <dgm:pt modelId="{F0A13B54-D2DB-4E0F-8B6D-43360C964F36}" type="pres">
      <dgm:prSet presAssocID="{ECF1434E-BC4E-40C3-B6DF-E0C7BF91024F}" presName="negativeSpace" presStyleCnt="0"/>
      <dgm:spPr/>
    </dgm:pt>
    <dgm:pt modelId="{13205923-AB15-41A1-90BD-51ED129855DF}" type="pres">
      <dgm:prSet presAssocID="{ECF1434E-BC4E-40C3-B6DF-E0C7BF91024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B3FE039-3D6B-43CF-B56F-1AB0A42672B8}" type="presOf" srcId="{6450DFFB-1270-4959-BF8F-F484961C0717}" destId="{6172BB00-0A49-43FA-B511-F05188BF903E}" srcOrd="0" destOrd="0" presId="urn:microsoft.com/office/officeart/2005/8/layout/list1"/>
    <dgm:cxn modelId="{899ECC60-6606-491E-A915-F81BBE2CC4A0}" srcId="{D0403166-6109-483F-8928-48F375E36BB3}" destId="{3EC401DA-9DF3-49C6-BDA1-7D590E8D8954}" srcOrd="1" destOrd="0" parTransId="{2811C221-BB1B-4D80-AB20-079519B46CA6}" sibTransId="{B42028B6-6F31-47E0-884D-309F65EA3DA3}"/>
    <dgm:cxn modelId="{392AD04D-9B78-4EFE-A7AE-F2F05C3A5333}" type="presOf" srcId="{3CABC55A-1D83-4DE0-9D9F-8A6CCDDBD999}" destId="{F77838E5-FC2F-4DB0-BB3E-FAAF626E6AE1}" srcOrd="1" destOrd="0" presId="urn:microsoft.com/office/officeart/2005/8/layout/list1"/>
    <dgm:cxn modelId="{D7D37C82-61B0-4DFE-B1C3-5FA4B7669EB3}" type="presOf" srcId="{6450DFFB-1270-4959-BF8F-F484961C0717}" destId="{41D636A5-8FE3-4340-BFFD-9B76F528CC68}" srcOrd="1" destOrd="0" presId="urn:microsoft.com/office/officeart/2005/8/layout/list1"/>
    <dgm:cxn modelId="{A92B3197-C84C-471F-B413-A1655444712F}" srcId="{D0403166-6109-483F-8928-48F375E36BB3}" destId="{ECF1434E-BC4E-40C3-B6DF-E0C7BF91024F}" srcOrd="3" destOrd="0" parTransId="{2B1A7EB2-9D2A-4BB5-86FC-7B2F0DEDDB82}" sibTransId="{6BC1250D-65B1-469B-BA6F-49E0677946C6}"/>
    <dgm:cxn modelId="{9BF780A8-EFFD-47FB-BD28-BF58ED5A71F7}" type="presOf" srcId="{ECF1434E-BC4E-40C3-B6DF-E0C7BF91024F}" destId="{95C5F506-9A6E-4D28-A9A3-0A8DAE8949B3}" srcOrd="1" destOrd="0" presId="urn:microsoft.com/office/officeart/2005/8/layout/list1"/>
    <dgm:cxn modelId="{4FD74ABA-0623-4306-A808-DA57353D562C}" type="presOf" srcId="{ECF1434E-BC4E-40C3-B6DF-E0C7BF91024F}" destId="{732C9621-8672-487C-9440-C426269F56CE}" srcOrd="0" destOrd="0" presId="urn:microsoft.com/office/officeart/2005/8/layout/list1"/>
    <dgm:cxn modelId="{913C1EBE-400F-4F59-9392-CA34DD85F9AD}" type="presOf" srcId="{3EC401DA-9DF3-49C6-BDA1-7D590E8D8954}" destId="{E7406A09-5A03-49A1-ADF9-D34E6C9BF055}" srcOrd="0" destOrd="0" presId="urn:microsoft.com/office/officeart/2005/8/layout/list1"/>
    <dgm:cxn modelId="{1B454FC3-BE28-4A70-876E-78273AA8A1D9}" type="presOf" srcId="{3CABC55A-1D83-4DE0-9D9F-8A6CCDDBD999}" destId="{91F8FA27-A9CA-426B-9A0C-BC1BB1F54D87}" srcOrd="0" destOrd="0" presId="urn:microsoft.com/office/officeart/2005/8/layout/list1"/>
    <dgm:cxn modelId="{10F66AD5-FAC7-48B6-90BB-C32BDD96B2CE}" type="presOf" srcId="{D0403166-6109-483F-8928-48F375E36BB3}" destId="{BEE9060C-1323-47FA-A98C-03AC43CB7CE3}" srcOrd="0" destOrd="0" presId="urn:microsoft.com/office/officeart/2005/8/layout/list1"/>
    <dgm:cxn modelId="{02711BDE-E0B6-4433-9FBF-328A3790B890}" type="presOf" srcId="{3EC401DA-9DF3-49C6-BDA1-7D590E8D8954}" destId="{BAA90383-77F8-4991-BF12-1F5736DB3EEE}" srcOrd="1" destOrd="0" presId="urn:microsoft.com/office/officeart/2005/8/layout/list1"/>
    <dgm:cxn modelId="{31C1C6F2-C0EE-4853-B2D2-AC27E898891C}" srcId="{D0403166-6109-483F-8928-48F375E36BB3}" destId="{6450DFFB-1270-4959-BF8F-F484961C0717}" srcOrd="0" destOrd="0" parTransId="{1DEF9D7B-F1B9-44D7-BDB1-AF7EBFC23312}" sibTransId="{AFA9DF2C-DEE6-4802-9A85-114AF20FD950}"/>
    <dgm:cxn modelId="{55DFB4F9-5844-426F-B578-0E53064D06D9}" srcId="{D0403166-6109-483F-8928-48F375E36BB3}" destId="{3CABC55A-1D83-4DE0-9D9F-8A6CCDDBD999}" srcOrd="2" destOrd="0" parTransId="{5210B06A-9C9F-4829-BDC5-B6ACCE0EDF87}" sibTransId="{0F91F469-4E78-47BD-B9AC-BF9E75D46686}"/>
    <dgm:cxn modelId="{F6A09113-8679-44BA-9CA2-B8D30E1C6138}" type="presParOf" srcId="{BEE9060C-1323-47FA-A98C-03AC43CB7CE3}" destId="{DB68B052-2B4C-4531-8D21-ABA6ADAE71A2}" srcOrd="0" destOrd="0" presId="urn:microsoft.com/office/officeart/2005/8/layout/list1"/>
    <dgm:cxn modelId="{C0E9437F-5061-4933-A4DA-7CFC8E5F8EB1}" type="presParOf" srcId="{DB68B052-2B4C-4531-8D21-ABA6ADAE71A2}" destId="{6172BB00-0A49-43FA-B511-F05188BF903E}" srcOrd="0" destOrd="0" presId="urn:microsoft.com/office/officeart/2005/8/layout/list1"/>
    <dgm:cxn modelId="{B4E0D4BD-ED51-41D2-B9D7-9E0D20BBB058}" type="presParOf" srcId="{DB68B052-2B4C-4531-8D21-ABA6ADAE71A2}" destId="{41D636A5-8FE3-4340-BFFD-9B76F528CC68}" srcOrd="1" destOrd="0" presId="urn:microsoft.com/office/officeart/2005/8/layout/list1"/>
    <dgm:cxn modelId="{91CCF619-8DEA-4CA7-B65A-1A864ECE497D}" type="presParOf" srcId="{BEE9060C-1323-47FA-A98C-03AC43CB7CE3}" destId="{7EB0FF20-58E1-41C2-88A8-7D434EBA2E9B}" srcOrd="1" destOrd="0" presId="urn:microsoft.com/office/officeart/2005/8/layout/list1"/>
    <dgm:cxn modelId="{788E1983-5F25-48D2-9946-979A6ADD82C9}" type="presParOf" srcId="{BEE9060C-1323-47FA-A98C-03AC43CB7CE3}" destId="{6B686FCC-E47D-4D01-9B4F-28E020B9C5A9}" srcOrd="2" destOrd="0" presId="urn:microsoft.com/office/officeart/2005/8/layout/list1"/>
    <dgm:cxn modelId="{D19EC276-C0D9-49E7-8BFA-0BC81DCB0CD8}" type="presParOf" srcId="{BEE9060C-1323-47FA-A98C-03AC43CB7CE3}" destId="{D0E8B597-DFAF-41CC-AD1A-65DC189BE77F}" srcOrd="3" destOrd="0" presId="urn:microsoft.com/office/officeart/2005/8/layout/list1"/>
    <dgm:cxn modelId="{EE5E2EC4-40C7-4470-A785-C65CE0F2A9EB}" type="presParOf" srcId="{BEE9060C-1323-47FA-A98C-03AC43CB7CE3}" destId="{1B29C599-313F-4179-B200-330550AC8B7D}" srcOrd="4" destOrd="0" presId="urn:microsoft.com/office/officeart/2005/8/layout/list1"/>
    <dgm:cxn modelId="{4CBF0B0C-FBAA-455F-87DF-749C45A3E7BA}" type="presParOf" srcId="{1B29C599-313F-4179-B200-330550AC8B7D}" destId="{E7406A09-5A03-49A1-ADF9-D34E6C9BF055}" srcOrd="0" destOrd="0" presId="urn:microsoft.com/office/officeart/2005/8/layout/list1"/>
    <dgm:cxn modelId="{801D252F-ED4A-4D61-8B04-BF7B1535F406}" type="presParOf" srcId="{1B29C599-313F-4179-B200-330550AC8B7D}" destId="{BAA90383-77F8-4991-BF12-1F5736DB3EEE}" srcOrd="1" destOrd="0" presId="urn:microsoft.com/office/officeart/2005/8/layout/list1"/>
    <dgm:cxn modelId="{73A44328-4916-43E5-B661-FF98B8270691}" type="presParOf" srcId="{BEE9060C-1323-47FA-A98C-03AC43CB7CE3}" destId="{75DF1770-2E03-4B2C-9700-A3A17AF9AEE7}" srcOrd="5" destOrd="0" presId="urn:microsoft.com/office/officeart/2005/8/layout/list1"/>
    <dgm:cxn modelId="{19DE5F32-E84A-4BD3-AC4A-804386B9693F}" type="presParOf" srcId="{BEE9060C-1323-47FA-A98C-03AC43CB7CE3}" destId="{907F8404-4DF2-4F3D-BBD5-95967C7E964D}" srcOrd="6" destOrd="0" presId="urn:microsoft.com/office/officeart/2005/8/layout/list1"/>
    <dgm:cxn modelId="{28164CB7-9A72-4A83-9C10-01E36321EC1C}" type="presParOf" srcId="{BEE9060C-1323-47FA-A98C-03AC43CB7CE3}" destId="{567EC1D6-0468-488B-9E0F-D1F3446DF3A8}" srcOrd="7" destOrd="0" presId="urn:microsoft.com/office/officeart/2005/8/layout/list1"/>
    <dgm:cxn modelId="{05A2B739-4A19-4AA1-950B-CC06006F6FEF}" type="presParOf" srcId="{BEE9060C-1323-47FA-A98C-03AC43CB7CE3}" destId="{4449E544-6C0B-4138-B757-E25B5B274522}" srcOrd="8" destOrd="0" presId="urn:microsoft.com/office/officeart/2005/8/layout/list1"/>
    <dgm:cxn modelId="{B473EE8B-4D75-4F3C-B3AA-F7A2CC2AE3E7}" type="presParOf" srcId="{4449E544-6C0B-4138-B757-E25B5B274522}" destId="{91F8FA27-A9CA-426B-9A0C-BC1BB1F54D87}" srcOrd="0" destOrd="0" presId="urn:microsoft.com/office/officeart/2005/8/layout/list1"/>
    <dgm:cxn modelId="{DA993C39-4306-4BE0-BE8B-B130C24562AD}" type="presParOf" srcId="{4449E544-6C0B-4138-B757-E25B5B274522}" destId="{F77838E5-FC2F-4DB0-BB3E-FAAF626E6AE1}" srcOrd="1" destOrd="0" presId="urn:microsoft.com/office/officeart/2005/8/layout/list1"/>
    <dgm:cxn modelId="{BF3C0AA1-1B49-4884-A4A7-779FF8A874B4}" type="presParOf" srcId="{BEE9060C-1323-47FA-A98C-03AC43CB7CE3}" destId="{CCC71D1F-070B-4D96-B435-F9A041021CEA}" srcOrd="9" destOrd="0" presId="urn:microsoft.com/office/officeart/2005/8/layout/list1"/>
    <dgm:cxn modelId="{B5B50379-6030-4D4D-B325-32ADF086D25E}" type="presParOf" srcId="{BEE9060C-1323-47FA-A98C-03AC43CB7CE3}" destId="{B3E0D520-5D47-407E-84E2-72808A496D48}" srcOrd="10" destOrd="0" presId="urn:microsoft.com/office/officeart/2005/8/layout/list1"/>
    <dgm:cxn modelId="{57C272D7-E255-4971-90D4-50A9CE718190}" type="presParOf" srcId="{BEE9060C-1323-47FA-A98C-03AC43CB7CE3}" destId="{BEA331D5-959F-4EE1-9DB7-1BB0F98ADE55}" srcOrd="11" destOrd="0" presId="urn:microsoft.com/office/officeart/2005/8/layout/list1"/>
    <dgm:cxn modelId="{1C5F9FA8-803A-44E4-8AB5-1505F662C4C6}" type="presParOf" srcId="{BEE9060C-1323-47FA-A98C-03AC43CB7CE3}" destId="{E3C8B611-5E53-4395-9867-6D5F7F57F3DD}" srcOrd="12" destOrd="0" presId="urn:microsoft.com/office/officeart/2005/8/layout/list1"/>
    <dgm:cxn modelId="{A6AF1123-750D-4907-9868-F833928941B5}" type="presParOf" srcId="{E3C8B611-5E53-4395-9867-6D5F7F57F3DD}" destId="{732C9621-8672-487C-9440-C426269F56CE}" srcOrd="0" destOrd="0" presId="urn:microsoft.com/office/officeart/2005/8/layout/list1"/>
    <dgm:cxn modelId="{348EB70D-3C07-4490-ABBF-474708B5F964}" type="presParOf" srcId="{E3C8B611-5E53-4395-9867-6D5F7F57F3DD}" destId="{95C5F506-9A6E-4D28-A9A3-0A8DAE8949B3}" srcOrd="1" destOrd="0" presId="urn:microsoft.com/office/officeart/2005/8/layout/list1"/>
    <dgm:cxn modelId="{8AF9989F-7796-4C87-9E04-CAEDB59F92CE}" type="presParOf" srcId="{BEE9060C-1323-47FA-A98C-03AC43CB7CE3}" destId="{F0A13B54-D2DB-4E0F-8B6D-43360C964F36}" srcOrd="13" destOrd="0" presId="urn:microsoft.com/office/officeart/2005/8/layout/list1"/>
    <dgm:cxn modelId="{15000E1F-56EB-4A44-B3FA-28554244D93F}" type="presParOf" srcId="{BEE9060C-1323-47FA-A98C-03AC43CB7CE3}" destId="{13205923-AB15-41A1-90BD-51ED129855D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B0EBE2-0F79-43C3-9BF1-9FCF98BE41E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A54C4F2-9D54-4E53-A93B-07835251A69B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09AE9E-C903-41A0-A41E-BA918AED32AB}" type="parTrans" cxnId="{30526D99-BC8B-4C99-8411-0C0BDAAC8DF1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0416F9-7D1A-4F2D-8642-73691414D83A}" type="sibTrans" cxnId="{30526D99-BC8B-4C99-8411-0C0BDAAC8DF1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1500DC-B7AC-4174-8F27-CCCAF20723A5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DFFE83-89AE-41EB-A019-F36BBB8EA4A0}" type="parTrans" cxnId="{02317141-8754-4503-A258-AD9FB4F2160A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8E3995-02AB-44B2-B792-FE2C6E80B7CA}" type="sibTrans" cxnId="{02317141-8754-4503-A258-AD9FB4F2160A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E591AB9-ACC0-4935-A3C4-F7C14D92ABAA}">
      <dgm:prSet phldrT="[Text]" custT="1"/>
      <dgm:spPr/>
      <dgm:t>
        <a:bodyPr/>
        <a:lstStyle/>
        <a:p>
          <a:r>
            <a:rPr 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 melekat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1A932D-C080-458C-ADD9-DD8FD0ABDCD0}" type="parTrans" cxnId="{A1D9443D-51DC-43A8-A293-AA05683095A2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0BB368-5D34-4CD0-A72C-8C268A0638B9}" type="sibTrans" cxnId="{A1D9443D-51DC-43A8-A293-AA05683095A2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EDE932-0047-49EC-B673-FCA21CDD8AD2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 hibrida dengan aset keuangan sebagai kontrak utama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8BFB17-3A31-466C-A0CE-5E131174AE59}" type="parTrans" cxnId="{12264B3C-17B5-4425-B1B1-B4DABB2E97CB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D8B785-007E-4FE0-9549-A4CA702000A4}" type="sibTrans" cxnId="{12264B3C-17B5-4425-B1B1-B4DABB2E97CB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EA1F34-43B2-4720-AA53-BFD2A91116CF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 lainnya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0F81B7-839B-4EB9-968B-4781162E570B}" type="parTrans" cxnId="{3C45C888-52E8-4515-AB87-A684412975C6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06C857-F07B-4546-B85F-26738204BDB0}" type="sibTrans" cxnId="{3C45C888-52E8-4515-AB87-A684412975C6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9C04D0-7FED-46C3-81A0-110B92A08B6D}">
      <dgm:prSet phldrT="[Text]" custT="1"/>
      <dgm:spPr/>
      <dgm:t>
        <a:bodyPr/>
        <a:lstStyle/>
        <a:p>
          <a:pPr>
            <a:buClr>
              <a:schemeClr val="tx1"/>
            </a:buClr>
            <a:buFont typeface="Wingdings" panose="05000000000000000000" pitchFamily="2" charset="2"/>
            <a:buChar char="§"/>
          </a:pP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pada Nilai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- 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(Financial asset at Fair Value through Profit and Loss-FVTPL)</a:t>
          </a:r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06FF38-EA85-4EA1-8BE6-35C2D94A0F89}" type="parTrans" cxnId="{CEA07203-97E3-460D-ABC3-8DCE9C824D7E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EE65CD-B349-43FE-9A81-4E61459EDE2A}" type="sibTrans" cxnId="{CEA07203-97E3-460D-ABC3-8DCE9C824D7E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714DDA-446E-46E5-A8ED-531D5AB6F44B}">
      <dgm:prSet custT="1"/>
      <dgm:spPr/>
      <dgm:t>
        <a:bodyPr/>
        <a:lstStyle/>
        <a:p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pada Nilai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Komprehensif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Lain  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(Financial asset at Fair Value through Other </a:t>
          </a:r>
          <a:r>
            <a:rPr lang="en-US" sz="1800" i="1" dirty="0" err="1">
              <a:latin typeface="Calibri" panose="020F0502020204030204" pitchFamily="34" charset="0"/>
              <a:cs typeface="Calibri" panose="020F0502020204030204" pitchFamily="34" charset="0"/>
            </a:rPr>
            <a:t>Comphrehensive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 Income -FVOCI)</a:t>
          </a:r>
          <a:endParaRPr lang="id-ID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DBFAA5-8A2A-42DF-8280-16ACA636112A}" type="parTrans" cxnId="{4D4C1555-7155-4F21-AEDD-8157D7A12131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44192C-6E71-47E4-A163-292D0CA536F4}" type="sibTrans" cxnId="{4D4C1555-7155-4F21-AEDD-8157D7A12131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3061B96-653C-4B60-87A6-23621915BF90}">
      <dgm:prSet custT="1"/>
      <dgm:spPr/>
      <dgm:t>
        <a:bodyPr/>
        <a:lstStyle/>
        <a:p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- 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(Financial asset at </a:t>
          </a:r>
          <a:r>
            <a:rPr lang="en-US" sz="1800" i="1" dirty="0" err="1">
              <a:latin typeface="Calibri" panose="020F0502020204030204" pitchFamily="34" charset="0"/>
              <a:cs typeface="Calibri" panose="020F0502020204030204" pitchFamily="34" charset="0"/>
            </a:rPr>
            <a:t>Amortised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 Cost - </a:t>
          </a:r>
          <a:r>
            <a:rPr lang="en-US" sz="1800" i="1" dirty="0" err="1">
              <a:latin typeface="Calibri" panose="020F0502020204030204" pitchFamily="34" charset="0"/>
              <a:cs typeface="Calibri" panose="020F0502020204030204" pitchFamily="34" charset="0"/>
            </a:rPr>
            <a:t>AmC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id-ID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08377E-8E0C-4BA9-9361-332616EAE059}" type="parTrans" cxnId="{6BBBADA5-4158-4669-8B1A-27DCDA448FCD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821487-34BB-4C9D-A816-E40318857FB5}" type="sibTrans" cxnId="{6BBBADA5-4158-4669-8B1A-27DCDA448FCD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2834954-3D2A-46B1-9428-58DBAF737D09}">
      <dgm:prSet phldrT="[Text]" custT="1"/>
      <dgm:spPr/>
      <dgm:t>
        <a:bodyPr/>
        <a:lstStyle/>
        <a:p>
          <a:pPr>
            <a:buClr>
              <a:schemeClr val="tx1"/>
            </a:buClr>
            <a:buFont typeface="Wingdings" panose="05000000000000000000" pitchFamily="2" charset="2"/>
            <a:buChar char="§"/>
          </a:pP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pada Nilai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- 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(Financial liabilities at Fair Value through Profit and Loss-FVTPL)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70E3CF-FD60-4515-BCF4-0B519E2B6F6D}" type="parTrans" cxnId="{EA033569-A352-4022-B7F5-D639C6CFEE93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65E4E2C-F215-41A7-A2C3-42D8123EE829}" type="sibTrans" cxnId="{EA033569-A352-4022-B7F5-D639C6CFEE93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05C628-B173-4827-9A2E-F328F8E6DF51}">
      <dgm:prSet custT="1"/>
      <dgm:spPr/>
      <dgm:t>
        <a:bodyPr/>
        <a:lstStyle/>
        <a:p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- 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(Financial liabilities at </a:t>
          </a:r>
          <a:r>
            <a:rPr lang="en-US" sz="1800" i="1" dirty="0" err="1">
              <a:latin typeface="Calibri" panose="020F0502020204030204" pitchFamily="34" charset="0"/>
              <a:cs typeface="Calibri" panose="020F0502020204030204" pitchFamily="34" charset="0"/>
            </a:rPr>
            <a:t>Amortised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 Cost - </a:t>
          </a:r>
          <a:r>
            <a:rPr lang="en-US" sz="1800" i="1" dirty="0" err="1">
              <a:latin typeface="Calibri" panose="020F0502020204030204" pitchFamily="34" charset="0"/>
              <a:cs typeface="Calibri" panose="020F0502020204030204" pitchFamily="34" charset="0"/>
            </a:rPr>
            <a:t>AmC</a:t>
          </a:r>
          <a:r>
            <a:rPr lang="en-US" sz="1800" i="1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id-ID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FDA316-C0D0-4AB1-B950-9D85E5FBF551}" type="parTrans" cxnId="{B0B6D542-597C-47B1-9072-5FE51DEFF4BC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5BDEAF-5359-45F2-9800-FB8A516CE734}" type="sibTrans" cxnId="{B0B6D542-597C-47B1-9072-5FE51DEFF4BC}">
      <dgm:prSet/>
      <dgm:spPr/>
      <dgm:t>
        <a:bodyPr/>
        <a:lstStyle/>
        <a:p>
          <a:endParaRPr lang="en-ID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9E6CEC-B093-4579-85B6-0249EC78EB1A}" type="pres">
      <dgm:prSet presAssocID="{65B0EBE2-0F79-43C3-9BF1-9FCF98BE41E7}" presName="linear" presStyleCnt="0">
        <dgm:presLayoutVars>
          <dgm:dir/>
          <dgm:animLvl val="lvl"/>
          <dgm:resizeHandles val="exact"/>
        </dgm:presLayoutVars>
      </dgm:prSet>
      <dgm:spPr/>
    </dgm:pt>
    <dgm:pt modelId="{BF14A12A-6129-41C1-AFF0-BE1742273FDA}" type="pres">
      <dgm:prSet presAssocID="{8A54C4F2-9D54-4E53-A93B-07835251A69B}" presName="parentLin" presStyleCnt="0"/>
      <dgm:spPr/>
    </dgm:pt>
    <dgm:pt modelId="{C02CBBCF-4E04-43FD-A952-DEDEEFA56291}" type="pres">
      <dgm:prSet presAssocID="{8A54C4F2-9D54-4E53-A93B-07835251A69B}" presName="parentLeftMargin" presStyleLbl="node1" presStyleIdx="0" presStyleCnt="3"/>
      <dgm:spPr/>
    </dgm:pt>
    <dgm:pt modelId="{3715CF32-94E4-44A6-B59D-2193F9797FD5}" type="pres">
      <dgm:prSet presAssocID="{8A54C4F2-9D54-4E53-A93B-07835251A69B}" presName="parentText" presStyleLbl="node1" presStyleIdx="0" presStyleCnt="3" custScaleX="101045" custScaleY="84305">
        <dgm:presLayoutVars>
          <dgm:chMax val="0"/>
          <dgm:bulletEnabled val="1"/>
        </dgm:presLayoutVars>
      </dgm:prSet>
      <dgm:spPr/>
    </dgm:pt>
    <dgm:pt modelId="{A857C358-F86C-4EA7-A05A-AC4CE3A5CE50}" type="pres">
      <dgm:prSet presAssocID="{8A54C4F2-9D54-4E53-A93B-07835251A69B}" presName="negativeSpace" presStyleCnt="0"/>
      <dgm:spPr/>
    </dgm:pt>
    <dgm:pt modelId="{A19F96C1-BB01-41C7-8B39-B68235E01553}" type="pres">
      <dgm:prSet presAssocID="{8A54C4F2-9D54-4E53-A93B-07835251A69B}" presName="childText" presStyleLbl="conFgAcc1" presStyleIdx="0" presStyleCnt="3">
        <dgm:presLayoutVars>
          <dgm:bulletEnabled val="1"/>
        </dgm:presLayoutVars>
      </dgm:prSet>
      <dgm:spPr/>
    </dgm:pt>
    <dgm:pt modelId="{2CA73AFB-7115-465E-BD3A-EF4E30D699D9}" type="pres">
      <dgm:prSet presAssocID="{D20416F9-7D1A-4F2D-8642-73691414D83A}" presName="spaceBetweenRectangles" presStyleCnt="0"/>
      <dgm:spPr/>
    </dgm:pt>
    <dgm:pt modelId="{BC4A067C-10A2-4BE3-9B17-F64D5A91A1B0}" type="pres">
      <dgm:prSet presAssocID="{621500DC-B7AC-4174-8F27-CCCAF20723A5}" presName="parentLin" presStyleCnt="0"/>
      <dgm:spPr/>
    </dgm:pt>
    <dgm:pt modelId="{D8416CF4-81EE-4BB4-A1E0-EE127ECFAD3B}" type="pres">
      <dgm:prSet presAssocID="{621500DC-B7AC-4174-8F27-CCCAF20723A5}" presName="parentLeftMargin" presStyleLbl="node1" presStyleIdx="0" presStyleCnt="3"/>
      <dgm:spPr/>
    </dgm:pt>
    <dgm:pt modelId="{F85E782F-F40D-4E25-8D8F-6B867D3FC5F3}" type="pres">
      <dgm:prSet presAssocID="{621500DC-B7AC-4174-8F27-CCCAF20723A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F4BD2DF-3197-4BD9-8B1B-9AABCC33B6FA}" type="pres">
      <dgm:prSet presAssocID="{621500DC-B7AC-4174-8F27-CCCAF20723A5}" presName="negativeSpace" presStyleCnt="0"/>
      <dgm:spPr/>
    </dgm:pt>
    <dgm:pt modelId="{76226939-2229-4796-A864-B5D91F93CD6E}" type="pres">
      <dgm:prSet presAssocID="{621500DC-B7AC-4174-8F27-CCCAF20723A5}" presName="childText" presStyleLbl="conFgAcc1" presStyleIdx="1" presStyleCnt="3">
        <dgm:presLayoutVars>
          <dgm:bulletEnabled val="1"/>
        </dgm:presLayoutVars>
      </dgm:prSet>
      <dgm:spPr/>
    </dgm:pt>
    <dgm:pt modelId="{8AE19A27-6B3E-4294-99E5-79ADFECC7059}" type="pres">
      <dgm:prSet presAssocID="{648E3995-02AB-44B2-B792-FE2C6E80B7CA}" presName="spaceBetweenRectangles" presStyleCnt="0"/>
      <dgm:spPr/>
    </dgm:pt>
    <dgm:pt modelId="{A0D08382-4F3E-4901-8B0E-5AB9D2BA86E5}" type="pres">
      <dgm:prSet presAssocID="{6E591AB9-ACC0-4935-A3C4-F7C14D92ABAA}" presName="parentLin" presStyleCnt="0"/>
      <dgm:spPr/>
    </dgm:pt>
    <dgm:pt modelId="{EE35EE2B-C190-433A-83E9-395456877783}" type="pres">
      <dgm:prSet presAssocID="{6E591AB9-ACC0-4935-A3C4-F7C14D92ABAA}" presName="parentLeftMargin" presStyleLbl="node1" presStyleIdx="1" presStyleCnt="3"/>
      <dgm:spPr/>
    </dgm:pt>
    <dgm:pt modelId="{7E42618D-F7B3-4AD3-B834-D55231D858B6}" type="pres">
      <dgm:prSet presAssocID="{6E591AB9-ACC0-4935-A3C4-F7C14D92ABA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1AC3580-9992-44BF-B312-0A080B8F293D}" type="pres">
      <dgm:prSet presAssocID="{6E591AB9-ACC0-4935-A3C4-F7C14D92ABAA}" presName="negativeSpace" presStyleCnt="0"/>
      <dgm:spPr/>
    </dgm:pt>
    <dgm:pt modelId="{02A6016D-16F1-412D-8712-0F2D00777272}" type="pres">
      <dgm:prSet presAssocID="{6E591AB9-ACC0-4935-A3C4-F7C14D92ABA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EA07203-97E3-460D-ABC3-8DCE9C824D7E}" srcId="{8A54C4F2-9D54-4E53-A93B-07835251A69B}" destId="{E09C04D0-7FED-46C3-81A0-110B92A08B6D}" srcOrd="0" destOrd="0" parTransId="{2706FF38-EA85-4EA1-8BE6-35C2D94A0F89}" sibTransId="{DFEE65CD-B349-43FE-9A81-4E61459EDE2A}"/>
    <dgm:cxn modelId="{106C650B-DC04-4FA6-8078-062A95BBB046}" type="presOf" srcId="{2EEDE932-0047-49EC-B673-FCA21CDD8AD2}" destId="{02A6016D-16F1-412D-8712-0F2D00777272}" srcOrd="0" destOrd="0" presId="urn:microsoft.com/office/officeart/2005/8/layout/list1"/>
    <dgm:cxn modelId="{7897240D-4335-4A36-B9C3-3D62077D1AD1}" type="presOf" srcId="{A2834954-3D2A-46B1-9428-58DBAF737D09}" destId="{76226939-2229-4796-A864-B5D91F93CD6E}" srcOrd="0" destOrd="0" presId="urn:microsoft.com/office/officeart/2005/8/layout/list1"/>
    <dgm:cxn modelId="{BDFC7E2E-25EE-4D9B-95B4-5C95B8850347}" type="presOf" srcId="{621500DC-B7AC-4174-8F27-CCCAF20723A5}" destId="{F85E782F-F40D-4E25-8D8F-6B867D3FC5F3}" srcOrd="1" destOrd="0" presId="urn:microsoft.com/office/officeart/2005/8/layout/list1"/>
    <dgm:cxn modelId="{62B9163C-A120-46DA-A551-2C458B2E2045}" type="presOf" srcId="{65B0EBE2-0F79-43C3-9BF1-9FCF98BE41E7}" destId="{F79E6CEC-B093-4579-85B6-0249EC78EB1A}" srcOrd="0" destOrd="0" presId="urn:microsoft.com/office/officeart/2005/8/layout/list1"/>
    <dgm:cxn modelId="{12264B3C-17B5-4425-B1B1-B4DABB2E97CB}" srcId="{6E591AB9-ACC0-4935-A3C4-F7C14D92ABAA}" destId="{2EEDE932-0047-49EC-B673-FCA21CDD8AD2}" srcOrd="0" destOrd="0" parTransId="{A08BFB17-3A31-466C-A0CE-5E131174AE59}" sibTransId="{3DD8B785-007E-4FE0-9549-A4CA702000A4}"/>
    <dgm:cxn modelId="{A1D9443D-51DC-43A8-A293-AA05683095A2}" srcId="{65B0EBE2-0F79-43C3-9BF1-9FCF98BE41E7}" destId="{6E591AB9-ACC0-4935-A3C4-F7C14D92ABAA}" srcOrd="2" destOrd="0" parTransId="{3B1A932D-C080-458C-ADD9-DD8FD0ABDCD0}" sibTransId="{FE0BB368-5D34-4CD0-A72C-8C268A0638B9}"/>
    <dgm:cxn modelId="{AC0A3B5C-61F0-4A98-863D-6C0F1FB1F426}" type="presOf" srcId="{6E591AB9-ACC0-4935-A3C4-F7C14D92ABAA}" destId="{7E42618D-F7B3-4AD3-B834-D55231D858B6}" srcOrd="1" destOrd="0" presId="urn:microsoft.com/office/officeart/2005/8/layout/list1"/>
    <dgm:cxn modelId="{16EFDD5F-07E3-41DA-95D5-B17C7D6FDD19}" type="presOf" srcId="{B4714DDA-446E-46E5-A8ED-531D5AB6F44B}" destId="{A19F96C1-BB01-41C7-8B39-B68235E01553}" srcOrd="0" destOrd="1" presId="urn:microsoft.com/office/officeart/2005/8/layout/list1"/>
    <dgm:cxn modelId="{02317141-8754-4503-A258-AD9FB4F2160A}" srcId="{65B0EBE2-0F79-43C3-9BF1-9FCF98BE41E7}" destId="{621500DC-B7AC-4174-8F27-CCCAF20723A5}" srcOrd="1" destOrd="0" parTransId="{7DDFFE83-89AE-41EB-A019-F36BBB8EA4A0}" sibTransId="{648E3995-02AB-44B2-B792-FE2C6E80B7CA}"/>
    <dgm:cxn modelId="{B0B6D542-597C-47B1-9072-5FE51DEFF4BC}" srcId="{621500DC-B7AC-4174-8F27-CCCAF20723A5}" destId="{1D05C628-B173-4827-9A2E-F328F8E6DF51}" srcOrd="1" destOrd="0" parTransId="{F3FDA316-C0D0-4AB1-B950-9D85E5FBF551}" sibTransId="{435BDEAF-5359-45F2-9800-FB8A516CE734}"/>
    <dgm:cxn modelId="{EA033569-A352-4022-B7F5-D639C6CFEE93}" srcId="{621500DC-B7AC-4174-8F27-CCCAF20723A5}" destId="{A2834954-3D2A-46B1-9428-58DBAF737D09}" srcOrd="0" destOrd="0" parTransId="{E370E3CF-FD60-4515-BCF4-0B519E2B6F6D}" sibTransId="{E65E4E2C-F215-41A7-A2C3-42D8123EE829}"/>
    <dgm:cxn modelId="{84D3484F-066B-4059-B4B0-E974AE05B330}" type="presOf" srcId="{03061B96-653C-4B60-87A6-23621915BF90}" destId="{A19F96C1-BB01-41C7-8B39-B68235E01553}" srcOrd="0" destOrd="2" presId="urn:microsoft.com/office/officeart/2005/8/layout/list1"/>
    <dgm:cxn modelId="{4D4C1555-7155-4F21-AEDD-8157D7A12131}" srcId="{8A54C4F2-9D54-4E53-A93B-07835251A69B}" destId="{B4714DDA-446E-46E5-A8ED-531D5AB6F44B}" srcOrd="1" destOrd="0" parTransId="{CEDBFAA5-8A2A-42DF-8280-16ACA636112A}" sibTransId="{8844192C-6E71-47E4-A163-292D0CA536F4}"/>
    <dgm:cxn modelId="{3C45C888-52E8-4515-AB87-A684412975C6}" srcId="{6E591AB9-ACC0-4935-A3C4-F7C14D92ABAA}" destId="{56EA1F34-43B2-4720-AA53-BFD2A91116CF}" srcOrd="1" destOrd="0" parTransId="{A40F81B7-839B-4EB9-968B-4781162E570B}" sibTransId="{EF06C857-F07B-4546-B85F-26738204BDB0}"/>
    <dgm:cxn modelId="{30526D99-BC8B-4C99-8411-0C0BDAAC8DF1}" srcId="{65B0EBE2-0F79-43C3-9BF1-9FCF98BE41E7}" destId="{8A54C4F2-9D54-4E53-A93B-07835251A69B}" srcOrd="0" destOrd="0" parTransId="{0209AE9E-C903-41A0-A41E-BA918AED32AB}" sibTransId="{D20416F9-7D1A-4F2D-8642-73691414D83A}"/>
    <dgm:cxn modelId="{6BBBADA5-4158-4669-8B1A-27DCDA448FCD}" srcId="{8A54C4F2-9D54-4E53-A93B-07835251A69B}" destId="{03061B96-653C-4B60-87A6-23621915BF90}" srcOrd="2" destOrd="0" parTransId="{D608377E-8E0C-4BA9-9361-332616EAE059}" sibTransId="{1B821487-34BB-4C9D-A816-E40318857FB5}"/>
    <dgm:cxn modelId="{F8CBBCA6-751A-4D24-BC4D-A716C5BB0F75}" type="presOf" srcId="{621500DC-B7AC-4174-8F27-CCCAF20723A5}" destId="{D8416CF4-81EE-4BB4-A1E0-EE127ECFAD3B}" srcOrd="0" destOrd="0" presId="urn:microsoft.com/office/officeart/2005/8/layout/list1"/>
    <dgm:cxn modelId="{95F03EC3-2C11-4992-987C-D4622A5363E7}" type="presOf" srcId="{1D05C628-B173-4827-9A2E-F328F8E6DF51}" destId="{76226939-2229-4796-A864-B5D91F93CD6E}" srcOrd="0" destOrd="1" presId="urn:microsoft.com/office/officeart/2005/8/layout/list1"/>
    <dgm:cxn modelId="{7C2948D1-368C-49B0-9203-8323298A88C1}" type="presOf" srcId="{56EA1F34-43B2-4720-AA53-BFD2A91116CF}" destId="{02A6016D-16F1-412D-8712-0F2D00777272}" srcOrd="0" destOrd="1" presId="urn:microsoft.com/office/officeart/2005/8/layout/list1"/>
    <dgm:cxn modelId="{5E378CD5-357F-4DDB-A8D1-D5858D5678EC}" type="presOf" srcId="{8A54C4F2-9D54-4E53-A93B-07835251A69B}" destId="{3715CF32-94E4-44A6-B59D-2193F9797FD5}" srcOrd="1" destOrd="0" presId="urn:microsoft.com/office/officeart/2005/8/layout/list1"/>
    <dgm:cxn modelId="{D269C9E7-A9F9-4146-900D-14617A48BBE5}" type="presOf" srcId="{6E591AB9-ACC0-4935-A3C4-F7C14D92ABAA}" destId="{EE35EE2B-C190-433A-83E9-395456877783}" srcOrd="0" destOrd="0" presId="urn:microsoft.com/office/officeart/2005/8/layout/list1"/>
    <dgm:cxn modelId="{0D8CE7EE-EEC4-453C-80C2-44D4DE1B4F31}" type="presOf" srcId="{8A54C4F2-9D54-4E53-A93B-07835251A69B}" destId="{C02CBBCF-4E04-43FD-A952-DEDEEFA56291}" srcOrd="0" destOrd="0" presId="urn:microsoft.com/office/officeart/2005/8/layout/list1"/>
    <dgm:cxn modelId="{87BD15F0-FE1C-4B11-AB6D-D3C526ECF085}" type="presOf" srcId="{E09C04D0-7FED-46C3-81A0-110B92A08B6D}" destId="{A19F96C1-BB01-41C7-8B39-B68235E01553}" srcOrd="0" destOrd="0" presId="urn:microsoft.com/office/officeart/2005/8/layout/list1"/>
    <dgm:cxn modelId="{9D97A385-0CF6-409D-AC38-35E1ACD7230F}" type="presParOf" srcId="{F79E6CEC-B093-4579-85B6-0249EC78EB1A}" destId="{BF14A12A-6129-41C1-AFF0-BE1742273FDA}" srcOrd="0" destOrd="0" presId="urn:microsoft.com/office/officeart/2005/8/layout/list1"/>
    <dgm:cxn modelId="{A2CEAADE-6E9C-4F45-B7BF-953342E8AA29}" type="presParOf" srcId="{BF14A12A-6129-41C1-AFF0-BE1742273FDA}" destId="{C02CBBCF-4E04-43FD-A952-DEDEEFA56291}" srcOrd="0" destOrd="0" presId="urn:microsoft.com/office/officeart/2005/8/layout/list1"/>
    <dgm:cxn modelId="{258E1254-EE48-4B2F-8A42-2EDB1A28D781}" type="presParOf" srcId="{BF14A12A-6129-41C1-AFF0-BE1742273FDA}" destId="{3715CF32-94E4-44A6-B59D-2193F9797FD5}" srcOrd="1" destOrd="0" presId="urn:microsoft.com/office/officeart/2005/8/layout/list1"/>
    <dgm:cxn modelId="{39247932-6EDC-4F4B-9A87-D90023AB1463}" type="presParOf" srcId="{F79E6CEC-B093-4579-85B6-0249EC78EB1A}" destId="{A857C358-F86C-4EA7-A05A-AC4CE3A5CE50}" srcOrd="1" destOrd="0" presId="urn:microsoft.com/office/officeart/2005/8/layout/list1"/>
    <dgm:cxn modelId="{7B3140BF-ED6D-464F-95A2-E38908DBA323}" type="presParOf" srcId="{F79E6CEC-B093-4579-85B6-0249EC78EB1A}" destId="{A19F96C1-BB01-41C7-8B39-B68235E01553}" srcOrd="2" destOrd="0" presId="urn:microsoft.com/office/officeart/2005/8/layout/list1"/>
    <dgm:cxn modelId="{FC7A7437-D2F9-495F-8AF8-6D4F920B2C8D}" type="presParOf" srcId="{F79E6CEC-B093-4579-85B6-0249EC78EB1A}" destId="{2CA73AFB-7115-465E-BD3A-EF4E30D699D9}" srcOrd="3" destOrd="0" presId="urn:microsoft.com/office/officeart/2005/8/layout/list1"/>
    <dgm:cxn modelId="{B43A4F14-3587-4ECE-A17B-B4FF1238DD9F}" type="presParOf" srcId="{F79E6CEC-B093-4579-85B6-0249EC78EB1A}" destId="{BC4A067C-10A2-4BE3-9B17-F64D5A91A1B0}" srcOrd="4" destOrd="0" presId="urn:microsoft.com/office/officeart/2005/8/layout/list1"/>
    <dgm:cxn modelId="{442AB788-6953-4D79-96BE-1AE044AA3A89}" type="presParOf" srcId="{BC4A067C-10A2-4BE3-9B17-F64D5A91A1B0}" destId="{D8416CF4-81EE-4BB4-A1E0-EE127ECFAD3B}" srcOrd="0" destOrd="0" presId="urn:microsoft.com/office/officeart/2005/8/layout/list1"/>
    <dgm:cxn modelId="{B2B0FDD6-D1D7-4690-8236-1E2AB2300977}" type="presParOf" srcId="{BC4A067C-10A2-4BE3-9B17-F64D5A91A1B0}" destId="{F85E782F-F40D-4E25-8D8F-6B867D3FC5F3}" srcOrd="1" destOrd="0" presId="urn:microsoft.com/office/officeart/2005/8/layout/list1"/>
    <dgm:cxn modelId="{476A57CF-87B8-43BF-81EB-9FF4FE800F74}" type="presParOf" srcId="{F79E6CEC-B093-4579-85B6-0249EC78EB1A}" destId="{7F4BD2DF-3197-4BD9-8B1B-9AABCC33B6FA}" srcOrd="5" destOrd="0" presId="urn:microsoft.com/office/officeart/2005/8/layout/list1"/>
    <dgm:cxn modelId="{ED6C0728-3C52-4108-88DF-3CEE8C5A80B4}" type="presParOf" srcId="{F79E6CEC-B093-4579-85B6-0249EC78EB1A}" destId="{76226939-2229-4796-A864-B5D91F93CD6E}" srcOrd="6" destOrd="0" presId="urn:microsoft.com/office/officeart/2005/8/layout/list1"/>
    <dgm:cxn modelId="{6831AB4F-F176-4417-A0BC-2E050ACCDC98}" type="presParOf" srcId="{F79E6CEC-B093-4579-85B6-0249EC78EB1A}" destId="{8AE19A27-6B3E-4294-99E5-79ADFECC7059}" srcOrd="7" destOrd="0" presId="urn:microsoft.com/office/officeart/2005/8/layout/list1"/>
    <dgm:cxn modelId="{5E09F1A6-2209-4670-8598-3FE16EB38B70}" type="presParOf" srcId="{F79E6CEC-B093-4579-85B6-0249EC78EB1A}" destId="{A0D08382-4F3E-4901-8B0E-5AB9D2BA86E5}" srcOrd="8" destOrd="0" presId="urn:microsoft.com/office/officeart/2005/8/layout/list1"/>
    <dgm:cxn modelId="{C6AB703E-B5FD-4DE4-81CD-394B10D924BF}" type="presParOf" srcId="{A0D08382-4F3E-4901-8B0E-5AB9D2BA86E5}" destId="{EE35EE2B-C190-433A-83E9-395456877783}" srcOrd="0" destOrd="0" presId="urn:microsoft.com/office/officeart/2005/8/layout/list1"/>
    <dgm:cxn modelId="{C99E0A5F-7D6B-46D8-B91F-B73F5F603B6E}" type="presParOf" srcId="{A0D08382-4F3E-4901-8B0E-5AB9D2BA86E5}" destId="{7E42618D-F7B3-4AD3-B834-D55231D858B6}" srcOrd="1" destOrd="0" presId="urn:microsoft.com/office/officeart/2005/8/layout/list1"/>
    <dgm:cxn modelId="{880D7CB5-DFC7-4893-A741-D15A024DC223}" type="presParOf" srcId="{F79E6CEC-B093-4579-85B6-0249EC78EB1A}" destId="{F1AC3580-9992-44BF-B312-0A080B8F293D}" srcOrd="9" destOrd="0" presId="urn:microsoft.com/office/officeart/2005/8/layout/list1"/>
    <dgm:cxn modelId="{F0D37F0D-7F85-4BA3-A06B-3E1D981B78B1}" type="presParOf" srcId="{F79E6CEC-B093-4579-85B6-0249EC78EB1A}" destId="{02A6016D-16F1-412D-8712-0F2D0077727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A7F1F0-AB46-4A75-B28E-6F529E2EF203}" type="doc">
      <dgm:prSet loTypeId="urn:microsoft.com/office/officeart/2009/3/layout/SubStepProces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385B292-180F-4586-AF10-8F0299CA8062}">
      <dgm:prSet phldrT="[Text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Bukti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relevan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perlu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dipertimbangkan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tes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tetapi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terbatas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pada:</a:t>
          </a:r>
        </a:p>
      </dgm:t>
    </dgm:pt>
    <dgm:pt modelId="{0950E3D8-4D88-4DAF-9564-8A8095645FE9}" type="parTrans" cxnId="{B92777AB-F00B-499B-9C41-1E5998BB3E16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0C508D-EBAA-47E1-A7A8-990AA1FA1A6F}" type="sibTrans" cxnId="{B92777AB-F00B-499B-9C41-1E5998BB3E16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177974-1252-49ED-BC7C-3AD74319D707}">
      <dgm:prSet phldrT="[Text]" custT="1"/>
      <dgm:spPr/>
      <dgm:t>
        <a:bodyPr/>
        <a:lstStyle/>
        <a:p>
          <a:pPr algn="l"/>
          <a:r>
            <a:rPr lang="sv-SE" sz="2000" b="1" dirty="0">
              <a:latin typeface="Calibri" panose="020F0502020204030204" pitchFamily="34" charset="0"/>
              <a:cs typeface="Calibri" panose="020F0502020204030204" pitchFamily="34" charset="0"/>
            </a:rPr>
            <a:t>bagaimana kinerja </a:t>
          </a:r>
          <a:r>
            <a:rPr lang="sv-SE" sz="2000" dirty="0">
              <a:latin typeface="Calibri" panose="020F0502020204030204" pitchFamily="34" charset="0"/>
              <a:cs typeface="Calibri" panose="020F0502020204030204" pitchFamily="34" charset="0"/>
            </a:rPr>
            <a:t>dari model bisnis </a:t>
          </a:r>
          <a:r>
            <a:rPr lang="nl-NL" sz="2000" b="1" dirty="0">
              <a:latin typeface="Calibri" panose="020F0502020204030204" pitchFamily="34" charset="0"/>
              <a:cs typeface="Calibri" panose="020F0502020204030204" pitchFamily="34" charset="0"/>
            </a:rPr>
            <a:t>dievaluasi dan dilaporkan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;</a:t>
          </a:r>
        </a:p>
      </dgm:t>
    </dgm:pt>
    <dgm:pt modelId="{CF6BEAD3-EA03-4965-8BAE-B535B2E843BD}" type="parTrans" cxnId="{C41BF12C-AAC9-4232-9EC5-11245C4DE0DA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68E2402-3804-4F68-94E4-0D55A2AE4688}" type="sibTrans" cxnId="{C41BF12C-AAC9-4232-9EC5-11245C4DE0DA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E81682-5E29-4921-B808-E7A20E952AAC}">
      <dgm:prSet custT="1"/>
      <dgm:spPr/>
      <dgm:t>
        <a:bodyPr/>
        <a:lstStyle/>
        <a:p>
          <a:pPr algn="l"/>
          <a:r>
            <a:rPr lang="sv-SE" sz="2000" b="1" dirty="0">
              <a:latin typeface="Calibri" panose="020F0502020204030204" pitchFamily="34" charset="0"/>
              <a:cs typeface="Calibri" panose="020F0502020204030204" pitchFamily="34" charset="0"/>
            </a:rPr>
            <a:t>risiko yang mempengaruhi kinerja </a:t>
          </a:r>
          <a:r>
            <a:rPr lang="sv-SE" sz="2000" dirty="0">
              <a:latin typeface="Calibri" panose="020F0502020204030204" pitchFamily="34" charset="0"/>
              <a:cs typeface="Calibri" panose="020F0502020204030204" pitchFamily="34" charset="0"/>
            </a:rPr>
            <a:t>dari model bisnis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khususnya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cara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bagaimana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dikelola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; dan</a:t>
          </a:r>
        </a:p>
      </dgm:t>
    </dgm:pt>
    <dgm:pt modelId="{9AD7162A-3441-4954-9700-E61ED65F863F}" type="parTrans" cxnId="{6060C7E4-9B6B-4E6A-85C1-882FB1EDBF2B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B3CC98-2476-4D99-A4E1-ED405ACAA975}" type="sibTrans" cxnId="{6060C7E4-9B6B-4E6A-85C1-882FB1EDBF2B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69FC6F-9C98-4F27-8F43-FABE7709D9B4}">
      <dgm:prSet custT="1"/>
      <dgm:spPr/>
      <dgm:t>
        <a:bodyPr/>
        <a:lstStyle/>
        <a:p>
          <a:pPr algn="l"/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bagaimana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manajer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dikompensasi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contoh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apakah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kompensasi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kontraktual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yang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diperoleh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).</a:t>
          </a:r>
        </a:p>
      </dgm:t>
    </dgm:pt>
    <dgm:pt modelId="{969E8EB3-6E64-44C8-9665-05BEAF8A19F6}" type="parTrans" cxnId="{E9B8B54E-7261-486B-866B-50627DB45EF8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42044A-EBEF-4B42-96BA-0C2973149983}" type="sibTrans" cxnId="{E9B8B54E-7261-486B-866B-50627DB45EF8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F043A28-69C4-1D47-BC21-234D3E7D6031}" type="pres">
      <dgm:prSet presAssocID="{53A7F1F0-AB46-4A75-B28E-6F529E2EF203}" presName="Name0" presStyleCnt="0">
        <dgm:presLayoutVars>
          <dgm:chMax val="7"/>
          <dgm:dir/>
          <dgm:animOne val="branch"/>
        </dgm:presLayoutVars>
      </dgm:prSet>
      <dgm:spPr/>
    </dgm:pt>
    <dgm:pt modelId="{3CC2564E-7AE0-DD48-8704-ABBF015A74D3}" type="pres">
      <dgm:prSet presAssocID="{4385B292-180F-4586-AF10-8F0299CA8062}" presName="parTx1" presStyleLbl="node1" presStyleIdx="0" presStyleCnt="1" custScaleX="50610" custScaleY="50610"/>
      <dgm:spPr/>
    </dgm:pt>
    <dgm:pt modelId="{187B8182-14CD-404A-BDBB-03251BE00494}" type="pres">
      <dgm:prSet presAssocID="{4385B292-180F-4586-AF10-8F0299CA8062}" presName="spPre1" presStyleCnt="0"/>
      <dgm:spPr/>
    </dgm:pt>
    <dgm:pt modelId="{CD3A4A3C-E2FB-DB4A-B09A-586271A7D353}" type="pres">
      <dgm:prSet presAssocID="{4385B292-180F-4586-AF10-8F0299CA8062}" presName="chLin1" presStyleCnt="0"/>
      <dgm:spPr/>
    </dgm:pt>
    <dgm:pt modelId="{2E6108C1-5041-7C40-B4E1-1505940B81E2}" type="pres">
      <dgm:prSet presAssocID="{CF6BEAD3-EA03-4965-8BAE-B535B2E843BD}" presName="Name11" presStyleLbl="parChTrans1D1" presStyleIdx="0" presStyleCnt="6"/>
      <dgm:spPr/>
    </dgm:pt>
    <dgm:pt modelId="{613B2D84-F98B-A84E-B485-7DD4BA237C92}" type="pres">
      <dgm:prSet presAssocID="{F5177974-1252-49ED-BC7C-3AD74319D707}" presName="txAndLines1" presStyleCnt="0"/>
      <dgm:spPr/>
    </dgm:pt>
    <dgm:pt modelId="{9933AF7D-066A-5849-A989-C84F5B9DDD1B}" type="pres">
      <dgm:prSet presAssocID="{F5177974-1252-49ED-BC7C-3AD74319D707}" presName="anchor1" presStyleCnt="0"/>
      <dgm:spPr/>
    </dgm:pt>
    <dgm:pt modelId="{3B4EB7AF-7DA6-B640-B498-BAEF77F73175}" type="pres">
      <dgm:prSet presAssocID="{F5177974-1252-49ED-BC7C-3AD74319D707}" presName="backup1" presStyleCnt="0"/>
      <dgm:spPr/>
    </dgm:pt>
    <dgm:pt modelId="{6B63923D-9070-E849-B979-8B76B5DFC628}" type="pres">
      <dgm:prSet presAssocID="{F5177974-1252-49ED-BC7C-3AD74319D707}" presName="preLine1" presStyleLbl="parChTrans1D1" presStyleIdx="1" presStyleCnt="6"/>
      <dgm:spPr/>
    </dgm:pt>
    <dgm:pt modelId="{6C2717E8-3E6B-1D43-85EE-2E70028998CE}" type="pres">
      <dgm:prSet presAssocID="{F5177974-1252-49ED-BC7C-3AD74319D707}" presName="desTx1" presStyleLbl="revTx" presStyleIdx="0" presStyleCnt="0" custScaleX="110011" custScaleY="70960" custLinFactNeighborX="-86324" custLinFactNeighborY="15732">
        <dgm:presLayoutVars>
          <dgm:bulletEnabled val="1"/>
        </dgm:presLayoutVars>
      </dgm:prSet>
      <dgm:spPr/>
    </dgm:pt>
    <dgm:pt modelId="{33869F23-EDCD-8C4D-A6F3-67DBA8327036}" type="pres">
      <dgm:prSet presAssocID="{9AD7162A-3441-4954-9700-E61ED65F863F}" presName="Name11" presStyleLbl="parChTrans1D1" presStyleIdx="2" presStyleCnt="6"/>
      <dgm:spPr/>
    </dgm:pt>
    <dgm:pt modelId="{DDD1F3C6-1C9F-1D40-8833-9F638BE6B2E3}" type="pres">
      <dgm:prSet presAssocID="{07E81682-5E29-4921-B808-E7A20E952AAC}" presName="txAndLines1" presStyleCnt="0"/>
      <dgm:spPr/>
    </dgm:pt>
    <dgm:pt modelId="{DFE74C63-53D2-9643-B77A-5A94DBBF88F5}" type="pres">
      <dgm:prSet presAssocID="{07E81682-5E29-4921-B808-E7A20E952AAC}" presName="anchor1" presStyleCnt="0"/>
      <dgm:spPr/>
    </dgm:pt>
    <dgm:pt modelId="{162C86B6-574D-2642-8A69-93A74D9FA6FA}" type="pres">
      <dgm:prSet presAssocID="{07E81682-5E29-4921-B808-E7A20E952AAC}" presName="backup1" presStyleCnt="0"/>
      <dgm:spPr/>
    </dgm:pt>
    <dgm:pt modelId="{38AD6BDE-7B50-3141-9D2F-F3A86D941B60}" type="pres">
      <dgm:prSet presAssocID="{07E81682-5E29-4921-B808-E7A20E952AAC}" presName="preLine1" presStyleLbl="parChTrans1D1" presStyleIdx="3" presStyleCnt="6"/>
      <dgm:spPr/>
    </dgm:pt>
    <dgm:pt modelId="{526B0A27-69DB-B54C-9175-9706CE36D663}" type="pres">
      <dgm:prSet presAssocID="{07E81682-5E29-4921-B808-E7A20E952AAC}" presName="desTx1" presStyleLbl="revTx" presStyleIdx="0" presStyleCnt="0" custScaleX="110011" custLinFactNeighborX="-87871">
        <dgm:presLayoutVars>
          <dgm:bulletEnabled val="1"/>
        </dgm:presLayoutVars>
      </dgm:prSet>
      <dgm:spPr/>
    </dgm:pt>
    <dgm:pt modelId="{32338003-30CE-5E49-837A-35EF87D02C33}" type="pres">
      <dgm:prSet presAssocID="{969E8EB3-6E64-44C8-9665-05BEAF8A19F6}" presName="Name11" presStyleLbl="parChTrans1D1" presStyleIdx="4" presStyleCnt="6"/>
      <dgm:spPr/>
    </dgm:pt>
    <dgm:pt modelId="{36FBECFD-0598-0446-A608-1EC14F00C496}" type="pres">
      <dgm:prSet presAssocID="{2969FC6F-9C98-4F27-8F43-FABE7709D9B4}" presName="txAndLines1" presStyleCnt="0"/>
      <dgm:spPr/>
    </dgm:pt>
    <dgm:pt modelId="{F2C1C605-67A1-1A42-8B78-C8B93C0F7351}" type="pres">
      <dgm:prSet presAssocID="{2969FC6F-9C98-4F27-8F43-FABE7709D9B4}" presName="anchor1" presStyleCnt="0"/>
      <dgm:spPr/>
    </dgm:pt>
    <dgm:pt modelId="{AB569E58-3654-6D43-8471-74216C312C80}" type="pres">
      <dgm:prSet presAssocID="{2969FC6F-9C98-4F27-8F43-FABE7709D9B4}" presName="backup1" presStyleCnt="0"/>
      <dgm:spPr/>
    </dgm:pt>
    <dgm:pt modelId="{16FFE859-31BD-B141-9D59-78C66C7596E6}" type="pres">
      <dgm:prSet presAssocID="{2969FC6F-9C98-4F27-8F43-FABE7709D9B4}" presName="preLine1" presStyleLbl="parChTrans1D1" presStyleIdx="5" presStyleCnt="6"/>
      <dgm:spPr/>
    </dgm:pt>
    <dgm:pt modelId="{C569228B-78EE-9143-B518-DAD051940A43}" type="pres">
      <dgm:prSet presAssocID="{2969FC6F-9C98-4F27-8F43-FABE7709D9B4}" presName="desTx1" presStyleLbl="revTx" presStyleIdx="0" presStyleCnt="0" custScaleX="110011" custLinFactNeighborX="-91308" custLinFactNeighborY="-24642">
        <dgm:presLayoutVars>
          <dgm:bulletEnabled val="1"/>
        </dgm:presLayoutVars>
      </dgm:prSet>
      <dgm:spPr/>
    </dgm:pt>
  </dgm:ptLst>
  <dgm:cxnLst>
    <dgm:cxn modelId="{E057D30E-0D61-C34A-A576-8A9F28B5C9A0}" type="presOf" srcId="{2969FC6F-9C98-4F27-8F43-FABE7709D9B4}" destId="{C569228B-78EE-9143-B518-DAD051940A43}" srcOrd="0" destOrd="0" presId="urn:microsoft.com/office/officeart/2009/3/layout/SubStepProcess"/>
    <dgm:cxn modelId="{C41BF12C-AAC9-4232-9EC5-11245C4DE0DA}" srcId="{4385B292-180F-4586-AF10-8F0299CA8062}" destId="{F5177974-1252-49ED-BC7C-3AD74319D707}" srcOrd="0" destOrd="0" parTransId="{CF6BEAD3-EA03-4965-8BAE-B535B2E843BD}" sibTransId="{E68E2402-3804-4F68-94E4-0D55A2AE4688}"/>
    <dgm:cxn modelId="{F6CA902D-92A4-D246-BA15-F38EED361911}" type="presOf" srcId="{F5177974-1252-49ED-BC7C-3AD74319D707}" destId="{6C2717E8-3E6B-1D43-85EE-2E70028998CE}" srcOrd="0" destOrd="0" presId="urn:microsoft.com/office/officeart/2009/3/layout/SubStepProcess"/>
    <dgm:cxn modelId="{3F300045-1B75-BD4C-862F-1E12BF321D36}" type="presOf" srcId="{53A7F1F0-AB46-4A75-B28E-6F529E2EF203}" destId="{7F043A28-69C4-1D47-BC21-234D3E7D6031}" srcOrd="0" destOrd="0" presId="urn:microsoft.com/office/officeart/2009/3/layout/SubStepProcess"/>
    <dgm:cxn modelId="{E9B8B54E-7261-486B-866B-50627DB45EF8}" srcId="{4385B292-180F-4586-AF10-8F0299CA8062}" destId="{2969FC6F-9C98-4F27-8F43-FABE7709D9B4}" srcOrd="2" destOrd="0" parTransId="{969E8EB3-6E64-44C8-9665-05BEAF8A19F6}" sibTransId="{C042044A-EBEF-4B42-96BA-0C2973149983}"/>
    <dgm:cxn modelId="{0D74F984-205D-C14C-BBCE-8C2E1634BC56}" type="presOf" srcId="{07E81682-5E29-4921-B808-E7A20E952AAC}" destId="{526B0A27-69DB-B54C-9175-9706CE36D663}" srcOrd="0" destOrd="0" presId="urn:microsoft.com/office/officeart/2009/3/layout/SubStepProcess"/>
    <dgm:cxn modelId="{4A981A9C-2C6B-384F-9E27-4BE720BD3C34}" type="presOf" srcId="{4385B292-180F-4586-AF10-8F0299CA8062}" destId="{3CC2564E-7AE0-DD48-8704-ABBF015A74D3}" srcOrd="0" destOrd="0" presId="urn:microsoft.com/office/officeart/2009/3/layout/SubStepProcess"/>
    <dgm:cxn modelId="{B92777AB-F00B-499B-9C41-1E5998BB3E16}" srcId="{53A7F1F0-AB46-4A75-B28E-6F529E2EF203}" destId="{4385B292-180F-4586-AF10-8F0299CA8062}" srcOrd="0" destOrd="0" parTransId="{0950E3D8-4D88-4DAF-9564-8A8095645FE9}" sibTransId="{340C508D-EBAA-47E1-A7A8-990AA1FA1A6F}"/>
    <dgm:cxn modelId="{6060C7E4-9B6B-4E6A-85C1-882FB1EDBF2B}" srcId="{4385B292-180F-4586-AF10-8F0299CA8062}" destId="{07E81682-5E29-4921-B808-E7A20E952AAC}" srcOrd="1" destOrd="0" parTransId="{9AD7162A-3441-4954-9700-E61ED65F863F}" sibTransId="{7BB3CC98-2476-4D99-A4E1-ED405ACAA975}"/>
    <dgm:cxn modelId="{FB6BCC8C-118A-E94C-AC59-E3ABB74691E6}" type="presParOf" srcId="{7F043A28-69C4-1D47-BC21-234D3E7D6031}" destId="{3CC2564E-7AE0-DD48-8704-ABBF015A74D3}" srcOrd="0" destOrd="0" presId="urn:microsoft.com/office/officeart/2009/3/layout/SubStepProcess"/>
    <dgm:cxn modelId="{5B72A48D-2010-3C4E-8391-F36C7712811A}" type="presParOf" srcId="{7F043A28-69C4-1D47-BC21-234D3E7D6031}" destId="{187B8182-14CD-404A-BDBB-03251BE00494}" srcOrd="1" destOrd="0" presId="urn:microsoft.com/office/officeart/2009/3/layout/SubStepProcess"/>
    <dgm:cxn modelId="{FC994D8C-D395-D44C-A2A1-BE86638EC4D7}" type="presParOf" srcId="{7F043A28-69C4-1D47-BC21-234D3E7D6031}" destId="{CD3A4A3C-E2FB-DB4A-B09A-586271A7D353}" srcOrd="2" destOrd="0" presId="urn:microsoft.com/office/officeart/2009/3/layout/SubStepProcess"/>
    <dgm:cxn modelId="{18828D40-BC15-4842-BC26-EDD7C4D36CD4}" type="presParOf" srcId="{CD3A4A3C-E2FB-DB4A-B09A-586271A7D353}" destId="{2E6108C1-5041-7C40-B4E1-1505940B81E2}" srcOrd="0" destOrd="0" presId="urn:microsoft.com/office/officeart/2009/3/layout/SubStepProcess"/>
    <dgm:cxn modelId="{8940BB42-D37D-5F40-B6E5-019DEB51C085}" type="presParOf" srcId="{CD3A4A3C-E2FB-DB4A-B09A-586271A7D353}" destId="{613B2D84-F98B-A84E-B485-7DD4BA237C92}" srcOrd="1" destOrd="0" presId="urn:microsoft.com/office/officeart/2009/3/layout/SubStepProcess"/>
    <dgm:cxn modelId="{A1F12B4F-D0ED-8C4B-9FA6-E6F8B3B6C964}" type="presParOf" srcId="{613B2D84-F98B-A84E-B485-7DD4BA237C92}" destId="{9933AF7D-066A-5849-A989-C84F5B9DDD1B}" srcOrd="0" destOrd="0" presId="urn:microsoft.com/office/officeart/2009/3/layout/SubStepProcess"/>
    <dgm:cxn modelId="{2DD53B67-79FB-8A4D-9CA1-2A89417E3FA9}" type="presParOf" srcId="{613B2D84-F98B-A84E-B485-7DD4BA237C92}" destId="{3B4EB7AF-7DA6-B640-B498-BAEF77F73175}" srcOrd="1" destOrd="0" presId="urn:microsoft.com/office/officeart/2009/3/layout/SubStepProcess"/>
    <dgm:cxn modelId="{716FA4ED-2DCD-9E48-81CD-8F22EC3466BD}" type="presParOf" srcId="{613B2D84-F98B-A84E-B485-7DD4BA237C92}" destId="{6B63923D-9070-E849-B979-8B76B5DFC628}" srcOrd="2" destOrd="0" presId="urn:microsoft.com/office/officeart/2009/3/layout/SubStepProcess"/>
    <dgm:cxn modelId="{9E52749B-59AD-444C-91F1-711CED143492}" type="presParOf" srcId="{613B2D84-F98B-A84E-B485-7DD4BA237C92}" destId="{6C2717E8-3E6B-1D43-85EE-2E70028998CE}" srcOrd="3" destOrd="0" presId="urn:microsoft.com/office/officeart/2009/3/layout/SubStepProcess"/>
    <dgm:cxn modelId="{1EAB8532-16EC-C44E-9944-D39322013292}" type="presParOf" srcId="{CD3A4A3C-E2FB-DB4A-B09A-586271A7D353}" destId="{33869F23-EDCD-8C4D-A6F3-67DBA8327036}" srcOrd="2" destOrd="0" presId="urn:microsoft.com/office/officeart/2009/3/layout/SubStepProcess"/>
    <dgm:cxn modelId="{7AC82B5E-AA26-6C44-92BC-EBAD59E811A8}" type="presParOf" srcId="{CD3A4A3C-E2FB-DB4A-B09A-586271A7D353}" destId="{DDD1F3C6-1C9F-1D40-8833-9F638BE6B2E3}" srcOrd="3" destOrd="0" presId="urn:microsoft.com/office/officeart/2009/3/layout/SubStepProcess"/>
    <dgm:cxn modelId="{600EC4ED-4F78-4B49-AA2B-8953023B9D96}" type="presParOf" srcId="{DDD1F3C6-1C9F-1D40-8833-9F638BE6B2E3}" destId="{DFE74C63-53D2-9643-B77A-5A94DBBF88F5}" srcOrd="0" destOrd="0" presId="urn:microsoft.com/office/officeart/2009/3/layout/SubStepProcess"/>
    <dgm:cxn modelId="{89468508-AEB5-F548-AD63-0A80EA043D23}" type="presParOf" srcId="{DDD1F3C6-1C9F-1D40-8833-9F638BE6B2E3}" destId="{162C86B6-574D-2642-8A69-93A74D9FA6FA}" srcOrd="1" destOrd="0" presId="urn:microsoft.com/office/officeart/2009/3/layout/SubStepProcess"/>
    <dgm:cxn modelId="{7DF37BFC-9919-0345-92D8-D2CEDEE7C913}" type="presParOf" srcId="{DDD1F3C6-1C9F-1D40-8833-9F638BE6B2E3}" destId="{38AD6BDE-7B50-3141-9D2F-F3A86D941B60}" srcOrd="2" destOrd="0" presId="urn:microsoft.com/office/officeart/2009/3/layout/SubStepProcess"/>
    <dgm:cxn modelId="{DE170111-3CEE-664B-82D2-80736CE59D93}" type="presParOf" srcId="{DDD1F3C6-1C9F-1D40-8833-9F638BE6B2E3}" destId="{526B0A27-69DB-B54C-9175-9706CE36D663}" srcOrd="3" destOrd="0" presId="urn:microsoft.com/office/officeart/2009/3/layout/SubStepProcess"/>
    <dgm:cxn modelId="{9FAE66BF-941A-3F4A-8190-063B2FC6B52B}" type="presParOf" srcId="{CD3A4A3C-E2FB-DB4A-B09A-586271A7D353}" destId="{32338003-30CE-5E49-837A-35EF87D02C33}" srcOrd="4" destOrd="0" presId="urn:microsoft.com/office/officeart/2009/3/layout/SubStepProcess"/>
    <dgm:cxn modelId="{ECE78AE4-F641-344C-BB1C-C53FBC02B81E}" type="presParOf" srcId="{CD3A4A3C-E2FB-DB4A-B09A-586271A7D353}" destId="{36FBECFD-0598-0446-A608-1EC14F00C496}" srcOrd="5" destOrd="0" presId="urn:microsoft.com/office/officeart/2009/3/layout/SubStepProcess"/>
    <dgm:cxn modelId="{777D6D97-7F6B-F54F-91CB-954737D5274E}" type="presParOf" srcId="{36FBECFD-0598-0446-A608-1EC14F00C496}" destId="{F2C1C605-67A1-1A42-8B78-C8B93C0F7351}" srcOrd="0" destOrd="0" presId="urn:microsoft.com/office/officeart/2009/3/layout/SubStepProcess"/>
    <dgm:cxn modelId="{0CA5C7F1-0108-674A-9F2E-D80573F0BC22}" type="presParOf" srcId="{36FBECFD-0598-0446-A608-1EC14F00C496}" destId="{AB569E58-3654-6D43-8471-74216C312C80}" srcOrd="1" destOrd="0" presId="urn:microsoft.com/office/officeart/2009/3/layout/SubStepProcess"/>
    <dgm:cxn modelId="{ED5A09FE-AF15-3D43-884B-8C647D328BB3}" type="presParOf" srcId="{36FBECFD-0598-0446-A608-1EC14F00C496}" destId="{16FFE859-31BD-B141-9D59-78C66C7596E6}" srcOrd="2" destOrd="0" presId="urn:microsoft.com/office/officeart/2009/3/layout/SubStepProcess"/>
    <dgm:cxn modelId="{8811CC6C-6AF9-CF45-9F65-18FE67F4D753}" type="presParOf" srcId="{36FBECFD-0598-0446-A608-1EC14F00C496}" destId="{C569228B-78EE-9143-B518-DAD051940A43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7034E3-983B-4147-879B-C75B2F08E4C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310BD87-155F-2C40-916B-9292F93304BF}">
      <dgm:prSet/>
      <dgm:spPr/>
      <dgm:t>
        <a:bodyPr/>
        <a:lstStyle/>
        <a:p>
          <a:pPr algn="l"/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Kesalahan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pengujian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SPPI dan model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dapat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berdampak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terhadap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ID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D6BB7C-C219-624E-B3E0-A79E0FC8676A}" type="parTrans" cxnId="{A949CA2D-BD34-2548-9049-1E02D412321F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26F00B-7733-9C4A-950B-89775EE68FF2}" type="sibTrans" cxnId="{A949CA2D-BD34-2548-9049-1E02D412321F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A066B6-ADA3-E347-B1B0-505562CE0329}">
      <dgm:prSet/>
      <dgm:spPr/>
      <dgm:t>
        <a:bodyPr/>
        <a:lstStyle/>
        <a:p>
          <a:pPr algn="l"/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Pengujian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SPPI model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mengandung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judgement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sehingga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diperlukan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governance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meregulasi</a:t>
          </a:r>
          <a:endParaRPr lang="en-ID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68F268-7ECF-3349-9F07-C7D33B4C3946}" type="parTrans" cxnId="{1C45D96B-C9C2-7C4F-A215-62A5F409260A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7448C38-23F0-1B45-93D2-6003722B6B91}" type="sibTrans" cxnId="{1C45D96B-C9C2-7C4F-A215-62A5F409260A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6DDF23-6EA0-144F-8756-95748B8342CE}">
      <dgm:prSet/>
      <dgm:spPr/>
      <dgm:t>
        <a:bodyPr/>
        <a:lstStyle/>
        <a:p>
          <a:pPr algn="l"/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Diperlukan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batasan-batasan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mengatur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kritera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diperbolehkan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tiap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endParaRPr lang="en-ID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72A7F2-02C7-074F-894E-445838069595}" type="parTrans" cxnId="{D5697B11-56EC-2B4A-AEFC-849EA24D3C48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F2C316D-3960-7548-BCD5-E258C378AC66}" type="sibTrans" cxnId="{D5697B11-56EC-2B4A-AEFC-849EA24D3C48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E39D5B-A3D3-A54A-B9D0-098B5054DFAC}">
      <dgm:prSet/>
      <dgm:spPr/>
      <dgm:t>
        <a:bodyPr/>
        <a:lstStyle/>
        <a:p>
          <a:pPr algn="l"/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ada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reklasifikasi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tanpa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bukan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kesalahan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US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208)</a:t>
          </a:r>
          <a:endParaRPr lang="en-ID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292291-71C5-524A-9687-757E6BE50860}" type="parTrans" cxnId="{F0E41E43-8CD7-3647-B0C6-127D02878565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3C155D-0D4B-FA48-B5F9-1339A66FC423}" type="sibTrans" cxnId="{F0E41E43-8CD7-3647-B0C6-127D02878565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558683-21AD-1E40-BF21-AAAAD8845165}">
      <dgm:prSet/>
      <dgm:spPr/>
      <dgm:t>
        <a:bodyPr/>
        <a:lstStyle/>
        <a:p>
          <a:pPr algn="l"/>
          <a:r>
            <a:rPr lang="en-US" b="0" i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 model bisnis diharapkan akan sangat jarang terjadi</a:t>
          </a:r>
          <a:endParaRPr lang="en-ID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101DC4-2E1F-A447-9B7B-B98796615219}" type="parTrans" cxnId="{09A82996-EE6E-EC49-BBE4-A29AE681E53E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B9B9CD-6F1F-AA4F-B084-CDAEC0A9CA33}" type="sibTrans" cxnId="{09A82996-EE6E-EC49-BBE4-A29AE681E53E}">
      <dgm:prSet/>
      <dgm:spPr/>
      <dgm:t>
        <a:bodyPr/>
        <a:lstStyle/>
        <a:p>
          <a:pPr algn="l"/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274284-8604-1142-AD1F-EB28919912DB}" type="pres">
      <dgm:prSet presAssocID="{3B7034E3-983B-4147-879B-C75B2F08E4C1}" presName="linear" presStyleCnt="0">
        <dgm:presLayoutVars>
          <dgm:animLvl val="lvl"/>
          <dgm:resizeHandles val="exact"/>
        </dgm:presLayoutVars>
      </dgm:prSet>
      <dgm:spPr/>
    </dgm:pt>
    <dgm:pt modelId="{3776AB58-D763-AE43-8D18-80BC8B6C9E9F}" type="pres">
      <dgm:prSet presAssocID="{C310BD87-155F-2C40-916B-9292F93304BF}" presName="parentText" presStyleLbl="node1" presStyleIdx="0" presStyleCnt="5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DD7A0DEC-1265-4B4B-83A5-CFB21A853C22}" type="pres">
      <dgm:prSet presAssocID="{9C26F00B-7733-9C4A-950B-89775EE68FF2}" presName="spacer" presStyleCnt="0"/>
      <dgm:spPr/>
    </dgm:pt>
    <dgm:pt modelId="{3955FC1F-3BC8-F041-A984-6D4BD5941138}" type="pres">
      <dgm:prSet presAssocID="{64A066B6-ADA3-E347-B1B0-505562CE0329}" presName="parentText" presStyleLbl="node1" presStyleIdx="1" presStyleCnt="5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6168F158-79D5-5E49-90D9-5B392BE5B2AE}" type="pres">
      <dgm:prSet presAssocID="{77448C38-23F0-1B45-93D2-6003722B6B91}" presName="spacer" presStyleCnt="0"/>
      <dgm:spPr/>
    </dgm:pt>
    <dgm:pt modelId="{0F1996D8-DCFC-0D41-B805-DA2EAA65AA08}" type="pres">
      <dgm:prSet presAssocID="{F76DDF23-6EA0-144F-8756-95748B8342CE}" presName="parentText" presStyleLbl="node1" presStyleIdx="2" presStyleCnt="5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BB2F51D6-5CAA-DF4D-A572-104156DF1D6B}" type="pres">
      <dgm:prSet presAssocID="{CF2C316D-3960-7548-BCD5-E258C378AC66}" presName="spacer" presStyleCnt="0"/>
      <dgm:spPr/>
    </dgm:pt>
    <dgm:pt modelId="{521B6E9B-8654-5249-A90F-8E78E9B241DC}" type="pres">
      <dgm:prSet presAssocID="{FDE39D5B-A3D3-A54A-B9D0-098B5054DFAC}" presName="parentText" presStyleLbl="node1" presStyleIdx="3" presStyleCnt="5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8D30D7FD-46D1-B54C-BFC2-A1865EFC7E7E}" type="pres">
      <dgm:prSet presAssocID="{3D3C155D-0D4B-FA48-B5F9-1339A66FC423}" presName="spacer" presStyleCnt="0"/>
      <dgm:spPr/>
    </dgm:pt>
    <dgm:pt modelId="{90AA0469-3053-9A41-BB85-F67E2C07649F}" type="pres">
      <dgm:prSet presAssocID="{52558683-21AD-1E40-BF21-AAAAD8845165}" presName="parentText" presStyleLbl="node1" presStyleIdx="4" presStyleCnt="5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</dgm:ptLst>
  <dgm:cxnLst>
    <dgm:cxn modelId="{D5697B11-56EC-2B4A-AEFC-849EA24D3C48}" srcId="{3B7034E3-983B-4147-879B-C75B2F08E4C1}" destId="{F76DDF23-6EA0-144F-8756-95748B8342CE}" srcOrd="2" destOrd="0" parTransId="{1872A7F2-02C7-074F-894E-445838069595}" sibTransId="{CF2C316D-3960-7548-BCD5-E258C378AC66}"/>
    <dgm:cxn modelId="{D408ED25-91B2-4445-A6AC-C8897B6F88B2}" type="presOf" srcId="{FDE39D5B-A3D3-A54A-B9D0-098B5054DFAC}" destId="{521B6E9B-8654-5249-A90F-8E78E9B241DC}" srcOrd="0" destOrd="0" presId="urn:microsoft.com/office/officeart/2005/8/layout/vList2"/>
    <dgm:cxn modelId="{A949CA2D-BD34-2548-9049-1E02D412321F}" srcId="{3B7034E3-983B-4147-879B-C75B2F08E4C1}" destId="{C310BD87-155F-2C40-916B-9292F93304BF}" srcOrd="0" destOrd="0" parTransId="{DCD6BB7C-C219-624E-B3E0-A79E0FC8676A}" sibTransId="{9C26F00B-7733-9C4A-950B-89775EE68FF2}"/>
    <dgm:cxn modelId="{26264232-CE09-A94D-9F7A-9444E0353588}" type="presOf" srcId="{C310BD87-155F-2C40-916B-9292F93304BF}" destId="{3776AB58-D763-AE43-8D18-80BC8B6C9E9F}" srcOrd="0" destOrd="0" presId="urn:microsoft.com/office/officeart/2005/8/layout/vList2"/>
    <dgm:cxn modelId="{F0E41E43-8CD7-3647-B0C6-127D02878565}" srcId="{3B7034E3-983B-4147-879B-C75B2F08E4C1}" destId="{FDE39D5B-A3D3-A54A-B9D0-098B5054DFAC}" srcOrd="3" destOrd="0" parTransId="{48292291-71C5-524A-9687-757E6BE50860}" sibTransId="{3D3C155D-0D4B-FA48-B5F9-1339A66FC423}"/>
    <dgm:cxn modelId="{B3B6A865-D91D-1842-9E3A-624DEC045674}" type="presOf" srcId="{3B7034E3-983B-4147-879B-C75B2F08E4C1}" destId="{4C274284-8604-1142-AD1F-EB28919912DB}" srcOrd="0" destOrd="0" presId="urn:microsoft.com/office/officeart/2005/8/layout/vList2"/>
    <dgm:cxn modelId="{1C45D96B-C9C2-7C4F-A215-62A5F409260A}" srcId="{3B7034E3-983B-4147-879B-C75B2F08E4C1}" destId="{64A066B6-ADA3-E347-B1B0-505562CE0329}" srcOrd="1" destOrd="0" parTransId="{A168F268-7ECF-3349-9F07-C7D33B4C3946}" sibTransId="{77448C38-23F0-1B45-93D2-6003722B6B91}"/>
    <dgm:cxn modelId="{BBEA5551-BBC1-194E-BBBE-94B09376D3AC}" type="presOf" srcId="{F76DDF23-6EA0-144F-8756-95748B8342CE}" destId="{0F1996D8-DCFC-0D41-B805-DA2EAA65AA08}" srcOrd="0" destOrd="0" presId="urn:microsoft.com/office/officeart/2005/8/layout/vList2"/>
    <dgm:cxn modelId="{274E0F78-2EFC-CD43-9E8E-46C238535913}" type="presOf" srcId="{64A066B6-ADA3-E347-B1B0-505562CE0329}" destId="{3955FC1F-3BC8-F041-A984-6D4BD5941138}" srcOrd="0" destOrd="0" presId="urn:microsoft.com/office/officeart/2005/8/layout/vList2"/>
    <dgm:cxn modelId="{09A82996-EE6E-EC49-BBE4-A29AE681E53E}" srcId="{3B7034E3-983B-4147-879B-C75B2F08E4C1}" destId="{52558683-21AD-1E40-BF21-AAAAD8845165}" srcOrd="4" destOrd="0" parTransId="{AA101DC4-2E1F-A447-9B7B-B98796615219}" sibTransId="{A9B9B9CD-6F1F-AA4F-B084-CDAEC0A9CA33}"/>
    <dgm:cxn modelId="{03ACABBA-7B06-364E-B49D-E1C113709B0E}" type="presOf" srcId="{52558683-21AD-1E40-BF21-AAAAD8845165}" destId="{90AA0469-3053-9A41-BB85-F67E2C07649F}" srcOrd="0" destOrd="0" presId="urn:microsoft.com/office/officeart/2005/8/layout/vList2"/>
    <dgm:cxn modelId="{E0D63340-94E8-8744-B722-40554C92CA4A}" type="presParOf" srcId="{4C274284-8604-1142-AD1F-EB28919912DB}" destId="{3776AB58-D763-AE43-8D18-80BC8B6C9E9F}" srcOrd="0" destOrd="0" presId="urn:microsoft.com/office/officeart/2005/8/layout/vList2"/>
    <dgm:cxn modelId="{287D85AD-E5DF-9B40-B605-714ECAA99927}" type="presParOf" srcId="{4C274284-8604-1142-AD1F-EB28919912DB}" destId="{DD7A0DEC-1265-4B4B-83A5-CFB21A853C22}" srcOrd="1" destOrd="0" presId="urn:microsoft.com/office/officeart/2005/8/layout/vList2"/>
    <dgm:cxn modelId="{96BD408C-5E26-BE43-86E0-9D8C7CA5ABAB}" type="presParOf" srcId="{4C274284-8604-1142-AD1F-EB28919912DB}" destId="{3955FC1F-3BC8-F041-A984-6D4BD5941138}" srcOrd="2" destOrd="0" presId="urn:microsoft.com/office/officeart/2005/8/layout/vList2"/>
    <dgm:cxn modelId="{03FEF9CB-D061-B74E-8020-93116A457CA0}" type="presParOf" srcId="{4C274284-8604-1142-AD1F-EB28919912DB}" destId="{6168F158-79D5-5E49-90D9-5B392BE5B2AE}" srcOrd="3" destOrd="0" presId="urn:microsoft.com/office/officeart/2005/8/layout/vList2"/>
    <dgm:cxn modelId="{2A0899A8-A5E7-0A4B-AA63-2BD0AFF747DB}" type="presParOf" srcId="{4C274284-8604-1142-AD1F-EB28919912DB}" destId="{0F1996D8-DCFC-0D41-B805-DA2EAA65AA08}" srcOrd="4" destOrd="0" presId="urn:microsoft.com/office/officeart/2005/8/layout/vList2"/>
    <dgm:cxn modelId="{BCA1D836-9CEE-FE42-8349-2BCAF85621E3}" type="presParOf" srcId="{4C274284-8604-1142-AD1F-EB28919912DB}" destId="{BB2F51D6-5CAA-DF4D-A572-104156DF1D6B}" srcOrd="5" destOrd="0" presId="urn:microsoft.com/office/officeart/2005/8/layout/vList2"/>
    <dgm:cxn modelId="{D2272746-9952-AE48-A554-2A124EC82FE9}" type="presParOf" srcId="{4C274284-8604-1142-AD1F-EB28919912DB}" destId="{521B6E9B-8654-5249-A90F-8E78E9B241DC}" srcOrd="6" destOrd="0" presId="urn:microsoft.com/office/officeart/2005/8/layout/vList2"/>
    <dgm:cxn modelId="{57DB9224-4B8F-E64C-BABE-A3B7FC9914B5}" type="presParOf" srcId="{4C274284-8604-1142-AD1F-EB28919912DB}" destId="{8D30D7FD-46D1-B54C-BFC2-A1865EFC7E7E}" srcOrd="7" destOrd="0" presId="urn:microsoft.com/office/officeart/2005/8/layout/vList2"/>
    <dgm:cxn modelId="{A092420E-16A3-DF49-8EAB-26A5FCCA59C4}" type="presParOf" srcId="{4C274284-8604-1142-AD1F-EB28919912DB}" destId="{90AA0469-3053-9A41-BB85-F67E2C07649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008B27-91BB-4293-963E-41732686C53C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EBAAB59-C81C-45DD-A22F-08AD6E090B81}">
      <dgm:prSet phldrT="[Text]" custT="1"/>
      <dgm:spPr/>
      <dgm:t>
        <a:bodyPr/>
        <a:lstStyle/>
        <a:p>
          <a:pPr algn="l"/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komprehensif</a:t>
          </a:r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lain jika kedua kondisi berikut terpenuhi:</a:t>
          </a:r>
          <a:endParaRPr lang="en-US" sz="2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F35BCF0-9B14-4195-8A29-C9DD200E58A3}" type="parTrans" cxnId="{3BC28EF5-22D2-4AE2-9F21-9109DA974B8E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74ADE7-5C03-4193-8896-93647E831F49}" type="sibTrans" cxnId="{3BC28EF5-22D2-4AE2-9F21-9109DA974B8E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448C3E-4325-4CE8-842B-156B5E74BDDA}">
      <dgm:prSet custT="1"/>
      <dgm:spPr/>
      <dgm:t>
        <a:bodyPr/>
        <a:lstStyle/>
        <a:p>
          <a:pPr algn="just"/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dikelola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tujuannya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mendapatkan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kontraktual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menjual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; dan</a:t>
          </a:r>
        </a:p>
      </dgm:t>
    </dgm:pt>
    <dgm:pt modelId="{7E5AC37B-A7FE-4564-8FBC-24C06826CE31}" type="parTrans" cxnId="{F469537B-1095-48B5-B481-11D30DF9D09E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707751-DEB8-46A6-B001-2B7A9CEC2605}" type="sibTrans" cxnId="{F469537B-1095-48B5-B481-11D30DF9D09E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4E68BC-7BAF-4988-8243-96210ED2A4E2}">
      <dgm:prSet custT="1"/>
      <dgm:spPr/>
      <dgm:t>
        <a:bodyPr/>
        <a:lstStyle/>
        <a:p>
          <a:pPr algn="just"/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Persyaratan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kontraktual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memberikan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hak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tertentu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kas yang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semata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pokok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jumlah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pokok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dirty="0" err="1">
              <a:latin typeface="Calibri" panose="020F0502020204030204" pitchFamily="34" charset="0"/>
              <a:cs typeface="Calibri" panose="020F0502020204030204" pitchFamily="34" charset="0"/>
            </a:rPr>
            <a:t>terutang</a:t>
          </a:r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DE87A533-E648-407F-939D-C9B43B31185A}" type="parTrans" cxnId="{3638D7E7-EACA-4F8F-A016-BDD622805678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659CDD7-BDAD-44B5-B857-10974F0F92F0}" type="sibTrans" cxnId="{3638D7E7-EACA-4F8F-A016-BDD622805678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27A1C5-C313-43DA-8C78-1AF94779A03E}">
      <dgm:prSet custT="1"/>
      <dgm:spPr/>
      <dgm:t>
        <a:bodyPr/>
        <a:lstStyle/>
        <a:p>
          <a:pPr algn="just"/>
          <a:endParaRPr lang="en-US" sz="2400" b="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E3BA4-0BA3-47B3-B9CC-04C2F4CCBB77}" type="parTrans" cxnId="{3E4C4DC4-BF34-4C7F-8EA9-62ECCE515039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B892FD-B12A-4978-ACC5-540819473887}" type="sibTrans" cxnId="{3E4C4DC4-BF34-4C7F-8EA9-62ECCE515039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C77AF9-55FA-4F62-930A-09ADBF95A3F1}" type="pres">
      <dgm:prSet presAssocID="{90008B27-91BB-4293-963E-41732686C53C}" presName="linear" presStyleCnt="0">
        <dgm:presLayoutVars>
          <dgm:dir/>
          <dgm:animLvl val="lvl"/>
          <dgm:resizeHandles val="exact"/>
        </dgm:presLayoutVars>
      </dgm:prSet>
      <dgm:spPr/>
    </dgm:pt>
    <dgm:pt modelId="{1AF3CA56-5EC4-407E-86A2-73108407CB74}" type="pres">
      <dgm:prSet presAssocID="{4EBAAB59-C81C-45DD-A22F-08AD6E090B81}" presName="parentLin" presStyleCnt="0"/>
      <dgm:spPr/>
    </dgm:pt>
    <dgm:pt modelId="{C66EC8F1-8C50-4804-A55E-99400C448208}" type="pres">
      <dgm:prSet presAssocID="{4EBAAB59-C81C-45DD-A22F-08AD6E090B81}" presName="parentLeftMargin" presStyleLbl="node1" presStyleIdx="0" presStyleCnt="1"/>
      <dgm:spPr/>
    </dgm:pt>
    <dgm:pt modelId="{EF37DF56-0295-4543-8B85-EB97E0F1565A}" type="pres">
      <dgm:prSet presAssocID="{4EBAAB59-C81C-45DD-A22F-08AD6E090B81}" presName="parentText" presStyleLbl="node1" presStyleIdx="0" presStyleCnt="1" custScaleX="116508" custScaleY="58450" custLinFactNeighborX="-2913" custLinFactNeighborY="-16509">
        <dgm:presLayoutVars>
          <dgm:chMax val="0"/>
          <dgm:bulletEnabled val="1"/>
        </dgm:presLayoutVars>
      </dgm:prSet>
      <dgm:spPr>
        <a:prstGeom prst="homePlate">
          <a:avLst/>
        </a:prstGeom>
      </dgm:spPr>
    </dgm:pt>
    <dgm:pt modelId="{29A66C7E-2FDD-4617-A646-192B03FCC24F}" type="pres">
      <dgm:prSet presAssocID="{4EBAAB59-C81C-45DD-A22F-08AD6E090B81}" presName="negativeSpace" presStyleCnt="0"/>
      <dgm:spPr/>
    </dgm:pt>
    <dgm:pt modelId="{ECC10334-3C2E-4F8B-98D5-7577365E8EF8}" type="pres">
      <dgm:prSet presAssocID="{4EBAAB59-C81C-45DD-A22F-08AD6E090B81}" presName="childText" presStyleLbl="conFgAcc1" presStyleIdx="0" presStyleCnt="1" custScaleY="87213" custLinFactNeighborY="16054">
        <dgm:presLayoutVars>
          <dgm:bulletEnabled val="1"/>
        </dgm:presLayoutVars>
      </dgm:prSet>
      <dgm:spPr/>
    </dgm:pt>
  </dgm:ptLst>
  <dgm:cxnLst>
    <dgm:cxn modelId="{14139D20-4F96-441F-8D0D-86621B914860}" type="presOf" srcId="{4EBAAB59-C81C-45DD-A22F-08AD6E090B81}" destId="{C66EC8F1-8C50-4804-A55E-99400C448208}" srcOrd="0" destOrd="0" presId="urn:microsoft.com/office/officeart/2005/8/layout/list1"/>
    <dgm:cxn modelId="{BBC49332-9540-41C6-A77A-3C648D5F5E56}" type="presOf" srcId="{4EBAAB59-C81C-45DD-A22F-08AD6E090B81}" destId="{EF37DF56-0295-4543-8B85-EB97E0F1565A}" srcOrd="1" destOrd="0" presId="urn:microsoft.com/office/officeart/2005/8/layout/list1"/>
    <dgm:cxn modelId="{86B32B39-AC9D-43DD-966B-7636556DA2EF}" type="presOf" srcId="{90008B27-91BB-4293-963E-41732686C53C}" destId="{ECC77AF9-55FA-4F62-930A-09ADBF95A3F1}" srcOrd="0" destOrd="0" presId="urn:microsoft.com/office/officeart/2005/8/layout/list1"/>
    <dgm:cxn modelId="{F1A6CD61-986A-4C5C-88FB-FC4A0A382DEF}" type="presOf" srcId="{83448C3E-4325-4CE8-842B-156B5E74BDDA}" destId="{ECC10334-3C2E-4F8B-98D5-7577365E8EF8}" srcOrd="0" destOrd="0" presId="urn:microsoft.com/office/officeart/2005/8/layout/list1"/>
    <dgm:cxn modelId="{3AA65F4C-2F03-4AD1-8D3E-3DCB6C282E89}" type="presOf" srcId="{604E68BC-7BAF-4988-8243-96210ED2A4E2}" destId="{ECC10334-3C2E-4F8B-98D5-7577365E8EF8}" srcOrd="0" destOrd="2" presId="urn:microsoft.com/office/officeart/2005/8/layout/list1"/>
    <dgm:cxn modelId="{F469537B-1095-48B5-B481-11D30DF9D09E}" srcId="{4EBAAB59-C81C-45DD-A22F-08AD6E090B81}" destId="{83448C3E-4325-4CE8-842B-156B5E74BDDA}" srcOrd="0" destOrd="0" parTransId="{7E5AC37B-A7FE-4564-8FBC-24C06826CE31}" sibTransId="{B1707751-DEB8-46A6-B001-2B7A9CEC2605}"/>
    <dgm:cxn modelId="{5AEF96BA-8B45-4A89-B675-C4E6298C6376}" type="presOf" srcId="{6227A1C5-C313-43DA-8C78-1AF94779A03E}" destId="{ECC10334-3C2E-4F8B-98D5-7577365E8EF8}" srcOrd="0" destOrd="1" presId="urn:microsoft.com/office/officeart/2005/8/layout/list1"/>
    <dgm:cxn modelId="{3E4C4DC4-BF34-4C7F-8EA9-62ECCE515039}" srcId="{4EBAAB59-C81C-45DD-A22F-08AD6E090B81}" destId="{6227A1C5-C313-43DA-8C78-1AF94779A03E}" srcOrd="1" destOrd="0" parTransId="{30CE3BA4-0BA3-47B3-B9CC-04C2F4CCBB77}" sibTransId="{FEB892FD-B12A-4978-ACC5-540819473887}"/>
    <dgm:cxn modelId="{3638D7E7-EACA-4F8F-A016-BDD622805678}" srcId="{4EBAAB59-C81C-45DD-A22F-08AD6E090B81}" destId="{604E68BC-7BAF-4988-8243-96210ED2A4E2}" srcOrd="2" destOrd="0" parTransId="{DE87A533-E648-407F-939D-C9B43B31185A}" sibTransId="{0659CDD7-BDAD-44B5-B857-10974F0F92F0}"/>
    <dgm:cxn modelId="{3BC28EF5-22D2-4AE2-9F21-9109DA974B8E}" srcId="{90008B27-91BB-4293-963E-41732686C53C}" destId="{4EBAAB59-C81C-45DD-A22F-08AD6E090B81}" srcOrd="0" destOrd="0" parTransId="{3F35BCF0-9B14-4195-8A29-C9DD200E58A3}" sibTransId="{E574ADE7-5C03-4193-8896-93647E831F49}"/>
    <dgm:cxn modelId="{E08F26DB-183A-431D-8821-3B313BED455E}" type="presParOf" srcId="{ECC77AF9-55FA-4F62-930A-09ADBF95A3F1}" destId="{1AF3CA56-5EC4-407E-86A2-73108407CB74}" srcOrd="0" destOrd="0" presId="urn:microsoft.com/office/officeart/2005/8/layout/list1"/>
    <dgm:cxn modelId="{954974C4-E36F-45C4-95D2-9D1E579C3888}" type="presParOf" srcId="{1AF3CA56-5EC4-407E-86A2-73108407CB74}" destId="{C66EC8F1-8C50-4804-A55E-99400C448208}" srcOrd="0" destOrd="0" presId="urn:microsoft.com/office/officeart/2005/8/layout/list1"/>
    <dgm:cxn modelId="{970F8512-B0A5-4AC0-92A6-FD047C75E4B8}" type="presParOf" srcId="{1AF3CA56-5EC4-407E-86A2-73108407CB74}" destId="{EF37DF56-0295-4543-8B85-EB97E0F1565A}" srcOrd="1" destOrd="0" presId="urn:microsoft.com/office/officeart/2005/8/layout/list1"/>
    <dgm:cxn modelId="{2EA35344-CACC-4228-8F32-1AC347192B52}" type="presParOf" srcId="{ECC77AF9-55FA-4F62-930A-09ADBF95A3F1}" destId="{29A66C7E-2FDD-4617-A646-192B03FCC24F}" srcOrd="1" destOrd="0" presId="urn:microsoft.com/office/officeart/2005/8/layout/list1"/>
    <dgm:cxn modelId="{B3E4224A-FC8F-4455-98EA-530EA7AE5112}" type="presParOf" srcId="{ECC77AF9-55FA-4F62-930A-09ADBF95A3F1}" destId="{ECC10334-3C2E-4F8B-98D5-7577365E8EF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B00F841-8E1A-437F-8A8B-EDAFD0B255BE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F51C81D-6289-4811-8D40-71F2EDB88E46}">
      <dgm:prSet phldrT="[Text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pada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selanjutnya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pada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6139B869-E7B1-4EFC-AD40-6F1F8339DDB2}" type="parTrans" cxnId="{65D281B1-321B-4BAE-875A-7E84B2CFB06B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A2D94DF5-D485-4967-AF38-D9BD89E86506}" type="sibTrans" cxnId="{65D281B1-321B-4BAE-875A-7E84B2CFB06B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CA423160-7237-40C7-8C03-5D34ED31C281}">
      <dgm:prSet custT="1"/>
      <dgm:spPr/>
      <dgm:t>
        <a:bodyPr/>
        <a:lstStyle/>
        <a:p>
          <a:pPr algn="l"/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memenuhi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syarat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penghentian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pendekatan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keterlibatan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berkelanjutan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diterapkan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gm:t>
    </dgm:pt>
    <dgm:pt modelId="{D54EAC2B-F399-4C08-A292-C5764446A3B1}" type="parTrans" cxnId="{B90D71A8-81F9-4FC7-AFF4-D76DA0A8BD71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90260DD2-059A-4E10-B35E-DA204736DEEE}" type="sibTrans" cxnId="{B90D71A8-81F9-4FC7-AFF4-D76DA0A8BD71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677422F9-6372-425C-BA71-528558709A47}">
      <dgm:prSet custT="1"/>
      <dgm:spPr/>
      <dgm:t>
        <a:bodyPr/>
        <a:lstStyle/>
        <a:p>
          <a:pPr algn="l"/>
          <a:r>
            <a:rPr lang="nn-NO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 jaminan keuangan. </a:t>
          </a:r>
        </a:p>
      </dgm:t>
    </dgm:pt>
    <dgm:pt modelId="{A8DC8653-ED86-4FF2-81F8-8BD1BF307D54}" type="parTrans" cxnId="{6B633E5F-8A5B-4521-9A40-A70B150AC828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B85AC558-BD8C-49D1-B526-BC5D006DF711}" type="sibTrans" cxnId="{6B633E5F-8A5B-4521-9A40-A70B150AC828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27C04282-A3AC-402D-BB94-F894887F5657}">
      <dgm:prSet custT="1"/>
      <dgm:spPr/>
      <dgm:t>
        <a:bodyPr/>
        <a:lstStyle/>
        <a:p>
          <a:pPr algn="l"/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komitmen untuk menyediakan pinjaman dengan suku bunga di bawah pasar.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358957-81A2-45EC-B185-50F426212987}" type="parTrans" cxnId="{EEB062B6-3232-458F-A1EA-29D365420956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DAE009AD-3A0B-4624-AAD3-B1BB9E75A59F}" type="sibTrans" cxnId="{EEB062B6-3232-458F-A1EA-29D365420956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59C01781-DDED-49E3-B486-5D4300EAA993}">
      <dgm:prSet custT="1"/>
      <dgm:spPr/>
      <dgm:t>
        <a:bodyPr/>
        <a:lstStyle/>
        <a:p>
          <a:pPr algn="l"/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kontinjensi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oleh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pihak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pengakuisisi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kombinasi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8436A4-AB18-48E3-A79F-88175C72C9B7}" type="parTrans" cxnId="{DAFD7DE6-E6D9-43BF-B378-256C49117877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4250B1E2-2E98-49A9-98B8-8CDF2ED70363}" type="sibTrans" cxnId="{DAFD7DE6-E6D9-43BF-B378-256C49117877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C3FB2443-C8F2-4107-BF0C-E2C6354FDAEB}">
      <dgm:prSet custT="1"/>
      <dgm:spPr/>
      <dgm:t>
        <a:bodyPr/>
        <a:lstStyle/>
        <a:p>
          <a:pPr algn="l"/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Kombinasi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mana PSAK 103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diterapkan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2A5D2E8C-9687-4057-87DE-CD8456AE137A}" type="parTrans" cxnId="{82A0E392-3168-463B-8BF3-D38A0492E9AA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7AD57682-B4BD-4783-9DB5-7CE98898BF7D}" type="sibTrans" cxnId="{82A0E392-3168-463B-8BF3-D38A0492E9AA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11070BCE-4CAA-4861-80EA-33042F6E3584}" type="pres">
      <dgm:prSet presAssocID="{CB00F841-8E1A-437F-8A8B-EDAFD0B255BE}" presName="linearFlow" presStyleCnt="0">
        <dgm:presLayoutVars>
          <dgm:dir/>
          <dgm:resizeHandles val="exact"/>
        </dgm:presLayoutVars>
      </dgm:prSet>
      <dgm:spPr/>
    </dgm:pt>
    <dgm:pt modelId="{7A4D63C2-4D31-4539-9F6B-77C63403ED95}" type="pres">
      <dgm:prSet presAssocID="{0F51C81D-6289-4811-8D40-71F2EDB88E46}" presName="composite" presStyleCnt="0"/>
      <dgm:spPr/>
    </dgm:pt>
    <dgm:pt modelId="{C9BF050D-5266-47D2-AEDA-F7D239127419}" type="pres">
      <dgm:prSet presAssocID="{0F51C81D-6289-4811-8D40-71F2EDB88E46}" presName="imgShp" presStyleLbl="fgImgPlace1" presStyleIdx="0" presStyleCnt="6" custLinFactNeighborX="-55537"/>
      <dgm:spPr/>
    </dgm:pt>
    <dgm:pt modelId="{CAED2740-F54C-453E-BD15-A13D0CCC36E1}" type="pres">
      <dgm:prSet presAssocID="{0F51C81D-6289-4811-8D40-71F2EDB88E46}" presName="txShp" presStyleLbl="node1" presStyleIdx="0" presStyleCnt="6" custScaleX="124493" custScaleY="127475" custLinFactNeighborX="6782" custLinFactNeighborY="-82">
        <dgm:presLayoutVars>
          <dgm:bulletEnabled val="1"/>
        </dgm:presLayoutVars>
      </dgm:prSet>
      <dgm:spPr/>
    </dgm:pt>
    <dgm:pt modelId="{911B6869-9375-4EF8-8FD7-6C82172DCA4A}" type="pres">
      <dgm:prSet presAssocID="{A2D94DF5-D485-4967-AF38-D9BD89E86506}" presName="spacing" presStyleCnt="0"/>
      <dgm:spPr/>
    </dgm:pt>
    <dgm:pt modelId="{2639F3C9-7A76-4E48-A2BB-75DD62F01733}" type="pres">
      <dgm:prSet presAssocID="{CA423160-7237-40C7-8C03-5D34ED31C281}" presName="composite" presStyleCnt="0"/>
      <dgm:spPr/>
    </dgm:pt>
    <dgm:pt modelId="{3682E49F-A349-489E-81E5-B06BB6A4BF4D}" type="pres">
      <dgm:prSet presAssocID="{CA423160-7237-40C7-8C03-5D34ED31C281}" presName="imgShp" presStyleLbl="fgImgPlace1" presStyleIdx="1" presStyleCnt="6" custLinFactNeighborX="-55537"/>
      <dgm:spPr/>
    </dgm:pt>
    <dgm:pt modelId="{3D4AE658-4BA2-470A-90A3-D5FF7D4FE551}" type="pres">
      <dgm:prSet presAssocID="{CA423160-7237-40C7-8C03-5D34ED31C281}" presName="txShp" presStyleLbl="node1" presStyleIdx="1" presStyleCnt="6" custScaleX="124717" custScaleY="173541" custLinFactNeighborX="6782" custLinFactNeighborY="-1036">
        <dgm:presLayoutVars>
          <dgm:bulletEnabled val="1"/>
        </dgm:presLayoutVars>
      </dgm:prSet>
      <dgm:spPr/>
    </dgm:pt>
    <dgm:pt modelId="{A6C7D795-4814-466E-86AA-A57DD0FE1AF3}" type="pres">
      <dgm:prSet presAssocID="{90260DD2-059A-4E10-B35E-DA204736DEEE}" presName="spacing" presStyleCnt="0"/>
      <dgm:spPr/>
    </dgm:pt>
    <dgm:pt modelId="{E9AC18C2-0FE4-437A-B033-1F8A9BADA863}" type="pres">
      <dgm:prSet presAssocID="{677422F9-6372-425C-BA71-528558709A47}" presName="composite" presStyleCnt="0"/>
      <dgm:spPr/>
    </dgm:pt>
    <dgm:pt modelId="{291D0697-42A7-4497-B606-357CC3B85543}" type="pres">
      <dgm:prSet presAssocID="{677422F9-6372-425C-BA71-528558709A47}" presName="imgShp" presStyleLbl="fgImgPlace1" presStyleIdx="2" presStyleCnt="6" custLinFactNeighborX="-55537"/>
      <dgm:spPr/>
    </dgm:pt>
    <dgm:pt modelId="{9FFB32E8-19F5-48F3-9112-DA0D9C90860B}" type="pres">
      <dgm:prSet presAssocID="{677422F9-6372-425C-BA71-528558709A47}" presName="txShp" presStyleLbl="node1" presStyleIdx="2" presStyleCnt="6" custScaleX="124717" custLinFactNeighborX="6782" custLinFactNeighborY="-1036">
        <dgm:presLayoutVars>
          <dgm:bulletEnabled val="1"/>
        </dgm:presLayoutVars>
      </dgm:prSet>
      <dgm:spPr/>
    </dgm:pt>
    <dgm:pt modelId="{790615C4-0313-4557-8C11-98C44864827F}" type="pres">
      <dgm:prSet presAssocID="{B85AC558-BD8C-49D1-B526-BC5D006DF711}" presName="spacing" presStyleCnt="0"/>
      <dgm:spPr/>
    </dgm:pt>
    <dgm:pt modelId="{F89EC1E2-470C-4360-81A6-344DCD6D9209}" type="pres">
      <dgm:prSet presAssocID="{27C04282-A3AC-402D-BB94-F894887F5657}" presName="composite" presStyleCnt="0"/>
      <dgm:spPr/>
    </dgm:pt>
    <dgm:pt modelId="{3A438F05-B563-4302-87AF-FF5B0CE0B3D3}" type="pres">
      <dgm:prSet presAssocID="{27C04282-A3AC-402D-BB94-F894887F5657}" presName="imgShp" presStyleLbl="fgImgPlace1" presStyleIdx="3" presStyleCnt="6" custLinFactNeighborX="-55537"/>
      <dgm:spPr/>
    </dgm:pt>
    <dgm:pt modelId="{60A07B74-B0B5-4A3B-840C-BCF43AC11E56}" type="pres">
      <dgm:prSet presAssocID="{27C04282-A3AC-402D-BB94-F894887F5657}" presName="txShp" presStyleLbl="node1" presStyleIdx="3" presStyleCnt="6" custScaleX="124717" custLinFactNeighborX="6782" custLinFactNeighborY="-1036">
        <dgm:presLayoutVars>
          <dgm:bulletEnabled val="1"/>
        </dgm:presLayoutVars>
      </dgm:prSet>
      <dgm:spPr/>
    </dgm:pt>
    <dgm:pt modelId="{7400B8F7-5D6C-4093-896E-03DFDC4F2F3B}" type="pres">
      <dgm:prSet presAssocID="{DAE009AD-3A0B-4624-AAD3-B1BB9E75A59F}" presName="spacing" presStyleCnt="0"/>
      <dgm:spPr/>
    </dgm:pt>
    <dgm:pt modelId="{25DC6E88-04D4-499B-99C4-7C98A734A72A}" type="pres">
      <dgm:prSet presAssocID="{59C01781-DDED-49E3-B486-5D4300EAA993}" presName="composite" presStyleCnt="0"/>
      <dgm:spPr/>
    </dgm:pt>
    <dgm:pt modelId="{54866E6E-3C99-4150-B7FF-947549816B39}" type="pres">
      <dgm:prSet presAssocID="{59C01781-DDED-49E3-B486-5D4300EAA993}" presName="imgShp" presStyleLbl="fgImgPlace1" presStyleIdx="4" presStyleCnt="6" custLinFactNeighborX="-55537"/>
      <dgm:spPr/>
    </dgm:pt>
    <dgm:pt modelId="{B4E53425-6FAE-4E31-84D1-3021B1658AE6}" type="pres">
      <dgm:prSet presAssocID="{59C01781-DDED-49E3-B486-5D4300EAA993}" presName="txShp" presStyleLbl="node1" presStyleIdx="4" presStyleCnt="6" custScaleX="124717" custLinFactNeighborX="6782" custLinFactNeighborY="-1036">
        <dgm:presLayoutVars>
          <dgm:bulletEnabled val="1"/>
        </dgm:presLayoutVars>
      </dgm:prSet>
      <dgm:spPr/>
    </dgm:pt>
    <dgm:pt modelId="{DC34F4A4-B68E-4BDA-88C2-A734AE09508F}" type="pres">
      <dgm:prSet presAssocID="{4250B1E2-2E98-49A9-98B8-8CDF2ED70363}" presName="spacing" presStyleCnt="0"/>
      <dgm:spPr/>
    </dgm:pt>
    <dgm:pt modelId="{0CA7332D-F4C6-4F58-B6A4-5D6079948263}" type="pres">
      <dgm:prSet presAssocID="{C3FB2443-C8F2-4107-BF0C-E2C6354FDAEB}" presName="composite" presStyleCnt="0"/>
      <dgm:spPr/>
    </dgm:pt>
    <dgm:pt modelId="{C006CE70-9156-4F08-9137-0799FC455CF2}" type="pres">
      <dgm:prSet presAssocID="{C3FB2443-C8F2-4107-BF0C-E2C6354FDAEB}" presName="imgShp" presStyleLbl="fgImgPlace1" presStyleIdx="5" presStyleCnt="6" custLinFactNeighborX="-55537"/>
      <dgm:spPr/>
    </dgm:pt>
    <dgm:pt modelId="{05619CC9-493D-49E5-BF68-696BE90F5681}" type="pres">
      <dgm:prSet presAssocID="{C3FB2443-C8F2-4107-BF0C-E2C6354FDAEB}" presName="txShp" presStyleLbl="node1" presStyleIdx="5" presStyleCnt="6" custScaleX="124717" custLinFactNeighborX="6782" custLinFactNeighborY="-1036">
        <dgm:presLayoutVars>
          <dgm:bulletEnabled val="1"/>
        </dgm:presLayoutVars>
      </dgm:prSet>
      <dgm:spPr/>
    </dgm:pt>
  </dgm:ptLst>
  <dgm:cxnLst>
    <dgm:cxn modelId="{6B633E5F-8A5B-4521-9A40-A70B150AC828}" srcId="{CB00F841-8E1A-437F-8A8B-EDAFD0B255BE}" destId="{677422F9-6372-425C-BA71-528558709A47}" srcOrd="2" destOrd="0" parTransId="{A8DC8653-ED86-4FF2-81F8-8BD1BF307D54}" sibTransId="{B85AC558-BD8C-49D1-B526-BC5D006DF711}"/>
    <dgm:cxn modelId="{AB308F7F-F9D9-48C2-A55A-6CC378362365}" type="presOf" srcId="{C3FB2443-C8F2-4107-BF0C-E2C6354FDAEB}" destId="{05619CC9-493D-49E5-BF68-696BE90F5681}" srcOrd="0" destOrd="0" presId="urn:microsoft.com/office/officeart/2005/8/layout/vList3"/>
    <dgm:cxn modelId="{3ACDF88A-73E9-4E9C-AAF6-509383E5E6ED}" type="presOf" srcId="{CA423160-7237-40C7-8C03-5D34ED31C281}" destId="{3D4AE658-4BA2-470A-90A3-D5FF7D4FE551}" srcOrd="0" destOrd="0" presId="urn:microsoft.com/office/officeart/2005/8/layout/vList3"/>
    <dgm:cxn modelId="{DE70268B-CA00-4DD6-B2BC-591B350BD5AC}" type="presOf" srcId="{59C01781-DDED-49E3-B486-5D4300EAA993}" destId="{B4E53425-6FAE-4E31-84D1-3021B1658AE6}" srcOrd="0" destOrd="0" presId="urn:microsoft.com/office/officeart/2005/8/layout/vList3"/>
    <dgm:cxn modelId="{82A0E392-3168-463B-8BF3-D38A0492E9AA}" srcId="{CB00F841-8E1A-437F-8A8B-EDAFD0B255BE}" destId="{C3FB2443-C8F2-4107-BF0C-E2C6354FDAEB}" srcOrd="5" destOrd="0" parTransId="{2A5D2E8C-9687-4057-87DE-CD8456AE137A}" sibTransId="{7AD57682-B4BD-4783-9DB5-7CE98898BF7D}"/>
    <dgm:cxn modelId="{B90D71A8-81F9-4FC7-AFF4-D76DA0A8BD71}" srcId="{CB00F841-8E1A-437F-8A8B-EDAFD0B255BE}" destId="{CA423160-7237-40C7-8C03-5D34ED31C281}" srcOrd="1" destOrd="0" parTransId="{D54EAC2B-F399-4C08-A292-C5764446A3B1}" sibTransId="{90260DD2-059A-4E10-B35E-DA204736DEEE}"/>
    <dgm:cxn modelId="{65D281B1-321B-4BAE-875A-7E84B2CFB06B}" srcId="{CB00F841-8E1A-437F-8A8B-EDAFD0B255BE}" destId="{0F51C81D-6289-4811-8D40-71F2EDB88E46}" srcOrd="0" destOrd="0" parTransId="{6139B869-E7B1-4EFC-AD40-6F1F8339DDB2}" sibTransId="{A2D94DF5-D485-4967-AF38-D9BD89E86506}"/>
    <dgm:cxn modelId="{31330CB6-D519-4D5D-A1EC-4BF001844EA8}" type="presOf" srcId="{27C04282-A3AC-402D-BB94-F894887F5657}" destId="{60A07B74-B0B5-4A3B-840C-BCF43AC11E56}" srcOrd="0" destOrd="0" presId="urn:microsoft.com/office/officeart/2005/8/layout/vList3"/>
    <dgm:cxn modelId="{EEB062B6-3232-458F-A1EA-29D365420956}" srcId="{CB00F841-8E1A-437F-8A8B-EDAFD0B255BE}" destId="{27C04282-A3AC-402D-BB94-F894887F5657}" srcOrd="3" destOrd="0" parTransId="{DF358957-81A2-45EC-B185-50F426212987}" sibTransId="{DAE009AD-3A0B-4624-AAD3-B1BB9E75A59F}"/>
    <dgm:cxn modelId="{DAFD7DE6-E6D9-43BF-B378-256C49117877}" srcId="{CB00F841-8E1A-437F-8A8B-EDAFD0B255BE}" destId="{59C01781-DDED-49E3-B486-5D4300EAA993}" srcOrd="4" destOrd="0" parTransId="{F98436A4-AB18-48E3-A79F-88175C72C9B7}" sibTransId="{4250B1E2-2E98-49A9-98B8-8CDF2ED70363}"/>
    <dgm:cxn modelId="{5128F9E7-3EF1-4285-B78D-9BE54DF388ED}" type="presOf" srcId="{677422F9-6372-425C-BA71-528558709A47}" destId="{9FFB32E8-19F5-48F3-9112-DA0D9C90860B}" srcOrd="0" destOrd="0" presId="urn:microsoft.com/office/officeart/2005/8/layout/vList3"/>
    <dgm:cxn modelId="{321CCDE9-7C93-40C9-B21E-24D33D862592}" type="presOf" srcId="{0F51C81D-6289-4811-8D40-71F2EDB88E46}" destId="{CAED2740-F54C-453E-BD15-A13D0CCC36E1}" srcOrd="0" destOrd="0" presId="urn:microsoft.com/office/officeart/2005/8/layout/vList3"/>
    <dgm:cxn modelId="{2BAA3CEA-FECA-4189-B906-B44EE3EF70CB}" type="presOf" srcId="{CB00F841-8E1A-437F-8A8B-EDAFD0B255BE}" destId="{11070BCE-4CAA-4861-80EA-33042F6E3584}" srcOrd="0" destOrd="0" presId="urn:microsoft.com/office/officeart/2005/8/layout/vList3"/>
    <dgm:cxn modelId="{793CF8CA-1D87-4BDC-874F-FE8A9A4B2A32}" type="presParOf" srcId="{11070BCE-4CAA-4861-80EA-33042F6E3584}" destId="{7A4D63C2-4D31-4539-9F6B-77C63403ED95}" srcOrd="0" destOrd="0" presId="urn:microsoft.com/office/officeart/2005/8/layout/vList3"/>
    <dgm:cxn modelId="{C9CAC3B4-9822-4F70-8B95-821B5A51F32D}" type="presParOf" srcId="{7A4D63C2-4D31-4539-9F6B-77C63403ED95}" destId="{C9BF050D-5266-47D2-AEDA-F7D239127419}" srcOrd="0" destOrd="0" presId="urn:microsoft.com/office/officeart/2005/8/layout/vList3"/>
    <dgm:cxn modelId="{CAA9CAE3-8EE4-4064-9852-49B8862381BF}" type="presParOf" srcId="{7A4D63C2-4D31-4539-9F6B-77C63403ED95}" destId="{CAED2740-F54C-453E-BD15-A13D0CCC36E1}" srcOrd="1" destOrd="0" presId="urn:microsoft.com/office/officeart/2005/8/layout/vList3"/>
    <dgm:cxn modelId="{EA9591BA-BD54-4952-9E66-4E60E2FAC858}" type="presParOf" srcId="{11070BCE-4CAA-4861-80EA-33042F6E3584}" destId="{911B6869-9375-4EF8-8FD7-6C82172DCA4A}" srcOrd="1" destOrd="0" presId="urn:microsoft.com/office/officeart/2005/8/layout/vList3"/>
    <dgm:cxn modelId="{AACE5428-A63D-45D8-B6E7-75DE0140CB25}" type="presParOf" srcId="{11070BCE-4CAA-4861-80EA-33042F6E3584}" destId="{2639F3C9-7A76-4E48-A2BB-75DD62F01733}" srcOrd="2" destOrd="0" presId="urn:microsoft.com/office/officeart/2005/8/layout/vList3"/>
    <dgm:cxn modelId="{AD4F466A-AADC-41DE-821C-BA66EAA34B8B}" type="presParOf" srcId="{2639F3C9-7A76-4E48-A2BB-75DD62F01733}" destId="{3682E49F-A349-489E-81E5-B06BB6A4BF4D}" srcOrd="0" destOrd="0" presId="urn:microsoft.com/office/officeart/2005/8/layout/vList3"/>
    <dgm:cxn modelId="{33774A71-F61E-4E4D-83C7-FA2FB0127D4F}" type="presParOf" srcId="{2639F3C9-7A76-4E48-A2BB-75DD62F01733}" destId="{3D4AE658-4BA2-470A-90A3-D5FF7D4FE551}" srcOrd="1" destOrd="0" presId="urn:microsoft.com/office/officeart/2005/8/layout/vList3"/>
    <dgm:cxn modelId="{48519DB6-1EFE-47C5-A0E5-C1554DEF59AD}" type="presParOf" srcId="{11070BCE-4CAA-4861-80EA-33042F6E3584}" destId="{A6C7D795-4814-466E-86AA-A57DD0FE1AF3}" srcOrd="3" destOrd="0" presId="urn:microsoft.com/office/officeart/2005/8/layout/vList3"/>
    <dgm:cxn modelId="{FC6B0C76-A592-419C-A8A7-08643592851E}" type="presParOf" srcId="{11070BCE-4CAA-4861-80EA-33042F6E3584}" destId="{E9AC18C2-0FE4-437A-B033-1F8A9BADA863}" srcOrd="4" destOrd="0" presId="urn:microsoft.com/office/officeart/2005/8/layout/vList3"/>
    <dgm:cxn modelId="{590E2B5C-BF01-48B4-B33A-F2203ED3295D}" type="presParOf" srcId="{E9AC18C2-0FE4-437A-B033-1F8A9BADA863}" destId="{291D0697-42A7-4497-B606-357CC3B85543}" srcOrd="0" destOrd="0" presId="urn:microsoft.com/office/officeart/2005/8/layout/vList3"/>
    <dgm:cxn modelId="{6710FC7F-5860-46CB-A4D7-EF7B6A774A8E}" type="presParOf" srcId="{E9AC18C2-0FE4-437A-B033-1F8A9BADA863}" destId="{9FFB32E8-19F5-48F3-9112-DA0D9C90860B}" srcOrd="1" destOrd="0" presId="urn:microsoft.com/office/officeart/2005/8/layout/vList3"/>
    <dgm:cxn modelId="{15319F8D-67B7-40CB-A3E5-415A9C8F5A24}" type="presParOf" srcId="{11070BCE-4CAA-4861-80EA-33042F6E3584}" destId="{790615C4-0313-4557-8C11-98C44864827F}" srcOrd="5" destOrd="0" presId="urn:microsoft.com/office/officeart/2005/8/layout/vList3"/>
    <dgm:cxn modelId="{EB20D337-7163-486D-95B4-56C30FEDBBCE}" type="presParOf" srcId="{11070BCE-4CAA-4861-80EA-33042F6E3584}" destId="{F89EC1E2-470C-4360-81A6-344DCD6D9209}" srcOrd="6" destOrd="0" presId="urn:microsoft.com/office/officeart/2005/8/layout/vList3"/>
    <dgm:cxn modelId="{2902FDF7-E89A-40BF-B4EF-651D2A40DEBF}" type="presParOf" srcId="{F89EC1E2-470C-4360-81A6-344DCD6D9209}" destId="{3A438F05-B563-4302-87AF-FF5B0CE0B3D3}" srcOrd="0" destOrd="0" presId="urn:microsoft.com/office/officeart/2005/8/layout/vList3"/>
    <dgm:cxn modelId="{D0A03B6F-194C-4F4B-A3B7-C2A10BB7DE0F}" type="presParOf" srcId="{F89EC1E2-470C-4360-81A6-344DCD6D9209}" destId="{60A07B74-B0B5-4A3B-840C-BCF43AC11E56}" srcOrd="1" destOrd="0" presId="urn:microsoft.com/office/officeart/2005/8/layout/vList3"/>
    <dgm:cxn modelId="{E6A1E5B1-80A3-4C6F-815F-15413D2CCBED}" type="presParOf" srcId="{11070BCE-4CAA-4861-80EA-33042F6E3584}" destId="{7400B8F7-5D6C-4093-896E-03DFDC4F2F3B}" srcOrd="7" destOrd="0" presId="urn:microsoft.com/office/officeart/2005/8/layout/vList3"/>
    <dgm:cxn modelId="{ADAFF4A5-0C3B-44DB-B38B-180715F8201C}" type="presParOf" srcId="{11070BCE-4CAA-4861-80EA-33042F6E3584}" destId="{25DC6E88-04D4-499B-99C4-7C98A734A72A}" srcOrd="8" destOrd="0" presId="urn:microsoft.com/office/officeart/2005/8/layout/vList3"/>
    <dgm:cxn modelId="{6D7801F0-7D29-4352-9C64-B552E8672601}" type="presParOf" srcId="{25DC6E88-04D4-499B-99C4-7C98A734A72A}" destId="{54866E6E-3C99-4150-B7FF-947549816B39}" srcOrd="0" destOrd="0" presId="urn:microsoft.com/office/officeart/2005/8/layout/vList3"/>
    <dgm:cxn modelId="{0C970F0D-0434-4333-9C5C-EB0C960811AB}" type="presParOf" srcId="{25DC6E88-04D4-499B-99C4-7C98A734A72A}" destId="{B4E53425-6FAE-4E31-84D1-3021B1658AE6}" srcOrd="1" destOrd="0" presId="urn:microsoft.com/office/officeart/2005/8/layout/vList3"/>
    <dgm:cxn modelId="{0F0E508A-7FE0-4EA4-9B24-785BE5263FDD}" type="presParOf" srcId="{11070BCE-4CAA-4861-80EA-33042F6E3584}" destId="{DC34F4A4-B68E-4BDA-88C2-A734AE09508F}" srcOrd="9" destOrd="0" presId="urn:microsoft.com/office/officeart/2005/8/layout/vList3"/>
    <dgm:cxn modelId="{EF385525-1784-4E38-BC4D-12E5994EB2E4}" type="presParOf" srcId="{11070BCE-4CAA-4861-80EA-33042F6E3584}" destId="{0CA7332D-F4C6-4F58-B6A4-5D6079948263}" srcOrd="10" destOrd="0" presId="urn:microsoft.com/office/officeart/2005/8/layout/vList3"/>
    <dgm:cxn modelId="{A79448B6-1DC3-4286-9D20-7983A8FD5511}" type="presParOf" srcId="{0CA7332D-F4C6-4F58-B6A4-5D6079948263}" destId="{C006CE70-9156-4F08-9137-0799FC455CF2}" srcOrd="0" destOrd="0" presId="urn:microsoft.com/office/officeart/2005/8/layout/vList3"/>
    <dgm:cxn modelId="{EE543448-07DD-4E3C-A523-37626455FE7B}" type="presParOf" srcId="{0CA7332D-F4C6-4F58-B6A4-5D6079948263}" destId="{05619CC9-493D-49E5-BF68-696BE90F568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6969FB0-19D6-4F11-BE97-0B699F353CEF}" type="doc">
      <dgm:prSet loTypeId="urn:microsoft.com/office/officeart/2005/8/layout/defaul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EC63132-3EDF-43D0-BDD6-F771DDA0ADCE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panduan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232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tentang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pemisahan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melekat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hibrida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diteruskan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mana </a:t>
          </a:r>
          <a:r>
            <a:rPr lang="en-US" sz="16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host contract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bukan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ruang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109.</a:t>
          </a:r>
        </a:p>
      </dgm:t>
    </dgm:pt>
    <dgm:pt modelId="{966E7D74-40B6-4DF8-8D95-2450B36F583E}" type="parTrans" cxnId="{34C45CC1-A678-4A5F-AF37-64FAB065FE97}">
      <dgm:prSet/>
      <dgm:spPr/>
      <dgm:t>
        <a:bodyPr/>
        <a:lstStyle/>
        <a:p>
          <a:endParaRPr lang="en-US" sz="1800">
            <a:solidFill>
              <a:schemeClr val="tx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5D5579-611C-43ED-ABE6-C8F8D120C2C8}" type="sibTrans" cxnId="{34C45CC1-A678-4A5F-AF37-64FAB065FE97}">
      <dgm:prSet/>
      <dgm:spPr/>
      <dgm:t>
        <a:bodyPr/>
        <a:lstStyle/>
        <a:p>
          <a:endParaRPr lang="en-US" sz="1800">
            <a:solidFill>
              <a:schemeClr val="tx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A8BC56-F066-4D2E-9F37-7162DFEC8C04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 </a:t>
          </a:r>
          <a:r>
            <a:rPr lang="en-US" sz="16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host contract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adalah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ruang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109,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melekat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dipisahkan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host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Sebaliknya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hibrida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dinilai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secara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keseluruhan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persyaratan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810F4C95-C8BC-47CF-A74F-06DD030E982E}" type="parTrans" cxnId="{046847E3-4D30-45D5-8CF8-EA7C853F07E6}">
      <dgm:prSet/>
      <dgm:spPr/>
      <dgm:t>
        <a:bodyPr/>
        <a:lstStyle/>
        <a:p>
          <a:endParaRPr lang="en-US" sz="1800">
            <a:solidFill>
              <a:schemeClr val="tx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3265C7-FEF7-47DB-9ACA-997E2BCAD6A8}" type="sibTrans" cxnId="{046847E3-4D30-45D5-8CF8-EA7C853F07E6}">
      <dgm:prSet/>
      <dgm:spPr/>
      <dgm:t>
        <a:bodyPr/>
        <a:lstStyle/>
        <a:p>
          <a:endParaRPr lang="en-US" sz="1800">
            <a:solidFill>
              <a:schemeClr val="tx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BAE69FA-85FD-4AFB-A691-E07E308B6B43}" type="pres">
      <dgm:prSet presAssocID="{A6969FB0-19D6-4F11-BE97-0B699F353CEF}" presName="diagram" presStyleCnt="0">
        <dgm:presLayoutVars>
          <dgm:dir/>
          <dgm:resizeHandles val="exact"/>
        </dgm:presLayoutVars>
      </dgm:prSet>
      <dgm:spPr/>
    </dgm:pt>
    <dgm:pt modelId="{F37ABC16-7D9A-48C6-A4DA-714ADFE3BD45}" type="pres">
      <dgm:prSet presAssocID="{EEC63132-3EDF-43D0-BDD6-F771DDA0ADCE}" presName="node" presStyleLbl="node1" presStyleIdx="0" presStyleCnt="2" custScaleX="376728" custScaleY="174541" custLinFactNeighborX="-298" custLinFactNeighborY="240">
        <dgm:presLayoutVars>
          <dgm:bulletEnabled val="1"/>
        </dgm:presLayoutVars>
      </dgm:prSet>
      <dgm:spPr/>
    </dgm:pt>
    <dgm:pt modelId="{78B84C24-6CAA-4FB9-98A2-A6FB4264C09F}" type="pres">
      <dgm:prSet presAssocID="{255D5579-611C-43ED-ABE6-C8F8D120C2C8}" presName="sibTrans" presStyleCnt="0"/>
      <dgm:spPr/>
    </dgm:pt>
    <dgm:pt modelId="{C401252E-02A2-4D10-9082-86E53F3C2475}" type="pres">
      <dgm:prSet presAssocID="{5EA8BC56-F066-4D2E-9F37-7162DFEC8C04}" presName="node" presStyleLbl="node1" presStyleIdx="1" presStyleCnt="2" custScaleX="408016" custScaleY="175021">
        <dgm:presLayoutVars>
          <dgm:bulletEnabled val="1"/>
        </dgm:presLayoutVars>
      </dgm:prSet>
      <dgm:spPr/>
    </dgm:pt>
  </dgm:ptLst>
  <dgm:cxnLst>
    <dgm:cxn modelId="{CC9DD536-2335-467F-ADE4-66EB36F79BD9}" type="presOf" srcId="{A6969FB0-19D6-4F11-BE97-0B699F353CEF}" destId="{BBAE69FA-85FD-4AFB-A691-E07E308B6B43}" srcOrd="0" destOrd="0" presId="urn:microsoft.com/office/officeart/2005/8/layout/default"/>
    <dgm:cxn modelId="{644C894C-14D1-495C-875C-80BF81F99965}" type="presOf" srcId="{5EA8BC56-F066-4D2E-9F37-7162DFEC8C04}" destId="{C401252E-02A2-4D10-9082-86E53F3C2475}" srcOrd="0" destOrd="0" presId="urn:microsoft.com/office/officeart/2005/8/layout/default"/>
    <dgm:cxn modelId="{34C45CC1-A678-4A5F-AF37-64FAB065FE97}" srcId="{A6969FB0-19D6-4F11-BE97-0B699F353CEF}" destId="{EEC63132-3EDF-43D0-BDD6-F771DDA0ADCE}" srcOrd="0" destOrd="0" parTransId="{966E7D74-40B6-4DF8-8D95-2450B36F583E}" sibTransId="{255D5579-611C-43ED-ABE6-C8F8D120C2C8}"/>
    <dgm:cxn modelId="{EDEC0AD6-9F2D-47A9-BBB1-34ECDF52FCC4}" type="presOf" srcId="{EEC63132-3EDF-43D0-BDD6-F771DDA0ADCE}" destId="{F37ABC16-7D9A-48C6-A4DA-714ADFE3BD45}" srcOrd="0" destOrd="0" presId="urn:microsoft.com/office/officeart/2005/8/layout/default"/>
    <dgm:cxn modelId="{046847E3-4D30-45D5-8CF8-EA7C853F07E6}" srcId="{A6969FB0-19D6-4F11-BE97-0B699F353CEF}" destId="{5EA8BC56-F066-4D2E-9F37-7162DFEC8C04}" srcOrd="1" destOrd="0" parTransId="{810F4C95-C8BC-47CF-A74F-06DD030E982E}" sibTransId="{B73265C7-FEF7-47DB-9ACA-997E2BCAD6A8}"/>
    <dgm:cxn modelId="{54C47667-B2A7-4D56-BD1B-7E7A41F3A7E7}" type="presParOf" srcId="{BBAE69FA-85FD-4AFB-A691-E07E308B6B43}" destId="{F37ABC16-7D9A-48C6-A4DA-714ADFE3BD45}" srcOrd="0" destOrd="0" presId="urn:microsoft.com/office/officeart/2005/8/layout/default"/>
    <dgm:cxn modelId="{028DB52F-7568-4A59-AD7B-C4137D318EFD}" type="presParOf" srcId="{BBAE69FA-85FD-4AFB-A691-E07E308B6B43}" destId="{78B84C24-6CAA-4FB9-98A2-A6FB4264C09F}" srcOrd="1" destOrd="0" presId="urn:microsoft.com/office/officeart/2005/8/layout/default"/>
    <dgm:cxn modelId="{66CC9EA5-97CE-4EA6-8199-BAE871DE0BA1}" type="presParOf" srcId="{BBAE69FA-85FD-4AFB-A691-E07E308B6B43}" destId="{C401252E-02A2-4D10-9082-86E53F3C2475}" srcOrd="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44AC4E-1A3C-460D-A055-B13A5325A39D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9E64BB-A03F-417D-8748-E6E59743283C}">
      <dgm:prSet phldrT="[Text]" custT="1"/>
      <dgm:spPr/>
      <dgm:t>
        <a:bodyPr/>
        <a:lstStyle/>
        <a:p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Instumen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Hibrida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C8CC32-66F9-48BD-89DE-37E0C46E1616}" type="parTrans" cxnId="{6A751D21-5C5D-4CEB-9931-BDDC34E4C1A6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4184EC-3B30-4B53-9ADE-0598CB4102DE}" type="sibTrans" cxnId="{6A751D21-5C5D-4CEB-9931-BDDC34E4C1A6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C80234-9304-4AB3-A286-A859AF91B5A0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Non-derivatif </a:t>
          </a:r>
          <a:r>
            <a:rPr lang="en-US" sz="1800" i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host contract</a:t>
          </a:r>
          <a:endParaRPr lang="en-US" sz="1800" i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3CE74F3-6FC1-427B-BF1A-4F2DD3CC62B0}" type="parTrans" cxnId="{0A0BD4FF-340D-4778-AD96-F876FC5BCB50}">
      <dgm:prSet/>
      <dgm:spPr>
        <a:ln w="38100"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35E8DD-E747-47AB-B203-6B997AA9ED95}" type="sibTrans" cxnId="{0A0BD4FF-340D-4778-AD96-F876FC5BCB50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C36F41-07DA-4755-9B69-11A6A58DB1A0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 Melekat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18958A-4ADB-48D3-BB6A-5EB064A403F4}" type="parTrans" cxnId="{989E1D33-5EC0-46F2-99C8-7FCD759EC2C3}">
      <dgm:prSet/>
      <dgm:spPr>
        <a:ln w="38100"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8741B7-4D1D-424C-B137-A5B09A980F13}" type="sibTrans" cxnId="{989E1D33-5EC0-46F2-99C8-7FCD759EC2C3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B3AD467-ABC0-46AF-8AEC-D00A5F9D8ED4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 Keuangan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E4210C-9161-4F6A-9B2B-0D465FEC1244}" type="parTrans" cxnId="{BB6AF57C-85BC-4F2A-BE41-CEF29911C6CD}">
      <dgm:prSet/>
      <dgm:spPr>
        <a:ln w="38100"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0C3AD6-9179-4465-96C6-65829CE057AE}" type="sibTrans" cxnId="{BB6AF57C-85BC-4F2A-BE41-CEF29911C6CD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0F7FD6-0FE5-4109-B138-C302854C73FE}">
      <dgm:prSet phldrT="[Text]" custT="1"/>
      <dgm:spPr/>
      <dgm:t>
        <a:bodyPr/>
        <a:lstStyle/>
        <a:p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39309-513C-42CF-B035-9D8B37CB71D5}" type="parTrans" cxnId="{6AC873C7-CBCA-42AF-924E-B80024185416}">
      <dgm:prSet/>
      <dgm:spPr>
        <a:ln>
          <a:solidFill>
            <a:srgbClr val="C00000"/>
          </a:solidFill>
        </a:ln>
      </dgm:spPr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5B7E6F2-FCB4-48E7-883C-CFC62F637891}" type="sibTrans" cxnId="{6AC873C7-CBCA-42AF-924E-B80024185416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0F24B6-E140-4422-94B0-07C987EE2DEA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luar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</a:t>
          </a:r>
        </a:p>
      </dgm:t>
    </dgm:pt>
    <dgm:pt modelId="{9F84B45B-A42F-45B6-B9BE-B7A57E658BD1}" type="parTrans" cxnId="{5C143B1A-DF0A-4150-B772-3B00F72E5A0F}">
      <dgm:prSet/>
      <dgm:spPr>
        <a:ln>
          <a:solidFill>
            <a:srgbClr val="C00000"/>
          </a:solidFill>
        </a:ln>
      </dgm:spPr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2ADBFFC-DD91-4B1D-9301-C2782B3FC075}" type="sibTrans" cxnId="{5C143B1A-DF0A-4150-B772-3B00F72E5A0F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D6E673-E347-4B80-9F29-96584226335B}" type="pres">
      <dgm:prSet presAssocID="{AD44AC4E-1A3C-460D-A055-B13A5325A39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BA0F948-B96B-49F3-9145-43BC243FE64B}" type="pres">
      <dgm:prSet presAssocID="{AD44AC4E-1A3C-460D-A055-B13A5325A39D}" presName="hierFlow" presStyleCnt="0"/>
      <dgm:spPr/>
    </dgm:pt>
    <dgm:pt modelId="{403C850B-EC22-4E36-90EB-1953D0416546}" type="pres">
      <dgm:prSet presAssocID="{AD44AC4E-1A3C-460D-A055-B13A5325A39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5D0154C-AEE5-457B-AA3A-F68CA4F56C97}" type="pres">
      <dgm:prSet presAssocID="{919E64BB-A03F-417D-8748-E6E59743283C}" presName="Name14" presStyleCnt="0"/>
      <dgm:spPr/>
    </dgm:pt>
    <dgm:pt modelId="{080E5BAE-78D2-4002-9D0E-77C12E6FD44D}" type="pres">
      <dgm:prSet presAssocID="{919E64BB-A03F-417D-8748-E6E59743283C}" presName="level1Shape" presStyleLbl="node0" presStyleIdx="0" presStyleCnt="1" custScaleX="209865" custScaleY="78435">
        <dgm:presLayoutVars>
          <dgm:chPref val="3"/>
        </dgm:presLayoutVars>
      </dgm:prSet>
      <dgm:spPr/>
    </dgm:pt>
    <dgm:pt modelId="{69627B1E-89A1-4227-B6CC-59A8BEAECBC9}" type="pres">
      <dgm:prSet presAssocID="{919E64BB-A03F-417D-8748-E6E59743283C}" presName="hierChild2" presStyleCnt="0"/>
      <dgm:spPr/>
    </dgm:pt>
    <dgm:pt modelId="{D41A7B5A-DC8A-4A12-B25F-25B5111D89A4}" type="pres">
      <dgm:prSet presAssocID="{A3CE74F3-6FC1-427B-BF1A-4F2DD3CC62B0}" presName="Name19" presStyleLbl="parChTrans1D2" presStyleIdx="0" presStyleCnt="2"/>
      <dgm:spPr/>
    </dgm:pt>
    <dgm:pt modelId="{E45072DE-C17C-4C67-B840-3B089A98196E}" type="pres">
      <dgm:prSet presAssocID="{76C80234-9304-4AB3-A286-A859AF91B5A0}" presName="Name21" presStyleCnt="0"/>
      <dgm:spPr/>
    </dgm:pt>
    <dgm:pt modelId="{810A3919-4536-434A-8022-C27E3DE08FA3}" type="pres">
      <dgm:prSet presAssocID="{76C80234-9304-4AB3-A286-A859AF91B5A0}" presName="level2Shape" presStyleLbl="node2" presStyleIdx="0" presStyleCnt="2" custScaleX="336978" custScaleY="69572"/>
      <dgm:spPr/>
    </dgm:pt>
    <dgm:pt modelId="{F5ABB37A-4E4D-4418-BC07-7F965E4F6A01}" type="pres">
      <dgm:prSet presAssocID="{76C80234-9304-4AB3-A286-A859AF91B5A0}" presName="hierChild3" presStyleCnt="0"/>
      <dgm:spPr/>
    </dgm:pt>
    <dgm:pt modelId="{59FA8E9B-10BC-4A40-BF6F-F7B17B0A600B}" type="pres">
      <dgm:prSet presAssocID="{ECE4210C-9161-4F6A-9B2B-0D465FEC1244}" presName="Name19" presStyleLbl="parChTrans1D3" presStyleIdx="0" presStyleCnt="1"/>
      <dgm:spPr/>
    </dgm:pt>
    <dgm:pt modelId="{47D5481A-5278-4B8F-858D-A178A42055A4}" type="pres">
      <dgm:prSet presAssocID="{8B3AD467-ABC0-46AF-8AEC-D00A5F9D8ED4}" presName="Name21" presStyleCnt="0"/>
      <dgm:spPr/>
    </dgm:pt>
    <dgm:pt modelId="{B6E119A0-A323-4F68-A348-DCEAF3866247}" type="pres">
      <dgm:prSet presAssocID="{8B3AD467-ABC0-46AF-8AEC-D00A5F9D8ED4}" presName="level2Shape" presStyleLbl="node3" presStyleIdx="0" presStyleCnt="1" custScaleX="189656" custScaleY="84127"/>
      <dgm:spPr/>
    </dgm:pt>
    <dgm:pt modelId="{20DE006E-858D-4987-B9BD-0A75136EF019}" type="pres">
      <dgm:prSet presAssocID="{8B3AD467-ABC0-46AF-8AEC-D00A5F9D8ED4}" presName="hierChild3" presStyleCnt="0"/>
      <dgm:spPr/>
    </dgm:pt>
    <dgm:pt modelId="{E68DF807-A8CE-48B6-BA1A-30BEAC074043}" type="pres">
      <dgm:prSet presAssocID="{76239309-513C-42CF-B035-9D8B37CB71D5}" presName="Name19" presStyleLbl="parChTrans1D4" presStyleIdx="0" presStyleCnt="2"/>
      <dgm:spPr/>
    </dgm:pt>
    <dgm:pt modelId="{A8FD1961-C23F-4544-9DBC-AE39B01A3025}" type="pres">
      <dgm:prSet presAssocID="{3D0F7FD6-0FE5-4109-B138-C302854C73FE}" presName="Name21" presStyleCnt="0"/>
      <dgm:spPr/>
    </dgm:pt>
    <dgm:pt modelId="{8BBDF363-7C55-46F0-B009-CB1ACC2E2CC4}" type="pres">
      <dgm:prSet presAssocID="{3D0F7FD6-0FE5-4109-B138-C302854C73FE}" presName="level2Shape" presStyleLbl="node4" presStyleIdx="0" presStyleCnt="2" custScaleX="286681" custScaleY="73009" custLinFactNeighborY="-8825"/>
      <dgm:spPr/>
    </dgm:pt>
    <dgm:pt modelId="{B0AC745A-B687-4C5C-8FBD-0CDD10D578F5}" type="pres">
      <dgm:prSet presAssocID="{3D0F7FD6-0FE5-4109-B138-C302854C73FE}" presName="hierChild3" presStyleCnt="0"/>
      <dgm:spPr/>
    </dgm:pt>
    <dgm:pt modelId="{7482298D-569D-4900-822D-7EEDD422693A}" type="pres">
      <dgm:prSet presAssocID="{9F84B45B-A42F-45B6-B9BE-B7A57E658BD1}" presName="Name19" presStyleLbl="parChTrans1D4" presStyleIdx="1" presStyleCnt="2"/>
      <dgm:spPr/>
    </dgm:pt>
    <dgm:pt modelId="{BBD1A464-8B84-4ED1-82BA-86C764194941}" type="pres">
      <dgm:prSet presAssocID="{EF0F24B6-E140-4422-94B0-07C987EE2DEA}" presName="Name21" presStyleCnt="0"/>
      <dgm:spPr/>
    </dgm:pt>
    <dgm:pt modelId="{A1C1B42A-272C-4A18-96A9-87B8198CE371}" type="pres">
      <dgm:prSet presAssocID="{EF0F24B6-E140-4422-94B0-07C987EE2DEA}" presName="level2Shape" presStyleLbl="node4" presStyleIdx="1" presStyleCnt="2" custScaleX="256462" custScaleY="74848" custLinFactNeighborY="-8825"/>
      <dgm:spPr/>
    </dgm:pt>
    <dgm:pt modelId="{BF53790F-84BB-4347-9D95-9C00DC2BA129}" type="pres">
      <dgm:prSet presAssocID="{EF0F24B6-E140-4422-94B0-07C987EE2DEA}" presName="hierChild3" presStyleCnt="0"/>
      <dgm:spPr/>
    </dgm:pt>
    <dgm:pt modelId="{A2D1743C-4265-473A-838D-6055A168D8FC}" type="pres">
      <dgm:prSet presAssocID="{5718958A-4ADB-48D3-BB6A-5EB064A403F4}" presName="Name19" presStyleLbl="parChTrans1D2" presStyleIdx="1" presStyleCnt="2"/>
      <dgm:spPr/>
    </dgm:pt>
    <dgm:pt modelId="{2EE41CB8-0D93-4163-9EC1-B802CC70AEB9}" type="pres">
      <dgm:prSet presAssocID="{68C36F41-07DA-4755-9B69-11A6A58DB1A0}" presName="Name21" presStyleCnt="0"/>
      <dgm:spPr/>
    </dgm:pt>
    <dgm:pt modelId="{8A6CB942-A308-49D9-A5B0-A9CB21543366}" type="pres">
      <dgm:prSet presAssocID="{68C36F41-07DA-4755-9B69-11A6A58DB1A0}" presName="level2Shape" presStyleLbl="node2" presStyleIdx="1" presStyleCnt="2" custScaleX="218268" custScaleY="68587"/>
      <dgm:spPr/>
    </dgm:pt>
    <dgm:pt modelId="{1E7A4A0B-AD2E-4E57-8141-86CACC68E7CB}" type="pres">
      <dgm:prSet presAssocID="{68C36F41-07DA-4755-9B69-11A6A58DB1A0}" presName="hierChild3" presStyleCnt="0"/>
      <dgm:spPr/>
    </dgm:pt>
    <dgm:pt modelId="{BAF2214E-D5EC-41D6-A1A4-ADD433FD6145}" type="pres">
      <dgm:prSet presAssocID="{AD44AC4E-1A3C-460D-A055-B13A5325A39D}" presName="bgShapesFlow" presStyleCnt="0"/>
      <dgm:spPr/>
    </dgm:pt>
  </dgm:ptLst>
  <dgm:cxnLst>
    <dgm:cxn modelId="{BAB3E60D-7341-4295-8C23-28BC7CF18F11}" type="presOf" srcId="{76239309-513C-42CF-B035-9D8B37CB71D5}" destId="{E68DF807-A8CE-48B6-BA1A-30BEAC074043}" srcOrd="0" destOrd="0" presId="urn:microsoft.com/office/officeart/2005/8/layout/hierarchy6"/>
    <dgm:cxn modelId="{5C143B1A-DF0A-4150-B772-3B00F72E5A0F}" srcId="{8B3AD467-ABC0-46AF-8AEC-D00A5F9D8ED4}" destId="{EF0F24B6-E140-4422-94B0-07C987EE2DEA}" srcOrd="1" destOrd="0" parTransId="{9F84B45B-A42F-45B6-B9BE-B7A57E658BD1}" sibTransId="{F2ADBFFC-DD91-4B1D-9301-C2782B3FC075}"/>
    <dgm:cxn modelId="{6A751D21-5C5D-4CEB-9931-BDDC34E4C1A6}" srcId="{AD44AC4E-1A3C-460D-A055-B13A5325A39D}" destId="{919E64BB-A03F-417D-8748-E6E59743283C}" srcOrd="0" destOrd="0" parTransId="{7DC8CC32-66F9-48BD-89DE-37E0C46E1616}" sibTransId="{544184EC-3B30-4B53-9ADE-0598CB4102DE}"/>
    <dgm:cxn modelId="{989E1D33-5EC0-46F2-99C8-7FCD759EC2C3}" srcId="{919E64BB-A03F-417D-8748-E6E59743283C}" destId="{68C36F41-07DA-4755-9B69-11A6A58DB1A0}" srcOrd="1" destOrd="0" parTransId="{5718958A-4ADB-48D3-BB6A-5EB064A403F4}" sibTransId="{888741B7-4D1D-424C-B137-A5B09A980F13}"/>
    <dgm:cxn modelId="{C8CE0060-0583-4DE7-9098-6193A2824451}" type="presOf" srcId="{EF0F24B6-E140-4422-94B0-07C987EE2DEA}" destId="{A1C1B42A-272C-4A18-96A9-87B8198CE371}" srcOrd="0" destOrd="0" presId="urn:microsoft.com/office/officeart/2005/8/layout/hierarchy6"/>
    <dgm:cxn modelId="{6511A847-4503-4051-9429-88E14EDB494C}" type="presOf" srcId="{919E64BB-A03F-417D-8748-E6E59743283C}" destId="{080E5BAE-78D2-4002-9D0E-77C12E6FD44D}" srcOrd="0" destOrd="0" presId="urn:microsoft.com/office/officeart/2005/8/layout/hierarchy6"/>
    <dgm:cxn modelId="{23E3A17A-D6BD-48BE-AD2D-8755E37A52D3}" type="presOf" srcId="{9F84B45B-A42F-45B6-B9BE-B7A57E658BD1}" destId="{7482298D-569D-4900-822D-7EEDD422693A}" srcOrd="0" destOrd="0" presId="urn:microsoft.com/office/officeart/2005/8/layout/hierarchy6"/>
    <dgm:cxn modelId="{D110E35A-C68A-478D-B9DF-22608E03A1BB}" type="presOf" srcId="{8B3AD467-ABC0-46AF-8AEC-D00A5F9D8ED4}" destId="{B6E119A0-A323-4F68-A348-DCEAF3866247}" srcOrd="0" destOrd="0" presId="urn:microsoft.com/office/officeart/2005/8/layout/hierarchy6"/>
    <dgm:cxn modelId="{BB6AF57C-85BC-4F2A-BE41-CEF29911C6CD}" srcId="{76C80234-9304-4AB3-A286-A859AF91B5A0}" destId="{8B3AD467-ABC0-46AF-8AEC-D00A5F9D8ED4}" srcOrd="0" destOrd="0" parTransId="{ECE4210C-9161-4F6A-9B2B-0D465FEC1244}" sibTransId="{450C3AD6-9179-4465-96C6-65829CE057AE}"/>
    <dgm:cxn modelId="{83F05986-E27E-4C48-AA1D-2193CEEC26F6}" type="presOf" srcId="{5718958A-4ADB-48D3-BB6A-5EB064A403F4}" destId="{A2D1743C-4265-473A-838D-6055A168D8FC}" srcOrd="0" destOrd="0" presId="urn:microsoft.com/office/officeart/2005/8/layout/hierarchy6"/>
    <dgm:cxn modelId="{2D8115A0-9966-4E2C-AC2A-6FD2B95CD015}" type="presOf" srcId="{68C36F41-07DA-4755-9B69-11A6A58DB1A0}" destId="{8A6CB942-A308-49D9-A5B0-A9CB21543366}" srcOrd="0" destOrd="0" presId="urn:microsoft.com/office/officeart/2005/8/layout/hierarchy6"/>
    <dgm:cxn modelId="{6941D8A9-A244-426D-809C-0AE79F0DF213}" type="presOf" srcId="{3D0F7FD6-0FE5-4109-B138-C302854C73FE}" destId="{8BBDF363-7C55-46F0-B009-CB1ACC2E2CC4}" srcOrd="0" destOrd="0" presId="urn:microsoft.com/office/officeart/2005/8/layout/hierarchy6"/>
    <dgm:cxn modelId="{58E480AC-A074-4FE0-838B-BC9158F1213B}" type="presOf" srcId="{ECE4210C-9161-4F6A-9B2B-0D465FEC1244}" destId="{59FA8E9B-10BC-4A40-BF6F-F7B17B0A600B}" srcOrd="0" destOrd="0" presId="urn:microsoft.com/office/officeart/2005/8/layout/hierarchy6"/>
    <dgm:cxn modelId="{F4D11FBF-38EC-4671-81B1-17AB7FE9A560}" type="presOf" srcId="{76C80234-9304-4AB3-A286-A859AF91B5A0}" destId="{810A3919-4536-434A-8022-C27E3DE08FA3}" srcOrd="0" destOrd="0" presId="urn:microsoft.com/office/officeart/2005/8/layout/hierarchy6"/>
    <dgm:cxn modelId="{6AC873C7-CBCA-42AF-924E-B80024185416}" srcId="{8B3AD467-ABC0-46AF-8AEC-D00A5F9D8ED4}" destId="{3D0F7FD6-0FE5-4109-B138-C302854C73FE}" srcOrd="0" destOrd="0" parTransId="{76239309-513C-42CF-B035-9D8B37CB71D5}" sibTransId="{95B7E6F2-FCB4-48E7-883C-CFC62F637891}"/>
    <dgm:cxn modelId="{7AF73AD5-4070-4E2A-9FBB-40749415996A}" type="presOf" srcId="{A3CE74F3-6FC1-427B-BF1A-4F2DD3CC62B0}" destId="{D41A7B5A-DC8A-4A12-B25F-25B5111D89A4}" srcOrd="0" destOrd="0" presId="urn:microsoft.com/office/officeart/2005/8/layout/hierarchy6"/>
    <dgm:cxn modelId="{24B9C4E7-79A7-4BE9-AD30-59209BBC335E}" type="presOf" srcId="{AD44AC4E-1A3C-460D-A055-B13A5325A39D}" destId="{2FD6E673-E347-4B80-9F29-96584226335B}" srcOrd="0" destOrd="0" presId="urn:microsoft.com/office/officeart/2005/8/layout/hierarchy6"/>
    <dgm:cxn modelId="{0A0BD4FF-340D-4778-AD96-F876FC5BCB50}" srcId="{919E64BB-A03F-417D-8748-E6E59743283C}" destId="{76C80234-9304-4AB3-A286-A859AF91B5A0}" srcOrd="0" destOrd="0" parTransId="{A3CE74F3-6FC1-427B-BF1A-4F2DD3CC62B0}" sibTransId="{BA35E8DD-E747-47AB-B203-6B997AA9ED95}"/>
    <dgm:cxn modelId="{E6CB3733-9FDA-4824-B8A8-BE3658DFB5B9}" type="presParOf" srcId="{2FD6E673-E347-4B80-9F29-96584226335B}" destId="{7BA0F948-B96B-49F3-9145-43BC243FE64B}" srcOrd="0" destOrd="0" presId="urn:microsoft.com/office/officeart/2005/8/layout/hierarchy6"/>
    <dgm:cxn modelId="{BE87E6EB-350B-4F8C-9CE6-216D42152B26}" type="presParOf" srcId="{7BA0F948-B96B-49F3-9145-43BC243FE64B}" destId="{403C850B-EC22-4E36-90EB-1953D0416546}" srcOrd="0" destOrd="0" presId="urn:microsoft.com/office/officeart/2005/8/layout/hierarchy6"/>
    <dgm:cxn modelId="{DCF73B76-8886-4863-8C39-51FDB2E1EAC1}" type="presParOf" srcId="{403C850B-EC22-4E36-90EB-1953D0416546}" destId="{45D0154C-AEE5-457B-AA3A-F68CA4F56C97}" srcOrd="0" destOrd="0" presId="urn:microsoft.com/office/officeart/2005/8/layout/hierarchy6"/>
    <dgm:cxn modelId="{78CEE111-8FD7-4D3C-8852-D160A832589F}" type="presParOf" srcId="{45D0154C-AEE5-457B-AA3A-F68CA4F56C97}" destId="{080E5BAE-78D2-4002-9D0E-77C12E6FD44D}" srcOrd="0" destOrd="0" presId="urn:microsoft.com/office/officeart/2005/8/layout/hierarchy6"/>
    <dgm:cxn modelId="{118CC2B6-C753-4E8A-AA9F-0F75CCF09842}" type="presParOf" srcId="{45D0154C-AEE5-457B-AA3A-F68CA4F56C97}" destId="{69627B1E-89A1-4227-B6CC-59A8BEAECBC9}" srcOrd="1" destOrd="0" presId="urn:microsoft.com/office/officeart/2005/8/layout/hierarchy6"/>
    <dgm:cxn modelId="{F11F9839-AD5B-402F-91C1-89C6FDCEB54A}" type="presParOf" srcId="{69627B1E-89A1-4227-B6CC-59A8BEAECBC9}" destId="{D41A7B5A-DC8A-4A12-B25F-25B5111D89A4}" srcOrd="0" destOrd="0" presId="urn:microsoft.com/office/officeart/2005/8/layout/hierarchy6"/>
    <dgm:cxn modelId="{D5ADC2C1-10B4-4667-AC8B-3540F2569B3E}" type="presParOf" srcId="{69627B1E-89A1-4227-B6CC-59A8BEAECBC9}" destId="{E45072DE-C17C-4C67-B840-3B089A98196E}" srcOrd="1" destOrd="0" presId="urn:microsoft.com/office/officeart/2005/8/layout/hierarchy6"/>
    <dgm:cxn modelId="{245833D6-1DC5-4778-932A-70C0C1FF8C0C}" type="presParOf" srcId="{E45072DE-C17C-4C67-B840-3B089A98196E}" destId="{810A3919-4536-434A-8022-C27E3DE08FA3}" srcOrd="0" destOrd="0" presId="urn:microsoft.com/office/officeart/2005/8/layout/hierarchy6"/>
    <dgm:cxn modelId="{B2684A43-45E5-4AB3-A6B8-32D0CEFB87B3}" type="presParOf" srcId="{E45072DE-C17C-4C67-B840-3B089A98196E}" destId="{F5ABB37A-4E4D-4418-BC07-7F965E4F6A01}" srcOrd="1" destOrd="0" presId="urn:microsoft.com/office/officeart/2005/8/layout/hierarchy6"/>
    <dgm:cxn modelId="{3198F8AD-1D89-4768-9BEB-601C617E5135}" type="presParOf" srcId="{F5ABB37A-4E4D-4418-BC07-7F965E4F6A01}" destId="{59FA8E9B-10BC-4A40-BF6F-F7B17B0A600B}" srcOrd="0" destOrd="0" presId="urn:microsoft.com/office/officeart/2005/8/layout/hierarchy6"/>
    <dgm:cxn modelId="{ED419B6A-192B-46E7-88A0-19F38AF0BA7B}" type="presParOf" srcId="{F5ABB37A-4E4D-4418-BC07-7F965E4F6A01}" destId="{47D5481A-5278-4B8F-858D-A178A42055A4}" srcOrd="1" destOrd="0" presId="urn:microsoft.com/office/officeart/2005/8/layout/hierarchy6"/>
    <dgm:cxn modelId="{C8AF0B74-2B04-4604-972A-0D18B25350FE}" type="presParOf" srcId="{47D5481A-5278-4B8F-858D-A178A42055A4}" destId="{B6E119A0-A323-4F68-A348-DCEAF3866247}" srcOrd="0" destOrd="0" presId="urn:microsoft.com/office/officeart/2005/8/layout/hierarchy6"/>
    <dgm:cxn modelId="{6B11B9CE-6239-48CA-BD66-4DCE04637563}" type="presParOf" srcId="{47D5481A-5278-4B8F-858D-A178A42055A4}" destId="{20DE006E-858D-4987-B9BD-0A75136EF019}" srcOrd="1" destOrd="0" presId="urn:microsoft.com/office/officeart/2005/8/layout/hierarchy6"/>
    <dgm:cxn modelId="{8EDF6C6F-4CC0-40EA-A70E-BE1F45CFEB99}" type="presParOf" srcId="{20DE006E-858D-4987-B9BD-0A75136EF019}" destId="{E68DF807-A8CE-48B6-BA1A-30BEAC074043}" srcOrd="0" destOrd="0" presId="urn:microsoft.com/office/officeart/2005/8/layout/hierarchy6"/>
    <dgm:cxn modelId="{D7B424C7-B312-4476-BBF4-EF3BABA7312E}" type="presParOf" srcId="{20DE006E-858D-4987-B9BD-0A75136EF019}" destId="{A8FD1961-C23F-4544-9DBC-AE39B01A3025}" srcOrd="1" destOrd="0" presId="urn:microsoft.com/office/officeart/2005/8/layout/hierarchy6"/>
    <dgm:cxn modelId="{C36AA9DB-B7C0-4853-B645-8553ECB80680}" type="presParOf" srcId="{A8FD1961-C23F-4544-9DBC-AE39B01A3025}" destId="{8BBDF363-7C55-46F0-B009-CB1ACC2E2CC4}" srcOrd="0" destOrd="0" presId="urn:microsoft.com/office/officeart/2005/8/layout/hierarchy6"/>
    <dgm:cxn modelId="{6EAEED39-1AAC-488D-87D9-AEB46A8C2F42}" type="presParOf" srcId="{A8FD1961-C23F-4544-9DBC-AE39B01A3025}" destId="{B0AC745A-B687-4C5C-8FBD-0CDD10D578F5}" srcOrd="1" destOrd="0" presId="urn:microsoft.com/office/officeart/2005/8/layout/hierarchy6"/>
    <dgm:cxn modelId="{92285F64-D52C-440E-80AF-F42D39ECB914}" type="presParOf" srcId="{20DE006E-858D-4987-B9BD-0A75136EF019}" destId="{7482298D-569D-4900-822D-7EEDD422693A}" srcOrd="2" destOrd="0" presId="urn:microsoft.com/office/officeart/2005/8/layout/hierarchy6"/>
    <dgm:cxn modelId="{997DF349-C506-4138-AEC3-AFF9B59CD4AA}" type="presParOf" srcId="{20DE006E-858D-4987-B9BD-0A75136EF019}" destId="{BBD1A464-8B84-4ED1-82BA-86C764194941}" srcOrd="3" destOrd="0" presId="urn:microsoft.com/office/officeart/2005/8/layout/hierarchy6"/>
    <dgm:cxn modelId="{A6A89E87-DF69-4039-85BA-DE595CBAFC66}" type="presParOf" srcId="{BBD1A464-8B84-4ED1-82BA-86C764194941}" destId="{A1C1B42A-272C-4A18-96A9-87B8198CE371}" srcOrd="0" destOrd="0" presId="urn:microsoft.com/office/officeart/2005/8/layout/hierarchy6"/>
    <dgm:cxn modelId="{3B036F1F-17B3-43BB-B249-06BA0546B1D6}" type="presParOf" srcId="{BBD1A464-8B84-4ED1-82BA-86C764194941}" destId="{BF53790F-84BB-4347-9D95-9C00DC2BA129}" srcOrd="1" destOrd="0" presId="urn:microsoft.com/office/officeart/2005/8/layout/hierarchy6"/>
    <dgm:cxn modelId="{A9C81C51-BE74-4D45-A0FB-0E9613306125}" type="presParOf" srcId="{69627B1E-89A1-4227-B6CC-59A8BEAECBC9}" destId="{A2D1743C-4265-473A-838D-6055A168D8FC}" srcOrd="2" destOrd="0" presId="urn:microsoft.com/office/officeart/2005/8/layout/hierarchy6"/>
    <dgm:cxn modelId="{C40BBE74-B9C9-47AC-AD1A-8DB0FA3D3E62}" type="presParOf" srcId="{69627B1E-89A1-4227-B6CC-59A8BEAECBC9}" destId="{2EE41CB8-0D93-4163-9EC1-B802CC70AEB9}" srcOrd="3" destOrd="0" presId="urn:microsoft.com/office/officeart/2005/8/layout/hierarchy6"/>
    <dgm:cxn modelId="{89466DD6-EFC1-4A5F-BB93-6883FE1FEAF1}" type="presParOf" srcId="{2EE41CB8-0D93-4163-9EC1-B802CC70AEB9}" destId="{8A6CB942-A308-49D9-A5B0-A9CB21543366}" srcOrd="0" destOrd="0" presId="urn:microsoft.com/office/officeart/2005/8/layout/hierarchy6"/>
    <dgm:cxn modelId="{156716C2-DDF1-44F2-B64E-D539EA701C9A}" type="presParOf" srcId="{2EE41CB8-0D93-4163-9EC1-B802CC70AEB9}" destId="{1E7A4A0B-AD2E-4E57-8141-86CACC68E7CB}" srcOrd="1" destOrd="0" presId="urn:microsoft.com/office/officeart/2005/8/layout/hierarchy6"/>
    <dgm:cxn modelId="{6BB71E21-42B4-4D3A-8689-39B9ECDF2590}" type="presParOf" srcId="{2FD6E673-E347-4B80-9F29-96584226335B}" destId="{BAF2214E-D5EC-41D6-A1A4-ADD433FD6145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5EE33BF-EF08-41A7-B5A2-99C35F4AF8A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4C20BCB-4108-4CC8-AF1B-53D46FCAAC58}">
      <dgm:prSet phldrT="[Text]" custT="1"/>
      <dgm:spPr/>
      <dgm:t>
        <a:bodyPr/>
        <a:lstStyle/>
        <a:p>
          <a:r>
            <a:rPr 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 Keuangan</a:t>
          </a:r>
        </a:p>
      </dgm:t>
    </dgm:pt>
    <dgm:pt modelId="{EC5FF5E8-A608-4C93-ADA3-2E6380866B88}" type="parTrans" cxnId="{7D053B89-E225-4595-B2CD-B9B6F6A9D37D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FA8AC3-7406-45B6-A86E-2D24426BF34F}" type="sibTrans" cxnId="{7D053B89-E225-4595-B2CD-B9B6F6A9D37D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0F3A9F-271F-4EB1-A8E6-B4F1B9B0116E}">
      <dgm:prSet custT="1"/>
      <dgm:spPr/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9D7508-4B34-4CD0-AE07-137F9AD69582}" type="parTrans" cxnId="{3B107D7E-DB4F-4153-B1CB-9973F7070B27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E161F8-60DC-4E13-845A-F2FDFDC6477A}" type="sibTrans" cxnId="{3B107D7E-DB4F-4153-B1CB-9973F7070B27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708E2B-D2DD-491C-951E-184D05108EA9}">
      <dgm:prSet phldrT="[Text]"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Reklasifikasi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hanya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dapat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dilakukan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mengubah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pengelolaan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20657B-0B29-48D4-A0F2-8B425CED3C27}" type="parTrans" cxnId="{427AEC6B-84E9-467B-85CC-2D5A52E05A7F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C5881C7-68C4-4E4A-93D1-0BBEB5E0E710}" type="sibTrans" cxnId="{427AEC6B-84E9-467B-85CC-2D5A52E05A7F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697718D-6F73-41BA-9C71-9B8F2E45E265}">
      <dgm:prSet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Reklasifikasi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diizinkan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E0C51568-E43E-4ABC-BF74-0CB2E35B58C2}" type="parTrans" cxnId="{31B55B55-8DCA-4273-B991-96A37508D6C2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2ACAD7-3B59-4F97-8692-8E3538DCDF52}" type="sibTrans" cxnId="{31B55B55-8DCA-4273-B991-96A37508D6C2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59495B-EB54-F64E-AE3A-D8A82386BE4F}" type="pres">
      <dgm:prSet presAssocID="{15EE33BF-EF08-41A7-B5A2-99C35F4AF8A5}" presName="linear" presStyleCnt="0">
        <dgm:presLayoutVars>
          <dgm:animLvl val="lvl"/>
          <dgm:resizeHandles val="exact"/>
        </dgm:presLayoutVars>
      </dgm:prSet>
      <dgm:spPr/>
    </dgm:pt>
    <dgm:pt modelId="{260EE4B8-8622-9545-9D2E-5E0529429AC6}" type="pres">
      <dgm:prSet presAssocID="{74C20BCB-4108-4CC8-AF1B-53D46FCAAC58}" presName="parentText" presStyleLbl="node1" presStyleIdx="0" presStyleCnt="2" custScaleY="58195" custLinFactNeighborY="-21022">
        <dgm:presLayoutVars>
          <dgm:chMax val="0"/>
          <dgm:bulletEnabled val="1"/>
        </dgm:presLayoutVars>
      </dgm:prSet>
      <dgm:spPr/>
    </dgm:pt>
    <dgm:pt modelId="{FE95786B-9D44-FE48-BBC1-F33E17914474}" type="pres">
      <dgm:prSet presAssocID="{74C20BCB-4108-4CC8-AF1B-53D46FCAAC58}" presName="childText" presStyleLbl="revTx" presStyleIdx="0" presStyleCnt="2" custScaleY="90473" custLinFactNeighborY="-10541">
        <dgm:presLayoutVars>
          <dgm:bulletEnabled val="1"/>
        </dgm:presLayoutVars>
      </dgm:prSet>
      <dgm:spPr/>
    </dgm:pt>
    <dgm:pt modelId="{B4EA98B0-CAA8-FD47-AE09-D46C943B185C}" type="pres">
      <dgm:prSet presAssocID="{050F3A9F-271F-4EB1-A8E6-B4F1B9B0116E}" presName="parentText" presStyleLbl="node1" presStyleIdx="1" presStyleCnt="2" custScaleY="58195" custLinFactNeighborX="2250" custLinFactNeighborY="20610">
        <dgm:presLayoutVars>
          <dgm:chMax val="0"/>
          <dgm:bulletEnabled val="1"/>
        </dgm:presLayoutVars>
      </dgm:prSet>
      <dgm:spPr/>
    </dgm:pt>
    <dgm:pt modelId="{2CD86B40-36DD-FE4C-B29F-BAB475FF14E8}" type="pres">
      <dgm:prSet presAssocID="{050F3A9F-271F-4EB1-A8E6-B4F1B9B0116E}" presName="childText" presStyleLbl="revTx" presStyleIdx="1" presStyleCnt="2" custScaleY="67916" custLinFactNeighborX="1820" custLinFactNeighborY="27256">
        <dgm:presLayoutVars>
          <dgm:bulletEnabled val="1"/>
        </dgm:presLayoutVars>
      </dgm:prSet>
      <dgm:spPr/>
    </dgm:pt>
  </dgm:ptLst>
  <dgm:cxnLst>
    <dgm:cxn modelId="{CFF7D505-2C00-7041-85C4-FCBA0930EDF5}" type="presOf" srcId="{15EE33BF-EF08-41A7-B5A2-99C35F4AF8A5}" destId="{0259495B-EB54-F64E-AE3A-D8A82386BE4F}" srcOrd="0" destOrd="0" presId="urn:microsoft.com/office/officeart/2005/8/layout/vList2"/>
    <dgm:cxn modelId="{D3E77D09-303F-824B-B685-8F977F3FDD5C}" type="presOf" srcId="{F7708E2B-D2DD-491C-951E-184D05108EA9}" destId="{FE95786B-9D44-FE48-BBC1-F33E17914474}" srcOrd="0" destOrd="0" presId="urn:microsoft.com/office/officeart/2005/8/layout/vList2"/>
    <dgm:cxn modelId="{427AEC6B-84E9-467B-85CC-2D5A52E05A7F}" srcId="{74C20BCB-4108-4CC8-AF1B-53D46FCAAC58}" destId="{F7708E2B-D2DD-491C-951E-184D05108EA9}" srcOrd="0" destOrd="0" parTransId="{E020657B-0B29-48D4-A0F2-8B425CED3C27}" sibTransId="{0C5881C7-68C4-4E4A-93D1-0BBEB5E0E710}"/>
    <dgm:cxn modelId="{8656DF6D-D03C-C849-BC07-DBC95DF105DA}" type="presOf" srcId="{0697718D-6F73-41BA-9C71-9B8F2E45E265}" destId="{2CD86B40-36DD-FE4C-B29F-BAB475FF14E8}" srcOrd="0" destOrd="0" presId="urn:microsoft.com/office/officeart/2005/8/layout/vList2"/>
    <dgm:cxn modelId="{31B55B55-8DCA-4273-B991-96A37508D6C2}" srcId="{050F3A9F-271F-4EB1-A8E6-B4F1B9B0116E}" destId="{0697718D-6F73-41BA-9C71-9B8F2E45E265}" srcOrd="0" destOrd="0" parTransId="{E0C51568-E43E-4ABC-BF74-0CB2E35B58C2}" sibTransId="{CC2ACAD7-3B59-4F97-8692-8E3538DCDF52}"/>
    <dgm:cxn modelId="{3B107D7E-DB4F-4153-B1CB-9973F7070B27}" srcId="{15EE33BF-EF08-41A7-B5A2-99C35F4AF8A5}" destId="{050F3A9F-271F-4EB1-A8E6-B4F1B9B0116E}" srcOrd="1" destOrd="0" parTransId="{2E9D7508-4B34-4CD0-AE07-137F9AD69582}" sibTransId="{26E161F8-60DC-4E13-845A-F2FDFDC6477A}"/>
    <dgm:cxn modelId="{7D053B89-E225-4595-B2CD-B9B6F6A9D37D}" srcId="{15EE33BF-EF08-41A7-B5A2-99C35F4AF8A5}" destId="{74C20BCB-4108-4CC8-AF1B-53D46FCAAC58}" srcOrd="0" destOrd="0" parTransId="{EC5FF5E8-A608-4C93-ADA3-2E6380866B88}" sibTransId="{98FA8AC3-7406-45B6-A86E-2D24426BF34F}"/>
    <dgm:cxn modelId="{2C8E508C-B0BD-0141-AF9E-825B8B221588}" type="presOf" srcId="{050F3A9F-271F-4EB1-A8E6-B4F1B9B0116E}" destId="{B4EA98B0-CAA8-FD47-AE09-D46C943B185C}" srcOrd="0" destOrd="0" presId="urn:microsoft.com/office/officeart/2005/8/layout/vList2"/>
    <dgm:cxn modelId="{2D81E3C5-3B10-9347-B2EE-097EAE99E9B9}" type="presOf" srcId="{74C20BCB-4108-4CC8-AF1B-53D46FCAAC58}" destId="{260EE4B8-8622-9545-9D2E-5E0529429AC6}" srcOrd="0" destOrd="0" presId="urn:microsoft.com/office/officeart/2005/8/layout/vList2"/>
    <dgm:cxn modelId="{14FBA3BE-1E44-C447-BB91-90E6CE2F4624}" type="presParOf" srcId="{0259495B-EB54-F64E-AE3A-D8A82386BE4F}" destId="{260EE4B8-8622-9545-9D2E-5E0529429AC6}" srcOrd="0" destOrd="0" presId="urn:microsoft.com/office/officeart/2005/8/layout/vList2"/>
    <dgm:cxn modelId="{BF0A1CBC-E9C3-8D4D-A8B3-559C87785955}" type="presParOf" srcId="{0259495B-EB54-F64E-AE3A-D8A82386BE4F}" destId="{FE95786B-9D44-FE48-BBC1-F33E17914474}" srcOrd="1" destOrd="0" presId="urn:microsoft.com/office/officeart/2005/8/layout/vList2"/>
    <dgm:cxn modelId="{04AE3753-760B-864E-818D-813CD0450E4A}" type="presParOf" srcId="{0259495B-EB54-F64E-AE3A-D8A82386BE4F}" destId="{B4EA98B0-CAA8-FD47-AE09-D46C943B185C}" srcOrd="2" destOrd="0" presId="urn:microsoft.com/office/officeart/2005/8/layout/vList2"/>
    <dgm:cxn modelId="{78F6AD97-90BC-7244-9BBF-2EACB5427E31}" type="presParOf" srcId="{0259495B-EB54-F64E-AE3A-D8A82386BE4F}" destId="{2CD86B40-36DD-FE4C-B29F-BAB475FF14E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7A93D10-C89D-496E-8988-1349798A2C34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ED1E71C-501E-4347-8228-36CAAC7DCE54}">
      <dgm:prSet phldrT="[Text]" custT="1"/>
      <dgm:spPr/>
      <dgm:t>
        <a:bodyPr/>
        <a:lstStyle/>
        <a:p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awal</a:t>
          </a:r>
          <a:endParaRPr lang="en-US" sz="2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02538A-988B-4ADA-9D6E-CF68A2100864}" type="parTrans" cxnId="{E7D9FD30-95CC-45F9-8978-FD7B3013B63E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7D2C34-1B97-402F-8801-08614174AE3D}" type="sibTrans" cxnId="{E7D9FD30-95CC-45F9-8978-FD7B3013B63E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BC3B8D-E37D-4AC9-AE3F-AC558E511E87}">
      <dgm:prSet phldrT="[Text]" custT="1"/>
      <dgm:spPr/>
      <dgm:t>
        <a:bodyPr/>
        <a:lstStyle/>
        <a:p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selanjutnya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aset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0013EC-2223-43C0-8492-3F0353B263B0}" type="parTrans" cxnId="{F8FA532F-1AA4-4C03-BB31-5DCE536B93D5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29F95D-7CC6-414C-A721-0BFC91116F94}" type="sibTrans" cxnId="{F8FA532F-1AA4-4C03-BB31-5DCE536B93D5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CAC4A3-D938-4636-9083-326EE2A086F5}">
      <dgm:prSet phldrT="[Text]" custT="1"/>
      <dgm:spPr/>
      <dgm:t>
        <a:bodyPr/>
        <a:lstStyle/>
        <a:p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selanjutnya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6C0C29-B63C-4218-99CA-AFA461DA4A41}" type="parTrans" cxnId="{76B2AFCD-9AE0-4D65-BCA1-9F3397CF5284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F152C78-6665-4F1E-A462-FF6370AC45B4}" type="sibTrans" cxnId="{76B2AFCD-9AE0-4D65-BCA1-9F3397CF5284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6985FB-788B-4A73-8A7D-92B1EFA14F53}">
      <dgm:prSet phldrT="[Text]" custT="1"/>
      <dgm:spPr/>
      <dgm:t>
        <a:bodyPr/>
        <a:lstStyle/>
        <a:p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endParaRPr lang="en-US" sz="2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C1B47E-A23F-4D4F-8A38-8C2C63CB28C3}" type="parTrans" cxnId="{3A4C04E1-68AC-4539-B3F4-86D56DE70F48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EC41291-64DA-4CD9-AD1E-CFF269EC84C9}" type="sibTrans" cxnId="{3A4C04E1-68AC-4539-B3F4-86D56DE70F48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11C32A-AFAF-4546-9DFD-A8047D83A72B}">
      <dgm:prSet phldrT="[Text]" custT="1"/>
      <dgm:spPr/>
      <dgm:t>
        <a:bodyPr/>
        <a:lstStyle/>
        <a:p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endParaRPr lang="en-US" sz="2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895582-6489-457B-BC03-C73258B69DE6}" type="parTrans" cxnId="{E06687F1-E746-4F72-AD55-8173BEF7CB15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7A5806-9BFA-4ECF-AF8A-AA67A066FC1B}" type="sibTrans" cxnId="{E06687F1-E746-4F72-AD55-8173BEF7CB15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B3ED79-D283-43B6-9721-C0D85BB9B253}">
      <dgm:prSet phldrT="[Text]" custT="1"/>
      <dgm:spPr/>
      <dgm:t>
        <a:bodyPr/>
        <a:lstStyle/>
        <a:p>
          <a:r>
            <a:rPr lang="en-US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Penghapusan</a:t>
          </a:r>
          <a:endParaRPr lang="en-US" sz="2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99FFE5-E2A2-414A-8BC9-CB2BD73BB9C7}" type="parTrans" cxnId="{3C62C2AF-E284-4B94-BF4E-4DF05BCA50C0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2C052A-9F8F-4AFB-81CA-563F0A13F664}" type="sibTrans" cxnId="{3C62C2AF-E284-4B94-BF4E-4DF05BCA50C0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585909-BD28-4145-8C86-FA7576C9E2BF}" type="pres">
      <dgm:prSet presAssocID="{37A93D10-C89D-496E-8988-1349798A2C34}" presName="linear" presStyleCnt="0">
        <dgm:presLayoutVars>
          <dgm:dir/>
          <dgm:animLvl val="lvl"/>
          <dgm:resizeHandles val="exact"/>
        </dgm:presLayoutVars>
      </dgm:prSet>
      <dgm:spPr/>
    </dgm:pt>
    <dgm:pt modelId="{6DE10F5C-2D06-41E6-B622-AEEE36E54947}" type="pres">
      <dgm:prSet presAssocID="{AED1E71C-501E-4347-8228-36CAAC7DCE54}" presName="parentLin" presStyleCnt="0"/>
      <dgm:spPr/>
    </dgm:pt>
    <dgm:pt modelId="{FF75B017-FC1F-4519-BDAF-9AF0E8C30434}" type="pres">
      <dgm:prSet presAssocID="{AED1E71C-501E-4347-8228-36CAAC7DCE54}" presName="parentLeftMargin" presStyleLbl="node1" presStyleIdx="0" presStyleCnt="6"/>
      <dgm:spPr/>
    </dgm:pt>
    <dgm:pt modelId="{9EB73FEB-C638-4F51-837B-9BCD6E238DA6}" type="pres">
      <dgm:prSet presAssocID="{AED1E71C-501E-4347-8228-36CAAC7DCE54}" presName="parentText" presStyleLbl="node1" presStyleIdx="0" presStyleCnt="6" custScaleX="126786" custLinFactNeighborX="4167" custLinFactNeighborY="12879">
        <dgm:presLayoutVars>
          <dgm:chMax val="0"/>
          <dgm:bulletEnabled val="1"/>
        </dgm:presLayoutVars>
      </dgm:prSet>
      <dgm:spPr/>
    </dgm:pt>
    <dgm:pt modelId="{C51F163D-7A1D-4FD9-81D7-A5E8B1F664F4}" type="pres">
      <dgm:prSet presAssocID="{AED1E71C-501E-4347-8228-36CAAC7DCE54}" presName="negativeSpace" presStyleCnt="0"/>
      <dgm:spPr/>
    </dgm:pt>
    <dgm:pt modelId="{2551D17B-D7B8-460F-9539-01E2B4AD5FFF}" type="pres">
      <dgm:prSet presAssocID="{AED1E71C-501E-4347-8228-36CAAC7DCE54}" presName="childText" presStyleLbl="conFgAcc1" presStyleIdx="0" presStyleCnt="6">
        <dgm:presLayoutVars>
          <dgm:bulletEnabled val="1"/>
        </dgm:presLayoutVars>
      </dgm:prSet>
      <dgm:spPr/>
    </dgm:pt>
    <dgm:pt modelId="{926F9ED9-A6C5-4A09-A926-EED75A949718}" type="pres">
      <dgm:prSet presAssocID="{C67D2C34-1B97-402F-8801-08614174AE3D}" presName="spaceBetweenRectangles" presStyleCnt="0"/>
      <dgm:spPr/>
    </dgm:pt>
    <dgm:pt modelId="{0C9BA850-CCDB-4B6A-A51D-37C00F2323F8}" type="pres">
      <dgm:prSet presAssocID="{C6BC3B8D-E37D-4AC9-AE3F-AC558E511E87}" presName="parentLin" presStyleCnt="0"/>
      <dgm:spPr/>
    </dgm:pt>
    <dgm:pt modelId="{28FF0552-AFAF-4534-9818-3C7308B02E98}" type="pres">
      <dgm:prSet presAssocID="{C6BC3B8D-E37D-4AC9-AE3F-AC558E511E87}" presName="parentLeftMargin" presStyleLbl="node1" presStyleIdx="0" presStyleCnt="6"/>
      <dgm:spPr/>
    </dgm:pt>
    <dgm:pt modelId="{A2C77774-5CEC-48CA-A1BD-6DA102F4BB8D}" type="pres">
      <dgm:prSet presAssocID="{C6BC3B8D-E37D-4AC9-AE3F-AC558E511E87}" presName="parentText" presStyleLbl="node1" presStyleIdx="1" presStyleCnt="6" custScaleX="126786" custLinFactNeighborY="8269">
        <dgm:presLayoutVars>
          <dgm:chMax val="0"/>
          <dgm:bulletEnabled val="1"/>
        </dgm:presLayoutVars>
      </dgm:prSet>
      <dgm:spPr/>
    </dgm:pt>
    <dgm:pt modelId="{D8A55BE0-DBE0-45CD-95E8-A1BFFA4A8023}" type="pres">
      <dgm:prSet presAssocID="{C6BC3B8D-E37D-4AC9-AE3F-AC558E511E87}" presName="negativeSpace" presStyleCnt="0"/>
      <dgm:spPr/>
    </dgm:pt>
    <dgm:pt modelId="{FBEDA05B-CEFA-4346-AE3C-06BBA19A4D7F}" type="pres">
      <dgm:prSet presAssocID="{C6BC3B8D-E37D-4AC9-AE3F-AC558E511E87}" presName="childText" presStyleLbl="conFgAcc1" presStyleIdx="1" presStyleCnt="6">
        <dgm:presLayoutVars>
          <dgm:bulletEnabled val="1"/>
        </dgm:presLayoutVars>
      </dgm:prSet>
      <dgm:spPr/>
    </dgm:pt>
    <dgm:pt modelId="{7A47585B-DF88-4DAD-8A17-1DF495C2E89A}" type="pres">
      <dgm:prSet presAssocID="{8129F95D-7CC6-414C-A721-0BFC91116F94}" presName="spaceBetweenRectangles" presStyleCnt="0"/>
      <dgm:spPr/>
    </dgm:pt>
    <dgm:pt modelId="{549A2187-EDA7-4EDC-851B-23F75E44FA9C}" type="pres">
      <dgm:prSet presAssocID="{90CAC4A3-D938-4636-9083-326EE2A086F5}" presName="parentLin" presStyleCnt="0"/>
      <dgm:spPr/>
    </dgm:pt>
    <dgm:pt modelId="{87F659A5-D7C7-42FD-A2BD-9FEF80BC9E6E}" type="pres">
      <dgm:prSet presAssocID="{90CAC4A3-D938-4636-9083-326EE2A086F5}" presName="parentLeftMargin" presStyleLbl="node1" presStyleIdx="1" presStyleCnt="6"/>
      <dgm:spPr/>
    </dgm:pt>
    <dgm:pt modelId="{ECD37F5E-0FE3-4A5F-B202-6B4F3CFD60ED}" type="pres">
      <dgm:prSet presAssocID="{90CAC4A3-D938-4636-9083-326EE2A086F5}" presName="parentText" presStyleLbl="node1" presStyleIdx="2" presStyleCnt="6" custScaleX="126786" custLinFactNeighborY="8269">
        <dgm:presLayoutVars>
          <dgm:chMax val="0"/>
          <dgm:bulletEnabled val="1"/>
        </dgm:presLayoutVars>
      </dgm:prSet>
      <dgm:spPr/>
    </dgm:pt>
    <dgm:pt modelId="{2AD75354-A7F7-4A3B-AF96-DF7302E477BA}" type="pres">
      <dgm:prSet presAssocID="{90CAC4A3-D938-4636-9083-326EE2A086F5}" presName="negativeSpace" presStyleCnt="0"/>
      <dgm:spPr/>
    </dgm:pt>
    <dgm:pt modelId="{8952AAF6-4FCF-4C7F-9522-1D261265167F}" type="pres">
      <dgm:prSet presAssocID="{90CAC4A3-D938-4636-9083-326EE2A086F5}" presName="childText" presStyleLbl="conFgAcc1" presStyleIdx="2" presStyleCnt="6">
        <dgm:presLayoutVars>
          <dgm:bulletEnabled val="1"/>
        </dgm:presLayoutVars>
      </dgm:prSet>
      <dgm:spPr/>
    </dgm:pt>
    <dgm:pt modelId="{CEC8E338-D551-45B4-8D97-51273C789ABD}" type="pres">
      <dgm:prSet presAssocID="{9F152C78-6665-4F1E-A462-FF6370AC45B4}" presName="spaceBetweenRectangles" presStyleCnt="0"/>
      <dgm:spPr/>
    </dgm:pt>
    <dgm:pt modelId="{4F9D67C8-CAD3-4C67-B7E3-734B5E593AA5}" type="pres">
      <dgm:prSet presAssocID="{786985FB-788B-4A73-8A7D-92B1EFA14F53}" presName="parentLin" presStyleCnt="0"/>
      <dgm:spPr/>
    </dgm:pt>
    <dgm:pt modelId="{8DD723CC-9119-4733-9CE5-F3CC10420F25}" type="pres">
      <dgm:prSet presAssocID="{786985FB-788B-4A73-8A7D-92B1EFA14F53}" presName="parentLeftMargin" presStyleLbl="node1" presStyleIdx="2" presStyleCnt="6"/>
      <dgm:spPr/>
    </dgm:pt>
    <dgm:pt modelId="{4B323662-7060-46FB-9E21-244BBE2CD025}" type="pres">
      <dgm:prSet presAssocID="{786985FB-788B-4A73-8A7D-92B1EFA14F53}" presName="parentText" presStyleLbl="node1" presStyleIdx="3" presStyleCnt="6" custScaleX="126786" custLinFactNeighborY="8269">
        <dgm:presLayoutVars>
          <dgm:chMax val="0"/>
          <dgm:bulletEnabled val="1"/>
        </dgm:presLayoutVars>
      </dgm:prSet>
      <dgm:spPr/>
    </dgm:pt>
    <dgm:pt modelId="{61F3D24D-0964-4B2A-A308-7CA291D979E3}" type="pres">
      <dgm:prSet presAssocID="{786985FB-788B-4A73-8A7D-92B1EFA14F53}" presName="negativeSpace" presStyleCnt="0"/>
      <dgm:spPr/>
    </dgm:pt>
    <dgm:pt modelId="{2080C5A5-0D46-4CD4-9854-802852E0C55D}" type="pres">
      <dgm:prSet presAssocID="{786985FB-788B-4A73-8A7D-92B1EFA14F53}" presName="childText" presStyleLbl="conFgAcc1" presStyleIdx="3" presStyleCnt="6">
        <dgm:presLayoutVars>
          <dgm:bulletEnabled val="1"/>
        </dgm:presLayoutVars>
      </dgm:prSet>
      <dgm:spPr/>
    </dgm:pt>
    <dgm:pt modelId="{9694E695-4D70-4EED-B4DD-94D95813E88A}" type="pres">
      <dgm:prSet presAssocID="{EEC41291-64DA-4CD9-AD1E-CFF269EC84C9}" presName="spaceBetweenRectangles" presStyleCnt="0"/>
      <dgm:spPr/>
    </dgm:pt>
    <dgm:pt modelId="{2469D523-95AC-47E0-96AD-1DA53692803B}" type="pres">
      <dgm:prSet presAssocID="{86B3ED79-D283-43B6-9721-C0D85BB9B253}" presName="parentLin" presStyleCnt="0"/>
      <dgm:spPr/>
    </dgm:pt>
    <dgm:pt modelId="{4C6FF682-B025-4DB5-8A07-B691B339DB21}" type="pres">
      <dgm:prSet presAssocID="{86B3ED79-D283-43B6-9721-C0D85BB9B253}" presName="parentLeftMargin" presStyleLbl="node1" presStyleIdx="3" presStyleCnt="6"/>
      <dgm:spPr/>
    </dgm:pt>
    <dgm:pt modelId="{F5244723-D92F-4E02-A0B8-3D3E6055D3D5}" type="pres">
      <dgm:prSet presAssocID="{86B3ED79-D283-43B6-9721-C0D85BB9B253}" presName="parentText" presStyleLbl="node1" presStyleIdx="4" presStyleCnt="6" custScaleX="126785" custScaleY="89775">
        <dgm:presLayoutVars>
          <dgm:chMax val="0"/>
          <dgm:bulletEnabled val="1"/>
        </dgm:presLayoutVars>
      </dgm:prSet>
      <dgm:spPr/>
    </dgm:pt>
    <dgm:pt modelId="{AB425C06-FEDF-49C9-9793-467D7CEC3075}" type="pres">
      <dgm:prSet presAssocID="{86B3ED79-D283-43B6-9721-C0D85BB9B253}" presName="negativeSpace" presStyleCnt="0"/>
      <dgm:spPr/>
    </dgm:pt>
    <dgm:pt modelId="{75CDACC2-2ED7-4D2C-8828-20C1270098F6}" type="pres">
      <dgm:prSet presAssocID="{86B3ED79-D283-43B6-9721-C0D85BB9B253}" presName="childText" presStyleLbl="conFgAcc1" presStyleIdx="4" presStyleCnt="6">
        <dgm:presLayoutVars>
          <dgm:bulletEnabled val="1"/>
        </dgm:presLayoutVars>
      </dgm:prSet>
      <dgm:spPr/>
    </dgm:pt>
    <dgm:pt modelId="{B4D1B506-5559-4FA3-808D-7B530F9009E2}" type="pres">
      <dgm:prSet presAssocID="{292C052A-9F8F-4AFB-81CA-563F0A13F664}" presName="spaceBetweenRectangles" presStyleCnt="0"/>
      <dgm:spPr/>
    </dgm:pt>
    <dgm:pt modelId="{60F41D3F-77D7-4712-A4F2-F0C8F280FB04}" type="pres">
      <dgm:prSet presAssocID="{6811C32A-AFAF-4546-9DFD-A8047D83A72B}" presName="parentLin" presStyleCnt="0"/>
      <dgm:spPr/>
    </dgm:pt>
    <dgm:pt modelId="{423F9174-F9D9-4135-ADE6-AF7E4B98FB89}" type="pres">
      <dgm:prSet presAssocID="{6811C32A-AFAF-4546-9DFD-A8047D83A72B}" presName="parentLeftMargin" presStyleLbl="node1" presStyleIdx="4" presStyleCnt="6"/>
      <dgm:spPr/>
    </dgm:pt>
    <dgm:pt modelId="{C3913E7C-8E40-45AC-AEC6-0A5C16241EDB}" type="pres">
      <dgm:prSet presAssocID="{6811C32A-AFAF-4546-9DFD-A8047D83A72B}" presName="parentText" presStyleLbl="node1" presStyleIdx="5" presStyleCnt="6" custScaleX="125018" custScaleY="96347">
        <dgm:presLayoutVars>
          <dgm:chMax val="0"/>
          <dgm:bulletEnabled val="1"/>
        </dgm:presLayoutVars>
      </dgm:prSet>
      <dgm:spPr/>
    </dgm:pt>
    <dgm:pt modelId="{3293637F-ABE1-4559-979E-8327D396FF9A}" type="pres">
      <dgm:prSet presAssocID="{6811C32A-AFAF-4546-9DFD-A8047D83A72B}" presName="negativeSpace" presStyleCnt="0"/>
      <dgm:spPr/>
    </dgm:pt>
    <dgm:pt modelId="{9FD2B7FA-3323-48A3-94F8-DE20EB8BF175}" type="pres">
      <dgm:prSet presAssocID="{6811C32A-AFAF-4546-9DFD-A8047D83A72B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45C4F724-3E34-49CC-849E-F32378E845AB}" type="presOf" srcId="{786985FB-788B-4A73-8A7D-92B1EFA14F53}" destId="{8DD723CC-9119-4733-9CE5-F3CC10420F25}" srcOrd="0" destOrd="0" presId="urn:microsoft.com/office/officeart/2005/8/layout/list1"/>
    <dgm:cxn modelId="{F8FA532F-1AA4-4C03-BB31-5DCE536B93D5}" srcId="{37A93D10-C89D-496E-8988-1349798A2C34}" destId="{C6BC3B8D-E37D-4AC9-AE3F-AC558E511E87}" srcOrd="1" destOrd="0" parTransId="{9E0013EC-2223-43C0-8492-3F0353B263B0}" sibTransId="{8129F95D-7CC6-414C-A721-0BFC91116F94}"/>
    <dgm:cxn modelId="{E7D9FD30-95CC-45F9-8978-FD7B3013B63E}" srcId="{37A93D10-C89D-496E-8988-1349798A2C34}" destId="{AED1E71C-501E-4347-8228-36CAAC7DCE54}" srcOrd="0" destOrd="0" parTransId="{2002538A-988B-4ADA-9D6E-CF68A2100864}" sibTransId="{C67D2C34-1B97-402F-8801-08614174AE3D}"/>
    <dgm:cxn modelId="{9B7B023D-9EC8-48A4-974E-78768F9EA157}" type="presOf" srcId="{86B3ED79-D283-43B6-9721-C0D85BB9B253}" destId="{4C6FF682-B025-4DB5-8A07-B691B339DB21}" srcOrd="0" destOrd="0" presId="urn:microsoft.com/office/officeart/2005/8/layout/list1"/>
    <dgm:cxn modelId="{28F74C72-7C0E-449D-9A5C-0F9E4515A960}" type="presOf" srcId="{C6BC3B8D-E37D-4AC9-AE3F-AC558E511E87}" destId="{A2C77774-5CEC-48CA-A1BD-6DA102F4BB8D}" srcOrd="1" destOrd="0" presId="urn:microsoft.com/office/officeart/2005/8/layout/list1"/>
    <dgm:cxn modelId="{02D61290-BC99-4520-B9FE-C8EE8B0CFED3}" type="presOf" srcId="{C6BC3B8D-E37D-4AC9-AE3F-AC558E511E87}" destId="{28FF0552-AFAF-4534-9818-3C7308B02E98}" srcOrd="0" destOrd="0" presId="urn:microsoft.com/office/officeart/2005/8/layout/list1"/>
    <dgm:cxn modelId="{C3C16D90-B302-449C-995F-721753391011}" type="presOf" srcId="{37A93D10-C89D-496E-8988-1349798A2C34}" destId="{76585909-BD28-4145-8C86-FA7576C9E2BF}" srcOrd="0" destOrd="0" presId="urn:microsoft.com/office/officeart/2005/8/layout/list1"/>
    <dgm:cxn modelId="{D5305096-216A-458E-BA44-2D065EEE86CF}" type="presOf" srcId="{86B3ED79-D283-43B6-9721-C0D85BB9B253}" destId="{F5244723-D92F-4E02-A0B8-3D3E6055D3D5}" srcOrd="1" destOrd="0" presId="urn:microsoft.com/office/officeart/2005/8/layout/list1"/>
    <dgm:cxn modelId="{7BE1F098-B41A-42A1-A81B-8B56D4D0C712}" type="presOf" srcId="{AED1E71C-501E-4347-8228-36CAAC7DCE54}" destId="{9EB73FEB-C638-4F51-837B-9BCD6E238DA6}" srcOrd="1" destOrd="0" presId="urn:microsoft.com/office/officeart/2005/8/layout/list1"/>
    <dgm:cxn modelId="{3C62C2AF-E284-4B94-BF4E-4DF05BCA50C0}" srcId="{37A93D10-C89D-496E-8988-1349798A2C34}" destId="{86B3ED79-D283-43B6-9721-C0D85BB9B253}" srcOrd="4" destOrd="0" parTransId="{C899FFE5-E2A2-414A-8BC9-CB2BD73BB9C7}" sibTransId="{292C052A-9F8F-4AFB-81CA-563F0A13F664}"/>
    <dgm:cxn modelId="{9447D7C0-2BAE-4A46-97B6-54935F80DC0B}" type="presOf" srcId="{90CAC4A3-D938-4636-9083-326EE2A086F5}" destId="{87F659A5-D7C7-42FD-A2BD-9FEF80BC9E6E}" srcOrd="0" destOrd="0" presId="urn:microsoft.com/office/officeart/2005/8/layout/list1"/>
    <dgm:cxn modelId="{76B2AFCD-9AE0-4D65-BCA1-9F3397CF5284}" srcId="{37A93D10-C89D-496E-8988-1349798A2C34}" destId="{90CAC4A3-D938-4636-9083-326EE2A086F5}" srcOrd="2" destOrd="0" parTransId="{736C0C29-B63C-4218-99CA-AFA461DA4A41}" sibTransId="{9F152C78-6665-4F1E-A462-FF6370AC45B4}"/>
    <dgm:cxn modelId="{B8D795D4-022B-480C-83AE-DDB7E8FFCF95}" type="presOf" srcId="{6811C32A-AFAF-4546-9DFD-A8047D83A72B}" destId="{C3913E7C-8E40-45AC-AEC6-0A5C16241EDB}" srcOrd="1" destOrd="0" presId="urn:microsoft.com/office/officeart/2005/8/layout/list1"/>
    <dgm:cxn modelId="{8A6AB8D9-9CD3-4552-B8D0-CFA49FACA8AC}" type="presOf" srcId="{6811C32A-AFAF-4546-9DFD-A8047D83A72B}" destId="{423F9174-F9D9-4135-ADE6-AF7E4B98FB89}" srcOrd="0" destOrd="0" presId="urn:microsoft.com/office/officeart/2005/8/layout/list1"/>
    <dgm:cxn modelId="{3A4C04E1-68AC-4539-B3F4-86D56DE70F48}" srcId="{37A93D10-C89D-496E-8988-1349798A2C34}" destId="{786985FB-788B-4A73-8A7D-92B1EFA14F53}" srcOrd="3" destOrd="0" parTransId="{27C1B47E-A23F-4D4F-8A38-8C2C63CB28C3}" sibTransId="{EEC41291-64DA-4CD9-AD1E-CFF269EC84C9}"/>
    <dgm:cxn modelId="{1EACACE3-67D4-49B6-932D-5F8573856C94}" type="presOf" srcId="{786985FB-788B-4A73-8A7D-92B1EFA14F53}" destId="{4B323662-7060-46FB-9E21-244BBE2CD025}" srcOrd="1" destOrd="0" presId="urn:microsoft.com/office/officeart/2005/8/layout/list1"/>
    <dgm:cxn modelId="{3B5AB1E9-5357-4659-A4B7-218C90421C77}" type="presOf" srcId="{AED1E71C-501E-4347-8228-36CAAC7DCE54}" destId="{FF75B017-FC1F-4519-BDAF-9AF0E8C30434}" srcOrd="0" destOrd="0" presId="urn:microsoft.com/office/officeart/2005/8/layout/list1"/>
    <dgm:cxn modelId="{E06687F1-E746-4F72-AD55-8173BEF7CB15}" srcId="{37A93D10-C89D-496E-8988-1349798A2C34}" destId="{6811C32A-AFAF-4546-9DFD-A8047D83A72B}" srcOrd="5" destOrd="0" parTransId="{56895582-6489-457B-BC03-C73258B69DE6}" sibTransId="{017A5806-9BFA-4ECF-AF8A-AA67A066FC1B}"/>
    <dgm:cxn modelId="{85C6FCF3-3F4E-4B95-9E80-C98778B1FC85}" type="presOf" srcId="{90CAC4A3-D938-4636-9083-326EE2A086F5}" destId="{ECD37F5E-0FE3-4A5F-B202-6B4F3CFD60ED}" srcOrd="1" destOrd="0" presId="urn:microsoft.com/office/officeart/2005/8/layout/list1"/>
    <dgm:cxn modelId="{7F4C98C9-391A-497C-B7E3-8A1D5D5AC5CA}" type="presParOf" srcId="{76585909-BD28-4145-8C86-FA7576C9E2BF}" destId="{6DE10F5C-2D06-41E6-B622-AEEE36E54947}" srcOrd="0" destOrd="0" presId="urn:microsoft.com/office/officeart/2005/8/layout/list1"/>
    <dgm:cxn modelId="{A8545190-EB56-4023-837C-CD78C521470C}" type="presParOf" srcId="{6DE10F5C-2D06-41E6-B622-AEEE36E54947}" destId="{FF75B017-FC1F-4519-BDAF-9AF0E8C30434}" srcOrd="0" destOrd="0" presId="urn:microsoft.com/office/officeart/2005/8/layout/list1"/>
    <dgm:cxn modelId="{09FA2FC0-746E-4175-938D-B448DB4D0212}" type="presParOf" srcId="{6DE10F5C-2D06-41E6-B622-AEEE36E54947}" destId="{9EB73FEB-C638-4F51-837B-9BCD6E238DA6}" srcOrd="1" destOrd="0" presId="urn:microsoft.com/office/officeart/2005/8/layout/list1"/>
    <dgm:cxn modelId="{DB6268D9-1F69-4D49-A71D-AD1A17A335E4}" type="presParOf" srcId="{76585909-BD28-4145-8C86-FA7576C9E2BF}" destId="{C51F163D-7A1D-4FD9-81D7-A5E8B1F664F4}" srcOrd="1" destOrd="0" presId="urn:microsoft.com/office/officeart/2005/8/layout/list1"/>
    <dgm:cxn modelId="{B574A27D-519E-4953-BE91-BA00703F5804}" type="presParOf" srcId="{76585909-BD28-4145-8C86-FA7576C9E2BF}" destId="{2551D17B-D7B8-460F-9539-01E2B4AD5FFF}" srcOrd="2" destOrd="0" presId="urn:microsoft.com/office/officeart/2005/8/layout/list1"/>
    <dgm:cxn modelId="{98F532EB-7552-41C7-B340-F141CA76CF0C}" type="presParOf" srcId="{76585909-BD28-4145-8C86-FA7576C9E2BF}" destId="{926F9ED9-A6C5-4A09-A926-EED75A949718}" srcOrd="3" destOrd="0" presId="urn:microsoft.com/office/officeart/2005/8/layout/list1"/>
    <dgm:cxn modelId="{24A2EBA8-5447-4BF6-A36D-F694D7EE9E00}" type="presParOf" srcId="{76585909-BD28-4145-8C86-FA7576C9E2BF}" destId="{0C9BA850-CCDB-4B6A-A51D-37C00F2323F8}" srcOrd="4" destOrd="0" presId="urn:microsoft.com/office/officeart/2005/8/layout/list1"/>
    <dgm:cxn modelId="{62A7A1B1-C8B9-4D6E-8A44-5B50F0ED46FD}" type="presParOf" srcId="{0C9BA850-CCDB-4B6A-A51D-37C00F2323F8}" destId="{28FF0552-AFAF-4534-9818-3C7308B02E98}" srcOrd="0" destOrd="0" presId="urn:microsoft.com/office/officeart/2005/8/layout/list1"/>
    <dgm:cxn modelId="{573322E2-A690-4AF1-821B-6651A1BF3253}" type="presParOf" srcId="{0C9BA850-CCDB-4B6A-A51D-37C00F2323F8}" destId="{A2C77774-5CEC-48CA-A1BD-6DA102F4BB8D}" srcOrd="1" destOrd="0" presId="urn:microsoft.com/office/officeart/2005/8/layout/list1"/>
    <dgm:cxn modelId="{1C11F8F3-B53E-4BCA-935D-7754A62B605F}" type="presParOf" srcId="{76585909-BD28-4145-8C86-FA7576C9E2BF}" destId="{D8A55BE0-DBE0-45CD-95E8-A1BFFA4A8023}" srcOrd="5" destOrd="0" presId="urn:microsoft.com/office/officeart/2005/8/layout/list1"/>
    <dgm:cxn modelId="{4E556E1E-3878-4A70-BB54-EDAE8BB26279}" type="presParOf" srcId="{76585909-BD28-4145-8C86-FA7576C9E2BF}" destId="{FBEDA05B-CEFA-4346-AE3C-06BBA19A4D7F}" srcOrd="6" destOrd="0" presId="urn:microsoft.com/office/officeart/2005/8/layout/list1"/>
    <dgm:cxn modelId="{103549FE-840C-4A51-82FA-026944B9932E}" type="presParOf" srcId="{76585909-BD28-4145-8C86-FA7576C9E2BF}" destId="{7A47585B-DF88-4DAD-8A17-1DF495C2E89A}" srcOrd="7" destOrd="0" presId="urn:microsoft.com/office/officeart/2005/8/layout/list1"/>
    <dgm:cxn modelId="{E91FEA5D-6DDF-4845-AFB3-8906819CBF8F}" type="presParOf" srcId="{76585909-BD28-4145-8C86-FA7576C9E2BF}" destId="{549A2187-EDA7-4EDC-851B-23F75E44FA9C}" srcOrd="8" destOrd="0" presId="urn:microsoft.com/office/officeart/2005/8/layout/list1"/>
    <dgm:cxn modelId="{DA7839BA-5400-43A4-B8B1-8E3ACC85CEC6}" type="presParOf" srcId="{549A2187-EDA7-4EDC-851B-23F75E44FA9C}" destId="{87F659A5-D7C7-42FD-A2BD-9FEF80BC9E6E}" srcOrd="0" destOrd="0" presId="urn:microsoft.com/office/officeart/2005/8/layout/list1"/>
    <dgm:cxn modelId="{F52C9B16-7305-4E66-98C8-4CAFFE243B89}" type="presParOf" srcId="{549A2187-EDA7-4EDC-851B-23F75E44FA9C}" destId="{ECD37F5E-0FE3-4A5F-B202-6B4F3CFD60ED}" srcOrd="1" destOrd="0" presId="urn:microsoft.com/office/officeart/2005/8/layout/list1"/>
    <dgm:cxn modelId="{9D9DE8A7-5446-4D83-A5A0-AD3243ABD15D}" type="presParOf" srcId="{76585909-BD28-4145-8C86-FA7576C9E2BF}" destId="{2AD75354-A7F7-4A3B-AF96-DF7302E477BA}" srcOrd="9" destOrd="0" presId="urn:microsoft.com/office/officeart/2005/8/layout/list1"/>
    <dgm:cxn modelId="{87FE26C4-D695-4679-A696-830202E49D0E}" type="presParOf" srcId="{76585909-BD28-4145-8C86-FA7576C9E2BF}" destId="{8952AAF6-4FCF-4C7F-9522-1D261265167F}" srcOrd="10" destOrd="0" presId="urn:microsoft.com/office/officeart/2005/8/layout/list1"/>
    <dgm:cxn modelId="{56FA5D05-9ABB-41CC-915F-79A4090C6193}" type="presParOf" srcId="{76585909-BD28-4145-8C86-FA7576C9E2BF}" destId="{CEC8E338-D551-45B4-8D97-51273C789ABD}" srcOrd="11" destOrd="0" presId="urn:microsoft.com/office/officeart/2005/8/layout/list1"/>
    <dgm:cxn modelId="{1E0B6527-4CF3-4DE0-8AC4-C29D251253B4}" type="presParOf" srcId="{76585909-BD28-4145-8C86-FA7576C9E2BF}" destId="{4F9D67C8-CAD3-4C67-B7E3-734B5E593AA5}" srcOrd="12" destOrd="0" presId="urn:microsoft.com/office/officeart/2005/8/layout/list1"/>
    <dgm:cxn modelId="{82288851-8B33-401D-BA69-2653D0C9A8CE}" type="presParOf" srcId="{4F9D67C8-CAD3-4C67-B7E3-734B5E593AA5}" destId="{8DD723CC-9119-4733-9CE5-F3CC10420F25}" srcOrd="0" destOrd="0" presId="urn:microsoft.com/office/officeart/2005/8/layout/list1"/>
    <dgm:cxn modelId="{A4E15E8C-634C-42EF-B228-0B64AD3215B3}" type="presParOf" srcId="{4F9D67C8-CAD3-4C67-B7E3-734B5E593AA5}" destId="{4B323662-7060-46FB-9E21-244BBE2CD025}" srcOrd="1" destOrd="0" presId="urn:microsoft.com/office/officeart/2005/8/layout/list1"/>
    <dgm:cxn modelId="{B21F03F9-E8D6-411A-86F1-09C1A30D6B05}" type="presParOf" srcId="{76585909-BD28-4145-8C86-FA7576C9E2BF}" destId="{61F3D24D-0964-4B2A-A308-7CA291D979E3}" srcOrd="13" destOrd="0" presId="urn:microsoft.com/office/officeart/2005/8/layout/list1"/>
    <dgm:cxn modelId="{C0C380C6-E6A5-4002-A418-424B092B6422}" type="presParOf" srcId="{76585909-BD28-4145-8C86-FA7576C9E2BF}" destId="{2080C5A5-0D46-4CD4-9854-802852E0C55D}" srcOrd="14" destOrd="0" presId="urn:microsoft.com/office/officeart/2005/8/layout/list1"/>
    <dgm:cxn modelId="{B81B7C48-93F2-4EC8-BC09-A47955E8C508}" type="presParOf" srcId="{76585909-BD28-4145-8C86-FA7576C9E2BF}" destId="{9694E695-4D70-4EED-B4DD-94D95813E88A}" srcOrd="15" destOrd="0" presId="urn:microsoft.com/office/officeart/2005/8/layout/list1"/>
    <dgm:cxn modelId="{7FF10D50-BC7C-4776-9CAD-EF4F015B56BF}" type="presParOf" srcId="{76585909-BD28-4145-8C86-FA7576C9E2BF}" destId="{2469D523-95AC-47E0-96AD-1DA53692803B}" srcOrd="16" destOrd="0" presId="urn:microsoft.com/office/officeart/2005/8/layout/list1"/>
    <dgm:cxn modelId="{F3602EBE-3655-4203-9483-2DF745956D89}" type="presParOf" srcId="{2469D523-95AC-47E0-96AD-1DA53692803B}" destId="{4C6FF682-B025-4DB5-8A07-B691B339DB21}" srcOrd="0" destOrd="0" presId="urn:microsoft.com/office/officeart/2005/8/layout/list1"/>
    <dgm:cxn modelId="{3CF41197-15DA-4FDE-BBC9-19075143B0BC}" type="presParOf" srcId="{2469D523-95AC-47E0-96AD-1DA53692803B}" destId="{F5244723-D92F-4E02-A0B8-3D3E6055D3D5}" srcOrd="1" destOrd="0" presId="urn:microsoft.com/office/officeart/2005/8/layout/list1"/>
    <dgm:cxn modelId="{DA194552-37E6-447B-A7B9-E7FFEFC22539}" type="presParOf" srcId="{76585909-BD28-4145-8C86-FA7576C9E2BF}" destId="{AB425C06-FEDF-49C9-9793-467D7CEC3075}" srcOrd="17" destOrd="0" presId="urn:microsoft.com/office/officeart/2005/8/layout/list1"/>
    <dgm:cxn modelId="{05F6F009-CFBC-4161-AC5D-F0268CBFF16B}" type="presParOf" srcId="{76585909-BD28-4145-8C86-FA7576C9E2BF}" destId="{75CDACC2-2ED7-4D2C-8828-20C1270098F6}" srcOrd="18" destOrd="0" presId="urn:microsoft.com/office/officeart/2005/8/layout/list1"/>
    <dgm:cxn modelId="{31465F63-40E6-43B9-B06E-0B9FF9496EAC}" type="presParOf" srcId="{76585909-BD28-4145-8C86-FA7576C9E2BF}" destId="{B4D1B506-5559-4FA3-808D-7B530F9009E2}" srcOrd="19" destOrd="0" presId="urn:microsoft.com/office/officeart/2005/8/layout/list1"/>
    <dgm:cxn modelId="{867DB3F7-E569-46D4-BF2F-E6381F50FECB}" type="presParOf" srcId="{76585909-BD28-4145-8C86-FA7576C9E2BF}" destId="{60F41D3F-77D7-4712-A4F2-F0C8F280FB04}" srcOrd="20" destOrd="0" presId="urn:microsoft.com/office/officeart/2005/8/layout/list1"/>
    <dgm:cxn modelId="{F0FF04C6-7EA6-4648-A766-30DC9D84B7B6}" type="presParOf" srcId="{60F41D3F-77D7-4712-A4F2-F0C8F280FB04}" destId="{423F9174-F9D9-4135-ADE6-AF7E4B98FB89}" srcOrd="0" destOrd="0" presId="urn:microsoft.com/office/officeart/2005/8/layout/list1"/>
    <dgm:cxn modelId="{B54E0D4B-8EB9-4A38-ACAB-5BA949AB243E}" type="presParOf" srcId="{60F41D3F-77D7-4712-A4F2-F0C8F280FB04}" destId="{C3913E7C-8E40-45AC-AEC6-0A5C16241EDB}" srcOrd="1" destOrd="0" presId="urn:microsoft.com/office/officeart/2005/8/layout/list1"/>
    <dgm:cxn modelId="{41D875AE-DA79-4F56-A1D2-51C185D16367}" type="presParOf" srcId="{76585909-BD28-4145-8C86-FA7576C9E2BF}" destId="{3293637F-ABE1-4559-979E-8327D396FF9A}" srcOrd="21" destOrd="0" presId="urn:microsoft.com/office/officeart/2005/8/layout/list1"/>
    <dgm:cxn modelId="{5D05D371-BA08-41CA-9B88-05266BFFBEB1}" type="presParOf" srcId="{76585909-BD28-4145-8C86-FA7576C9E2BF}" destId="{9FD2B7FA-3323-48A3-94F8-DE20EB8BF17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7C1824B-F7CD-8E48-B480-46400B5ADD1E}" type="doc">
      <dgm:prSet loTypeId="urn:microsoft.com/office/officeart/2005/8/layout/hierarchy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4C9940-D11F-E743-B594-03078FF02A6F}">
      <dgm:prSet custT="1"/>
      <dgm:spPr/>
      <dgm:t>
        <a:bodyPr/>
        <a:lstStyle/>
        <a:p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24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ID" sz="2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5FF97C1-4202-C940-A25D-C61EE74A38C6}" type="parTrans" cxnId="{FE1E601D-DD71-8F4F-BB56-231B51A69B30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42028F-7D56-6C4D-990F-52A91D226736}" type="sibTrans" cxnId="{FE1E601D-DD71-8F4F-BB56-231B51A69B30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499F70-75FA-4646-B627-986404370E21}">
      <dgm:prSet custT="1"/>
      <dgm:spPr/>
      <dgm:t>
        <a:bodyPr/>
        <a:lstStyle/>
        <a:p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FVTPL</a:t>
          </a:r>
          <a:endParaRPr lang="en-ID" sz="21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F4D97D-9EB0-874A-8A80-C5C07AD3D09A}" type="parTrans" cxnId="{E08E8BD1-F865-574C-8EFD-43ADFAA434E3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100ADF-D40A-3143-91E3-F60E07A58FEA}" type="sibTrans" cxnId="{E08E8BD1-F865-574C-8EFD-43ADFAA434E3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7599B9-30EA-5A4D-8872-E412BA36D0B7}">
      <dgm:prSet custT="1"/>
      <dgm:spPr/>
      <dgm:t>
        <a:bodyPr/>
        <a:lstStyle/>
        <a:p>
          <a:r>
            <a:rPr lang="en-US" sz="2100">
              <a:latin typeface="Calibri" panose="020F0502020204030204" pitchFamily="34" charset="0"/>
              <a:cs typeface="Calibri" panose="020F0502020204030204" pitchFamily="34" charset="0"/>
            </a:rPr>
            <a:t>Nlai Wajar</a:t>
          </a:r>
          <a:endParaRPr lang="en-ID" sz="2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35148B-ADC5-B54E-AFE3-14643E66DE2F}" type="parTrans" cxnId="{82515C10-1AFC-C342-A30B-2FF945A9B73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D3E61DB-C52F-E840-A0AF-931BF740FC96}" type="sibTrans" cxnId="{82515C10-1AFC-C342-A30B-2FF945A9B73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9FB84B-D845-DF4E-8169-7E87CDB55FB9}">
      <dgm:prSet custT="1"/>
      <dgm:spPr/>
      <dgm:t>
        <a:bodyPr/>
        <a:lstStyle/>
        <a:p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*</a:t>
          </a:r>
          <a:endParaRPr lang="en-ID" sz="21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C86DAB-6CF7-F44B-A0A9-10D5AACEE207}" type="parTrans" cxnId="{B853E25A-871B-7847-AFB7-022008909F41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94AA66-DB86-7D49-BE12-0EDC3FFAF498}" type="sibTrans" cxnId="{B853E25A-871B-7847-AFB7-022008909F41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1A8FE7-04FC-784B-AABF-764F2C76CD97}">
      <dgm:prSet custT="1"/>
      <dgm:spPr/>
      <dgm:t>
        <a:bodyPr/>
        <a:lstStyle/>
        <a:p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ditambah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terkait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langsung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endParaRPr lang="en-ID" sz="21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2BE69B-9913-7845-AD19-A85E7B71B3DD}" type="parTrans" cxnId="{73BFB9BC-6B1C-8A43-9725-A72564B3F27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E41DB9-063F-E44B-8E7F-4A1DDD8A511C}" type="sibTrans" cxnId="{73BFB9BC-6B1C-8A43-9725-A72564B3F27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3E233D-F87A-A645-B515-C32A8E76BF8F}" type="pres">
      <dgm:prSet presAssocID="{77C1824B-F7CD-8E48-B480-46400B5ADD1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544A114-A4F8-7F4E-89BF-2F08827AA721}" type="pres">
      <dgm:prSet presAssocID="{BA4C9940-D11F-E743-B594-03078FF02A6F}" presName="hierRoot1" presStyleCnt="0"/>
      <dgm:spPr/>
    </dgm:pt>
    <dgm:pt modelId="{AFCA816A-D1DF-3D48-9E79-A92F43FF1399}" type="pres">
      <dgm:prSet presAssocID="{BA4C9940-D11F-E743-B594-03078FF02A6F}" presName="composite" presStyleCnt="0"/>
      <dgm:spPr/>
    </dgm:pt>
    <dgm:pt modelId="{F21A21FF-9AF8-B64E-87ED-3D913643F087}" type="pres">
      <dgm:prSet presAssocID="{BA4C9940-D11F-E743-B594-03078FF02A6F}" presName="background" presStyleLbl="node0" presStyleIdx="0" presStyleCnt="1"/>
      <dgm:spPr/>
    </dgm:pt>
    <dgm:pt modelId="{F95E5736-9EB9-E342-BFE3-96273DC809B6}" type="pres">
      <dgm:prSet presAssocID="{BA4C9940-D11F-E743-B594-03078FF02A6F}" presName="text" presStyleLbl="fgAcc0" presStyleIdx="0" presStyleCnt="1" custScaleX="168068" custScaleY="38964">
        <dgm:presLayoutVars>
          <dgm:chPref val="3"/>
        </dgm:presLayoutVars>
      </dgm:prSet>
      <dgm:spPr/>
    </dgm:pt>
    <dgm:pt modelId="{458ABED1-43B4-654D-AA64-C0EF95346382}" type="pres">
      <dgm:prSet presAssocID="{BA4C9940-D11F-E743-B594-03078FF02A6F}" presName="hierChild2" presStyleCnt="0"/>
      <dgm:spPr/>
    </dgm:pt>
    <dgm:pt modelId="{54014ADC-BBF5-4140-8899-B81A151FA368}" type="pres">
      <dgm:prSet presAssocID="{5AF4D97D-9EB0-874A-8A80-C5C07AD3D09A}" presName="Name10" presStyleLbl="parChTrans1D2" presStyleIdx="0" presStyleCnt="2"/>
      <dgm:spPr/>
    </dgm:pt>
    <dgm:pt modelId="{0A3B24C0-AE5D-2F48-8314-30878B41A1AF}" type="pres">
      <dgm:prSet presAssocID="{79499F70-75FA-4646-B627-986404370E21}" presName="hierRoot2" presStyleCnt="0"/>
      <dgm:spPr/>
    </dgm:pt>
    <dgm:pt modelId="{9405BD27-9CD4-8341-84C8-580DD0299EF8}" type="pres">
      <dgm:prSet presAssocID="{79499F70-75FA-4646-B627-986404370E21}" presName="composite2" presStyleCnt="0"/>
      <dgm:spPr/>
    </dgm:pt>
    <dgm:pt modelId="{4130A977-73BF-F847-A007-B1A2764AFD2D}" type="pres">
      <dgm:prSet presAssocID="{79499F70-75FA-4646-B627-986404370E21}" presName="background2" presStyleLbl="node2" presStyleIdx="0" presStyleCnt="2"/>
      <dgm:spPr/>
    </dgm:pt>
    <dgm:pt modelId="{DD678E41-5604-8B47-A863-600FEF381E0B}" type="pres">
      <dgm:prSet presAssocID="{79499F70-75FA-4646-B627-986404370E21}" presName="text2" presStyleLbl="fgAcc2" presStyleIdx="0" presStyleCnt="2" custScaleX="109017" custScaleY="36984" custLinFactNeighborX="-23093">
        <dgm:presLayoutVars>
          <dgm:chPref val="3"/>
        </dgm:presLayoutVars>
      </dgm:prSet>
      <dgm:spPr/>
    </dgm:pt>
    <dgm:pt modelId="{9C0BC985-684A-C544-8232-8796CA4E8BC5}" type="pres">
      <dgm:prSet presAssocID="{79499F70-75FA-4646-B627-986404370E21}" presName="hierChild3" presStyleCnt="0"/>
      <dgm:spPr/>
    </dgm:pt>
    <dgm:pt modelId="{B6BD36B9-055E-E74C-BCA9-187DC9414569}" type="pres">
      <dgm:prSet presAssocID="{7635148B-ADC5-B54E-AFE3-14643E66DE2F}" presName="Name17" presStyleLbl="parChTrans1D3" presStyleIdx="0" presStyleCnt="2"/>
      <dgm:spPr/>
    </dgm:pt>
    <dgm:pt modelId="{4601A037-B2A8-9F40-9801-FE52C585AF52}" type="pres">
      <dgm:prSet presAssocID="{D37599B9-30EA-5A4D-8872-E412BA36D0B7}" presName="hierRoot3" presStyleCnt="0"/>
      <dgm:spPr/>
    </dgm:pt>
    <dgm:pt modelId="{E39D3B01-3420-A347-A9C3-6552EF1781F5}" type="pres">
      <dgm:prSet presAssocID="{D37599B9-30EA-5A4D-8872-E412BA36D0B7}" presName="composite3" presStyleCnt="0"/>
      <dgm:spPr/>
    </dgm:pt>
    <dgm:pt modelId="{7088B843-5666-F24D-8D6E-5E1AEFAD51A3}" type="pres">
      <dgm:prSet presAssocID="{D37599B9-30EA-5A4D-8872-E412BA36D0B7}" presName="background3" presStyleLbl="node3" presStyleIdx="0" presStyleCnt="2"/>
      <dgm:spPr/>
    </dgm:pt>
    <dgm:pt modelId="{DD4EF0C0-7BB7-EA4C-8FBF-F000BC2D9BB3}" type="pres">
      <dgm:prSet presAssocID="{D37599B9-30EA-5A4D-8872-E412BA36D0B7}" presName="text3" presStyleLbl="fgAcc3" presStyleIdx="0" presStyleCnt="2" custScaleY="44648" custLinFactNeighborX="-11030" custLinFactNeighborY="-13936">
        <dgm:presLayoutVars>
          <dgm:chPref val="3"/>
        </dgm:presLayoutVars>
      </dgm:prSet>
      <dgm:spPr/>
    </dgm:pt>
    <dgm:pt modelId="{CDCC012B-DACD-CA4B-A69E-A650D42A0A73}" type="pres">
      <dgm:prSet presAssocID="{D37599B9-30EA-5A4D-8872-E412BA36D0B7}" presName="hierChild4" presStyleCnt="0"/>
      <dgm:spPr/>
    </dgm:pt>
    <dgm:pt modelId="{7EE1A075-55AB-E34D-B4A5-E7BC8E497F96}" type="pres">
      <dgm:prSet presAssocID="{44C86DAB-6CF7-F44B-A0A9-10D5AACEE207}" presName="Name10" presStyleLbl="parChTrans1D2" presStyleIdx="1" presStyleCnt="2"/>
      <dgm:spPr/>
    </dgm:pt>
    <dgm:pt modelId="{2A945336-C087-884C-97DD-6EC007EEB4A5}" type="pres">
      <dgm:prSet presAssocID="{C19FB84B-D845-DF4E-8169-7E87CDB55FB9}" presName="hierRoot2" presStyleCnt="0"/>
      <dgm:spPr/>
    </dgm:pt>
    <dgm:pt modelId="{9B891CAE-D247-8B46-8E05-D072A7549227}" type="pres">
      <dgm:prSet presAssocID="{C19FB84B-D845-DF4E-8169-7E87CDB55FB9}" presName="composite2" presStyleCnt="0"/>
      <dgm:spPr/>
    </dgm:pt>
    <dgm:pt modelId="{AE3C84CE-3BBF-6E46-9AC4-BF51BA7FB984}" type="pres">
      <dgm:prSet presAssocID="{C19FB84B-D845-DF4E-8169-7E87CDB55FB9}" presName="background2" presStyleLbl="node2" presStyleIdx="1" presStyleCnt="2"/>
      <dgm:spPr/>
    </dgm:pt>
    <dgm:pt modelId="{9EC04EB4-F4AF-CB47-B5CC-2BD613EEE06B}" type="pres">
      <dgm:prSet presAssocID="{C19FB84B-D845-DF4E-8169-7E87CDB55FB9}" presName="text2" presStyleLbl="fgAcc2" presStyleIdx="1" presStyleCnt="2" custScaleX="220132" custScaleY="36984" custLinFactNeighborX="38891">
        <dgm:presLayoutVars>
          <dgm:chPref val="3"/>
        </dgm:presLayoutVars>
      </dgm:prSet>
      <dgm:spPr/>
    </dgm:pt>
    <dgm:pt modelId="{0FEA0F3C-74B0-DE41-BBF7-D4C3F3640FB4}" type="pres">
      <dgm:prSet presAssocID="{C19FB84B-D845-DF4E-8169-7E87CDB55FB9}" presName="hierChild3" presStyleCnt="0"/>
      <dgm:spPr/>
    </dgm:pt>
    <dgm:pt modelId="{BB80923E-BF89-AB4D-B7BE-BFC081CCFFBC}" type="pres">
      <dgm:prSet presAssocID="{D12BE69B-9913-7845-AD19-A85E7B71B3DD}" presName="Name17" presStyleLbl="parChTrans1D3" presStyleIdx="1" presStyleCnt="2"/>
      <dgm:spPr/>
    </dgm:pt>
    <dgm:pt modelId="{6D43E8C8-FD22-904C-8736-7F8C7FADC68D}" type="pres">
      <dgm:prSet presAssocID="{561A8FE7-04FC-784B-AABF-764F2C76CD97}" presName="hierRoot3" presStyleCnt="0"/>
      <dgm:spPr/>
    </dgm:pt>
    <dgm:pt modelId="{FC223F0A-518D-BD40-9A72-8C141BA3C733}" type="pres">
      <dgm:prSet presAssocID="{561A8FE7-04FC-784B-AABF-764F2C76CD97}" presName="composite3" presStyleCnt="0"/>
      <dgm:spPr/>
    </dgm:pt>
    <dgm:pt modelId="{C308E633-2CEB-454C-BD43-C57BF4810B8F}" type="pres">
      <dgm:prSet presAssocID="{561A8FE7-04FC-784B-AABF-764F2C76CD97}" presName="background3" presStyleLbl="node3" presStyleIdx="1" presStyleCnt="2"/>
      <dgm:spPr/>
    </dgm:pt>
    <dgm:pt modelId="{76813FCB-26C8-F94C-8B87-213768BBE925}" type="pres">
      <dgm:prSet presAssocID="{561A8FE7-04FC-784B-AABF-764F2C76CD97}" presName="text3" presStyleLbl="fgAcc3" presStyleIdx="1" presStyleCnt="2" custScaleX="218171" custScaleY="50409" custLinFactNeighborX="-1788" custLinFactNeighborY="-13936">
        <dgm:presLayoutVars>
          <dgm:chPref val="3"/>
        </dgm:presLayoutVars>
      </dgm:prSet>
      <dgm:spPr/>
    </dgm:pt>
    <dgm:pt modelId="{A441EB5C-3105-584E-AC05-9768D7732DEA}" type="pres">
      <dgm:prSet presAssocID="{561A8FE7-04FC-784B-AABF-764F2C76CD97}" presName="hierChild4" presStyleCnt="0"/>
      <dgm:spPr/>
    </dgm:pt>
  </dgm:ptLst>
  <dgm:cxnLst>
    <dgm:cxn modelId="{82515C10-1AFC-C342-A30B-2FF945A9B73E}" srcId="{79499F70-75FA-4646-B627-986404370E21}" destId="{D37599B9-30EA-5A4D-8872-E412BA36D0B7}" srcOrd="0" destOrd="0" parTransId="{7635148B-ADC5-B54E-AFE3-14643E66DE2F}" sibTransId="{CD3E61DB-C52F-E840-A0AF-931BF740FC96}"/>
    <dgm:cxn modelId="{E0318910-4527-474B-B106-BFBEAD068C14}" type="presOf" srcId="{79499F70-75FA-4646-B627-986404370E21}" destId="{DD678E41-5604-8B47-A863-600FEF381E0B}" srcOrd="0" destOrd="0" presId="urn:microsoft.com/office/officeart/2005/8/layout/hierarchy1"/>
    <dgm:cxn modelId="{92BE551B-8A00-394A-B826-54D7B4312749}" type="presOf" srcId="{7635148B-ADC5-B54E-AFE3-14643E66DE2F}" destId="{B6BD36B9-055E-E74C-BCA9-187DC9414569}" srcOrd="0" destOrd="0" presId="urn:microsoft.com/office/officeart/2005/8/layout/hierarchy1"/>
    <dgm:cxn modelId="{158A061C-5980-E34B-80BB-5110431E73AF}" type="presOf" srcId="{D12BE69B-9913-7845-AD19-A85E7B71B3DD}" destId="{BB80923E-BF89-AB4D-B7BE-BFC081CCFFBC}" srcOrd="0" destOrd="0" presId="urn:microsoft.com/office/officeart/2005/8/layout/hierarchy1"/>
    <dgm:cxn modelId="{FE1E601D-DD71-8F4F-BB56-231B51A69B30}" srcId="{77C1824B-F7CD-8E48-B480-46400B5ADD1E}" destId="{BA4C9940-D11F-E743-B594-03078FF02A6F}" srcOrd="0" destOrd="0" parTransId="{B5FF97C1-4202-C940-A25D-C61EE74A38C6}" sibTransId="{7C42028F-7D56-6C4D-990F-52A91D226736}"/>
    <dgm:cxn modelId="{307EC027-2345-744B-8B02-E7F3C9E88586}" type="presOf" srcId="{5AF4D97D-9EB0-874A-8A80-C5C07AD3D09A}" destId="{54014ADC-BBF5-4140-8899-B81A151FA368}" srcOrd="0" destOrd="0" presId="urn:microsoft.com/office/officeart/2005/8/layout/hierarchy1"/>
    <dgm:cxn modelId="{2AD6F34F-75BC-B74C-847F-E57D2510AD47}" type="presOf" srcId="{BA4C9940-D11F-E743-B594-03078FF02A6F}" destId="{F95E5736-9EB9-E342-BFE3-96273DC809B6}" srcOrd="0" destOrd="0" presId="urn:microsoft.com/office/officeart/2005/8/layout/hierarchy1"/>
    <dgm:cxn modelId="{373DBF53-01D8-AA49-9789-5E86A58A7487}" type="presOf" srcId="{D37599B9-30EA-5A4D-8872-E412BA36D0B7}" destId="{DD4EF0C0-7BB7-EA4C-8FBF-F000BC2D9BB3}" srcOrd="0" destOrd="0" presId="urn:microsoft.com/office/officeart/2005/8/layout/hierarchy1"/>
    <dgm:cxn modelId="{B853E25A-871B-7847-AFB7-022008909F41}" srcId="{BA4C9940-D11F-E743-B594-03078FF02A6F}" destId="{C19FB84B-D845-DF4E-8169-7E87CDB55FB9}" srcOrd="1" destOrd="0" parTransId="{44C86DAB-6CF7-F44B-A0A9-10D5AACEE207}" sibTransId="{1C94AA66-DB86-7D49-BE12-0EDC3FFAF498}"/>
    <dgm:cxn modelId="{7018E17C-2CF7-A947-B947-D71C80494939}" type="presOf" srcId="{44C86DAB-6CF7-F44B-A0A9-10D5AACEE207}" destId="{7EE1A075-55AB-E34D-B4A5-E7BC8E497F96}" srcOrd="0" destOrd="0" presId="urn:microsoft.com/office/officeart/2005/8/layout/hierarchy1"/>
    <dgm:cxn modelId="{2B5AFA9F-406B-5E42-9A8C-7E946EACB411}" type="presOf" srcId="{C19FB84B-D845-DF4E-8169-7E87CDB55FB9}" destId="{9EC04EB4-F4AF-CB47-B5CC-2BD613EEE06B}" srcOrd="0" destOrd="0" presId="urn:microsoft.com/office/officeart/2005/8/layout/hierarchy1"/>
    <dgm:cxn modelId="{D2E3C4AB-7759-354D-80C1-2525347C21A9}" type="presOf" srcId="{77C1824B-F7CD-8E48-B480-46400B5ADD1E}" destId="{1E3E233D-F87A-A645-B515-C32A8E76BF8F}" srcOrd="0" destOrd="0" presId="urn:microsoft.com/office/officeart/2005/8/layout/hierarchy1"/>
    <dgm:cxn modelId="{73BFB9BC-6B1C-8A43-9725-A72564B3F27E}" srcId="{C19FB84B-D845-DF4E-8169-7E87CDB55FB9}" destId="{561A8FE7-04FC-784B-AABF-764F2C76CD97}" srcOrd="0" destOrd="0" parTransId="{D12BE69B-9913-7845-AD19-A85E7B71B3DD}" sibTransId="{13E41DB9-063F-E44B-8E7F-4A1DDD8A511C}"/>
    <dgm:cxn modelId="{224585CC-A2F9-6D48-8D48-1059B6A8C75A}" type="presOf" srcId="{561A8FE7-04FC-784B-AABF-764F2C76CD97}" destId="{76813FCB-26C8-F94C-8B87-213768BBE925}" srcOrd="0" destOrd="0" presId="urn:microsoft.com/office/officeart/2005/8/layout/hierarchy1"/>
    <dgm:cxn modelId="{E08E8BD1-F865-574C-8EFD-43ADFAA434E3}" srcId="{BA4C9940-D11F-E743-B594-03078FF02A6F}" destId="{79499F70-75FA-4646-B627-986404370E21}" srcOrd="0" destOrd="0" parTransId="{5AF4D97D-9EB0-874A-8A80-C5C07AD3D09A}" sibTransId="{01100ADF-D40A-3143-91E3-F60E07A58FEA}"/>
    <dgm:cxn modelId="{7AF7E0B7-DFCA-354E-8FBB-5781B6C0ACF2}" type="presParOf" srcId="{1E3E233D-F87A-A645-B515-C32A8E76BF8F}" destId="{6544A114-A4F8-7F4E-89BF-2F08827AA721}" srcOrd="0" destOrd="0" presId="urn:microsoft.com/office/officeart/2005/8/layout/hierarchy1"/>
    <dgm:cxn modelId="{E48CE486-0AD8-6E44-9CAC-2EC09C31ED91}" type="presParOf" srcId="{6544A114-A4F8-7F4E-89BF-2F08827AA721}" destId="{AFCA816A-D1DF-3D48-9E79-A92F43FF1399}" srcOrd="0" destOrd="0" presId="urn:microsoft.com/office/officeart/2005/8/layout/hierarchy1"/>
    <dgm:cxn modelId="{5B3C6410-05B8-384B-BD5F-A43237061617}" type="presParOf" srcId="{AFCA816A-D1DF-3D48-9E79-A92F43FF1399}" destId="{F21A21FF-9AF8-B64E-87ED-3D913643F087}" srcOrd="0" destOrd="0" presId="urn:microsoft.com/office/officeart/2005/8/layout/hierarchy1"/>
    <dgm:cxn modelId="{313BBB28-32E9-324D-AC0A-1BFB3F2DE697}" type="presParOf" srcId="{AFCA816A-D1DF-3D48-9E79-A92F43FF1399}" destId="{F95E5736-9EB9-E342-BFE3-96273DC809B6}" srcOrd="1" destOrd="0" presId="urn:microsoft.com/office/officeart/2005/8/layout/hierarchy1"/>
    <dgm:cxn modelId="{F4497264-CE17-AD41-8A83-D52188A10772}" type="presParOf" srcId="{6544A114-A4F8-7F4E-89BF-2F08827AA721}" destId="{458ABED1-43B4-654D-AA64-C0EF95346382}" srcOrd="1" destOrd="0" presId="urn:microsoft.com/office/officeart/2005/8/layout/hierarchy1"/>
    <dgm:cxn modelId="{0003FB4C-FB30-BC49-A7F7-4E5A92D707AC}" type="presParOf" srcId="{458ABED1-43B4-654D-AA64-C0EF95346382}" destId="{54014ADC-BBF5-4140-8899-B81A151FA368}" srcOrd="0" destOrd="0" presId="urn:microsoft.com/office/officeart/2005/8/layout/hierarchy1"/>
    <dgm:cxn modelId="{8D4AD5EF-F994-D94E-BB02-359BDC92D75E}" type="presParOf" srcId="{458ABED1-43B4-654D-AA64-C0EF95346382}" destId="{0A3B24C0-AE5D-2F48-8314-30878B41A1AF}" srcOrd="1" destOrd="0" presId="urn:microsoft.com/office/officeart/2005/8/layout/hierarchy1"/>
    <dgm:cxn modelId="{2FA8D396-751D-7944-BB45-C1B3150C6210}" type="presParOf" srcId="{0A3B24C0-AE5D-2F48-8314-30878B41A1AF}" destId="{9405BD27-9CD4-8341-84C8-580DD0299EF8}" srcOrd="0" destOrd="0" presId="urn:microsoft.com/office/officeart/2005/8/layout/hierarchy1"/>
    <dgm:cxn modelId="{8FCBBB6E-0294-5345-9AFC-7A29D4C0EF2C}" type="presParOf" srcId="{9405BD27-9CD4-8341-84C8-580DD0299EF8}" destId="{4130A977-73BF-F847-A007-B1A2764AFD2D}" srcOrd="0" destOrd="0" presId="urn:microsoft.com/office/officeart/2005/8/layout/hierarchy1"/>
    <dgm:cxn modelId="{31CA2786-372B-9441-A635-82F42E1271B7}" type="presParOf" srcId="{9405BD27-9CD4-8341-84C8-580DD0299EF8}" destId="{DD678E41-5604-8B47-A863-600FEF381E0B}" srcOrd="1" destOrd="0" presId="urn:microsoft.com/office/officeart/2005/8/layout/hierarchy1"/>
    <dgm:cxn modelId="{B09B11D2-CB14-924E-94ED-4ACCD1D01A31}" type="presParOf" srcId="{0A3B24C0-AE5D-2F48-8314-30878B41A1AF}" destId="{9C0BC985-684A-C544-8232-8796CA4E8BC5}" srcOrd="1" destOrd="0" presId="urn:microsoft.com/office/officeart/2005/8/layout/hierarchy1"/>
    <dgm:cxn modelId="{1BCAD7BF-7B57-0F4C-A29C-418C7499D041}" type="presParOf" srcId="{9C0BC985-684A-C544-8232-8796CA4E8BC5}" destId="{B6BD36B9-055E-E74C-BCA9-187DC9414569}" srcOrd="0" destOrd="0" presId="urn:microsoft.com/office/officeart/2005/8/layout/hierarchy1"/>
    <dgm:cxn modelId="{B6170399-BCAB-994D-ABDD-667F1DA0E871}" type="presParOf" srcId="{9C0BC985-684A-C544-8232-8796CA4E8BC5}" destId="{4601A037-B2A8-9F40-9801-FE52C585AF52}" srcOrd="1" destOrd="0" presId="urn:microsoft.com/office/officeart/2005/8/layout/hierarchy1"/>
    <dgm:cxn modelId="{388CEF33-7B14-A04E-A909-FC765DE92795}" type="presParOf" srcId="{4601A037-B2A8-9F40-9801-FE52C585AF52}" destId="{E39D3B01-3420-A347-A9C3-6552EF1781F5}" srcOrd="0" destOrd="0" presId="urn:microsoft.com/office/officeart/2005/8/layout/hierarchy1"/>
    <dgm:cxn modelId="{E96D9635-34BD-B445-A905-11502937919D}" type="presParOf" srcId="{E39D3B01-3420-A347-A9C3-6552EF1781F5}" destId="{7088B843-5666-F24D-8D6E-5E1AEFAD51A3}" srcOrd="0" destOrd="0" presId="urn:microsoft.com/office/officeart/2005/8/layout/hierarchy1"/>
    <dgm:cxn modelId="{C5E840BA-18BE-D143-8248-5C6D1D39D146}" type="presParOf" srcId="{E39D3B01-3420-A347-A9C3-6552EF1781F5}" destId="{DD4EF0C0-7BB7-EA4C-8FBF-F000BC2D9BB3}" srcOrd="1" destOrd="0" presId="urn:microsoft.com/office/officeart/2005/8/layout/hierarchy1"/>
    <dgm:cxn modelId="{B7967521-B66F-DC4D-88AF-EC6EA0BAF53C}" type="presParOf" srcId="{4601A037-B2A8-9F40-9801-FE52C585AF52}" destId="{CDCC012B-DACD-CA4B-A69E-A650D42A0A73}" srcOrd="1" destOrd="0" presId="urn:microsoft.com/office/officeart/2005/8/layout/hierarchy1"/>
    <dgm:cxn modelId="{DA4D138B-5463-7247-93C6-99FE9009AA2B}" type="presParOf" srcId="{458ABED1-43B4-654D-AA64-C0EF95346382}" destId="{7EE1A075-55AB-E34D-B4A5-E7BC8E497F96}" srcOrd="2" destOrd="0" presId="urn:microsoft.com/office/officeart/2005/8/layout/hierarchy1"/>
    <dgm:cxn modelId="{CAFE3DDE-28E1-644D-95D8-2A24BB5000CB}" type="presParOf" srcId="{458ABED1-43B4-654D-AA64-C0EF95346382}" destId="{2A945336-C087-884C-97DD-6EC007EEB4A5}" srcOrd="3" destOrd="0" presId="urn:microsoft.com/office/officeart/2005/8/layout/hierarchy1"/>
    <dgm:cxn modelId="{41F2D312-1CFA-9A4A-8A0E-4D13170837A3}" type="presParOf" srcId="{2A945336-C087-884C-97DD-6EC007EEB4A5}" destId="{9B891CAE-D247-8B46-8E05-D072A7549227}" srcOrd="0" destOrd="0" presId="urn:microsoft.com/office/officeart/2005/8/layout/hierarchy1"/>
    <dgm:cxn modelId="{8BFC6DF3-3A45-AA47-BC05-67ACBAFA84FD}" type="presParOf" srcId="{9B891CAE-D247-8B46-8E05-D072A7549227}" destId="{AE3C84CE-3BBF-6E46-9AC4-BF51BA7FB984}" srcOrd="0" destOrd="0" presId="urn:microsoft.com/office/officeart/2005/8/layout/hierarchy1"/>
    <dgm:cxn modelId="{891D0619-EA24-A04D-954A-2105193FCEB0}" type="presParOf" srcId="{9B891CAE-D247-8B46-8E05-D072A7549227}" destId="{9EC04EB4-F4AF-CB47-B5CC-2BD613EEE06B}" srcOrd="1" destOrd="0" presId="urn:microsoft.com/office/officeart/2005/8/layout/hierarchy1"/>
    <dgm:cxn modelId="{B27A0AB0-6051-CF46-A791-45E2F5FF4C2E}" type="presParOf" srcId="{2A945336-C087-884C-97DD-6EC007EEB4A5}" destId="{0FEA0F3C-74B0-DE41-BBF7-D4C3F3640FB4}" srcOrd="1" destOrd="0" presId="urn:microsoft.com/office/officeart/2005/8/layout/hierarchy1"/>
    <dgm:cxn modelId="{0B8BC3D1-AEB4-BD4D-85DE-2E3026DDC3A0}" type="presParOf" srcId="{0FEA0F3C-74B0-DE41-BBF7-D4C3F3640FB4}" destId="{BB80923E-BF89-AB4D-B7BE-BFC081CCFFBC}" srcOrd="0" destOrd="0" presId="urn:microsoft.com/office/officeart/2005/8/layout/hierarchy1"/>
    <dgm:cxn modelId="{D31FCA4C-239B-AE4C-B9C1-F27957011BF6}" type="presParOf" srcId="{0FEA0F3C-74B0-DE41-BBF7-D4C3F3640FB4}" destId="{6D43E8C8-FD22-904C-8736-7F8C7FADC68D}" srcOrd="1" destOrd="0" presId="urn:microsoft.com/office/officeart/2005/8/layout/hierarchy1"/>
    <dgm:cxn modelId="{088761FE-C493-424B-B3C3-94B5D8523C1B}" type="presParOf" srcId="{6D43E8C8-FD22-904C-8736-7F8C7FADC68D}" destId="{FC223F0A-518D-BD40-9A72-8C141BA3C733}" srcOrd="0" destOrd="0" presId="urn:microsoft.com/office/officeart/2005/8/layout/hierarchy1"/>
    <dgm:cxn modelId="{FE431E2A-EBA8-C144-A2B6-1C9EAD288470}" type="presParOf" srcId="{FC223F0A-518D-BD40-9A72-8C141BA3C733}" destId="{C308E633-2CEB-454C-BD43-C57BF4810B8F}" srcOrd="0" destOrd="0" presId="urn:microsoft.com/office/officeart/2005/8/layout/hierarchy1"/>
    <dgm:cxn modelId="{55379599-5EA3-294C-A348-7209C6FA8652}" type="presParOf" srcId="{FC223F0A-518D-BD40-9A72-8C141BA3C733}" destId="{76813FCB-26C8-F94C-8B87-213768BBE925}" srcOrd="1" destOrd="0" presId="urn:microsoft.com/office/officeart/2005/8/layout/hierarchy1"/>
    <dgm:cxn modelId="{C3394EA0-090F-4642-82D0-5A8E77317821}" type="presParOf" srcId="{6D43E8C8-FD22-904C-8736-7F8C7FADC68D}" destId="{A441EB5C-3105-584E-AC05-9768D7732DE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CBF6D5E-3FF6-974D-BEDD-B8785B6A4293}" type="doc">
      <dgm:prSet loTypeId="urn:microsoft.com/office/officeart/2008/layout/HorizontalMultiLevelHierarchy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BEFEE7F-0A5E-4C44-9EE4-8C8729A3C538}">
      <dgm:prSet phldrT="[Text]" custT="1"/>
      <dgm:spPr>
        <a:solidFill>
          <a:schemeClr val="accent1"/>
        </a:solidFill>
      </dgm:spPr>
      <dgm:t>
        <a:bodyPr vert="horz"/>
        <a:lstStyle/>
        <a:p>
          <a:pPr algn="ctr"/>
          <a:r>
            <a:rPr lang="en-US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ECL</a:t>
          </a:r>
        </a:p>
      </dgm:t>
    </dgm:pt>
    <dgm:pt modelId="{FDDBEE98-B1B0-CC4D-B2AD-073EB6130EAD}" type="parTrans" cxnId="{33242466-BF38-2F4E-9509-BD347247CE43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0EBD47-7153-8D4C-BACE-CC41EE5B4E97}" type="sibTrans" cxnId="{33242466-BF38-2F4E-9509-BD347247CE43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FE39EB-746A-EF43-A206-DEBE8F551C3A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rgbClr val="6CD5D1"/>
        </a:solidFill>
      </dgm:spPr>
      <dgm:t>
        <a:bodyPr/>
        <a:lstStyle/>
        <a:p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PD</a:t>
          </a:r>
        </a:p>
      </dgm:t>
    </dgm:pt>
    <dgm:pt modelId="{830FBE6C-BA81-7540-8830-CE5C96093452}" type="parTrans" cxnId="{5D405F54-0A6E-D547-A564-A56142CBDA2A}">
      <dgm:prSet custT="1"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n-US" sz="5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DB3B33C-21D6-7247-AC47-357A7B99DFAD}" type="sibTrans" cxnId="{5D405F54-0A6E-D547-A564-A56142CBDA2A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43BFF9-06C1-6D49-BB1A-34D7284B9BFD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rgbClr val="6CD5D1"/>
        </a:solidFill>
      </dgm:spPr>
      <dgm:t>
        <a:bodyPr/>
        <a:lstStyle/>
        <a:p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LGD</a:t>
          </a:r>
        </a:p>
      </dgm:t>
    </dgm:pt>
    <dgm:pt modelId="{F595B4E6-CB90-3347-A81B-6BDC52ECF054}" type="parTrans" cxnId="{70E2E8AD-E8F6-2847-B8FA-AD4D064F1B28}">
      <dgm:prSet custT="1"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n-US" sz="3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B952A9-BE63-8249-B57A-66BB8575D971}" type="sibTrans" cxnId="{70E2E8AD-E8F6-2847-B8FA-AD4D064F1B28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4098EC-E0DA-5040-8981-949AA342457E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rgbClr val="6CD5D1"/>
        </a:solidFill>
      </dgm:spPr>
      <dgm:t>
        <a:bodyPr/>
        <a:lstStyle/>
        <a:p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EAD</a:t>
          </a:r>
        </a:p>
      </dgm:t>
    </dgm:pt>
    <dgm:pt modelId="{DD40BBE8-FA2B-CA46-ADD5-FA25EAD49D60}" type="parTrans" cxnId="{D4DF0CA1-D54F-7F46-B7D2-90BB2BAE1CD4}">
      <dgm:prSet custT="1"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n-US" sz="5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5B8318-3B36-9E42-B699-F6E29582A635}" type="sibTrans" cxnId="{D4DF0CA1-D54F-7F46-B7D2-90BB2BAE1CD4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02E6B0-47D6-9C4A-B581-4FECC647B384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Strategi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Collecton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menjadi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cepat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tunggakan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9BA989-12DC-5E45-8E6E-8113FF2185DD}" type="parTrans" cxnId="{72C4E922-EEF4-3148-8C4E-1D13EDD9F937}">
      <dgm:prSet custT="1"/>
      <dgm:spPr>
        <a:ln>
          <a:noFill/>
        </a:ln>
      </dgm:spPr>
      <dgm:t>
        <a:bodyPr/>
        <a:lstStyle/>
        <a:p>
          <a:endParaRPr lang="en-US" sz="3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CD35FB-3D1A-5D43-91DA-A95A69DA9857}" type="sibTrans" cxnId="{72C4E922-EEF4-3148-8C4E-1D13EDD9F937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209CEB-2CF9-0D4E-9688-10D8DE136EB2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Kriteria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penerima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pinjaman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diperketat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DB537A-7AE5-6D4B-9D57-51E28B2DA0DC}" type="parTrans" cxnId="{1D52EC58-62D2-544C-95AE-9C517F09260A}">
      <dgm:prSet custT="1"/>
      <dgm:spPr>
        <a:ln>
          <a:noFill/>
        </a:ln>
      </dgm:spPr>
      <dgm:t>
        <a:bodyPr/>
        <a:lstStyle/>
        <a:p>
          <a:endParaRPr lang="en-US" sz="3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F68DC6-6B64-B74E-9457-796B90F02679}" type="sibTrans" cxnId="{1D52EC58-62D2-544C-95AE-9C517F09260A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267597-4565-7844-BC98-04329A66E9DC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Menjaga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Loan-to-value (LTV)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sesuai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risk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appetite</a:t>
          </a:r>
        </a:p>
      </dgm:t>
    </dgm:pt>
    <dgm:pt modelId="{3308E397-1FFA-B34B-B221-95936AE8416C}" type="parTrans" cxnId="{AC143969-A6D2-CD47-B46C-7BCF5D6C891D}">
      <dgm:prSet custT="1"/>
      <dgm:spPr>
        <a:ln>
          <a:noFill/>
        </a:ln>
      </dgm:spPr>
      <dgm:t>
        <a:bodyPr/>
        <a:lstStyle/>
        <a:p>
          <a:endParaRPr lang="en-US" sz="3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955C2D-0FFF-074A-8E69-A59C1A0DA245}" type="sibTrans" cxnId="{AC143969-A6D2-CD47-B46C-7BCF5D6C891D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4A6EDA-96F1-8649-B411-2706F9E215A2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Off-Balance: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Memberikan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plafond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secukupnya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sesuai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nasabah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6ACEA5-32C4-CB43-A800-B311436D8704}" type="parTrans" cxnId="{7CFC3E5B-12A3-DE4B-B53B-0C3E8DE25F8E}">
      <dgm:prSet custT="1"/>
      <dgm:spPr>
        <a:ln>
          <a:noFill/>
        </a:ln>
      </dgm:spPr>
      <dgm:t>
        <a:bodyPr/>
        <a:lstStyle/>
        <a:p>
          <a:endParaRPr lang="en-US" sz="3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FE4295-3117-0649-BC44-B89244EA2102}" type="sibTrans" cxnId="{7CFC3E5B-12A3-DE4B-B53B-0C3E8DE25F8E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737B7BF-8845-074B-BE7A-C9B5391D55DE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On-balance: Risk sharing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sindikasi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pinjaman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CA219D07-0179-9649-8488-394D73524F26}" type="parTrans" cxnId="{14E5453C-7357-DD4D-87CB-0EBF69A40690}">
      <dgm:prSet custT="1"/>
      <dgm:spPr>
        <a:ln>
          <a:noFill/>
        </a:ln>
      </dgm:spPr>
      <dgm:t>
        <a:bodyPr/>
        <a:lstStyle/>
        <a:p>
          <a:endParaRPr lang="en-US" sz="3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110A93-9FDC-474D-A96B-36E73C5A7EF5}" type="sibTrans" cxnId="{14E5453C-7357-DD4D-87CB-0EBF69A40690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868B4F7-87E6-1249-A010-A3E45B75F5DA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80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Eksekusi</a:t>
          </a:r>
          <a:r>
            <a:rPr lang="en-US" sz="180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agunan</a:t>
          </a:r>
          <a:r>
            <a:rPr lang="en-US" sz="180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80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cepat</a:t>
          </a:r>
          <a:r>
            <a:rPr lang="en-US" sz="180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setelah</a:t>
          </a:r>
          <a:r>
            <a:rPr lang="en-US" sz="180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default</a:t>
          </a:r>
        </a:p>
      </dgm:t>
    </dgm:pt>
    <dgm:pt modelId="{F2EE1E70-374D-654D-86EB-9344A0FB96E0}" type="parTrans" cxnId="{2B494C7B-69B8-FD4B-ACAC-EE43303BA3CD}">
      <dgm:prSet custT="1"/>
      <dgm:spPr>
        <a:ln>
          <a:noFill/>
        </a:ln>
      </dgm:spPr>
      <dgm:t>
        <a:bodyPr/>
        <a:lstStyle/>
        <a:p>
          <a:endParaRPr lang="en-US" sz="3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9033AE-3C24-2B49-9340-42BD0BB2DD55}" type="sibTrans" cxnId="{2B494C7B-69B8-FD4B-ACAC-EE43303BA3CD}">
      <dgm:prSet/>
      <dgm:spPr/>
      <dgm:t>
        <a:bodyPr/>
        <a:lstStyle/>
        <a:p>
          <a:endParaRPr lang="en-US" sz="1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796D7DC-ED27-DC4F-9278-FC3F98438365}" type="pres">
      <dgm:prSet presAssocID="{ACBF6D5E-3FF6-974D-BEDD-B8785B6A429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27149E4-CB20-1446-B883-6B0C88740837}" type="pres">
      <dgm:prSet presAssocID="{4BEFEE7F-0A5E-4C44-9EE4-8C8729A3C538}" presName="root1" presStyleCnt="0"/>
      <dgm:spPr/>
    </dgm:pt>
    <dgm:pt modelId="{45710A18-DCF4-B446-869D-A22F0DE251B5}" type="pres">
      <dgm:prSet presAssocID="{4BEFEE7F-0A5E-4C44-9EE4-8C8729A3C538}" presName="LevelOneTextNode" presStyleLbl="node0" presStyleIdx="0" presStyleCnt="1" custAng="5400000" custScaleX="200831" custScaleY="37160" custLinFactNeighborX="-3774" custLinFactNeighborY="-1864">
        <dgm:presLayoutVars>
          <dgm:chPref val="3"/>
        </dgm:presLayoutVars>
      </dgm:prSet>
      <dgm:spPr/>
    </dgm:pt>
    <dgm:pt modelId="{63A1933A-E261-6645-84C0-1022D170FF6D}" type="pres">
      <dgm:prSet presAssocID="{4BEFEE7F-0A5E-4C44-9EE4-8C8729A3C538}" presName="level2hierChild" presStyleCnt="0"/>
      <dgm:spPr/>
    </dgm:pt>
    <dgm:pt modelId="{D2EBBF27-EB9C-4E4A-B47B-7328CA80E8A6}" type="pres">
      <dgm:prSet presAssocID="{830FBE6C-BA81-7540-8830-CE5C96093452}" presName="conn2-1" presStyleLbl="parChTrans1D2" presStyleIdx="0" presStyleCnt="3"/>
      <dgm:spPr/>
    </dgm:pt>
    <dgm:pt modelId="{8D96005F-0A8F-DF4C-87C9-A8DEF5E4A43E}" type="pres">
      <dgm:prSet presAssocID="{830FBE6C-BA81-7540-8830-CE5C96093452}" presName="connTx" presStyleLbl="parChTrans1D2" presStyleIdx="0" presStyleCnt="3"/>
      <dgm:spPr/>
    </dgm:pt>
    <dgm:pt modelId="{27FA9282-C4F1-F844-B7DA-76AD98F7A851}" type="pres">
      <dgm:prSet presAssocID="{4CFE39EB-746A-EF43-A206-DEBE8F551C3A}" presName="root2" presStyleCnt="0"/>
      <dgm:spPr/>
    </dgm:pt>
    <dgm:pt modelId="{12B4DD11-3CF3-F746-88F9-C5709F249DA0}" type="pres">
      <dgm:prSet presAssocID="{4CFE39EB-746A-EF43-A206-DEBE8F551C3A}" presName="LevelTwoTextNode" presStyleLbl="node2" presStyleIdx="0" presStyleCnt="3" custScaleX="55360" custScaleY="167327" custLinFactNeighborX="5742">
        <dgm:presLayoutVars>
          <dgm:chPref val="3"/>
        </dgm:presLayoutVars>
      </dgm:prSet>
      <dgm:spPr/>
    </dgm:pt>
    <dgm:pt modelId="{AC8EBA68-21AE-BB4C-817A-C2FECE63F937}" type="pres">
      <dgm:prSet presAssocID="{4CFE39EB-746A-EF43-A206-DEBE8F551C3A}" presName="level3hierChild" presStyleCnt="0"/>
      <dgm:spPr/>
    </dgm:pt>
    <dgm:pt modelId="{8374A7D5-8828-9740-8FCF-96D60D9C43C8}" type="pres">
      <dgm:prSet presAssocID="{9C9BA989-12DC-5E45-8E6E-8113FF2185DD}" presName="conn2-1" presStyleLbl="parChTrans1D3" presStyleIdx="0" presStyleCnt="6"/>
      <dgm:spPr/>
    </dgm:pt>
    <dgm:pt modelId="{59425208-CE0A-2944-AE8C-2BC5884B535B}" type="pres">
      <dgm:prSet presAssocID="{9C9BA989-12DC-5E45-8E6E-8113FF2185DD}" presName="connTx" presStyleLbl="parChTrans1D3" presStyleIdx="0" presStyleCnt="6"/>
      <dgm:spPr/>
    </dgm:pt>
    <dgm:pt modelId="{96764BC2-7899-6A48-9B29-E47832D6C6F3}" type="pres">
      <dgm:prSet presAssocID="{0F02E6B0-47D6-9C4A-B581-4FECC647B384}" presName="root2" presStyleCnt="0"/>
      <dgm:spPr/>
    </dgm:pt>
    <dgm:pt modelId="{0755424C-019F-F441-8FE5-6829A0570803}" type="pres">
      <dgm:prSet presAssocID="{0F02E6B0-47D6-9C4A-B581-4FECC647B384}" presName="LevelTwoTextNode" presStyleLbl="node3" presStyleIdx="0" presStyleCnt="6" custScaleX="275091" custScaleY="73447" custLinFactNeighborX="-8248">
        <dgm:presLayoutVars>
          <dgm:chPref val="3"/>
        </dgm:presLayoutVars>
      </dgm:prSet>
      <dgm:spPr/>
    </dgm:pt>
    <dgm:pt modelId="{801185B1-8A18-774C-8C43-56B073D79A90}" type="pres">
      <dgm:prSet presAssocID="{0F02E6B0-47D6-9C4A-B581-4FECC647B384}" presName="level3hierChild" presStyleCnt="0"/>
      <dgm:spPr/>
    </dgm:pt>
    <dgm:pt modelId="{D53A01A1-B9F2-EB4F-B560-41FE0AA5AD6E}" type="pres">
      <dgm:prSet presAssocID="{5EDB537A-7AE5-6D4B-9D57-51E28B2DA0DC}" presName="conn2-1" presStyleLbl="parChTrans1D3" presStyleIdx="1" presStyleCnt="6"/>
      <dgm:spPr/>
    </dgm:pt>
    <dgm:pt modelId="{4E91DDFB-D7FD-4442-B977-D504935858A1}" type="pres">
      <dgm:prSet presAssocID="{5EDB537A-7AE5-6D4B-9D57-51E28B2DA0DC}" presName="connTx" presStyleLbl="parChTrans1D3" presStyleIdx="1" presStyleCnt="6"/>
      <dgm:spPr/>
    </dgm:pt>
    <dgm:pt modelId="{A48DE886-EDD3-8D46-9EA9-575342BC4DF9}" type="pres">
      <dgm:prSet presAssocID="{F4209CEB-2CF9-0D4E-9688-10D8DE136EB2}" presName="root2" presStyleCnt="0"/>
      <dgm:spPr/>
    </dgm:pt>
    <dgm:pt modelId="{0CBD94C1-CB23-F44F-9D99-A8BEA1DE85CC}" type="pres">
      <dgm:prSet presAssocID="{F4209CEB-2CF9-0D4E-9688-10D8DE136EB2}" presName="LevelTwoTextNode" presStyleLbl="node3" presStyleIdx="1" presStyleCnt="6" custScaleX="275091" custScaleY="73447" custLinFactNeighborX="-8412" custLinFactNeighborY="-11159">
        <dgm:presLayoutVars>
          <dgm:chPref val="3"/>
        </dgm:presLayoutVars>
      </dgm:prSet>
      <dgm:spPr/>
    </dgm:pt>
    <dgm:pt modelId="{EB297ACB-3C31-654B-B43D-8C29338CF66A}" type="pres">
      <dgm:prSet presAssocID="{F4209CEB-2CF9-0D4E-9688-10D8DE136EB2}" presName="level3hierChild" presStyleCnt="0"/>
      <dgm:spPr/>
    </dgm:pt>
    <dgm:pt modelId="{53741A40-6319-CE49-A083-8A69A6DC8A6A}" type="pres">
      <dgm:prSet presAssocID="{F595B4E6-CB90-3347-A81B-6BDC52ECF054}" presName="conn2-1" presStyleLbl="parChTrans1D2" presStyleIdx="1" presStyleCnt="3"/>
      <dgm:spPr/>
    </dgm:pt>
    <dgm:pt modelId="{E6C893CD-D219-A847-972E-05E445B4FB43}" type="pres">
      <dgm:prSet presAssocID="{F595B4E6-CB90-3347-A81B-6BDC52ECF054}" presName="connTx" presStyleLbl="parChTrans1D2" presStyleIdx="1" presStyleCnt="3"/>
      <dgm:spPr/>
    </dgm:pt>
    <dgm:pt modelId="{36E09969-1FA9-FF4C-B6DE-3887CF4B9565}" type="pres">
      <dgm:prSet presAssocID="{5443BFF9-06C1-6D49-BB1A-34D7284B9BFD}" presName="root2" presStyleCnt="0"/>
      <dgm:spPr/>
    </dgm:pt>
    <dgm:pt modelId="{A3FB80B8-09A2-0347-8ACF-41E8E2FD7EFC}" type="pres">
      <dgm:prSet presAssocID="{5443BFF9-06C1-6D49-BB1A-34D7284B9BFD}" presName="LevelTwoTextNode" presStyleLbl="node2" presStyleIdx="1" presStyleCnt="3" custScaleX="55360" custScaleY="167327" custLinFactNeighborX="5742">
        <dgm:presLayoutVars>
          <dgm:chPref val="3"/>
        </dgm:presLayoutVars>
      </dgm:prSet>
      <dgm:spPr/>
    </dgm:pt>
    <dgm:pt modelId="{D950621A-301A-5241-9216-5CBB2ADD9B7D}" type="pres">
      <dgm:prSet presAssocID="{5443BFF9-06C1-6D49-BB1A-34D7284B9BFD}" presName="level3hierChild" presStyleCnt="0"/>
      <dgm:spPr/>
    </dgm:pt>
    <dgm:pt modelId="{562A74F6-9EFC-0447-BEC5-7E50375FE321}" type="pres">
      <dgm:prSet presAssocID="{3308E397-1FFA-B34B-B221-95936AE8416C}" presName="conn2-1" presStyleLbl="parChTrans1D3" presStyleIdx="2" presStyleCnt="6"/>
      <dgm:spPr/>
    </dgm:pt>
    <dgm:pt modelId="{92EC4E99-2EBD-9E43-B563-D92EC09B2BA9}" type="pres">
      <dgm:prSet presAssocID="{3308E397-1FFA-B34B-B221-95936AE8416C}" presName="connTx" presStyleLbl="parChTrans1D3" presStyleIdx="2" presStyleCnt="6"/>
      <dgm:spPr/>
    </dgm:pt>
    <dgm:pt modelId="{319E9BA4-22BA-CC42-81AE-672EC58D5F6C}" type="pres">
      <dgm:prSet presAssocID="{43267597-4565-7844-BC98-04329A66E9DC}" presName="root2" presStyleCnt="0"/>
      <dgm:spPr/>
    </dgm:pt>
    <dgm:pt modelId="{168CF631-53F4-5B4D-8F6B-FE8EB89EC002}" type="pres">
      <dgm:prSet presAssocID="{43267597-4565-7844-BC98-04329A66E9DC}" presName="LevelTwoTextNode" presStyleLbl="node3" presStyleIdx="2" presStyleCnt="6" custScaleX="275091" custScaleY="71966" custLinFactNeighborX="-8248">
        <dgm:presLayoutVars>
          <dgm:chPref val="3"/>
        </dgm:presLayoutVars>
      </dgm:prSet>
      <dgm:spPr/>
    </dgm:pt>
    <dgm:pt modelId="{24818011-6A64-474C-A9CF-3CE2E362F9C2}" type="pres">
      <dgm:prSet presAssocID="{43267597-4565-7844-BC98-04329A66E9DC}" presName="level3hierChild" presStyleCnt="0"/>
      <dgm:spPr/>
    </dgm:pt>
    <dgm:pt modelId="{6C3B9526-BA06-CC42-8A0D-1C549968F848}" type="pres">
      <dgm:prSet presAssocID="{F2EE1E70-374D-654D-86EB-9344A0FB96E0}" presName="conn2-1" presStyleLbl="parChTrans1D3" presStyleIdx="3" presStyleCnt="6"/>
      <dgm:spPr/>
    </dgm:pt>
    <dgm:pt modelId="{C8E6807F-4D90-FA4D-AA1C-4ADE7CDD588C}" type="pres">
      <dgm:prSet presAssocID="{F2EE1E70-374D-654D-86EB-9344A0FB96E0}" presName="connTx" presStyleLbl="parChTrans1D3" presStyleIdx="3" presStyleCnt="6"/>
      <dgm:spPr/>
    </dgm:pt>
    <dgm:pt modelId="{13163CAB-194C-864A-B8CC-DD24E0CDAA2B}" type="pres">
      <dgm:prSet presAssocID="{0868B4F7-87E6-1249-A010-A3E45B75F5DA}" presName="root2" presStyleCnt="0"/>
      <dgm:spPr/>
    </dgm:pt>
    <dgm:pt modelId="{7611AE8A-025A-2C41-8912-86E6834D18C8}" type="pres">
      <dgm:prSet presAssocID="{0868B4F7-87E6-1249-A010-A3E45B75F5DA}" presName="LevelTwoTextNode" presStyleLbl="node3" presStyleIdx="3" presStyleCnt="6" custScaleX="274532" custScaleY="71966" custLinFactNeighborX="-7853" custLinFactNeighborY="-11403">
        <dgm:presLayoutVars>
          <dgm:chPref val="3"/>
        </dgm:presLayoutVars>
      </dgm:prSet>
      <dgm:spPr/>
    </dgm:pt>
    <dgm:pt modelId="{15C61F97-2A12-6F4E-8924-985D98F85065}" type="pres">
      <dgm:prSet presAssocID="{0868B4F7-87E6-1249-A010-A3E45B75F5DA}" presName="level3hierChild" presStyleCnt="0"/>
      <dgm:spPr/>
    </dgm:pt>
    <dgm:pt modelId="{09591728-B760-B44F-9A98-538BD82FE745}" type="pres">
      <dgm:prSet presAssocID="{DD40BBE8-FA2B-CA46-ADD5-FA25EAD49D60}" presName="conn2-1" presStyleLbl="parChTrans1D2" presStyleIdx="2" presStyleCnt="3"/>
      <dgm:spPr/>
    </dgm:pt>
    <dgm:pt modelId="{9CA0F982-B6D7-1D44-8B4A-F2BC77E331BA}" type="pres">
      <dgm:prSet presAssocID="{DD40BBE8-FA2B-CA46-ADD5-FA25EAD49D60}" presName="connTx" presStyleLbl="parChTrans1D2" presStyleIdx="2" presStyleCnt="3"/>
      <dgm:spPr/>
    </dgm:pt>
    <dgm:pt modelId="{30B8324F-F8C8-9240-B791-9CC1D36DD100}" type="pres">
      <dgm:prSet presAssocID="{604098EC-E0DA-5040-8981-949AA342457E}" presName="root2" presStyleCnt="0"/>
      <dgm:spPr/>
    </dgm:pt>
    <dgm:pt modelId="{EE7442A5-A0E3-3247-B820-F65146FA0225}" type="pres">
      <dgm:prSet presAssocID="{604098EC-E0DA-5040-8981-949AA342457E}" presName="LevelTwoTextNode" presStyleLbl="node2" presStyleIdx="2" presStyleCnt="3" custScaleX="55360" custScaleY="188165" custLinFactNeighborX="5742">
        <dgm:presLayoutVars>
          <dgm:chPref val="3"/>
        </dgm:presLayoutVars>
      </dgm:prSet>
      <dgm:spPr/>
    </dgm:pt>
    <dgm:pt modelId="{0A7DFACD-FB66-474E-A091-69F59E4DE04B}" type="pres">
      <dgm:prSet presAssocID="{604098EC-E0DA-5040-8981-949AA342457E}" presName="level3hierChild" presStyleCnt="0"/>
      <dgm:spPr/>
    </dgm:pt>
    <dgm:pt modelId="{A3E30696-AF73-0C48-AB3A-AE30696E83BD}" type="pres">
      <dgm:prSet presAssocID="{256ACEA5-32C4-CB43-A800-B311436D8704}" presName="conn2-1" presStyleLbl="parChTrans1D3" presStyleIdx="4" presStyleCnt="6"/>
      <dgm:spPr/>
    </dgm:pt>
    <dgm:pt modelId="{4FC731CE-C34C-F642-84D5-79EB06C6AFE6}" type="pres">
      <dgm:prSet presAssocID="{256ACEA5-32C4-CB43-A800-B311436D8704}" presName="connTx" presStyleLbl="parChTrans1D3" presStyleIdx="4" presStyleCnt="6"/>
      <dgm:spPr/>
    </dgm:pt>
    <dgm:pt modelId="{803B6DD2-8DB3-C446-838E-E0D15F8C04D0}" type="pres">
      <dgm:prSet presAssocID="{6B4A6EDA-96F1-8649-B411-2706F9E215A2}" presName="root2" presStyleCnt="0"/>
      <dgm:spPr/>
    </dgm:pt>
    <dgm:pt modelId="{CB6DC9C3-6CE6-744F-9E7F-65D6005D9DF9}" type="pres">
      <dgm:prSet presAssocID="{6B4A6EDA-96F1-8649-B411-2706F9E215A2}" presName="LevelTwoTextNode" presStyleLbl="node3" presStyleIdx="4" presStyleCnt="6" custScaleX="275091" custScaleY="98676" custLinFactNeighborX="-8248">
        <dgm:presLayoutVars>
          <dgm:chPref val="3"/>
        </dgm:presLayoutVars>
      </dgm:prSet>
      <dgm:spPr/>
    </dgm:pt>
    <dgm:pt modelId="{07E91548-762D-F341-901F-00AC769110ED}" type="pres">
      <dgm:prSet presAssocID="{6B4A6EDA-96F1-8649-B411-2706F9E215A2}" presName="level3hierChild" presStyleCnt="0"/>
      <dgm:spPr/>
    </dgm:pt>
    <dgm:pt modelId="{89C794CB-A6B3-3148-8B40-F325177B1C4A}" type="pres">
      <dgm:prSet presAssocID="{CA219D07-0179-9649-8488-394D73524F26}" presName="conn2-1" presStyleLbl="parChTrans1D3" presStyleIdx="5" presStyleCnt="6"/>
      <dgm:spPr/>
    </dgm:pt>
    <dgm:pt modelId="{9B275992-99C6-544F-BC57-9433743DCCA0}" type="pres">
      <dgm:prSet presAssocID="{CA219D07-0179-9649-8488-394D73524F26}" presName="connTx" presStyleLbl="parChTrans1D3" presStyleIdx="5" presStyleCnt="6"/>
      <dgm:spPr/>
    </dgm:pt>
    <dgm:pt modelId="{AA339B64-ACF8-5440-A2CE-A47757F25821}" type="pres">
      <dgm:prSet presAssocID="{A737B7BF-8845-074B-BE7A-C9B5391D55DE}" presName="root2" presStyleCnt="0"/>
      <dgm:spPr/>
    </dgm:pt>
    <dgm:pt modelId="{C49D9EED-33CA-1E43-AF72-F7AE889E549A}" type="pres">
      <dgm:prSet presAssocID="{A737B7BF-8845-074B-BE7A-C9B5391D55DE}" presName="LevelTwoTextNode" presStyleLbl="node3" presStyleIdx="5" presStyleCnt="6" custScaleX="275091" custScaleY="68901" custLinFactNeighborX="-8412" custLinFactNeighborY="-11159">
        <dgm:presLayoutVars>
          <dgm:chPref val="3"/>
        </dgm:presLayoutVars>
      </dgm:prSet>
      <dgm:spPr/>
    </dgm:pt>
    <dgm:pt modelId="{D08D173D-7652-ED41-9789-9CE773DC5833}" type="pres">
      <dgm:prSet presAssocID="{A737B7BF-8845-074B-BE7A-C9B5391D55DE}" presName="level3hierChild" presStyleCnt="0"/>
      <dgm:spPr/>
    </dgm:pt>
  </dgm:ptLst>
  <dgm:cxnLst>
    <dgm:cxn modelId="{CD7F4C04-DC13-C045-ABED-769CE7654A4E}" type="presOf" srcId="{F595B4E6-CB90-3347-A81B-6BDC52ECF054}" destId="{53741A40-6319-CE49-A083-8A69A6DC8A6A}" srcOrd="0" destOrd="0" presId="urn:microsoft.com/office/officeart/2008/layout/HorizontalMultiLevelHierarchy"/>
    <dgm:cxn modelId="{988ECA0D-611F-D341-A8EA-B389C868EB87}" type="presOf" srcId="{0868B4F7-87E6-1249-A010-A3E45B75F5DA}" destId="{7611AE8A-025A-2C41-8912-86E6834D18C8}" srcOrd="0" destOrd="0" presId="urn:microsoft.com/office/officeart/2008/layout/HorizontalMultiLevelHierarchy"/>
    <dgm:cxn modelId="{6A828D0F-7480-F648-9B01-C3FC984D5310}" type="presOf" srcId="{ACBF6D5E-3FF6-974D-BEDD-B8785B6A4293}" destId="{D796D7DC-ED27-DC4F-9278-FC3F98438365}" srcOrd="0" destOrd="0" presId="urn:microsoft.com/office/officeart/2008/layout/HorizontalMultiLevelHierarchy"/>
    <dgm:cxn modelId="{2B4A8F18-E4F6-6146-B75C-71A8A2A19307}" type="presOf" srcId="{5EDB537A-7AE5-6D4B-9D57-51E28B2DA0DC}" destId="{4E91DDFB-D7FD-4442-B977-D504935858A1}" srcOrd="1" destOrd="0" presId="urn:microsoft.com/office/officeart/2008/layout/HorizontalMultiLevelHierarchy"/>
    <dgm:cxn modelId="{72C4E922-EEF4-3148-8C4E-1D13EDD9F937}" srcId="{4CFE39EB-746A-EF43-A206-DEBE8F551C3A}" destId="{0F02E6B0-47D6-9C4A-B581-4FECC647B384}" srcOrd="0" destOrd="0" parTransId="{9C9BA989-12DC-5E45-8E6E-8113FF2185DD}" sibTransId="{BECD35FB-3D1A-5D43-91DA-A95A69DA9857}"/>
    <dgm:cxn modelId="{CEA02C23-7851-6F4F-BD7F-F401A00ABD9E}" type="presOf" srcId="{9C9BA989-12DC-5E45-8E6E-8113FF2185DD}" destId="{59425208-CE0A-2944-AE8C-2BC5884B535B}" srcOrd="1" destOrd="0" presId="urn:microsoft.com/office/officeart/2008/layout/HorizontalMultiLevelHierarchy"/>
    <dgm:cxn modelId="{B91B7D37-AC8E-6E41-8054-F6676822FC25}" type="presOf" srcId="{256ACEA5-32C4-CB43-A800-B311436D8704}" destId="{A3E30696-AF73-0C48-AB3A-AE30696E83BD}" srcOrd="0" destOrd="0" presId="urn:microsoft.com/office/officeart/2008/layout/HorizontalMultiLevelHierarchy"/>
    <dgm:cxn modelId="{BE9A4338-60ED-0E45-AC3E-8629C4B7E8B3}" type="presOf" srcId="{604098EC-E0DA-5040-8981-949AA342457E}" destId="{EE7442A5-A0E3-3247-B820-F65146FA0225}" srcOrd="0" destOrd="0" presId="urn:microsoft.com/office/officeart/2008/layout/HorizontalMultiLevelHierarchy"/>
    <dgm:cxn modelId="{3729073A-9AC0-724E-8A0D-C42CB4A66FBD}" type="presOf" srcId="{DD40BBE8-FA2B-CA46-ADD5-FA25EAD49D60}" destId="{09591728-B760-B44F-9A98-538BD82FE745}" srcOrd="0" destOrd="0" presId="urn:microsoft.com/office/officeart/2008/layout/HorizontalMultiLevelHierarchy"/>
    <dgm:cxn modelId="{14E5453C-7357-DD4D-87CB-0EBF69A40690}" srcId="{604098EC-E0DA-5040-8981-949AA342457E}" destId="{A737B7BF-8845-074B-BE7A-C9B5391D55DE}" srcOrd="1" destOrd="0" parTransId="{CA219D07-0179-9649-8488-394D73524F26}" sibTransId="{24110A93-9FDC-474D-A96B-36E73C5A7EF5}"/>
    <dgm:cxn modelId="{7CFC3E5B-12A3-DE4B-B53B-0C3E8DE25F8E}" srcId="{604098EC-E0DA-5040-8981-949AA342457E}" destId="{6B4A6EDA-96F1-8649-B411-2706F9E215A2}" srcOrd="0" destOrd="0" parTransId="{256ACEA5-32C4-CB43-A800-B311436D8704}" sibTransId="{C1FE4295-3117-0649-BC44-B89244EA2102}"/>
    <dgm:cxn modelId="{B6EBCE5F-96E5-FB40-86A6-A382C084E8A9}" type="presOf" srcId="{F4209CEB-2CF9-0D4E-9688-10D8DE136EB2}" destId="{0CBD94C1-CB23-F44F-9D99-A8BEA1DE85CC}" srcOrd="0" destOrd="0" presId="urn:microsoft.com/office/officeart/2008/layout/HorizontalMultiLevelHierarchy"/>
    <dgm:cxn modelId="{44499741-F293-9645-8F94-080F07D7E5B2}" type="presOf" srcId="{CA219D07-0179-9649-8488-394D73524F26}" destId="{9B275992-99C6-544F-BC57-9433743DCCA0}" srcOrd="1" destOrd="0" presId="urn:microsoft.com/office/officeart/2008/layout/HorizontalMultiLevelHierarchy"/>
    <dgm:cxn modelId="{33242466-BF38-2F4E-9509-BD347247CE43}" srcId="{ACBF6D5E-3FF6-974D-BEDD-B8785B6A4293}" destId="{4BEFEE7F-0A5E-4C44-9EE4-8C8729A3C538}" srcOrd="0" destOrd="0" parTransId="{FDDBEE98-B1B0-CC4D-B2AD-073EB6130EAD}" sibTransId="{1B0EBD47-7153-8D4C-BACE-CC41EE5B4E97}"/>
    <dgm:cxn modelId="{AC143969-A6D2-CD47-B46C-7BCF5D6C891D}" srcId="{5443BFF9-06C1-6D49-BB1A-34D7284B9BFD}" destId="{43267597-4565-7844-BC98-04329A66E9DC}" srcOrd="0" destOrd="0" parTransId="{3308E397-1FFA-B34B-B221-95936AE8416C}" sibTransId="{E0955C2D-0FFF-074A-8E69-A59C1A0DA245}"/>
    <dgm:cxn modelId="{75876F4F-908D-9444-82BC-6C19AC2C93A0}" type="presOf" srcId="{43267597-4565-7844-BC98-04329A66E9DC}" destId="{168CF631-53F4-5B4D-8F6B-FE8EB89EC002}" srcOrd="0" destOrd="0" presId="urn:microsoft.com/office/officeart/2008/layout/HorizontalMultiLevelHierarchy"/>
    <dgm:cxn modelId="{3E82DD52-818C-CE44-AAFD-A08EAA792B00}" type="presOf" srcId="{F595B4E6-CB90-3347-A81B-6BDC52ECF054}" destId="{E6C893CD-D219-A847-972E-05E445B4FB43}" srcOrd="1" destOrd="0" presId="urn:microsoft.com/office/officeart/2008/layout/HorizontalMultiLevelHierarchy"/>
    <dgm:cxn modelId="{5D405F54-0A6E-D547-A564-A56142CBDA2A}" srcId="{4BEFEE7F-0A5E-4C44-9EE4-8C8729A3C538}" destId="{4CFE39EB-746A-EF43-A206-DEBE8F551C3A}" srcOrd="0" destOrd="0" parTransId="{830FBE6C-BA81-7540-8830-CE5C96093452}" sibTransId="{CDB3B33C-21D6-7247-AC47-357A7B99DFAD}"/>
    <dgm:cxn modelId="{11FFA857-3D04-AD41-8D28-12EFE3CEEA13}" type="presOf" srcId="{3308E397-1FFA-B34B-B221-95936AE8416C}" destId="{92EC4E99-2EBD-9E43-B563-D92EC09B2BA9}" srcOrd="1" destOrd="0" presId="urn:microsoft.com/office/officeart/2008/layout/HorizontalMultiLevelHierarchy"/>
    <dgm:cxn modelId="{1D52EC58-62D2-544C-95AE-9C517F09260A}" srcId="{4CFE39EB-746A-EF43-A206-DEBE8F551C3A}" destId="{F4209CEB-2CF9-0D4E-9688-10D8DE136EB2}" srcOrd="1" destOrd="0" parTransId="{5EDB537A-7AE5-6D4B-9D57-51E28B2DA0DC}" sibTransId="{82F68DC6-6B64-B74E-9457-796B90F02679}"/>
    <dgm:cxn modelId="{2B494C7B-69B8-FD4B-ACAC-EE43303BA3CD}" srcId="{5443BFF9-06C1-6D49-BB1A-34D7284B9BFD}" destId="{0868B4F7-87E6-1249-A010-A3E45B75F5DA}" srcOrd="1" destOrd="0" parTransId="{F2EE1E70-374D-654D-86EB-9344A0FB96E0}" sibTransId="{679033AE-3C24-2B49-9340-42BD0BB2DD55}"/>
    <dgm:cxn modelId="{D20D507F-2071-864D-BD5E-5A9A221B9E03}" type="presOf" srcId="{3308E397-1FFA-B34B-B221-95936AE8416C}" destId="{562A74F6-9EFC-0447-BEC5-7E50375FE321}" srcOrd="0" destOrd="0" presId="urn:microsoft.com/office/officeart/2008/layout/HorizontalMultiLevelHierarchy"/>
    <dgm:cxn modelId="{0973B681-EB7A-4A41-BB50-1A31909B923F}" type="presOf" srcId="{5EDB537A-7AE5-6D4B-9D57-51E28B2DA0DC}" destId="{D53A01A1-B9F2-EB4F-B560-41FE0AA5AD6E}" srcOrd="0" destOrd="0" presId="urn:microsoft.com/office/officeart/2008/layout/HorizontalMultiLevelHierarchy"/>
    <dgm:cxn modelId="{BFC66982-6EF7-8149-820B-E2BBBFD797E7}" type="presOf" srcId="{830FBE6C-BA81-7540-8830-CE5C96093452}" destId="{8D96005F-0A8F-DF4C-87C9-A8DEF5E4A43E}" srcOrd="1" destOrd="0" presId="urn:microsoft.com/office/officeart/2008/layout/HorizontalMultiLevelHierarchy"/>
    <dgm:cxn modelId="{D2978682-9542-6C4A-89C0-09C5CE4C9C68}" type="presOf" srcId="{F2EE1E70-374D-654D-86EB-9344A0FB96E0}" destId="{6C3B9526-BA06-CC42-8A0D-1C549968F848}" srcOrd="0" destOrd="0" presId="urn:microsoft.com/office/officeart/2008/layout/HorizontalMultiLevelHierarchy"/>
    <dgm:cxn modelId="{4F0D6E87-8AD7-B645-A6F9-BF9EA28E84B7}" type="presOf" srcId="{A737B7BF-8845-074B-BE7A-C9B5391D55DE}" destId="{C49D9EED-33CA-1E43-AF72-F7AE889E549A}" srcOrd="0" destOrd="0" presId="urn:microsoft.com/office/officeart/2008/layout/HorizontalMultiLevelHierarchy"/>
    <dgm:cxn modelId="{76E12389-5962-EA41-BDA5-B55CFD8AA33F}" type="presOf" srcId="{9C9BA989-12DC-5E45-8E6E-8113FF2185DD}" destId="{8374A7D5-8828-9740-8FCF-96D60D9C43C8}" srcOrd="0" destOrd="0" presId="urn:microsoft.com/office/officeart/2008/layout/HorizontalMultiLevelHierarchy"/>
    <dgm:cxn modelId="{D4DF0CA1-D54F-7F46-B7D2-90BB2BAE1CD4}" srcId="{4BEFEE7F-0A5E-4C44-9EE4-8C8729A3C538}" destId="{604098EC-E0DA-5040-8981-949AA342457E}" srcOrd="2" destOrd="0" parTransId="{DD40BBE8-FA2B-CA46-ADD5-FA25EAD49D60}" sibTransId="{0A5B8318-3B36-9E42-B699-F6E29582A635}"/>
    <dgm:cxn modelId="{8584EBA9-BD18-674B-AD75-39762524D918}" type="presOf" srcId="{4CFE39EB-746A-EF43-A206-DEBE8F551C3A}" destId="{12B4DD11-3CF3-F746-88F9-C5709F249DA0}" srcOrd="0" destOrd="0" presId="urn:microsoft.com/office/officeart/2008/layout/HorizontalMultiLevelHierarchy"/>
    <dgm:cxn modelId="{70E2E8AD-E8F6-2847-B8FA-AD4D064F1B28}" srcId="{4BEFEE7F-0A5E-4C44-9EE4-8C8729A3C538}" destId="{5443BFF9-06C1-6D49-BB1A-34D7284B9BFD}" srcOrd="1" destOrd="0" parTransId="{F595B4E6-CB90-3347-A81B-6BDC52ECF054}" sibTransId="{CCB952A9-BE63-8249-B57A-66BB8575D971}"/>
    <dgm:cxn modelId="{A12F76C1-9366-1343-B590-0EB5E6B37276}" type="presOf" srcId="{6B4A6EDA-96F1-8649-B411-2706F9E215A2}" destId="{CB6DC9C3-6CE6-744F-9E7F-65D6005D9DF9}" srcOrd="0" destOrd="0" presId="urn:microsoft.com/office/officeart/2008/layout/HorizontalMultiLevelHierarchy"/>
    <dgm:cxn modelId="{8FF291C7-B8B1-2448-8031-4BC469725361}" type="presOf" srcId="{0F02E6B0-47D6-9C4A-B581-4FECC647B384}" destId="{0755424C-019F-F441-8FE5-6829A0570803}" srcOrd="0" destOrd="0" presId="urn:microsoft.com/office/officeart/2008/layout/HorizontalMultiLevelHierarchy"/>
    <dgm:cxn modelId="{9D4E4DD3-964C-384C-BC59-5DBDF8DFA2AE}" type="presOf" srcId="{DD40BBE8-FA2B-CA46-ADD5-FA25EAD49D60}" destId="{9CA0F982-B6D7-1D44-8B4A-F2BC77E331BA}" srcOrd="1" destOrd="0" presId="urn:microsoft.com/office/officeart/2008/layout/HorizontalMultiLevelHierarchy"/>
    <dgm:cxn modelId="{162843DC-7F9D-AA44-B309-973FAE2E0697}" type="presOf" srcId="{F2EE1E70-374D-654D-86EB-9344A0FB96E0}" destId="{C8E6807F-4D90-FA4D-AA1C-4ADE7CDD588C}" srcOrd="1" destOrd="0" presId="urn:microsoft.com/office/officeart/2008/layout/HorizontalMultiLevelHierarchy"/>
    <dgm:cxn modelId="{29B32FDF-178A-F843-A9D5-545AF6AD6B45}" type="presOf" srcId="{5443BFF9-06C1-6D49-BB1A-34D7284B9BFD}" destId="{A3FB80B8-09A2-0347-8ACF-41E8E2FD7EFC}" srcOrd="0" destOrd="0" presId="urn:microsoft.com/office/officeart/2008/layout/HorizontalMultiLevelHierarchy"/>
    <dgm:cxn modelId="{E7B81DF2-7308-4941-B49C-F9E69F6EF777}" type="presOf" srcId="{4BEFEE7F-0A5E-4C44-9EE4-8C8729A3C538}" destId="{45710A18-DCF4-B446-869D-A22F0DE251B5}" srcOrd="0" destOrd="0" presId="urn:microsoft.com/office/officeart/2008/layout/HorizontalMultiLevelHierarchy"/>
    <dgm:cxn modelId="{0DA2E5F2-2192-F745-9469-C4FF44CB78AD}" type="presOf" srcId="{CA219D07-0179-9649-8488-394D73524F26}" destId="{89C794CB-A6B3-3148-8B40-F325177B1C4A}" srcOrd="0" destOrd="0" presId="urn:microsoft.com/office/officeart/2008/layout/HorizontalMultiLevelHierarchy"/>
    <dgm:cxn modelId="{3581AEFB-A6F3-F342-929A-CEAE677E7AC4}" type="presOf" srcId="{256ACEA5-32C4-CB43-A800-B311436D8704}" destId="{4FC731CE-C34C-F642-84D5-79EB06C6AFE6}" srcOrd="1" destOrd="0" presId="urn:microsoft.com/office/officeart/2008/layout/HorizontalMultiLevelHierarchy"/>
    <dgm:cxn modelId="{DB2A9EFF-05C5-0540-9C5E-C76824A6F224}" type="presOf" srcId="{830FBE6C-BA81-7540-8830-CE5C96093452}" destId="{D2EBBF27-EB9C-4E4A-B47B-7328CA80E8A6}" srcOrd="0" destOrd="0" presId="urn:microsoft.com/office/officeart/2008/layout/HorizontalMultiLevelHierarchy"/>
    <dgm:cxn modelId="{D8DBD5A8-39AF-3349-A54C-7ABB13B25408}" type="presParOf" srcId="{D796D7DC-ED27-DC4F-9278-FC3F98438365}" destId="{B27149E4-CB20-1446-B883-6B0C88740837}" srcOrd="0" destOrd="0" presId="urn:microsoft.com/office/officeart/2008/layout/HorizontalMultiLevelHierarchy"/>
    <dgm:cxn modelId="{0A1659F5-A87D-7D4C-BAC6-C62754EEEE95}" type="presParOf" srcId="{B27149E4-CB20-1446-B883-6B0C88740837}" destId="{45710A18-DCF4-B446-869D-A22F0DE251B5}" srcOrd="0" destOrd="0" presId="urn:microsoft.com/office/officeart/2008/layout/HorizontalMultiLevelHierarchy"/>
    <dgm:cxn modelId="{F48A86AE-1E64-5543-BA77-86373F1A4C68}" type="presParOf" srcId="{B27149E4-CB20-1446-B883-6B0C88740837}" destId="{63A1933A-E261-6645-84C0-1022D170FF6D}" srcOrd="1" destOrd="0" presId="urn:microsoft.com/office/officeart/2008/layout/HorizontalMultiLevelHierarchy"/>
    <dgm:cxn modelId="{8141F3AF-3624-3043-90CC-BFE10A8C7B3A}" type="presParOf" srcId="{63A1933A-E261-6645-84C0-1022D170FF6D}" destId="{D2EBBF27-EB9C-4E4A-B47B-7328CA80E8A6}" srcOrd="0" destOrd="0" presId="urn:microsoft.com/office/officeart/2008/layout/HorizontalMultiLevelHierarchy"/>
    <dgm:cxn modelId="{3C647D92-9015-9243-8B2A-1A1BBEC90C2E}" type="presParOf" srcId="{D2EBBF27-EB9C-4E4A-B47B-7328CA80E8A6}" destId="{8D96005F-0A8F-DF4C-87C9-A8DEF5E4A43E}" srcOrd="0" destOrd="0" presId="urn:microsoft.com/office/officeart/2008/layout/HorizontalMultiLevelHierarchy"/>
    <dgm:cxn modelId="{A89A018C-161C-CC47-A700-1AB54BD3C17B}" type="presParOf" srcId="{63A1933A-E261-6645-84C0-1022D170FF6D}" destId="{27FA9282-C4F1-F844-B7DA-76AD98F7A851}" srcOrd="1" destOrd="0" presId="urn:microsoft.com/office/officeart/2008/layout/HorizontalMultiLevelHierarchy"/>
    <dgm:cxn modelId="{A3634723-AFA7-1543-BDF1-DC885072DD2E}" type="presParOf" srcId="{27FA9282-C4F1-F844-B7DA-76AD98F7A851}" destId="{12B4DD11-3CF3-F746-88F9-C5709F249DA0}" srcOrd="0" destOrd="0" presId="urn:microsoft.com/office/officeart/2008/layout/HorizontalMultiLevelHierarchy"/>
    <dgm:cxn modelId="{F90FF7AA-89E5-4E40-9091-C5EF45FA4647}" type="presParOf" srcId="{27FA9282-C4F1-F844-B7DA-76AD98F7A851}" destId="{AC8EBA68-21AE-BB4C-817A-C2FECE63F937}" srcOrd="1" destOrd="0" presId="urn:microsoft.com/office/officeart/2008/layout/HorizontalMultiLevelHierarchy"/>
    <dgm:cxn modelId="{B4EADA17-D40E-5E4F-BBC1-863915465FAC}" type="presParOf" srcId="{AC8EBA68-21AE-BB4C-817A-C2FECE63F937}" destId="{8374A7D5-8828-9740-8FCF-96D60D9C43C8}" srcOrd="0" destOrd="0" presId="urn:microsoft.com/office/officeart/2008/layout/HorizontalMultiLevelHierarchy"/>
    <dgm:cxn modelId="{893FCAB3-C22D-614D-BA44-FA0A34759801}" type="presParOf" srcId="{8374A7D5-8828-9740-8FCF-96D60D9C43C8}" destId="{59425208-CE0A-2944-AE8C-2BC5884B535B}" srcOrd="0" destOrd="0" presId="urn:microsoft.com/office/officeart/2008/layout/HorizontalMultiLevelHierarchy"/>
    <dgm:cxn modelId="{2C1CCA04-540A-1B47-9DCF-E81C41443CCA}" type="presParOf" srcId="{AC8EBA68-21AE-BB4C-817A-C2FECE63F937}" destId="{96764BC2-7899-6A48-9B29-E47832D6C6F3}" srcOrd="1" destOrd="0" presId="urn:microsoft.com/office/officeart/2008/layout/HorizontalMultiLevelHierarchy"/>
    <dgm:cxn modelId="{43F023A3-C529-3D4E-BC80-37989D7A885B}" type="presParOf" srcId="{96764BC2-7899-6A48-9B29-E47832D6C6F3}" destId="{0755424C-019F-F441-8FE5-6829A0570803}" srcOrd="0" destOrd="0" presId="urn:microsoft.com/office/officeart/2008/layout/HorizontalMultiLevelHierarchy"/>
    <dgm:cxn modelId="{1E494D63-1101-A34C-B74A-54B459D9AC8D}" type="presParOf" srcId="{96764BC2-7899-6A48-9B29-E47832D6C6F3}" destId="{801185B1-8A18-774C-8C43-56B073D79A90}" srcOrd="1" destOrd="0" presId="urn:microsoft.com/office/officeart/2008/layout/HorizontalMultiLevelHierarchy"/>
    <dgm:cxn modelId="{40AF1A1E-8D99-7948-A859-6D26AEDBC99F}" type="presParOf" srcId="{AC8EBA68-21AE-BB4C-817A-C2FECE63F937}" destId="{D53A01A1-B9F2-EB4F-B560-41FE0AA5AD6E}" srcOrd="2" destOrd="0" presId="urn:microsoft.com/office/officeart/2008/layout/HorizontalMultiLevelHierarchy"/>
    <dgm:cxn modelId="{3F49A571-45BC-AF4B-B389-D9EA0C60BC7A}" type="presParOf" srcId="{D53A01A1-B9F2-EB4F-B560-41FE0AA5AD6E}" destId="{4E91DDFB-D7FD-4442-B977-D504935858A1}" srcOrd="0" destOrd="0" presId="urn:microsoft.com/office/officeart/2008/layout/HorizontalMultiLevelHierarchy"/>
    <dgm:cxn modelId="{B02F6C36-5C4C-4946-B8FD-A1276178F64D}" type="presParOf" srcId="{AC8EBA68-21AE-BB4C-817A-C2FECE63F937}" destId="{A48DE886-EDD3-8D46-9EA9-575342BC4DF9}" srcOrd="3" destOrd="0" presId="urn:microsoft.com/office/officeart/2008/layout/HorizontalMultiLevelHierarchy"/>
    <dgm:cxn modelId="{8F43E1FF-FE0B-9146-9FFF-9085CCB3E326}" type="presParOf" srcId="{A48DE886-EDD3-8D46-9EA9-575342BC4DF9}" destId="{0CBD94C1-CB23-F44F-9D99-A8BEA1DE85CC}" srcOrd="0" destOrd="0" presId="urn:microsoft.com/office/officeart/2008/layout/HorizontalMultiLevelHierarchy"/>
    <dgm:cxn modelId="{29A95092-6D2F-EC49-9A83-8FA666B719A4}" type="presParOf" srcId="{A48DE886-EDD3-8D46-9EA9-575342BC4DF9}" destId="{EB297ACB-3C31-654B-B43D-8C29338CF66A}" srcOrd="1" destOrd="0" presId="urn:microsoft.com/office/officeart/2008/layout/HorizontalMultiLevelHierarchy"/>
    <dgm:cxn modelId="{8E21878E-D8FE-AE49-AF7B-4E8DB547935A}" type="presParOf" srcId="{63A1933A-E261-6645-84C0-1022D170FF6D}" destId="{53741A40-6319-CE49-A083-8A69A6DC8A6A}" srcOrd="2" destOrd="0" presId="urn:microsoft.com/office/officeart/2008/layout/HorizontalMultiLevelHierarchy"/>
    <dgm:cxn modelId="{2B376D5E-3F1F-294D-8DBA-A8548208C18A}" type="presParOf" srcId="{53741A40-6319-CE49-A083-8A69A6DC8A6A}" destId="{E6C893CD-D219-A847-972E-05E445B4FB43}" srcOrd="0" destOrd="0" presId="urn:microsoft.com/office/officeart/2008/layout/HorizontalMultiLevelHierarchy"/>
    <dgm:cxn modelId="{88FC4003-B4C5-5546-BDA5-A8424467B7B3}" type="presParOf" srcId="{63A1933A-E261-6645-84C0-1022D170FF6D}" destId="{36E09969-1FA9-FF4C-B6DE-3887CF4B9565}" srcOrd="3" destOrd="0" presId="urn:microsoft.com/office/officeart/2008/layout/HorizontalMultiLevelHierarchy"/>
    <dgm:cxn modelId="{A226FCDC-13CF-154F-8F57-E9ECEC5A1E70}" type="presParOf" srcId="{36E09969-1FA9-FF4C-B6DE-3887CF4B9565}" destId="{A3FB80B8-09A2-0347-8ACF-41E8E2FD7EFC}" srcOrd="0" destOrd="0" presId="urn:microsoft.com/office/officeart/2008/layout/HorizontalMultiLevelHierarchy"/>
    <dgm:cxn modelId="{1C4BCED4-3C02-6545-BE42-977B00F10DEC}" type="presParOf" srcId="{36E09969-1FA9-FF4C-B6DE-3887CF4B9565}" destId="{D950621A-301A-5241-9216-5CBB2ADD9B7D}" srcOrd="1" destOrd="0" presId="urn:microsoft.com/office/officeart/2008/layout/HorizontalMultiLevelHierarchy"/>
    <dgm:cxn modelId="{78891E85-96D7-9242-AAF1-BD5DAFE0E43E}" type="presParOf" srcId="{D950621A-301A-5241-9216-5CBB2ADD9B7D}" destId="{562A74F6-9EFC-0447-BEC5-7E50375FE321}" srcOrd="0" destOrd="0" presId="urn:microsoft.com/office/officeart/2008/layout/HorizontalMultiLevelHierarchy"/>
    <dgm:cxn modelId="{A11B603F-2BFA-374C-9F35-A9728FEBD563}" type="presParOf" srcId="{562A74F6-9EFC-0447-BEC5-7E50375FE321}" destId="{92EC4E99-2EBD-9E43-B563-D92EC09B2BA9}" srcOrd="0" destOrd="0" presId="urn:microsoft.com/office/officeart/2008/layout/HorizontalMultiLevelHierarchy"/>
    <dgm:cxn modelId="{47932AD4-9E72-014F-BE8C-1761611EF264}" type="presParOf" srcId="{D950621A-301A-5241-9216-5CBB2ADD9B7D}" destId="{319E9BA4-22BA-CC42-81AE-672EC58D5F6C}" srcOrd="1" destOrd="0" presId="urn:microsoft.com/office/officeart/2008/layout/HorizontalMultiLevelHierarchy"/>
    <dgm:cxn modelId="{0370AF7A-C15B-F14D-B4C1-513985B43124}" type="presParOf" srcId="{319E9BA4-22BA-CC42-81AE-672EC58D5F6C}" destId="{168CF631-53F4-5B4D-8F6B-FE8EB89EC002}" srcOrd="0" destOrd="0" presId="urn:microsoft.com/office/officeart/2008/layout/HorizontalMultiLevelHierarchy"/>
    <dgm:cxn modelId="{5D41039D-4B77-2A44-82D4-AE800A0D7F4E}" type="presParOf" srcId="{319E9BA4-22BA-CC42-81AE-672EC58D5F6C}" destId="{24818011-6A64-474C-A9CF-3CE2E362F9C2}" srcOrd="1" destOrd="0" presId="urn:microsoft.com/office/officeart/2008/layout/HorizontalMultiLevelHierarchy"/>
    <dgm:cxn modelId="{93A7C276-A48D-994B-8348-158EFABB1737}" type="presParOf" srcId="{D950621A-301A-5241-9216-5CBB2ADD9B7D}" destId="{6C3B9526-BA06-CC42-8A0D-1C549968F848}" srcOrd="2" destOrd="0" presId="urn:microsoft.com/office/officeart/2008/layout/HorizontalMultiLevelHierarchy"/>
    <dgm:cxn modelId="{F7CF9813-0BB3-7E44-A06B-4B4D0C05B090}" type="presParOf" srcId="{6C3B9526-BA06-CC42-8A0D-1C549968F848}" destId="{C8E6807F-4D90-FA4D-AA1C-4ADE7CDD588C}" srcOrd="0" destOrd="0" presId="urn:microsoft.com/office/officeart/2008/layout/HorizontalMultiLevelHierarchy"/>
    <dgm:cxn modelId="{E3223B9A-4D99-F948-86C5-312F79103D11}" type="presParOf" srcId="{D950621A-301A-5241-9216-5CBB2ADD9B7D}" destId="{13163CAB-194C-864A-B8CC-DD24E0CDAA2B}" srcOrd="3" destOrd="0" presId="urn:microsoft.com/office/officeart/2008/layout/HorizontalMultiLevelHierarchy"/>
    <dgm:cxn modelId="{49F4C514-17F2-8040-BE75-D0461FE54BB5}" type="presParOf" srcId="{13163CAB-194C-864A-B8CC-DD24E0CDAA2B}" destId="{7611AE8A-025A-2C41-8912-86E6834D18C8}" srcOrd="0" destOrd="0" presId="urn:microsoft.com/office/officeart/2008/layout/HorizontalMultiLevelHierarchy"/>
    <dgm:cxn modelId="{13FFCD35-253E-AB45-87C7-0D9E35636717}" type="presParOf" srcId="{13163CAB-194C-864A-B8CC-DD24E0CDAA2B}" destId="{15C61F97-2A12-6F4E-8924-985D98F85065}" srcOrd="1" destOrd="0" presId="urn:microsoft.com/office/officeart/2008/layout/HorizontalMultiLevelHierarchy"/>
    <dgm:cxn modelId="{FC98D345-19E5-8F4E-B3EB-F544306A3D75}" type="presParOf" srcId="{63A1933A-E261-6645-84C0-1022D170FF6D}" destId="{09591728-B760-B44F-9A98-538BD82FE745}" srcOrd="4" destOrd="0" presId="urn:microsoft.com/office/officeart/2008/layout/HorizontalMultiLevelHierarchy"/>
    <dgm:cxn modelId="{60462243-8A55-3843-AB46-C97A48A5DD0D}" type="presParOf" srcId="{09591728-B760-B44F-9A98-538BD82FE745}" destId="{9CA0F982-B6D7-1D44-8B4A-F2BC77E331BA}" srcOrd="0" destOrd="0" presId="urn:microsoft.com/office/officeart/2008/layout/HorizontalMultiLevelHierarchy"/>
    <dgm:cxn modelId="{011E795C-D3D0-904B-845E-36F0329DB3EA}" type="presParOf" srcId="{63A1933A-E261-6645-84C0-1022D170FF6D}" destId="{30B8324F-F8C8-9240-B791-9CC1D36DD100}" srcOrd="5" destOrd="0" presId="urn:microsoft.com/office/officeart/2008/layout/HorizontalMultiLevelHierarchy"/>
    <dgm:cxn modelId="{366DB70F-566C-CB4F-8FC3-015C77EFC0B9}" type="presParOf" srcId="{30B8324F-F8C8-9240-B791-9CC1D36DD100}" destId="{EE7442A5-A0E3-3247-B820-F65146FA0225}" srcOrd="0" destOrd="0" presId="urn:microsoft.com/office/officeart/2008/layout/HorizontalMultiLevelHierarchy"/>
    <dgm:cxn modelId="{AE83EBAD-64D8-0942-96AD-D24331E209EA}" type="presParOf" srcId="{30B8324F-F8C8-9240-B791-9CC1D36DD100}" destId="{0A7DFACD-FB66-474E-A091-69F59E4DE04B}" srcOrd="1" destOrd="0" presId="urn:microsoft.com/office/officeart/2008/layout/HorizontalMultiLevelHierarchy"/>
    <dgm:cxn modelId="{975AD2FC-39A8-634C-A34F-32923A94EC67}" type="presParOf" srcId="{0A7DFACD-FB66-474E-A091-69F59E4DE04B}" destId="{A3E30696-AF73-0C48-AB3A-AE30696E83BD}" srcOrd="0" destOrd="0" presId="urn:microsoft.com/office/officeart/2008/layout/HorizontalMultiLevelHierarchy"/>
    <dgm:cxn modelId="{E8FF7D9F-98CD-9944-9702-2032AE0835EA}" type="presParOf" srcId="{A3E30696-AF73-0C48-AB3A-AE30696E83BD}" destId="{4FC731CE-C34C-F642-84D5-79EB06C6AFE6}" srcOrd="0" destOrd="0" presId="urn:microsoft.com/office/officeart/2008/layout/HorizontalMultiLevelHierarchy"/>
    <dgm:cxn modelId="{8044F9AC-40D0-1E4B-BEB4-EB50B1013030}" type="presParOf" srcId="{0A7DFACD-FB66-474E-A091-69F59E4DE04B}" destId="{803B6DD2-8DB3-C446-838E-E0D15F8C04D0}" srcOrd="1" destOrd="0" presId="urn:microsoft.com/office/officeart/2008/layout/HorizontalMultiLevelHierarchy"/>
    <dgm:cxn modelId="{7AE008B5-484C-8443-AD71-6A1CD8CCF0B3}" type="presParOf" srcId="{803B6DD2-8DB3-C446-838E-E0D15F8C04D0}" destId="{CB6DC9C3-6CE6-744F-9E7F-65D6005D9DF9}" srcOrd="0" destOrd="0" presId="urn:microsoft.com/office/officeart/2008/layout/HorizontalMultiLevelHierarchy"/>
    <dgm:cxn modelId="{F3DAF3A6-99B4-7540-9B77-A6F1A4AA1A73}" type="presParOf" srcId="{803B6DD2-8DB3-C446-838E-E0D15F8C04D0}" destId="{07E91548-762D-F341-901F-00AC769110ED}" srcOrd="1" destOrd="0" presId="urn:microsoft.com/office/officeart/2008/layout/HorizontalMultiLevelHierarchy"/>
    <dgm:cxn modelId="{258F809A-6017-2E4A-91D7-772B26CE810C}" type="presParOf" srcId="{0A7DFACD-FB66-474E-A091-69F59E4DE04B}" destId="{89C794CB-A6B3-3148-8B40-F325177B1C4A}" srcOrd="2" destOrd="0" presId="urn:microsoft.com/office/officeart/2008/layout/HorizontalMultiLevelHierarchy"/>
    <dgm:cxn modelId="{EF9DE8FD-A571-A84F-B03B-41D656F1BDFD}" type="presParOf" srcId="{89C794CB-A6B3-3148-8B40-F325177B1C4A}" destId="{9B275992-99C6-544F-BC57-9433743DCCA0}" srcOrd="0" destOrd="0" presId="urn:microsoft.com/office/officeart/2008/layout/HorizontalMultiLevelHierarchy"/>
    <dgm:cxn modelId="{3185A602-7FB8-3346-A70E-36B1A19C6A55}" type="presParOf" srcId="{0A7DFACD-FB66-474E-A091-69F59E4DE04B}" destId="{AA339B64-ACF8-5440-A2CE-A47757F25821}" srcOrd="3" destOrd="0" presId="urn:microsoft.com/office/officeart/2008/layout/HorizontalMultiLevelHierarchy"/>
    <dgm:cxn modelId="{BD9BFAE3-F394-004D-9BE0-E1FE77FE7B8A}" type="presParOf" srcId="{AA339B64-ACF8-5440-A2CE-A47757F25821}" destId="{C49D9EED-33CA-1E43-AF72-F7AE889E549A}" srcOrd="0" destOrd="0" presId="urn:microsoft.com/office/officeart/2008/layout/HorizontalMultiLevelHierarchy"/>
    <dgm:cxn modelId="{8ADE5C26-F726-BF44-9BCF-4CED6AFFDFE2}" type="presParOf" srcId="{AA339B64-ACF8-5440-A2CE-A47757F25821}" destId="{D08D173D-7652-ED41-9789-9CE773DC583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7F4576B-9B62-A143-AD3C-E6F112D5810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D3D727D-3637-FB4E-A190-8A60E813D358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kredit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meningkat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secara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signifikan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sejak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awal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kontraktual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tertunggak</a:t>
          </a:r>
          <a:r>
            <a:rPr lang="en-ID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ID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ID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30 </a:t>
          </a:r>
          <a:r>
            <a:rPr lang="en-ID" sz="22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hari</a:t>
          </a:r>
          <a:r>
            <a:rPr lang="en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875C96A2-6155-3849-A30E-C42BDE5F1B8C}" type="parTrans" cxnId="{D8D6E384-FD21-0347-A3E0-4C05C930BD62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27E8EC-2596-0E49-9F15-164F569BBC91}" type="sibTrans" cxnId="{D8D6E384-FD21-0347-A3E0-4C05C930BD62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3EBC7AF-B348-D545-9A6A-3E1422377CED}">
      <dgm:prSet custT="1"/>
      <dgm:spPr/>
      <dgm:t>
        <a:bodyPr/>
        <a:lstStyle/>
        <a:p>
          <a:r>
            <a:rPr lang="en-ID" sz="2200">
              <a:latin typeface="Calibri" panose="020F0502020204030204" pitchFamily="34" charset="0"/>
              <a:cs typeface="Calibri" panose="020F0502020204030204" pitchFamily="34" charset="0"/>
            </a:rPr>
            <a:t>Diasumsikan sebagai titik terakhir di mana kerugian kredit ekspektasian sepanjang  umur diakui:</a:t>
          </a:r>
        </a:p>
      </dgm:t>
    </dgm:pt>
    <dgm:pt modelId="{2BF6B82F-0E34-D641-8CDC-E959ABC55847}" type="parTrans" cxnId="{79D6681A-EC2A-C54B-81E3-90E719294424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876C0CC-A514-914A-9D27-2CBB9A47E6FA}" type="sibTrans" cxnId="{79D6681A-EC2A-C54B-81E3-90E719294424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B3BE2C-ED1F-A14A-8345-688316CEE621}">
      <dgm:prSet custT="1"/>
      <dgm:spPr/>
      <dgm:t>
        <a:bodyPr/>
        <a:lstStyle/>
        <a:p>
          <a:r>
            <a:rPr lang="en-ID" sz="2200" i="1">
              <a:latin typeface="Calibri" panose="020F0502020204030204" pitchFamily="34" charset="0"/>
              <a:cs typeface="Calibri" panose="020F0502020204030204" pitchFamily="34" charset="0"/>
            </a:rPr>
            <a:t>Delinquency </a:t>
          </a:r>
          <a:r>
            <a:rPr lang="en-ID" sz="2200">
              <a:latin typeface="Calibri" panose="020F0502020204030204" pitchFamily="34" charset="0"/>
              <a:cs typeface="Calibri" panose="020F0502020204030204" pitchFamily="34" charset="0"/>
            </a:rPr>
            <a:t>merupakan salah satu </a:t>
          </a:r>
          <a:r>
            <a:rPr lang="en-ID" sz="2200" i="1">
              <a:latin typeface="Calibri" panose="020F0502020204030204" pitchFamily="34" charset="0"/>
              <a:cs typeface="Calibri" panose="020F0502020204030204" pitchFamily="34" charset="0"/>
            </a:rPr>
            <a:t>lagging indicator</a:t>
          </a:r>
          <a:r>
            <a:rPr lang="en-ID" sz="220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1F6BC339-1720-D540-92E9-C9740345C1E7}" type="parTrans" cxnId="{0CC45A96-5093-D949-848E-1E566F5985FD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3CA7A1-44A1-CD4B-A161-208122CA3567}" type="sibTrans" cxnId="{0CC45A96-5093-D949-848E-1E566F5985FD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6C0558-FCDE-9341-BF27-3AB6FC2AAAAB}">
      <dgm:prSet custT="1"/>
      <dgm:spPr/>
      <dgm:t>
        <a:bodyPr/>
        <a:lstStyle/>
        <a:p>
          <a:r>
            <a:rPr lang="en-ID" sz="2200">
              <a:latin typeface="Calibri" panose="020F0502020204030204" pitchFamily="34" charset="0"/>
              <a:cs typeface="Calibri" panose="020F0502020204030204" pitchFamily="34" charset="0"/>
            </a:rPr>
            <a:t>Kenaikan signifikan dalam risiko kredit biasanya terjadi sebelum aset menunggak.</a:t>
          </a:r>
        </a:p>
      </dgm:t>
    </dgm:pt>
    <dgm:pt modelId="{7659075E-200B-6C40-81E0-94E612179EC8}" type="parTrans" cxnId="{A8492403-8245-0242-8A49-5185E150A8D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D81ECC-EF1B-FE45-9B68-D8B67B1D6692}" type="sibTrans" cxnId="{A8492403-8245-0242-8A49-5185E150A8D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78102E-4137-264F-84B6-AF793E3229FA}">
      <dgm:prSet custT="1"/>
      <dgm:spPr/>
      <dgm:t>
        <a:bodyPr/>
        <a:lstStyle/>
        <a:p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Jika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tersedia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bersifat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i="1" dirty="0">
              <a:latin typeface="Calibri" panose="020F0502020204030204" pitchFamily="34" charset="0"/>
              <a:cs typeface="Calibri" panose="020F0502020204030204" pitchFamily="34" charset="0"/>
            </a:rPr>
            <a:t>forward-looking 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misalnya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dasar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suatu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portofolio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maka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harus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dirty="0" err="1"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ID" sz="2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F302033D-DF33-2142-9511-9C79A4E4CE78}" type="parTrans" cxnId="{8B2DD766-F096-B448-ACCA-F7F86B70B020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AA1BDC-4A44-3A49-9528-17C0317F2FC7}" type="sibTrans" cxnId="{8B2DD766-F096-B448-ACCA-F7F86B70B020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E20598-96A3-E04D-9E7C-21C1B8991AE0}" type="pres">
      <dgm:prSet presAssocID="{07F4576B-9B62-A143-AD3C-E6F112D5810C}" presName="linear" presStyleCnt="0">
        <dgm:presLayoutVars>
          <dgm:animLvl val="lvl"/>
          <dgm:resizeHandles val="exact"/>
        </dgm:presLayoutVars>
      </dgm:prSet>
      <dgm:spPr/>
    </dgm:pt>
    <dgm:pt modelId="{1BA9AD86-2ED3-1444-BA51-179214C6AE44}" type="pres">
      <dgm:prSet presAssocID="{AD3D727D-3637-FB4E-A190-8A60E813D358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6B293902-D6ED-1F40-9796-5E70B91A3BF5}" type="pres">
      <dgm:prSet presAssocID="{AD3D727D-3637-FB4E-A190-8A60E813D35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8492403-8245-0242-8A49-5185E150A8DF}" srcId="{03EBC7AF-B348-D545-9A6A-3E1422377CED}" destId="{F86C0558-FCDE-9341-BF27-3AB6FC2AAAAB}" srcOrd="1" destOrd="0" parTransId="{7659075E-200B-6C40-81E0-94E612179EC8}" sibTransId="{00D81ECC-EF1B-FE45-9B68-D8B67B1D6692}"/>
    <dgm:cxn modelId="{79D6681A-EC2A-C54B-81E3-90E719294424}" srcId="{AD3D727D-3637-FB4E-A190-8A60E813D358}" destId="{03EBC7AF-B348-D545-9A6A-3E1422377CED}" srcOrd="0" destOrd="0" parTransId="{2BF6B82F-0E34-D641-8CDC-E959ABC55847}" sibTransId="{E876C0CC-A514-914A-9D27-2CBB9A47E6FA}"/>
    <dgm:cxn modelId="{6C0FFD1E-367D-EA40-968B-342F3171F820}" type="presOf" srcId="{BAB3BE2C-ED1F-A14A-8345-688316CEE621}" destId="{6B293902-D6ED-1F40-9796-5E70B91A3BF5}" srcOrd="0" destOrd="1" presId="urn:microsoft.com/office/officeart/2005/8/layout/vList2"/>
    <dgm:cxn modelId="{D9779E43-C3F6-704D-8F1A-51047358F9CD}" type="presOf" srcId="{F86C0558-FCDE-9341-BF27-3AB6FC2AAAAB}" destId="{6B293902-D6ED-1F40-9796-5E70B91A3BF5}" srcOrd="0" destOrd="2" presId="urn:microsoft.com/office/officeart/2005/8/layout/vList2"/>
    <dgm:cxn modelId="{8B2DD766-F096-B448-ACCA-F7F86B70B020}" srcId="{AD3D727D-3637-FB4E-A190-8A60E813D358}" destId="{F478102E-4137-264F-84B6-AF793E3229FA}" srcOrd="1" destOrd="0" parTransId="{F302033D-DF33-2142-9511-9C79A4E4CE78}" sibTransId="{3DAA1BDC-4A44-3A49-9528-17C0317F2FC7}"/>
    <dgm:cxn modelId="{BE54036B-20EE-6542-9E28-D43B269D005A}" type="presOf" srcId="{F478102E-4137-264F-84B6-AF793E3229FA}" destId="{6B293902-D6ED-1F40-9796-5E70B91A3BF5}" srcOrd="0" destOrd="3" presId="urn:microsoft.com/office/officeart/2005/8/layout/vList2"/>
    <dgm:cxn modelId="{FE284A4E-C725-204E-88E0-26F6EB6E89BB}" type="presOf" srcId="{AD3D727D-3637-FB4E-A190-8A60E813D358}" destId="{1BA9AD86-2ED3-1444-BA51-179214C6AE44}" srcOrd="0" destOrd="0" presId="urn:microsoft.com/office/officeart/2005/8/layout/vList2"/>
    <dgm:cxn modelId="{7311D771-032F-5641-BE6B-34CD490CF37E}" type="presOf" srcId="{07F4576B-9B62-A143-AD3C-E6F112D5810C}" destId="{4CE20598-96A3-E04D-9E7C-21C1B8991AE0}" srcOrd="0" destOrd="0" presId="urn:microsoft.com/office/officeart/2005/8/layout/vList2"/>
    <dgm:cxn modelId="{8449BA7A-1E36-1445-84CF-828909A6B32B}" type="presOf" srcId="{03EBC7AF-B348-D545-9A6A-3E1422377CED}" destId="{6B293902-D6ED-1F40-9796-5E70B91A3BF5}" srcOrd="0" destOrd="0" presId="urn:microsoft.com/office/officeart/2005/8/layout/vList2"/>
    <dgm:cxn modelId="{D8D6E384-FD21-0347-A3E0-4C05C930BD62}" srcId="{07F4576B-9B62-A143-AD3C-E6F112D5810C}" destId="{AD3D727D-3637-FB4E-A190-8A60E813D358}" srcOrd="0" destOrd="0" parTransId="{875C96A2-6155-3849-A30E-C42BDE5F1B8C}" sibTransId="{6B27E8EC-2596-0E49-9F15-164F569BBC91}"/>
    <dgm:cxn modelId="{0CC45A96-5093-D949-848E-1E566F5985FD}" srcId="{03EBC7AF-B348-D545-9A6A-3E1422377CED}" destId="{BAB3BE2C-ED1F-A14A-8345-688316CEE621}" srcOrd="0" destOrd="0" parTransId="{1F6BC339-1720-D540-92E9-C9740345C1E7}" sibTransId="{D63CA7A1-44A1-CD4B-A161-208122CA3567}"/>
    <dgm:cxn modelId="{3C4BB076-C5BE-E04E-B24F-5112EF857290}" type="presParOf" srcId="{4CE20598-96A3-E04D-9E7C-21C1B8991AE0}" destId="{1BA9AD86-2ED3-1444-BA51-179214C6AE44}" srcOrd="0" destOrd="0" presId="urn:microsoft.com/office/officeart/2005/8/layout/vList2"/>
    <dgm:cxn modelId="{938C37DC-1CF3-1F4E-948B-3B7DE56EC80B}" type="presParOf" srcId="{4CE20598-96A3-E04D-9E7C-21C1B8991AE0}" destId="{6B293902-D6ED-1F40-9796-5E70B91A3BF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484BA58-0A1C-4F3E-9091-CFCF6A02D479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ED463F8-CB0D-4607-AF5C-E4111938AED6}">
      <dgm:prSet phldrT="[Text]" custT="1"/>
      <dgm:spPr/>
      <dgm:t>
        <a:bodyPr/>
        <a:lstStyle/>
        <a:p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memiliki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gagal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bayar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rendah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19ECF11B-D0C3-4E6E-BFA7-3BA69DC2DCE4}" type="parTrans" cxnId="{428F4AEE-68CD-47A2-AAA1-4C05D7FC3E9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EF87B1-A984-4F9B-88B1-9C8FFA27204D}" type="sibTrans" cxnId="{428F4AEE-68CD-47A2-AAA1-4C05D7FC3E9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8E7A57E-ECEF-44EC-A8F2-3B3B9A797B22}">
      <dgm:prSet custT="1"/>
      <dgm:spPr/>
      <dgm:t>
        <a:bodyPr/>
        <a:lstStyle/>
        <a:p>
          <a:r>
            <a:rPr lang="en-US" sz="18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Peminjam memiliki kapasitas yang kuat untuk memenuhi kewajiban arus kas kontraktual dalam jangka waktu dekat</a:t>
          </a:r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B33364E-CA2B-40C2-8430-05A1D2BB8FB1}" type="parTrans" cxnId="{40B9E3CD-7976-4FD1-BD42-1A8652D0EE4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A84332-C947-43B2-B4D7-BF3CC3AD5B34}" type="sibTrans" cxnId="{40B9E3CD-7976-4FD1-BD42-1A8652D0EE4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382500-95A8-463D-94DE-223A0A8BA9C2}">
      <dgm:prSet custT="1"/>
      <dgm:spPr/>
      <dgm:t>
        <a:bodyPr/>
        <a:lstStyle/>
        <a:p>
          <a:r>
            <a:rPr lang="en-US" sz="18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Memburuknya kondisi ekonomik dan bisnis dalam jangka panjang mungkin, namun tidak selalu,  menurunkan kemampuan peminjam untuk memenuhi kewajiban arus kas kontraktual.</a:t>
          </a:r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B858EC-F7C7-43AF-B2DA-B0034E9F3295}" type="parTrans" cxnId="{5C81408B-6D3A-46DC-8C22-4EC43587E33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BF2A3CC-B22F-46CE-9D9E-87D88089E1A6}" type="sibTrans" cxnId="{5C81408B-6D3A-46DC-8C22-4EC43587E33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24EE6C-15D9-4246-83B8-3E393D24571A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 gagal bayar rendah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3E7CE2-4EA2-4A13-90AB-BCE85DB63C48}" type="parTrans" cxnId="{C14420DB-B99F-4FEF-8C31-021BF4C37D9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4DB25F-5B03-4505-910A-78879EB015B2}" type="sibTrans" cxnId="{C14420DB-B99F-4FEF-8C31-021BF4C37D9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C80F325-A236-4169-9011-CDEE0C78CEA8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Kapasitas yang kuat untuk memenuhi kewajiban dalam jangka waktu dekat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30A4EF-014E-4D0F-9539-60E86C557241}" type="parTrans" cxnId="{4C011AE8-A8F4-41A6-B949-DC1AFF9A8799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DDA4DA-40C4-460C-90D6-B82EE81A1A9F}" type="sibTrans" cxnId="{4C011AE8-A8F4-41A6-B949-DC1AFF9A8799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5E5D50-FECE-4644-B4AA-D2C41D95BB8A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 yang memburuk tidak  selalu mengurangi kemampuan untuk  memenuhi kewajiban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6932EE-C1B9-470D-9BC2-56F851F86372}" type="parTrans" cxnId="{59A6D57C-B410-4C76-96BC-115C453E881E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DE45E9-F7B2-4725-8586-0FE8B889E00A}" type="sibTrans" cxnId="{59A6D57C-B410-4C76-96BC-115C453E881E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46BBAF1-08F4-4764-9FF2-EA87C6B91F81}">
      <dgm:prSet custT="1"/>
      <dgm:spPr/>
      <dgm:t>
        <a:bodyPr/>
        <a:lstStyle/>
        <a:p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629559-2D9F-4D0D-A664-5B1D0D7708CA}" type="parTrans" cxnId="{3808C3F6-4CA1-45F7-B98F-B85CC74EABE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0DC5FDA-6768-40C4-8D4E-DAAA38C080BC}" type="sibTrans" cxnId="{3808C3F6-4CA1-45F7-B98F-B85CC74EABE8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745EA5-08E0-4A60-9AB0-4F65EA589FF8}" type="pres">
      <dgm:prSet presAssocID="{5484BA58-0A1C-4F3E-9091-CFCF6A02D479}" presName="linear" presStyleCnt="0">
        <dgm:presLayoutVars>
          <dgm:dir/>
          <dgm:animLvl val="lvl"/>
          <dgm:resizeHandles val="exact"/>
        </dgm:presLayoutVars>
      </dgm:prSet>
      <dgm:spPr/>
    </dgm:pt>
    <dgm:pt modelId="{6AB53E61-8361-4562-ABA5-D3D810FFC651}" type="pres">
      <dgm:prSet presAssocID="{3ED463F8-CB0D-4607-AF5C-E4111938AED6}" presName="parentLin" presStyleCnt="0"/>
      <dgm:spPr/>
    </dgm:pt>
    <dgm:pt modelId="{D06140F4-F667-4C2F-B204-A21062C35103}" type="pres">
      <dgm:prSet presAssocID="{3ED463F8-CB0D-4607-AF5C-E4111938AED6}" presName="parentLeftMargin" presStyleLbl="node1" presStyleIdx="0" presStyleCnt="3"/>
      <dgm:spPr/>
    </dgm:pt>
    <dgm:pt modelId="{337B5E8A-64C5-439C-8DA7-277E1A12B2AE}" type="pres">
      <dgm:prSet presAssocID="{3ED463F8-CB0D-4607-AF5C-E4111938AED6}" presName="parentText" presStyleLbl="node1" presStyleIdx="0" presStyleCnt="3" custScaleX="118939" custScaleY="88150">
        <dgm:presLayoutVars>
          <dgm:chMax val="0"/>
          <dgm:bulletEnabled val="1"/>
        </dgm:presLayoutVars>
      </dgm:prSet>
      <dgm:spPr/>
    </dgm:pt>
    <dgm:pt modelId="{B1A58829-8B5F-4DF1-B81E-8D8F623523EE}" type="pres">
      <dgm:prSet presAssocID="{3ED463F8-CB0D-4607-AF5C-E4111938AED6}" presName="negativeSpace" presStyleCnt="0"/>
      <dgm:spPr/>
    </dgm:pt>
    <dgm:pt modelId="{FD109AEE-2B93-454D-8098-04B25324363D}" type="pres">
      <dgm:prSet presAssocID="{3ED463F8-CB0D-4607-AF5C-E4111938AED6}" presName="childText" presStyleLbl="conFgAcc1" presStyleIdx="0" presStyleCnt="3">
        <dgm:presLayoutVars>
          <dgm:bulletEnabled val="1"/>
        </dgm:presLayoutVars>
      </dgm:prSet>
      <dgm:spPr/>
    </dgm:pt>
    <dgm:pt modelId="{F84B0768-46ED-43A3-91C7-21E107B7EACA}" type="pres">
      <dgm:prSet presAssocID="{B1EF87B1-A984-4F9B-88B1-9C8FFA27204D}" presName="spaceBetweenRectangles" presStyleCnt="0"/>
      <dgm:spPr/>
    </dgm:pt>
    <dgm:pt modelId="{208B4BB0-BAE8-4E20-A70A-E1E867B78DB0}" type="pres">
      <dgm:prSet presAssocID="{38E7A57E-ECEF-44EC-A8F2-3B3B9A797B22}" presName="parentLin" presStyleCnt="0"/>
      <dgm:spPr/>
    </dgm:pt>
    <dgm:pt modelId="{E7B3C26F-1724-41E1-B086-424FC51E38BA}" type="pres">
      <dgm:prSet presAssocID="{38E7A57E-ECEF-44EC-A8F2-3B3B9A797B22}" presName="parentLeftMargin" presStyleLbl="node1" presStyleIdx="0" presStyleCnt="3"/>
      <dgm:spPr/>
    </dgm:pt>
    <dgm:pt modelId="{DC007C56-A922-45C0-BFA9-BB3AC90EDF25}" type="pres">
      <dgm:prSet presAssocID="{38E7A57E-ECEF-44EC-A8F2-3B3B9A797B22}" presName="parentText" presStyleLbl="node1" presStyleIdx="1" presStyleCnt="3" custScaleX="118939">
        <dgm:presLayoutVars>
          <dgm:chMax val="0"/>
          <dgm:bulletEnabled val="1"/>
        </dgm:presLayoutVars>
      </dgm:prSet>
      <dgm:spPr/>
    </dgm:pt>
    <dgm:pt modelId="{D85A85AE-5EDF-47CB-948E-82E6F580EE74}" type="pres">
      <dgm:prSet presAssocID="{38E7A57E-ECEF-44EC-A8F2-3B3B9A797B22}" presName="negativeSpace" presStyleCnt="0"/>
      <dgm:spPr/>
    </dgm:pt>
    <dgm:pt modelId="{83FEC2F5-3979-4733-B82A-18531193C079}" type="pres">
      <dgm:prSet presAssocID="{38E7A57E-ECEF-44EC-A8F2-3B3B9A797B22}" presName="childText" presStyleLbl="conFgAcc1" presStyleIdx="1" presStyleCnt="3">
        <dgm:presLayoutVars>
          <dgm:bulletEnabled val="1"/>
        </dgm:presLayoutVars>
      </dgm:prSet>
      <dgm:spPr/>
    </dgm:pt>
    <dgm:pt modelId="{4122EBD7-07BE-45E4-B99F-052C820C2176}" type="pres">
      <dgm:prSet presAssocID="{FFA84332-C947-43B2-B4D7-BF3CC3AD5B34}" presName="spaceBetweenRectangles" presStyleCnt="0"/>
      <dgm:spPr/>
    </dgm:pt>
    <dgm:pt modelId="{D4B623BD-B8B3-456A-BF9B-72DE19DE2125}" type="pres">
      <dgm:prSet presAssocID="{5F382500-95A8-463D-94DE-223A0A8BA9C2}" presName="parentLin" presStyleCnt="0"/>
      <dgm:spPr/>
    </dgm:pt>
    <dgm:pt modelId="{57EF0EB3-549A-4626-A025-55C19654AC99}" type="pres">
      <dgm:prSet presAssocID="{5F382500-95A8-463D-94DE-223A0A8BA9C2}" presName="parentLeftMargin" presStyleLbl="node1" presStyleIdx="1" presStyleCnt="3"/>
      <dgm:spPr/>
    </dgm:pt>
    <dgm:pt modelId="{FC2ABD8C-D999-408F-9A7B-E85268023A84}" type="pres">
      <dgm:prSet presAssocID="{5F382500-95A8-463D-94DE-223A0A8BA9C2}" presName="parentText" presStyleLbl="node1" presStyleIdx="2" presStyleCnt="3" custScaleX="118939" custScaleY="151243">
        <dgm:presLayoutVars>
          <dgm:chMax val="0"/>
          <dgm:bulletEnabled val="1"/>
        </dgm:presLayoutVars>
      </dgm:prSet>
      <dgm:spPr/>
    </dgm:pt>
    <dgm:pt modelId="{0A2A7BF6-E81E-43FF-9E39-AD4F1EB0C8CC}" type="pres">
      <dgm:prSet presAssocID="{5F382500-95A8-463D-94DE-223A0A8BA9C2}" presName="negativeSpace" presStyleCnt="0"/>
      <dgm:spPr/>
    </dgm:pt>
    <dgm:pt modelId="{B903D984-C9D5-462F-A4F6-CCC79100DFA5}" type="pres">
      <dgm:prSet presAssocID="{5F382500-95A8-463D-94DE-223A0A8BA9C2}" presName="childText" presStyleLbl="conFgAcc1" presStyleIdx="2" presStyleCnt="3" custLinFactNeighborX="189" custLinFactNeighborY="-1313">
        <dgm:presLayoutVars>
          <dgm:bulletEnabled val="1"/>
        </dgm:presLayoutVars>
      </dgm:prSet>
      <dgm:spPr/>
    </dgm:pt>
  </dgm:ptLst>
  <dgm:cxnLst>
    <dgm:cxn modelId="{E6D1830D-14F1-4AE2-97F5-D0F93FDAA91B}" type="presOf" srcId="{38E7A57E-ECEF-44EC-A8F2-3B3B9A797B22}" destId="{E7B3C26F-1724-41E1-B086-424FC51E38BA}" srcOrd="0" destOrd="0" presId="urn:microsoft.com/office/officeart/2005/8/layout/list1"/>
    <dgm:cxn modelId="{4EAE4930-0467-4EED-98B0-D88C47E778F2}" type="presOf" srcId="{5484BA58-0A1C-4F3E-9091-CFCF6A02D479}" destId="{4C745EA5-08E0-4A60-9AB0-4F65EA589FF8}" srcOrd="0" destOrd="0" presId="urn:microsoft.com/office/officeart/2005/8/layout/list1"/>
    <dgm:cxn modelId="{201C5A55-C6FF-4179-9ACF-72749B41800A}" type="presOf" srcId="{FC80F325-A236-4169-9011-CDEE0C78CEA8}" destId="{83FEC2F5-3979-4733-B82A-18531193C079}" srcOrd="0" destOrd="0" presId="urn:microsoft.com/office/officeart/2005/8/layout/list1"/>
    <dgm:cxn modelId="{B27BA279-9593-4DF6-B15A-FCD8582D4FAE}" type="presOf" srcId="{38E7A57E-ECEF-44EC-A8F2-3B3B9A797B22}" destId="{DC007C56-A922-45C0-BFA9-BB3AC90EDF25}" srcOrd="1" destOrd="0" presId="urn:microsoft.com/office/officeart/2005/8/layout/list1"/>
    <dgm:cxn modelId="{59A6D57C-B410-4C76-96BC-115C453E881E}" srcId="{5F382500-95A8-463D-94DE-223A0A8BA9C2}" destId="{1A5E5D50-FECE-4644-B4AA-D2C41D95BB8A}" srcOrd="0" destOrd="0" parTransId="{EA6932EE-C1B9-470D-9BC2-56F851F86372}" sibTransId="{2FDE45E9-F7B2-4725-8586-0FE8B889E00A}"/>
    <dgm:cxn modelId="{08D2C685-EFD3-4448-B865-4C6DE51828FD}" type="presOf" srcId="{3ED463F8-CB0D-4607-AF5C-E4111938AED6}" destId="{D06140F4-F667-4C2F-B204-A21062C35103}" srcOrd="0" destOrd="0" presId="urn:microsoft.com/office/officeart/2005/8/layout/list1"/>
    <dgm:cxn modelId="{5C81408B-6D3A-46DC-8C22-4EC43587E338}" srcId="{5484BA58-0A1C-4F3E-9091-CFCF6A02D479}" destId="{5F382500-95A8-463D-94DE-223A0A8BA9C2}" srcOrd="2" destOrd="0" parTransId="{7CB858EC-F7C7-43AF-B2DA-B0034E9F3295}" sibTransId="{4BF2A3CC-B22F-46CE-9D9E-87D88089E1A6}"/>
    <dgm:cxn modelId="{CB9F5C97-231D-4B62-B5F5-A09EFF84C67C}" type="presOf" srcId="{5F382500-95A8-463D-94DE-223A0A8BA9C2}" destId="{FC2ABD8C-D999-408F-9A7B-E85268023A84}" srcOrd="1" destOrd="0" presId="urn:microsoft.com/office/officeart/2005/8/layout/list1"/>
    <dgm:cxn modelId="{1E2CC09E-53B5-4AB4-8C88-2837553A49BB}" type="presOf" srcId="{1A5E5D50-FECE-4644-B4AA-D2C41D95BB8A}" destId="{B903D984-C9D5-462F-A4F6-CCC79100DFA5}" srcOrd="0" destOrd="0" presId="urn:microsoft.com/office/officeart/2005/8/layout/list1"/>
    <dgm:cxn modelId="{B030C0A9-0E0A-42E1-8A9E-A7CB94AE8365}" type="presOf" srcId="{5F382500-95A8-463D-94DE-223A0A8BA9C2}" destId="{57EF0EB3-549A-4626-A025-55C19654AC99}" srcOrd="0" destOrd="0" presId="urn:microsoft.com/office/officeart/2005/8/layout/list1"/>
    <dgm:cxn modelId="{11A960C9-8D9B-452D-9168-789EB693C508}" type="presOf" srcId="{3ED463F8-CB0D-4607-AF5C-E4111938AED6}" destId="{337B5E8A-64C5-439C-8DA7-277E1A12B2AE}" srcOrd="1" destOrd="0" presId="urn:microsoft.com/office/officeart/2005/8/layout/list1"/>
    <dgm:cxn modelId="{40B9E3CD-7976-4FD1-BD42-1A8652D0EE48}" srcId="{5484BA58-0A1C-4F3E-9091-CFCF6A02D479}" destId="{38E7A57E-ECEF-44EC-A8F2-3B3B9A797B22}" srcOrd="1" destOrd="0" parTransId="{AB33364E-CA2B-40C2-8430-05A1D2BB8FB1}" sibTransId="{FFA84332-C947-43B2-B4D7-BF3CC3AD5B34}"/>
    <dgm:cxn modelId="{C14420DB-B99F-4FEF-8C31-021BF4C37D98}" srcId="{3ED463F8-CB0D-4607-AF5C-E4111938AED6}" destId="{9B24EE6C-15D9-4246-83B8-3E393D24571A}" srcOrd="0" destOrd="0" parTransId="{243E7CE2-4EA2-4A13-90AB-BCE85DB63C48}" sibTransId="{BD4DB25F-5B03-4505-910A-78879EB015B2}"/>
    <dgm:cxn modelId="{1A5F45E3-9FB1-411B-9A65-02F9F1831A2D}" type="presOf" srcId="{D46BBAF1-08F4-4764-9FF2-EA87C6B91F81}" destId="{B903D984-C9D5-462F-A4F6-CCC79100DFA5}" srcOrd="0" destOrd="1" presId="urn:microsoft.com/office/officeart/2005/8/layout/list1"/>
    <dgm:cxn modelId="{4C011AE8-A8F4-41A6-B949-DC1AFF9A8799}" srcId="{38E7A57E-ECEF-44EC-A8F2-3B3B9A797B22}" destId="{FC80F325-A236-4169-9011-CDEE0C78CEA8}" srcOrd="0" destOrd="0" parTransId="{8730A4EF-014E-4D0F-9539-60E86C557241}" sibTransId="{B8DDA4DA-40C4-460C-90D6-B82EE81A1A9F}"/>
    <dgm:cxn modelId="{7D2773EB-C690-4EAE-998A-70639111E06D}" type="presOf" srcId="{9B24EE6C-15D9-4246-83B8-3E393D24571A}" destId="{FD109AEE-2B93-454D-8098-04B25324363D}" srcOrd="0" destOrd="0" presId="urn:microsoft.com/office/officeart/2005/8/layout/list1"/>
    <dgm:cxn modelId="{428F4AEE-68CD-47A2-AAA1-4C05D7FC3E98}" srcId="{5484BA58-0A1C-4F3E-9091-CFCF6A02D479}" destId="{3ED463F8-CB0D-4607-AF5C-E4111938AED6}" srcOrd="0" destOrd="0" parTransId="{19ECF11B-D0C3-4E6E-BFA7-3BA69DC2DCE4}" sibTransId="{B1EF87B1-A984-4F9B-88B1-9C8FFA27204D}"/>
    <dgm:cxn modelId="{3808C3F6-4CA1-45F7-B98F-B85CC74EABE8}" srcId="{5F382500-95A8-463D-94DE-223A0A8BA9C2}" destId="{D46BBAF1-08F4-4764-9FF2-EA87C6B91F81}" srcOrd="1" destOrd="0" parTransId="{62629559-2D9F-4D0D-A664-5B1D0D7708CA}" sibTransId="{F0DC5FDA-6768-40C4-8D4E-DAAA38C080BC}"/>
    <dgm:cxn modelId="{15173ADC-9A31-4D78-ACAA-088D0B6C677C}" type="presParOf" srcId="{4C745EA5-08E0-4A60-9AB0-4F65EA589FF8}" destId="{6AB53E61-8361-4562-ABA5-D3D810FFC651}" srcOrd="0" destOrd="0" presId="urn:microsoft.com/office/officeart/2005/8/layout/list1"/>
    <dgm:cxn modelId="{3EC140C2-8264-4927-82EE-3EDC4C2D92E0}" type="presParOf" srcId="{6AB53E61-8361-4562-ABA5-D3D810FFC651}" destId="{D06140F4-F667-4C2F-B204-A21062C35103}" srcOrd="0" destOrd="0" presId="urn:microsoft.com/office/officeart/2005/8/layout/list1"/>
    <dgm:cxn modelId="{13CDCDD2-707E-4996-8743-60A6950497DE}" type="presParOf" srcId="{6AB53E61-8361-4562-ABA5-D3D810FFC651}" destId="{337B5E8A-64C5-439C-8DA7-277E1A12B2AE}" srcOrd="1" destOrd="0" presId="urn:microsoft.com/office/officeart/2005/8/layout/list1"/>
    <dgm:cxn modelId="{487C6632-AB1B-4F6B-A53C-ECCF3B7059E1}" type="presParOf" srcId="{4C745EA5-08E0-4A60-9AB0-4F65EA589FF8}" destId="{B1A58829-8B5F-4DF1-B81E-8D8F623523EE}" srcOrd="1" destOrd="0" presId="urn:microsoft.com/office/officeart/2005/8/layout/list1"/>
    <dgm:cxn modelId="{FE0D9C63-D998-47E9-989B-3025C4060360}" type="presParOf" srcId="{4C745EA5-08E0-4A60-9AB0-4F65EA589FF8}" destId="{FD109AEE-2B93-454D-8098-04B25324363D}" srcOrd="2" destOrd="0" presId="urn:microsoft.com/office/officeart/2005/8/layout/list1"/>
    <dgm:cxn modelId="{0115D42F-CE95-4537-BC11-B336613B64F6}" type="presParOf" srcId="{4C745EA5-08E0-4A60-9AB0-4F65EA589FF8}" destId="{F84B0768-46ED-43A3-91C7-21E107B7EACA}" srcOrd="3" destOrd="0" presId="urn:microsoft.com/office/officeart/2005/8/layout/list1"/>
    <dgm:cxn modelId="{5B218494-E789-41F9-8B42-58AE27A7EF7F}" type="presParOf" srcId="{4C745EA5-08E0-4A60-9AB0-4F65EA589FF8}" destId="{208B4BB0-BAE8-4E20-A70A-E1E867B78DB0}" srcOrd="4" destOrd="0" presId="urn:microsoft.com/office/officeart/2005/8/layout/list1"/>
    <dgm:cxn modelId="{18C7B1B2-04D3-41DD-94AA-47432B97C455}" type="presParOf" srcId="{208B4BB0-BAE8-4E20-A70A-E1E867B78DB0}" destId="{E7B3C26F-1724-41E1-B086-424FC51E38BA}" srcOrd="0" destOrd="0" presId="urn:microsoft.com/office/officeart/2005/8/layout/list1"/>
    <dgm:cxn modelId="{0E466762-C726-47D8-9C97-33AC5C9B645E}" type="presParOf" srcId="{208B4BB0-BAE8-4E20-A70A-E1E867B78DB0}" destId="{DC007C56-A922-45C0-BFA9-BB3AC90EDF25}" srcOrd="1" destOrd="0" presId="urn:microsoft.com/office/officeart/2005/8/layout/list1"/>
    <dgm:cxn modelId="{ED650087-C331-4544-BF5E-556E0643F515}" type="presParOf" srcId="{4C745EA5-08E0-4A60-9AB0-4F65EA589FF8}" destId="{D85A85AE-5EDF-47CB-948E-82E6F580EE74}" srcOrd="5" destOrd="0" presId="urn:microsoft.com/office/officeart/2005/8/layout/list1"/>
    <dgm:cxn modelId="{97E31779-732E-48B4-950F-15C6428302F3}" type="presParOf" srcId="{4C745EA5-08E0-4A60-9AB0-4F65EA589FF8}" destId="{83FEC2F5-3979-4733-B82A-18531193C079}" srcOrd="6" destOrd="0" presId="urn:microsoft.com/office/officeart/2005/8/layout/list1"/>
    <dgm:cxn modelId="{7AF4B12F-0344-41B2-9FF4-5CB47F5B3D35}" type="presParOf" srcId="{4C745EA5-08E0-4A60-9AB0-4F65EA589FF8}" destId="{4122EBD7-07BE-45E4-B99F-052C820C2176}" srcOrd="7" destOrd="0" presId="urn:microsoft.com/office/officeart/2005/8/layout/list1"/>
    <dgm:cxn modelId="{6F4C613F-1EC3-4009-9D07-D8A249D7BDC8}" type="presParOf" srcId="{4C745EA5-08E0-4A60-9AB0-4F65EA589FF8}" destId="{D4B623BD-B8B3-456A-BF9B-72DE19DE2125}" srcOrd="8" destOrd="0" presId="urn:microsoft.com/office/officeart/2005/8/layout/list1"/>
    <dgm:cxn modelId="{83C58AF3-8E48-43DF-910D-FA5418C2F801}" type="presParOf" srcId="{D4B623BD-B8B3-456A-BF9B-72DE19DE2125}" destId="{57EF0EB3-549A-4626-A025-55C19654AC99}" srcOrd="0" destOrd="0" presId="urn:microsoft.com/office/officeart/2005/8/layout/list1"/>
    <dgm:cxn modelId="{C8CF97A8-248E-4DE1-A44D-3671330B9DE1}" type="presParOf" srcId="{D4B623BD-B8B3-456A-BF9B-72DE19DE2125}" destId="{FC2ABD8C-D999-408F-9A7B-E85268023A84}" srcOrd="1" destOrd="0" presId="urn:microsoft.com/office/officeart/2005/8/layout/list1"/>
    <dgm:cxn modelId="{9C00541E-9678-4D95-83E7-12E8FE03EDE1}" type="presParOf" srcId="{4C745EA5-08E0-4A60-9AB0-4F65EA589FF8}" destId="{0A2A7BF6-E81E-43FF-9E39-AD4F1EB0C8CC}" srcOrd="9" destOrd="0" presId="urn:microsoft.com/office/officeart/2005/8/layout/list1"/>
    <dgm:cxn modelId="{7532466A-D8D6-4EF4-8F88-08A15EE5F749}" type="presParOf" srcId="{4C745EA5-08E0-4A60-9AB0-4F65EA589FF8}" destId="{B903D984-C9D5-462F-A4F6-CCC79100DFA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5BEC72B-C14E-7B48-B6AF-21D1ED030B3A}" type="doc">
      <dgm:prSet loTypeId="urn:microsoft.com/office/officeart/2008/layout/CircularPictureCallou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E4B72FA-ABAF-814B-89CA-450B28987D95}">
      <dgm:prSet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Perlu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menelusuri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kredit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sejak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awal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EA1F96-3FAA-3949-8332-8598102D516B}" type="parTrans" cxnId="{60EB04EB-1B1E-2449-839A-F3645A757EB5}">
      <dgm:prSet/>
      <dgm:spPr/>
      <dgm:t>
        <a:bodyPr/>
        <a:lstStyle/>
        <a:p>
          <a:endParaRPr lang="en-US"/>
        </a:p>
      </dgm:t>
    </dgm:pt>
    <dgm:pt modelId="{A02874F3-1883-9C4C-AE7B-18C4B9F89A2A}" type="sibTrans" cxnId="{60EB04EB-1B1E-2449-839A-F3645A757EB5}">
      <dgm:prSet/>
      <dgm:spPr/>
      <dgm:t>
        <a:bodyPr/>
        <a:lstStyle/>
        <a:p>
          <a:endParaRPr lang="en-US"/>
        </a:p>
      </dgm:t>
    </dgm:pt>
    <dgm:pt modelId="{03A38A4F-3E09-894D-9166-3315228DEA76}">
      <dgm:prSet custT="1"/>
      <dgm:spPr/>
      <dgm:t>
        <a:bodyPr/>
        <a:lstStyle/>
        <a:p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Membutuhkan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sistem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kredit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canggih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F932047-8F13-7C46-A004-3F958FDE1F66}" type="parTrans" cxnId="{6ACF6546-5D1F-D840-8C66-2E50B32F1E47}">
      <dgm:prSet/>
      <dgm:spPr/>
      <dgm:t>
        <a:bodyPr/>
        <a:lstStyle/>
        <a:p>
          <a:endParaRPr lang="en-US"/>
        </a:p>
      </dgm:t>
    </dgm:pt>
    <dgm:pt modelId="{C585D4D6-DFE2-F04F-B873-D9105C9855C6}" type="sibTrans" cxnId="{6ACF6546-5D1F-D840-8C66-2E50B32F1E47}">
      <dgm:prSet/>
      <dgm:spPr/>
      <dgm:t>
        <a:bodyPr/>
        <a:lstStyle/>
        <a:p>
          <a:endParaRPr lang="en-US"/>
        </a:p>
      </dgm:t>
    </dgm:pt>
    <dgm:pt modelId="{61D32050-AE2D-F047-99A3-C0CDC318957A}">
      <dgm:prSet custT="1"/>
      <dgm:spPr/>
      <dgm:t>
        <a:bodyPr/>
        <a:lstStyle/>
        <a:p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kerugian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kredit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ekspektasian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diperkiraan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rendah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ABDADFF-15C7-5345-86EF-2707CC666813}" type="parTrans" cxnId="{7FE60FEC-66C9-DC47-905F-B8B1A7685A01}">
      <dgm:prSet/>
      <dgm:spPr/>
      <dgm:t>
        <a:bodyPr/>
        <a:lstStyle/>
        <a:p>
          <a:endParaRPr lang="en-US"/>
        </a:p>
      </dgm:t>
    </dgm:pt>
    <dgm:pt modelId="{E6D70F2A-3E5D-A94A-AF7E-A2E0A4109FE8}" type="sibTrans" cxnId="{7FE60FEC-66C9-DC47-905F-B8B1A7685A01}">
      <dgm:prSet/>
      <dgm:spPr/>
      <dgm:t>
        <a:bodyPr/>
        <a:lstStyle/>
        <a:p>
          <a:endParaRPr lang="en-US"/>
        </a:p>
      </dgm:t>
    </dgm:pt>
    <dgm:pt modelId="{4E5DD1B9-23F8-2948-89C7-9D0494E139EF}">
      <dgm:prSet/>
      <dgm:spPr/>
      <dgm:t>
        <a:bodyPr/>
        <a:lstStyle/>
        <a:p>
          <a:endParaRPr lang="en-ID" dirty="0"/>
        </a:p>
      </dgm:t>
    </dgm:pt>
    <dgm:pt modelId="{41EB872F-8CE9-B846-A0D2-603485C1012B}" type="parTrans" cxnId="{BF4520E7-6F46-B341-AEB2-695A2D9FF198}">
      <dgm:prSet/>
      <dgm:spPr/>
      <dgm:t>
        <a:bodyPr/>
        <a:lstStyle/>
        <a:p>
          <a:endParaRPr lang="en-US"/>
        </a:p>
      </dgm:t>
    </dgm:pt>
    <dgm:pt modelId="{C3A809F8-4D11-1542-AAF0-654C39B8110D}" type="sibTrans" cxnId="{BF4520E7-6F46-B341-AEB2-695A2D9FF198}">
      <dgm:prSet/>
      <dgm:spPr/>
      <dgm:t>
        <a:bodyPr/>
        <a:lstStyle/>
        <a:p>
          <a:endParaRPr lang="en-US"/>
        </a:p>
      </dgm:t>
    </dgm:pt>
    <dgm:pt modelId="{62763847-2A8B-134A-805A-BF73A73CA961}" type="pres">
      <dgm:prSet presAssocID="{A5BEC72B-C14E-7B48-B6AF-21D1ED030B3A}" presName="Name0" presStyleCnt="0">
        <dgm:presLayoutVars>
          <dgm:chMax val="7"/>
          <dgm:chPref val="7"/>
          <dgm:dir/>
        </dgm:presLayoutVars>
      </dgm:prSet>
      <dgm:spPr/>
    </dgm:pt>
    <dgm:pt modelId="{76F50B40-EB3B-9E4E-A6E6-8B45723E61F8}" type="pres">
      <dgm:prSet presAssocID="{A5BEC72B-C14E-7B48-B6AF-21D1ED030B3A}" presName="Name1" presStyleCnt="0"/>
      <dgm:spPr/>
    </dgm:pt>
    <dgm:pt modelId="{F06A2207-654B-244F-9655-15A72B3CBC80}" type="pres">
      <dgm:prSet presAssocID="{C3A809F8-4D11-1542-AAF0-654C39B8110D}" presName="picture_1" presStyleCnt="0"/>
      <dgm:spPr/>
    </dgm:pt>
    <dgm:pt modelId="{0C2A610F-AB22-D246-8A68-4BDBE389ABC0}" type="pres">
      <dgm:prSet presAssocID="{C3A809F8-4D11-1542-AAF0-654C39B8110D}" presName="pictureRepeatNode" presStyleLbl="alignImgPlace1" presStyleIdx="0" presStyleCnt="4" custScaleX="82200" custScaleY="82200"/>
      <dgm:spPr/>
    </dgm:pt>
    <dgm:pt modelId="{77A33EEB-5046-2149-93EA-4D2F1AA9B97D}" type="pres">
      <dgm:prSet presAssocID="{4E5DD1B9-23F8-2948-89C7-9D0494E139EF}" presName="text_1" presStyleLbl="node1" presStyleIdx="0" presStyleCnt="0">
        <dgm:presLayoutVars>
          <dgm:bulletEnabled val="1"/>
        </dgm:presLayoutVars>
      </dgm:prSet>
      <dgm:spPr/>
    </dgm:pt>
    <dgm:pt modelId="{4A3B9E34-D332-9743-AD7E-5F725D768502}" type="pres">
      <dgm:prSet presAssocID="{A02874F3-1883-9C4C-AE7B-18C4B9F89A2A}" presName="picture_2" presStyleCnt="0"/>
      <dgm:spPr/>
    </dgm:pt>
    <dgm:pt modelId="{DA58CFF1-533F-EF4C-9F1A-288B223ACE29}" type="pres">
      <dgm:prSet presAssocID="{A02874F3-1883-9C4C-AE7B-18C4B9F89A2A}" presName="pictureRepeatNode" presStyleLbl="alignImgPlace1" presStyleIdx="1" presStyleCnt="4" custScaleX="57174" custScaleY="57174" custLinFactNeighborX="-53107"/>
      <dgm:spPr/>
    </dgm:pt>
    <dgm:pt modelId="{EE60F08A-F130-964B-921F-0B198EC5579F}" type="pres">
      <dgm:prSet presAssocID="{1E4B72FA-ABAF-814B-89CA-450B28987D95}" presName="line_2" presStyleLbl="parChTrans1D1" presStyleIdx="0" presStyleCnt="3" custLinFactNeighborX="-18795"/>
      <dgm:spPr/>
    </dgm:pt>
    <dgm:pt modelId="{B6F40E97-966E-C64E-B47B-CB39F1ED592C}" type="pres">
      <dgm:prSet presAssocID="{1E4B72FA-ABAF-814B-89CA-450B28987D95}" presName="textparent_2" presStyleLbl="node1" presStyleIdx="0" presStyleCnt="0"/>
      <dgm:spPr/>
    </dgm:pt>
    <dgm:pt modelId="{9480906F-EA26-1E43-8124-9CE3B8BCB930}" type="pres">
      <dgm:prSet presAssocID="{1E4B72FA-ABAF-814B-89CA-450B28987D95}" presName="text_2" presStyleLbl="revTx" presStyleIdx="0" presStyleCnt="3" custScaleX="527567" custLinFactX="-22202" custLinFactNeighborX="-100000" custLinFactNeighborY="6245">
        <dgm:presLayoutVars>
          <dgm:bulletEnabled val="1"/>
        </dgm:presLayoutVars>
      </dgm:prSet>
      <dgm:spPr/>
    </dgm:pt>
    <dgm:pt modelId="{BB26AE66-F531-E64F-900F-4D5FD0407F82}" type="pres">
      <dgm:prSet presAssocID="{C585D4D6-DFE2-F04F-B873-D9105C9855C6}" presName="picture_3" presStyleCnt="0"/>
      <dgm:spPr/>
    </dgm:pt>
    <dgm:pt modelId="{1F4BCE63-A648-EB48-9749-9D1DB9661994}" type="pres">
      <dgm:prSet presAssocID="{C585D4D6-DFE2-F04F-B873-D9105C9855C6}" presName="pictureRepeatNode" presStyleLbl="alignImgPlace1" presStyleIdx="2" presStyleCnt="4" custScaleX="57174" custScaleY="57174" custLinFactNeighborX="-53107"/>
      <dgm:spPr/>
    </dgm:pt>
    <dgm:pt modelId="{DDF3D917-624B-1D40-84BB-75E46D5B98B6}" type="pres">
      <dgm:prSet presAssocID="{03A38A4F-3E09-894D-9166-3315228DEA76}" presName="line_3" presStyleLbl="parChTrans1D1" presStyleIdx="1" presStyleCnt="3" custLinFactNeighborX="-21943"/>
      <dgm:spPr/>
    </dgm:pt>
    <dgm:pt modelId="{1AC6EE6D-5F25-D24F-A4F1-8C54C49DDD93}" type="pres">
      <dgm:prSet presAssocID="{03A38A4F-3E09-894D-9166-3315228DEA76}" presName="textparent_3" presStyleLbl="node1" presStyleIdx="0" presStyleCnt="0"/>
      <dgm:spPr/>
    </dgm:pt>
    <dgm:pt modelId="{B5330493-CF5B-6947-81D0-3BD718724F63}" type="pres">
      <dgm:prSet presAssocID="{03A38A4F-3E09-894D-9166-3315228DEA76}" presName="text_3" presStyleLbl="revTx" presStyleIdx="1" presStyleCnt="3" custScaleX="162897" custLinFactNeighborX="-32306">
        <dgm:presLayoutVars>
          <dgm:bulletEnabled val="1"/>
        </dgm:presLayoutVars>
      </dgm:prSet>
      <dgm:spPr/>
    </dgm:pt>
    <dgm:pt modelId="{104A161D-990F-B44F-962C-756E8E80C85E}" type="pres">
      <dgm:prSet presAssocID="{E6D70F2A-3E5D-A94A-AF7E-A2E0A4109FE8}" presName="picture_4" presStyleCnt="0"/>
      <dgm:spPr/>
    </dgm:pt>
    <dgm:pt modelId="{FF42161C-5011-6947-BE28-1EB8C0DD3845}" type="pres">
      <dgm:prSet presAssocID="{E6D70F2A-3E5D-A94A-AF7E-A2E0A4109FE8}" presName="pictureRepeatNode" presStyleLbl="alignImgPlace1" presStyleIdx="3" presStyleCnt="4" custScaleX="57174" custScaleY="57174" custLinFactNeighborX="-53107"/>
      <dgm:spPr/>
    </dgm:pt>
    <dgm:pt modelId="{90A76ED9-24B5-7B42-99BB-A43275D1B007}" type="pres">
      <dgm:prSet presAssocID="{61D32050-AE2D-F047-99A3-C0CDC318957A}" presName="line_4" presStyleLbl="parChTrans1D1" presStyleIdx="2" presStyleCnt="3" custLinFactNeighborX="-18795"/>
      <dgm:spPr/>
    </dgm:pt>
    <dgm:pt modelId="{AB611A2F-2ABF-A245-9ACC-2917C37D1EF2}" type="pres">
      <dgm:prSet presAssocID="{61D32050-AE2D-F047-99A3-C0CDC318957A}" presName="textparent_4" presStyleLbl="node1" presStyleIdx="0" presStyleCnt="0"/>
      <dgm:spPr/>
    </dgm:pt>
    <dgm:pt modelId="{563DEB7F-002A-2849-AD6E-D256D6556529}" type="pres">
      <dgm:prSet presAssocID="{61D32050-AE2D-F047-99A3-C0CDC318957A}" presName="text_4" presStyleLbl="revTx" presStyleIdx="2" presStyleCnt="3" custScaleX="662501" custLinFactX="-73352" custLinFactNeighborX="-100000">
        <dgm:presLayoutVars>
          <dgm:bulletEnabled val="1"/>
        </dgm:presLayoutVars>
      </dgm:prSet>
      <dgm:spPr/>
    </dgm:pt>
  </dgm:ptLst>
  <dgm:cxnLst>
    <dgm:cxn modelId="{A99B6434-656C-1D42-A339-1F9CAAA9C4B5}" type="presOf" srcId="{A5BEC72B-C14E-7B48-B6AF-21D1ED030B3A}" destId="{62763847-2A8B-134A-805A-BF73A73CA961}" srcOrd="0" destOrd="0" presId="urn:microsoft.com/office/officeart/2008/layout/CircularPictureCallout"/>
    <dgm:cxn modelId="{4578BE5C-8D71-2C4F-9F58-6CE0205F55C1}" type="presOf" srcId="{1E4B72FA-ABAF-814B-89CA-450B28987D95}" destId="{9480906F-EA26-1E43-8124-9CE3B8BCB930}" srcOrd="0" destOrd="0" presId="urn:microsoft.com/office/officeart/2008/layout/CircularPictureCallout"/>
    <dgm:cxn modelId="{6ACF6546-5D1F-D840-8C66-2E50B32F1E47}" srcId="{A5BEC72B-C14E-7B48-B6AF-21D1ED030B3A}" destId="{03A38A4F-3E09-894D-9166-3315228DEA76}" srcOrd="2" destOrd="0" parTransId="{CF932047-8F13-7C46-A004-3F958FDE1F66}" sibTransId="{C585D4D6-DFE2-F04F-B873-D9105C9855C6}"/>
    <dgm:cxn modelId="{BC1E2D67-B309-5C4F-8CC0-A81A9A9096A6}" type="presOf" srcId="{C585D4D6-DFE2-F04F-B873-D9105C9855C6}" destId="{1F4BCE63-A648-EB48-9749-9D1DB9661994}" srcOrd="0" destOrd="0" presId="urn:microsoft.com/office/officeart/2008/layout/CircularPictureCallout"/>
    <dgm:cxn modelId="{FE8C7E49-5CE3-A147-8722-F7954604BF60}" type="presOf" srcId="{4E5DD1B9-23F8-2948-89C7-9D0494E139EF}" destId="{77A33EEB-5046-2149-93EA-4D2F1AA9B97D}" srcOrd="0" destOrd="0" presId="urn:microsoft.com/office/officeart/2008/layout/CircularPictureCallout"/>
    <dgm:cxn modelId="{BB4CC46F-BFF8-EF40-9E6B-F8E1A51D7BCE}" type="presOf" srcId="{E6D70F2A-3E5D-A94A-AF7E-A2E0A4109FE8}" destId="{FF42161C-5011-6947-BE28-1EB8C0DD3845}" srcOrd="0" destOrd="0" presId="urn:microsoft.com/office/officeart/2008/layout/CircularPictureCallout"/>
    <dgm:cxn modelId="{92139652-A560-3A4B-86D1-B7184502A1E7}" type="presOf" srcId="{C3A809F8-4D11-1542-AAF0-654C39B8110D}" destId="{0C2A610F-AB22-D246-8A68-4BDBE389ABC0}" srcOrd="0" destOrd="0" presId="urn:microsoft.com/office/officeart/2008/layout/CircularPictureCallout"/>
    <dgm:cxn modelId="{2EBA20B9-C963-3B4C-A9CF-86EE2A6D5194}" type="presOf" srcId="{A02874F3-1883-9C4C-AE7B-18C4B9F89A2A}" destId="{DA58CFF1-533F-EF4C-9F1A-288B223ACE29}" srcOrd="0" destOrd="0" presId="urn:microsoft.com/office/officeart/2008/layout/CircularPictureCallout"/>
    <dgm:cxn modelId="{7E440CCC-55FF-9142-9822-8FF3B78B5A62}" type="presOf" srcId="{61D32050-AE2D-F047-99A3-C0CDC318957A}" destId="{563DEB7F-002A-2849-AD6E-D256D6556529}" srcOrd="0" destOrd="0" presId="urn:microsoft.com/office/officeart/2008/layout/CircularPictureCallout"/>
    <dgm:cxn modelId="{EDFB45DC-3C87-924D-9933-71B4A27763C5}" type="presOf" srcId="{03A38A4F-3E09-894D-9166-3315228DEA76}" destId="{B5330493-CF5B-6947-81D0-3BD718724F63}" srcOrd="0" destOrd="0" presId="urn:microsoft.com/office/officeart/2008/layout/CircularPictureCallout"/>
    <dgm:cxn modelId="{BF4520E7-6F46-B341-AEB2-695A2D9FF198}" srcId="{A5BEC72B-C14E-7B48-B6AF-21D1ED030B3A}" destId="{4E5DD1B9-23F8-2948-89C7-9D0494E139EF}" srcOrd="0" destOrd="0" parTransId="{41EB872F-8CE9-B846-A0D2-603485C1012B}" sibTransId="{C3A809F8-4D11-1542-AAF0-654C39B8110D}"/>
    <dgm:cxn modelId="{60EB04EB-1B1E-2449-839A-F3645A757EB5}" srcId="{A5BEC72B-C14E-7B48-B6AF-21D1ED030B3A}" destId="{1E4B72FA-ABAF-814B-89CA-450B28987D95}" srcOrd="1" destOrd="0" parTransId="{56EA1F96-3FAA-3949-8332-8598102D516B}" sibTransId="{A02874F3-1883-9C4C-AE7B-18C4B9F89A2A}"/>
    <dgm:cxn modelId="{7FE60FEC-66C9-DC47-905F-B8B1A7685A01}" srcId="{A5BEC72B-C14E-7B48-B6AF-21D1ED030B3A}" destId="{61D32050-AE2D-F047-99A3-C0CDC318957A}" srcOrd="3" destOrd="0" parTransId="{8ABDADFF-15C7-5345-86EF-2707CC666813}" sibTransId="{E6D70F2A-3E5D-A94A-AF7E-A2E0A4109FE8}"/>
    <dgm:cxn modelId="{54DC871E-FFCC-5E43-B11F-FEC264A1F9CB}" type="presParOf" srcId="{62763847-2A8B-134A-805A-BF73A73CA961}" destId="{76F50B40-EB3B-9E4E-A6E6-8B45723E61F8}" srcOrd="0" destOrd="0" presId="urn:microsoft.com/office/officeart/2008/layout/CircularPictureCallout"/>
    <dgm:cxn modelId="{5BDC8E8F-D023-104E-A05C-F6B43AC08DC2}" type="presParOf" srcId="{76F50B40-EB3B-9E4E-A6E6-8B45723E61F8}" destId="{F06A2207-654B-244F-9655-15A72B3CBC80}" srcOrd="0" destOrd="0" presId="urn:microsoft.com/office/officeart/2008/layout/CircularPictureCallout"/>
    <dgm:cxn modelId="{FF1E72AE-324E-C644-A1C4-6F84101322E6}" type="presParOf" srcId="{F06A2207-654B-244F-9655-15A72B3CBC80}" destId="{0C2A610F-AB22-D246-8A68-4BDBE389ABC0}" srcOrd="0" destOrd="0" presId="urn:microsoft.com/office/officeart/2008/layout/CircularPictureCallout"/>
    <dgm:cxn modelId="{376FD6C9-C279-BB46-AB20-06EBF82C31A9}" type="presParOf" srcId="{76F50B40-EB3B-9E4E-A6E6-8B45723E61F8}" destId="{77A33EEB-5046-2149-93EA-4D2F1AA9B97D}" srcOrd="1" destOrd="0" presId="urn:microsoft.com/office/officeart/2008/layout/CircularPictureCallout"/>
    <dgm:cxn modelId="{E7BD0582-C2E1-5D4D-B8B8-5EEBA5A54F48}" type="presParOf" srcId="{76F50B40-EB3B-9E4E-A6E6-8B45723E61F8}" destId="{4A3B9E34-D332-9743-AD7E-5F725D768502}" srcOrd="2" destOrd="0" presId="urn:microsoft.com/office/officeart/2008/layout/CircularPictureCallout"/>
    <dgm:cxn modelId="{2430894C-A84B-5E43-A6DA-B9B9D9A2BDA0}" type="presParOf" srcId="{4A3B9E34-D332-9743-AD7E-5F725D768502}" destId="{DA58CFF1-533F-EF4C-9F1A-288B223ACE29}" srcOrd="0" destOrd="0" presId="urn:microsoft.com/office/officeart/2008/layout/CircularPictureCallout"/>
    <dgm:cxn modelId="{AA7E3525-8F96-FA45-AC30-FF18952D22F3}" type="presParOf" srcId="{76F50B40-EB3B-9E4E-A6E6-8B45723E61F8}" destId="{EE60F08A-F130-964B-921F-0B198EC5579F}" srcOrd="3" destOrd="0" presId="urn:microsoft.com/office/officeart/2008/layout/CircularPictureCallout"/>
    <dgm:cxn modelId="{08D1CA30-941A-B241-A44B-E9DB60FC70B6}" type="presParOf" srcId="{76F50B40-EB3B-9E4E-A6E6-8B45723E61F8}" destId="{B6F40E97-966E-C64E-B47B-CB39F1ED592C}" srcOrd="4" destOrd="0" presId="urn:microsoft.com/office/officeart/2008/layout/CircularPictureCallout"/>
    <dgm:cxn modelId="{6C96AA2C-F78F-0F4C-929D-CA6D179BD174}" type="presParOf" srcId="{B6F40E97-966E-C64E-B47B-CB39F1ED592C}" destId="{9480906F-EA26-1E43-8124-9CE3B8BCB930}" srcOrd="0" destOrd="0" presId="urn:microsoft.com/office/officeart/2008/layout/CircularPictureCallout"/>
    <dgm:cxn modelId="{59A8B73B-3C59-D749-B904-5738159F3648}" type="presParOf" srcId="{76F50B40-EB3B-9E4E-A6E6-8B45723E61F8}" destId="{BB26AE66-F531-E64F-900F-4D5FD0407F82}" srcOrd="5" destOrd="0" presId="urn:microsoft.com/office/officeart/2008/layout/CircularPictureCallout"/>
    <dgm:cxn modelId="{96CEACAB-D9E0-B14F-B5F3-4E87EE1E8BAA}" type="presParOf" srcId="{BB26AE66-F531-E64F-900F-4D5FD0407F82}" destId="{1F4BCE63-A648-EB48-9749-9D1DB9661994}" srcOrd="0" destOrd="0" presId="urn:microsoft.com/office/officeart/2008/layout/CircularPictureCallout"/>
    <dgm:cxn modelId="{3B30C8F7-DF46-FB4C-A4B3-BB61805AB28A}" type="presParOf" srcId="{76F50B40-EB3B-9E4E-A6E6-8B45723E61F8}" destId="{DDF3D917-624B-1D40-84BB-75E46D5B98B6}" srcOrd="6" destOrd="0" presId="urn:microsoft.com/office/officeart/2008/layout/CircularPictureCallout"/>
    <dgm:cxn modelId="{90D18BF3-0EA3-F947-8ED4-7B7FCD776B7B}" type="presParOf" srcId="{76F50B40-EB3B-9E4E-A6E6-8B45723E61F8}" destId="{1AC6EE6D-5F25-D24F-A4F1-8C54C49DDD93}" srcOrd="7" destOrd="0" presId="urn:microsoft.com/office/officeart/2008/layout/CircularPictureCallout"/>
    <dgm:cxn modelId="{D4E3506F-9D5D-7848-A3C7-2CF5A02539F9}" type="presParOf" srcId="{1AC6EE6D-5F25-D24F-A4F1-8C54C49DDD93}" destId="{B5330493-CF5B-6947-81D0-3BD718724F63}" srcOrd="0" destOrd="0" presId="urn:microsoft.com/office/officeart/2008/layout/CircularPictureCallout"/>
    <dgm:cxn modelId="{5C9407FE-F59F-DD48-BB65-9C25CC0781A7}" type="presParOf" srcId="{76F50B40-EB3B-9E4E-A6E6-8B45723E61F8}" destId="{104A161D-990F-B44F-962C-756E8E80C85E}" srcOrd="8" destOrd="0" presId="urn:microsoft.com/office/officeart/2008/layout/CircularPictureCallout"/>
    <dgm:cxn modelId="{49047BC4-2B58-824A-A68C-759159FF9DB7}" type="presParOf" srcId="{104A161D-990F-B44F-962C-756E8E80C85E}" destId="{FF42161C-5011-6947-BE28-1EB8C0DD3845}" srcOrd="0" destOrd="0" presId="urn:microsoft.com/office/officeart/2008/layout/CircularPictureCallout"/>
    <dgm:cxn modelId="{7D63648D-9182-0C44-BF93-C83BE969CA31}" type="presParOf" srcId="{76F50B40-EB3B-9E4E-A6E6-8B45723E61F8}" destId="{90A76ED9-24B5-7B42-99BB-A43275D1B007}" srcOrd="9" destOrd="0" presId="urn:microsoft.com/office/officeart/2008/layout/CircularPictureCallout"/>
    <dgm:cxn modelId="{B106364D-45BA-4144-8714-06820429BBC6}" type="presParOf" srcId="{76F50B40-EB3B-9E4E-A6E6-8B45723E61F8}" destId="{AB611A2F-2ABF-A245-9ACC-2917C37D1EF2}" srcOrd="10" destOrd="0" presId="urn:microsoft.com/office/officeart/2008/layout/CircularPictureCallout"/>
    <dgm:cxn modelId="{BA4FE7B5-69BE-8C4B-906E-AB5B3896ED18}" type="presParOf" srcId="{AB611A2F-2ABF-A245-9ACC-2917C37D1EF2}" destId="{563DEB7F-002A-2849-AD6E-D256D6556529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42D5DEF-01B0-5047-A4AA-DC65AA0E1611}" type="doc">
      <dgm:prSet loTypeId="urn:microsoft.com/office/officeart/2009/3/layout/SubStepProcess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D793D49-A489-8146-9121-72DA6C185FA6}">
      <dgm:prSet custT="1"/>
      <dgm:spPr/>
      <dgm:t>
        <a:bodyPr/>
        <a:lstStyle/>
        <a:p>
          <a:pPr algn="l"/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Terdiri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i="1" dirty="0">
              <a:latin typeface="Calibri" panose="020F0502020204030204" pitchFamily="34" charset="0"/>
              <a:cs typeface="Calibri" panose="020F0502020204030204" pitchFamily="34" charset="0"/>
            </a:rPr>
            <a:t>item 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yang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layak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menjadi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i="1" dirty="0">
              <a:latin typeface="Calibri" panose="020F0502020204030204" pitchFamily="34" charset="0"/>
              <a:cs typeface="Calibri" panose="020F0502020204030204" pitchFamily="34" charset="0"/>
            </a:rPr>
            <a:t>item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lindung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2CE8583D-2892-5B47-8635-C7D0E2CD706D}" type="parTrans" cxnId="{28E09C0E-38F6-4742-9B46-6986503A3B4D}">
      <dgm:prSet/>
      <dgm:spPr/>
      <dgm:t>
        <a:bodyPr/>
        <a:lstStyle/>
        <a:p>
          <a:pPr algn="l"/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3D4470-4673-3C47-BA76-9037E98856B9}" type="sibTrans" cxnId="{28E09C0E-38F6-4742-9B46-6986503A3B4D}">
      <dgm:prSet/>
      <dgm:spPr/>
      <dgm:t>
        <a:bodyPr/>
        <a:lstStyle/>
        <a:p>
          <a:pPr algn="l"/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594091-B80D-014D-9E50-BF92AC008DF1}">
      <dgm:prSet custT="1"/>
      <dgm:spPr/>
      <dgm:t>
        <a:bodyPr/>
        <a:lstStyle/>
        <a:p>
          <a:pPr algn="l"/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Dikelola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basis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kelompok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46A60057-2B94-CC48-B96B-AFC3DE244F30}" type="parTrans" cxnId="{E2777A6E-5D73-6B40-92D4-335890CCC8E2}">
      <dgm:prSet/>
      <dgm:spPr/>
      <dgm:t>
        <a:bodyPr/>
        <a:lstStyle/>
        <a:p>
          <a:pPr algn="l"/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ACC0312-252E-E949-B3FD-6B7DFF5D3E6D}" type="sibTrans" cxnId="{E2777A6E-5D73-6B40-92D4-335890CCC8E2}">
      <dgm:prSet/>
      <dgm:spPr/>
      <dgm:t>
        <a:bodyPr/>
        <a:lstStyle/>
        <a:p>
          <a:pPr algn="l"/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C742DD-A6BB-CF48-96EE-3F92171E77EA}">
      <dgm:prSet custT="1"/>
      <dgm:spPr/>
      <dgm:t>
        <a:bodyPr/>
        <a:lstStyle/>
        <a:p>
          <a:pPr algn="l"/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hal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lindung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i="1" dirty="0">
              <a:latin typeface="Calibri" panose="020F0502020204030204" pitchFamily="34" charset="0"/>
              <a:cs typeface="Calibri" panose="020F0502020204030204" pitchFamily="34" charset="0"/>
            </a:rPr>
            <a:t>item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posisi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saling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hapus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lindung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valuta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asing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penetapannya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menentukan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rincian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tertentu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mengenai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ID" sz="2000" dirty="0" err="1">
              <a:latin typeface="Calibri" panose="020F0502020204030204" pitchFamily="34" charset="0"/>
              <a:cs typeface="Calibri" panose="020F0502020204030204" pitchFamily="34" charset="0"/>
            </a:rPr>
            <a:t>prakiraan</a:t>
          </a:r>
          <a:r>
            <a:rPr lang="en-ID" sz="20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A5C6CB01-B509-404B-A8BC-FBB01E973F84}" type="parTrans" cxnId="{61DAD83A-F937-814C-B5B7-DBA8061486F0}">
      <dgm:prSet/>
      <dgm:spPr/>
      <dgm:t>
        <a:bodyPr/>
        <a:lstStyle/>
        <a:p>
          <a:pPr algn="l"/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78F0CE-E58E-BD45-A406-96800299083A}" type="sibTrans" cxnId="{61DAD83A-F937-814C-B5B7-DBA8061486F0}">
      <dgm:prSet/>
      <dgm:spPr/>
      <dgm:t>
        <a:bodyPr/>
        <a:lstStyle/>
        <a:p>
          <a:pPr algn="l"/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52D158-B255-334F-BE4B-34C7F569BDB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ID" sz="4000" b="1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Kriteria</a:t>
          </a:r>
          <a:endParaRPr lang="en-ID" sz="4000" b="1" dirty="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43FDF5D-0397-464A-BD43-47992E0E4E7E}" type="parTrans" cxnId="{E1230B36-7323-AB42-8B48-18CA29646D5E}">
      <dgm:prSet/>
      <dgm:spPr/>
      <dgm:t>
        <a:bodyPr/>
        <a:lstStyle/>
        <a:p>
          <a:pPr algn="l"/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0BF34B-E17E-774C-B26A-DAF9A357A84B}" type="sibTrans" cxnId="{E1230B36-7323-AB42-8B48-18CA29646D5E}">
      <dgm:prSet/>
      <dgm:spPr/>
      <dgm:t>
        <a:bodyPr/>
        <a:lstStyle/>
        <a:p>
          <a:pPr algn="l"/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E451206-4F1E-2F47-8261-D28DB5E3C921}" type="pres">
      <dgm:prSet presAssocID="{442D5DEF-01B0-5047-A4AA-DC65AA0E1611}" presName="Name0" presStyleCnt="0">
        <dgm:presLayoutVars>
          <dgm:chMax val="7"/>
          <dgm:dir/>
          <dgm:animOne val="branch"/>
        </dgm:presLayoutVars>
      </dgm:prSet>
      <dgm:spPr/>
    </dgm:pt>
    <dgm:pt modelId="{6F1B27D9-12FF-B74D-AD2E-84334F82DA70}" type="pres">
      <dgm:prSet presAssocID="{EC52D158-B255-334F-BE4B-34C7F569BDBF}" presName="parTx1" presStyleLbl="node1" presStyleIdx="0" presStyleCnt="1" custScaleX="53980" custScaleY="53980"/>
      <dgm:spPr/>
    </dgm:pt>
    <dgm:pt modelId="{02EA3AC2-8B73-0547-8F49-8399BAAA2D63}" type="pres">
      <dgm:prSet presAssocID="{EC52D158-B255-334F-BE4B-34C7F569BDBF}" presName="spPre1" presStyleCnt="0"/>
      <dgm:spPr/>
    </dgm:pt>
    <dgm:pt modelId="{D7E6BBB0-D7EA-8E48-8E44-A5D8AA341FE5}" type="pres">
      <dgm:prSet presAssocID="{EC52D158-B255-334F-BE4B-34C7F569BDBF}" presName="chLin1" presStyleCnt="0"/>
      <dgm:spPr/>
    </dgm:pt>
    <dgm:pt modelId="{86FA8AF2-3597-3D4F-90AD-44E28E87A723}" type="pres">
      <dgm:prSet presAssocID="{2CE8583D-2892-5B47-8635-C7D0E2CD706D}" presName="Name11" presStyleLbl="parChTrans1D1" presStyleIdx="0" presStyleCnt="6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</dgm:pt>
    <dgm:pt modelId="{FEE28A99-A2A4-B348-9192-39F0383A18BC}" type="pres">
      <dgm:prSet presAssocID="{5D793D49-A489-8146-9121-72DA6C185FA6}" presName="txAndLines1" presStyleCnt="0"/>
      <dgm:spPr/>
    </dgm:pt>
    <dgm:pt modelId="{A19616A3-B908-AA4D-B50A-70D010033EC9}" type="pres">
      <dgm:prSet presAssocID="{5D793D49-A489-8146-9121-72DA6C185FA6}" presName="anchor1" presStyleCnt="0"/>
      <dgm:spPr/>
    </dgm:pt>
    <dgm:pt modelId="{E6CAB030-DDED-1C41-AD53-4C13C7C6BF66}" type="pres">
      <dgm:prSet presAssocID="{5D793D49-A489-8146-9121-72DA6C185FA6}" presName="backup1" presStyleCnt="0"/>
      <dgm:spPr/>
    </dgm:pt>
    <dgm:pt modelId="{AA631BAE-B1FE-A844-8F08-241D2E7C6593}" type="pres">
      <dgm:prSet presAssocID="{5D793D49-A489-8146-9121-72DA6C185FA6}" presName="preLine1" presStyleLbl="parChTrans1D1" presStyleIdx="1" presStyleCnt="6"/>
      <dgm:spPr/>
    </dgm:pt>
    <dgm:pt modelId="{76B5E1C9-E272-3E4A-90B1-24519444EA9D}" type="pres">
      <dgm:prSet presAssocID="{5D793D49-A489-8146-9121-72DA6C185FA6}" presName="desTx1" presStyleLbl="revTx" presStyleIdx="0" presStyleCnt="0" custLinFactX="-2836" custLinFactNeighborX="-100000" custLinFactNeighborY="24581">
        <dgm:presLayoutVars>
          <dgm:bulletEnabled val="1"/>
        </dgm:presLayoutVars>
      </dgm:prSet>
      <dgm:spPr/>
    </dgm:pt>
    <dgm:pt modelId="{5B307AD4-7A0A-1C42-AB19-D229052123BA}" type="pres">
      <dgm:prSet presAssocID="{46A60057-2B94-CC48-B96B-AFC3DE244F30}" presName="Name11" presStyleLbl="parChTrans1D1" presStyleIdx="2" presStyleCnt="6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</dgm:pt>
    <dgm:pt modelId="{8779971E-3762-3E42-923D-31CC1E957190}" type="pres">
      <dgm:prSet presAssocID="{BA594091-B80D-014D-9E50-BF92AC008DF1}" presName="txAndLines1" presStyleCnt="0"/>
      <dgm:spPr/>
    </dgm:pt>
    <dgm:pt modelId="{05E6502A-1254-EA40-8B2E-5F9364508631}" type="pres">
      <dgm:prSet presAssocID="{BA594091-B80D-014D-9E50-BF92AC008DF1}" presName="anchor1" presStyleCnt="0"/>
      <dgm:spPr/>
    </dgm:pt>
    <dgm:pt modelId="{71D98849-60EC-264A-9918-73782E622F5E}" type="pres">
      <dgm:prSet presAssocID="{BA594091-B80D-014D-9E50-BF92AC008DF1}" presName="backup1" presStyleCnt="0"/>
      <dgm:spPr/>
    </dgm:pt>
    <dgm:pt modelId="{BE64F882-CD01-1A43-9488-AB0EACBCD2DC}" type="pres">
      <dgm:prSet presAssocID="{BA594091-B80D-014D-9E50-BF92AC008DF1}" presName="preLine1" presStyleLbl="parChTrans1D1" presStyleIdx="3" presStyleCnt="6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</dgm:pt>
    <dgm:pt modelId="{ECBB72ED-B092-DD43-8D53-BDAA51A17608}" type="pres">
      <dgm:prSet presAssocID="{BA594091-B80D-014D-9E50-BF92AC008DF1}" presName="desTx1" presStyleLbl="revTx" presStyleIdx="0" presStyleCnt="0" custLinFactX="-2836" custLinFactNeighborX="-100000">
        <dgm:presLayoutVars>
          <dgm:bulletEnabled val="1"/>
        </dgm:presLayoutVars>
      </dgm:prSet>
      <dgm:spPr/>
    </dgm:pt>
    <dgm:pt modelId="{4649CCC5-1ED6-3F44-8F10-9AB2FFBEDECE}" type="pres">
      <dgm:prSet presAssocID="{A5C6CB01-B509-404B-A8BC-FBB01E973F84}" presName="Name11" presStyleLbl="parChTrans1D1" presStyleIdx="4" presStyleCnt="6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</dgm:pt>
    <dgm:pt modelId="{470CCE9E-1047-D045-A3BE-B8A84C01803A}" type="pres">
      <dgm:prSet presAssocID="{E9C742DD-A6BB-CF48-96EE-3F92171E77EA}" presName="txAndLines1" presStyleCnt="0"/>
      <dgm:spPr/>
    </dgm:pt>
    <dgm:pt modelId="{DCA78E9A-BC62-914B-A184-DFD5D2164692}" type="pres">
      <dgm:prSet presAssocID="{E9C742DD-A6BB-CF48-96EE-3F92171E77EA}" presName="anchor1" presStyleCnt="0"/>
      <dgm:spPr/>
    </dgm:pt>
    <dgm:pt modelId="{78C4041A-73EF-4C41-9DC8-E405AED4A1EB}" type="pres">
      <dgm:prSet presAssocID="{E9C742DD-A6BB-CF48-96EE-3F92171E77EA}" presName="backup1" presStyleCnt="0"/>
      <dgm:spPr/>
    </dgm:pt>
    <dgm:pt modelId="{E2D43536-4E86-3346-B85E-0CE222748A92}" type="pres">
      <dgm:prSet presAssocID="{E9C742DD-A6BB-CF48-96EE-3F92171E77EA}" presName="preLine1" presStyleLbl="parChTrans1D1" presStyleIdx="5" presStyleCnt="6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</dgm:pt>
    <dgm:pt modelId="{B559C352-9B04-D942-AEE5-8DC51F61FF52}" type="pres">
      <dgm:prSet presAssocID="{E9C742DD-A6BB-CF48-96EE-3F92171E77EA}" presName="desTx1" presStyleLbl="revTx" presStyleIdx="0" presStyleCnt="0" custLinFactX="-2836" custLinFactNeighborX="-100000" custLinFactNeighborY="-13527">
        <dgm:presLayoutVars>
          <dgm:bulletEnabled val="1"/>
        </dgm:presLayoutVars>
      </dgm:prSet>
      <dgm:spPr/>
    </dgm:pt>
  </dgm:ptLst>
  <dgm:cxnLst>
    <dgm:cxn modelId="{28E09C0E-38F6-4742-9B46-6986503A3B4D}" srcId="{EC52D158-B255-334F-BE4B-34C7F569BDBF}" destId="{5D793D49-A489-8146-9121-72DA6C185FA6}" srcOrd="0" destOrd="0" parTransId="{2CE8583D-2892-5B47-8635-C7D0E2CD706D}" sibTransId="{013D4470-4673-3C47-BA76-9037E98856B9}"/>
    <dgm:cxn modelId="{E1230B36-7323-AB42-8B48-18CA29646D5E}" srcId="{442D5DEF-01B0-5047-A4AA-DC65AA0E1611}" destId="{EC52D158-B255-334F-BE4B-34C7F569BDBF}" srcOrd="0" destOrd="0" parTransId="{D43FDF5D-0397-464A-BD43-47992E0E4E7E}" sibTransId="{0D0BF34B-E17E-774C-B26A-DAF9A357A84B}"/>
    <dgm:cxn modelId="{61DAD83A-F937-814C-B5B7-DBA8061486F0}" srcId="{EC52D158-B255-334F-BE4B-34C7F569BDBF}" destId="{E9C742DD-A6BB-CF48-96EE-3F92171E77EA}" srcOrd="2" destOrd="0" parTransId="{A5C6CB01-B509-404B-A8BC-FBB01E973F84}" sibTransId="{9378F0CE-E58E-BD45-A406-96800299083A}"/>
    <dgm:cxn modelId="{FAC96741-4DD1-BE49-BDFA-F91F911B238E}" type="presOf" srcId="{442D5DEF-01B0-5047-A4AA-DC65AA0E1611}" destId="{8E451206-4F1E-2F47-8261-D28DB5E3C921}" srcOrd="0" destOrd="0" presId="urn:microsoft.com/office/officeart/2009/3/layout/SubStepProcess"/>
    <dgm:cxn modelId="{0959CD65-596B-3C4D-AB8B-1311666DB473}" type="presOf" srcId="{BA594091-B80D-014D-9E50-BF92AC008DF1}" destId="{ECBB72ED-B092-DD43-8D53-BDAA51A17608}" srcOrd="0" destOrd="0" presId="urn:microsoft.com/office/officeart/2009/3/layout/SubStepProcess"/>
    <dgm:cxn modelId="{3C23674B-2405-B746-BD49-AF071A375832}" type="presOf" srcId="{5D793D49-A489-8146-9121-72DA6C185FA6}" destId="{76B5E1C9-E272-3E4A-90B1-24519444EA9D}" srcOrd="0" destOrd="0" presId="urn:microsoft.com/office/officeart/2009/3/layout/SubStepProcess"/>
    <dgm:cxn modelId="{E2777A6E-5D73-6B40-92D4-335890CCC8E2}" srcId="{EC52D158-B255-334F-BE4B-34C7F569BDBF}" destId="{BA594091-B80D-014D-9E50-BF92AC008DF1}" srcOrd="1" destOrd="0" parTransId="{46A60057-2B94-CC48-B96B-AFC3DE244F30}" sibTransId="{3ACC0312-252E-E949-B3FD-6B7DFF5D3E6D}"/>
    <dgm:cxn modelId="{BAE303B4-D216-0448-8B8C-99F07EC6A157}" type="presOf" srcId="{EC52D158-B255-334F-BE4B-34C7F569BDBF}" destId="{6F1B27D9-12FF-B74D-AD2E-84334F82DA70}" srcOrd="0" destOrd="0" presId="urn:microsoft.com/office/officeart/2009/3/layout/SubStepProcess"/>
    <dgm:cxn modelId="{881FE0E2-0EC7-9C4C-A109-812AB6E5A18F}" type="presOf" srcId="{E9C742DD-A6BB-CF48-96EE-3F92171E77EA}" destId="{B559C352-9B04-D942-AEE5-8DC51F61FF52}" srcOrd="0" destOrd="0" presId="urn:microsoft.com/office/officeart/2009/3/layout/SubStepProcess"/>
    <dgm:cxn modelId="{6747136B-F7AA-A447-8A8B-6AB1FCEF4D96}" type="presParOf" srcId="{8E451206-4F1E-2F47-8261-D28DB5E3C921}" destId="{6F1B27D9-12FF-B74D-AD2E-84334F82DA70}" srcOrd="0" destOrd="0" presId="urn:microsoft.com/office/officeart/2009/3/layout/SubStepProcess"/>
    <dgm:cxn modelId="{290B5DA5-FAEF-CD41-925D-D780E094EC0C}" type="presParOf" srcId="{8E451206-4F1E-2F47-8261-D28DB5E3C921}" destId="{02EA3AC2-8B73-0547-8F49-8399BAAA2D63}" srcOrd="1" destOrd="0" presId="urn:microsoft.com/office/officeart/2009/3/layout/SubStepProcess"/>
    <dgm:cxn modelId="{1AEE476C-3B1D-1B4D-9BA7-117586D6223C}" type="presParOf" srcId="{8E451206-4F1E-2F47-8261-D28DB5E3C921}" destId="{D7E6BBB0-D7EA-8E48-8E44-A5D8AA341FE5}" srcOrd="2" destOrd="0" presId="urn:microsoft.com/office/officeart/2009/3/layout/SubStepProcess"/>
    <dgm:cxn modelId="{C93B6BD2-625C-A944-AE9A-19BB8275804D}" type="presParOf" srcId="{D7E6BBB0-D7EA-8E48-8E44-A5D8AA341FE5}" destId="{86FA8AF2-3597-3D4F-90AD-44E28E87A723}" srcOrd="0" destOrd="0" presId="urn:microsoft.com/office/officeart/2009/3/layout/SubStepProcess"/>
    <dgm:cxn modelId="{E199277C-96CD-3E4D-8850-747733F13576}" type="presParOf" srcId="{D7E6BBB0-D7EA-8E48-8E44-A5D8AA341FE5}" destId="{FEE28A99-A2A4-B348-9192-39F0383A18BC}" srcOrd="1" destOrd="0" presId="urn:microsoft.com/office/officeart/2009/3/layout/SubStepProcess"/>
    <dgm:cxn modelId="{197B9E82-2B71-3C42-9024-FC894C6807B8}" type="presParOf" srcId="{FEE28A99-A2A4-B348-9192-39F0383A18BC}" destId="{A19616A3-B908-AA4D-B50A-70D010033EC9}" srcOrd="0" destOrd="0" presId="urn:microsoft.com/office/officeart/2009/3/layout/SubStepProcess"/>
    <dgm:cxn modelId="{12057AE8-CEF7-9C4E-BD9A-66DBE0EA3E55}" type="presParOf" srcId="{FEE28A99-A2A4-B348-9192-39F0383A18BC}" destId="{E6CAB030-DDED-1C41-AD53-4C13C7C6BF66}" srcOrd="1" destOrd="0" presId="urn:microsoft.com/office/officeart/2009/3/layout/SubStepProcess"/>
    <dgm:cxn modelId="{B346807B-DC00-884E-A535-FF1B97DA4DBD}" type="presParOf" srcId="{FEE28A99-A2A4-B348-9192-39F0383A18BC}" destId="{AA631BAE-B1FE-A844-8F08-241D2E7C6593}" srcOrd="2" destOrd="0" presId="urn:microsoft.com/office/officeart/2009/3/layout/SubStepProcess"/>
    <dgm:cxn modelId="{33D8BCAD-1178-1849-95DD-2BEEF36FFCBE}" type="presParOf" srcId="{FEE28A99-A2A4-B348-9192-39F0383A18BC}" destId="{76B5E1C9-E272-3E4A-90B1-24519444EA9D}" srcOrd="3" destOrd="0" presId="urn:microsoft.com/office/officeart/2009/3/layout/SubStepProcess"/>
    <dgm:cxn modelId="{A9B6781C-37FE-B34D-A796-BC09D78C9C24}" type="presParOf" srcId="{D7E6BBB0-D7EA-8E48-8E44-A5D8AA341FE5}" destId="{5B307AD4-7A0A-1C42-AB19-D229052123BA}" srcOrd="2" destOrd="0" presId="urn:microsoft.com/office/officeart/2009/3/layout/SubStepProcess"/>
    <dgm:cxn modelId="{828677EF-8FC5-E34F-B7F6-C92263AADE06}" type="presParOf" srcId="{D7E6BBB0-D7EA-8E48-8E44-A5D8AA341FE5}" destId="{8779971E-3762-3E42-923D-31CC1E957190}" srcOrd="3" destOrd="0" presId="urn:microsoft.com/office/officeart/2009/3/layout/SubStepProcess"/>
    <dgm:cxn modelId="{FB3BE745-F1E3-DB4C-BC5B-67420D69630F}" type="presParOf" srcId="{8779971E-3762-3E42-923D-31CC1E957190}" destId="{05E6502A-1254-EA40-8B2E-5F9364508631}" srcOrd="0" destOrd="0" presId="urn:microsoft.com/office/officeart/2009/3/layout/SubStepProcess"/>
    <dgm:cxn modelId="{4C329706-AC7D-4446-890C-3BEAAA2BC15E}" type="presParOf" srcId="{8779971E-3762-3E42-923D-31CC1E957190}" destId="{71D98849-60EC-264A-9918-73782E622F5E}" srcOrd="1" destOrd="0" presId="urn:microsoft.com/office/officeart/2009/3/layout/SubStepProcess"/>
    <dgm:cxn modelId="{55D4E53F-B537-A544-8E53-778AE3561210}" type="presParOf" srcId="{8779971E-3762-3E42-923D-31CC1E957190}" destId="{BE64F882-CD01-1A43-9488-AB0EACBCD2DC}" srcOrd="2" destOrd="0" presId="urn:microsoft.com/office/officeart/2009/3/layout/SubStepProcess"/>
    <dgm:cxn modelId="{AF556A3E-B391-7A4B-AFE0-B04E35A8A7C3}" type="presParOf" srcId="{8779971E-3762-3E42-923D-31CC1E957190}" destId="{ECBB72ED-B092-DD43-8D53-BDAA51A17608}" srcOrd="3" destOrd="0" presId="urn:microsoft.com/office/officeart/2009/3/layout/SubStepProcess"/>
    <dgm:cxn modelId="{BFB98A2C-2417-9240-AF77-C46009C87548}" type="presParOf" srcId="{D7E6BBB0-D7EA-8E48-8E44-A5D8AA341FE5}" destId="{4649CCC5-1ED6-3F44-8F10-9AB2FFBEDECE}" srcOrd="4" destOrd="0" presId="urn:microsoft.com/office/officeart/2009/3/layout/SubStepProcess"/>
    <dgm:cxn modelId="{C0BF403A-AE59-5E4B-8D4B-66D37A44D681}" type="presParOf" srcId="{D7E6BBB0-D7EA-8E48-8E44-A5D8AA341FE5}" destId="{470CCE9E-1047-D045-A3BE-B8A84C01803A}" srcOrd="5" destOrd="0" presId="urn:microsoft.com/office/officeart/2009/3/layout/SubStepProcess"/>
    <dgm:cxn modelId="{21A1B604-6F29-1B45-825E-DAF84769B69D}" type="presParOf" srcId="{470CCE9E-1047-D045-A3BE-B8A84C01803A}" destId="{DCA78E9A-BC62-914B-A184-DFD5D2164692}" srcOrd="0" destOrd="0" presId="urn:microsoft.com/office/officeart/2009/3/layout/SubStepProcess"/>
    <dgm:cxn modelId="{79F830BA-82B7-2A40-9AC3-DACA312CFAA9}" type="presParOf" srcId="{470CCE9E-1047-D045-A3BE-B8A84C01803A}" destId="{78C4041A-73EF-4C41-9DC8-E405AED4A1EB}" srcOrd="1" destOrd="0" presId="urn:microsoft.com/office/officeart/2009/3/layout/SubStepProcess"/>
    <dgm:cxn modelId="{20F70D16-6463-3B44-A3DF-D3FBE33964B0}" type="presParOf" srcId="{470CCE9E-1047-D045-A3BE-B8A84C01803A}" destId="{E2D43536-4E86-3346-B85E-0CE222748A92}" srcOrd="2" destOrd="0" presId="urn:microsoft.com/office/officeart/2009/3/layout/SubStepProcess"/>
    <dgm:cxn modelId="{7803677D-280B-EC48-ABB3-BCC12C561934}" type="presParOf" srcId="{470CCE9E-1047-D045-A3BE-B8A84C01803A}" destId="{B559C352-9B04-D942-AEE5-8DC51F61FF52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3FF1958-2957-A147-AC20-42C3F1C6ED9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B13BD1A-92AC-BE49-B90F-92A3D338CA2C}">
      <dgm:prSet custT="1"/>
      <dgm:spPr/>
      <dgm:t>
        <a:bodyPr/>
        <a:lstStyle/>
        <a:p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Strategi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vs.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8C32E1D3-ED96-3746-957C-7486AE3F69F1}" type="parTrans" cxnId="{3CDAD27D-7BD6-6240-817F-F6D91B030647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32D3BC-63C3-2D42-BE61-7F91D8435B22}" type="sibTrans" cxnId="{3CDAD27D-7BD6-6240-817F-F6D91B030647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7CA8A5-9801-2C42-B7AF-AB23D2781473}">
      <dgm:prSet custT="1"/>
      <dgm:spPr/>
      <dgm:t>
        <a:bodyPr/>
        <a:lstStyle/>
        <a:p>
          <a:r>
            <a:rPr lang="en-ID" sz="20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Dapat menjadi kompleks.</a:t>
          </a:r>
        </a:p>
      </dgm:t>
    </dgm:pt>
    <dgm:pt modelId="{7AAB85E1-D712-AC42-9D35-55546F23BC21}" type="parTrans" cxnId="{0CAC67AF-091A-E34D-A285-7FD494BB3CFD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2E287A-7832-E145-AAD0-10083E88BB83}" type="sibTrans" cxnId="{0CAC67AF-091A-E34D-A285-7FD494BB3CFD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FD22C2-C6B9-5444-B24E-613028E52437}">
      <dgm:prSet custT="1"/>
      <dgm:spPr/>
      <dgm:t>
        <a:bodyPr/>
        <a:lstStyle/>
        <a:p>
          <a:r>
            <a:rPr lang="en-ID" sz="20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Memutakhirkan dokumentasi lindung nilai pada saat melakukan</a:t>
          </a:r>
        </a:p>
      </dgm:t>
    </dgm:pt>
    <dgm:pt modelId="{3F32DBBC-EA31-B546-A03F-4C7B7FAE4E16}" type="parTrans" cxnId="{26D95745-875A-6A4F-9B16-50197E25DE14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F530B1-433C-0747-8C7D-39B9ECEF8607}" type="sibTrans" cxnId="{26D95745-875A-6A4F-9B16-50197E25DE14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B267E1-E100-4A4A-99BD-E1A12CC1B168}">
      <dgm:prSet custT="1"/>
      <dgm:spPr/>
      <dgm:t>
        <a:bodyPr/>
        <a:lstStyle/>
        <a:p>
          <a:r>
            <a:rPr lang="en-ID" sz="2000" i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rebalancing</a:t>
          </a:r>
          <a:r>
            <a:rPr lang="en-ID" sz="20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D6BD2DBE-0D92-1143-B70C-55A6A7C3D2F4}" type="parTrans" cxnId="{4E348249-B678-094E-8026-999979032777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3B61AA-40EF-DA46-BE20-FE2DD04B2B4F}" type="sibTrans" cxnId="{4E348249-B678-094E-8026-999979032777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F43DFD-1279-C245-A440-89804DCBB133}">
      <dgm:prSet custT="1"/>
      <dgm:spPr/>
      <dgm:t>
        <a:bodyPr/>
        <a:lstStyle/>
        <a:p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Penghentian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bersifat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sukarela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diperkenankan</a:t>
          </a:r>
          <a:r>
            <a:rPr lang="en-ID" sz="20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AB42F466-887A-6E4C-94F0-853AD2D9B498}" type="parTrans" cxnId="{E1C2983C-0FC5-7E4F-BB80-7A1002ACC7E3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0D287F-74B6-6346-8879-9BEF48BE6F7C}" type="sibTrans" cxnId="{E1C2983C-0FC5-7E4F-BB80-7A1002ACC7E3}">
      <dgm:prSet/>
      <dgm:spPr/>
      <dgm:t>
        <a:bodyPr/>
        <a:lstStyle/>
        <a:p>
          <a:endParaRPr lang="en-US" sz="180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65DF4DF-6980-F047-8B6A-1D590D5FC84E}" type="pres">
      <dgm:prSet presAssocID="{83FF1958-2957-A147-AC20-42C3F1C6ED98}" presName="diagram" presStyleCnt="0">
        <dgm:presLayoutVars>
          <dgm:dir/>
          <dgm:resizeHandles val="exact"/>
        </dgm:presLayoutVars>
      </dgm:prSet>
      <dgm:spPr/>
    </dgm:pt>
    <dgm:pt modelId="{BCDA59D7-6C0C-374F-9387-64894A2CE055}" type="pres">
      <dgm:prSet presAssocID="{8B13BD1A-92AC-BE49-B90F-92A3D338CA2C}" presName="node" presStyleLbl="node1" presStyleIdx="0" presStyleCnt="5">
        <dgm:presLayoutVars>
          <dgm:bulletEnabled val="1"/>
        </dgm:presLayoutVars>
      </dgm:prSet>
      <dgm:spPr/>
    </dgm:pt>
    <dgm:pt modelId="{74192C41-7C04-114B-A426-E7D4777C363B}" type="pres">
      <dgm:prSet presAssocID="{6832D3BC-63C3-2D42-BE61-7F91D8435B22}" presName="sibTrans" presStyleCnt="0"/>
      <dgm:spPr/>
    </dgm:pt>
    <dgm:pt modelId="{2D7E8997-D8A1-2649-AA61-78B8E8B464BB}" type="pres">
      <dgm:prSet presAssocID="{E77CA8A5-9801-2C42-B7AF-AB23D2781473}" presName="node" presStyleLbl="node1" presStyleIdx="1" presStyleCnt="5">
        <dgm:presLayoutVars>
          <dgm:bulletEnabled val="1"/>
        </dgm:presLayoutVars>
      </dgm:prSet>
      <dgm:spPr/>
    </dgm:pt>
    <dgm:pt modelId="{6A5F5656-5137-2146-98FC-6C315D5D131F}" type="pres">
      <dgm:prSet presAssocID="{E72E287A-7832-E145-AAD0-10083E88BB83}" presName="sibTrans" presStyleCnt="0"/>
      <dgm:spPr/>
    </dgm:pt>
    <dgm:pt modelId="{4E1E60BC-BDE8-8C44-ACF9-B5B665EDBFB8}" type="pres">
      <dgm:prSet presAssocID="{13FD22C2-C6B9-5444-B24E-613028E52437}" presName="node" presStyleLbl="node1" presStyleIdx="2" presStyleCnt="5">
        <dgm:presLayoutVars>
          <dgm:bulletEnabled val="1"/>
        </dgm:presLayoutVars>
      </dgm:prSet>
      <dgm:spPr/>
    </dgm:pt>
    <dgm:pt modelId="{75CFCFEA-6ADC-DE43-B02A-8BF77D15639E}" type="pres">
      <dgm:prSet presAssocID="{58F530B1-433C-0747-8C7D-39B9ECEF8607}" presName="sibTrans" presStyleCnt="0"/>
      <dgm:spPr/>
    </dgm:pt>
    <dgm:pt modelId="{DCE57D2C-3B46-7D46-AF2B-05C67B92CA79}" type="pres">
      <dgm:prSet presAssocID="{3BB267E1-E100-4A4A-99BD-E1A12CC1B168}" presName="node" presStyleLbl="node1" presStyleIdx="3" presStyleCnt="5">
        <dgm:presLayoutVars>
          <dgm:bulletEnabled val="1"/>
        </dgm:presLayoutVars>
      </dgm:prSet>
      <dgm:spPr/>
    </dgm:pt>
    <dgm:pt modelId="{336F6F23-349A-0C49-BC0D-83E400F07CC5}" type="pres">
      <dgm:prSet presAssocID="{5F3B61AA-40EF-DA46-BE20-FE2DD04B2B4F}" presName="sibTrans" presStyleCnt="0"/>
      <dgm:spPr/>
    </dgm:pt>
    <dgm:pt modelId="{082C73A9-DE49-6D47-8C17-70BA636FA4D6}" type="pres">
      <dgm:prSet presAssocID="{FFF43DFD-1279-C245-A440-89804DCBB133}" presName="node" presStyleLbl="node1" presStyleIdx="4" presStyleCnt="5">
        <dgm:presLayoutVars>
          <dgm:bulletEnabled val="1"/>
        </dgm:presLayoutVars>
      </dgm:prSet>
      <dgm:spPr/>
    </dgm:pt>
  </dgm:ptLst>
  <dgm:cxnLst>
    <dgm:cxn modelId="{C288E80D-76D2-BC42-A052-B01E756A3F08}" type="presOf" srcId="{E77CA8A5-9801-2C42-B7AF-AB23D2781473}" destId="{2D7E8997-D8A1-2649-AA61-78B8E8B464BB}" srcOrd="0" destOrd="0" presId="urn:microsoft.com/office/officeart/2005/8/layout/default"/>
    <dgm:cxn modelId="{E1C2983C-0FC5-7E4F-BB80-7A1002ACC7E3}" srcId="{83FF1958-2957-A147-AC20-42C3F1C6ED98}" destId="{FFF43DFD-1279-C245-A440-89804DCBB133}" srcOrd="4" destOrd="0" parTransId="{AB42F466-887A-6E4C-94F0-853AD2D9B498}" sibTransId="{D90D287F-74B6-6346-8879-9BEF48BE6F7C}"/>
    <dgm:cxn modelId="{E5135B65-87C4-2144-A4B8-F2FC9BF46C41}" type="presOf" srcId="{13FD22C2-C6B9-5444-B24E-613028E52437}" destId="{4E1E60BC-BDE8-8C44-ACF9-B5B665EDBFB8}" srcOrd="0" destOrd="0" presId="urn:microsoft.com/office/officeart/2005/8/layout/default"/>
    <dgm:cxn modelId="{26D95745-875A-6A4F-9B16-50197E25DE14}" srcId="{83FF1958-2957-A147-AC20-42C3F1C6ED98}" destId="{13FD22C2-C6B9-5444-B24E-613028E52437}" srcOrd="2" destOrd="0" parTransId="{3F32DBBC-EA31-B546-A03F-4C7B7FAE4E16}" sibTransId="{58F530B1-433C-0747-8C7D-39B9ECEF8607}"/>
    <dgm:cxn modelId="{4E348249-B678-094E-8026-999979032777}" srcId="{83FF1958-2957-A147-AC20-42C3F1C6ED98}" destId="{3BB267E1-E100-4A4A-99BD-E1A12CC1B168}" srcOrd="3" destOrd="0" parTransId="{D6BD2DBE-0D92-1143-B70C-55A6A7C3D2F4}" sibTransId="{5F3B61AA-40EF-DA46-BE20-FE2DD04B2B4F}"/>
    <dgm:cxn modelId="{3CDAD27D-7BD6-6240-817F-F6D91B030647}" srcId="{83FF1958-2957-A147-AC20-42C3F1C6ED98}" destId="{8B13BD1A-92AC-BE49-B90F-92A3D338CA2C}" srcOrd="0" destOrd="0" parTransId="{8C32E1D3-ED96-3746-957C-7486AE3F69F1}" sibTransId="{6832D3BC-63C3-2D42-BE61-7F91D8435B22}"/>
    <dgm:cxn modelId="{15EC8C8E-2A25-B44C-9B83-A23629598F8F}" type="presOf" srcId="{83FF1958-2957-A147-AC20-42C3F1C6ED98}" destId="{665DF4DF-6980-F047-8B6A-1D590D5FC84E}" srcOrd="0" destOrd="0" presId="urn:microsoft.com/office/officeart/2005/8/layout/default"/>
    <dgm:cxn modelId="{0CAC67AF-091A-E34D-A285-7FD494BB3CFD}" srcId="{83FF1958-2957-A147-AC20-42C3F1C6ED98}" destId="{E77CA8A5-9801-2C42-B7AF-AB23D2781473}" srcOrd="1" destOrd="0" parTransId="{7AAB85E1-D712-AC42-9D35-55546F23BC21}" sibTransId="{E72E287A-7832-E145-AAD0-10083E88BB83}"/>
    <dgm:cxn modelId="{C1E159E2-A8E9-FF43-8F26-61B5571B203C}" type="presOf" srcId="{FFF43DFD-1279-C245-A440-89804DCBB133}" destId="{082C73A9-DE49-6D47-8C17-70BA636FA4D6}" srcOrd="0" destOrd="0" presId="urn:microsoft.com/office/officeart/2005/8/layout/default"/>
    <dgm:cxn modelId="{5A7626E9-CD16-674B-9112-055AAE4EE7DD}" type="presOf" srcId="{3BB267E1-E100-4A4A-99BD-E1A12CC1B168}" destId="{DCE57D2C-3B46-7D46-AF2B-05C67B92CA79}" srcOrd="0" destOrd="0" presId="urn:microsoft.com/office/officeart/2005/8/layout/default"/>
    <dgm:cxn modelId="{85DE6EF9-A33F-6443-B04F-E4A948AEE055}" type="presOf" srcId="{8B13BD1A-92AC-BE49-B90F-92A3D338CA2C}" destId="{BCDA59D7-6C0C-374F-9387-64894A2CE055}" srcOrd="0" destOrd="0" presId="urn:microsoft.com/office/officeart/2005/8/layout/default"/>
    <dgm:cxn modelId="{71A97A32-C010-3740-9554-D4DB351F833E}" type="presParOf" srcId="{665DF4DF-6980-F047-8B6A-1D590D5FC84E}" destId="{BCDA59D7-6C0C-374F-9387-64894A2CE055}" srcOrd="0" destOrd="0" presId="urn:microsoft.com/office/officeart/2005/8/layout/default"/>
    <dgm:cxn modelId="{9E6EB63F-17B1-2F49-9A54-52167A7126CF}" type="presParOf" srcId="{665DF4DF-6980-F047-8B6A-1D590D5FC84E}" destId="{74192C41-7C04-114B-A426-E7D4777C363B}" srcOrd="1" destOrd="0" presId="urn:microsoft.com/office/officeart/2005/8/layout/default"/>
    <dgm:cxn modelId="{10E84EFF-7935-BA48-A5C4-6498FFA47AF6}" type="presParOf" srcId="{665DF4DF-6980-F047-8B6A-1D590D5FC84E}" destId="{2D7E8997-D8A1-2649-AA61-78B8E8B464BB}" srcOrd="2" destOrd="0" presId="urn:microsoft.com/office/officeart/2005/8/layout/default"/>
    <dgm:cxn modelId="{5656E5B1-9515-AD4E-B3C9-00D53B9635B2}" type="presParOf" srcId="{665DF4DF-6980-F047-8B6A-1D590D5FC84E}" destId="{6A5F5656-5137-2146-98FC-6C315D5D131F}" srcOrd="3" destOrd="0" presId="urn:microsoft.com/office/officeart/2005/8/layout/default"/>
    <dgm:cxn modelId="{6690623D-78BC-694A-8241-0511D1B26EAF}" type="presParOf" srcId="{665DF4DF-6980-F047-8B6A-1D590D5FC84E}" destId="{4E1E60BC-BDE8-8C44-ACF9-B5B665EDBFB8}" srcOrd="4" destOrd="0" presId="urn:microsoft.com/office/officeart/2005/8/layout/default"/>
    <dgm:cxn modelId="{04EA7F6A-E62C-7444-9F7C-D0A394E61067}" type="presParOf" srcId="{665DF4DF-6980-F047-8B6A-1D590D5FC84E}" destId="{75CFCFEA-6ADC-DE43-B02A-8BF77D15639E}" srcOrd="5" destOrd="0" presId="urn:microsoft.com/office/officeart/2005/8/layout/default"/>
    <dgm:cxn modelId="{169E1DE2-CC61-B74E-B6A4-8BD95D8A1BA8}" type="presParOf" srcId="{665DF4DF-6980-F047-8B6A-1D590D5FC84E}" destId="{DCE57D2C-3B46-7D46-AF2B-05C67B92CA79}" srcOrd="6" destOrd="0" presId="urn:microsoft.com/office/officeart/2005/8/layout/default"/>
    <dgm:cxn modelId="{A6EFF094-D23A-3F43-8BFA-B8DDB0E46BB3}" type="presParOf" srcId="{665DF4DF-6980-F047-8B6A-1D590D5FC84E}" destId="{336F6F23-349A-0C49-BC0D-83E400F07CC5}" srcOrd="7" destOrd="0" presId="urn:microsoft.com/office/officeart/2005/8/layout/default"/>
    <dgm:cxn modelId="{02911965-203C-B14B-BF7C-043162330658}" type="presParOf" srcId="{665DF4DF-6980-F047-8B6A-1D590D5FC84E}" destId="{082C73A9-DE49-6D47-8C17-70BA636FA4D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69A853D-2163-E343-B868-8B7A9E046C28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73D9D1B0-7324-604E-A83D-9DAE2A489CF1}">
      <dgm:prSet custT="1"/>
      <dgm:spPr/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</a:t>
          </a:r>
          <a:r>
            <a: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jurnal</a:t>
          </a:r>
          <a:r>
            <a: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31 </a:t>
          </a:r>
          <a:r>
            <a:rPr lang="en-US" sz="2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Desember</a:t>
          </a:r>
          <a:r>
            <a: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20X1?</a:t>
          </a:r>
          <a:endParaRPr lang="en-ID" sz="2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550748-B042-5A47-9072-3B595982D86E}" type="parTrans" cxnId="{1B4D5D86-62B2-2C4C-8114-975FD12EEE76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E42B68D-9343-A64C-AE13-52B401EF89FA}" type="sibTrans" cxnId="{1B4D5D86-62B2-2C4C-8114-975FD12EEE76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FD556C9-FFA9-C940-8B82-3DF02ACFD1BB}">
      <dgm:prSet custT="1"/>
      <dgm:spPr/>
      <dgm:t>
        <a:bodyPr/>
        <a:lstStyle/>
        <a:p>
          <a:r>
            <a:rPr lang="en-US" sz="2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Berapa jumlah penyisihan kerugian kredit yang diakui pada tanggal 31 Desember 20X2?</a:t>
          </a:r>
          <a:endParaRPr lang="en-ID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B19368-814A-504B-87B0-DCEB95B8113D}" type="parTrans" cxnId="{55BE6672-BE88-1742-B391-DA591F188CB0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E95549-6D66-DB48-BC51-AD5D75E578CA}" type="sibTrans" cxnId="{55BE6672-BE88-1742-B391-DA591F188CB0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09136E-7B7C-EE45-896A-81D60746AA64}">
      <dgm:prSet custT="1"/>
      <dgm:spPr/>
      <dgm:t>
        <a:bodyPr/>
        <a:lstStyle/>
        <a:p>
          <a:r>
            <a:rPr lang="en-US" sz="2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 jurnal pada tanggal 31 Desember 20X2?</a:t>
          </a:r>
          <a:endParaRPr lang="en-ID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A664E2-619A-C841-A4B8-FAE7E6566307}" type="parTrans" cxnId="{70D837D3-D18D-354E-A0FF-E7FE8F3025C9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10C8D1-C324-8047-B447-5C4F839EDD36}" type="sibTrans" cxnId="{70D837D3-D18D-354E-A0FF-E7FE8F3025C9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F8C26DF-D929-4249-AFA6-EE0FC02C7202}" type="pres">
      <dgm:prSet presAssocID="{069A853D-2163-E343-B868-8B7A9E046C28}" presName="diagram" presStyleCnt="0">
        <dgm:presLayoutVars>
          <dgm:dir/>
          <dgm:resizeHandles val="exact"/>
        </dgm:presLayoutVars>
      </dgm:prSet>
      <dgm:spPr/>
    </dgm:pt>
    <dgm:pt modelId="{ED9B3FBF-07CF-964E-8601-57F29C5481E8}" type="pres">
      <dgm:prSet presAssocID="{73D9D1B0-7324-604E-A83D-9DAE2A489CF1}" presName="node" presStyleLbl="node1" presStyleIdx="0" presStyleCnt="3">
        <dgm:presLayoutVars>
          <dgm:bulletEnabled val="1"/>
        </dgm:presLayoutVars>
      </dgm:prSet>
      <dgm:spPr/>
    </dgm:pt>
    <dgm:pt modelId="{6B5DCF32-07E7-5A44-9ED6-7E8938A3C271}" type="pres">
      <dgm:prSet presAssocID="{6E42B68D-9343-A64C-AE13-52B401EF89FA}" presName="sibTrans" presStyleCnt="0"/>
      <dgm:spPr/>
    </dgm:pt>
    <dgm:pt modelId="{0EE9AA2D-1FA5-0846-8863-2CBC18FCFE1A}" type="pres">
      <dgm:prSet presAssocID="{4FD556C9-FFA9-C940-8B82-3DF02ACFD1BB}" presName="node" presStyleLbl="node1" presStyleIdx="1" presStyleCnt="3">
        <dgm:presLayoutVars>
          <dgm:bulletEnabled val="1"/>
        </dgm:presLayoutVars>
      </dgm:prSet>
      <dgm:spPr/>
    </dgm:pt>
    <dgm:pt modelId="{07FCCD69-2BEE-D44E-9CFA-E5F34B571C50}" type="pres">
      <dgm:prSet presAssocID="{D2E95549-6D66-DB48-BC51-AD5D75E578CA}" presName="sibTrans" presStyleCnt="0"/>
      <dgm:spPr/>
    </dgm:pt>
    <dgm:pt modelId="{909DB8E1-CB2C-1F49-9A5E-D1BD01F11DC6}" type="pres">
      <dgm:prSet presAssocID="{9A09136E-7B7C-EE45-896A-81D60746AA64}" presName="node" presStyleLbl="node1" presStyleIdx="2" presStyleCnt="3">
        <dgm:presLayoutVars>
          <dgm:bulletEnabled val="1"/>
        </dgm:presLayoutVars>
      </dgm:prSet>
      <dgm:spPr/>
    </dgm:pt>
  </dgm:ptLst>
  <dgm:cxnLst>
    <dgm:cxn modelId="{3CC89C29-3633-8948-85E1-F7D109AF7D4E}" type="presOf" srcId="{73D9D1B0-7324-604E-A83D-9DAE2A489CF1}" destId="{ED9B3FBF-07CF-964E-8601-57F29C5481E8}" srcOrd="0" destOrd="0" presId="urn:microsoft.com/office/officeart/2005/8/layout/default"/>
    <dgm:cxn modelId="{9644D431-EEDF-0D4E-90E9-8DFB2CE4DCD4}" type="presOf" srcId="{4FD556C9-FFA9-C940-8B82-3DF02ACFD1BB}" destId="{0EE9AA2D-1FA5-0846-8863-2CBC18FCFE1A}" srcOrd="0" destOrd="0" presId="urn:microsoft.com/office/officeart/2005/8/layout/default"/>
    <dgm:cxn modelId="{55BE6672-BE88-1742-B391-DA591F188CB0}" srcId="{069A853D-2163-E343-B868-8B7A9E046C28}" destId="{4FD556C9-FFA9-C940-8B82-3DF02ACFD1BB}" srcOrd="1" destOrd="0" parTransId="{30B19368-814A-504B-87B0-DCEB95B8113D}" sibTransId="{D2E95549-6D66-DB48-BC51-AD5D75E578CA}"/>
    <dgm:cxn modelId="{1B4D5D86-62B2-2C4C-8114-975FD12EEE76}" srcId="{069A853D-2163-E343-B868-8B7A9E046C28}" destId="{73D9D1B0-7324-604E-A83D-9DAE2A489CF1}" srcOrd="0" destOrd="0" parTransId="{52550748-B042-5A47-9072-3B595982D86E}" sibTransId="{6E42B68D-9343-A64C-AE13-52B401EF89FA}"/>
    <dgm:cxn modelId="{70D837D3-D18D-354E-A0FF-E7FE8F3025C9}" srcId="{069A853D-2163-E343-B868-8B7A9E046C28}" destId="{9A09136E-7B7C-EE45-896A-81D60746AA64}" srcOrd="2" destOrd="0" parTransId="{88A664E2-619A-C841-A4B8-FAE7E6566307}" sibTransId="{2710C8D1-C324-8047-B447-5C4F839EDD36}"/>
    <dgm:cxn modelId="{34A303E7-0203-4C48-B0CD-ACC1762141EA}" type="presOf" srcId="{9A09136E-7B7C-EE45-896A-81D60746AA64}" destId="{909DB8E1-CB2C-1F49-9A5E-D1BD01F11DC6}" srcOrd="0" destOrd="0" presId="urn:microsoft.com/office/officeart/2005/8/layout/default"/>
    <dgm:cxn modelId="{90AC85FB-DA81-294B-B529-8DF96CFD0492}" type="presOf" srcId="{069A853D-2163-E343-B868-8B7A9E046C28}" destId="{8F8C26DF-D929-4249-AFA6-EE0FC02C7202}" srcOrd="0" destOrd="0" presId="urn:microsoft.com/office/officeart/2005/8/layout/default"/>
    <dgm:cxn modelId="{B158E0E0-29E1-7D46-BB90-D3D6E2D601E3}" type="presParOf" srcId="{8F8C26DF-D929-4249-AFA6-EE0FC02C7202}" destId="{ED9B3FBF-07CF-964E-8601-57F29C5481E8}" srcOrd="0" destOrd="0" presId="urn:microsoft.com/office/officeart/2005/8/layout/default"/>
    <dgm:cxn modelId="{7566E2C5-A938-1745-A8CB-02B0AEE1608D}" type="presParOf" srcId="{8F8C26DF-D929-4249-AFA6-EE0FC02C7202}" destId="{6B5DCF32-07E7-5A44-9ED6-7E8938A3C271}" srcOrd="1" destOrd="0" presId="urn:microsoft.com/office/officeart/2005/8/layout/default"/>
    <dgm:cxn modelId="{F62239E3-C3E9-6940-905D-D3A6DE0C277A}" type="presParOf" srcId="{8F8C26DF-D929-4249-AFA6-EE0FC02C7202}" destId="{0EE9AA2D-1FA5-0846-8863-2CBC18FCFE1A}" srcOrd="2" destOrd="0" presId="urn:microsoft.com/office/officeart/2005/8/layout/default"/>
    <dgm:cxn modelId="{F739F256-D436-FE45-B356-A76360D66231}" type="presParOf" srcId="{8F8C26DF-D929-4249-AFA6-EE0FC02C7202}" destId="{07FCCD69-2BEE-D44E-9CFA-E5F34B571C50}" srcOrd="3" destOrd="0" presId="urn:microsoft.com/office/officeart/2005/8/layout/default"/>
    <dgm:cxn modelId="{7BFBD375-44AE-4E49-813A-454DBAC4364C}" type="presParOf" srcId="{8F8C26DF-D929-4249-AFA6-EE0FC02C7202}" destId="{909DB8E1-CB2C-1F49-9A5E-D1BD01F11DC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606E0-240A-4A6D-B05C-999C3B39FBC9}">
      <dsp:nvSpPr>
        <dsp:cNvPr id="0" name=""/>
        <dsp:cNvSpPr/>
      </dsp:nvSpPr>
      <dsp:spPr>
        <a:xfrm>
          <a:off x="0" y="297206"/>
          <a:ext cx="9601200" cy="1937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160" tIns="312420" rIns="74516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amortized cost 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dan </a:t>
          </a:r>
          <a:r>
            <a:rPr lang="en-US" sz="18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fair value  </a:t>
          </a:r>
          <a:r>
            <a:rPr lang="en-US" sz="1800" b="1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(FVPL &amp; FVOCI)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Amortized cost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memenuhi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(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memperoleh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yang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diperjanjikan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(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pokok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pokok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– SPPI </a:t>
          </a:r>
          <a:r>
            <a:rPr lang="en-US" sz="18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Solely payment from principles 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&amp; </a:t>
          </a:r>
          <a:r>
            <a:rPr lang="en-US" sz="18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interest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 klasifikasi boleh jika terjadi perubahan bisnis model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97206"/>
        <a:ext cx="9601200" cy="1937250"/>
      </dsp:txXfrm>
    </dsp:sp>
    <dsp:sp modelId="{0D2B1DB9-9365-4424-A98E-4B7C722B814F}">
      <dsp:nvSpPr>
        <dsp:cNvPr id="0" name=""/>
        <dsp:cNvSpPr/>
      </dsp:nvSpPr>
      <dsp:spPr>
        <a:xfrm>
          <a:off x="480060" y="75806"/>
          <a:ext cx="8809945" cy="442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501676" y="97422"/>
        <a:ext cx="8766713" cy="399568"/>
      </dsp:txXfrm>
    </dsp:sp>
    <dsp:sp modelId="{CE5AD3E0-C2F9-4155-990E-5D74D1C2C3C5}">
      <dsp:nvSpPr>
        <dsp:cNvPr id="0" name=""/>
        <dsp:cNvSpPr/>
      </dsp:nvSpPr>
      <dsp:spPr>
        <a:xfrm>
          <a:off x="0" y="2821843"/>
          <a:ext cx="96012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815684"/>
              <a:satOff val="20930"/>
              <a:lumOff val="-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9E1249-C0E5-4F0E-9F15-D769EE3396A5}">
      <dsp:nvSpPr>
        <dsp:cNvPr id="0" name=""/>
        <dsp:cNvSpPr/>
      </dsp:nvSpPr>
      <dsp:spPr>
        <a:xfrm>
          <a:off x="480060" y="2315456"/>
          <a:ext cx="8809945" cy="727786"/>
        </a:xfrm>
        <a:prstGeom prst="roundRect">
          <a:avLst/>
        </a:prstGeom>
        <a:solidFill>
          <a:schemeClr val="accent4">
            <a:hueOff val="-1815684"/>
            <a:satOff val="20930"/>
            <a:lumOff val="-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 </a:t>
          </a:r>
          <a:r>
            <a:rPr lang="en-US" sz="2000" b="1" i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expected losses </a:t>
          </a:r>
          <a:r>
            <a:rPr lang="en-US" sz="20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 perhitungan penurunan nilai aset keuangan</a:t>
          </a: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5588" y="2350984"/>
        <a:ext cx="8738889" cy="656730"/>
      </dsp:txXfrm>
    </dsp:sp>
    <dsp:sp modelId="{BEC9C963-6DF2-4116-8E9D-41B95758250B}">
      <dsp:nvSpPr>
        <dsp:cNvPr id="0" name=""/>
        <dsp:cNvSpPr/>
      </dsp:nvSpPr>
      <dsp:spPr>
        <a:xfrm>
          <a:off x="0" y="3502243"/>
          <a:ext cx="96012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631369"/>
              <a:satOff val="41861"/>
              <a:lumOff val="-11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310902-F9BF-4427-BBF0-F237A3F14252}">
      <dsp:nvSpPr>
        <dsp:cNvPr id="0" name=""/>
        <dsp:cNvSpPr/>
      </dsp:nvSpPr>
      <dsp:spPr>
        <a:xfrm>
          <a:off x="480060" y="3280843"/>
          <a:ext cx="8809945" cy="442800"/>
        </a:xfrm>
        <a:prstGeom prst="roundRect">
          <a:avLst/>
        </a:prstGeom>
        <a:solidFill>
          <a:schemeClr val="accent4">
            <a:hueOff val="-3631369"/>
            <a:satOff val="41861"/>
            <a:lumOff val="-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Memperbaiki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hedging </a:t>
          </a:r>
        </a:p>
      </dsp:txBody>
      <dsp:txXfrm>
        <a:off x="501676" y="3302459"/>
        <a:ext cx="8766713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28091C-A96C-42F6-97C7-C2634BA69B37}">
      <dsp:nvSpPr>
        <dsp:cNvPr id="0" name=""/>
        <dsp:cNvSpPr/>
      </dsp:nvSpPr>
      <dsp:spPr>
        <a:xfrm>
          <a:off x="0" y="625354"/>
          <a:ext cx="10252075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51398-3B14-471B-B7F7-F10983B1F521}">
      <dsp:nvSpPr>
        <dsp:cNvPr id="0" name=""/>
        <dsp:cNvSpPr/>
      </dsp:nvSpPr>
      <dsp:spPr>
        <a:xfrm>
          <a:off x="512603" y="1778"/>
          <a:ext cx="9178036" cy="10958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mengakui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keuangan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keuangan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posisi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keuangan,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dan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hanya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menjadi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salah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satu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pihak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ketentuan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pada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566100" y="55275"/>
        <a:ext cx="9071042" cy="988901"/>
      </dsp:txXfrm>
    </dsp:sp>
    <dsp:sp modelId="{52B9022A-C1D9-470E-9CCC-45ED6B37425D}">
      <dsp:nvSpPr>
        <dsp:cNvPr id="0" name=""/>
        <dsp:cNvSpPr/>
      </dsp:nvSpPr>
      <dsp:spPr>
        <a:xfrm>
          <a:off x="0" y="2258981"/>
          <a:ext cx="10252075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747203"/>
              <a:satOff val="800"/>
              <a:lumOff val="-44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B3BD3C-C8B1-44A5-92D6-5F1B77CC6858}">
      <dsp:nvSpPr>
        <dsp:cNvPr id="0" name=""/>
        <dsp:cNvSpPr/>
      </dsp:nvSpPr>
      <dsp:spPr>
        <a:xfrm>
          <a:off x="512603" y="1604554"/>
          <a:ext cx="9220306" cy="1126747"/>
        </a:xfrm>
        <a:prstGeom prst="roundRect">
          <a:avLst/>
        </a:prstGeom>
        <a:solidFill>
          <a:schemeClr val="accent2">
            <a:hueOff val="747203"/>
            <a:satOff val="800"/>
            <a:lumOff val="-4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Pada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pertama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kali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mengakui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mengklasifikasikannya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dan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endParaRPr lang="en-US" sz="2100" b="1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67606" y="1659557"/>
        <a:ext cx="9110300" cy="1016741"/>
      </dsp:txXfrm>
    </dsp:sp>
    <dsp:sp modelId="{C910F4CB-FE79-4D92-9E34-22D7DCA7328B}">
      <dsp:nvSpPr>
        <dsp:cNvPr id="0" name=""/>
        <dsp:cNvSpPr/>
      </dsp:nvSpPr>
      <dsp:spPr>
        <a:xfrm>
          <a:off x="0" y="3928921"/>
          <a:ext cx="10252075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494406"/>
              <a:satOff val="1600"/>
              <a:lumOff val="-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D74D13-9437-4771-8F7E-D995A25A32BD}">
      <dsp:nvSpPr>
        <dsp:cNvPr id="0" name=""/>
        <dsp:cNvSpPr/>
      </dsp:nvSpPr>
      <dsp:spPr>
        <a:xfrm>
          <a:off x="512603" y="3238181"/>
          <a:ext cx="9237888" cy="1163059"/>
        </a:xfrm>
        <a:prstGeom prst="roundRect">
          <a:avLst/>
        </a:prstGeom>
        <a:solidFill>
          <a:schemeClr val="accent2">
            <a:hueOff val="1494406"/>
            <a:satOff val="1600"/>
            <a:lumOff val="-88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pertama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kali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mengakui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mengklasifikasikan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dan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1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569379" y="3294957"/>
        <a:ext cx="9124336" cy="10495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686FCC-E47D-4D01-9B4F-28E020B9C5A9}">
      <dsp:nvSpPr>
        <dsp:cNvPr id="0" name=""/>
        <dsp:cNvSpPr/>
      </dsp:nvSpPr>
      <dsp:spPr>
        <a:xfrm>
          <a:off x="0" y="432472"/>
          <a:ext cx="8915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D636A5-8FE3-4340-BFFD-9B76F528CC68}">
      <dsp:nvSpPr>
        <dsp:cNvPr id="0" name=""/>
        <dsp:cNvSpPr/>
      </dsp:nvSpPr>
      <dsp:spPr>
        <a:xfrm>
          <a:off x="445769" y="84973"/>
          <a:ext cx="8056846" cy="64944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penghentian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endParaRPr lang="en-US" sz="2000" b="1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7472" y="116676"/>
        <a:ext cx="7993440" cy="586034"/>
      </dsp:txXfrm>
    </dsp:sp>
    <dsp:sp modelId="{907F8404-4DF2-4F3D-BBD5-95967C7E964D}">
      <dsp:nvSpPr>
        <dsp:cNvPr id="0" name=""/>
        <dsp:cNvSpPr/>
      </dsp:nvSpPr>
      <dsp:spPr>
        <a:xfrm>
          <a:off x="0" y="1407613"/>
          <a:ext cx="8915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-55187"/>
              <a:satOff val="9606"/>
              <a:lumOff val="56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90383-77F8-4991-BF12-1F5736DB3EEE}">
      <dsp:nvSpPr>
        <dsp:cNvPr id="0" name=""/>
        <dsp:cNvSpPr/>
      </dsp:nvSpPr>
      <dsp:spPr>
        <a:xfrm>
          <a:off x="445769" y="1082893"/>
          <a:ext cx="8056846" cy="649440"/>
        </a:xfrm>
        <a:prstGeom prst="roundRect">
          <a:avLst/>
        </a:prstGeom>
        <a:solidFill>
          <a:schemeClr val="accent2">
            <a:shade val="80000"/>
            <a:hueOff val="-55187"/>
            <a:satOff val="9606"/>
            <a:lumOff val="56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penghentian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endParaRPr lang="en-US" sz="2000" b="1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7472" y="1114596"/>
        <a:ext cx="7993440" cy="586034"/>
      </dsp:txXfrm>
    </dsp:sp>
    <dsp:sp modelId="{B3E0D520-5D47-407E-84E2-72808A496D48}">
      <dsp:nvSpPr>
        <dsp:cNvPr id="0" name=""/>
        <dsp:cNvSpPr/>
      </dsp:nvSpPr>
      <dsp:spPr>
        <a:xfrm>
          <a:off x="0" y="2405533"/>
          <a:ext cx="8915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-110375"/>
              <a:satOff val="19211"/>
              <a:lumOff val="112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7838E5-FC2F-4DB0-BB3E-FAAF626E6AE1}">
      <dsp:nvSpPr>
        <dsp:cNvPr id="0" name=""/>
        <dsp:cNvSpPr/>
      </dsp:nvSpPr>
      <dsp:spPr>
        <a:xfrm>
          <a:off x="445769" y="2080813"/>
          <a:ext cx="8056846" cy="649440"/>
        </a:xfrm>
        <a:prstGeom prst="roundRect">
          <a:avLst/>
        </a:prstGeom>
        <a:solidFill>
          <a:schemeClr val="accent2">
            <a:shade val="80000"/>
            <a:hueOff val="-110375"/>
            <a:satOff val="19211"/>
            <a:lumOff val="11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Keterlibatan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berkelanjutan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aset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alihan</a:t>
          </a:r>
          <a:endParaRPr lang="en-US" sz="2000" b="1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7472" y="2112516"/>
        <a:ext cx="7993440" cy="586034"/>
      </dsp:txXfrm>
    </dsp:sp>
    <dsp:sp modelId="{13205923-AB15-41A1-90BD-51ED129855DF}">
      <dsp:nvSpPr>
        <dsp:cNvPr id="0" name=""/>
        <dsp:cNvSpPr/>
      </dsp:nvSpPr>
      <dsp:spPr>
        <a:xfrm>
          <a:off x="0" y="3384938"/>
          <a:ext cx="8915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-165562"/>
              <a:satOff val="28817"/>
              <a:lumOff val="169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C5F506-9A6E-4D28-A9A3-0A8DAE8949B3}">
      <dsp:nvSpPr>
        <dsp:cNvPr id="0" name=""/>
        <dsp:cNvSpPr/>
      </dsp:nvSpPr>
      <dsp:spPr>
        <a:xfrm>
          <a:off x="445769" y="3078733"/>
          <a:ext cx="8056908" cy="630924"/>
        </a:xfrm>
        <a:prstGeom prst="roundRect">
          <a:avLst/>
        </a:prstGeom>
        <a:solidFill>
          <a:schemeClr val="accent2">
            <a:shade val="80000"/>
            <a:hueOff val="-165562"/>
            <a:satOff val="28817"/>
            <a:lumOff val="169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Keseluruhan</a:t>
          </a:r>
          <a:r>
            <a:rPr lang="en-US" sz="20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endParaRPr lang="en-US" sz="2000" b="1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6568" y="3109532"/>
        <a:ext cx="7995310" cy="5693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F96C1-BB01-41C7-8B39-B68235E01553}">
      <dsp:nvSpPr>
        <dsp:cNvPr id="0" name=""/>
        <dsp:cNvSpPr/>
      </dsp:nvSpPr>
      <dsp:spPr>
        <a:xfrm>
          <a:off x="0" y="128266"/>
          <a:ext cx="10133012" cy="200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6434" tIns="249936" rIns="78643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tx1"/>
            </a:buClr>
            <a:buFont typeface="Wingdings" panose="05000000000000000000" pitchFamily="2" charset="2"/>
            <a:buChar char="§"/>
          </a:pP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pada Nilai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- 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(Financial asset at Fair Value through Profit and Loss-FVTPL)</a:t>
          </a:r>
          <a:endParaRPr lang="en-US" sz="18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pada Nilai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Komprehensif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Lain  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(Financial asset at Fair Value through Other </a:t>
          </a:r>
          <a:r>
            <a:rPr lang="en-US" sz="180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Comphrehensive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 Income -FVOCI)</a:t>
          </a:r>
          <a:endParaRPr lang="id-ID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- 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(Financial asset at </a:t>
          </a:r>
          <a:r>
            <a:rPr lang="en-US" sz="180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Amortised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 Cost - </a:t>
          </a:r>
          <a:r>
            <a:rPr lang="en-US" sz="180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AmC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id-ID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28266"/>
        <a:ext cx="10133012" cy="2003400"/>
      </dsp:txXfrm>
    </dsp:sp>
    <dsp:sp modelId="{3715CF32-94E4-44A6-B59D-2193F9797FD5}">
      <dsp:nvSpPr>
        <dsp:cNvPr id="0" name=""/>
        <dsp:cNvSpPr/>
      </dsp:nvSpPr>
      <dsp:spPr>
        <a:xfrm>
          <a:off x="506650" y="6743"/>
          <a:ext cx="7167231" cy="2986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03" tIns="0" rIns="26810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0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1229" y="21322"/>
        <a:ext cx="7138073" cy="269484"/>
      </dsp:txXfrm>
    </dsp:sp>
    <dsp:sp modelId="{76226939-2229-4796-A864-B5D91F93CD6E}">
      <dsp:nvSpPr>
        <dsp:cNvPr id="0" name=""/>
        <dsp:cNvSpPr/>
      </dsp:nvSpPr>
      <dsp:spPr>
        <a:xfrm>
          <a:off x="0" y="2373586"/>
          <a:ext cx="10133012" cy="143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511500"/>
              <a:satOff val="0"/>
              <a:lumOff val="35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6434" tIns="249936" rIns="78643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tx1"/>
            </a:buClr>
            <a:buFont typeface="Wingdings" panose="05000000000000000000" pitchFamily="2" charset="2"/>
            <a:buChar char="§"/>
          </a:pP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pada Nilai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- 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(Financial liabilities at Fair Value through Profit and Loss-FVTPL)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- 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(Financial liabilities at </a:t>
          </a:r>
          <a:r>
            <a:rPr lang="en-US" sz="180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Amortised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 Cost - </a:t>
          </a:r>
          <a:r>
            <a:rPr lang="en-US" sz="180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AmC</a:t>
          </a:r>
          <a:r>
            <a:rPr lang="en-US" sz="1800" i="1" kern="1200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id-ID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373586"/>
        <a:ext cx="10133012" cy="1436400"/>
      </dsp:txXfrm>
    </dsp:sp>
    <dsp:sp modelId="{F85E782F-F40D-4E25-8D8F-6B867D3FC5F3}">
      <dsp:nvSpPr>
        <dsp:cNvPr id="0" name=""/>
        <dsp:cNvSpPr/>
      </dsp:nvSpPr>
      <dsp:spPr>
        <a:xfrm>
          <a:off x="506650" y="2196466"/>
          <a:ext cx="7093108" cy="354240"/>
        </a:xfrm>
        <a:prstGeom prst="roundRect">
          <a:avLst/>
        </a:prstGeom>
        <a:solidFill>
          <a:schemeClr val="accent5">
            <a:hueOff val="-511500"/>
            <a:satOff val="0"/>
            <a:lumOff val="35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03" tIns="0" rIns="26810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0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3943" y="2213759"/>
        <a:ext cx="7058522" cy="319654"/>
      </dsp:txXfrm>
    </dsp:sp>
    <dsp:sp modelId="{02A6016D-16F1-412D-8712-0F2D00777272}">
      <dsp:nvSpPr>
        <dsp:cNvPr id="0" name=""/>
        <dsp:cNvSpPr/>
      </dsp:nvSpPr>
      <dsp:spPr>
        <a:xfrm>
          <a:off x="0" y="4051906"/>
          <a:ext cx="10133012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022999"/>
              <a:satOff val="0"/>
              <a:lumOff val="70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6434" tIns="249936" rIns="78643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 hibrida dengan aset keuangan sebagai kontrak utama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 lainnya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4051906"/>
        <a:ext cx="10133012" cy="926100"/>
      </dsp:txXfrm>
    </dsp:sp>
    <dsp:sp modelId="{7E42618D-F7B3-4AD3-B834-D55231D858B6}">
      <dsp:nvSpPr>
        <dsp:cNvPr id="0" name=""/>
        <dsp:cNvSpPr/>
      </dsp:nvSpPr>
      <dsp:spPr>
        <a:xfrm>
          <a:off x="506650" y="3874786"/>
          <a:ext cx="7093108" cy="354240"/>
        </a:xfrm>
        <a:prstGeom prst="roundRect">
          <a:avLst/>
        </a:prstGeom>
        <a:solidFill>
          <a:schemeClr val="accent5">
            <a:hueOff val="-1022999"/>
            <a:satOff val="0"/>
            <a:lumOff val="70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03" tIns="0" rIns="26810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 melekat</a:t>
          </a:r>
          <a:endParaRPr lang="en-US" sz="20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3943" y="3892079"/>
        <a:ext cx="7058522" cy="3196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C2564E-7AE0-DD48-8704-ABBF015A74D3}">
      <dsp:nvSpPr>
        <dsp:cNvPr id="0" name=""/>
        <dsp:cNvSpPr/>
      </dsp:nvSpPr>
      <dsp:spPr>
        <a:xfrm>
          <a:off x="407" y="159541"/>
          <a:ext cx="3186116" cy="318611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Bukti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relevan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perlu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dipertimbangkan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tes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tetapi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terbatas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pada:</a:t>
          </a:r>
        </a:p>
      </dsp:txBody>
      <dsp:txXfrm>
        <a:off x="467003" y="626137"/>
        <a:ext cx="2252924" cy="2252924"/>
      </dsp:txXfrm>
    </dsp:sp>
    <dsp:sp modelId="{2E6108C1-5041-7C40-B4E1-1505940B81E2}">
      <dsp:nvSpPr>
        <dsp:cNvPr id="0" name=""/>
        <dsp:cNvSpPr/>
      </dsp:nvSpPr>
      <dsp:spPr>
        <a:xfrm rot="18860418">
          <a:off x="3099501" y="1147656"/>
          <a:ext cx="13563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6387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3923D-9070-E849-B979-8B76B5DFC628}">
      <dsp:nvSpPr>
        <dsp:cNvPr id="0" name=""/>
        <dsp:cNvSpPr/>
      </dsp:nvSpPr>
      <dsp:spPr>
        <a:xfrm>
          <a:off x="4251697" y="662611"/>
          <a:ext cx="808722" cy="0"/>
        </a:xfrm>
        <a:prstGeom prst="line">
          <a:avLst/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717E8-3E6B-1D43-85EE-2E70028998CE}">
      <dsp:nvSpPr>
        <dsp:cNvPr id="0" name=""/>
        <dsp:cNvSpPr/>
      </dsp:nvSpPr>
      <dsp:spPr>
        <a:xfrm>
          <a:off x="5060420" y="203685"/>
          <a:ext cx="5734579" cy="91785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bagaimana kinerja </a:t>
          </a:r>
          <a:r>
            <a:rPr lang="sv-SE" sz="2000" kern="1200" dirty="0">
              <a:latin typeface="Calibri" panose="020F0502020204030204" pitchFamily="34" charset="0"/>
              <a:cs typeface="Calibri" panose="020F0502020204030204" pitchFamily="34" charset="0"/>
            </a:rPr>
            <a:t>dari model bisnis </a:t>
          </a:r>
          <a:r>
            <a:rPr lang="nl-NL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dievaluasi dan dilaporkan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;</a:t>
          </a:r>
        </a:p>
      </dsp:txBody>
      <dsp:txXfrm>
        <a:off x="5060420" y="203685"/>
        <a:ext cx="5734579" cy="917852"/>
      </dsp:txXfrm>
    </dsp:sp>
    <dsp:sp modelId="{33869F23-EDCD-8C4D-A6F3-67DBA8327036}">
      <dsp:nvSpPr>
        <dsp:cNvPr id="0" name=""/>
        <dsp:cNvSpPr/>
      </dsp:nvSpPr>
      <dsp:spPr>
        <a:xfrm rot="20993676">
          <a:off x="3295052" y="1648363"/>
          <a:ext cx="9526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266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AD6BDE-7B50-3141-9D2F-F3A86D941B60}">
      <dsp:nvSpPr>
        <dsp:cNvPr id="0" name=""/>
        <dsp:cNvSpPr/>
      </dsp:nvSpPr>
      <dsp:spPr>
        <a:xfrm>
          <a:off x="4240325" y="1564786"/>
          <a:ext cx="808722" cy="0"/>
        </a:xfrm>
        <a:prstGeom prst="line">
          <a:avLst/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6B0A27-69DB-B54C-9175-9706CE36D663}">
      <dsp:nvSpPr>
        <dsp:cNvPr id="0" name=""/>
        <dsp:cNvSpPr/>
      </dsp:nvSpPr>
      <dsp:spPr>
        <a:xfrm>
          <a:off x="5049047" y="918047"/>
          <a:ext cx="5734579" cy="129347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risiko yang mempengaruhi kinerja </a:t>
          </a:r>
          <a:r>
            <a:rPr lang="sv-SE" sz="2000" kern="1200" dirty="0">
              <a:latin typeface="Calibri" panose="020F0502020204030204" pitchFamily="34" charset="0"/>
              <a:cs typeface="Calibri" panose="020F0502020204030204" pitchFamily="34" charset="0"/>
            </a:rPr>
            <a:t>dari model bisnis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khususnya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cara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bagaimana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dikelola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; dan</a:t>
          </a:r>
        </a:p>
      </dsp:txBody>
      <dsp:txXfrm>
        <a:off x="5049047" y="918047"/>
        <a:ext cx="5734579" cy="1293478"/>
      </dsp:txXfrm>
    </dsp:sp>
    <dsp:sp modelId="{32338003-30CE-5E49-837A-35EF87D02C33}">
      <dsp:nvSpPr>
        <dsp:cNvPr id="0" name=""/>
        <dsp:cNvSpPr/>
      </dsp:nvSpPr>
      <dsp:spPr>
        <a:xfrm rot="2245165">
          <a:off x="3181066" y="2189344"/>
          <a:ext cx="11525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52588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FFE859-31BD-B141-9D59-78C66C7596E6}">
      <dsp:nvSpPr>
        <dsp:cNvPr id="0" name=""/>
        <dsp:cNvSpPr/>
      </dsp:nvSpPr>
      <dsp:spPr>
        <a:xfrm>
          <a:off x="4215058" y="2539526"/>
          <a:ext cx="808722" cy="0"/>
        </a:xfrm>
        <a:prstGeom prst="line">
          <a:avLst/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69228B-78EE-9143-B518-DAD051940A43}">
      <dsp:nvSpPr>
        <dsp:cNvPr id="0" name=""/>
        <dsp:cNvSpPr/>
      </dsp:nvSpPr>
      <dsp:spPr>
        <a:xfrm>
          <a:off x="5023781" y="1892787"/>
          <a:ext cx="5734579" cy="129347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bagaimana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manajer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dikompensasi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contoh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apakah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kompensasi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kontraktual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yang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diperoleh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).</a:t>
          </a:r>
        </a:p>
      </dsp:txBody>
      <dsp:txXfrm>
        <a:off x="5023781" y="1892787"/>
        <a:ext cx="5734579" cy="12934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6AB58-D763-AE43-8D18-80BC8B6C9E9F}">
      <dsp:nvSpPr>
        <dsp:cNvPr id="0" name=""/>
        <dsp:cNvSpPr/>
      </dsp:nvSpPr>
      <dsp:spPr>
        <a:xfrm>
          <a:off x="0" y="66776"/>
          <a:ext cx="10251300" cy="755820"/>
        </a:xfrm>
        <a:prstGeom prst="snip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Kesalahan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pengujian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SPPI dan model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dapat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berdampak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terhadap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ID" sz="19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29762"/>
        <a:ext cx="10188314" cy="692834"/>
      </dsp:txXfrm>
    </dsp:sp>
    <dsp:sp modelId="{3955FC1F-3BC8-F041-A984-6D4BD5941138}">
      <dsp:nvSpPr>
        <dsp:cNvPr id="0" name=""/>
        <dsp:cNvSpPr/>
      </dsp:nvSpPr>
      <dsp:spPr>
        <a:xfrm>
          <a:off x="0" y="877316"/>
          <a:ext cx="10251300" cy="755820"/>
        </a:xfrm>
        <a:prstGeom prst="snip1Rect">
          <a:avLst/>
        </a:prstGeom>
        <a:solidFill>
          <a:schemeClr val="accent2">
            <a:hueOff val="373601"/>
            <a:satOff val="400"/>
            <a:lumOff val="-22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Pengujian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SPPI model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mengandung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judgement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sehingga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diperlukan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governance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meregulasi</a:t>
          </a:r>
          <a:endParaRPr lang="en-ID" sz="19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940302"/>
        <a:ext cx="10188314" cy="692834"/>
      </dsp:txXfrm>
    </dsp:sp>
    <dsp:sp modelId="{0F1996D8-DCFC-0D41-B805-DA2EAA65AA08}">
      <dsp:nvSpPr>
        <dsp:cNvPr id="0" name=""/>
        <dsp:cNvSpPr/>
      </dsp:nvSpPr>
      <dsp:spPr>
        <a:xfrm>
          <a:off x="0" y="1687857"/>
          <a:ext cx="10251300" cy="755820"/>
        </a:xfrm>
        <a:prstGeom prst="snip1Rect">
          <a:avLst/>
        </a:prstGeom>
        <a:solidFill>
          <a:schemeClr val="accent2">
            <a:hueOff val="747203"/>
            <a:satOff val="800"/>
            <a:lumOff val="-4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Diperlukan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batasan-batasan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mengatur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kritera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diperbolehkan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tiap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endParaRPr lang="en-ID" sz="19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750843"/>
        <a:ext cx="10188314" cy="692834"/>
      </dsp:txXfrm>
    </dsp:sp>
    <dsp:sp modelId="{521B6E9B-8654-5249-A90F-8E78E9B241DC}">
      <dsp:nvSpPr>
        <dsp:cNvPr id="0" name=""/>
        <dsp:cNvSpPr/>
      </dsp:nvSpPr>
      <dsp:spPr>
        <a:xfrm>
          <a:off x="0" y="2498396"/>
          <a:ext cx="10251300" cy="755820"/>
        </a:xfrm>
        <a:prstGeom prst="snip1Rect">
          <a:avLst/>
        </a:prstGeom>
        <a:solidFill>
          <a:schemeClr val="accent2">
            <a:hueOff val="1120804"/>
            <a:satOff val="1200"/>
            <a:lumOff val="-6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ada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reklasifikasi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tanpa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bukan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kesalahan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900" b="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US" sz="19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208)</a:t>
          </a:r>
          <a:endParaRPr lang="en-ID" sz="19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561382"/>
        <a:ext cx="10188314" cy="692834"/>
      </dsp:txXfrm>
    </dsp:sp>
    <dsp:sp modelId="{90AA0469-3053-9A41-BB85-F67E2C07649F}">
      <dsp:nvSpPr>
        <dsp:cNvPr id="0" name=""/>
        <dsp:cNvSpPr/>
      </dsp:nvSpPr>
      <dsp:spPr>
        <a:xfrm>
          <a:off x="0" y="3308937"/>
          <a:ext cx="10251300" cy="755820"/>
        </a:xfrm>
        <a:prstGeom prst="snip1Rect">
          <a:avLst/>
        </a:prstGeom>
        <a:solidFill>
          <a:schemeClr val="accent2">
            <a:hueOff val="1494406"/>
            <a:satOff val="1600"/>
            <a:lumOff val="-88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 model bisnis diharapkan akan sangat jarang terjadi</a:t>
          </a:r>
          <a:endParaRPr lang="en-ID" sz="19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371923"/>
        <a:ext cx="10188314" cy="6928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10334-3C2E-4F8B-98D5-7577365E8EF8}">
      <dsp:nvSpPr>
        <dsp:cNvPr id="0" name=""/>
        <dsp:cNvSpPr/>
      </dsp:nvSpPr>
      <dsp:spPr>
        <a:xfrm>
          <a:off x="0" y="505883"/>
          <a:ext cx="10744200" cy="31647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869" tIns="853948" rIns="833869" bIns="170688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dikelola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tujuannya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mendapatkan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kontraktual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menjual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; dan</a:t>
          </a: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Persyaratan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kontraktual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memberikan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hak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tertentu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kas yang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semata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pokok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jumlah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pokok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terutang</a:t>
          </a: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0" y="505883"/>
        <a:ext cx="10744200" cy="3164785"/>
      </dsp:txXfrm>
    </dsp:sp>
    <dsp:sp modelId="{EF37DF56-0295-4543-8B85-EB97E0F1565A}">
      <dsp:nvSpPr>
        <dsp:cNvPr id="0" name=""/>
        <dsp:cNvSpPr/>
      </dsp:nvSpPr>
      <dsp:spPr>
        <a:xfrm>
          <a:off x="521561" y="0"/>
          <a:ext cx="8762496" cy="1104284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274" tIns="0" rIns="28427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komprehensif</a:t>
          </a: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lain jika kedua kondisi berikut terpenuhi:</a:t>
          </a:r>
          <a:endParaRPr lang="en-US" sz="2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1561" y="0"/>
        <a:ext cx="8486425" cy="11042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D2740-F54C-453E-BD15-A13D0CCC36E1}">
      <dsp:nvSpPr>
        <dsp:cNvPr id="0" name=""/>
        <dsp:cNvSpPr/>
      </dsp:nvSpPr>
      <dsp:spPr>
        <a:xfrm rot="10800000">
          <a:off x="914734" y="0"/>
          <a:ext cx="5773735" cy="907433"/>
        </a:xfrm>
        <a:prstGeom prst="homePlate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3907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pada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selanjutnya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pada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 rot="10800000">
        <a:off x="1141592" y="0"/>
        <a:ext cx="5546877" cy="907433"/>
      </dsp:txXfrm>
    </dsp:sp>
    <dsp:sp modelId="{C9BF050D-5266-47D2-AEDA-F7D239127419}">
      <dsp:nvSpPr>
        <dsp:cNvPr id="0" name=""/>
        <dsp:cNvSpPr/>
      </dsp:nvSpPr>
      <dsp:spPr>
        <a:xfrm>
          <a:off x="416900" y="98372"/>
          <a:ext cx="711852" cy="711852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AE658-4BA2-470A-90A3-D5FF7D4FE551}">
      <dsp:nvSpPr>
        <dsp:cNvPr id="0" name=""/>
        <dsp:cNvSpPr/>
      </dsp:nvSpPr>
      <dsp:spPr>
        <a:xfrm rot="10800000">
          <a:off x="909540" y="1113134"/>
          <a:ext cx="5784123" cy="1235355"/>
        </a:xfrm>
        <a:prstGeom prst="homePlate">
          <a:avLst/>
        </a:prstGeom>
        <a:solidFill>
          <a:schemeClr val="accent3">
            <a:hueOff val="2977415"/>
            <a:satOff val="-8372"/>
            <a:lumOff val="3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3907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memenuhi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syarat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penghentian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pendekatan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keterlibatan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berkelanjutan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diterapkan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sp:txBody>
      <dsp:txXfrm rot="10800000">
        <a:off x="1218379" y="1113134"/>
        <a:ext cx="5475284" cy="1235355"/>
      </dsp:txXfrm>
    </dsp:sp>
    <dsp:sp modelId="{3682E49F-A349-489E-81E5-B06BB6A4BF4D}">
      <dsp:nvSpPr>
        <dsp:cNvPr id="0" name=""/>
        <dsp:cNvSpPr/>
      </dsp:nvSpPr>
      <dsp:spPr>
        <a:xfrm>
          <a:off x="416900" y="1382260"/>
          <a:ext cx="711852" cy="711852"/>
        </a:xfrm>
        <a:prstGeom prst="ellipse">
          <a:avLst/>
        </a:prstGeom>
        <a:solidFill>
          <a:schemeClr val="accent3">
            <a:tint val="50000"/>
            <a:hueOff val="3028501"/>
            <a:satOff val="-8922"/>
            <a:lumOff val="8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B32E8-19F5-48F3-9112-DA0D9C90860B}">
      <dsp:nvSpPr>
        <dsp:cNvPr id="0" name=""/>
        <dsp:cNvSpPr/>
      </dsp:nvSpPr>
      <dsp:spPr>
        <a:xfrm rot="10800000">
          <a:off x="909540" y="2560982"/>
          <a:ext cx="5784123" cy="711852"/>
        </a:xfrm>
        <a:prstGeom prst="homePlate">
          <a:avLst/>
        </a:prstGeom>
        <a:solidFill>
          <a:schemeClr val="accent3">
            <a:hueOff val="5954829"/>
            <a:satOff val="-16744"/>
            <a:lumOff val="6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3907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 jaminan keuangan. </a:t>
          </a:r>
        </a:p>
      </dsp:txBody>
      <dsp:txXfrm rot="10800000">
        <a:off x="1087503" y="2560982"/>
        <a:ext cx="5606160" cy="711852"/>
      </dsp:txXfrm>
    </dsp:sp>
    <dsp:sp modelId="{291D0697-42A7-4497-B606-357CC3B85543}">
      <dsp:nvSpPr>
        <dsp:cNvPr id="0" name=""/>
        <dsp:cNvSpPr/>
      </dsp:nvSpPr>
      <dsp:spPr>
        <a:xfrm>
          <a:off x="416900" y="2568357"/>
          <a:ext cx="711852" cy="711852"/>
        </a:xfrm>
        <a:prstGeom prst="ellipse">
          <a:avLst/>
        </a:prstGeom>
        <a:solidFill>
          <a:schemeClr val="accent3">
            <a:tint val="50000"/>
            <a:hueOff val="6057002"/>
            <a:satOff val="-17844"/>
            <a:lumOff val="16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07B74-B0B5-4A3B-840C-BCF43AC11E56}">
      <dsp:nvSpPr>
        <dsp:cNvPr id="0" name=""/>
        <dsp:cNvSpPr/>
      </dsp:nvSpPr>
      <dsp:spPr>
        <a:xfrm rot="10800000">
          <a:off x="909540" y="3485327"/>
          <a:ext cx="5784123" cy="711852"/>
        </a:xfrm>
        <a:prstGeom prst="homePlate">
          <a:avLst/>
        </a:prstGeom>
        <a:solidFill>
          <a:schemeClr val="accent3">
            <a:hueOff val="8932244"/>
            <a:satOff val="-25117"/>
            <a:lumOff val="9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3907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komitmen untuk menyediakan pinjaman dengan suku bunga di bawah pasar.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1087503" y="3485327"/>
        <a:ext cx="5606160" cy="711852"/>
      </dsp:txXfrm>
    </dsp:sp>
    <dsp:sp modelId="{3A438F05-B563-4302-87AF-FF5B0CE0B3D3}">
      <dsp:nvSpPr>
        <dsp:cNvPr id="0" name=""/>
        <dsp:cNvSpPr/>
      </dsp:nvSpPr>
      <dsp:spPr>
        <a:xfrm>
          <a:off x="416900" y="3492702"/>
          <a:ext cx="711852" cy="711852"/>
        </a:xfrm>
        <a:prstGeom prst="ellipse">
          <a:avLst/>
        </a:prstGeom>
        <a:solidFill>
          <a:schemeClr val="accent3">
            <a:tint val="50000"/>
            <a:hueOff val="9085504"/>
            <a:satOff val="-26767"/>
            <a:lumOff val="2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53425-6FAE-4E31-84D1-3021B1658AE6}">
      <dsp:nvSpPr>
        <dsp:cNvPr id="0" name=""/>
        <dsp:cNvSpPr/>
      </dsp:nvSpPr>
      <dsp:spPr>
        <a:xfrm rot="10800000">
          <a:off x="909540" y="4409672"/>
          <a:ext cx="5784123" cy="711852"/>
        </a:xfrm>
        <a:prstGeom prst="homePlate">
          <a:avLst/>
        </a:prstGeom>
        <a:solidFill>
          <a:schemeClr val="accent3">
            <a:hueOff val="11909659"/>
            <a:satOff val="-33489"/>
            <a:lumOff val="13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3907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kontinjensi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oleh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pihak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pengakuisisi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kombinasi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1087503" y="4409672"/>
        <a:ext cx="5606160" cy="711852"/>
      </dsp:txXfrm>
    </dsp:sp>
    <dsp:sp modelId="{54866E6E-3C99-4150-B7FF-947549816B39}">
      <dsp:nvSpPr>
        <dsp:cNvPr id="0" name=""/>
        <dsp:cNvSpPr/>
      </dsp:nvSpPr>
      <dsp:spPr>
        <a:xfrm>
          <a:off x="416900" y="4417047"/>
          <a:ext cx="711852" cy="711852"/>
        </a:xfrm>
        <a:prstGeom prst="ellipse">
          <a:avLst/>
        </a:prstGeom>
        <a:solidFill>
          <a:schemeClr val="accent3">
            <a:tint val="50000"/>
            <a:hueOff val="12114004"/>
            <a:satOff val="-35689"/>
            <a:lumOff val="32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619CC9-493D-49E5-BF68-696BE90F5681}">
      <dsp:nvSpPr>
        <dsp:cNvPr id="0" name=""/>
        <dsp:cNvSpPr/>
      </dsp:nvSpPr>
      <dsp:spPr>
        <a:xfrm rot="10800000">
          <a:off x="909540" y="5334017"/>
          <a:ext cx="5784123" cy="711852"/>
        </a:xfrm>
        <a:prstGeom prst="homePlate">
          <a:avLst/>
        </a:prstGeom>
        <a:solidFill>
          <a:schemeClr val="accent3">
            <a:hueOff val="14887072"/>
            <a:satOff val="-41861"/>
            <a:lumOff val="164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3907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Kombinasi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mana PSAK 103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diterapkan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 rot="10800000">
        <a:off x="1087503" y="5334017"/>
        <a:ext cx="5606160" cy="711852"/>
      </dsp:txXfrm>
    </dsp:sp>
    <dsp:sp modelId="{C006CE70-9156-4F08-9137-0799FC455CF2}">
      <dsp:nvSpPr>
        <dsp:cNvPr id="0" name=""/>
        <dsp:cNvSpPr/>
      </dsp:nvSpPr>
      <dsp:spPr>
        <a:xfrm>
          <a:off x="416900" y="5341392"/>
          <a:ext cx="711852" cy="711852"/>
        </a:xfrm>
        <a:prstGeom prst="ellipse">
          <a:avLst/>
        </a:prstGeom>
        <a:solidFill>
          <a:schemeClr val="accent3">
            <a:tint val="50000"/>
            <a:hueOff val="15142505"/>
            <a:satOff val="-44611"/>
            <a:lumOff val="40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ABC16-7D9A-48C6-A4DA-714ADFE3BD45}">
      <dsp:nvSpPr>
        <dsp:cNvPr id="0" name=""/>
        <dsp:cNvSpPr/>
      </dsp:nvSpPr>
      <dsp:spPr>
        <a:xfrm>
          <a:off x="0" y="98648"/>
          <a:ext cx="4611343" cy="1281882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solidFill>
            <a:schemeClr val="accent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panduan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232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tentang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pemisahan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melekat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hibrida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diteruskan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mana </a:t>
          </a:r>
          <a:r>
            <a:rPr lang="en-US" sz="16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host contract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bukan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ruang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109.</a:t>
          </a:r>
        </a:p>
      </dsp:txBody>
      <dsp:txXfrm>
        <a:off x="0" y="98648"/>
        <a:ext cx="4611343" cy="1281882"/>
      </dsp:txXfrm>
    </dsp:sp>
    <dsp:sp modelId="{C401252E-02A2-4D10-9082-86E53F3C2475}">
      <dsp:nvSpPr>
        <dsp:cNvPr id="0" name=""/>
        <dsp:cNvSpPr/>
      </dsp:nvSpPr>
      <dsp:spPr>
        <a:xfrm>
          <a:off x="4737394" y="95123"/>
          <a:ext cx="4994324" cy="1285407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solidFill>
            <a:schemeClr val="accent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 </a:t>
          </a:r>
          <a:r>
            <a:rPr lang="en-US" sz="16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host contract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adalah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ruang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109,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melekat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dipisahkan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host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Sebaliknya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hibrida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dinilai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secara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keseluruhan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persyaratan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4737394" y="95123"/>
        <a:ext cx="4994324" cy="128540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0E5BAE-78D2-4002-9D0E-77C12E6FD44D}">
      <dsp:nvSpPr>
        <dsp:cNvPr id="0" name=""/>
        <dsp:cNvSpPr/>
      </dsp:nvSpPr>
      <dsp:spPr>
        <a:xfrm>
          <a:off x="4761036" y="78579"/>
          <a:ext cx="1988073" cy="4953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Instumen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Hibrida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75544" y="93087"/>
        <a:ext cx="1959057" cy="466332"/>
      </dsp:txXfrm>
    </dsp:sp>
    <dsp:sp modelId="{D41A7B5A-DC8A-4A12-B25F-25B5111D89A4}">
      <dsp:nvSpPr>
        <dsp:cNvPr id="0" name=""/>
        <dsp:cNvSpPr/>
      </dsp:nvSpPr>
      <dsp:spPr>
        <a:xfrm>
          <a:off x="4579138" y="573928"/>
          <a:ext cx="1175934" cy="252616"/>
        </a:xfrm>
        <a:custGeom>
          <a:avLst/>
          <a:gdLst/>
          <a:ahLst/>
          <a:cxnLst/>
          <a:rect l="0" t="0" r="0" b="0"/>
          <a:pathLst>
            <a:path>
              <a:moveTo>
                <a:pt x="1175934" y="0"/>
              </a:moveTo>
              <a:lnTo>
                <a:pt x="1175934" y="126308"/>
              </a:lnTo>
              <a:lnTo>
                <a:pt x="0" y="126308"/>
              </a:lnTo>
              <a:lnTo>
                <a:pt x="0" y="252616"/>
              </a:lnTo>
            </a:path>
          </a:pathLst>
        </a:custGeom>
        <a:noFill/>
        <a:ln w="38100" cap="flat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0A3919-4536-434A-8022-C27E3DE08FA3}">
      <dsp:nvSpPr>
        <dsp:cNvPr id="0" name=""/>
        <dsp:cNvSpPr/>
      </dsp:nvSpPr>
      <dsp:spPr>
        <a:xfrm>
          <a:off x="2983024" y="826544"/>
          <a:ext cx="3192228" cy="43937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Non-derivatif </a:t>
          </a:r>
          <a:r>
            <a:rPr lang="en-US" sz="1800" i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host contract</a:t>
          </a:r>
          <a:endParaRPr lang="en-US" sz="1800" i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995893" y="839413"/>
        <a:ext cx="3166490" cy="413637"/>
      </dsp:txXfrm>
    </dsp:sp>
    <dsp:sp modelId="{59FA8E9B-10BC-4A40-BF6F-F7B17B0A600B}">
      <dsp:nvSpPr>
        <dsp:cNvPr id="0" name=""/>
        <dsp:cNvSpPr/>
      </dsp:nvSpPr>
      <dsp:spPr>
        <a:xfrm>
          <a:off x="4533418" y="1265919"/>
          <a:ext cx="91440" cy="2526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2616"/>
              </a:lnTo>
            </a:path>
          </a:pathLst>
        </a:custGeom>
        <a:noFill/>
        <a:ln w="38100" cap="flat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E119A0-A323-4F68-A348-DCEAF3866247}">
      <dsp:nvSpPr>
        <dsp:cNvPr id="0" name=""/>
        <dsp:cNvSpPr/>
      </dsp:nvSpPr>
      <dsp:spPr>
        <a:xfrm>
          <a:off x="3680822" y="1518535"/>
          <a:ext cx="1796631" cy="5312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 Keuangan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96383" y="1534096"/>
        <a:ext cx="1765509" cy="500173"/>
      </dsp:txXfrm>
    </dsp:sp>
    <dsp:sp modelId="{E68DF807-A8CE-48B6-BA1A-30BEAC074043}">
      <dsp:nvSpPr>
        <dsp:cNvPr id="0" name=""/>
        <dsp:cNvSpPr/>
      </dsp:nvSpPr>
      <dsp:spPr>
        <a:xfrm>
          <a:off x="3222296" y="2049831"/>
          <a:ext cx="1356842" cy="196882"/>
        </a:xfrm>
        <a:custGeom>
          <a:avLst/>
          <a:gdLst/>
          <a:ahLst/>
          <a:cxnLst/>
          <a:rect l="0" t="0" r="0" b="0"/>
          <a:pathLst>
            <a:path>
              <a:moveTo>
                <a:pt x="1356842" y="0"/>
              </a:moveTo>
              <a:lnTo>
                <a:pt x="1356842" y="98441"/>
              </a:lnTo>
              <a:lnTo>
                <a:pt x="0" y="98441"/>
              </a:lnTo>
              <a:lnTo>
                <a:pt x="0" y="196882"/>
              </a:lnTo>
            </a:path>
          </a:pathLst>
        </a:cu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DF363-7C55-46F0-B009-CB1ACC2E2CC4}">
      <dsp:nvSpPr>
        <dsp:cNvPr id="0" name=""/>
        <dsp:cNvSpPr/>
      </dsp:nvSpPr>
      <dsp:spPr>
        <a:xfrm>
          <a:off x="1864416" y="2246714"/>
          <a:ext cx="2715759" cy="4610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77921" y="2260219"/>
        <a:ext cx="2688749" cy="434071"/>
      </dsp:txXfrm>
    </dsp:sp>
    <dsp:sp modelId="{7482298D-569D-4900-822D-7EEDD422693A}">
      <dsp:nvSpPr>
        <dsp:cNvPr id="0" name=""/>
        <dsp:cNvSpPr/>
      </dsp:nvSpPr>
      <dsp:spPr>
        <a:xfrm>
          <a:off x="4579138" y="2049831"/>
          <a:ext cx="1499976" cy="196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41"/>
              </a:lnTo>
              <a:lnTo>
                <a:pt x="1499976" y="98441"/>
              </a:lnTo>
              <a:lnTo>
                <a:pt x="1499976" y="196882"/>
              </a:lnTo>
            </a:path>
          </a:pathLst>
        </a:cu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C1B42A-272C-4A18-96A9-87B8198CE371}">
      <dsp:nvSpPr>
        <dsp:cNvPr id="0" name=""/>
        <dsp:cNvSpPr/>
      </dsp:nvSpPr>
      <dsp:spPr>
        <a:xfrm>
          <a:off x="4864368" y="2246714"/>
          <a:ext cx="2429491" cy="4726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luar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109</a:t>
          </a:r>
        </a:p>
      </dsp:txBody>
      <dsp:txXfrm>
        <a:off x="4878213" y="2260559"/>
        <a:ext cx="2401801" cy="445005"/>
      </dsp:txXfrm>
    </dsp:sp>
    <dsp:sp modelId="{A2D1743C-4265-473A-838D-6055A168D8FC}">
      <dsp:nvSpPr>
        <dsp:cNvPr id="0" name=""/>
        <dsp:cNvSpPr/>
      </dsp:nvSpPr>
      <dsp:spPr>
        <a:xfrm>
          <a:off x="5755072" y="573928"/>
          <a:ext cx="1738210" cy="252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308"/>
              </a:lnTo>
              <a:lnTo>
                <a:pt x="1738210" y="126308"/>
              </a:lnTo>
              <a:lnTo>
                <a:pt x="1738210" y="252616"/>
              </a:lnTo>
            </a:path>
          </a:pathLst>
        </a:custGeom>
        <a:noFill/>
        <a:ln w="38100" cap="flat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6CB942-A308-49D9-A5B0-A9CB21543366}">
      <dsp:nvSpPr>
        <dsp:cNvPr id="0" name=""/>
        <dsp:cNvSpPr/>
      </dsp:nvSpPr>
      <dsp:spPr>
        <a:xfrm>
          <a:off x="6459445" y="826544"/>
          <a:ext cx="2067675" cy="4331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Derivatif Melekat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472132" y="839231"/>
        <a:ext cx="2042301" cy="4077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EE4B8-8622-9545-9D2E-5E0529429AC6}">
      <dsp:nvSpPr>
        <dsp:cNvPr id="0" name=""/>
        <dsp:cNvSpPr/>
      </dsp:nvSpPr>
      <dsp:spPr>
        <a:xfrm>
          <a:off x="0" y="543842"/>
          <a:ext cx="4059925" cy="69722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 Keuangan</a:t>
          </a:r>
        </a:p>
      </dsp:txBody>
      <dsp:txXfrm>
        <a:off x="34036" y="577878"/>
        <a:ext cx="3991853" cy="629150"/>
      </dsp:txXfrm>
    </dsp:sp>
    <dsp:sp modelId="{FE95786B-9D44-FE48-BBC1-F33E17914474}">
      <dsp:nvSpPr>
        <dsp:cNvPr id="0" name=""/>
        <dsp:cNvSpPr/>
      </dsp:nvSpPr>
      <dsp:spPr>
        <a:xfrm>
          <a:off x="0" y="1365424"/>
          <a:ext cx="4059925" cy="1078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90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Reklasifikasi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hanya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dapat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dilakukan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mengubah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model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pengelolaan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365424"/>
        <a:ext cx="4059925" cy="1078727"/>
      </dsp:txXfrm>
    </dsp:sp>
    <dsp:sp modelId="{B4EA98B0-CAA8-FD47-AE09-D46C943B185C}">
      <dsp:nvSpPr>
        <dsp:cNvPr id="0" name=""/>
        <dsp:cNvSpPr/>
      </dsp:nvSpPr>
      <dsp:spPr>
        <a:xfrm>
          <a:off x="0" y="2788874"/>
          <a:ext cx="4059925" cy="697222"/>
        </a:xfrm>
        <a:prstGeom prst="roundRect">
          <a:avLst/>
        </a:prstGeom>
        <a:gradFill rotWithShape="0">
          <a:gsLst>
            <a:gs pos="0">
              <a:schemeClr val="accent5">
                <a:hueOff val="-1022999"/>
                <a:satOff val="0"/>
                <a:lumOff val="70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1022999"/>
                <a:satOff val="0"/>
                <a:lumOff val="70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0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036" y="2822910"/>
        <a:ext cx="3991853" cy="629150"/>
      </dsp:txXfrm>
    </dsp:sp>
    <dsp:sp modelId="{2CD86B40-36DD-FE4C-B29F-BAB475FF14E8}">
      <dsp:nvSpPr>
        <dsp:cNvPr id="0" name=""/>
        <dsp:cNvSpPr/>
      </dsp:nvSpPr>
      <dsp:spPr>
        <a:xfrm>
          <a:off x="0" y="3594213"/>
          <a:ext cx="4059925" cy="71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90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Reklasifikasi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diizinkan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0" y="3594213"/>
        <a:ext cx="4059925" cy="7198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1D17B-D7B8-460F-9539-01E2B4AD5FFF}">
      <dsp:nvSpPr>
        <dsp:cNvPr id="0" name=""/>
        <dsp:cNvSpPr/>
      </dsp:nvSpPr>
      <dsp:spPr>
        <a:xfrm>
          <a:off x="0" y="330586"/>
          <a:ext cx="889158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B73FEB-C638-4F51-837B-9BCD6E238DA6}">
      <dsp:nvSpPr>
        <dsp:cNvPr id="0" name=""/>
        <dsp:cNvSpPr/>
      </dsp:nvSpPr>
      <dsp:spPr>
        <a:xfrm>
          <a:off x="463104" y="133339"/>
          <a:ext cx="7891301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awal</a:t>
          </a:r>
          <a:endParaRPr lang="en-US" sz="2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89043" y="159278"/>
        <a:ext cx="7839423" cy="479482"/>
      </dsp:txXfrm>
    </dsp:sp>
    <dsp:sp modelId="{FBEDA05B-CEFA-4346-AE3C-06BBA19A4D7F}">
      <dsp:nvSpPr>
        <dsp:cNvPr id="0" name=""/>
        <dsp:cNvSpPr/>
      </dsp:nvSpPr>
      <dsp:spPr>
        <a:xfrm>
          <a:off x="0" y="1147066"/>
          <a:ext cx="889158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C77774-5CEC-48CA-A1BD-6DA102F4BB8D}">
      <dsp:nvSpPr>
        <dsp:cNvPr id="0" name=""/>
        <dsp:cNvSpPr/>
      </dsp:nvSpPr>
      <dsp:spPr>
        <a:xfrm>
          <a:off x="444579" y="925324"/>
          <a:ext cx="7891301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selanjutnya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aset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0518" y="951263"/>
        <a:ext cx="7839423" cy="479482"/>
      </dsp:txXfrm>
    </dsp:sp>
    <dsp:sp modelId="{8952AAF6-4FCF-4C7F-9522-1D261265167F}">
      <dsp:nvSpPr>
        <dsp:cNvPr id="0" name=""/>
        <dsp:cNvSpPr/>
      </dsp:nvSpPr>
      <dsp:spPr>
        <a:xfrm>
          <a:off x="0" y="1963546"/>
          <a:ext cx="889158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37F5E-0FE3-4A5F-B202-6B4F3CFD60ED}">
      <dsp:nvSpPr>
        <dsp:cNvPr id="0" name=""/>
        <dsp:cNvSpPr/>
      </dsp:nvSpPr>
      <dsp:spPr>
        <a:xfrm>
          <a:off x="444579" y="1741804"/>
          <a:ext cx="7891301" cy="5313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selanjutnya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US" sz="2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0518" y="1767743"/>
        <a:ext cx="7839423" cy="479482"/>
      </dsp:txXfrm>
    </dsp:sp>
    <dsp:sp modelId="{2080C5A5-0D46-4CD4-9854-802852E0C55D}">
      <dsp:nvSpPr>
        <dsp:cNvPr id="0" name=""/>
        <dsp:cNvSpPr/>
      </dsp:nvSpPr>
      <dsp:spPr>
        <a:xfrm>
          <a:off x="0" y="2780026"/>
          <a:ext cx="889158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23662-7060-46FB-9E21-244BBE2CD025}">
      <dsp:nvSpPr>
        <dsp:cNvPr id="0" name=""/>
        <dsp:cNvSpPr/>
      </dsp:nvSpPr>
      <dsp:spPr>
        <a:xfrm>
          <a:off x="444579" y="2558284"/>
          <a:ext cx="7891301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diamortisasi</a:t>
          </a:r>
          <a:endParaRPr lang="en-US" sz="2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0518" y="2584223"/>
        <a:ext cx="7839423" cy="479482"/>
      </dsp:txXfrm>
    </dsp:sp>
    <dsp:sp modelId="{75CDACC2-2ED7-4D2C-8828-20C1270098F6}">
      <dsp:nvSpPr>
        <dsp:cNvPr id="0" name=""/>
        <dsp:cNvSpPr/>
      </dsp:nvSpPr>
      <dsp:spPr>
        <a:xfrm>
          <a:off x="0" y="3542174"/>
          <a:ext cx="889158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244723-D92F-4E02-A0B8-3D3E6055D3D5}">
      <dsp:nvSpPr>
        <dsp:cNvPr id="0" name=""/>
        <dsp:cNvSpPr/>
      </dsp:nvSpPr>
      <dsp:spPr>
        <a:xfrm>
          <a:off x="444579" y="3330826"/>
          <a:ext cx="7891239" cy="47702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Penghapusan</a:t>
          </a:r>
          <a:endParaRPr lang="en-US" sz="2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7866" y="3354113"/>
        <a:ext cx="7844665" cy="430454"/>
      </dsp:txXfrm>
    </dsp:sp>
    <dsp:sp modelId="{9FD2B7FA-3323-48A3-94F8-DE20EB8BF175}">
      <dsp:nvSpPr>
        <dsp:cNvPr id="0" name=""/>
        <dsp:cNvSpPr/>
      </dsp:nvSpPr>
      <dsp:spPr>
        <a:xfrm>
          <a:off x="0" y="4339243"/>
          <a:ext cx="889158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913E7C-8E40-45AC-AEC6-0A5C16241EDB}">
      <dsp:nvSpPr>
        <dsp:cNvPr id="0" name=""/>
        <dsp:cNvSpPr/>
      </dsp:nvSpPr>
      <dsp:spPr>
        <a:xfrm>
          <a:off x="444579" y="4092974"/>
          <a:ext cx="7781258" cy="5119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endParaRPr lang="en-US" sz="2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9570" y="4117965"/>
        <a:ext cx="7731276" cy="46196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0923E-BF89-AB4D-B7BE-BFC081CCFFBC}">
      <dsp:nvSpPr>
        <dsp:cNvPr id="0" name=""/>
        <dsp:cNvSpPr/>
      </dsp:nvSpPr>
      <dsp:spPr>
        <a:xfrm>
          <a:off x="6714534" y="1959256"/>
          <a:ext cx="694271" cy="512405"/>
        </a:xfrm>
        <a:custGeom>
          <a:avLst/>
          <a:gdLst/>
          <a:ahLst/>
          <a:cxnLst/>
          <a:rect l="0" t="0" r="0" b="0"/>
          <a:pathLst>
            <a:path>
              <a:moveTo>
                <a:pt x="694271" y="0"/>
              </a:moveTo>
              <a:lnTo>
                <a:pt x="694271" y="277806"/>
              </a:lnTo>
              <a:lnTo>
                <a:pt x="0" y="277806"/>
              </a:lnTo>
              <a:lnTo>
                <a:pt x="0" y="51240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E1A075-55AB-E34D-B4A5-E7BC8E497F96}">
      <dsp:nvSpPr>
        <dsp:cNvPr id="0" name=""/>
        <dsp:cNvSpPr/>
      </dsp:nvSpPr>
      <dsp:spPr>
        <a:xfrm>
          <a:off x="5098060" y="628017"/>
          <a:ext cx="2310745" cy="7365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1908"/>
              </a:lnTo>
              <a:lnTo>
                <a:pt x="2310745" y="501908"/>
              </a:lnTo>
              <a:lnTo>
                <a:pt x="2310745" y="73650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BD36B9-055E-E74C-BCA9-187DC9414569}">
      <dsp:nvSpPr>
        <dsp:cNvPr id="0" name=""/>
        <dsp:cNvSpPr/>
      </dsp:nvSpPr>
      <dsp:spPr>
        <a:xfrm>
          <a:off x="1444559" y="1959256"/>
          <a:ext cx="305483" cy="512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806"/>
              </a:lnTo>
              <a:lnTo>
                <a:pt x="305483" y="277806"/>
              </a:lnTo>
              <a:lnTo>
                <a:pt x="305483" y="51240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14ADC-BBF5-4140-8899-B81A151FA368}">
      <dsp:nvSpPr>
        <dsp:cNvPr id="0" name=""/>
        <dsp:cNvSpPr/>
      </dsp:nvSpPr>
      <dsp:spPr>
        <a:xfrm>
          <a:off x="1444559" y="628017"/>
          <a:ext cx="3653501" cy="736507"/>
        </a:xfrm>
        <a:custGeom>
          <a:avLst/>
          <a:gdLst/>
          <a:ahLst/>
          <a:cxnLst/>
          <a:rect l="0" t="0" r="0" b="0"/>
          <a:pathLst>
            <a:path>
              <a:moveTo>
                <a:pt x="3653501" y="0"/>
              </a:moveTo>
              <a:lnTo>
                <a:pt x="3653501" y="501908"/>
              </a:lnTo>
              <a:lnTo>
                <a:pt x="0" y="501908"/>
              </a:lnTo>
              <a:lnTo>
                <a:pt x="0" y="73650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1A21FF-9AF8-B64E-87ED-3D913643F087}">
      <dsp:nvSpPr>
        <dsp:cNvPr id="0" name=""/>
        <dsp:cNvSpPr/>
      </dsp:nvSpPr>
      <dsp:spPr>
        <a:xfrm>
          <a:off x="2969980" y="1447"/>
          <a:ext cx="4256160" cy="62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E5736-9EB9-E342-BFE3-96273DC809B6}">
      <dsp:nvSpPr>
        <dsp:cNvPr id="0" name=""/>
        <dsp:cNvSpPr/>
      </dsp:nvSpPr>
      <dsp:spPr>
        <a:xfrm>
          <a:off x="3251359" y="268756"/>
          <a:ext cx="4256160" cy="6265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endParaRPr lang="en-ID" sz="2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269711" y="287108"/>
        <a:ext cx="4219456" cy="589866"/>
      </dsp:txXfrm>
    </dsp:sp>
    <dsp:sp modelId="{4130A977-73BF-F847-A007-B1A2764AFD2D}">
      <dsp:nvSpPr>
        <dsp:cNvPr id="0" name=""/>
        <dsp:cNvSpPr/>
      </dsp:nvSpPr>
      <dsp:spPr>
        <a:xfrm>
          <a:off x="64184" y="1364525"/>
          <a:ext cx="2760750" cy="5947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678E41-5604-8B47-A863-600FEF381E0B}">
      <dsp:nvSpPr>
        <dsp:cNvPr id="0" name=""/>
        <dsp:cNvSpPr/>
      </dsp:nvSpPr>
      <dsp:spPr>
        <a:xfrm>
          <a:off x="345562" y="1631834"/>
          <a:ext cx="2760750" cy="594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FVTPL</a:t>
          </a:r>
          <a:endParaRPr lang="en-ID" sz="21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2981" y="1649253"/>
        <a:ext cx="2725912" cy="559892"/>
      </dsp:txXfrm>
    </dsp:sp>
    <dsp:sp modelId="{7088B843-5666-F24D-8D6E-5E1AEFAD51A3}">
      <dsp:nvSpPr>
        <dsp:cNvPr id="0" name=""/>
        <dsp:cNvSpPr/>
      </dsp:nvSpPr>
      <dsp:spPr>
        <a:xfrm>
          <a:off x="483841" y="2471662"/>
          <a:ext cx="2532403" cy="7179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4EF0C0-7BB7-EA4C-8FBF-F000BC2D9BB3}">
      <dsp:nvSpPr>
        <dsp:cNvPr id="0" name=""/>
        <dsp:cNvSpPr/>
      </dsp:nvSpPr>
      <dsp:spPr>
        <a:xfrm>
          <a:off x="765219" y="2738971"/>
          <a:ext cx="2532403" cy="717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Calibri" panose="020F0502020204030204" pitchFamily="34" charset="0"/>
              <a:cs typeface="Calibri" panose="020F0502020204030204" pitchFamily="34" charset="0"/>
            </a:rPr>
            <a:t>Nlai Wajar</a:t>
          </a:r>
          <a:endParaRPr lang="en-ID" sz="21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86248" y="2760000"/>
        <a:ext cx="2490345" cy="675915"/>
      </dsp:txXfrm>
    </dsp:sp>
    <dsp:sp modelId="{AE3C84CE-3BBF-6E46-9AC4-BF51BA7FB984}">
      <dsp:nvSpPr>
        <dsp:cNvPr id="0" name=""/>
        <dsp:cNvSpPr/>
      </dsp:nvSpPr>
      <dsp:spPr>
        <a:xfrm>
          <a:off x="4621491" y="1364525"/>
          <a:ext cx="5574630" cy="5947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04EB4-F4AF-CB47-B5CC-2BD613EEE06B}">
      <dsp:nvSpPr>
        <dsp:cNvPr id="0" name=""/>
        <dsp:cNvSpPr/>
      </dsp:nvSpPr>
      <dsp:spPr>
        <a:xfrm>
          <a:off x="4902869" y="1631834"/>
          <a:ext cx="5574630" cy="594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*</a:t>
          </a:r>
          <a:endParaRPr lang="en-ID" sz="21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20288" y="1649253"/>
        <a:ext cx="5539792" cy="559892"/>
      </dsp:txXfrm>
    </dsp:sp>
    <dsp:sp modelId="{C308E633-2CEB-454C-BD43-C57BF4810B8F}">
      <dsp:nvSpPr>
        <dsp:cNvPr id="0" name=""/>
        <dsp:cNvSpPr/>
      </dsp:nvSpPr>
      <dsp:spPr>
        <a:xfrm>
          <a:off x="3952049" y="2471662"/>
          <a:ext cx="5524970" cy="8106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813FCB-26C8-F94C-8B87-213768BBE925}">
      <dsp:nvSpPr>
        <dsp:cNvPr id="0" name=""/>
        <dsp:cNvSpPr/>
      </dsp:nvSpPr>
      <dsp:spPr>
        <a:xfrm>
          <a:off x="4233427" y="2738971"/>
          <a:ext cx="5524970" cy="810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ditambah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terkait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langsung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100" kern="12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endParaRPr lang="en-ID" sz="21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57169" y="2762713"/>
        <a:ext cx="5477486" cy="76313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C794CB-A6B3-3148-8B40-F325177B1C4A}">
      <dsp:nvSpPr>
        <dsp:cNvPr id="0" name=""/>
        <dsp:cNvSpPr/>
      </dsp:nvSpPr>
      <dsp:spPr>
        <a:xfrm>
          <a:off x="3020834" y="2931796"/>
          <a:ext cx="115280" cy="304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640" y="0"/>
              </a:lnTo>
              <a:lnTo>
                <a:pt x="57640" y="304685"/>
              </a:lnTo>
              <a:lnTo>
                <a:pt x="115280" y="304685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0330" y="3075995"/>
        <a:ext cx="16288" cy="16288"/>
      </dsp:txXfrm>
    </dsp:sp>
    <dsp:sp modelId="{A3E30696-AF73-0C48-AB3A-AE30696E83BD}">
      <dsp:nvSpPr>
        <dsp:cNvPr id="0" name=""/>
        <dsp:cNvSpPr/>
      </dsp:nvSpPr>
      <dsp:spPr>
        <a:xfrm>
          <a:off x="3020834" y="2649527"/>
          <a:ext cx="118514" cy="282269"/>
        </a:xfrm>
        <a:custGeom>
          <a:avLst/>
          <a:gdLst/>
          <a:ahLst/>
          <a:cxnLst/>
          <a:rect l="0" t="0" r="0" b="0"/>
          <a:pathLst>
            <a:path>
              <a:moveTo>
                <a:pt x="0" y="282269"/>
              </a:moveTo>
              <a:lnTo>
                <a:pt x="59257" y="282269"/>
              </a:lnTo>
              <a:lnTo>
                <a:pt x="59257" y="0"/>
              </a:lnTo>
              <a:lnTo>
                <a:pt x="118514" y="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2438" y="2783008"/>
        <a:ext cx="15306" cy="15306"/>
      </dsp:txXfrm>
    </dsp:sp>
    <dsp:sp modelId="{09591728-B760-B44F-9A98-538BD82FE745}">
      <dsp:nvSpPr>
        <dsp:cNvPr id="0" name=""/>
        <dsp:cNvSpPr/>
      </dsp:nvSpPr>
      <dsp:spPr>
        <a:xfrm>
          <a:off x="1398849" y="1698213"/>
          <a:ext cx="530310" cy="12335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155" y="0"/>
              </a:lnTo>
              <a:lnTo>
                <a:pt x="265155" y="1233583"/>
              </a:lnTo>
              <a:lnTo>
                <a:pt x="530310" y="1233583"/>
              </a:lnTo>
            </a:path>
          </a:pathLst>
        </a:custGeom>
        <a:noFill/>
        <a:ln w="381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30435" y="2281436"/>
        <a:ext cx="67137" cy="67137"/>
      </dsp:txXfrm>
    </dsp:sp>
    <dsp:sp modelId="{6C3B9526-BA06-CC42-8A0D-1C549968F848}">
      <dsp:nvSpPr>
        <dsp:cNvPr id="0" name=""/>
        <dsp:cNvSpPr/>
      </dsp:nvSpPr>
      <dsp:spPr>
        <a:xfrm>
          <a:off x="3020834" y="1694788"/>
          <a:ext cx="126303" cy="222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151" y="0"/>
              </a:lnTo>
              <a:lnTo>
                <a:pt x="63151" y="222927"/>
              </a:lnTo>
              <a:lnTo>
                <a:pt x="126303" y="222927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7580" y="1799846"/>
        <a:ext cx="12811" cy="12811"/>
      </dsp:txXfrm>
    </dsp:sp>
    <dsp:sp modelId="{562A74F6-9EFC-0447-BEC5-7E50375FE321}">
      <dsp:nvSpPr>
        <dsp:cNvPr id="0" name=""/>
        <dsp:cNvSpPr/>
      </dsp:nvSpPr>
      <dsp:spPr>
        <a:xfrm>
          <a:off x="3020834" y="1403305"/>
          <a:ext cx="118514" cy="291482"/>
        </a:xfrm>
        <a:custGeom>
          <a:avLst/>
          <a:gdLst/>
          <a:ahLst/>
          <a:cxnLst/>
          <a:rect l="0" t="0" r="0" b="0"/>
          <a:pathLst>
            <a:path>
              <a:moveTo>
                <a:pt x="0" y="291482"/>
              </a:moveTo>
              <a:lnTo>
                <a:pt x="59257" y="291482"/>
              </a:lnTo>
              <a:lnTo>
                <a:pt x="59257" y="0"/>
              </a:lnTo>
              <a:lnTo>
                <a:pt x="118514" y="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2225" y="1541180"/>
        <a:ext cx="15732" cy="15732"/>
      </dsp:txXfrm>
    </dsp:sp>
    <dsp:sp modelId="{53741A40-6319-CE49-A083-8A69A6DC8A6A}">
      <dsp:nvSpPr>
        <dsp:cNvPr id="0" name=""/>
        <dsp:cNvSpPr/>
      </dsp:nvSpPr>
      <dsp:spPr>
        <a:xfrm>
          <a:off x="1398849" y="1649068"/>
          <a:ext cx="5303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145"/>
              </a:moveTo>
              <a:lnTo>
                <a:pt x="265155" y="49145"/>
              </a:lnTo>
              <a:lnTo>
                <a:pt x="265155" y="45720"/>
              </a:lnTo>
              <a:lnTo>
                <a:pt x="530310" y="45720"/>
              </a:lnTo>
            </a:path>
          </a:pathLst>
        </a:custGeom>
        <a:noFill/>
        <a:ln w="381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50746" y="1681530"/>
        <a:ext cx="26516" cy="26516"/>
      </dsp:txXfrm>
    </dsp:sp>
    <dsp:sp modelId="{D53A01A1-B9F2-EB4F-B560-41FE0AA5AD6E}">
      <dsp:nvSpPr>
        <dsp:cNvPr id="0" name=""/>
        <dsp:cNvSpPr/>
      </dsp:nvSpPr>
      <dsp:spPr>
        <a:xfrm>
          <a:off x="3020834" y="519953"/>
          <a:ext cx="115280" cy="228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640" y="0"/>
              </a:lnTo>
              <a:lnTo>
                <a:pt x="57640" y="228846"/>
              </a:lnTo>
              <a:lnTo>
                <a:pt x="115280" y="22884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2068" y="627970"/>
        <a:ext cx="12812" cy="12812"/>
      </dsp:txXfrm>
    </dsp:sp>
    <dsp:sp modelId="{8374A7D5-8828-9740-8FCF-96D60D9C43C8}">
      <dsp:nvSpPr>
        <dsp:cNvPr id="0" name=""/>
        <dsp:cNvSpPr/>
      </dsp:nvSpPr>
      <dsp:spPr>
        <a:xfrm>
          <a:off x="3020834" y="224018"/>
          <a:ext cx="118514" cy="295934"/>
        </a:xfrm>
        <a:custGeom>
          <a:avLst/>
          <a:gdLst/>
          <a:ahLst/>
          <a:cxnLst/>
          <a:rect l="0" t="0" r="0" b="0"/>
          <a:pathLst>
            <a:path>
              <a:moveTo>
                <a:pt x="0" y="295934"/>
              </a:moveTo>
              <a:lnTo>
                <a:pt x="59257" y="295934"/>
              </a:lnTo>
              <a:lnTo>
                <a:pt x="59257" y="0"/>
              </a:lnTo>
              <a:lnTo>
                <a:pt x="118514" y="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2122" y="364016"/>
        <a:ext cx="15939" cy="15939"/>
      </dsp:txXfrm>
    </dsp:sp>
    <dsp:sp modelId="{D2EBBF27-EB9C-4E4A-B47B-7328CA80E8A6}">
      <dsp:nvSpPr>
        <dsp:cNvPr id="0" name=""/>
        <dsp:cNvSpPr/>
      </dsp:nvSpPr>
      <dsp:spPr>
        <a:xfrm>
          <a:off x="1398849" y="519953"/>
          <a:ext cx="530310" cy="1178260"/>
        </a:xfrm>
        <a:custGeom>
          <a:avLst/>
          <a:gdLst/>
          <a:ahLst/>
          <a:cxnLst/>
          <a:rect l="0" t="0" r="0" b="0"/>
          <a:pathLst>
            <a:path>
              <a:moveTo>
                <a:pt x="0" y="1178260"/>
              </a:moveTo>
              <a:lnTo>
                <a:pt x="265155" y="1178260"/>
              </a:lnTo>
              <a:lnTo>
                <a:pt x="265155" y="0"/>
              </a:lnTo>
              <a:lnTo>
                <a:pt x="530310" y="0"/>
              </a:lnTo>
            </a:path>
          </a:pathLst>
        </a:custGeom>
        <a:noFill/>
        <a:ln w="381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31701" y="1076780"/>
        <a:ext cx="64605" cy="64605"/>
      </dsp:txXfrm>
    </dsp:sp>
    <dsp:sp modelId="{45710A18-DCF4-B446-869D-A22F0DE251B5}">
      <dsp:nvSpPr>
        <dsp:cNvPr id="0" name=""/>
        <dsp:cNvSpPr/>
      </dsp:nvSpPr>
      <dsp:spPr>
        <a:xfrm>
          <a:off x="207228" y="1094509"/>
          <a:ext cx="1175832" cy="1207408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ECL</a:t>
          </a:r>
        </a:p>
      </dsp:txBody>
      <dsp:txXfrm>
        <a:off x="207228" y="1094509"/>
        <a:ext cx="1175832" cy="1207408"/>
      </dsp:txXfrm>
    </dsp:sp>
    <dsp:sp modelId="{12B4DD11-3CF3-F746-88F9-C5709F249DA0}">
      <dsp:nvSpPr>
        <dsp:cNvPr id="0" name=""/>
        <dsp:cNvSpPr/>
      </dsp:nvSpPr>
      <dsp:spPr>
        <a:xfrm>
          <a:off x="1929159" y="16963"/>
          <a:ext cx="1091674" cy="1005980"/>
        </a:xfrm>
        <a:prstGeom prst="rect">
          <a:avLst/>
        </a:prstGeom>
        <a:solidFill>
          <a:srgbClr val="6CD5D1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PD</a:t>
          </a:r>
        </a:p>
      </dsp:txBody>
      <dsp:txXfrm>
        <a:off x="1929159" y="16963"/>
        <a:ext cx="1091674" cy="1005980"/>
      </dsp:txXfrm>
    </dsp:sp>
    <dsp:sp modelId="{0755424C-019F-F441-8FE5-6829A0570803}">
      <dsp:nvSpPr>
        <dsp:cNvPr id="0" name=""/>
        <dsp:cNvSpPr/>
      </dsp:nvSpPr>
      <dsp:spPr>
        <a:xfrm>
          <a:off x="3139349" y="3234"/>
          <a:ext cx="5424673" cy="44156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Strategi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Collecton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menjadi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cepat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tunggakan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39349" y="3234"/>
        <a:ext cx="5424673" cy="441567"/>
      </dsp:txXfrm>
    </dsp:sp>
    <dsp:sp modelId="{0CBD94C1-CB23-F44F-9D99-A8BEA1DE85CC}">
      <dsp:nvSpPr>
        <dsp:cNvPr id="0" name=""/>
        <dsp:cNvSpPr/>
      </dsp:nvSpPr>
      <dsp:spPr>
        <a:xfrm>
          <a:off x="3136115" y="528015"/>
          <a:ext cx="5424673" cy="44156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Kriteria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penerima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pinjaman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diperketat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36115" y="528015"/>
        <a:ext cx="5424673" cy="441567"/>
      </dsp:txXfrm>
    </dsp:sp>
    <dsp:sp modelId="{A3FB80B8-09A2-0347-8ACF-41E8E2FD7EFC}">
      <dsp:nvSpPr>
        <dsp:cNvPr id="0" name=""/>
        <dsp:cNvSpPr/>
      </dsp:nvSpPr>
      <dsp:spPr>
        <a:xfrm>
          <a:off x="1929159" y="1191798"/>
          <a:ext cx="1091674" cy="1005980"/>
        </a:xfrm>
        <a:prstGeom prst="rect">
          <a:avLst/>
        </a:prstGeom>
        <a:solidFill>
          <a:srgbClr val="6CD5D1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LGD</a:t>
          </a:r>
        </a:p>
      </dsp:txBody>
      <dsp:txXfrm>
        <a:off x="1929159" y="1191798"/>
        <a:ext cx="1091674" cy="1005980"/>
      </dsp:txXfrm>
    </dsp:sp>
    <dsp:sp modelId="{168CF631-53F4-5B4D-8F6B-FE8EB89EC002}">
      <dsp:nvSpPr>
        <dsp:cNvPr id="0" name=""/>
        <dsp:cNvSpPr/>
      </dsp:nvSpPr>
      <dsp:spPr>
        <a:xfrm>
          <a:off x="3139349" y="1186973"/>
          <a:ext cx="5424673" cy="43266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Menjaga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Loan-to-value (LTV)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sesuai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risk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appetite</a:t>
          </a:r>
        </a:p>
      </dsp:txBody>
      <dsp:txXfrm>
        <a:off x="3139349" y="1186973"/>
        <a:ext cx="5424673" cy="432663"/>
      </dsp:txXfrm>
    </dsp:sp>
    <dsp:sp modelId="{7611AE8A-025A-2C41-8912-86E6834D18C8}">
      <dsp:nvSpPr>
        <dsp:cNvPr id="0" name=""/>
        <dsp:cNvSpPr/>
      </dsp:nvSpPr>
      <dsp:spPr>
        <a:xfrm>
          <a:off x="3147138" y="1701383"/>
          <a:ext cx="5413650" cy="43266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Eksekusi</a:t>
          </a:r>
          <a:r>
            <a:rPr lang="en-US" sz="180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agunan</a:t>
          </a:r>
          <a:r>
            <a:rPr lang="en-US" sz="180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80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cepat</a:t>
          </a:r>
          <a:r>
            <a:rPr lang="en-US" sz="180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i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setelah</a:t>
          </a:r>
          <a:r>
            <a:rPr lang="en-US" sz="180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default</a:t>
          </a:r>
        </a:p>
      </dsp:txBody>
      <dsp:txXfrm>
        <a:off x="3147138" y="1701383"/>
        <a:ext cx="5413650" cy="432663"/>
      </dsp:txXfrm>
    </dsp:sp>
    <dsp:sp modelId="{EE7442A5-A0E3-3247-B820-F65146FA0225}">
      <dsp:nvSpPr>
        <dsp:cNvPr id="0" name=""/>
        <dsp:cNvSpPr/>
      </dsp:nvSpPr>
      <dsp:spPr>
        <a:xfrm>
          <a:off x="1929159" y="2366167"/>
          <a:ext cx="1091674" cy="1131259"/>
        </a:xfrm>
        <a:prstGeom prst="rect">
          <a:avLst/>
        </a:prstGeom>
        <a:solidFill>
          <a:srgbClr val="6CD5D1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EAD</a:t>
          </a:r>
        </a:p>
      </dsp:txBody>
      <dsp:txXfrm>
        <a:off x="1929159" y="2366167"/>
        <a:ext cx="1091674" cy="1131259"/>
      </dsp:txXfrm>
    </dsp:sp>
    <dsp:sp modelId="{CB6DC9C3-6CE6-744F-9E7F-65D6005D9DF9}">
      <dsp:nvSpPr>
        <dsp:cNvPr id="0" name=""/>
        <dsp:cNvSpPr/>
      </dsp:nvSpPr>
      <dsp:spPr>
        <a:xfrm>
          <a:off x="3139349" y="2352904"/>
          <a:ext cx="5424673" cy="593246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Off-Balance: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Memberikan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plafond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secukupnya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sesuai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nasabah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39349" y="2352904"/>
        <a:ext cx="5424673" cy="593246"/>
      </dsp:txXfrm>
    </dsp:sp>
    <dsp:sp modelId="{C49D9EED-33CA-1E43-AF72-F7AE889E549A}">
      <dsp:nvSpPr>
        <dsp:cNvPr id="0" name=""/>
        <dsp:cNvSpPr/>
      </dsp:nvSpPr>
      <dsp:spPr>
        <a:xfrm>
          <a:off x="3136115" y="3029363"/>
          <a:ext cx="5424673" cy="41423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On-balance: Risk sharing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sindikasi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pinjaman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3136115" y="3029363"/>
        <a:ext cx="5424673" cy="41423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9AD86-2ED3-1444-BA51-179214C6AE44}">
      <dsp:nvSpPr>
        <dsp:cNvPr id="0" name=""/>
        <dsp:cNvSpPr/>
      </dsp:nvSpPr>
      <dsp:spPr>
        <a:xfrm>
          <a:off x="0" y="167903"/>
          <a:ext cx="7179770" cy="12168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kredit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meningkat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secara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signifikan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sejak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awal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kontraktual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tertunggak</a:t>
          </a:r>
          <a:r>
            <a:rPr lang="en-ID" sz="22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ID" sz="22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ID" sz="22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30 </a:t>
          </a:r>
          <a:r>
            <a:rPr lang="en-ID" sz="22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hari</a:t>
          </a:r>
          <a:r>
            <a:rPr lang="en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59399" y="227302"/>
        <a:ext cx="7060972" cy="1098002"/>
      </dsp:txXfrm>
    </dsp:sp>
    <dsp:sp modelId="{6B293902-D6ED-1F40-9796-5E70B91A3BF5}">
      <dsp:nvSpPr>
        <dsp:cNvPr id="0" name=""/>
        <dsp:cNvSpPr/>
      </dsp:nvSpPr>
      <dsp:spPr>
        <a:xfrm>
          <a:off x="0" y="1384703"/>
          <a:ext cx="7179770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958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2200" kern="1200">
              <a:latin typeface="Calibri" panose="020F0502020204030204" pitchFamily="34" charset="0"/>
              <a:cs typeface="Calibri" panose="020F0502020204030204" pitchFamily="34" charset="0"/>
            </a:rPr>
            <a:t>Diasumsikan sebagai titik terakhir di mana kerugian kredit ekspektasian sepanjang  umur diakui: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2200" i="1" kern="1200">
              <a:latin typeface="Calibri" panose="020F0502020204030204" pitchFamily="34" charset="0"/>
              <a:cs typeface="Calibri" panose="020F0502020204030204" pitchFamily="34" charset="0"/>
            </a:rPr>
            <a:t>Delinquency </a:t>
          </a:r>
          <a:r>
            <a:rPr lang="en-ID" sz="2200" kern="1200">
              <a:latin typeface="Calibri" panose="020F0502020204030204" pitchFamily="34" charset="0"/>
              <a:cs typeface="Calibri" panose="020F0502020204030204" pitchFamily="34" charset="0"/>
            </a:rPr>
            <a:t>merupakan salah satu </a:t>
          </a:r>
          <a:r>
            <a:rPr lang="en-ID" sz="2200" i="1" kern="1200">
              <a:latin typeface="Calibri" panose="020F0502020204030204" pitchFamily="34" charset="0"/>
              <a:cs typeface="Calibri" panose="020F0502020204030204" pitchFamily="34" charset="0"/>
            </a:rPr>
            <a:t>lagging indicator</a:t>
          </a:r>
          <a:r>
            <a:rPr lang="en-ID" sz="2200" kern="120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2200" kern="1200">
              <a:latin typeface="Calibri" panose="020F0502020204030204" pitchFamily="34" charset="0"/>
              <a:cs typeface="Calibri" panose="020F0502020204030204" pitchFamily="34" charset="0"/>
            </a:rPr>
            <a:t>Kenaikan signifikan dalam risiko kredit biasanya terjadi sebelum aset menunggak.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Jika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tersedia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bersifat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i="1" kern="1200" dirty="0">
              <a:latin typeface="Calibri" panose="020F0502020204030204" pitchFamily="34" charset="0"/>
              <a:cs typeface="Calibri" panose="020F0502020204030204" pitchFamily="34" charset="0"/>
            </a:rPr>
            <a:t>forward-looking 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misalnya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dasar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suatu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portofolio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maka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harus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200" kern="1200" dirty="0" err="1"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ID" sz="22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0" y="1384703"/>
        <a:ext cx="7179770" cy="275827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109AEE-2B93-454D-8098-04B25324363D}">
      <dsp:nvSpPr>
        <dsp:cNvPr id="0" name=""/>
        <dsp:cNvSpPr/>
      </dsp:nvSpPr>
      <dsp:spPr>
        <a:xfrm>
          <a:off x="0" y="303114"/>
          <a:ext cx="10896600" cy="848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697" tIns="458216" rIns="84569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 gagal bayar rendah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03114"/>
        <a:ext cx="10896600" cy="848925"/>
      </dsp:txXfrm>
    </dsp:sp>
    <dsp:sp modelId="{337B5E8A-64C5-439C-8DA7-277E1A12B2AE}">
      <dsp:nvSpPr>
        <dsp:cNvPr id="0" name=""/>
        <dsp:cNvSpPr/>
      </dsp:nvSpPr>
      <dsp:spPr>
        <a:xfrm>
          <a:off x="544830" y="55353"/>
          <a:ext cx="9072214" cy="5724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306" tIns="0" rIns="2883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Instrumen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memiliki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gagal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bayar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rendah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572776" y="83299"/>
        <a:ext cx="9016322" cy="516589"/>
      </dsp:txXfrm>
    </dsp:sp>
    <dsp:sp modelId="{83FEC2F5-3979-4733-B82A-18531193C079}">
      <dsp:nvSpPr>
        <dsp:cNvPr id="0" name=""/>
        <dsp:cNvSpPr/>
      </dsp:nvSpPr>
      <dsp:spPr>
        <a:xfrm>
          <a:off x="0" y="1595559"/>
          <a:ext cx="10896600" cy="848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747203"/>
              <a:satOff val="800"/>
              <a:lumOff val="-44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697" tIns="458216" rIns="84569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Kapasitas yang kuat untuk memenuhi kewajiban dalam jangka waktu dekat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595559"/>
        <a:ext cx="10896600" cy="848925"/>
      </dsp:txXfrm>
    </dsp:sp>
    <dsp:sp modelId="{DC007C56-A922-45C0-BFA9-BB3AC90EDF25}">
      <dsp:nvSpPr>
        <dsp:cNvPr id="0" name=""/>
        <dsp:cNvSpPr/>
      </dsp:nvSpPr>
      <dsp:spPr>
        <a:xfrm>
          <a:off x="544830" y="1270839"/>
          <a:ext cx="9072214" cy="649440"/>
        </a:xfrm>
        <a:prstGeom prst="roundRect">
          <a:avLst/>
        </a:prstGeom>
        <a:solidFill>
          <a:schemeClr val="accent2">
            <a:hueOff val="747203"/>
            <a:satOff val="800"/>
            <a:lumOff val="-4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306" tIns="0" rIns="2883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Peminjam memiliki kapasitas yang kuat untuk memenuhi kewajiban arus kas kontraktual dalam jangka waktu dekat</a:t>
          </a:r>
          <a:endParaRPr lang="en-US" sz="18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76533" y="1302542"/>
        <a:ext cx="9008808" cy="586034"/>
      </dsp:txXfrm>
    </dsp:sp>
    <dsp:sp modelId="{B903D984-C9D5-462F-A4F6-CCC79100DFA5}">
      <dsp:nvSpPr>
        <dsp:cNvPr id="0" name=""/>
        <dsp:cNvSpPr/>
      </dsp:nvSpPr>
      <dsp:spPr>
        <a:xfrm>
          <a:off x="0" y="3216533"/>
          <a:ext cx="10896600" cy="1143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494406"/>
              <a:satOff val="1600"/>
              <a:lumOff val="-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697" tIns="458216" rIns="84569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 yang memburuk tidak  selalu mengurangi kemampuan untuk  memenuhi kewajiban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216533"/>
        <a:ext cx="10896600" cy="1143450"/>
      </dsp:txXfrm>
    </dsp:sp>
    <dsp:sp modelId="{FC2ABD8C-D999-408F-9A7B-E85268023A84}">
      <dsp:nvSpPr>
        <dsp:cNvPr id="0" name=""/>
        <dsp:cNvSpPr/>
      </dsp:nvSpPr>
      <dsp:spPr>
        <a:xfrm>
          <a:off x="544830" y="2563284"/>
          <a:ext cx="9072214" cy="982232"/>
        </a:xfrm>
        <a:prstGeom prst="roundRect">
          <a:avLst/>
        </a:prstGeom>
        <a:solidFill>
          <a:schemeClr val="accent2">
            <a:hueOff val="1494406"/>
            <a:satOff val="1600"/>
            <a:lumOff val="-88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306" tIns="0" rIns="2883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Memburuknya kondisi ekonomik dan bisnis dalam jangka panjang mungkin, namun tidak selalu,  menurunkan kemampuan peminjam untuk memenuhi kewajiban arus kas kontraktual.</a:t>
          </a:r>
          <a:endParaRPr lang="en-US" sz="18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92779" y="2611233"/>
        <a:ext cx="8976316" cy="88633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A76ED9-24B5-7B42-99BB-A43275D1B007}">
      <dsp:nvSpPr>
        <dsp:cNvPr id="0" name=""/>
        <dsp:cNvSpPr/>
      </dsp:nvSpPr>
      <dsp:spPr>
        <a:xfrm>
          <a:off x="1085520" y="3457131"/>
          <a:ext cx="4083482" cy="0"/>
        </a:xfrm>
        <a:prstGeom prst="line">
          <a:avLst/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F3D917-624B-1D40-84BB-75E46D5B98B6}">
      <dsp:nvSpPr>
        <dsp:cNvPr id="0" name=""/>
        <dsp:cNvSpPr/>
      </dsp:nvSpPr>
      <dsp:spPr>
        <a:xfrm>
          <a:off x="1085488" y="2033606"/>
          <a:ext cx="3497804" cy="0"/>
        </a:xfrm>
        <a:prstGeom prst="line">
          <a:avLst/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60F08A-F130-964B-921F-0B198EC5579F}">
      <dsp:nvSpPr>
        <dsp:cNvPr id="0" name=""/>
        <dsp:cNvSpPr/>
      </dsp:nvSpPr>
      <dsp:spPr>
        <a:xfrm>
          <a:off x="1085520" y="610082"/>
          <a:ext cx="4083482" cy="0"/>
        </a:xfrm>
        <a:prstGeom prst="line">
          <a:avLst/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A610F-AB22-D246-8A68-4BDBE389ABC0}">
      <dsp:nvSpPr>
        <dsp:cNvPr id="0" name=""/>
        <dsp:cNvSpPr/>
      </dsp:nvSpPr>
      <dsp:spPr>
        <a:xfrm>
          <a:off x="181386" y="361982"/>
          <a:ext cx="3343249" cy="3343249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33EEB-5046-2149-93EA-4D2F1AA9B97D}">
      <dsp:nvSpPr>
        <dsp:cNvPr id="0" name=""/>
        <dsp:cNvSpPr/>
      </dsp:nvSpPr>
      <dsp:spPr>
        <a:xfrm>
          <a:off x="551502" y="2159690"/>
          <a:ext cx="2603016" cy="134218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500" kern="1200" dirty="0"/>
        </a:p>
      </dsp:txBody>
      <dsp:txXfrm>
        <a:off x="551502" y="2159690"/>
        <a:ext cx="2603016" cy="1342180"/>
      </dsp:txXfrm>
    </dsp:sp>
    <dsp:sp modelId="{DA58CFF1-533F-EF4C-9F1A-288B223ACE29}">
      <dsp:nvSpPr>
        <dsp:cNvPr id="0" name=""/>
        <dsp:cNvSpPr/>
      </dsp:nvSpPr>
      <dsp:spPr>
        <a:xfrm>
          <a:off x="4939693" y="261273"/>
          <a:ext cx="697616" cy="697616"/>
        </a:xfrm>
        <a:prstGeom prst="ellipse">
          <a:avLst/>
        </a:prstGeom>
        <a:solidFill>
          <a:schemeClr val="accent3">
            <a:tint val="50000"/>
            <a:hueOff val="5043056"/>
            <a:satOff val="-15304"/>
            <a:lumOff val="29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80906F-EA26-1E43-8124-9CE3B8BCB930}">
      <dsp:nvSpPr>
        <dsp:cNvPr id="0" name=""/>
        <dsp:cNvSpPr/>
      </dsp:nvSpPr>
      <dsp:spPr>
        <a:xfrm>
          <a:off x="5810628" y="76199"/>
          <a:ext cx="3177213" cy="1220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Perlu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menelusuri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kredit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sejak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awal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810628" y="76199"/>
        <a:ext cx="3177213" cy="1220164"/>
      </dsp:txXfrm>
    </dsp:sp>
    <dsp:sp modelId="{1F4BCE63-A648-EB48-9749-9D1DB9661994}">
      <dsp:nvSpPr>
        <dsp:cNvPr id="0" name=""/>
        <dsp:cNvSpPr/>
      </dsp:nvSpPr>
      <dsp:spPr>
        <a:xfrm>
          <a:off x="4354014" y="1684798"/>
          <a:ext cx="697616" cy="697616"/>
        </a:xfrm>
        <a:prstGeom prst="ellipse">
          <a:avLst/>
        </a:prstGeom>
        <a:solidFill>
          <a:schemeClr val="accent3">
            <a:tint val="50000"/>
            <a:hueOff val="10086111"/>
            <a:satOff val="-30609"/>
            <a:lumOff val="58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330493-CF5B-6947-81D0-3BD718724F63}">
      <dsp:nvSpPr>
        <dsp:cNvPr id="0" name=""/>
        <dsp:cNvSpPr/>
      </dsp:nvSpPr>
      <dsp:spPr>
        <a:xfrm>
          <a:off x="5257804" y="1423524"/>
          <a:ext cx="3545217" cy="1220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Membutuhkan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sistem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kredit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canggih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57804" y="1423524"/>
        <a:ext cx="3545217" cy="1220164"/>
      </dsp:txXfrm>
    </dsp:sp>
    <dsp:sp modelId="{FF42161C-5011-6947-BE28-1EB8C0DD3845}">
      <dsp:nvSpPr>
        <dsp:cNvPr id="0" name=""/>
        <dsp:cNvSpPr/>
      </dsp:nvSpPr>
      <dsp:spPr>
        <a:xfrm>
          <a:off x="4939693" y="3108323"/>
          <a:ext cx="697616" cy="697616"/>
        </a:xfrm>
        <a:prstGeom prst="ellipse">
          <a:avLst/>
        </a:prstGeom>
        <a:solidFill>
          <a:schemeClr val="accent3">
            <a:tint val="50000"/>
            <a:hueOff val="15129166"/>
            <a:satOff val="-45913"/>
            <a:lumOff val="88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3DEB7F-002A-2849-AD6E-D256D6556529}">
      <dsp:nvSpPr>
        <dsp:cNvPr id="0" name=""/>
        <dsp:cNvSpPr/>
      </dsp:nvSpPr>
      <dsp:spPr>
        <a:xfrm>
          <a:off x="5715001" y="2847049"/>
          <a:ext cx="3178037" cy="1220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kerugian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kredit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ekspektasian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diperkiraan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rendah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715001" y="2847049"/>
        <a:ext cx="3178037" cy="122016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B27D9-12FF-B74D-AD2E-84334F82DA70}">
      <dsp:nvSpPr>
        <dsp:cNvPr id="0" name=""/>
        <dsp:cNvSpPr/>
      </dsp:nvSpPr>
      <dsp:spPr>
        <a:xfrm>
          <a:off x="2748" y="874536"/>
          <a:ext cx="3231733" cy="323173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4000" b="1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Kriteria</a:t>
          </a:r>
          <a:endParaRPr lang="en-ID" sz="4000" b="1" kern="1200" dirty="0">
            <a:solidFill>
              <a:srgbClr val="444D2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6024" y="1347812"/>
        <a:ext cx="2285181" cy="2285181"/>
      </dsp:txXfrm>
    </dsp:sp>
    <dsp:sp modelId="{86FA8AF2-3597-3D4F-90AD-44E28E87A723}">
      <dsp:nvSpPr>
        <dsp:cNvPr id="0" name=""/>
        <dsp:cNvSpPr/>
      </dsp:nvSpPr>
      <dsp:spPr>
        <a:xfrm rot="18107688">
          <a:off x="3009768" y="1795687"/>
          <a:ext cx="13107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0736" y="0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AA631BAE-B1FE-A844-8F08-241D2E7C6593}">
      <dsp:nvSpPr>
        <dsp:cNvPr id="0" name=""/>
        <dsp:cNvSpPr/>
      </dsp:nvSpPr>
      <dsp:spPr>
        <a:xfrm>
          <a:off x="4010436" y="1238663"/>
          <a:ext cx="699785" cy="0"/>
        </a:xfrm>
        <a:prstGeom prst="line">
          <a:avLst/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B5E1C9-E272-3E4A-90B1-24519444EA9D}">
      <dsp:nvSpPr>
        <dsp:cNvPr id="0" name=""/>
        <dsp:cNvSpPr/>
      </dsp:nvSpPr>
      <dsp:spPr>
        <a:xfrm>
          <a:off x="4710221" y="408806"/>
          <a:ext cx="4962117" cy="165971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Terdiri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i="1" kern="1200" dirty="0">
              <a:latin typeface="Calibri" panose="020F0502020204030204" pitchFamily="34" charset="0"/>
              <a:cs typeface="Calibri" panose="020F0502020204030204" pitchFamily="34" charset="0"/>
            </a:rPr>
            <a:t>item 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yang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layak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menjadi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i="1" kern="1200" dirty="0">
              <a:latin typeface="Calibri" panose="020F0502020204030204" pitchFamily="34" charset="0"/>
              <a:cs typeface="Calibri" panose="020F0502020204030204" pitchFamily="34" charset="0"/>
            </a:rPr>
            <a:t>item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lindung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4710221" y="408806"/>
        <a:ext cx="4962117" cy="1659713"/>
      </dsp:txXfrm>
    </dsp:sp>
    <dsp:sp modelId="{5B307AD4-7A0A-1C42-AB19-D229052123BA}">
      <dsp:nvSpPr>
        <dsp:cNvPr id="0" name=""/>
        <dsp:cNvSpPr/>
      </dsp:nvSpPr>
      <dsp:spPr>
        <a:xfrm>
          <a:off x="3319837" y="2490403"/>
          <a:ext cx="6905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0598" y="0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BE64F882-CD01-1A43-9488-AB0EACBCD2DC}">
      <dsp:nvSpPr>
        <dsp:cNvPr id="0" name=""/>
        <dsp:cNvSpPr/>
      </dsp:nvSpPr>
      <dsp:spPr>
        <a:xfrm>
          <a:off x="4010436" y="2490403"/>
          <a:ext cx="699785" cy="0"/>
        </a:xfrm>
        <a:prstGeom prst="lin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ECBB72ED-B092-DD43-8D53-BDAA51A17608}">
      <dsp:nvSpPr>
        <dsp:cNvPr id="0" name=""/>
        <dsp:cNvSpPr/>
      </dsp:nvSpPr>
      <dsp:spPr>
        <a:xfrm>
          <a:off x="4710221" y="1660546"/>
          <a:ext cx="4962117" cy="165971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Dikelola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basis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kelompok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4710221" y="1660546"/>
        <a:ext cx="4962117" cy="1659713"/>
      </dsp:txXfrm>
    </dsp:sp>
    <dsp:sp modelId="{4649CCC5-1ED6-3F44-8F10-9AB2FFBEDECE}">
      <dsp:nvSpPr>
        <dsp:cNvPr id="0" name=""/>
        <dsp:cNvSpPr/>
      </dsp:nvSpPr>
      <dsp:spPr>
        <a:xfrm rot="3696108">
          <a:off x="2939102" y="3286941"/>
          <a:ext cx="14520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52068" y="0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E2D43536-4E86-3346-B85E-0CE222748A92}">
      <dsp:nvSpPr>
        <dsp:cNvPr id="0" name=""/>
        <dsp:cNvSpPr/>
      </dsp:nvSpPr>
      <dsp:spPr>
        <a:xfrm>
          <a:off x="4010436" y="3925607"/>
          <a:ext cx="699785" cy="0"/>
        </a:xfrm>
        <a:prstGeom prst="lin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B559C352-9B04-D942-AEE5-8DC51F61FF52}">
      <dsp:nvSpPr>
        <dsp:cNvPr id="0" name=""/>
        <dsp:cNvSpPr/>
      </dsp:nvSpPr>
      <dsp:spPr>
        <a:xfrm>
          <a:off x="4710221" y="3095750"/>
          <a:ext cx="4962117" cy="165971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hal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lindung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i="1" kern="1200" dirty="0">
              <a:latin typeface="Calibri" panose="020F0502020204030204" pitchFamily="34" charset="0"/>
              <a:cs typeface="Calibri" panose="020F0502020204030204" pitchFamily="34" charset="0"/>
            </a:rPr>
            <a:t>item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posisi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saling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hapus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lindung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valuta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asing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penetapannya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menentukan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rincian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tertentu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mengenai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ID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prakiraan</a:t>
          </a:r>
          <a:r>
            <a:rPr lang="en-ID" sz="20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4710221" y="3095750"/>
        <a:ext cx="4962117" cy="165971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A59D7-6C0C-374F-9387-64894A2CE055}">
      <dsp:nvSpPr>
        <dsp:cNvPr id="0" name=""/>
        <dsp:cNvSpPr/>
      </dsp:nvSpPr>
      <dsp:spPr>
        <a:xfrm>
          <a:off x="0" y="337275"/>
          <a:ext cx="2471213" cy="14827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Strategi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vs.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0" y="337275"/>
        <a:ext cx="2471213" cy="1482727"/>
      </dsp:txXfrm>
    </dsp:sp>
    <dsp:sp modelId="{2D7E8997-D8A1-2649-AA61-78B8E8B464BB}">
      <dsp:nvSpPr>
        <dsp:cNvPr id="0" name=""/>
        <dsp:cNvSpPr/>
      </dsp:nvSpPr>
      <dsp:spPr>
        <a:xfrm>
          <a:off x="2718334" y="337275"/>
          <a:ext cx="2471213" cy="14827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Dapat menjadi kompleks.</a:t>
          </a:r>
        </a:p>
      </dsp:txBody>
      <dsp:txXfrm>
        <a:off x="2718334" y="337275"/>
        <a:ext cx="2471213" cy="1482727"/>
      </dsp:txXfrm>
    </dsp:sp>
    <dsp:sp modelId="{4E1E60BC-BDE8-8C44-ACF9-B5B665EDBFB8}">
      <dsp:nvSpPr>
        <dsp:cNvPr id="0" name=""/>
        <dsp:cNvSpPr/>
      </dsp:nvSpPr>
      <dsp:spPr>
        <a:xfrm>
          <a:off x="5436668" y="337275"/>
          <a:ext cx="2471213" cy="14827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Memutakhirkan dokumentasi lindung nilai pada saat melakukan</a:t>
          </a:r>
        </a:p>
      </dsp:txBody>
      <dsp:txXfrm>
        <a:off x="5436668" y="337275"/>
        <a:ext cx="2471213" cy="1482727"/>
      </dsp:txXfrm>
    </dsp:sp>
    <dsp:sp modelId="{DCE57D2C-3B46-7D46-AF2B-05C67B92CA79}">
      <dsp:nvSpPr>
        <dsp:cNvPr id="0" name=""/>
        <dsp:cNvSpPr/>
      </dsp:nvSpPr>
      <dsp:spPr>
        <a:xfrm>
          <a:off x="1359167" y="2067125"/>
          <a:ext cx="2471213" cy="14827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i="1" kern="1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rebalancing</a:t>
          </a:r>
          <a:r>
            <a:rPr lang="en-ID" sz="2000" kern="1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1359167" y="2067125"/>
        <a:ext cx="2471213" cy="1482727"/>
      </dsp:txXfrm>
    </dsp:sp>
    <dsp:sp modelId="{082C73A9-DE49-6D47-8C17-70BA636FA4D6}">
      <dsp:nvSpPr>
        <dsp:cNvPr id="0" name=""/>
        <dsp:cNvSpPr/>
      </dsp:nvSpPr>
      <dsp:spPr>
        <a:xfrm>
          <a:off x="4077501" y="2067125"/>
          <a:ext cx="2471213" cy="148272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Penghentian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bersifat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sukarela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2000" kern="1200" dirty="0" err="1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diperkenankan</a:t>
          </a:r>
          <a:r>
            <a:rPr lang="en-ID" sz="2000" kern="1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4077501" y="2067125"/>
        <a:ext cx="2471213" cy="148272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B3FBF-07CF-964E-8601-57F29C5481E8}">
      <dsp:nvSpPr>
        <dsp:cNvPr id="0" name=""/>
        <dsp:cNvSpPr/>
      </dsp:nvSpPr>
      <dsp:spPr>
        <a:xfrm>
          <a:off x="692447" y="1107"/>
          <a:ext cx="2825796" cy="16954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</a:t>
          </a:r>
          <a:r>
            <a:rPr lang="en-US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jurnal</a:t>
          </a:r>
          <a:r>
            <a:rPr lang="en-US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31 </a:t>
          </a:r>
          <a:r>
            <a:rPr lang="en-US" sz="22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Desember</a:t>
          </a:r>
          <a:r>
            <a:rPr lang="en-US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20X1?</a:t>
          </a:r>
          <a:endParaRPr lang="en-ID" sz="2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92447" y="1107"/>
        <a:ext cx="2825796" cy="1695477"/>
      </dsp:txXfrm>
    </dsp:sp>
    <dsp:sp modelId="{0EE9AA2D-1FA5-0846-8863-2CBC18FCFE1A}">
      <dsp:nvSpPr>
        <dsp:cNvPr id="0" name=""/>
        <dsp:cNvSpPr/>
      </dsp:nvSpPr>
      <dsp:spPr>
        <a:xfrm>
          <a:off x="3800822" y="1107"/>
          <a:ext cx="2825796" cy="1695477"/>
        </a:xfrm>
        <a:prstGeom prst="rect">
          <a:avLst/>
        </a:prstGeom>
        <a:solidFill>
          <a:schemeClr val="accent3">
            <a:hueOff val="7443536"/>
            <a:satOff val="-20930"/>
            <a:lumOff val="82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Berapa jumlah penyisihan kerugian kredit yang diakui pada tanggal 31 Desember 20X2?</a:t>
          </a:r>
          <a:endParaRPr lang="en-ID" sz="22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800822" y="1107"/>
        <a:ext cx="2825796" cy="1695477"/>
      </dsp:txXfrm>
    </dsp:sp>
    <dsp:sp modelId="{909DB8E1-CB2C-1F49-9A5E-D1BD01F11DC6}">
      <dsp:nvSpPr>
        <dsp:cNvPr id="0" name=""/>
        <dsp:cNvSpPr/>
      </dsp:nvSpPr>
      <dsp:spPr>
        <a:xfrm>
          <a:off x="6909198" y="1107"/>
          <a:ext cx="2825796" cy="1695477"/>
        </a:xfrm>
        <a:prstGeom prst="rect">
          <a:avLst/>
        </a:prstGeom>
        <a:solidFill>
          <a:schemeClr val="accent3">
            <a:hueOff val="14887072"/>
            <a:satOff val="-41861"/>
            <a:lumOff val="164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 jurnal pada tanggal 31 Desember 20X2?</a:t>
          </a:r>
          <a:endParaRPr lang="en-ID" sz="22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909198" y="1107"/>
        <a:ext cx="2825796" cy="1695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29F0516-BCF0-4D98-8733-D3C2801EEE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01925" y="511175"/>
            <a:ext cx="4532313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008" y="3230815"/>
            <a:ext cx="7292149" cy="306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6A51CDF-1F43-432E-9E42-326184CF1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99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5131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7BCCA17B-30DD-47AE-B000-2EE4A9B42D89}" type="slidenum">
              <a:rPr lang="en-US">
                <a:latin typeface="Arial" pitchFamily="34" charset="0"/>
              </a:rPr>
              <a:pPr defTabSz="965200"/>
              <a:t>7</a:t>
            </a:fld>
            <a:endParaRPr lang="en-US">
              <a:latin typeface="Arial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627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4500" y="704850"/>
            <a:ext cx="6281738" cy="3533775"/>
          </a:xfrm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181" y="4474858"/>
            <a:ext cx="5258495" cy="4241901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/>
              <a:t>PSAK 232 (revised) applies to all types of financial instruments but exclude from scope financial instruments accounted for under other standards, e.g. PSAK 30 Leases, PSAK 4 Consolidated FS, PSAK 15 Investments in Associates.</a:t>
            </a:r>
          </a:p>
          <a:p>
            <a:pPr eaLnBrk="1" hangingPunct="1">
              <a:buFontTx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23B87-B168-44D7-9F24-E192ED0E299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80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891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ABB9E24-5DB6-4D08-946F-04FF760A71B8}" type="slidenum">
              <a:rPr lang="en-US">
                <a:latin typeface="Arial" pitchFamily="34" charset="0"/>
              </a:rPr>
              <a:pPr defTabSz="965200"/>
              <a:t>13</a:t>
            </a:fld>
            <a:endParaRPr lang="en-US"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657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ABB9E24-5DB6-4D08-946F-04FF760A71B8}" type="slidenum">
              <a:rPr lang="en-US">
                <a:latin typeface="Arial" pitchFamily="34" charset="0"/>
              </a:rPr>
              <a:pPr defTabSz="965200"/>
              <a:t>14</a:t>
            </a:fld>
            <a:endParaRPr lang="en-US"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73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14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02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88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896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16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72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2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238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Penghapusan</a:t>
            </a:r>
            <a:r>
              <a:rPr lang="en-US" dirty="0"/>
              <a:t> financial</a:t>
            </a:r>
            <a:r>
              <a:rPr lang="en-US" baseline="0" dirty="0"/>
              <a:t> liability </a:t>
            </a:r>
            <a:r>
              <a:rPr lang="en-US" baseline="0" dirty="0" err="1"/>
              <a:t>dan</a:t>
            </a:r>
            <a:r>
              <a:rPr lang="en-US" baseline="0" dirty="0"/>
              <a:t> contract outside scope of IFRS 9</a:t>
            </a:r>
          </a:p>
          <a:p>
            <a:r>
              <a:rPr lang="en-US" baseline="0" dirty="0" err="1"/>
              <a:t>Penambahan</a:t>
            </a:r>
            <a:r>
              <a:rPr lang="en-US" baseline="0" dirty="0"/>
              <a:t> </a:t>
            </a:r>
            <a:r>
              <a:rPr lang="en-US" baseline="0" dirty="0" err="1"/>
              <a:t>cabang</a:t>
            </a:r>
            <a:r>
              <a:rPr lang="en-US" baseline="0" dirty="0"/>
              <a:t> </a:t>
            </a:r>
            <a:r>
              <a:rPr lang="en-US" baseline="0" dirty="0" err="1"/>
              <a:t>untuk</a:t>
            </a:r>
            <a:r>
              <a:rPr lang="en-US" baseline="0" dirty="0"/>
              <a:t> financial asset </a:t>
            </a:r>
            <a:r>
              <a:rPr lang="en-US" baseline="0" dirty="0" err="1"/>
              <a:t>yaitu</a:t>
            </a:r>
            <a:r>
              <a:rPr lang="en-US" baseline="0" dirty="0"/>
              <a:t> </a:t>
            </a:r>
            <a:r>
              <a:rPr lang="en-US" baseline="0" dirty="0" err="1"/>
              <a:t>hostnya</a:t>
            </a:r>
            <a:r>
              <a:rPr lang="en-US" baseline="0" dirty="0"/>
              <a:t> </a:t>
            </a:r>
            <a:r>
              <a:rPr lang="en-US" baseline="0" dirty="0" err="1"/>
              <a:t>dalam</a:t>
            </a:r>
            <a:r>
              <a:rPr lang="en-US" baseline="0" dirty="0"/>
              <a:t> scope IFRS 9 </a:t>
            </a:r>
            <a:r>
              <a:rPr lang="en-US" baseline="0" dirty="0" err="1"/>
              <a:t>dan</a:t>
            </a:r>
            <a:r>
              <a:rPr lang="en-US" baseline="0" dirty="0"/>
              <a:t> </a:t>
            </a:r>
            <a:r>
              <a:rPr lang="en-US" baseline="0" dirty="0" err="1"/>
              <a:t>diluar</a:t>
            </a:r>
            <a:r>
              <a:rPr lang="en-US" baseline="0" dirty="0"/>
              <a:t> scope IFRS 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6096F-C9F7-4563-BC48-86C13A7486C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0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2188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0172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8855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5849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83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9254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87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530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89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8375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11"/>
          <p:cNvGrpSpPr/>
          <p:nvPr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</p:grpSpPr>
        <p:sp>
          <p:nvSpPr>
            <p:cNvPr id="547" name="Google Shape;547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550" name="Google Shape;550;p11"/>
          <p:cNvSpPr txBox="1">
            <a:spLocks noGrp="1"/>
          </p:cNvSpPr>
          <p:nvPr>
            <p:ph type="subTitle" idx="1"/>
          </p:nvPr>
        </p:nvSpPr>
        <p:spPr>
          <a:xfrm>
            <a:off x="4303776" y="3755136"/>
            <a:ext cx="3572400" cy="8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551" name="Google Shape;551;p11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2" name="Google Shape;552;p11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3" name="Google Shape;553;p11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4" name="Google Shape;554;p11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5" name="Google Shape;555;p11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556" name="Google Shape;556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7" name="Google Shape;557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8" name="Google Shape;558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9" name="Google Shape;559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0" name="Google Shape;560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1" name="Google Shape;561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2" name="Google Shape;562;p11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563" name="Google Shape;563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4" name="Google Shape;564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5" name="Google Shape;565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6" name="Google Shape;566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7" name="Google Shape;567;p11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568" name="Google Shape;568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9" name="Google Shape;569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2" name="Google Shape;572;p11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573" name="Google Shape;573;p11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9" name="Google Shape;579;p11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580" name="Google Shape;58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83" name="Google Shape;583;p11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4" name="Google Shape;584;p11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5" name="Google Shape;585;p11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6" name="Google Shape;586;p11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587" name="Google Shape;587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3" name="Google Shape;593;p11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594" name="Google Shape;594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8" name="Google Shape;598;p11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599" name="Google Shape;599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03" name="Google Shape;603;p11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4" name="Google Shape;604;p11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5" name="Google Shape;605;p11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6" name="Google Shape;606;p11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7" name="Google Shape;607;p11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8" name="Google Shape;608;p11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609" name="Google Shape;609;p11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610" name="Google Shape;61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3" name="Google Shape;613;p11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614" name="Google Shape;614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7" name="Google Shape;617;p11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618" name="Google Shape;618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21" name="Google Shape;621;p11"/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53267055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preserve="1" userDrawn="1">
  <p:cSld name="1_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11"/>
          <p:cNvGrpSpPr/>
          <p:nvPr userDrawn="1"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</p:grpSpPr>
        <p:sp>
          <p:nvSpPr>
            <p:cNvPr id="547" name="Google Shape;547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21" name="Google Shape;621;p11"/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8067999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2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93A37A-EC52-704F-ABE6-FD5B11913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428625"/>
            <a:ext cx="6172200" cy="6124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3457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 userDrawn="1">
  <p:cSld name="Title only 3"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5"/>
          <p:cNvSpPr txBox="1">
            <a:spLocks noGrp="1"/>
          </p:cNvSpPr>
          <p:nvPr>
            <p:ph type="title"/>
          </p:nvPr>
        </p:nvSpPr>
        <p:spPr>
          <a:xfrm>
            <a:off x="1194800" y="2645933"/>
            <a:ext cx="4609600" cy="17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228" name="Google Shape;1228;p25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9" name="Google Shape;1229;p25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0" name="Google Shape;1230;p25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31" name="Google Shape;1231;p25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1232" name="Google Shape;1232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3" name="Google Shape;1233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4" name="Google Shape;1234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5" name="Google Shape;1235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6" name="Google Shape;1236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7" name="Google Shape;1237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38" name="Google Shape;1238;p25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1239" name="Google Shape;1239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0" name="Google Shape;1240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1" name="Google Shape;1241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243" name="Google Shape;1243;p25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4" name="Google Shape;1244;p25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5" name="Google Shape;1245;p25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6" name="Google Shape;1246;p25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7" name="Google Shape;1247;p25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8" name="Google Shape;1248;p25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249" name="Google Shape;1249;p25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1250" name="Google Shape;1250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3" name="Google Shape;1253;p25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1254" name="Google Shape;1254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7" name="Google Shape;1257;p25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1258" name="Google Shape;1258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9" name="Google Shape;1259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0" name="Google Shape;1260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261" name="Google Shape;1261;p25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2" name="Google Shape;1262;p25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63" name="Google Shape;1263;p25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1264" name="Google Shape;1264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7" name="Google Shape;1267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8" name="Google Shape;1268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0" name="Google Shape;1270;p25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1271" name="Google Shape;1271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5" name="Google Shape;1275;p25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1276" name="Google Shape;1276;p25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7" name="Google Shape;1277;p25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0" name="Google Shape;1280;p25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1281" name="Google Shape;1281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4" name="Google Shape;1284;p25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1285" name="Google Shape;1285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4C8F97-BC67-0944-AD4C-7D5C966113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4600" y="696913"/>
            <a:ext cx="5486400" cy="58023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589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userDrawn="1">
  <p:cSld name="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70496014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1_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84144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1210521" y="2799561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6150DF-CD87-E34B-8CBD-411EEBB05C5F}"/>
              </a:ext>
            </a:extLst>
          </p:cNvPr>
          <p:cNvGrpSpPr/>
          <p:nvPr userDrawn="1"/>
        </p:nvGrpSpPr>
        <p:grpSpPr>
          <a:xfrm>
            <a:off x="0" y="86933"/>
            <a:ext cx="4936168" cy="6655500"/>
            <a:chOff x="0" y="86933"/>
            <a:chExt cx="4936168" cy="6655500"/>
          </a:xfrm>
        </p:grpSpPr>
        <p:cxnSp>
          <p:nvCxnSpPr>
            <p:cNvPr id="441" name="Google Shape;441;p9"/>
            <p:cNvCxnSpPr/>
            <p:nvPr/>
          </p:nvCxnSpPr>
          <p:spPr>
            <a:xfrm>
              <a:off x="2194567" y="697500"/>
              <a:ext cx="2230000" cy="16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 rot="10800000" flipH="1">
              <a:off x="1070733" y="706233"/>
              <a:ext cx="1106000" cy="99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0" y="86933"/>
              <a:ext cx="1062000" cy="158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44" name="Google Shape;444;p9"/>
            <p:cNvGrpSpPr/>
            <p:nvPr/>
          </p:nvGrpSpPr>
          <p:grpSpPr>
            <a:xfrm flipH="1">
              <a:off x="665867" y="1279567"/>
              <a:ext cx="775733" cy="776467"/>
              <a:chOff x="8064275" y="887850"/>
              <a:chExt cx="581800" cy="582350"/>
            </a:xfrm>
          </p:grpSpPr>
          <p:sp>
            <p:nvSpPr>
              <p:cNvPr id="445" name="Google Shape;445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 flipH="1">
              <a:off x="2000534" y="517467"/>
              <a:ext cx="389367" cy="390100"/>
              <a:chOff x="7353050" y="316275"/>
              <a:chExt cx="292025" cy="292575"/>
            </a:xfrm>
          </p:grpSpPr>
          <p:sp>
            <p:nvSpPr>
              <p:cNvPr id="452" name="Google Shape;452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456" name="Google Shape;456;p9"/>
            <p:cNvSpPr/>
            <p:nvPr/>
          </p:nvSpPr>
          <p:spPr>
            <a:xfrm flipH="1">
              <a:off x="4221708" y="663510"/>
              <a:ext cx="384819" cy="384449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4218719" y="660133"/>
              <a:ext cx="390815" cy="391184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4270374" y="712179"/>
              <a:ext cx="287501" cy="287116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4267368" y="708803"/>
              <a:ext cx="293497" cy="293867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4323522" y="764946"/>
              <a:ext cx="181569" cy="181569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4320146" y="761956"/>
              <a:ext cx="187935" cy="18756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462" name="Google Shape;462;p9"/>
            <p:cNvGrpSpPr/>
            <p:nvPr/>
          </p:nvGrpSpPr>
          <p:grpSpPr>
            <a:xfrm flipH="1">
              <a:off x="4702817" y="481467"/>
              <a:ext cx="233351" cy="36000"/>
              <a:chOff x="5662375" y="212375"/>
              <a:chExt cx="175013" cy="2700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flipH="1">
              <a:off x="640550" y="323600"/>
              <a:ext cx="233351" cy="36000"/>
              <a:chOff x="5662375" y="212375"/>
              <a:chExt cx="175013" cy="2700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70" name="Google Shape;470;p9"/>
            <p:cNvGrpSpPr/>
            <p:nvPr/>
          </p:nvGrpSpPr>
          <p:grpSpPr>
            <a:xfrm flipH="1">
              <a:off x="1202283" y="2204833"/>
              <a:ext cx="233351" cy="36000"/>
              <a:chOff x="5662375" y="212375"/>
              <a:chExt cx="175013" cy="27000"/>
            </a:xfrm>
          </p:grpSpPr>
          <p:sp>
            <p:nvSpPr>
              <p:cNvPr id="471" name="Google Shape;471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474" name="Google Shape;474;p9"/>
            <p:cNvCxnSpPr/>
            <p:nvPr/>
          </p:nvCxnSpPr>
          <p:spPr>
            <a:xfrm>
              <a:off x="1055200" y="5616533"/>
              <a:ext cx="1542800" cy="723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9"/>
            <p:cNvCxnSpPr/>
            <p:nvPr/>
          </p:nvCxnSpPr>
          <p:spPr>
            <a:xfrm rot="10800000" flipH="1">
              <a:off x="0" y="5627233"/>
              <a:ext cx="1055200" cy="1115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76" name="Google Shape;476;p9"/>
            <p:cNvGrpSpPr/>
            <p:nvPr/>
          </p:nvGrpSpPr>
          <p:grpSpPr>
            <a:xfrm rot="10800000">
              <a:off x="665867" y="5254567"/>
              <a:ext cx="775733" cy="776467"/>
              <a:chOff x="8064275" y="887850"/>
              <a:chExt cx="581800" cy="582350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 rot="10800000">
              <a:off x="2426101" y="6115667"/>
              <a:ext cx="389367" cy="390100"/>
              <a:chOff x="7353050" y="316275"/>
              <a:chExt cx="292025" cy="292575"/>
            </a:xfrm>
          </p:grpSpPr>
          <p:sp>
            <p:nvSpPr>
              <p:cNvPr id="484" name="Google Shape;484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8" name="Google Shape;488;p9"/>
            <p:cNvGrpSpPr/>
            <p:nvPr/>
          </p:nvGrpSpPr>
          <p:grpSpPr>
            <a:xfrm rot="10800000">
              <a:off x="283367" y="6194067"/>
              <a:ext cx="233333" cy="233333"/>
              <a:chOff x="8792300" y="321275"/>
              <a:chExt cx="175000" cy="175000"/>
            </a:xfrm>
          </p:grpSpPr>
          <p:sp>
            <p:nvSpPr>
              <p:cNvPr id="489" name="Google Shape;489;p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3" name="Google Shape;493;p9"/>
            <p:cNvGrpSpPr/>
            <p:nvPr/>
          </p:nvGrpSpPr>
          <p:grpSpPr>
            <a:xfrm rot="10800000">
              <a:off x="640550" y="6469767"/>
              <a:ext cx="233351" cy="36000"/>
              <a:chOff x="5662375" y="212375"/>
              <a:chExt cx="175013" cy="27000"/>
            </a:xfrm>
          </p:grpSpPr>
          <p:sp>
            <p:nvSpPr>
              <p:cNvPr id="494" name="Google Shape;494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7" name="Google Shape;497;p9"/>
            <p:cNvGrpSpPr/>
            <p:nvPr/>
          </p:nvGrpSpPr>
          <p:grpSpPr>
            <a:xfrm rot="10800000">
              <a:off x="1405483" y="5198133"/>
              <a:ext cx="233351" cy="36000"/>
              <a:chOff x="5662375" y="212375"/>
              <a:chExt cx="175013" cy="27000"/>
            </a:xfrm>
          </p:grpSpPr>
          <p:sp>
            <p:nvSpPr>
              <p:cNvPr id="498" name="Google Shape;498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46800" y="600667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660858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6150DF-CD87-E34B-8CBD-411EEBB05C5F}"/>
              </a:ext>
            </a:extLst>
          </p:cNvPr>
          <p:cNvGrpSpPr/>
          <p:nvPr userDrawn="1"/>
        </p:nvGrpSpPr>
        <p:grpSpPr>
          <a:xfrm flipH="1">
            <a:off x="7255832" y="202500"/>
            <a:ext cx="4936168" cy="6655500"/>
            <a:chOff x="0" y="86933"/>
            <a:chExt cx="4936168" cy="6655500"/>
          </a:xfrm>
        </p:grpSpPr>
        <p:cxnSp>
          <p:nvCxnSpPr>
            <p:cNvPr id="441" name="Google Shape;441;p9"/>
            <p:cNvCxnSpPr/>
            <p:nvPr/>
          </p:nvCxnSpPr>
          <p:spPr>
            <a:xfrm>
              <a:off x="2194567" y="697500"/>
              <a:ext cx="2230000" cy="16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 rot="10800000" flipH="1">
              <a:off x="1070733" y="706233"/>
              <a:ext cx="1106000" cy="99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0" y="86933"/>
              <a:ext cx="1062000" cy="158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44" name="Google Shape;444;p9"/>
            <p:cNvGrpSpPr/>
            <p:nvPr/>
          </p:nvGrpSpPr>
          <p:grpSpPr>
            <a:xfrm flipH="1">
              <a:off x="665867" y="1279567"/>
              <a:ext cx="775733" cy="776467"/>
              <a:chOff x="8064275" y="887850"/>
              <a:chExt cx="581800" cy="582350"/>
            </a:xfrm>
          </p:grpSpPr>
          <p:sp>
            <p:nvSpPr>
              <p:cNvPr id="445" name="Google Shape;445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 flipH="1">
              <a:off x="2000534" y="517467"/>
              <a:ext cx="389367" cy="390100"/>
              <a:chOff x="7353050" y="316275"/>
              <a:chExt cx="292025" cy="292575"/>
            </a:xfrm>
          </p:grpSpPr>
          <p:sp>
            <p:nvSpPr>
              <p:cNvPr id="452" name="Google Shape;452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456" name="Google Shape;456;p9"/>
            <p:cNvSpPr/>
            <p:nvPr/>
          </p:nvSpPr>
          <p:spPr>
            <a:xfrm flipH="1">
              <a:off x="4221708" y="663510"/>
              <a:ext cx="384819" cy="384449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4218719" y="660133"/>
              <a:ext cx="390815" cy="391184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4270374" y="712179"/>
              <a:ext cx="287501" cy="287116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4267368" y="708803"/>
              <a:ext cx="293497" cy="293867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4323522" y="764946"/>
              <a:ext cx="181569" cy="181569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4320146" y="761956"/>
              <a:ext cx="187935" cy="18756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462" name="Google Shape;462;p9"/>
            <p:cNvGrpSpPr/>
            <p:nvPr/>
          </p:nvGrpSpPr>
          <p:grpSpPr>
            <a:xfrm flipH="1">
              <a:off x="4702817" y="481467"/>
              <a:ext cx="233351" cy="36000"/>
              <a:chOff x="5662375" y="212375"/>
              <a:chExt cx="175013" cy="2700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flipH="1">
              <a:off x="640550" y="323600"/>
              <a:ext cx="233351" cy="36000"/>
              <a:chOff x="5662375" y="212375"/>
              <a:chExt cx="175013" cy="2700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70" name="Google Shape;470;p9"/>
            <p:cNvGrpSpPr/>
            <p:nvPr/>
          </p:nvGrpSpPr>
          <p:grpSpPr>
            <a:xfrm flipH="1">
              <a:off x="1202283" y="2204833"/>
              <a:ext cx="233351" cy="36000"/>
              <a:chOff x="5662375" y="212375"/>
              <a:chExt cx="175013" cy="27000"/>
            </a:xfrm>
          </p:grpSpPr>
          <p:sp>
            <p:nvSpPr>
              <p:cNvPr id="471" name="Google Shape;471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474" name="Google Shape;474;p9"/>
            <p:cNvCxnSpPr/>
            <p:nvPr/>
          </p:nvCxnSpPr>
          <p:spPr>
            <a:xfrm>
              <a:off x="1055200" y="5616533"/>
              <a:ext cx="1542800" cy="723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9"/>
            <p:cNvCxnSpPr/>
            <p:nvPr/>
          </p:nvCxnSpPr>
          <p:spPr>
            <a:xfrm rot="10800000" flipH="1">
              <a:off x="0" y="5627233"/>
              <a:ext cx="1055200" cy="1115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76" name="Google Shape;476;p9"/>
            <p:cNvGrpSpPr/>
            <p:nvPr/>
          </p:nvGrpSpPr>
          <p:grpSpPr>
            <a:xfrm rot="10800000">
              <a:off x="665867" y="5254567"/>
              <a:ext cx="775733" cy="776467"/>
              <a:chOff x="8064275" y="887850"/>
              <a:chExt cx="581800" cy="582350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 rot="10800000">
              <a:off x="2426101" y="6115667"/>
              <a:ext cx="389367" cy="390100"/>
              <a:chOff x="7353050" y="316275"/>
              <a:chExt cx="292025" cy="292575"/>
            </a:xfrm>
          </p:grpSpPr>
          <p:sp>
            <p:nvSpPr>
              <p:cNvPr id="484" name="Google Shape;484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8" name="Google Shape;488;p9"/>
            <p:cNvGrpSpPr/>
            <p:nvPr/>
          </p:nvGrpSpPr>
          <p:grpSpPr>
            <a:xfrm rot="10800000">
              <a:off x="283367" y="6194067"/>
              <a:ext cx="233333" cy="233333"/>
              <a:chOff x="8792300" y="321275"/>
              <a:chExt cx="175000" cy="175000"/>
            </a:xfrm>
          </p:grpSpPr>
          <p:sp>
            <p:nvSpPr>
              <p:cNvPr id="489" name="Google Shape;489;p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3" name="Google Shape;493;p9"/>
            <p:cNvGrpSpPr/>
            <p:nvPr/>
          </p:nvGrpSpPr>
          <p:grpSpPr>
            <a:xfrm rot="10800000">
              <a:off x="640550" y="6469767"/>
              <a:ext cx="233351" cy="36000"/>
              <a:chOff x="5662375" y="212375"/>
              <a:chExt cx="175013" cy="27000"/>
            </a:xfrm>
          </p:grpSpPr>
          <p:sp>
            <p:nvSpPr>
              <p:cNvPr id="494" name="Google Shape;494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7" name="Google Shape;497;p9"/>
            <p:cNvGrpSpPr/>
            <p:nvPr/>
          </p:nvGrpSpPr>
          <p:grpSpPr>
            <a:xfrm rot="10800000">
              <a:off x="1405483" y="5198133"/>
              <a:ext cx="233351" cy="36000"/>
              <a:chOff x="5662375" y="212375"/>
              <a:chExt cx="175013" cy="27000"/>
            </a:xfrm>
          </p:grpSpPr>
          <p:sp>
            <p:nvSpPr>
              <p:cNvPr id="498" name="Google Shape;498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8883" y="591313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5" name="Google Shape;439;p9">
            <a:extLst>
              <a:ext uri="{FF2B5EF4-FFF2-40B4-BE49-F238E27FC236}">
                <a16:creationId xmlns:a16="http://schemas.microsoft.com/office/drawing/2014/main" id="{A8316A86-BD8C-BF4F-B5EB-0EFADBDB6B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5023" y="2949698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28528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2535" y="1537517"/>
            <a:ext cx="10794732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710212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4207" y="1537517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27571DE-7590-074B-9CA4-97C1556B85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40335" y="1522119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5457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preserve="1" userDrawn="1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72781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preserve="1" userDrawn="1">
  <p:cSld name="1_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607840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 preserve="1" userDrawn="1">
  <p:cSld name="1_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2964100" y="678880"/>
            <a:ext cx="6479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B501989-1CC8-1049-B6F4-523B9534C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524992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 preserve="1" userDrawn="1">
  <p:cSld name="1_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F21D606-7811-6C4D-AB74-96BB7C0395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389310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preserve="1" userDrawn="1">
  <p:cSld name="1_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124997" y="451104"/>
            <a:ext cx="10122804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20D5011-98C7-E44D-B0A2-48A1F4CDF5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204677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1068767" y="451104"/>
            <a:ext cx="101793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429889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2225919" y="451104"/>
            <a:ext cx="8225396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985277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592270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 flipH="1"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706628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3"/>
          <p:cNvSpPr txBox="1">
            <a:spLocks noGrp="1"/>
          </p:cNvSpPr>
          <p:nvPr>
            <p:ph type="title"/>
          </p:nvPr>
        </p:nvSpPr>
        <p:spPr>
          <a:xfrm>
            <a:off x="7876032" y="475488"/>
            <a:ext cx="3486800" cy="19263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5" name="Google Shape;625;p13"/>
          <p:cNvSpPr txBox="1">
            <a:spLocks noGrp="1"/>
          </p:cNvSpPr>
          <p:nvPr>
            <p:ph type="subTitle" idx="1"/>
          </p:nvPr>
        </p:nvSpPr>
        <p:spPr>
          <a:xfrm>
            <a:off x="2218944" y="573024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6" name="Google Shape;626;p13"/>
          <p:cNvSpPr txBox="1">
            <a:spLocks noGrp="1"/>
          </p:cNvSpPr>
          <p:nvPr>
            <p:ph type="subTitle" idx="2"/>
          </p:nvPr>
        </p:nvSpPr>
        <p:spPr>
          <a:xfrm>
            <a:off x="2218944" y="950976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7" name="Google Shape;627;p13"/>
          <p:cNvSpPr txBox="1">
            <a:spLocks noGrp="1"/>
          </p:cNvSpPr>
          <p:nvPr>
            <p:ph type="subTitle" idx="3"/>
          </p:nvPr>
        </p:nvSpPr>
        <p:spPr>
          <a:xfrm>
            <a:off x="2218944" y="2011680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8" name="Google Shape;628;p13"/>
          <p:cNvSpPr txBox="1">
            <a:spLocks noGrp="1"/>
          </p:cNvSpPr>
          <p:nvPr>
            <p:ph type="subTitle" idx="4"/>
          </p:nvPr>
        </p:nvSpPr>
        <p:spPr>
          <a:xfrm>
            <a:off x="2218944" y="2389632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9" name="Google Shape;629;p13"/>
          <p:cNvSpPr txBox="1">
            <a:spLocks noGrp="1"/>
          </p:cNvSpPr>
          <p:nvPr>
            <p:ph type="subTitle" idx="5"/>
          </p:nvPr>
        </p:nvSpPr>
        <p:spPr>
          <a:xfrm>
            <a:off x="2218944" y="3450336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0" name="Google Shape;630;p13"/>
          <p:cNvSpPr txBox="1">
            <a:spLocks noGrp="1"/>
          </p:cNvSpPr>
          <p:nvPr>
            <p:ph type="subTitle" idx="6"/>
          </p:nvPr>
        </p:nvSpPr>
        <p:spPr>
          <a:xfrm>
            <a:off x="2218944" y="3828288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1" name="Google Shape;631;p13"/>
          <p:cNvSpPr txBox="1">
            <a:spLocks noGrp="1"/>
          </p:cNvSpPr>
          <p:nvPr>
            <p:ph type="subTitle" idx="7"/>
          </p:nvPr>
        </p:nvSpPr>
        <p:spPr>
          <a:xfrm>
            <a:off x="2218944" y="4888992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2" name="Google Shape;632;p13"/>
          <p:cNvSpPr txBox="1">
            <a:spLocks noGrp="1"/>
          </p:cNvSpPr>
          <p:nvPr>
            <p:ph type="subTitle" idx="8"/>
          </p:nvPr>
        </p:nvSpPr>
        <p:spPr>
          <a:xfrm>
            <a:off x="2218944" y="5266944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3" name="Google Shape;633;p13"/>
          <p:cNvSpPr txBox="1">
            <a:spLocks noGrp="1"/>
          </p:cNvSpPr>
          <p:nvPr>
            <p:ph type="title" idx="9" hasCustomPrompt="1"/>
          </p:nvPr>
        </p:nvSpPr>
        <p:spPr>
          <a:xfrm>
            <a:off x="1085088" y="963168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34" name="Google Shape;634;p13"/>
          <p:cNvSpPr txBox="1">
            <a:spLocks noGrp="1"/>
          </p:cNvSpPr>
          <p:nvPr>
            <p:ph type="title" idx="13" hasCustomPrompt="1"/>
          </p:nvPr>
        </p:nvSpPr>
        <p:spPr>
          <a:xfrm>
            <a:off x="1085088" y="2401824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5" name="Google Shape;635;p13"/>
          <p:cNvSpPr txBox="1">
            <a:spLocks noGrp="1"/>
          </p:cNvSpPr>
          <p:nvPr>
            <p:ph type="title" idx="14" hasCustomPrompt="1"/>
          </p:nvPr>
        </p:nvSpPr>
        <p:spPr>
          <a:xfrm>
            <a:off x="1085088" y="3840480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6" name="Google Shape;636;p13"/>
          <p:cNvSpPr txBox="1">
            <a:spLocks noGrp="1"/>
          </p:cNvSpPr>
          <p:nvPr>
            <p:ph type="title" idx="15" hasCustomPrompt="1"/>
          </p:nvPr>
        </p:nvSpPr>
        <p:spPr>
          <a:xfrm>
            <a:off x="1085088" y="5279136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15" name="Google Shape;879;p18">
            <a:extLst>
              <a:ext uri="{FF2B5EF4-FFF2-40B4-BE49-F238E27FC236}">
                <a16:creationId xmlns:a16="http://schemas.microsoft.com/office/drawing/2014/main" id="{6BDAA660-CBDC-4B4B-9A5E-299AB5EFC48D}"/>
              </a:ext>
            </a:extLst>
          </p:cNvPr>
          <p:cNvCxnSpPr/>
          <p:nvPr userDrawn="1"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880;p18">
            <a:extLst>
              <a:ext uri="{FF2B5EF4-FFF2-40B4-BE49-F238E27FC236}">
                <a16:creationId xmlns:a16="http://schemas.microsoft.com/office/drawing/2014/main" id="{B96679A7-503B-054E-A639-DE0691AD9661}"/>
              </a:ext>
            </a:extLst>
          </p:cNvPr>
          <p:cNvCxnSpPr/>
          <p:nvPr userDrawn="1"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881;p18">
            <a:extLst>
              <a:ext uri="{FF2B5EF4-FFF2-40B4-BE49-F238E27FC236}">
                <a16:creationId xmlns:a16="http://schemas.microsoft.com/office/drawing/2014/main" id="{E036B840-9CD1-EE47-9F4A-4D1622362358}"/>
              </a:ext>
            </a:extLst>
          </p:cNvPr>
          <p:cNvCxnSpPr/>
          <p:nvPr userDrawn="1"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882;p18">
            <a:extLst>
              <a:ext uri="{FF2B5EF4-FFF2-40B4-BE49-F238E27FC236}">
                <a16:creationId xmlns:a16="http://schemas.microsoft.com/office/drawing/2014/main" id="{B8AA4CFA-B484-5747-BC18-57C5B09352F2}"/>
              </a:ext>
            </a:extLst>
          </p:cNvPr>
          <p:cNvCxnSpPr/>
          <p:nvPr userDrawn="1"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oogle Shape;883;p18">
            <a:extLst>
              <a:ext uri="{FF2B5EF4-FFF2-40B4-BE49-F238E27FC236}">
                <a16:creationId xmlns:a16="http://schemas.microsoft.com/office/drawing/2014/main" id="{82D22DE8-7234-CF4D-B444-EAE2DA2E97C8}"/>
              </a:ext>
            </a:extLst>
          </p:cNvPr>
          <p:cNvGrpSpPr/>
          <p:nvPr userDrawn="1"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20" name="Google Shape;884;p18">
              <a:extLst>
                <a:ext uri="{FF2B5EF4-FFF2-40B4-BE49-F238E27FC236}">
                  <a16:creationId xmlns:a16="http://schemas.microsoft.com/office/drawing/2014/main" id="{2617845C-4FBA-C942-85D8-4649ED0690EA}"/>
                </a:ext>
              </a:extLst>
            </p:cNvPr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1" name="Google Shape;885;p18">
              <a:extLst>
                <a:ext uri="{FF2B5EF4-FFF2-40B4-BE49-F238E27FC236}">
                  <a16:creationId xmlns:a16="http://schemas.microsoft.com/office/drawing/2014/main" id="{3529E3D0-B43B-6B42-9CCD-752E1735266F}"/>
                </a:ext>
              </a:extLst>
            </p:cNvPr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886;p18">
              <a:extLst>
                <a:ext uri="{FF2B5EF4-FFF2-40B4-BE49-F238E27FC236}">
                  <a16:creationId xmlns:a16="http://schemas.microsoft.com/office/drawing/2014/main" id="{DC058B55-5B08-1F42-924C-C4A55A4FC9E4}"/>
                </a:ext>
              </a:extLst>
            </p:cNvPr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887;p18">
              <a:extLst>
                <a:ext uri="{FF2B5EF4-FFF2-40B4-BE49-F238E27FC236}">
                  <a16:creationId xmlns:a16="http://schemas.microsoft.com/office/drawing/2014/main" id="{EA2FC25B-5B56-D94D-84F0-E1D002FA46CC}"/>
                </a:ext>
              </a:extLst>
            </p:cNvPr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888;p18">
              <a:extLst>
                <a:ext uri="{FF2B5EF4-FFF2-40B4-BE49-F238E27FC236}">
                  <a16:creationId xmlns:a16="http://schemas.microsoft.com/office/drawing/2014/main" id="{894FDE9B-1CA0-A24D-8183-74698E1B69E2}"/>
                </a:ext>
              </a:extLst>
            </p:cNvPr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5" name="Google Shape;889;p18">
              <a:extLst>
                <a:ext uri="{FF2B5EF4-FFF2-40B4-BE49-F238E27FC236}">
                  <a16:creationId xmlns:a16="http://schemas.microsoft.com/office/drawing/2014/main" id="{0340EDF7-F006-F245-AA0E-51F18F2C12CE}"/>
                </a:ext>
              </a:extLst>
            </p:cNvPr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6" name="Google Shape;890;p18">
            <a:extLst>
              <a:ext uri="{FF2B5EF4-FFF2-40B4-BE49-F238E27FC236}">
                <a16:creationId xmlns:a16="http://schemas.microsoft.com/office/drawing/2014/main" id="{FC35D45B-EB38-3043-9780-04E4C385BB09}"/>
              </a:ext>
            </a:extLst>
          </p:cNvPr>
          <p:cNvGrpSpPr/>
          <p:nvPr userDrawn="1"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27" name="Google Shape;891;p18">
              <a:extLst>
                <a:ext uri="{FF2B5EF4-FFF2-40B4-BE49-F238E27FC236}">
                  <a16:creationId xmlns:a16="http://schemas.microsoft.com/office/drawing/2014/main" id="{8DFBAB59-8FD2-D546-A06B-8E235A8CAE0A}"/>
                </a:ext>
              </a:extLst>
            </p:cNvPr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8" name="Google Shape;892;p18">
              <a:extLst>
                <a:ext uri="{FF2B5EF4-FFF2-40B4-BE49-F238E27FC236}">
                  <a16:creationId xmlns:a16="http://schemas.microsoft.com/office/drawing/2014/main" id="{8A746FB2-E622-744D-B171-1EB1047373EE}"/>
                </a:ext>
              </a:extLst>
            </p:cNvPr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9" name="Google Shape;893;p18">
              <a:extLst>
                <a:ext uri="{FF2B5EF4-FFF2-40B4-BE49-F238E27FC236}">
                  <a16:creationId xmlns:a16="http://schemas.microsoft.com/office/drawing/2014/main" id="{23B1F1A0-B7C8-F047-A4A6-82955BE57511}"/>
                </a:ext>
              </a:extLst>
            </p:cNvPr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" name="Google Shape;894;p18">
              <a:extLst>
                <a:ext uri="{FF2B5EF4-FFF2-40B4-BE49-F238E27FC236}">
                  <a16:creationId xmlns:a16="http://schemas.microsoft.com/office/drawing/2014/main" id="{4700231A-0B50-2D4E-BC95-82BBC501B1F4}"/>
                </a:ext>
              </a:extLst>
            </p:cNvPr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1" name="Google Shape;895;p18">
            <a:extLst>
              <a:ext uri="{FF2B5EF4-FFF2-40B4-BE49-F238E27FC236}">
                <a16:creationId xmlns:a16="http://schemas.microsoft.com/office/drawing/2014/main" id="{8940375A-4DA0-CE47-A8BA-7462F10317CF}"/>
              </a:ext>
            </a:extLst>
          </p:cNvPr>
          <p:cNvGrpSpPr/>
          <p:nvPr userDrawn="1"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32" name="Google Shape;896;p18">
              <a:extLst>
                <a:ext uri="{FF2B5EF4-FFF2-40B4-BE49-F238E27FC236}">
                  <a16:creationId xmlns:a16="http://schemas.microsoft.com/office/drawing/2014/main" id="{BFD11928-E7AB-E44E-B4A7-7D52A99EE4D8}"/>
                </a:ext>
              </a:extLst>
            </p:cNvPr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897;p18">
              <a:extLst>
                <a:ext uri="{FF2B5EF4-FFF2-40B4-BE49-F238E27FC236}">
                  <a16:creationId xmlns:a16="http://schemas.microsoft.com/office/drawing/2014/main" id="{3FFDF4B9-B68D-C24E-8883-F6DA4D1DEE30}"/>
                </a:ext>
              </a:extLst>
            </p:cNvPr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898;p18">
              <a:extLst>
                <a:ext uri="{FF2B5EF4-FFF2-40B4-BE49-F238E27FC236}">
                  <a16:creationId xmlns:a16="http://schemas.microsoft.com/office/drawing/2014/main" id="{4BC6AA50-3F75-9143-8C61-E368558BC31A}"/>
                </a:ext>
              </a:extLst>
            </p:cNvPr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" name="Google Shape;899;p18">
              <a:extLst>
                <a:ext uri="{FF2B5EF4-FFF2-40B4-BE49-F238E27FC236}">
                  <a16:creationId xmlns:a16="http://schemas.microsoft.com/office/drawing/2014/main" id="{C7B07930-DB47-904D-B460-2BA4C45B4F35}"/>
                </a:ext>
              </a:extLst>
            </p:cNvPr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6" name="Google Shape;900;p18">
            <a:extLst>
              <a:ext uri="{FF2B5EF4-FFF2-40B4-BE49-F238E27FC236}">
                <a16:creationId xmlns:a16="http://schemas.microsoft.com/office/drawing/2014/main" id="{58E34E00-7F71-5E47-A4AD-55CA3DB50FA3}"/>
              </a:ext>
            </a:extLst>
          </p:cNvPr>
          <p:cNvGrpSpPr/>
          <p:nvPr userDrawn="1"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37" name="Google Shape;901;p18">
              <a:extLst>
                <a:ext uri="{FF2B5EF4-FFF2-40B4-BE49-F238E27FC236}">
                  <a16:creationId xmlns:a16="http://schemas.microsoft.com/office/drawing/2014/main" id="{B6E23A6F-80E5-F346-999A-99DE668905C3}"/>
                </a:ext>
              </a:extLst>
            </p:cNvPr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902;p18">
              <a:extLst>
                <a:ext uri="{FF2B5EF4-FFF2-40B4-BE49-F238E27FC236}">
                  <a16:creationId xmlns:a16="http://schemas.microsoft.com/office/drawing/2014/main" id="{4DA34E66-154D-AC40-81E7-4BDCDE892C8A}"/>
                </a:ext>
              </a:extLst>
            </p:cNvPr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9" name="Google Shape;903;p18">
              <a:extLst>
                <a:ext uri="{FF2B5EF4-FFF2-40B4-BE49-F238E27FC236}">
                  <a16:creationId xmlns:a16="http://schemas.microsoft.com/office/drawing/2014/main" id="{8CB160D4-6DA5-3749-AF37-C8570EA112F4}"/>
                </a:ext>
              </a:extLst>
            </p:cNvPr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0" name="Google Shape;904;p18">
              <a:extLst>
                <a:ext uri="{FF2B5EF4-FFF2-40B4-BE49-F238E27FC236}">
                  <a16:creationId xmlns:a16="http://schemas.microsoft.com/office/drawing/2014/main" id="{0E41DD9F-6955-F746-81CE-CF646BB52B5C}"/>
                </a:ext>
              </a:extLst>
            </p:cNvPr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905;p18">
              <a:extLst>
                <a:ext uri="{FF2B5EF4-FFF2-40B4-BE49-F238E27FC236}">
                  <a16:creationId xmlns:a16="http://schemas.microsoft.com/office/drawing/2014/main" id="{BBF67493-870C-C34C-9F76-A2C97237AD75}"/>
                </a:ext>
              </a:extLst>
            </p:cNvPr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906;p18">
              <a:extLst>
                <a:ext uri="{FF2B5EF4-FFF2-40B4-BE49-F238E27FC236}">
                  <a16:creationId xmlns:a16="http://schemas.microsoft.com/office/drawing/2014/main" id="{C7640115-7C06-E94E-98F1-F4B4D51B4E74}"/>
                </a:ext>
              </a:extLst>
            </p:cNvPr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3" name="Google Shape;907;p18">
            <a:extLst>
              <a:ext uri="{FF2B5EF4-FFF2-40B4-BE49-F238E27FC236}">
                <a16:creationId xmlns:a16="http://schemas.microsoft.com/office/drawing/2014/main" id="{1EF8E5C3-6146-994A-BEC4-F8A4AEF0B3EC}"/>
              </a:ext>
            </a:extLst>
          </p:cNvPr>
          <p:cNvGrpSpPr/>
          <p:nvPr userDrawn="1"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44" name="Google Shape;908;p18">
              <a:extLst>
                <a:ext uri="{FF2B5EF4-FFF2-40B4-BE49-F238E27FC236}">
                  <a16:creationId xmlns:a16="http://schemas.microsoft.com/office/drawing/2014/main" id="{5ECC0619-1CFF-B247-B953-57493D3BF042}"/>
                </a:ext>
              </a:extLst>
            </p:cNvPr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" name="Google Shape;909;p18">
              <a:extLst>
                <a:ext uri="{FF2B5EF4-FFF2-40B4-BE49-F238E27FC236}">
                  <a16:creationId xmlns:a16="http://schemas.microsoft.com/office/drawing/2014/main" id="{E7F5FF34-3F50-B94E-97D4-228CF28EAF16}"/>
                </a:ext>
              </a:extLst>
            </p:cNvPr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" name="Google Shape;910;p18">
              <a:extLst>
                <a:ext uri="{FF2B5EF4-FFF2-40B4-BE49-F238E27FC236}">
                  <a16:creationId xmlns:a16="http://schemas.microsoft.com/office/drawing/2014/main" id="{9A07FB06-638D-2C45-B2C9-7E54862B14E3}"/>
                </a:ext>
              </a:extLst>
            </p:cNvPr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847903836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67" name="Google Shape;667;p15"/>
          <p:cNvSpPr txBox="1">
            <a:spLocks noGrp="1"/>
          </p:cNvSpPr>
          <p:nvPr>
            <p:ph type="subTitle" idx="1"/>
          </p:nvPr>
        </p:nvSpPr>
        <p:spPr>
          <a:xfrm>
            <a:off x="2279904" y="2060448"/>
            <a:ext cx="2593600" cy="70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68" name="Google Shape;668;p15"/>
          <p:cNvSpPr txBox="1">
            <a:spLocks noGrp="1"/>
          </p:cNvSpPr>
          <p:nvPr>
            <p:ph type="subTitle" idx="2"/>
          </p:nvPr>
        </p:nvSpPr>
        <p:spPr>
          <a:xfrm>
            <a:off x="2279904" y="2790130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9" name="Google Shape;669;p15"/>
          <p:cNvSpPr txBox="1">
            <a:spLocks noGrp="1"/>
          </p:cNvSpPr>
          <p:nvPr>
            <p:ph type="subTitle" idx="3"/>
          </p:nvPr>
        </p:nvSpPr>
        <p:spPr>
          <a:xfrm>
            <a:off x="7290816" y="2060448"/>
            <a:ext cx="2596800" cy="6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70" name="Google Shape;670;p15"/>
          <p:cNvSpPr txBox="1">
            <a:spLocks noGrp="1"/>
          </p:cNvSpPr>
          <p:nvPr>
            <p:ph type="subTitle" idx="4"/>
          </p:nvPr>
        </p:nvSpPr>
        <p:spPr>
          <a:xfrm>
            <a:off x="7290816" y="2742231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9" name="Google Shape;667;p15">
            <a:extLst>
              <a:ext uri="{FF2B5EF4-FFF2-40B4-BE49-F238E27FC236}">
                <a16:creationId xmlns:a16="http://schemas.microsoft.com/office/drawing/2014/main" id="{CE1E2BCC-260D-5141-9038-4FA7B71BBE87}"/>
              </a:ext>
            </a:extLst>
          </p:cNvPr>
          <p:cNvSpPr txBox="1">
            <a:spLocks/>
          </p:cNvSpPr>
          <p:nvPr userDrawn="1"/>
        </p:nvSpPr>
        <p:spPr>
          <a:xfrm>
            <a:off x="3578304" y="4271217"/>
            <a:ext cx="2593600" cy="70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50" name="Google Shape;668;p15">
            <a:extLst>
              <a:ext uri="{FF2B5EF4-FFF2-40B4-BE49-F238E27FC236}">
                <a16:creationId xmlns:a16="http://schemas.microsoft.com/office/drawing/2014/main" id="{15225DCA-7FAE-A24F-839F-A02490FEEAB9}"/>
              </a:ext>
            </a:extLst>
          </p:cNvPr>
          <p:cNvSpPr txBox="1">
            <a:spLocks/>
          </p:cNvSpPr>
          <p:nvPr userDrawn="1"/>
        </p:nvSpPr>
        <p:spPr>
          <a:xfrm>
            <a:off x="3578304" y="5000899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</a:p>
        </p:txBody>
      </p:sp>
      <p:sp>
        <p:nvSpPr>
          <p:cNvPr id="51" name="Google Shape;669;p15">
            <a:extLst>
              <a:ext uri="{FF2B5EF4-FFF2-40B4-BE49-F238E27FC236}">
                <a16:creationId xmlns:a16="http://schemas.microsoft.com/office/drawing/2014/main" id="{A153F346-4DFA-B542-B0B3-8EDD53080E56}"/>
              </a:ext>
            </a:extLst>
          </p:cNvPr>
          <p:cNvSpPr txBox="1">
            <a:spLocks/>
          </p:cNvSpPr>
          <p:nvPr userDrawn="1"/>
        </p:nvSpPr>
        <p:spPr>
          <a:xfrm>
            <a:off x="8589216" y="4271217"/>
            <a:ext cx="2596800" cy="6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52" name="Google Shape;670;p15">
            <a:extLst>
              <a:ext uri="{FF2B5EF4-FFF2-40B4-BE49-F238E27FC236}">
                <a16:creationId xmlns:a16="http://schemas.microsoft.com/office/drawing/2014/main" id="{5C335BB7-5B33-634C-B738-033FFA28BE2F}"/>
              </a:ext>
            </a:extLst>
          </p:cNvPr>
          <p:cNvSpPr txBox="1">
            <a:spLocks/>
          </p:cNvSpPr>
          <p:nvPr userDrawn="1"/>
        </p:nvSpPr>
        <p:spPr>
          <a:xfrm>
            <a:off x="8589216" y="4953000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24536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0"/>
          <p:cNvSpPr txBox="1">
            <a:spLocks noGrp="1"/>
          </p:cNvSpPr>
          <p:nvPr>
            <p:ph type="title" hasCustomPrompt="1"/>
          </p:nvPr>
        </p:nvSpPr>
        <p:spPr>
          <a:xfrm>
            <a:off x="3767328" y="938784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20"/>
          <p:cNvSpPr txBox="1">
            <a:spLocks noGrp="1"/>
          </p:cNvSpPr>
          <p:nvPr>
            <p:ph type="subTitle" idx="1"/>
          </p:nvPr>
        </p:nvSpPr>
        <p:spPr>
          <a:xfrm>
            <a:off x="3767328" y="1633728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title" idx="2" hasCustomPrompt="1"/>
          </p:nvPr>
        </p:nvSpPr>
        <p:spPr>
          <a:xfrm>
            <a:off x="3767328" y="291388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3"/>
          </p:nvPr>
        </p:nvSpPr>
        <p:spPr>
          <a:xfrm>
            <a:off x="3767328" y="3596640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title" idx="4" hasCustomPrompt="1"/>
          </p:nvPr>
        </p:nvSpPr>
        <p:spPr>
          <a:xfrm>
            <a:off x="3767328" y="486460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1" name="Google Shape;991;p20"/>
          <p:cNvSpPr txBox="1">
            <a:spLocks noGrp="1"/>
          </p:cNvSpPr>
          <p:nvPr>
            <p:ph type="subTitle" idx="5"/>
          </p:nvPr>
        </p:nvSpPr>
        <p:spPr>
          <a:xfrm>
            <a:off x="3779520" y="5559552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92" name="Google Shape;992;p20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20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4" name="Google Shape;994;p20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5" name="Google Shape;995;p20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6" name="Google Shape;996;p20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97" name="Google Shape;997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8" name="Google Shape;998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9" name="Google Shape;999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0" name="Google Shape;1000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1" name="Google Shape;1001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2" name="Google Shape;1002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3" name="Google Shape;1003;p20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004" name="Google Shape;1004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5" name="Google Shape;1005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6" name="Google Shape;1006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7" name="Google Shape;1007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8" name="Google Shape;1008;p20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009" name="Google Shape;1009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13" name="Google Shape;1013;p20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014" name="Google Shape;1014;p2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6" name="Google Shape;1016;p2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7" name="Google Shape;1017;p2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8" name="Google Shape;1018;p2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9" name="Google Shape;1019;p2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20" name="Google Shape;1020;p20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021" name="Google Shape;102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024" name="Google Shape;1024;p20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20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20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7" name="Google Shape;1027;p20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028" name="Google Shape;1028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035" name="Google Shape;1035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040" name="Google Shape;1040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044" name="Google Shape;1044;p20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5" name="Google Shape;1045;p20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6" name="Google Shape;1046;p20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7" name="Google Shape;1047;p20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8" name="Google Shape;1048;p20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9" name="Google Shape;1049;p20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050" name="Google Shape;1050;p20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051" name="Google Shape;105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055" name="Google Shape;1055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059" name="Google Shape;1059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75569267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9"/>
          <p:cNvSpPr txBox="1">
            <a:spLocks noGrp="1"/>
          </p:cNvSpPr>
          <p:nvPr>
            <p:ph type="title"/>
          </p:nvPr>
        </p:nvSpPr>
        <p:spPr>
          <a:xfrm>
            <a:off x="2807233" y="512064"/>
            <a:ext cx="6583600" cy="14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13" name="Google Shape;913;p19"/>
          <p:cNvSpPr txBox="1">
            <a:spLocks noGrp="1"/>
          </p:cNvSpPr>
          <p:nvPr>
            <p:ph type="subTitle" idx="1"/>
          </p:nvPr>
        </p:nvSpPr>
        <p:spPr>
          <a:xfrm>
            <a:off x="4023360" y="2279904"/>
            <a:ext cx="4133200" cy="19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133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30727923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userDrawn="1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524001" y="451104"/>
            <a:ext cx="9692899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064" name="Google Shape;1064;p21"/>
          <p:cNvGrpSpPr/>
          <p:nvPr/>
        </p:nvGrpSpPr>
        <p:grpSpPr>
          <a:xfrm flipH="1"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084" name="Google Shape;1084;p21"/>
          <p:cNvSpPr txBox="1">
            <a:spLocks noGrp="1"/>
          </p:cNvSpPr>
          <p:nvPr>
            <p:ph type="subTitle" idx="1"/>
          </p:nvPr>
        </p:nvSpPr>
        <p:spPr>
          <a:xfrm>
            <a:off x="2925993" y="1669172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85" name="Google Shape;1085;p21"/>
          <p:cNvSpPr txBox="1">
            <a:spLocks noGrp="1"/>
          </p:cNvSpPr>
          <p:nvPr>
            <p:ph type="subTitle" idx="2"/>
          </p:nvPr>
        </p:nvSpPr>
        <p:spPr>
          <a:xfrm>
            <a:off x="2925993" y="25344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29" name="Google Shape;1084;p21">
            <a:extLst>
              <a:ext uri="{FF2B5EF4-FFF2-40B4-BE49-F238E27FC236}">
                <a16:creationId xmlns:a16="http://schemas.microsoft.com/office/drawing/2014/main" id="{708824D1-B9DB-9449-9EB3-CE5DA84805DE}"/>
              </a:ext>
            </a:extLst>
          </p:cNvPr>
          <p:cNvSpPr txBox="1">
            <a:spLocks/>
          </p:cNvSpPr>
          <p:nvPr userDrawn="1"/>
        </p:nvSpPr>
        <p:spPr>
          <a:xfrm>
            <a:off x="2921952" y="3633973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0" name="Google Shape;1085;p21">
            <a:extLst>
              <a:ext uri="{FF2B5EF4-FFF2-40B4-BE49-F238E27FC236}">
                <a16:creationId xmlns:a16="http://schemas.microsoft.com/office/drawing/2014/main" id="{BBC02E56-41CC-6C4F-8857-5EFFE5B66B62}"/>
              </a:ext>
            </a:extLst>
          </p:cNvPr>
          <p:cNvSpPr txBox="1">
            <a:spLocks/>
          </p:cNvSpPr>
          <p:nvPr userDrawn="1"/>
        </p:nvSpPr>
        <p:spPr>
          <a:xfrm>
            <a:off x="2921952" y="4499257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3" name="Google Shape;1084;p21">
            <a:extLst>
              <a:ext uri="{FF2B5EF4-FFF2-40B4-BE49-F238E27FC236}">
                <a16:creationId xmlns:a16="http://schemas.microsoft.com/office/drawing/2014/main" id="{1412E820-9D80-CE46-8A77-A8D4C7D7B37A}"/>
              </a:ext>
            </a:extLst>
          </p:cNvPr>
          <p:cNvSpPr txBox="1">
            <a:spLocks/>
          </p:cNvSpPr>
          <p:nvPr userDrawn="1"/>
        </p:nvSpPr>
        <p:spPr>
          <a:xfrm>
            <a:off x="6937988" y="1669172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4" name="Google Shape;1085;p21">
            <a:extLst>
              <a:ext uri="{FF2B5EF4-FFF2-40B4-BE49-F238E27FC236}">
                <a16:creationId xmlns:a16="http://schemas.microsoft.com/office/drawing/2014/main" id="{B4B75ADA-FEBC-4C44-AAA8-48D8448B15F3}"/>
              </a:ext>
            </a:extLst>
          </p:cNvPr>
          <p:cNvSpPr txBox="1">
            <a:spLocks/>
          </p:cNvSpPr>
          <p:nvPr userDrawn="1"/>
        </p:nvSpPr>
        <p:spPr>
          <a:xfrm>
            <a:off x="6937988" y="25344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5" name="Google Shape;1084;p21">
            <a:extLst>
              <a:ext uri="{FF2B5EF4-FFF2-40B4-BE49-F238E27FC236}">
                <a16:creationId xmlns:a16="http://schemas.microsoft.com/office/drawing/2014/main" id="{408ED995-0FA0-274F-91FF-AC3470136386}"/>
              </a:ext>
            </a:extLst>
          </p:cNvPr>
          <p:cNvSpPr txBox="1">
            <a:spLocks/>
          </p:cNvSpPr>
          <p:nvPr userDrawn="1"/>
        </p:nvSpPr>
        <p:spPr>
          <a:xfrm>
            <a:off x="6933947" y="3633973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6" name="Google Shape;1085;p21">
            <a:extLst>
              <a:ext uri="{FF2B5EF4-FFF2-40B4-BE49-F238E27FC236}">
                <a16:creationId xmlns:a16="http://schemas.microsoft.com/office/drawing/2014/main" id="{316C675E-7433-BA45-B594-32CEBFECC81A}"/>
              </a:ext>
            </a:extLst>
          </p:cNvPr>
          <p:cNvSpPr txBox="1">
            <a:spLocks/>
          </p:cNvSpPr>
          <p:nvPr userDrawn="1"/>
        </p:nvSpPr>
        <p:spPr>
          <a:xfrm>
            <a:off x="6933947" y="4499257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89410010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4">
  <p:cSld name="Three columns of text 4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1" name="Google Shape;1091;p22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2" name="Google Shape;1092;p22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093" name="Google Shape;1093;p22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94" name="Google Shape;1094;p22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095" name="Google Shape;1095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7" name="Google Shape;1097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8" name="Google Shape;1098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99" name="Google Shape;1099;p22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00" name="Google Shape;1100;p22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1" name="Google Shape;1101;p22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2" name="Google Shape;1102;p22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3" name="Google Shape;1103;p22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4" name="Google Shape;1104;p22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5" name="Google Shape;1105;p22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06" name="Google Shape;1106;p22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7" name="Google Shape;1107;p22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08" name="Google Shape;1108;p22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09" name="Google Shape;1109;p2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0" name="Google Shape;1110;p2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1" name="Google Shape;1111;p2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2" name="Google Shape;1112;p2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3" name="Google Shape;1113;p2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4" name="Google Shape;1114;p2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15" name="Google Shape;1115;p22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16" name="Google Shape;1116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7" name="Google Shape;1117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9" name="Google Shape;1119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0" name="Google Shape;1120;p22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21" name="Google Shape;1121;p22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2" name="Google Shape;1122;p22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3" name="Google Shape;1123;p22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4" name="Google Shape;1124;p22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5" name="Google Shape;1125;p2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26" name="Google Shape;1126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7" name="Google Shape;1127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8" name="Google Shape;1128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9" name="Google Shape;1129;p22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30" name="Google Shape;1130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1" name="Google Shape;1131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2" name="Google Shape;1132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133" name="Google Shape;1133;p22"/>
          <p:cNvSpPr txBox="1">
            <a:spLocks noGrp="1"/>
          </p:cNvSpPr>
          <p:nvPr>
            <p:ph type="subTitle" idx="1"/>
          </p:nvPr>
        </p:nvSpPr>
        <p:spPr>
          <a:xfrm>
            <a:off x="8466534" y="2151476"/>
            <a:ext cx="2487200" cy="120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4" name="Google Shape;1134;p22"/>
          <p:cNvSpPr txBox="1">
            <a:spLocks noGrp="1"/>
          </p:cNvSpPr>
          <p:nvPr>
            <p:ph type="subTitle" idx="2"/>
          </p:nvPr>
        </p:nvSpPr>
        <p:spPr>
          <a:xfrm>
            <a:off x="4852416" y="2182368"/>
            <a:ext cx="2487200" cy="124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5" name="Google Shape;1135;p22"/>
          <p:cNvSpPr txBox="1">
            <a:spLocks noGrp="1"/>
          </p:cNvSpPr>
          <p:nvPr>
            <p:ph type="subTitle" idx="3"/>
          </p:nvPr>
        </p:nvSpPr>
        <p:spPr>
          <a:xfrm>
            <a:off x="1143000" y="2151476"/>
            <a:ext cx="2487200" cy="1344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6" name="Google Shape;1136;p22"/>
          <p:cNvSpPr txBox="1">
            <a:spLocks noGrp="1"/>
          </p:cNvSpPr>
          <p:nvPr>
            <p:ph type="subTitle" idx="4"/>
          </p:nvPr>
        </p:nvSpPr>
        <p:spPr>
          <a:xfrm>
            <a:off x="8466534" y="3363358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7" name="Google Shape;1137;p22"/>
          <p:cNvSpPr txBox="1">
            <a:spLocks noGrp="1"/>
          </p:cNvSpPr>
          <p:nvPr>
            <p:ph type="subTitle" idx="5"/>
          </p:nvPr>
        </p:nvSpPr>
        <p:spPr>
          <a:xfrm>
            <a:off x="4852416" y="3429000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8" name="Google Shape;1138;p22"/>
          <p:cNvSpPr txBox="1">
            <a:spLocks noGrp="1"/>
          </p:cNvSpPr>
          <p:nvPr>
            <p:ph type="subTitle" idx="6"/>
          </p:nvPr>
        </p:nvSpPr>
        <p:spPr>
          <a:xfrm>
            <a:off x="1143000" y="3495644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1694137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9040834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006438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1692092" y="1662467"/>
            <a:ext cx="4133198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6170617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692091" y="451104"/>
            <a:ext cx="867110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810940719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preserve="1" userDrawn="1">
  <p:cSld name="1_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507349" y="451104"/>
            <a:ext cx="9383101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7229365-A095-8143-BC80-3B545AE69B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24000" y="1612628"/>
            <a:ext cx="4474558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898A937C-CD73-F142-8B2B-F42D88FC8D4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42792" y="1611679"/>
            <a:ext cx="4541287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007935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1_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9"/>
          <p:cNvSpPr txBox="1">
            <a:spLocks noGrp="1"/>
          </p:cNvSpPr>
          <p:nvPr>
            <p:ph type="title"/>
          </p:nvPr>
        </p:nvSpPr>
        <p:spPr>
          <a:xfrm>
            <a:off x="2510125" y="489333"/>
            <a:ext cx="7171751" cy="791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267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7F6F4B44-3F0F-B040-A26D-E22F61BC6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6669" y="1653399"/>
            <a:ext cx="7025929" cy="4838419"/>
          </a:xfrm>
          <a:prstGeom prst="rect">
            <a:avLst/>
          </a:prstGeom>
        </p:spPr>
        <p:txBody>
          <a:bodyPr/>
          <a:lstStyle>
            <a:lvl1pPr marL="302676" indent="-302676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2652" indent="-28997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38179" indent="-24552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68891" indent="-230712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316534" indent="-249760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40244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7C186-DCE4-914F-A2D5-500FCD7C6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22A4C-38F6-6E43-A9EF-0F5AD6D1F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D7F02C-27F3-B74B-8F72-F69F03AAD992}"/>
              </a:ext>
            </a:extLst>
          </p:cNvPr>
          <p:cNvSpPr txBox="1">
            <a:spLocks/>
          </p:cNvSpPr>
          <p:nvPr userDrawn="1"/>
        </p:nvSpPr>
        <p:spPr>
          <a:xfrm>
            <a:off x="11582400" y="6477000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E3AD81-3AD4-9C46-856E-C08CF1183C60}" type="slidenum">
              <a:rPr lang="en-US" sz="1800" b="1" smtClean="0">
                <a:solidFill>
                  <a:schemeClr val="bg1"/>
                </a:solidFill>
              </a:rPr>
              <a:pPr/>
              <a:t>‹#›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052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415B403-1245-4A40-8467-5A79D7452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0" y="6557964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094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31803" y="770467"/>
            <a:ext cx="11328400" cy="29546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3" y="1170715"/>
            <a:ext cx="11328400" cy="204608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1662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21506787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xfrm>
            <a:off x="402167" y="6245225"/>
            <a:ext cx="3052233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930467" y="6426197"/>
            <a:ext cx="1244600" cy="48623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547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0" y="1801594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4907818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54000" y="60960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1AAAA9-BB46-4229-BA03-12F90BA903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67CBDF53-594E-4847-8BC4-6301DA5E01AF}"/>
              </a:ext>
            </a:extLst>
          </p:cNvPr>
          <p:cNvGrpSpPr/>
          <p:nvPr userDrawn="1"/>
        </p:nvGrpSpPr>
        <p:grpSpPr>
          <a:xfrm>
            <a:off x="5257800" y="-30866"/>
            <a:ext cx="6934200" cy="6878998"/>
            <a:chOff x="0" y="0"/>
            <a:chExt cx="13826067" cy="13716000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862168C5-4D23-4922-9790-C4F5F3010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3364" b="13364"/>
            <a:stretch>
              <a:fillRect/>
            </a:stretch>
          </p:blipFill>
          <p:spPr>
            <a:xfrm>
              <a:off x="0" y="0"/>
              <a:ext cx="9175044" cy="4487333"/>
            </a:xfrm>
            <a:prstGeom prst="rect">
              <a:avLst/>
            </a:prstGeom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60551EA1-EA71-467E-AB93-A7A528C29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585" r="46267"/>
            <a:stretch>
              <a:fillRect/>
            </a:stretch>
          </p:blipFill>
          <p:spPr>
            <a:xfrm>
              <a:off x="9302044" y="0"/>
              <a:ext cx="4524022" cy="9101667"/>
            </a:xfrm>
            <a:prstGeom prst="rect">
              <a:avLst/>
            </a:prstGeom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A00EE472-C169-4625-982A-43678D660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6383" r="16383"/>
            <a:stretch>
              <a:fillRect/>
            </a:stretch>
          </p:blipFill>
          <p:spPr>
            <a:xfrm>
              <a:off x="4651022" y="4614333"/>
              <a:ext cx="4524022" cy="4487333"/>
            </a:xfrm>
            <a:prstGeom prst="rect">
              <a:avLst/>
            </a:prstGeom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42EAC4C-B446-4BB7-9B66-C807039EE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650" r="12650"/>
            <a:stretch>
              <a:fillRect/>
            </a:stretch>
          </p:blipFill>
          <p:spPr>
            <a:xfrm>
              <a:off x="0" y="4614333"/>
              <a:ext cx="4524022" cy="9101667"/>
            </a:xfrm>
            <a:prstGeom prst="rect">
              <a:avLst/>
            </a:prstGeom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145C65E5-F4AC-415E-8F42-326CFA874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396" r="1396"/>
            <a:stretch>
              <a:fillRect/>
            </a:stretch>
          </p:blipFill>
          <p:spPr>
            <a:xfrm>
              <a:off x="4651022" y="9228667"/>
              <a:ext cx="9175044" cy="4487333"/>
            </a:xfrm>
            <a:prstGeom prst="rect">
              <a:avLst/>
            </a:prstGeom>
          </p:spPr>
        </p:pic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0C99C2-2881-4BCE-8960-7FFC56348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04800"/>
            <a:ext cx="4495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DF80DD6-19BC-412A-8622-4282030C8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944562"/>
            <a:ext cx="4495800" cy="51514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2766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850766" y="1783080"/>
            <a:ext cx="3292697" cy="3291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E46D49B-645C-4F7D-BFBB-9DF2B9F2D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77000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62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66550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705" r:id="rId1"/>
    <p:sldLayoutId id="2147484799" r:id="rId2"/>
    <p:sldLayoutId id="2147484795" r:id="rId3"/>
    <p:sldLayoutId id="2147484719" r:id="rId4"/>
    <p:sldLayoutId id="2147484704" r:id="rId5"/>
    <p:sldLayoutId id="2147484730" r:id="rId6"/>
    <p:sldLayoutId id="2147484731" r:id="rId7"/>
    <p:sldLayoutId id="2147484798" r:id="rId8"/>
    <p:sldLayoutId id="2147484732" r:id="rId9"/>
    <p:sldLayoutId id="2147484741" r:id="rId10"/>
    <p:sldLayoutId id="2147484733" r:id="rId11"/>
    <p:sldLayoutId id="2147484734" r:id="rId12"/>
    <p:sldLayoutId id="2147484735" r:id="rId13"/>
    <p:sldLayoutId id="2147484736" r:id="rId14"/>
    <p:sldLayoutId id="2147484737" r:id="rId15"/>
    <p:sldLayoutId id="2147484738" r:id="rId16"/>
    <p:sldLayoutId id="2147484744" r:id="rId17"/>
    <p:sldLayoutId id="2147484739" r:id="rId18"/>
    <p:sldLayoutId id="2147484797" r:id="rId19"/>
    <p:sldLayoutId id="2147484707" r:id="rId20"/>
    <p:sldLayoutId id="2147484709" r:id="rId21"/>
    <p:sldLayoutId id="2147484714" r:id="rId22"/>
    <p:sldLayoutId id="2147484713" r:id="rId23"/>
    <p:sldLayoutId id="2147484715" r:id="rId24"/>
    <p:sldLayoutId id="2147484716" r:id="rId25"/>
    <p:sldLayoutId id="2147484722" r:id="rId26"/>
    <p:sldLayoutId id="2147484724" r:id="rId27"/>
    <p:sldLayoutId id="2147484726" r:id="rId28"/>
    <p:sldLayoutId id="2147484740" r:id="rId29"/>
    <p:sldLayoutId id="2147484743" r:id="rId30"/>
    <p:sldLayoutId id="2147484727" r:id="rId31"/>
    <p:sldLayoutId id="2147484792" r:id="rId32"/>
    <p:sldLayoutId id="2147484793" r:id="rId33"/>
    <p:sldLayoutId id="2147484794" r:id="rId34"/>
    <p:sldLayoutId id="2147484796" r:id="rId35"/>
    <p:sldLayoutId id="2147484800" r:id="rId36"/>
    <p:sldLayoutId id="2147484801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11" Type="http://schemas.openxmlformats.org/officeDocument/2006/relationships/image" Target="../media/image16.jpeg"/><Relationship Id="rId5" Type="http://schemas.openxmlformats.org/officeDocument/2006/relationships/diagramColors" Target="../diagrams/colors8.xml"/><Relationship Id="rId10" Type="http://schemas.openxmlformats.org/officeDocument/2006/relationships/image" Target="../media/image15.jpe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24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55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://staff.blog.ui.ac.id/martani/" TargetMode="External"/><Relationship Id="rId2" Type="http://schemas.openxmlformats.org/officeDocument/2006/relationships/hyperlink" Target="mailto:dwimartani@yahoo.com" TargetMode="External"/><Relationship Id="rId1" Type="http://schemas.openxmlformats.org/officeDocument/2006/relationships/slideLayout" Target="../slideLayouts/slideLayout32.xml"/><Relationship Id="rId6" Type="http://schemas.microsoft.com/office/2007/relationships/hdphoto" Target="../media/hdphoto2.wdp"/><Relationship Id="rId5" Type="http://schemas.openxmlformats.org/officeDocument/2006/relationships/image" Target="../media/image59.png"/><Relationship Id="rId4" Type="http://schemas.openxmlformats.org/officeDocument/2006/relationships/hyperlink" Target="http://dwimarta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2B861542-3CBC-7445-AD33-343ED68006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DC"/>
              </a:clrFrom>
              <a:clrTo>
                <a:srgbClr val="FFFFD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025180"/>
            <a:ext cx="7950200" cy="5335350"/>
          </a:xfrm>
          <a:prstGeom prst="rect">
            <a:avLst/>
          </a:prstGeom>
        </p:spPr>
      </p:pic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7315200" y="2057400"/>
            <a:ext cx="4352400" cy="3252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ID" b="1" dirty="0"/>
              <a:t>PSAK 109</a:t>
            </a:r>
            <a:r>
              <a:rPr lang="en" b="1" dirty="0"/>
              <a:t> </a:t>
            </a:r>
            <a:br>
              <a:rPr lang="en" b="1" dirty="0"/>
            </a:br>
            <a:r>
              <a:rPr lang="en" b="1" dirty="0"/>
              <a:t>Instrumen Keuangan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940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239528-2780-40E9-A51E-FAD99A881F8E}"/>
              </a:ext>
            </a:extLst>
          </p:cNvPr>
          <p:cNvSpPr txBox="1">
            <a:spLocks noChangeArrowheads="1"/>
          </p:cNvSpPr>
          <p:nvPr/>
        </p:nvSpPr>
        <p:spPr>
          <a:xfrm>
            <a:off x="-12405" y="304800"/>
            <a:ext cx="4191000" cy="685800"/>
          </a:xfrm>
          <a:prstGeom prst="rect">
            <a:avLst/>
          </a:prstGeom>
          <a:solidFill>
            <a:srgbClr val="F3C1B3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2075" tIns="46038" rIns="92075" bIns="46038" rtlCol="0" anchor="b"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>
              <a:defRPr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DISCLAIMER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F59F85-CFD1-4D09-A10E-A70B44E2CFC9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143000"/>
            <a:ext cx="4648200" cy="6052976"/>
          </a:xfrm>
          <a:prstGeom prst="rect">
            <a:avLst/>
          </a:prstGeom>
        </p:spPr>
        <p:txBody>
          <a:bodyPr vert="horz" lIns="92075" tIns="46038" rIns="92075" bIns="46038" rtlCol="0">
            <a:normAutofit/>
          </a:bodyPr>
          <a:lstStyle>
            <a:lvl1pPr marL="342900" indent="-342900" algn="l" defTabSz="68582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685811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1028723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371634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714545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dalam slide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pada PSAK, ISAK pada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slide ini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diperesentasikan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dalam slide ini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pengajaran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semata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ditujukan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untuk memberikan saran atas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Perlakuan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dipengaruhi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atau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keadaan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Jika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ini dengan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contoh,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penjelasan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lebih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lanjut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atas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pribadi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pembicara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dan tidak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berkaitan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dengan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atau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pembicara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03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6"/>
          <p:cNvSpPr>
            <a:spLocks noGrp="1"/>
          </p:cNvSpPr>
          <p:nvPr>
            <p:ph type="title"/>
          </p:nvPr>
        </p:nvSpPr>
        <p:spPr>
          <a:xfrm>
            <a:off x="1049394" y="323482"/>
            <a:ext cx="3598806" cy="768000"/>
          </a:xfrm>
        </p:spPr>
        <p:txBody>
          <a:bodyPr/>
          <a:lstStyle/>
          <a:p>
            <a:r>
              <a:rPr lang="en-GB" altLang="en-US" sz="4800" dirty="0"/>
              <a:t>Agenda</a:t>
            </a:r>
          </a:p>
        </p:txBody>
      </p:sp>
      <p:grpSp>
        <p:nvGrpSpPr>
          <p:cNvPr id="215" name="Google Shape;2106;p37">
            <a:extLst>
              <a:ext uri="{FF2B5EF4-FFF2-40B4-BE49-F238E27FC236}">
                <a16:creationId xmlns:a16="http://schemas.microsoft.com/office/drawing/2014/main" id="{579FB832-15FB-8642-B77E-5540332A6248}"/>
              </a:ext>
            </a:extLst>
          </p:cNvPr>
          <p:cNvGrpSpPr/>
          <p:nvPr/>
        </p:nvGrpSpPr>
        <p:grpSpPr>
          <a:xfrm>
            <a:off x="1141824" y="2201205"/>
            <a:ext cx="635100" cy="734640"/>
            <a:chOff x="731647" y="573573"/>
            <a:chExt cx="635100" cy="734640"/>
          </a:xfrm>
        </p:grpSpPr>
        <p:grpSp>
          <p:nvGrpSpPr>
            <p:cNvPr id="216" name="Google Shape;2107;p37">
              <a:extLst>
                <a:ext uri="{FF2B5EF4-FFF2-40B4-BE49-F238E27FC236}">
                  <a16:creationId xmlns:a16="http://schemas.microsoft.com/office/drawing/2014/main" id="{2B7AB811-1105-CA45-9D7C-74BF7C13C258}"/>
                </a:ext>
              </a:extLst>
            </p:cNvPr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221" name="Google Shape;2108;p37">
                <a:extLst>
                  <a:ext uri="{FF2B5EF4-FFF2-40B4-BE49-F238E27FC236}">
                    <a16:creationId xmlns:a16="http://schemas.microsoft.com/office/drawing/2014/main" id="{8A97B909-53B6-CA4B-959E-706086AB29EF}"/>
                  </a:ext>
                </a:extLst>
              </p:cNvPr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22" name="Google Shape;2109;p37">
                <a:extLst>
                  <a:ext uri="{FF2B5EF4-FFF2-40B4-BE49-F238E27FC236}">
                    <a16:creationId xmlns:a16="http://schemas.microsoft.com/office/drawing/2014/main" id="{1CA2FF0A-63F9-F345-A121-C0BADCB4598B}"/>
                  </a:ext>
                </a:extLst>
              </p:cNvPr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17" name="Google Shape;2110;p37">
              <a:extLst>
                <a:ext uri="{FF2B5EF4-FFF2-40B4-BE49-F238E27FC236}">
                  <a16:creationId xmlns:a16="http://schemas.microsoft.com/office/drawing/2014/main" id="{56DBF46A-F668-4A42-8524-B9FB80305C3F}"/>
                </a:ext>
              </a:extLst>
            </p:cNvPr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218" name="Google Shape;2111;p37">
                <a:extLst>
                  <a:ext uri="{FF2B5EF4-FFF2-40B4-BE49-F238E27FC236}">
                    <a16:creationId xmlns:a16="http://schemas.microsoft.com/office/drawing/2014/main" id="{91ECEB54-475D-6341-8EF5-60D9A3AC718D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19" name="Google Shape;2112;p37">
                <a:extLst>
                  <a:ext uri="{FF2B5EF4-FFF2-40B4-BE49-F238E27FC236}">
                    <a16:creationId xmlns:a16="http://schemas.microsoft.com/office/drawing/2014/main" id="{44240E18-3175-0140-B9E9-758FA83A37AE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0" name="Google Shape;2113;p37">
                <a:extLst>
                  <a:ext uri="{FF2B5EF4-FFF2-40B4-BE49-F238E27FC236}">
                    <a16:creationId xmlns:a16="http://schemas.microsoft.com/office/drawing/2014/main" id="{E9804FA2-F690-EC42-94D9-FD0EA8B05332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grpSp>
        <p:nvGrpSpPr>
          <p:cNvPr id="223" name="Google Shape;2114;p37">
            <a:extLst>
              <a:ext uri="{FF2B5EF4-FFF2-40B4-BE49-F238E27FC236}">
                <a16:creationId xmlns:a16="http://schemas.microsoft.com/office/drawing/2014/main" id="{4D71794C-C0B5-4B42-A7D9-C0371059BAD9}"/>
              </a:ext>
            </a:extLst>
          </p:cNvPr>
          <p:cNvGrpSpPr/>
          <p:nvPr/>
        </p:nvGrpSpPr>
        <p:grpSpPr>
          <a:xfrm>
            <a:off x="1128347" y="3278092"/>
            <a:ext cx="635100" cy="733490"/>
            <a:chOff x="731647" y="1650460"/>
            <a:chExt cx="635100" cy="733490"/>
          </a:xfrm>
        </p:grpSpPr>
        <p:grpSp>
          <p:nvGrpSpPr>
            <p:cNvPr id="224" name="Google Shape;2115;p37">
              <a:extLst>
                <a:ext uri="{FF2B5EF4-FFF2-40B4-BE49-F238E27FC236}">
                  <a16:creationId xmlns:a16="http://schemas.microsoft.com/office/drawing/2014/main" id="{46061FB0-446D-DE41-8085-D4B97360733B}"/>
                </a:ext>
              </a:extLst>
            </p:cNvPr>
            <p:cNvGrpSpPr/>
            <p:nvPr/>
          </p:nvGrpSpPr>
          <p:grpSpPr>
            <a:xfrm>
              <a:off x="731647" y="1650460"/>
              <a:ext cx="635100" cy="635100"/>
              <a:chOff x="917231" y="1827973"/>
              <a:chExt cx="635100" cy="635100"/>
            </a:xfrm>
          </p:grpSpPr>
          <p:sp>
            <p:nvSpPr>
              <p:cNvPr id="229" name="Google Shape;2116;p37">
                <a:extLst>
                  <a:ext uri="{FF2B5EF4-FFF2-40B4-BE49-F238E27FC236}">
                    <a16:creationId xmlns:a16="http://schemas.microsoft.com/office/drawing/2014/main" id="{AA96E4DB-0ACD-734A-A9B5-BD757A34326B}"/>
                  </a:ext>
                </a:extLst>
              </p:cNvPr>
              <p:cNvSpPr/>
              <p:nvPr/>
            </p:nvSpPr>
            <p:spPr>
              <a:xfrm>
                <a:off x="917231" y="1827973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30" name="Google Shape;2117;p37">
                <a:extLst>
                  <a:ext uri="{FF2B5EF4-FFF2-40B4-BE49-F238E27FC236}">
                    <a16:creationId xmlns:a16="http://schemas.microsoft.com/office/drawing/2014/main" id="{10EA8F76-A797-A54A-9C67-E64BC8916ABA}"/>
                  </a:ext>
                </a:extLst>
              </p:cNvPr>
              <p:cNvSpPr/>
              <p:nvPr/>
            </p:nvSpPr>
            <p:spPr>
              <a:xfrm>
                <a:off x="1001931" y="1912710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25" name="Google Shape;2118;p37">
              <a:extLst>
                <a:ext uri="{FF2B5EF4-FFF2-40B4-BE49-F238E27FC236}">
                  <a16:creationId xmlns:a16="http://schemas.microsoft.com/office/drawing/2014/main" id="{E5683668-6BE6-4C46-B453-2410C447FF12}"/>
                </a:ext>
              </a:extLst>
            </p:cNvPr>
            <p:cNvGrpSpPr/>
            <p:nvPr/>
          </p:nvGrpSpPr>
          <p:grpSpPr>
            <a:xfrm>
              <a:off x="961679" y="2356951"/>
              <a:ext cx="175013" cy="27000"/>
              <a:chOff x="5662375" y="212375"/>
              <a:chExt cx="175013" cy="27000"/>
            </a:xfrm>
          </p:grpSpPr>
          <p:sp>
            <p:nvSpPr>
              <p:cNvPr id="226" name="Google Shape;2119;p37">
                <a:extLst>
                  <a:ext uri="{FF2B5EF4-FFF2-40B4-BE49-F238E27FC236}">
                    <a16:creationId xmlns:a16="http://schemas.microsoft.com/office/drawing/2014/main" id="{3345814D-1106-5046-8742-AF4899F7ADC3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7" name="Google Shape;2120;p37">
                <a:extLst>
                  <a:ext uri="{FF2B5EF4-FFF2-40B4-BE49-F238E27FC236}">
                    <a16:creationId xmlns:a16="http://schemas.microsoft.com/office/drawing/2014/main" id="{59D47B8E-3A9B-EC41-99BE-FD7382782763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8" name="Google Shape;2121;p37">
                <a:extLst>
                  <a:ext uri="{FF2B5EF4-FFF2-40B4-BE49-F238E27FC236}">
                    <a16:creationId xmlns:a16="http://schemas.microsoft.com/office/drawing/2014/main" id="{7706D9C7-BE10-9742-8A5A-9C6FAA91C36E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grpSp>
        <p:nvGrpSpPr>
          <p:cNvPr id="231" name="Google Shape;2122;p37">
            <a:extLst>
              <a:ext uri="{FF2B5EF4-FFF2-40B4-BE49-F238E27FC236}">
                <a16:creationId xmlns:a16="http://schemas.microsoft.com/office/drawing/2014/main" id="{62A42152-EE8B-6B4C-8D51-C7006A245995}"/>
              </a:ext>
            </a:extLst>
          </p:cNvPr>
          <p:cNvGrpSpPr/>
          <p:nvPr/>
        </p:nvGrpSpPr>
        <p:grpSpPr>
          <a:xfrm>
            <a:off x="1141824" y="4355909"/>
            <a:ext cx="635100" cy="734984"/>
            <a:chOff x="731647" y="2728277"/>
            <a:chExt cx="635100" cy="734984"/>
          </a:xfrm>
        </p:grpSpPr>
        <p:grpSp>
          <p:nvGrpSpPr>
            <p:cNvPr id="232" name="Google Shape;2123;p37">
              <a:extLst>
                <a:ext uri="{FF2B5EF4-FFF2-40B4-BE49-F238E27FC236}">
                  <a16:creationId xmlns:a16="http://schemas.microsoft.com/office/drawing/2014/main" id="{4722A255-4E77-DF4D-AE8F-EE8DB4F68FD3}"/>
                </a:ext>
              </a:extLst>
            </p:cNvPr>
            <p:cNvGrpSpPr/>
            <p:nvPr/>
          </p:nvGrpSpPr>
          <p:grpSpPr>
            <a:xfrm>
              <a:off x="731647" y="2728277"/>
              <a:ext cx="635100" cy="635100"/>
              <a:chOff x="917231" y="2905502"/>
              <a:chExt cx="635100" cy="635100"/>
            </a:xfrm>
          </p:grpSpPr>
          <p:sp>
            <p:nvSpPr>
              <p:cNvPr id="237" name="Google Shape;2124;p37">
                <a:extLst>
                  <a:ext uri="{FF2B5EF4-FFF2-40B4-BE49-F238E27FC236}">
                    <a16:creationId xmlns:a16="http://schemas.microsoft.com/office/drawing/2014/main" id="{080D1C47-6AC3-834E-88EA-F9A27FF90A11}"/>
                  </a:ext>
                </a:extLst>
              </p:cNvPr>
              <p:cNvSpPr/>
              <p:nvPr/>
            </p:nvSpPr>
            <p:spPr>
              <a:xfrm>
                <a:off x="917231" y="2905502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38" name="Google Shape;2125;p37">
                <a:extLst>
                  <a:ext uri="{FF2B5EF4-FFF2-40B4-BE49-F238E27FC236}">
                    <a16:creationId xmlns:a16="http://schemas.microsoft.com/office/drawing/2014/main" id="{C438AC90-1EB5-A14C-8313-AE04C6A3A659}"/>
                  </a:ext>
                </a:extLst>
              </p:cNvPr>
              <p:cNvSpPr/>
              <p:nvPr/>
            </p:nvSpPr>
            <p:spPr>
              <a:xfrm>
                <a:off x="1001931" y="2990252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33" name="Google Shape;2126;p37">
              <a:extLst>
                <a:ext uri="{FF2B5EF4-FFF2-40B4-BE49-F238E27FC236}">
                  <a16:creationId xmlns:a16="http://schemas.microsoft.com/office/drawing/2014/main" id="{63741856-76BF-7842-8C1D-890C6381B4BA}"/>
                </a:ext>
              </a:extLst>
            </p:cNvPr>
            <p:cNvGrpSpPr/>
            <p:nvPr/>
          </p:nvGrpSpPr>
          <p:grpSpPr>
            <a:xfrm>
              <a:off x="961679" y="3436260"/>
              <a:ext cx="175013" cy="27000"/>
              <a:chOff x="5662375" y="212375"/>
              <a:chExt cx="175013" cy="27000"/>
            </a:xfrm>
          </p:grpSpPr>
          <p:sp>
            <p:nvSpPr>
              <p:cNvPr id="234" name="Google Shape;2127;p37">
                <a:extLst>
                  <a:ext uri="{FF2B5EF4-FFF2-40B4-BE49-F238E27FC236}">
                    <a16:creationId xmlns:a16="http://schemas.microsoft.com/office/drawing/2014/main" id="{CE432EDE-9D53-834E-BCEC-A054B06132A0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35" name="Google Shape;2128;p37">
                <a:extLst>
                  <a:ext uri="{FF2B5EF4-FFF2-40B4-BE49-F238E27FC236}">
                    <a16:creationId xmlns:a16="http://schemas.microsoft.com/office/drawing/2014/main" id="{F290AA0C-8B65-3F48-8A22-B16FBA11CFEA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36" name="Google Shape;2129;p37">
                <a:extLst>
                  <a:ext uri="{FF2B5EF4-FFF2-40B4-BE49-F238E27FC236}">
                    <a16:creationId xmlns:a16="http://schemas.microsoft.com/office/drawing/2014/main" id="{385D0234-6694-C849-8874-1CD1366AC6C6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sp>
        <p:nvSpPr>
          <p:cNvPr id="247" name="Google Shape;2147;p37">
            <a:extLst>
              <a:ext uri="{FF2B5EF4-FFF2-40B4-BE49-F238E27FC236}">
                <a16:creationId xmlns:a16="http://schemas.microsoft.com/office/drawing/2014/main" id="{0AABE5F4-3996-9742-A196-099EB623ACF0}"/>
              </a:ext>
            </a:extLst>
          </p:cNvPr>
          <p:cNvSpPr txBox="1">
            <a:spLocks/>
          </p:cNvSpPr>
          <p:nvPr/>
        </p:nvSpPr>
        <p:spPr>
          <a:xfrm>
            <a:off x="1223993" y="2350008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 dirty="0">
                <a:latin typeface="Barlow" pitchFamily="2" charset="77"/>
              </a:rPr>
              <a:t>01</a:t>
            </a:r>
          </a:p>
        </p:txBody>
      </p:sp>
      <p:sp>
        <p:nvSpPr>
          <p:cNvPr id="248" name="Google Shape;2148;p37">
            <a:extLst>
              <a:ext uri="{FF2B5EF4-FFF2-40B4-BE49-F238E27FC236}">
                <a16:creationId xmlns:a16="http://schemas.microsoft.com/office/drawing/2014/main" id="{72669750-4AC6-574D-8871-B3C4A2FA2031}"/>
              </a:ext>
            </a:extLst>
          </p:cNvPr>
          <p:cNvSpPr txBox="1">
            <a:spLocks/>
          </p:cNvSpPr>
          <p:nvPr/>
        </p:nvSpPr>
        <p:spPr>
          <a:xfrm>
            <a:off x="1210516" y="3429000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>
                <a:latin typeface="Barlow" pitchFamily="2" charset="77"/>
              </a:rPr>
              <a:t>02</a:t>
            </a:r>
          </a:p>
        </p:txBody>
      </p:sp>
      <p:sp>
        <p:nvSpPr>
          <p:cNvPr id="249" name="Google Shape;2149;p37">
            <a:extLst>
              <a:ext uri="{FF2B5EF4-FFF2-40B4-BE49-F238E27FC236}">
                <a16:creationId xmlns:a16="http://schemas.microsoft.com/office/drawing/2014/main" id="{78307245-E1F1-5F41-9288-F1A52260651B}"/>
              </a:ext>
            </a:extLst>
          </p:cNvPr>
          <p:cNvSpPr txBox="1">
            <a:spLocks/>
          </p:cNvSpPr>
          <p:nvPr/>
        </p:nvSpPr>
        <p:spPr>
          <a:xfrm>
            <a:off x="1223993" y="4507992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>
                <a:latin typeface="Barlow" pitchFamily="2" charset="77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97FE1-26E0-8A41-88E5-FD0EA08DEE1A}"/>
              </a:ext>
            </a:extLst>
          </p:cNvPr>
          <p:cNvSpPr txBox="1"/>
          <p:nvPr/>
        </p:nvSpPr>
        <p:spPr>
          <a:xfrm>
            <a:off x="1980024" y="2211090"/>
            <a:ext cx="289560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err="1">
                <a:latin typeface="Barlow" pitchFamily="2" charset="77"/>
              </a:rPr>
              <a:t>Instrumen</a:t>
            </a:r>
            <a:r>
              <a:rPr lang="en-US" sz="2400" b="1" dirty="0">
                <a:latin typeface="Barlow" pitchFamily="2" charset="77"/>
              </a:rPr>
              <a:t> </a:t>
            </a:r>
            <a:r>
              <a:rPr lang="en-US" sz="2400" b="1" dirty="0" err="1">
                <a:latin typeface="Barlow" pitchFamily="2" charset="77"/>
              </a:rPr>
              <a:t>Keuangan</a:t>
            </a:r>
            <a:endParaRPr lang="en-US" sz="2400" b="1" dirty="0">
              <a:latin typeface="Barlow" pitchFamily="2" charset="77"/>
            </a:endParaRPr>
          </a:p>
          <a:p>
            <a:pPr lvl="0">
              <a:lnSpc>
                <a:spcPct val="150000"/>
              </a:lnSpc>
            </a:pPr>
            <a:endParaRPr lang="en-US" sz="2800" b="1" dirty="0">
              <a:latin typeface="Barlow" pitchFamily="2" charset="77"/>
            </a:endParaRPr>
          </a:p>
          <a:p>
            <a:pPr lvl="0">
              <a:lnSpc>
                <a:spcPct val="150000"/>
              </a:lnSpc>
            </a:pPr>
            <a:r>
              <a:rPr lang="en-US" sz="2400" b="1" dirty="0">
                <a:latin typeface="Barlow" pitchFamily="2" charset="77"/>
              </a:rPr>
              <a:t>PSAK 109</a:t>
            </a:r>
          </a:p>
          <a:p>
            <a:pPr lvl="0">
              <a:lnSpc>
                <a:spcPct val="150000"/>
              </a:lnSpc>
            </a:pPr>
            <a:endParaRPr lang="en-US" sz="2400" b="1" dirty="0">
              <a:latin typeface="Barlow" pitchFamily="2" charset="77"/>
            </a:endParaRPr>
          </a:p>
          <a:p>
            <a:pPr lvl="0">
              <a:lnSpc>
                <a:spcPct val="150000"/>
              </a:lnSpc>
            </a:pPr>
            <a:r>
              <a:rPr lang="en-GB" altLang="en-US" sz="2400" b="1" dirty="0" err="1">
                <a:latin typeface="Barlow" pitchFamily="2" charset="77"/>
              </a:rPr>
              <a:t>Aspek</a:t>
            </a:r>
            <a:r>
              <a:rPr lang="en-GB" altLang="en-US" sz="2400" b="1" dirty="0">
                <a:latin typeface="Barlow" pitchFamily="2" charset="77"/>
              </a:rPr>
              <a:t> </a:t>
            </a:r>
            <a:r>
              <a:rPr lang="en-GB" altLang="en-US" sz="2400" b="1" dirty="0" err="1">
                <a:latin typeface="Barlow" pitchFamily="2" charset="77"/>
              </a:rPr>
              <a:t>Perpajakan</a:t>
            </a:r>
            <a:endParaRPr lang="en-GB" altLang="en-US" sz="2400" b="1" dirty="0">
              <a:latin typeface="Barlow" pitchFamily="2" charset="77"/>
            </a:endParaRPr>
          </a:p>
        </p:txBody>
      </p:sp>
      <p:pic>
        <p:nvPicPr>
          <p:cNvPr id="4" name="Picture 3" descr="A group of people standing in front of a sign&#10;&#10;Description automatically generated with low confidence">
            <a:extLst>
              <a:ext uri="{FF2B5EF4-FFF2-40B4-BE49-F238E27FC236}">
                <a16:creationId xmlns:a16="http://schemas.microsoft.com/office/drawing/2014/main" id="{F9696C5D-DC29-5C41-921A-759DC3A8F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624" y="1499218"/>
            <a:ext cx="5852481" cy="4192822"/>
          </a:xfrm>
          <a:prstGeom prst="rect">
            <a:avLst/>
          </a:prstGeom>
        </p:spPr>
      </p:pic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id="{14969C4B-F35C-D141-99E2-2DC8E066BBFB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67345061"/>
      </p:ext>
    </p:extLst>
  </p:cSld>
  <p:clrMapOvr>
    <a:masterClrMapping/>
  </p:clrMapOvr>
  <p:transition spd="slow"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00F750-8AEC-8443-8D4C-28B1591E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1981200"/>
            <a:ext cx="5334000" cy="2743200"/>
          </a:xfrm>
        </p:spPr>
        <p:txBody>
          <a:bodyPr/>
          <a:lstStyle/>
          <a:p>
            <a:r>
              <a:rPr lang="en-US" sz="4400" dirty="0">
                <a:solidFill>
                  <a:srgbClr val="444D26"/>
                </a:solidFill>
              </a:rPr>
              <a:t>PENGATURAN INSTRUMEN KEUANGAN DALAM PSAK</a:t>
            </a:r>
            <a:endParaRPr lang="id-ID" sz="4000" dirty="0">
              <a:solidFill>
                <a:srgbClr val="444D2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B20AD-650B-414C-AF07-0E600E265F51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20686512"/>
      </p:ext>
    </p:extLst>
  </p:cSld>
  <p:clrMapOvr>
    <a:masterClrMapping/>
  </p:clrMapOvr>
  <p:transition spd="slow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443AF55-8AC1-4EA0-8A31-2A93FE8784E6}"/>
              </a:ext>
            </a:extLst>
          </p:cNvPr>
          <p:cNvSpPr txBox="1">
            <a:spLocks noChangeArrowheads="1"/>
          </p:cNvSpPr>
          <p:nvPr/>
        </p:nvSpPr>
        <p:spPr>
          <a:xfrm>
            <a:off x="2309786" y="76200"/>
            <a:ext cx="7313612" cy="714380"/>
          </a:xfrm>
          <a:prstGeom prst="rect">
            <a:avLst/>
          </a:prstGeom>
          <a:ln/>
        </p:spPr>
        <p:txBody>
          <a:bodyPr vert="horz" lIns="91440" tIns="45720" rIns="91440" bIns="45720" rtlCol="0" anchor="ctr">
            <a:norm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endParaRPr lang="de-DE" sz="3200" dirty="0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CCDF06A3-AA9F-40B7-9A22-096A15E58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834" y="2350587"/>
            <a:ext cx="533400" cy="354399"/>
          </a:xfrm>
          <a:prstGeom prst="downArrow">
            <a:avLst>
              <a:gd name="adj1" fmla="val 50000"/>
              <a:gd name="adj2" fmla="val 28348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/>
            <a:endParaRPr lang="id-ID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A67229C0-E1DC-40CB-9830-54EE14BBF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3282" y="2363428"/>
            <a:ext cx="533400" cy="357190"/>
          </a:xfrm>
          <a:prstGeom prst="downArrow">
            <a:avLst>
              <a:gd name="adj1" fmla="val 50000"/>
              <a:gd name="adj2" fmla="val 28571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/>
            <a:endParaRPr lang="id-ID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9BD79DC6-0932-4B5A-8517-378A17625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34" y="3379591"/>
            <a:ext cx="3699418" cy="2862322"/>
          </a:xfrm>
          <a:prstGeom prst="rect">
            <a:avLst/>
          </a:prstGeom>
          <a:ln w="38100">
            <a:prstDash val="sys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638" indent="-274638">
              <a:buFont typeface="Arial" pitchFamily="34" charset="0"/>
              <a:buChar char="•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Definisi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penyajian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id-ID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638" indent="-274638">
              <a:buFont typeface="Arial" pitchFamily="34" charset="0"/>
              <a:buChar char="•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Pemisahan liabilitas dan ekuitas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keuangan majemuk.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Saham treasuri, bunga, dividen, kerugian/keuntungan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Saling hapus atas aset dan liabilitas</a:t>
            </a:r>
            <a:r>
              <a:rPr lang="en-GB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d-ID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0098034E-F13D-4206-B7C9-85D367219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234" y="3379591"/>
            <a:ext cx="3699418" cy="2862322"/>
          </a:xfrm>
          <a:prstGeom prst="rect">
            <a:avLst/>
          </a:prstGeom>
          <a:ln w="38100">
            <a:prstDash val="sys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638" indent="-274638">
              <a:buFont typeface="Arial" pitchFamily="34" charset="0"/>
              <a:buChar char="•"/>
            </a:pPr>
            <a:r>
              <a:rPr lang="en-GB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efinisi dan </a:t>
            </a:r>
            <a:r>
              <a:rPr lang="id-ID" sz="2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klasifikasi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id-ID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638" indent="-274638">
              <a:buFont typeface="Arial" pitchFamily="34" charset="0"/>
              <a:buChar char="•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Derivatif melekat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 dan penghentian pengakuan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 awal, pengukuran selanjutnya, reklasifikasi, </a:t>
            </a:r>
            <a:r>
              <a:rPr lang="id-ID" sz="2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 nilai</a:t>
            </a: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id-ID" sz="2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 Nilai</a:t>
            </a:r>
            <a:endParaRPr lang="en-GB" sz="20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5DA5F3-4CFD-4114-BB1C-D4884A25F34B}"/>
              </a:ext>
            </a:extLst>
          </p:cNvPr>
          <p:cNvSpPr/>
          <p:nvPr/>
        </p:nvSpPr>
        <p:spPr>
          <a:xfrm>
            <a:off x="4267200" y="1103098"/>
            <a:ext cx="3933852" cy="428628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Keuangan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36BC37-9398-41FD-B08E-5B7BCA218D3F}"/>
              </a:ext>
            </a:extLst>
          </p:cNvPr>
          <p:cNvSpPr/>
          <p:nvPr/>
        </p:nvSpPr>
        <p:spPr>
          <a:xfrm>
            <a:off x="1264445" y="1888358"/>
            <a:ext cx="2000264" cy="4286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IAS 32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87D46C-9172-41A2-B867-873E9A642D4B}"/>
              </a:ext>
            </a:extLst>
          </p:cNvPr>
          <p:cNvSpPr/>
          <p:nvPr/>
        </p:nvSpPr>
        <p:spPr>
          <a:xfrm>
            <a:off x="5248304" y="1901903"/>
            <a:ext cx="2000264" cy="4150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</a:t>
            </a:r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02A897-1E75-483C-A10A-F3843E9565FE}"/>
              </a:ext>
            </a:extLst>
          </p:cNvPr>
          <p:cNvSpPr/>
          <p:nvPr/>
        </p:nvSpPr>
        <p:spPr>
          <a:xfrm>
            <a:off x="9088655" y="1901902"/>
            <a:ext cx="2000264" cy="4150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IFRS 7</a:t>
            </a:r>
          </a:p>
        </p:txBody>
      </p:sp>
      <p:sp>
        <p:nvSpPr>
          <p:cNvPr id="13" name="AutoShape 6">
            <a:extLst>
              <a:ext uri="{FF2B5EF4-FFF2-40B4-BE49-F238E27FC236}">
                <a16:creationId xmlns:a16="http://schemas.microsoft.com/office/drawing/2014/main" id="{2E9FE119-EB79-43D8-BA0F-A91FC70EC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2087" y="2377611"/>
            <a:ext cx="533400" cy="354399"/>
          </a:xfrm>
          <a:prstGeom prst="downArrow">
            <a:avLst>
              <a:gd name="adj1" fmla="val 50000"/>
              <a:gd name="adj2" fmla="val 28348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/>
            <a:endParaRPr lang="id-ID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9B2C2D-33C8-4459-A611-16EDC40FC54B}"/>
              </a:ext>
            </a:extLst>
          </p:cNvPr>
          <p:cNvSpPr/>
          <p:nvPr/>
        </p:nvSpPr>
        <p:spPr>
          <a:xfrm>
            <a:off x="1266840" y="2736649"/>
            <a:ext cx="1857388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7A4A8C-5416-4672-93E7-52CD022EC539}"/>
              </a:ext>
            </a:extLst>
          </p:cNvPr>
          <p:cNvSpPr/>
          <p:nvPr/>
        </p:nvSpPr>
        <p:spPr>
          <a:xfrm>
            <a:off x="5361288" y="2738315"/>
            <a:ext cx="1857388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109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43DC6D-0856-4A3E-B1B9-CF94F935224E}"/>
              </a:ext>
            </a:extLst>
          </p:cNvPr>
          <p:cNvSpPr/>
          <p:nvPr/>
        </p:nvSpPr>
        <p:spPr>
          <a:xfrm>
            <a:off x="9231531" y="2750193"/>
            <a:ext cx="1857388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107</a:t>
            </a: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46A59A78-D0C7-4CC4-9476-CC1B8205D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3452" y="3379591"/>
            <a:ext cx="3501086" cy="2862322"/>
          </a:xfrm>
          <a:prstGeom prst="rect">
            <a:avLst/>
          </a:prstGeom>
          <a:ln w="38100">
            <a:prstDash val="sys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638" indent="-274638">
              <a:buFont typeface="Wingdings" pitchFamily="2" charset="2"/>
              <a:buChar char="§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ingkat pengungkapan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kelas</a:t>
            </a:r>
            <a:endParaRPr lang="id-ID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638" indent="-274638">
              <a:buFont typeface="Wingdings" pitchFamily="2" charset="2"/>
              <a:buChar char="§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Signifikansi instumen terhadap kinerja</a:t>
            </a:r>
          </a:p>
          <a:p>
            <a:pPr marL="274638" indent="-274638">
              <a:buFont typeface="Wingdings" pitchFamily="2" charset="2"/>
              <a:buChar char="§"/>
            </a:pP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Sifat dan cakupan risiko –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kualitatif &amp; kuantitatif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638" indent="-274638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sensitivitas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638" indent="-274638">
              <a:buFont typeface="Wingdings" pitchFamily="2" charset="2"/>
              <a:buChar char="§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638" indent="-274638">
              <a:buFont typeface="Wingdings" pitchFamily="2" charset="2"/>
              <a:buChar char="§"/>
            </a:pPr>
            <a:endParaRPr lang="en-GB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FA1DCFF-0C37-47EA-8CB6-9DBA7FFB5F0F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flipH="1">
            <a:off x="2264577" y="1531726"/>
            <a:ext cx="3969549" cy="3566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8AC1EFC-18B3-4A26-9543-9AD54F44FDB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234126" y="1531726"/>
            <a:ext cx="3854661" cy="370176"/>
          </a:xfrm>
          <a:prstGeom prst="straightConnector1">
            <a:avLst/>
          </a:prstGeom>
          <a:ln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DAB81EB-6709-4CA4-A011-8C0ABA29AA21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>
            <a:off x="6234126" y="1531726"/>
            <a:ext cx="14310" cy="370177"/>
          </a:xfrm>
          <a:prstGeom prst="straightConnector1">
            <a:avLst/>
          </a:prstGeom>
          <a:ln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BAE4D0F-D6C8-49B1-84D7-0317D85A277F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234126" y="1531726"/>
            <a:ext cx="3854661" cy="370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75BB4-1CAF-458B-913B-E22C9B4CAF34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>
            <a:off x="6234126" y="1531726"/>
            <a:ext cx="14310" cy="3701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1CA5371-EB2E-1041-AC86-F8D5F856C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087" y="169988"/>
            <a:ext cx="8008400" cy="794400"/>
          </a:xfrm>
        </p:spPr>
        <p:txBody>
          <a:bodyPr/>
          <a:lstStyle/>
          <a:p>
            <a:r>
              <a:rPr lang="id-ID" dirty="0"/>
              <a:t>Instrumen Keuangan </a:t>
            </a:r>
            <a:r>
              <a:rPr lang="en-US" dirty="0"/>
              <a:t>PSAK 232</a:t>
            </a:r>
            <a:r>
              <a:rPr lang="id-ID" dirty="0"/>
              <a:t>,</a:t>
            </a:r>
            <a:r>
              <a:rPr lang="en-US" dirty="0"/>
              <a:t> 71</a:t>
            </a:r>
            <a:r>
              <a:rPr lang="id-ID" dirty="0"/>
              <a:t>,</a:t>
            </a:r>
            <a:r>
              <a:rPr lang="en-US" dirty="0"/>
              <a:t> </a:t>
            </a:r>
            <a:r>
              <a:rPr lang="id-ID" dirty="0"/>
              <a:t>60</a:t>
            </a:r>
            <a:br>
              <a:rPr lang="de-DE" dirty="0"/>
            </a:br>
            <a:endParaRPr lang="en-US" dirty="0"/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C7F48D42-2CF8-B34E-AAC3-2399DB48046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34339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5EA797-D4E9-485F-9AA4-C3E8B606A530}"/>
              </a:ext>
            </a:extLst>
          </p:cNvPr>
          <p:cNvSpPr/>
          <p:nvPr/>
        </p:nvSpPr>
        <p:spPr>
          <a:xfrm>
            <a:off x="2209800" y="1300080"/>
            <a:ext cx="7924800" cy="8953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Definisi Instrumen Keuangan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algn="ctr">
              <a:defRPr/>
            </a:pP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menambah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5830E5-C58B-4076-AEB7-31AEB48C1A58}"/>
              </a:ext>
            </a:extLst>
          </p:cNvPr>
          <p:cNvSpPr/>
          <p:nvPr/>
        </p:nvSpPr>
        <p:spPr>
          <a:xfrm>
            <a:off x="2209800" y="4195712"/>
            <a:ext cx="3886200" cy="719150"/>
          </a:xfrm>
          <a:prstGeom prst="rect">
            <a:avLst/>
          </a:prstGeom>
          <a:noFill/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FFA2BA-E872-42A3-81BB-223B028016CD}"/>
              </a:ext>
            </a:extLst>
          </p:cNvPr>
          <p:cNvSpPr/>
          <p:nvPr/>
        </p:nvSpPr>
        <p:spPr>
          <a:xfrm>
            <a:off x="2209800" y="2674085"/>
            <a:ext cx="1743060" cy="990600"/>
          </a:xfrm>
          <a:prstGeom prst="rect">
            <a:avLst/>
          </a:prstGeom>
          <a:noFill/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endParaRPr lang="en-US"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A3D445-9A2E-4E0B-BFCD-8F774F67297E}"/>
              </a:ext>
            </a:extLst>
          </p:cNvPr>
          <p:cNvSpPr/>
          <p:nvPr/>
        </p:nvSpPr>
        <p:spPr>
          <a:xfrm>
            <a:off x="7739074" y="2674085"/>
            <a:ext cx="2395526" cy="990600"/>
          </a:xfrm>
          <a:prstGeom prst="rect">
            <a:avLst/>
          </a:prstGeom>
          <a:noFill/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 diselesaikan dengan instrumen ekuitas entitas</a:t>
            </a:r>
            <a:endParaRPr lang="en-US"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307B90-6F5D-456C-BC9C-1A9FB0055A52}"/>
              </a:ext>
            </a:extLst>
          </p:cNvPr>
          <p:cNvSpPr/>
          <p:nvPr/>
        </p:nvSpPr>
        <p:spPr>
          <a:xfrm>
            <a:off x="6024562" y="2674085"/>
            <a:ext cx="1643074" cy="990600"/>
          </a:xfrm>
          <a:prstGeom prst="rect">
            <a:avLst/>
          </a:prstGeom>
          <a:noFill/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 kontraktual</a:t>
            </a:r>
            <a:endParaRPr lang="en-US"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65AF1E-9902-42C0-8CBB-D975217E1D07}"/>
              </a:ext>
            </a:extLst>
          </p:cNvPr>
          <p:cNvSpPr/>
          <p:nvPr/>
        </p:nvSpPr>
        <p:spPr>
          <a:xfrm>
            <a:off x="4024298" y="2674085"/>
            <a:ext cx="1928826" cy="990600"/>
          </a:xfrm>
          <a:prstGeom prst="rect">
            <a:avLst/>
          </a:prstGeom>
          <a:noFill/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ekuitas entitas lain</a:t>
            </a:r>
            <a:endParaRPr lang="en-US"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B5DD61-8648-45F4-AC18-8B059789DCBB}"/>
              </a:ext>
            </a:extLst>
          </p:cNvPr>
          <p:cNvSpPr/>
          <p:nvPr/>
        </p:nvSpPr>
        <p:spPr>
          <a:xfrm>
            <a:off x="2209800" y="2266886"/>
            <a:ext cx="79248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298D1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 Keuangan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CD7DC8-9CB9-498F-B9B3-B68CCCC1AA9E}"/>
              </a:ext>
            </a:extLst>
          </p:cNvPr>
          <p:cNvSpPr/>
          <p:nvPr/>
        </p:nvSpPr>
        <p:spPr>
          <a:xfrm>
            <a:off x="2209800" y="3767084"/>
            <a:ext cx="7924800" cy="304800"/>
          </a:xfrm>
          <a:prstGeom prst="rect">
            <a:avLst/>
          </a:prstGeom>
          <a:solidFill>
            <a:srgbClr val="E0D3FF"/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Liabilitas keuangan</a:t>
            </a:r>
            <a:endParaRPr lang="en-US"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93E565-C3C3-48BE-9ADE-8E66E9FB146D}"/>
              </a:ext>
            </a:extLst>
          </p:cNvPr>
          <p:cNvSpPr/>
          <p:nvPr/>
        </p:nvSpPr>
        <p:spPr>
          <a:xfrm>
            <a:off x="6172200" y="4195712"/>
            <a:ext cx="3962400" cy="719150"/>
          </a:xfrm>
          <a:prstGeom prst="rect">
            <a:avLst/>
          </a:prstGeom>
          <a:noFill/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diselesaikan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ekuitas entitas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587289-CC7D-44F3-8BEA-BC0A926A66E7}"/>
              </a:ext>
            </a:extLst>
          </p:cNvPr>
          <p:cNvSpPr/>
          <p:nvPr/>
        </p:nvSpPr>
        <p:spPr>
          <a:xfrm>
            <a:off x="2209800" y="5038690"/>
            <a:ext cx="7924800" cy="3048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endParaRPr lang="en-US"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3A2EBD-C2E5-473E-865C-FFEEC7B343E9}"/>
              </a:ext>
            </a:extLst>
          </p:cNvPr>
          <p:cNvSpPr/>
          <p:nvPr/>
        </p:nvSpPr>
        <p:spPr>
          <a:xfrm>
            <a:off x="2209800" y="5467318"/>
            <a:ext cx="7924800" cy="642942"/>
          </a:xfrm>
          <a:prstGeom prst="rect">
            <a:avLst/>
          </a:prstGeom>
          <a:noFill/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ontrak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residual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ikurangi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kewajibannya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EE3953-80CB-4E2A-A835-ACF5A29814BF}"/>
              </a:ext>
            </a:extLst>
          </p:cNvPr>
          <p:cNvSpPr txBox="1"/>
          <p:nvPr/>
        </p:nvSpPr>
        <p:spPr>
          <a:xfrm>
            <a:off x="76315" y="6416228"/>
            <a:ext cx="6128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rgbClr val="444D26"/>
                </a:solidFill>
              </a:rPr>
              <a:t>Referensi</a:t>
            </a:r>
            <a:r>
              <a:rPr lang="en-US" sz="1600" i="1" dirty="0">
                <a:solidFill>
                  <a:srgbClr val="444D26"/>
                </a:solidFill>
              </a:rPr>
              <a:t>: PSAK 232 </a:t>
            </a:r>
            <a:r>
              <a:rPr lang="en-US" sz="1600" i="1" dirty="0" err="1">
                <a:solidFill>
                  <a:srgbClr val="444D26"/>
                </a:solidFill>
              </a:rPr>
              <a:t>Instrumen</a:t>
            </a:r>
            <a:r>
              <a:rPr lang="en-US" sz="1600" i="1" dirty="0">
                <a:solidFill>
                  <a:srgbClr val="444D26"/>
                </a:solidFill>
              </a:rPr>
              <a:t> </a:t>
            </a:r>
            <a:r>
              <a:rPr lang="en-US" sz="1600" i="1" dirty="0" err="1">
                <a:solidFill>
                  <a:srgbClr val="444D26"/>
                </a:solidFill>
              </a:rPr>
              <a:t>Keuangan</a:t>
            </a:r>
            <a:r>
              <a:rPr lang="en-US" sz="1600" i="1" dirty="0">
                <a:solidFill>
                  <a:srgbClr val="444D26"/>
                </a:solidFill>
              </a:rPr>
              <a:t>: </a:t>
            </a:r>
            <a:r>
              <a:rPr lang="en-US" sz="1600" i="1" dirty="0" err="1">
                <a:solidFill>
                  <a:srgbClr val="444D26"/>
                </a:solidFill>
              </a:rPr>
              <a:t>Penyajian</a:t>
            </a:r>
            <a:endParaRPr lang="en-US" sz="1600" i="1" dirty="0">
              <a:solidFill>
                <a:srgbClr val="444D26"/>
              </a:solidFill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10F146C5-16FF-334A-B012-8B9CF4847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26112"/>
            <a:ext cx="8899281" cy="768000"/>
          </a:xfrm>
        </p:spPr>
        <p:txBody>
          <a:bodyPr/>
          <a:lstStyle/>
          <a:p>
            <a:r>
              <a:rPr lang="id-ID" dirty="0">
                <a:solidFill>
                  <a:sysClr val="windowText" lastClr="000000"/>
                </a:solidFill>
              </a:rPr>
              <a:t>Klasifikasi Instrumen Keuangan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sz="3600" dirty="0">
                <a:solidFill>
                  <a:sysClr val="windowText" lastClr="000000"/>
                </a:solidFill>
              </a:rPr>
              <a:t>– PSAK 232</a:t>
            </a:r>
            <a:br>
              <a:rPr lang="id-ID" dirty="0">
                <a:solidFill>
                  <a:sysClr val="windowText" lastClr="000000"/>
                </a:solidFill>
              </a:rPr>
            </a:br>
            <a:endParaRPr lang="en-US" dirty="0"/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B9991A72-F01D-A345-AE43-30C3E74FDAA1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83051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8767" y="192457"/>
            <a:ext cx="10179300" cy="768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id-ID" dirty="0"/>
              <a:t>Instrumen Keuangan</a:t>
            </a:r>
            <a:endParaRPr lang="en-US" dirty="0"/>
          </a:p>
        </p:txBody>
      </p:sp>
      <p:sp>
        <p:nvSpPr>
          <p:cNvPr id="131075" name="Rectangle 3"/>
          <p:cNvSpPr>
            <a:spLocks noGrp="1" noRot="1" noChangeArrowheads="1"/>
          </p:cNvSpPr>
          <p:nvPr>
            <p:ph sz="quarter" idx="10"/>
          </p:nvPr>
        </p:nvSpPr>
        <p:spPr>
          <a:xfrm>
            <a:off x="977800" y="1246294"/>
            <a:ext cx="10812067" cy="1189210"/>
          </a:xfrm>
          <a:solidFill>
            <a:srgbClr val="E0D3FF"/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1800" dirty="0" err="1"/>
              <a:t>Instrumen</a:t>
            </a:r>
            <a:r>
              <a:rPr lang="en-US" sz="1800" dirty="0"/>
              <a:t> </a:t>
            </a:r>
            <a:r>
              <a:rPr lang="en-US" sz="1800" dirty="0" err="1"/>
              <a:t>keuangan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yang </a:t>
            </a:r>
            <a:r>
              <a:rPr lang="en-US" sz="1800" dirty="0" err="1"/>
              <a:t>menambah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: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800" dirty="0" err="1"/>
              <a:t>aset</a:t>
            </a:r>
            <a:r>
              <a:rPr lang="en-US" sz="1800" dirty="0"/>
              <a:t> </a:t>
            </a:r>
            <a:r>
              <a:rPr lang="en-US" sz="1800" dirty="0" err="1"/>
              <a:t>keuangan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, </a:t>
            </a:r>
            <a:r>
              <a:rPr lang="en-US" sz="1800" dirty="0" err="1"/>
              <a:t>dan</a:t>
            </a:r>
            <a:r>
              <a:rPr lang="en-US" sz="1800" dirty="0"/>
              <a:t> (</a:t>
            </a:r>
            <a:r>
              <a:rPr lang="en-US" sz="1800" dirty="0" err="1"/>
              <a:t>disisi</a:t>
            </a:r>
            <a:r>
              <a:rPr lang="en-US" sz="1800" dirty="0"/>
              <a:t> lain)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d-ID" sz="1800" dirty="0"/>
              <a:t>liabilitas</a:t>
            </a:r>
            <a:r>
              <a:rPr lang="en-US" sz="1800" dirty="0"/>
              <a:t> </a:t>
            </a:r>
            <a:r>
              <a:rPr lang="en-US" sz="1800" dirty="0" err="1"/>
              <a:t>keuangan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endParaRPr lang="id-ID" sz="1800" dirty="0"/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800" dirty="0" err="1"/>
              <a:t>instrumen</a:t>
            </a:r>
            <a:r>
              <a:rPr lang="en-US" sz="1800" dirty="0"/>
              <a:t> </a:t>
            </a:r>
            <a:r>
              <a:rPr lang="en-US" sz="1800" dirty="0" err="1"/>
              <a:t>ekuitas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lain.</a:t>
            </a:r>
          </a:p>
        </p:txBody>
      </p:sp>
      <p:sp>
        <p:nvSpPr>
          <p:cNvPr id="6" name="Rectangle 5"/>
          <p:cNvSpPr/>
          <p:nvPr/>
        </p:nvSpPr>
        <p:spPr>
          <a:xfrm>
            <a:off x="986481" y="2554817"/>
            <a:ext cx="5366560" cy="2751522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7800" indent="-1778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58775" lvl="1" indent="-18891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</a:p>
          <a:p>
            <a:pPr marL="358775" lvl="1" indent="-18891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ekuitas yang diterbitkan entitas lain</a:t>
            </a:r>
          </a:p>
          <a:p>
            <a:pPr marL="358775" lvl="1" indent="-18891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 kontraktual:</a:t>
            </a:r>
          </a:p>
          <a:p>
            <a:pPr marL="725488" lvl="2" indent="-284163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 menerima kas atau aset keuangan lainnya dari entitas lain; atau</a:t>
            </a:r>
          </a:p>
          <a:p>
            <a:pPr marL="725488" lvl="2" indent="-284163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 mempertukarkan aset keuangan dengan entitas lain dengan kondisi berpotensi untung; atau</a:t>
            </a:r>
          </a:p>
          <a:p>
            <a:pPr marL="358775" lvl="1" indent="-179388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 yang akan diselesaikan dengan penerbitan instrumen ekuitas entitas</a:t>
            </a:r>
          </a:p>
          <a:p>
            <a:pPr marL="725488" lvl="2" indent="-284163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nonderivatif</a:t>
            </a:r>
          </a:p>
          <a:p>
            <a:pPr marL="725488" lvl="2" indent="-284163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i-FI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derivatif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77000" y="2542505"/>
            <a:ext cx="5181600" cy="2776145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7800" indent="-177800">
              <a:buFont typeface="Wingdings" panose="05000000000000000000" pitchFamily="2" charset="2"/>
              <a:buChar char="§"/>
              <a:defRPr/>
            </a:pP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61950" lvl="1" indent="-18891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36575" lvl="3" indent="-174625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menyerahkan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lain;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endParaRPr lang="en-US" sz="16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lvl="3" indent="-174625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mempertukarkan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berpotensi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menguntungkan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361950" lvl="2" indent="-18891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diselesaikan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diterbitkan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36575" lvl="3" indent="-174625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derivatif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36575" lvl="3" indent="-174625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derivatif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F435D-9CD4-4776-A774-20F819D09528}"/>
              </a:ext>
            </a:extLst>
          </p:cNvPr>
          <p:cNvSpPr/>
          <p:nvPr/>
        </p:nvSpPr>
        <p:spPr>
          <a:xfrm>
            <a:off x="1011881" y="5424182"/>
            <a:ext cx="10646719" cy="615553"/>
          </a:xfrm>
          <a:prstGeom prst="rect">
            <a:avLst/>
          </a:prstGeom>
          <a:ln w="57150">
            <a:solidFill>
              <a:schemeClr val="accent5">
                <a:lumMod val="9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7800" indent="-177800">
              <a:buFont typeface="Wingdings" panose="05000000000000000000" pitchFamily="2" charset="2"/>
              <a:buChar char="§"/>
              <a:defRPr/>
            </a:pPr>
            <a:r>
              <a:rPr lang="en-US" sz="1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endParaRPr lang="en-US" sz="1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lvl="1" indent="-184150">
              <a:buFont typeface="Wingdings" pitchFamily="2" charset="2"/>
              <a:buChar char="§"/>
              <a:tabLst>
                <a:tab pos="541338" algn="l"/>
              </a:tabLst>
              <a:defRPr/>
            </a:pP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residual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ikurangi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kewajibannya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2DABAF-95D0-4392-9C83-2F076298ACE3}"/>
              </a:ext>
            </a:extLst>
          </p:cNvPr>
          <p:cNvSpPr txBox="1"/>
          <p:nvPr/>
        </p:nvSpPr>
        <p:spPr>
          <a:xfrm>
            <a:off x="224385" y="6423168"/>
            <a:ext cx="6128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Referensi</a:t>
            </a:r>
            <a:r>
              <a:rPr lang="en-US" sz="1600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PSAK 232 </a:t>
            </a:r>
            <a:r>
              <a:rPr lang="en-US" sz="1600" i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1600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600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i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Penyajian</a:t>
            </a:r>
            <a:endParaRPr lang="en-US" sz="1600" i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ED1311A-3E00-9147-B8C8-8A0F7088F309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06750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247900" indent="-2247900" algn="l"/>
            <a:r>
              <a:rPr lang="en-US" dirty="0"/>
              <a:t>PSAK 107  –  </a:t>
            </a:r>
            <a:r>
              <a:rPr lang="id-ID" dirty="0"/>
              <a:t>Instrumen Keuangan Pengungkapan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0"/>
          </p:nvPr>
        </p:nvSpPr>
        <p:spPr>
          <a:xfrm>
            <a:off x="1124997" y="1905000"/>
            <a:ext cx="9847803" cy="3369534"/>
          </a:xfrm>
        </p:spPr>
        <p:txBody>
          <a:bodyPr/>
          <a:lstStyle/>
          <a:p>
            <a:r>
              <a:rPr lang="id-ID" dirty="0"/>
              <a:t>Entitas harus mengungkapkan informasi yang memungkinkan pengguna laporan keuangan untuk mengevaluasi signifikansi instrumen keuangan terhadap posisi dan kinerja keuangan.</a:t>
            </a:r>
          </a:p>
          <a:p>
            <a:pPr marL="361950" lvl="1" indent="-361950">
              <a:tabLst>
                <a:tab pos="361950" algn="l"/>
              </a:tabLst>
              <a:defRPr/>
            </a:pPr>
            <a:r>
              <a:rPr lang="id-ID" sz="2000" dirty="0"/>
              <a:t>Pengungkapan hirarki nilai wajar</a:t>
            </a:r>
            <a:r>
              <a:rPr lang="en-US" sz="2000" dirty="0"/>
              <a:t> (PSAK </a:t>
            </a:r>
            <a:r>
              <a:rPr lang="en-US" dirty="0"/>
              <a:t>113</a:t>
            </a:r>
            <a:r>
              <a:rPr lang="en-US" sz="2000" dirty="0"/>
              <a:t>)</a:t>
            </a:r>
            <a:endParaRPr lang="id-ID" sz="2000" dirty="0"/>
          </a:p>
          <a:p>
            <a:pPr marL="819150" lvl="2" indent="-361950">
              <a:buFont typeface="Wingdings" pitchFamily="2" charset="2"/>
              <a:buChar char="§"/>
              <a:tabLst>
                <a:tab pos="361950" algn="l"/>
              </a:tabLst>
              <a:defRPr/>
            </a:pPr>
            <a:r>
              <a:rPr lang="id-ID" sz="2000" dirty="0"/>
              <a:t>Tingkat 1 harga kuotasi pasar</a:t>
            </a:r>
            <a:r>
              <a:rPr lang="en-US" sz="2000" dirty="0"/>
              <a:t> atau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terkini</a:t>
            </a:r>
            <a:endParaRPr lang="id-ID" sz="2000" dirty="0"/>
          </a:p>
          <a:p>
            <a:pPr marL="819150" lvl="2" indent="-361950">
              <a:buFont typeface="Wingdings" pitchFamily="2" charset="2"/>
              <a:buChar char="§"/>
              <a:tabLst>
                <a:tab pos="361950" algn="l"/>
              </a:tabLst>
              <a:defRPr/>
            </a:pPr>
            <a:r>
              <a:rPr lang="id-ID" sz="2000" dirty="0"/>
              <a:t>Tingkat 2 Input selain harga kuotasian </a:t>
            </a:r>
            <a:r>
              <a:rPr lang="en-US" sz="2000" dirty="0" err="1"/>
              <a:t>namun</a:t>
            </a:r>
            <a:r>
              <a:rPr lang="en-US" sz="2000" dirty="0"/>
              <a:t> </a:t>
            </a:r>
            <a:r>
              <a:rPr lang="id-ID" sz="2000" dirty="0"/>
              <a:t>dapat diobservasi</a:t>
            </a:r>
          </a:p>
          <a:p>
            <a:pPr marL="819150" lvl="2" indent="-361950">
              <a:buFont typeface="Wingdings" pitchFamily="2" charset="2"/>
              <a:buChar char="§"/>
              <a:tabLst>
                <a:tab pos="361950" algn="l"/>
              </a:tabLst>
              <a:defRPr/>
            </a:pPr>
            <a:r>
              <a:rPr lang="id-ID" sz="2000" dirty="0"/>
              <a:t>Tingkat 3 Input yang bukan berdasar harga pasar</a:t>
            </a:r>
          </a:p>
          <a:p>
            <a:pPr marL="361950" lvl="1" indent="-361950">
              <a:tabLst>
                <a:tab pos="361950" algn="l"/>
              </a:tabLst>
              <a:defRPr/>
            </a:pPr>
            <a:r>
              <a:rPr lang="id-ID" sz="2000" dirty="0"/>
              <a:t>Jenis dan tingkat risiko yang timbul dari instrumen keuangan</a:t>
            </a:r>
          </a:p>
          <a:p>
            <a:pPr marL="361950" lvl="1" indent="-361950">
              <a:tabLst>
                <a:tab pos="361950" algn="l"/>
              </a:tabLst>
              <a:defRPr/>
            </a:pPr>
            <a:r>
              <a:rPr lang="id-ID" sz="2000" dirty="0"/>
              <a:t>Pengungkapa</a:t>
            </a:r>
            <a:r>
              <a:rPr lang="en-US" sz="2000" dirty="0"/>
              <a:t>n</a:t>
            </a:r>
            <a:r>
              <a:rPr lang="id-ID" sz="2000" dirty="0"/>
              <a:t> kualitatif (ekposure timbulnya risiko, tujuan, kebijak dan proses pengelolaan risiko)</a:t>
            </a:r>
          </a:p>
          <a:p>
            <a:pPr marL="361950" lvl="1" indent="-361950">
              <a:tabLst>
                <a:tab pos="361950" algn="l"/>
              </a:tabLst>
              <a:defRPr/>
            </a:pPr>
            <a:r>
              <a:rPr lang="id-ID" sz="2000" dirty="0"/>
              <a:t>Pengungkapan kuantatif (risiko kredit, risiko likuiditas, analisa sensitivitas)</a:t>
            </a:r>
            <a:endParaRPr lang="en-US" sz="2400" dirty="0">
              <a:latin typeface="Verdana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FF10B8-37B0-4EAA-9023-85455A070350}"/>
              </a:ext>
            </a:extLst>
          </p:cNvPr>
          <p:cNvSpPr txBox="1"/>
          <p:nvPr/>
        </p:nvSpPr>
        <p:spPr>
          <a:xfrm>
            <a:off x="67053" y="6394450"/>
            <a:ext cx="6128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/>
              <a:t>Referensi</a:t>
            </a:r>
            <a:r>
              <a:rPr lang="en-US" sz="1600" i="1" dirty="0"/>
              <a:t>: PSAK 107 </a:t>
            </a:r>
            <a:r>
              <a:rPr lang="en-US" sz="1600" i="1" dirty="0" err="1"/>
              <a:t>Instrumen</a:t>
            </a:r>
            <a:r>
              <a:rPr lang="en-US" sz="1600" i="1" dirty="0"/>
              <a:t> </a:t>
            </a:r>
            <a:r>
              <a:rPr lang="en-US" sz="1600" i="1" dirty="0" err="1"/>
              <a:t>Keuangan</a:t>
            </a:r>
            <a:r>
              <a:rPr lang="en-US" sz="1600" i="1" dirty="0"/>
              <a:t>: </a:t>
            </a:r>
            <a:r>
              <a:rPr lang="en-US" sz="1600" i="1" dirty="0" err="1"/>
              <a:t>Pengungkapan</a:t>
            </a:r>
            <a:endParaRPr lang="en-US" sz="1600" i="1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16F7057-F9E0-1A45-929D-6298AA207A97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50843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d-ID" sz="3200" dirty="0"/>
              <a:t>PSAK 109 </a:t>
            </a:r>
            <a:r>
              <a:rPr lang="en-US" altLang="id-ID" sz="3200" dirty="0" err="1"/>
              <a:t>Instrumen</a:t>
            </a:r>
            <a:r>
              <a:rPr lang="en-US" altLang="id-ID" sz="3200" dirty="0"/>
              <a:t> </a:t>
            </a:r>
            <a:r>
              <a:rPr lang="en-US" altLang="id-ID" sz="3200" dirty="0" err="1"/>
              <a:t>Keuangan</a:t>
            </a:r>
            <a:endParaRPr lang="en-US" altLang="id-ID" sz="32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0"/>
          </p:nvPr>
        </p:nvSpPr>
        <p:spPr>
          <a:xfrm>
            <a:off x="1333500" y="1484250"/>
            <a:ext cx="9677400" cy="4872100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id-ID" sz="1800" dirty="0"/>
              <a:t>PSAK 109 </a:t>
            </a:r>
            <a:r>
              <a:rPr lang="en-US" altLang="id-ID" sz="1800" dirty="0" err="1"/>
              <a:t>merupakan</a:t>
            </a:r>
            <a:r>
              <a:rPr lang="en-US" altLang="id-ID" sz="1800" dirty="0"/>
              <a:t> </a:t>
            </a:r>
            <a:r>
              <a:rPr lang="en-US" altLang="id-ID" sz="1800" dirty="0" err="1"/>
              <a:t>adopsi</a:t>
            </a:r>
            <a:r>
              <a:rPr lang="en-US" altLang="id-ID" sz="1800" dirty="0"/>
              <a:t> </a:t>
            </a:r>
            <a:r>
              <a:rPr lang="en-US" altLang="id-ID" sz="1800" dirty="0" err="1"/>
              <a:t>dari</a:t>
            </a:r>
            <a:r>
              <a:rPr lang="en-US" altLang="id-ID" sz="1800" dirty="0"/>
              <a:t> </a:t>
            </a:r>
            <a:r>
              <a:rPr lang="en-US" altLang="id-ID" sz="1800" b="1" dirty="0"/>
              <a:t>IFRS 9 </a:t>
            </a:r>
            <a:r>
              <a:rPr lang="en-US" altLang="id-ID" sz="1800" b="1" i="1" dirty="0"/>
              <a:t>Financial Instruments</a:t>
            </a:r>
            <a:r>
              <a:rPr lang="en-US" altLang="id-ID" sz="1800" b="1" dirty="0"/>
              <a:t> </a:t>
            </a:r>
            <a:r>
              <a:rPr lang="en-US" altLang="id-ID" sz="1800" dirty="0"/>
              <a:t>yang </a:t>
            </a:r>
            <a:r>
              <a:rPr lang="en-US" altLang="id-ID" sz="1800" dirty="0" err="1"/>
              <a:t>dikeluarkan</a:t>
            </a:r>
            <a:r>
              <a:rPr lang="en-US" altLang="id-ID" sz="1800" dirty="0"/>
              <a:t> per 1 </a:t>
            </a:r>
            <a:r>
              <a:rPr lang="en-US" altLang="id-ID" sz="1800" dirty="0" err="1"/>
              <a:t>Januari</a:t>
            </a:r>
            <a:r>
              <a:rPr lang="en-US" altLang="id-ID" sz="1800" dirty="0"/>
              <a:t> 2016 yang </a:t>
            </a:r>
            <a:r>
              <a:rPr lang="en-US" altLang="id-ID" sz="1800" dirty="0" err="1"/>
              <a:t>efektif</a:t>
            </a:r>
            <a:r>
              <a:rPr lang="en-US" altLang="id-ID" sz="1800" dirty="0"/>
              <a:t> 1 </a:t>
            </a:r>
            <a:r>
              <a:rPr lang="en-US" altLang="id-ID" sz="1800" dirty="0" err="1"/>
              <a:t>Januari</a:t>
            </a:r>
            <a:r>
              <a:rPr lang="en-US" altLang="id-ID" sz="1800" dirty="0"/>
              <a:t> 2018.</a:t>
            </a:r>
          </a:p>
          <a:p>
            <a:pPr>
              <a:spcBef>
                <a:spcPts val="600"/>
              </a:spcBef>
            </a:pPr>
            <a:r>
              <a:rPr lang="id-ID" altLang="id-ID" sz="1800" dirty="0"/>
              <a:t>PSAK 109 mengatur perubahan</a:t>
            </a:r>
            <a:r>
              <a:rPr lang="en-US" altLang="id-ID" sz="1800" dirty="0"/>
              <a:t>:</a:t>
            </a:r>
            <a:r>
              <a:rPr lang="id-ID" altLang="id-ID" sz="1800" dirty="0"/>
              <a:t> </a:t>
            </a:r>
            <a:r>
              <a:rPr lang="id-ID" altLang="id-ID" sz="1800" b="1" dirty="0"/>
              <a:t>klasifikasi </a:t>
            </a:r>
            <a:r>
              <a:rPr lang="id-ID" altLang="id-ID" sz="1800" dirty="0"/>
              <a:t>dan </a:t>
            </a:r>
            <a:r>
              <a:rPr lang="id-ID" altLang="id-ID" sz="1800" b="1" dirty="0"/>
              <a:t>pengukuran</a:t>
            </a:r>
            <a:r>
              <a:rPr lang="id-ID" altLang="id-ID" sz="1800" dirty="0"/>
              <a:t>, </a:t>
            </a:r>
            <a:r>
              <a:rPr lang="id-ID" altLang="id-ID" sz="1800" b="1" dirty="0"/>
              <a:t>penurunan nilai</a:t>
            </a:r>
            <a:r>
              <a:rPr lang="id-ID" altLang="id-ID" sz="1800" dirty="0"/>
              <a:t>, dan </a:t>
            </a:r>
            <a:r>
              <a:rPr lang="id-ID" altLang="id-ID" sz="1800" b="1" dirty="0"/>
              <a:t>akuntansi lindung nilai</a:t>
            </a:r>
            <a:r>
              <a:rPr lang="id-ID" altLang="id-ID" sz="1800" dirty="0"/>
              <a:t>.</a:t>
            </a:r>
            <a:endParaRPr lang="en-US" altLang="id-ID" sz="1800" dirty="0"/>
          </a:p>
          <a:p>
            <a:pPr>
              <a:spcBef>
                <a:spcPts val="600"/>
              </a:spcBef>
            </a:pPr>
            <a:r>
              <a:rPr lang="id-ID" altLang="id-ID" sz="1800" b="1" dirty="0"/>
              <a:t>PSAK 109</a:t>
            </a:r>
            <a:r>
              <a:rPr lang="en-US" altLang="id-ID" sz="1800" b="1" dirty="0"/>
              <a:t> </a:t>
            </a:r>
            <a:r>
              <a:rPr lang="id-ID" altLang="id-ID" sz="1800" b="1" dirty="0"/>
              <a:t> akan menggantikan PSAK 232</a:t>
            </a:r>
            <a:r>
              <a:rPr lang="id-ID" altLang="id-ID" sz="1800" dirty="0"/>
              <a:t>, </a:t>
            </a:r>
            <a:r>
              <a:rPr lang="en-US" altLang="id-ID" sz="1800" dirty="0" err="1"/>
              <a:t>namun</a:t>
            </a:r>
            <a:r>
              <a:rPr lang="en-US" altLang="id-ID" sz="1800" dirty="0"/>
              <a:t> </a:t>
            </a:r>
            <a:r>
              <a:rPr lang="id-ID" altLang="id-ID" sz="1800" dirty="0"/>
              <a:t>PSAK 109 belum mengganti seluruh ketentuan dan persyaratan yang ada di PSAK 232. </a:t>
            </a:r>
            <a:endParaRPr lang="en-US" altLang="id-ID" sz="1800" dirty="0"/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altLang="id-ID" sz="1800" dirty="0"/>
              <a:t>H</a:t>
            </a:r>
            <a:r>
              <a:rPr lang="id-ID" altLang="id-ID" sz="1800" dirty="0"/>
              <a:t>ingga proyek </a:t>
            </a:r>
            <a:r>
              <a:rPr lang="id-ID" altLang="id-ID" sz="1800" i="1" dirty="0"/>
              <a:t>macro hedging </a:t>
            </a:r>
            <a:r>
              <a:rPr lang="id-ID" altLang="id-ID" sz="1800" dirty="0"/>
              <a:t>selesai dilakukan oleh IASB, PSAK 109 memperkenankan entitas untuk memilih menerapkan model akuntansi lindung nilai sesuai  PSAK 109 atau PSAK 232 secara keseluruhan</a:t>
            </a:r>
            <a:endParaRPr lang="en-US" altLang="id-ID" sz="1800" dirty="0"/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altLang="id-ID" sz="1800" dirty="0"/>
              <a:t>PSAK 109 juga memberikan tambahan opsi kebijakan akuntansi untuk menerapkan PSAK 232 untuk </a:t>
            </a:r>
            <a:r>
              <a:rPr lang="id-ID" altLang="id-ID" sz="1800" i="1" dirty="0"/>
              <a:t>macro hedging</a:t>
            </a:r>
            <a:r>
              <a:rPr lang="id-ID" altLang="id-ID" sz="1800" dirty="0"/>
              <a:t> jika entitas menerapkan PSAK 109. </a:t>
            </a:r>
            <a:endParaRPr lang="en-US" altLang="id-ID" sz="1800" dirty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altLang="id-ID" sz="1800" b="1" dirty="0"/>
              <a:t>A</a:t>
            </a:r>
            <a:r>
              <a:rPr lang="id-ID" altLang="id-ID" sz="1800" b="1" dirty="0"/>
              <a:t>mandemen terhadap PSAK Lain</a:t>
            </a:r>
            <a:endParaRPr lang="en-US" altLang="id-ID" sz="1800" b="1" dirty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id-ID" altLang="id-ID" sz="1800" b="1" dirty="0"/>
              <a:t>Tanggal Efektif dan Ketentuan Transisi</a:t>
            </a:r>
            <a:r>
              <a:rPr lang="en-US" altLang="id-ID" sz="1800" b="1" dirty="0"/>
              <a:t> 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altLang="id-ID" sz="1800" dirty="0"/>
              <a:t>PSAK 109 berlaku efektif untuk laporan keuangan yang dimulai pada atau setelah 1 Januari 20</a:t>
            </a:r>
            <a:r>
              <a:rPr lang="en-US" altLang="id-ID" sz="1800" dirty="0"/>
              <a:t>20</a:t>
            </a:r>
            <a:r>
              <a:rPr lang="id-ID" altLang="id-ID" sz="1800" dirty="0"/>
              <a:t>. </a:t>
            </a:r>
            <a:endParaRPr lang="en-US" altLang="id-ID" sz="1800" dirty="0"/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altLang="id-ID" sz="1800" dirty="0"/>
              <a:t>Penerapan dini diperkenankan.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6F198B3-1812-1447-85C0-F651844A2687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77345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2225919" y="194499"/>
            <a:ext cx="8225396" cy="768000"/>
          </a:xfrm>
        </p:spPr>
        <p:txBody>
          <a:bodyPr>
            <a:noAutofit/>
          </a:bodyPr>
          <a:lstStyle/>
          <a:p>
            <a:r>
              <a:rPr lang="en-US" altLang="zh-TW" sz="3600" dirty="0" err="1">
                <a:cs typeface="Arial" pitchFamily="34" charset="0"/>
              </a:rPr>
              <a:t>Ringkasan</a:t>
            </a:r>
            <a:r>
              <a:rPr lang="en-US" altLang="zh-TW" sz="3600" dirty="0">
                <a:cs typeface="Arial" pitchFamily="34" charset="0"/>
              </a:rPr>
              <a:t> </a:t>
            </a:r>
            <a:r>
              <a:rPr lang="en-US" altLang="zh-TW" sz="3600" dirty="0" err="1">
                <a:cs typeface="Arial" pitchFamily="34" charset="0"/>
              </a:rPr>
              <a:t>Perubahan</a:t>
            </a:r>
            <a:r>
              <a:rPr lang="en-US" altLang="zh-TW" sz="3600" dirty="0">
                <a:cs typeface="Arial" pitchFamily="34" charset="0"/>
              </a:rPr>
              <a:t> </a:t>
            </a:r>
            <a:r>
              <a:rPr lang="en-US" altLang="zh-TW" sz="3600" dirty="0" err="1">
                <a:cs typeface="Arial" pitchFamily="34" charset="0"/>
              </a:rPr>
              <a:t>Pokok</a:t>
            </a:r>
            <a:br>
              <a:rPr lang="en-US" altLang="zh-TW" sz="3600" dirty="0">
                <a:cs typeface="Arial" pitchFamily="34" charset="0"/>
              </a:rPr>
            </a:br>
            <a:r>
              <a:rPr lang="en-US" altLang="zh-TW" sz="3600" dirty="0">
                <a:cs typeface="Arial" pitchFamily="34" charset="0"/>
              </a:rPr>
              <a:t>PSAK 109 </a:t>
            </a:r>
            <a:r>
              <a:rPr lang="en-US" altLang="zh-TW" sz="3600" dirty="0" err="1">
                <a:cs typeface="Arial" pitchFamily="34" charset="0"/>
              </a:rPr>
              <a:t>Instrumen</a:t>
            </a:r>
            <a:r>
              <a:rPr lang="en-US" altLang="zh-TW" sz="3600" dirty="0">
                <a:cs typeface="Arial" pitchFamily="34" charset="0"/>
              </a:rPr>
              <a:t> </a:t>
            </a:r>
            <a:r>
              <a:rPr lang="en-US" altLang="zh-TW" sz="3600" dirty="0" err="1">
                <a:cs typeface="Arial" pitchFamily="34" charset="0"/>
              </a:rPr>
              <a:t>Keuangan</a:t>
            </a:r>
            <a:endParaRPr lang="en-GB" sz="3600" dirty="0">
              <a:cs typeface="Arial" pitchFamily="34" charset="0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7A30BB2-94CD-4B59-A8C9-46E557F142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91750" y="6154738"/>
            <a:ext cx="2000250" cy="479425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828434" rtl="0" eaLnBrk="1" latinLnBrk="0" hangingPunct="1">
              <a:spcBef>
                <a:spcPct val="20000"/>
              </a:spcBef>
              <a:buFontTx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10</a:t>
            </a:fld>
            <a:endParaRPr lang="en-US" sz="1400" dirty="0">
              <a:solidFill>
                <a:schemeClr val="bg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870709"/>
              </p:ext>
            </p:extLst>
          </p:nvPr>
        </p:nvGraphicFramePr>
        <p:xfrm>
          <a:off x="1295400" y="1981200"/>
          <a:ext cx="9601200" cy="395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551A088-B6E3-5B45-9535-A7EAE35B7B4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04643716"/>
      </p:ext>
    </p:extLst>
  </p:cSld>
  <p:clrMapOvr>
    <a:masterClrMapping/>
  </p:clrMapOvr>
  <p:transition spd="slow"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Fjalla One" panose="02000506040000020004" pitchFamily="2" charset="0"/>
                <a:cs typeface="Arial" pitchFamily="34" charset="0"/>
              </a:rPr>
              <a:t>PSAK 109 </a:t>
            </a:r>
            <a:r>
              <a:rPr lang="en-US" altLang="zh-TW" dirty="0" err="1">
                <a:latin typeface="Fjalla One" panose="02000506040000020004" pitchFamily="2" charset="0"/>
                <a:cs typeface="Arial" pitchFamily="34" charset="0"/>
              </a:rPr>
              <a:t>Instrumen</a:t>
            </a:r>
            <a:r>
              <a:rPr lang="en-US" altLang="zh-TW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altLang="zh-TW" dirty="0" err="1">
                <a:latin typeface="Fjalla One" panose="02000506040000020004" pitchFamily="2" charset="0"/>
                <a:cs typeface="Arial" pitchFamily="34" charset="0"/>
              </a:rPr>
              <a:t>Keuangan</a:t>
            </a:r>
            <a:endParaRPr lang="en-GB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48131" name="Content Placeholder 7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TW" b="1" dirty="0" err="1"/>
              <a:t>Perubahan</a:t>
            </a:r>
            <a:r>
              <a:rPr lang="en-US" altLang="zh-TW" b="1" dirty="0"/>
              <a:t> format </a:t>
            </a:r>
            <a:r>
              <a:rPr lang="en-US" altLang="zh-TW" b="1" dirty="0" err="1"/>
              <a:t>mengikuti</a:t>
            </a:r>
            <a:r>
              <a:rPr lang="en-US" altLang="zh-TW" b="1" dirty="0"/>
              <a:t> IFRS:</a:t>
            </a:r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/>
              <a:t>Bab 1 	</a:t>
            </a:r>
            <a:r>
              <a:rPr lang="en-US" altLang="zh-TW" dirty="0" err="1"/>
              <a:t>Tujuan</a:t>
            </a:r>
            <a:endParaRPr lang="en-US" altLang="zh-TW" dirty="0"/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/>
              <a:t>Bab 2	</a:t>
            </a:r>
            <a:r>
              <a:rPr lang="en-US" altLang="zh-TW" dirty="0" err="1"/>
              <a:t>Ruang</a:t>
            </a:r>
            <a:r>
              <a:rPr lang="en-US" altLang="zh-TW" dirty="0"/>
              <a:t> </a:t>
            </a:r>
            <a:r>
              <a:rPr lang="en-US" altLang="zh-TW" dirty="0" err="1"/>
              <a:t>Lingkup</a:t>
            </a:r>
            <a:endParaRPr lang="en-US" altLang="zh-TW" dirty="0"/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/>
              <a:t>Bab 3	</a:t>
            </a:r>
            <a:r>
              <a:rPr lang="en-US" altLang="zh-TW" dirty="0" err="1"/>
              <a:t>Pengakuan</a:t>
            </a:r>
            <a:r>
              <a:rPr lang="en-US" altLang="zh-TW" dirty="0"/>
              <a:t> </a:t>
            </a:r>
            <a:r>
              <a:rPr lang="en-US" altLang="zh-TW" dirty="0" err="1"/>
              <a:t>dan</a:t>
            </a:r>
            <a:r>
              <a:rPr lang="en-US" altLang="zh-TW" dirty="0"/>
              <a:t> </a:t>
            </a:r>
            <a:r>
              <a:rPr lang="en-US" altLang="zh-TW" dirty="0" err="1"/>
              <a:t>Penghentian</a:t>
            </a:r>
            <a:r>
              <a:rPr lang="en-US" altLang="zh-TW" dirty="0"/>
              <a:t> </a:t>
            </a:r>
            <a:r>
              <a:rPr lang="en-US" altLang="zh-TW" dirty="0" err="1"/>
              <a:t>Pengakuan</a:t>
            </a:r>
            <a:endParaRPr lang="en-US" altLang="zh-TW" dirty="0"/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/>
              <a:t>Bab 4	</a:t>
            </a:r>
            <a:r>
              <a:rPr lang="en-US" altLang="zh-TW" dirty="0" err="1"/>
              <a:t>Klasifikasi</a:t>
            </a:r>
            <a:endParaRPr lang="en-US" altLang="zh-TW" dirty="0"/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/>
              <a:t>Bab 5	</a:t>
            </a:r>
            <a:r>
              <a:rPr lang="en-US" altLang="zh-TW" dirty="0" err="1"/>
              <a:t>Pengukuran</a:t>
            </a:r>
            <a:endParaRPr lang="en-US" altLang="zh-TW" dirty="0"/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/>
              <a:t>Bab 6	</a:t>
            </a:r>
            <a:r>
              <a:rPr lang="en-US" altLang="zh-TW" dirty="0" err="1"/>
              <a:t>Akuntansi</a:t>
            </a:r>
            <a:r>
              <a:rPr lang="en-US" altLang="zh-TW" dirty="0"/>
              <a:t> </a:t>
            </a:r>
            <a:r>
              <a:rPr lang="en-US" altLang="zh-TW" dirty="0" err="1"/>
              <a:t>Lindung</a:t>
            </a:r>
            <a:r>
              <a:rPr lang="en-US" altLang="zh-TW" dirty="0"/>
              <a:t> </a:t>
            </a:r>
            <a:r>
              <a:rPr lang="en-US" altLang="zh-TW" dirty="0" err="1"/>
              <a:t>Nilai</a:t>
            </a:r>
            <a:endParaRPr lang="en-US" altLang="zh-TW" dirty="0"/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 err="1"/>
              <a:t>Tanggal</a:t>
            </a:r>
            <a:r>
              <a:rPr lang="en-US" altLang="zh-TW" dirty="0"/>
              <a:t> </a:t>
            </a:r>
            <a:r>
              <a:rPr lang="en-US" altLang="zh-TW" dirty="0" err="1"/>
              <a:t>efektif</a:t>
            </a:r>
            <a:r>
              <a:rPr lang="en-US" altLang="zh-TW" dirty="0"/>
              <a:t> </a:t>
            </a:r>
            <a:r>
              <a:rPr lang="en-US" altLang="zh-TW" dirty="0" err="1"/>
              <a:t>dan</a:t>
            </a:r>
            <a:r>
              <a:rPr lang="en-US" altLang="zh-TW" dirty="0"/>
              <a:t>  </a:t>
            </a:r>
            <a:r>
              <a:rPr lang="en-US" altLang="zh-TW" dirty="0" err="1"/>
              <a:t>ketentuan</a:t>
            </a:r>
            <a:r>
              <a:rPr lang="en-US" altLang="zh-TW" dirty="0"/>
              <a:t> </a:t>
            </a:r>
            <a:r>
              <a:rPr lang="en-US" altLang="zh-TW" dirty="0" err="1"/>
              <a:t>transisi</a:t>
            </a:r>
            <a:endParaRPr lang="en-US" altLang="zh-TW" dirty="0"/>
          </a:p>
          <a:p>
            <a:pPr>
              <a:lnSpc>
                <a:spcPct val="110000"/>
              </a:lnSpc>
            </a:pPr>
            <a:r>
              <a:rPr lang="en-US" altLang="zh-TW" b="1" dirty="0" err="1"/>
              <a:t>Perbedaan</a:t>
            </a:r>
            <a:r>
              <a:rPr lang="en-US" altLang="zh-TW" b="1" dirty="0"/>
              <a:t> dengan IAS</a:t>
            </a:r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 err="1"/>
              <a:t>Acuan</a:t>
            </a:r>
            <a:r>
              <a:rPr lang="en-US" altLang="zh-TW" dirty="0"/>
              <a:t> </a:t>
            </a:r>
            <a:r>
              <a:rPr lang="en-US" altLang="zh-TW" dirty="0" err="1"/>
              <a:t>Amandemen</a:t>
            </a:r>
            <a:r>
              <a:rPr lang="en-US" altLang="zh-TW" dirty="0"/>
              <a:t> IFRS 3 Business Combinations, </a:t>
            </a:r>
          </a:p>
          <a:p>
            <a:pPr marL="628650" lvl="1" indent="-228600">
              <a:spcBef>
                <a:spcPts val="500"/>
              </a:spcBef>
            </a:pPr>
            <a:r>
              <a:rPr lang="en-US" altLang="zh-TW" dirty="0" err="1"/>
              <a:t>Ketentuan</a:t>
            </a:r>
            <a:r>
              <a:rPr lang="en-US" altLang="zh-TW" dirty="0"/>
              <a:t> </a:t>
            </a:r>
            <a:r>
              <a:rPr lang="en-US" altLang="zh-TW" dirty="0" err="1"/>
              <a:t>transisi</a:t>
            </a:r>
            <a:endParaRPr lang="en-US" altLang="zh-TW" dirty="0"/>
          </a:p>
          <a:p>
            <a:pPr>
              <a:lnSpc>
                <a:spcPct val="110000"/>
              </a:lnSpc>
            </a:pPr>
            <a:endParaRPr lang="en-US" altLang="zh-TW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1D27334-7346-7D4F-913A-2D6E29BCDB5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9673502"/>
      </p:ext>
    </p:extLst>
  </p:cSld>
  <p:clrMapOvr>
    <a:masterClrMapping/>
  </p:clrMapOvr>
  <p:transition spd="slow"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E121C-BA74-4CD8-B341-5130C89EA74D}"/>
              </a:ext>
            </a:extLst>
          </p:cNvPr>
          <p:cNvSpPr txBox="1">
            <a:spLocks/>
          </p:cNvSpPr>
          <p:nvPr/>
        </p:nvSpPr>
        <p:spPr>
          <a:xfrm>
            <a:off x="8449733" y="2743200"/>
            <a:ext cx="3742267" cy="1524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/>
            <a:endParaRPr lang="id-ID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B794A1-A6A4-5640-B656-873F644B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104" y="3505200"/>
            <a:ext cx="5206000" cy="1048400"/>
          </a:xfrm>
        </p:spPr>
        <p:txBody>
          <a:bodyPr/>
          <a:lstStyle/>
          <a:p>
            <a:r>
              <a:rPr lang="en-US" sz="6600" dirty="0">
                <a:solidFill>
                  <a:srgbClr val="444D26"/>
                </a:solidFill>
              </a:rPr>
              <a:t>PSAK 109</a:t>
            </a:r>
            <a:br>
              <a:rPr lang="en-US" sz="6600" dirty="0">
                <a:solidFill>
                  <a:srgbClr val="444D26"/>
                </a:solidFill>
              </a:rPr>
            </a:br>
            <a:r>
              <a:rPr lang="en-US" sz="6600" dirty="0">
                <a:solidFill>
                  <a:srgbClr val="444D26"/>
                </a:solidFill>
              </a:rPr>
              <a:t>KLASIFIKASI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F8283-C2FC-EF48-9260-C94F075A130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5039315"/>
      </p:ext>
    </p:extLst>
  </p:cSld>
  <p:clrMapOvr>
    <a:masterClrMapping/>
  </p:clrMapOvr>
  <p:transition spd="slow"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 descr="Stationery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Ruang Lingkup</a:t>
            </a:r>
            <a:endParaRPr lang="en-US" dirty="0"/>
          </a:p>
        </p:txBody>
      </p:sp>
      <p:sp>
        <p:nvSpPr>
          <p:cNvPr id="139267" name="Rectangle 3"/>
          <p:cNvSpPr>
            <a:spLocks noGrp="1" noRot="1" noChangeArrowheads="1"/>
          </p:cNvSpPr>
          <p:nvPr>
            <p:ph sz="quarter" idx="10"/>
          </p:nvPr>
        </p:nvSpPr>
        <p:spPr>
          <a:xfrm>
            <a:off x="914400" y="1537517"/>
            <a:ext cx="10668000" cy="4482283"/>
          </a:xfrm>
        </p:spPr>
        <p:txBody>
          <a:bodyPr>
            <a:normAutofit/>
          </a:bodyPr>
          <a:lstStyle/>
          <a:p>
            <a:r>
              <a:rPr lang="id-ID" dirty="0"/>
              <a:t>D</a:t>
            </a:r>
            <a:r>
              <a:rPr lang="fi-FI" dirty="0"/>
              <a:t>iterapkan oleh semua entitas untuk</a:t>
            </a:r>
            <a:r>
              <a:rPr lang="id-ID" dirty="0"/>
              <a:t> seluruh jenis instrumen keuangan, </a:t>
            </a:r>
            <a:r>
              <a:rPr lang="id-ID" b="1" dirty="0"/>
              <a:t>kecuali</a:t>
            </a:r>
            <a:r>
              <a:rPr lang="en-US" dirty="0"/>
              <a:t>:</a:t>
            </a:r>
            <a:r>
              <a:rPr lang="id-ID" dirty="0"/>
              <a:t> 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I</a:t>
            </a:r>
            <a:r>
              <a:rPr lang="id-ID" dirty="0"/>
              <a:t>nvestasi </a:t>
            </a:r>
            <a:r>
              <a:rPr lang="id-ID" dirty="0">
                <a:sym typeface="Wingdings" panose="05000000000000000000" pitchFamily="2" charset="2"/>
              </a:rPr>
              <a:t> anak, asosiasi dan </a:t>
            </a:r>
            <a:r>
              <a:rPr lang="id-ID" i="1" dirty="0">
                <a:sym typeface="Wingdings" panose="05000000000000000000" pitchFamily="2" charset="2"/>
              </a:rPr>
              <a:t>ventur</a:t>
            </a:r>
            <a:r>
              <a:rPr lang="en-US" i="1" dirty="0">
                <a:sym typeface="Wingdings" panose="05000000000000000000" pitchFamily="2" charset="2"/>
              </a:rPr>
              <a:t>a </a:t>
            </a:r>
            <a:r>
              <a:rPr lang="en-US" dirty="0" err="1">
                <a:sym typeface="Wingdings" panose="05000000000000000000" pitchFamily="2" charset="2"/>
              </a:rPr>
              <a:t>bersama</a:t>
            </a:r>
            <a:r>
              <a:rPr lang="id-ID" i="1" dirty="0">
                <a:sym typeface="Wingdings" panose="05000000000000000000" pitchFamily="2" charset="2"/>
              </a:rPr>
              <a:t> </a:t>
            </a:r>
            <a:r>
              <a:rPr lang="id-ID" dirty="0">
                <a:sym typeface="Wingdings" panose="05000000000000000000" pitchFamily="2" charset="2"/>
              </a:rPr>
              <a:t>(PSAK </a:t>
            </a:r>
            <a:r>
              <a:rPr lang="en-US" dirty="0">
                <a:sym typeface="Wingdings" panose="05000000000000000000" pitchFamily="2" charset="2"/>
              </a:rPr>
              <a:t>110</a:t>
            </a:r>
            <a:r>
              <a:rPr lang="id-ID" dirty="0">
                <a:sym typeface="Wingdings" panose="05000000000000000000" pitchFamily="2" charset="2"/>
              </a:rPr>
              <a:t>, </a:t>
            </a:r>
            <a:r>
              <a:rPr lang="en-US" dirty="0">
                <a:sym typeface="Wingdings" panose="05000000000000000000" pitchFamily="2" charset="2"/>
              </a:rPr>
              <a:t>228, 111</a:t>
            </a:r>
            <a:r>
              <a:rPr lang="id-ID" dirty="0">
                <a:sym typeface="Wingdings" panose="05000000000000000000" pitchFamily="2" charset="2"/>
              </a:rPr>
              <a:t>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id-ID" dirty="0">
                <a:sym typeface="Wingdings" panose="05000000000000000000" pitchFamily="2" charset="2"/>
              </a:rPr>
              <a:t>Hak dan kewajiban yang diatur dalam sewa (PSAK </a:t>
            </a:r>
            <a:r>
              <a:rPr lang="en-US" dirty="0">
                <a:sym typeface="Wingdings" panose="05000000000000000000" pitchFamily="2" charset="2"/>
              </a:rPr>
              <a:t>116</a:t>
            </a:r>
            <a:r>
              <a:rPr lang="id-ID" dirty="0">
                <a:sym typeface="Wingdings" panose="05000000000000000000" pitchFamily="2" charset="2"/>
              </a:rPr>
              <a:t>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id-ID" dirty="0">
                <a:sym typeface="Wingdings" panose="05000000000000000000" pitchFamily="2" charset="2"/>
              </a:rPr>
              <a:t>Hak dan kewajiban pemberi kerja (PSAK </a:t>
            </a:r>
            <a:r>
              <a:rPr lang="en-US" dirty="0">
                <a:sym typeface="Wingdings" panose="05000000000000000000" pitchFamily="2" charset="2"/>
              </a:rPr>
              <a:t>219</a:t>
            </a:r>
            <a:r>
              <a:rPr lang="id-ID" dirty="0">
                <a:sym typeface="Wingdings" panose="05000000000000000000" pitchFamily="2" charset="2"/>
              </a:rPr>
              <a:t>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id-ID" dirty="0">
                <a:sym typeface="Wingdings" panose="05000000000000000000" pitchFamily="2" charset="2"/>
              </a:rPr>
              <a:t>Instrumen keuangan terbitan entitas yang memenuhi definisi instrumen ekuitas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dalam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pencatatan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entitas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penerbit</a:t>
            </a:r>
            <a:r>
              <a:rPr lang="en-US" dirty="0">
                <a:sym typeface="Wingdings" panose="05000000000000000000" pitchFamily="2" charset="2"/>
              </a:rPr>
              <a:t>.</a:t>
            </a:r>
            <a:endParaRPr lang="id-ID" dirty="0">
              <a:sym typeface="Wingdings" panose="05000000000000000000" pitchFamily="2" charset="2"/>
            </a:endParaRP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id-ID" dirty="0">
                <a:sym typeface="Wingdings" panose="05000000000000000000" pitchFamily="2" charset="2"/>
              </a:rPr>
              <a:t>Hak dan kewajiban dalam kontrak asuransi (PSAK </a:t>
            </a:r>
            <a:r>
              <a:rPr lang="en-US" dirty="0">
                <a:sym typeface="Wingdings" panose="05000000000000000000" pitchFamily="2" charset="2"/>
              </a:rPr>
              <a:t>117</a:t>
            </a:r>
            <a:r>
              <a:rPr lang="id-ID" dirty="0">
                <a:sym typeface="Wingdings" panose="05000000000000000000" pitchFamily="2" charset="2"/>
              </a:rPr>
              <a:t>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id-ID" dirty="0">
                <a:sym typeface="Wingdings" panose="05000000000000000000" pitchFamily="2" charset="2"/>
              </a:rPr>
              <a:t>Kontrak dalam rangka kombinasi bisnis (PSAK </a:t>
            </a:r>
            <a:r>
              <a:rPr lang="en-US" dirty="0">
                <a:sym typeface="Wingdings" panose="05000000000000000000" pitchFamily="2" charset="2"/>
              </a:rPr>
              <a:t>103</a:t>
            </a:r>
            <a:r>
              <a:rPr lang="id-ID" dirty="0">
                <a:sym typeface="Wingdings" panose="05000000000000000000" pitchFamily="2" charset="2"/>
              </a:rPr>
              <a:t>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id-ID" dirty="0">
                <a:sym typeface="Wingdings" panose="05000000000000000000" pitchFamily="2" charset="2"/>
              </a:rPr>
              <a:t>Komitmen pinjaman dan provisi (PSAK </a:t>
            </a:r>
            <a:r>
              <a:rPr lang="en-US" dirty="0">
                <a:sym typeface="Wingdings" panose="05000000000000000000" pitchFamily="2" charset="2"/>
              </a:rPr>
              <a:t>237</a:t>
            </a:r>
            <a:r>
              <a:rPr lang="id-ID" dirty="0">
                <a:sym typeface="Wingdings" panose="05000000000000000000" pitchFamily="2" charset="2"/>
              </a:rPr>
              <a:t>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id-ID" dirty="0">
                <a:sym typeface="Wingdings" panose="05000000000000000000" pitchFamily="2" charset="2"/>
              </a:rPr>
              <a:t>Transaksi kompensasi berbasis saham (PSAK </a:t>
            </a:r>
            <a:r>
              <a:rPr lang="en-US" dirty="0">
                <a:sym typeface="Wingdings" panose="05000000000000000000" pitchFamily="2" charset="2"/>
              </a:rPr>
              <a:t>102</a:t>
            </a:r>
            <a:r>
              <a:rPr lang="id-ID" dirty="0">
                <a:sym typeface="Wingdings" panose="05000000000000000000" pitchFamily="2" charset="2"/>
              </a:rPr>
              <a:t>)</a:t>
            </a:r>
            <a:endParaRPr lang="en-US" dirty="0">
              <a:sym typeface="Wingdings" panose="05000000000000000000" pitchFamily="2" charset="2"/>
            </a:endParaRP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 err="1">
                <a:sym typeface="Wingdings" panose="05000000000000000000" pitchFamily="2" charset="2"/>
              </a:rPr>
              <a:t>Hak</a:t>
            </a:r>
            <a:r>
              <a:rPr lang="en-US" dirty="0">
                <a:sym typeface="Wingdings" panose="05000000000000000000" pitchFamily="2" charset="2"/>
              </a:rPr>
              <a:t> dan </a:t>
            </a:r>
            <a:r>
              <a:rPr lang="en-US" dirty="0" err="1">
                <a:sym typeface="Wingdings" panose="05000000000000000000" pitchFamily="2" charset="2"/>
              </a:rPr>
              <a:t>kewajiban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dalam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ruang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lingkup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pendapatan</a:t>
            </a:r>
            <a:r>
              <a:rPr lang="en-US" dirty="0">
                <a:sym typeface="Wingdings" panose="05000000000000000000" pitchFamily="2" charset="2"/>
              </a:rPr>
              <a:t> (PSAK 115)</a:t>
            </a:r>
            <a:endParaRPr lang="id-ID" dirty="0">
              <a:sym typeface="Wingdings" panose="05000000000000000000" pitchFamily="2" charset="2"/>
            </a:endParaRPr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B35629-402F-49DB-9B48-5E7E69BBE2D7}"/>
              </a:ext>
            </a:extLst>
          </p:cNvPr>
          <p:cNvSpPr txBox="1"/>
          <p:nvPr/>
        </p:nvSpPr>
        <p:spPr>
          <a:xfrm>
            <a:off x="-24635" y="6538912"/>
            <a:ext cx="6128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/>
              <a:t>Referensi</a:t>
            </a:r>
            <a:r>
              <a:rPr lang="en-US" sz="1600" i="1" dirty="0"/>
              <a:t>: PSAK 109 </a:t>
            </a:r>
            <a:r>
              <a:rPr lang="en-US" sz="1600" i="1" dirty="0" err="1"/>
              <a:t>Instrumen</a:t>
            </a:r>
            <a:r>
              <a:rPr lang="en-US" sz="1600" i="1" dirty="0"/>
              <a:t> </a:t>
            </a:r>
            <a:r>
              <a:rPr lang="en-US" sz="1600" i="1" dirty="0" err="1"/>
              <a:t>Keuangan</a:t>
            </a:r>
            <a:endParaRPr lang="en-US" sz="1600" i="1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1AD5196-A369-0F46-8EA1-A9A6BF5C8312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02487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 descr="Stationery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Ruang Lingkup</a:t>
            </a:r>
            <a:endParaRPr lang="en-US" dirty="0"/>
          </a:p>
        </p:txBody>
      </p:sp>
      <p:sp>
        <p:nvSpPr>
          <p:cNvPr id="139267" name="Rectangle 3"/>
          <p:cNvSpPr>
            <a:spLocks noGrp="1" noRot="1" noChangeArrowheads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diterapkan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PSAK 236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dan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.</a:t>
            </a:r>
          </a:p>
          <a:p>
            <a:r>
              <a:rPr lang="id-ID" dirty="0"/>
              <a:t>Komitmen pinjaman berikut termasuk dalam ruang lingkup</a:t>
            </a:r>
          </a:p>
          <a:p>
            <a:pPr lvl="1"/>
            <a:r>
              <a:rPr lang="id-ID" dirty="0"/>
              <a:t>komitmen pinjaman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id-ID" dirty="0"/>
              <a:t>liabilitas keuangan yang diukur pada nilai wajar melalui laba rugi.</a:t>
            </a:r>
            <a:endParaRPr lang="id-ID" dirty="0">
              <a:sym typeface="Wingdings" panose="05000000000000000000" pitchFamily="2" charset="2"/>
            </a:endParaRPr>
          </a:p>
          <a:p>
            <a:pPr lvl="1"/>
            <a:r>
              <a:rPr lang="id-ID" dirty="0"/>
              <a:t>komitmen pinjaman yang dapat diselesaikan secara neto dengan kas atau dengan penyerahan/</a:t>
            </a:r>
            <a:r>
              <a:rPr lang="en-US" dirty="0"/>
              <a:t> </a:t>
            </a:r>
            <a:r>
              <a:rPr lang="id-ID" dirty="0"/>
              <a:t>penerbitan instrumen keuangan lainnya.</a:t>
            </a:r>
          </a:p>
          <a:p>
            <a:pPr lvl="1"/>
            <a:r>
              <a:rPr lang="id-ID" dirty="0"/>
              <a:t>komitmen untuk menyediakan pinjaman pada suku bunga di bawah bunga pasar.</a:t>
            </a:r>
            <a:endParaRPr lang="en-US" dirty="0"/>
          </a:p>
          <a:p>
            <a:r>
              <a:rPr lang="en-US" dirty="0"/>
              <a:t>K</a:t>
            </a:r>
            <a:r>
              <a:rPr lang="id-ID" dirty="0"/>
              <a:t>ontrak pembelian atau penjualan item nonkeuangan yang dapat diselesaikan secara neto dengan kas atau instrumen keuangan lainnya, atau dengan mempertukarkan instrumen keuangan,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6EB9C6-F92F-44E5-A11F-A016BF0CA93D}"/>
              </a:ext>
            </a:extLst>
          </p:cNvPr>
          <p:cNvSpPr txBox="1"/>
          <p:nvPr/>
        </p:nvSpPr>
        <p:spPr>
          <a:xfrm>
            <a:off x="-65313" y="6477000"/>
            <a:ext cx="6128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/>
              <a:t>Referensi</a:t>
            </a:r>
            <a:r>
              <a:rPr lang="en-US" sz="1600" i="1" dirty="0"/>
              <a:t>: PSAK 109 </a:t>
            </a:r>
            <a:r>
              <a:rPr lang="en-US" sz="1600" i="1" dirty="0" err="1"/>
              <a:t>Instrumen</a:t>
            </a:r>
            <a:r>
              <a:rPr lang="en-US" sz="1600" i="1" dirty="0"/>
              <a:t> </a:t>
            </a:r>
            <a:r>
              <a:rPr lang="en-US" sz="1600" i="1" dirty="0" err="1"/>
              <a:t>Keuangan</a:t>
            </a:r>
            <a:endParaRPr lang="en-US" sz="1600" i="1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CF98E83-BA06-C240-A70D-5E54E8C37FF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0288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Peng</a:t>
            </a:r>
            <a:r>
              <a:rPr lang="en-US" dirty="0" err="1"/>
              <a:t>akua</a:t>
            </a:r>
            <a:r>
              <a:rPr lang="id-ID" dirty="0"/>
              <a:t>n Awal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11791104"/>
              </p:ext>
            </p:extLst>
          </p:nvPr>
        </p:nvGraphicFramePr>
        <p:xfrm>
          <a:off x="1068388" y="1658938"/>
          <a:ext cx="10252075" cy="4737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5F269F-0434-4156-81AD-96E9B3DEFB7D}"/>
              </a:ext>
            </a:extLst>
          </p:cNvPr>
          <p:cNvSpPr txBox="1"/>
          <p:nvPr/>
        </p:nvSpPr>
        <p:spPr>
          <a:xfrm>
            <a:off x="65769" y="6464886"/>
            <a:ext cx="6128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/>
              <a:t>Referensi</a:t>
            </a:r>
            <a:r>
              <a:rPr lang="en-US" sz="1600" i="1" dirty="0"/>
              <a:t>: PSAK 109 </a:t>
            </a:r>
            <a:r>
              <a:rPr lang="en-US" sz="1600" i="1" dirty="0" err="1"/>
              <a:t>Instrumen</a:t>
            </a:r>
            <a:r>
              <a:rPr lang="en-US" sz="1600" i="1" dirty="0"/>
              <a:t> </a:t>
            </a:r>
            <a:r>
              <a:rPr lang="en-US" sz="1600" i="1" dirty="0" err="1"/>
              <a:t>Keuangan</a:t>
            </a:r>
            <a:endParaRPr lang="en-US" sz="1600" i="1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BD25FA8B-CF92-2E40-BF7B-ED921E8BF3F1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65034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7233" y="1295400"/>
            <a:ext cx="6583600" cy="1438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Pembelian</a:t>
            </a:r>
            <a:r>
              <a:rPr lang="en-US" dirty="0"/>
              <a:t> atau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Reguler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5C65902-D04E-CF4E-B300-424A2E6D2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3063240"/>
            <a:ext cx="7924800" cy="2520696"/>
          </a:xfrm>
        </p:spPr>
        <p:txBody>
          <a:bodyPr/>
          <a:lstStyle/>
          <a:p>
            <a:r>
              <a:rPr lang="en-US" sz="2400" dirty="0" err="1">
                <a:solidFill>
                  <a:schemeClr val="tx1"/>
                </a:solidFill>
              </a:rPr>
              <a:t>Pembelian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atau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penjualan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reguler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aset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keuangan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diakui</a:t>
            </a:r>
            <a:r>
              <a:rPr lang="en-US" sz="2400" dirty="0">
                <a:solidFill>
                  <a:schemeClr val="tx1"/>
                </a:solidFill>
              </a:rPr>
              <a:t> dan </a:t>
            </a:r>
            <a:r>
              <a:rPr lang="en-US" sz="2400" dirty="0" err="1">
                <a:solidFill>
                  <a:schemeClr val="tx1"/>
                </a:solidFill>
              </a:rPr>
              <a:t>dihentikan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pengakuannya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menggunakan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salah </a:t>
            </a:r>
            <a:r>
              <a:rPr lang="en-US" sz="2400" b="1" dirty="0" err="1">
                <a:solidFill>
                  <a:schemeClr val="tx1"/>
                </a:solidFill>
              </a:rPr>
              <a:t>satu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di </a:t>
            </a:r>
            <a:r>
              <a:rPr lang="en-US" sz="2400" dirty="0" err="1">
                <a:solidFill>
                  <a:schemeClr val="tx1"/>
                </a:solidFill>
              </a:rPr>
              <a:t>antara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akuntansi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tanggal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perdagangan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atau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akuntansi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tanggal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penyelesaian</a:t>
            </a:r>
            <a:r>
              <a:rPr lang="en-US" sz="2400" b="1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CA3F46-D854-4316-962A-0D8B2FD7B06B}"/>
              </a:ext>
            </a:extLst>
          </p:cNvPr>
          <p:cNvSpPr txBox="1"/>
          <p:nvPr/>
        </p:nvSpPr>
        <p:spPr>
          <a:xfrm>
            <a:off x="0" y="6450766"/>
            <a:ext cx="58347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/>
              <a:t>Referensi</a:t>
            </a:r>
            <a:r>
              <a:rPr lang="en-US" sz="1600" i="1" dirty="0"/>
              <a:t>: PSAK 109 </a:t>
            </a:r>
            <a:r>
              <a:rPr lang="en-US" sz="1600" i="1" dirty="0" err="1"/>
              <a:t>Instrumen</a:t>
            </a:r>
            <a:r>
              <a:rPr lang="en-US" sz="1600" i="1" dirty="0"/>
              <a:t> </a:t>
            </a:r>
            <a:r>
              <a:rPr lang="en-US" sz="1600" i="1" dirty="0" err="1"/>
              <a:t>Keuangan</a:t>
            </a:r>
            <a:endParaRPr lang="en-US" sz="1600" i="1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044D481-33CA-0B45-BA23-A6791E615C9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9969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59106"/>
            <a:ext cx="8008400" cy="794400"/>
          </a:xfrm>
        </p:spPr>
        <p:txBody>
          <a:bodyPr>
            <a:normAutofit/>
          </a:bodyPr>
          <a:lstStyle/>
          <a:p>
            <a:r>
              <a:rPr lang="en-US" sz="3600" dirty="0" err="1"/>
              <a:t>Penghentian</a:t>
            </a:r>
            <a:r>
              <a:rPr lang="en-US" sz="3600" dirty="0"/>
              <a:t> </a:t>
            </a:r>
            <a:r>
              <a:rPr lang="en-US" sz="3600" dirty="0" err="1"/>
              <a:t>Pengakuan</a:t>
            </a:r>
            <a:r>
              <a:rPr lang="en-US" sz="3600" dirty="0"/>
              <a:t> </a:t>
            </a:r>
            <a:r>
              <a:rPr lang="en-US" sz="3600" dirty="0" err="1"/>
              <a:t>Aset</a:t>
            </a:r>
            <a:r>
              <a:rPr lang="en-US" sz="3600" dirty="0"/>
              <a:t> </a:t>
            </a:r>
            <a:r>
              <a:rPr lang="en-US" sz="3600" dirty="0" err="1"/>
              <a:t>Keuangan</a:t>
            </a:r>
            <a:r>
              <a:rPr lang="en-US" sz="36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57798" y="1255726"/>
            <a:ext cx="9734549" cy="4858583"/>
          </a:xfrm>
        </p:spPr>
        <p:txBody>
          <a:bodyPr>
            <a:noAutofit/>
          </a:bodyPr>
          <a:lstStyle/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menghentikan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dan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:  </a:t>
            </a:r>
          </a:p>
          <a:p>
            <a:pPr lvl="1"/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kontraktual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berakhir</a:t>
            </a:r>
            <a:r>
              <a:rPr lang="en-US" dirty="0"/>
              <a:t>; atau  </a:t>
            </a:r>
          </a:p>
          <a:p>
            <a:pPr lvl="1"/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b="1" dirty="0" err="1"/>
              <a:t>mengalihkan</a:t>
            </a:r>
            <a:r>
              <a:rPr lang="en-US" b="1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dan </a:t>
            </a:r>
            <a:r>
              <a:rPr lang="en-US" b="1" dirty="0" err="1"/>
              <a:t>pengalihan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b="1" dirty="0"/>
              <a:t> </a:t>
            </a:r>
            <a:r>
              <a:rPr lang="en-US" b="1" dirty="0" err="1"/>
              <a:t>memenuhi</a:t>
            </a:r>
            <a:r>
              <a:rPr lang="en-US" b="1" dirty="0"/>
              <a:t> </a:t>
            </a:r>
            <a:r>
              <a:rPr lang="en-US" b="1" dirty="0" err="1"/>
              <a:t>kriteria</a:t>
            </a:r>
            <a:r>
              <a:rPr lang="en-US" b="1" dirty="0"/>
              <a:t> </a:t>
            </a:r>
            <a:r>
              <a:rPr lang="en-US" b="1" dirty="0" err="1"/>
              <a:t>penghentian</a:t>
            </a:r>
            <a:r>
              <a:rPr lang="en-US" b="1" dirty="0"/>
              <a:t> </a:t>
            </a:r>
            <a:r>
              <a:rPr lang="en-US" b="1" dirty="0" err="1"/>
              <a:t>pengakuan</a:t>
            </a:r>
            <a:r>
              <a:rPr lang="en-US" dirty="0"/>
              <a:t>. </a:t>
            </a:r>
          </a:p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b="1" dirty="0" err="1"/>
              <a:t>mengalihkan</a:t>
            </a:r>
            <a:r>
              <a:rPr lang="en-US" b="1" dirty="0"/>
              <a:t> </a:t>
            </a:r>
            <a:r>
              <a:rPr lang="en-US" b="1" dirty="0" err="1"/>
              <a:t>aset</a:t>
            </a:r>
            <a:r>
              <a:rPr lang="en-US" b="1" dirty="0"/>
              <a:t> </a:t>
            </a:r>
            <a:r>
              <a:rPr lang="en-US" b="1" dirty="0" err="1"/>
              <a:t>keuangan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dan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:  </a:t>
            </a:r>
          </a:p>
          <a:p>
            <a:pPr lvl="1"/>
            <a:r>
              <a:rPr lang="en-US" dirty="0" err="1"/>
              <a:t>mengalihkan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kontraktual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; atau  </a:t>
            </a:r>
          </a:p>
          <a:p>
            <a:pPr lvl="1"/>
            <a:r>
              <a:rPr lang="en-US" b="1" dirty="0" err="1"/>
              <a:t>mempertahankan</a:t>
            </a:r>
            <a:r>
              <a:rPr lang="en-US" b="1" dirty="0"/>
              <a:t> </a:t>
            </a:r>
            <a:r>
              <a:rPr lang="en-US" b="1" dirty="0" err="1"/>
              <a:t>hak</a:t>
            </a:r>
            <a:r>
              <a:rPr lang="en-US" b="1" dirty="0"/>
              <a:t> </a:t>
            </a:r>
            <a:r>
              <a:rPr lang="en-US" b="1" dirty="0" err="1"/>
              <a:t>kontraktual</a:t>
            </a:r>
            <a:r>
              <a:rPr lang="en-US" b="1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juga </a:t>
            </a:r>
            <a:r>
              <a:rPr lang="en-US" b="1" dirty="0" err="1"/>
              <a:t>menanggung</a:t>
            </a:r>
            <a:r>
              <a:rPr lang="en-US" b="1" dirty="0"/>
              <a:t> </a:t>
            </a:r>
            <a:r>
              <a:rPr lang="en-US" b="1" dirty="0" err="1"/>
              <a:t>kewajiban</a:t>
            </a:r>
            <a:r>
              <a:rPr lang="en-US" b="1" dirty="0"/>
              <a:t> </a:t>
            </a:r>
            <a:r>
              <a:rPr lang="en-US" b="1" dirty="0" err="1"/>
              <a:t>kontraktual</a:t>
            </a:r>
            <a:r>
              <a:rPr lang="en-US" b="1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membayar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atau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kesepakatan</a:t>
            </a:r>
            <a:r>
              <a:rPr lang="en-US" dirty="0"/>
              <a:t>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. 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konsolidasi</a:t>
            </a:r>
            <a:r>
              <a:rPr lang="en-US" dirty="0"/>
              <a:t> </a:t>
            </a:r>
            <a:r>
              <a:rPr lang="en-US" dirty="0" err="1"/>
              <a:t>diterapkan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konsolidasi</a:t>
            </a:r>
            <a:r>
              <a:rPr lang="en-US" dirty="0"/>
              <a:t>,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level </a:t>
            </a:r>
            <a:r>
              <a:rPr lang="en-US" dirty="0" err="1">
                <a:sym typeface="Wingdings" panose="05000000000000000000" pitchFamily="2" charset="2"/>
              </a:rPr>
              <a:t>konsolidasi</a:t>
            </a:r>
            <a:r>
              <a:rPr lang="en-US" dirty="0"/>
              <a:t>.</a:t>
            </a:r>
          </a:p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penghentian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diterapkan</a:t>
            </a:r>
            <a:r>
              <a:rPr lang="en-US" dirty="0"/>
              <a:t> pada </a:t>
            </a:r>
            <a:r>
              <a:rPr lang="en-US" dirty="0" err="1"/>
              <a:t>bagian</a:t>
            </a:r>
            <a:r>
              <a:rPr lang="en-US" dirty="0"/>
              <a:t>, </a:t>
            </a:r>
            <a:r>
              <a:rPr lang="en-US" dirty="0" err="1"/>
              <a:t>keseluruhan</a:t>
            </a:r>
            <a:r>
              <a:rPr lang="en-US" dirty="0"/>
              <a:t>,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serupa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4612A-4C3C-457A-A475-BF31642EBB0C}"/>
              </a:ext>
            </a:extLst>
          </p:cNvPr>
          <p:cNvSpPr txBox="1"/>
          <p:nvPr/>
        </p:nvSpPr>
        <p:spPr>
          <a:xfrm>
            <a:off x="87087" y="6360340"/>
            <a:ext cx="60089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/>
              <a:t>Referensi</a:t>
            </a:r>
            <a:r>
              <a:rPr lang="en-US" sz="1600" i="1" dirty="0"/>
              <a:t>: PSAK 109 </a:t>
            </a:r>
            <a:r>
              <a:rPr lang="en-US" sz="1600" i="1" dirty="0" err="1"/>
              <a:t>Instrumen</a:t>
            </a:r>
            <a:r>
              <a:rPr lang="en-US" sz="1600" i="1" dirty="0"/>
              <a:t> </a:t>
            </a:r>
            <a:r>
              <a:rPr lang="en-US" sz="1600" i="1" dirty="0" err="1"/>
              <a:t>Keuangan</a:t>
            </a:r>
            <a:endParaRPr lang="en-US" sz="1600" i="1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D687689-A091-6346-AF19-0D3CF0D4415F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88606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Penghentian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757007540"/>
              </p:ext>
            </p:extLst>
          </p:nvPr>
        </p:nvGraphicFramePr>
        <p:xfrm>
          <a:off x="1828800" y="1706563"/>
          <a:ext cx="8915399" cy="4024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C34DB-0886-8643-9EE8-67009891EAFB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62305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4100" y="461900"/>
            <a:ext cx="6479100" cy="768000"/>
          </a:xfrm>
        </p:spPr>
        <p:txBody>
          <a:bodyPr>
            <a:noAutofit/>
          </a:bodyPr>
          <a:lstStyle/>
          <a:p>
            <a:r>
              <a:rPr lang="en-US" dirty="0" err="1"/>
              <a:t>Penghentian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8200" y="2133600"/>
            <a:ext cx="10481867" cy="40339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dan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, </a:t>
            </a:r>
            <a:r>
              <a:rPr lang="en-US" b="1" dirty="0" err="1"/>
              <a:t>liabilitas</a:t>
            </a:r>
            <a:r>
              <a:rPr lang="en-US" b="1" dirty="0"/>
              <a:t> </a:t>
            </a:r>
            <a:r>
              <a:rPr lang="en-US" b="1" dirty="0" err="1"/>
              <a:t>keuangan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b="1" dirty="0"/>
              <a:t> </a:t>
            </a:r>
            <a:r>
              <a:rPr lang="en-US" b="1" dirty="0" err="1"/>
              <a:t>berakhir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b="1" dirty="0" err="1"/>
              <a:t>kewajiban</a:t>
            </a:r>
            <a:r>
              <a:rPr lang="en-US" b="1" dirty="0"/>
              <a:t> yang </a:t>
            </a:r>
            <a:r>
              <a:rPr lang="en-US" b="1" dirty="0" err="1"/>
              <a:t>ditetapkan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kontrak</a:t>
            </a:r>
            <a:r>
              <a:rPr lang="en-US" b="1" dirty="0"/>
              <a:t> </a:t>
            </a:r>
            <a:r>
              <a:rPr lang="en-US" b="1" dirty="0" err="1"/>
              <a:t>dilepaskan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dibatalkan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kedaluwarsa</a:t>
            </a:r>
            <a:r>
              <a:rPr lang="en-US" dirty="0"/>
              <a:t>.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peminjam</a:t>
            </a:r>
            <a:r>
              <a:rPr lang="en-US" dirty="0"/>
              <a:t> dan </a:t>
            </a:r>
            <a:r>
              <a:rPr lang="en-US" dirty="0" err="1"/>
              <a:t>pemberi</a:t>
            </a:r>
            <a:r>
              <a:rPr lang="en-US" dirty="0"/>
              <a:t> </a:t>
            </a:r>
            <a:r>
              <a:rPr lang="en-US" dirty="0" err="1"/>
              <a:t>pinjaman</a:t>
            </a:r>
            <a:r>
              <a:rPr lang="en-US" dirty="0"/>
              <a:t> existing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 utang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yang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b="1" dirty="0" err="1"/>
              <a:t>substansial</a:t>
            </a:r>
            <a:r>
              <a:rPr lang="en-US" b="1" dirty="0"/>
              <a:t> </a:t>
            </a:r>
            <a:r>
              <a:rPr lang="en-US" b="1" dirty="0" err="1"/>
              <a:t>berbeda</a:t>
            </a:r>
            <a:r>
              <a:rPr lang="en-US" b="1" dirty="0"/>
              <a:t> </a:t>
            </a:r>
            <a:r>
              <a:rPr lang="en-US" dirty="0" err="1"/>
              <a:t>dicatat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penghapusan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dan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 dirty="0" err="1"/>
              <a:t>Modifikasi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substansial</a:t>
            </a:r>
            <a:r>
              <a:rPr lang="en-US" b="1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dicatat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penghapusan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dan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(PP: 10%).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 dirty="0" err="1"/>
              <a:t>Selisih</a:t>
            </a:r>
            <a:r>
              <a:rPr lang="en-US" b="1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tercatat</a:t>
            </a:r>
            <a:r>
              <a:rPr lang="en-US" dirty="0"/>
              <a:t> </a:t>
            </a:r>
            <a:r>
              <a:rPr lang="en-US" b="1" dirty="0" err="1"/>
              <a:t>liabilitas</a:t>
            </a:r>
            <a:r>
              <a:rPr lang="en-US" b="1" dirty="0"/>
              <a:t> </a:t>
            </a:r>
            <a:r>
              <a:rPr lang="en-US" b="1" dirty="0" err="1"/>
              <a:t>keuangan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b="1" dirty="0" err="1"/>
              <a:t>berakhir</a:t>
            </a:r>
            <a:r>
              <a:rPr lang="en-US" b="1" dirty="0"/>
              <a:t> </a:t>
            </a:r>
            <a:r>
              <a:rPr lang="en-US" dirty="0" err="1"/>
              <a:t>atau</a:t>
            </a:r>
            <a:r>
              <a:rPr lang="en-US" dirty="0"/>
              <a:t> yang </a:t>
            </a:r>
            <a:r>
              <a:rPr lang="en-US" dirty="0" err="1"/>
              <a:t>dialihkan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lain, dan </a:t>
            </a:r>
            <a:r>
              <a:rPr lang="en-US" b="1" dirty="0" err="1"/>
              <a:t>imbalan</a:t>
            </a:r>
            <a:r>
              <a:rPr lang="en-US" b="1" dirty="0"/>
              <a:t> yang </a:t>
            </a:r>
            <a:r>
              <a:rPr lang="en-US" b="1" dirty="0" err="1"/>
              <a:t>dibayarkan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nonkas</a:t>
            </a:r>
            <a:r>
              <a:rPr lang="en-US" dirty="0"/>
              <a:t> yang </a:t>
            </a:r>
            <a:r>
              <a:rPr lang="en-US" dirty="0" err="1"/>
              <a:t>dialihkan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yang </a:t>
            </a:r>
            <a:r>
              <a:rPr lang="en-US" dirty="0" err="1"/>
              <a:t>ditanggung</a:t>
            </a:r>
            <a:r>
              <a:rPr lang="en-US" dirty="0"/>
              <a:t>,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/>
              <a:t>laba</a:t>
            </a:r>
            <a:r>
              <a:rPr lang="en-US" b="1" dirty="0"/>
              <a:t> </a:t>
            </a:r>
            <a:r>
              <a:rPr lang="en-US" b="1" dirty="0" err="1"/>
              <a:t>rugi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36A65-633D-7A4B-88B4-999B86E0F2CF}"/>
              </a:ext>
            </a:extLst>
          </p:cNvPr>
          <p:cNvSpPr txBox="1">
            <a:spLocks/>
          </p:cNvSpPr>
          <p:nvPr/>
        </p:nvSpPr>
        <p:spPr>
          <a:xfrm>
            <a:off x="10058400" y="632460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22798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1104"/>
            <a:ext cx="8909288" cy="76809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      </a:t>
            </a:r>
            <a:r>
              <a:rPr lang="en-US" sz="3200" dirty="0" err="1">
                <a:solidFill>
                  <a:schemeClr val="tx1"/>
                </a:solidFill>
              </a:rPr>
              <a:t>Klasifikasi</a:t>
            </a:r>
            <a:r>
              <a:rPr lang="en-US" sz="3200" dirty="0">
                <a:solidFill>
                  <a:schemeClr val="tx1"/>
                </a:solidFill>
              </a:rPr>
              <a:t> – </a:t>
            </a:r>
            <a:r>
              <a:rPr lang="en-US" sz="3200" dirty="0" err="1">
                <a:solidFill>
                  <a:schemeClr val="tx1"/>
                </a:solidFill>
              </a:rPr>
              <a:t>Instrumen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Keuangan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469958087"/>
              </p:ext>
            </p:extLst>
          </p:nvPr>
        </p:nvGraphicFramePr>
        <p:xfrm>
          <a:off x="1068388" y="1371600"/>
          <a:ext cx="10133012" cy="498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F892C-FD97-8142-A7BE-1291F4A0C03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47358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91700" y="197507"/>
            <a:ext cx="8008400" cy="79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id-ID" b="1" dirty="0" err="1"/>
              <a:t>Klasifikasi</a:t>
            </a:r>
            <a:r>
              <a:rPr lang="en-US" altLang="id-ID" b="1" dirty="0"/>
              <a:t>: </a:t>
            </a:r>
            <a:r>
              <a:rPr lang="en-US" altLang="id-ID" b="1" dirty="0" err="1"/>
              <a:t>Aset</a:t>
            </a:r>
            <a:r>
              <a:rPr lang="en-US" altLang="id-ID" b="1" dirty="0"/>
              <a:t> </a:t>
            </a:r>
            <a:r>
              <a:rPr lang="en-US" altLang="id-ID" b="1" dirty="0" err="1"/>
              <a:t>Keuangan</a:t>
            </a:r>
            <a:endParaRPr lang="en-US" altLang="id-ID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BF72786-BC5B-4C30-A0D4-ED26D4692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843920"/>
              </p:ext>
            </p:extLst>
          </p:nvPr>
        </p:nvGraphicFramePr>
        <p:xfrm>
          <a:off x="571500" y="1660526"/>
          <a:ext cx="11049000" cy="35051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049000">
                  <a:extLst>
                    <a:ext uri="{9D8B030D-6E8A-4147-A177-3AD203B41FA5}">
                      <a16:colId xmlns:a16="http://schemas.microsoft.com/office/drawing/2014/main" val="57226943"/>
                    </a:ext>
                  </a:extLst>
                </a:gridCol>
              </a:tblGrid>
              <a:tr h="438857">
                <a:tc>
                  <a:txBody>
                    <a:bodyPr/>
                    <a:lstStyle/>
                    <a:p>
                      <a:pPr lvl="0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Kategori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838158"/>
                  </a:ext>
                </a:extLst>
              </a:tr>
              <a:tr h="2557662"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Kategori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serupa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PSAK 232</a:t>
                      </a:r>
                    </a:p>
                    <a:p>
                      <a:pPr lvl="0"/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/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/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/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/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/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Perubahan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signifikan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mengklasifikasikan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10355"/>
                  </a:ext>
                </a:extLst>
              </a:tr>
              <a:tr h="508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Reklasifikasi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tunduk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ketentuan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rigit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diperkirakan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sering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terjadi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95204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F380E0E-8502-4D04-BA9F-FA05A550E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103820"/>
              </p:ext>
            </p:extLst>
          </p:nvPr>
        </p:nvGraphicFramePr>
        <p:xfrm>
          <a:off x="2743100" y="2618478"/>
          <a:ext cx="6705600" cy="158929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43312">
                  <a:extLst>
                    <a:ext uri="{9D8B030D-6E8A-4147-A177-3AD203B41FA5}">
                      <a16:colId xmlns:a16="http://schemas.microsoft.com/office/drawing/2014/main" val="57226943"/>
                    </a:ext>
                  </a:extLst>
                </a:gridCol>
                <a:gridCol w="3062288">
                  <a:extLst>
                    <a:ext uri="{9D8B030D-6E8A-4147-A177-3AD203B41FA5}">
                      <a16:colId xmlns:a16="http://schemas.microsoft.com/office/drawing/2014/main" val="1209250426"/>
                    </a:ext>
                  </a:extLst>
                </a:gridCol>
              </a:tblGrid>
              <a:tr h="3779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PSAK 109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PSAK 232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838158"/>
                  </a:ext>
                </a:extLst>
              </a:tr>
              <a:tr h="121138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FVTPL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err="1"/>
                        <a:t>Biaya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perolehan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diamortisasi</a:t>
                      </a:r>
                      <a:endParaRPr lang="en-US" sz="18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FVOCI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FVTPL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Loan and Receivable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HTM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FVOCI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1035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632A789-51C4-4C64-9AA5-2AFEEB8515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360355"/>
              </p:ext>
            </p:extLst>
          </p:nvPr>
        </p:nvGraphicFramePr>
        <p:xfrm>
          <a:off x="1023257" y="5410200"/>
          <a:ext cx="875096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996">
                  <a:extLst>
                    <a:ext uri="{9D8B030D-6E8A-4147-A177-3AD203B41FA5}">
                      <a16:colId xmlns:a16="http://schemas.microsoft.com/office/drawing/2014/main" val="270995782"/>
                    </a:ext>
                  </a:extLst>
                </a:gridCol>
                <a:gridCol w="7417972">
                  <a:extLst>
                    <a:ext uri="{9D8B030D-6E8A-4147-A177-3AD203B41FA5}">
                      <a16:colId xmlns:a16="http://schemas.microsoft.com/office/drawing/2014/main" val="111357711"/>
                    </a:ext>
                  </a:extLst>
                </a:gridCol>
              </a:tblGrid>
              <a:tr h="83038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FVTPL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FVOCI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HTM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= Fair value to profit and loss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= Fair value to other comprehensive Income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= Held to </a:t>
                      </a:r>
                      <a:r>
                        <a:rPr lang="en-US" sz="1800" b="0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Maturiy</a:t>
                      </a:r>
                      <a:endParaRPr lang="en-US" sz="1800" b="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139977"/>
                  </a:ext>
                </a:extLst>
              </a:tr>
            </a:tbl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1D57ECD-A0E9-E347-BD3D-05307D9F8B9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93465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2C38D25-FFEE-4D57-971C-B66BD40F8AEF}"/>
              </a:ext>
            </a:extLst>
          </p:cNvPr>
          <p:cNvCxnSpPr>
            <a:cxnSpLocks/>
          </p:cNvCxnSpPr>
          <p:nvPr/>
        </p:nvCxnSpPr>
        <p:spPr bwMode="auto">
          <a:xfrm>
            <a:off x="7836877" y="1618061"/>
            <a:ext cx="0" cy="3892474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67053E8-027F-49F8-B5C5-F76CA885B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700" y="220121"/>
            <a:ext cx="8008400" cy="794400"/>
          </a:xfrm>
        </p:spPr>
        <p:txBody>
          <a:bodyPr>
            <a:normAutofit/>
          </a:bodyPr>
          <a:lstStyle/>
          <a:p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– </a:t>
            </a:r>
            <a:r>
              <a:rPr lang="en-US" dirty="0" err="1"/>
              <a:t>Klasifikasi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ABA42A0-B2B0-453A-B649-A2B9DF965C26}"/>
              </a:ext>
            </a:extLst>
          </p:cNvPr>
          <p:cNvSpPr/>
          <p:nvPr/>
        </p:nvSpPr>
        <p:spPr bwMode="auto">
          <a:xfrm>
            <a:off x="903980" y="1098749"/>
            <a:ext cx="5786239" cy="57606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utang</a:t>
            </a: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hybrid)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BDA989-FDDC-42CB-9E01-33F8084E4D8C}"/>
              </a:ext>
            </a:extLst>
          </p:cNvPr>
          <p:cNvSpPr/>
          <p:nvPr/>
        </p:nvSpPr>
        <p:spPr bwMode="auto">
          <a:xfrm>
            <a:off x="9896250" y="1086692"/>
            <a:ext cx="1457547" cy="57606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endPara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0C17DC-A22D-4898-8791-9F05CB76C347}"/>
              </a:ext>
            </a:extLst>
          </p:cNvPr>
          <p:cNvSpPr/>
          <p:nvPr/>
        </p:nvSpPr>
        <p:spPr bwMode="auto">
          <a:xfrm>
            <a:off x="7053321" y="1095854"/>
            <a:ext cx="1709680" cy="57606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Derivatives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5D514C3-7838-4184-A2AC-1BD56D9FAECB}"/>
              </a:ext>
            </a:extLst>
          </p:cNvPr>
          <p:cNvSpPr/>
          <p:nvPr/>
        </p:nvSpPr>
        <p:spPr bwMode="auto">
          <a:xfrm>
            <a:off x="903979" y="2048073"/>
            <a:ext cx="5786239" cy="500707"/>
          </a:xfrm>
          <a:prstGeom prst="roundRect">
            <a:avLst/>
          </a:prstGeom>
          <a:solidFill>
            <a:srgbClr val="FFC2A3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SPPI /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pokok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003F5B0-1561-4D9F-98B2-5DD0941B0FDA}"/>
              </a:ext>
            </a:extLst>
          </p:cNvPr>
          <p:cNvSpPr/>
          <p:nvPr/>
        </p:nvSpPr>
        <p:spPr bwMode="auto">
          <a:xfrm>
            <a:off x="914400" y="2973440"/>
            <a:ext cx="5700416" cy="575488"/>
          </a:xfrm>
          <a:prstGeom prst="roundRect">
            <a:avLst/>
          </a:prstGeom>
          <a:solidFill>
            <a:srgbClr val="FFC2A3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(BM) –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43200EF-17EF-4DC9-8F31-ACA2A7730C71}"/>
              </a:ext>
            </a:extLst>
          </p:cNvPr>
          <p:cNvSpPr/>
          <p:nvPr/>
        </p:nvSpPr>
        <p:spPr bwMode="auto">
          <a:xfrm>
            <a:off x="8398673" y="2771014"/>
            <a:ext cx="3108268" cy="576064"/>
          </a:xfrm>
          <a:prstGeom prst="roundRect">
            <a:avLst/>
          </a:prstGeom>
          <a:solidFill>
            <a:srgbClr val="FFC2A3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Diperdagangkan</a:t>
            </a:r>
            <a:endPara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16EAF7-23F8-4CD1-9F8A-508846AA0F11}"/>
              </a:ext>
            </a:extLst>
          </p:cNvPr>
          <p:cNvSpPr/>
          <p:nvPr/>
        </p:nvSpPr>
        <p:spPr bwMode="auto">
          <a:xfrm>
            <a:off x="8510142" y="4226003"/>
            <a:ext cx="3027992" cy="60101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Opsi</a:t>
            </a: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FVOCI </a:t>
            </a: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dipilih</a:t>
            </a:r>
            <a:endPara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D568238-D61D-4A24-832B-DCA6AE0B650C}"/>
              </a:ext>
            </a:extLst>
          </p:cNvPr>
          <p:cNvSpPr/>
          <p:nvPr/>
        </p:nvSpPr>
        <p:spPr bwMode="auto">
          <a:xfrm>
            <a:off x="923578" y="5547895"/>
            <a:ext cx="2517813" cy="6010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Aft>
                <a:spcPct val="0"/>
              </a:spcAft>
            </a:pP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endPara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fontAlgn="base">
              <a:spcAft>
                <a:spcPct val="0"/>
              </a:spcAft>
            </a:pP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Diamortisasi</a:t>
            </a:r>
            <a:endPara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A36070-C5BA-42D6-B316-39A9DB00C127}"/>
              </a:ext>
            </a:extLst>
          </p:cNvPr>
          <p:cNvSpPr/>
          <p:nvPr/>
        </p:nvSpPr>
        <p:spPr bwMode="auto">
          <a:xfrm>
            <a:off x="6690218" y="5586381"/>
            <a:ext cx="1648642" cy="6010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FVTPL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0AA621-89ED-44BE-BB69-5635373C6E88}"/>
              </a:ext>
            </a:extLst>
          </p:cNvPr>
          <p:cNvSpPr/>
          <p:nvPr/>
        </p:nvSpPr>
        <p:spPr bwMode="auto">
          <a:xfrm>
            <a:off x="3764608" y="5554060"/>
            <a:ext cx="2180244" cy="6010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Aft>
                <a:spcPct val="0"/>
              </a:spcAft>
            </a:pP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FVOCI</a:t>
            </a:r>
          </a:p>
          <a:p>
            <a:pPr algn="ctr" defTabSz="914400" fontAlgn="base">
              <a:spcAft>
                <a:spcPct val="0"/>
              </a:spcAft>
            </a:pP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(with recycling)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F660803-0C9F-495C-B40F-CE2C4EAB7C14}"/>
              </a:ext>
            </a:extLst>
          </p:cNvPr>
          <p:cNvSpPr/>
          <p:nvPr/>
        </p:nvSpPr>
        <p:spPr bwMode="auto">
          <a:xfrm>
            <a:off x="8763000" y="5581713"/>
            <a:ext cx="2805468" cy="64263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Aft>
                <a:spcPct val="0"/>
              </a:spcAft>
            </a:pP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FVOCI*</a:t>
            </a:r>
          </a:p>
          <a:p>
            <a:pPr algn="ctr" latinLnBrk="0"/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recycling)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6C7681E-CC67-4C74-8E94-3279A0655644}"/>
              </a:ext>
            </a:extLst>
          </p:cNvPr>
          <p:cNvCxnSpPr>
            <a:cxnSpLocks/>
          </p:cNvCxnSpPr>
          <p:nvPr/>
        </p:nvCxnSpPr>
        <p:spPr bwMode="auto">
          <a:xfrm>
            <a:off x="2095772" y="5105400"/>
            <a:ext cx="0" cy="457000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2F05CEF-63C0-4E39-9242-0AEBE660097C}"/>
              </a:ext>
            </a:extLst>
          </p:cNvPr>
          <p:cNvCxnSpPr>
            <a:cxnSpLocks/>
          </p:cNvCxnSpPr>
          <p:nvPr/>
        </p:nvCxnSpPr>
        <p:spPr bwMode="auto">
          <a:xfrm>
            <a:off x="10852311" y="4864218"/>
            <a:ext cx="0" cy="706601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D0BE3B7-B168-41B7-BE8E-EC9E2BE31E53}"/>
              </a:ext>
            </a:extLst>
          </p:cNvPr>
          <p:cNvCxnSpPr>
            <a:cxnSpLocks/>
          </p:cNvCxnSpPr>
          <p:nvPr/>
        </p:nvCxnSpPr>
        <p:spPr bwMode="auto">
          <a:xfrm flipH="1">
            <a:off x="8229600" y="4884020"/>
            <a:ext cx="838200" cy="648599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AA180-BD3C-45A1-AD93-E4E16CCA0089}"/>
              </a:ext>
            </a:extLst>
          </p:cNvPr>
          <p:cNvSpPr/>
          <p:nvPr/>
        </p:nvSpPr>
        <p:spPr>
          <a:xfrm>
            <a:off x="2171510" y="5105400"/>
            <a:ext cx="7617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D8EDA4-2109-4CB1-8BEF-51948E214BBD}"/>
              </a:ext>
            </a:extLst>
          </p:cNvPr>
          <p:cNvSpPr/>
          <p:nvPr/>
        </p:nvSpPr>
        <p:spPr>
          <a:xfrm>
            <a:off x="4724667" y="5170709"/>
            <a:ext cx="7617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A74FD4-DD95-4F7C-94F6-497DE4368265}"/>
              </a:ext>
            </a:extLst>
          </p:cNvPr>
          <p:cNvSpPr/>
          <p:nvPr/>
        </p:nvSpPr>
        <p:spPr>
          <a:xfrm>
            <a:off x="8866276" y="5040111"/>
            <a:ext cx="7592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598065-7DDF-40B6-910F-93A6F132D1B0}"/>
              </a:ext>
            </a:extLst>
          </p:cNvPr>
          <p:cNvSpPr/>
          <p:nvPr/>
        </p:nvSpPr>
        <p:spPr>
          <a:xfrm>
            <a:off x="10852311" y="4893068"/>
            <a:ext cx="6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810573F-926C-435E-B10D-E43621D2D380}"/>
              </a:ext>
            </a:extLst>
          </p:cNvPr>
          <p:cNvCxnSpPr>
            <a:cxnSpLocks/>
          </p:cNvCxnSpPr>
          <p:nvPr/>
        </p:nvCxnSpPr>
        <p:spPr bwMode="auto">
          <a:xfrm>
            <a:off x="4706062" y="5156184"/>
            <a:ext cx="0" cy="410881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A949275E-8932-4CFB-A719-01EEDCEFEF0F}"/>
              </a:ext>
            </a:extLst>
          </p:cNvPr>
          <p:cNvCxnSpPr>
            <a:cxnSpLocks/>
          </p:cNvCxnSpPr>
          <p:nvPr/>
        </p:nvCxnSpPr>
        <p:spPr bwMode="auto">
          <a:xfrm>
            <a:off x="5727939" y="4882536"/>
            <a:ext cx="1182815" cy="620466"/>
          </a:xfrm>
          <a:prstGeom prst="bentConnector3">
            <a:avLst>
              <a:gd name="adj1" fmla="val 100707"/>
            </a:avLst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F433548-378C-4B67-8DF9-70E32AC645FE}"/>
              </a:ext>
            </a:extLst>
          </p:cNvPr>
          <p:cNvSpPr/>
          <p:nvPr/>
        </p:nvSpPr>
        <p:spPr>
          <a:xfrm>
            <a:off x="6058680" y="5147923"/>
            <a:ext cx="426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8D7388C-90B9-453E-A59A-6755C835E326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 bwMode="auto">
          <a:xfrm rot="5400000">
            <a:off x="3610470" y="1861443"/>
            <a:ext cx="373260" cy="1"/>
          </a:xfrm>
          <a:prstGeom prst="bentConnector3">
            <a:avLst>
              <a:gd name="adj1" fmla="val 50000"/>
            </a:avLst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A87406F9-B06C-4E5B-9983-86CE779EF2D4}"/>
              </a:ext>
            </a:extLst>
          </p:cNvPr>
          <p:cNvSpPr/>
          <p:nvPr/>
        </p:nvSpPr>
        <p:spPr>
          <a:xfrm>
            <a:off x="9880563" y="3575284"/>
            <a:ext cx="7886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544D2C1-8E2A-4FB4-BD01-364FD4C2846E}"/>
              </a:ext>
            </a:extLst>
          </p:cNvPr>
          <p:cNvCxnSpPr>
            <a:cxnSpLocks/>
          </p:cNvCxnSpPr>
          <p:nvPr/>
        </p:nvCxnSpPr>
        <p:spPr bwMode="auto">
          <a:xfrm>
            <a:off x="2095772" y="3575284"/>
            <a:ext cx="0" cy="1068506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C7B03A9-DA02-42D2-B5AA-959DC86E8A73}"/>
              </a:ext>
            </a:extLst>
          </p:cNvPr>
          <p:cNvCxnSpPr>
            <a:cxnSpLocks/>
          </p:cNvCxnSpPr>
          <p:nvPr/>
        </p:nvCxnSpPr>
        <p:spPr bwMode="auto">
          <a:xfrm>
            <a:off x="4935860" y="3575284"/>
            <a:ext cx="0" cy="1068506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CFF9E1AD-1626-4003-9BA6-602A141E055D}"/>
              </a:ext>
            </a:extLst>
          </p:cNvPr>
          <p:cNvSpPr/>
          <p:nvPr/>
        </p:nvSpPr>
        <p:spPr>
          <a:xfrm>
            <a:off x="503906" y="3723068"/>
            <a:ext cx="1493654" cy="83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 1: </a:t>
            </a:r>
          </a:p>
          <a:p>
            <a:pPr algn="r">
              <a:lnSpc>
                <a:spcPct val="80000"/>
              </a:lnSpc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>
              <a:lnSpc>
                <a:spcPct val="80000"/>
              </a:lnSpc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F8EC286-B970-41F8-91F7-35A04D7913EB}"/>
              </a:ext>
            </a:extLst>
          </p:cNvPr>
          <p:cNvSpPr/>
          <p:nvPr/>
        </p:nvSpPr>
        <p:spPr>
          <a:xfrm>
            <a:off x="2017026" y="3562001"/>
            <a:ext cx="26457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 2: </a:t>
            </a:r>
          </a:p>
          <a:p>
            <a:pPr algn="r">
              <a:lnSpc>
                <a:spcPct val="80000"/>
              </a:lnSpc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>
              <a:lnSpc>
                <a:spcPct val="80000"/>
              </a:lnSpc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80000"/>
              </a:lnSpc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menjual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2C929D5-A777-4301-8B06-8F63AFE92B2A}"/>
              </a:ext>
            </a:extLst>
          </p:cNvPr>
          <p:cNvSpPr/>
          <p:nvPr/>
        </p:nvSpPr>
        <p:spPr>
          <a:xfrm>
            <a:off x="5006613" y="3771817"/>
            <a:ext cx="1869043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>
              <a:lnSpc>
                <a:spcPct val="80000"/>
              </a:lnSpc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memenuhi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80000"/>
              </a:lnSpc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 1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80000"/>
              </a:lnSpc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 2</a:t>
            </a:r>
          </a:p>
        </p:txBody>
      </p: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3D34262F-EE8F-45B7-9E5C-FABD6CEB0A10}"/>
              </a:ext>
            </a:extLst>
          </p:cNvPr>
          <p:cNvCxnSpPr>
            <a:cxnSpLocks/>
            <a:stCxn id="8" idx="3"/>
          </p:cNvCxnSpPr>
          <p:nvPr/>
        </p:nvCxnSpPr>
        <p:spPr bwMode="auto">
          <a:xfrm>
            <a:off x="6614816" y="3261184"/>
            <a:ext cx="566982" cy="2249351"/>
          </a:xfrm>
          <a:prstGeom prst="bentConnector2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668FDE7C-99B0-42F1-B6F1-4982EC53E8F1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 bwMode="auto">
          <a:xfrm rot="5400000">
            <a:off x="3568524" y="2744865"/>
            <a:ext cx="424660" cy="32491"/>
          </a:xfrm>
          <a:prstGeom prst="bentConnector3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9618D76F-AD17-4CD0-9383-2BCF28A14373}"/>
              </a:ext>
            </a:extLst>
          </p:cNvPr>
          <p:cNvSpPr/>
          <p:nvPr/>
        </p:nvSpPr>
        <p:spPr>
          <a:xfrm>
            <a:off x="2201326" y="2533257"/>
            <a:ext cx="1449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MEMENUHI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591DEBBE-F23A-4834-B6C2-736809AA2E5B}"/>
              </a:ext>
            </a:extLst>
          </p:cNvPr>
          <p:cNvCxnSpPr>
            <a:cxnSpLocks/>
          </p:cNvCxnSpPr>
          <p:nvPr/>
        </p:nvCxnSpPr>
        <p:spPr bwMode="auto">
          <a:xfrm>
            <a:off x="9805163" y="3355711"/>
            <a:ext cx="0" cy="878175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E60FE7C5-A38B-45E7-90E2-64AB227FFD50}"/>
              </a:ext>
            </a:extLst>
          </p:cNvPr>
          <p:cNvCxnSpPr>
            <a:cxnSpLocks/>
          </p:cNvCxnSpPr>
          <p:nvPr/>
        </p:nvCxnSpPr>
        <p:spPr bwMode="auto">
          <a:xfrm>
            <a:off x="10744200" y="1674813"/>
            <a:ext cx="0" cy="1073849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0FD2A893-9C5E-451F-8AAD-4FB212DE237A}"/>
              </a:ext>
            </a:extLst>
          </p:cNvPr>
          <p:cNvCxnSpPr>
            <a:cxnSpLocks/>
            <a:stCxn id="7" idx="3"/>
          </p:cNvCxnSpPr>
          <p:nvPr/>
        </p:nvCxnSpPr>
        <p:spPr bwMode="auto">
          <a:xfrm>
            <a:off x="6690218" y="2298427"/>
            <a:ext cx="810525" cy="3204575"/>
          </a:xfrm>
          <a:prstGeom prst="bentConnector2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B2882A4-9960-4554-97D4-CF86307975ED}"/>
              </a:ext>
            </a:extLst>
          </p:cNvPr>
          <p:cNvSpPr/>
          <p:nvPr/>
        </p:nvSpPr>
        <p:spPr>
          <a:xfrm>
            <a:off x="6567593" y="2686674"/>
            <a:ext cx="9285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GAGAL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9A1DE412-515A-47CB-8016-C54134BF8427}"/>
              </a:ext>
            </a:extLst>
          </p:cNvPr>
          <p:cNvSpPr/>
          <p:nvPr/>
        </p:nvSpPr>
        <p:spPr>
          <a:xfrm>
            <a:off x="76200" y="6437445"/>
            <a:ext cx="1082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recycling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Pemilihan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dibatalkan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tiap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instrument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1600" dirty="0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highlight>
                  <a:srgbClr val="F9ECF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endParaRPr lang="en-US" sz="1600" dirty="0">
              <a:highlight>
                <a:srgbClr val="F9ECF8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D217198C-4DE6-4962-BB0C-C8163E247359}"/>
              </a:ext>
            </a:extLst>
          </p:cNvPr>
          <p:cNvCxnSpPr>
            <a:cxnSpLocks/>
            <a:stCxn id="9" idx="1"/>
          </p:cNvCxnSpPr>
          <p:nvPr/>
        </p:nvCxnSpPr>
        <p:spPr bwMode="auto">
          <a:xfrm rot="10800000" flipV="1">
            <a:off x="8100359" y="3059046"/>
            <a:ext cx="298314" cy="2473572"/>
          </a:xfrm>
          <a:prstGeom prst="bentConnector2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B0879F-60BD-439D-A90E-F34A3EE3B858}"/>
              </a:ext>
            </a:extLst>
          </p:cNvPr>
          <p:cNvSpPr/>
          <p:nvPr/>
        </p:nvSpPr>
        <p:spPr bwMode="auto">
          <a:xfrm>
            <a:off x="914400" y="4662443"/>
            <a:ext cx="4813538" cy="49374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Memilih</a:t>
            </a: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opsi</a:t>
            </a: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endPara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Slide Number Placeholder 3">
            <a:extLst>
              <a:ext uri="{FF2B5EF4-FFF2-40B4-BE49-F238E27FC236}">
                <a16:creationId xmlns:a16="http://schemas.microsoft.com/office/drawing/2014/main" id="{76B3DB98-E435-8F42-BA06-BB8AD5EE9922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06413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Model </a:t>
            </a:r>
            <a:r>
              <a:rPr lang="en-US" dirty="0" err="1"/>
              <a:t>Bisnis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4853306"/>
            <a:ext cx="10949354" cy="141890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dirty="0"/>
              <a:t>Model </a:t>
            </a:r>
            <a:r>
              <a:rPr lang="en-US" b="0" dirty="0" err="1"/>
              <a:t>bisnis</a:t>
            </a:r>
            <a:r>
              <a:rPr lang="en-US" b="0" dirty="0"/>
              <a:t> </a:t>
            </a:r>
            <a:r>
              <a:rPr lang="en-US" b="0" dirty="0" err="1"/>
              <a:t>dinilai</a:t>
            </a:r>
            <a:r>
              <a:rPr lang="en-US" b="0" dirty="0"/>
              <a:t> pada </a:t>
            </a:r>
            <a:r>
              <a:rPr lang="en-US" b="0" dirty="0" err="1"/>
              <a:t>suatu</a:t>
            </a:r>
            <a:r>
              <a:rPr lang="en-US" b="0" dirty="0"/>
              <a:t> </a:t>
            </a:r>
            <a:r>
              <a:rPr lang="en-US" b="0" dirty="0" err="1"/>
              <a:t>tingkat</a:t>
            </a:r>
            <a:r>
              <a:rPr lang="en-US" b="0" dirty="0"/>
              <a:t> yang </a:t>
            </a:r>
            <a:r>
              <a:rPr lang="en-US" b="0" dirty="0" err="1"/>
              <a:t>mencerminkan</a:t>
            </a:r>
            <a:r>
              <a:rPr lang="en-US" b="0" dirty="0"/>
              <a:t> </a:t>
            </a:r>
            <a:r>
              <a:rPr lang="en-US" b="1" dirty="0" err="1"/>
              <a:t>bagaimana</a:t>
            </a:r>
            <a:r>
              <a:rPr lang="en-US" b="1" dirty="0"/>
              <a:t> </a:t>
            </a:r>
            <a:r>
              <a:rPr lang="en-US" b="1" dirty="0" err="1"/>
              <a:t>suatu</a:t>
            </a:r>
            <a:r>
              <a:rPr lang="en-US" b="1" dirty="0"/>
              <a:t> </a:t>
            </a:r>
            <a:r>
              <a:rPr lang="en-US" b="1" dirty="0" err="1"/>
              <a:t>kelompok</a:t>
            </a:r>
            <a:r>
              <a:rPr lang="en-US" b="1" dirty="0"/>
              <a:t> </a:t>
            </a:r>
            <a:r>
              <a:rPr lang="en-US" b="1" dirty="0" err="1"/>
              <a:t>aset</a:t>
            </a:r>
            <a:r>
              <a:rPr lang="en-US" b="1" dirty="0"/>
              <a:t> </a:t>
            </a:r>
            <a:r>
              <a:rPr lang="en-US" b="1" dirty="0" err="1"/>
              <a:t>keuangan</a:t>
            </a:r>
            <a:r>
              <a:rPr lang="en-US" b="1" dirty="0"/>
              <a:t> </a:t>
            </a:r>
            <a:r>
              <a:rPr lang="en-US" b="1" dirty="0" err="1"/>
              <a:t>dikelola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mencapai</a:t>
            </a:r>
            <a:r>
              <a:rPr lang="en-US" b="1" dirty="0"/>
              <a:t> </a:t>
            </a:r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bisnis</a:t>
            </a:r>
            <a:r>
              <a:rPr lang="en-US" b="1" dirty="0"/>
              <a:t> </a:t>
            </a:r>
            <a:r>
              <a:rPr lang="en-US" b="1" dirty="0" err="1"/>
              <a:t>tertentu</a:t>
            </a:r>
            <a:r>
              <a:rPr lang="en-US" b="0" dirty="0"/>
              <a:t>.</a:t>
            </a:r>
          </a:p>
          <a:p>
            <a:pPr>
              <a:spcAft>
                <a:spcPts val="600"/>
              </a:spcAft>
            </a:pPr>
            <a:r>
              <a:rPr lang="en-US" b="0" dirty="0" err="1"/>
              <a:t>Analisis</a:t>
            </a:r>
            <a:r>
              <a:rPr lang="en-US" b="0" dirty="0"/>
              <a:t> </a:t>
            </a:r>
            <a:r>
              <a:rPr lang="en-US" b="0" dirty="0" err="1"/>
              <a:t>tidak</a:t>
            </a:r>
            <a:r>
              <a:rPr lang="en-US" b="0" dirty="0"/>
              <a:t> </a:t>
            </a:r>
            <a:r>
              <a:rPr lang="en-US" b="0" dirty="0" err="1"/>
              <a:t>dilakukan</a:t>
            </a:r>
            <a:r>
              <a:rPr lang="en-US" b="0" dirty="0"/>
              <a:t> </a:t>
            </a:r>
            <a:r>
              <a:rPr lang="en-US" b="0" dirty="0" err="1"/>
              <a:t>instrumen</a:t>
            </a:r>
            <a:r>
              <a:rPr lang="en-US" b="0" dirty="0"/>
              <a:t> per </a:t>
            </a:r>
            <a:r>
              <a:rPr lang="en-US" b="0" dirty="0" err="1"/>
              <a:t>instrumen</a:t>
            </a:r>
            <a:r>
              <a:rPr lang="en-US" b="0" dirty="0"/>
              <a:t>; </a:t>
            </a:r>
            <a:r>
              <a:rPr lang="en-US" b="0" dirty="0" err="1"/>
              <a:t>melainkan</a:t>
            </a:r>
            <a:r>
              <a:rPr lang="en-US" b="0" dirty="0"/>
              <a:t> </a:t>
            </a:r>
            <a:r>
              <a:rPr lang="en-US" b="0" dirty="0" err="1"/>
              <a:t>dapat</a:t>
            </a:r>
            <a:r>
              <a:rPr lang="en-US" b="0" dirty="0"/>
              <a:t> </a:t>
            </a:r>
            <a:r>
              <a:rPr lang="en-US" b="0" dirty="0" err="1"/>
              <a:t>dilakukan</a:t>
            </a:r>
            <a:r>
              <a:rPr lang="en-US" b="0" dirty="0"/>
              <a:t> pada </a:t>
            </a:r>
            <a:r>
              <a:rPr lang="en-US" b="1" dirty="0" err="1"/>
              <a:t>tingkat</a:t>
            </a:r>
            <a:r>
              <a:rPr lang="en-US" b="1" dirty="0"/>
              <a:t> </a:t>
            </a:r>
            <a:r>
              <a:rPr lang="en-US" b="1" dirty="0" err="1"/>
              <a:t>agregasi</a:t>
            </a:r>
            <a:r>
              <a:rPr lang="en-US" b="1" dirty="0"/>
              <a:t> yang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/>
              <a:t>tinggi</a:t>
            </a:r>
            <a:r>
              <a:rPr lang="en-US" b="0" dirty="0"/>
              <a:t>.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067162673"/>
              </p:ext>
            </p:extLst>
          </p:nvPr>
        </p:nvGraphicFramePr>
        <p:xfrm>
          <a:off x="756138" y="1219200"/>
          <a:ext cx="114300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64DF61C-0258-AE4F-AC22-FCC1DBB7065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5703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/>
              <a:t>Ilustrasi</a:t>
            </a:r>
            <a:r>
              <a:rPr lang="en-US" sz="2800" dirty="0"/>
              <a:t> Model </a:t>
            </a:r>
            <a:r>
              <a:rPr lang="en-US" sz="2800" dirty="0" err="1"/>
              <a:t>Bisnis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BDF60-A8D6-B745-BCF0-82CC13F8DE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02348"/>
              </p:ext>
            </p:extLst>
          </p:nvPr>
        </p:nvGraphicFramePr>
        <p:xfrm>
          <a:off x="228600" y="1457101"/>
          <a:ext cx="11582400" cy="50215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084485">
                  <a:extLst>
                    <a:ext uri="{9D8B030D-6E8A-4147-A177-3AD203B41FA5}">
                      <a16:colId xmlns:a16="http://schemas.microsoft.com/office/drawing/2014/main" val="1292890203"/>
                    </a:ext>
                  </a:extLst>
                </a:gridCol>
                <a:gridCol w="5497915">
                  <a:extLst>
                    <a:ext uri="{9D8B030D-6E8A-4147-A177-3AD203B41FA5}">
                      <a16:colId xmlns:a16="http://schemas.microsoft.com/office/drawing/2014/main" val="1405835350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Contoh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Analisis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904676"/>
                  </a:ext>
                </a:extLst>
              </a:tr>
              <a:tr h="846679">
                <a:tc>
                  <a:txBody>
                    <a:bodyPr/>
                    <a:lstStyle/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PT. ABC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memiliki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portofolio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pinjaman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sebagian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mendapatkan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sebagian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lainnya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dikelola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dijual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waktu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dekat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en-US" sz="19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Portofolio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terbagi</a:t>
                      </a:r>
                      <a:endParaRPr lang="en-US" sz="19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27063" indent="-3556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sebagian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dicatat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dibawah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model </a:t>
                      </a:r>
                      <a:r>
                        <a:rPr lang="en-US" sz="1900" i="1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bisnis</a:t>
                      </a:r>
                      <a:r>
                        <a:rPr lang="en-US" sz="1900" i="1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hold to collect </a:t>
                      </a:r>
                      <a:r>
                        <a:rPr lang="en-US" sz="1900" i="1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 Amortized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</a:p>
                    <a:p>
                      <a:pPr marL="627063" indent="-3556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sebagian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lagi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akan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dicatat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sebagai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wajar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melalui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rugi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(FVTPL) </a:t>
                      </a:r>
                      <a:endParaRPr lang="en-US" sz="19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2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PT.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Melati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beroperasi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industri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hiburan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termasuk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diantaranya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stadion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olahraga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342900" indent="-342900" algn="just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PT.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Melati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memiliki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rencana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jangka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panjang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merenovasi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stadion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pada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ke-3, ke-7 dan ke-10. </a:t>
                      </a:r>
                    </a:p>
                    <a:p>
                      <a:pPr marL="342900" indent="-342900" algn="just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mengantisipasi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pengeluaran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PT.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Melati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menginvestasikan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surplus kas yang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dimilikinya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obligasi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342900" indent="-342900" algn="just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Obligasi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memiliki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tanggal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jatuh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tempo yang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secara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substansial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melebihi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waktu-waktu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dimana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pengeluaran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renovasi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stadion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dilakukan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en-US" sz="19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PT.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Melati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memegang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obligasi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mengumpulkan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sampai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uang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tunai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tersedia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berinvestasi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stadion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PT.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Melati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dapat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menjual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obligasi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tersebut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jika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manajemen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menganggap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bahwa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harga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pasar naik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secara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signifikan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melebihi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penilaian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mereka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terhadap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fundamental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obligasi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Obligasi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akan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dicatat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 </a:t>
                      </a:r>
                      <a:r>
                        <a:rPr lang="en-US" sz="19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bawah</a:t>
                      </a:r>
                      <a:r>
                        <a:rPr lang="en-US" sz="1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 </a:t>
                      </a:r>
                      <a:r>
                        <a:rPr lang="en-US" sz="1900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bisnis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i="1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hold to collect and sell -- </a:t>
                      </a:r>
                      <a:r>
                        <a:rPr lang="en-US" sz="1900" i="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FVOCI</a:t>
                      </a:r>
                      <a:r>
                        <a:rPr lang="en-US" sz="19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US" sz="19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908503"/>
                  </a:ext>
                </a:extLst>
              </a:tr>
            </a:tbl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36AAD04-2E67-A241-876E-59F44DF3FE6D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90394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986722"/>
              </p:ext>
            </p:extLst>
          </p:nvPr>
        </p:nvGraphicFramePr>
        <p:xfrm>
          <a:off x="458704" y="1713762"/>
          <a:ext cx="11276095" cy="443505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532146">
                  <a:extLst>
                    <a:ext uri="{9D8B030D-6E8A-4147-A177-3AD203B41FA5}">
                      <a16:colId xmlns:a16="http://schemas.microsoft.com/office/drawing/2014/main" val="1292890203"/>
                    </a:ext>
                  </a:extLst>
                </a:gridCol>
                <a:gridCol w="7743949">
                  <a:extLst>
                    <a:ext uri="{9D8B030D-6E8A-4147-A177-3AD203B41FA5}">
                      <a16:colId xmlns:a16="http://schemas.microsoft.com/office/drawing/2014/main" val="1405835350"/>
                    </a:ext>
                  </a:extLst>
                </a:gridCol>
              </a:tblGrid>
              <a:tr h="388837">
                <a:tc>
                  <a:txBody>
                    <a:bodyPr/>
                    <a:lstStyle/>
                    <a:p>
                      <a:pPr algn="ctr"/>
                      <a:r>
                        <a:rPr lang="en-ID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Contoh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Analisis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5904676"/>
                  </a:ext>
                </a:extLst>
              </a:tr>
              <a:tr h="3976807">
                <a:tc>
                  <a:txBody>
                    <a:bodyPr/>
                    <a:lstStyle/>
                    <a:p>
                      <a:pPr marL="271463" indent="-271463" algn="l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X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adalah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perpetual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tetapi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penerbit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dapat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nl-NL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membeli instrumen setiap saat dan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membayar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pemilik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par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ditambah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terutang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saat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jatuh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tempo. </a:t>
                      </a:r>
                    </a:p>
                    <a:p>
                      <a:pPr marL="271463" indent="-271463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BR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Penerbit instrumen X dapat menunda pembayaran bunga 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pasar dan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pokok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namun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tambahan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penundaan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u="none" strike="noStrike" kern="1200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tersebut</a:t>
                      </a:r>
                      <a:r>
                        <a:rPr lang="en-US" sz="1900" u="none" strike="noStrik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Fakta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bahwa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X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adalah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instrument perpetual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sendirinya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berarti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bahwa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terpenuhi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perpetual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memiliki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perpanjangan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berkelanjutan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dapat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menghasilkan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memenuhi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ketentuan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SPPI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jika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bersifat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wajib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dibayar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selamanya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memenuhi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ketentuan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SPPI;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karena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penerbit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dapat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menunda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dan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tangguhan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mengakui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tambahan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Akibatnya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merupakan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pertimbangan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time value of money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terhadap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pokok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belum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dilunasi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Jika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tangguhan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mengakui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adanya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tambahan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dapat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memenuhi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sv-SE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semata dari pembayaran pokok dan bunga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9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solely payments of principal and interest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atau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SPPI).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4323690"/>
                  </a:ext>
                </a:extLst>
              </a:tr>
            </a:tbl>
          </a:graphicData>
        </a:graphic>
      </p:graphicFrame>
      <p:sp>
        <p:nvSpPr>
          <p:cNvPr id="5" name="Title 6">
            <a:extLst>
              <a:ext uri="{FF2B5EF4-FFF2-40B4-BE49-F238E27FC236}">
                <a16:creationId xmlns:a16="http://schemas.microsoft.com/office/drawing/2014/main" id="{ED9EE008-9EEB-43B0-AE12-71751BDD3B11}"/>
              </a:ext>
            </a:extLst>
          </p:cNvPr>
          <p:cNvSpPr txBox="1">
            <a:spLocks/>
          </p:cNvSpPr>
          <p:nvPr/>
        </p:nvSpPr>
        <p:spPr>
          <a:xfrm>
            <a:off x="1828800" y="381000"/>
            <a:ext cx="7886700" cy="549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6BCB0F-D196-2D4A-BAC9-A4BA44508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463296"/>
            <a:ext cx="10429875" cy="780400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Ilustrasi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Arus</a:t>
            </a:r>
            <a:r>
              <a:rPr lang="en-US" dirty="0">
                <a:solidFill>
                  <a:schemeClr val="tx1"/>
                </a:solidFill>
              </a:rPr>
              <a:t> Kas </a:t>
            </a:r>
            <a:r>
              <a:rPr lang="en-US" dirty="0" err="1">
                <a:solidFill>
                  <a:schemeClr val="tx1"/>
                </a:solidFill>
              </a:rPr>
              <a:t>Kontraktual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0EE0113-2916-DF45-B561-79E8BECC7EB6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25</a:t>
            </a:fld>
            <a:endParaRPr lang="en-US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11CFFC-9E01-48AD-898B-91DFD9E56B91}"/>
              </a:ext>
            </a:extLst>
          </p:cNvPr>
          <p:cNvSpPr/>
          <p:nvPr/>
        </p:nvSpPr>
        <p:spPr>
          <a:xfrm>
            <a:off x="3276600" y="5894685"/>
            <a:ext cx="97013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b="1" dirty="0"/>
              <a:t>FVPL</a:t>
            </a:r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516596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ED9EE008-9EEB-43B0-AE12-71751BDD3B11}"/>
              </a:ext>
            </a:extLst>
          </p:cNvPr>
          <p:cNvSpPr txBox="1">
            <a:spLocks/>
          </p:cNvSpPr>
          <p:nvPr/>
        </p:nvSpPr>
        <p:spPr>
          <a:xfrm>
            <a:off x="381000" y="152400"/>
            <a:ext cx="11277600" cy="777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/>
            <a:r>
              <a:rPr lang="en-US" sz="4000" b="0" dirty="0" err="1">
                <a:solidFill>
                  <a:schemeClr val="tx1"/>
                </a:solidFill>
                <a:latin typeface="Fjalla One" panose="02000506040000020004" pitchFamily="2" charset="0"/>
              </a:rPr>
              <a:t>Ilustrasi</a:t>
            </a:r>
            <a:r>
              <a:rPr lang="en-US" sz="4000" b="0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solidFill>
                  <a:schemeClr val="tx1"/>
                </a:solidFill>
                <a:latin typeface="Fjalla One" panose="02000506040000020004" pitchFamily="2" charset="0"/>
              </a:rPr>
              <a:t>Arus</a:t>
            </a:r>
            <a:r>
              <a:rPr lang="en-US" sz="4000" b="0" dirty="0">
                <a:solidFill>
                  <a:schemeClr val="tx1"/>
                </a:solidFill>
                <a:latin typeface="Fjalla One" panose="02000506040000020004" pitchFamily="2" charset="0"/>
              </a:rPr>
              <a:t> Kas </a:t>
            </a:r>
            <a:r>
              <a:rPr lang="en-US" sz="4000" b="0" dirty="0" err="1">
                <a:solidFill>
                  <a:schemeClr val="tx1"/>
                </a:solidFill>
                <a:latin typeface="Fjalla One" panose="02000506040000020004" pitchFamily="2" charset="0"/>
              </a:rPr>
              <a:t>Kontraktual</a:t>
            </a:r>
            <a:endParaRPr lang="en-US" sz="4000" b="0" dirty="0">
              <a:solidFill>
                <a:schemeClr val="tx1"/>
              </a:solidFill>
              <a:latin typeface="Fjalla One" panose="02000506040000020004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2A2B11-89A5-4F26-8594-BBF092D4B4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341373"/>
              </p:ext>
            </p:extLst>
          </p:nvPr>
        </p:nvGraphicFramePr>
        <p:xfrm>
          <a:off x="319454" y="1369643"/>
          <a:ext cx="11553092" cy="4986707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014546">
                  <a:extLst>
                    <a:ext uri="{9D8B030D-6E8A-4147-A177-3AD203B41FA5}">
                      <a16:colId xmlns:a16="http://schemas.microsoft.com/office/drawing/2014/main" val="1292890203"/>
                    </a:ext>
                  </a:extLst>
                </a:gridCol>
                <a:gridCol w="6538546">
                  <a:extLst>
                    <a:ext uri="{9D8B030D-6E8A-4147-A177-3AD203B41FA5}">
                      <a16:colId xmlns:a16="http://schemas.microsoft.com/office/drawing/2014/main" val="1405835350"/>
                    </a:ext>
                  </a:extLst>
                </a:gridCol>
              </a:tblGrid>
              <a:tr h="385617">
                <a:tc>
                  <a:txBody>
                    <a:bodyPr/>
                    <a:lstStyle/>
                    <a:p>
                      <a:pPr algn="ctr"/>
                      <a:r>
                        <a:rPr lang="en-ID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Contoh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Analisis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904676"/>
                  </a:ext>
                </a:extLst>
              </a:tr>
              <a:tr h="1542467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adalah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obligasi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dapat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dikonversi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menjadi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penerbit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ditetapkan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US" sz="19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Pemilik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menganalisis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obligasi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konversi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tersebut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secara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utuh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merupakan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pokok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karena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persyaratan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konversi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mencerminkan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imbal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hasil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konsisten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pengaturan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pinjaman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dasar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US" sz="19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yaitu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imbal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hasil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terkait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penerbit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23690"/>
                  </a:ext>
                </a:extLst>
              </a:tr>
              <a:tr h="2763587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Entitas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SSS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memiliki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memberikan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suku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tetap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dibayarkan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pada 31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Desember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20X2.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Entitas</a:t>
                      </a:r>
                      <a:r>
                        <a:rPr lang="en-US" sz="19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SSS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dapat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melunasi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sebelum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jatuh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tempo.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muka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secara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substansial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mewakili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pokok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belum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dilunasi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ditambah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penalti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memberikan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lender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kompensasi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wajar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terminasi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dini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Opsi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muka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dirancang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hanya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melancarkan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pokok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seharusnya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dibebankan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pada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selama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masa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hidupnya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Memenuhi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r>
                        <a:rPr lang="sv-SE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semata dari pembayaran pokok dan bunga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9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solely payments of principal and interest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atau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SPPI).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819297"/>
                  </a:ext>
                </a:extLst>
              </a:tr>
            </a:tbl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6C27103-3878-F848-A14B-C93966E25E73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45602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EE7ED7-0FB5-AC48-891E-B3263C90F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700" y="228600"/>
            <a:ext cx="8008400" cy="794400"/>
          </a:xfrm>
        </p:spPr>
        <p:txBody>
          <a:bodyPr/>
          <a:lstStyle/>
          <a:p>
            <a:r>
              <a:rPr lang="en-US" dirty="0" err="1"/>
              <a:t>Arus</a:t>
            </a:r>
            <a:r>
              <a:rPr lang="en-US" dirty="0"/>
              <a:t> Kas </a:t>
            </a:r>
            <a:r>
              <a:rPr lang="en-US" dirty="0" err="1"/>
              <a:t>Kontraktual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4624D6-4370-4D44-B81C-F95C904E37E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6201" y="1295400"/>
            <a:ext cx="10439398" cy="4858583"/>
          </a:xfrm>
        </p:spPr>
        <p:txBody>
          <a:bodyPr/>
          <a:lstStyle/>
          <a:p>
            <a:pPr algn="just"/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</a:t>
            </a:r>
            <a:r>
              <a:rPr lang="en-US" dirty="0" err="1"/>
              <a:t>kontraktual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</a:t>
            </a:r>
            <a:r>
              <a:rPr lang="sv-SE" dirty="0"/>
              <a:t>yang </a:t>
            </a:r>
            <a:r>
              <a:rPr lang="sv-SE" dirty="0" err="1"/>
              <a:t>semata</a:t>
            </a:r>
            <a:r>
              <a:rPr lang="sv-SE" dirty="0"/>
              <a:t> dari </a:t>
            </a:r>
            <a:r>
              <a:rPr lang="sv-SE" dirty="0" err="1"/>
              <a:t>pembayaran</a:t>
            </a:r>
            <a:r>
              <a:rPr lang="sv-SE" dirty="0"/>
              <a:t> </a:t>
            </a:r>
            <a:r>
              <a:rPr lang="sv-SE" dirty="0" err="1"/>
              <a:t>pokok</a:t>
            </a:r>
            <a:r>
              <a:rPr lang="sv-SE" dirty="0"/>
              <a:t> dan </a:t>
            </a:r>
            <a:r>
              <a:rPr lang="sv-SE" dirty="0" err="1"/>
              <a:t>bunga</a:t>
            </a:r>
            <a:r>
              <a:rPr lang="sv-SE" dirty="0"/>
              <a:t> </a:t>
            </a:r>
            <a:r>
              <a:rPr lang="en-US" dirty="0"/>
              <a:t>(</a:t>
            </a:r>
            <a:r>
              <a:rPr lang="en-US" i="1" dirty="0"/>
              <a:t>solely payments of principal and interest </a:t>
            </a:r>
            <a:r>
              <a:rPr lang="en-US" i="1" dirty="0" err="1"/>
              <a:t>atau</a:t>
            </a:r>
            <a:r>
              <a:rPr lang="en-US" i="1" dirty="0"/>
              <a:t> SPPI</a:t>
            </a:r>
            <a:r>
              <a:rPr lang="en-US" dirty="0"/>
              <a:t>).</a:t>
            </a:r>
          </a:p>
          <a:p>
            <a:pPr algn="just"/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</a:t>
            </a:r>
            <a:r>
              <a:rPr lang="en-US" dirty="0" err="1"/>
              <a:t>kontraktual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SPPI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terutang</a:t>
            </a:r>
            <a:r>
              <a:rPr lang="en-US" dirty="0"/>
              <a:t> </a:t>
            </a:r>
            <a:r>
              <a:rPr lang="en-US" dirty="0" err="1"/>
              <a:t>konsisten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basic lending arrangement.</a:t>
            </a:r>
          </a:p>
          <a:p>
            <a:pPr algn="just"/>
            <a:r>
              <a:rPr lang="en-US" dirty="0"/>
              <a:t>PSAK 109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panduan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</a:t>
            </a:r>
            <a:r>
              <a:rPr lang="en-US" dirty="0" err="1"/>
              <a:t>kontraktual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SPPI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time value of money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dimodifikasi</a:t>
            </a:r>
            <a:r>
              <a:rPr lang="en-US" dirty="0"/>
              <a:t> ("</a:t>
            </a:r>
            <a:r>
              <a:rPr lang="en-US" i="1" dirty="0"/>
              <a:t>the modified time value of money element</a:t>
            </a:r>
            <a:r>
              <a:rPr lang="en-US" dirty="0"/>
              <a:t>").</a:t>
            </a:r>
          </a:p>
          <a:p>
            <a:pPr lvl="0" algn="just"/>
            <a:r>
              <a:rPr lang="en-US" dirty="0"/>
              <a:t>Ketika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time value of money </a:t>
            </a:r>
            <a:r>
              <a:rPr lang="en-US" dirty="0"/>
              <a:t>yang </a:t>
            </a:r>
            <a:r>
              <a:rPr lang="en-US" dirty="0" err="1"/>
              <a:t>dimodifikasi</a:t>
            </a:r>
            <a:r>
              <a:rPr lang="en-US" dirty="0"/>
              <a:t>,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membandingkan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 “</a:t>
            </a:r>
            <a:r>
              <a:rPr lang="en-US" i="1" dirty="0"/>
              <a:t>benchmark</a:t>
            </a:r>
            <a:r>
              <a:rPr lang="en-US" dirty="0"/>
              <a:t>” (</a:t>
            </a:r>
            <a:r>
              <a:rPr lang="en-US" dirty="0" err="1"/>
              <a:t>yaitu</a:t>
            </a:r>
            <a:r>
              <a:rPr lang="en-US" dirty="0"/>
              <a:t>, </a:t>
            </a:r>
            <a:r>
              <a:rPr lang="en-US" dirty="0" err="1"/>
              <a:t>arus</a:t>
            </a:r>
            <a:r>
              <a:rPr lang="en-US" dirty="0"/>
              <a:t> kas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time value of money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).</a:t>
            </a:r>
          </a:p>
          <a:p>
            <a:pPr algn="just"/>
            <a:endParaRPr lang="en-US" dirty="0"/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108ED03-5988-5343-B503-20D2F60EA300}"/>
              </a:ext>
            </a:extLst>
          </p:cNvPr>
          <p:cNvSpPr txBox="1">
            <a:spLocks/>
          </p:cNvSpPr>
          <p:nvPr/>
        </p:nvSpPr>
        <p:spPr>
          <a:xfrm>
            <a:off x="1676400" y="6318239"/>
            <a:ext cx="5042948" cy="1868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/>
              <a:t>Source: PwC</a:t>
            </a:r>
            <a:endParaRPr lang="en-US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754619-FFA3-E046-BB1D-755114C62C38}"/>
              </a:ext>
            </a:extLst>
          </p:cNvPr>
          <p:cNvSpPr/>
          <p:nvPr/>
        </p:nvSpPr>
        <p:spPr>
          <a:xfrm>
            <a:off x="1805307" y="4353556"/>
            <a:ext cx="2743200" cy="762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992B28-3086-4546-9606-502206D4BBB3}"/>
              </a:ext>
            </a:extLst>
          </p:cNvPr>
          <p:cNvSpPr/>
          <p:nvPr/>
        </p:nvSpPr>
        <p:spPr>
          <a:xfrm>
            <a:off x="7861329" y="4385893"/>
            <a:ext cx="2743200" cy="761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Benchmark Instrument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515477-3396-6449-B28C-99E66041695E}"/>
              </a:ext>
            </a:extLst>
          </p:cNvPr>
          <p:cNvGrpSpPr/>
          <p:nvPr/>
        </p:nvGrpSpPr>
        <p:grpSpPr>
          <a:xfrm>
            <a:off x="4739007" y="4353557"/>
            <a:ext cx="2865291" cy="762000"/>
            <a:chOff x="4679384" y="4591894"/>
            <a:chExt cx="2865291" cy="762000"/>
          </a:xfrm>
        </p:grpSpPr>
        <p:sp>
          <p:nvSpPr>
            <p:cNvPr id="3" name="Process 2">
              <a:extLst>
                <a:ext uri="{FF2B5EF4-FFF2-40B4-BE49-F238E27FC236}">
                  <a16:creationId xmlns:a16="http://schemas.microsoft.com/office/drawing/2014/main" id="{2157F727-95AA-C54A-9DD7-14D58CD0ACB2}"/>
                </a:ext>
              </a:extLst>
            </p:cNvPr>
            <p:cNvSpPr/>
            <p:nvPr/>
          </p:nvSpPr>
          <p:spPr>
            <a:xfrm>
              <a:off x="5060384" y="4724400"/>
              <a:ext cx="2178616" cy="457200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Compare Cash flows</a:t>
              </a:r>
            </a:p>
          </p:txBody>
        </p:sp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4A538883-78E1-2D4E-A9BA-F032A3DA7759}"/>
                </a:ext>
              </a:extLst>
            </p:cNvPr>
            <p:cNvSpPr/>
            <p:nvPr/>
          </p:nvSpPr>
          <p:spPr>
            <a:xfrm rot="16200000">
              <a:off x="4488884" y="4782394"/>
              <a:ext cx="762000" cy="3810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CD621FF0-C5AD-B34B-B7CC-08AA72E31DEE}"/>
                </a:ext>
              </a:extLst>
            </p:cNvPr>
            <p:cNvSpPr/>
            <p:nvPr/>
          </p:nvSpPr>
          <p:spPr>
            <a:xfrm rot="5400000" flipH="1">
              <a:off x="6973175" y="4782394"/>
              <a:ext cx="762000" cy="381000"/>
            </a:xfrm>
            <a:prstGeom prst="triangle">
              <a:avLst>
                <a:gd name="adj" fmla="val 4748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Process 11">
            <a:extLst>
              <a:ext uri="{FF2B5EF4-FFF2-40B4-BE49-F238E27FC236}">
                <a16:creationId xmlns:a16="http://schemas.microsoft.com/office/drawing/2014/main" id="{A7107D09-7445-DE4A-B0F4-11D21233F4D7}"/>
              </a:ext>
            </a:extLst>
          </p:cNvPr>
          <p:cNvSpPr/>
          <p:nvPr/>
        </p:nvSpPr>
        <p:spPr>
          <a:xfrm>
            <a:off x="1805308" y="5296052"/>
            <a:ext cx="8799222" cy="914399"/>
          </a:xfrm>
          <a:prstGeom prst="flowChartProcess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a ‘modification’ results in cash flows that are significantly different from the benchmark cash flows, the instrument fails the SPPI test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490C05FE-466A-6C4D-BE4E-7CA605E69961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41958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3E8BC-5AFE-416D-AB88-0365CF3C9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Pengujian</a:t>
            </a:r>
            <a:r>
              <a:rPr lang="en-US" dirty="0"/>
              <a:t> SPPI dan Model </a:t>
            </a:r>
            <a:r>
              <a:rPr lang="en-US" dirty="0" err="1"/>
              <a:t>Bisnis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CBCCB59-6038-4E49-B1BF-C8605AE805F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232905969"/>
              </p:ext>
            </p:extLst>
          </p:nvPr>
        </p:nvGraphicFramePr>
        <p:xfrm>
          <a:off x="1068767" y="1659666"/>
          <a:ext cx="10251300" cy="4131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203C2E-5002-7F44-9404-7F93ABE8C867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26546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err="1"/>
              <a:t>Aset</a:t>
            </a:r>
            <a:r>
              <a:rPr lang="en-US" sz="4400" dirty="0"/>
              <a:t> </a:t>
            </a:r>
            <a:r>
              <a:rPr lang="en-US" sz="4400" dirty="0" err="1"/>
              <a:t>Keuangan</a:t>
            </a:r>
            <a:r>
              <a:rPr lang="en-US" sz="4400" dirty="0"/>
              <a:t> (FVOCI)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86350895"/>
              </p:ext>
            </p:extLst>
          </p:nvPr>
        </p:nvGraphicFramePr>
        <p:xfrm>
          <a:off x="685800" y="2057400"/>
          <a:ext cx="10744200" cy="3713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707DA-000E-2F41-9B39-DBC45F30382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29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1094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000" y="538100"/>
            <a:ext cx="10262000" cy="763600"/>
          </a:xfrm>
        </p:spPr>
        <p:txBody>
          <a:bodyPr>
            <a:noAutofit/>
          </a:bodyPr>
          <a:lstStyle/>
          <a:p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(FVTPL)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4414B-35B9-044E-BDCC-FF2C697062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6551233" cy="4736434"/>
          </a:xfrm>
        </p:spPr>
        <p:txBody>
          <a:bodyPr/>
          <a:lstStyle/>
          <a:p>
            <a:pPr marL="342900" indent="-342900" algn="just"/>
            <a:r>
              <a:rPr lang="es-ES" sz="2200" dirty="0" err="1">
                <a:solidFill>
                  <a:schemeClr val="tx1"/>
                </a:solidFill>
              </a:rPr>
              <a:t>Aset</a:t>
            </a:r>
            <a:r>
              <a:rPr lang="es-ES" sz="2200" dirty="0">
                <a:solidFill>
                  <a:schemeClr val="tx1"/>
                </a:solidFill>
              </a:rPr>
              <a:t> </a:t>
            </a:r>
            <a:r>
              <a:rPr lang="es-ES" sz="2200" dirty="0" err="1">
                <a:solidFill>
                  <a:schemeClr val="tx1"/>
                </a:solidFill>
              </a:rPr>
              <a:t>keuangan</a:t>
            </a:r>
            <a:r>
              <a:rPr lang="es-ES" sz="2200" dirty="0">
                <a:solidFill>
                  <a:schemeClr val="tx1"/>
                </a:solidFill>
              </a:rPr>
              <a:t> </a:t>
            </a:r>
            <a:r>
              <a:rPr lang="es-ES" sz="2200" dirty="0" err="1">
                <a:solidFill>
                  <a:schemeClr val="tx1"/>
                </a:solidFill>
              </a:rPr>
              <a:t>diukur</a:t>
            </a:r>
            <a:r>
              <a:rPr lang="es-ES" sz="2200" dirty="0">
                <a:solidFill>
                  <a:schemeClr val="tx1"/>
                </a:solidFill>
              </a:rPr>
              <a:t> pada:</a:t>
            </a:r>
          </a:p>
          <a:p>
            <a:pPr marL="617538" lvl="1" indent="-342900" algn="just"/>
            <a:r>
              <a:rPr lang="es-ES" sz="2200" dirty="0" err="1">
                <a:solidFill>
                  <a:schemeClr val="tx1"/>
                </a:solidFill>
              </a:rPr>
              <a:t>nilai</a:t>
            </a:r>
            <a:r>
              <a:rPr lang="es-ES" sz="2200" dirty="0">
                <a:solidFill>
                  <a:schemeClr val="tx1"/>
                </a:solidFill>
              </a:rPr>
              <a:t> </a:t>
            </a:r>
            <a:r>
              <a:rPr lang="es-ES" sz="2200" dirty="0" err="1">
                <a:solidFill>
                  <a:schemeClr val="tx1"/>
                </a:solidFill>
              </a:rPr>
              <a:t>wajar</a:t>
            </a:r>
            <a:r>
              <a:rPr lang="es-ES" sz="2200" dirty="0">
                <a:solidFill>
                  <a:schemeClr val="tx1"/>
                </a:solidFill>
              </a:rPr>
              <a:t> </a:t>
            </a:r>
            <a:r>
              <a:rPr lang="es-ES" sz="2200" dirty="0" err="1">
                <a:solidFill>
                  <a:schemeClr val="tx1"/>
                </a:solidFill>
              </a:rPr>
              <a:t>melalui</a:t>
            </a:r>
            <a:r>
              <a:rPr lang="es-ES" sz="2200" dirty="0">
                <a:solidFill>
                  <a:schemeClr val="tx1"/>
                </a:solidFill>
              </a:rPr>
              <a:t> </a:t>
            </a:r>
            <a:r>
              <a:rPr lang="es-ES" sz="2200" dirty="0" err="1">
                <a:solidFill>
                  <a:schemeClr val="tx1"/>
                </a:solidFill>
              </a:rPr>
              <a:t>laba</a:t>
            </a:r>
            <a:r>
              <a:rPr lang="es-ES" sz="2200" dirty="0">
                <a:solidFill>
                  <a:schemeClr val="tx1"/>
                </a:solidFill>
              </a:rPr>
              <a:t> </a:t>
            </a:r>
            <a:r>
              <a:rPr lang="es-ES" sz="2200" dirty="0" err="1">
                <a:solidFill>
                  <a:schemeClr val="tx1"/>
                </a:solidFill>
              </a:rPr>
              <a:t>rugi</a:t>
            </a:r>
            <a:endParaRPr lang="es-ES" sz="2200" dirty="0">
              <a:solidFill>
                <a:schemeClr val="accent2">
                  <a:lumMod val="75000"/>
                </a:schemeClr>
              </a:solidFill>
            </a:endParaRPr>
          </a:p>
          <a:p>
            <a:pPr marL="617538" lvl="1" indent="-342900" algn="just"/>
            <a:r>
              <a:rPr lang="en-US" sz="2200" dirty="0" err="1">
                <a:solidFill>
                  <a:schemeClr val="tx1"/>
                </a:solidFill>
              </a:rPr>
              <a:t>biaya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perolehan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diamortisasi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atau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</a:p>
          <a:p>
            <a:pPr marL="617538" lvl="1" indent="-342900" algn="just"/>
            <a:r>
              <a:rPr lang="en-US" sz="2200" dirty="0" err="1">
                <a:solidFill>
                  <a:schemeClr val="tx1"/>
                </a:solidFill>
              </a:rPr>
              <a:t>nilai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wajar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melalui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penghasilan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komprehensif</a:t>
            </a:r>
            <a:r>
              <a:rPr lang="en-US" sz="2200" dirty="0">
                <a:solidFill>
                  <a:schemeClr val="tx1"/>
                </a:solidFill>
              </a:rPr>
              <a:t> lain.</a:t>
            </a:r>
          </a:p>
          <a:p>
            <a:pPr marL="342900" indent="-342900" algn="just"/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/>
            <a:r>
              <a:rPr lang="en-US" sz="2200" b="1" dirty="0" err="1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en-US" sz="2200" dirty="0" err="1">
                <a:solidFill>
                  <a:schemeClr val="tx1"/>
                </a:solidFill>
              </a:rPr>
              <a:t>ntitas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dapat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menetapkan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pilihan</a:t>
            </a:r>
            <a:r>
              <a:rPr lang="en-US" sz="2200" dirty="0">
                <a:solidFill>
                  <a:schemeClr val="tx1"/>
                </a:solidFill>
              </a:rPr>
              <a:t> yang </a:t>
            </a:r>
            <a:r>
              <a:rPr lang="en-US" sz="2200" dirty="0" err="1">
                <a:solidFill>
                  <a:schemeClr val="tx1"/>
                </a:solidFill>
              </a:rPr>
              <a:t>tidak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dapat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dibatalkan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saat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pengakuan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awal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atas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investasi</a:t>
            </a:r>
            <a:r>
              <a:rPr lang="en-US" sz="2200" dirty="0">
                <a:solidFill>
                  <a:schemeClr val="tx1"/>
                </a:solidFill>
              </a:rPr>
              <a:t> pada </a:t>
            </a:r>
            <a:r>
              <a:rPr lang="en-US" sz="2200" dirty="0" err="1">
                <a:solidFill>
                  <a:schemeClr val="tx1"/>
                </a:solidFill>
              </a:rPr>
              <a:t>instrumen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ekuitas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tertentu</a:t>
            </a:r>
            <a:r>
              <a:rPr lang="en-US" sz="2200" dirty="0">
                <a:solidFill>
                  <a:schemeClr val="tx1"/>
                </a:solidFill>
              </a:rPr>
              <a:t> yang </a:t>
            </a:r>
            <a:r>
              <a:rPr lang="en-US" sz="2200" dirty="0" err="1">
                <a:solidFill>
                  <a:schemeClr val="tx1"/>
                </a:solidFill>
              </a:rPr>
              <a:t>umumnya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diukur</a:t>
            </a:r>
            <a:r>
              <a:rPr lang="en-US" sz="2200" dirty="0">
                <a:solidFill>
                  <a:schemeClr val="tx1"/>
                </a:solidFill>
              </a:rPr>
              <a:t> pada </a:t>
            </a:r>
            <a:r>
              <a:rPr lang="en-US" sz="2200" b="1" dirty="0" err="1">
                <a:solidFill>
                  <a:schemeClr val="tx1"/>
                </a:solidFill>
              </a:rPr>
              <a:t>nilai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wajar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melalui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laba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rugi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sehingga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perubahan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nilai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wajarnya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disajikan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dalam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penghasilan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komprehensif</a:t>
            </a:r>
            <a:r>
              <a:rPr lang="en-US" sz="2200" b="1" dirty="0">
                <a:solidFill>
                  <a:schemeClr val="tx1"/>
                </a:solidFill>
              </a:rPr>
              <a:t> lain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667000"/>
            <a:ext cx="3615976" cy="3466615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6943E2B-BA1D-D346-A1D9-2B1F3F016D8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66570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/>
              <a:t>Opsi</a:t>
            </a:r>
            <a:r>
              <a:rPr lang="en-US" sz="2800" dirty="0"/>
              <a:t> </a:t>
            </a:r>
            <a:r>
              <a:rPr lang="en-US" sz="2800" dirty="0" err="1"/>
              <a:t>Klasifikasi</a:t>
            </a:r>
            <a:r>
              <a:rPr lang="en-US" sz="2800" dirty="0"/>
              <a:t> – </a:t>
            </a:r>
            <a:r>
              <a:rPr lang="en-US" sz="2800" dirty="0" err="1"/>
              <a:t>Aset</a:t>
            </a:r>
            <a:r>
              <a:rPr lang="en-US" sz="2800" dirty="0"/>
              <a:t> </a:t>
            </a:r>
            <a:r>
              <a:rPr lang="en-US" sz="2800" dirty="0" err="1"/>
              <a:t>Keuangan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553498"/>
            <a:ext cx="10251300" cy="4736434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err="1">
                <a:solidFill>
                  <a:schemeClr val="tx1"/>
                </a:solidFill>
              </a:rPr>
              <a:t>Opsi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untuk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Menetapkan</a:t>
            </a:r>
            <a:r>
              <a:rPr lang="en-US" sz="2200" dirty="0">
                <a:solidFill>
                  <a:schemeClr val="tx1"/>
                </a:solidFill>
              </a:rPr>
              <a:t> Aset </a:t>
            </a:r>
            <a:r>
              <a:rPr lang="en-US" sz="2200" dirty="0" err="1">
                <a:solidFill>
                  <a:schemeClr val="tx1"/>
                </a:solidFill>
              </a:rPr>
              <a:t>Keuangan</a:t>
            </a:r>
            <a:r>
              <a:rPr lang="en-US" sz="2200" dirty="0">
                <a:solidFill>
                  <a:schemeClr val="tx1"/>
                </a:solidFill>
              </a:rPr>
              <a:t> yang </a:t>
            </a:r>
            <a:r>
              <a:rPr lang="en-US" sz="2200" dirty="0" err="1">
                <a:solidFill>
                  <a:schemeClr val="tx1"/>
                </a:solidFill>
              </a:rPr>
              <a:t>Diukur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pada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Nilai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Wajar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Melalui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Laba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Rugi</a:t>
            </a:r>
            <a:endParaRPr lang="en-US" sz="2200" dirty="0">
              <a:solidFill>
                <a:schemeClr val="tx1"/>
              </a:solidFill>
            </a:endParaRPr>
          </a:p>
          <a:p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5518" y="2180302"/>
            <a:ext cx="7467600" cy="3458498"/>
          </a:xfrm>
          <a:prstGeom prst="rect">
            <a:avLst/>
          </a:prstGeom>
          <a:solidFill>
            <a:srgbClr val="C7DDF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membuat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penetapan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dibatalkan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mengukur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(FVTPL).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penetapan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mengeliminasi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mengurangi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inkonsistensi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kadang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disebut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accounting mismatch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 yang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berbeda-beda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0" y="2327533"/>
            <a:ext cx="3622321" cy="34584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81CBEDE-70B7-1045-803A-62877903E6DC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173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93870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id-ID" dirty="0" err="1"/>
              <a:t>Klasifikasi</a:t>
            </a:r>
            <a:r>
              <a:rPr lang="en-US" altLang="id-ID" dirty="0"/>
              <a:t>: </a:t>
            </a:r>
            <a:r>
              <a:rPr lang="en-US" altLang="id-ID" dirty="0" err="1"/>
              <a:t>Liabilitas</a:t>
            </a:r>
            <a:r>
              <a:rPr lang="en-US" altLang="id-ID" dirty="0"/>
              <a:t> </a:t>
            </a:r>
            <a:r>
              <a:rPr lang="en-US" altLang="id-ID" dirty="0" err="1"/>
              <a:t>Keuangan</a:t>
            </a:r>
            <a:endParaRPr lang="en-US" altLang="id-ID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BF72786-BC5B-4C30-A0D4-ED26D4692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664127"/>
              </p:ext>
            </p:extLst>
          </p:nvPr>
        </p:nvGraphicFramePr>
        <p:xfrm>
          <a:off x="1066800" y="1447800"/>
          <a:ext cx="7696200" cy="46528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696200">
                  <a:extLst>
                    <a:ext uri="{9D8B030D-6E8A-4147-A177-3AD203B41FA5}">
                      <a16:colId xmlns:a16="http://schemas.microsoft.com/office/drawing/2014/main" val="57226943"/>
                    </a:ext>
                  </a:extLst>
                </a:gridCol>
              </a:tblGrid>
              <a:tr h="465246">
                <a:tc>
                  <a:txBody>
                    <a:bodyPr/>
                    <a:lstStyle/>
                    <a:p>
                      <a:pPr lvl="0"/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Kategori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838158"/>
                  </a:ext>
                </a:extLst>
              </a:tr>
              <a:tr h="3349773"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Ketentuan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PSAK 232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sebagian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besar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masih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dipertahankan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30238" lvl="0" indent="-346075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perolehan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diamortisasi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30238" lvl="0" indent="-346075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FVTPL	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Penyajian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OCI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ditetapkan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diukur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FTPL  yang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timbul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perubahan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kredit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kecuali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jika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hal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tersebut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menciptakan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meningkatkan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inkonsistensi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pengakuan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(accounting mismatch)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10355"/>
                  </a:ext>
                </a:extLst>
              </a:tr>
              <a:tr h="59100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Reklasifikasi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diperkenankan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952045"/>
                  </a:ext>
                </a:extLst>
              </a:tr>
            </a:tbl>
          </a:graphicData>
        </a:graphic>
      </p:graphicFrame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D289129-1D6D-CD4A-9DE4-708D358D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2971800"/>
            <a:ext cx="2664941" cy="2664941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EE35A00-AC0C-984E-90B2-029306DC263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78188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Bunga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457201" y="1975489"/>
            <a:ext cx="2379155" cy="1132742"/>
          </a:xfrm>
          <a:prstGeom prst="rightArrow">
            <a:avLst>
              <a:gd name="adj1" fmla="val 50000"/>
              <a:gd name="adj2" fmla="val 30080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Pokok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69385" y="2099369"/>
            <a:ext cx="4579215" cy="76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69233" y="3429000"/>
            <a:ext cx="2379155" cy="1132742"/>
          </a:xfrm>
          <a:prstGeom prst="rightArrow">
            <a:avLst>
              <a:gd name="adj1" fmla="val 50000"/>
              <a:gd name="adj2" fmla="val 3008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69385" y="3429000"/>
            <a:ext cx="4579214" cy="2667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Terdiri dari imbalan untuk:</a:t>
            </a:r>
            <a:endPara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 kredit terkait jumlah pokok terutang pada periode waktu tertentu;</a:t>
            </a:r>
            <a:endPara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peminjaman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juga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F6DDEF34-F859-AE42-85E6-255AC0A698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7"/>
          <a:stretch/>
        </p:blipFill>
        <p:spPr>
          <a:xfrm>
            <a:off x="7938746" y="1720776"/>
            <a:ext cx="3796053" cy="3416448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3F63733-76BB-2A41-899E-DC638212356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6271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30" y="274580"/>
            <a:ext cx="4666303" cy="1140796"/>
          </a:xfrm>
        </p:spPr>
        <p:txBody>
          <a:bodyPr>
            <a:noAutofit/>
          </a:bodyPr>
          <a:lstStyle/>
          <a:p>
            <a:r>
              <a:rPr lang="en-US" sz="3600" dirty="0" err="1"/>
              <a:t>Klasifikasi</a:t>
            </a:r>
            <a:r>
              <a:rPr lang="en-US" sz="3600" dirty="0"/>
              <a:t> – </a:t>
            </a:r>
            <a:r>
              <a:rPr lang="en-US" sz="3600" dirty="0" err="1"/>
              <a:t>Liabilitas</a:t>
            </a:r>
            <a:r>
              <a:rPr lang="en-US" sz="3600" dirty="0"/>
              <a:t> </a:t>
            </a:r>
            <a:r>
              <a:rPr lang="en-US" sz="3600" dirty="0" err="1"/>
              <a:t>Keuangan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352489" y="3572392"/>
            <a:ext cx="4455866" cy="204871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membuat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penetapan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dibatalkan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mengukur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penetapan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relevan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750110" y="1917959"/>
            <a:ext cx="1253320" cy="1132742"/>
          </a:xfrm>
          <a:prstGeom prst="rightArrow">
            <a:avLst>
              <a:gd name="adj1" fmla="val 50000"/>
              <a:gd name="adj2" fmla="val 3008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endParaRPr lang="en-US" sz="2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4245" y="1562373"/>
            <a:ext cx="2933881" cy="19812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mengklasifikasikan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diamortisasi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amortized cost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ＭＳ Ｐゴシック" charset="-128"/>
              <a:cs typeface="Calibri" panose="020F050202020403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96024447"/>
              </p:ext>
            </p:extLst>
          </p:nvPr>
        </p:nvGraphicFramePr>
        <p:xfrm>
          <a:off x="4989266" y="428231"/>
          <a:ext cx="6974134" cy="6053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7" b="74667"/>
          <a:stretch/>
        </p:blipFill>
        <p:spPr>
          <a:xfrm>
            <a:off x="5314195" y="505027"/>
            <a:ext cx="789938" cy="789937"/>
          </a:xfrm>
          <a:prstGeom prst="ellipse">
            <a:avLst/>
          </a:prstGeom>
          <a:ln w="3175" cap="rnd">
            <a:solidFill>
              <a:schemeClr val="accent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6" t="25333" r="1" b="49333"/>
          <a:stretch/>
        </p:blipFill>
        <p:spPr>
          <a:xfrm>
            <a:off x="5380060" y="1798079"/>
            <a:ext cx="789938" cy="789938"/>
          </a:xfrm>
          <a:prstGeom prst="ellipse">
            <a:avLst/>
          </a:prstGeom>
          <a:ln w="3175" cap="rnd">
            <a:solidFill>
              <a:schemeClr val="accent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5" t="50179" b="24487"/>
          <a:stretch/>
        </p:blipFill>
        <p:spPr>
          <a:xfrm>
            <a:off x="5383746" y="2840319"/>
            <a:ext cx="825500" cy="848215"/>
          </a:xfrm>
          <a:prstGeom prst="ellipse">
            <a:avLst/>
          </a:prstGeom>
          <a:ln w="3175" cap="rnd">
            <a:solidFill>
              <a:schemeClr val="accent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67" t="74660" r="-501"/>
          <a:stretch/>
        </p:blipFill>
        <p:spPr>
          <a:xfrm>
            <a:off x="5333486" y="3868120"/>
            <a:ext cx="818909" cy="819118"/>
          </a:xfrm>
          <a:prstGeom prst="ellipse">
            <a:avLst/>
          </a:prstGeom>
          <a:ln w="3175" cap="rnd">
            <a:solidFill>
              <a:schemeClr val="accent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 r="24667" b="24667"/>
          <a:stretch/>
        </p:blipFill>
        <p:spPr>
          <a:xfrm>
            <a:off x="5395780" y="4866824"/>
            <a:ext cx="801432" cy="801432"/>
          </a:xfrm>
          <a:prstGeom prst="ellipse">
            <a:avLst/>
          </a:prstGeom>
          <a:ln w="3175" cap="rnd">
            <a:solidFill>
              <a:schemeClr val="accent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2" r="25444" b="75310"/>
          <a:stretch/>
        </p:blipFill>
        <p:spPr>
          <a:xfrm>
            <a:off x="5363585" y="5741941"/>
            <a:ext cx="838200" cy="816913"/>
          </a:xfrm>
          <a:prstGeom prst="ellipse">
            <a:avLst/>
          </a:prstGeom>
          <a:ln w="3175" cap="rnd">
            <a:solidFill>
              <a:schemeClr val="accent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2291DF6E-0C41-1E4F-82DE-BF4D713B2C8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5439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528F3B6-C152-2A4D-AE83-5DCAD90298AF}"/>
              </a:ext>
            </a:extLst>
          </p:cNvPr>
          <p:cNvGrpSpPr/>
          <p:nvPr/>
        </p:nvGrpSpPr>
        <p:grpSpPr>
          <a:xfrm>
            <a:off x="8686800" y="1828800"/>
            <a:ext cx="3991997" cy="4675606"/>
            <a:chOff x="8839200" y="2819400"/>
            <a:chExt cx="3956210" cy="4191000"/>
          </a:xfrm>
        </p:grpSpPr>
        <p:pic>
          <p:nvPicPr>
            <p:cNvPr id="8" name="Picture 7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9A647E66-1419-7440-8E57-291A24E2E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200" y="2819400"/>
              <a:ext cx="3956210" cy="4191000"/>
            </a:xfrm>
            <a:prstGeom prst="rect">
              <a:avLst/>
            </a:prstGeom>
          </p:spPr>
        </p:pic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F547FC56-C131-0F43-AAE9-A20C07EBAAD3}"/>
                </a:ext>
              </a:extLst>
            </p:cNvPr>
            <p:cNvSpPr/>
            <p:nvPr/>
          </p:nvSpPr>
          <p:spPr>
            <a:xfrm flipH="1">
              <a:off x="11587135" y="5105400"/>
              <a:ext cx="1208272" cy="1681843"/>
            </a:xfrm>
            <a:custGeom>
              <a:avLst/>
              <a:gdLst>
                <a:gd name="connsiteX0" fmla="*/ 0 w 1542355"/>
                <a:gd name="connsiteY0" fmla="*/ 2324100 h 2324100"/>
                <a:gd name="connsiteX1" fmla="*/ 0 w 1542355"/>
                <a:gd name="connsiteY1" fmla="*/ 0 h 2324100"/>
                <a:gd name="connsiteX2" fmla="*/ 1542355 w 1542355"/>
                <a:gd name="connsiteY2" fmla="*/ 2324100 h 2324100"/>
                <a:gd name="connsiteX3" fmla="*/ 0 w 1542355"/>
                <a:gd name="connsiteY3" fmla="*/ 2324100 h 2324100"/>
                <a:gd name="connsiteX0" fmla="*/ 0 w 1542355"/>
                <a:gd name="connsiteY0" fmla="*/ 1817914 h 1817914"/>
                <a:gd name="connsiteX1" fmla="*/ 702128 w 1542355"/>
                <a:gd name="connsiteY1" fmla="*/ 0 h 1817914"/>
                <a:gd name="connsiteX2" fmla="*/ 1542355 w 1542355"/>
                <a:gd name="connsiteY2" fmla="*/ 1817914 h 1817914"/>
                <a:gd name="connsiteX3" fmla="*/ 0 w 1542355"/>
                <a:gd name="connsiteY3" fmla="*/ 1817914 h 1817914"/>
                <a:gd name="connsiteX0" fmla="*/ 0 w 1542355"/>
                <a:gd name="connsiteY0" fmla="*/ 1817914 h 1817914"/>
                <a:gd name="connsiteX1" fmla="*/ 702128 w 1542355"/>
                <a:gd name="connsiteY1" fmla="*/ 0 h 1817914"/>
                <a:gd name="connsiteX2" fmla="*/ 1542355 w 1542355"/>
                <a:gd name="connsiteY2" fmla="*/ 1817914 h 1817914"/>
                <a:gd name="connsiteX3" fmla="*/ 0 w 1542355"/>
                <a:gd name="connsiteY3" fmla="*/ 1817914 h 1817914"/>
                <a:gd name="connsiteX0" fmla="*/ 0 w 1542355"/>
                <a:gd name="connsiteY0" fmla="*/ 1621971 h 1621971"/>
                <a:gd name="connsiteX1" fmla="*/ 767442 w 1542355"/>
                <a:gd name="connsiteY1" fmla="*/ 0 h 1621971"/>
                <a:gd name="connsiteX2" fmla="*/ 1542355 w 1542355"/>
                <a:gd name="connsiteY2" fmla="*/ 1621971 h 1621971"/>
                <a:gd name="connsiteX3" fmla="*/ 0 w 1542355"/>
                <a:gd name="connsiteY3" fmla="*/ 1621971 h 1621971"/>
                <a:gd name="connsiteX0" fmla="*/ 14290 w 1556645"/>
                <a:gd name="connsiteY0" fmla="*/ 1621971 h 1621971"/>
                <a:gd name="connsiteX1" fmla="*/ 781732 w 1556645"/>
                <a:gd name="connsiteY1" fmla="*/ 0 h 1621971"/>
                <a:gd name="connsiteX2" fmla="*/ 1556645 w 1556645"/>
                <a:gd name="connsiteY2" fmla="*/ 1621971 h 1621971"/>
                <a:gd name="connsiteX3" fmla="*/ 14290 w 1556645"/>
                <a:gd name="connsiteY3" fmla="*/ 1621971 h 1621971"/>
                <a:gd name="connsiteX0" fmla="*/ 14290 w 968816"/>
                <a:gd name="connsiteY0" fmla="*/ 1621971 h 1705578"/>
                <a:gd name="connsiteX1" fmla="*/ 781732 w 968816"/>
                <a:gd name="connsiteY1" fmla="*/ 0 h 1705578"/>
                <a:gd name="connsiteX2" fmla="*/ 968816 w 968816"/>
                <a:gd name="connsiteY2" fmla="*/ 1705578 h 1705578"/>
                <a:gd name="connsiteX3" fmla="*/ 14290 w 968816"/>
                <a:gd name="connsiteY3" fmla="*/ 1621971 h 1705578"/>
                <a:gd name="connsiteX0" fmla="*/ 14290 w 1201013"/>
                <a:gd name="connsiteY0" fmla="*/ 1621971 h 1705578"/>
                <a:gd name="connsiteX1" fmla="*/ 781732 w 1201013"/>
                <a:gd name="connsiteY1" fmla="*/ 0 h 1705578"/>
                <a:gd name="connsiteX2" fmla="*/ 968816 w 1201013"/>
                <a:gd name="connsiteY2" fmla="*/ 1705578 h 1705578"/>
                <a:gd name="connsiteX3" fmla="*/ 14290 w 1201013"/>
                <a:gd name="connsiteY3" fmla="*/ 1621971 h 1705578"/>
                <a:gd name="connsiteX0" fmla="*/ 0 w 1208272"/>
                <a:gd name="connsiteY0" fmla="*/ 1638693 h 1722300"/>
                <a:gd name="connsiteX1" fmla="*/ 865413 w 1208272"/>
                <a:gd name="connsiteY1" fmla="*/ 0 h 1722300"/>
                <a:gd name="connsiteX2" fmla="*/ 954526 w 1208272"/>
                <a:gd name="connsiteY2" fmla="*/ 1722300 h 1722300"/>
                <a:gd name="connsiteX3" fmla="*/ 0 w 1208272"/>
                <a:gd name="connsiteY3" fmla="*/ 1638693 h 17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8272" h="1722300">
                  <a:moveTo>
                    <a:pt x="0" y="1638693"/>
                  </a:moveTo>
                  <a:cubicBezTo>
                    <a:pt x="234043" y="1032722"/>
                    <a:pt x="-429987" y="703942"/>
                    <a:pt x="865413" y="0"/>
                  </a:cubicBezTo>
                  <a:cubicBezTo>
                    <a:pt x="927774" y="568526"/>
                    <a:pt x="1545308" y="953118"/>
                    <a:pt x="954526" y="1722300"/>
                  </a:cubicBezTo>
                  <a:lnTo>
                    <a:pt x="0" y="16386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945" y="520340"/>
            <a:ext cx="10262000" cy="763600"/>
          </a:xfrm>
        </p:spPr>
        <p:txBody>
          <a:bodyPr>
            <a:noAutofit/>
          </a:bodyPr>
          <a:lstStyle/>
          <a:p>
            <a:pPr algn="ctr"/>
            <a:r>
              <a:rPr lang="en-US" dirty="0" err="1"/>
              <a:t>Opsi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FVTPL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8200" y="1524000"/>
            <a:ext cx="9395179" cy="450181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b="1" dirty="0" err="1"/>
              <a:t>Aset</a:t>
            </a:r>
            <a:r>
              <a:rPr lang="en-US" sz="2000" b="1" dirty="0"/>
              <a:t> </a:t>
            </a:r>
            <a:r>
              <a:rPr lang="en-US" sz="2000" b="1" dirty="0" err="1"/>
              <a:t>keuangan</a:t>
            </a:r>
            <a:r>
              <a:rPr lang="en-US" sz="2000" b="1" dirty="0"/>
              <a:t>: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penetapan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menghilangkan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signifikan</a:t>
            </a:r>
            <a:r>
              <a:rPr lang="en-US" sz="2000" dirty="0"/>
              <a:t> </a:t>
            </a:r>
            <a:r>
              <a:rPr lang="en-US" sz="2000" dirty="0" err="1"/>
              <a:t>mengurangi</a:t>
            </a:r>
            <a:r>
              <a:rPr lang="en-US" sz="2000" dirty="0"/>
              <a:t> </a:t>
            </a:r>
            <a:r>
              <a:rPr lang="en-US" sz="2000" dirty="0" err="1"/>
              <a:t>inkonsistensi</a:t>
            </a:r>
            <a:r>
              <a:rPr lang="en-US" sz="2000" dirty="0"/>
              <a:t> </a:t>
            </a:r>
            <a:r>
              <a:rPr lang="en-US" sz="2000" dirty="0" err="1"/>
              <a:t>pengukuran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pengakuan</a:t>
            </a:r>
            <a:r>
              <a:rPr lang="en-US" sz="2000" dirty="0"/>
              <a:t> (</a:t>
            </a:r>
            <a:r>
              <a:rPr lang="en-US" sz="2000" i="1" dirty="0"/>
              <a:t>accounting mismatch</a:t>
            </a:r>
            <a:r>
              <a:rPr lang="en-US" sz="2000" dirty="0"/>
              <a:t>)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b="1" dirty="0" err="1"/>
              <a:t>Liabilitas</a:t>
            </a:r>
            <a:r>
              <a:rPr lang="en-US" sz="2000" b="1" dirty="0"/>
              <a:t> </a:t>
            </a:r>
            <a:r>
              <a:rPr lang="en-US" sz="2000" b="1" dirty="0" err="1"/>
              <a:t>keuangan</a:t>
            </a:r>
            <a:r>
              <a:rPr lang="en-US" sz="2000" b="1" dirty="0"/>
              <a:t>: </a:t>
            </a:r>
            <a:r>
              <a:rPr lang="en-US" sz="2000" dirty="0" err="1"/>
              <a:t>ditetapkan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diukur</a:t>
            </a:r>
            <a:r>
              <a:rPr lang="en-US" sz="2000" dirty="0"/>
              <a:t> pada FVTPL </a:t>
            </a:r>
            <a:r>
              <a:rPr lang="en-US" sz="2000" dirty="0" err="1"/>
              <a:t>jika</a:t>
            </a:r>
            <a:endParaRPr lang="en-US" sz="2000" dirty="0"/>
          </a:p>
          <a:p>
            <a:pPr marL="838199" lvl="3" indent="-3429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000" dirty="0" err="1"/>
              <a:t>Dikelola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wajar</a:t>
            </a:r>
            <a:r>
              <a:rPr lang="en-US" sz="2000" dirty="0"/>
              <a:t> (</a:t>
            </a:r>
            <a:r>
              <a:rPr lang="nl-NL" sz="2000" dirty="0">
                <a:solidFill>
                  <a:srgbClr val="404040"/>
                </a:solidFill>
              </a:rPr>
              <a:t>diperoleh/dimiliki untuk tujuan dijual/dibeli kembali dalam waktu dekat)</a:t>
            </a:r>
            <a:r>
              <a:rPr lang="en-US" sz="2000" dirty="0"/>
              <a:t>; </a:t>
            </a:r>
            <a:r>
              <a:rPr lang="en-US" sz="2000" dirty="0" err="1"/>
              <a:t>atau</a:t>
            </a:r>
            <a:endParaRPr lang="en-US" sz="2000" dirty="0"/>
          </a:p>
          <a:p>
            <a:pPr marL="838199" lvl="3" indent="-3429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000" dirty="0" err="1"/>
              <a:t>Mengandung</a:t>
            </a:r>
            <a:r>
              <a:rPr lang="en-US" sz="2000" dirty="0"/>
              <a:t> derivative </a:t>
            </a:r>
            <a:r>
              <a:rPr lang="en-US" sz="2000" dirty="0" err="1"/>
              <a:t>melekat</a:t>
            </a:r>
            <a:r>
              <a:rPr lang="en-US" sz="2000" dirty="0"/>
              <a:t> (</a:t>
            </a:r>
            <a:r>
              <a:rPr lang="en-US" sz="2000" i="1" dirty="0"/>
              <a:t>embedded derivative</a:t>
            </a:r>
            <a:r>
              <a:rPr lang="en-US" sz="2000" dirty="0"/>
              <a:t>)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dipisahkan</a:t>
            </a:r>
            <a:endParaRPr lang="en-US" sz="2000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 err="1"/>
              <a:t>Berikut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ditetapkan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diukur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FVTPL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kondisi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 </a:t>
            </a:r>
            <a:r>
              <a:rPr lang="en-US" sz="2000" dirty="0" err="1"/>
              <a:t>terpenuhi</a:t>
            </a:r>
            <a:r>
              <a:rPr lang="en-US" sz="2000" dirty="0"/>
              <a:t>:</a:t>
            </a:r>
          </a:p>
          <a:p>
            <a:pPr marL="838199" lvl="3" indent="-3429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membeli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menjual</a:t>
            </a:r>
            <a:r>
              <a:rPr lang="en-US" sz="2000" dirty="0"/>
              <a:t> item non </a:t>
            </a:r>
            <a:r>
              <a:rPr lang="en-US" sz="2000" dirty="0" err="1"/>
              <a:t>finansial</a:t>
            </a:r>
            <a:endParaRPr lang="en-US" sz="2000" dirty="0"/>
          </a:p>
          <a:p>
            <a:pPr marL="838199" lvl="3" indent="-3429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000" dirty="0" err="1"/>
              <a:t>Ekposur</a:t>
            </a:r>
            <a:r>
              <a:rPr lang="en-US" sz="2000" dirty="0"/>
              <a:t> </a:t>
            </a:r>
            <a:r>
              <a:rPr lang="en-US" sz="2000" dirty="0" err="1"/>
              <a:t>kredit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endParaRPr lang="en-US" sz="2000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692150" lvl="1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184027C-9768-9A4A-B130-CA81A9F33E32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14284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9632" y="268276"/>
            <a:ext cx="10122804" cy="763600"/>
          </a:xfrm>
        </p:spPr>
        <p:txBody>
          <a:bodyPr>
            <a:noAutofit/>
          </a:bodyPr>
          <a:lstStyle/>
          <a:p>
            <a:pPr algn="ctr"/>
            <a:r>
              <a:rPr lang="en-ID" sz="3600" dirty="0" err="1">
                <a:solidFill>
                  <a:schemeClr val="tx1"/>
                </a:solidFill>
              </a:rPr>
              <a:t>Klasifikasi</a:t>
            </a:r>
            <a:r>
              <a:rPr lang="en-ID" sz="3600" dirty="0">
                <a:solidFill>
                  <a:schemeClr val="tx1"/>
                </a:solidFill>
              </a:rPr>
              <a:t> </a:t>
            </a:r>
            <a:r>
              <a:rPr lang="en-ID" sz="3600" dirty="0" err="1">
                <a:solidFill>
                  <a:schemeClr val="tx1"/>
                </a:solidFill>
              </a:rPr>
              <a:t>Derivatif</a:t>
            </a:r>
            <a:r>
              <a:rPr lang="en-ID" sz="3600" dirty="0">
                <a:solidFill>
                  <a:schemeClr val="tx1"/>
                </a:solidFill>
              </a:rPr>
              <a:t> </a:t>
            </a:r>
            <a:r>
              <a:rPr lang="en-ID" sz="3600" dirty="0" err="1">
                <a:solidFill>
                  <a:schemeClr val="tx1"/>
                </a:solidFill>
              </a:rPr>
              <a:t>Melekat</a:t>
            </a: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52237789"/>
              </p:ext>
            </p:extLst>
          </p:nvPr>
        </p:nvGraphicFramePr>
        <p:xfrm>
          <a:off x="1447800" y="1186620"/>
          <a:ext cx="9735366" cy="1475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40479" y="2662274"/>
            <a:ext cx="10711042" cy="3810843"/>
            <a:chOff x="-381000" y="1981200"/>
            <a:chExt cx="7400814" cy="3810843"/>
          </a:xfrm>
        </p:grpSpPr>
        <p:grpSp>
          <p:nvGrpSpPr>
            <p:cNvPr id="5" name="Group 4"/>
            <p:cNvGrpSpPr/>
            <p:nvPr/>
          </p:nvGrpSpPr>
          <p:grpSpPr>
            <a:xfrm>
              <a:off x="-381000" y="1981200"/>
              <a:ext cx="7180052" cy="3041186"/>
              <a:chOff x="1466099" y="2000466"/>
              <a:chExt cx="8236165" cy="3314274"/>
            </a:xfrm>
          </p:grpSpPr>
          <p:cxnSp>
            <p:nvCxnSpPr>
              <p:cNvPr id="17" name="Straight Arrow Connector 16"/>
              <p:cNvCxnSpPr>
                <a:cxnSpLocks/>
              </p:cNvCxnSpPr>
              <p:nvPr/>
            </p:nvCxnSpPr>
            <p:spPr>
              <a:xfrm>
                <a:off x="3919795" y="5019058"/>
                <a:ext cx="1" cy="29568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6" name="Diagram 5"/>
              <p:cNvGraphicFramePr/>
              <p:nvPr>
                <p:extLst>
                  <p:ext uri="{D42A27DB-BD31-4B8C-83A1-F6EECF244321}">
                    <p14:modId xmlns:p14="http://schemas.microsoft.com/office/powerpoint/2010/main" val="1875472794"/>
                  </p:ext>
                </p:extLst>
              </p:nvPr>
            </p:nvGraphicFramePr>
            <p:xfrm>
              <a:off x="1466099" y="2000466"/>
              <a:ext cx="8236165" cy="310997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p:grpSp>
        <p:sp>
          <p:nvSpPr>
            <p:cNvPr id="8" name="Rectangle 7"/>
            <p:cNvSpPr/>
            <p:nvPr/>
          </p:nvSpPr>
          <p:spPr>
            <a:xfrm>
              <a:off x="-317267" y="5093587"/>
              <a:ext cx="2612682" cy="698456"/>
            </a:xfrm>
            <a:prstGeom prst="rect">
              <a:avLst/>
            </a:prstGeom>
            <a:solidFill>
              <a:srgbClr val="BEF397"/>
            </a:solidFill>
            <a:ln w="19050">
              <a:solidFill>
                <a:schemeClr val="accent4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Seluruh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instrumen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hibrida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harus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diukur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sebagai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satu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dan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tidak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dipisahkan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47950" y="5081070"/>
              <a:ext cx="4371864" cy="710973"/>
            </a:xfrm>
            <a:prstGeom prst="rect">
              <a:avLst/>
            </a:prstGeom>
            <a:solidFill>
              <a:srgbClr val="BEF397"/>
            </a:solidFill>
            <a:ln w="19050">
              <a:solidFill>
                <a:schemeClr val="accent4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Jika host =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aset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keuangan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di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luar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lingkup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PSAK 109 (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yaitu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layanan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sewa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).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Pemisahan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derivatif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melekat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diperlukan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ketika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kondisi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terpenuhi</a:t>
              </a:r>
              <a:r>
                <a: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1B070C-89BA-499A-A547-4D0E3EAFABFA}"/>
              </a:ext>
            </a:extLst>
          </p:cNvPr>
          <p:cNvCxnSpPr>
            <a:cxnSpLocks/>
          </p:cNvCxnSpPr>
          <p:nvPr/>
        </p:nvCxnSpPr>
        <p:spPr>
          <a:xfrm>
            <a:off x="7021964" y="5490824"/>
            <a:ext cx="1" cy="271319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422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spcFirstLastPara="1" wrap="square" lIns="91425" tIns="91425" rIns="91425" bIns="91425" anchor="ctr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Reklasifikasi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25932001"/>
              </p:ext>
            </p:extLst>
          </p:nvPr>
        </p:nvGraphicFramePr>
        <p:xfrm>
          <a:off x="762000" y="1219104"/>
          <a:ext cx="4059925" cy="4781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991100" y="1396749"/>
            <a:ext cx="6019800" cy="4470652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Perubahan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pada model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bisnis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diperkirakan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sangat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jarang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terjadi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Perubahan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ditentukan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oleh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manajemen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senior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entitas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sebagai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akibat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dari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perubahan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eksternal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internal dan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harus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merupakan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suatu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perubahan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signifikan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terhadap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operasi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entitas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dapat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dibuktikan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kepada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pihak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eksternal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Perubahan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pada model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bisnis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terjadi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hanya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jika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entitas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memulai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berhenti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melaksanakan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aktivitas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signifikan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terhadap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kegiatan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operasinya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contohnya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ketika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entitas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telah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memperoleh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melepaskan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mengakhiri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lini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bisnis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Reklasifikasi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dilakukan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secara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prospektif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sejak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tanggal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reklasifikasi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 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4536F888-50D4-F140-A90D-15EFCED45A7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94796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00" y="165991"/>
            <a:ext cx="7437200" cy="792400"/>
          </a:xfrm>
        </p:spPr>
        <p:txBody>
          <a:bodyPr>
            <a:noAutofit/>
          </a:bodyPr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err="1"/>
              <a:t>Reklasifikasi</a:t>
            </a:r>
            <a:r>
              <a:rPr lang="en-US" dirty="0"/>
              <a:t> (1)</a:t>
            </a:r>
          </a:p>
        </p:txBody>
      </p:sp>
      <p:sp>
        <p:nvSpPr>
          <p:cNvPr id="7" name="Rectangle 6"/>
          <p:cNvSpPr/>
          <p:nvPr/>
        </p:nvSpPr>
        <p:spPr>
          <a:xfrm>
            <a:off x="983420" y="1191162"/>
            <a:ext cx="9913179" cy="23902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Obligasi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nominal 2.000.000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1.960.000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diamortisasi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FVOCI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segera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reklasifikasi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penyisihan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reklasifikasi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24.000 (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mencerminkan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peningkatan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juga </a:t>
            </a:r>
            <a:r>
              <a:rPr lang="sv-SE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 terhadap kerugian kredit ekspektasian sepanjang umurnya).</a:t>
            </a:r>
            <a:endParaRPr lang="en-ID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reklaisfikasi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16.000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5846F8-F0C0-4D24-8768-0F35C12004E8}"/>
              </a:ext>
            </a:extLst>
          </p:cNvPr>
          <p:cNvSpPr txBox="1"/>
          <p:nvPr/>
        </p:nvSpPr>
        <p:spPr>
          <a:xfrm>
            <a:off x="983420" y="4771550"/>
            <a:ext cx="7681000" cy="1323439"/>
          </a:xfrm>
          <a:prstGeom prst="rect">
            <a:avLst/>
          </a:prstGeom>
          <a:solidFill>
            <a:srgbClr val="FFE6E2"/>
          </a:solidFill>
        </p:spPr>
        <p:txBody>
          <a:bodyPr wrap="square">
            <a:spAutoFit/>
          </a:bodyPr>
          <a:lstStyle/>
          <a:p>
            <a:pPr algn="just">
              <a:tabLst>
                <a:tab pos="625475" algn="l"/>
                <a:tab pos="4748213" algn="l"/>
                <a:tab pos="6369050" algn="l"/>
              </a:tabLst>
            </a:pP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obligasi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FVPL 	1.960.000</a:t>
            </a:r>
          </a:p>
          <a:p>
            <a:pPr algn="just">
              <a:tabLst>
                <a:tab pos="625475" algn="l"/>
                <a:tab pos="4748213" algn="l"/>
                <a:tab pos="6369050" algn="l"/>
              </a:tabLst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)	      16.000</a:t>
            </a:r>
          </a:p>
          <a:p>
            <a:pPr algn="just">
              <a:tabLst>
                <a:tab pos="625475" algn="l"/>
                <a:tab pos="4748213" algn="l"/>
                <a:tab pos="6369050" algn="l"/>
              </a:tabLst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Penyisihan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      24.000</a:t>
            </a:r>
          </a:p>
          <a:p>
            <a:pPr algn="just">
              <a:tabLst>
                <a:tab pos="625475" algn="l"/>
                <a:tab pos="4748213" algn="l"/>
                <a:tab pos="6369050" algn="l"/>
              </a:tabLst>
            </a:pP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obligasi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– Amortized Cost		2.000.000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A81FC7F-9E88-3E49-826E-2DD74E4AB6FD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38</a:t>
            </a:fld>
            <a:endParaRPr lang="en-US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1444E2-61C2-4D02-99B1-B3E08197126D}"/>
              </a:ext>
            </a:extLst>
          </p:cNvPr>
          <p:cNvSpPr/>
          <p:nvPr/>
        </p:nvSpPr>
        <p:spPr>
          <a:xfrm>
            <a:off x="1016345" y="3780275"/>
            <a:ext cx="6477000" cy="792400"/>
          </a:xfrm>
          <a:prstGeom prst="rect">
            <a:avLst/>
          </a:prstGeom>
          <a:solidFill>
            <a:srgbClr val="C7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walnya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diamortisasi</a:t>
            </a:r>
            <a:endParaRPr lang="en-ID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Direklasifikasi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(FVPL)</a:t>
            </a:r>
          </a:p>
        </p:txBody>
      </p:sp>
    </p:spTree>
    <p:extLst>
      <p:ext uri="{BB962C8B-B14F-4D97-AF65-F5344CB8AC3E}">
        <p14:creationId xmlns:p14="http://schemas.microsoft.com/office/powerpoint/2010/main" val="91015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00" y="165991"/>
            <a:ext cx="7437200" cy="792400"/>
          </a:xfrm>
        </p:spPr>
        <p:txBody>
          <a:bodyPr>
            <a:noAutofit/>
          </a:bodyPr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err="1"/>
              <a:t>Reklasifikasi</a:t>
            </a:r>
            <a:r>
              <a:rPr lang="en-US" dirty="0"/>
              <a:t> (2)</a:t>
            </a:r>
          </a:p>
        </p:txBody>
      </p:sp>
      <p:sp>
        <p:nvSpPr>
          <p:cNvPr id="7" name="Rectangle 6"/>
          <p:cNvSpPr/>
          <p:nvPr/>
        </p:nvSpPr>
        <p:spPr>
          <a:xfrm>
            <a:off x="983420" y="1191162"/>
            <a:ext cx="9913179" cy="23902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Obligasi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nominal 2.000.000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1.960.000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diamortisasi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FVOCI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segera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reklasifikasi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penyisihan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reklasifikasi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24.000 (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mencerminkan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peningkatan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juga </a:t>
            </a:r>
            <a:r>
              <a:rPr lang="sv-SE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 terhadap kerugian kredit ekspektasian sepanjang umurnya).</a:t>
            </a:r>
            <a:endParaRPr lang="en-ID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reklaisfikasi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16.000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A81FC7F-9E88-3E49-826E-2DD74E4AB6FD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39</a:t>
            </a:fld>
            <a:endParaRPr lang="en-US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1444E2-61C2-4D02-99B1-B3E08197126D}"/>
              </a:ext>
            </a:extLst>
          </p:cNvPr>
          <p:cNvSpPr/>
          <p:nvPr/>
        </p:nvSpPr>
        <p:spPr>
          <a:xfrm>
            <a:off x="951336" y="3733800"/>
            <a:ext cx="7137055" cy="792400"/>
          </a:xfrm>
          <a:prstGeom prst="rect">
            <a:avLst/>
          </a:prstGeom>
          <a:solidFill>
            <a:srgbClr val="C7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Awalnya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(FVPL)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Direklasifikasi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diamortisasi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AMc</a:t>
            </a:r>
            <a:r>
              <a:rPr lang="en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D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2F56E1-25CA-4CE4-85DB-C5F0F2054A2D}"/>
              </a:ext>
            </a:extLst>
          </p:cNvPr>
          <p:cNvSpPr txBox="1"/>
          <p:nvPr/>
        </p:nvSpPr>
        <p:spPr>
          <a:xfrm>
            <a:off x="947325" y="4650491"/>
            <a:ext cx="7681000" cy="1323439"/>
          </a:xfrm>
          <a:prstGeom prst="rect">
            <a:avLst/>
          </a:prstGeom>
          <a:solidFill>
            <a:srgbClr val="FFE6E2"/>
          </a:solidFill>
        </p:spPr>
        <p:txBody>
          <a:bodyPr wrap="square">
            <a:spAutoFit/>
          </a:bodyPr>
          <a:lstStyle/>
          <a:p>
            <a:pPr algn="just">
              <a:tabLst>
                <a:tab pos="625475" algn="l"/>
                <a:tab pos="4748213" algn="l"/>
                <a:tab pos="6369050" algn="l"/>
              </a:tabLst>
            </a:pP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obligasi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AMc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1.960.000</a:t>
            </a:r>
          </a:p>
          <a:p>
            <a:pPr algn="just">
              <a:tabLst>
                <a:tab pos="625475" algn="l"/>
                <a:tab pos="4748213" algn="l"/>
                <a:tab pos="6369050" algn="l"/>
              </a:tabLst>
            </a:pP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obligasi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– Amortized Cost		1.960.000</a:t>
            </a:r>
          </a:p>
          <a:p>
            <a:pPr algn="just">
              <a:tabLst>
                <a:tab pos="625475" algn="l"/>
                <a:tab pos="4748213" algn="l"/>
                <a:tab pos="6369050" algn="l"/>
              </a:tabLst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)	      16.000</a:t>
            </a:r>
          </a:p>
          <a:p>
            <a:pPr algn="just">
              <a:tabLst>
                <a:tab pos="625475" algn="l"/>
                <a:tab pos="4748213" algn="l"/>
                <a:tab pos="6369050" algn="l"/>
              </a:tabLs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Penyisihan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      	16.000</a:t>
            </a:r>
          </a:p>
        </p:txBody>
      </p:sp>
    </p:spTree>
    <p:extLst>
      <p:ext uri="{BB962C8B-B14F-4D97-AF65-F5344CB8AC3E}">
        <p14:creationId xmlns:p14="http://schemas.microsoft.com/office/powerpoint/2010/main" val="181629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E121C-BA74-4CD8-B341-5130C89EA74D}"/>
              </a:ext>
            </a:extLst>
          </p:cNvPr>
          <p:cNvSpPr txBox="1">
            <a:spLocks/>
          </p:cNvSpPr>
          <p:nvPr/>
        </p:nvSpPr>
        <p:spPr>
          <a:xfrm>
            <a:off x="8449733" y="2362200"/>
            <a:ext cx="3742267" cy="2133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/>
            <a:endParaRPr lang="id-ID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1D2A59-45BA-F34B-9959-D5FB9DA4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104" y="3276600"/>
            <a:ext cx="5206000" cy="1048400"/>
          </a:xfrm>
        </p:spPr>
        <p:txBody>
          <a:bodyPr/>
          <a:lstStyle/>
          <a:p>
            <a:r>
              <a:rPr lang="en-US" sz="6600" dirty="0">
                <a:solidFill>
                  <a:srgbClr val="444D26"/>
                </a:solidFill>
              </a:rPr>
              <a:t>PSAK 109</a:t>
            </a:r>
            <a:br>
              <a:rPr lang="en-US" sz="6600" dirty="0">
                <a:solidFill>
                  <a:srgbClr val="444D26"/>
                </a:solidFill>
              </a:rPr>
            </a:br>
            <a:r>
              <a:rPr lang="en-US" sz="6600" dirty="0">
                <a:solidFill>
                  <a:srgbClr val="444D26"/>
                </a:solidFill>
              </a:rPr>
              <a:t>PENGUKURAN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FBA41-69BD-5940-836C-AA6B544E0FC6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57603078"/>
      </p:ext>
    </p:extLst>
  </p:cSld>
  <p:clrMapOvr>
    <a:masterClrMapping/>
  </p:clrMapOvr>
  <p:transition spd="slow">
    <p:strips dir="r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PENGUKURAN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66909503"/>
              </p:ext>
            </p:extLst>
          </p:nvPr>
        </p:nvGraphicFramePr>
        <p:xfrm>
          <a:off x="1650206" y="1296988"/>
          <a:ext cx="8891587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579364C-9F1F-4BF4-BF37-DCA797209F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91750" y="6154738"/>
            <a:ext cx="2000250" cy="479425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828434" rtl="0" eaLnBrk="1" latinLnBrk="0" hangingPunct="1">
              <a:spcBef>
                <a:spcPct val="20000"/>
              </a:spcBef>
              <a:buFontTx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41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4AFC1A8-6C3E-468C-9CD6-5E4C8BD4EE63}"/>
              </a:ext>
            </a:extLst>
          </p:cNvPr>
          <p:cNvSpPr txBox="1">
            <a:spLocks/>
          </p:cNvSpPr>
          <p:nvPr/>
        </p:nvSpPr>
        <p:spPr>
          <a:xfrm>
            <a:off x="9829800" y="6796778"/>
            <a:ext cx="1066800" cy="30480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828434" rtl="0" eaLnBrk="1" latinLnBrk="0" hangingPunct="1">
              <a:spcBef>
                <a:spcPct val="20000"/>
              </a:spcBef>
              <a:buFontTx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>
                <a:solidFill>
                  <a:schemeClr val="bg1"/>
                </a:solidFill>
              </a:rPr>
              <a:pPr/>
              <a:t>41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8D29984-9A2A-1549-B7F7-9482C02B41D3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92141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AF91A8-B976-EE46-A864-887AD84C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8000" y="228600"/>
            <a:ext cx="6596000" cy="780400"/>
          </a:xfrm>
        </p:spPr>
        <p:txBody>
          <a:bodyPr/>
          <a:lstStyle/>
          <a:p>
            <a:r>
              <a:rPr lang="id-ID" dirty="0"/>
              <a:t>Pengukuran Awal</a:t>
            </a:r>
            <a:endParaRPr lang="en-US" dirty="0"/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9F77AD74-108A-F348-B32E-CFE7C07C8C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4233217"/>
              </p:ext>
            </p:extLst>
          </p:nvPr>
        </p:nvGraphicFramePr>
        <p:xfrm>
          <a:off x="1219200" y="1276290"/>
          <a:ext cx="10477500" cy="3775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FB90F06C-1926-CA46-BB9E-0B4906720AA2}"/>
              </a:ext>
            </a:extLst>
          </p:cNvPr>
          <p:cNvSpPr txBox="1"/>
          <p:nvPr/>
        </p:nvSpPr>
        <p:spPr>
          <a:xfrm>
            <a:off x="1676400" y="4800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expense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5D10E2-7299-1940-9275-7FC94AC71002}"/>
              </a:ext>
            </a:extLst>
          </p:cNvPr>
          <p:cNvSpPr txBox="1"/>
          <p:nvPr/>
        </p:nvSpPr>
        <p:spPr>
          <a:xfrm>
            <a:off x="5334000" y="4800599"/>
            <a:ext cx="563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capitalized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DCF6A0-BC79-844A-96FD-940D3563A0E3}"/>
              </a:ext>
            </a:extLst>
          </p:cNvPr>
          <p:cNvSpPr/>
          <p:nvPr/>
        </p:nvSpPr>
        <p:spPr>
          <a:xfrm>
            <a:off x="2590800" y="5581710"/>
            <a:ext cx="8075240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58775" indent="-358775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*	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Pengecualian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dagang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komponen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pendanaan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DB94250-B1FB-0243-87FC-ABA83EF1DBC2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511236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202" y="228600"/>
            <a:ext cx="8195319" cy="1268087"/>
          </a:xfrm>
        </p:spPr>
        <p:txBody>
          <a:bodyPr>
            <a:noAutofit/>
          </a:bodyPr>
          <a:lstStyle/>
          <a:p>
            <a:r>
              <a:rPr lang="en-US" sz="4000" dirty="0" err="1"/>
              <a:t>Pengukuran</a:t>
            </a:r>
            <a:r>
              <a:rPr lang="en-US" sz="4000" dirty="0"/>
              <a:t> </a:t>
            </a:r>
            <a:r>
              <a:rPr lang="en-US" sz="4000" dirty="0" err="1"/>
              <a:t>setelah</a:t>
            </a:r>
            <a:r>
              <a:rPr lang="en-US" sz="4000" dirty="0"/>
              <a:t> </a:t>
            </a:r>
            <a:r>
              <a:rPr lang="en-US" sz="4000" dirty="0" err="1"/>
              <a:t>Pengakuan</a:t>
            </a:r>
            <a:r>
              <a:rPr lang="en-US" sz="4000" dirty="0"/>
              <a:t> Awal</a:t>
            </a:r>
            <a:br>
              <a:rPr lang="en-US" sz="4000" dirty="0"/>
            </a:br>
            <a:r>
              <a:rPr lang="en-US" sz="4000" dirty="0" err="1"/>
              <a:t>Instrumen</a:t>
            </a:r>
            <a:r>
              <a:rPr lang="en-US" sz="4000" dirty="0"/>
              <a:t> </a:t>
            </a:r>
            <a:r>
              <a:rPr lang="en-US" sz="4000" dirty="0" err="1"/>
              <a:t>Keuangan</a:t>
            </a:r>
            <a:endParaRPr lang="en-US" sz="4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CC19B1-58FF-478F-9E51-10CCE0606B2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21644610"/>
              </p:ext>
            </p:extLst>
          </p:nvPr>
        </p:nvGraphicFramePr>
        <p:xfrm>
          <a:off x="1143000" y="1834243"/>
          <a:ext cx="10058401" cy="4417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61434">
                  <a:extLst>
                    <a:ext uri="{9D8B030D-6E8A-4147-A177-3AD203B41FA5}">
                      <a16:colId xmlns:a16="http://schemas.microsoft.com/office/drawing/2014/main" val="3754491729"/>
                    </a:ext>
                  </a:extLst>
                </a:gridCol>
                <a:gridCol w="4525878">
                  <a:extLst>
                    <a:ext uri="{9D8B030D-6E8A-4147-A177-3AD203B41FA5}">
                      <a16:colId xmlns:a16="http://schemas.microsoft.com/office/drawing/2014/main" val="1372134255"/>
                    </a:ext>
                  </a:extLst>
                </a:gridCol>
                <a:gridCol w="2020109">
                  <a:extLst>
                    <a:ext uri="{9D8B030D-6E8A-4147-A177-3AD203B41FA5}">
                      <a16:colId xmlns:a16="http://schemas.microsoft.com/office/drawing/2014/main" val="4142333318"/>
                    </a:ext>
                  </a:extLst>
                </a:gridCol>
                <a:gridCol w="1450980">
                  <a:extLst>
                    <a:ext uri="{9D8B030D-6E8A-4147-A177-3AD203B41FA5}">
                      <a16:colId xmlns:a16="http://schemas.microsoft.com/office/drawing/2014/main" val="4128913383"/>
                    </a:ext>
                  </a:extLst>
                </a:gridCol>
              </a:tblGrid>
              <a:tr h="3793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Kategori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Rugi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PSAK 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586243"/>
                  </a:ext>
                </a:extLst>
              </a:tr>
              <a:tr h="54687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perolehan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diamortisasi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Seluruh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592563"/>
                  </a:ext>
                </a:extLst>
              </a:tr>
              <a:tr h="849087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utang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FVOCI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penurunan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selisih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kurs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saat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pelepasan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lainnya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1256"/>
                  </a:ext>
                </a:extLst>
              </a:tr>
              <a:tr h="1007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FVOCI</a:t>
                      </a:r>
                    </a:p>
                    <a:p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Dividen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kecuali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jelas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merupakan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pemulihan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sebagian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perolehan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investasi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perubahan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wajar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91018"/>
                  </a:ext>
                </a:extLst>
              </a:tr>
              <a:tr h="32806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FVTPL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Seluruh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395491"/>
                  </a:ext>
                </a:extLst>
              </a:tr>
              <a:tr h="546870">
                <a:tc gridSpan="4"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metode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perolehan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diperkenankan</a:t>
                      </a:r>
                      <a:endParaRPr lang="en-US" sz="20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48261"/>
                  </a:ext>
                </a:extLst>
              </a:tr>
            </a:tbl>
          </a:graphicData>
        </a:graphic>
      </p:graphicFrame>
      <p:pic>
        <p:nvPicPr>
          <p:cNvPr id="5" name="Graphic 4" descr="Thumbs Up Sign">
            <a:extLst>
              <a:ext uri="{FF2B5EF4-FFF2-40B4-BE49-F238E27FC236}">
                <a16:creationId xmlns:a16="http://schemas.microsoft.com/office/drawing/2014/main" id="{444D6C77-FADE-4655-A7F0-A86CBDF7E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3521" y="2432391"/>
            <a:ext cx="457200" cy="457200"/>
          </a:xfrm>
          <a:prstGeom prst="rect">
            <a:avLst/>
          </a:prstGeom>
        </p:spPr>
      </p:pic>
      <p:pic>
        <p:nvPicPr>
          <p:cNvPr id="6" name="Graphic 5" descr="Thumbs Up Sign">
            <a:extLst>
              <a:ext uri="{FF2B5EF4-FFF2-40B4-BE49-F238E27FC236}">
                <a16:creationId xmlns:a16="http://schemas.microsoft.com/office/drawing/2014/main" id="{F66D238B-67A1-4C4A-B215-254976CE6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3521" y="5272217"/>
            <a:ext cx="457200" cy="457200"/>
          </a:xfrm>
          <a:prstGeom prst="rect">
            <a:avLst/>
          </a:prstGeom>
        </p:spPr>
      </p:pic>
      <p:pic>
        <p:nvPicPr>
          <p:cNvPr id="7" name="Graphic 6" descr="Thumbs Up Sign">
            <a:extLst>
              <a:ext uri="{FF2B5EF4-FFF2-40B4-BE49-F238E27FC236}">
                <a16:creationId xmlns:a16="http://schemas.microsoft.com/office/drawing/2014/main" id="{5FBA94AD-FD97-45D6-8741-8AE662E75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3521" y="3193986"/>
            <a:ext cx="457200" cy="457200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44FEB06B-5D58-47DD-AE0D-6F129F046E18}"/>
              </a:ext>
            </a:extLst>
          </p:cNvPr>
          <p:cNvSpPr/>
          <p:nvPr/>
        </p:nvSpPr>
        <p:spPr>
          <a:xfrm>
            <a:off x="9880526" y="3772101"/>
            <a:ext cx="1123189" cy="1423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9A359A8-8004-3246-BC44-4B2594166B7C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895210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id-ID" dirty="0"/>
              <a:t>Suku Bunga Efektif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838200" y="1438927"/>
            <a:ext cx="6172200" cy="485858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id-ID" sz="2400" dirty="0"/>
              <a:t>Suku bunga yang menyamakan antara nilai awal aset dengan nilai kini dari pembayaran yang diterima di masa mendatang.</a:t>
            </a:r>
          </a:p>
          <a:p>
            <a:pPr>
              <a:spcAft>
                <a:spcPts val="600"/>
              </a:spcAft>
            </a:pPr>
            <a:r>
              <a:rPr lang="id-ID" sz="2400" dirty="0"/>
              <a:t>Nilai awal aset keuangan termasuk biaya transaksi dan biaya lain terkait dengan perolehan/penerbitan aset/liabilitas keuangan</a:t>
            </a:r>
          </a:p>
          <a:p>
            <a:pPr>
              <a:spcAft>
                <a:spcPts val="600"/>
              </a:spcAft>
            </a:pPr>
            <a:r>
              <a:rPr lang="id-ID" sz="2400" dirty="0"/>
              <a:t>Suku bunga efektif tidak selalu sama dengan suku bunga yang ditetapkan.</a:t>
            </a:r>
          </a:p>
          <a:p>
            <a:pPr>
              <a:spcAft>
                <a:spcPts val="600"/>
              </a:spcAft>
            </a:pPr>
            <a:r>
              <a:rPr lang="id-ID" sz="2400" dirty="0"/>
              <a:t>Suku bunga efektif digunakan untuk meng</a:t>
            </a:r>
            <a:r>
              <a:rPr lang="en-US" sz="2400" dirty="0"/>
              <a:t>h</a:t>
            </a:r>
            <a:r>
              <a:rPr lang="id-ID" sz="2400" dirty="0"/>
              <a:t>itung amortisasi premium atau diskon</a:t>
            </a: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8D50E446-89C3-3248-8D33-F8E1CE9D70F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801710"/>
            <a:ext cx="5138059" cy="4495800"/>
          </a:xfrm>
          <a:prstGeom prst="rect">
            <a:avLst/>
          </a:prstGeom>
          <a:noFill/>
        </p:spPr>
      </p:pic>
      <p:sp>
        <p:nvSpPr>
          <p:cNvPr id="5" name="Slide Number Placeholder 4" hidden="1"/>
          <p:cNvSpPr>
            <a:spLocks noGrp="1"/>
          </p:cNvSpPr>
          <p:nvPr>
            <p:ph type="sldNum" sz="quarter" idx="4294967295"/>
          </p:nvPr>
        </p:nvSpPr>
        <p:spPr>
          <a:xfrm>
            <a:off x="10947400" y="6426200"/>
            <a:ext cx="1244600" cy="485775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CEEC3FCE-EFF4-4C3D-8006-B235BAA7D09A}" type="slidenum">
              <a:rPr lang="en-US" smtClean="0"/>
              <a:pPr>
                <a:spcAft>
                  <a:spcPts val="600"/>
                </a:spcAft>
                <a:defRPr/>
              </a:pPr>
              <a:t>44</a:t>
            </a:fld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FD77262-388F-2542-8355-20BD2F208D6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66271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E121C-BA74-4CD8-B341-5130C89EA74D}"/>
              </a:ext>
            </a:extLst>
          </p:cNvPr>
          <p:cNvSpPr txBox="1">
            <a:spLocks/>
          </p:cNvSpPr>
          <p:nvPr/>
        </p:nvSpPr>
        <p:spPr>
          <a:xfrm>
            <a:off x="8449733" y="2362200"/>
            <a:ext cx="3742267" cy="2133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/>
            <a:endParaRPr lang="id-ID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441287-AC72-2546-9F1B-B3201D3FE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000" y="1685600"/>
            <a:ext cx="6032000" cy="3486800"/>
          </a:xfrm>
        </p:spPr>
        <p:txBody>
          <a:bodyPr/>
          <a:lstStyle/>
          <a:p>
            <a:r>
              <a:rPr lang="en-US" sz="5400" dirty="0">
                <a:solidFill>
                  <a:srgbClr val="444D26"/>
                </a:solidFill>
              </a:rPr>
              <a:t>PSAK 109</a:t>
            </a:r>
            <a:br>
              <a:rPr lang="en-US" sz="5400" dirty="0">
                <a:solidFill>
                  <a:srgbClr val="444D26"/>
                </a:solidFill>
              </a:rPr>
            </a:br>
            <a:r>
              <a:rPr lang="en-US" sz="5400" dirty="0">
                <a:solidFill>
                  <a:srgbClr val="444D26"/>
                </a:solidFill>
              </a:rPr>
              <a:t>PENURUNAN NILAI INSTRUMEN KEUANGAN</a:t>
            </a:r>
            <a:endParaRPr lang="id-ID" sz="4800" dirty="0">
              <a:solidFill>
                <a:srgbClr val="444D2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6088D-543F-EB4C-A5D3-72AB033BDEB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43309365"/>
      </p:ext>
    </p:extLst>
  </p:cSld>
  <p:clrMapOvr>
    <a:masterClrMapping/>
  </p:clrMapOvr>
  <p:transition spd="slow">
    <p:strips dir="r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36525"/>
            <a:ext cx="9677400" cy="1078657"/>
          </a:xfrm>
          <a:prstGeom prst="rect">
            <a:avLst/>
          </a:prstGeom>
        </p:spPr>
        <p:txBody>
          <a:bodyPr vert="horz" wrap="square" lIns="0" tIns="10001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9525" algn="ctr">
              <a:spcBef>
                <a:spcPts val="79"/>
              </a:spcBef>
            </a:pPr>
            <a:r>
              <a:rPr sz="3200" dirty="0"/>
              <a:t>Perubahan </a:t>
            </a:r>
            <a:r>
              <a:rPr sz="3200" dirty="0" err="1"/>
              <a:t>utama</a:t>
            </a:r>
            <a:r>
              <a:rPr sz="3200" dirty="0"/>
              <a:t> </a:t>
            </a:r>
            <a:r>
              <a:rPr lang="en-US" sz="3200" dirty="0" err="1"/>
              <a:t>Penurunan</a:t>
            </a:r>
            <a:r>
              <a:rPr lang="en-US" sz="3200" dirty="0"/>
              <a:t> Nilai </a:t>
            </a:r>
            <a:r>
              <a:rPr sz="3200" dirty="0" err="1"/>
              <a:t>dari</a:t>
            </a:r>
            <a:r>
              <a:rPr sz="3200" dirty="0"/>
              <a:t> </a:t>
            </a:r>
            <a:r>
              <a:rPr lang="en-ID" sz="3200" dirty="0"/>
              <a:t>PSAK 232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4275201" y="4808495"/>
            <a:ext cx="5480685" cy="410528"/>
          </a:xfrm>
          <a:custGeom>
            <a:avLst/>
            <a:gdLst/>
            <a:ahLst/>
            <a:cxnLst/>
            <a:rect l="l" t="t" r="r" b="b"/>
            <a:pathLst>
              <a:path w="7307580" h="547370">
                <a:moveTo>
                  <a:pt x="7034022" y="0"/>
                </a:moveTo>
                <a:lnTo>
                  <a:pt x="7034022" y="136779"/>
                </a:lnTo>
                <a:lnTo>
                  <a:pt x="0" y="136779"/>
                </a:lnTo>
                <a:lnTo>
                  <a:pt x="0" y="410337"/>
                </a:lnTo>
                <a:lnTo>
                  <a:pt x="7034022" y="410337"/>
                </a:lnTo>
                <a:lnTo>
                  <a:pt x="7034022" y="547116"/>
                </a:lnTo>
                <a:lnTo>
                  <a:pt x="7307580" y="273557"/>
                </a:lnTo>
                <a:lnTo>
                  <a:pt x="7034022" y="0"/>
                </a:lnTo>
                <a:close/>
              </a:path>
            </a:pathLst>
          </a:custGeom>
          <a:solidFill>
            <a:srgbClr val="8E248D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4" name="object 4"/>
          <p:cNvSpPr/>
          <p:nvPr/>
        </p:nvSpPr>
        <p:spPr>
          <a:xfrm>
            <a:off x="4275201" y="4808495"/>
            <a:ext cx="5480685" cy="410528"/>
          </a:xfrm>
          <a:custGeom>
            <a:avLst/>
            <a:gdLst/>
            <a:ahLst/>
            <a:cxnLst/>
            <a:rect l="l" t="t" r="r" b="b"/>
            <a:pathLst>
              <a:path w="7307580" h="547370">
                <a:moveTo>
                  <a:pt x="0" y="136779"/>
                </a:moveTo>
                <a:lnTo>
                  <a:pt x="7034022" y="136779"/>
                </a:lnTo>
                <a:lnTo>
                  <a:pt x="7034022" y="0"/>
                </a:lnTo>
                <a:lnTo>
                  <a:pt x="7307580" y="273557"/>
                </a:lnTo>
                <a:lnTo>
                  <a:pt x="7034022" y="547116"/>
                </a:lnTo>
                <a:lnTo>
                  <a:pt x="7034022" y="410337"/>
                </a:lnTo>
                <a:lnTo>
                  <a:pt x="0" y="410337"/>
                </a:lnTo>
                <a:lnTo>
                  <a:pt x="0" y="136779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8" name="object 8"/>
          <p:cNvSpPr txBox="1"/>
          <p:nvPr/>
        </p:nvSpPr>
        <p:spPr>
          <a:xfrm>
            <a:off x="693896" y="5878633"/>
            <a:ext cx="2582704" cy="25583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600" spc="14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sz="1600" spc="-139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i="1" spc="-64" dirty="0">
                <a:latin typeface="Calibri" panose="020F0502020204030204" pitchFamily="34" charset="0"/>
                <a:cs typeface="Calibri" panose="020F0502020204030204" pitchFamily="34" charset="0"/>
              </a:rPr>
              <a:t>AFS </a:t>
            </a:r>
            <a:r>
              <a:rPr sz="1600" spc="-79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sz="1600" i="1" spc="-79" dirty="0">
                <a:latin typeface="Calibri" panose="020F0502020204030204" pitchFamily="34" charset="0"/>
                <a:cs typeface="Calibri" panose="020F0502020204030204" pitchFamily="34" charset="0"/>
              </a:rPr>
              <a:t>Available </a:t>
            </a:r>
            <a:r>
              <a:rPr sz="1600" i="1" spc="-98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sz="1600" i="1" spc="-68" dirty="0">
                <a:latin typeface="Calibri" panose="020F0502020204030204" pitchFamily="34" charset="0"/>
                <a:cs typeface="Calibri" panose="020F0502020204030204" pitchFamily="34" charset="0"/>
              </a:rPr>
              <a:t>sale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E098310-F9B9-4882-80F4-85D12097D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78107"/>
              </p:ext>
            </p:extLst>
          </p:nvPr>
        </p:nvGraphicFramePr>
        <p:xfrm>
          <a:off x="457199" y="1341396"/>
          <a:ext cx="10972801" cy="4433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2643">
                  <a:extLst>
                    <a:ext uri="{9D8B030D-6E8A-4147-A177-3AD203B41FA5}">
                      <a16:colId xmlns:a16="http://schemas.microsoft.com/office/drawing/2014/main" val="3376459931"/>
                    </a:ext>
                  </a:extLst>
                </a:gridCol>
                <a:gridCol w="4207476">
                  <a:extLst>
                    <a:ext uri="{9D8B030D-6E8A-4147-A177-3AD203B41FA5}">
                      <a16:colId xmlns:a16="http://schemas.microsoft.com/office/drawing/2014/main" val="3161680036"/>
                    </a:ext>
                  </a:extLst>
                </a:gridCol>
                <a:gridCol w="3842682">
                  <a:extLst>
                    <a:ext uri="{9D8B030D-6E8A-4147-A177-3AD203B41FA5}">
                      <a16:colId xmlns:a16="http://schemas.microsoft.com/office/drawing/2014/main" val="3219537457"/>
                    </a:ext>
                  </a:extLst>
                </a:gridCol>
              </a:tblGrid>
              <a:tr h="4441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endParaRPr sz="2000" b="0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en-ID" sz="2000" b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PSAK 232</a:t>
                      </a:r>
                      <a:endParaRPr sz="2000" b="1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en-ID" sz="2000" b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PSAK 109</a:t>
                      </a:r>
                      <a:endParaRPr sz="2000" b="1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230774"/>
                  </a:ext>
                </a:extLst>
              </a:tr>
              <a:tr h="933646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Tipe 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8425" marR="942340" defTabSz="2798763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0" cap="none" spc="0" dirty="0" err="1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</a:t>
                      </a:r>
                      <a:r>
                        <a:rPr lang="en-US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2000" b="0" cap="none" spc="0" dirty="0" err="1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telah</a:t>
                      </a:r>
                      <a:r>
                        <a:rPr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terjadi  (incurred loss)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8425" marR="1255395" defTabSz="992188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2000" b="0" cap="none" spc="0" dirty="0" err="1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lang="en-US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b="0" cap="none" spc="0" dirty="0" err="1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ekspektasian</a:t>
                      </a:r>
                      <a:r>
                        <a:rPr lang="en-US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2000" b="0" cap="none" spc="0" dirty="0" err="1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expcedted</a:t>
                      </a:r>
                      <a:r>
                        <a:rPr lang="en-US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loss)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725044"/>
                  </a:ext>
                </a:extLst>
              </a:tr>
              <a:tr h="407237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 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Beberapa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Satu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3789745"/>
                  </a:ext>
                </a:extLst>
              </a:tr>
              <a:tr h="627066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Ruang lingkup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sz="2000" b="0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sz="2000" b="0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7138491"/>
                  </a:ext>
                </a:extLst>
              </a:tr>
              <a:tr h="1196962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Investasi dalam instrumen</a:t>
                      </a: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8425" marR="22288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Penurunan nilai diakui untuk  investasi pada instrumen ekuitas  yang diklasifikasikan sebagai AFS*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 ada penurunan </a:t>
                      </a:r>
                      <a:r>
                        <a:rPr sz="2000" b="0" cap="none" spc="0" dirty="0" err="1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</a:t>
                      </a:r>
                      <a:r>
                        <a:rPr lang="en-US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sz="2000" b="0" cap="none" spc="0" dirty="0" err="1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diakui</a:t>
                      </a:r>
                      <a:r>
                        <a:rPr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untuk instrumen ekuitas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2873634"/>
                  </a:ext>
                </a:extLst>
              </a:tr>
              <a:tr h="752176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2000" b="1" cap="none" spc="0" dirty="0" err="1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Pertimbangan</a:t>
                      </a:r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(judgement)</a:t>
                      </a:r>
                      <a:endParaRPr sz="2000" b="1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8425" marR="22288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2000" b="0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 b="0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52176"/>
                  </a:ext>
                </a:extLst>
              </a:tr>
            </a:tbl>
          </a:graphicData>
        </a:graphic>
      </p:graphicFrame>
      <p:sp>
        <p:nvSpPr>
          <p:cNvPr id="13" name="Arrow: Right 12">
            <a:extLst>
              <a:ext uri="{FF2B5EF4-FFF2-40B4-BE49-F238E27FC236}">
                <a16:creationId xmlns:a16="http://schemas.microsoft.com/office/drawing/2014/main" id="{381C6DDF-2B48-426E-BB3F-70904ED0727D}"/>
              </a:ext>
            </a:extLst>
          </p:cNvPr>
          <p:cNvSpPr/>
          <p:nvPr/>
        </p:nvSpPr>
        <p:spPr bwMode="auto">
          <a:xfrm>
            <a:off x="4001386" y="3124200"/>
            <a:ext cx="6096000" cy="8382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Diperluas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0042B5F-1FE7-4FF0-88D4-3D79455E25EF}"/>
              </a:ext>
            </a:extLst>
          </p:cNvPr>
          <p:cNvSpPr/>
          <p:nvPr/>
        </p:nvSpPr>
        <p:spPr bwMode="auto">
          <a:xfrm>
            <a:off x="3995943" y="4953000"/>
            <a:ext cx="6096000" cy="8382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Meningkat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2C82113F-3E17-AD4D-ACB9-0AA1250D1E6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785694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097AC-70AD-478D-8361-A1F60560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Nilai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E28787A-0933-4A2D-8CEC-FA29C0EE0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738832"/>
              </p:ext>
            </p:extLst>
          </p:nvPr>
        </p:nvGraphicFramePr>
        <p:xfrm>
          <a:off x="1219200" y="1600200"/>
          <a:ext cx="10058400" cy="428413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690220">
                  <a:extLst>
                    <a:ext uri="{9D8B030D-6E8A-4147-A177-3AD203B41FA5}">
                      <a16:colId xmlns:a16="http://schemas.microsoft.com/office/drawing/2014/main" val="3204838545"/>
                    </a:ext>
                  </a:extLst>
                </a:gridCol>
                <a:gridCol w="3368180">
                  <a:extLst>
                    <a:ext uri="{9D8B030D-6E8A-4147-A177-3AD203B41FA5}">
                      <a16:colId xmlns:a16="http://schemas.microsoft.com/office/drawing/2014/main" val="3392385680"/>
                    </a:ext>
                  </a:extLst>
                </a:gridCol>
              </a:tblGrid>
              <a:tr h="4402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ruang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lingkup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luar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ruang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lingkup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1439360"/>
                  </a:ext>
                </a:extLst>
              </a:tr>
              <a:tr h="3826933"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merupakan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utang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diukur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pada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perolehan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diamortisasi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atau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FVOCI (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misalnya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piutang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dagang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utang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).</a:t>
                      </a:r>
                    </a:p>
                    <a:p>
                      <a:pPr marL="285750" lvl="0" indent="-28575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Komitmen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pinjaman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diterbitkan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diukur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pada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FVTPL.</a:t>
                      </a:r>
                    </a:p>
                    <a:p>
                      <a:pPr marL="285750" lvl="0" indent="-28575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jaminan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 yang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diterbitkan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yang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masuk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ruang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lingkup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PSAK 109 (yang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diukur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pada FVTPL).</a:t>
                      </a:r>
                    </a:p>
                    <a:p>
                      <a:pPr marL="285750" lvl="0" indent="-28575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Piutang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sewa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ruang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lingkup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PSAK 116.</a:t>
                      </a:r>
                    </a:p>
                    <a:p>
                      <a:pPr marL="285750" lvl="0" indent="-28575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ruang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lingkup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PSAK 115.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Investasi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85750" lvl="0" indent="-28575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sv-S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Komitmen pinjaman dan jaminan yang  diterbitkan yang diukur pada FVTPL.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lvl="0" indent="-28575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Instrumen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lainnya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diukur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pada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FVTPL.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376278"/>
                  </a:ext>
                </a:extLst>
              </a:tr>
            </a:tbl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1070F4-3232-5D41-9834-6FED2AA93695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01528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8000" y="142320"/>
            <a:ext cx="6596000" cy="780400"/>
          </a:xfrm>
          <a:prstGeom prst="rect">
            <a:avLst/>
          </a:prstGeom>
        </p:spPr>
        <p:txBody>
          <a:bodyPr vert="horz" wrap="square" lIns="0" tIns="1000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9"/>
              </a:spcBef>
            </a:pPr>
            <a:r>
              <a:rPr kern="100" spc="10" dirty="0" err="1"/>
              <a:t>Pendekatan</a:t>
            </a:r>
            <a:r>
              <a:rPr kern="100" spc="10" dirty="0"/>
              <a:t> </a:t>
            </a:r>
            <a:r>
              <a:rPr kern="100" spc="10" dirty="0" err="1"/>
              <a:t>umum</a:t>
            </a:r>
            <a:endParaRPr kern="100" spc="10" dirty="0"/>
          </a:p>
        </p:txBody>
      </p:sp>
      <p:sp>
        <p:nvSpPr>
          <p:cNvPr id="3" name="object 3"/>
          <p:cNvSpPr txBox="1"/>
          <p:nvPr/>
        </p:nvSpPr>
        <p:spPr>
          <a:xfrm>
            <a:off x="1143000" y="3889913"/>
            <a:ext cx="10439400" cy="1963519"/>
          </a:xfrm>
          <a:prstGeom prst="rect">
            <a:avLst/>
          </a:prstGeom>
        </p:spPr>
        <p:txBody>
          <a:bodyPr vert="horz" wrap="square" lIns="0" tIns="39529" rIns="0" bIns="0" rtlCol="0">
            <a:spAutoFit/>
          </a:bodyPr>
          <a:lstStyle/>
          <a:p>
            <a:pPr marL="358775" indent="-349250">
              <a:spcBef>
                <a:spcPts val="600"/>
              </a:spcBef>
              <a:buChar char="•"/>
              <a:tabLst>
                <a:tab pos="358775" algn="l"/>
              </a:tabLst>
            </a:pP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Prinsip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salah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dua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basis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200" spc="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1688" lvl="1" indent="-449263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endParaRPr lang="en-US" sz="2200" spc="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1688" lvl="1" indent="-449263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umurnya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58775" marR="551498" indent="-349250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Basis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bergantung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peningkatan</a:t>
            </a:r>
            <a:r>
              <a:rPr sz="22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sz="22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sz="22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sz="22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sz="22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sz="22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sz="22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2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object 5"/>
          <p:cNvSpPr/>
          <p:nvPr/>
        </p:nvSpPr>
        <p:spPr>
          <a:xfrm>
            <a:off x="942763" y="1218065"/>
            <a:ext cx="2328467" cy="23342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endPara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791290" y="1171835"/>
            <a:ext cx="2328467" cy="241677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umurnya</a:t>
            </a:r>
            <a:endParaRPr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362611" y="1352610"/>
            <a:ext cx="5398459" cy="1205475"/>
          </a:xfrm>
          <a:custGeom>
            <a:avLst/>
            <a:gdLst>
              <a:gd name="connsiteX0" fmla="*/ 2909113 w 3233928"/>
              <a:gd name="connsiteY0" fmla="*/ 0 h 1070283"/>
              <a:gd name="connsiteX1" fmla="*/ 0 w 3233928"/>
              <a:gd name="connsiteY1" fmla="*/ 29393 h 1070283"/>
              <a:gd name="connsiteX2" fmla="*/ 0 w 3233928"/>
              <a:gd name="connsiteY2" fmla="*/ 1070284 h 1070283"/>
              <a:gd name="connsiteX3" fmla="*/ 2713481 w 3233928"/>
              <a:gd name="connsiteY3" fmla="*/ 1070284 h 1070283"/>
              <a:gd name="connsiteX4" fmla="*/ 3233928 w 3233928"/>
              <a:gd name="connsiteY4" fmla="*/ 549839 h 1070283"/>
              <a:gd name="connsiteX5" fmla="*/ 2909113 w 3233928"/>
              <a:gd name="connsiteY5" fmla="*/ 0 h 1070283"/>
              <a:gd name="connsiteX0" fmla="*/ 2909113 w 3233928"/>
              <a:gd name="connsiteY0" fmla="*/ 0 h 1084980"/>
              <a:gd name="connsiteX1" fmla="*/ 0 w 3233928"/>
              <a:gd name="connsiteY1" fmla="*/ 29393 h 1084980"/>
              <a:gd name="connsiteX2" fmla="*/ 0 w 3233928"/>
              <a:gd name="connsiteY2" fmla="*/ 1070284 h 1084980"/>
              <a:gd name="connsiteX3" fmla="*/ 2948239 w 3233928"/>
              <a:gd name="connsiteY3" fmla="*/ 1084980 h 1084980"/>
              <a:gd name="connsiteX4" fmla="*/ 3233928 w 3233928"/>
              <a:gd name="connsiteY4" fmla="*/ 549839 h 1084980"/>
              <a:gd name="connsiteX5" fmla="*/ 2909113 w 3233928"/>
              <a:gd name="connsiteY5" fmla="*/ 0 h 108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3928" h="1084980">
                <a:moveTo>
                  <a:pt x="2909113" y="0"/>
                </a:moveTo>
                <a:lnTo>
                  <a:pt x="0" y="29393"/>
                </a:lnTo>
                <a:lnTo>
                  <a:pt x="0" y="1070284"/>
                </a:lnTo>
                <a:lnTo>
                  <a:pt x="2948239" y="1084980"/>
                </a:lnTo>
                <a:lnTo>
                  <a:pt x="3233928" y="549839"/>
                </a:lnTo>
                <a:lnTo>
                  <a:pt x="2909113" y="0"/>
                </a:lnTo>
                <a:close/>
              </a:path>
            </a:pathLst>
          </a:custGeom>
          <a:solidFill>
            <a:srgbClr val="A5AEFF">
              <a:alpha val="33333"/>
            </a:srgb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92088">
              <a:spcBef>
                <a:spcPts val="71"/>
              </a:spcBef>
            </a:pPr>
            <a:r>
              <a:rPr lang="sv-SE" sz="2000" b="1" kern="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Berpindah kategori</a:t>
            </a:r>
            <a:endParaRPr lang="sv-SE" sz="2000" kern="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2088" marR="3810">
              <a:spcBef>
                <a:spcPts val="4"/>
              </a:spcBef>
            </a:pPr>
            <a:r>
              <a:rPr lang="sv-SE" sz="2000" kern="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 risiko kredit dari aset  keuangan telah meningkat  signifikan sejak </a:t>
            </a:r>
            <a:r>
              <a:rPr lang="sv-SE" sz="2000" kern="1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sv-SE" sz="2000" kern="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000" kern="1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endParaRPr lang="sv-SE" sz="2000" kern="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CE586EE5-9594-7141-8536-CEF106BAB4BF}"/>
              </a:ext>
            </a:extLst>
          </p:cNvPr>
          <p:cNvSpPr/>
          <p:nvPr/>
        </p:nvSpPr>
        <p:spPr>
          <a:xfrm flipH="1">
            <a:off x="3400710" y="2698249"/>
            <a:ext cx="5319114" cy="921606"/>
          </a:xfrm>
          <a:custGeom>
            <a:avLst/>
            <a:gdLst>
              <a:gd name="connsiteX0" fmla="*/ 2909113 w 3233928"/>
              <a:gd name="connsiteY0" fmla="*/ 0 h 1070283"/>
              <a:gd name="connsiteX1" fmla="*/ 0 w 3233928"/>
              <a:gd name="connsiteY1" fmla="*/ 29393 h 1070283"/>
              <a:gd name="connsiteX2" fmla="*/ 0 w 3233928"/>
              <a:gd name="connsiteY2" fmla="*/ 1070284 h 1070283"/>
              <a:gd name="connsiteX3" fmla="*/ 2713481 w 3233928"/>
              <a:gd name="connsiteY3" fmla="*/ 1070284 h 1070283"/>
              <a:gd name="connsiteX4" fmla="*/ 3233928 w 3233928"/>
              <a:gd name="connsiteY4" fmla="*/ 549839 h 1070283"/>
              <a:gd name="connsiteX5" fmla="*/ 2909113 w 3233928"/>
              <a:gd name="connsiteY5" fmla="*/ 0 h 1070283"/>
              <a:gd name="connsiteX0" fmla="*/ 2909113 w 3233928"/>
              <a:gd name="connsiteY0" fmla="*/ 0 h 1084980"/>
              <a:gd name="connsiteX1" fmla="*/ 0 w 3233928"/>
              <a:gd name="connsiteY1" fmla="*/ 29393 h 1084980"/>
              <a:gd name="connsiteX2" fmla="*/ 0 w 3233928"/>
              <a:gd name="connsiteY2" fmla="*/ 1070284 h 1084980"/>
              <a:gd name="connsiteX3" fmla="*/ 2948239 w 3233928"/>
              <a:gd name="connsiteY3" fmla="*/ 1084980 h 1084980"/>
              <a:gd name="connsiteX4" fmla="*/ 3233928 w 3233928"/>
              <a:gd name="connsiteY4" fmla="*/ 549839 h 1084980"/>
              <a:gd name="connsiteX5" fmla="*/ 2909113 w 3233928"/>
              <a:gd name="connsiteY5" fmla="*/ 0 h 108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3928" h="1084980">
                <a:moveTo>
                  <a:pt x="2909113" y="0"/>
                </a:moveTo>
                <a:lnTo>
                  <a:pt x="0" y="29393"/>
                </a:lnTo>
                <a:lnTo>
                  <a:pt x="0" y="1070284"/>
                </a:lnTo>
                <a:lnTo>
                  <a:pt x="2948239" y="1084980"/>
                </a:lnTo>
                <a:lnTo>
                  <a:pt x="3233928" y="549839"/>
                </a:lnTo>
                <a:lnTo>
                  <a:pt x="2909113" y="0"/>
                </a:lnTo>
                <a:close/>
              </a:path>
            </a:pathLst>
          </a:custGeom>
          <a:solidFill>
            <a:srgbClr val="E7F4F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79388" marR="3810" algn="r">
              <a:spcBef>
                <a:spcPts val="71"/>
              </a:spcBef>
            </a:pPr>
            <a:endParaRPr lang="en-US" sz="1800" kern="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670746-6B64-5B40-9013-E7EB76CAFE31}"/>
              </a:ext>
            </a:extLst>
          </p:cNvPr>
          <p:cNvSpPr/>
          <p:nvPr/>
        </p:nvSpPr>
        <p:spPr>
          <a:xfrm>
            <a:off x="3274236" y="2786055"/>
            <a:ext cx="5319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marR="3810" algn="r">
              <a:spcBef>
                <a:spcPts val="71"/>
              </a:spcBef>
            </a:pPr>
            <a:r>
              <a:rPr lang="en-US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endParaRPr lang="en-US" sz="20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20675" marR="3810" indent="-141288" algn="r"/>
            <a:r>
              <a:rPr lang="en-US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Jika </a:t>
            </a:r>
            <a:r>
              <a:rPr lang="en-US" sz="2000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US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000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lagi</a:t>
            </a:r>
            <a:r>
              <a:rPr lang="en-US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terpenuhi</a:t>
            </a:r>
            <a:endParaRPr lang="en-US" sz="18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72C5884B-C991-0F45-B6BB-394A54F7D7B9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802292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19201" y="4495815"/>
            <a:ext cx="9372600" cy="1547539"/>
          </a:xfrm>
          <a:prstGeom prst="rect">
            <a:avLst/>
          </a:prstGeom>
        </p:spPr>
        <p:txBody>
          <a:bodyPr vert="horz" wrap="square" lIns="0" tIns="39052" rIns="0" bIns="0" rtlCol="0">
            <a:spAutoFit/>
          </a:bodyPr>
          <a:lstStyle/>
          <a:p>
            <a:pPr marL="344488" indent="-334963">
              <a:spcBef>
                <a:spcPts val="307"/>
              </a:spcBef>
              <a:buChar char="•"/>
              <a:tabLst>
                <a:tab pos="344488" algn="l"/>
              </a:tabLst>
            </a:pPr>
            <a:r>
              <a:rPr sz="22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Pada umumnya, seluruh aset keuangan “membawa” penyisihan kerugian.</a:t>
            </a:r>
          </a:p>
          <a:p>
            <a:pPr marL="801688" lvl="2" indent="-334963">
              <a:spcBef>
                <a:spcPts val="191"/>
              </a:spcBef>
              <a:buChar char="•"/>
              <a:tabLst>
                <a:tab pos="625475" algn="l"/>
              </a:tabLst>
            </a:pPr>
            <a:r>
              <a:rPr sz="22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Tidak diperlukan pemicu (</a:t>
            </a:r>
            <a:r>
              <a:rPr sz="2200" i="1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trigger</a:t>
            </a:r>
            <a:r>
              <a:rPr sz="22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) untuk mengakui penurunan nilai</a:t>
            </a:r>
          </a:p>
          <a:p>
            <a:pPr marL="801688" lvl="1" indent="-334963">
              <a:spcBef>
                <a:spcPts val="503"/>
              </a:spcBef>
              <a:buChar char="•"/>
              <a:tabLst>
                <a:tab pos="625475" algn="l"/>
              </a:tabLst>
            </a:pPr>
            <a:r>
              <a:rPr sz="22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Lebih banyak pertimbangan.</a:t>
            </a:r>
          </a:p>
          <a:p>
            <a:pPr marL="344488" indent="-334963">
              <a:spcBef>
                <a:spcPts val="514"/>
              </a:spcBef>
              <a:buChar char="•"/>
              <a:tabLst>
                <a:tab pos="625475" algn="l"/>
              </a:tabLst>
            </a:pPr>
            <a:r>
              <a:rPr sz="22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Satu model untuk seluruh instrumen keuangan dalam ruang </a:t>
            </a:r>
            <a:r>
              <a:rPr sz="2200" dirty="0" err="1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sz="22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PSAK 109</a:t>
            </a:r>
            <a:r>
              <a:rPr sz="22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331EAB6-29F6-4321-9311-27BEEE4AB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-282599"/>
            <a:ext cx="82296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225425" indent="9525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99"/>
                </a:solidFill>
                <a:latin typeface="+mj-lt"/>
                <a:ea typeface="+mj-ea"/>
                <a:cs typeface="+mj-cs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id-ID" kern="0" dirty="0">
              <a:latin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044BF69-B9C5-41C4-B3A0-00471F66CF1A}"/>
              </a:ext>
            </a:extLst>
          </p:cNvPr>
          <p:cNvSpPr/>
          <p:nvPr/>
        </p:nvSpPr>
        <p:spPr bwMode="auto">
          <a:xfrm>
            <a:off x="5670041" y="1671368"/>
            <a:ext cx="3626359" cy="430839"/>
          </a:xfrm>
          <a:prstGeom prst="roundRect">
            <a:avLst/>
          </a:prstGeom>
          <a:solidFill>
            <a:srgbClr val="FACDFF"/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Kejadian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lalu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DF1B13D-FE59-4C65-B001-00922DCDCDAB}"/>
              </a:ext>
            </a:extLst>
          </p:cNvPr>
          <p:cNvSpPr/>
          <p:nvPr/>
        </p:nvSpPr>
        <p:spPr bwMode="auto">
          <a:xfrm>
            <a:off x="2743200" y="1671367"/>
            <a:ext cx="1993126" cy="244343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dicakup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E4A5B4A7-90BE-4B84-A5FE-5E35A941C8A1}"/>
              </a:ext>
            </a:extLst>
          </p:cNvPr>
          <p:cNvSpPr/>
          <p:nvPr/>
        </p:nvSpPr>
        <p:spPr bwMode="auto">
          <a:xfrm>
            <a:off x="7238999" y="2142497"/>
            <a:ext cx="330518" cy="335867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A6D55E74-3DFB-417F-80B4-7E699F3A038E}"/>
              </a:ext>
            </a:extLst>
          </p:cNvPr>
          <p:cNvSpPr/>
          <p:nvPr/>
        </p:nvSpPr>
        <p:spPr bwMode="auto">
          <a:xfrm>
            <a:off x="7238999" y="3011901"/>
            <a:ext cx="330518" cy="335867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B3F25DF-B88F-4BD5-917E-DD047B26F66B}"/>
              </a:ext>
            </a:extLst>
          </p:cNvPr>
          <p:cNvSpPr/>
          <p:nvPr/>
        </p:nvSpPr>
        <p:spPr bwMode="auto">
          <a:xfrm>
            <a:off x="5670040" y="2496128"/>
            <a:ext cx="3626359" cy="43083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sekarang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E9FA276-34B7-47B6-A844-F8F9CA0015EA}"/>
              </a:ext>
            </a:extLst>
          </p:cNvPr>
          <p:cNvSpPr/>
          <p:nvPr/>
        </p:nvSpPr>
        <p:spPr bwMode="auto">
          <a:xfrm>
            <a:off x="5642496" y="3445161"/>
            <a:ext cx="3626359" cy="66963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Perkiraan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ekonomi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lang="en-US"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DEAB3076-01EE-40CA-B10D-1E5CB14882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00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ctr">
              <a:spcBef>
                <a:spcPts val="79"/>
              </a:spcBef>
            </a:pPr>
            <a:r>
              <a:rPr lang="en-US" sz="4000" kern="100" spc="10" dirty="0" err="1"/>
              <a:t>Penurunan</a:t>
            </a:r>
            <a:r>
              <a:rPr lang="en-US" sz="4000" kern="100" spc="10" dirty="0"/>
              <a:t> </a:t>
            </a:r>
            <a:r>
              <a:rPr lang="en-US" sz="4000" kern="100" spc="10" dirty="0" err="1"/>
              <a:t>nilai</a:t>
            </a:r>
            <a:r>
              <a:rPr lang="en-US" sz="4000" kern="100" spc="10" dirty="0"/>
              <a:t> – model </a:t>
            </a:r>
            <a:r>
              <a:rPr lang="en-US" sz="4000" kern="100" spc="10" dirty="0" err="1"/>
              <a:t>baru</a:t>
            </a:r>
            <a:endParaRPr lang="en-US" sz="4000" kern="100" spc="10" dirty="0"/>
          </a:p>
        </p:txBody>
      </p:sp>
      <p:sp>
        <p:nvSpPr>
          <p:cNvPr id="2" name="Equal 1">
            <a:extLst>
              <a:ext uri="{FF2B5EF4-FFF2-40B4-BE49-F238E27FC236}">
                <a16:creationId xmlns:a16="http://schemas.microsoft.com/office/drawing/2014/main" id="{561984EC-0E45-C643-A5F6-6FCF7D177750}"/>
              </a:ext>
            </a:extLst>
          </p:cNvPr>
          <p:cNvSpPr/>
          <p:nvPr/>
        </p:nvSpPr>
        <p:spPr>
          <a:xfrm>
            <a:off x="4882763" y="2431550"/>
            <a:ext cx="640840" cy="683706"/>
          </a:xfrm>
          <a:prstGeom prst="mathEqua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2FC7C4B9-059C-1545-B656-D0E3DA6EA53D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49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895274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B30DCA1-4532-974E-B6DA-B1EFEE006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661" y="1388941"/>
            <a:ext cx="5224696" cy="4959483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98816" y="336552"/>
            <a:ext cx="10179300" cy="57692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sz="3600" dirty="0"/>
              <a:t>Sumber data dalam mengukur penurunan nilai</a:t>
            </a:r>
          </a:p>
        </p:txBody>
      </p:sp>
      <p:sp>
        <p:nvSpPr>
          <p:cNvPr id="3" name="object 3"/>
          <p:cNvSpPr/>
          <p:nvPr/>
        </p:nvSpPr>
        <p:spPr>
          <a:xfrm>
            <a:off x="2364784" y="1196523"/>
            <a:ext cx="2712560" cy="1309231"/>
          </a:xfrm>
          <a:custGeom>
            <a:avLst/>
            <a:gdLst>
              <a:gd name="connsiteX0" fmla="*/ 1366901 w 2740152"/>
              <a:gd name="connsiteY0" fmla="*/ 0 h 1715699"/>
              <a:gd name="connsiteX1" fmla="*/ 1302409 w 2740152"/>
              <a:gd name="connsiteY1" fmla="*/ 758 h 1715699"/>
              <a:gd name="connsiteX2" fmla="*/ 1238691 w 2740152"/>
              <a:gd name="connsiteY2" fmla="*/ 2882 h 1715699"/>
              <a:gd name="connsiteX3" fmla="*/ 1175813 w 2740152"/>
              <a:gd name="connsiteY3" fmla="*/ 6342 h 1715699"/>
              <a:gd name="connsiteX4" fmla="*/ 1113840 w 2740152"/>
              <a:gd name="connsiteY4" fmla="*/ 11105 h 1715699"/>
              <a:gd name="connsiteX5" fmla="*/ 1052839 w 2740152"/>
              <a:gd name="connsiteY5" fmla="*/ 17143 h 1715699"/>
              <a:gd name="connsiteX6" fmla="*/ 992875 w 2740152"/>
              <a:gd name="connsiteY6" fmla="*/ 24424 h 1715699"/>
              <a:gd name="connsiteX7" fmla="*/ 934012 w 2740152"/>
              <a:gd name="connsiteY7" fmla="*/ 32917 h 1715699"/>
              <a:gd name="connsiteX8" fmla="*/ 876318 w 2740152"/>
              <a:gd name="connsiteY8" fmla="*/ 42592 h 1715699"/>
              <a:gd name="connsiteX9" fmla="*/ 819858 w 2740152"/>
              <a:gd name="connsiteY9" fmla="*/ 53418 h 1715699"/>
              <a:gd name="connsiteX10" fmla="*/ 764697 w 2740152"/>
              <a:gd name="connsiteY10" fmla="*/ 65364 h 1715699"/>
              <a:gd name="connsiteX11" fmla="*/ 710901 w 2740152"/>
              <a:gd name="connsiteY11" fmla="*/ 78400 h 1715699"/>
              <a:gd name="connsiteX12" fmla="*/ 658536 w 2740152"/>
              <a:gd name="connsiteY12" fmla="*/ 92495 h 1715699"/>
              <a:gd name="connsiteX13" fmla="*/ 607667 w 2740152"/>
              <a:gd name="connsiteY13" fmla="*/ 107619 h 1715699"/>
              <a:gd name="connsiteX14" fmla="*/ 558360 w 2740152"/>
              <a:gd name="connsiteY14" fmla="*/ 123740 h 1715699"/>
              <a:gd name="connsiteX15" fmla="*/ 510680 w 2740152"/>
              <a:gd name="connsiteY15" fmla="*/ 140828 h 1715699"/>
              <a:gd name="connsiteX16" fmla="*/ 464694 w 2740152"/>
              <a:gd name="connsiteY16" fmla="*/ 158853 h 1715699"/>
              <a:gd name="connsiteX17" fmla="*/ 420467 w 2740152"/>
              <a:gd name="connsiteY17" fmla="*/ 177783 h 1715699"/>
              <a:gd name="connsiteX18" fmla="*/ 378064 w 2740152"/>
              <a:gd name="connsiteY18" fmla="*/ 197589 h 1715699"/>
              <a:gd name="connsiteX19" fmla="*/ 337552 w 2740152"/>
              <a:gd name="connsiteY19" fmla="*/ 218238 h 1715699"/>
              <a:gd name="connsiteX20" fmla="*/ 298996 w 2740152"/>
              <a:gd name="connsiteY20" fmla="*/ 239701 h 1715699"/>
              <a:gd name="connsiteX21" fmla="*/ 262461 w 2740152"/>
              <a:gd name="connsiteY21" fmla="*/ 261948 h 1715699"/>
              <a:gd name="connsiteX22" fmla="*/ 228013 w 2740152"/>
              <a:gd name="connsiteY22" fmla="*/ 284946 h 1715699"/>
              <a:gd name="connsiteX23" fmla="*/ 195718 w 2740152"/>
              <a:gd name="connsiteY23" fmla="*/ 308666 h 1715699"/>
              <a:gd name="connsiteX24" fmla="*/ 165642 w 2740152"/>
              <a:gd name="connsiteY24" fmla="*/ 333077 h 1715699"/>
              <a:gd name="connsiteX25" fmla="*/ 112407 w 2740152"/>
              <a:gd name="connsiteY25" fmla="*/ 383850 h 1715699"/>
              <a:gd name="connsiteX26" fmla="*/ 68835 w 2740152"/>
              <a:gd name="connsiteY26" fmla="*/ 437018 h 1715699"/>
              <a:gd name="connsiteX27" fmla="*/ 35449 w 2740152"/>
              <a:gd name="connsiteY27" fmla="*/ 492336 h 1715699"/>
              <a:gd name="connsiteX28" fmla="*/ 12775 w 2740152"/>
              <a:gd name="connsiteY28" fmla="*/ 549559 h 1715699"/>
              <a:gd name="connsiteX29" fmla="*/ 1339 w 2740152"/>
              <a:gd name="connsiteY29" fmla="*/ 608442 h 1715699"/>
              <a:gd name="connsiteX30" fmla="*/ 0 w 2740152"/>
              <a:gd name="connsiteY30" fmla="*/ 638429 h 1715699"/>
              <a:gd name="connsiteX31" fmla="*/ 1642 w 2740152"/>
              <a:gd name="connsiteY31" fmla="*/ 668423 h 1715699"/>
              <a:gd name="connsiteX32" fmla="*/ 13672 w 2740152"/>
              <a:gd name="connsiteY32" fmla="*/ 727298 h 1715699"/>
              <a:gd name="connsiteX33" fmla="*/ 36920 w 2740152"/>
              <a:gd name="connsiteY33" fmla="*/ 784486 h 1715699"/>
              <a:gd name="connsiteX34" fmla="*/ 70860 w 2740152"/>
              <a:gd name="connsiteY34" fmla="*/ 839744 h 1715699"/>
              <a:gd name="connsiteX35" fmla="*/ 114965 w 2740152"/>
              <a:gd name="connsiteY35" fmla="*/ 892827 h 1715699"/>
              <a:gd name="connsiteX36" fmla="*/ 168706 w 2740152"/>
              <a:gd name="connsiteY36" fmla="*/ 943491 h 1715699"/>
              <a:gd name="connsiteX37" fmla="*/ 199025 w 2740152"/>
              <a:gd name="connsiteY37" fmla="*/ 967840 h 1715699"/>
              <a:gd name="connsiteX38" fmla="*/ 231556 w 2740152"/>
              <a:gd name="connsiteY38" fmla="*/ 991493 h 1715699"/>
              <a:gd name="connsiteX39" fmla="*/ 266232 w 2740152"/>
              <a:gd name="connsiteY39" fmla="*/ 1014420 h 1715699"/>
              <a:gd name="connsiteX40" fmla="*/ 302988 w 2740152"/>
              <a:gd name="connsiteY40" fmla="*/ 1036589 h 1715699"/>
              <a:gd name="connsiteX41" fmla="*/ 341757 w 2740152"/>
              <a:gd name="connsiteY41" fmla="*/ 1057971 h 1715699"/>
              <a:gd name="connsiteX42" fmla="*/ 382474 w 2740152"/>
              <a:gd name="connsiteY42" fmla="*/ 1078535 h 1715699"/>
              <a:gd name="connsiteX43" fmla="*/ 425072 w 2740152"/>
              <a:gd name="connsiteY43" fmla="*/ 1098250 h 1715699"/>
              <a:gd name="connsiteX44" fmla="*/ 469487 w 2740152"/>
              <a:gd name="connsiteY44" fmla="*/ 1117087 h 1715699"/>
              <a:gd name="connsiteX45" fmla="*/ 515651 w 2740152"/>
              <a:gd name="connsiteY45" fmla="*/ 1135014 h 1715699"/>
              <a:gd name="connsiteX46" fmla="*/ 563499 w 2740152"/>
              <a:gd name="connsiteY46" fmla="*/ 1152001 h 1715699"/>
              <a:gd name="connsiteX47" fmla="*/ 612964 w 2740152"/>
              <a:gd name="connsiteY47" fmla="*/ 1168018 h 1715699"/>
              <a:gd name="connsiteX48" fmla="*/ 663982 w 2740152"/>
              <a:gd name="connsiteY48" fmla="*/ 1183034 h 1715699"/>
              <a:gd name="connsiteX49" fmla="*/ 716486 w 2740152"/>
              <a:gd name="connsiteY49" fmla="*/ 1197019 h 1715699"/>
              <a:gd name="connsiteX50" fmla="*/ 770410 w 2740152"/>
              <a:gd name="connsiteY50" fmla="*/ 1209941 h 1715699"/>
              <a:gd name="connsiteX51" fmla="*/ 825688 w 2740152"/>
              <a:gd name="connsiteY51" fmla="*/ 1221772 h 1715699"/>
              <a:gd name="connsiteX52" fmla="*/ 882255 w 2740152"/>
              <a:gd name="connsiteY52" fmla="*/ 1232480 h 1715699"/>
              <a:gd name="connsiteX53" fmla="*/ 940043 w 2740152"/>
              <a:gd name="connsiteY53" fmla="*/ 1242034 h 1715699"/>
              <a:gd name="connsiteX54" fmla="*/ 998988 w 2740152"/>
              <a:gd name="connsiteY54" fmla="*/ 1250405 h 1715699"/>
              <a:gd name="connsiteX55" fmla="*/ 1059024 w 2740152"/>
              <a:gd name="connsiteY55" fmla="*/ 1257561 h 1715699"/>
              <a:gd name="connsiteX56" fmla="*/ 1120084 w 2740152"/>
              <a:gd name="connsiteY56" fmla="*/ 1263473 h 1715699"/>
              <a:gd name="connsiteX57" fmla="*/ 1182103 w 2740152"/>
              <a:gd name="connsiteY57" fmla="*/ 1268110 h 1715699"/>
              <a:gd name="connsiteX58" fmla="*/ 1245014 w 2740152"/>
              <a:gd name="connsiteY58" fmla="*/ 1271441 h 1715699"/>
              <a:gd name="connsiteX59" fmla="*/ 1308752 w 2740152"/>
              <a:gd name="connsiteY59" fmla="*/ 1273435 h 1715699"/>
              <a:gd name="connsiteX60" fmla="*/ 1373251 w 2740152"/>
              <a:gd name="connsiteY60" fmla="*/ 1274064 h 1715699"/>
              <a:gd name="connsiteX61" fmla="*/ 2339295 w 2740152"/>
              <a:gd name="connsiteY61" fmla="*/ 1715699 h 1715699"/>
              <a:gd name="connsiteX62" fmla="*/ 1886203 w 2740152"/>
              <a:gd name="connsiteY62" fmla="*/ 1227074 h 1715699"/>
              <a:gd name="connsiteX63" fmla="*/ 1949931 w 2740152"/>
              <a:gd name="connsiteY63" fmla="*/ 1214148 h 1715699"/>
              <a:gd name="connsiteX64" fmla="*/ 2011719 w 2740152"/>
              <a:gd name="connsiteY64" fmla="*/ 1199851 h 1715699"/>
              <a:gd name="connsiteX65" fmla="*/ 2071498 w 2740152"/>
              <a:gd name="connsiteY65" fmla="*/ 1184231 h 1715699"/>
              <a:gd name="connsiteX66" fmla="*/ 2129199 w 2740152"/>
              <a:gd name="connsiteY66" fmla="*/ 1167335 h 1715699"/>
              <a:gd name="connsiteX67" fmla="*/ 2184752 w 2740152"/>
              <a:gd name="connsiteY67" fmla="*/ 1149213 h 1715699"/>
              <a:gd name="connsiteX68" fmla="*/ 2238089 w 2740152"/>
              <a:gd name="connsiteY68" fmla="*/ 1129911 h 1715699"/>
              <a:gd name="connsiteX69" fmla="*/ 2289139 w 2740152"/>
              <a:gd name="connsiteY69" fmla="*/ 1109478 h 1715699"/>
              <a:gd name="connsiteX70" fmla="*/ 2337834 w 2740152"/>
              <a:gd name="connsiteY70" fmla="*/ 1087961 h 1715699"/>
              <a:gd name="connsiteX71" fmla="*/ 2384105 w 2740152"/>
              <a:gd name="connsiteY71" fmla="*/ 1065410 h 1715699"/>
              <a:gd name="connsiteX72" fmla="*/ 2427882 w 2740152"/>
              <a:gd name="connsiteY72" fmla="*/ 1041873 h 1715699"/>
              <a:gd name="connsiteX73" fmla="*/ 2469096 w 2740152"/>
              <a:gd name="connsiteY73" fmla="*/ 1017396 h 1715699"/>
              <a:gd name="connsiteX74" fmla="*/ 2507678 w 2740152"/>
              <a:gd name="connsiteY74" fmla="*/ 992028 h 1715699"/>
              <a:gd name="connsiteX75" fmla="*/ 2543559 w 2740152"/>
              <a:gd name="connsiteY75" fmla="*/ 965818 h 1715699"/>
              <a:gd name="connsiteX76" fmla="*/ 2576668 w 2740152"/>
              <a:gd name="connsiteY76" fmla="*/ 938813 h 1715699"/>
              <a:gd name="connsiteX77" fmla="*/ 2606938 w 2740152"/>
              <a:gd name="connsiteY77" fmla="*/ 911062 h 1715699"/>
              <a:gd name="connsiteX78" fmla="*/ 2634299 w 2740152"/>
              <a:gd name="connsiteY78" fmla="*/ 882612 h 1715699"/>
              <a:gd name="connsiteX79" fmla="*/ 2680017 w 2740152"/>
              <a:gd name="connsiteY79" fmla="*/ 823809 h 1715699"/>
              <a:gd name="connsiteX80" fmla="*/ 2713267 w 2740152"/>
              <a:gd name="connsiteY80" fmla="*/ 762789 h 1715699"/>
              <a:gd name="connsiteX81" fmla="*/ 2733497 w 2740152"/>
              <a:gd name="connsiteY81" fmla="*/ 699936 h 1715699"/>
              <a:gd name="connsiteX82" fmla="*/ 2740152 w 2740152"/>
              <a:gd name="connsiteY82" fmla="*/ 635635 h 1715699"/>
              <a:gd name="connsiteX83" fmla="*/ 2738509 w 2740152"/>
              <a:gd name="connsiteY83" fmla="*/ 605640 h 1715699"/>
              <a:gd name="connsiteX84" fmla="*/ 2726479 w 2740152"/>
              <a:gd name="connsiteY84" fmla="*/ 546765 h 1715699"/>
              <a:gd name="connsiteX85" fmla="*/ 2703231 w 2740152"/>
              <a:gd name="connsiteY85" fmla="*/ 489577 h 1715699"/>
              <a:gd name="connsiteX86" fmla="*/ 2669291 w 2740152"/>
              <a:gd name="connsiteY86" fmla="*/ 434319 h 1715699"/>
              <a:gd name="connsiteX87" fmla="*/ 2625186 w 2740152"/>
              <a:gd name="connsiteY87" fmla="*/ 381236 h 1715699"/>
              <a:gd name="connsiteX88" fmla="*/ 2571445 w 2740152"/>
              <a:gd name="connsiteY88" fmla="*/ 330572 h 1715699"/>
              <a:gd name="connsiteX89" fmla="*/ 2541126 w 2740152"/>
              <a:gd name="connsiteY89" fmla="*/ 306223 h 1715699"/>
              <a:gd name="connsiteX90" fmla="*/ 2508595 w 2740152"/>
              <a:gd name="connsiteY90" fmla="*/ 282570 h 1715699"/>
              <a:gd name="connsiteX91" fmla="*/ 2473919 w 2740152"/>
              <a:gd name="connsiteY91" fmla="*/ 259643 h 1715699"/>
              <a:gd name="connsiteX92" fmla="*/ 2437163 w 2740152"/>
              <a:gd name="connsiteY92" fmla="*/ 237474 h 1715699"/>
              <a:gd name="connsiteX93" fmla="*/ 2398394 w 2740152"/>
              <a:gd name="connsiteY93" fmla="*/ 216092 h 1715699"/>
              <a:gd name="connsiteX94" fmla="*/ 2357677 w 2740152"/>
              <a:gd name="connsiteY94" fmla="*/ 195528 h 1715699"/>
              <a:gd name="connsiteX95" fmla="*/ 2315079 w 2740152"/>
              <a:gd name="connsiteY95" fmla="*/ 175813 h 1715699"/>
              <a:gd name="connsiteX96" fmla="*/ 2270664 w 2740152"/>
              <a:gd name="connsiteY96" fmla="*/ 156976 h 1715699"/>
              <a:gd name="connsiteX97" fmla="*/ 2224500 w 2740152"/>
              <a:gd name="connsiteY97" fmla="*/ 139049 h 1715699"/>
              <a:gd name="connsiteX98" fmla="*/ 2176652 w 2740152"/>
              <a:gd name="connsiteY98" fmla="*/ 122062 h 1715699"/>
              <a:gd name="connsiteX99" fmla="*/ 2127187 w 2740152"/>
              <a:gd name="connsiteY99" fmla="*/ 106045 h 1715699"/>
              <a:gd name="connsiteX100" fmla="*/ 2076169 w 2740152"/>
              <a:gd name="connsiteY100" fmla="*/ 91029 h 1715699"/>
              <a:gd name="connsiteX101" fmla="*/ 2023665 w 2740152"/>
              <a:gd name="connsiteY101" fmla="*/ 77044 h 1715699"/>
              <a:gd name="connsiteX102" fmla="*/ 1969741 w 2740152"/>
              <a:gd name="connsiteY102" fmla="*/ 64122 h 1715699"/>
              <a:gd name="connsiteX103" fmla="*/ 1914463 w 2740152"/>
              <a:gd name="connsiteY103" fmla="*/ 52291 h 1715699"/>
              <a:gd name="connsiteX104" fmla="*/ 1857896 w 2740152"/>
              <a:gd name="connsiteY104" fmla="*/ 41583 h 1715699"/>
              <a:gd name="connsiteX105" fmla="*/ 1800108 w 2740152"/>
              <a:gd name="connsiteY105" fmla="*/ 32029 h 1715699"/>
              <a:gd name="connsiteX106" fmla="*/ 1741163 w 2740152"/>
              <a:gd name="connsiteY106" fmla="*/ 23658 h 1715699"/>
              <a:gd name="connsiteX107" fmla="*/ 1681127 w 2740152"/>
              <a:gd name="connsiteY107" fmla="*/ 16502 h 1715699"/>
              <a:gd name="connsiteX108" fmla="*/ 1620067 w 2740152"/>
              <a:gd name="connsiteY108" fmla="*/ 10590 h 1715699"/>
              <a:gd name="connsiteX109" fmla="*/ 1558048 w 2740152"/>
              <a:gd name="connsiteY109" fmla="*/ 5953 h 1715699"/>
              <a:gd name="connsiteX110" fmla="*/ 1495137 w 2740152"/>
              <a:gd name="connsiteY110" fmla="*/ 2622 h 1715699"/>
              <a:gd name="connsiteX111" fmla="*/ 1431399 w 2740152"/>
              <a:gd name="connsiteY111" fmla="*/ 628 h 1715699"/>
              <a:gd name="connsiteX112" fmla="*/ 1366901 w 2740152"/>
              <a:gd name="connsiteY112" fmla="*/ 0 h 1715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2740152" h="1715699">
                <a:moveTo>
                  <a:pt x="1366901" y="0"/>
                </a:moveTo>
                <a:lnTo>
                  <a:pt x="1302409" y="758"/>
                </a:lnTo>
                <a:lnTo>
                  <a:pt x="1238691" y="2882"/>
                </a:lnTo>
                <a:lnTo>
                  <a:pt x="1175813" y="6342"/>
                </a:lnTo>
                <a:lnTo>
                  <a:pt x="1113840" y="11105"/>
                </a:lnTo>
                <a:lnTo>
                  <a:pt x="1052839" y="17143"/>
                </a:lnTo>
                <a:lnTo>
                  <a:pt x="992875" y="24424"/>
                </a:lnTo>
                <a:lnTo>
                  <a:pt x="934012" y="32917"/>
                </a:lnTo>
                <a:lnTo>
                  <a:pt x="876318" y="42592"/>
                </a:lnTo>
                <a:lnTo>
                  <a:pt x="819858" y="53418"/>
                </a:lnTo>
                <a:lnTo>
                  <a:pt x="764697" y="65364"/>
                </a:lnTo>
                <a:lnTo>
                  <a:pt x="710901" y="78400"/>
                </a:lnTo>
                <a:lnTo>
                  <a:pt x="658536" y="92495"/>
                </a:lnTo>
                <a:lnTo>
                  <a:pt x="607667" y="107619"/>
                </a:lnTo>
                <a:lnTo>
                  <a:pt x="558360" y="123740"/>
                </a:lnTo>
                <a:lnTo>
                  <a:pt x="510680" y="140828"/>
                </a:lnTo>
                <a:lnTo>
                  <a:pt x="464694" y="158853"/>
                </a:lnTo>
                <a:lnTo>
                  <a:pt x="420467" y="177783"/>
                </a:lnTo>
                <a:lnTo>
                  <a:pt x="378064" y="197589"/>
                </a:lnTo>
                <a:lnTo>
                  <a:pt x="337552" y="218238"/>
                </a:lnTo>
                <a:lnTo>
                  <a:pt x="298996" y="239701"/>
                </a:lnTo>
                <a:lnTo>
                  <a:pt x="262461" y="261948"/>
                </a:lnTo>
                <a:lnTo>
                  <a:pt x="228013" y="284946"/>
                </a:lnTo>
                <a:lnTo>
                  <a:pt x="195718" y="308666"/>
                </a:lnTo>
                <a:lnTo>
                  <a:pt x="165642" y="333077"/>
                </a:lnTo>
                <a:lnTo>
                  <a:pt x="112407" y="383850"/>
                </a:lnTo>
                <a:lnTo>
                  <a:pt x="68835" y="437018"/>
                </a:lnTo>
                <a:lnTo>
                  <a:pt x="35449" y="492336"/>
                </a:lnTo>
                <a:lnTo>
                  <a:pt x="12775" y="549559"/>
                </a:lnTo>
                <a:lnTo>
                  <a:pt x="1339" y="608442"/>
                </a:lnTo>
                <a:cubicBezTo>
                  <a:pt x="893" y="618438"/>
                  <a:pt x="446" y="628433"/>
                  <a:pt x="0" y="638429"/>
                </a:cubicBezTo>
                <a:cubicBezTo>
                  <a:pt x="547" y="648427"/>
                  <a:pt x="1095" y="658425"/>
                  <a:pt x="1642" y="668423"/>
                </a:cubicBezTo>
                <a:lnTo>
                  <a:pt x="13672" y="727298"/>
                </a:lnTo>
                <a:lnTo>
                  <a:pt x="36920" y="784486"/>
                </a:lnTo>
                <a:lnTo>
                  <a:pt x="70860" y="839744"/>
                </a:lnTo>
                <a:lnTo>
                  <a:pt x="114965" y="892827"/>
                </a:lnTo>
                <a:lnTo>
                  <a:pt x="168706" y="943491"/>
                </a:lnTo>
                <a:lnTo>
                  <a:pt x="199025" y="967840"/>
                </a:lnTo>
                <a:lnTo>
                  <a:pt x="231556" y="991493"/>
                </a:lnTo>
                <a:lnTo>
                  <a:pt x="266232" y="1014420"/>
                </a:lnTo>
                <a:lnTo>
                  <a:pt x="302988" y="1036589"/>
                </a:lnTo>
                <a:lnTo>
                  <a:pt x="341757" y="1057971"/>
                </a:lnTo>
                <a:lnTo>
                  <a:pt x="382474" y="1078535"/>
                </a:lnTo>
                <a:lnTo>
                  <a:pt x="425072" y="1098250"/>
                </a:lnTo>
                <a:lnTo>
                  <a:pt x="469487" y="1117087"/>
                </a:lnTo>
                <a:lnTo>
                  <a:pt x="515651" y="1135014"/>
                </a:lnTo>
                <a:lnTo>
                  <a:pt x="563499" y="1152001"/>
                </a:lnTo>
                <a:lnTo>
                  <a:pt x="612964" y="1168018"/>
                </a:lnTo>
                <a:lnTo>
                  <a:pt x="663982" y="1183034"/>
                </a:lnTo>
                <a:lnTo>
                  <a:pt x="716486" y="1197019"/>
                </a:lnTo>
                <a:lnTo>
                  <a:pt x="770410" y="1209941"/>
                </a:lnTo>
                <a:lnTo>
                  <a:pt x="825688" y="1221772"/>
                </a:lnTo>
                <a:lnTo>
                  <a:pt x="882255" y="1232480"/>
                </a:lnTo>
                <a:lnTo>
                  <a:pt x="940043" y="1242034"/>
                </a:lnTo>
                <a:lnTo>
                  <a:pt x="998988" y="1250405"/>
                </a:lnTo>
                <a:lnTo>
                  <a:pt x="1059024" y="1257561"/>
                </a:lnTo>
                <a:lnTo>
                  <a:pt x="1120084" y="1263473"/>
                </a:lnTo>
                <a:lnTo>
                  <a:pt x="1182103" y="1268110"/>
                </a:lnTo>
                <a:lnTo>
                  <a:pt x="1245014" y="1271441"/>
                </a:lnTo>
                <a:lnTo>
                  <a:pt x="1308752" y="1273435"/>
                </a:lnTo>
                <a:lnTo>
                  <a:pt x="1373251" y="1274064"/>
                </a:lnTo>
                <a:lnTo>
                  <a:pt x="2339295" y="1715699"/>
                </a:lnTo>
                <a:lnTo>
                  <a:pt x="1886203" y="1227074"/>
                </a:lnTo>
                <a:lnTo>
                  <a:pt x="1949931" y="1214148"/>
                </a:lnTo>
                <a:lnTo>
                  <a:pt x="2011719" y="1199851"/>
                </a:lnTo>
                <a:lnTo>
                  <a:pt x="2071498" y="1184231"/>
                </a:lnTo>
                <a:lnTo>
                  <a:pt x="2129199" y="1167335"/>
                </a:lnTo>
                <a:lnTo>
                  <a:pt x="2184752" y="1149213"/>
                </a:lnTo>
                <a:lnTo>
                  <a:pt x="2238089" y="1129911"/>
                </a:lnTo>
                <a:lnTo>
                  <a:pt x="2289139" y="1109478"/>
                </a:lnTo>
                <a:lnTo>
                  <a:pt x="2337834" y="1087961"/>
                </a:lnTo>
                <a:lnTo>
                  <a:pt x="2384105" y="1065410"/>
                </a:lnTo>
                <a:lnTo>
                  <a:pt x="2427882" y="1041873"/>
                </a:lnTo>
                <a:lnTo>
                  <a:pt x="2469096" y="1017396"/>
                </a:lnTo>
                <a:lnTo>
                  <a:pt x="2507678" y="992028"/>
                </a:lnTo>
                <a:lnTo>
                  <a:pt x="2543559" y="965818"/>
                </a:lnTo>
                <a:lnTo>
                  <a:pt x="2576668" y="938813"/>
                </a:lnTo>
                <a:lnTo>
                  <a:pt x="2606938" y="911062"/>
                </a:lnTo>
                <a:lnTo>
                  <a:pt x="2634299" y="882612"/>
                </a:lnTo>
                <a:lnTo>
                  <a:pt x="2680017" y="823809"/>
                </a:lnTo>
                <a:lnTo>
                  <a:pt x="2713267" y="762789"/>
                </a:lnTo>
                <a:lnTo>
                  <a:pt x="2733497" y="699936"/>
                </a:lnTo>
                <a:lnTo>
                  <a:pt x="2740152" y="635635"/>
                </a:lnTo>
                <a:cubicBezTo>
                  <a:pt x="2739604" y="625637"/>
                  <a:pt x="2739057" y="615638"/>
                  <a:pt x="2738509" y="605640"/>
                </a:cubicBezTo>
                <a:lnTo>
                  <a:pt x="2726479" y="546765"/>
                </a:lnTo>
                <a:lnTo>
                  <a:pt x="2703231" y="489577"/>
                </a:lnTo>
                <a:lnTo>
                  <a:pt x="2669291" y="434319"/>
                </a:lnTo>
                <a:lnTo>
                  <a:pt x="2625186" y="381236"/>
                </a:lnTo>
                <a:lnTo>
                  <a:pt x="2571445" y="330572"/>
                </a:lnTo>
                <a:lnTo>
                  <a:pt x="2541126" y="306223"/>
                </a:lnTo>
                <a:lnTo>
                  <a:pt x="2508595" y="282570"/>
                </a:lnTo>
                <a:lnTo>
                  <a:pt x="2473919" y="259643"/>
                </a:lnTo>
                <a:lnTo>
                  <a:pt x="2437163" y="237474"/>
                </a:lnTo>
                <a:lnTo>
                  <a:pt x="2398394" y="216092"/>
                </a:lnTo>
                <a:lnTo>
                  <a:pt x="2357677" y="195528"/>
                </a:lnTo>
                <a:lnTo>
                  <a:pt x="2315079" y="175813"/>
                </a:lnTo>
                <a:lnTo>
                  <a:pt x="2270664" y="156976"/>
                </a:lnTo>
                <a:lnTo>
                  <a:pt x="2224500" y="139049"/>
                </a:lnTo>
                <a:lnTo>
                  <a:pt x="2176652" y="122062"/>
                </a:lnTo>
                <a:lnTo>
                  <a:pt x="2127187" y="106045"/>
                </a:lnTo>
                <a:lnTo>
                  <a:pt x="2076169" y="91029"/>
                </a:lnTo>
                <a:lnTo>
                  <a:pt x="2023665" y="77044"/>
                </a:lnTo>
                <a:lnTo>
                  <a:pt x="1969741" y="64122"/>
                </a:lnTo>
                <a:lnTo>
                  <a:pt x="1914463" y="52291"/>
                </a:lnTo>
                <a:lnTo>
                  <a:pt x="1857896" y="41583"/>
                </a:lnTo>
                <a:lnTo>
                  <a:pt x="1800108" y="32029"/>
                </a:lnTo>
                <a:lnTo>
                  <a:pt x="1741163" y="23658"/>
                </a:lnTo>
                <a:lnTo>
                  <a:pt x="1681127" y="16502"/>
                </a:lnTo>
                <a:lnTo>
                  <a:pt x="1620067" y="10590"/>
                </a:lnTo>
                <a:lnTo>
                  <a:pt x="1558048" y="5953"/>
                </a:lnTo>
                <a:lnTo>
                  <a:pt x="1495137" y="2622"/>
                </a:lnTo>
                <a:lnTo>
                  <a:pt x="1431399" y="628"/>
                </a:lnTo>
                <a:lnTo>
                  <a:pt x="1366901" y="0"/>
                </a:lnTo>
                <a:close/>
              </a:path>
            </a:pathLst>
          </a:custGeom>
          <a:solidFill>
            <a:srgbClr val="D6D2EE"/>
          </a:solidFill>
        </p:spPr>
        <p:txBody>
          <a:bodyPr wrap="square" lIns="0" tIns="0" rIns="0" bIns="0" rtlCol="0"/>
          <a:lstStyle/>
          <a:p>
            <a:endParaRPr sz="3200">
              <a:latin typeface="+mj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19400" y="1326960"/>
            <a:ext cx="2071434" cy="64104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marR="3810" indent="326707">
              <a:spcBef>
                <a:spcPts val="79"/>
              </a:spcBef>
            </a:pPr>
            <a:r>
              <a:rPr sz="2000" b="1" dirty="0">
                <a:solidFill>
                  <a:srgbClr val="4736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Peringkat  </a:t>
            </a:r>
            <a:r>
              <a:rPr sz="2100" b="1" dirty="0">
                <a:solidFill>
                  <a:srgbClr val="4736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  <a:r>
              <a:rPr sz="2000" b="1" dirty="0">
                <a:solidFill>
                  <a:srgbClr val="4736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/eksternal</a:t>
            </a:r>
            <a:endParaRPr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47801" y="4165456"/>
            <a:ext cx="2659044" cy="1264001"/>
          </a:xfrm>
          <a:custGeom>
            <a:avLst/>
            <a:gdLst/>
            <a:ahLst/>
            <a:cxnLst/>
            <a:rect l="l" t="t" r="r" b="b"/>
            <a:pathLst>
              <a:path w="2848610" h="1460500">
                <a:moveTo>
                  <a:pt x="1192188" y="0"/>
                </a:moveTo>
                <a:lnTo>
                  <a:pt x="1138343" y="309"/>
                </a:lnTo>
                <a:lnTo>
                  <a:pt x="1084328" y="2164"/>
                </a:lnTo>
                <a:lnTo>
                  <a:pt x="1030221" y="5584"/>
                </a:lnTo>
                <a:lnTo>
                  <a:pt x="976099" y="10588"/>
                </a:lnTo>
                <a:lnTo>
                  <a:pt x="922042" y="17195"/>
                </a:lnTo>
                <a:lnTo>
                  <a:pt x="863299" y="26229"/>
                </a:lnTo>
                <a:lnTo>
                  <a:pt x="805982" y="36981"/>
                </a:lnTo>
                <a:lnTo>
                  <a:pt x="750145" y="49396"/>
                </a:lnTo>
                <a:lnTo>
                  <a:pt x="695845" y="63422"/>
                </a:lnTo>
                <a:lnTo>
                  <a:pt x="643139" y="79001"/>
                </a:lnTo>
                <a:lnTo>
                  <a:pt x="592083" y="96081"/>
                </a:lnTo>
                <a:lnTo>
                  <a:pt x="542732" y="114606"/>
                </a:lnTo>
                <a:lnTo>
                  <a:pt x="495143" y="134521"/>
                </a:lnTo>
                <a:lnTo>
                  <a:pt x="449373" y="155773"/>
                </a:lnTo>
                <a:lnTo>
                  <a:pt x="405477" y="178306"/>
                </a:lnTo>
                <a:lnTo>
                  <a:pt x="363512" y="202065"/>
                </a:lnTo>
                <a:lnTo>
                  <a:pt x="323534" y="226996"/>
                </a:lnTo>
                <a:lnTo>
                  <a:pt x="285599" y="253044"/>
                </a:lnTo>
                <a:lnTo>
                  <a:pt x="249764" y="280155"/>
                </a:lnTo>
                <a:lnTo>
                  <a:pt x="216084" y="308274"/>
                </a:lnTo>
                <a:lnTo>
                  <a:pt x="184616" y="337346"/>
                </a:lnTo>
                <a:lnTo>
                  <a:pt x="155417" y="367317"/>
                </a:lnTo>
                <a:lnTo>
                  <a:pt x="128541" y="398132"/>
                </a:lnTo>
                <a:lnTo>
                  <a:pt x="104047" y="429735"/>
                </a:lnTo>
                <a:lnTo>
                  <a:pt x="81989" y="462074"/>
                </a:lnTo>
                <a:lnTo>
                  <a:pt x="62424" y="495092"/>
                </a:lnTo>
                <a:lnTo>
                  <a:pt x="30999" y="562949"/>
                </a:lnTo>
                <a:lnTo>
                  <a:pt x="10220" y="632869"/>
                </a:lnTo>
                <a:lnTo>
                  <a:pt x="538" y="704416"/>
                </a:lnTo>
                <a:lnTo>
                  <a:pt x="0" y="740662"/>
                </a:lnTo>
                <a:lnTo>
                  <a:pt x="2403" y="777151"/>
                </a:lnTo>
                <a:lnTo>
                  <a:pt x="16265" y="850638"/>
                </a:lnTo>
                <a:lnTo>
                  <a:pt x="27835" y="887526"/>
                </a:lnTo>
                <a:lnTo>
                  <a:pt x="57541" y="955457"/>
                </a:lnTo>
                <a:lnTo>
                  <a:pt x="96781" y="1020142"/>
                </a:lnTo>
                <a:lnTo>
                  <a:pt x="119792" y="1051194"/>
                </a:lnTo>
                <a:lnTo>
                  <a:pt x="144967" y="1081347"/>
                </a:lnTo>
                <a:lnTo>
                  <a:pt x="172232" y="1110572"/>
                </a:lnTo>
                <a:lnTo>
                  <a:pt x="201513" y="1138841"/>
                </a:lnTo>
                <a:lnTo>
                  <a:pt x="232736" y="1166123"/>
                </a:lnTo>
                <a:lnTo>
                  <a:pt x="265829" y="1192390"/>
                </a:lnTo>
                <a:lnTo>
                  <a:pt x="300718" y="1217613"/>
                </a:lnTo>
                <a:lnTo>
                  <a:pt x="337328" y="1241763"/>
                </a:lnTo>
                <a:lnTo>
                  <a:pt x="375588" y="1264810"/>
                </a:lnTo>
                <a:lnTo>
                  <a:pt x="415423" y="1286726"/>
                </a:lnTo>
                <a:lnTo>
                  <a:pt x="456760" y="1307481"/>
                </a:lnTo>
                <a:lnTo>
                  <a:pt x="499525" y="1327046"/>
                </a:lnTo>
                <a:lnTo>
                  <a:pt x="543645" y="1345393"/>
                </a:lnTo>
                <a:lnTo>
                  <a:pt x="589047" y="1362492"/>
                </a:lnTo>
                <a:lnTo>
                  <a:pt x="635656" y="1378314"/>
                </a:lnTo>
                <a:lnTo>
                  <a:pt x="683400" y="1392830"/>
                </a:lnTo>
                <a:lnTo>
                  <a:pt x="732205" y="1406011"/>
                </a:lnTo>
                <a:lnTo>
                  <a:pt x="781998" y="1417828"/>
                </a:lnTo>
                <a:lnTo>
                  <a:pt x="832704" y="1428252"/>
                </a:lnTo>
                <a:lnTo>
                  <a:pt x="884251" y="1437253"/>
                </a:lnTo>
                <a:lnTo>
                  <a:pt x="936566" y="1444803"/>
                </a:lnTo>
                <a:lnTo>
                  <a:pt x="989573" y="1450873"/>
                </a:lnTo>
                <a:lnTo>
                  <a:pt x="1043201" y="1455433"/>
                </a:lnTo>
                <a:lnTo>
                  <a:pt x="1097376" y="1458454"/>
                </a:lnTo>
                <a:lnTo>
                  <a:pt x="1152024" y="1459908"/>
                </a:lnTo>
                <a:lnTo>
                  <a:pt x="1207071" y="1459765"/>
                </a:lnTo>
                <a:lnTo>
                  <a:pt x="1262445" y="1457996"/>
                </a:lnTo>
                <a:lnTo>
                  <a:pt x="1318071" y="1454572"/>
                </a:lnTo>
                <a:lnTo>
                  <a:pt x="1373876" y="1449464"/>
                </a:lnTo>
                <a:lnTo>
                  <a:pt x="1429788" y="1442643"/>
                </a:lnTo>
                <a:lnTo>
                  <a:pt x="1488530" y="1433610"/>
                </a:lnTo>
                <a:lnTo>
                  <a:pt x="1545848" y="1422858"/>
                </a:lnTo>
                <a:lnTo>
                  <a:pt x="1601685" y="1410442"/>
                </a:lnTo>
                <a:lnTo>
                  <a:pt x="1655984" y="1396417"/>
                </a:lnTo>
                <a:lnTo>
                  <a:pt x="1708690" y="1380837"/>
                </a:lnTo>
                <a:lnTo>
                  <a:pt x="1759747" y="1363758"/>
                </a:lnTo>
                <a:lnTo>
                  <a:pt x="1809098" y="1345233"/>
                </a:lnTo>
                <a:lnTo>
                  <a:pt x="1856686" y="1325317"/>
                </a:lnTo>
                <a:lnTo>
                  <a:pt x="1902457" y="1304066"/>
                </a:lnTo>
                <a:lnTo>
                  <a:pt x="1946353" y="1281533"/>
                </a:lnTo>
                <a:lnTo>
                  <a:pt x="1988318" y="1257774"/>
                </a:lnTo>
                <a:lnTo>
                  <a:pt x="2028296" y="1232843"/>
                </a:lnTo>
                <a:lnTo>
                  <a:pt x="2066230" y="1206794"/>
                </a:lnTo>
                <a:lnTo>
                  <a:pt x="2102066" y="1179683"/>
                </a:lnTo>
                <a:lnTo>
                  <a:pt x="2135746" y="1151564"/>
                </a:lnTo>
                <a:lnTo>
                  <a:pt x="2167213" y="1122492"/>
                </a:lnTo>
                <a:lnTo>
                  <a:pt x="2196413" y="1092522"/>
                </a:lnTo>
                <a:lnTo>
                  <a:pt x="2223288" y="1061707"/>
                </a:lnTo>
                <a:lnTo>
                  <a:pt x="2247783" y="1030103"/>
                </a:lnTo>
                <a:lnTo>
                  <a:pt x="2269841" y="997765"/>
                </a:lnTo>
                <a:lnTo>
                  <a:pt x="2289406" y="964747"/>
                </a:lnTo>
                <a:lnTo>
                  <a:pt x="2320831" y="896890"/>
                </a:lnTo>
                <a:lnTo>
                  <a:pt x="2341609" y="826969"/>
                </a:lnTo>
                <a:lnTo>
                  <a:pt x="2351291" y="755423"/>
                </a:lnTo>
                <a:lnTo>
                  <a:pt x="2351830" y="719176"/>
                </a:lnTo>
                <a:lnTo>
                  <a:pt x="2349426" y="682687"/>
                </a:lnTo>
                <a:lnTo>
                  <a:pt x="2344023" y="646011"/>
                </a:lnTo>
                <a:lnTo>
                  <a:pt x="2335565" y="609201"/>
                </a:lnTo>
                <a:lnTo>
                  <a:pt x="2323995" y="572312"/>
                </a:lnTo>
                <a:lnTo>
                  <a:pt x="2781039" y="316788"/>
                </a:lnTo>
                <a:lnTo>
                  <a:pt x="2145306" y="316788"/>
                </a:lnTo>
                <a:lnTo>
                  <a:pt x="2113074" y="289043"/>
                </a:lnTo>
                <a:lnTo>
                  <a:pt x="2079033" y="262443"/>
                </a:lnTo>
                <a:lnTo>
                  <a:pt x="2043259" y="237008"/>
                </a:lnTo>
                <a:lnTo>
                  <a:pt x="2005831" y="212756"/>
                </a:lnTo>
                <a:lnTo>
                  <a:pt x="1966828" y="189706"/>
                </a:lnTo>
                <a:lnTo>
                  <a:pt x="1926327" y="167877"/>
                </a:lnTo>
                <a:lnTo>
                  <a:pt x="1884407" y="147289"/>
                </a:lnTo>
                <a:lnTo>
                  <a:pt x="1841145" y="127961"/>
                </a:lnTo>
                <a:lnTo>
                  <a:pt x="1796619" y="109912"/>
                </a:lnTo>
                <a:lnTo>
                  <a:pt x="1750909" y="93160"/>
                </a:lnTo>
                <a:lnTo>
                  <a:pt x="1704091" y="77725"/>
                </a:lnTo>
                <a:lnTo>
                  <a:pt x="1656243" y="63626"/>
                </a:lnTo>
                <a:lnTo>
                  <a:pt x="1607445" y="50882"/>
                </a:lnTo>
                <a:lnTo>
                  <a:pt x="1557774" y="39512"/>
                </a:lnTo>
                <a:lnTo>
                  <a:pt x="1507307" y="29535"/>
                </a:lnTo>
                <a:lnTo>
                  <a:pt x="1456124" y="20971"/>
                </a:lnTo>
                <a:lnTo>
                  <a:pt x="1404302" y="13838"/>
                </a:lnTo>
                <a:lnTo>
                  <a:pt x="1351919" y="8155"/>
                </a:lnTo>
                <a:lnTo>
                  <a:pt x="1299054" y="3942"/>
                </a:lnTo>
                <a:lnTo>
                  <a:pt x="1245784" y="1217"/>
                </a:lnTo>
                <a:lnTo>
                  <a:pt x="1192188" y="0"/>
                </a:lnTo>
                <a:close/>
              </a:path>
              <a:path w="2848610" h="1460500">
                <a:moveTo>
                  <a:pt x="2848505" y="279069"/>
                </a:moveTo>
                <a:lnTo>
                  <a:pt x="2145306" y="316788"/>
                </a:lnTo>
                <a:lnTo>
                  <a:pt x="2781039" y="316788"/>
                </a:lnTo>
                <a:lnTo>
                  <a:pt x="2848505" y="279069"/>
                </a:lnTo>
                <a:close/>
              </a:path>
            </a:pathLst>
          </a:custGeom>
          <a:solidFill>
            <a:srgbClr val="EBC5EF"/>
          </a:solidFill>
        </p:spPr>
        <p:txBody>
          <a:bodyPr wrap="square" lIns="0" tIns="0" rIns="0" bIns="0" rtlCol="0"/>
          <a:lstStyle/>
          <a:p>
            <a:endParaRPr sz="3200" dirty="0">
              <a:latin typeface="+mj-l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9057" y="4304163"/>
            <a:ext cx="1685515" cy="97959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049" marR="3810" algn="ctr">
              <a:spcBef>
                <a:spcPts val="79"/>
              </a:spcBef>
            </a:pPr>
            <a:r>
              <a:rPr sz="2100" b="1" dirty="0">
                <a:solidFill>
                  <a:srgbClr val="6C1F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Pengalaman  kerugian  historis</a:t>
            </a:r>
            <a:endParaRPr sz="2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16959" y="2949427"/>
            <a:ext cx="2930175" cy="1081564"/>
          </a:xfrm>
          <a:custGeom>
            <a:avLst/>
            <a:gdLst/>
            <a:ahLst/>
            <a:cxnLst/>
            <a:rect l="l" t="t" r="r" b="b"/>
            <a:pathLst>
              <a:path w="3345815" h="1442085">
                <a:moveTo>
                  <a:pt x="1962123" y="0"/>
                </a:moveTo>
                <a:lnTo>
                  <a:pt x="1901571" y="648"/>
                </a:lnTo>
                <a:lnTo>
                  <a:pt x="1841593" y="2656"/>
                </a:lnTo>
                <a:lnTo>
                  <a:pt x="1782250" y="5995"/>
                </a:lnTo>
                <a:lnTo>
                  <a:pt x="1723602" y="10639"/>
                </a:lnTo>
                <a:lnTo>
                  <a:pt x="1665711" y="16563"/>
                </a:lnTo>
                <a:lnTo>
                  <a:pt x="1608638" y="23738"/>
                </a:lnTo>
                <a:lnTo>
                  <a:pt x="1552443" y="32139"/>
                </a:lnTo>
                <a:lnTo>
                  <a:pt x="1497188" y="41738"/>
                </a:lnTo>
                <a:lnTo>
                  <a:pt x="1442934" y="52511"/>
                </a:lnTo>
                <a:lnTo>
                  <a:pt x="1389742" y="64428"/>
                </a:lnTo>
                <a:lnTo>
                  <a:pt x="1337673" y="77465"/>
                </a:lnTo>
                <a:lnTo>
                  <a:pt x="1286787" y="91595"/>
                </a:lnTo>
                <a:lnTo>
                  <a:pt x="1237146" y="106790"/>
                </a:lnTo>
                <a:lnTo>
                  <a:pt x="1188811" y="123025"/>
                </a:lnTo>
                <a:lnTo>
                  <a:pt x="1141843" y="140272"/>
                </a:lnTo>
                <a:lnTo>
                  <a:pt x="1096302" y="158505"/>
                </a:lnTo>
                <a:lnTo>
                  <a:pt x="1052250" y="177699"/>
                </a:lnTo>
                <a:lnTo>
                  <a:pt x="1009748" y="197824"/>
                </a:lnTo>
                <a:lnTo>
                  <a:pt x="968857" y="218857"/>
                </a:lnTo>
                <a:lnTo>
                  <a:pt x="929637" y="240769"/>
                </a:lnTo>
                <a:lnTo>
                  <a:pt x="892150" y="263534"/>
                </a:lnTo>
                <a:lnTo>
                  <a:pt x="856457" y="287126"/>
                </a:lnTo>
                <a:lnTo>
                  <a:pt x="822619" y="311518"/>
                </a:lnTo>
                <a:lnTo>
                  <a:pt x="790697" y="336683"/>
                </a:lnTo>
                <a:lnTo>
                  <a:pt x="760751" y="362595"/>
                </a:lnTo>
                <a:lnTo>
                  <a:pt x="732843" y="389227"/>
                </a:lnTo>
                <a:lnTo>
                  <a:pt x="683385" y="444545"/>
                </a:lnTo>
                <a:lnTo>
                  <a:pt x="642809" y="502424"/>
                </a:lnTo>
                <a:lnTo>
                  <a:pt x="611605" y="562653"/>
                </a:lnTo>
                <a:lnTo>
                  <a:pt x="590260" y="625017"/>
                </a:lnTo>
                <a:lnTo>
                  <a:pt x="583437" y="656934"/>
                </a:lnTo>
                <a:lnTo>
                  <a:pt x="0" y="826606"/>
                </a:lnTo>
                <a:lnTo>
                  <a:pt x="637794" y="930492"/>
                </a:lnTo>
                <a:lnTo>
                  <a:pt x="656541" y="960307"/>
                </a:lnTo>
                <a:lnTo>
                  <a:pt x="677610" y="989485"/>
                </a:lnTo>
                <a:lnTo>
                  <a:pt x="726464" y="1045821"/>
                </a:lnTo>
                <a:lnTo>
                  <a:pt x="754126" y="1072928"/>
                </a:lnTo>
                <a:lnTo>
                  <a:pt x="783864" y="1099292"/>
                </a:lnTo>
                <a:lnTo>
                  <a:pt x="815615" y="1124889"/>
                </a:lnTo>
                <a:lnTo>
                  <a:pt x="849319" y="1149691"/>
                </a:lnTo>
                <a:lnTo>
                  <a:pt x="884914" y="1173674"/>
                </a:lnTo>
                <a:lnTo>
                  <a:pt x="922339" y="1196810"/>
                </a:lnTo>
                <a:lnTo>
                  <a:pt x="961531" y="1219075"/>
                </a:lnTo>
                <a:lnTo>
                  <a:pt x="1002430" y="1240441"/>
                </a:lnTo>
                <a:lnTo>
                  <a:pt x="1044975" y="1260884"/>
                </a:lnTo>
                <a:lnTo>
                  <a:pt x="1089104" y="1280377"/>
                </a:lnTo>
                <a:lnTo>
                  <a:pt x="1134755" y="1298894"/>
                </a:lnTo>
                <a:lnTo>
                  <a:pt x="1181867" y="1316409"/>
                </a:lnTo>
                <a:lnTo>
                  <a:pt x="1230379" y="1332896"/>
                </a:lnTo>
                <a:lnTo>
                  <a:pt x="1280230" y="1348330"/>
                </a:lnTo>
                <a:lnTo>
                  <a:pt x="1331357" y="1362684"/>
                </a:lnTo>
                <a:lnTo>
                  <a:pt x="1383700" y="1375932"/>
                </a:lnTo>
                <a:lnTo>
                  <a:pt x="1437197" y="1388049"/>
                </a:lnTo>
                <a:lnTo>
                  <a:pt x="1491787" y="1399008"/>
                </a:lnTo>
                <a:lnTo>
                  <a:pt x="1547408" y="1408784"/>
                </a:lnTo>
                <a:lnTo>
                  <a:pt x="1603998" y="1417350"/>
                </a:lnTo>
                <a:lnTo>
                  <a:pt x="1661498" y="1424680"/>
                </a:lnTo>
                <a:lnTo>
                  <a:pt x="1719844" y="1430750"/>
                </a:lnTo>
                <a:lnTo>
                  <a:pt x="1778976" y="1435531"/>
                </a:lnTo>
                <a:lnTo>
                  <a:pt x="1838832" y="1439000"/>
                </a:lnTo>
                <a:lnTo>
                  <a:pt x="1900349" y="1441148"/>
                </a:lnTo>
                <a:lnTo>
                  <a:pt x="1961414" y="1441885"/>
                </a:lnTo>
                <a:lnTo>
                  <a:pt x="2021966" y="1441237"/>
                </a:lnTo>
                <a:lnTo>
                  <a:pt x="2081944" y="1439232"/>
                </a:lnTo>
                <a:lnTo>
                  <a:pt x="2141287" y="1435895"/>
                </a:lnTo>
                <a:lnTo>
                  <a:pt x="2199935" y="1431252"/>
                </a:lnTo>
                <a:lnTo>
                  <a:pt x="2257826" y="1425332"/>
                </a:lnTo>
                <a:lnTo>
                  <a:pt x="2314899" y="1418159"/>
                </a:lnTo>
                <a:lnTo>
                  <a:pt x="2371094" y="1409762"/>
                </a:lnTo>
                <a:lnTo>
                  <a:pt x="2426349" y="1400165"/>
                </a:lnTo>
                <a:lnTo>
                  <a:pt x="2480603" y="1389397"/>
                </a:lnTo>
                <a:lnTo>
                  <a:pt x="2533795" y="1377482"/>
                </a:lnTo>
                <a:lnTo>
                  <a:pt x="2585864" y="1364449"/>
                </a:lnTo>
                <a:lnTo>
                  <a:pt x="2636750" y="1350323"/>
                </a:lnTo>
                <a:lnTo>
                  <a:pt x="2686391" y="1335131"/>
                </a:lnTo>
                <a:lnTo>
                  <a:pt x="2734726" y="1318899"/>
                </a:lnTo>
                <a:lnTo>
                  <a:pt x="2781694" y="1301655"/>
                </a:lnTo>
                <a:lnTo>
                  <a:pt x="2827235" y="1283424"/>
                </a:lnTo>
                <a:lnTo>
                  <a:pt x="2871287" y="1264234"/>
                </a:lnTo>
                <a:lnTo>
                  <a:pt x="2913789" y="1244110"/>
                </a:lnTo>
                <a:lnTo>
                  <a:pt x="2954680" y="1223080"/>
                </a:lnTo>
                <a:lnTo>
                  <a:pt x="2993900" y="1201169"/>
                </a:lnTo>
                <a:lnTo>
                  <a:pt x="3031387" y="1178405"/>
                </a:lnTo>
                <a:lnTo>
                  <a:pt x="3067080" y="1154814"/>
                </a:lnTo>
                <a:lnTo>
                  <a:pt x="3100918" y="1130422"/>
                </a:lnTo>
                <a:lnTo>
                  <a:pt x="3132840" y="1105257"/>
                </a:lnTo>
                <a:lnTo>
                  <a:pt x="3162786" y="1079344"/>
                </a:lnTo>
                <a:lnTo>
                  <a:pt x="3190694" y="1052710"/>
                </a:lnTo>
                <a:lnTo>
                  <a:pt x="3240152" y="997386"/>
                </a:lnTo>
                <a:lnTo>
                  <a:pt x="3280728" y="939497"/>
                </a:lnTo>
                <a:lnTo>
                  <a:pt x="3311932" y="879257"/>
                </a:lnTo>
                <a:lnTo>
                  <a:pt x="3333277" y="816876"/>
                </a:lnTo>
                <a:lnTo>
                  <a:pt x="3344302" y="752022"/>
                </a:lnTo>
                <a:lnTo>
                  <a:pt x="3345645" y="719343"/>
                </a:lnTo>
                <a:lnTo>
                  <a:pt x="3344182" y="686947"/>
                </a:lnTo>
                <a:lnTo>
                  <a:pt x="3333064" y="623145"/>
                </a:lnTo>
                <a:lnTo>
                  <a:pt x="3311390" y="560892"/>
                </a:lnTo>
                <a:lnTo>
                  <a:pt x="3279604" y="500464"/>
                </a:lnTo>
                <a:lnTo>
                  <a:pt x="3238148" y="442136"/>
                </a:lnTo>
                <a:lnTo>
                  <a:pt x="3187465" y="386185"/>
                </a:lnTo>
                <a:lnTo>
                  <a:pt x="3158802" y="359187"/>
                </a:lnTo>
                <a:lnTo>
                  <a:pt x="3127998" y="332887"/>
                </a:lnTo>
                <a:lnTo>
                  <a:pt x="3095110" y="307320"/>
                </a:lnTo>
                <a:lnTo>
                  <a:pt x="3060191" y="282519"/>
                </a:lnTo>
                <a:lnTo>
                  <a:pt x="3023298" y="258519"/>
                </a:lnTo>
                <a:lnTo>
                  <a:pt x="2984486" y="235355"/>
                </a:lnTo>
                <a:lnTo>
                  <a:pt x="2943810" y="213061"/>
                </a:lnTo>
                <a:lnTo>
                  <a:pt x="2901326" y="191672"/>
                </a:lnTo>
                <a:lnTo>
                  <a:pt x="2857088" y="171223"/>
                </a:lnTo>
                <a:lnTo>
                  <a:pt x="2811153" y="151747"/>
                </a:lnTo>
                <a:lnTo>
                  <a:pt x="2763576" y="133280"/>
                </a:lnTo>
                <a:lnTo>
                  <a:pt x="2714412" y="115855"/>
                </a:lnTo>
                <a:lnTo>
                  <a:pt x="2663716" y="99508"/>
                </a:lnTo>
                <a:lnTo>
                  <a:pt x="2611544" y="84273"/>
                </a:lnTo>
                <a:lnTo>
                  <a:pt x="2557951" y="70184"/>
                </a:lnTo>
                <a:lnTo>
                  <a:pt x="2502993" y="57276"/>
                </a:lnTo>
                <a:lnTo>
                  <a:pt x="2446725" y="45583"/>
                </a:lnTo>
                <a:lnTo>
                  <a:pt x="2389202" y="35141"/>
                </a:lnTo>
                <a:lnTo>
                  <a:pt x="2330480" y="25982"/>
                </a:lnTo>
                <a:lnTo>
                  <a:pt x="2270614" y="18143"/>
                </a:lnTo>
                <a:lnTo>
                  <a:pt x="2209659" y="11657"/>
                </a:lnTo>
                <a:lnTo>
                  <a:pt x="2147671" y="6559"/>
                </a:lnTo>
                <a:lnTo>
                  <a:pt x="2084704" y="2884"/>
                </a:lnTo>
                <a:lnTo>
                  <a:pt x="2023188" y="736"/>
                </a:lnTo>
                <a:lnTo>
                  <a:pt x="1962123" y="0"/>
                </a:lnTo>
                <a:close/>
              </a:path>
            </a:pathLst>
          </a:custGeom>
          <a:solidFill>
            <a:srgbClr val="EBBCC8"/>
          </a:solidFill>
        </p:spPr>
        <p:txBody>
          <a:bodyPr wrap="square" lIns="0" tIns="0" rIns="0" bIns="0" rtlCol="0"/>
          <a:lstStyle/>
          <a:p>
            <a:endParaRPr sz="3200">
              <a:latin typeface="+mj-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77543" y="3142582"/>
            <a:ext cx="2015254" cy="65642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02406" marR="3810" indent="-193358">
              <a:spcBef>
                <a:spcPts val="79"/>
              </a:spcBef>
            </a:pPr>
            <a:r>
              <a:rPr sz="210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Faktor spesifik-  peminjam</a:t>
            </a:r>
            <a:endParaRPr sz="2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52078" y="4452516"/>
            <a:ext cx="2446910" cy="1030129"/>
          </a:xfrm>
          <a:custGeom>
            <a:avLst/>
            <a:gdLst/>
            <a:ahLst/>
            <a:cxnLst/>
            <a:rect l="l" t="t" r="r" b="b"/>
            <a:pathLst>
              <a:path w="2794000" h="1373504">
                <a:moveTo>
                  <a:pt x="0" y="275510"/>
                </a:moveTo>
                <a:lnTo>
                  <a:pt x="365887" y="516810"/>
                </a:lnTo>
                <a:lnTo>
                  <a:pt x="350211" y="555632"/>
                </a:lnTo>
                <a:lnTo>
                  <a:pt x="338671" y="594571"/>
                </a:lnTo>
                <a:lnTo>
                  <a:pt x="331211" y="633538"/>
                </a:lnTo>
                <a:lnTo>
                  <a:pt x="327773" y="672445"/>
                </a:lnTo>
                <a:lnTo>
                  <a:pt x="328301" y="711206"/>
                </a:lnTo>
                <a:lnTo>
                  <a:pt x="332740" y="749732"/>
                </a:lnTo>
                <a:lnTo>
                  <a:pt x="341032" y="787936"/>
                </a:lnTo>
                <a:lnTo>
                  <a:pt x="353122" y="825730"/>
                </a:lnTo>
                <a:lnTo>
                  <a:pt x="368952" y="863025"/>
                </a:lnTo>
                <a:lnTo>
                  <a:pt x="388467" y="899736"/>
                </a:lnTo>
                <a:lnTo>
                  <a:pt x="411611" y="935773"/>
                </a:lnTo>
                <a:lnTo>
                  <a:pt x="438326" y="971049"/>
                </a:lnTo>
                <a:lnTo>
                  <a:pt x="468557" y="1005477"/>
                </a:lnTo>
                <a:lnTo>
                  <a:pt x="502247" y="1038968"/>
                </a:lnTo>
                <a:lnTo>
                  <a:pt x="539340" y="1071435"/>
                </a:lnTo>
                <a:lnTo>
                  <a:pt x="579779" y="1102790"/>
                </a:lnTo>
                <a:lnTo>
                  <a:pt x="623508" y="1132946"/>
                </a:lnTo>
                <a:lnTo>
                  <a:pt x="670471" y="1161815"/>
                </a:lnTo>
                <a:lnTo>
                  <a:pt x="720611" y="1189309"/>
                </a:lnTo>
                <a:lnTo>
                  <a:pt x="773873" y="1215340"/>
                </a:lnTo>
                <a:lnTo>
                  <a:pt x="830199" y="1239821"/>
                </a:lnTo>
                <a:lnTo>
                  <a:pt x="875160" y="1257392"/>
                </a:lnTo>
                <a:lnTo>
                  <a:pt x="921029" y="1273697"/>
                </a:lnTo>
                <a:lnTo>
                  <a:pt x="967735" y="1288743"/>
                </a:lnTo>
                <a:lnTo>
                  <a:pt x="1015208" y="1302536"/>
                </a:lnTo>
                <a:lnTo>
                  <a:pt x="1063379" y="1315081"/>
                </a:lnTo>
                <a:lnTo>
                  <a:pt x="1112176" y="1326384"/>
                </a:lnTo>
                <a:lnTo>
                  <a:pt x="1161531" y="1336452"/>
                </a:lnTo>
                <a:lnTo>
                  <a:pt x="1211373" y="1345290"/>
                </a:lnTo>
                <a:lnTo>
                  <a:pt x="1261632" y="1352904"/>
                </a:lnTo>
                <a:lnTo>
                  <a:pt x="1312238" y="1359300"/>
                </a:lnTo>
                <a:lnTo>
                  <a:pt x="1363121" y="1364484"/>
                </a:lnTo>
                <a:lnTo>
                  <a:pt x="1414211" y="1368462"/>
                </a:lnTo>
                <a:lnTo>
                  <a:pt x="1465438" y="1371239"/>
                </a:lnTo>
                <a:lnTo>
                  <a:pt x="1516732" y="1372823"/>
                </a:lnTo>
                <a:lnTo>
                  <a:pt x="1568023" y="1373218"/>
                </a:lnTo>
                <a:lnTo>
                  <a:pt x="1619240" y="1372431"/>
                </a:lnTo>
                <a:lnTo>
                  <a:pt x="1670314" y="1370467"/>
                </a:lnTo>
                <a:lnTo>
                  <a:pt x="1721175" y="1367333"/>
                </a:lnTo>
                <a:lnTo>
                  <a:pt x="1771752" y="1363034"/>
                </a:lnTo>
                <a:lnTo>
                  <a:pt x="1821976" y="1357576"/>
                </a:lnTo>
                <a:lnTo>
                  <a:pt x="1871777" y="1350966"/>
                </a:lnTo>
                <a:lnTo>
                  <a:pt x="1921084" y="1343209"/>
                </a:lnTo>
                <a:lnTo>
                  <a:pt x="1969828" y="1334311"/>
                </a:lnTo>
                <a:lnTo>
                  <a:pt x="2017938" y="1324278"/>
                </a:lnTo>
                <a:lnTo>
                  <a:pt x="2065344" y="1313116"/>
                </a:lnTo>
                <a:lnTo>
                  <a:pt x="2111977" y="1300831"/>
                </a:lnTo>
                <a:lnTo>
                  <a:pt x="2157766" y="1287428"/>
                </a:lnTo>
                <a:lnTo>
                  <a:pt x="2202641" y="1272915"/>
                </a:lnTo>
                <a:lnTo>
                  <a:pt x="2246532" y="1257296"/>
                </a:lnTo>
                <a:lnTo>
                  <a:pt x="2289370" y="1240577"/>
                </a:lnTo>
                <a:lnTo>
                  <a:pt x="2331084" y="1222765"/>
                </a:lnTo>
                <a:lnTo>
                  <a:pt x="2371604" y="1203866"/>
                </a:lnTo>
                <a:lnTo>
                  <a:pt x="2410859" y="1183885"/>
                </a:lnTo>
                <a:lnTo>
                  <a:pt x="2448781" y="1162828"/>
                </a:lnTo>
                <a:lnTo>
                  <a:pt x="2485299" y="1140701"/>
                </a:lnTo>
                <a:lnTo>
                  <a:pt x="2520343" y="1117511"/>
                </a:lnTo>
                <a:lnTo>
                  <a:pt x="2553842" y="1093263"/>
                </a:lnTo>
                <a:lnTo>
                  <a:pt x="2592444" y="1062305"/>
                </a:lnTo>
                <a:lnTo>
                  <a:pt x="2627590" y="1030593"/>
                </a:lnTo>
                <a:lnTo>
                  <a:pt x="2659302" y="998201"/>
                </a:lnTo>
                <a:lnTo>
                  <a:pt x="2687600" y="965200"/>
                </a:lnTo>
                <a:lnTo>
                  <a:pt x="2712503" y="931665"/>
                </a:lnTo>
                <a:lnTo>
                  <a:pt x="2734032" y="897669"/>
                </a:lnTo>
                <a:lnTo>
                  <a:pt x="2752207" y="863283"/>
                </a:lnTo>
                <a:lnTo>
                  <a:pt x="2778575" y="793640"/>
                </a:lnTo>
                <a:lnTo>
                  <a:pt x="2791767" y="723321"/>
                </a:lnTo>
                <a:lnTo>
                  <a:pt x="2793472" y="688090"/>
                </a:lnTo>
                <a:lnTo>
                  <a:pt x="2791944" y="652910"/>
                </a:lnTo>
                <a:lnTo>
                  <a:pt x="2779268" y="582993"/>
                </a:lnTo>
                <a:lnTo>
                  <a:pt x="2753898" y="514154"/>
                </a:lnTo>
                <a:lnTo>
                  <a:pt x="2715995" y="446979"/>
                </a:lnTo>
                <a:lnTo>
                  <a:pt x="2692395" y="414198"/>
                </a:lnTo>
                <a:lnTo>
                  <a:pt x="2665721" y="382053"/>
                </a:lnTo>
                <a:lnTo>
                  <a:pt x="2635995" y="350616"/>
                </a:lnTo>
                <a:lnTo>
                  <a:pt x="2603236" y="319960"/>
                </a:lnTo>
                <a:lnTo>
                  <a:pt x="2567465" y="290159"/>
                </a:lnTo>
                <a:lnTo>
                  <a:pt x="2553765" y="279955"/>
                </a:lnTo>
                <a:lnTo>
                  <a:pt x="567055" y="279955"/>
                </a:lnTo>
                <a:lnTo>
                  <a:pt x="0" y="275510"/>
                </a:lnTo>
                <a:close/>
              </a:path>
              <a:path w="2794000" h="1373504">
                <a:moveTo>
                  <a:pt x="1552874" y="0"/>
                </a:moveTo>
                <a:lnTo>
                  <a:pt x="1501657" y="787"/>
                </a:lnTo>
                <a:lnTo>
                  <a:pt x="1450583" y="2750"/>
                </a:lnTo>
                <a:lnTo>
                  <a:pt x="1399722" y="5885"/>
                </a:lnTo>
                <a:lnTo>
                  <a:pt x="1349145" y="10184"/>
                </a:lnTo>
                <a:lnTo>
                  <a:pt x="1298921" y="15641"/>
                </a:lnTo>
                <a:lnTo>
                  <a:pt x="1249120" y="22252"/>
                </a:lnTo>
                <a:lnTo>
                  <a:pt x="1199813" y="30009"/>
                </a:lnTo>
                <a:lnTo>
                  <a:pt x="1151069" y="38907"/>
                </a:lnTo>
                <a:lnTo>
                  <a:pt x="1102959" y="48940"/>
                </a:lnTo>
                <a:lnTo>
                  <a:pt x="1055553" y="60102"/>
                </a:lnTo>
                <a:lnTo>
                  <a:pt x="1008920" y="72387"/>
                </a:lnTo>
                <a:lnTo>
                  <a:pt x="963131" y="85789"/>
                </a:lnTo>
                <a:lnTo>
                  <a:pt x="918256" y="100303"/>
                </a:lnTo>
                <a:lnTo>
                  <a:pt x="874365" y="115922"/>
                </a:lnTo>
                <a:lnTo>
                  <a:pt x="831527" y="132640"/>
                </a:lnTo>
                <a:lnTo>
                  <a:pt x="789813" y="150452"/>
                </a:lnTo>
                <a:lnTo>
                  <a:pt x="749293" y="169352"/>
                </a:lnTo>
                <a:lnTo>
                  <a:pt x="710038" y="189333"/>
                </a:lnTo>
                <a:lnTo>
                  <a:pt x="672116" y="210389"/>
                </a:lnTo>
                <a:lnTo>
                  <a:pt x="635598" y="232516"/>
                </a:lnTo>
                <a:lnTo>
                  <a:pt x="600554" y="255706"/>
                </a:lnTo>
                <a:lnTo>
                  <a:pt x="567055" y="279955"/>
                </a:lnTo>
                <a:lnTo>
                  <a:pt x="2553765" y="279955"/>
                </a:lnTo>
                <a:lnTo>
                  <a:pt x="2486965" y="233414"/>
                </a:lnTo>
                <a:lnTo>
                  <a:pt x="2442277" y="206616"/>
                </a:lnTo>
                <a:lnTo>
                  <a:pt x="2394656" y="180965"/>
                </a:lnTo>
                <a:lnTo>
                  <a:pt x="2344123" y="156534"/>
                </a:lnTo>
                <a:lnTo>
                  <a:pt x="2290699" y="133397"/>
                </a:lnTo>
                <a:lnTo>
                  <a:pt x="2245737" y="115826"/>
                </a:lnTo>
                <a:lnTo>
                  <a:pt x="2199868" y="99520"/>
                </a:lnTo>
                <a:lnTo>
                  <a:pt x="2153162" y="84474"/>
                </a:lnTo>
                <a:lnTo>
                  <a:pt x="2105689" y="70681"/>
                </a:lnTo>
                <a:lnTo>
                  <a:pt x="2057518" y="58136"/>
                </a:lnTo>
                <a:lnTo>
                  <a:pt x="2008721" y="46833"/>
                </a:lnTo>
                <a:lnTo>
                  <a:pt x="1959366" y="36765"/>
                </a:lnTo>
                <a:lnTo>
                  <a:pt x="1909524" y="27928"/>
                </a:lnTo>
                <a:lnTo>
                  <a:pt x="1859265" y="20314"/>
                </a:lnTo>
                <a:lnTo>
                  <a:pt x="1808659" y="13918"/>
                </a:lnTo>
                <a:lnTo>
                  <a:pt x="1757776" y="8734"/>
                </a:lnTo>
                <a:lnTo>
                  <a:pt x="1706686" y="4756"/>
                </a:lnTo>
                <a:lnTo>
                  <a:pt x="1655459" y="1978"/>
                </a:lnTo>
                <a:lnTo>
                  <a:pt x="1604165" y="395"/>
                </a:lnTo>
                <a:lnTo>
                  <a:pt x="1552874" y="0"/>
                </a:lnTo>
                <a:close/>
              </a:path>
            </a:pathLst>
          </a:custGeom>
          <a:solidFill>
            <a:srgbClr val="B5D0FF"/>
          </a:solidFill>
        </p:spPr>
        <p:txBody>
          <a:bodyPr wrap="square" lIns="0" tIns="0" rIns="0" bIns="0" rtlCol="0"/>
          <a:lstStyle/>
          <a:p>
            <a:endParaRPr sz="3200">
              <a:latin typeface="+mj-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82928" y="4650531"/>
            <a:ext cx="1144041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9536" marR="3810" indent="-90488">
              <a:spcBef>
                <a:spcPts val="75"/>
              </a:spcBef>
            </a:pPr>
            <a:r>
              <a:rPr sz="2100" b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Informasi  lainnya</a:t>
            </a:r>
            <a:endParaRPr sz="2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9057" y="6066944"/>
            <a:ext cx="9266867" cy="3726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wrap="square" lIns="0" tIns="64294" rIns="0" bIns="0" rtlCol="0" anchor="ctr">
            <a:spAutoFit/>
          </a:bodyPr>
          <a:lstStyle/>
          <a:p>
            <a:pPr marL="503396" algn="ctr">
              <a:spcBef>
                <a:spcPts val="506"/>
              </a:spcBef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Informasi yang wajar dan terdukung yang tersedia tanpa upaya dan biaya berlebihan.</a:t>
            </a:r>
          </a:p>
        </p:txBody>
      </p:sp>
      <p:sp>
        <p:nvSpPr>
          <p:cNvPr id="12" name="object 12"/>
          <p:cNvSpPr/>
          <p:nvPr/>
        </p:nvSpPr>
        <p:spPr>
          <a:xfrm>
            <a:off x="1075583" y="2505753"/>
            <a:ext cx="2802109" cy="1372941"/>
          </a:xfrm>
          <a:custGeom>
            <a:avLst/>
            <a:gdLst/>
            <a:ahLst/>
            <a:cxnLst/>
            <a:rect l="l" t="t" r="r" b="b"/>
            <a:pathLst>
              <a:path w="2961004" h="1252854">
                <a:moveTo>
                  <a:pt x="1360544" y="0"/>
                </a:moveTo>
                <a:lnTo>
                  <a:pt x="1308784" y="220"/>
                </a:lnTo>
                <a:lnTo>
                  <a:pt x="1257052" y="1360"/>
                </a:lnTo>
                <a:lnTo>
                  <a:pt x="1205409" y="3420"/>
                </a:lnTo>
                <a:lnTo>
                  <a:pt x="1153917" y="6401"/>
                </a:lnTo>
                <a:lnTo>
                  <a:pt x="1102636" y="10305"/>
                </a:lnTo>
                <a:lnTo>
                  <a:pt x="1051628" y="15134"/>
                </a:lnTo>
                <a:lnTo>
                  <a:pt x="1000955" y="20888"/>
                </a:lnTo>
                <a:lnTo>
                  <a:pt x="950677" y="27569"/>
                </a:lnTo>
                <a:lnTo>
                  <a:pt x="900856" y="35179"/>
                </a:lnTo>
                <a:lnTo>
                  <a:pt x="851553" y="43718"/>
                </a:lnTo>
                <a:lnTo>
                  <a:pt x="802829" y="53188"/>
                </a:lnTo>
                <a:lnTo>
                  <a:pt x="754746" y="63591"/>
                </a:lnTo>
                <a:lnTo>
                  <a:pt x="707365" y="74928"/>
                </a:lnTo>
                <a:lnTo>
                  <a:pt x="660746" y="87200"/>
                </a:lnTo>
                <a:lnTo>
                  <a:pt x="614952" y="100409"/>
                </a:lnTo>
                <a:lnTo>
                  <a:pt x="570044" y="114556"/>
                </a:lnTo>
                <a:lnTo>
                  <a:pt x="526082" y="129642"/>
                </a:lnTo>
                <a:lnTo>
                  <a:pt x="483129" y="145668"/>
                </a:lnTo>
                <a:lnTo>
                  <a:pt x="441245" y="162637"/>
                </a:lnTo>
                <a:lnTo>
                  <a:pt x="389511" y="185653"/>
                </a:lnTo>
                <a:lnTo>
                  <a:pt x="340968" y="209628"/>
                </a:lnTo>
                <a:lnTo>
                  <a:pt x="295623" y="234502"/>
                </a:lnTo>
                <a:lnTo>
                  <a:pt x="253483" y="260212"/>
                </a:lnTo>
                <a:lnTo>
                  <a:pt x="214552" y="286699"/>
                </a:lnTo>
                <a:lnTo>
                  <a:pt x="178838" y="313900"/>
                </a:lnTo>
                <a:lnTo>
                  <a:pt x="146347" y="341755"/>
                </a:lnTo>
                <a:lnTo>
                  <a:pt x="117086" y="370203"/>
                </a:lnTo>
                <a:lnTo>
                  <a:pt x="91060" y="399182"/>
                </a:lnTo>
                <a:lnTo>
                  <a:pt x="48739" y="458490"/>
                </a:lnTo>
                <a:lnTo>
                  <a:pt x="19436" y="519191"/>
                </a:lnTo>
                <a:lnTo>
                  <a:pt x="3201" y="580794"/>
                </a:lnTo>
                <a:lnTo>
                  <a:pt x="0" y="611781"/>
                </a:lnTo>
                <a:lnTo>
                  <a:pt x="84" y="642811"/>
                </a:lnTo>
                <a:lnTo>
                  <a:pt x="10136" y="704754"/>
                </a:lnTo>
                <a:lnTo>
                  <a:pt x="33406" y="766132"/>
                </a:lnTo>
                <a:lnTo>
                  <a:pt x="69946" y="826457"/>
                </a:lnTo>
                <a:lnTo>
                  <a:pt x="119806" y="885240"/>
                </a:lnTo>
                <a:lnTo>
                  <a:pt x="149746" y="913901"/>
                </a:lnTo>
                <a:lnTo>
                  <a:pt x="183035" y="941992"/>
                </a:lnTo>
                <a:lnTo>
                  <a:pt x="219679" y="969454"/>
                </a:lnTo>
                <a:lnTo>
                  <a:pt x="259685" y="996224"/>
                </a:lnTo>
                <a:lnTo>
                  <a:pt x="303058" y="1022242"/>
                </a:lnTo>
                <a:lnTo>
                  <a:pt x="349805" y="1047446"/>
                </a:lnTo>
                <a:lnTo>
                  <a:pt x="388002" y="1066204"/>
                </a:lnTo>
                <a:lnTo>
                  <a:pt x="427458" y="1084072"/>
                </a:lnTo>
                <a:lnTo>
                  <a:pt x="468110" y="1101048"/>
                </a:lnTo>
                <a:lnTo>
                  <a:pt x="509899" y="1117132"/>
                </a:lnTo>
                <a:lnTo>
                  <a:pt x="552763" y="1132321"/>
                </a:lnTo>
                <a:lnTo>
                  <a:pt x="596639" y="1146615"/>
                </a:lnTo>
                <a:lnTo>
                  <a:pt x="641468" y="1160012"/>
                </a:lnTo>
                <a:lnTo>
                  <a:pt x="687188" y="1172511"/>
                </a:lnTo>
                <a:lnTo>
                  <a:pt x="733737" y="1184110"/>
                </a:lnTo>
                <a:lnTo>
                  <a:pt x="781055" y="1194808"/>
                </a:lnTo>
                <a:lnTo>
                  <a:pt x="829080" y="1204603"/>
                </a:lnTo>
                <a:lnTo>
                  <a:pt x="877751" y="1213495"/>
                </a:lnTo>
                <a:lnTo>
                  <a:pt x="927006" y="1221482"/>
                </a:lnTo>
                <a:lnTo>
                  <a:pt x="976785" y="1228563"/>
                </a:lnTo>
                <a:lnTo>
                  <a:pt x="1027026" y="1234735"/>
                </a:lnTo>
                <a:lnTo>
                  <a:pt x="1077667" y="1239998"/>
                </a:lnTo>
                <a:lnTo>
                  <a:pt x="1128648" y="1244351"/>
                </a:lnTo>
                <a:lnTo>
                  <a:pt x="1179908" y="1247792"/>
                </a:lnTo>
                <a:lnTo>
                  <a:pt x="1231384" y="1250319"/>
                </a:lnTo>
                <a:lnTo>
                  <a:pt x="1283017" y="1251932"/>
                </a:lnTo>
                <a:lnTo>
                  <a:pt x="1334744" y="1252629"/>
                </a:lnTo>
                <a:lnTo>
                  <a:pt x="1386504" y="1252408"/>
                </a:lnTo>
                <a:lnTo>
                  <a:pt x="1438236" y="1251268"/>
                </a:lnTo>
                <a:lnTo>
                  <a:pt x="1489879" y="1249208"/>
                </a:lnTo>
                <a:lnTo>
                  <a:pt x="1541371" y="1246227"/>
                </a:lnTo>
                <a:lnTo>
                  <a:pt x="1592652" y="1242323"/>
                </a:lnTo>
                <a:lnTo>
                  <a:pt x="1643660" y="1237494"/>
                </a:lnTo>
                <a:lnTo>
                  <a:pt x="1694333" y="1231740"/>
                </a:lnTo>
                <a:lnTo>
                  <a:pt x="1744611" y="1225059"/>
                </a:lnTo>
                <a:lnTo>
                  <a:pt x="1794432" y="1217449"/>
                </a:lnTo>
                <a:lnTo>
                  <a:pt x="1843735" y="1208910"/>
                </a:lnTo>
                <a:lnTo>
                  <a:pt x="1892459" y="1199440"/>
                </a:lnTo>
                <a:lnTo>
                  <a:pt x="1940542" y="1189037"/>
                </a:lnTo>
                <a:lnTo>
                  <a:pt x="1987923" y="1177700"/>
                </a:lnTo>
                <a:lnTo>
                  <a:pt x="2034541" y="1165428"/>
                </a:lnTo>
                <a:lnTo>
                  <a:pt x="2080335" y="1152219"/>
                </a:lnTo>
                <a:lnTo>
                  <a:pt x="2125244" y="1138072"/>
                </a:lnTo>
                <a:lnTo>
                  <a:pt x="2169205" y="1122986"/>
                </a:lnTo>
                <a:lnTo>
                  <a:pt x="2212159" y="1106960"/>
                </a:lnTo>
                <a:lnTo>
                  <a:pt x="2254043" y="1089991"/>
                </a:lnTo>
                <a:lnTo>
                  <a:pt x="2827519" y="1089991"/>
                </a:lnTo>
                <a:lnTo>
                  <a:pt x="2561764" y="898475"/>
                </a:lnTo>
                <a:lnTo>
                  <a:pt x="2595150" y="863659"/>
                </a:lnTo>
                <a:lnTo>
                  <a:pt x="2623702" y="828276"/>
                </a:lnTo>
                <a:lnTo>
                  <a:pt x="2647448" y="792422"/>
                </a:lnTo>
                <a:lnTo>
                  <a:pt x="2666421" y="756195"/>
                </a:lnTo>
                <a:lnTo>
                  <a:pt x="2680650" y="719693"/>
                </a:lnTo>
                <a:lnTo>
                  <a:pt x="2694997" y="646249"/>
                </a:lnTo>
                <a:lnTo>
                  <a:pt x="2695177" y="609502"/>
                </a:lnTo>
                <a:lnTo>
                  <a:pt x="2690734" y="572869"/>
                </a:lnTo>
                <a:lnTo>
                  <a:pt x="2668103" y="500330"/>
                </a:lnTo>
                <a:lnTo>
                  <a:pt x="2649976" y="464620"/>
                </a:lnTo>
                <a:lnTo>
                  <a:pt x="2627348" y="429411"/>
                </a:lnTo>
                <a:lnTo>
                  <a:pt x="2600250" y="394802"/>
                </a:lnTo>
                <a:lnTo>
                  <a:pt x="2568711" y="360890"/>
                </a:lnTo>
                <a:lnTo>
                  <a:pt x="2532763" y="327772"/>
                </a:lnTo>
                <a:lnTo>
                  <a:pt x="2492436" y="295544"/>
                </a:lnTo>
                <a:lnTo>
                  <a:pt x="2447760" y="264305"/>
                </a:lnTo>
                <a:lnTo>
                  <a:pt x="2398765" y="234152"/>
                </a:lnTo>
                <a:lnTo>
                  <a:pt x="2345483" y="205182"/>
                </a:lnTo>
                <a:lnTo>
                  <a:pt x="2307286" y="186424"/>
                </a:lnTo>
                <a:lnTo>
                  <a:pt x="2267830" y="168556"/>
                </a:lnTo>
                <a:lnTo>
                  <a:pt x="2227177" y="151580"/>
                </a:lnTo>
                <a:lnTo>
                  <a:pt x="2185389" y="135496"/>
                </a:lnTo>
                <a:lnTo>
                  <a:pt x="2142525" y="120307"/>
                </a:lnTo>
                <a:lnTo>
                  <a:pt x="2098648" y="106013"/>
                </a:lnTo>
                <a:lnTo>
                  <a:pt x="2053820" y="92616"/>
                </a:lnTo>
                <a:lnTo>
                  <a:pt x="2008100" y="80117"/>
                </a:lnTo>
                <a:lnTo>
                  <a:pt x="1961550" y="68518"/>
                </a:lnTo>
                <a:lnTo>
                  <a:pt x="1914233" y="57820"/>
                </a:lnTo>
                <a:lnTo>
                  <a:pt x="1866208" y="48025"/>
                </a:lnTo>
                <a:lnTo>
                  <a:pt x="1817537" y="39133"/>
                </a:lnTo>
                <a:lnTo>
                  <a:pt x="1768282" y="31146"/>
                </a:lnTo>
                <a:lnTo>
                  <a:pt x="1718503" y="24065"/>
                </a:lnTo>
                <a:lnTo>
                  <a:pt x="1668262" y="17893"/>
                </a:lnTo>
                <a:lnTo>
                  <a:pt x="1617620" y="12630"/>
                </a:lnTo>
                <a:lnTo>
                  <a:pt x="1566639" y="8277"/>
                </a:lnTo>
                <a:lnTo>
                  <a:pt x="1515380" y="4836"/>
                </a:lnTo>
                <a:lnTo>
                  <a:pt x="1463903" y="2309"/>
                </a:lnTo>
                <a:lnTo>
                  <a:pt x="1412271" y="696"/>
                </a:lnTo>
                <a:lnTo>
                  <a:pt x="1360544" y="0"/>
                </a:lnTo>
                <a:close/>
              </a:path>
              <a:path w="2961004" h="1252854">
                <a:moveTo>
                  <a:pt x="2827519" y="1089991"/>
                </a:moveTo>
                <a:lnTo>
                  <a:pt x="2254043" y="1089991"/>
                </a:lnTo>
                <a:lnTo>
                  <a:pt x="2960925" y="1186130"/>
                </a:lnTo>
                <a:lnTo>
                  <a:pt x="2827519" y="1089991"/>
                </a:lnTo>
                <a:close/>
              </a:path>
            </a:pathLst>
          </a:custGeom>
          <a:solidFill>
            <a:srgbClr val="D6F4D0"/>
          </a:solidFill>
        </p:spPr>
        <p:txBody>
          <a:bodyPr wrap="square" lIns="0" tIns="0" rIns="0" bIns="0" rtlCol="0"/>
          <a:lstStyle/>
          <a:p>
            <a:endParaRPr sz="3200">
              <a:latin typeface="+mj-l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31084" y="2680369"/>
            <a:ext cx="2110703" cy="97959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049" marR="3810" indent="-953" algn="ctr">
              <a:spcBef>
                <a:spcPts val="79"/>
              </a:spcBef>
            </a:pPr>
            <a:r>
              <a:rPr sz="21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Pengalaman  kerugian kredit  entitas lainnya</a:t>
            </a:r>
          </a:p>
        </p:txBody>
      </p:sp>
      <p:sp>
        <p:nvSpPr>
          <p:cNvPr id="14" name="object 14"/>
          <p:cNvSpPr/>
          <p:nvPr/>
        </p:nvSpPr>
        <p:spPr>
          <a:xfrm>
            <a:off x="7210348" y="1511972"/>
            <a:ext cx="2623756" cy="1118711"/>
          </a:xfrm>
          <a:custGeom>
            <a:avLst/>
            <a:gdLst/>
            <a:ahLst/>
            <a:cxnLst/>
            <a:rect l="l" t="t" r="r" b="b"/>
            <a:pathLst>
              <a:path w="2995929" h="1491614">
                <a:moveTo>
                  <a:pt x="1487218" y="0"/>
                </a:moveTo>
                <a:lnTo>
                  <a:pt x="1434129" y="754"/>
                </a:lnTo>
                <a:lnTo>
                  <a:pt x="1381091" y="2339"/>
                </a:lnTo>
                <a:lnTo>
                  <a:pt x="1328157" y="4755"/>
                </a:lnTo>
                <a:lnTo>
                  <a:pt x="1275382" y="8004"/>
                </a:lnTo>
                <a:lnTo>
                  <a:pt x="1222821" y="12089"/>
                </a:lnTo>
                <a:lnTo>
                  <a:pt x="1170527" y="17010"/>
                </a:lnTo>
                <a:lnTo>
                  <a:pt x="1118555" y="22769"/>
                </a:lnTo>
                <a:lnTo>
                  <a:pt x="1066959" y="29369"/>
                </a:lnTo>
                <a:lnTo>
                  <a:pt x="1015794" y="36811"/>
                </a:lnTo>
                <a:lnTo>
                  <a:pt x="965113" y="45097"/>
                </a:lnTo>
                <a:lnTo>
                  <a:pt x="914971" y="54229"/>
                </a:lnTo>
                <a:lnTo>
                  <a:pt x="865422" y="64208"/>
                </a:lnTo>
                <a:lnTo>
                  <a:pt x="816521" y="75036"/>
                </a:lnTo>
                <a:lnTo>
                  <a:pt x="768321" y="86715"/>
                </a:lnTo>
                <a:lnTo>
                  <a:pt x="720878" y="99248"/>
                </a:lnTo>
                <a:lnTo>
                  <a:pt x="674245" y="112634"/>
                </a:lnTo>
                <a:lnTo>
                  <a:pt x="628476" y="126877"/>
                </a:lnTo>
                <a:lnTo>
                  <a:pt x="583626" y="141979"/>
                </a:lnTo>
                <a:lnTo>
                  <a:pt x="539750" y="157940"/>
                </a:lnTo>
                <a:lnTo>
                  <a:pt x="484756" y="179765"/>
                </a:lnTo>
                <a:lnTo>
                  <a:pt x="432812" y="202510"/>
                </a:lnTo>
                <a:lnTo>
                  <a:pt x="383895" y="226139"/>
                </a:lnTo>
                <a:lnTo>
                  <a:pt x="338108" y="250550"/>
                </a:lnTo>
                <a:lnTo>
                  <a:pt x="295365" y="275739"/>
                </a:lnTo>
                <a:lnTo>
                  <a:pt x="255708" y="301638"/>
                </a:lnTo>
                <a:lnTo>
                  <a:pt x="219145" y="328194"/>
                </a:lnTo>
                <a:lnTo>
                  <a:pt x="185685" y="355353"/>
                </a:lnTo>
                <a:lnTo>
                  <a:pt x="155337" y="383065"/>
                </a:lnTo>
                <a:lnTo>
                  <a:pt x="128110" y="411275"/>
                </a:lnTo>
                <a:lnTo>
                  <a:pt x="83054" y="468982"/>
                </a:lnTo>
                <a:lnTo>
                  <a:pt x="50591" y="528054"/>
                </a:lnTo>
                <a:lnTo>
                  <a:pt x="30791" y="588069"/>
                </a:lnTo>
                <a:lnTo>
                  <a:pt x="23727" y="648606"/>
                </a:lnTo>
                <a:lnTo>
                  <a:pt x="24992" y="678939"/>
                </a:lnTo>
                <a:lnTo>
                  <a:pt x="37165" y="739470"/>
                </a:lnTo>
                <a:lnTo>
                  <a:pt x="62253" y="799471"/>
                </a:lnTo>
                <a:lnTo>
                  <a:pt x="100326" y="858520"/>
                </a:lnTo>
                <a:lnTo>
                  <a:pt x="151458" y="916197"/>
                </a:lnTo>
                <a:lnTo>
                  <a:pt x="181944" y="944390"/>
                </a:lnTo>
                <a:lnTo>
                  <a:pt x="215720" y="972081"/>
                </a:lnTo>
                <a:lnTo>
                  <a:pt x="252797" y="999219"/>
                </a:lnTo>
                <a:lnTo>
                  <a:pt x="293184" y="1025751"/>
                </a:lnTo>
                <a:lnTo>
                  <a:pt x="336888" y="1051624"/>
                </a:lnTo>
                <a:lnTo>
                  <a:pt x="383921" y="1076785"/>
                </a:lnTo>
                <a:lnTo>
                  <a:pt x="0" y="1491059"/>
                </a:lnTo>
                <a:lnTo>
                  <a:pt x="829309" y="1230709"/>
                </a:lnTo>
                <a:lnTo>
                  <a:pt x="2189248" y="1230709"/>
                </a:lnTo>
                <a:lnTo>
                  <a:pt x="2211874" y="1225616"/>
                </a:lnTo>
                <a:lnTo>
                  <a:pt x="2258687" y="1214122"/>
                </a:lnTo>
                <a:lnTo>
                  <a:pt x="2304689" y="1201847"/>
                </a:lnTo>
                <a:lnTo>
                  <a:pt x="2349827" y="1188793"/>
                </a:lnTo>
                <a:lnTo>
                  <a:pt x="2394050" y="1174963"/>
                </a:lnTo>
                <a:lnTo>
                  <a:pt x="2437308" y="1160359"/>
                </a:lnTo>
                <a:lnTo>
                  <a:pt x="2479548" y="1144984"/>
                </a:lnTo>
                <a:lnTo>
                  <a:pt x="2534541" y="1123159"/>
                </a:lnTo>
                <a:lnTo>
                  <a:pt x="2586485" y="1100414"/>
                </a:lnTo>
                <a:lnTo>
                  <a:pt x="2635402" y="1076785"/>
                </a:lnTo>
                <a:lnTo>
                  <a:pt x="2681189" y="1052374"/>
                </a:lnTo>
                <a:lnTo>
                  <a:pt x="2723932" y="1027185"/>
                </a:lnTo>
                <a:lnTo>
                  <a:pt x="2763589" y="1001286"/>
                </a:lnTo>
                <a:lnTo>
                  <a:pt x="2800152" y="974731"/>
                </a:lnTo>
                <a:lnTo>
                  <a:pt x="2833612" y="947571"/>
                </a:lnTo>
                <a:lnTo>
                  <a:pt x="2863960" y="919859"/>
                </a:lnTo>
                <a:lnTo>
                  <a:pt x="2891187" y="891649"/>
                </a:lnTo>
                <a:lnTo>
                  <a:pt x="2936243" y="833942"/>
                </a:lnTo>
                <a:lnTo>
                  <a:pt x="2968706" y="774870"/>
                </a:lnTo>
                <a:lnTo>
                  <a:pt x="2988506" y="714856"/>
                </a:lnTo>
                <a:lnTo>
                  <a:pt x="2995570" y="654319"/>
                </a:lnTo>
                <a:lnTo>
                  <a:pt x="2994305" y="623986"/>
                </a:lnTo>
                <a:lnTo>
                  <a:pt x="2982132" y="563455"/>
                </a:lnTo>
                <a:lnTo>
                  <a:pt x="2957044" y="503454"/>
                </a:lnTo>
                <a:lnTo>
                  <a:pt x="2918971" y="444404"/>
                </a:lnTo>
                <a:lnTo>
                  <a:pt x="2867839" y="386727"/>
                </a:lnTo>
                <a:lnTo>
                  <a:pt x="2837353" y="358534"/>
                </a:lnTo>
                <a:lnTo>
                  <a:pt x="2803577" y="330843"/>
                </a:lnTo>
                <a:lnTo>
                  <a:pt x="2766500" y="303705"/>
                </a:lnTo>
                <a:lnTo>
                  <a:pt x="2726113" y="277173"/>
                </a:lnTo>
                <a:lnTo>
                  <a:pt x="2682409" y="251300"/>
                </a:lnTo>
                <a:lnTo>
                  <a:pt x="2635343" y="226123"/>
                </a:lnTo>
                <a:lnTo>
                  <a:pt x="2597359" y="207517"/>
                </a:lnTo>
                <a:lnTo>
                  <a:pt x="2558089" y="189683"/>
                </a:lnTo>
                <a:lnTo>
                  <a:pt x="2517622" y="172636"/>
                </a:lnTo>
                <a:lnTo>
                  <a:pt x="2476010" y="156381"/>
                </a:lnTo>
                <a:lnTo>
                  <a:pt x="2433310" y="140917"/>
                </a:lnTo>
                <a:lnTo>
                  <a:pt x="2389574" y="126247"/>
                </a:lnTo>
                <a:lnTo>
                  <a:pt x="2344858" y="112374"/>
                </a:lnTo>
                <a:lnTo>
                  <a:pt x="2299215" y="99297"/>
                </a:lnTo>
                <a:lnTo>
                  <a:pt x="2252701" y="87020"/>
                </a:lnTo>
                <a:lnTo>
                  <a:pt x="2205368" y="75545"/>
                </a:lnTo>
                <a:lnTo>
                  <a:pt x="2157271" y="64872"/>
                </a:lnTo>
                <a:lnTo>
                  <a:pt x="2108465" y="55003"/>
                </a:lnTo>
                <a:lnTo>
                  <a:pt x="2059004" y="45942"/>
                </a:lnTo>
                <a:lnTo>
                  <a:pt x="2008942" y="37688"/>
                </a:lnTo>
                <a:lnTo>
                  <a:pt x="1958334" y="30245"/>
                </a:lnTo>
                <a:lnTo>
                  <a:pt x="1907233" y="23613"/>
                </a:lnTo>
                <a:lnTo>
                  <a:pt x="1855694" y="17795"/>
                </a:lnTo>
                <a:lnTo>
                  <a:pt x="1803772" y="12792"/>
                </a:lnTo>
                <a:lnTo>
                  <a:pt x="1751520" y="8607"/>
                </a:lnTo>
                <a:lnTo>
                  <a:pt x="1698993" y="5240"/>
                </a:lnTo>
                <a:lnTo>
                  <a:pt x="1646245" y="2695"/>
                </a:lnTo>
                <a:lnTo>
                  <a:pt x="1593330" y="971"/>
                </a:lnTo>
                <a:lnTo>
                  <a:pt x="1540303" y="72"/>
                </a:lnTo>
                <a:lnTo>
                  <a:pt x="1487218" y="0"/>
                </a:lnTo>
                <a:close/>
              </a:path>
              <a:path w="2995929" h="1491614">
                <a:moveTo>
                  <a:pt x="2189248" y="1230709"/>
                </a:moveTo>
                <a:lnTo>
                  <a:pt x="829309" y="1230709"/>
                </a:lnTo>
                <a:lnTo>
                  <a:pt x="878569" y="1241330"/>
                </a:lnTo>
                <a:lnTo>
                  <a:pt x="928407" y="1251098"/>
                </a:lnTo>
                <a:lnTo>
                  <a:pt x="978773" y="1260014"/>
                </a:lnTo>
                <a:lnTo>
                  <a:pt x="1029615" y="1268082"/>
                </a:lnTo>
                <a:lnTo>
                  <a:pt x="1080881" y="1275304"/>
                </a:lnTo>
                <a:lnTo>
                  <a:pt x="1132520" y="1281683"/>
                </a:lnTo>
                <a:lnTo>
                  <a:pt x="1184480" y="1287222"/>
                </a:lnTo>
                <a:lnTo>
                  <a:pt x="1236711" y="1291922"/>
                </a:lnTo>
                <a:lnTo>
                  <a:pt x="1289160" y="1295788"/>
                </a:lnTo>
                <a:lnTo>
                  <a:pt x="1341775" y="1298821"/>
                </a:lnTo>
                <a:lnTo>
                  <a:pt x="1394507" y="1301025"/>
                </a:lnTo>
                <a:lnTo>
                  <a:pt x="1447302" y="1302401"/>
                </a:lnTo>
                <a:lnTo>
                  <a:pt x="1500109" y="1302953"/>
                </a:lnTo>
                <a:lnTo>
                  <a:pt x="1552877" y="1302684"/>
                </a:lnTo>
                <a:lnTo>
                  <a:pt x="1605555" y="1301595"/>
                </a:lnTo>
                <a:lnTo>
                  <a:pt x="1658091" y="1299690"/>
                </a:lnTo>
                <a:lnTo>
                  <a:pt x="1710433" y="1296971"/>
                </a:lnTo>
                <a:lnTo>
                  <a:pt x="1762530" y="1293441"/>
                </a:lnTo>
                <a:lnTo>
                  <a:pt x="1814330" y="1289103"/>
                </a:lnTo>
                <a:lnTo>
                  <a:pt x="1865782" y="1283959"/>
                </a:lnTo>
                <a:lnTo>
                  <a:pt x="1916835" y="1278012"/>
                </a:lnTo>
                <a:lnTo>
                  <a:pt x="1967436" y="1271264"/>
                </a:lnTo>
                <a:lnTo>
                  <a:pt x="2017535" y="1263719"/>
                </a:lnTo>
                <a:lnTo>
                  <a:pt x="2067080" y="1255379"/>
                </a:lnTo>
                <a:lnTo>
                  <a:pt x="2116019" y="1246247"/>
                </a:lnTo>
                <a:lnTo>
                  <a:pt x="2164301" y="1236325"/>
                </a:lnTo>
                <a:lnTo>
                  <a:pt x="2189248" y="1230709"/>
                </a:lnTo>
                <a:close/>
              </a:path>
            </a:pathLst>
          </a:custGeom>
          <a:solidFill>
            <a:srgbClr val="B9FFFD"/>
          </a:solidFill>
        </p:spPr>
        <p:txBody>
          <a:bodyPr wrap="square" lIns="0" tIns="0" rIns="0" bIns="0" rtlCol="0"/>
          <a:lstStyle/>
          <a:p>
            <a:endParaRPr sz="3200">
              <a:latin typeface="+mj-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63909" y="1584506"/>
            <a:ext cx="2116633" cy="65642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marR="3810" indent="6350" algn="ctr">
              <a:spcBef>
                <a:spcPts val="79"/>
              </a:spcBef>
            </a:pPr>
            <a:r>
              <a:rPr sz="21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US" sz="21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makroekonomik</a:t>
            </a:r>
            <a:endParaRPr sz="21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DDE5E51-2C20-1640-A2A8-B2220BB7C1E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432223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D6466-1720-7842-8791-7B4425E84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091" y="666496"/>
            <a:ext cx="7050764" cy="780400"/>
          </a:xfrm>
        </p:spPr>
        <p:txBody>
          <a:bodyPr/>
          <a:lstStyle/>
          <a:p>
            <a:r>
              <a:rPr lang="en-US" sz="4400" dirty="0"/>
              <a:t>Model </a:t>
            </a:r>
            <a:r>
              <a:rPr lang="en-US" sz="4400" dirty="0" err="1"/>
              <a:t>Umum</a:t>
            </a:r>
            <a:r>
              <a:rPr lang="en-US" sz="4400" dirty="0"/>
              <a:t> </a:t>
            </a:r>
            <a:r>
              <a:rPr lang="en-US" sz="4400" dirty="0" err="1"/>
              <a:t>Penurunan</a:t>
            </a:r>
            <a:r>
              <a:rPr lang="en-US" sz="4400" dirty="0"/>
              <a:t> Nilai</a:t>
            </a:r>
            <a:endParaRPr lang="en-US" sz="4267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5D8C34-8B45-A447-BAFB-7B86AA012A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43129" y="1584418"/>
            <a:ext cx="8885600" cy="521469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absolut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9AC21F-AA6A-C341-84F5-A09B2664F696}"/>
              </a:ext>
            </a:extLst>
          </p:cNvPr>
          <p:cNvCxnSpPr/>
          <p:nvPr/>
        </p:nvCxnSpPr>
        <p:spPr>
          <a:xfrm>
            <a:off x="1385461" y="2179779"/>
            <a:ext cx="9328727" cy="0"/>
          </a:xfrm>
          <a:prstGeom prst="straightConnector1">
            <a:avLst/>
          </a:prstGeom>
          <a:ln w="57150"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4DF1352-12D4-024B-8D8C-D0D883B897AF}"/>
              </a:ext>
            </a:extLst>
          </p:cNvPr>
          <p:cNvSpPr txBox="1">
            <a:spLocks/>
          </p:cNvSpPr>
          <p:nvPr/>
        </p:nvSpPr>
        <p:spPr>
          <a:xfrm>
            <a:off x="1255202" y="2253672"/>
            <a:ext cx="3473821" cy="52146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7013" marR="0" lvl="0" indent="-22701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444500" marR="0" lvl="1" indent="-2174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628650" marR="0" lvl="2" indent="-184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801688" marR="0" lvl="3" indent="-1730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987425" marR="0" lvl="4" indent="-18732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2000" b="1" dirty="0" err="1"/>
              <a:t>Pengakuan</a:t>
            </a:r>
            <a:r>
              <a:rPr lang="en-US" sz="2000" b="1" dirty="0"/>
              <a:t> </a:t>
            </a:r>
            <a:r>
              <a:rPr lang="en-US" sz="2000" b="1" dirty="0" err="1"/>
              <a:t>penurunan</a:t>
            </a:r>
            <a:r>
              <a:rPr lang="en-US" sz="2000" b="1" dirty="0"/>
              <a:t> </a:t>
            </a:r>
            <a:r>
              <a:rPr lang="en-US" sz="2000" b="1" dirty="0" err="1"/>
              <a:t>nilai</a:t>
            </a:r>
            <a:r>
              <a:rPr lang="en-US" sz="2000" b="1" dirty="0"/>
              <a:t>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3DEE95-75CB-104E-974A-ED9AB4ADB255}"/>
              </a:ext>
            </a:extLst>
          </p:cNvPr>
          <p:cNvSpPr/>
          <p:nvPr/>
        </p:nvSpPr>
        <p:spPr>
          <a:xfrm>
            <a:off x="1921169" y="2775142"/>
            <a:ext cx="2475347" cy="794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E39AE32-C55A-DC4D-82E0-FA996C169541}"/>
              </a:ext>
            </a:extLst>
          </p:cNvPr>
          <p:cNvSpPr txBox="1">
            <a:spLocks/>
          </p:cNvSpPr>
          <p:nvPr/>
        </p:nvSpPr>
        <p:spPr>
          <a:xfrm>
            <a:off x="1384512" y="3832804"/>
            <a:ext cx="3473821" cy="52146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7013" marR="0" lvl="0" indent="-22701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444500" marR="0" lvl="1" indent="-2174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628650" marR="0" lvl="2" indent="-184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801688" marR="0" lvl="3" indent="-1730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987425" marR="0" lvl="4" indent="-18732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6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2000" b="1" dirty="0" err="1"/>
              <a:t>Pendapatan</a:t>
            </a:r>
            <a:r>
              <a:rPr lang="en-US" sz="2000" b="1" dirty="0"/>
              <a:t> </a:t>
            </a:r>
            <a:r>
              <a:rPr lang="en-US" sz="2000" b="1" dirty="0" err="1"/>
              <a:t>bunga</a:t>
            </a:r>
            <a:r>
              <a:rPr lang="en-US" sz="2000" b="1" dirty="0"/>
              <a:t>/</a:t>
            </a:r>
            <a:r>
              <a:rPr lang="en-US" sz="2000" b="1" dirty="0" err="1"/>
              <a:t>laba</a:t>
            </a:r>
            <a:r>
              <a:rPr lang="en-US" sz="2000" b="1" dirty="0"/>
              <a:t>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F3DF45-8003-004E-8A64-55E955813F4D}"/>
              </a:ext>
            </a:extLst>
          </p:cNvPr>
          <p:cNvSpPr/>
          <p:nvPr/>
        </p:nvSpPr>
        <p:spPr>
          <a:xfrm>
            <a:off x="1921169" y="4354275"/>
            <a:ext cx="2475347" cy="521469"/>
          </a:xfrm>
          <a:prstGeom prst="rect">
            <a:avLst/>
          </a:prstGeom>
          <a:solidFill>
            <a:srgbClr val="C7DD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Dasar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Bruto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163DF5-410B-7044-9B96-B0AB762CC221}"/>
              </a:ext>
            </a:extLst>
          </p:cNvPr>
          <p:cNvSpPr txBox="1"/>
          <p:nvPr/>
        </p:nvSpPr>
        <p:spPr>
          <a:xfrm>
            <a:off x="2022770" y="5022413"/>
            <a:ext cx="2272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Tahap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</a:p>
          <a:p>
            <a:pPr algn="ctr"/>
            <a:r>
              <a:rPr lang="en-US" sz="1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Performing</a:t>
            </a:r>
          </a:p>
          <a:p>
            <a:pPr algn="ctr"/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Kualitas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14EFF1-4D97-2C46-B54F-F190B70363B9}"/>
              </a:ext>
            </a:extLst>
          </p:cNvPr>
          <p:cNvCxnSpPr/>
          <p:nvPr/>
        </p:nvCxnSpPr>
        <p:spPr>
          <a:xfrm>
            <a:off x="4729023" y="2179779"/>
            <a:ext cx="0" cy="4174836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E0206E4-A241-2E42-A28A-72BB4F258251}"/>
              </a:ext>
            </a:extLst>
          </p:cNvPr>
          <p:cNvCxnSpPr/>
          <p:nvPr/>
        </p:nvCxnSpPr>
        <p:spPr>
          <a:xfrm>
            <a:off x="7703132" y="2179779"/>
            <a:ext cx="0" cy="4174836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282253C-9C16-4D46-BE28-AC996D57F37A}"/>
              </a:ext>
            </a:extLst>
          </p:cNvPr>
          <p:cNvSpPr/>
          <p:nvPr/>
        </p:nvSpPr>
        <p:spPr>
          <a:xfrm>
            <a:off x="5006113" y="2775142"/>
            <a:ext cx="2475347" cy="794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umurnya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D660AE-0E4D-1E45-B652-DA8BAD7BF7AB}"/>
              </a:ext>
            </a:extLst>
          </p:cNvPr>
          <p:cNvSpPr/>
          <p:nvPr/>
        </p:nvSpPr>
        <p:spPr>
          <a:xfrm>
            <a:off x="7970987" y="2770423"/>
            <a:ext cx="2475347" cy="794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umurnya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7DB667-B864-DE4B-ABBF-F625ED7E15D0}"/>
              </a:ext>
            </a:extLst>
          </p:cNvPr>
          <p:cNvSpPr/>
          <p:nvPr/>
        </p:nvSpPr>
        <p:spPr>
          <a:xfrm>
            <a:off x="4996877" y="4364246"/>
            <a:ext cx="2475347" cy="521469"/>
          </a:xfrm>
          <a:prstGeom prst="rect">
            <a:avLst/>
          </a:prstGeom>
          <a:solidFill>
            <a:srgbClr val="C7DD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Dasar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Bruto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9EC2CF-7EE3-CA42-830A-835354796981}"/>
              </a:ext>
            </a:extLst>
          </p:cNvPr>
          <p:cNvSpPr/>
          <p:nvPr/>
        </p:nvSpPr>
        <p:spPr>
          <a:xfrm>
            <a:off x="7934041" y="4354275"/>
            <a:ext cx="2475347" cy="521469"/>
          </a:xfrm>
          <a:prstGeom prst="rect">
            <a:avLst/>
          </a:prstGeom>
          <a:solidFill>
            <a:srgbClr val="C7DD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Dasar Neto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262CD9-7956-AB47-9D11-DA408AEC553C}"/>
              </a:ext>
            </a:extLst>
          </p:cNvPr>
          <p:cNvSpPr txBox="1"/>
          <p:nvPr/>
        </p:nvSpPr>
        <p:spPr>
          <a:xfrm>
            <a:off x="5006114" y="5016861"/>
            <a:ext cx="2272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Tahap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</a:p>
          <a:p>
            <a:pPr algn="ctr"/>
            <a:r>
              <a:rPr lang="en-US" sz="1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 - Performing</a:t>
            </a:r>
          </a:p>
          <a:p>
            <a:pPr algn="ctr"/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Kualitas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Kurang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42C23D-57B5-CF4B-AD9E-169AD815AFF5}"/>
              </a:ext>
            </a:extLst>
          </p:cNvPr>
          <p:cNvSpPr txBox="1"/>
          <p:nvPr/>
        </p:nvSpPr>
        <p:spPr>
          <a:xfrm>
            <a:off x="8072588" y="5016862"/>
            <a:ext cx="2272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Tahap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</a:p>
          <a:p>
            <a:pPr algn="ctr"/>
            <a:r>
              <a:rPr lang="en-US" sz="1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- Performing</a:t>
            </a:r>
          </a:p>
          <a:p>
            <a:pPr algn="ctr"/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Kualitas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Memburuk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3FFE6754-A5E3-094E-A9D3-45DFC70657C5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85535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63284E-DFD2-444E-8E7E-BC0B7B72A865}"/>
              </a:ext>
            </a:extLst>
          </p:cNvPr>
          <p:cNvSpPr/>
          <p:nvPr/>
        </p:nvSpPr>
        <p:spPr>
          <a:xfrm>
            <a:off x="457200" y="1292018"/>
            <a:ext cx="10875983" cy="987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1700" y="286133"/>
            <a:ext cx="8008400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dirty="0">
                <a:solidFill>
                  <a:schemeClr val="tx1"/>
                </a:solidFill>
                <a:latin typeface="Fjalla One" panose="02000506040000020004" pitchFamily="2" charset="0"/>
                <a:cs typeface="Calibri" panose="020F0502020204030204" pitchFamily="34" charset="0"/>
              </a:rPr>
              <a:t>Pengakuan bunga</a:t>
            </a:r>
          </a:p>
        </p:txBody>
      </p:sp>
      <p:sp>
        <p:nvSpPr>
          <p:cNvPr id="3" name="object 3"/>
          <p:cNvSpPr/>
          <p:nvPr/>
        </p:nvSpPr>
        <p:spPr>
          <a:xfrm>
            <a:off x="3522388" y="1460958"/>
            <a:ext cx="2184463" cy="658993"/>
          </a:xfrm>
          <a:custGeom>
            <a:avLst/>
            <a:gdLst/>
            <a:ahLst/>
            <a:cxnLst/>
            <a:rect l="l" t="t" r="r" b="b"/>
            <a:pathLst>
              <a:path w="2557779" h="800100">
                <a:moveTo>
                  <a:pt x="2423922" y="0"/>
                </a:moveTo>
                <a:lnTo>
                  <a:pt x="133350" y="0"/>
                </a:lnTo>
                <a:lnTo>
                  <a:pt x="91196" y="6797"/>
                </a:lnTo>
                <a:lnTo>
                  <a:pt x="54589" y="25725"/>
                </a:lnTo>
                <a:lnTo>
                  <a:pt x="25725" y="54589"/>
                </a:lnTo>
                <a:lnTo>
                  <a:pt x="6797" y="91196"/>
                </a:lnTo>
                <a:lnTo>
                  <a:pt x="0" y="133350"/>
                </a:lnTo>
                <a:lnTo>
                  <a:pt x="0" y="666750"/>
                </a:lnTo>
                <a:lnTo>
                  <a:pt x="6797" y="708903"/>
                </a:lnTo>
                <a:lnTo>
                  <a:pt x="25725" y="745510"/>
                </a:lnTo>
                <a:lnTo>
                  <a:pt x="54589" y="774374"/>
                </a:lnTo>
                <a:lnTo>
                  <a:pt x="91196" y="793302"/>
                </a:lnTo>
                <a:lnTo>
                  <a:pt x="133350" y="800100"/>
                </a:lnTo>
                <a:lnTo>
                  <a:pt x="2423922" y="800100"/>
                </a:lnTo>
                <a:lnTo>
                  <a:pt x="2466075" y="793302"/>
                </a:lnTo>
                <a:lnTo>
                  <a:pt x="2502682" y="774374"/>
                </a:lnTo>
                <a:lnTo>
                  <a:pt x="2531546" y="745510"/>
                </a:lnTo>
                <a:lnTo>
                  <a:pt x="2550474" y="708903"/>
                </a:lnTo>
                <a:lnTo>
                  <a:pt x="2557272" y="666750"/>
                </a:lnTo>
                <a:lnTo>
                  <a:pt x="2557272" y="133350"/>
                </a:lnTo>
                <a:lnTo>
                  <a:pt x="2550474" y="91196"/>
                </a:lnTo>
                <a:lnTo>
                  <a:pt x="2531546" y="54589"/>
                </a:lnTo>
                <a:lnTo>
                  <a:pt x="2502682" y="25725"/>
                </a:lnTo>
                <a:lnTo>
                  <a:pt x="2466075" y="6797"/>
                </a:lnTo>
                <a:lnTo>
                  <a:pt x="2423922" y="0"/>
                </a:lnTo>
                <a:close/>
              </a:path>
            </a:pathLst>
          </a:custGeom>
          <a:solidFill>
            <a:srgbClr val="E0D3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46267" y="1465012"/>
            <a:ext cx="2283333" cy="696015"/>
          </a:xfrm>
          <a:custGeom>
            <a:avLst/>
            <a:gdLst/>
            <a:ahLst/>
            <a:cxnLst/>
            <a:rect l="l" t="t" r="r" b="b"/>
            <a:pathLst>
              <a:path w="2539365" h="798830">
                <a:moveTo>
                  <a:pt x="2405888" y="0"/>
                </a:moveTo>
                <a:lnTo>
                  <a:pt x="133096" y="0"/>
                </a:lnTo>
                <a:lnTo>
                  <a:pt x="91017" y="6782"/>
                </a:lnTo>
                <a:lnTo>
                  <a:pt x="54479" y="25672"/>
                </a:lnTo>
                <a:lnTo>
                  <a:pt x="25672" y="54479"/>
                </a:lnTo>
                <a:lnTo>
                  <a:pt x="6782" y="91017"/>
                </a:lnTo>
                <a:lnTo>
                  <a:pt x="0" y="133095"/>
                </a:lnTo>
                <a:lnTo>
                  <a:pt x="0" y="665479"/>
                </a:lnTo>
                <a:lnTo>
                  <a:pt x="6782" y="707558"/>
                </a:lnTo>
                <a:lnTo>
                  <a:pt x="25672" y="744096"/>
                </a:lnTo>
                <a:lnTo>
                  <a:pt x="54479" y="772903"/>
                </a:lnTo>
                <a:lnTo>
                  <a:pt x="91017" y="791793"/>
                </a:lnTo>
                <a:lnTo>
                  <a:pt x="133096" y="798576"/>
                </a:lnTo>
                <a:lnTo>
                  <a:pt x="2405888" y="798576"/>
                </a:lnTo>
                <a:lnTo>
                  <a:pt x="2447966" y="791793"/>
                </a:lnTo>
                <a:lnTo>
                  <a:pt x="2484504" y="772903"/>
                </a:lnTo>
                <a:lnTo>
                  <a:pt x="2513311" y="744096"/>
                </a:lnTo>
                <a:lnTo>
                  <a:pt x="2532201" y="707558"/>
                </a:lnTo>
                <a:lnTo>
                  <a:pt x="2538984" y="665479"/>
                </a:lnTo>
                <a:lnTo>
                  <a:pt x="2538984" y="133095"/>
                </a:lnTo>
                <a:lnTo>
                  <a:pt x="2532201" y="91017"/>
                </a:lnTo>
                <a:lnTo>
                  <a:pt x="2513311" y="54479"/>
                </a:lnTo>
                <a:lnTo>
                  <a:pt x="2484504" y="25672"/>
                </a:lnTo>
                <a:lnTo>
                  <a:pt x="2447966" y="6782"/>
                </a:lnTo>
                <a:lnTo>
                  <a:pt x="2405888" y="0"/>
                </a:lnTo>
                <a:close/>
              </a:path>
            </a:pathLst>
          </a:custGeom>
          <a:solidFill>
            <a:srgbClr val="E0D3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Kenaikan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34400" y="1460958"/>
            <a:ext cx="2722709" cy="696015"/>
          </a:xfrm>
          <a:custGeom>
            <a:avLst/>
            <a:gdLst/>
            <a:ahLst/>
            <a:cxnLst/>
            <a:rect l="l" t="t" r="r" b="b"/>
            <a:pathLst>
              <a:path w="2585084" h="800100">
                <a:moveTo>
                  <a:pt x="2451354" y="0"/>
                </a:moveTo>
                <a:lnTo>
                  <a:pt x="133350" y="0"/>
                </a:lnTo>
                <a:lnTo>
                  <a:pt x="91196" y="6797"/>
                </a:lnTo>
                <a:lnTo>
                  <a:pt x="54589" y="25725"/>
                </a:lnTo>
                <a:lnTo>
                  <a:pt x="25725" y="54589"/>
                </a:lnTo>
                <a:lnTo>
                  <a:pt x="6797" y="91196"/>
                </a:lnTo>
                <a:lnTo>
                  <a:pt x="0" y="133350"/>
                </a:lnTo>
                <a:lnTo>
                  <a:pt x="0" y="666750"/>
                </a:lnTo>
                <a:lnTo>
                  <a:pt x="6797" y="708903"/>
                </a:lnTo>
                <a:lnTo>
                  <a:pt x="25725" y="745510"/>
                </a:lnTo>
                <a:lnTo>
                  <a:pt x="54589" y="774374"/>
                </a:lnTo>
                <a:lnTo>
                  <a:pt x="91196" y="793302"/>
                </a:lnTo>
                <a:lnTo>
                  <a:pt x="133350" y="800100"/>
                </a:lnTo>
                <a:lnTo>
                  <a:pt x="2451354" y="800100"/>
                </a:lnTo>
                <a:lnTo>
                  <a:pt x="2493507" y="793302"/>
                </a:lnTo>
                <a:lnTo>
                  <a:pt x="2530114" y="774374"/>
                </a:lnTo>
                <a:lnTo>
                  <a:pt x="2558978" y="745510"/>
                </a:lnTo>
                <a:lnTo>
                  <a:pt x="2577906" y="708903"/>
                </a:lnTo>
                <a:lnTo>
                  <a:pt x="2584704" y="666750"/>
                </a:lnTo>
                <a:lnTo>
                  <a:pt x="2584704" y="133350"/>
                </a:lnTo>
                <a:lnTo>
                  <a:pt x="2577906" y="91196"/>
                </a:lnTo>
                <a:lnTo>
                  <a:pt x="2558978" y="54589"/>
                </a:lnTo>
                <a:lnTo>
                  <a:pt x="2530114" y="25725"/>
                </a:lnTo>
                <a:lnTo>
                  <a:pt x="2493507" y="6797"/>
                </a:lnTo>
                <a:lnTo>
                  <a:pt x="2451354" y="0"/>
                </a:lnTo>
                <a:close/>
              </a:path>
            </a:pathLst>
          </a:custGeom>
          <a:solidFill>
            <a:srgbClr val="E0D3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75"/>
              </a:spcBef>
            </a:pP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memburuk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4"/>
              </a:spcBef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credit-impaired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37932" y="2796037"/>
            <a:ext cx="2184463" cy="665103"/>
          </a:xfrm>
          <a:custGeom>
            <a:avLst/>
            <a:gdLst/>
            <a:ahLst/>
            <a:cxnLst/>
            <a:rect l="l" t="t" r="r" b="b"/>
            <a:pathLst>
              <a:path w="2557779" h="800100">
                <a:moveTo>
                  <a:pt x="2423922" y="0"/>
                </a:moveTo>
                <a:lnTo>
                  <a:pt x="133350" y="0"/>
                </a:lnTo>
                <a:lnTo>
                  <a:pt x="91196" y="6797"/>
                </a:lnTo>
                <a:lnTo>
                  <a:pt x="54589" y="25725"/>
                </a:lnTo>
                <a:lnTo>
                  <a:pt x="25725" y="54589"/>
                </a:lnTo>
                <a:lnTo>
                  <a:pt x="6797" y="91196"/>
                </a:lnTo>
                <a:lnTo>
                  <a:pt x="0" y="133350"/>
                </a:lnTo>
                <a:lnTo>
                  <a:pt x="0" y="666750"/>
                </a:lnTo>
                <a:lnTo>
                  <a:pt x="6797" y="708903"/>
                </a:lnTo>
                <a:lnTo>
                  <a:pt x="25725" y="745510"/>
                </a:lnTo>
                <a:lnTo>
                  <a:pt x="54589" y="774374"/>
                </a:lnTo>
                <a:lnTo>
                  <a:pt x="91196" y="793302"/>
                </a:lnTo>
                <a:lnTo>
                  <a:pt x="133350" y="800100"/>
                </a:lnTo>
                <a:lnTo>
                  <a:pt x="2423922" y="800100"/>
                </a:lnTo>
                <a:lnTo>
                  <a:pt x="2466075" y="793302"/>
                </a:lnTo>
                <a:lnTo>
                  <a:pt x="2502682" y="774374"/>
                </a:lnTo>
                <a:lnTo>
                  <a:pt x="2531546" y="745510"/>
                </a:lnTo>
                <a:lnTo>
                  <a:pt x="2550474" y="708903"/>
                </a:lnTo>
                <a:lnTo>
                  <a:pt x="2557272" y="666750"/>
                </a:lnTo>
                <a:lnTo>
                  <a:pt x="2557272" y="133350"/>
                </a:lnTo>
                <a:lnTo>
                  <a:pt x="2550474" y="91196"/>
                </a:lnTo>
                <a:lnTo>
                  <a:pt x="2531546" y="54589"/>
                </a:lnTo>
                <a:lnTo>
                  <a:pt x="2502682" y="25725"/>
                </a:lnTo>
                <a:lnTo>
                  <a:pt x="2466075" y="6797"/>
                </a:lnTo>
                <a:lnTo>
                  <a:pt x="2423922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25650" y="2796038"/>
            <a:ext cx="5407533" cy="665102"/>
          </a:xfrm>
          <a:custGeom>
            <a:avLst/>
            <a:gdLst/>
            <a:ahLst/>
            <a:cxnLst/>
            <a:rect l="l" t="t" r="r" b="b"/>
            <a:pathLst>
              <a:path w="5434965" h="800100">
                <a:moveTo>
                  <a:pt x="5301234" y="0"/>
                </a:moveTo>
                <a:lnTo>
                  <a:pt x="133350" y="0"/>
                </a:lnTo>
                <a:lnTo>
                  <a:pt x="91196" y="6797"/>
                </a:lnTo>
                <a:lnTo>
                  <a:pt x="54589" y="25725"/>
                </a:lnTo>
                <a:lnTo>
                  <a:pt x="25725" y="54589"/>
                </a:lnTo>
                <a:lnTo>
                  <a:pt x="6797" y="91196"/>
                </a:lnTo>
                <a:lnTo>
                  <a:pt x="0" y="133350"/>
                </a:lnTo>
                <a:lnTo>
                  <a:pt x="0" y="666750"/>
                </a:lnTo>
                <a:lnTo>
                  <a:pt x="6797" y="708903"/>
                </a:lnTo>
                <a:lnTo>
                  <a:pt x="25725" y="745510"/>
                </a:lnTo>
                <a:lnTo>
                  <a:pt x="54589" y="774374"/>
                </a:lnTo>
                <a:lnTo>
                  <a:pt x="91196" y="793302"/>
                </a:lnTo>
                <a:lnTo>
                  <a:pt x="133350" y="800100"/>
                </a:lnTo>
                <a:lnTo>
                  <a:pt x="5301234" y="800100"/>
                </a:lnTo>
                <a:lnTo>
                  <a:pt x="5343387" y="793302"/>
                </a:lnTo>
                <a:lnTo>
                  <a:pt x="5379994" y="774374"/>
                </a:lnTo>
                <a:lnTo>
                  <a:pt x="5408858" y="745510"/>
                </a:lnTo>
                <a:lnTo>
                  <a:pt x="5427786" y="708903"/>
                </a:lnTo>
                <a:lnTo>
                  <a:pt x="5434584" y="666750"/>
                </a:lnTo>
                <a:lnTo>
                  <a:pt x="5434584" y="133350"/>
                </a:lnTo>
                <a:lnTo>
                  <a:pt x="5427786" y="91196"/>
                </a:lnTo>
                <a:lnTo>
                  <a:pt x="5408858" y="54589"/>
                </a:lnTo>
                <a:lnTo>
                  <a:pt x="5379994" y="25725"/>
                </a:lnTo>
                <a:lnTo>
                  <a:pt x="5343387" y="6797"/>
                </a:lnTo>
                <a:lnTo>
                  <a:pt x="5301234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4839" y="1495266"/>
            <a:ext cx="2184463" cy="607763"/>
          </a:xfrm>
          <a:prstGeom prst="rect">
            <a:avLst/>
          </a:prstGeom>
        </p:spPr>
        <p:txBody>
          <a:bodyPr vert="horz" wrap="square" lIns="0" tIns="108109" rIns="0" bIns="0" rtlCol="0">
            <a:spAutoFit/>
          </a:bodyPr>
          <a:lstStyle/>
          <a:p>
            <a:pPr marL="9525" marR="3810">
              <a:lnSpc>
                <a:spcPct val="80000"/>
              </a:lnSpc>
            </a:pPr>
            <a:r>
              <a:rPr sz="2000" b="1" dirty="0">
                <a:latin typeface="Calibri" panose="020F0502020204030204" pitchFamily="34" charset="0"/>
                <a:cs typeface="Calibri" panose="020F0502020204030204" pitchFamily="34" charset="0"/>
              </a:rPr>
              <a:t>Kerugian  penurunan nilai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8945D9-0D59-A04A-8C3D-286C2E6D0DAB}"/>
              </a:ext>
            </a:extLst>
          </p:cNvPr>
          <p:cNvGrpSpPr/>
          <p:nvPr/>
        </p:nvGrpSpPr>
        <p:grpSpPr>
          <a:xfrm>
            <a:off x="554016" y="4787493"/>
            <a:ext cx="10875983" cy="1137885"/>
            <a:chOff x="554016" y="4787493"/>
            <a:chExt cx="10875983" cy="113788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9972C69-3B85-614C-B248-26ACB20B8C0B}"/>
                </a:ext>
              </a:extLst>
            </p:cNvPr>
            <p:cNvSpPr/>
            <p:nvPr/>
          </p:nvSpPr>
          <p:spPr>
            <a:xfrm>
              <a:off x="554016" y="4787493"/>
              <a:ext cx="10875983" cy="11378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bject 17"/>
            <p:cNvSpPr/>
            <p:nvPr/>
          </p:nvSpPr>
          <p:spPr>
            <a:xfrm>
              <a:off x="3730943" y="4920355"/>
              <a:ext cx="7602240" cy="862006"/>
            </a:xfrm>
            <a:custGeom>
              <a:avLst/>
              <a:gdLst/>
              <a:ahLst/>
              <a:cxnLst/>
              <a:rect l="l" t="t" r="r" b="b"/>
              <a:pathLst>
                <a:path w="8190230" h="812800">
                  <a:moveTo>
                    <a:pt x="8054594" y="0"/>
                  </a:moveTo>
                  <a:lnTo>
                    <a:pt x="135382" y="0"/>
                  </a:lnTo>
                  <a:lnTo>
                    <a:pt x="92577" y="6898"/>
                  </a:lnTo>
                  <a:lnTo>
                    <a:pt x="55412" y="26111"/>
                  </a:lnTo>
                  <a:lnTo>
                    <a:pt x="26111" y="55412"/>
                  </a:lnTo>
                  <a:lnTo>
                    <a:pt x="6898" y="92577"/>
                  </a:lnTo>
                  <a:lnTo>
                    <a:pt x="0" y="135382"/>
                  </a:lnTo>
                  <a:lnTo>
                    <a:pt x="0" y="676910"/>
                  </a:lnTo>
                  <a:lnTo>
                    <a:pt x="6898" y="719714"/>
                  </a:lnTo>
                  <a:lnTo>
                    <a:pt x="26111" y="756879"/>
                  </a:lnTo>
                  <a:lnTo>
                    <a:pt x="55412" y="786180"/>
                  </a:lnTo>
                  <a:lnTo>
                    <a:pt x="92577" y="805393"/>
                  </a:lnTo>
                  <a:lnTo>
                    <a:pt x="135382" y="812292"/>
                  </a:lnTo>
                  <a:lnTo>
                    <a:pt x="8054594" y="812292"/>
                  </a:lnTo>
                  <a:lnTo>
                    <a:pt x="8097398" y="805393"/>
                  </a:lnTo>
                  <a:lnTo>
                    <a:pt x="8134563" y="786180"/>
                  </a:lnTo>
                  <a:lnTo>
                    <a:pt x="8163864" y="756879"/>
                  </a:lnTo>
                  <a:lnTo>
                    <a:pt x="8183077" y="719714"/>
                  </a:lnTo>
                  <a:lnTo>
                    <a:pt x="8189976" y="676910"/>
                  </a:lnTo>
                  <a:lnTo>
                    <a:pt x="8189976" y="135382"/>
                  </a:lnTo>
                  <a:lnTo>
                    <a:pt x="8183077" y="92577"/>
                  </a:lnTo>
                  <a:lnTo>
                    <a:pt x="8163864" y="55412"/>
                  </a:lnTo>
                  <a:lnTo>
                    <a:pt x="8134563" y="26111"/>
                  </a:lnTo>
                  <a:lnTo>
                    <a:pt x="8097398" y="6898"/>
                  </a:lnTo>
                  <a:lnTo>
                    <a:pt x="8054594" y="0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EIR yang </a:t>
              </a:r>
              <a:r>
                <a:rPr lang="en-ID" sz="20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disesuaikan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20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dengan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20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kredit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</a:t>
              </a:r>
              <a:r>
                <a:rPr lang="en-ID" sz="2000" i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credit-adjusted EIR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 </a:t>
              </a:r>
              <a:r>
                <a:rPr lang="en-ID" sz="20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diterapkan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pada </a:t>
              </a:r>
              <a:r>
                <a:rPr lang="en-ID" sz="20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biaya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ID" sz="20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perolehan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20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diamortisasi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</a:t>
              </a:r>
              <a:r>
                <a:rPr lang="en-ID" sz="20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neto</a:t>
              </a:r>
              <a:r>
                <a:rPr lang="en-ID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762000" y="4915282"/>
              <a:ext cx="2663571" cy="853984"/>
            </a:xfrm>
            <a:prstGeom prst="rect">
              <a:avLst/>
            </a:prstGeom>
          </p:spPr>
          <p:txBody>
            <a:bodyPr vert="horz" wrap="square" lIns="0" tIns="108109" rIns="0" bIns="0" rtlCol="0">
              <a:spAutoFit/>
            </a:bodyPr>
            <a:lstStyle/>
            <a:p>
              <a:pPr marL="9525" marR="3810">
                <a:lnSpc>
                  <a:spcPct val="80000"/>
                </a:lnSpc>
              </a:pP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Bunga</a:t>
              </a:r>
              <a:r>
                <a:rPr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atas aset  yang </a:t>
              </a: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telah</a:t>
              </a:r>
              <a:r>
                <a:rPr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turun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nilainya</a:t>
              </a:r>
              <a:r>
                <a:rPr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pada</a:t>
              </a:r>
              <a:endParaRPr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9525">
                <a:lnSpc>
                  <a:spcPct val="80000"/>
                </a:lnSpc>
              </a:pPr>
              <a:r>
                <a:rPr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pengakuan awal</a:t>
              </a:r>
              <a:endParaRPr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54358" y="6111537"/>
            <a:ext cx="10183817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dirty="0">
                <a:highlight>
                  <a:srgbClr val="D2F3D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* Biaya perolehan diamortisasi dari suatu aset keuangan = jumlah tercatat bruto – penyisihan kerugian.</a:t>
            </a:r>
          </a:p>
        </p:txBody>
      </p:sp>
      <p:sp>
        <p:nvSpPr>
          <p:cNvPr id="22" name="object 22"/>
          <p:cNvSpPr/>
          <p:nvPr/>
        </p:nvSpPr>
        <p:spPr>
          <a:xfrm>
            <a:off x="4564142" y="2299835"/>
            <a:ext cx="79058" cy="349568"/>
          </a:xfrm>
          <a:custGeom>
            <a:avLst/>
            <a:gdLst/>
            <a:ahLst/>
            <a:cxnLst/>
            <a:rect l="l" t="t" r="r" b="b"/>
            <a:pathLst>
              <a:path w="105410" h="466089">
                <a:moveTo>
                  <a:pt x="35051" y="360807"/>
                </a:moveTo>
                <a:lnTo>
                  <a:pt x="0" y="360807"/>
                </a:lnTo>
                <a:lnTo>
                  <a:pt x="52577" y="465963"/>
                </a:lnTo>
                <a:lnTo>
                  <a:pt x="96392" y="378333"/>
                </a:lnTo>
                <a:lnTo>
                  <a:pt x="35051" y="378333"/>
                </a:lnTo>
                <a:lnTo>
                  <a:pt x="35051" y="360807"/>
                </a:lnTo>
                <a:close/>
              </a:path>
              <a:path w="105410" h="466089">
                <a:moveTo>
                  <a:pt x="70103" y="0"/>
                </a:moveTo>
                <a:lnTo>
                  <a:pt x="35051" y="0"/>
                </a:lnTo>
                <a:lnTo>
                  <a:pt x="35051" y="378333"/>
                </a:lnTo>
                <a:lnTo>
                  <a:pt x="70103" y="378333"/>
                </a:lnTo>
                <a:lnTo>
                  <a:pt x="70103" y="0"/>
                </a:lnTo>
                <a:close/>
              </a:path>
              <a:path w="105410" h="466089">
                <a:moveTo>
                  <a:pt x="105155" y="360807"/>
                </a:moveTo>
                <a:lnTo>
                  <a:pt x="70103" y="360807"/>
                </a:lnTo>
                <a:lnTo>
                  <a:pt x="70103" y="378333"/>
                </a:lnTo>
                <a:lnTo>
                  <a:pt x="96392" y="378333"/>
                </a:lnTo>
                <a:lnTo>
                  <a:pt x="105155" y="360807"/>
                </a:lnTo>
                <a:close/>
              </a:path>
            </a:pathLst>
          </a:custGeom>
          <a:solidFill>
            <a:srgbClr val="000000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3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943433" y="2279206"/>
            <a:ext cx="79058" cy="349568"/>
          </a:xfrm>
          <a:custGeom>
            <a:avLst/>
            <a:gdLst/>
            <a:ahLst/>
            <a:cxnLst/>
            <a:rect l="l" t="t" r="r" b="b"/>
            <a:pathLst>
              <a:path w="105409" h="466089">
                <a:moveTo>
                  <a:pt x="35051" y="360807"/>
                </a:moveTo>
                <a:lnTo>
                  <a:pt x="0" y="360807"/>
                </a:lnTo>
                <a:lnTo>
                  <a:pt x="52577" y="465963"/>
                </a:lnTo>
                <a:lnTo>
                  <a:pt x="96393" y="378333"/>
                </a:lnTo>
                <a:lnTo>
                  <a:pt x="35051" y="378333"/>
                </a:lnTo>
                <a:lnTo>
                  <a:pt x="35051" y="360807"/>
                </a:lnTo>
                <a:close/>
              </a:path>
              <a:path w="105409" h="466089">
                <a:moveTo>
                  <a:pt x="70103" y="0"/>
                </a:moveTo>
                <a:lnTo>
                  <a:pt x="35051" y="0"/>
                </a:lnTo>
                <a:lnTo>
                  <a:pt x="35051" y="378333"/>
                </a:lnTo>
                <a:lnTo>
                  <a:pt x="70103" y="378333"/>
                </a:lnTo>
                <a:lnTo>
                  <a:pt x="70103" y="0"/>
                </a:lnTo>
                <a:close/>
              </a:path>
              <a:path w="105409" h="466089">
                <a:moveTo>
                  <a:pt x="105156" y="360807"/>
                </a:moveTo>
                <a:lnTo>
                  <a:pt x="70103" y="360807"/>
                </a:lnTo>
                <a:lnTo>
                  <a:pt x="70103" y="378333"/>
                </a:lnTo>
                <a:lnTo>
                  <a:pt x="96393" y="378333"/>
                </a:lnTo>
                <a:lnTo>
                  <a:pt x="105156" y="360807"/>
                </a:lnTo>
                <a:close/>
              </a:path>
            </a:pathLst>
          </a:custGeom>
          <a:solidFill>
            <a:srgbClr val="000000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3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3D9ADF-93DB-8F4E-8A0F-5F5C2D0855D9}"/>
              </a:ext>
            </a:extLst>
          </p:cNvPr>
          <p:cNvGrpSpPr/>
          <p:nvPr/>
        </p:nvGrpSpPr>
        <p:grpSpPr>
          <a:xfrm>
            <a:off x="554016" y="3581400"/>
            <a:ext cx="10875983" cy="1046838"/>
            <a:chOff x="554016" y="3581400"/>
            <a:chExt cx="10875983" cy="104683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5D41F34-D3DE-714F-B38E-B7A7AA2DEBA6}"/>
                </a:ext>
              </a:extLst>
            </p:cNvPr>
            <p:cNvSpPr/>
            <p:nvPr/>
          </p:nvSpPr>
          <p:spPr>
            <a:xfrm>
              <a:off x="554016" y="3581400"/>
              <a:ext cx="10875983" cy="10468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bject 13"/>
            <p:cNvSpPr/>
            <p:nvPr/>
          </p:nvSpPr>
          <p:spPr>
            <a:xfrm>
              <a:off x="3635682" y="3701629"/>
              <a:ext cx="3908118" cy="779476"/>
            </a:xfrm>
            <a:custGeom>
              <a:avLst/>
              <a:gdLst/>
              <a:ahLst/>
              <a:cxnLst/>
              <a:rect l="l" t="t" r="r" b="b"/>
              <a:pathLst>
                <a:path w="5294630" h="814070">
                  <a:moveTo>
                    <a:pt x="5158740" y="0"/>
                  </a:moveTo>
                  <a:lnTo>
                    <a:pt x="135636" y="0"/>
                  </a:lnTo>
                  <a:lnTo>
                    <a:pt x="92756" y="6912"/>
                  </a:lnTo>
                  <a:lnTo>
                    <a:pt x="55522" y="26164"/>
                  </a:lnTo>
                  <a:lnTo>
                    <a:pt x="26164" y="55522"/>
                  </a:lnTo>
                  <a:lnTo>
                    <a:pt x="6912" y="92756"/>
                  </a:lnTo>
                  <a:lnTo>
                    <a:pt x="0" y="135635"/>
                  </a:lnTo>
                  <a:lnTo>
                    <a:pt x="0" y="678179"/>
                  </a:lnTo>
                  <a:lnTo>
                    <a:pt x="6912" y="721059"/>
                  </a:lnTo>
                  <a:lnTo>
                    <a:pt x="26164" y="758293"/>
                  </a:lnTo>
                  <a:lnTo>
                    <a:pt x="55522" y="787651"/>
                  </a:lnTo>
                  <a:lnTo>
                    <a:pt x="92756" y="806903"/>
                  </a:lnTo>
                  <a:lnTo>
                    <a:pt x="135636" y="813815"/>
                  </a:lnTo>
                  <a:lnTo>
                    <a:pt x="5158740" y="813815"/>
                  </a:lnTo>
                  <a:lnTo>
                    <a:pt x="5201619" y="806903"/>
                  </a:lnTo>
                  <a:lnTo>
                    <a:pt x="5238853" y="787651"/>
                  </a:lnTo>
                  <a:lnTo>
                    <a:pt x="5268211" y="758293"/>
                  </a:lnTo>
                  <a:lnTo>
                    <a:pt x="5287463" y="721059"/>
                  </a:lnTo>
                  <a:lnTo>
                    <a:pt x="5294376" y="678179"/>
                  </a:lnTo>
                  <a:lnTo>
                    <a:pt x="5294376" y="135635"/>
                  </a:lnTo>
                  <a:lnTo>
                    <a:pt x="5287463" y="92756"/>
                  </a:lnTo>
                  <a:lnTo>
                    <a:pt x="5268211" y="55522"/>
                  </a:lnTo>
                  <a:lnTo>
                    <a:pt x="5238853" y="26164"/>
                  </a:lnTo>
                  <a:lnTo>
                    <a:pt x="5201619" y="6912"/>
                  </a:lnTo>
                  <a:lnTo>
                    <a:pt x="5158740" y="0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ID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Suku</a:t>
              </a:r>
              <a:r>
                <a:rPr lang="en-ID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bunga</a:t>
              </a:r>
              <a:r>
                <a:rPr lang="en-ID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efektif</a:t>
              </a:r>
              <a:r>
                <a:rPr lang="en-ID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</a:t>
              </a:r>
              <a:r>
                <a:rPr lang="en-ID" sz="1800" i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EIR</a:t>
              </a:r>
              <a:r>
                <a:rPr lang="en-ID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 </a:t>
              </a:r>
              <a:r>
                <a:rPr lang="en-ID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diterapkan</a:t>
              </a:r>
              <a:r>
                <a:rPr lang="en-ID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terhadap</a:t>
              </a:r>
              <a:r>
                <a:rPr lang="en-ID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jumlah</a:t>
              </a:r>
              <a:r>
                <a:rPr lang="en-ID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ID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bruto</a:t>
              </a:r>
              <a:endParaRPr lang="en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7639061" y="3692217"/>
              <a:ext cx="3694122" cy="779476"/>
            </a:xfrm>
            <a:custGeom>
              <a:avLst/>
              <a:gdLst/>
              <a:ahLst/>
              <a:cxnLst/>
              <a:rect l="l" t="t" r="r" b="b"/>
              <a:pathLst>
                <a:path w="2585084" h="814070">
                  <a:moveTo>
                    <a:pt x="2449068" y="0"/>
                  </a:moveTo>
                  <a:lnTo>
                    <a:pt x="135636" y="0"/>
                  </a:lnTo>
                  <a:lnTo>
                    <a:pt x="92756" y="6912"/>
                  </a:lnTo>
                  <a:lnTo>
                    <a:pt x="55522" y="26164"/>
                  </a:lnTo>
                  <a:lnTo>
                    <a:pt x="26164" y="55522"/>
                  </a:lnTo>
                  <a:lnTo>
                    <a:pt x="6912" y="92756"/>
                  </a:lnTo>
                  <a:lnTo>
                    <a:pt x="0" y="135635"/>
                  </a:lnTo>
                  <a:lnTo>
                    <a:pt x="0" y="678179"/>
                  </a:lnTo>
                  <a:lnTo>
                    <a:pt x="6912" y="721059"/>
                  </a:lnTo>
                  <a:lnTo>
                    <a:pt x="26164" y="758293"/>
                  </a:lnTo>
                  <a:lnTo>
                    <a:pt x="55522" y="787651"/>
                  </a:lnTo>
                  <a:lnTo>
                    <a:pt x="92756" y="806903"/>
                  </a:lnTo>
                  <a:lnTo>
                    <a:pt x="135636" y="813815"/>
                  </a:lnTo>
                  <a:lnTo>
                    <a:pt x="2449068" y="813815"/>
                  </a:lnTo>
                  <a:lnTo>
                    <a:pt x="2491947" y="806903"/>
                  </a:lnTo>
                  <a:lnTo>
                    <a:pt x="2529181" y="787651"/>
                  </a:lnTo>
                  <a:lnTo>
                    <a:pt x="2558539" y="758293"/>
                  </a:lnTo>
                  <a:lnTo>
                    <a:pt x="2577791" y="721059"/>
                  </a:lnTo>
                  <a:lnTo>
                    <a:pt x="2584704" y="678179"/>
                  </a:lnTo>
                  <a:lnTo>
                    <a:pt x="2584704" y="135635"/>
                  </a:lnTo>
                  <a:lnTo>
                    <a:pt x="2577791" y="92756"/>
                  </a:lnTo>
                  <a:lnTo>
                    <a:pt x="2558539" y="55522"/>
                  </a:lnTo>
                  <a:lnTo>
                    <a:pt x="2529181" y="26164"/>
                  </a:lnTo>
                  <a:lnTo>
                    <a:pt x="2491947" y="6912"/>
                  </a:lnTo>
                  <a:lnTo>
                    <a:pt x="2449068" y="0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s-ES" sz="1800" i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EIR </a:t>
              </a:r>
              <a:r>
                <a:rPr lang="es-E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diterapkan</a:t>
              </a:r>
              <a:r>
                <a:rPr lang="es-E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pada  </a:t>
              </a:r>
              <a:r>
                <a:rPr lang="es-E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jumlah</a:t>
              </a:r>
              <a:r>
                <a:rPr lang="es-E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E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biaya</a:t>
              </a:r>
              <a:r>
                <a:rPr lang="es-E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E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perolehan</a:t>
              </a:r>
              <a:r>
                <a:rPr lang="es-E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s-E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diamortisasi</a:t>
              </a:r>
              <a:r>
                <a:rPr lang="es-E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(neto)</a:t>
              </a:r>
            </a:p>
          </p:txBody>
        </p:sp>
        <p:sp>
          <p:nvSpPr>
            <p:cNvPr id="28" name="object 20"/>
            <p:cNvSpPr txBox="1"/>
            <p:nvPr/>
          </p:nvSpPr>
          <p:spPr>
            <a:xfrm>
              <a:off x="762001" y="3657600"/>
              <a:ext cx="2431024" cy="853984"/>
            </a:xfrm>
            <a:prstGeom prst="rect">
              <a:avLst/>
            </a:prstGeom>
          </p:spPr>
          <p:txBody>
            <a:bodyPr vert="horz" wrap="square" lIns="0" tIns="108109" rIns="0" bIns="0" rtlCol="0">
              <a:spAutoFit/>
            </a:bodyPr>
            <a:lstStyle/>
            <a:p>
              <a:pPr marL="9525" marR="3810">
                <a:lnSpc>
                  <a:spcPct val="80000"/>
                </a:lnSpc>
              </a:pPr>
              <a:r>
                <a:rPr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Bunga atas aset  yang </a:t>
              </a: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telah</a:t>
              </a:r>
              <a:r>
                <a:rPr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turun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nilainya</a:t>
              </a:r>
              <a:r>
                <a:rPr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pada  </a:t>
              </a: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pengakuan</a:t>
              </a:r>
              <a:r>
                <a:rPr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awal</a:t>
              </a:r>
              <a:endParaRPr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5" name="object 22">
            <a:extLst>
              <a:ext uri="{FF2B5EF4-FFF2-40B4-BE49-F238E27FC236}">
                <a16:creationId xmlns:a16="http://schemas.microsoft.com/office/drawing/2014/main" id="{C9AF085D-7FFB-CC4A-9178-BCFAD77595A4}"/>
              </a:ext>
            </a:extLst>
          </p:cNvPr>
          <p:cNvSpPr/>
          <p:nvPr/>
        </p:nvSpPr>
        <p:spPr>
          <a:xfrm>
            <a:off x="7054675" y="2312222"/>
            <a:ext cx="79058" cy="349568"/>
          </a:xfrm>
          <a:custGeom>
            <a:avLst/>
            <a:gdLst/>
            <a:ahLst/>
            <a:cxnLst/>
            <a:rect l="l" t="t" r="r" b="b"/>
            <a:pathLst>
              <a:path w="105410" h="466089">
                <a:moveTo>
                  <a:pt x="35051" y="360807"/>
                </a:moveTo>
                <a:lnTo>
                  <a:pt x="0" y="360807"/>
                </a:lnTo>
                <a:lnTo>
                  <a:pt x="52577" y="465963"/>
                </a:lnTo>
                <a:lnTo>
                  <a:pt x="96392" y="378333"/>
                </a:lnTo>
                <a:lnTo>
                  <a:pt x="35051" y="378333"/>
                </a:lnTo>
                <a:lnTo>
                  <a:pt x="35051" y="360807"/>
                </a:lnTo>
                <a:close/>
              </a:path>
              <a:path w="105410" h="466089">
                <a:moveTo>
                  <a:pt x="70103" y="0"/>
                </a:moveTo>
                <a:lnTo>
                  <a:pt x="35051" y="0"/>
                </a:lnTo>
                <a:lnTo>
                  <a:pt x="35051" y="378333"/>
                </a:lnTo>
                <a:lnTo>
                  <a:pt x="70103" y="378333"/>
                </a:lnTo>
                <a:lnTo>
                  <a:pt x="70103" y="0"/>
                </a:lnTo>
                <a:close/>
              </a:path>
              <a:path w="105410" h="466089">
                <a:moveTo>
                  <a:pt x="105155" y="360807"/>
                </a:moveTo>
                <a:lnTo>
                  <a:pt x="70103" y="360807"/>
                </a:lnTo>
                <a:lnTo>
                  <a:pt x="70103" y="378333"/>
                </a:lnTo>
                <a:lnTo>
                  <a:pt x="96392" y="378333"/>
                </a:lnTo>
                <a:lnTo>
                  <a:pt x="105155" y="360807"/>
                </a:lnTo>
                <a:close/>
              </a:path>
            </a:pathLst>
          </a:custGeom>
          <a:solidFill>
            <a:srgbClr val="000000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3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410F7045-0DAB-D74B-ACB7-6E8D17EDE501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059290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evel 16">
            <a:extLst>
              <a:ext uri="{FF2B5EF4-FFF2-40B4-BE49-F238E27FC236}">
                <a16:creationId xmlns:a16="http://schemas.microsoft.com/office/drawing/2014/main" id="{85CC119F-9046-4E61-86F9-0DD059A72024}"/>
              </a:ext>
            </a:extLst>
          </p:cNvPr>
          <p:cNvSpPr/>
          <p:nvPr/>
        </p:nvSpPr>
        <p:spPr>
          <a:xfrm>
            <a:off x="7263776" y="1981200"/>
            <a:ext cx="1880223" cy="449393"/>
          </a:xfrm>
          <a:prstGeom prst="bevel">
            <a:avLst/>
          </a:prstGeom>
          <a:solidFill>
            <a:srgbClr val="E0D3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Bevel 16">
            <a:extLst>
              <a:ext uri="{FF2B5EF4-FFF2-40B4-BE49-F238E27FC236}">
                <a16:creationId xmlns:a16="http://schemas.microsoft.com/office/drawing/2014/main" id="{3B39867A-6B21-4017-B374-E6DA674E96EF}"/>
              </a:ext>
            </a:extLst>
          </p:cNvPr>
          <p:cNvSpPr/>
          <p:nvPr/>
        </p:nvSpPr>
        <p:spPr>
          <a:xfrm>
            <a:off x="6553200" y="1524000"/>
            <a:ext cx="796282" cy="415091"/>
          </a:xfrm>
          <a:prstGeom prst="bevel">
            <a:avLst/>
          </a:prstGeom>
          <a:solidFill>
            <a:srgbClr val="FFE6E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Bevel 16">
            <a:extLst>
              <a:ext uri="{FF2B5EF4-FFF2-40B4-BE49-F238E27FC236}">
                <a16:creationId xmlns:a16="http://schemas.microsoft.com/office/drawing/2014/main" id="{83336052-879F-47F3-8D48-2CC2AD1EC646}"/>
              </a:ext>
            </a:extLst>
          </p:cNvPr>
          <p:cNvSpPr/>
          <p:nvPr/>
        </p:nvSpPr>
        <p:spPr>
          <a:xfrm>
            <a:off x="7848600" y="1489909"/>
            <a:ext cx="796282" cy="415091"/>
          </a:xfrm>
          <a:prstGeom prst="bevel">
            <a:avLst/>
          </a:prstGeom>
          <a:solidFill>
            <a:srgbClr val="E0D3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2096" y="195276"/>
            <a:ext cx="7437200" cy="792400"/>
          </a:xfrm>
          <a:prstGeom prst="rect">
            <a:avLst/>
          </a:prstGeom>
        </p:spPr>
        <p:txBody>
          <a:bodyPr vert="horz" wrap="square" lIns="0" tIns="10001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9525">
              <a:spcBef>
                <a:spcPts val="79"/>
              </a:spcBef>
            </a:pP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Nilai</a:t>
            </a:r>
            <a:endParaRPr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F6DAB9-5B27-C34D-92BE-49A41AA166A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7959" y="974443"/>
            <a:ext cx="9645473" cy="485858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Perhitungan</a:t>
            </a:r>
            <a:r>
              <a:rPr lang="en-US" dirty="0"/>
              <a:t> ECL PSAK 109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berdampak</a:t>
            </a:r>
            <a:r>
              <a:rPr lang="en-US" dirty="0"/>
              <a:t> pada strategi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oleh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EDC821-BEBE-42D7-8F39-09100FEBA2D8}"/>
              </a:ext>
            </a:extLst>
          </p:cNvPr>
          <p:cNvSpPr/>
          <p:nvPr/>
        </p:nvSpPr>
        <p:spPr>
          <a:xfrm>
            <a:off x="1244600" y="1845946"/>
            <a:ext cx="4352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213" indent="-684213"/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[Expected credit losses = exposure at default * </a:t>
            </a:r>
          </a:p>
          <a:p>
            <a:pPr marL="684213" indent="-684213"/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probability of default * loss given default]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43FE6A-2796-2640-B082-1EAEC4ECB01B}"/>
              </a:ext>
            </a:extLst>
          </p:cNvPr>
          <p:cNvSpPr txBox="1"/>
          <p:nvPr/>
        </p:nvSpPr>
        <p:spPr>
          <a:xfrm>
            <a:off x="691896" y="6137483"/>
            <a:ext cx="32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Source: Rosita </a:t>
            </a:r>
            <a:r>
              <a:rPr lang="en-US" sz="1200" i="1" dirty="0" err="1"/>
              <a:t>Uli</a:t>
            </a:r>
            <a:r>
              <a:rPr lang="en-US" sz="1200" i="1" dirty="0"/>
              <a:t> </a:t>
            </a:r>
            <a:r>
              <a:rPr lang="en-US" sz="1200" i="1" dirty="0" err="1"/>
              <a:t>Sinaga</a:t>
            </a:r>
            <a:r>
              <a:rPr lang="en-US" sz="1200" i="1" dirty="0"/>
              <a:t> 2019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514AFB1-D7FA-A344-B1CF-7C37521A64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9228332"/>
              </p:ext>
            </p:extLst>
          </p:nvPr>
        </p:nvGraphicFramePr>
        <p:xfrm>
          <a:off x="1803400" y="2564848"/>
          <a:ext cx="8940800" cy="3513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Bevel 16">
            <a:extLst>
              <a:ext uri="{FF2B5EF4-FFF2-40B4-BE49-F238E27FC236}">
                <a16:creationId xmlns:a16="http://schemas.microsoft.com/office/drawing/2014/main" id="{31AB2577-4B0E-924D-9C51-FCE7478AA820}"/>
              </a:ext>
            </a:extLst>
          </p:cNvPr>
          <p:cNvSpPr/>
          <p:nvPr/>
        </p:nvSpPr>
        <p:spPr>
          <a:xfrm>
            <a:off x="9185918" y="1489909"/>
            <a:ext cx="796282" cy="415091"/>
          </a:xfrm>
          <a:prstGeom prst="beve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008102-E501-5244-9434-E4FE01E360AF}"/>
                  </a:ext>
                </a:extLst>
              </p:cNvPr>
              <p:cNvSpPr txBox="1"/>
              <p:nvPr/>
            </p:nvSpPr>
            <p:spPr>
              <a:xfrm>
                <a:off x="4953000" y="1600200"/>
                <a:ext cx="5539214" cy="8363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18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𝑬𝑪𝑳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=  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𝑷𝑫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    ×  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𝑳𝑮𝑫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    ×  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𝑬𝑨𝑫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𝑬𝑰𝑹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008102-E501-5244-9434-E4FE01E36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600200"/>
                <a:ext cx="5539214" cy="8363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FC896D51-15FB-3844-BFA3-C2881D606A78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384750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1576" y="540262"/>
            <a:ext cx="9020224" cy="638476"/>
          </a:xfrm>
          <a:prstGeom prst="rect">
            <a:avLst/>
          </a:prstGeom>
        </p:spPr>
        <p:txBody>
          <a:bodyPr vert="horz" wrap="square" lIns="0" tIns="1000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9"/>
              </a:spcBef>
            </a:pPr>
            <a:r>
              <a:rPr dirty="0"/>
              <a:t>Elemen utama dari model penurunan nilai</a:t>
            </a:r>
          </a:p>
        </p:txBody>
      </p:sp>
      <p:sp>
        <p:nvSpPr>
          <p:cNvPr id="3" name="object 3"/>
          <p:cNvSpPr/>
          <p:nvPr/>
        </p:nvSpPr>
        <p:spPr>
          <a:xfrm>
            <a:off x="4038600" y="1600200"/>
            <a:ext cx="6403181" cy="1008342"/>
          </a:xfrm>
          <a:custGeom>
            <a:avLst/>
            <a:gdLst/>
            <a:ahLst/>
            <a:cxnLst/>
            <a:rect l="l" t="t" r="r" b="b"/>
            <a:pathLst>
              <a:path w="8537575" h="1102360">
                <a:moveTo>
                  <a:pt x="8464677" y="0"/>
                </a:moveTo>
                <a:lnTo>
                  <a:pt x="72770" y="0"/>
                </a:lnTo>
                <a:lnTo>
                  <a:pt x="44416" y="5709"/>
                </a:lnTo>
                <a:lnTo>
                  <a:pt x="21288" y="21288"/>
                </a:lnTo>
                <a:lnTo>
                  <a:pt x="5709" y="44416"/>
                </a:lnTo>
                <a:lnTo>
                  <a:pt x="0" y="72771"/>
                </a:lnTo>
                <a:lnTo>
                  <a:pt x="0" y="1029080"/>
                </a:lnTo>
                <a:lnTo>
                  <a:pt x="5709" y="1057435"/>
                </a:lnTo>
                <a:lnTo>
                  <a:pt x="21288" y="1080563"/>
                </a:lnTo>
                <a:lnTo>
                  <a:pt x="44416" y="1096142"/>
                </a:lnTo>
                <a:lnTo>
                  <a:pt x="72770" y="1101852"/>
                </a:lnTo>
                <a:lnTo>
                  <a:pt x="8464677" y="1101852"/>
                </a:lnTo>
                <a:lnTo>
                  <a:pt x="8493031" y="1096142"/>
                </a:lnTo>
                <a:lnTo>
                  <a:pt x="8516159" y="1080563"/>
                </a:lnTo>
                <a:lnTo>
                  <a:pt x="8531738" y="1057435"/>
                </a:lnTo>
                <a:lnTo>
                  <a:pt x="8537448" y="1029080"/>
                </a:lnTo>
                <a:lnTo>
                  <a:pt x="8537448" y="72771"/>
                </a:lnTo>
                <a:lnTo>
                  <a:pt x="8531738" y="44416"/>
                </a:lnTo>
                <a:lnTo>
                  <a:pt x="8516159" y="21288"/>
                </a:lnTo>
                <a:lnTo>
                  <a:pt x="8493031" y="5709"/>
                </a:lnTo>
                <a:lnTo>
                  <a:pt x="8464677" y="0"/>
                </a:lnTo>
                <a:close/>
              </a:path>
            </a:pathLst>
          </a:custGeom>
          <a:noFill/>
          <a:ln w="28575">
            <a:solidFill>
              <a:schemeClr val="accent4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177800" marR="3810">
              <a:spcBef>
                <a:spcPts val="79"/>
              </a:spcBef>
            </a:pPr>
            <a:r>
              <a:rPr lang="en-ID" sz="2000" spc="-79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2000" spc="-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98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ID" sz="2000" spc="-8" dirty="0" err="1"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ID"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34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000" spc="-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41" dirty="0" err="1">
                <a:latin typeface="Calibri" panose="020F0502020204030204" pitchFamily="34" charset="0"/>
                <a:cs typeface="Calibri" panose="020F0502020204030204" pitchFamily="34" charset="0"/>
              </a:rPr>
              <a:t>peristiwa</a:t>
            </a:r>
            <a:r>
              <a:rPr lang="en-ID" sz="2000" spc="-4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105" dirty="0" err="1">
                <a:latin typeface="Calibri" panose="020F0502020204030204" pitchFamily="34" charset="0"/>
                <a:cs typeface="Calibri" panose="020F0502020204030204" pitchFamily="34" charset="0"/>
              </a:rPr>
              <a:t>gagal</a:t>
            </a:r>
            <a:r>
              <a:rPr lang="en-ID" sz="2000" spc="-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75" dirty="0" err="1">
                <a:latin typeface="Calibri" panose="020F0502020204030204" pitchFamily="34" charset="0"/>
                <a:cs typeface="Calibri" panose="020F0502020204030204" pitchFamily="34" charset="0"/>
              </a:rPr>
              <a:t>bayar</a:t>
            </a:r>
            <a:r>
              <a:rPr lang="en-ID" sz="2000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98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ID" sz="2000" spc="-53" dirty="0" err="1"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ID" sz="2000"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19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ID" sz="2000" spc="-1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68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spc="-27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75" dirty="0">
                <a:latin typeface="Calibri" panose="020F0502020204030204" pitchFamily="34" charset="0"/>
                <a:cs typeface="Calibri" panose="020F0502020204030204" pitchFamily="34" charset="0"/>
              </a:rPr>
              <a:t>12  </a:t>
            </a:r>
            <a:r>
              <a:rPr lang="en-ID" sz="2000" spc="-49" dirty="0" err="1"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lang="en-ID" sz="2000" spc="-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64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ID" sz="2000" spc="-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41" dirty="0" err="1"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ID" sz="2000" spc="-4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2000" spc="-14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56" dirty="0" err="1"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ID" sz="2000" spc="-56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31181" y="1586481"/>
            <a:ext cx="2093595" cy="1022061"/>
          </a:xfrm>
          <a:custGeom>
            <a:avLst/>
            <a:gdLst/>
            <a:ahLst/>
            <a:cxnLst/>
            <a:rect l="l" t="t" r="r" b="b"/>
            <a:pathLst>
              <a:path w="2283460" h="1102360">
                <a:moveTo>
                  <a:pt x="2210181" y="0"/>
                </a:moveTo>
                <a:lnTo>
                  <a:pt x="72745" y="0"/>
                </a:lnTo>
                <a:lnTo>
                  <a:pt x="44432" y="5709"/>
                </a:lnTo>
                <a:lnTo>
                  <a:pt x="21309" y="21288"/>
                </a:lnTo>
                <a:lnTo>
                  <a:pt x="5717" y="44416"/>
                </a:lnTo>
                <a:lnTo>
                  <a:pt x="0" y="72771"/>
                </a:lnTo>
                <a:lnTo>
                  <a:pt x="0" y="1029080"/>
                </a:lnTo>
                <a:lnTo>
                  <a:pt x="5717" y="1057435"/>
                </a:lnTo>
                <a:lnTo>
                  <a:pt x="21309" y="1080563"/>
                </a:lnTo>
                <a:lnTo>
                  <a:pt x="44432" y="1096142"/>
                </a:lnTo>
                <a:lnTo>
                  <a:pt x="72745" y="1101852"/>
                </a:lnTo>
                <a:lnTo>
                  <a:pt x="2210181" y="1101852"/>
                </a:lnTo>
                <a:lnTo>
                  <a:pt x="2238535" y="1096142"/>
                </a:lnTo>
                <a:lnTo>
                  <a:pt x="2261663" y="1080563"/>
                </a:lnTo>
                <a:lnTo>
                  <a:pt x="2277242" y="1057435"/>
                </a:lnTo>
                <a:lnTo>
                  <a:pt x="2282952" y="1029080"/>
                </a:lnTo>
                <a:lnTo>
                  <a:pt x="2282952" y="72771"/>
                </a:lnTo>
                <a:lnTo>
                  <a:pt x="2277242" y="44416"/>
                </a:lnTo>
                <a:lnTo>
                  <a:pt x="2261663" y="21288"/>
                </a:lnTo>
                <a:lnTo>
                  <a:pt x="2238535" y="5709"/>
                </a:lnTo>
                <a:lnTo>
                  <a:pt x="2210181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77800">
              <a:spcBef>
                <a:spcPts val="71"/>
              </a:spcBef>
            </a:pP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endParaRPr lang="en-ID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>
              <a:spcBef>
                <a:spcPts val="71"/>
              </a:spcBef>
            </a:pP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endParaRPr lang="en-ID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69605" y="2732749"/>
            <a:ext cx="6403181" cy="976289"/>
          </a:xfrm>
          <a:custGeom>
            <a:avLst/>
            <a:gdLst/>
            <a:ahLst/>
            <a:cxnLst/>
            <a:rect l="l" t="t" r="r" b="b"/>
            <a:pathLst>
              <a:path w="8537575" h="1102360">
                <a:moveTo>
                  <a:pt x="8464677" y="0"/>
                </a:moveTo>
                <a:lnTo>
                  <a:pt x="72770" y="0"/>
                </a:lnTo>
                <a:lnTo>
                  <a:pt x="44416" y="5709"/>
                </a:lnTo>
                <a:lnTo>
                  <a:pt x="21288" y="21288"/>
                </a:lnTo>
                <a:lnTo>
                  <a:pt x="5709" y="44416"/>
                </a:lnTo>
                <a:lnTo>
                  <a:pt x="0" y="72771"/>
                </a:lnTo>
                <a:lnTo>
                  <a:pt x="0" y="1029081"/>
                </a:lnTo>
                <a:lnTo>
                  <a:pt x="5709" y="1057435"/>
                </a:lnTo>
                <a:lnTo>
                  <a:pt x="21288" y="1080563"/>
                </a:lnTo>
                <a:lnTo>
                  <a:pt x="44416" y="1096142"/>
                </a:lnTo>
                <a:lnTo>
                  <a:pt x="72770" y="1101852"/>
                </a:lnTo>
                <a:lnTo>
                  <a:pt x="8464677" y="1101852"/>
                </a:lnTo>
                <a:lnTo>
                  <a:pt x="8493031" y="1096142"/>
                </a:lnTo>
                <a:lnTo>
                  <a:pt x="8516159" y="1080563"/>
                </a:lnTo>
                <a:lnTo>
                  <a:pt x="8531738" y="1057435"/>
                </a:lnTo>
                <a:lnTo>
                  <a:pt x="8537448" y="1029081"/>
                </a:lnTo>
                <a:lnTo>
                  <a:pt x="8537448" y="72771"/>
                </a:lnTo>
                <a:lnTo>
                  <a:pt x="8531738" y="44416"/>
                </a:lnTo>
                <a:lnTo>
                  <a:pt x="8516159" y="21288"/>
                </a:lnTo>
                <a:lnTo>
                  <a:pt x="8493031" y="5709"/>
                </a:lnTo>
                <a:lnTo>
                  <a:pt x="8464677" y="0"/>
                </a:lnTo>
                <a:close/>
              </a:path>
            </a:pathLst>
          </a:custGeom>
          <a:ln w="28575">
            <a:solidFill>
              <a:schemeClr val="accent3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127000" marR="3810">
              <a:spcBef>
                <a:spcPts val="79"/>
              </a:spcBef>
            </a:pPr>
            <a:r>
              <a:rPr lang="en-ID" sz="2000" spc="-79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2000" spc="-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98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ID" sz="2000" spc="-8" dirty="0" err="1"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ID"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34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000" spc="-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56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ID" sz="2000" spc="-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68" dirty="0" err="1">
                <a:latin typeface="Calibri" panose="020F0502020204030204" pitchFamily="34" charset="0"/>
                <a:cs typeface="Calibri" panose="020F0502020204030204" pitchFamily="34" charset="0"/>
              </a:rPr>
              <a:t>kemungkinan</a:t>
            </a:r>
            <a:r>
              <a:rPr lang="en-ID" sz="2000" spc="-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41" dirty="0" err="1">
                <a:latin typeface="Calibri" panose="020F0502020204030204" pitchFamily="34" charset="0"/>
                <a:cs typeface="Calibri" panose="020F0502020204030204" pitchFamily="34" charset="0"/>
              </a:rPr>
              <a:t>peristiwa</a:t>
            </a:r>
            <a:r>
              <a:rPr lang="en-ID" sz="2000" spc="-4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105" dirty="0" err="1">
                <a:latin typeface="Calibri" panose="020F0502020204030204" pitchFamily="34" charset="0"/>
                <a:cs typeface="Calibri" panose="020F0502020204030204" pitchFamily="34" charset="0"/>
              </a:rPr>
              <a:t>gagal</a:t>
            </a:r>
            <a:r>
              <a:rPr lang="en-ID" sz="2000" spc="-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75" dirty="0" err="1">
                <a:latin typeface="Calibri" panose="020F0502020204030204" pitchFamily="34" charset="0"/>
                <a:cs typeface="Calibri" panose="020F0502020204030204" pitchFamily="34" charset="0"/>
              </a:rPr>
              <a:t>bayar</a:t>
            </a:r>
            <a:r>
              <a:rPr lang="en-ID" sz="2000" spc="-21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83" dirty="0" err="1"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lang="en-ID" sz="2000" spc="-83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000" spc="-56" dirty="0" err="1">
                <a:latin typeface="Calibri" panose="020F0502020204030204" pitchFamily="34" charset="0"/>
                <a:cs typeface="Calibri" panose="020F0502020204030204" pitchFamily="34" charset="0"/>
              </a:rPr>
              <a:t>prakiraan</a:t>
            </a:r>
            <a:r>
              <a:rPr lang="en-ID" sz="2000" spc="-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34" dirty="0" err="1">
                <a:latin typeface="Calibri" panose="020F0502020204030204" pitchFamily="34" charset="0"/>
                <a:cs typeface="Calibri" panose="020F0502020204030204" pitchFamily="34" charset="0"/>
              </a:rPr>
              <a:t>umur</a:t>
            </a:r>
            <a:r>
              <a:rPr lang="en-ID" sz="2000" spc="-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41" dirty="0" err="1"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ID" sz="2000" spc="-14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86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ID" sz="2000" spc="-86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31181" y="2732749"/>
            <a:ext cx="2131361" cy="976289"/>
          </a:xfrm>
          <a:custGeom>
            <a:avLst/>
            <a:gdLst/>
            <a:ahLst/>
            <a:cxnLst/>
            <a:rect l="l" t="t" r="r" b="b"/>
            <a:pathLst>
              <a:path w="2283460" h="1102360">
                <a:moveTo>
                  <a:pt x="2196338" y="0"/>
                </a:moveTo>
                <a:lnTo>
                  <a:pt x="86601" y="0"/>
                </a:lnTo>
                <a:lnTo>
                  <a:pt x="52892" y="6800"/>
                </a:lnTo>
                <a:lnTo>
                  <a:pt x="25365" y="25352"/>
                </a:lnTo>
                <a:lnTo>
                  <a:pt x="6805" y="52881"/>
                </a:lnTo>
                <a:lnTo>
                  <a:pt x="0" y="86614"/>
                </a:lnTo>
                <a:lnTo>
                  <a:pt x="0" y="1015238"/>
                </a:lnTo>
                <a:lnTo>
                  <a:pt x="6805" y="1048970"/>
                </a:lnTo>
                <a:lnTo>
                  <a:pt x="25365" y="1076499"/>
                </a:lnTo>
                <a:lnTo>
                  <a:pt x="52892" y="1095051"/>
                </a:lnTo>
                <a:lnTo>
                  <a:pt x="86601" y="1101852"/>
                </a:lnTo>
                <a:lnTo>
                  <a:pt x="2196338" y="1101852"/>
                </a:lnTo>
                <a:lnTo>
                  <a:pt x="2230070" y="1095051"/>
                </a:lnTo>
                <a:lnTo>
                  <a:pt x="2257599" y="1076499"/>
                </a:lnTo>
                <a:lnTo>
                  <a:pt x="2276151" y="1048970"/>
                </a:lnTo>
                <a:lnTo>
                  <a:pt x="2282952" y="1015238"/>
                </a:lnTo>
                <a:lnTo>
                  <a:pt x="2282952" y="86614"/>
                </a:lnTo>
                <a:lnTo>
                  <a:pt x="2276151" y="52881"/>
                </a:lnTo>
                <a:lnTo>
                  <a:pt x="2257599" y="25352"/>
                </a:lnTo>
                <a:lnTo>
                  <a:pt x="2230070" y="6800"/>
                </a:lnTo>
                <a:lnTo>
                  <a:pt x="2196338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215900" marR="3810">
              <a:spcBef>
                <a:spcPts val="71"/>
              </a:spcBef>
            </a:pP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umurnya</a:t>
            </a:r>
            <a:endParaRPr lang="en-ID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69605" y="3832351"/>
            <a:ext cx="6403181" cy="971058"/>
          </a:xfrm>
          <a:custGeom>
            <a:avLst/>
            <a:gdLst/>
            <a:ahLst/>
            <a:cxnLst/>
            <a:rect l="l" t="t" r="r" b="b"/>
            <a:pathLst>
              <a:path w="8537575" h="1102360">
                <a:moveTo>
                  <a:pt x="8464677" y="0"/>
                </a:moveTo>
                <a:lnTo>
                  <a:pt x="72770" y="0"/>
                </a:lnTo>
                <a:lnTo>
                  <a:pt x="44416" y="5709"/>
                </a:lnTo>
                <a:lnTo>
                  <a:pt x="21288" y="21288"/>
                </a:lnTo>
                <a:lnTo>
                  <a:pt x="5709" y="44416"/>
                </a:lnTo>
                <a:lnTo>
                  <a:pt x="0" y="72770"/>
                </a:lnTo>
                <a:lnTo>
                  <a:pt x="0" y="1029081"/>
                </a:lnTo>
                <a:lnTo>
                  <a:pt x="5709" y="1057435"/>
                </a:lnTo>
                <a:lnTo>
                  <a:pt x="21288" y="1080563"/>
                </a:lnTo>
                <a:lnTo>
                  <a:pt x="44416" y="1096142"/>
                </a:lnTo>
                <a:lnTo>
                  <a:pt x="72770" y="1101852"/>
                </a:lnTo>
                <a:lnTo>
                  <a:pt x="8464677" y="1101852"/>
                </a:lnTo>
                <a:lnTo>
                  <a:pt x="8493031" y="1096142"/>
                </a:lnTo>
                <a:lnTo>
                  <a:pt x="8516159" y="1080563"/>
                </a:lnTo>
                <a:lnTo>
                  <a:pt x="8531738" y="1057435"/>
                </a:lnTo>
                <a:lnTo>
                  <a:pt x="8537448" y="1029081"/>
                </a:lnTo>
                <a:lnTo>
                  <a:pt x="8537448" y="72770"/>
                </a:lnTo>
                <a:lnTo>
                  <a:pt x="8531738" y="44416"/>
                </a:lnTo>
                <a:lnTo>
                  <a:pt x="8516159" y="21288"/>
                </a:lnTo>
                <a:lnTo>
                  <a:pt x="8493031" y="5709"/>
                </a:lnTo>
                <a:lnTo>
                  <a:pt x="8464677" y="0"/>
                </a:lnTo>
                <a:close/>
              </a:path>
            </a:pathLst>
          </a:custGeom>
          <a:ln w="28575">
            <a:solidFill>
              <a:schemeClr val="accent2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127000">
              <a:spcBef>
                <a:spcPts val="75"/>
              </a:spcBef>
            </a:pPr>
            <a:r>
              <a:rPr lang="en-ID" sz="2000" spc="-86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000" spc="-11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didefinisikan</a:t>
            </a:r>
            <a:r>
              <a:rPr lang="en-ID"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31181" y="3832351"/>
            <a:ext cx="2131361" cy="971058"/>
          </a:xfrm>
          <a:custGeom>
            <a:avLst/>
            <a:gdLst/>
            <a:ahLst/>
            <a:cxnLst/>
            <a:rect l="l" t="t" r="r" b="b"/>
            <a:pathLst>
              <a:path w="2283460" h="1102360">
                <a:moveTo>
                  <a:pt x="2210181" y="0"/>
                </a:moveTo>
                <a:lnTo>
                  <a:pt x="72745" y="0"/>
                </a:lnTo>
                <a:lnTo>
                  <a:pt x="44432" y="5709"/>
                </a:lnTo>
                <a:lnTo>
                  <a:pt x="21309" y="21288"/>
                </a:lnTo>
                <a:lnTo>
                  <a:pt x="5717" y="44416"/>
                </a:lnTo>
                <a:lnTo>
                  <a:pt x="0" y="72770"/>
                </a:lnTo>
                <a:lnTo>
                  <a:pt x="0" y="1029081"/>
                </a:lnTo>
                <a:lnTo>
                  <a:pt x="5717" y="1057435"/>
                </a:lnTo>
                <a:lnTo>
                  <a:pt x="21309" y="1080563"/>
                </a:lnTo>
                <a:lnTo>
                  <a:pt x="44432" y="1096142"/>
                </a:lnTo>
                <a:lnTo>
                  <a:pt x="72745" y="1101852"/>
                </a:lnTo>
                <a:lnTo>
                  <a:pt x="2210181" y="1101852"/>
                </a:lnTo>
                <a:lnTo>
                  <a:pt x="2238535" y="1096142"/>
                </a:lnTo>
                <a:lnTo>
                  <a:pt x="2261663" y="1080563"/>
                </a:lnTo>
                <a:lnTo>
                  <a:pt x="2277242" y="1057435"/>
                </a:lnTo>
                <a:lnTo>
                  <a:pt x="2282952" y="1029081"/>
                </a:lnTo>
                <a:lnTo>
                  <a:pt x="2282952" y="72770"/>
                </a:lnTo>
                <a:lnTo>
                  <a:pt x="2277242" y="44416"/>
                </a:lnTo>
                <a:lnTo>
                  <a:pt x="2261663" y="21288"/>
                </a:lnTo>
                <a:lnTo>
                  <a:pt x="2238535" y="5709"/>
                </a:lnTo>
                <a:lnTo>
                  <a:pt x="221018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77800" marR="3810">
              <a:spcBef>
                <a:spcPts val="71"/>
              </a:spcBef>
            </a:pP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Peningkatan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endParaRPr lang="en-ID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69605" y="4981955"/>
            <a:ext cx="6403181" cy="825341"/>
          </a:xfrm>
          <a:custGeom>
            <a:avLst/>
            <a:gdLst/>
            <a:ahLst/>
            <a:cxnLst/>
            <a:rect l="l" t="t" r="r" b="b"/>
            <a:pathLst>
              <a:path w="8537575" h="1100454">
                <a:moveTo>
                  <a:pt x="8450961" y="0"/>
                </a:moveTo>
                <a:lnTo>
                  <a:pt x="86487" y="0"/>
                </a:lnTo>
                <a:lnTo>
                  <a:pt x="52828" y="6798"/>
                </a:lnTo>
                <a:lnTo>
                  <a:pt x="25336" y="25336"/>
                </a:lnTo>
                <a:lnTo>
                  <a:pt x="6798" y="52828"/>
                </a:lnTo>
                <a:lnTo>
                  <a:pt x="0" y="86486"/>
                </a:lnTo>
                <a:lnTo>
                  <a:pt x="0" y="1013840"/>
                </a:lnTo>
                <a:lnTo>
                  <a:pt x="6798" y="1047505"/>
                </a:lnTo>
                <a:lnTo>
                  <a:pt x="25336" y="1074996"/>
                </a:lnTo>
                <a:lnTo>
                  <a:pt x="52828" y="1093531"/>
                </a:lnTo>
                <a:lnTo>
                  <a:pt x="86487" y="1100327"/>
                </a:lnTo>
                <a:lnTo>
                  <a:pt x="8450961" y="1100327"/>
                </a:lnTo>
                <a:lnTo>
                  <a:pt x="8484619" y="1093531"/>
                </a:lnTo>
                <a:lnTo>
                  <a:pt x="8512111" y="1074996"/>
                </a:lnTo>
                <a:lnTo>
                  <a:pt x="8530649" y="1047505"/>
                </a:lnTo>
                <a:lnTo>
                  <a:pt x="8537448" y="1013840"/>
                </a:lnTo>
                <a:lnTo>
                  <a:pt x="8537448" y="86486"/>
                </a:lnTo>
                <a:lnTo>
                  <a:pt x="8530649" y="52828"/>
                </a:lnTo>
                <a:lnTo>
                  <a:pt x="8512111" y="25336"/>
                </a:lnTo>
                <a:lnTo>
                  <a:pt x="8484619" y="6798"/>
                </a:lnTo>
                <a:lnTo>
                  <a:pt x="8450961" y="0"/>
                </a:lnTo>
                <a:close/>
              </a:path>
            </a:pathLst>
          </a:custGeom>
          <a:ln w="28575">
            <a:solidFill>
              <a:srgbClr val="04A2A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127000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didefinisikan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31181" y="4981955"/>
            <a:ext cx="2131361" cy="825341"/>
          </a:xfrm>
          <a:custGeom>
            <a:avLst/>
            <a:gdLst/>
            <a:ahLst/>
            <a:cxnLst/>
            <a:rect l="l" t="t" r="r" b="b"/>
            <a:pathLst>
              <a:path w="2283460" h="1100454">
                <a:moveTo>
                  <a:pt x="2210308" y="0"/>
                </a:moveTo>
                <a:lnTo>
                  <a:pt x="72643" y="0"/>
                </a:lnTo>
                <a:lnTo>
                  <a:pt x="44368" y="5707"/>
                </a:lnTo>
                <a:lnTo>
                  <a:pt x="21277" y="21272"/>
                </a:lnTo>
                <a:lnTo>
                  <a:pt x="5708" y="44362"/>
                </a:lnTo>
                <a:lnTo>
                  <a:pt x="0" y="72643"/>
                </a:lnTo>
                <a:lnTo>
                  <a:pt x="0" y="1027683"/>
                </a:lnTo>
                <a:lnTo>
                  <a:pt x="5708" y="1055959"/>
                </a:lnTo>
                <a:lnTo>
                  <a:pt x="21277" y="1079050"/>
                </a:lnTo>
                <a:lnTo>
                  <a:pt x="44368" y="1094619"/>
                </a:lnTo>
                <a:lnTo>
                  <a:pt x="72643" y="1100327"/>
                </a:lnTo>
                <a:lnTo>
                  <a:pt x="2210308" y="1100327"/>
                </a:lnTo>
                <a:lnTo>
                  <a:pt x="2238589" y="1094619"/>
                </a:lnTo>
                <a:lnTo>
                  <a:pt x="2261679" y="1079050"/>
                </a:lnTo>
                <a:lnTo>
                  <a:pt x="2277244" y="1055959"/>
                </a:lnTo>
                <a:lnTo>
                  <a:pt x="2282952" y="1027683"/>
                </a:lnTo>
                <a:lnTo>
                  <a:pt x="2282952" y="72643"/>
                </a:lnTo>
                <a:lnTo>
                  <a:pt x="2277244" y="44362"/>
                </a:lnTo>
                <a:lnTo>
                  <a:pt x="2261679" y="21272"/>
                </a:lnTo>
                <a:lnTo>
                  <a:pt x="2238589" y="5707"/>
                </a:lnTo>
                <a:lnTo>
                  <a:pt x="2210308" y="0"/>
                </a:lnTo>
                <a:close/>
              </a:path>
            </a:pathLst>
          </a:custGeom>
          <a:solidFill>
            <a:srgbClr val="77CBC4"/>
          </a:solidFill>
        </p:spPr>
        <p:txBody>
          <a:bodyPr wrap="square" lIns="0" tIns="0" rIns="0" bIns="0" rtlCol="0" anchor="ctr"/>
          <a:lstStyle/>
          <a:p>
            <a:pPr marL="177800">
              <a:spcBef>
                <a:spcPts val="71"/>
              </a:spcBef>
            </a:pPr>
            <a:r>
              <a:rPr lang="en-ID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Gagal</a:t>
            </a:r>
            <a:r>
              <a:rPr lang="en-ID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bayar</a:t>
            </a:r>
            <a:endParaRPr lang="en-ID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19E36B4-3E23-054E-A2E5-4920418ACA3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708630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pointing at a sign&#10;&#10;Description automatically generated with low confidence">
            <a:extLst>
              <a:ext uri="{FF2B5EF4-FFF2-40B4-BE49-F238E27FC236}">
                <a16:creationId xmlns:a16="http://schemas.microsoft.com/office/drawing/2014/main" id="{30B5B48B-3DA7-884D-99DF-228BE76662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644739"/>
            <a:ext cx="4453891" cy="44949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0800" y="534258"/>
            <a:ext cx="6596000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sz="4000" dirty="0"/>
              <a:t>Praduga 30 hari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3928ABB-2B0F-B94E-B046-4DEC6316E3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8099843"/>
              </p:ext>
            </p:extLst>
          </p:nvPr>
        </p:nvGraphicFramePr>
        <p:xfrm>
          <a:off x="533400" y="1273559"/>
          <a:ext cx="7179770" cy="4310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525C9AD-C372-C248-BF1F-639950C2DF40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55</a:t>
            </a:fld>
            <a:endParaRPr lang="en-US" sz="1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1123" y="295562"/>
            <a:ext cx="9689752" cy="1363033"/>
          </a:xfrm>
          <a:prstGeom prst="rect">
            <a:avLst/>
          </a:prstGeom>
        </p:spPr>
        <p:txBody>
          <a:bodyPr vert="horz" wrap="square" lIns="0" tIns="671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R="3810" indent="9525">
              <a:spcBef>
                <a:spcPts val="529"/>
              </a:spcBef>
            </a:pPr>
            <a:r>
              <a:rPr dirty="0"/>
              <a:t>Pendekatan pengukuran ganda </a:t>
            </a:r>
            <a:r>
              <a:rPr i="1" dirty="0">
                <a:cs typeface="Trebuchet MS"/>
              </a:rPr>
              <a:t>– </a:t>
            </a:r>
            <a:r>
              <a:rPr dirty="0" err="1"/>
              <a:t>menerapkan</a:t>
            </a:r>
            <a:r>
              <a:rPr dirty="0"/>
              <a:t> </a:t>
            </a:r>
            <a:br>
              <a:rPr lang="en-US" dirty="0"/>
            </a:br>
            <a:r>
              <a:rPr dirty="0" err="1"/>
              <a:t>definisi</a:t>
            </a:r>
            <a:r>
              <a:rPr dirty="0"/>
              <a:t> gagal bayar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865CD2-5AEF-A249-89F7-C70733178E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862892"/>
            <a:ext cx="9645473" cy="4858583"/>
          </a:xfrm>
        </p:spPr>
        <p:txBody>
          <a:bodyPr/>
          <a:lstStyle/>
          <a:p>
            <a:pPr marL="358775" marR="284798" indent="-349250">
              <a:spcBef>
                <a:spcPts val="1200"/>
              </a:spcBef>
              <a:tabLst>
                <a:tab pos="358775" algn="l"/>
              </a:tabLst>
            </a:pPr>
            <a:r>
              <a:rPr lang="en-ID" sz="2400" spc="-86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ertimbangkan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indikator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kualitatif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,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misalnya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: 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pelanggaran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kovenan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hutang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358775" marR="145733" indent="-349250">
              <a:spcBef>
                <a:spcPts val="1200"/>
              </a:spcBef>
              <a:tabLst>
                <a:tab pos="358775" algn="l"/>
              </a:tabLst>
            </a:pP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Konsisten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dengan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definisi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yang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digunakan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untuk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pengelolaan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risiko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kredit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secara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internal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atas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instrumen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yang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relevan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358775" indent="-349250">
              <a:spcBef>
                <a:spcPts val="1200"/>
              </a:spcBef>
              <a:tabLst>
                <a:tab pos="358775" algn="l"/>
              </a:tabLst>
            </a:pP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Konsisten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dengan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definisi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dalam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regulasi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yang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berlaku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,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jika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memungkinkan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358775" indent="-349250">
              <a:spcBef>
                <a:spcPts val="1200"/>
              </a:spcBef>
              <a:tabLst>
                <a:tab pos="358775" algn="l"/>
              </a:tabLst>
            </a:pP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Diterapkan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secara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konsisten</a:t>
            </a:r>
            <a:r>
              <a:rPr lang="en-ID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endParaRPr lang="en-US" sz="2400" dirty="0"/>
          </a:p>
        </p:txBody>
      </p:sp>
      <p:sp>
        <p:nvSpPr>
          <p:cNvPr id="4" name="object 4"/>
          <p:cNvSpPr/>
          <p:nvPr/>
        </p:nvSpPr>
        <p:spPr>
          <a:xfrm>
            <a:off x="1524000" y="5105400"/>
            <a:ext cx="9372600" cy="914401"/>
          </a:xfrm>
          <a:custGeom>
            <a:avLst/>
            <a:gdLst/>
            <a:ahLst/>
            <a:cxnLst/>
            <a:rect l="l" t="t" r="r" b="b"/>
            <a:pathLst>
              <a:path w="10972800" h="678179">
                <a:moveTo>
                  <a:pt x="10909300" y="0"/>
                </a:moveTo>
                <a:lnTo>
                  <a:pt x="63461" y="0"/>
                </a:lnTo>
                <a:lnTo>
                  <a:pt x="38758" y="4992"/>
                </a:lnTo>
                <a:lnTo>
                  <a:pt x="18586" y="18605"/>
                </a:lnTo>
                <a:lnTo>
                  <a:pt x="4986" y="38790"/>
                </a:lnTo>
                <a:lnTo>
                  <a:pt x="0" y="63500"/>
                </a:lnTo>
                <a:lnTo>
                  <a:pt x="0" y="614718"/>
                </a:lnTo>
                <a:lnTo>
                  <a:pt x="4986" y="639421"/>
                </a:lnTo>
                <a:lnTo>
                  <a:pt x="18586" y="659593"/>
                </a:lnTo>
                <a:lnTo>
                  <a:pt x="38758" y="673193"/>
                </a:lnTo>
                <a:lnTo>
                  <a:pt x="63461" y="678180"/>
                </a:lnTo>
                <a:lnTo>
                  <a:pt x="10909300" y="678180"/>
                </a:lnTo>
                <a:lnTo>
                  <a:pt x="10934009" y="673193"/>
                </a:lnTo>
                <a:lnTo>
                  <a:pt x="10954194" y="659593"/>
                </a:lnTo>
                <a:lnTo>
                  <a:pt x="10967807" y="639421"/>
                </a:lnTo>
                <a:lnTo>
                  <a:pt x="10972800" y="614718"/>
                </a:lnTo>
                <a:lnTo>
                  <a:pt x="10972800" y="63500"/>
                </a:lnTo>
                <a:lnTo>
                  <a:pt x="10967807" y="38790"/>
                </a:lnTo>
                <a:lnTo>
                  <a:pt x="10954194" y="18605"/>
                </a:lnTo>
                <a:lnTo>
                  <a:pt x="10934009" y="4992"/>
                </a:lnTo>
                <a:lnTo>
                  <a:pt x="10909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marL="9525" algn="ctr">
              <a:spcBef>
                <a:spcPts val="71"/>
              </a:spcBef>
            </a:pP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praduga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rebuttable presumption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peristiwa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gagal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bayar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90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menunggak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8B29618-3864-9A48-98A0-1A576E1AF8A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09000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2100" y="479755"/>
            <a:ext cx="8610600" cy="747480"/>
          </a:xfrm>
          <a:prstGeom prst="rect">
            <a:avLst/>
          </a:prstGeom>
        </p:spPr>
        <p:txBody>
          <a:bodyPr vert="horz" wrap="square" lIns="0" tIns="671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R="3810" algn="ctr">
              <a:spcBef>
                <a:spcPts val="529"/>
              </a:spcBef>
            </a:pPr>
            <a:r>
              <a:rPr lang="en-ID" sz="4000" dirty="0" err="1"/>
              <a:t>Penilaian</a:t>
            </a:r>
            <a:r>
              <a:rPr lang="en-ID" sz="4000" dirty="0"/>
              <a:t> </a:t>
            </a:r>
            <a:r>
              <a:rPr lang="en-ID" sz="4000" dirty="0" err="1"/>
              <a:t>kenaikan</a:t>
            </a:r>
            <a:r>
              <a:rPr lang="en-ID" sz="4000" dirty="0"/>
              <a:t> </a:t>
            </a:r>
            <a:r>
              <a:rPr lang="en-ID" sz="4000" dirty="0" err="1"/>
              <a:t>risiko</a:t>
            </a:r>
            <a:r>
              <a:rPr lang="en-ID" sz="4000" dirty="0"/>
              <a:t> </a:t>
            </a:r>
            <a:r>
              <a:rPr lang="en-ID" sz="4000" dirty="0" err="1"/>
              <a:t>kredit</a:t>
            </a:r>
            <a:r>
              <a:rPr lang="en-ID" sz="4000" dirty="0"/>
              <a:t> </a:t>
            </a:r>
            <a:r>
              <a:rPr lang="en-ID" sz="4000" dirty="0" err="1"/>
              <a:t>signifikan</a:t>
            </a:r>
            <a:endParaRPr lang="en-ID" sz="4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E56231-18D8-C446-87B7-FEB180B95BA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81000" y="1524000"/>
            <a:ext cx="9525000" cy="4491038"/>
          </a:xfrm>
          <a:prstGeom prst="rect">
            <a:avLst/>
          </a:prstGeom>
        </p:spPr>
        <p:txBody>
          <a:bodyPr/>
          <a:lstStyle/>
          <a:p>
            <a:pPr marL="638175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gagal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bayar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38175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38175" marR="381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terdukung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perkiraan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000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forward-looking information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yang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tersedia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upaya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berlebihan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misalnya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981075" lvl="1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23399" algn="l"/>
                <a:tab pos="523875" algn="l"/>
              </a:tabLst>
            </a:pP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peringkat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internal/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eksternal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aktual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81075" lvl="1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23399" algn="l"/>
                <a:tab pos="523875" algn="l"/>
              </a:tabLst>
            </a:pP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makroekonomik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aktual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perkiraan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81075" lvl="1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23399" algn="l"/>
                <a:tab pos="523875" algn="l"/>
              </a:tabLst>
            </a:pP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indikator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pasar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81075" lvl="1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23399" algn="l"/>
                <a:tab pos="523875" algn="l"/>
              </a:tabLst>
            </a:pP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aktual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ekspektasian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peminjam</a:t>
            </a:r>
            <a:r>
              <a:rPr lang="en-ID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oup of people standing in front of a logo&#10;&#10;Description automatically generated with low confidence">
            <a:extLst>
              <a:ext uri="{FF2B5EF4-FFF2-40B4-BE49-F238E27FC236}">
                <a16:creationId xmlns:a16="http://schemas.microsoft.com/office/drawing/2014/main" id="{102FD592-661B-9045-8B7F-9193F4A3FC6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4876800"/>
            <a:ext cx="3684373" cy="178955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E425FA-2B00-644C-91B4-19372557C7AB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625557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793800" y="2819400"/>
            <a:ext cx="4036694" cy="1573548"/>
          </a:xfrm>
          <a:prstGeom prst="rect">
            <a:avLst/>
          </a:prstGeom>
        </p:spPr>
        <p:txBody>
          <a:bodyPr vert="horz" wrap="square" lIns="0" tIns="671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R="3810">
              <a:lnSpc>
                <a:spcPts val="3563"/>
              </a:lnSpc>
              <a:spcBef>
                <a:spcPts val="529"/>
              </a:spcBef>
            </a:pPr>
            <a:r>
              <a:rPr sz="3200" dirty="0" err="1"/>
              <a:t>Penilaian</a:t>
            </a:r>
            <a:r>
              <a:rPr sz="3200" dirty="0"/>
              <a:t> </a:t>
            </a:r>
            <a:r>
              <a:rPr sz="3200" dirty="0" err="1"/>
              <a:t>kenaikan</a:t>
            </a:r>
            <a:r>
              <a:rPr sz="3200" dirty="0"/>
              <a:t> </a:t>
            </a:r>
            <a:r>
              <a:rPr sz="3200" dirty="0" err="1"/>
              <a:t>risiko</a:t>
            </a:r>
            <a:r>
              <a:rPr sz="3200" dirty="0"/>
              <a:t> </a:t>
            </a:r>
            <a:r>
              <a:rPr sz="3200" dirty="0" err="1"/>
              <a:t>kredit</a:t>
            </a:r>
            <a:r>
              <a:rPr lang="en-US" sz="3200" dirty="0"/>
              <a:t> </a:t>
            </a:r>
            <a:r>
              <a:rPr sz="3200" dirty="0" err="1"/>
              <a:t>signifikan</a:t>
            </a:r>
            <a:r>
              <a:rPr lang="en-US" sz="3200" dirty="0"/>
              <a:t> – </a:t>
            </a:r>
            <a:br>
              <a:rPr lang="en-US" sz="3200" dirty="0"/>
            </a:br>
            <a:r>
              <a:rPr lang="en-US" sz="3200" dirty="0"/>
              <a:t>RISIKO GAGAL BAYAR</a:t>
            </a:r>
            <a:endParaRPr sz="32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E2E495-4C60-8D47-8EF8-4EC8F7205B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00600" y="600667"/>
            <a:ext cx="6623000" cy="5795433"/>
          </a:xfrm>
        </p:spPr>
        <p:txBody>
          <a:bodyPr/>
          <a:lstStyle/>
          <a:p>
            <a:pPr marL="352425" marR="314801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Tidak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dapat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dilakukan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dengan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sekedar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membandingkan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perubahan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secara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absolut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atas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risiko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695325" lvl="1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23875" algn="l"/>
              </a:tabLst>
            </a:pP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Risiko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cenderung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menurun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seiring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berjalannya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waktu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695325" marR="492443" lvl="1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23875" algn="l"/>
              </a:tabLst>
            </a:pP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Jika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risiko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tidak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menurun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seiring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berjalannya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waktu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,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dapat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mengindikasikan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kenaikan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risiko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kredit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695325" marR="254794" lvl="1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23875" algn="l"/>
              </a:tabLst>
            </a:pP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Asumsi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di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atas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tidak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berlaku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jika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kewajiban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pembayaran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yang 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signifikan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pada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periode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mendekati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jatuh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tempo.</a:t>
            </a:r>
          </a:p>
          <a:p>
            <a:pPr marL="352425" marR="20479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Penilaian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kuantitatif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merupakan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indikator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utama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, dan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biasanya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didasarkan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pada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ukuran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probabilitas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sepanjang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umur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(</a:t>
            </a:r>
            <a:r>
              <a:rPr lang="en-ID" i="1" dirty="0">
                <a:solidFill>
                  <a:schemeClr val="tx1">
                    <a:lumMod val="50000"/>
                  </a:schemeClr>
                </a:solidFill>
                <a:cs typeface="Trebuchet MS"/>
              </a:rPr>
              <a:t>lifetime probability  of default/PD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).</a:t>
            </a:r>
          </a:p>
          <a:p>
            <a:pPr marL="352425" marR="20479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Indikator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kualitatif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dipertimbangkan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,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jika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tepat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digunakan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(</a:t>
            </a:r>
            <a:r>
              <a:rPr lang="en-ID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sebagai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 ‘</a:t>
            </a:r>
            <a:r>
              <a:rPr lang="en-ID" i="1" dirty="0">
                <a:solidFill>
                  <a:schemeClr val="tx1">
                    <a:lumMod val="50000"/>
                  </a:schemeClr>
                </a:solidFill>
                <a:cs typeface="Trebuchet MS"/>
              </a:rPr>
              <a:t>watch list</a:t>
            </a:r>
            <a:r>
              <a:rPr lang="en-ID" dirty="0">
                <a:solidFill>
                  <a:schemeClr val="tx1">
                    <a:lumMod val="50000"/>
                  </a:schemeClr>
                </a:solidFill>
                <a:cs typeface="Arial"/>
              </a:rPr>
              <a:t>’).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27800-78B1-0A46-8AFB-848E749BB0C0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841470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451100"/>
            <a:ext cx="9067800" cy="2977900"/>
          </a:xfrm>
        </p:spPr>
        <p:txBody>
          <a:bodyPr spcFirstLastPara="1" vert="horz" wrap="square" lIns="91425" tIns="91425" rIns="91425" bIns="91425" rtlCol="0" anchor="t" anchorCtr="0">
            <a:normAutofit/>
          </a:bodyPr>
          <a:lstStyle/>
          <a:p>
            <a:pPr marL="9525">
              <a:lnSpc>
                <a:spcPct val="90000"/>
              </a:lnSpc>
            </a:pPr>
            <a:r>
              <a:rPr lang="en-ID" sz="3200" dirty="0" err="1"/>
              <a:t>Pendekatan</a:t>
            </a:r>
            <a:r>
              <a:rPr lang="en-ID" sz="3200" dirty="0"/>
              <a:t> </a:t>
            </a:r>
            <a:r>
              <a:rPr lang="en-ID" sz="3200" dirty="0" err="1"/>
              <a:t>khusus</a:t>
            </a:r>
            <a:r>
              <a:rPr lang="en-ID" sz="3200" dirty="0"/>
              <a:t>: </a:t>
            </a:r>
            <a:r>
              <a:rPr lang="en-ID" sz="3200" dirty="0" err="1"/>
              <a:t>Aset</a:t>
            </a:r>
            <a:r>
              <a:rPr lang="en-ID" sz="3200" dirty="0"/>
              <a:t> </a:t>
            </a:r>
            <a:r>
              <a:rPr lang="en-ID" sz="3200" dirty="0" err="1">
                <a:solidFill>
                  <a:srgbClr val="444D26"/>
                </a:solidFill>
              </a:rPr>
              <a:t>keuangan</a:t>
            </a:r>
            <a:r>
              <a:rPr lang="en-ID" sz="3200" dirty="0"/>
              <a:t> yang </a:t>
            </a:r>
            <a:r>
              <a:rPr lang="en-ID" sz="3200" dirty="0" err="1"/>
              <a:t>dibeli</a:t>
            </a:r>
            <a:r>
              <a:rPr lang="en-ID" sz="3200" dirty="0"/>
              <a:t> </a:t>
            </a:r>
            <a:r>
              <a:rPr lang="en-ID" sz="3200" dirty="0" err="1"/>
              <a:t>atau</a:t>
            </a:r>
            <a:r>
              <a:rPr lang="en-ID" sz="3200" dirty="0"/>
              <a:t>  </a:t>
            </a:r>
            <a:r>
              <a:rPr lang="en-ID" sz="3200" dirty="0" err="1"/>
              <a:t>berasal</a:t>
            </a:r>
            <a:r>
              <a:rPr lang="en-ID" sz="3200" dirty="0"/>
              <a:t> </a:t>
            </a:r>
            <a:r>
              <a:rPr lang="en-ID" sz="3200" dirty="0" err="1"/>
              <a:t>dari</a:t>
            </a:r>
            <a:r>
              <a:rPr lang="en-ID" sz="3200" dirty="0"/>
              <a:t> </a:t>
            </a:r>
            <a:r>
              <a:rPr lang="en-ID" sz="3200" dirty="0" err="1"/>
              <a:t>aset</a:t>
            </a:r>
            <a:r>
              <a:rPr lang="en-ID" sz="3200" dirty="0"/>
              <a:t> </a:t>
            </a:r>
            <a:r>
              <a:rPr lang="en-ID" sz="3200" dirty="0" err="1"/>
              <a:t>keuangan</a:t>
            </a:r>
            <a:r>
              <a:rPr lang="en-ID" sz="3200" dirty="0"/>
              <a:t> </a:t>
            </a:r>
            <a:r>
              <a:rPr lang="en-ID" sz="3200" dirty="0" err="1"/>
              <a:t>memburuk</a:t>
            </a:r>
            <a:r>
              <a:rPr lang="en-ID" sz="3200" dirty="0"/>
              <a:t> (‘POCI’</a:t>
            </a:r>
            <a:r>
              <a:rPr lang="en-ID" sz="3200" dirty="0">
                <a:solidFill>
                  <a:schemeClr val="accent2">
                    <a:lumMod val="50000"/>
                  </a:schemeClr>
                </a:solidFill>
              </a:rPr>
              <a:t>*</a:t>
            </a:r>
            <a:r>
              <a:rPr lang="en-ID" sz="3200" dirty="0"/>
              <a:t> assets)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91806" y="1856539"/>
            <a:ext cx="8891710" cy="4495800"/>
          </a:xfrm>
          <a:prstGeom prst="rect">
            <a:avLst/>
          </a:prstGeom>
        </p:spPr>
        <p:txBody>
          <a:bodyPr vert="horz" lIns="0" tIns="57626" rIns="0" bIns="0" rtlCol="0">
            <a:normAutofit lnSpcReduction="10000"/>
          </a:bodyPr>
          <a:lstStyle/>
          <a:p>
            <a:pPr marL="628650" indent="-6286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Suatu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aset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telah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memburuk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(</a:t>
            </a:r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credit-impaired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)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jika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telah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terjadi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salah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satu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lebih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peristiwa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memiliki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dampak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merugikan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atas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estimasi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arus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kas masa 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depan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dari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aset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tersebut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</a:p>
          <a:p>
            <a:pPr marL="1542867" lvl="2" indent="-6286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Serupa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dengan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peristiwa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merugikan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(loss events)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dalam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PSAK 232.</a:t>
            </a:r>
          </a:p>
          <a:p>
            <a:pPr marL="628650" indent="-6286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Pengakuan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awal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</a:t>
            </a:r>
          </a:p>
          <a:p>
            <a:pPr marL="1542867" lvl="2" indent="-6286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Kerugian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kredit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ekspektasian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sepanjang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umur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dimasukkan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dalam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perhitungan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suku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bunga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efektif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(EIR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**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).</a:t>
            </a:r>
          </a:p>
          <a:p>
            <a:pPr marL="1542867" lvl="2" indent="-6286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Tidak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penyisihan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kerugian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diakui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</a:p>
          <a:p>
            <a:pPr marL="628650" indent="-6286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Pengukuran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selanjutnya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</a:t>
            </a:r>
          </a:p>
          <a:p>
            <a:pPr marL="1542867" lvl="2" indent="-62865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Perubahan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kerugian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ekspektasian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sepanjang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umur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diakui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di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laba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rugi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merupakan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penyisihan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kerugian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*</a:t>
            </a:r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POCI = purchased or originated credit-impaired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**</a:t>
            </a:r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EIR = effective interest 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EF8D9-F2E4-164D-B884-91DDC5FF1B27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59</a:t>
            </a:fld>
            <a:endParaRPr lang="en-US" sz="14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A302888-4566-47C8-8488-E3C0F6A1D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0722028"/>
              </p:ext>
            </p:extLst>
          </p:nvPr>
        </p:nvGraphicFramePr>
        <p:xfrm>
          <a:off x="927930" y="1735833"/>
          <a:ext cx="10896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E4A6797-974A-3F41-B83F-456E244A7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800" y="955433"/>
            <a:ext cx="7720400" cy="780400"/>
          </a:xfrm>
        </p:spPr>
        <p:txBody>
          <a:bodyPr/>
          <a:lstStyle/>
          <a:p>
            <a:r>
              <a:rPr lang="fi-FI" sz="4400" dirty="0" err="1">
                <a:solidFill>
                  <a:srgbClr val="444D26"/>
                </a:solidFill>
              </a:rPr>
              <a:t>Pengecualian</a:t>
            </a:r>
            <a:r>
              <a:rPr lang="fi-FI" sz="4400" dirty="0">
                <a:solidFill>
                  <a:srgbClr val="444D26"/>
                </a:solidFill>
              </a:rPr>
              <a:t> </a:t>
            </a:r>
            <a:r>
              <a:rPr lang="fi-FI" sz="4400" dirty="0" err="1">
                <a:solidFill>
                  <a:srgbClr val="444D26"/>
                </a:solidFill>
              </a:rPr>
              <a:t>Risiko</a:t>
            </a:r>
            <a:r>
              <a:rPr lang="fi-FI" sz="4400" dirty="0">
                <a:solidFill>
                  <a:srgbClr val="444D26"/>
                </a:solidFill>
              </a:rPr>
              <a:t> Kredit </a:t>
            </a:r>
            <a:r>
              <a:rPr lang="fi-FI" sz="4400" dirty="0" err="1">
                <a:solidFill>
                  <a:srgbClr val="444D26"/>
                </a:solidFill>
              </a:rPr>
              <a:t>Rendah</a:t>
            </a:r>
            <a:br>
              <a:rPr lang="fi-FI" sz="4400" dirty="0">
                <a:solidFill>
                  <a:srgbClr val="444D26"/>
                </a:solidFill>
              </a:rPr>
            </a:br>
            <a:endParaRPr lang="en-US" dirty="0">
              <a:solidFill>
                <a:srgbClr val="444D2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6C311-28D0-3941-866B-5128B1D2B5D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258219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8767" y="515866"/>
            <a:ext cx="10179300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n-ID" dirty="0" err="1"/>
              <a:t>Pengecualian</a:t>
            </a:r>
            <a:r>
              <a:rPr lang="en-ID" dirty="0"/>
              <a:t> </a:t>
            </a:r>
            <a:r>
              <a:rPr lang="en-ID" dirty="0" err="1"/>
              <a:t>Risiko</a:t>
            </a:r>
            <a:r>
              <a:rPr lang="en-ID" dirty="0"/>
              <a:t> </a:t>
            </a:r>
            <a:r>
              <a:rPr lang="en-ID" dirty="0" err="1"/>
              <a:t>Kredit</a:t>
            </a:r>
            <a:r>
              <a:rPr lang="en-ID" dirty="0"/>
              <a:t> </a:t>
            </a:r>
            <a:r>
              <a:rPr lang="en-ID" dirty="0" err="1"/>
              <a:t>Rendah</a:t>
            </a:r>
            <a:endParaRPr lang="en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8A1006-F164-4F47-ADF8-139DC352BF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95401" y="1447800"/>
            <a:ext cx="6477000" cy="5077553"/>
          </a:xfrm>
        </p:spPr>
        <p:txBody>
          <a:bodyPr/>
          <a:lstStyle/>
          <a:p>
            <a:pPr marL="180975" marR="81439" indent="-171450">
              <a:lnSpc>
                <a:spcPts val="2265"/>
              </a:lnSpc>
              <a:spcBef>
                <a:spcPts val="600"/>
              </a:spcBef>
              <a:tabLst>
                <a:tab pos="180975" algn="l"/>
              </a:tabLst>
            </a:pPr>
            <a:r>
              <a:rPr lang="en-ID" sz="2200" dirty="0">
                <a:cs typeface="Arial"/>
              </a:rPr>
              <a:t>Jika </a:t>
            </a:r>
            <a:r>
              <a:rPr lang="en-ID" sz="2200" dirty="0" err="1">
                <a:cs typeface="Arial"/>
              </a:rPr>
              <a:t>risiko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kredit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rendah</a:t>
            </a:r>
            <a:r>
              <a:rPr lang="en-ID" sz="2200" dirty="0">
                <a:cs typeface="Arial"/>
              </a:rPr>
              <a:t> – </a:t>
            </a:r>
            <a:r>
              <a:rPr lang="en-ID" sz="2200" dirty="0" err="1">
                <a:cs typeface="Arial"/>
              </a:rPr>
              <a:t>dapat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diasumsikan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bahwa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risiko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kredit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belum</a:t>
            </a:r>
            <a:r>
              <a:rPr lang="en-ID" sz="2200" dirty="0">
                <a:cs typeface="Arial"/>
              </a:rPr>
              <a:t>  </a:t>
            </a:r>
            <a:r>
              <a:rPr lang="en-ID" sz="2200" dirty="0" err="1">
                <a:cs typeface="Arial"/>
              </a:rPr>
              <a:t>meningkat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secara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signifikan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sejak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pengakuan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awal</a:t>
            </a:r>
            <a:r>
              <a:rPr lang="en-ID" sz="2200" dirty="0">
                <a:cs typeface="Arial"/>
              </a:rPr>
              <a:t>.</a:t>
            </a:r>
          </a:p>
          <a:p>
            <a:pPr marL="180975" indent="-171450">
              <a:spcBef>
                <a:spcPts val="600"/>
              </a:spcBef>
              <a:tabLst>
                <a:tab pos="180975" algn="l"/>
              </a:tabLst>
            </a:pPr>
            <a:r>
              <a:rPr lang="en-ID" sz="2200" dirty="0" err="1">
                <a:cs typeface="Arial"/>
              </a:rPr>
              <a:t>Penilaian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dilakukan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dengan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dasar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instrumen</a:t>
            </a:r>
            <a:r>
              <a:rPr lang="en-ID" sz="2200" dirty="0">
                <a:cs typeface="Arial"/>
              </a:rPr>
              <a:t>-per-</a:t>
            </a:r>
            <a:r>
              <a:rPr lang="en-ID" sz="2200" dirty="0" err="1">
                <a:cs typeface="Arial"/>
              </a:rPr>
              <a:t>instrumen</a:t>
            </a:r>
            <a:r>
              <a:rPr lang="en-ID" sz="2200" dirty="0">
                <a:cs typeface="Arial"/>
              </a:rPr>
              <a:t>.</a:t>
            </a:r>
          </a:p>
          <a:p>
            <a:pPr marL="180975" marR="3810" indent="-171450" algn="just">
              <a:lnSpc>
                <a:spcPct val="90000"/>
              </a:lnSpc>
              <a:spcBef>
                <a:spcPts val="600"/>
              </a:spcBef>
              <a:tabLst>
                <a:tab pos="180975" algn="l"/>
              </a:tabLst>
            </a:pPr>
            <a:r>
              <a:rPr lang="en-ID" sz="2200" dirty="0" err="1">
                <a:cs typeface="Arial"/>
              </a:rPr>
              <a:t>Instrumen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dengan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peringkat</a:t>
            </a:r>
            <a:r>
              <a:rPr lang="en-ID" sz="2200" dirty="0">
                <a:cs typeface="Arial"/>
              </a:rPr>
              <a:t> rating </a:t>
            </a:r>
            <a:r>
              <a:rPr lang="en-ID" sz="2200" dirty="0" err="1">
                <a:cs typeface="Arial"/>
              </a:rPr>
              <a:t>eksternal</a:t>
            </a:r>
            <a:r>
              <a:rPr lang="en-ID" sz="2200" dirty="0">
                <a:cs typeface="Arial"/>
              </a:rPr>
              <a:t> “</a:t>
            </a:r>
            <a:r>
              <a:rPr lang="en-ID" sz="2200" i="1" dirty="0">
                <a:cs typeface="Trebuchet MS"/>
              </a:rPr>
              <a:t>investment grade</a:t>
            </a:r>
            <a:r>
              <a:rPr lang="en-ID" sz="2200" dirty="0">
                <a:cs typeface="Arial"/>
              </a:rPr>
              <a:t>” </a:t>
            </a:r>
            <a:r>
              <a:rPr lang="en-ID" sz="2200" dirty="0" err="1">
                <a:cs typeface="Arial"/>
              </a:rPr>
              <a:t>adalah</a:t>
            </a:r>
            <a:r>
              <a:rPr lang="en-ID" sz="2200" dirty="0">
                <a:cs typeface="Arial"/>
              </a:rPr>
              <a:t>  salah </a:t>
            </a:r>
            <a:r>
              <a:rPr lang="en-ID" sz="2200" dirty="0" err="1">
                <a:cs typeface="Arial"/>
              </a:rPr>
              <a:t>satu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contoh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instrumen</a:t>
            </a:r>
            <a:r>
              <a:rPr lang="en-ID" sz="2200" dirty="0">
                <a:cs typeface="Arial"/>
              </a:rPr>
              <a:t> yang </a:t>
            </a:r>
            <a:r>
              <a:rPr lang="en-ID" sz="2200" dirty="0" err="1">
                <a:cs typeface="Arial"/>
              </a:rPr>
              <a:t>dapat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dianggap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memiliki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risiko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kredit</a:t>
            </a:r>
            <a:r>
              <a:rPr lang="en-ID" sz="2200" dirty="0">
                <a:cs typeface="Arial"/>
              </a:rPr>
              <a:t>  </a:t>
            </a:r>
            <a:r>
              <a:rPr lang="en-ID" sz="2200" dirty="0" err="1">
                <a:cs typeface="Arial"/>
              </a:rPr>
              <a:t>rendah</a:t>
            </a:r>
            <a:r>
              <a:rPr lang="en-ID" sz="2200" dirty="0">
                <a:cs typeface="Arial"/>
              </a:rPr>
              <a:t>.</a:t>
            </a:r>
          </a:p>
          <a:p>
            <a:pPr marL="180975" marR="987266" indent="-171450">
              <a:lnSpc>
                <a:spcPts val="2265"/>
              </a:lnSpc>
              <a:spcBef>
                <a:spcPts val="600"/>
              </a:spcBef>
              <a:tabLst>
                <a:tab pos="180975" algn="l"/>
              </a:tabLst>
            </a:pPr>
            <a:r>
              <a:rPr lang="en-ID" sz="2200" dirty="0">
                <a:cs typeface="Arial"/>
              </a:rPr>
              <a:t>Jika </a:t>
            </a:r>
            <a:r>
              <a:rPr lang="en-ID" sz="2200" dirty="0" err="1">
                <a:cs typeface="Arial"/>
              </a:rPr>
              <a:t>instrumen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tidak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lagi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berisiko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rendah</a:t>
            </a:r>
            <a:r>
              <a:rPr lang="en-ID" sz="2200" dirty="0">
                <a:cs typeface="Arial"/>
              </a:rPr>
              <a:t>, </a:t>
            </a:r>
            <a:r>
              <a:rPr lang="en-ID" sz="2200" dirty="0" err="1">
                <a:cs typeface="Arial"/>
              </a:rPr>
              <a:t>tidak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secara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otomatis</a:t>
            </a:r>
            <a:r>
              <a:rPr lang="en-ID" sz="2200" dirty="0">
                <a:cs typeface="Arial"/>
              </a:rPr>
              <a:t>  </a:t>
            </a:r>
            <a:r>
              <a:rPr lang="en-ID" sz="2200" dirty="0" err="1">
                <a:cs typeface="Arial"/>
              </a:rPr>
              <a:t>diasumsikan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bahwa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risiko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telah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meningkat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secara</a:t>
            </a:r>
            <a:r>
              <a:rPr lang="en-ID" sz="2200" dirty="0">
                <a:cs typeface="Arial"/>
              </a:rPr>
              <a:t> </a:t>
            </a:r>
            <a:r>
              <a:rPr lang="en-ID" sz="2200" dirty="0" err="1">
                <a:cs typeface="Arial"/>
              </a:rPr>
              <a:t>signifikan</a:t>
            </a:r>
            <a:r>
              <a:rPr lang="en-ID" sz="2200" dirty="0">
                <a:cs typeface="Arial"/>
              </a:rPr>
              <a:t>.</a:t>
            </a:r>
          </a:p>
          <a:p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30" y="1788919"/>
            <a:ext cx="4337018" cy="4337018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55B3E52-A76C-BC4C-8241-DC33C5AEF018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61</a:t>
            </a:fld>
            <a:endParaRPr lang="en-US" sz="14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178687"/>
            <a:ext cx="6674233" cy="1362552"/>
          </a:xfrm>
          <a:prstGeom prst="rect">
            <a:avLst/>
          </a:prstGeom>
        </p:spPr>
        <p:txBody>
          <a:bodyPr vert="horz" wrap="square" lIns="0" tIns="66675" rIns="0" bIns="0" rtlCol="0" anchor="ctr">
            <a:spAutoFit/>
          </a:bodyPr>
          <a:lstStyle/>
          <a:p>
            <a:pPr marL="11113" marR="3810" indent="-11113" algn="l">
              <a:spcBef>
                <a:spcPts val="525"/>
              </a:spcBef>
            </a:pPr>
            <a:r>
              <a:rPr dirty="0"/>
              <a:t>Piutang dagang dan piutang sewa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aset</a:t>
            </a:r>
            <a:r>
              <a:rPr lang="en-US" dirty="0"/>
              <a:t> </a:t>
            </a:r>
            <a:r>
              <a:rPr dirty="0" err="1"/>
              <a:t>kontrak</a:t>
            </a:r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914399" y="4303537"/>
            <a:ext cx="6674234" cy="1824036"/>
          </a:xfrm>
          <a:custGeom>
            <a:avLst/>
            <a:gdLst/>
            <a:ahLst/>
            <a:cxnLst/>
            <a:rect l="l" t="t" r="r" b="b"/>
            <a:pathLst>
              <a:path w="3764279" h="2108200">
                <a:moveTo>
                  <a:pt x="0" y="2107692"/>
                </a:moveTo>
                <a:lnTo>
                  <a:pt x="3764279" y="2107692"/>
                </a:lnTo>
                <a:lnTo>
                  <a:pt x="3764279" y="0"/>
                </a:lnTo>
                <a:lnTo>
                  <a:pt x="0" y="0"/>
                </a:lnTo>
                <a:lnTo>
                  <a:pt x="0" y="210769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sz="3200">
              <a:latin typeface="+mj-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5107" y="3904807"/>
            <a:ext cx="6674234" cy="4236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114776" rIns="0" bIns="0" rtlCol="0" anchor="ctr">
            <a:spAutoFit/>
          </a:bodyPr>
          <a:lstStyle/>
          <a:p>
            <a:pPr algn="ctr">
              <a:spcBef>
                <a:spcPts val="904"/>
              </a:spcBef>
            </a:pPr>
            <a:r>
              <a:rPr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Pendekatan umum</a:t>
            </a:r>
            <a:endParaRPr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90627" y="4173845"/>
            <a:ext cx="3152012" cy="19356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49066" rIns="0" bIns="0" rtlCol="0">
            <a:spAutoFit/>
          </a:bodyPr>
          <a:lstStyle/>
          <a:p>
            <a:pPr marL="182563">
              <a:spcBef>
                <a:spcPts val="1174"/>
              </a:spcBef>
            </a:pPr>
            <a:r>
              <a:rPr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Pendekatan disederhanakan</a:t>
            </a:r>
            <a:endParaRPr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563" algn="ctr">
              <a:spcBef>
                <a:spcPts val="38"/>
              </a:spcBef>
            </a:pPr>
            <a:endParaRPr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563" marR="304800" algn="ctr">
              <a:lnSpc>
                <a:spcPct val="100299"/>
              </a:lnSpc>
            </a:pPr>
            <a:r>
              <a:rPr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Penyisihan kerugian selalu senilai  kerugian kredit ekspektasian  sepanjang </a:t>
            </a:r>
            <a:r>
              <a:rPr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</a:t>
            </a:r>
            <a:r>
              <a:rPr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563" marR="304800" algn="ctr">
              <a:lnSpc>
                <a:spcPct val="100299"/>
              </a:lnSpc>
            </a:pPr>
            <a:endParaRPr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A2A2E76-E337-DF42-9869-09AF00B5C69A}"/>
              </a:ext>
            </a:extLst>
          </p:cNvPr>
          <p:cNvGrpSpPr/>
          <p:nvPr/>
        </p:nvGrpSpPr>
        <p:grpSpPr>
          <a:xfrm>
            <a:off x="7061971" y="1699411"/>
            <a:ext cx="3367210" cy="1879966"/>
            <a:chOff x="7757990" y="1600700"/>
            <a:chExt cx="3367210" cy="1879966"/>
          </a:xfrm>
        </p:grpSpPr>
        <p:sp>
          <p:nvSpPr>
            <p:cNvPr id="5" name="object 5"/>
            <p:cNvSpPr/>
            <p:nvPr/>
          </p:nvSpPr>
          <p:spPr>
            <a:xfrm>
              <a:off x="7757990" y="1600700"/>
              <a:ext cx="3367209" cy="952500"/>
            </a:xfrm>
            <a:custGeom>
              <a:avLst/>
              <a:gdLst/>
              <a:ahLst/>
              <a:cxnLst/>
              <a:rect l="l" t="t" r="r" b="b"/>
              <a:pathLst>
                <a:path w="3321050" h="1270000">
                  <a:moveTo>
                    <a:pt x="3109213" y="0"/>
                  </a:moveTo>
                  <a:lnTo>
                    <a:pt x="211581" y="0"/>
                  </a:lnTo>
                  <a:lnTo>
                    <a:pt x="163072" y="5588"/>
                  </a:lnTo>
                  <a:lnTo>
                    <a:pt x="118539" y="21507"/>
                  </a:lnTo>
                  <a:lnTo>
                    <a:pt x="79253" y="46486"/>
                  </a:lnTo>
                  <a:lnTo>
                    <a:pt x="46486" y="79253"/>
                  </a:lnTo>
                  <a:lnTo>
                    <a:pt x="21507" y="118539"/>
                  </a:lnTo>
                  <a:lnTo>
                    <a:pt x="5588" y="163072"/>
                  </a:lnTo>
                  <a:lnTo>
                    <a:pt x="0" y="211582"/>
                  </a:lnTo>
                  <a:lnTo>
                    <a:pt x="0" y="1057910"/>
                  </a:lnTo>
                  <a:lnTo>
                    <a:pt x="5588" y="1106419"/>
                  </a:lnTo>
                  <a:lnTo>
                    <a:pt x="21507" y="1150952"/>
                  </a:lnTo>
                  <a:lnTo>
                    <a:pt x="46486" y="1190238"/>
                  </a:lnTo>
                  <a:lnTo>
                    <a:pt x="79253" y="1223005"/>
                  </a:lnTo>
                  <a:lnTo>
                    <a:pt x="118539" y="1247984"/>
                  </a:lnTo>
                  <a:lnTo>
                    <a:pt x="163072" y="1263903"/>
                  </a:lnTo>
                  <a:lnTo>
                    <a:pt x="211581" y="1269491"/>
                  </a:lnTo>
                  <a:lnTo>
                    <a:pt x="3109213" y="1269491"/>
                  </a:lnTo>
                  <a:lnTo>
                    <a:pt x="3157723" y="1263903"/>
                  </a:lnTo>
                  <a:lnTo>
                    <a:pt x="3202256" y="1247984"/>
                  </a:lnTo>
                  <a:lnTo>
                    <a:pt x="3241542" y="1223005"/>
                  </a:lnTo>
                  <a:lnTo>
                    <a:pt x="3274309" y="1190238"/>
                  </a:lnTo>
                  <a:lnTo>
                    <a:pt x="3299288" y="1150952"/>
                  </a:lnTo>
                  <a:lnTo>
                    <a:pt x="3315207" y="1106419"/>
                  </a:lnTo>
                  <a:lnTo>
                    <a:pt x="3320795" y="1057910"/>
                  </a:lnTo>
                  <a:lnTo>
                    <a:pt x="3320795" y="211582"/>
                  </a:lnTo>
                  <a:lnTo>
                    <a:pt x="3315207" y="163072"/>
                  </a:lnTo>
                  <a:lnTo>
                    <a:pt x="3299288" y="118539"/>
                  </a:lnTo>
                  <a:lnTo>
                    <a:pt x="3274309" y="79253"/>
                  </a:lnTo>
                  <a:lnTo>
                    <a:pt x="3241542" y="46486"/>
                  </a:lnTo>
                  <a:lnTo>
                    <a:pt x="3202256" y="21507"/>
                  </a:lnTo>
                  <a:lnTo>
                    <a:pt x="3157723" y="5588"/>
                  </a:lnTo>
                  <a:lnTo>
                    <a:pt x="3109213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sz="3200">
                <a:latin typeface="+mj-lt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7859718" y="1660547"/>
              <a:ext cx="3265482" cy="840134"/>
            </a:xfrm>
            <a:prstGeom prst="rect">
              <a:avLst/>
            </a:prstGeom>
          </p:spPr>
          <p:txBody>
            <a:bodyPr vert="horz" wrap="square" lIns="0" tIns="9049" rIns="0" bIns="0" rtlCol="0">
              <a:spAutoFit/>
            </a:bodyPr>
            <a:lstStyle/>
            <a:p>
              <a:pPr marL="9525" marR="3810" algn="ctr">
                <a:lnSpc>
                  <a:spcPct val="100200"/>
                </a:lnSpc>
                <a:spcBef>
                  <a:spcPts val="71"/>
                </a:spcBef>
              </a:pPr>
              <a:r>
                <a:rPr sz="1800" dirty="0">
                  <a:latin typeface="Calibri" panose="020F0502020204030204" pitchFamily="34" charset="0"/>
                  <a:cs typeface="Calibri" panose="020F0502020204030204" pitchFamily="34" charset="0"/>
                </a:rPr>
                <a:t>Piutang dagang dan aset  kontrak </a:t>
              </a:r>
              <a:r>
                <a:rPr sz="1800" u="heavy" dirty="0"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cs typeface="Calibri" panose="020F0502020204030204" pitchFamily="34" charset="0"/>
                </a:rPr>
                <a:t>tanpa </a:t>
              </a:r>
              <a:r>
                <a:rPr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komponen pendanaan  signifikan</a:t>
              </a:r>
            </a:p>
          </p:txBody>
        </p:sp>
        <p:sp>
          <p:nvSpPr>
            <p:cNvPr id="13" name="object 13"/>
            <p:cNvSpPr/>
            <p:nvPr/>
          </p:nvSpPr>
          <p:spPr>
            <a:xfrm>
              <a:off x="9293386" y="2505306"/>
              <a:ext cx="403864" cy="975360"/>
            </a:xfrm>
            <a:custGeom>
              <a:avLst/>
              <a:gdLst/>
              <a:ahLst/>
              <a:cxnLst/>
              <a:rect l="l" t="t" r="r" b="b"/>
              <a:pathLst>
                <a:path w="530859" h="1282064">
                  <a:moveTo>
                    <a:pt x="530351" y="1016508"/>
                  </a:moveTo>
                  <a:lnTo>
                    <a:pt x="0" y="1016508"/>
                  </a:lnTo>
                  <a:lnTo>
                    <a:pt x="265175" y="1281684"/>
                  </a:lnTo>
                  <a:lnTo>
                    <a:pt x="530351" y="1016508"/>
                  </a:lnTo>
                  <a:close/>
                </a:path>
                <a:path w="530859" h="1282064">
                  <a:moveTo>
                    <a:pt x="397764" y="0"/>
                  </a:moveTo>
                  <a:lnTo>
                    <a:pt x="132588" y="0"/>
                  </a:lnTo>
                  <a:lnTo>
                    <a:pt x="132588" y="1016508"/>
                  </a:lnTo>
                  <a:lnTo>
                    <a:pt x="397764" y="1016508"/>
                  </a:lnTo>
                  <a:lnTo>
                    <a:pt x="39776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sz="3200">
                <a:latin typeface="+mj-lt"/>
              </a:endParaRPr>
            </a:p>
          </p:txBody>
        </p:sp>
      </p:grpSp>
      <p:sp>
        <p:nvSpPr>
          <p:cNvPr id="14" name="object 14"/>
          <p:cNvSpPr/>
          <p:nvPr/>
        </p:nvSpPr>
        <p:spPr>
          <a:xfrm>
            <a:off x="3430831" y="3426495"/>
            <a:ext cx="375933" cy="406629"/>
          </a:xfrm>
          <a:custGeom>
            <a:avLst/>
            <a:gdLst/>
            <a:ahLst/>
            <a:cxnLst/>
            <a:rect l="l" t="t" r="r" b="b"/>
            <a:pathLst>
              <a:path w="376554" h="866139">
                <a:moveTo>
                  <a:pt x="376428" y="677417"/>
                </a:moveTo>
                <a:lnTo>
                  <a:pt x="0" y="677417"/>
                </a:lnTo>
                <a:lnTo>
                  <a:pt x="188214" y="865632"/>
                </a:lnTo>
                <a:lnTo>
                  <a:pt x="376428" y="677417"/>
                </a:lnTo>
                <a:close/>
              </a:path>
              <a:path w="376554" h="866139">
                <a:moveTo>
                  <a:pt x="282321" y="0"/>
                </a:moveTo>
                <a:lnTo>
                  <a:pt x="94107" y="0"/>
                </a:lnTo>
                <a:lnTo>
                  <a:pt x="94107" y="677417"/>
                </a:lnTo>
                <a:lnTo>
                  <a:pt x="282321" y="677417"/>
                </a:lnTo>
                <a:lnTo>
                  <a:pt x="282321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3200">
              <a:latin typeface="+mj-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36726" y="3355908"/>
            <a:ext cx="782059" cy="711154"/>
          </a:xfrm>
          <a:custGeom>
            <a:avLst/>
            <a:gdLst/>
            <a:ahLst/>
            <a:cxnLst/>
            <a:rect l="l" t="t" r="r" b="b"/>
            <a:pathLst>
              <a:path w="871220" h="812800">
                <a:moveTo>
                  <a:pt x="149605" y="0"/>
                </a:moveTo>
                <a:lnTo>
                  <a:pt x="0" y="167639"/>
                </a:lnTo>
                <a:lnTo>
                  <a:pt x="628395" y="728471"/>
                </a:lnTo>
                <a:lnTo>
                  <a:pt x="553592" y="812291"/>
                </a:lnTo>
                <a:lnTo>
                  <a:pt x="870838" y="794257"/>
                </a:lnTo>
                <a:lnTo>
                  <a:pt x="857569" y="560831"/>
                </a:lnTo>
                <a:lnTo>
                  <a:pt x="778001" y="560831"/>
                </a:lnTo>
                <a:lnTo>
                  <a:pt x="149605" y="0"/>
                </a:lnTo>
                <a:close/>
              </a:path>
              <a:path w="871220" h="812800">
                <a:moveTo>
                  <a:pt x="852804" y="477012"/>
                </a:moveTo>
                <a:lnTo>
                  <a:pt x="778001" y="560831"/>
                </a:lnTo>
                <a:lnTo>
                  <a:pt x="857569" y="560831"/>
                </a:lnTo>
                <a:lnTo>
                  <a:pt x="852804" y="47701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3200"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95814" y="3092436"/>
            <a:ext cx="6952785" cy="442923"/>
          </a:xfrm>
          <a:custGeom>
            <a:avLst/>
            <a:gdLst/>
            <a:ahLst/>
            <a:cxnLst/>
            <a:rect l="l" t="t" r="r" b="b"/>
            <a:pathLst>
              <a:path w="6661784" h="433070">
                <a:moveTo>
                  <a:pt x="6446774" y="0"/>
                </a:moveTo>
                <a:lnTo>
                  <a:pt x="214617" y="0"/>
                </a:lnTo>
                <a:lnTo>
                  <a:pt x="165407" y="5670"/>
                </a:lnTo>
                <a:lnTo>
                  <a:pt x="120234" y="21823"/>
                </a:lnTo>
                <a:lnTo>
                  <a:pt x="80385" y="47166"/>
                </a:lnTo>
                <a:lnTo>
                  <a:pt x="47149" y="80409"/>
                </a:lnTo>
                <a:lnTo>
                  <a:pt x="21814" y="120261"/>
                </a:lnTo>
                <a:lnTo>
                  <a:pt x="5668" y="165431"/>
                </a:lnTo>
                <a:lnTo>
                  <a:pt x="0" y="214629"/>
                </a:lnTo>
                <a:lnTo>
                  <a:pt x="0" y="218186"/>
                </a:lnTo>
                <a:lnTo>
                  <a:pt x="5668" y="267384"/>
                </a:lnTo>
                <a:lnTo>
                  <a:pt x="21814" y="312554"/>
                </a:lnTo>
                <a:lnTo>
                  <a:pt x="47149" y="352406"/>
                </a:lnTo>
                <a:lnTo>
                  <a:pt x="80385" y="385649"/>
                </a:lnTo>
                <a:lnTo>
                  <a:pt x="120234" y="410992"/>
                </a:lnTo>
                <a:lnTo>
                  <a:pt x="165407" y="427145"/>
                </a:lnTo>
                <a:lnTo>
                  <a:pt x="214617" y="432815"/>
                </a:lnTo>
                <a:lnTo>
                  <a:pt x="6446774" y="432815"/>
                </a:lnTo>
                <a:lnTo>
                  <a:pt x="6495972" y="427145"/>
                </a:lnTo>
                <a:lnTo>
                  <a:pt x="6541142" y="410992"/>
                </a:lnTo>
                <a:lnTo>
                  <a:pt x="6580994" y="385649"/>
                </a:lnTo>
                <a:lnTo>
                  <a:pt x="6614237" y="352406"/>
                </a:lnTo>
                <a:lnTo>
                  <a:pt x="6639580" y="312554"/>
                </a:lnTo>
                <a:lnTo>
                  <a:pt x="6655733" y="267384"/>
                </a:lnTo>
                <a:lnTo>
                  <a:pt x="6661404" y="218186"/>
                </a:lnTo>
                <a:lnTo>
                  <a:pt x="6661404" y="214629"/>
                </a:lnTo>
                <a:lnTo>
                  <a:pt x="6655733" y="165431"/>
                </a:lnTo>
                <a:lnTo>
                  <a:pt x="6639580" y="120261"/>
                </a:lnTo>
                <a:lnTo>
                  <a:pt x="6614237" y="80409"/>
                </a:lnTo>
                <a:lnTo>
                  <a:pt x="6580994" y="47166"/>
                </a:lnTo>
                <a:lnTo>
                  <a:pt x="6541142" y="21823"/>
                </a:lnTo>
                <a:lnTo>
                  <a:pt x="6495972" y="5670"/>
                </a:lnTo>
                <a:lnTo>
                  <a:pt x="6446774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6114" y="3155199"/>
            <a:ext cx="5973903" cy="3173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ctr">
              <a:spcBef>
                <a:spcPts val="75"/>
              </a:spcBef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Pilihan kebijakan akuntansi yang dapat diterapkan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F981C5D-9B76-7C4E-9C9E-DD3C2E322217}"/>
              </a:ext>
            </a:extLst>
          </p:cNvPr>
          <p:cNvGrpSpPr/>
          <p:nvPr/>
        </p:nvGrpSpPr>
        <p:grpSpPr>
          <a:xfrm>
            <a:off x="895815" y="1656414"/>
            <a:ext cx="2442686" cy="1362787"/>
            <a:chOff x="1880854" y="1593637"/>
            <a:chExt cx="2442686" cy="1362787"/>
          </a:xfrm>
        </p:grpSpPr>
        <p:sp>
          <p:nvSpPr>
            <p:cNvPr id="3" name="object 3"/>
            <p:cNvSpPr/>
            <p:nvPr/>
          </p:nvSpPr>
          <p:spPr>
            <a:xfrm>
              <a:off x="1880854" y="1593637"/>
              <a:ext cx="2442686" cy="982980"/>
            </a:xfrm>
            <a:custGeom>
              <a:avLst/>
              <a:gdLst/>
              <a:ahLst/>
              <a:cxnLst/>
              <a:rect l="l" t="t" r="r" b="b"/>
              <a:pathLst>
                <a:path w="3256915" h="1310639">
                  <a:moveTo>
                    <a:pt x="3038347" y="0"/>
                  </a:moveTo>
                  <a:lnTo>
                    <a:pt x="218440" y="0"/>
                  </a:lnTo>
                  <a:lnTo>
                    <a:pt x="168354" y="5768"/>
                  </a:lnTo>
                  <a:lnTo>
                    <a:pt x="122377" y="22200"/>
                  </a:lnTo>
                  <a:lnTo>
                    <a:pt x="81818" y="47986"/>
                  </a:lnTo>
                  <a:lnTo>
                    <a:pt x="47990" y="81813"/>
                  </a:lnTo>
                  <a:lnTo>
                    <a:pt x="22203" y="122371"/>
                  </a:lnTo>
                  <a:lnTo>
                    <a:pt x="5769" y="168350"/>
                  </a:lnTo>
                  <a:lnTo>
                    <a:pt x="0" y="218440"/>
                  </a:lnTo>
                  <a:lnTo>
                    <a:pt x="0" y="1092200"/>
                  </a:lnTo>
                  <a:lnTo>
                    <a:pt x="5769" y="1142289"/>
                  </a:lnTo>
                  <a:lnTo>
                    <a:pt x="22203" y="1188268"/>
                  </a:lnTo>
                  <a:lnTo>
                    <a:pt x="47990" y="1228826"/>
                  </a:lnTo>
                  <a:lnTo>
                    <a:pt x="81818" y="1262653"/>
                  </a:lnTo>
                  <a:lnTo>
                    <a:pt x="122377" y="1288439"/>
                  </a:lnTo>
                  <a:lnTo>
                    <a:pt x="168354" y="1304871"/>
                  </a:lnTo>
                  <a:lnTo>
                    <a:pt x="218440" y="1310640"/>
                  </a:lnTo>
                  <a:lnTo>
                    <a:pt x="3038347" y="1310640"/>
                  </a:lnTo>
                  <a:lnTo>
                    <a:pt x="3088437" y="1304871"/>
                  </a:lnTo>
                  <a:lnTo>
                    <a:pt x="3134416" y="1288439"/>
                  </a:lnTo>
                  <a:lnTo>
                    <a:pt x="3174974" y="1262653"/>
                  </a:lnTo>
                  <a:lnTo>
                    <a:pt x="3208801" y="1228826"/>
                  </a:lnTo>
                  <a:lnTo>
                    <a:pt x="3234587" y="1188268"/>
                  </a:lnTo>
                  <a:lnTo>
                    <a:pt x="3251019" y="1142289"/>
                  </a:lnTo>
                  <a:lnTo>
                    <a:pt x="3256788" y="1092200"/>
                  </a:lnTo>
                  <a:lnTo>
                    <a:pt x="3256788" y="218440"/>
                  </a:lnTo>
                  <a:lnTo>
                    <a:pt x="3251019" y="168350"/>
                  </a:lnTo>
                  <a:lnTo>
                    <a:pt x="3234587" y="122371"/>
                  </a:lnTo>
                  <a:lnTo>
                    <a:pt x="3208801" y="81813"/>
                  </a:lnTo>
                  <a:lnTo>
                    <a:pt x="3174974" y="47986"/>
                  </a:lnTo>
                  <a:lnTo>
                    <a:pt x="3134416" y="22200"/>
                  </a:lnTo>
                  <a:lnTo>
                    <a:pt x="3088437" y="5768"/>
                  </a:lnTo>
                  <a:lnTo>
                    <a:pt x="3038347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sz="3200">
                <a:latin typeface="+mj-lt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2381154" y="1912885"/>
              <a:ext cx="1442085" cy="317395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algn="ctr">
                <a:spcBef>
                  <a:spcPts val="75"/>
                </a:spcBef>
              </a:pPr>
              <a:r>
                <a:rPr sz="2000" dirty="0">
                  <a:latin typeface="Calibri" panose="020F0502020204030204" pitchFamily="34" charset="0"/>
                  <a:cs typeface="Calibri" panose="020F0502020204030204" pitchFamily="34" charset="0"/>
                </a:rPr>
                <a:t>Piutang sewa</a:t>
              </a:r>
            </a:p>
          </p:txBody>
        </p:sp>
        <p:sp>
          <p:nvSpPr>
            <p:cNvPr id="18" name="object 18"/>
            <p:cNvSpPr/>
            <p:nvPr/>
          </p:nvSpPr>
          <p:spPr>
            <a:xfrm>
              <a:off x="2942856" y="2549365"/>
              <a:ext cx="398144" cy="407059"/>
            </a:xfrm>
            <a:custGeom>
              <a:avLst/>
              <a:gdLst/>
              <a:ahLst/>
              <a:cxnLst/>
              <a:rect l="l" t="t" r="r" b="b"/>
              <a:pathLst>
                <a:path w="433069" h="360044">
                  <a:moveTo>
                    <a:pt x="432815" y="179831"/>
                  </a:moveTo>
                  <a:lnTo>
                    <a:pt x="0" y="179831"/>
                  </a:lnTo>
                  <a:lnTo>
                    <a:pt x="216407" y="359663"/>
                  </a:lnTo>
                  <a:lnTo>
                    <a:pt x="432815" y="179831"/>
                  </a:lnTo>
                  <a:close/>
                </a:path>
                <a:path w="433069" h="360044">
                  <a:moveTo>
                    <a:pt x="324612" y="0"/>
                  </a:moveTo>
                  <a:lnTo>
                    <a:pt x="108203" y="0"/>
                  </a:lnTo>
                  <a:lnTo>
                    <a:pt x="108203" y="179831"/>
                  </a:lnTo>
                  <a:lnTo>
                    <a:pt x="324612" y="179831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sz="3200">
                <a:latin typeface="+mj-lt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474282-B3DA-3949-ADCB-EE001DBB9FB7}"/>
              </a:ext>
            </a:extLst>
          </p:cNvPr>
          <p:cNvGrpSpPr/>
          <p:nvPr/>
        </p:nvGrpSpPr>
        <p:grpSpPr>
          <a:xfrm>
            <a:off x="3587083" y="1661123"/>
            <a:ext cx="3152012" cy="1407933"/>
            <a:chOff x="4395000" y="1586604"/>
            <a:chExt cx="3152012" cy="1407933"/>
          </a:xfrm>
        </p:grpSpPr>
        <p:sp>
          <p:nvSpPr>
            <p:cNvPr id="7" name="object 7"/>
            <p:cNvSpPr/>
            <p:nvPr/>
          </p:nvSpPr>
          <p:spPr>
            <a:xfrm>
              <a:off x="4395000" y="1586604"/>
              <a:ext cx="3152012" cy="975360"/>
            </a:xfrm>
            <a:custGeom>
              <a:avLst/>
              <a:gdLst/>
              <a:ahLst/>
              <a:cxnLst/>
              <a:rect l="l" t="t" r="r" b="b"/>
              <a:pathLst>
                <a:path w="3252470" h="1300480">
                  <a:moveTo>
                    <a:pt x="3035554" y="0"/>
                  </a:moveTo>
                  <a:lnTo>
                    <a:pt x="216662" y="0"/>
                  </a:lnTo>
                  <a:lnTo>
                    <a:pt x="166991" y="5723"/>
                  </a:lnTo>
                  <a:lnTo>
                    <a:pt x="121390" y="22026"/>
                  </a:lnTo>
                  <a:lnTo>
                    <a:pt x="81161" y="47606"/>
                  </a:lnTo>
                  <a:lnTo>
                    <a:pt x="47606" y="81161"/>
                  </a:lnTo>
                  <a:lnTo>
                    <a:pt x="22026" y="121390"/>
                  </a:lnTo>
                  <a:lnTo>
                    <a:pt x="5723" y="166991"/>
                  </a:lnTo>
                  <a:lnTo>
                    <a:pt x="0" y="216662"/>
                  </a:lnTo>
                  <a:lnTo>
                    <a:pt x="0" y="1083310"/>
                  </a:lnTo>
                  <a:lnTo>
                    <a:pt x="5723" y="1132980"/>
                  </a:lnTo>
                  <a:lnTo>
                    <a:pt x="22026" y="1178581"/>
                  </a:lnTo>
                  <a:lnTo>
                    <a:pt x="47606" y="1218810"/>
                  </a:lnTo>
                  <a:lnTo>
                    <a:pt x="81161" y="1252365"/>
                  </a:lnTo>
                  <a:lnTo>
                    <a:pt x="121390" y="1277945"/>
                  </a:lnTo>
                  <a:lnTo>
                    <a:pt x="166991" y="1294248"/>
                  </a:lnTo>
                  <a:lnTo>
                    <a:pt x="216662" y="1299972"/>
                  </a:lnTo>
                  <a:lnTo>
                    <a:pt x="3035554" y="1299972"/>
                  </a:lnTo>
                  <a:lnTo>
                    <a:pt x="3085224" y="1294248"/>
                  </a:lnTo>
                  <a:lnTo>
                    <a:pt x="3130825" y="1277945"/>
                  </a:lnTo>
                  <a:lnTo>
                    <a:pt x="3171054" y="1252365"/>
                  </a:lnTo>
                  <a:lnTo>
                    <a:pt x="3204609" y="1218810"/>
                  </a:lnTo>
                  <a:lnTo>
                    <a:pt x="3230189" y="1178581"/>
                  </a:lnTo>
                  <a:lnTo>
                    <a:pt x="3246492" y="1132980"/>
                  </a:lnTo>
                  <a:lnTo>
                    <a:pt x="3252216" y="1083310"/>
                  </a:lnTo>
                  <a:lnTo>
                    <a:pt x="3252216" y="216662"/>
                  </a:lnTo>
                  <a:lnTo>
                    <a:pt x="3246492" y="166991"/>
                  </a:lnTo>
                  <a:lnTo>
                    <a:pt x="3230189" y="121390"/>
                  </a:lnTo>
                  <a:lnTo>
                    <a:pt x="3204609" y="81161"/>
                  </a:lnTo>
                  <a:lnTo>
                    <a:pt x="3171054" y="47606"/>
                  </a:lnTo>
                  <a:lnTo>
                    <a:pt x="3130825" y="22026"/>
                  </a:lnTo>
                  <a:lnTo>
                    <a:pt x="3085224" y="5723"/>
                  </a:lnTo>
                  <a:lnTo>
                    <a:pt x="303555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sz="3200">
                <a:latin typeface="+mj-lt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4614681" y="1660547"/>
              <a:ext cx="2780361" cy="840134"/>
            </a:xfrm>
            <a:prstGeom prst="rect">
              <a:avLst/>
            </a:prstGeom>
          </p:spPr>
          <p:txBody>
            <a:bodyPr vert="horz" wrap="square" lIns="0" tIns="9049" rIns="0" bIns="0" rtlCol="0">
              <a:spAutoFit/>
            </a:bodyPr>
            <a:lstStyle/>
            <a:p>
              <a:pPr marL="9525" marR="3810" algn="ctr">
                <a:lnSpc>
                  <a:spcPct val="100200"/>
                </a:lnSpc>
                <a:spcBef>
                  <a:spcPts val="71"/>
                </a:spcBef>
              </a:pPr>
              <a:r>
                <a:rPr sz="1800" dirty="0">
                  <a:latin typeface="Calibri" panose="020F0502020204030204" pitchFamily="34" charset="0"/>
                  <a:cs typeface="Calibri" panose="020F0502020204030204" pitchFamily="34" charset="0"/>
                </a:rPr>
                <a:t>Piutang dagang dan aset  kontrak </a:t>
              </a:r>
              <a:r>
                <a:rPr sz="1800" u="heavy" dirty="0"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cs typeface="Calibri" panose="020F0502020204030204" pitchFamily="34" charset="0"/>
                </a:rPr>
                <a:t>dengan </a:t>
              </a:r>
              <a:r>
                <a:rPr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komponen pendanaan  signifikan</a:t>
              </a:r>
            </a:p>
          </p:txBody>
        </p:sp>
        <p:sp>
          <p:nvSpPr>
            <p:cNvPr id="19" name="object 19"/>
            <p:cNvSpPr/>
            <p:nvPr/>
          </p:nvSpPr>
          <p:spPr>
            <a:xfrm>
              <a:off x="5809081" y="2551614"/>
              <a:ext cx="398144" cy="442923"/>
            </a:xfrm>
            <a:custGeom>
              <a:avLst/>
              <a:gdLst/>
              <a:ahLst/>
              <a:cxnLst/>
              <a:rect l="l" t="t" r="r" b="b"/>
              <a:pathLst>
                <a:path w="431800" h="311150">
                  <a:moveTo>
                    <a:pt x="431291" y="155448"/>
                  </a:moveTo>
                  <a:lnTo>
                    <a:pt x="0" y="155448"/>
                  </a:lnTo>
                  <a:lnTo>
                    <a:pt x="215645" y="310896"/>
                  </a:lnTo>
                  <a:lnTo>
                    <a:pt x="431291" y="155448"/>
                  </a:lnTo>
                  <a:close/>
                </a:path>
                <a:path w="431800" h="311150">
                  <a:moveTo>
                    <a:pt x="323468" y="0"/>
                  </a:moveTo>
                  <a:lnTo>
                    <a:pt x="107822" y="0"/>
                  </a:lnTo>
                  <a:lnTo>
                    <a:pt x="107822" y="155448"/>
                  </a:lnTo>
                  <a:lnTo>
                    <a:pt x="323468" y="155448"/>
                  </a:lnTo>
                  <a:lnTo>
                    <a:pt x="323468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sz="3200">
                <a:latin typeface="+mj-lt"/>
              </a:endParaRPr>
            </a:p>
          </p:txBody>
        </p:sp>
      </p:grpSp>
      <p:pic>
        <p:nvPicPr>
          <p:cNvPr id="24" name="Picture 2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ED736C9-332C-3D46-B104-231FA198E3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" t="10076" r="3694" b="8583"/>
          <a:stretch/>
        </p:blipFill>
        <p:spPr>
          <a:xfrm>
            <a:off x="935893" y="4398104"/>
            <a:ext cx="6700368" cy="1828362"/>
          </a:xfrm>
          <a:prstGeom prst="rect">
            <a:avLst/>
          </a:prstGeom>
        </p:spPr>
      </p:pic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EC9FF968-0453-9C41-BE17-A395426B6BB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62</a:t>
            </a:fld>
            <a:endParaRPr lang="en-US" sz="14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43000" y="5623337"/>
            <a:ext cx="5486400" cy="6251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Untuk piutang jangka pendek, kedua pendekatan akan memberikan hasil yang sama.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DC5881C-2A32-104F-8F26-B0B1E569AA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1160714"/>
              </p:ext>
            </p:extLst>
          </p:nvPr>
        </p:nvGraphicFramePr>
        <p:xfrm>
          <a:off x="1676400" y="1709351"/>
          <a:ext cx="9906000" cy="4067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>
                <a:solidFill>
                  <a:srgbClr val="444D26"/>
                </a:solidFill>
              </a:rPr>
              <a:t>Pendekatan</a:t>
            </a:r>
            <a:r>
              <a:rPr lang="en-US" sz="3600" dirty="0">
                <a:solidFill>
                  <a:srgbClr val="444D26"/>
                </a:solidFill>
              </a:rPr>
              <a:t> </a:t>
            </a:r>
            <a:r>
              <a:rPr lang="en-US" sz="3600" dirty="0" err="1">
                <a:solidFill>
                  <a:srgbClr val="444D26"/>
                </a:solidFill>
              </a:rPr>
              <a:t>umum</a:t>
            </a:r>
            <a:r>
              <a:rPr lang="en-US" sz="3600" dirty="0">
                <a:solidFill>
                  <a:srgbClr val="444D26"/>
                </a:solidFill>
              </a:rPr>
              <a:t> </a:t>
            </a:r>
            <a:r>
              <a:rPr lang="en-US" sz="3600" dirty="0" err="1">
                <a:solidFill>
                  <a:srgbClr val="444D26"/>
                </a:solidFill>
              </a:rPr>
              <a:t>atau</a:t>
            </a:r>
            <a:r>
              <a:rPr lang="en-US" sz="3600" dirty="0">
                <a:solidFill>
                  <a:srgbClr val="444D26"/>
                </a:solidFill>
              </a:rPr>
              <a:t> </a:t>
            </a:r>
            <a:r>
              <a:rPr lang="en-US" sz="3600" dirty="0" err="1">
                <a:solidFill>
                  <a:srgbClr val="444D26"/>
                </a:solidFill>
              </a:rPr>
              <a:t>pendekatan</a:t>
            </a:r>
            <a:r>
              <a:rPr lang="en-US" sz="3600" dirty="0">
                <a:solidFill>
                  <a:srgbClr val="444D26"/>
                </a:solidFill>
              </a:rPr>
              <a:t> </a:t>
            </a:r>
            <a:r>
              <a:rPr lang="en-US" sz="3600" dirty="0" err="1">
                <a:solidFill>
                  <a:srgbClr val="444D26"/>
                </a:solidFill>
              </a:rPr>
              <a:t>disederhanakan</a:t>
            </a:r>
            <a:r>
              <a:rPr lang="en-US" sz="3600" dirty="0">
                <a:solidFill>
                  <a:srgbClr val="444D26"/>
                </a:solidFill>
              </a:rPr>
              <a:t> </a:t>
            </a:r>
            <a:r>
              <a:rPr lang="en-US" sz="3600" dirty="0" err="1">
                <a:solidFill>
                  <a:srgbClr val="444D26"/>
                </a:solidFill>
              </a:rPr>
              <a:t>untuk</a:t>
            </a:r>
            <a:r>
              <a:rPr lang="en-US" sz="3600" dirty="0">
                <a:solidFill>
                  <a:srgbClr val="444D26"/>
                </a:solidFill>
              </a:rPr>
              <a:t> </a:t>
            </a:r>
            <a:r>
              <a:rPr lang="en-US" sz="3600" dirty="0" err="1">
                <a:solidFill>
                  <a:srgbClr val="444D26"/>
                </a:solidFill>
              </a:rPr>
              <a:t>piutang</a:t>
            </a:r>
            <a:r>
              <a:rPr lang="en-US" sz="3600" dirty="0">
                <a:solidFill>
                  <a:srgbClr val="444D26"/>
                </a:solidFill>
              </a:rPr>
              <a:t> </a:t>
            </a:r>
            <a:r>
              <a:rPr lang="en-US" sz="3600" dirty="0" err="1">
                <a:solidFill>
                  <a:srgbClr val="444D26"/>
                </a:solidFill>
              </a:rPr>
              <a:t>dagang</a:t>
            </a:r>
            <a:br>
              <a:rPr lang="en-US" sz="3600" dirty="0">
                <a:solidFill>
                  <a:srgbClr val="444D26"/>
                </a:solidFill>
              </a:rPr>
            </a:br>
            <a:endParaRPr lang="en-US" sz="4800" dirty="0">
              <a:solidFill>
                <a:srgbClr val="444D26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1600B70-FFDB-7944-BCA2-20693098659E}"/>
              </a:ext>
            </a:extLst>
          </p:cNvPr>
          <p:cNvGrpSpPr/>
          <p:nvPr/>
        </p:nvGrpSpPr>
        <p:grpSpPr>
          <a:xfrm>
            <a:off x="2292096" y="2895600"/>
            <a:ext cx="2438400" cy="1752600"/>
            <a:chOff x="6131489" y="400600"/>
            <a:chExt cx="950330" cy="81375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117849-DF19-FB4F-918B-1E2AB51086A1}"/>
                </a:ext>
              </a:extLst>
            </p:cNvPr>
            <p:cNvSpPr/>
            <p:nvPr/>
          </p:nvSpPr>
          <p:spPr>
            <a:xfrm>
              <a:off x="6131489" y="400600"/>
              <a:ext cx="950330" cy="81375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C0D21A3-6AB2-AE48-8F3B-706900863BDB}"/>
                </a:ext>
              </a:extLst>
            </p:cNvPr>
            <p:cNvSpPr txBox="1"/>
            <p:nvPr/>
          </p:nvSpPr>
          <p:spPr>
            <a:xfrm>
              <a:off x="6131489" y="400600"/>
              <a:ext cx="950330" cy="8137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0" rIns="45720" bIns="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D" sz="2000" b="1" kern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Dampak</a:t>
              </a:r>
              <a:r>
                <a:rPr lang="en-ID" sz="20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2000" b="1" kern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memilih</a:t>
              </a:r>
              <a:r>
                <a:rPr lang="en-ID" sz="20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2000" b="1" kern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pendekatan</a:t>
              </a:r>
              <a:r>
                <a:rPr lang="en-ID" sz="20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D" sz="2000" b="1" kern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umum</a:t>
              </a:r>
              <a:endParaRPr lang="en-ID" sz="20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194ED9A-EC96-5C41-AF88-725CC5BE1B45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63</a:t>
            </a:fld>
            <a:endParaRPr lang="en-US" sz="14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0228" y="540262"/>
            <a:ext cx="7371600" cy="638476"/>
          </a:xfrm>
          <a:prstGeom prst="rect">
            <a:avLst/>
          </a:prstGeom>
        </p:spPr>
        <p:txBody>
          <a:bodyPr vert="horz" wrap="square" lIns="0" tIns="1000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ctr">
              <a:spcBef>
                <a:spcPts val="79"/>
              </a:spcBef>
            </a:pPr>
            <a:r>
              <a:rPr kern="100" spc="10" dirty="0" err="1">
                <a:latin typeface="Fjalla One" panose="02000506040000020004" pitchFamily="2" charset="0"/>
              </a:rPr>
              <a:t>Pendekatan</a:t>
            </a:r>
            <a:r>
              <a:rPr kern="100" spc="10" dirty="0">
                <a:latin typeface="Fjalla One" panose="02000506040000020004" pitchFamily="2" charset="0"/>
              </a:rPr>
              <a:t> </a:t>
            </a:r>
            <a:r>
              <a:rPr lang="en-US" kern="100" spc="10" dirty="0">
                <a:latin typeface="Fjalla One" panose="02000506040000020004" pitchFamily="2" charset="0"/>
              </a:rPr>
              <a:t>Lain</a:t>
            </a:r>
            <a:endParaRPr kern="100" spc="10" dirty="0">
              <a:latin typeface="Fjalla One" panose="02000506040000020004" pitchFamily="2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0200" y="1676400"/>
            <a:ext cx="9524999" cy="4248183"/>
          </a:xfrm>
          <a:prstGeom prst="rect">
            <a:avLst/>
          </a:prstGeom>
        </p:spPr>
        <p:txBody>
          <a:bodyPr vert="horz" wrap="square" lIns="0" tIns="39529" rIns="0" bIns="0" rtlCol="0">
            <a:spAutoFit/>
          </a:bodyPr>
          <a:lstStyle/>
          <a:p>
            <a:pPr marL="180975" indent="-171450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Pendekatan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disederhanakan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diperkenankan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93763" lvl="1" indent="-447675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rendah</a:t>
            </a:r>
            <a:endParaRPr lang="en-US" sz="2200" spc="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93763" lvl="1" indent="-447675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komponen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pendanaan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endParaRPr lang="en-US" sz="2200" spc="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marR="551498" indent="-171450">
              <a:lnSpc>
                <a:spcPts val="2108"/>
              </a:lnSpc>
              <a:spcBef>
                <a:spcPts val="1200"/>
              </a:spcBef>
              <a:buChar char="•"/>
              <a:tabLst>
                <a:tab pos="180975" algn="l"/>
              </a:tabLst>
            </a:pP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Pendekatan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lain:</a:t>
            </a:r>
          </a:p>
          <a:p>
            <a:pPr marL="893763" marR="551498" lvl="1" indent="-447675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matrix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provisi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aging schedule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namun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memperhatikan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faktor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datang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probability of default.</a:t>
            </a:r>
          </a:p>
          <a:p>
            <a:pPr marL="893763" marR="551498" lvl="1" indent="-447675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peringkat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rating external – </a:t>
            </a:r>
            <a:r>
              <a:rPr lang="en-US" sz="2200" i="1" spc="10" dirty="0">
                <a:latin typeface="Calibri" panose="020F0502020204030204" pitchFamily="34" charset="0"/>
                <a:cs typeface="Calibri" panose="020F0502020204030204" pitchFamily="34" charset="0"/>
              </a:rPr>
              <a:t>investment grade,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diterapkan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berbentuk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deposito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rekening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kas.</a:t>
            </a:r>
          </a:p>
          <a:p>
            <a:pPr marR="551498" indent="-468129">
              <a:spcBef>
                <a:spcPts val="600"/>
              </a:spcBef>
              <a:buChar char="•"/>
              <a:tabLst>
                <a:tab pos="180975" algn="l"/>
              </a:tabLst>
            </a:pPr>
            <a:r>
              <a:rPr lang="en-US" sz="2200" i="1" spc="10" dirty="0">
                <a:latin typeface="Calibri" panose="020F0502020204030204" pitchFamily="34" charset="0"/>
                <a:cs typeface="Calibri" panose="020F0502020204030204" pitchFamily="34" charset="0"/>
              </a:rPr>
              <a:t>Expected credit losses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diterapkan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individu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US" sz="2200" spc="1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200" i="1" spc="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marR="551498" indent="-171450">
              <a:lnSpc>
                <a:spcPts val="2108"/>
              </a:lnSpc>
              <a:spcBef>
                <a:spcPts val="600"/>
              </a:spcBef>
              <a:buChar char="•"/>
              <a:tabLst>
                <a:tab pos="180975" algn="l"/>
              </a:tabLst>
            </a:pPr>
            <a:endParaRPr sz="2200" spc="1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4EDD8-845C-9E47-BB92-90A9F7BFA44E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068095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7349" y="451104"/>
            <a:ext cx="9383101" cy="768000"/>
          </a:xfrm>
        </p:spPr>
        <p:txBody>
          <a:bodyPr vert="horz" wrap="square" lIns="0" tIns="10001" rIns="0" bIns="0" rtlCol="0" anchor="t">
            <a:normAutofit/>
          </a:bodyPr>
          <a:lstStyle/>
          <a:p>
            <a:pPr marL="9525">
              <a:spcBef>
                <a:spcPts val="79"/>
              </a:spcBef>
            </a:pPr>
            <a:r>
              <a:rPr lang="en-ID" dirty="0"/>
              <a:t>Basis </a:t>
            </a:r>
            <a:r>
              <a:rPr lang="en-ID" dirty="0" err="1"/>
              <a:t>Individu</a:t>
            </a:r>
            <a:r>
              <a:rPr lang="en-ID" dirty="0"/>
              <a:t> Vs  </a:t>
            </a:r>
            <a:r>
              <a:rPr lang="en-ID" dirty="0" err="1"/>
              <a:t>Kolektif</a:t>
            </a:r>
            <a:endParaRPr lang="en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3A58F7-DA88-1C46-9A43-A68FDC28342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13592" y="1486845"/>
            <a:ext cx="5029200" cy="4736434"/>
          </a:xfrm>
        </p:spPr>
        <p:txBody>
          <a:bodyPr>
            <a:noAutofit/>
          </a:bodyPr>
          <a:lstStyle/>
          <a:p>
            <a:pPr marL="352425" indent="-342900">
              <a:lnSpc>
                <a:spcPct val="90000"/>
              </a:lnSpc>
              <a:spcBef>
                <a:spcPts val="240"/>
              </a:spcBef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lang="en-ID" sz="2100" dirty="0" err="1"/>
              <a:t>Relevan</a:t>
            </a:r>
            <a:r>
              <a:rPr lang="en-ID" sz="2100" dirty="0"/>
              <a:t> </a:t>
            </a:r>
            <a:r>
              <a:rPr lang="en-ID" sz="2100" dirty="0" err="1"/>
              <a:t>untuk</a:t>
            </a:r>
            <a:r>
              <a:rPr lang="en-ID" sz="2100" dirty="0"/>
              <a:t>:</a:t>
            </a:r>
          </a:p>
          <a:p>
            <a:pPr marL="695325" lvl="1" indent="-342900">
              <a:lnSpc>
                <a:spcPct val="90000"/>
              </a:lnSpc>
              <a:spcBef>
                <a:spcPts val="165"/>
              </a:spcBef>
              <a:buFont typeface="Wingdings" panose="05000000000000000000" pitchFamily="2" charset="2"/>
              <a:buChar char="§"/>
              <a:tabLst>
                <a:tab pos="523875" algn="l"/>
              </a:tabLst>
            </a:pPr>
            <a:r>
              <a:rPr lang="en-ID" sz="2100" dirty="0" err="1"/>
              <a:t>Menilai</a:t>
            </a:r>
            <a:r>
              <a:rPr lang="en-ID" sz="2100" dirty="0"/>
              <a:t> </a:t>
            </a:r>
            <a:r>
              <a:rPr lang="en-ID" sz="2100" dirty="0" err="1"/>
              <a:t>apakah</a:t>
            </a:r>
            <a:r>
              <a:rPr lang="en-ID" sz="2100" dirty="0"/>
              <a:t> </a:t>
            </a:r>
            <a:r>
              <a:rPr lang="en-ID" sz="2100" dirty="0" err="1"/>
              <a:t>terdapat</a:t>
            </a:r>
            <a:r>
              <a:rPr lang="en-ID" sz="2100" dirty="0"/>
              <a:t> </a:t>
            </a:r>
            <a:r>
              <a:rPr lang="en-ID" sz="2100" dirty="0" err="1"/>
              <a:t>kenaikan</a:t>
            </a:r>
            <a:r>
              <a:rPr lang="en-ID" sz="2100" dirty="0"/>
              <a:t> </a:t>
            </a:r>
            <a:r>
              <a:rPr lang="en-ID" sz="2100" dirty="0" err="1"/>
              <a:t>risiko</a:t>
            </a:r>
            <a:r>
              <a:rPr lang="en-ID" sz="2100" dirty="0"/>
              <a:t> </a:t>
            </a:r>
            <a:r>
              <a:rPr lang="en-ID" sz="2100" dirty="0" err="1"/>
              <a:t>kredit</a:t>
            </a:r>
            <a:r>
              <a:rPr lang="en-ID" sz="2100" dirty="0"/>
              <a:t> </a:t>
            </a:r>
            <a:r>
              <a:rPr lang="en-ID" sz="2100" dirty="0" err="1"/>
              <a:t>secara</a:t>
            </a:r>
            <a:r>
              <a:rPr lang="en-ID" sz="2100" dirty="0"/>
              <a:t> </a:t>
            </a:r>
            <a:r>
              <a:rPr lang="en-ID" sz="2100" dirty="0" err="1"/>
              <a:t>signifikan</a:t>
            </a:r>
            <a:r>
              <a:rPr lang="en-ID" sz="2100" dirty="0"/>
              <a:t>; dan</a:t>
            </a:r>
          </a:p>
          <a:p>
            <a:pPr marL="695325" lvl="1" indent="-342900">
              <a:lnSpc>
                <a:spcPct val="90000"/>
              </a:lnSpc>
              <a:spcBef>
                <a:spcPts val="161"/>
              </a:spcBef>
              <a:buFont typeface="Wingdings" panose="05000000000000000000" pitchFamily="2" charset="2"/>
              <a:buChar char="§"/>
              <a:tabLst>
                <a:tab pos="523875" algn="l"/>
              </a:tabLst>
            </a:pPr>
            <a:r>
              <a:rPr lang="en-ID" sz="2100" dirty="0" err="1"/>
              <a:t>Mengukur</a:t>
            </a:r>
            <a:r>
              <a:rPr lang="en-ID" sz="2100" dirty="0"/>
              <a:t> </a:t>
            </a:r>
            <a:r>
              <a:rPr lang="en-ID" sz="2100" dirty="0" err="1"/>
              <a:t>penurunan</a:t>
            </a:r>
            <a:r>
              <a:rPr lang="en-ID" sz="2100" dirty="0"/>
              <a:t> </a:t>
            </a:r>
            <a:r>
              <a:rPr lang="en-ID" sz="2100" dirty="0" err="1"/>
              <a:t>nilai</a:t>
            </a:r>
            <a:r>
              <a:rPr lang="en-ID" sz="2100" dirty="0"/>
              <a:t>.</a:t>
            </a:r>
          </a:p>
          <a:p>
            <a:pPr marL="352425" indent="-342900">
              <a:lnSpc>
                <a:spcPct val="90000"/>
              </a:lnSpc>
              <a:spcBef>
                <a:spcPts val="533"/>
              </a:spcBef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lang="en-ID" sz="2100" dirty="0" err="1"/>
              <a:t>Tidak</a:t>
            </a:r>
            <a:r>
              <a:rPr lang="en-ID" sz="2100" dirty="0"/>
              <a:t> </a:t>
            </a:r>
            <a:r>
              <a:rPr lang="en-ID" sz="2100" dirty="0" err="1"/>
              <a:t>ada</a:t>
            </a:r>
            <a:r>
              <a:rPr lang="en-ID" sz="2100" dirty="0"/>
              <a:t> </a:t>
            </a:r>
            <a:r>
              <a:rPr lang="en-ID" sz="2100" dirty="0" err="1"/>
              <a:t>panduan</a:t>
            </a:r>
            <a:r>
              <a:rPr lang="en-ID" sz="2100" dirty="0"/>
              <a:t> </a:t>
            </a:r>
            <a:r>
              <a:rPr lang="en-ID" sz="2100" dirty="0" err="1"/>
              <a:t>umum</a:t>
            </a:r>
            <a:r>
              <a:rPr lang="en-ID" sz="2100" dirty="0"/>
              <a:t> </a:t>
            </a:r>
            <a:r>
              <a:rPr lang="en-ID" sz="2100" dirty="0" err="1"/>
              <a:t>mengenai</a:t>
            </a:r>
            <a:r>
              <a:rPr lang="en-ID" sz="2100" dirty="0"/>
              <a:t> </a:t>
            </a:r>
            <a:r>
              <a:rPr lang="en-ID" sz="2100" dirty="0" err="1"/>
              <a:t>pendekatan</a:t>
            </a:r>
            <a:r>
              <a:rPr lang="en-ID" sz="2100" dirty="0"/>
              <a:t> mana yang paling </a:t>
            </a:r>
            <a:r>
              <a:rPr lang="en-ID" sz="2100" dirty="0" err="1"/>
              <a:t>sesuai</a:t>
            </a:r>
            <a:r>
              <a:rPr lang="en-ID" sz="2100" dirty="0"/>
              <a:t>.</a:t>
            </a:r>
          </a:p>
          <a:p>
            <a:pPr marL="352425" indent="-342900">
              <a:lnSpc>
                <a:spcPct val="90000"/>
              </a:lnSpc>
              <a:spcBef>
                <a:spcPts val="533"/>
              </a:spcBef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lang="en-ID" sz="2100" dirty="0" err="1"/>
              <a:t>Meski</a:t>
            </a:r>
            <a:r>
              <a:rPr lang="en-ID" sz="2100" dirty="0"/>
              <a:t> </a:t>
            </a:r>
            <a:r>
              <a:rPr lang="en-ID" sz="2100" dirty="0" err="1"/>
              <a:t>demikian</a:t>
            </a:r>
            <a:r>
              <a:rPr lang="en-ID" sz="2100" dirty="0"/>
              <a:t>, </a:t>
            </a:r>
            <a:r>
              <a:rPr lang="en-ID" sz="2100" dirty="0" err="1"/>
              <a:t>dalam</a:t>
            </a:r>
            <a:r>
              <a:rPr lang="en-ID" sz="2100" dirty="0"/>
              <a:t> </a:t>
            </a:r>
            <a:r>
              <a:rPr lang="en-ID" sz="2100" dirty="0" err="1"/>
              <a:t>beberapa</a:t>
            </a:r>
            <a:r>
              <a:rPr lang="en-ID" sz="2100" dirty="0"/>
              <a:t> </a:t>
            </a:r>
            <a:r>
              <a:rPr lang="en-ID" sz="2100" dirty="0" err="1"/>
              <a:t>hal</a:t>
            </a:r>
            <a:r>
              <a:rPr lang="en-ID" sz="2100" dirty="0"/>
              <a:t> </a:t>
            </a:r>
            <a:r>
              <a:rPr lang="en-ID" sz="2100" dirty="0" err="1"/>
              <a:t>penilaian</a:t>
            </a:r>
            <a:r>
              <a:rPr lang="en-ID" sz="2100" dirty="0"/>
              <a:t> </a:t>
            </a:r>
            <a:r>
              <a:rPr lang="en-ID" sz="2100" dirty="0" err="1"/>
              <a:t>secara</a:t>
            </a:r>
            <a:r>
              <a:rPr lang="en-ID" sz="2100" dirty="0"/>
              <a:t> </a:t>
            </a:r>
            <a:r>
              <a:rPr lang="en-ID" sz="2100" dirty="0" err="1"/>
              <a:t>kolektif</a:t>
            </a:r>
            <a:r>
              <a:rPr lang="en-ID" sz="2100" dirty="0"/>
              <a:t> </a:t>
            </a:r>
            <a:r>
              <a:rPr lang="en-ID" sz="2100" dirty="0" err="1"/>
              <a:t>diperlukan</a:t>
            </a:r>
            <a:r>
              <a:rPr lang="en-ID" sz="2100" dirty="0"/>
              <a:t>:</a:t>
            </a:r>
          </a:p>
          <a:p>
            <a:pPr marL="695325" marR="3810" lvl="1" indent="-342900">
              <a:lnSpc>
                <a:spcPct val="90000"/>
              </a:lnSpc>
              <a:spcBef>
                <a:spcPts val="405"/>
              </a:spcBef>
              <a:buFont typeface="Wingdings" panose="05000000000000000000" pitchFamily="2" charset="2"/>
              <a:buChar char="§"/>
              <a:tabLst>
                <a:tab pos="523875" algn="l"/>
              </a:tabLst>
            </a:pPr>
            <a:r>
              <a:rPr lang="en-ID" sz="2100" dirty="0" err="1"/>
              <a:t>Untuk</a:t>
            </a:r>
            <a:r>
              <a:rPr lang="en-ID" sz="2100" dirty="0"/>
              <a:t> </a:t>
            </a:r>
            <a:r>
              <a:rPr lang="en-ID" sz="2100" dirty="0" err="1"/>
              <a:t>mengidentifikasi</a:t>
            </a:r>
            <a:r>
              <a:rPr lang="en-ID" sz="2100" dirty="0"/>
              <a:t> </a:t>
            </a:r>
            <a:r>
              <a:rPr lang="en-ID" sz="2100" dirty="0" err="1"/>
              <a:t>kenaikan</a:t>
            </a:r>
            <a:r>
              <a:rPr lang="en-ID" sz="2100" dirty="0"/>
              <a:t> </a:t>
            </a:r>
            <a:r>
              <a:rPr lang="en-ID" sz="2100" dirty="0" err="1"/>
              <a:t>risiko</a:t>
            </a:r>
            <a:r>
              <a:rPr lang="en-ID" sz="2100" dirty="0"/>
              <a:t> </a:t>
            </a:r>
            <a:r>
              <a:rPr lang="en-ID" sz="2100" dirty="0" err="1"/>
              <a:t>kredit</a:t>
            </a:r>
            <a:r>
              <a:rPr lang="en-ID" sz="2100" dirty="0"/>
              <a:t> </a:t>
            </a:r>
            <a:r>
              <a:rPr lang="en-ID" sz="2100" dirty="0" err="1"/>
              <a:t>secara</a:t>
            </a:r>
            <a:r>
              <a:rPr lang="en-ID" sz="2100" dirty="0"/>
              <a:t> </a:t>
            </a:r>
            <a:r>
              <a:rPr lang="en-ID" sz="2100" dirty="0" err="1"/>
              <a:t>signifikan</a:t>
            </a:r>
            <a:r>
              <a:rPr lang="en-ID" sz="2100" dirty="0"/>
              <a:t>, </a:t>
            </a:r>
            <a:r>
              <a:rPr lang="en-ID" sz="2100" dirty="0" err="1"/>
              <a:t>jika</a:t>
            </a:r>
            <a:r>
              <a:rPr lang="en-ID" sz="2100" dirty="0"/>
              <a:t> </a:t>
            </a:r>
            <a:r>
              <a:rPr lang="en-ID" sz="2100" dirty="0" err="1"/>
              <a:t>tidak</a:t>
            </a:r>
            <a:r>
              <a:rPr lang="en-ID" sz="2100" dirty="0"/>
              <a:t> </a:t>
            </a:r>
            <a:r>
              <a:rPr lang="en-ID" sz="2100" dirty="0" err="1"/>
              <a:t>tersedia</a:t>
            </a:r>
            <a:r>
              <a:rPr lang="en-ID" sz="2100" dirty="0"/>
              <a:t>  </a:t>
            </a:r>
            <a:r>
              <a:rPr lang="en-ID" sz="2100" dirty="0" err="1"/>
              <a:t>informasi</a:t>
            </a:r>
            <a:r>
              <a:rPr lang="en-ID" sz="2100" dirty="0"/>
              <a:t> lain yang </a:t>
            </a:r>
            <a:r>
              <a:rPr lang="en-ID" sz="2100" dirty="0" err="1"/>
              <a:t>sifatnya</a:t>
            </a:r>
            <a:r>
              <a:rPr lang="en-ID" sz="2100" dirty="0"/>
              <a:t> </a:t>
            </a:r>
            <a:r>
              <a:rPr lang="en-ID" sz="2100" dirty="0" err="1"/>
              <a:t>spesifik-peminjam</a:t>
            </a:r>
            <a:r>
              <a:rPr lang="en-ID" sz="2100" dirty="0"/>
              <a:t>.</a:t>
            </a:r>
          </a:p>
          <a:p>
            <a:pPr marL="695325" marR="549116" lvl="1" indent="-342900">
              <a:lnSpc>
                <a:spcPct val="90000"/>
              </a:lnSpc>
              <a:spcBef>
                <a:spcPts val="386"/>
              </a:spcBef>
              <a:buFont typeface="Wingdings" panose="05000000000000000000" pitchFamily="2" charset="2"/>
              <a:buChar char="§"/>
              <a:tabLst>
                <a:tab pos="523875" algn="l"/>
              </a:tabLst>
            </a:pPr>
            <a:r>
              <a:rPr lang="en-ID" sz="2100" dirty="0"/>
              <a:t>Jika </a:t>
            </a:r>
            <a:r>
              <a:rPr lang="en-ID" sz="2100" dirty="0" err="1"/>
              <a:t>tidak</a:t>
            </a:r>
            <a:r>
              <a:rPr lang="en-ID" sz="2100" dirty="0"/>
              <a:t> </a:t>
            </a:r>
            <a:r>
              <a:rPr lang="en-ID" sz="2100" dirty="0" err="1"/>
              <a:t>tersedia</a:t>
            </a:r>
            <a:r>
              <a:rPr lang="en-ID" sz="2100" dirty="0"/>
              <a:t> </a:t>
            </a:r>
            <a:r>
              <a:rPr lang="en-ID" sz="2100" dirty="0" err="1"/>
              <a:t>informasi</a:t>
            </a:r>
            <a:r>
              <a:rPr lang="en-ID" sz="2100" dirty="0"/>
              <a:t> </a:t>
            </a:r>
            <a:r>
              <a:rPr lang="en-ID" sz="2100" dirty="0" err="1"/>
              <a:t>untuk</a:t>
            </a:r>
            <a:r>
              <a:rPr lang="en-ID" sz="2100" dirty="0"/>
              <a:t> </a:t>
            </a:r>
            <a:r>
              <a:rPr lang="en-ID" sz="2100" dirty="0" err="1"/>
              <a:t>mengukur</a:t>
            </a:r>
            <a:r>
              <a:rPr lang="en-ID" sz="2100" dirty="0"/>
              <a:t> </a:t>
            </a:r>
            <a:r>
              <a:rPr lang="en-ID" sz="2100" dirty="0" err="1"/>
              <a:t>penurunan</a:t>
            </a:r>
            <a:r>
              <a:rPr lang="en-ID" sz="2100" dirty="0"/>
              <a:t> </a:t>
            </a:r>
            <a:r>
              <a:rPr lang="en-ID" sz="2100" dirty="0" err="1"/>
              <a:t>nilai</a:t>
            </a:r>
            <a:r>
              <a:rPr lang="en-ID" sz="2100" dirty="0"/>
              <a:t> </a:t>
            </a:r>
            <a:r>
              <a:rPr lang="en-ID" sz="2100" dirty="0" err="1"/>
              <a:t>dengan</a:t>
            </a:r>
            <a:r>
              <a:rPr lang="en-ID" sz="2100" dirty="0"/>
              <a:t> basis  </a:t>
            </a:r>
            <a:r>
              <a:rPr lang="en-ID" sz="2100" dirty="0" err="1"/>
              <a:t>individu</a:t>
            </a:r>
            <a:r>
              <a:rPr lang="en-ID" sz="2100" dirty="0"/>
              <a:t>.</a:t>
            </a:r>
          </a:p>
          <a:p>
            <a:pPr>
              <a:lnSpc>
                <a:spcPct val="90000"/>
              </a:lnSpc>
            </a:pPr>
            <a:endParaRPr lang="en-US" sz="2100" dirty="0"/>
          </a:p>
        </p:txBody>
      </p:sp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65D00FB-D7C7-214E-9969-C4AC9AA5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446" y="1828799"/>
            <a:ext cx="4464978" cy="4394479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78564C0-7B88-DF4A-9C87-1B54513AA2A3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65</a:t>
            </a:fld>
            <a:endParaRPr lang="en-US" sz="1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E121C-BA74-4CD8-B341-5130C89EA74D}"/>
              </a:ext>
            </a:extLst>
          </p:cNvPr>
          <p:cNvSpPr txBox="1">
            <a:spLocks/>
          </p:cNvSpPr>
          <p:nvPr/>
        </p:nvSpPr>
        <p:spPr>
          <a:xfrm>
            <a:off x="8449733" y="2362200"/>
            <a:ext cx="3742267" cy="2133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/>
            <a:endParaRPr lang="id-ID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18D86F-CD57-3341-A0E2-828102460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104" y="2209800"/>
            <a:ext cx="5206000" cy="2267600"/>
          </a:xfrm>
        </p:spPr>
        <p:txBody>
          <a:bodyPr/>
          <a:lstStyle/>
          <a:p>
            <a:r>
              <a:rPr lang="en-US" sz="6600" dirty="0">
                <a:solidFill>
                  <a:srgbClr val="444D26"/>
                </a:solidFill>
              </a:rPr>
              <a:t>PSAK 109</a:t>
            </a:r>
            <a:br>
              <a:rPr lang="en-US" sz="6600" dirty="0">
                <a:solidFill>
                  <a:srgbClr val="444D26"/>
                </a:solidFill>
              </a:rPr>
            </a:br>
            <a:r>
              <a:rPr lang="en-US" sz="6600" dirty="0">
                <a:solidFill>
                  <a:srgbClr val="444D26"/>
                </a:solidFill>
              </a:rPr>
              <a:t>LINDUNG NILAI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6D1AF-E2E3-1044-AE53-E2C276C18DD5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31689611"/>
      </p:ext>
    </p:extLst>
  </p:cSld>
  <p:clrMapOvr>
    <a:masterClrMapping/>
  </p:clrMapOvr>
  <p:transition spd="slow">
    <p:strips dir="r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2037" y="265044"/>
            <a:ext cx="8008400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dirty="0"/>
              <a:t>Ikhtisar</a:t>
            </a:r>
          </a:p>
        </p:txBody>
      </p:sp>
      <p:sp>
        <p:nvSpPr>
          <p:cNvPr id="3" name="object 3"/>
          <p:cNvSpPr/>
          <p:nvPr/>
        </p:nvSpPr>
        <p:spPr>
          <a:xfrm>
            <a:off x="762000" y="990600"/>
            <a:ext cx="10808474" cy="5526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72585" y="1706456"/>
            <a:ext cx="892118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7620">
              <a:spcBef>
                <a:spcPts val="75"/>
              </a:spcBef>
            </a:pPr>
            <a:r>
              <a:rPr sz="18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Costs of  hedging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3103" y="2670290"/>
            <a:ext cx="2362200" cy="13946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049" marR="3810" indent="-1905" algn="ctr">
              <a:spcBef>
                <a:spcPts val="75"/>
              </a:spcBef>
            </a:pPr>
            <a:r>
              <a:rPr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Terdapat opsi  nilai wajar: Untuk  menetapkan  suatu eksposur  kredit pada  FVTPL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91700" y="4483411"/>
            <a:ext cx="2057400" cy="13946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7653" algn="ctr">
              <a:spcBef>
                <a:spcPts val="75"/>
              </a:spcBef>
            </a:pPr>
            <a:r>
              <a:rPr lang="en-ID" sz="1800" b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109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" marR="3810" indent="476" algn="ctr"/>
            <a:r>
              <a:rPr sz="1800" b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menyelaraskan  akuntansi  lindung </a:t>
            </a:r>
            <a:r>
              <a:rPr sz="1800" b="1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sz="1800" b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sz="1800" b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strategi  </a:t>
            </a:r>
            <a:r>
              <a:rPr sz="1800" b="1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sz="1800" b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0800" y="4407155"/>
            <a:ext cx="3505200" cy="167161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-476" algn="ctr">
              <a:spcBef>
                <a:spcPts val="75"/>
              </a:spcBef>
            </a:pP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 dapat memilih  kebijakan akuntansi untuk  tetap </a:t>
            </a:r>
            <a:r>
              <a:rPr sz="1800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232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untuk akuntansi </a:t>
            </a:r>
            <a:r>
              <a:rPr sz="1800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sz="1800" b="1" i="1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sz="1800" b="1" i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standar untuk  makro hedging berlaku  efektif di masa depan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44489" y="2985928"/>
            <a:ext cx="1974516" cy="13946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476" algn="ctr">
              <a:spcBef>
                <a:spcPts val="75"/>
              </a:spcBef>
            </a:pP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Hubungan  ekonomik,  ‘</a:t>
            </a:r>
            <a:r>
              <a:rPr sz="1800" i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rebalancing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’, </a:t>
            </a:r>
            <a:r>
              <a:rPr sz="1800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rasio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 err="1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</a:t>
            </a:r>
            <a:r>
              <a:rPr sz="18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nilai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52800" y="1514402"/>
            <a:ext cx="2362200" cy="157927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476" algn="ctr">
              <a:spcBef>
                <a:spcPts val="75"/>
              </a:spcBef>
            </a:pPr>
            <a:r>
              <a:rPr sz="1700" i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sz="17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kualifikasian:  </a:t>
            </a:r>
            <a:r>
              <a:rPr sz="1700" i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sz="17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tunggal atau  sekelompok </a:t>
            </a:r>
            <a:r>
              <a:rPr sz="1700" i="1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item  </a:t>
            </a:r>
            <a:r>
              <a:rPr sz="1700" dirty="0">
                <a:solidFill>
                  <a:srgbClr val="0033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(termasuk posisi  neto), porsi,  proporsi, komponen  risiko dan risiko  gabungan</a:t>
            </a:r>
            <a:endParaRPr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84898" y="1790777"/>
            <a:ext cx="1881917" cy="13946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-1905" algn="ctr">
              <a:spcBef>
                <a:spcPts val="75"/>
              </a:spcBef>
            </a:pPr>
            <a:r>
              <a:rPr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 kualifikasian:  Derivatif dan  nonderivatif  yang diukur  pada FVTPL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9D92627-B54D-0341-8245-D674B83C69B9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67</a:t>
            </a:fld>
            <a:endParaRPr lang="en-US" sz="14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4688" y="497666"/>
            <a:ext cx="8814800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dirty="0"/>
              <a:t>Instrumen lindung nilai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0D5FAC4-A9F7-4146-8CEE-DA30658AF8F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483523"/>
            <a:ext cx="10251300" cy="4912577"/>
          </a:xfrm>
        </p:spPr>
        <p:txBody>
          <a:bodyPr/>
          <a:lstStyle/>
          <a:p>
            <a:pPr marL="0" indent="0">
              <a:buNone/>
            </a:pPr>
            <a:r>
              <a:rPr lang="en-ID" b="1" dirty="0" err="1">
                <a:cs typeface="Arial"/>
              </a:rPr>
              <a:t>Instrumen</a:t>
            </a:r>
            <a:r>
              <a:rPr lang="en-ID" b="1" dirty="0">
                <a:cs typeface="Arial"/>
              </a:rPr>
              <a:t> </a:t>
            </a:r>
            <a:r>
              <a:rPr lang="en-ID" b="1" dirty="0" err="1">
                <a:cs typeface="Arial"/>
              </a:rPr>
              <a:t>lindung</a:t>
            </a:r>
            <a:r>
              <a:rPr lang="en-ID" b="1" dirty="0">
                <a:cs typeface="Arial"/>
              </a:rPr>
              <a:t> </a:t>
            </a:r>
            <a:r>
              <a:rPr lang="en-ID" b="1" dirty="0" err="1">
                <a:cs typeface="Arial"/>
              </a:rPr>
              <a:t>nilai</a:t>
            </a:r>
            <a:r>
              <a:rPr lang="en-ID" b="1" dirty="0">
                <a:cs typeface="Arial"/>
              </a:rPr>
              <a:t> </a:t>
            </a:r>
            <a:r>
              <a:rPr lang="en-ID" b="1" dirty="0" err="1">
                <a:cs typeface="Arial"/>
              </a:rPr>
              <a:t>nonderivatif</a:t>
            </a:r>
            <a:r>
              <a:rPr lang="en-ID" b="1" dirty="0">
                <a:cs typeface="Arial"/>
              </a:rPr>
              <a:t> yang </a:t>
            </a:r>
            <a:r>
              <a:rPr lang="en-ID" b="1" dirty="0" err="1">
                <a:cs typeface="Arial"/>
              </a:rPr>
              <a:t>memenuhi</a:t>
            </a:r>
            <a:r>
              <a:rPr lang="en-ID" b="1" dirty="0">
                <a:cs typeface="Arial"/>
              </a:rPr>
              <a:t> </a:t>
            </a:r>
            <a:r>
              <a:rPr lang="en-ID" b="1" dirty="0" err="1">
                <a:cs typeface="Arial"/>
              </a:rPr>
              <a:t>kualifikasi</a:t>
            </a:r>
            <a:r>
              <a:rPr lang="en-ID" b="1" dirty="0">
                <a:cs typeface="Arial"/>
              </a:rPr>
              <a:t>:</a:t>
            </a:r>
            <a:endParaRPr lang="en-ID" dirty="0">
              <a:cs typeface="Arial"/>
            </a:endParaRPr>
          </a:p>
          <a:p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951357" y="5486400"/>
            <a:ext cx="6025946" cy="769698"/>
          </a:xfrm>
          <a:prstGeom prst="rect">
            <a:avLst/>
          </a:prstGeom>
          <a:solidFill>
            <a:schemeClr val="bg1">
              <a:lumMod val="85000"/>
            </a:schemeClr>
          </a:solidFill>
          <a:ln w="9144">
            <a:noFill/>
          </a:ln>
        </p:spPr>
        <p:txBody>
          <a:bodyPr vert="horz" wrap="square" lIns="0" tIns="24765" rIns="0" bIns="0" rtlCol="0">
            <a:spAutoFit/>
          </a:bodyPr>
          <a:lstStyle/>
          <a:p>
            <a:pPr marL="1959769" marR="443865" indent="-1510189">
              <a:lnSpc>
                <a:spcPct val="75000"/>
              </a:lnSpc>
              <a:spcBef>
                <a:spcPts val="195"/>
              </a:spcBef>
            </a:pPr>
            <a:endParaRPr 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59769" marR="443865" indent="-1510189">
              <a:lnSpc>
                <a:spcPct val="75000"/>
              </a:lnSpc>
              <a:spcBef>
                <a:spcPts val="195"/>
              </a:spcBef>
            </a:pPr>
            <a:r>
              <a:rPr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 diperkenankan menetapkan instrumen internal sebagai  instrumen </a:t>
            </a:r>
            <a:r>
              <a:rPr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lindung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endParaRPr 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59769" marR="443865" indent="-1510189">
              <a:lnSpc>
                <a:spcPct val="75000"/>
              </a:lnSpc>
              <a:spcBef>
                <a:spcPts val="195"/>
              </a:spcBef>
            </a:pP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1357" y="2241423"/>
            <a:ext cx="3266883" cy="735330"/>
          </a:xfrm>
          <a:custGeom>
            <a:avLst/>
            <a:gdLst/>
            <a:ahLst/>
            <a:cxnLst/>
            <a:rect l="l" t="t" r="r" b="b"/>
            <a:pathLst>
              <a:path w="3878579" h="980439">
                <a:moveTo>
                  <a:pt x="3715257" y="0"/>
                </a:moveTo>
                <a:lnTo>
                  <a:pt x="163321" y="0"/>
                </a:lnTo>
                <a:lnTo>
                  <a:pt x="119915" y="5836"/>
                </a:lnTo>
                <a:lnTo>
                  <a:pt x="80903" y="22304"/>
                </a:lnTo>
                <a:lnTo>
                  <a:pt x="47847" y="47847"/>
                </a:lnTo>
                <a:lnTo>
                  <a:pt x="22304" y="80903"/>
                </a:lnTo>
                <a:lnTo>
                  <a:pt x="5836" y="119915"/>
                </a:lnTo>
                <a:lnTo>
                  <a:pt x="0" y="163322"/>
                </a:lnTo>
                <a:lnTo>
                  <a:pt x="0" y="816610"/>
                </a:lnTo>
                <a:lnTo>
                  <a:pt x="5836" y="860016"/>
                </a:lnTo>
                <a:lnTo>
                  <a:pt x="22304" y="899028"/>
                </a:lnTo>
                <a:lnTo>
                  <a:pt x="47847" y="932084"/>
                </a:lnTo>
                <a:lnTo>
                  <a:pt x="80903" y="957627"/>
                </a:lnTo>
                <a:lnTo>
                  <a:pt x="119915" y="974095"/>
                </a:lnTo>
                <a:lnTo>
                  <a:pt x="163321" y="979932"/>
                </a:lnTo>
                <a:lnTo>
                  <a:pt x="3715257" y="979932"/>
                </a:lnTo>
                <a:lnTo>
                  <a:pt x="3758664" y="974095"/>
                </a:lnTo>
                <a:lnTo>
                  <a:pt x="3797676" y="957627"/>
                </a:lnTo>
                <a:lnTo>
                  <a:pt x="3830732" y="932084"/>
                </a:lnTo>
                <a:lnTo>
                  <a:pt x="3856275" y="899028"/>
                </a:lnTo>
                <a:lnTo>
                  <a:pt x="3872743" y="860016"/>
                </a:lnTo>
                <a:lnTo>
                  <a:pt x="3878579" y="816610"/>
                </a:lnTo>
                <a:lnTo>
                  <a:pt x="3878579" y="163322"/>
                </a:lnTo>
                <a:lnTo>
                  <a:pt x="3872743" y="119915"/>
                </a:lnTo>
                <a:lnTo>
                  <a:pt x="3856275" y="80903"/>
                </a:lnTo>
                <a:lnTo>
                  <a:pt x="3830732" y="47847"/>
                </a:lnTo>
                <a:lnTo>
                  <a:pt x="3797676" y="22304"/>
                </a:lnTo>
                <a:lnTo>
                  <a:pt x="3758664" y="5836"/>
                </a:lnTo>
                <a:lnTo>
                  <a:pt x="3715257" y="0"/>
                </a:lnTo>
                <a:close/>
              </a:path>
            </a:pathLst>
          </a:custGeom>
          <a:solidFill>
            <a:srgbClr val="009A44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1358" y="2241423"/>
            <a:ext cx="3266882" cy="735330"/>
          </a:xfrm>
          <a:custGeom>
            <a:avLst/>
            <a:gdLst/>
            <a:ahLst/>
            <a:cxnLst/>
            <a:rect l="l" t="t" r="r" b="b"/>
            <a:pathLst>
              <a:path w="3878579" h="980439">
                <a:moveTo>
                  <a:pt x="0" y="163322"/>
                </a:moveTo>
                <a:lnTo>
                  <a:pt x="5836" y="119915"/>
                </a:lnTo>
                <a:lnTo>
                  <a:pt x="22304" y="80903"/>
                </a:lnTo>
                <a:lnTo>
                  <a:pt x="47847" y="47847"/>
                </a:lnTo>
                <a:lnTo>
                  <a:pt x="80903" y="22304"/>
                </a:lnTo>
                <a:lnTo>
                  <a:pt x="119915" y="5836"/>
                </a:lnTo>
                <a:lnTo>
                  <a:pt x="163321" y="0"/>
                </a:lnTo>
                <a:lnTo>
                  <a:pt x="3715257" y="0"/>
                </a:lnTo>
                <a:lnTo>
                  <a:pt x="3758664" y="5836"/>
                </a:lnTo>
                <a:lnTo>
                  <a:pt x="3797676" y="22304"/>
                </a:lnTo>
                <a:lnTo>
                  <a:pt x="3830732" y="47847"/>
                </a:lnTo>
                <a:lnTo>
                  <a:pt x="3856275" y="80903"/>
                </a:lnTo>
                <a:lnTo>
                  <a:pt x="3872743" y="119915"/>
                </a:lnTo>
                <a:lnTo>
                  <a:pt x="3878579" y="163322"/>
                </a:lnTo>
                <a:lnTo>
                  <a:pt x="3878579" y="816610"/>
                </a:lnTo>
                <a:lnTo>
                  <a:pt x="3872743" y="860016"/>
                </a:lnTo>
                <a:lnTo>
                  <a:pt x="3856275" y="899028"/>
                </a:lnTo>
                <a:lnTo>
                  <a:pt x="3830732" y="932084"/>
                </a:lnTo>
                <a:lnTo>
                  <a:pt x="3797676" y="957627"/>
                </a:lnTo>
                <a:lnTo>
                  <a:pt x="3758664" y="974095"/>
                </a:lnTo>
                <a:lnTo>
                  <a:pt x="3715257" y="979932"/>
                </a:lnTo>
                <a:lnTo>
                  <a:pt x="163321" y="979932"/>
                </a:lnTo>
                <a:lnTo>
                  <a:pt x="119915" y="974095"/>
                </a:lnTo>
                <a:lnTo>
                  <a:pt x="80903" y="957627"/>
                </a:lnTo>
                <a:lnTo>
                  <a:pt x="47847" y="932084"/>
                </a:lnTo>
                <a:lnTo>
                  <a:pt x="22304" y="899028"/>
                </a:lnTo>
                <a:lnTo>
                  <a:pt x="5836" y="860016"/>
                </a:lnTo>
                <a:lnTo>
                  <a:pt x="0" y="816610"/>
                </a:lnTo>
                <a:lnTo>
                  <a:pt x="0" y="163322"/>
                </a:lnTo>
                <a:close/>
              </a:path>
            </a:pathLst>
          </a:custGeom>
          <a:solidFill>
            <a:schemeClr val="tx1"/>
          </a:solidFill>
          <a:ln w="12191">
            <a:solidFill>
              <a:srgbClr val="6A7E0F"/>
            </a:solidFill>
          </a:ln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22451" y="2362200"/>
            <a:ext cx="2270588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keuangan </a:t>
            </a:r>
            <a:r>
              <a:rPr sz="1500" b="1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FVTPL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57211" y="2241423"/>
            <a:ext cx="2653189" cy="735330"/>
          </a:xfrm>
          <a:custGeom>
            <a:avLst/>
            <a:gdLst/>
            <a:ahLst/>
            <a:cxnLst/>
            <a:rect l="l" t="t" r="r" b="b"/>
            <a:pathLst>
              <a:path w="3537584" h="980439">
                <a:moveTo>
                  <a:pt x="3373882" y="0"/>
                </a:moveTo>
                <a:lnTo>
                  <a:pt x="163322" y="0"/>
                </a:lnTo>
                <a:lnTo>
                  <a:pt x="119915" y="5836"/>
                </a:lnTo>
                <a:lnTo>
                  <a:pt x="80903" y="22304"/>
                </a:lnTo>
                <a:lnTo>
                  <a:pt x="47847" y="47847"/>
                </a:lnTo>
                <a:lnTo>
                  <a:pt x="22304" y="80903"/>
                </a:lnTo>
                <a:lnTo>
                  <a:pt x="5836" y="119915"/>
                </a:lnTo>
                <a:lnTo>
                  <a:pt x="0" y="163322"/>
                </a:lnTo>
                <a:lnTo>
                  <a:pt x="0" y="816610"/>
                </a:lnTo>
                <a:lnTo>
                  <a:pt x="5836" y="860016"/>
                </a:lnTo>
                <a:lnTo>
                  <a:pt x="22304" y="899028"/>
                </a:lnTo>
                <a:lnTo>
                  <a:pt x="47847" y="932084"/>
                </a:lnTo>
                <a:lnTo>
                  <a:pt x="80903" y="957627"/>
                </a:lnTo>
                <a:lnTo>
                  <a:pt x="119915" y="974095"/>
                </a:lnTo>
                <a:lnTo>
                  <a:pt x="163322" y="979932"/>
                </a:lnTo>
                <a:lnTo>
                  <a:pt x="3373882" y="979932"/>
                </a:lnTo>
                <a:lnTo>
                  <a:pt x="3417288" y="974095"/>
                </a:lnTo>
                <a:lnTo>
                  <a:pt x="3456300" y="957627"/>
                </a:lnTo>
                <a:lnTo>
                  <a:pt x="3489356" y="932084"/>
                </a:lnTo>
                <a:lnTo>
                  <a:pt x="3514899" y="899028"/>
                </a:lnTo>
                <a:lnTo>
                  <a:pt x="3531367" y="860016"/>
                </a:lnTo>
                <a:lnTo>
                  <a:pt x="3537204" y="816610"/>
                </a:lnTo>
                <a:lnTo>
                  <a:pt x="3537204" y="163322"/>
                </a:lnTo>
                <a:lnTo>
                  <a:pt x="3531367" y="119915"/>
                </a:lnTo>
                <a:lnTo>
                  <a:pt x="3514899" y="80903"/>
                </a:lnTo>
                <a:lnTo>
                  <a:pt x="3489356" y="47847"/>
                </a:lnTo>
                <a:lnTo>
                  <a:pt x="3456300" y="22304"/>
                </a:lnTo>
                <a:lnTo>
                  <a:pt x="3417288" y="5836"/>
                </a:lnTo>
                <a:lnTo>
                  <a:pt x="337388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57211" y="2241423"/>
            <a:ext cx="2653189" cy="735330"/>
          </a:xfrm>
          <a:custGeom>
            <a:avLst/>
            <a:gdLst/>
            <a:ahLst/>
            <a:cxnLst/>
            <a:rect l="l" t="t" r="r" b="b"/>
            <a:pathLst>
              <a:path w="3537584" h="980439">
                <a:moveTo>
                  <a:pt x="0" y="163322"/>
                </a:moveTo>
                <a:lnTo>
                  <a:pt x="5836" y="119915"/>
                </a:lnTo>
                <a:lnTo>
                  <a:pt x="22304" y="80903"/>
                </a:lnTo>
                <a:lnTo>
                  <a:pt x="47847" y="47847"/>
                </a:lnTo>
                <a:lnTo>
                  <a:pt x="80903" y="22304"/>
                </a:lnTo>
                <a:lnTo>
                  <a:pt x="119915" y="5836"/>
                </a:lnTo>
                <a:lnTo>
                  <a:pt x="163322" y="0"/>
                </a:lnTo>
                <a:lnTo>
                  <a:pt x="3373882" y="0"/>
                </a:lnTo>
                <a:lnTo>
                  <a:pt x="3417288" y="5836"/>
                </a:lnTo>
                <a:lnTo>
                  <a:pt x="3456300" y="22304"/>
                </a:lnTo>
                <a:lnTo>
                  <a:pt x="3489356" y="47847"/>
                </a:lnTo>
                <a:lnTo>
                  <a:pt x="3514899" y="80903"/>
                </a:lnTo>
                <a:lnTo>
                  <a:pt x="3531367" y="119915"/>
                </a:lnTo>
                <a:lnTo>
                  <a:pt x="3537204" y="163322"/>
                </a:lnTo>
                <a:lnTo>
                  <a:pt x="3537204" y="816610"/>
                </a:lnTo>
                <a:lnTo>
                  <a:pt x="3531367" y="860016"/>
                </a:lnTo>
                <a:lnTo>
                  <a:pt x="3514899" y="899028"/>
                </a:lnTo>
                <a:lnTo>
                  <a:pt x="3489356" y="932084"/>
                </a:lnTo>
                <a:lnTo>
                  <a:pt x="3456300" y="957627"/>
                </a:lnTo>
                <a:lnTo>
                  <a:pt x="3417288" y="974095"/>
                </a:lnTo>
                <a:lnTo>
                  <a:pt x="3373882" y="979932"/>
                </a:lnTo>
                <a:lnTo>
                  <a:pt x="163322" y="979932"/>
                </a:lnTo>
                <a:lnTo>
                  <a:pt x="119915" y="974095"/>
                </a:lnTo>
                <a:lnTo>
                  <a:pt x="80903" y="957627"/>
                </a:lnTo>
                <a:lnTo>
                  <a:pt x="47847" y="932084"/>
                </a:lnTo>
                <a:lnTo>
                  <a:pt x="22304" y="899028"/>
                </a:lnTo>
                <a:lnTo>
                  <a:pt x="5836" y="860016"/>
                </a:lnTo>
                <a:lnTo>
                  <a:pt x="0" y="816610"/>
                </a:lnTo>
                <a:lnTo>
                  <a:pt x="0" y="163322"/>
                </a:lnTo>
                <a:close/>
              </a:path>
            </a:pathLst>
          </a:custGeom>
          <a:ln w="12192">
            <a:solidFill>
              <a:srgbClr val="B16E7D"/>
            </a:solidFill>
          </a:ln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82557" y="2358295"/>
            <a:ext cx="2519215" cy="47176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91553" marR="3810" indent="-982028">
              <a:spcBef>
                <a:spcPts val="79"/>
              </a:spcBef>
            </a:pPr>
            <a:r>
              <a:rPr sz="15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 lindung nilai selain nilai  tukar</a:t>
            </a:r>
            <a:endParaRPr sz="15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51357" y="3395852"/>
            <a:ext cx="3266884" cy="735330"/>
          </a:xfrm>
          <a:custGeom>
            <a:avLst/>
            <a:gdLst/>
            <a:ahLst/>
            <a:cxnLst/>
            <a:rect l="l" t="t" r="r" b="b"/>
            <a:pathLst>
              <a:path w="3900170" h="980439">
                <a:moveTo>
                  <a:pt x="3736593" y="0"/>
                </a:moveTo>
                <a:lnTo>
                  <a:pt x="163321" y="0"/>
                </a:lnTo>
                <a:lnTo>
                  <a:pt x="119915" y="5836"/>
                </a:lnTo>
                <a:lnTo>
                  <a:pt x="80903" y="22304"/>
                </a:lnTo>
                <a:lnTo>
                  <a:pt x="47847" y="47847"/>
                </a:lnTo>
                <a:lnTo>
                  <a:pt x="22304" y="80903"/>
                </a:lnTo>
                <a:lnTo>
                  <a:pt x="5836" y="119915"/>
                </a:lnTo>
                <a:lnTo>
                  <a:pt x="0" y="163322"/>
                </a:lnTo>
                <a:lnTo>
                  <a:pt x="0" y="816610"/>
                </a:lnTo>
                <a:lnTo>
                  <a:pt x="5836" y="860016"/>
                </a:lnTo>
                <a:lnTo>
                  <a:pt x="22304" y="899028"/>
                </a:lnTo>
                <a:lnTo>
                  <a:pt x="47847" y="932084"/>
                </a:lnTo>
                <a:lnTo>
                  <a:pt x="80903" y="957627"/>
                </a:lnTo>
                <a:lnTo>
                  <a:pt x="119915" y="974095"/>
                </a:lnTo>
                <a:lnTo>
                  <a:pt x="163321" y="979932"/>
                </a:lnTo>
                <a:lnTo>
                  <a:pt x="3736593" y="979932"/>
                </a:lnTo>
                <a:lnTo>
                  <a:pt x="3780000" y="974095"/>
                </a:lnTo>
                <a:lnTo>
                  <a:pt x="3819012" y="957627"/>
                </a:lnTo>
                <a:lnTo>
                  <a:pt x="3852068" y="932084"/>
                </a:lnTo>
                <a:lnTo>
                  <a:pt x="3877611" y="899028"/>
                </a:lnTo>
                <a:lnTo>
                  <a:pt x="3894079" y="860016"/>
                </a:lnTo>
                <a:lnTo>
                  <a:pt x="3899916" y="816610"/>
                </a:lnTo>
                <a:lnTo>
                  <a:pt x="3899916" y="163322"/>
                </a:lnTo>
                <a:lnTo>
                  <a:pt x="3894079" y="119915"/>
                </a:lnTo>
                <a:lnTo>
                  <a:pt x="3877611" y="80903"/>
                </a:lnTo>
                <a:lnTo>
                  <a:pt x="3852068" y="47847"/>
                </a:lnTo>
                <a:lnTo>
                  <a:pt x="3819012" y="22304"/>
                </a:lnTo>
                <a:lnTo>
                  <a:pt x="3780000" y="5836"/>
                </a:lnTo>
                <a:lnTo>
                  <a:pt x="3736593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51356" y="3395852"/>
            <a:ext cx="3266885" cy="735330"/>
          </a:xfrm>
          <a:custGeom>
            <a:avLst/>
            <a:gdLst/>
            <a:ahLst/>
            <a:cxnLst/>
            <a:rect l="l" t="t" r="r" b="b"/>
            <a:pathLst>
              <a:path w="3900170" h="980439">
                <a:moveTo>
                  <a:pt x="0" y="163322"/>
                </a:moveTo>
                <a:lnTo>
                  <a:pt x="5836" y="119915"/>
                </a:lnTo>
                <a:lnTo>
                  <a:pt x="22304" y="80903"/>
                </a:lnTo>
                <a:lnTo>
                  <a:pt x="47847" y="47847"/>
                </a:lnTo>
                <a:lnTo>
                  <a:pt x="80903" y="22304"/>
                </a:lnTo>
                <a:lnTo>
                  <a:pt x="119915" y="5836"/>
                </a:lnTo>
                <a:lnTo>
                  <a:pt x="163321" y="0"/>
                </a:lnTo>
                <a:lnTo>
                  <a:pt x="3736593" y="0"/>
                </a:lnTo>
                <a:lnTo>
                  <a:pt x="3780000" y="5836"/>
                </a:lnTo>
                <a:lnTo>
                  <a:pt x="3819012" y="22304"/>
                </a:lnTo>
                <a:lnTo>
                  <a:pt x="3852068" y="47847"/>
                </a:lnTo>
                <a:lnTo>
                  <a:pt x="3877611" y="80903"/>
                </a:lnTo>
                <a:lnTo>
                  <a:pt x="3894079" y="119915"/>
                </a:lnTo>
                <a:lnTo>
                  <a:pt x="3899916" y="163322"/>
                </a:lnTo>
                <a:lnTo>
                  <a:pt x="3899916" y="816610"/>
                </a:lnTo>
                <a:lnTo>
                  <a:pt x="3894079" y="860016"/>
                </a:lnTo>
                <a:lnTo>
                  <a:pt x="3877611" y="899028"/>
                </a:lnTo>
                <a:lnTo>
                  <a:pt x="3852068" y="932084"/>
                </a:lnTo>
                <a:lnTo>
                  <a:pt x="3819012" y="957627"/>
                </a:lnTo>
                <a:lnTo>
                  <a:pt x="3780000" y="974095"/>
                </a:lnTo>
                <a:lnTo>
                  <a:pt x="3736593" y="979932"/>
                </a:lnTo>
                <a:lnTo>
                  <a:pt x="163321" y="979932"/>
                </a:lnTo>
                <a:lnTo>
                  <a:pt x="119915" y="974095"/>
                </a:lnTo>
                <a:lnTo>
                  <a:pt x="80903" y="957627"/>
                </a:lnTo>
                <a:lnTo>
                  <a:pt x="47847" y="932084"/>
                </a:lnTo>
                <a:lnTo>
                  <a:pt x="22304" y="899028"/>
                </a:lnTo>
                <a:lnTo>
                  <a:pt x="5836" y="860016"/>
                </a:lnTo>
                <a:lnTo>
                  <a:pt x="0" y="816610"/>
                </a:lnTo>
                <a:lnTo>
                  <a:pt x="0" y="163322"/>
                </a:lnTo>
                <a:close/>
              </a:path>
            </a:pathLst>
          </a:custGeom>
          <a:ln w="12192">
            <a:solidFill>
              <a:srgbClr val="8F9F4B"/>
            </a:solidFill>
          </a:ln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5946" y="3481934"/>
            <a:ext cx="2675935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Liabilitas </a:t>
            </a:r>
            <a:r>
              <a:rPr sz="1350" i="1" dirty="0">
                <a:latin typeface="Calibri" panose="020F0502020204030204" pitchFamily="34" charset="0"/>
                <a:cs typeface="Calibri" panose="020F0502020204030204" pitchFamily="34" charset="0"/>
              </a:rPr>
              <a:t>FVO </a:t>
            </a: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dengan </a:t>
            </a:r>
            <a:r>
              <a:rPr sz="135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 akibat risiko kredit diakui di </a:t>
            </a:r>
            <a:r>
              <a:rPr sz="1350" i="1" dirty="0">
                <a:latin typeface="Calibri" panose="020F0502020204030204" pitchFamily="34" charset="0"/>
                <a:cs typeface="Calibri" panose="020F0502020204030204" pitchFamily="34" charset="0"/>
              </a:rPr>
              <a:t>OCI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51358" y="4244723"/>
            <a:ext cx="3266883" cy="1129754"/>
          </a:xfrm>
          <a:custGeom>
            <a:avLst/>
            <a:gdLst/>
            <a:ahLst/>
            <a:cxnLst/>
            <a:rect l="l" t="t" r="r" b="b"/>
            <a:pathLst>
              <a:path w="3944620" h="1274445">
                <a:moveTo>
                  <a:pt x="3731767" y="0"/>
                </a:moveTo>
                <a:lnTo>
                  <a:pt x="212344" y="0"/>
                </a:lnTo>
                <a:lnTo>
                  <a:pt x="163672" y="5610"/>
                </a:lnTo>
                <a:lnTo>
                  <a:pt x="118983" y="21592"/>
                </a:lnTo>
                <a:lnTo>
                  <a:pt x="79556" y="46666"/>
                </a:lnTo>
                <a:lnTo>
                  <a:pt x="46666" y="79556"/>
                </a:lnTo>
                <a:lnTo>
                  <a:pt x="21592" y="118983"/>
                </a:lnTo>
                <a:lnTo>
                  <a:pt x="5610" y="163672"/>
                </a:lnTo>
                <a:lnTo>
                  <a:pt x="0" y="212344"/>
                </a:lnTo>
                <a:lnTo>
                  <a:pt x="0" y="1061720"/>
                </a:lnTo>
                <a:lnTo>
                  <a:pt x="5610" y="1110407"/>
                </a:lnTo>
                <a:lnTo>
                  <a:pt x="21592" y="1155102"/>
                </a:lnTo>
                <a:lnTo>
                  <a:pt x="46666" y="1194529"/>
                </a:lnTo>
                <a:lnTo>
                  <a:pt x="79556" y="1227413"/>
                </a:lnTo>
                <a:lnTo>
                  <a:pt x="118983" y="1252480"/>
                </a:lnTo>
                <a:lnTo>
                  <a:pt x="163672" y="1268455"/>
                </a:lnTo>
                <a:lnTo>
                  <a:pt x="212344" y="1274064"/>
                </a:lnTo>
                <a:lnTo>
                  <a:pt x="3731767" y="1274064"/>
                </a:lnTo>
                <a:lnTo>
                  <a:pt x="3780439" y="1268455"/>
                </a:lnTo>
                <a:lnTo>
                  <a:pt x="3825128" y="1252480"/>
                </a:lnTo>
                <a:lnTo>
                  <a:pt x="3864555" y="1227413"/>
                </a:lnTo>
                <a:lnTo>
                  <a:pt x="3897445" y="1194529"/>
                </a:lnTo>
                <a:lnTo>
                  <a:pt x="3922519" y="1155102"/>
                </a:lnTo>
                <a:lnTo>
                  <a:pt x="3938501" y="1110407"/>
                </a:lnTo>
                <a:lnTo>
                  <a:pt x="3944112" y="1061720"/>
                </a:lnTo>
                <a:lnTo>
                  <a:pt x="3944112" y="212344"/>
                </a:lnTo>
                <a:lnTo>
                  <a:pt x="3938501" y="163672"/>
                </a:lnTo>
                <a:lnTo>
                  <a:pt x="3922519" y="118983"/>
                </a:lnTo>
                <a:lnTo>
                  <a:pt x="3897445" y="79556"/>
                </a:lnTo>
                <a:lnTo>
                  <a:pt x="3864555" y="46666"/>
                </a:lnTo>
                <a:lnTo>
                  <a:pt x="3825128" y="21592"/>
                </a:lnTo>
                <a:lnTo>
                  <a:pt x="3780439" y="5610"/>
                </a:lnTo>
                <a:lnTo>
                  <a:pt x="3731767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4806" y="4285636"/>
            <a:ext cx="3009994" cy="104836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953" algn="ctr">
              <a:spcBef>
                <a:spcPts val="75"/>
              </a:spcBef>
            </a:pP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Aset/liabilitas keuangan yang  ditetapkan sebagai </a:t>
            </a:r>
            <a:r>
              <a:rPr sz="1350" i="1" dirty="0">
                <a:latin typeface="Calibri" panose="020F0502020204030204" pitchFamily="34" charset="0"/>
                <a:cs typeface="Calibri" panose="020F0502020204030204" pitchFamily="34" charset="0"/>
              </a:rPr>
              <a:t>FVO </a:t>
            </a: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untuk  mengurangi </a:t>
            </a:r>
            <a:r>
              <a:rPr sz="1350" i="1" dirty="0">
                <a:latin typeface="Calibri" panose="020F0502020204030204" pitchFamily="34" charset="0"/>
                <a:cs typeface="Calibri" panose="020F0502020204030204" pitchFamily="34" charset="0"/>
              </a:rPr>
              <a:t>accounting mismatch </a:t>
            </a: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jika  akuntansi lindung nilai akan  menciptakan </a:t>
            </a:r>
            <a:r>
              <a:rPr sz="1350" i="1" dirty="0">
                <a:latin typeface="Calibri" panose="020F0502020204030204" pitchFamily="34" charset="0"/>
                <a:cs typeface="Calibri" panose="020F0502020204030204" pitchFamily="34" charset="0"/>
              </a:rPr>
              <a:t>mismatch </a:t>
            </a: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</a:p>
        </p:txBody>
      </p:sp>
      <p:sp>
        <p:nvSpPr>
          <p:cNvPr id="17" name="object 17"/>
          <p:cNvSpPr/>
          <p:nvPr/>
        </p:nvSpPr>
        <p:spPr>
          <a:xfrm>
            <a:off x="4357211" y="3395852"/>
            <a:ext cx="2653189" cy="735330"/>
          </a:xfrm>
          <a:custGeom>
            <a:avLst/>
            <a:gdLst/>
            <a:ahLst/>
            <a:cxnLst/>
            <a:rect l="l" t="t" r="r" b="b"/>
            <a:pathLst>
              <a:path w="3537584" h="980439">
                <a:moveTo>
                  <a:pt x="3373882" y="0"/>
                </a:moveTo>
                <a:lnTo>
                  <a:pt x="163322" y="0"/>
                </a:lnTo>
                <a:lnTo>
                  <a:pt x="119915" y="5836"/>
                </a:lnTo>
                <a:lnTo>
                  <a:pt x="80903" y="22304"/>
                </a:lnTo>
                <a:lnTo>
                  <a:pt x="47847" y="47847"/>
                </a:lnTo>
                <a:lnTo>
                  <a:pt x="22304" y="80903"/>
                </a:lnTo>
                <a:lnTo>
                  <a:pt x="5836" y="119915"/>
                </a:lnTo>
                <a:lnTo>
                  <a:pt x="0" y="163322"/>
                </a:lnTo>
                <a:lnTo>
                  <a:pt x="0" y="816610"/>
                </a:lnTo>
                <a:lnTo>
                  <a:pt x="5836" y="860016"/>
                </a:lnTo>
                <a:lnTo>
                  <a:pt x="22304" y="899028"/>
                </a:lnTo>
                <a:lnTo>
                  <a:pt x="47847" y="932084"/>
                </a:lnTo>
                <a:lnTo>
                  <a:pt x="80903" y="957627"/>
                </a:lnTo>
                <a:lnTo>
                  <a:pt x="119915" y="974095"/>
                </a:lnTo>
                <a:lnTo>
                  <a:pt x="163322" y="979932"/>
                </a:lnTo>
                <a:lnTo>
                  <a:pt x="3373882" y="979932"/>
                </a:lnTo>
                <a:lnTo>
                  <a:pt x="3417288" y="974095"/>
                </a:lnTo>
                <a:lnTo>
                  <a:pt x="3456300" y="957627"/>
                </a:lnTo>
                <a:lnTo>
                  <a:pt x="3489356" y="932084"/>
                </a:lnTo>
                <a:lnTo>
                  <a:pt x="3514899" y="899028"/>
                </a:lnTo>
                <a:lnTo>
                  <a:pt x="3531367" y="860016"/>
                </a:lnTo>
                <a:lnTo>
                  <a:pt x="3537204" y="816610"/>
                </a:lnTo>
                <a:lnTo>
                  <a:pt x="3537204" y="163322"/>
                </a:lnTo>
                <a:lnTo>
                  <a:pt x="3531367" y="119915"/>
                </a:lnTo>
                <a:lnTo>
                  <a:pt x="3514899" y="80903"/>
                </a:lnTo>
                <a:lnTo>
                  <a:pt x="3489356" y="47847"/>
                </a:lnTo>
                <a:lnTo>
                  <a:pt x="3456300" y="22304"/>
                </a:lnTo>
                <a:lnTo>
                  <a:pt x="3417288" y="5836"/>
                </a:lnTo>
                <a:lnTo>
                  <a:pt x="337388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357211" y="3395852"/>
            <a:ext cx="2653189" cy="735330"/>
          </a:xfrm>
          <a:custGeom>
            <a:avLst/>
            <a:gdLst/>
            <a:ahLst/>
            <a:cxnLst/>
            <a:rect l="l" t="t" r="r" b="b"/>
            <a:pathLst>
              <a:path w="3537584" h="980439">
                <a:moveTo>
                  <a:pt x="0" y="163322"/>
                </a:moveTo>
                <a:lnTo>
                  <a:pt x="5836" y="119915"/>
                </a:lnTo>
                <a:lnTo>
                  <a:pt x="22304" y="80903"/>
                </a:lnTo>
                <a:lnTo>
                  <a:pt x="47847" y="47847"/>
                </a:lnTo>
                <a:lnTo>
                  <a:pt x="80903" y="22304"/>
                </a:lnTo>
                <a:lnTo>
                  <a:pt x="119915" y="5836"/>
                </a:lnTo>
                <a:lnTo>
                  <a:pt x="163322" y="0"/>
                </a:lnTo>
                <a:lnTo>
                  <a:pt x="3373882" y="0"/>
                </a:lnTo>
                <a:lnTo>
                  <a:pt x="3417288" y="5836"/>
                </a:lnTo>
                <a:lnTo>
                  <a:pt x="3456300" y="22304"/>
                </a:lnTo>
                <a:lnTo>
                  <a:pt x="3489356" y="47847"/>
                </a:lnTo>
                <a:lnTo>
                  <a:pt x="3514899" y="80903"/>
                </a:lnTo>
                <a:lnTo>
                  <a:pt x="3531367" y="119915"/>
                </a:lnTo>
                <a:lnTo>
                  <a:pt x="3537204" y="163322"/>
                </a:lnTo>
                <a:lnTo>
                  <a:pt x="3537204" y="816610"/>
                </a:lnTo>
                <a:lnTo>
                  <a:pt x="3531367" y="860016"/>
                </a:lnTo>
                <a:lnTo>
                  <a:pt x="3514899" y="899028"/>
                </a:lnTo>
                <a:lnTo>
                  <a:pt x="3489356" y="932084"/>
                </a:lnTo>
                <a:lnTo>
                  <a:pt x="3456300" y="957627"/>
                </a:lnTo>
                <a:lnTo>
                  <a:pt x="3417288" y="974095"/>
                </a:lnTo>
                <a:lnTo>
                  <a:pt x="3373882" y="979932"/>
                </a:lnTo>
                <a:lnTo>
                  <a:pt x="163322" y="979932"/>
                </a:lnTo>
                <a:lnTo>
                  <a:pt x="119915" y="974095"/>
                </a:lnTo>
                <a:lnTo>
                  <a:pt x="80903" y="957627"/>
                </a:lnTo>
                <a:lnTo>
                  <a:pt x="47847" y="932084"/>
                </a:lnTo>
                <a:lnTo>
                  <a:pt x="22304" y="899028"/>
                </a:lnTo>
                <a:lnTo>
                  <a:pt x="5836" y="860016"/>
                </a:lnTo>
                <a:lnTo>
                  <a:pt x="0" y="816610"/>
                </a:lnTo>
                <a:lnTo>
                  <a:pt x="0" y="163322"/>
                </a:lnTo>
                <a:close/>
              </a:path>
            </a:pathLst>
          </a:custGeom>
          <a:ln w="12192">
            <a:solidFill>
              <a:srgbClr val="C5929E"/>
            </a:solidFill>
          </a:ln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2557" y="3434810"/>
            <a:ext cx="2299243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1430" marR="3810" indent="-2381" algn="ctr">
              <a:spcBef>
                <a:spcPts val="75"/>
              </a:spcBef>
            </a:pPr>
            <a:r>
              <a:rPr sz="13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Keseluruhan/sebagian </a:t>
            </a:r>
            <a:r>
              <a:rPr sz="135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sz="13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sz="13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sz="13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ditetapkan</a:t>
            </a:r>
            <a:r>
              <a:rPr sz="13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135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designated</a:t>
            </a:r>
            <a:r>
              <a:rPr sz="13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09600" y="3478150"/>
            <a:ext cx="479108" cy="478155"/>
          </a:xfrm>
          <a:custGeom>
            <a:avLst/>
            <a:gdLst/>
            <a:ahLst/>
            <a:cxnLst/>
            <a:rect l="l" t="t" r="r" b="b"/>
            <a:pathLst>
              <a:path w="638810" h="637539">
                <a:moveTo>
                  <a:pt x="113664" y="0"/>
                </a:moveTo>
                <a:lnTo>
                  <a:pt x="100583" y="0"/>
                </a:lnTo>
                <a:lnTo>
                  <a:pt x="87502" y="8762"/>
                </a:lnTo>
                <a:lnTo>
                  <a:pt x="8762" y="87248"/>
                </a:lnTo>
                <a:lnTo>
                  <a:pt x="0" y="100329"/>
                </a:lnTo>
                <a:lnTo>
                  <a:pt x="0" y="113410"/>
                </a:lnTo>
                <a:lnTo>
                  <a:pt x="4317" y="130936"/>
                </a:lnTo>
                <a:lnTo>
                  <a:pt x="13080" y="144017"/>
                </a:lnTo>
                <a:lnTo>
                  <a:pt x="188086" y="318515"/>
                </a:lnTo>
                <a:lnTo>
                  <a:pt x="13080" y="493013"/>
                </a:lnTo>
                <a:lnTo>
                  <a:pt x="4317" y="506094"/>
                </a:lnTo>
                <a:lnTo>
                  <a:pt x="0" y="519175"/>
                </a:lnTo>
                <a:lnTo>
                  <a:pt x="0" y="536701"/>
                </a:lnTo>
                <a:lnTo>
                  <a:pt x="8762" y="549782"/>
                </a:lnTo>
                <a:lnTo>
                  <a:pt x="87502" y="623950"/>
                </a:lnTo>
                <a:lnTo>
                  <a:pt x="100583" y="632713"/>
                </a:lnTo>
                <a:lnTo>
                  <a:pt x="113664" y="637031"/>
                </a:lnTo>
                <a:lnTo>
                  <a:pt x="131190" y="632713"/>
                </a:lnTo>
                <a:lnTo>
                  <a:pt x="144271" y="623950"/>
                </a:lnTo>
                <a:lnTo>
                  <a:pt x="319277" y="449452"/>
                </a:lnTo>
                <a:lnTo>
                  <a:pt x="581787" y="449452"/>
                </a:lnTo>
                <a:lnTo>
                  <a:pt x="450469" y="318515"/>
                </a:lnTo>
                <a:lnTo>
                  <a:pt x="581787" y="187578"/>
                </a:lnTo>
                <a:lnTo>
                  <a:pt x="319277" y="187578"/>
                </a:lnTo>
                <a:lnTo>
                  <a:pt x="144271" y="13080"/>
                </a:lnTo>
                <a:lnTo>
                  <a:pt x="131190" y="4317"/>
                </a:lnTo>
                <a:lnTo>
                  <a:pt x="113664" y="0"/>
                </a:lnTo>
                <a:close/>
              </a:path>
              <a:path w="638810" h="637539">
                <a:moveTo>
                  <a:pt x="581787" y="449452"/>
                </a:moveTo>
                <a:lnTo>
                  <a:pt x="319277" y="449452"/>
                </a:lnTo>
                <a:lnTo>
                  <a:pt x="494283" y="623950"/>
                </a:lnTo>
                <a:lnTo>
                  <a:pt x="507364" y="632713"/>
                </a:lnTo>
                <a:lnTo>
                  <a:pt x="520445" y="637031"/>
                </a:lnTo>
                <a:lnTo>
                  <a:pt x="537971" y="632713"/>
                </a:lnTo>
                <a:lnTo>
                  <a:pt x="551052" y="623950"/>
                </a:lnTo>
                <a:lnTo>
                  <a:pt x="625475" y="549782"/>
                </a:lnTo>
                <a:lnTo>
                  <a:pt x="634238" y="536701"/>
                </a:lnTo>
                <a:lnTo>
                  <a:pt x="638555" y="519175"/>
                </a:lnTo>
                <a:lnTo>
                  <a:pt x="634238" y="506094"/>
                </a:lnTo>
                <a:lnTo>
                  <a:pt x="625475" y="493013"/>
                </a:lnTo>
                <a:lnTo>
                  <a:pt x="581787" y="449452"/>
                </a:lnTo>
                <a:close/>
              </a:path>
              <a:path w="638810" h="637539">
                <a:moveTo>
                  <a:pt x="537971" y="0"/>
                </a:moveTo>
                <a:lnTo>
                  <a:pt x="520445" y="0"/>
                </a:lnTo>
                <a:lnTo>
                  <a:pt x="507364" y="4317"/>
                </a:lnTo>
                <a:lnTo>
                  <a:pt x="494283" y="13080"/>
                </a:lnTo>
                <a:lnTo>
                  <a:pt x="319277" y="187578"/>
                </a:lnTo>
                <a:lnTo>
                  <a:pt x="581787" y="187578"/>
                </a:lnTo>
                <a:lnTo>
                  <a:pt x="625475" y="144017"/>
                </a:lnTo>
                <a:lnTo>
                  <a:pt x="634238" y="130936"/>
                </a:lnTo>
                <a:lnTo>
                  <a:pt x="638555" y="113410"/>
                </a:lnTo>
                <a:lnTo>
                  <a:pt x="634238" y="100329"/>
                </a:lnTo>
                <a:lnTo>
                  <a:pt x="625475" y="87248"/>
                </a:lnTo>
                <a:lnTo>
                  <a:pt x="551052" y="8762"/>
                </a:lnTo>
                <a:lnTo>
                  <a:pt x="53797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91954" y="4659931"/>
            <a:ext cx="479108" cy="479108"/>
          </a:xfrm>
          <a:custGeom>
            <a:avLst/>
            <a:gdLst/>
            <a:ahLst/>
            <a:cxnLst/>
            <a:rect l="l" t="t" r="r" b="b"/>
            <a:pathLst>
              <a:path w="638810" h="638810">
                <a:moveTo>
                  <a:pt x="113664" y="0"/>
                </a:moveTo>
                <a:lnTo>
                  <a:pt x="100583" y="0"/>
                </a:lnTo>
                <a:lnTo>
                  <a:pt x="87502" y="8762"/>
                </a:lnTo>
                <a:lnTo>
                  <a:pt x="8762" y="87503"/>
                </a:lnTo>
                <a:lnTo>
                  <a:pt x="0" y="100584"/>
                </a:lnTo>
                <a:lnTo>
                  <a:pt x="0" y="113665"/>
                </a:lnTo>
                <a:lnTo>
                  <a:pt x="4317" y="131191"/>
                </a:lnTo>
                <a:lnTo>
                  <a:pt x="13080" y="144272"/>
                </a:lnTo>
                <a:lnTo>
                  <a:pt x="188086" y="319278"/>
                </a:lnTo>
                <a:lnTo>
                  <a:pt x="13080" y="494284"/>
                </a:lnTo>
                <a:lnTo>
                  <a:pt x="4317" y="507365"/>
                </a:lnTo>
                <a:lnTo>
                  <a:pt x="0" y="520446"/>
                </a:lnTo>
                <a:lnTo>
                  <a:pt x="0" y="537972"/>
                </a:lnTo>
                <a:lnTo>
                  <a:pt x="8762" y="551053"/>
                </a:lnTo>
                <a:lnTo>
                  <a:pt x="87502" y="625475"/>
                </a:lnTo>
                <a:lnTo>
                  <a:pt x="100583" y="634238"/>
                </a:lnTo>
                <a:lnTo>
                  <a:pt x="113664" y="638556"/>
                </a:lnTo>
                <a:lnTo>
                  <a:pt x="131190" y="634238"/>
                </a:lnTo>
                <a:lnTo>
                  <a:pt x="144271" y="625475"/>
                </a:lnTo>
                <a:lnTo>
                  <a:pt x="319277" y="450469"/>
                </a:lnTo>
                <a:lnTo>
                  <a:pt x="581659" y="450469"/>
                </a:lnTo>
                <a:lnTo>
                  <a:pt x="450469" y="319278"/>
                </a:lnTo>
                <a:lnTo>
                  <a:pt x="581660" y="188087"/>
                </a:lnTo>
                <a:lnTo>
                  <a:pt x="319277" y="188087"/>
                </a:lnTo>
                <a:lnTo>
                  <a:pt x="144271" y="13081"/>
                </a:lnTo>
                <a:lnTo>
                  <a:pt x="131190" y="4318"/>
                </a:lnTo>
                <a:lnTo>
                  <a:pt x="113664" y="0"/>
                </a:lnTo>
                <a:close/>
              </a:path>
              <a:path w="638810" h="638810">
                <a:moveTo>
                  <a:pt x="581659" y="450469"/>
                </a:moveTo>
                <a:lnTo>
                  <a:pt x="319277" y="450469"/>
                </a:lnTo>
                <a:lnTo>
                  <a:pt x="494283" y="625475"/>
                </a:lnTo>
                <a:lnTo>
                  <a:pt x="507364" y="634238"/>
                </a:lnTo>
                <a:lnTo>
                  <a:pt x="520445" y="638556"/>
                </a:lnTo>
                <a:lnTo>
                  <a:pt x="537971" y="634238"/>
                </a:lnTo>
                <a:lnTo>
                  <a:pt x="551052" y="625475"/>
                </a:lnTo>
                <a:lnTo>
                  <a:pt x="625475" y="551053"/>
                </a:lnTo>
                <a:lnTo>
                  <a:pt x="634238" y="537972"/>
                </a:lnTo>
                <a:lnTo>
                  <a:pt x="638555" y="520446"/>
                </a:lnTo>
                <a:lnTo>
                  <a:pt x="634238" y="507365"/>
                </a:lnTo>
                <a:lnTo>
                  <a:pt x="625475" y="494284"/>
                </a:lnTo>
                <a:lnTo>
                  <a:pt x="581659" y="450469"/>
                </a:lnTo>
                <a:close/>
              </a:path>
              <a:path w="638810" h="638810">
                <a:moveTo>
                  <a:pt x="537971" y="0"/>
                </a:moveTo>
                <a:lnTo>
                  <a:pt x="520445" y="0"/>
                </a:lnTo>
                <a:lnTo>
                  <a:pt x="507364" y="4318"/>
                </a:lnTo>
                <a:lnTo>
                  <a:pt x="494283" y="13081"/>
                </a:lnTo>
                <a:lnTo>
                  <a:pt x="319277" y="188087"/>
                </a:lnTo>
                <a:lnTo>
                  <a:pt x="581660" y="188087"/>
                </a:lnTo>
                <a:lnTo>
                  <a:pt x="625475" y="144272"/>
                </a:lnTo>
                <a:lnTo>
                  <a:pt x="634238" y="131191"/>
                </a:lnTo>
                <a:lnTo>
                  <a:pt x="638555" y="113665"/>
                </a:lnTo>
                <a:lnTo>
                  <a:pt x="634238" y="100584"/>
                </a:lnTo>
                <a:lnTo>
                  <a:pt x="625475" y="87503"/>
                </a:lnTo>
                <a:lnTo>
                  <a:pt x="551052" y="8762"/>
                </a:lnTo>
                <a:lnTo>
                  <a:pt x="53797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263521" y="2998089"/>
            <a:ext cx="285750" cy="405765"/>
          </a:xfrm>
          <a:custGeom>
            <a:avLst/>
            <a:gdLst/>
            <a:ahLst/>
            <a:cxnLst/>
            <a:rect l="l" t="t" r="r" b="b"/>
            <a:pathLst>
              <a:path w="381000" h="541020">
                <a:moveTo>
                  <a:pt x="381000" y="290957"/>
                </a:moveTo>
                <a:lnTo>
                  <a:pt x="0" y="290957"/>
                </a:lnTo>
                <a:lnTo>
                  <a:pt x="190500" y="541020"/>
                </a:lnTo>
                <a:lnTo>
                  <a:pt x="381000" y="290957"/>
                </a:lnTo>
                <a:close/>
              </a:path>
              <a:path w="381000" h="541020">
                <a:moveTo>
                  <a:pt x="285750" y="0"/>
                </a:moveTo>
                <a:lnTo>
                  <a:pt x="95250" y="0"/>
                </a:lnTo>
                <a:lnTo>
                  <a:pt x="95250" y="290957"/>
                </a:lnTo>
                <a:lnTo>
                  <a:pt x="285750" y="290957"/>
                </a:lnTo>
                <a:lnTo>
                  <a:pt x="28575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132451" y="3002662"/>
            <a:ext cx="285750" cy="404813"/>
          </a:xfrm>
          <a:custGeom>
            <a:avLst/>
            <a:gdLst/>
            <a:ahLst/>
            <a:cxnLst/>
            <a:rect l="l" t="t" r="r" b="b"/>
            <a:pathLst>
              <a:path w="381000" h="539750">
                <a:moveTo>
                  <a:pt x="381000" y="289432"/>
                </a:moveTo>
                <a:lnTo>
                  <a:pt x="0" y="289432"/>
                </a:lnTo>
                <a:lnTo>
                  <a:pt x="190500" y="539496"/>
                </a:lnTo>
                <a:lnTo>
                  <a:pt x="381000" y="289432"/>
                </a:lnTo>
                <a:close/>
              </a:path>
              <a:path w="381000" h="539750">
                <a:moveTo>
                  <a:pt x="285750" y="0"/>
                </a:moveTo>
                <a:lnTo>
                  <a:pt x="95250" y="0"/>
                </a:lnTo>
                <a:lnTo>
                  <a:pt x="95250" y="289432"/>
                </a:lnTo>
                <a:lnTo>
                  <a:pt x="285750" y="289432"/>
                </a:lnTo>
                <a:lnTo>
                  <a:pt x="28575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 descr="A picture containing LEGO, toy, vector graphics&#10;&#10;Description automatically generated">
            <a:extLst>
              <a:ext uri="{FF2B5EF4-FFF2-40B4-BE49-F238E27FC236}">
                <a16:creationId xmlns:a16="http://schemas.microsoft.com/office/drawing/2014/main" id="{01B226A3-1FF9-3148-933A-21324EC68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146" y="2043092"/>
            <a:ext cx="3781180" cy="3519507"/>
          </a:xfrm>
          <a:prstGeom prst="rect">
            <a:avLst/>
          </a:prstGeom>
        </p:spPr>
      </p:pic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7C7B1034-2D2C-944C-AC35-FCEC65018779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68</a:t>
            </a:fld>
            <a:endParaRPr lang="en-US" sz="14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437052" y="1952009"/>
            <a:ext cx="7562704" cy="4296392"/>
          </a:xfrm>
          <a:prstGeom prst="rect">
            <a:avLst/>
          </a:prstGeom>
          <a:pattFill prst="ltUpDiag">
            <a:fgClr>
              <a:srgbClr val="FFFFFF">
                <a:lumMod val="75000"/>
              </a:srgbClr>
            </a:fgClr>
            <a:bgClr>
              <a:srgbClr val="FFFFFF"/>
            </a:bgClr>
          </a:patt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1700" y="305484"/>
            <a:ext cx="8008400" cy="1363033"/>
          </a:xfrm>
          <a:prstGeom prst="rect">
            <a:avLst/>
          </a:prstGeom>
        </p:spPr>
        <p:txBody>
          <a:bodyPr vert="horz" wrap="square" lIns="0" tIns="67151" rIns="0" bIns="0" rtlCol="0" anchor="ctr">
            <a:spAutoFit/>
          </a:bodyPr>
          <a:lstStyle/>
          <a:p>
            <a:pPr marL="268288" marR="3810" indent="-4763">
              <a:spcBef>
                <a:spcPts val="529"/>
              </a:spcBef>
            </a:pPr>
            <a:r>
              <a:rPr dirty="0"/>
              <a:t>Penetapan sebagian dari </a:t>
            </a:r>
            <a:r>
              <a:rPr dirty="0" err="1"/>
              <a:t>instrumen</a:t>
            </a:r>
            <a:r>
              <a:rPr dirty="0"/>
              <a:t> </a:t>
            </a:r>
            <a:r>
              <a:rPr dirty="0" err="1"/>
              <a:t>lindung</a:t>
            </a:r>
            <a:r>
              <a:rPr dirty="0"/>
              <a:t> </a:t>
            </a:r>
            <a:r>
              <a:rPr dirty="0" err="1"/>
              <a:t>nilai</a:t>
            </a:r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02920" y="3111027"/>
            <a:ext cx="2539841" cy="735330"/>
          </a:xfrm>
          <a:custGeom>
            <a:avLst/>
            <a:gdLst/>
            <a:ahLst/>
            <a:cxnLst/>
            <a:rect l="l" t="t" r="r" b="b"/>
            <a:pathLst>
              <a:path w="3386454" h="980439">
                <a:moveTo>
                  <a:pt x="3223006" y="0"/>
                </a:moveTo>
                <a:lnTo>
                  <a:pt x="163322" y="0"/>
                </a:lnTo>
                <a:lnTo>
                  <a:pt x="119915" y="5836"/>
                </a:lnTo>
                <a:lnTo>
                  <a:pt x="80903" y="22304"/>
                </a:lnTo>
                <a:lnTo>
                  <a:pt x="47847" y="47847"/>
                </a:lnTo>
                <a:lnTo>
                  <a:pt x="22304" y="80903"/>
                </a:lnTo>
                <a:lnTo>
                  <a:pt x="5836" y="119915"/>
                </a:lnTo>
                <a:lnTo>
                  <a:pt x="0" y="163322"/>
                </a:lnTo>
                <a:lnTo>
                  <a:pt x="0" y="816610"/>
                </a:lnTo>
                <a:lnTo>
                  <a:pt x="5836" y="860016"/>
                </a:lnTo>
                <a:lnTo>
                  <a:pt x="22304" y="899028"/>
                </a:lnTo>
                <a:lnTo>
                  <a:pt x="47847" y="932084"/>
                </a:lnTo>
                <a:lnTo>
                  <a:pt x="80903" y="957627"/>
                </a:lnTo>
                <a:lnTo>
                  <a:pt x="119915" y="974095"/>
                </a:lnTo>
                <a:lnTo>
                  <a:pt x="163322" y="979931"/>
                </a:lnTo>
                <a:lnTo>
                  <a:pt x="3223006" y="979931"/>
                </a:lnTo>
                <a:lnTo>
                  <a:pt x="3266412" y="974095"/>
                </a:lnTo>
                <a:lnTo>
                  <a:pt x="3305424" y="957627"/>
                </a:lnTo>
                <a:lnTo>
                  <a:pt x="3338480" y="932084"/>
                </a:lnTo>
                <a:lnTo>
                  <a:pt x="3364023" y="899028"/>
                </a:lnTo>
                <a:lnTo>
                  <a:pt x="3380491" y="860016"/>
                </a:lnTo>
                <a:lnTo>
                  <a:pt x="3386328" y="816610"/>
                </a:lnTo>
                <a:lnTo>
                  <a:pt x="3386328" y="163322"/>
                </a:lnTo>
                <a:lnTo>
                  <a:pt x="3380491" y="119915"/>
                </a:lnTo>
                <a:lnTo>
                  <a:pt x="3364023" y="80903"/>
                </a:lnTo>
                <a:lnTo>
                  <a:pt x="3338480" y="47847"/>
                </a:lnTo>
                <a:lnTo>
                  <a:pt x="3305424" y="22304"/>
                </a:lnTo>
                <a:lnTo>
                  <a:pt x="3266412" y="5836"/>
                </a:lnTo>
                <a:lnTo>
                  <a:pt x="3223006" y="0"/>
                </a:ln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7557" y="3245279"/>
            <a:ext cx="2418875" cy="56409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waktu dari </a:t>
            </a:r>
            <a:r>
              <a:rPr sz="18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opsi</a:t>
            </a: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</a:t>
            </a:r>
            <a:r>
              <a:rPr lang="en-US"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dibeli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64807" y="3412510"/>
            <a:ext cx="3162110" cy="735330"/>
          </a:xfrm>
          <a:custGeom>
            <a:avLst/>
            <a:gdLst/>
            <a:ahLst/>
            <a:cxnLst/>
            <a:rect l="l" t="t" r="r" b="b"/>
            <a:pathLst>
              <a:path w="3426459" h="980439">
                <a:moveTo>
                  <a:pt x="3262629" y="0"/>
                </a:moveTo>
                <a:lnTo>
                  <a:pt x="163321" y="0"/>
                </a:lnTo>
                <a:lnTo>
                  <a:pt x="119915" y="5836"/>
                </a:lnTo>
                <a:lnTo>
                  <a:pt x="80903" y="22304"/>
                </a:lnTo>
                <a:lnTo>
                  <a:pt x="47847" y="47847"/>
                </a:lnTo>
                <a:lnTo>
                  <a:pt x="22304" y="80903"/>
                </a:lnTo>
                <a:lnTo>
                  <a:pt x="5836" y="119915"/>
                </a:lnTo>
                <a:lnTo>
                  <a:pt x="0" y="163322"/>
                </a:lnTo>
                <a:lnTo>
                  <a:pt x="0" y="816610"/>
                </a:lnTo>
                <a:lnTo>
                  <a:pt x="5836" y="860016"/>
                </a:lnTo>
                <a:lnTo>
                  <a:pt x="22304" y="899028"/>
                </a:lnTo>
                <a:lnTo>
                  <a:pt x="47847" y="932084"/>
                </a:lnTo>
                <a:lnTo>
                  <a:pt x="80903" y="957627"/>
                </a:lnTo>
                <a:lnTo>
                  <a:pt x="119915" y="974095"/>
                </a:lnTo>
                <a:lnTo>
                  <a:pt x="163321" y="979932"/>
                </a:lnTo>
                <a:lnTo>
                  <a:pt x="3262629" y="979932"/>
                </a:lnTo>
                <a:lnTo>
                  <a:pt x="3306036" y="974095"/>
                </a:lnTo>
                <a:lnTo>
                  <a:pt x="3345048" y="957627"/>
                </a:lnTo>
                <a:lnTo>
                  <a:pt x="3378104" y="932084"/>
                </a:lnTo>
                <a:lnTo>
                  <a:pt x="3403647" y="899028"/>
                </a:lnTo>
                <a:lnTo>
                  <a:pt x="3420115" y="860016"/>
                </a:lnTo>
                <a:lnTo>
                  <a:pt x="3425952" y="816610"/>
                </a:lnTo>
                <a:lnTo>
                  <a:pt x="3425952" y="163322"/>
                </a:lnTo>
                <a:lnTo>
                  <a:pt x="3420115" y="119915"/>
                </a:lnTo>
                <a:lnTo>
                  <a:pt x="3403647" y="80903"/>
                </a:lnTo>
                <a:lnTo>
                  <a:pt x="3378104" y="47847"/>
                </a:lnTo>
                <a:lnTo>
                  <a:pt x="3345048" y="22304"/>
                </a:lnTo>
                <a:lnTo>
                  <a:pt x="3306036" y="5836"/>
                </a:lnTo>
                <a:lnTo>
                  <a:pt x="326262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0351" y="3478646"/>
            <a:ext cx="2916651" cy="57692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R="3810" indent="9525" algn="ctr">
              <a:spcBef>
                <a:spcPts val="79"/>
              </a:spcBef>
            </a:pP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 </a:t>
            </a:r>
            <a:r>
              <a:rPr sz="18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</a:t>
            </a:r>
            <a:r>
              <a:rPr lang="en-US" sz="18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R="3810" indent="9525" algn="ctr">
              <a:spcBef>
                <a:spcPts val="79"/>
              </a:spcBef>
            </a:pPr>
            <a:r>
              <a:rPr sz="18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di OCI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02919" y="4003816"/>
            <a:ext cx="2539841" cy="735330"/>
          </a:xfrm>
          <a:custGeom>
            <a:avLst/>
            <a:gdLst/>
            <a:ahLst/>
            <a:cxnLst/>
            <a:rect l="l" t="t" r="r" b="b"/>
            <a:pathLst>
              <a:path w="3386454" h="980439">
                <a:moveTo>
                  <a:pt x="3223006" y="0"/>
                </a:moveTo>
                <a:lnTo>
                  <a:pt x="163322" y="0"/>
                </a:lnTo>
                <a:lnTo>
                  <a:pt x="119915" y="5836"/>
                </a:lnTo>
                <a:lnTo>
                  <a:pt x="80903" y="22304"/>
                </a:lnTo>
                <a:lnTo>
                  <a:pt x="47847" y="47847"/>
                </a:lnTo>
                <a:lnTo>
                  <a:pt x="22304" y="80903"/>
                </a:lnTo>
                <a:lnTo>
                  <a:pt x="5836" y="119915"/>
                </a:lnTo>
                <a:lnTo>
                  <a:pt x="0" y="163322"/>
                </a:lnTo>
                <a:lnTo>
                  <a:pt x="0" y="816610"/>
                </a:lnTo>
                <a:lnTo>
                  <a:pt x="5836" y="860016"/>
                </a:lnTo>
                <a:lnTo>
                  <a:pt x="22304" y="899028"/>
                </a:lnTo>
                <a:lnTo>
                  <a:pt x="47847" y="932084"/>
                </a:lnTo>
                <a:lnTo>
                  <a:pt x="80903" y="957627"/>
                </a:lnTo>
                <a:lnTo>
                  <a:pt x="119915" y="974095"/>
                </a:lnTo>
                <a:lnTo>
                  <a:pt x="163322" y="979932"/>
                </a:lnTo>
                <a:lnTo>
                  <a:pt x="3223006" y="979932"/>
                </a:lnTo>
                <a:lnTo>
                  <a:pt x="3266412" y="974095"/>
                </a:lnTo>
                <a:lnTo>
                  <a:pt x="3305424" y="957627"/>
                </a:lnTo>
                <a:lnTo>
                  <a:pt x="3338480" y="932084"/>
                </a:lnTo>
                <a:lnTo>
                  <a:pt x="3364023" y="899028"/>
                </a:lnTo>
                <a:lnTo>
                  <a:pt x="3380491" y="860016"/>
                </a:lnTo>
                <a:lnTo>
                  <a:pt x="3386328" y="816610"/>
                </a:lnTo>
                <a:lnTo>
                  <a:pt x="3386328" y="163322"/>
                </a:lnTo>
                <a:lnTo>
                  <a:pt x="3380491" y="119915"/>
                </a:lnTo>
                <a:lnTo>
                  <a:pt x="3364023" y="80903"/>
                </a:lnTo>
                <a:lnTo>
                  <a:pt x="3338480" y="47847"/>
                </a:lnTo>
                <a:lnTo>
                  <a:pt x="3305424" y="22304"/>
                </a:lnTo>
                <a:lnTo>
                  <a:pt x="3266412" y="5836"/>
                </a:lnTo>
                <a:lnTo>
                  <a:pt x="3223006" y="0"/>
                </a:ln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3398" y="4055567"/>
            <a:ext cx="2498886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1113" marR="3810" indent="-3175" algn="ctr">
              <a:spcBef>
                <a:spcPts val="75"/>
              </a:spcBef>
            </a:pP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 </a:t>
            </a:r>
            <a:r>
              <a:rPr sz="18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forward </a:t>
            </a: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 </a:t>
            </a:r>
            <a:r>
              <a:rPr sz="18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8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forward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02919" y="4926680"/>
            <a:ext cx="2539841" cy="897744"/>
          </a:xfrm>
          <a:custGeom>
            <a:avLst/>
            <a:gdLst/>
            <a:ahLst/>
            <a:cxnLst/>
            <a:rect l="l" t="t" r="r" b="b"/>
            <a:pathLst>
              <a:path w="3386454" h="980439">
                <a:moveTo>
                  <a:pt x="3223006" y="0"/>
                </a:moveTo>
                <a:lnTo>
                  <a:pt x="163322" y="0"/>
                </a:lnTo>
                <a:lnTo>
                  <a:pt x="119915" y="5836"/>
                </a:lnTo>
                <a:lnTo>
                  <a:pt x="80903" y="22304"/>
                </a:lnTo>
                <a:lnTo>
                  <a:pt x="47847" y="47847"/>
                </a:lnTo>
                <a:lnTo>
                  <a:pt x="22304" y="80903"/>
                </a:lnTo>
                <a:lnTo>
                  <a:pt x="5836" y="119915"/>
                </a:lnTo>
                <a:lnTo>
                  <a:pt x="0" y="163322"/>
                </a:lnTo>
                <a:lnTo>
                  <a:pt x="0" y="816610"/>
                </a:lnTo>
                <a:lnTo>
                  <a:pt x="5836" y="860025"/>
                </a:lnTo>
                <a:lnTo>
                  <a:pt x="22304" y="899039"/>
                </a:lnTo>
                <a:lnTo>
                  <a:pt x="47847" y="932094"/>
                </a:lnTo>
                <a:lnTo>
                  <a:pt x="80903" y="957632"/>
                </a:lnTo>
                <a:lnTo>
                  <a:pt x="119915" y="974097"/>
                </a:lnTo>
                <a:lnTo>
                  <a:pt x="163322" y="979932"/>
                </a:lnTo>
                <a:lnTo>
                  <a:pt x="3223006" y="979932"/>
                </a:lnTo>
                <a:lnTo>
                  <a:pt x="3266412" y="974097"/>
                </a:lnTo>
                <a:lnTo>
                  <a:pt x="3305424" y="957632"/>
                </a:lnTo>
                <a:lnTo>
                  <a:pt x="3338480" y="932094"/>
                </a:lnTo>
                <a:lnTo>
                  <a:pt x="3364023" y="899039"/>
                </a:lnTo>
                <a:lnTo>
                  <a:pt x="3380491" y="860025"/>
                </a:lnTo>
                <a:lnTo>
                  <a:pt x="3386328" y="816610"/>
                </a:lnTo>
                <a:lnTo>
                  <a:pt x="3386328" y="163322"/>
                </a:lnTo>
                <a:lnTo>
                  <a:pt x="3380491" y="119915"/>
                </a:lnTo>
                <a:lnTo>
                  <a:pt x="3364023" y="80903"/>
                </a:lnTo>
                <a:lnTo>
                  <a:pt x="3338480" y="47847"/>
                </a:lnTo>
                <a:lnTo>
                  <a:pt x="3305424" y="22304"/>
                </a:lnTo>
                <a:lnTo>
                  <a:pt x="3266412" y="5836"/>
                </a:lnTo>
                <a:lnTo>
                  <a:pt x="3223006" y="0"/>
                </a:ln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7940" y="4916761"/>
            <a:ext cx="2339340" cy="840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1113" marR="3810" indent="-1588" algn="ctr">
              <a:spcBef>
                <a:spcPts val="75"/>
              </a:spcBef>
            </a:pPr>
            <a:r>
              <a:rPr sz="18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Basis spread </a:t>
            </a: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valuta asing dari  suatu instrumen keuangan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7548" y="2310153"/>
            <a:ext cx="2711196" cy="495007"/>
          </a:xfrm>
          <a:prstGeom prst="rect">
            <a:avLst/>
          </a:prstGeom>
          <a:solidFill>
            <a:schemeClr val="tx2"/>
          </a:solidFill>
          <a:ln w="9144">
            <a:solidFill>
              <a:srgbClr val="F68D2D"/>
            </a:solidFill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lnSpc>
                <a:spcPts val="1695"/>
              </a:lnSpc>
            </a:pP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Bagian yang diperkenankan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 dikecualikan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54798" y="2514600"/>
            <a:ext cx="2682204" cy="378950"/>
          </a:xfrm>
          <a:prstGeom prst="rect">
            <a:avLst/>
          </a:prstGeom>
          <a:solidFill>
            <a:schemeClr val="tx2"/>
          </a:solidFill>
          <a:ln w="9144">
            <a:solidFill>
              <a:srgbClr val="F68D2D"/>
            </a:solidFill>
          </a:ln>
        </p:spPr>
        <p:txBody>
          <a:bodyPr vert="horz" wrap="square" lIns="0" tIns="100965" rIns="0" bIns="0" rtlCol="0" anchor="ctr">
            <a:spAutoFit/>
          </a:bodyPr>
          <a:lstStyle/>
          <a:p>
            <a:pPr marL="451485">
              <a:spcBef>
                <a:spcPts val="795"/>
              </a:spcBef>
            </a:pP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Perlakuan akuntansi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20279" y="4287939"/>
            <a:ext cx="3295269" cy="1469437"/>
          </a:xfrm>
          <a:custGeom>
            <a:avLst/>
            <a:gdLst/>
            <a:ahLst/>
            <a:cxnLst/>
            <a:rect l="l" t="t" r="r" b="b"/>
            <a:pathLst>
              <a:path w="3426459" h="1460500">
                <a:moveTo>
                  <a:pt x="3182619" y="0"/>
                </a:moveTo>
                <a:lnTo>
                  <a:pt x="243331" y="0"/>
                </a:lnTo>
                <a:lnTo>
                  <a:pt x="194298" y="4944"/>
                </a:lnTo>
                <a:lnTo>
                  <a:pt x="148625" y="19125"/>
                </a:lnTo>
                <a:lnTo>
                  <a:pt x="107292" y="41563"/>
                </a:lnTo>
                <a:lnTo>
                  <a:pt x="71278" y="71278"/>
                </a:lnTo>
                <a:lnTo>
                  <a:pt x="41563" y="107292"/>
                </a:lnTo>
                <a:lnTo>
                  <a:pt x="19125" y="148625"/>
                </a:lnTo>
                <a:lnTo>
                  <a:pt x="4944" y="194298"/>
                </a:lnTo>
                <a:lnTo>
                  <a:pt x="0" y="243331"/>
                </a:lnTo>
                <a:lnTo>
                  <a:pt x="0" y="1216659"/>
                </a:lnTo>
                <a:lnTo>
                  <a:pt x="4944" y="1265700"/>
                </a:lnTo>
                <a:lnTo>
                  <a:pt x="19125" y="1311376"/>
                </a:lnTo>
                <a:lnTo>
                  <a:pt x="41563" y="1352710"/>
                </a:lnTo>
                <a:lnTo>
                  <a:pt x="71278" y="1388722"/>
                </a:lnTo>
                <a:lnTo>
                  <a:pt x="107292" y="1418435"/>
                </a:lnTo>
                <a:lnTo>
                  <a:pt x="148625" y="1440870"/>
                </a:lnTo>
                <a:lnTo>
                  <a:pt x="194298" y="1455048"/>
                </a:lnTo>
                <a:lnTo>
                  <a:pt x="243331" y="1459991"/>
                </a:lnTo>
                <a:lnTo>
                  <a:pt x="3182619" y="1459991"/>
                </a:lnTo>
                <a:lnTo>
                  <a:pt x="3231653" y="1455048"/>
                </a:lnTo>
                <a:lnTo>
                  <a:pt x="3277326" y="1440870"/>
                </a:lnTo>
                <a:lnTo>
                  <a:pt x="3318659" y="1418435"/>
                </a:lnTo>
                <a:lnTo>
                  <a:pt x="3354673" y="1388722"/>
                </a:lnTo>
                <a:lnTo>
                  <a:pt x="3384388" y="1352710"/>
                </a:lnTo>
                <a:lnTo>
                  <a:pt x="3406826" y="1311376"/>
                </a:lnTo>
                <a:lnTo>
                  <a:pt x="3421007" y="1265700"/>
                </a:lnTo>
                <a:lnTo>
                  <a:pt x="3425952" y="1216659"/>
                </a:lnTo>
                <a:lnTo>
                  <a:pt x="3425952" y="243331"/>
                </a:lnTo>
                <a:lnTo>
                  <a:pt x="3421007" y="194298"/>
                </a:lnTo>
                <a:lnTo>
                  <a:pt x="3406826" y="148625"/>
                </a:lnTo>
                <a:lnTo>
                  <a:pt x="3384388" y="107292"/>
                </a:lnTo>
                <a:lnTo>
                  <a:pt x="3354673" y="71278"/>
                </a:lnTo>
                <a:lnTo>
                  <a:pt x="3318659" y="41563"/>
                </a:lnTo>
                <a:lnTo>
                  <a:pt x="3277326" y="19125"/>
                </a:lnTo>
                <a:lnTo>
                  <a:pt x="3231653" y="4944"/>
                </a:lnTo>
                <a:lnTo>
                  <a:pt x="318261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60248" y="4488386"/>
            <a:ext cx="3066669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953" algn="ctr">
              <a:spcBef>
                <a:spcPts val="75"/>
              </a:spcBef>
            </a:pPr>
            <a:r>
              <a:rPr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Mempengaruhi laba rugi  pada saat yang bersamaan  dengan transaksi; atau  diamortisasi sepanjang  waktu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68744" y="3171714"/>
            <a:ext cx="802481" cy="2439353"/>
          </a:xfrm>
          <a:custGeom>
            <a:avLst/>
            <a:gdLst/>
            <a:ahLst/>
            <a:cxnLst/>
            <a:rect l="l" t="t" r="r" b="b"/>
            <a:pathLst>
              <a:path w="1069975" h="3252470">
                <a:moveTo>
                  <a:pt x="0" y="0"/>
                </a:moveTo>
                <a:lnTo>
                  <a:pt x="72580" y="813"/>
                </a:lnTo>
                <a:lnTo>
                  <a:pt x="142194" y="3182"/>
                </a:lnTo>
                <a:lnTo>
                  <a:pt x="208204" y="7000"/>
                </a:lnTo>
                <a:lnTo>
                  <a:pt x="269973" y="12163"/>
                </a:lnTo>
                <a:lnTo>
                  <a:pt x="326864" y="18564"/>
                </a:lnTo>
                <a:lnTo>
                  <a:pt x="378237" y="26098"/>
                </a:lnTo>
                <a:lnTo>
                  <a:pt x="423457" y="34658"/>
                </a:lnTo>
                <a:lnTo>
                  <a:pt x="461884" y="44139"/>
                </a:lnTo>
                <a:lnTo>
                  <a:pt x="515814" y="65440"/>
                </a:lnTo>
                <a:lnTo>
                  <a:pt x="534924" y="89154"/>
                </a:lnTo>
                <a:lnTo>
                  <a:pt x="534924" y="1498981"/>
                </a:lnTo>
                <a:lnTo>
                  <a:pt x="539807" y="1511086"/>
                </a:lnTo>
                <a:lnTo>
                  <a:pt x="576964" y="1533699"/>
                </a:lnTo>
                <a:lnTo>
                  <a:pt x="646390" y="1553476"/>
                </a:lnTo>
                <a:lnTo>
                  <a:pt x="691610" y="1562036"/>
                </a:lnTo>
                <a:lnTo>
                  <a:pt x="742983" y="1569570"/>
                </a:lnTo>
                <a:lnTo>
                  <a:pt x="799874" y="1575971"/>
                </a:lnTo>
                <a:lnTo>
                  <a:pt x="861643" y="1581134"/>
                </a:lnTo>
                <a:lnTo>
                  <a:pt x="927653" y="1584952"/>
                </a:lnTo>
                <a:lnTo>
                  <a:pt x="997267" y="1587321"/>
                </a:lnTo>
                <a:lnTo>
                  <a:pt x="1069847" y="1588135"/>
                </a:lnTo>
                <a:lnTo>
                  <a:pt x="997267" y="1588948"/>
                </a:lnTo>
                <a:lnTo>
                  <a:pt x="927653" y="1591317"/>
                </a:lnTo>
                <a:lnTo>
                  <a:pt x="861643" y="1595135"/>
                </a:lnTo>
                <a:lnTo>
                  <a:pt x="799874" y="1600298"/>
                </a:lnTo>
                <a:lnTo>
                  <a:pt x="742983" y="1606699"/>
                </a:lnTo>
                <a:lnTo>
                  <a:pt x="691610" y="1614233"/>
                </a:lnTo>
                <a:lnTo>
                  <a:pt x="646390" y="1622793"/>
                </a:lnTo>
                <a:lnTo>
                  <a:pt x="607963" y="1632274"/>
                </a:lnTo>
                <a:lnTo>
                  <a:pt x="554033" y="1653575"/>
                </a:lnTo>
                <a:lnTo>
                  <a:pt x="534924" y="1677289"/>
                </a:lnTo>
                <a:lnTo>
                  <a:pt x="534924" y="3163062"/>
                </a:lnTo>
                <a:lnTo>
                  <a:pt x="530040" y="3175159"/>
                </a:lnTo>
                <a:lnTo>
                  <a:pt x="492883" y="3197764"/>
                </a:lnTo>
                <a:lnTo>
                  <a:pt x="423457" y="3217541"/>
                </a:lnTo>
                <a:lnTo>
                  <a:pt x="378237" y="3226103"/>
                </a:lnTo>
                <a:lnTo>
                  <a:pt x="326864" y="3233639"/>
                </a:lnTo>
                <a:lnTo>
                  <a:pt x="269973" y="3240043"/>
                </a:lnTo>
                <a:lnTo>
                  <a:pt x="208204" y="3245209"/>
                </a:lnTo>
                <a:lnTo>
                  <a:pt x="142194" y="3249031"/>
                </a:lnTo>
                <a:lnTo>
                  <a:pt x="72580" y="3251402"/>
                </a:lnTo>
                <a:lnTo>
                  <a:pt x="0" y="3252216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sz="3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 descr="Graphical user interface&#10;&#10;Description automatically generated">
            <a:extLst>
              <a:ext uri="{FF2B5EF4-FFF2-40B4-BE49-F238E27FC236}">
                <a16:creationId xmlns:a16="http://schemas.microsoft.com/office/drawing/2014/main" id="{9B3D4943-025F-4B4C-8B83-01E4872E15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974" y="2283481"/>
            <a:ext cx="3837927" cy="3633447"/>
          </a:xfrm>
          <a:prstGeom prst="rect">
            <a:avLst/>
          </a:prstGeom>
        </p:spPr>
      </p:pic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C9960DAD-6077-9946-8A9D-4B107AED5B39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69</a:t>
            </a:fld>
            <a:endParaRPr lang="en-US" sz="14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71980"/>
            <a:ext cx="9015800" cy="1363033"/>
          </a:xfrm>
          <a:prstGeom prst="rect">
            <a:avLst/>
          </a:prstGeom>
          <a:ln>
            <a:noFill/>
          </a:ln>
        </p:spPr>
        <p:txBody>
          <a:bodyPr vert="horz" wrap="square" lIns="0" tIns="67151" rIns="0" bIns="0" rtlCol="0" anchor="ctr">
            <a:spAutoFit/>
          </a:bodyPr>
          <a:lstStyle/>
          <a:p>
            <a:pPr marL="269875" marR="3810" indent="-20638">
              <a:spcBef>
                <a:spcPts val="529"/>
              </a:spcBef>
            </a:pPr>
            <a:r>
              <a:rPr i="1" dirty="0">
                <a:cs typeface="Trebuchet MS"/>
              </a:rPr>
              <a:t>Item </a:t>
            </a:r>
            <a:r>
              <a:rPr lang="en-US" i="1" dirty="0">
                <a:cs typeface="Trebuchet MS"/>
              </a:rPr>
              <a:t> </a:t>
            </a:r>
            <a:r>
              <a:rPr dirty="0" err="1"/>
              <a:t>lindung</a:t>
            </a:r>
            <a:r>
              <a:rPr dirty="0"/>
              <a:t> </a:t>
            </a:r>
            <a:r>
              <a:rPr dirty="0" err="1"/>
              <a:t>nilai-eksposur</a:t>
            </a:r>
            <a:r>
              <a:rPr dirty="0"/>
              <a:t> </a:t>
            </a:r>
            <a:r>
              <a:rPr dirty="0" err="1"/>
              <a:t>tambahan</a:t>
            </a:r>
            <a:r>
              <a:rPr dirty="0"/>
              <a:t> yang</a:t>
            </a:r>
            <a:r>
              <a:rPr lang="en-US" dirty="0"/>
              <a:t> </a:t>
            </a:r>
            <a:r>
              <a:rPr dirty="0" err="1"/>
              <a:t>memenuhi</a:t>
            </a:r>
            <a:r>
              <a:rPr dirty="0"/>
              <a:t> kualifikasi</a:t>
            </a:r>
          </a:p>
        </p:txBody>
      </p:sp>
      <p:sp>
        <p:nvSpPr>
          <p:cNvPr id="3" name="object 3"/>
          <p:cNvSpPr/>
          <p:nvPr/>
        </p:nvSpPr>
        <p:spPr>
          <a:xfrm>
            <a:off x="953642" y="2068830"/>
            <a:ext cx="1357884" cy="60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21639" y="2137410"/>
            <a:ext cx="446912" cy="5292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98222" y="2098548"/>
            <a:ext cx="1268729" cy="514350"/>
          </a:xfrm>
          <a:custGeom>
            <a:avLst/>
            <a:gdLst/>
            <a:ahLst/>
            <a:cxnLst/>
            <a:rect l="l" t="t" r="r" b="b"/>
            <a:pathLst>
              <a:path w="1691639" h="685800">
                <a:moveTo>
                  <a:pt x="1577339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300"/>
                </a:lnTo>
                <a:lnTo>
                  <a:pt x="0" y="571500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800"/>
                </a:lnTo>
                <a:lnTo>
                  <a:pt x="1577339" y="685800"/>
                </a:lnTo>
                <a:lnTo>
                  <a:pt x="1621827" y="676816"/>
                </a:lnTo>
                <a:lnTo>
                  <a:pt x="1658159" y="652319"/>
                </a:lnTo>
                <a:lnTo>
                  <a:pt x="1682656" y="615987"/>
                </a:lnTo>
                <a:lnTo>
                  <a:pt x="1691639" y="571500"/>
                </a:lnTo>
                <a:lnTo>
                  <a:pt x="1691639" y="114300"/>
                </a:lnTo>
                <a:lnTo>
                  <a:pt x="1682656" y="69812"/>
                </a:lnTo>
                <a:lnTo>
                  <a:pt x="1658159" y="33480"/>
                </a:lnTo>
                <a:lnTo>
                  <a:pt x="1621827" y="8983"/>
                </a:lnTo>
                <a:lnTo>
                  <a:pt x="157733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79423" y="2068830"/>
            <a:ext cx="5837301" cy="6023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47419" y="2137410"/>
            <a:ext cx="3766185" cy="5292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24000" y="2098548"/>
            <a:ext cx="5748338" cy="514350"/>
          </a:xfrm>
          <a:custGeom>
            <a:avLst/>
            <a:gdLst/>
            <a:ahLst/>
            <a:cxnLst/>
            <a:rect l="l" t="t" r="r" b="b"/>
            <a:pathLst>
              <a:path w="7664450" h="685800">
                <a:moveTo>
                  <a:pt x="7549896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300"/>
                </a:lnTo>
                <a:lnTo>
                  <a:pt x="0" y="571500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800"/>
                </a:lnTo>
                <a:lnTo>
                  <a:pt x="7549896" y="685800"/>
                </a:lnTo>
                <a:lnTo>
                  <a:pt x="7594383" y="676816"/>
                </a:lnTo>
                <a:lnTo>
                  <a:pt x="7630715" y="652319"/>
                </a:lnTo>
                <a:lnTo>
                  <a:pt x="7655212" y="615987"/>
                </a:lnTo>
                <a:lnTo>
                  <a:pt x="7664196" y="571500"/>
                </a:lnTo>
                <a:lnTo>
                  <a:pt x="7664196" y="114300"/>
                </a:lnTo>
                <a:lnTo>
                  <a:pt x="7655212" y="69812"/>
                </a:lnTo>
                <a:lnTo>
                  <a:pt x="7630715" y="33480"/>
                </a:lnTo>
                <a:lnTo>
                  <a:pt x="7594383" y="8983"/>
                </a:lnTo>
                <a:lnTo>
                  <a:pt x="7549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2231" y="2208371"/>
            <a:ext cx="6008941" cy="28613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  <a:tabLst>
                <a:tab pos="535305" algn="l"/>
              </a:tabLst>
            </a:pP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1	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Komponen risiko dari </a:t>
            </a:r>
            <a:r>
              <a:rPr sz="1800" i="1" dirty="0"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nonkeuangan</a:t>
            </a:r>
          </a:p>
        </p:txBody>
      </p:sp>
      <p:sp>
        <p:nvSpPr>
          <p:cNvPr id="10" name="object 10"/>
          <p:cNvSpPr/>
          <p:nvPr/>
        </p:nvSpPr>
        <p:spPr>
          <a:xfrm>
            <a:off x="953642" y="2713483"/>
            <a:ext cx="1357884" cy="60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21639" y="2782063"/>
            <a:ext cx="446912" cy="5292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98222" y="2743200"/>
            <a:ext cx="1268729" cy="514350"/>
          </a:xfrm>
          <a:custGeom>
            <a:avLst/>
            <a:gdLst/>
            <a:ahLst/>
            <a:cxnLst/>
            <a:rect l="l" t="t" r="r" b="b"/>
            <a:pathLst>
              <a:path w="1691639" h="685800">
                <a:moveTo>
                  <a:pt x="1577339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300"/>
                </a:lnTo>
                <a:lnTo>
                  <a:pt x="0" y="571500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800"/>
                </a:lnTo>
                <a:lnTo>
                  <a:pt x="1577339" y="685800"/>
                </a:lnTo>
                <a:lnTo>
                  <a:pt x="1621827" y="676816"/>
                </a:lnTo>
                <a:lnTo>
                  <a:pt x="1658159" y="652319"/>
                </a:lnTo>
                <a:lnTo>
                  <a:pt x="1682656" y="615987"/>
                </a:lnTo>
                <a:lnTo>
                  <a:pt x="1691639" y="571500"/>
                </a:lnTo>
                <a:lnTo>
                  <a:pt x="1691639" y="114300"/>
                </a:lnTo>
                <a:lnTo>
                  <a:pt x="1682656" y="69812"/>
                </a:lnTo>
                <a:lnTo>
                  <a:pt x="1658159" y="33480"/>
                </a:lnTo>
                <a:lnTo>
                  <a:pt x="1621827" y="8983"/>
                </a:lnTo>
                <a:lnTo>
                  <a:pt x="157733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2230" y="2852795"/>
            <a:ext cx="125254" cy="28613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79423" y="2713483"/>
            <a:ext cx="5837301" cy="6023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47420" y="2782063"/>
            <a:ext cx="4331969" cy="5292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24000" y="2743200"/>
            <a:ext cx="5748338" cy="514350"/>
          </a:xfrm>
          <a:custGeom>
            <a:avLst/>
            <a:gdLst/>
            <a:ahLst/>
            <a:cxnLst/>
            <a:rect l="l" t="t" r="r" b="b"/>
            <a:pathLst>
              <a:path w="7664450" h="685800">
                <a:moveTo>
                  <a:pt x="7549896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300"/>
                </a:lnTo>
                <a:lnTo>
                  <a:pt x="0" y="571500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800"/>
                </a:lnTo>
                <a:lnTo>
                  <a:pt x="7549896" y="685800"/>
                </a:lnTo>
                <a:lnTo>
                  <a:pt x="7594383" y="676816"/>
                </a:lnTo>
                <a:lnTo>
                  <a:pt x="7630715" y="652319"/>
                </a:lnTo>
                <a:lnTo>
                  <a:pt x="7655212" y="615987"/>
                </a:lnTo>
                <a:lnTo>
                  <a:pt x="7664196" y="571500"/>
                </a:lnTo>
                <a:lnTo>
                  <a:pt x="7664196" y="114300"/>
                </a:lnTo>
                <a:lnTo>
                  <a:pt x="7655212" y="69812"/>
                </a:lnTo>
                <a:lnTo>
                  <a:pt x="7630715" y="33480"/>
                </a:lnTo>
                <a:lnTo>
                  <a:pt x="7594383" y="8983"/>
                </a:lnTo>
                <a:lnTo>
                  <a:pt x="7549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08393" y="2852795"/>
            <a:ext cx="5406579" cy="28613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Inflasi yang tidak ditentukan secara kontraktual</a:t>
            </a:r>
          </a:p>
        </p:txBody>
      </p:sp>
      <p:sp>
        <p:nvSpPr>
          <p:cNvPr id="18" name="object 18"/>
          <p:cNvSpPr/>
          <p:nvPr/>
        </p:nvSpPr>
        <p:spPr>
          <a:xfrm>
            <a:off x="953642" y="3375279"/>
            <a:ext cx="1357884" cy="602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21639" y="3443859"/>
            <a:ext cx="446912" cy="5292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98222" y="3404997"/>
            <a:ext cx="1268729" cy="514350"/>
          </a:xfrm>
          <a:custGeom>
            <a:avLst/>
            <a:gdLst/>
            <a:ahLst/>
            <a:cxnLst/>
            <a:rect l="l" t="t" r="r" b="b"/>
            <a:pathLst>
              <a:path w="1691639" h="685800">
                <a:moveTo>
                  <a:pt x="1577339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300"/>
                </a:lnTo>
                <a:lnTo>
                  <a:pt x="0" y="571499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799"/>
                </a:lnTo>
                <a:lnTo>
                  <a:pt x="1577339" y="685799"/>
                </a:lnTo>
                <a:lnTo>
                  <a:pt x="1621827" y="676816"/>
                </a:lnTo>
                <a:lnTo>
                  <a:pt x="1658159" y="652319"/>
                </a:lnTo>
                <a:lnTo>
                  <a:pt x="1682656" y="615987"/>
                </a:lnTo>
                <a:lnTo>
                  <a:pt x="1691639" y="571499"/>
                </a:lnTo>
                <a:lnTo>
                  <a:pt x="1691639" y="114300"/>
                </a:lnTo>
                <a:lnTo>
                  <a:pt x="1682656" y="69812"/>
                </a:lnTo>
                <a:lnTo>
                  <a:pt x="1658159" y="33480"/>
                </a:lnTo>
                <a:lnTo>
                  <a:pt x="1621827" y="8983"/>
                </a:lnTo>
                <a:lnTo>
                  <a:pt x="157733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2230" y="3515487"/>
            <a:ext cx="125254" cy="28613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479423" y="3375279"/>
            <a:ext cx="5837301" cy="6023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447419" y="3443859"/>
            <a:ext cx="3745611" cy="529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24000" y="3404997"/>
            <a:ext cx="5748338" cy="514350"/>
          </a:xfrm>
          <a:custGeom>
            <a:avLst/>
            <a:gdLst/>
            <a:ahLst/>
            <a:cxnLst/>
            <a:rect l="l" t="t" r="r" b="b"/>
            <a:pathLst>
              <a:path w="7664450" h="685800">
                <a:moveTo>
                  <a:pt x="7549896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300"/>
                </a:lnTo>
                <a:lnTo>
                  <a:pt x="0" y="571499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799"/>
                </a:lnTo>
                <a:lnTo>
                  <a:pt x="7549896" y="685799"/>
                </a:lnTo>
                <a:lnTo>
                  <a:pt x="7594383" y="676816"/>
                </a:lnTo>
                <a:lnTo>
                  <a:pt x="7630715" y="652319"/>
                </a:lnTo>
                <a:lnTo>
                  <a:pt x="7655212" y="615987"/>
                </a:lnTo>
                <a:lnTo>
                  <a:pt x="7664196" y="571499"/>
                </a:lnTo>
                <a:lnTo>
                  <a:pt x="7664196" y="114300"/>
                </a:lnTo>
                <a:lnTo>
                  <a:pt x="7655212" y="69812"/>
                </a:lnTo>
                <a:lnTo>
                  <a:pt x="7630715" y="33480"/>
                </a:lnTo>
                <a:lnTo>
                  <a:pt x="7594383" y="8983"/>
                </a:lnTo>
                <a:lnTo>
                  <a:pt x="7549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08392" y="3515487"/>
            <a:ext cx="5101780" cy="28613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Sekelompok </a:t>
            </a:r>
            <a:r>
              <a:rPr sz="1800" i="1" dirty="0"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(termasuk posisi neto)</a:t>
            </a:r>
          </a:p>
        </p:txBody>
      </p:sp>
      <p:sp>
        <p:nvSpPr>
          <p:cNvPr id="26" name="object 26"/>
          <p:cNvSpPr/>
          <p:nvPr/>
        </p:nvSpPr>
        <p:spPr>
          <a:xfrm>
            <a:off x="953642" y="4034791"/>
            <a:ext cx="1357884" cy="60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21639" y="4102227"/>
            <a:ext cx="446912" cy="5292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98222" y="4064508"/>
            <a:ext cx="1268729" cy="514350"/>
          </a:xfrm>
          <a:custGeom>
            <a:avLst/>
            <a:gdLst/>
            <a:ahLst/>
            <a:cxnLst/>
            <a:rect l="l" t="t" r="r" b="b"/>
            <a:pathLst>
              <a:path w="1691639" h="685800">
                <a:moveTo>
                  <a:pt x="1577339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299"/>
                </a:lnTo>
                <a:lnTo>
                  <a:pt x="0" y="571499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799"/>
                </a:lnTo>
                <a:lnTo>
                  <a:pt x="1577339" y="685799"/>
                </a:lnTo>
                <a:lnTo>
                  <a:pt x="1621827" y="676816"/>
                </a:lnTo>
                <a:lnTo>
                  <a:pt x="1658159" y="652319"/>
                </a:lnTo>
                <a:lnTo>
                  <a:pt x="1682656" y="615987"/>
                </a:lnTo>
                <a:lnTo>
                  <a:pt x="1691639" y="571499"/>
                </a:lnTo>
                <a:lnTo>
                  <a:pt x="1691639" y="114299"/>
                </a:lnTo>
                <a:lnTo>
                  <a:pt x="1682656" y="69812"/>
                </a:lnTo>
                <a:lnTo>
                  <a:pt x="1658159" y="33480"/>
                </a:lnTo>
                <a:lnTo>
                  <a:pt x="1621827" y="8983"/>
                </a:lnTo>
                <a:lnTo>
                  <a:pt x="157733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82230" y="4174332"/>
            <a:ext cx="125254" cy="28613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479423" y="4034791"/>
            <a:ext cx="5837301" cy="6023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447419" y="4102227"/>
            <a:ext cx="1980819" cy="52920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24000" y="4064508"/>
            <a:ext cx="5748338" cy="514350"/>
          </a:xfrm>
          <a:custGeom>
            <a:avLst/>
            <a:gdLst/>
            <a:ahLst/>
            <a:cxnLst/>
            <a:rect l="l" t="t" r="r" b="b"/>
            <a:pathLst>
              <a:path w="7664450" h="685800">
                <a:moveTo>
                  <a:pt x="7549896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299"/>
                </a:lnTo>
                <a:lnTo>
                  <a:pt x="0" y="571499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799"/>
                </a:lnTo>
                <a:lnTo>
                  <a:pt x="7549896" y="685799"/>
                </a:lnTo>
                <a:lnTo>
                  <a:pt x="7594383" y="676816"/>
                </a:lnTo>
                <a:lnTo>
                  <a:pt x="7630715" y="652319"/>
                </a:lnTo>
                <a:lnTo>
                  <a:pt x="7655212" y="615987"/>
                </a:lnTo>
                <a:lnTo>
                  <a:pt x="7664196" y="571499"/>
                </a:lnTo>
                <a:lnTo>
                  <a:pt x="7664196" y="114299"/>
                </a:lnTo>
                <a:lnTo>
                  <a:pt x="7655212" y="69812"/>
                </a:lnTo>
                <a:lnTo>
                  <a:pt x="7630715" y="33480"/>
                </a:lnTo>
                <a:lnTo>
                  <a:pt x="7594383" y="8983"/>
                </a:lnTo>
                <a:lnTo>
                  <a:pt x="7549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608393" y="4174332"/>
            <a:ext cx="5101779" cy="28613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Eksposur gabungan</a:t>
            </a:r>
          </a:p>
        </p:txBody>
      </p:sp>
      <p:sp>
        <p:nvSpPr>
          <p:cNvPr id="34" name="object 34"/>
          <p:cNvSpPr/>
          <p:nvPr/>
        </p:nvSpPr>
        <p:spPr>
          <a:xfrm>
            <a:off x="953642" y="4700017"/>
            <a:ext cx="1357884" cy="60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21639" y="4768597"/>
            <a:ext cx="446912" cy="52920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98222" y="4729733"/>
            <a:ext cx="1268729" cy="514350"/>
          </a:xfrm>
          <a:custGeom>
            <a:avLst/>
            <a:gdLst/>
            <a:ahLst/>
            <a:cxnLst/>
            <a:rect l="l" t="t" r="r" b="b"/>
            <a:pathLst>
              <a:path w="1691639" h="685800">
                <a:moveTo>
                  <a:pt x="1577339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300"/>
                </a:lnTo>
                <a:lnTo>
                  <a:pt x="0" y="571500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800"/>
                </a:lnTo>
                <a:lnTo>
                  <a:pt x="1577339" y="685800"/>
                </a:lnTo>
                <a:lnTo>
                  <a:pt x="1621827" y="676816"/>
                </a:lnTo>
                <a:lnTo>
                  <a:pt x="1658159" y="652319"/>
                </a:lnTo>
                <a:lnTo>
                  <a:pt x="1682656" y="615987"/>
                </a:lnTo>
                <a:lnTo>
                  <a:pt x="1691639" y="571500"/>
                </a:lnTo>
                <a:lnTo>
                  <a:pt x="1691639" y="114300"/>
                </a:lnTo>
                <a:lnTo>
                  <a:pt x="1682656" y="69812"/>
                </a:lnTo>
                <a:lnTo>
                  <a:pt x="1658159" y="33480"/>
                </a:lnTo>
                <a:lnTo>
                  <a:pt x="1621827" y="8983"/>
                </a:lnTo>
                <a:lnTo>
                  <a:pt x="157733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479423" y="4700017"/>
            <a:ext cx="5837301" cy="6023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447419" y="4768597"/>
            <a:ext cx="3485007" cy="52920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524000" y="4729733"/>
            <a:ext cx="5748338" cy="514350"/>
          </a:xfrm>
          <a:custGeom>
            <a:avLst/>
            <a:gdLst/>
            <a:ahLst/>
            <a:cxnLst/>
            <a:rect l="l" t="t" r="r" b="b"/>
            <a:pathLst>
              <a:path w="7664450" h="685800">
                <a:moveTo>
                  <a:pt x="7549896" y="0"/>
                </a:moveTo>
                <a:lnTo>
                  <a:pt x="114300" y="0"/>
                </a:lnTo>
                <a:lnTo>
                  <a:pt x="69812" y="8983"/>
                </a:lnTo>
                <a:lnTo>
                  <a:pt x="33480" y="33480"/>
                </a:lnTo>
                <a:lnTo>
                  <a:pt x="8983" y="69812"/>
                </a:lnTo>
                <a:lnTo>
                  <a:pt x="0" y="114300"/>
                </a:lnTo>
                <a:lnTo>
                  <a:pt x="0" y="571500"/>
                </a:lnTo>
                <a:lnTo>
                  <a:pt x="8983" y="615987"/>
                </a:lnTo>
                <a:lnTo>
                  <a:pt x="33480" y="652319"/>
                </a:lnTo>
                <a:lnTo>
                  <a:pt x="69812" y="676816"/>
                </a:lnTo>
                <a:lnTo>
                  <a:pt x="114300" y="685800"/>
                </a:lnTo>
                <a:lnTo>
                  <a:pt x="7549896" y="685800"/>
                </a:lnTo>
                <a:lnTo>
                  <a:pt x="7594383" y="676816"/>
                </a:lnTo>
                <a:lnTo>
                  <a:pt x="7630715" y="652319"/>
                </a:lnTo>
                <a:lnTo>
                  <a:pt x="7655212" y="615987"/>
                </a:lnTo>
                <a:lnTo>
                  <a:pt x="7664196" y="571500"/>
                </a:lnTo>
                <a:lnTo>
                  <a:pt x="7664196" y="114300"/>
                </a:lnTo>
                <a:lnTo>
                  <a:pt x="7655212" y="69812"/>
                </a:lnTo>
                <a:lnTo>
                  <a:pt x="7630715" y="33480"/>
                </a:lnTo>
                <a:lnTo>
                  <a:pt x="7594383" y="8983"/>
                </a:lnTo>
                <a:lnTo>
                  <a:pt x="7549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latin typeface="+mj-l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57086" y="4840224"/>
            <a:ext cx="5119686" cy="96324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34290">
              <a:spcBef>
                <a:spcPts val="71"/>
              </a:spcBef>
              <a:tabLst>
                <a:tab pos="560546" algn="l"/>
              </a:tabLst>
            </a:pP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5	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Instrumen ekuitas diukur pada </a:t>
            </a:r>
            <a:r>
              <a:rPr sz="1800" i="1" dirty="0">
                <a:latin typeface="Calibri" panose="020F0502020204030204" pitchFamily="34" charset="0"/>
                <a:cs typeface="Calibri" panose="020F0502020204030204" pitchFamily="34" charset="0"/>
              </a:rPr>
              <a:t>FVOCI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"/>
            <a:r>
              <a:rPr sz="1600" i="1" dirty="0">
                <a:latin typeface="Calibri" panose="020F0502020204030204" pitchFamily="34" charset="0"/>
                <a:cs typeface="Calibri" panose="020F0502020204030204" pitchFamily="34" charset="0"/>
              </a:rPr>
              <a:t>FVOCI </a:t>
            </a:r>
            <a:r>
              <a:rPr sz="1600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sz="1600" i="1" dirty="0">
                <a:latin typeface="Calibri" panose="020F0502020204030204" pitchFamily="34" charset="0"/>
                <a:cs typeface="Calibri" panose="020F0502020204030204" pitchFamily="34" charset="0"/>
              </a:rPr>
              <a:t>Fair value through other comprehensive income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Picture 47" descr="A picture containing text&#10;&#10;Description automatically generated">
            <a:extLst>
              <a:ext uri="{FF2B5EF4-FFF2-40B4-BE49-F238E27FC236}">
                <a16:creationId xmlns:a16="http://schemas.microsoft.com/office/drawing/2014/main" id="{4447A569-C69A-B547-B277-20A8CB976C7E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76" y="2091083"/>
            <a:ext cx="4208850" cy="4238283"/>
          </a:xfrm>
          <a:prstGeom prst="rect">
            <a:avLst/>
          </a:prstGeom>
        </p:spPr>
      </p:pic>
      <p:sp>
        <p:nvSpPr>
          <p:cNvPr id="42" name="Slide Number Placeholder 3">
            <a:extLst>
              <a:ext uri="{FF2B5EF4-FFF2-40B4-BE49-F238E27FC236}">
                <a16:creationId xmlns:a16="http://schemas.microsoft.com/office/drawing/2014/main" id="{33336990-3C83-5648-9AB8-10B7CE00CB4C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70</a:t>
            </a:fld>
            <a:endParaRPr lang="en-US" sz="14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0447" y="4003936"/>
            <a:ext cx="6949154" cy="1790312"/>
          </a:xfrm>
          <a:custGeom>
            <a:avLst/>
            <a:gdLst/>
            <a:ahLst/>
            <a:cxnLst/>
            <a:rect l="l" t="t" r="r" b="b"/>
            <a:pathLst>
              <a:path w="10972800" h="1176654">
                <a:moveTo>
                  <a:pt x="10776712" y="0"/>
                </a:moveTo>
                <a:lnTo>
                  <a:pt x="196087" y="0"/>
                </a:lnTo>
                <a:lnTo>
                  <a:pt x="151127" y="5177"/>
                </a:lnTo>
                <a:lnTo>
                  <a:pt x="109854" y="19924"/>
                </a:lnTo>
                <a:lnTo>
                  <a:pt x="73446" y="43067"/>
                </a:lnTo>
                <a:lnTo>
                  <a:pt x="43079" y="73430"/>
                </a:lnTo>
                <a:lnTo>
                  <a:pt x="19931" y="109838"/>
                </a:lnTo>
                <a:lnTo>
                  <a:pt x="5179" y="151115"/>
                </a:lnTo>
                <a:lnTo>
                  <a:pt x="0" y="196087"/>
                </a:lnTo>
                <a:lnTo>
                  <a:pt x="0" y="980439"/>
                </a:lnTo>
                <a:lnTo>
                  <a:pt x="5179" y="1025412"/>
                </a:lnTo>
                <a:lnTo>
                  <a:pt x="19931" y="1066689"/>
                </a:lnTo>
                <a:lnTo>
                  <a:pt x="43079" y="1103097"/>
                </a:lnTo>
                <a:lnTo>
                  <a:pt x="73446" y="1133460"/>
                </a:lnTo>
                <a:lnTo>
                  <a:pt x="109854" y="1156603"/>
                </a:lnTo>
                <a:lnTo>
                  <a:pt x="151127" y="1171350"/>
                </a:lnTo>
                <a:lnTo>
                  <a:pt x="196087" y="1176527"/>
                </a:lnTo>
                <a:lnTo>
                  <a:pt x="10776712" y="1176527"/>
                </a:lnTo>
                <a:lnTo>
                  <a:pt x="10821684" y="1171350"/>
                </a:lnTo>
                <a:lnTo>
                  <a:pt x="10862961" y="1156603"/>
                </a:lnTo>
                <a:lnTo>
                  <a:pt x="10899369" y="1133460"/>
                </a:lnTo>
                <a:lnTo>
                  <a:pt x="10929732" y="1103097"/>
                </a:lnTo>
                <a:lnTo>
                  <a:pt x="10952875" y="1066689"/>
                </a:lnTo>
                <a:lnTo>
                  <a:pt x="10967622" y="1025412"/>
                </a:lnTo>
                <a:lnTo>
                  <a:pt x="10972800" y="980439"/>
                </a:lnTo>
                <a:lnTo>
                  <a:pt x="10972800" y="196087"/>
                </a:lnTo>
                <a:lnTo>
                  <a:pt x="10967622" y="151115"/>
                </a:lnTo>
                <a:lnTo>
                  <a:pt x="10952875" y="109838"/>
                </a:lnTo>
                <a:lnTo>
                  <a:pt x="10929732" y="73430"/>
                </a:lnTo>
                <a:lnTo>
                  <a:pt x="10899369" y="43067"/>
                </a:lnTo>
                <a:lnTo>
                  <a:pt x="10862961" y="19924"/>
                </a:lnTo>
                <a:lnTo>
                  <a:pt x="10821684" y="5177"/>
                </a:lnTo>
                <a:lnTo>
                  <a:pt x="10776712" y="0"/>
                </a:ln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8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60096" y="4083439"/>
            <a:ext cx="6670720" cy="1625445"/>
          </a:xfrm>
          <a:prstGeom prst="rect">
            <a:avLst/>
          </a:prstGeom>
          <a:noFill/>
        </p:spPr>
        <p:txBody>
          <a:bodyPr vert="horz" wrap="square" lIns="0" tIns="9525" rIns="0" bIns="0" rtlCol="0">
            <a:spAutoFit/>
          </a:bodyPr>
          <a:lstStyle/>
          <a:p>
            <a:pPr marL="266700" marR="3810" indent="-257175">
              <a:spcBef>
                <a:spcPts val="75"/>
              </a:spcBef>
              <a:buFont typeface="Wingdings"/>
              <a:buChar char=""/>
              <a:tabLst>
                <a:tab pos="266224" algn="l"/>
                <a:tab pos="266700" algn="l"/>
              </a:tabLst>
            </a:pPr>
            <a:r>
              <a:rPr sz="20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Lakukan analisis atas struktur pasar tertentu yang terkait dengan risiko tersebut, dan di mana  aktivitas lindung nilai tersebut berlangsung.</a:t>
            </a:r>
          </a:p>
          <a:p>
            <a:pPr marL="266700" indent="-257175">
              <a:spcBef>
                <a:spcPts val="630"/>
              </a:spcBef>
              <a:buFont typeface="Wingdings"/>
              <a:buChar char=""/>
              <a:tabLst>
                <a:tab pos="266224" algn="l"/>
                <a:tab pos="266700" algn="l"/>
              </a:tabLst>
            </a:pPr>
            <a:r>
              <a:rPr sz="20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Terapkan pada risiko yang ditetapkan secara kontraktual dan nonkontraktual.</a:t>
            </a:r>
          </a:p>
        </p:txBody>
      </p:sp>
      <p:sp>
        <p:nvSpPr>
          <p:cNvPr id="4" name="object 4"/>
          <p:cNvSpPr/>
          <p:nvPr/>
        </p:nvSpPr>
        <p:spPr>
          <a:xfrm>
            <a:off x="2659815" y="2814828"/>
            <a:ext cx="1440179" cy="960791"/>
          </a:xfrm>
          <a:custGeom>
            <a:avLst/>
            <a:gdLst/>
            <a:ahLst/>
            <a:cxnLst/>
            <a:rect l="l" t="t" r="r" b="b"/>
            <a:pathLst>
              <a:path w="1920239" h="1094739">
                <a:moveTo>
                  <a:pt x="1728216" y="0"/>
                </a:moveTo>
                <a:lnTo>
                  <a:pt x="192024" y="0"/>
                </a:lnTo>
                <a:lnTo>
                  <a:pt x="154380" y="1777"/>
                </a:lnTo>
                <a:lnTo>
                  <a:pt x="85474" y="15430"/>
                </a:lnTo>
                <a:lnTo>
                  <a:pt x="32254" y="40941"/>
                </a:lnTo>
                <a:lnTo>
                  <a:pt x="3718" y="73929"/>
                </a:lnTo>
                <a:lnTo>
                  <a:pt x="0" y="91948"/>
                </a:lnTo>
                <a:lnTo>
                  <a:pt x="0" y="1002284"/>
                </a:lnTo>
                <a:lnTo>
                  <a:pt x="32254" y="1053290"/>
                </a:lnTo>
                <a:lnTo>
                  <a:pt x="85474" y="1078801"/>
                </a:lnTo>
                <a:lnTo>
                  <a:pt x="154380" y="1092454"/>
                </a:lnTo>
                <a:lnTo>
                  <a:pt x="192024" y="1094232"/>
                </a:lnTo>
                <a:lnTo>
                  <a:pt x="1728216" y="1094232"/>
                </a:lnTo>
                <a:lnTo>
                  <a:pt x="1801717" y="1087247"/>
                </a:lnTo>
                <a:lnTo>
                  <a:pt x="1863979" y="1067308"/>
                </a:lnTo>
                <a:lnTo>
                  <a:pt x="1905634" y="1037463"/>
                </a:lnTo>
                <a:lnTo>
                  <a:pt x="1920240" y="1002284"/>
                </a:lnTo>
                <a:lnTo>
                  <a:pt x="1920240" y="91948"/>
                </a:lnTo>
                <a:lnTo>
                  <a:pt x="1887985" y="40941"/>
                </a:lnTo>
                <a:lnTo>
                  <a:pt x="1834765" y="15430"/>
                </a:lnTo>
                <a:lnTo>
                  <a:pt x="1765859" y="1777"/>
                </a:lnTo>
                <a:lnTo>
                  <a:pt x="1728216" y="0"/>
                </a:ln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6109" y="2861310"/>
            <a:ext cx="1343406" cy="841095"/>
          </a:xfrm>
          <a:prstGeom prst="rect">
            <a:avLst/>
          </a:prstGeom>
          <a:noFill/>
        </p:spPr>
        <p:txBody>
          <a:bodyPr vert="horz" wrap="square" lIns="0" tIns="10001" rIns="0" bIns="0" rtlCol="0">
            <a:spAutoFit/>
          </a:bodyPr>
          <a:lstStyle/>
          <a:p>
            <a:pPr marL="9049" marR="3810" indent="-1905" algn="ctr">
              <a:spcBef>
                <a:spcPts val="79"/>
              </a:spcBef>
            </a:pP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  diidentifikasi  terpisah</a:t>
            </a:r>
          </a:p>
        </p:txBody>
      </p:sp>
      <p:sp>
        <p:nvSpPr>
          <p:cNvPr id="6" name="object 6"/>
          <p:cNvSpPr/>
          <p:nvPr/>
        </p:nvSpPr>
        <p:spPr>
          <a:xfrm>
            <a:off x="5439382" y="2827765"/>
            <a:ext cx="1482376" cy="947853"/>
          </a:xfrm>
          <a:custGeom>
            <a:avLst/>
            <a:gdLst/>
            <a:ahLst/>
            <a:cxnLst/>
            <a:rect l="l" t="t" r="r" b="b"/>
            <a:pathLst>
              <a:path w="1920240" h="1062354">
                <a:moveTo>
                  <a:pt x="1728216" y="0"/>
                </a:moveTo>
                <a:lnTo>
                  <a:pt x="192024" y="0"/>
                </a:lnTo>
                <a:lnTo>
                  <a:pt x="154380" y="1730"/>
                </a:lnTo>
                <a:lnTo>
                  <a:pt x="85474" y="15001"/>
                </a:lnTo>
                <a:lnTo>
                  <a:pt x="32254" y="39756"/>
                </a:lnTo>
                <a:lnTo>
                  <a:pt x="3718" y="71756"/>
                </a:lnTo>
                <a:lnTo>
                  <a:pt x="0" y="89281"/>
                </a:lnTo>
                <a:lnTo>
                  <a:pt x="0" y="972947"/>
                </a:lnTo>
                <a:lnTo>
                  <a:pt x="32254" y="1022453"/>
                </a:lnTo>
                <a:lnTo>
                  <a:pt x="85474" y="1047226"/>
                </a:lnTo>
                <a:lnTo>
                  <a:pt x="154380" y="1060497"/>
                </a:lnTo>
                <a:lnTo>
                  <a:pt x="192024" y="1062228"/>
                </a:lnTo>
                <a:lnTo>
                  <a:pt x="1728216" y="1062228"/>
                </a:lnTo>
                <a:lnTo>
                  <a:pt x="1801717" y="1055433"/>
                </a:lnTo>
                <a:lnTo>
                  <a:pt x="1863979" y="1036066"/>
                </a:lnTo>
                <a:lnTo>
                  <a:pt x="1905635" y="1007078"/>
                </a:lnTo>
                <a:lnTo>
                  <a:pt x="1920240" y="972947"/>
                </a:lnTo>
                <a:lnTo>
                  <a:pt x="1920240" y="89281"/>
                </a:lnTo>
                <a:lnTo>
                  <a:pt x="1887985" y="39756"/>
                </a:lnTo>
                <a:lnTo>
                  <a:pt x="1834765" y="15001"/>
                </a:lnTo>
                <a:lnTo>
                  <a:pt x="1765859" y="1730"/>
                </a:lnTo>
                <a:lnTo>
                  <a:pt x="1728216" y="0"/>
                </a:ln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9219" y="2975610"/>
            <a:ext cx="1482376" cy="564096"/>
          </a:xfrm>
          <a:prstGeom prst="rect">
            <a:avLst/>
          </a:prstGeom>
          <a:noFill/>
        </p:spPr>
        <p:txBody>
          <a:bodyPr vert="horz" wrap="square" lIns="0" tIns="10001" rIns="0" bIns="0" rtlCol="0">
            <a:spAutoFit/>
          </a:bodyPr>
          <a:lstStyle/>
          <a:p>
            <a:pPr marL="9525" marR="3810" indent="21431">
              <a:spcBef>
                <a:spcPts val="79"/>
              </a:spcBef>
            </a:pP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 diukur  dengan andal</a:t>
            </a:r>
          </a:p>
        </p:txBody>
      </p:sp>
      <p:sp>
        <p:nvSpPr>
          <p:cNvPr id="8" name="object 8"/>
          <p:cNvSpPr/>
          <p:nvPr/>
        </p:nvSpPr>
        <p:spPr>
          <a:xfrm>
            <a:off x="3270175" y="2421636"/>
            <a:ext cx="285750" cy="404813"/>
          </a:xfrm>
          <a:custGeom>
            <a:avLst/>
            <a:gdLst/>
            <a:ahLst/>
            <a:cxnLst/>
            <a:rect l="l" t="t" r="r" b="b"/>
            <a:pathLst>
              <a:path w="381000" h="539750">
                <a:moveTo>
                  <a:pt x="381000" y="289432"/>
                </a:moveTo>
                <a:lnTo>
                  <a:pt x="0" y="289432"/>
                </a:lnTo>
                <a:lnTo>
                  <a:pt x="190500" y="539495"/>
                </a:lnTo>
                <a:lnTo>
                  <a:pt x="381000" y="289432"/>
                </a:lnTo>
                <a:close/>
              </a:path>
              <a:path w="381000" h="539750">
                <a:moveTo>
                  <a:pt x="285750" y="0"/>
                </a:moveTo>
                <a:lnTo>
                  <a:pt x="95250" y="0"/>
                </a:lnTo>
                <a:lnTo>
                  <a:pt x="95250" y="289432"/>
                </a:lnTo>
                <a:lnTo>
                  <a:pt x="285750" y="289432"/>
                </a:lnTo>
                <a:lnTo>
                  <a:pt x="28575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8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99659" y="2421636"/>
            <a:ext cx="285750" cy="404813"/>
          </a:xfrm>
          <a:custGeom>
            <a:avLst/>
            <a:gdLst/>
            <a:ahLst/>
            <a:cxnLst/>
            <a:rect l="l" t="t" r="r" b="b"/>
            <a:pathLst>
              <a:path w="381000" h="539750">
                <a:moveTo>
                  <a:pt x="381000" y="289432"/>
                </a:moveTo>
                <a:lnTo>
                  <a:pt x="0" y="289432"/>
                </a:lnTo>
                <a:lnTo>
                  <a:pt x="190500" y="539495"/>
                </a:lnTo>
                <a:lnTo>
                  <a:pt x="381000" y="289432"/>
                </a:lnTo>
                <a:close/>
              </a:path>
              <a:path w="381000" h="539750">
                <a:moveTo>
                  <a:pt x="285750" y="0"/>
                </a:moveTo>
                <a:lnTo>
                  <a:pt x="95250" y="0"/>
                </a:lnTo>
                <a:lnTo>
                  <a:pt x="95250" y="289432"/>
                </a:lnTo>
                <a:lnTo>
                  <a:pt x="285750" y="289432"/>
                </a:lnTo>
                <a:lnTo>
                  <a:pt x="28575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8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68767" y="356871"/>
            <a:ext cx="7618033" cy="1254029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sz="4000" dirty="0"/>
              <a:t>Komponen risiko </a:t>
            </a:r>
            <a:r>
              <a:rPr sz="4000" dirty="0" err="1"/>
              <a:t>dari</a:t>
            </a:r>
            <a:r>
              <a:rPr sz="4000" dirty="0"/>
              <a:t> </a:t>
            </a:r>
            <a:r>
              <a:rPr sz="4000" i="1" dirty="0">
                <a:cs typeface="Trebuchet MS"/>
              </a:rPr>
              <a:t>item</a:t>
            </a:r>
            <a:r>
              <a:rPr lang="en-US" sz="4000" i="1" dirty="0">
                <a:cs typeface="Trebuchet MS"/>
              </a:rPr>
              <a:t> </a:t>
            </a:r>
            <a:r>
              <a:rPr sz="4000" i="1" dirty="0">
                <a:cs typeface="Trebuchet MS"/>
              </a:rPr>
              <a:t> </a:t>
            </a:r>
            <a:r>
              <a:rPr sz="4000" dirty="0"/>
              <a:t>nonfinansial</a:t>
            </a:r>
          </a:p>
        </p:txBody>
      </p:sp>
      <p:sp>
        <p:nvSpPr>
          <p:cNvPr id="11" name="object 11"/>
          <p:cNvSpPr/>
          <p:nvPr/>
        </p:nvSpPr>
        <p:spPr>
          <a:xfrm>
            <a:off x="4724710" y="3216022"/>
            <a:ext cx="127159" cy="135255"/>
          </a:xfrm>
          <a:custGeom>
            <a:avLst/>
            <a:gdLst/>
            <a:ahLst/>
            <a:cxnLst/>
            <a:rect l="l" t="t" r="r" b="b"/>
            <a:pathLst>
              <a:path w="169545" h="180339">
                <a:moveTo>
                  <a:pt x="169163" y="0"/>
                </a:moveTo>
                <a:lnTo>
                  <a:pt x="0" y="0"/>
                </a:lnTo>
                <a:lnTo>
                  <a:pt x="0" y="180339"/>
                </a:lnTo>
                <a:lnTo>
                  <a:pt x="169163" y="180339"/>
                </a:lnTo>
                <a:lnTo>
                  <a:pt x="16916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8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89865" y="3089149"/>
            <a:ext cx="396716" cy="127159"/>
          </a:xfrm>
          <a:custGeom>
            <a:avLst/>
            <a:gdLst/>
            <a:ahLst/>
            <a:cxnLst/>
            <a:rect l="l" t="t" r="r" b="b"/>
            <a:pathLst>
              <a:path w="528954" h="169544">
                <a:moveTo>
                  <a:pt x="528574" y="0"/>
                </a:moveTo>
                <a:lnTo>
                  <a:pt x="0" y="0"/>
                </a:lnTo>
                <a:lnTo>
                  <a:pt x="0" y="169163"/>
                </a:lnTo>
                <a:lnTo>
                  <a:pt x="528574" y="169163"/>
                </a:lnTo>
                <a:lnTo>
                  <a:pt x="528574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8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24645" y="2953894"/>
            <a:ext cx="127159" cy="135255"/>
          </a:xfrm>
          <a:custGeom>
            <a:avLst/>
            <a:gdLst/>
            <a:ahLst/>
            <a:cxnLst/>
            <a:rect l="l" t="t" r="r" b="b"/>
            <a:pathLst>
              <a:path w="169545" h="180339">
                <a:moveTo>
                  <a:pt x="169163" y="0"/>
                </a:moveTo>
                <a:lnTo>
                  <a:pt x="0" y="0"/>
                </a:lnTo>
                <a:lnTo>
                  <a:pt x="0" y="180339"/>
                </a:lnTo>
                <a:lnTo>
                  <a:pt x="169163" y="180339"/>
                </a:lnTo>
                <a:lnTo>
                  <a:pt x="16916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8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19200" y="1905000"/>
            <a:ext cx="7010400" cy="521494"/>
          </a:xfrm>
          <a:custGeom>
            <a:avLst/>
            <a:gdLst/>
            <a:ahLst/>
            <a:cxnLst/>
            <a:rect l="l" t="t" r="r" b="b"/>
            <a:pathLst>
              <a:path w="10972800" h="695325">
                <a:moveTo>
                  <a:pt x="10856976" y="0"/>
                </a:moveTo>
                <a:lnTo>
                  <a:pt x="115823" y="0"/>
                </a:lnTo>
                <a:lnTo>
                  <a:pt x="70739" y="9096"/>
                </a:lnTo>
                <a:lnTo>
                  <a:pt x="33923" y="33909"/>
                </a:lnTo>
                <a:lnTo>
                  <a:pt x="9101" y="70723"/>
                </a:lnTo>
                <a:lnTo>
                  <a:pt x="0" y="115824"/>
                </a:lnTo>
                <a:lnTo>
                  <a:pt x="0" y="579119"/>
                </a:lnTo>
                <a:lnTo>
                  <a:pt x="9101" y="624220"/>
                </a:lnTo>
                <a:lnTo>
                  <a:pt x="33923" y="661034"/>
                </a:lnTo>
                <a:lnTo>
                  <a:pt x="70739" y="685847"/>
                </a:lnTo>
                <a:lnTo>
                  <a:pt x="115823" y="694943"/>
                </a:lnTo>
                <a:lnTo>
                  <a:pt x="10856976" y="694943"/>
                </a:lnTo>
                <a:lnTo>
                  <a:pt x="10902076" y="685847"/>
                </a:lnTo>
                <a:lnTo>
                  <a:pt x="10938891" y="661034"/>
                </a:lnTo>
                <a:lnTo>
                  <a:pt x="10963703" y="624220"/>
                </a:lnTo>
                <a:lnTo>
                  <a:pt x="10972800" y="579119"/>
                </a:lnTo>
                <a:lnTo>
                  <a:pt x="10972800" y="115824"/>
                </a:lnTo>
                <a:lnTo>
                  <a:pt x="10963703" y="70723"/>
                </a:lnTo>
                <a:lnTo>
                  <a:pt x="10938891" y="33909"/>
                </a:lnTo>
                <a:lnTo>
                  <a:pt x="10902076" y="9096"/>
                </a:lnTo>
                <a:lnTo>
                  <a:pt x="10856976" y="0"/>
                </a:lnTo>
                <a:close/>
              </a:path>
            </a:pathLst>
          </a:custGeom>
          <a:solidFill>
            <a:srgbClr val="E0D3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8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76400" y="2018024"/>
            <a:ext cx="6354415" cy="2861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Kriteria penetapan (komponen risiko finansial dan nonfinansial)</a:t>
            </a:r>
          </a:p>
        </p:txBody>
      </p:sp>
      <p:pic>
        <p:nvPicPr>
          <p:cNvPr id="25" name="Picture 24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5A2AC772-4560-0A43-B335-B424B8EB33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143" y="2380366"/>
            <a:ext cx="3220079" cy="3247139"/>
          </a:xfrm>
          <a:prstGeom prst="rect">
            <a:avLst/>
          </a:prstGeom>
        </p:spPr>
      </p:pic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35B8BB9A-B2D4-DD4E-85D3-B4C8E58AE1D6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71</a:t>
            </a:fld>
            <a:endParaRPr lang="en-US" sz="14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4997" y="513666"/>
            <a:ext cx="10122804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dirty="0"/>
              <a:t>Sekelompok </a:t>
            </a:r>
            <a:r>
              <a:rPr i="1" dirty="0">
                <a:cs typeface="Trebuchet MS"/>
              </a:rPr>
              <a:t>item </a:t>
            </a:r>
            <a:r>
              <a:rPr dirty="0"/>
              <a:t>(termasuk posisi neto)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D3758B6C-A41E-0347-84B6-600F7325DE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8060374"/>
              </p:ext>
            </p:extLst>
          </p:nvPr>
        </p:nvGraphicFramePr>
        <p:xfrm>
          <a:off x="1447800" y="1152142"/>
          <a:ext cx="10515600" cy="4980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AFDC59-7965-B743-8BCA-C77E0C04AE27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72</a:t>
            </a:fld>
            <a:endParaRPr lang="en-US" sz="14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002" y="331019"/>
            <a:ext cx="6887586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dirty="0" err="1">
                <a:solidFill>
                  <a:srgbClr val="444D26"/>
                </a:solidFill>
                <a:latin typeface="Fjalla One" panose="02000506040000020004" pitchFamily="2" charset="0"/>
                <a:cs typeface="Calibri" panose="020F0502020204030204" pitchFamily="34" charset="0"/>
              </a:rPr>
              <a:t>Eksposur</a:t>
            </a:r>
            <a:r>
              <a:rPr dirty="0">
                <a:solidFill>
                  <a:srgbClr val="444D26"/>
                </a:solidFill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44D26"/>
                </a:solidFill>
                <a:latin typeface="Fjalla One" panose="02000506040000020004" pitchFamily="2" charset="0"/>
                <a:cs typeface="Calibri" panose="020F0502020204030204" pitchFamily="34" charset="0"/>
              </a:rPr>
              <a:t>G</a:t>
            </a:r>
            <a:r>
              <a:rPr dirty="0" err="1">
                <a:solidFill>
                  <a:srgbClr val="444D26"/>
                </a:solidFill>
                <a:latin typeface="Fjalla One" panose="02000506040000020004" pitchFamily="2" charset="0"/>
                <a:cs typeface="Calibri" panose="020F0502020204030204" pitchFamily="34" charset="0"/>
              </a:rPr>
              <a:t>abungan</a:t>
            </a:r>
            <a:endParaRPr dirty="0">
              <a:solidFill>
                <a:srgbClr val="444D26"/>
              </a:solidFill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28599" y="2823064"/>
            <a:ext cx="1777365" cy="2288720"/>
          </a:xfrm>
          <a:custGeom>
            <a:avLst/>
            <a:gdLst/>
            <a:ahLst/>
            <a:cxnLst/>
            <a:rect l="l" t="t" r="r" b="b"/>
            <a:pathLst>
              <a:path w="2369820" h="2851785">
                <a:moveTo>
                  <a:pt x="1974850" y="0"/>
                </a:moveTo>
                <a:lnTo>
                  <a:pt x="394969" y="0"/>
                </a:lnTo>
                <a:lnTo>
                  <a:pt x="348898" y="2656"/>
                </a:lnTo>
                <a:lnTo>
                  <a:pt x="304391" y="10428"/>
                </a:lnTo>
                <a:lnTo>
                  <a:pt x="261743" y="23020"/>
                </a:lnTo>
                <a:lnTo>
                  <a:pt x="221250" y="40136"/>
                </a:lnTo>
                <a:lnTo>
                  <a:pt x="183209" y="61479"/>
                </a:lnTo>
                <a:lnTo>
                  <a:pt x="147915" y="86754"/>
                </a:lnTo>
                <a:lnTo>
                  <a:pt x="115665" y="115665"/>
                </a:lnTo>
                <a:lnTo>
                  <a:pt x="86754" y="147915"/>
                </a:lnTo>
                <a:lnTo>
                  <a:pt x="61479" y="183209"/>
                </a:lnTo>
                <a:lnTo>
                  <a:pt x="40136" y="221250"/>
                </a:lnTo>
                <a:lnTo>
                  <a:pt x="23020" y="261743"/>
                </a:lnTo>
                <a:lnTo>
                  <a:pt x="10428" y="304391"/>
                </a:lnTo>
                <a:lnTo>
                  <a:pt x="2656" y="348898"/>
                </a:lnTo>
                <a:lnTo>
                  <a:pt x="0" y="394969"/>
                </a:lnTo>
                <a:lnTo>
                  <a:pt x="0" y="2456434"/>
                </a:lnTo>
                <a:lnTo>
                  <a:pt x="2656" y="2502505"/>
                </a:lnTo>
                <a:lnTo>
                  <a:pt x="10428" y="2547012"/>
                </a:lnTo>
                <a:lnTo>
                  <a:pt x="23020" y="2589660"/>
                </a:lnTo>
                <a:lnTo>
                  <a:pt x="40136" y="2630153"/>
                </a:lnTo>
                <a:lnTo>
                  <a:pt x="61479" y="2668194"/>
                </a:lnTo>
                <a:lnTo>
                  <a:pt x="86754" y="2703488"/>
                </a:lnTo>
                <a:lnTo>
                  <a:pt x="115665" y="2735738"/>
                </a:lnTo>
                <a:lnTo>
                  <a:pt x="147915" y="2764649"/>
                </a:lnTo>
                <a:lnTo>
                  <a:pt x="183209" y="2789924"/>
                </a:lnTo>
                <a:lnTo>
                  <a:pt x="221250" y="2811267"/>
                </a:lnTo>
                <a:lnTo>
                  <a:pt x="261743" y="2828383"/>
                </a:lnTo>
                <a:lnTo>
                  <a:pt x="304391" y="2840975"/>
                </a:lnTo>
                <a:lnTo>
                  <a:pt x="348898" y="2848747"/>
                </a:lnTo>
                <a:lnTo>
                  <a:pt x="394969" y="2851404"/>
                </a:lnTo>
                <a:lnTo>
                  <a:pt x="1974850" y="2851404"/>
                </a:lnTo>
                <a:lnTo>
                  <a:pt x="2020921" y="2848747"/>
                </a:lnTo>
                <a:lnTo>
                  <a:pt x="2065428" y="2840975"/>
                </a:lnTo>
                <a:lnTo>
                  <a:pt x="2108076" y="2828383"/>
                </a:lnTo>
                <a:lnTo>
                  <a:pt x="2148569" y="2811267"/>
                </a:lnTo>
                <a:lnTo>
                  <a:pt x="2186610" y="2789924"/>
                </a:lnTo>
                <a:lnTo>
                  <a:pt x="2221904" y="2764649"/>
                </a:lnTo>
                <a:lnTo>
                  <a:pt x="2254154" y="2735738"/>
                </a:lnTo>
                <a:lnTo>
                  <a:pt x="2283065" y="2703488"/>
                </a:lnTo>
                <a:lnTo>
                  <a:pt x="2308340" y="2668194"/>
                </a:lnTo>
                <a:lnTo>
                  <a:pt x="2329683" y="2630153"/>
                </a:lnTo>
                <a:lnTo>
                  <a:pt x="2346799" y="2589660"/>
                </a:lnTo>
                <a:lnTo>
                  <a:pt x="2359391" y="2547012"/>
                </a:lnTo>
                <a:lnTo>
                  <a:pt x="2367163" y="2502505"/>
                </a:lnTo>
                <a:lnTo>
                  <a:pt x="2369820" y="2456434"/>
                </a:lnTo>
                <a:lnTo>
                  <a:pt x="2369820" y="394969"/>
                </a:lnTo>
                <a:lnTo>
                  <a:pt x="2367163" y="348898"/>
                </a:lnTo>
                <a:lnTo>
                  <a:pt x="2359391" y="304391"/>
                </a:lnTo>
                <a:lnTo>
                  <a:pt x="2346799" y="261743"/>
                </a:lnTo>
                <a:lnTo>
                  <a:pt x="2329683" y="221250"/>
                </a:lnTo>
                <a:lnTo>
                  <a:pt x="2308340" y="183209"/>
                </a:lnTo>
                <a:lnTo>
                  <a:pt x="2283065" y="147915"/>
                </a:lnTo>
                <a:lnTo>
                  <a:pt x="2254154" y="115665"/>
                </a:lnTo>
                <a:lnTo>
                  <a:pt x="2221904" y="86754"/>
                </a:lnTo>
                <a:lnTo>
                  <a:pt x="2186610" y="61479"/>
                </a:lnTo>
                <a:lnTo>
                  <a:pt x="2148569" y="40136"/>
                </a:lnTo>
                <a:lnTo>
                  <a:pt x="2108076" y="23020"/>
                </a:lnTo>
                <a:lnTo>
                  <a:pt x="2065428" y="10428"/>
                </a:lnTo>
                <a:lnTo>
                  <a:pt x="2020921" y="2656"/>
                </a:lnTo>
                <a:lnTo>
                  <a:pt x="197485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3829" y="1317575"/>
            <a:ext cx="6541770" cy="444072"/>
          </a:xfrm>
          <a:custGeom>
            <a:avLst/>
            <a:gdLst/>
            <a:ahLst/>
            <a:cxnLst/>
            <a:rect l="l" t="t" r="r" b="b"/>
            <a:pathLst>
              <a:path w="8722360" h="361315">
                <a:moveTo>
                  <a:pt x="8661654" y="0"/>
                </a:moveTo>
                <a:lnTo>
                  <a:pt x="60198" y="0"/>
                </a:lnTo>
                <a:lnTo>
                  <a:pt x="36754" y="4726"/>
                </a:lnTo>
                <a:lnTo>
                  <a:pt x="17621" y="17621"/>
                </a:lnTo>
                <a:lnTo>
                  <a:pt x="4726" y="36754"/>
                </a:lnTo>
                <a:lnTo>
                  <a:pt x="0" y="60198"/>
                </a:lnTo>
                <a:lnTo>
                  <a:pt x="0" y="300990"/>
                </a:lnTo>
                <a:lnTo>
                  <a:pt x="4726" y="324433"/>
                </a:lnTo>
                <a:lnTo>
                  <a:pt x="17621" y="343566"/>
                </a:lnTo>
                <a:lnTo>
                  <a:pt x="36754" y="356461"/>
                </a:lnTo>
                <a:lnTo>
                  <a:pt x="60198" y="361188"/>
                </a:lnTo>
                <a:lnTo>
                  <a:pt x="8661654" y="361188"/>
                </a:lnTo>
                <a:lnTo>
                  <a:pt x="8685097" y="356461"/>
                </a:lnTo>
                <a:lnTo>
                  <a:pt x="8704230" y="343566"/>
                </a:lnTo>
                <a:lnTo>
                  <a:pt x="8717125" y="324433"/>
                </a:lnTo>
                <a:lnTo>
                  <a:pt x="8721852" y="300990"/>
                </a:lnTo>
                <a:lnTo>
                  <a:pt x="8721852" y="60198"/>
                </a:lnTo>
                <a:lnTo>
                  <a:pt x="8717125" y="36754"/>
                </a:lnTo>
                <a:lnTo>
                  <a:pt x="8704230" y="17621"/>
                </a:lnTo>
                <a:lnTo>
                  <a:pt x="8685097" y="4726"/>
                </a:lnTo>
                <a:lnTo>
                  <a:pt x="8661654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27472" y="3036897"/>
            <a:ext cx="1722596" cy="800100"/>
          </a:xfrm>
          <a:custGeom>
            <a:avLst/>
            <a:gdLst/>
            <a:ahLst/>
            <a:cxnLst/>
            <a:rect l="l" t="t" r="r" b="b"/>
            <a:pathLst>
              <a:path w="2296795" h="1066800">
                <a:moveTo>
                  <a:pt x="2118868" y="0"/>
                </a:moveTo>
                <a:lnTo>
                  <a:pt x="177800" y="0"/>
                </a:lnTo>
                <a:lnTo>
                  <a:pt x="130542" y="6352"/>
                </a:lnTo>
                <a:lnTo>
                  <a:pt x="88072" y="24280"/>
                </a:lnTo>
                <a:lnTo>
                  <a:pt x="52085" y="52085"/>
                </a:lnTo>
                <a:lnTo>
                  <a:pt x="24280" y="88072"/>
                </a:lnTo>
                <a:lnTo>
                  <a:pt x="6352" y="130542"/>
                </a:lnTo>
                <a:lnTo>
                  <a:pt x="0" y="177800"/>
                </a:lnTo>
                <a:lnTo>
                  <a:pt x="0" y="889000"/>
                </a:lnTo>
                <a:lnTo>
                  <a:pt x="6352" y="936257"/>
                </a:lnTo>
                <a:lnTo>
                  <a:pt x="24280" y="978727"/>
                </a:lnTo>
                <a:lnTo>
                  <a:pt x="52085" y="1014714"/>
                </a:lnTo>
                <a:lnTo>
                  <a:pt x="88072" y="1042519"/>
                </a:lnTo>
                <a:lnTo>
                  <a:pt x="130542" y="1060447"/>
                </a:lnTo>
                <a:lnTo>
                  <a:pt x="177800" y="1066800"/>
                </a:lnTo>
                <a:lnTo>
                  <a:pt x="2118868" y="1066800"/>
                </a:lnTo>
                <a:lnTo>
                  <a:pt x="2166125" y="1060447"/>
                </a:lnTo>
                <a:lnTo>
                  <a:pt x="2208595" y="1042519"/>
                </a:lnTo>
                <a:lnTo>
                  <a:pt x="2244582" y="1014714"/>
                </a:lnTo>
                <a:lnTo>
                  <a:pt x="2272387" y="978727"/>
                </a:lnTo>
                <a:lnTo>
                  <a:pt x="2290315" y="936257"/>
                </a:lnTo>
                <a:lnTo>
                  <a:pt x="2296668" y="889000"/>
                </a:lnTo>
                <a:lnTo>
                  <a:pt x="2296668" y="177800"/>
                </a:lnTo>
                <a:lnTo>
                  <a:pt x="2290315" y="130542"/>
                </a:lnTo>
                <a:lnTo>
                  <a:pt x="2272387" y="88072"/>
                </a:lnTo>
                <a:lnTo>
                  <a:pt x="2244582" y="52085"/>
                </a:lnTo>
                <a:lnTo>
                  <a:pt x="2208595" y="24280"/>
                </a:lnTo>
                <a:lnTo>
                  <a:pt x="2166125" y="6352"/>
                </a:lnTo>
                <a:lnTo>
                  <a:pt x="211886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2901" y="3128833"/>
            <a:ext cx="1717167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9052" algn="ctr">
              <a:spcBef>
                <a:spcPts val="75"/>
              </a:spcBef>
            </a:pP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" algn="ctr"/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efektivitas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27472" y="4229099"/>
            <a:ext cx="1722596" cy="800100"/>
          </a:xfrm>
          <a:custGeom>
            <a:avLst/>
            <a:gdLst/>
            <a:ahLst/>
            <a:cxnLst/>
            <a:rect l="l" t="t" r="r" b="b"/>
            <a:pathLst>
              <a:path w="2296795" h="1066800">
                <a:moveTo>
                  <a:pt x="2118868" y="0"/>
                </a:moveTo>
                <a:lnTo>
                  <a:pt x="177800" y="0"/>
                </a:lnTo>
                <a:lnTo>
                  <a:pt x="130542" y="6352"/>
                </a:lnTo>
                <a:lnTo>
                  <a:pt x="88072" y="24280"/>
                </a:lnTo>
                <a:lnTo>
                  <a:pt x="52085" y="52085"/>
                </a:lnTo>
                <a:lnTo>
                  <a:pt x="24280" y="88072"/>
                </a:lnTo>
                <a:lnTo>
                  <a:pt x="6352" y="130542"/>
                </a:lnTo>
                <a:lnTo>
                  <a:pt x="0" y="177800"/>
                </a:lnTo>
                <a:lnTo>
                  <a:pt x="0" y="889000"/>
                </a:lnTo>
                <a:lnTo>
                  <a:pt x="6352" y="936257"/>
                </a:lnTo>
                <a:lnTo>
                  <a:pt x="24280" y="978727"/>
                </a:lnTo>
                <a:lnTo>
                  <a:pt x="52085" y="1014714"/>
                </a:lnTo>
                <a:lnTo>
                  <a:pt x="88072" y="1042519"/>
                </a:lnTo>
                <a:lnTo>
                  <a:pt x="130542" y="1060447"/>
                </a:lnTo>
                <a:lnTo>
                  <a:pt x="177800" y="1066800"/>
                </a:lnTo>
                <a:lnTo>
                  <a:pt x="2118868" y="1066800"/>
                </a:lnTo>
                <a:lnTo>
                  <a:pt x="2166125" y="1060447"/>
                </a:lnTo>
                <a:lnTo>
                  <a:pt x="2208595" y="1042519"/>
                </a:lnTo>
                <a:lnTo>
                  <a:pt x="2244582" y="1014714"/>
                </a:lnTo>
                <a:lnTo>
                  <a:pt x="2272387" y="978727"/>
                </a:lnTo>
                <a:lnTo>
                  <a:pt x="2290315" y="936257"/>
                </a:lnTo>
                <a:lnTo>
                  <a:pt x="2296668" y="889000"/>
                </a:lnTo>
                <a:lnTo>
                  <a:pt x="2296668" y="177800"/>
                </a:lnTo>
                <a:lnTo>
                  <a:pt x="2290315" y="130542"/>
                </a:lnTo>
                <a:lnTo>
                  <a:pt x="2272387" y="88072"/>
                </a:lnTo>
                <a:lnTo>
                  <a:pt x="2244582" y="52085"/>
                </a:lnTo>
                <a:lnTo>
                  <a:pt x="2208595" y="24280"/>
                </a:lnTo>
                <a:lnTo>
                  <a:pt x="2166125" y="6352"/>
                </a:lnTo>
                <a:lnTo>
                  <a:pt x="211886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86354" y="4320693"/>
            <a:ext cx="1673352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588" algn="ctr">
              <a:spcBef>
                <a:spcPts val="75"/>
              </a:spcBef>
            </a:pP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  keti</a:t>
            </a:r>
            <a:r>
              <a:rPr sz="1800" spc="-1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</a:t>
            </a:r>
            <a:r>
              <a:rPr sz="1800" spc="-1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fektifan</a:t>
            </a:r>
          </a:p>
        </p:txBody>
      </p:sp>
      <p:sp>
        <p:nvSpPr>
          <p:cNvPr id="10" name="object 10"/>
          <p:cNvSpPr/>
          <p:nvPr/>
        </p:nvSpPr>
        <p:spPr>
          <a:xfrm>
            <a:off x="5155388" y="3284315"/>
            <a:ext cx="658654" cy="285750"/>
          </a:xfrm>
          <a:custGeom>
            <a:avLst/>
            <a:gdLst/>
            <a:ahLst/>
            <a:cxnLst/>
            <a:rect l="l" t="t" r="r" b="b"/>
            <a:pathLst>
              <a:path w="878204" h="381000">
                <a:moveTo>
                  <a:pt x="627760" y="0"/>
                </a:moveTo>
                <a:lnTo>
                  <a:pt x="627760" y="95250"/>
                </a:lnTo>
                <a:lnTo>
                  <a:pt x="0" y="95250"/>
                </a:lnTo>
                <a:lnTo>
                  <a:pt x="0" y="285750"/>
                </a:lnTo>
                <a:lnTo>
                  <a:pt x="627760" y="285750"/>
                </a:lnTo>
                <a:lnTo>
                  <a:pt x="627760" y="381000"/>
                </a:lnTo>
                <a:lnTo>
                  <a:pt x="877824" y="190500"/>
                </a:lnTo>
                <a:lnTo>
                  <a:pt x="627760" y="0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65675" y="4486274"/>
            <a:ext cx="658654" cy="285750"/>
          </a:xfrm>
          <a:custGeom>
            <a:avLst/>
            <a:gdLst/>
            <a:ahLst/>
            <a:cxnLst/>
            <a:rect l="l" t="t" r="r" b="b"/>
            <a:pathLst>
              <a:path w="878204" h="381000">
                <a:moveTo>
                  <a:pt x="627760" y="0"/>
                </a:moveTo>
                <a:lnTo>
                  <a:pt x="627760" y="95250"/>
                </a:lnTo>
                <a:lnTo>
                  <a:pt x="0" y="95250"/>
                </a:lnTo>
                <a:lnTo>
                  <a:pt x="0" y="285750"/>
                </a:lnTo>
                <a:lnTo>
                  <a:pt x="627760" y="285750"/>
                </a:lnTo>
                <a:lnTo>
                  <a:pt x="627760" y="381000"/>
                </a:lnTo>
                <a:lnTo>
                  <a:pt x="877824" y="190500"/>
                </a:lnTo>
                <a:lnTo>
                  <a:pt x="627760" y="0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10474" y="3571595"/>
            <a:ext cx="1529715" cy="658667"/>
          </a:xfrm>
          <a:custGeom>
            <a:avLst/>
            <a:gdLst/>
            <a:ahLst/>
            <a:cxnLst/>
            <a:rect l="l" t="t" r="r" b="b"/>
            <a:pathLst>
              <a:path w="2039620" h="1219200">
                <a:moveTo>
                  <a:pt x="1835912" y="0"/>
                </a:moveTo>
                <a:lnTo>
                  <a:pt x="203200" y="0"/>
                </a:lnTo>
                <a:lnTo>
                  <a:pt x="156594" y="5364"/>
                </a:lnTo>
                <a:lnTo>
                  <a:pt x="113818" y="20645"/>
                </a:lnTo>
                <a:lnTo>
                  <a:pt x="76090" y="44626"/>
                </a:lnTo>
                <a:lnTo>
                  <a:pt x="44626" y="76090"/>
                </a:lnTo>
                <a:lnTo>
                  <a:pt x="20645" y="113818"/>
                </a:lnTo>
                <a:lnTo>
                  <a:pt x="5364" y="156594"/>
                </a:lnTo>
                <a:lnTo>
                  <a:pt x="0" y="203200"/>
                </a:lnTo>
                <a:lnTo>
                  <a:pt x="0" y="1015999"/>
                </a:lnTo>
                <a:lnTo>
                  <a:pt x="5364" y="1062605"/>
                </a:lnTo>
                <a:lnTo>
                  <a:pt x="20645" y="1105381"/>
                </a:lnTo>
                <a:lnTo>
                  <a:pt x="44626" y="1143109"/>
                </a:lnTo>
                <a:lnTo>
                  <a:pt x="76090" y="1174573"/>
                </a:lnTo>
                <a:lnTo>
                  <a:pt x="113818" y="1198554"/>
                </a:lnTo>
                <a:lnTo>
                  <a:pt x="156594" y="1213835"/>
                </a:lnTo>
                <a:lnTo>
                  <a:pt x="203200" y="1219199"/>
                </a:lnTo>
                <a:lnTo>
                  <a:pt x="1835912" y="1219199"/>
                </a:lnTo>
                <a:lnTo>
                  <a:pt x="1882517" y="1213835"/>
                </a:lnTo>
                <a:lnTo>
                  <a:pt x="1925293" y="1198554"/>
                </a:lnTo>
                <a:lnTo>
                  <a:pt x="1963021" y="1174573"/>
                </a:lnTo>
                <a:lnTo>
                  <a:pt x="1994485" y="1143109"/>
                </a:lnTo>
                <a:lnTo>
                  <a:pt x="2018466" y="1105381"/>
                </a:lnTo>
                <a:lnTo>
                  <a:pt x="2033747" y="1062605"/>
                </a:lnTo>
                <a:lnTo>
                  <a:pt x="2039112" y="1015999"/>
                </a:lnTo>
                <a:lnTo>
                  <a:pt x="2039112" y="203200"/>
                </a:lnTo>
                <a:lnTo>
                  <a:pt x="2033747" y="156594"/>
                </a:lnTo>
                <a:lnTo>
                  <a:pt x="2018466" y="113818"/>
                </a:lnTo>
                <a:lnTo>
                  <a:pt x="1994485" y="76090"/>
                </a:lnTo>
                <a:lnTo>
                  <a:pt x="1963021" y="44626"/>
                </a:lnTo>
                <a:lnTo>
                  <a:pt x="1925293" y="20645"/>
                </a:lnTo>
                <a:lnTo>
                  <a:pt x="1882517" y="5364"/>
                </a:lnTo>
                <a:lnTo>
                  <a:pt x="1835912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7673" y="3600076"/>
            <a:ext cx="1339215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Eksposur</a:t>
            </a:r>
          </a:p>
          <a:p>
            <a:pPr algn="ctr">
              <a:spcBef>
                <a:spcPts val="4"/>
              </a:spcBef>
            </a:pP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nonderivatif</a:t>
            </a:r>
          </a:p>
        </p:txBody>
      </p:sp>
      <p:sp>
        <p:nvSpPr>
          <p:cNvPr id="14" name="object 14"/>
          <p:cNvSpPr/>
          <p:nvPr/>
        </p:nvSpPr>
        <p:spPr>
          <a:xfrm>
            <a:off x="3398598" y="2881186"/>
            <a:ext cx="1530667" cy="2150299"/>
          </a:xfrm>
          <a:custGeom>
            <a:avLst/>
            <a:gdLst/>
            <a:ahLst/>
            <a:cxnLst/>
            <a:rect l="l" t="t" r="r" b="b"/>
            <a:pathLst>
              <a:path w="2040890" h="2438400">
                <a:moveTo>
                  <a:pt x="1700529" y="0"/>
                </a:moveTo>
                <a:lnTo>
                  <a:pt x="340105" y="0"/>
                </a:lnTo>
                <a:lnTo>
                  <a:pt x="293956" y="3104"/>
                </a:lnTo>
                <a:lnTo>
                  <a:pt x="249693" y="12149"/>
                </a:lnTo>
                <a:lnTo>
                  <a:pt x="207722" y="26727"/>
                </a:lnTo>
                <a:lnTo>
                  <a:pt x="168449" y="46434"/>
                </a:lnTo>
                <a:lnTo>
                  <a:pt x="132278" y="70866"/>
                </a:lnTo>
                <a:lnTo>
                  <a:pt x="99615" y="99615"/>
                </a:lnTo>
                <a:lnTo>
                  <a:pt x="70866" y="132278"/>
                </a:lnTo>
                <a:lnTo>
                  <a:pt x="46434" y="168449"/>
                </a:lnTo>
                <a:lnTo>
                  <a:pt x="26727" y="207722"/>
                </a:lnTo>
                <a:lnTo>
                  <a:pt x="12149" y="249693"/>
                </a:lnTo>
                <a:lnTo>
                  <a:pt x="3104" y="293956"/>
                </a:lnTo>
                <a:lnTo>
                  <a:pt x="0" y="340105"/>
                </a:lnTo>
                <a:lnTo>
                  <a:pt x="0" y="2098293"/>
                </a:lnTo>
                <a:lnTo>
                  <a:pt x="3104" y="2144443"/>
                </a:lnTo>
                <a:lnTo>
                  <a:pt x="12149" y="2188706"/>
                </a:lnTo>
                <a:lnTo>
                  <a:pt x="26727" y="2230677"/>
                </a:lnTo>
                <a:lnTo>
                  <a:pt x="46434" y="2269950"/>
                </a:lnTo>
                <a:lnTo>
                  <a:pt x="70866" y="2306121"/>
                </a:lnTo>
                <a:lnTo>
                  <a:pt x="99615" y="2338784"/>
                </a:lnTo>
                <a:lnTo>
                  <a:pt x="132278" y="2367533"/>
                </a:lnTo>
                <a:lnTo>
                  <a:pt x="168449" y="2391965"/>
                </a:lnTo>
                <a:lnTo>
                  <a:pt x="207722" y="2411672"/>
                </a:lnTo>
                <a:lnTo>
                  <a:pt x="249693" y="2426250"/>
                </a:lnTo>
                <a:lnTo>
                  <a:pt x="293956" y="2435295"/>
                </a:lnTo>
                <a:lnTo>
                  <a:pt x="340105" y="2438399"/>
                </a:lnTo>
                <a:lnTo>
                  <a:pt x="1700529" y="2438399"/>
                </a:lnTo>
                <a:lnTo>
                  <a:pt x="1746679" y="2435295"/>
                </a:lnTo>
                <a:lnTo>
                  <a:pt x="1790942" y="2426250"/>
                </a:lnTo>
                <a:lnTo>
                  <a:pt x="1832913" y="2411672"/>
                </a:lnTo>
                <a:lnTo>
                  <a:pt x="1872186" y="2391965"/>
                </a:lnTo>
                <a:lnTo>
                  <a:pt x="1908357" y="2367533"/>
                </a:lnTo>
                <a:lnTo>
                  <a:pt x="1941020" y="2338784"/>
                </a:lnTo>
                <a:lnTo>
                  <a:pt x="1969769" y="2306121"/>
                </a:lnTo>
                <a:lnTo>
                  <a:pt x="1994201" y="2269950"/>
                </a:lnTo>
                <a:lnTo>
                  <a:pt x="2013908" y="2230677"/>
                </a:lnTo>
                <a:lnTo>
                  <a:pt x="2028486" y="2188706"/>
                </a:lnTo>
                <a:lnTo>
                  <a:pt x="2037531" y="2144443"/>
                </a:lnTo>
                <a:lnTo>
                  <a:pt x="2040635" y="2098293"/>
                </a:lnTo>
                <a:lnTo>
                  <a:pt x="2040635" y="340105"/>
                </a:lnTo>
                <a:lnTo>
                  <a:pt x="2037531" y="293956"/>
                </a:lnTo>
                <a:lnTo>
                  <a:pt x="2028486" y="249693"/>
                </a:lnTo>
                <a:lnTo>
                  <a:pt x="2013908" y="207722"/>
                </a:lnTo>
                <a:lnTo>
                  <a:pt x="1994201" y="168449"/>
                </a:lnTo>
                <a:lnTo>
                  <a:pt x="1969769" y="132278"/>
                </a:lnTo>
                <a:lnTo>
                  <a:pt x="1941020" y="99615"/>
                </a:lnTo>
                <a:lnTo>
                  <a:pt x="1908357" y="70866"/>
                </a:lnTo>
                <a:lnTo>
                  <a:pt x="1872186" y="46434"/>
                </a:lnTo>
                <a:lnTo>
                  <a:pt x="1832913" y="26727"/>
                </a:lnTo>
                <a:lnTo>
                  <a:pt x="1790942" y="12149"/>
                </a:lnTo>
                <a:lnTo>
                  <a:pt x="1746679" y="3104"/>
                </a:lnTo>
                <a:lnTo>
                  <a:pt x="1700529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24721" y="3528104"/>
            <a:ext cx="1114616" cy="79444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algn="ctr">
              <a:spcBef>
                <a:spcPts val="75"/>
              </a:spcBef>
            </a:pPr>
            <a:r>
              <a:rPr sz="17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 lindung</a:t>
            </a:r>
            <a:r>
              <a:rPr sz="1700" spc="-56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 derivatif</a:t>
            </a:r>
            <a:endParaRPr sz="17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56617" y="4322552"/>
            <a:ext cx="1471612" cy="584658"/>
          </a:xfrm>
          <a:custGeom>
            <a:avLst/>
            <a:gdLst/>
            <a:ahLst/>
            <a:cxnLst/>
            <a:rect l="l" t="t" r="r" b="b"/>
            <a:pathLst>
              <a:path w="2040889" h="1219200">
                <a:moveTo>
                  <a:pt x="1837436" y="0"/>
                </a:moveTo>
                <a:lnTo>
                  <a:pt x="203200" y="0"/>
                </a:lnTo>
                <a:lnTo>
                  <a:pt x="156594" y="5364"/>
                </a:lnTo>
                <a:lnTo>
                  <a:pt x="113818" y="20645"/>
                </a:lnTo>
                <a:lnTo>
                  <a:pt x="76090" y="44626"/>
                </a:lnTo>
                <a:lnTo>
                  <a:pt x="44626" y="76090"/>
                </a:lnTo>
                <a:lnTo>
                  <a:pt x="20645" y="113818"/>
                </a:lnTo>
                <a:lnTo>
                  <a:pt x="5364" y="156594"/>
                </a:lnTo>
                <a:lnTo>
                  <a:pt x="0" y="203199"/>
                </a:lnTo>
                <a:lnTo>
                  <a:pt x="0" y="1015999"/>
                </a:lnTo>
                <a:lnTo>
                  <a:pt x="5364" y="1062605"/>
                </a:lnTo>
                <a:lnTo>
                  <a:pt x="20645" y="1105381"/>
                </a:lnTo>
                <a:lnTo>
                  <a:pt x="44626" y="1143109"/>
                </a:lnTo>
                <a:lnTo>
                  <a:pt x="76090" y="1174573"/>
                </a:lnTo>
                <a:lnTo>
                  <a:pt x="113818" y="1198554"/>
                </a:lnTo>
                <a:lnTo>
                  <a:pt x="156594" y="1213835"/>
                </a:lnTo>
                <a:lnTo>
                  <a:pt x="203200" y="1219199"/>
                </a:lnTo>
                <a:lnTo>
                  <a:pt x="1837436" y="1219199"/>
                </a:lnTo>
                <a:lnTo>
                  <a:pt x="1884041" y="1213835"/>
                </a:lnTo>
                <a:lnTo>
                  <a:pt x="1926817" y="1198554"/>
                </a:lnTo>
                <a:lnTo>
                  <a:pt x="1964545" y="1174573"/>
                </a:lnTo>
                <a:lnTo>
                  <a:pt x="1996009" y="1143109"/>
                </a:lnTo>
                <a:lnTo>
                  <a:pt x="2019990" y="1105381"/>
                </a:lnTo>
                <a:lnTo>
                  <a:pt x="2035271" y="1062605"/>
                </a:lnTo>
                <a:lnTo>
                  <a:pt x="2040636" y="1015999"/>
                </a:lnTo>
                <a:lnTo>
                  <a:pt x="2040636" y="203199"/>
                </a:lnTo>
                <a:lnTo>
                  <a:pt x="2035271" y="156594"/>
                </a:lnTo>
                <a:lnTo>
                  <a:pt x="2019990" y="113818"/>
                </a:lnTo>
                <a:lnTo>
                  <a:pt x="1996009" y="76090"/>
                </a:lnTo>
                <a:lnTo>
                  <a:pt x="1964545" y="44626"/>
                </a:lnTo>
                <a:lnTo>
                  <a:pt x="1926817" y="20645"/>
                </a:lnTo>
                <a:lnTo>
                  <a:pt x="1884041" y="5364"/>
                </a:lnTo>
                <a:lnTo>
                  <a:pt x="1837436" y="0"/>
                </a:ln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87706" y="4461733"/>
            <a:ext cx="809433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1800" spc="-1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riv</a:t>
            </a:r>
            <a:r>
              <a:rPr sz="1800" spc="-1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tif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005405" y="3891526"/>
            <a:ext cx="393193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b="1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sz="1800" b="1" spc="-1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ID" sz="18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07442" y="5426962"/>
            <a:ext cx="6542723" cy="772721"/>
          </a:xfrm>
          <a:custGeom>
            <a:avLst/>
            <a:gdLst/>
            <a:ahLst/>
            <a:cxnLst/>
            <a:rect l="l" t="t" r="r" b="b"/>
            <a:pathLst>
              <a:path w="8723630" h="721360">
                <a:moveTo>
                  <a:pt x="8603234" y="0"/>
                </a:moveTo>
                <a:lnTo>
                  <a:pt x="120142" y="0"/>
                </a:lnTo>
                <a:lnTo>
                  <a:pt x="73402" y="9442"/>
                </a:lnTo>
                <a:lnTo>
                  <a:pt x="35210" y="35191"/>
                </a:lnTo>
                <a:lnTo>
                  <a:pt x="9449" y="73380"/>
                </a:lnTo>
                <a:lnTo>
                  <a:pt x="0" y="120141"/>
                </a:lnTo>
                <a:lnTo>
                  <a:pt x="0" y="600710"/>
                </a:lnTo>
                <a:lnTo>
                  <a:pt x="9449" y="647471"/>
                </a:lnTo>
                <a:lnTo>
                  <a:pt x="35210" y="685660"/>
                </a:lnTo>
                <a:lnTo>
                  <a:pt x="73402" y="711409"/>
                </a:lnTo>
                <a:lnTo>
                  <a:pt x="120142" y="720852"/>
                </a:lnTo>
                <a:lnTo>
                  <a:pt x="8603234" y="720852"/>
                </a:lnTo>
                <a:lnTo>
                  <a:pt x="8649973" y="711409"/>
                </a:lnTo>
                <a:lnTo>
                  <a:pt x="8688165" y="685660"/>
                </a:lnTo>
                <a:lnTo>
                  <a:pt x="8713926" y="647471"/>
                </a:lnTo>
                <a:lnTo>
                  <a:pt x="8723376" y="600710"/>
                </a:lnTo>
                <a:lnTo>
                  <a:pt x="8723376" y="120141"/>
                </a:lnTo>
                <a:lnTo>
                  <a:pt x="8713926" y="73380"/>
                </a:lnTo>
                <a:lnTo>
                  <a:pt x="8688165" y="35191"/>
                </a:lnTo>
                <a:lnTo>
                  <a:pt x="8649973" y="9442"/>
                </a:lnTo>
                <a:lnTo>
                  <a:pt x="8603234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31171" y="5528530"/>
            <a:ext cx="6296501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3810" indent="9525" algn="ctr">
              <a:spcBef>
                <a:spcPts val="75"/>
              </a:spcBef>
            </a:pP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 risiko gabungan merupakan </a:t>
            </a:r>
            <a:r>
              <a:rPr sz="1800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 nilai, </a:t>
            </a:r>
            <a:r>
              <a:rPr sz="1800" spc="-4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akan  dilakukan pada tingkat gabungan</a:t>
            </a:r>
            <a:r>
              <a:rPr sz="1800" spc="56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84949" y="1920664"/>
            <a:ext cx="6542723" cy="414345"/>
          </a:xfrm>
          <a:custGeom>
            <a:avLst/>
            <a:gdLst/>
            <a:ahLst/>
            <a:cxnLst/>
            <a:rect l="l" t="t" r="r" b="b"/>
            <a:pathLst>
              <a:path w="8723630" h="360044">
                <a:moveTo>
                  <a:pt x="8663432" y="0"/>
                </a:moveTo>
                <a:lnTo>
                  <a:pt x="59943" y="0"/>
                </a:lnTo>
                <a:lnTo>
                  <a:pt x="36593" y="4704"/>
                </a:lnTo>
                <a:lnTo>
                  <a:pt x="17541" y="17541"/>
                </a:lnTo>
                <a:lnTo>
                  <a:pt x="4704" y="36593"/>
                </a:lnTo>
                <a:lnTo>
                  <a:pt x="0" y="59944"/>
                </a:lnTo>
                <a:lnTo>
                  <a:pt x="0" y="299720"/>
                </a:lnTo>
                <a:lnTo>
                  <a:pt x="4704" y="323070"/>
                </a:lnTo>
                <a:lnTo>
                  <a:pt x="17541" y="342122"/>
                </a:lnTo>
                <a:lnTo>
                  <a:pt x="36593" y="354959"/>
                </a:lnTo>
                <a:lnTo>
                  <a:pt x="59943" y="359663"/>
                </a:lnTo>
                <a:lnTo>
                  <a:pt x="8663432" y="359663"/>
                </a:lnTo>
                <a:lnTo>
                  <a:pt x="8686782" y="354959"/>
                </a:lnTo>
                <a:lnTo>
                  <a:pt x="8705834" y="342122"/>
                </a:lnTo>
                <a:lnTo>
                  <a:pt x="8718671" y="323070"/>
                </a:lnTo>
                <a:lnTo>
                  <a:pt x="8723376" y="299720"/>
                </a:lnTo>
                <a:lnTo>
                  <a:pt x="8723376" y="59944"/>
                </a:lnTo>
                <a:lnTo>
                  <a:pt x="8718671" y="36593"/>
                </a:lnTo>
                <a:lnTo>
                  <a:pt x="8705834" y="17541"/>
                </a:lnTo>
                <a:lnTo>
                  <a:pt x="8686782" y="4704"/>
                </a:lnTo>
                <a:lnTo>
                  <a:pt x="8663432" y="0"/>
                </a:lnTo>
                <a:close/>
              </a:path>
            </a:pathLst>
          </a:custGeom>
          <a:solidFill>
            <a:srgbClr val="E0D3FF"/>
          </a:solidFill>
        </p:spPr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5243" y="1405494"/>
            <a:ext cx="6326345" cy="87139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29176">
              <a:spcBef>
                <a:spcPts val="75"/>
              </a:spcBef>
            </a:pP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Eksposur gabungan </a:t>
            </a: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eksposur nonderivatif </a:t>
            </a:r>
            <a:r>
              <a:rPr sz="1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sz="1800" spc="53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derivatif</a:t>
            </a: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1"/>
              </a:spcBef>
            </a:pP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06805">
              <a:spcAft>
                <a:spcPts val="600"/>
              </a:spcAft>
            </a:pPr>
            <a:r>
              <a:rPr sz="1800" spc="-4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Penilaian efektivitas dan </a:t>
            </a:r>
            <a:r>
              <a:rPr sz="1800" spc="-4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sz="1800" spc="7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ketidakefektifan</a:t>
            </a:r>
            <a:endParaRPr lang="en-ID" sz="1800" spc="-4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CD8F387-1303-B54C-A3B8-5566DD1A0465}"/>
              </a:ext>
            </a:extLst>
          </p:cNvPr>
          <p:cNvGrpSpPr/>
          <p:nvPr/>
        </p:nvGrpSpPr>
        <p:grpSpPr>
          <a:xfrm>
            <a:off x="1008013" y="2349053"/>
            <a:ext cx="4149090" cy="2763302"/>
            <a:chOff x="1008013" y="2349053"/>
            <a:chExt cx="4149090" cy="2763302"/>
          </a:xfrm>
        </p:grpSpPr>
        <p:sp>
          <p:nvSpPr>
            <p:cNvPr id="5" name="object 5"/>
            <p:cNvSpPr/>
            <p:nvPr/>
          </p:nvSpPr>
          <p:spPr>
            <a:xfrm>
              <a:off x="1008013" y="2723327"/>
              <a:ext cx="4149090" cy="2389028"/>
            </a:xfrm>
            <a:custGeom>
              <a:avLst/>
              <a:gdLst/>
              <a:ahLst/>
              <a:cxnLst/>
              <a:rect l="l" t="t" r="r" b="b"/>
              <a:pathLst>
                <a:path w="5532120" h="2851785">
                  <a:moveTo>
                    <a:pt x="0" y="225805"/>
                  </a:moveTo>
                  <a:lnTo>
                    <a:pt x="4587" y="180296"/>
                  </a:lnTo>
                  <a:lnTo>
                    <a:pt x="17744" y="137910"/>
                  </a:lnTo>
                  <a:lnTo>
                    <a:pt x="38562" y="99553"/>
                  </a:lnTo>
                  <a:lnTo>
                    <a:pt x="66135" y="66135"/>
                  </a:lnTo>
                  <a:lnTo>
                    <a:pt x="99553" y="38562"/>
                  </a:lnTo>
                  <a:lnTo>
                    <a:pt x="137910" y="17744"/>
                  </a:lnTo>
                  <a:lnTo>
                    <a:pt x="180296" y="4587"/>
                  </a:lnTo>
                  <a:lnTo>
                    <a:pt x="225806" y="0"/>
                  </a:lnTo>
                  <a:lnTo>
                    <a:pt x="5306314" y="0"/>
                  </a:lnTo>
                  <a:lnTo>
                    <a:pt x="5351823" y="4587"/>
                  </a:lnTo>
                  <a:lnTo>
                    <a:pt x="5394209" y="17744"/>
                  </a:lnTo>
                  <a:lnTo>
                    <a:pt x="5432566" y="38562"/>
                  </a:lnTo>
                  <a:lnTo>
                    <a:pt x="5465984" y="66135"/>
                  </a:lnTo>
                  <a:lnTo>
                    <a:pt x="5493557" y="99553"/>
                  </a:lnTo>
                  <a:lnTo>
                    <a:pt x="5514375" y="137910"/>
                  </a:lnTo>
                  <a:lnTo>
                    <a:pt x="5527532" y="180296"/>
                  </a:lnTo>
                  <a:lnTo>
                    <a:pt x="5532120" y="225805"/>
                  </a:lnTo>
                  <a:lnTo>
                    <a:pt x="5532120" y="2625597"/>
                  </a:lnTo>
                  <a:lnTo>
                    <a:pt x="5527532" y="2671107"/>
                  </a:lnTo>
                  <a:lnTo>
                    <a:pt x="5514375" y="2713493"/>
                  </a:lnTo>
                  <a:lnTo>
                    <a:pt x="5493557" y="2751850"/>
                  </a:lnTo>
                  <a:lnTo>
                    <a:pt x="5465984" y="2785268"/>
                  </a:lnTo>
                  <a:lnTo>
                    <a:pt x="5432566" y="2812841"/>
                  </a:lnTo>
                  <a:lnTo>
                    <a:pt x="5394209" y="2833659"/>
                  </a:lnTo>
                  <a:lnTo>
                    <a:pt x="5351823" y="2846816"/>
                  </a:lnTo>
                  <a:lnTo>
                    <a:pt x="5306314" y="2851404"/>
                  </a:lnTo>
                  <a:lnTo>
                    <a:pt x="225806" y="2851404"/>
                  </a:lnTo>
                  <a:lnTo>
                    <a:pt x="180296" y="2846816"/>
                  </a:lnTo>
                  <a:lnTo>
                    <a:pt x="137910" y="2833659"/>
                  </a:lnTo>
                  <a:lnTo>
                    <a:pt x="99553" y="2812841"/>
                  </a:lnTo>
                  <a:lnTo>
                    <a:pt x="66135" y="2785268"/>
                  </a:lnTo>
                  <a:lnTo>
                    <a:pt x="38562" y="2751850"/>
                  </a:lnTo>
                  <a:lnTo>
                    <a:pt x="17744" y="2713493"/>
                  </a:lnTo>
                  <a:lnTo>
                    <a:pt x="4587" y="2671107"/>
                  </a:lnTo>
                  <a:lnTo>
                    <a:pt x="0" y="2625597"/>
                  </a:lnTo>
                  <a:lnTo>
                    <a:pt x="0" y="225805"/>
                  </a:lnTo>
                  <a:close/>
                </a:path>
              </a:pathLst>
            </a:custGeom>
            <a:ln w="38100">
              <a:solidFill>
                <a:schemeClr val="tx2">
                  <a:lumMod val="25000"/>
                </a:schemeClr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z="270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509D79-8364-1949-AB85-C2600E5B2AEE}"/>
                </a:ext>
              </a:extLst>
            </p:cNvPr>
            <p:cNvSpPr txBox="1"/>
            <p:nvPr/>
          </p:nvSpPr>
          <p:spPr>
            <a:xfrm>
              <a:off x="1975332" y="2349053"/>
              <a:ext cx="24533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Hubungan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lindung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nilai</a:t>
              </a:r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61B7DE9-F92B-6C4E-AAE5-8D5CB03B28B0}"/>
              </a:ext>
            </a:extLst>
          </p:cNvPr>
          <p:cNvSpPr txBox="1"/>
          <p:nvPr/>
        </p:nvSpPr>
        <p:spPr>
          <a:xfrm>
            <a:off x="1256618" y="2894530"/>
            <a:ext cx="1490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Eksposur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Gabungan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31" descr="A person explaining something to a person&#10;&#10;Description automatically generated with medium confidence">
            <a:extLst>
              <a:ext uri="{FF2B5EF4-FFF2-40B4-BE49-F238E27FC236}">
                <a16:creationId xmlns:a16="http://schemas.microsoft.com/office/drawing/2014/main" id="{B6D3B788-F281-5A41-BE74-0B66FBD4C7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799" y="2468565"/>
            <a:ext cx="4069276" cy="3419155"/>
          </a:xfrm>
          <a:prstGeom prst="rect">
            <a:avLst/>
          </a:prstGeom>
        </p:spPr>
      </p:pic>
      <p:sp>
        <p:nvSpPr>
          <p:cNvPr id="29" name="Slide Number Placeholder 3">
            <a:extLst>
              <a:ext uri="{FF2B5EF4-FFF2-40B4-BE49-F238E27FC236}">
                <a16:creationId xmlns:a16="http://schemas.microsoft.com/office/drawing/2014/main" id="{21DB96E0-C50F-5C44-A1FF-DEB75BEE946B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73</a:t>
            </a:fld>
            <a:endParaRPr lang="en-US" sz="14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dirty="0" err="1"/>
              <a:t>Eksposur</a:t>
            </a:r>
            <a:r>
              <a:rPr dirty="0"/>
              <a:t> </a:t>
            </a:r>
            <a:r>
              <a:rPr lang="en-US" dirty="0" err="1"/>
              <a:t>G</a:t>
            </a:r>
            <a:r>
              <a:rPr dirty="0" err="1"/>
              <a:t>abungan</a:t>
            </a:r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096000" y="2525004"/>
            <a:ext cx="4671703" cy="899636"/>
          </a:xfrm>
          <a:custGeom>
            <a:avLst/>
            <a:gdLst/>
            <a:ahLst/>
            <a:cxnLst/>
            <a:rect l="l" t="t" r="r" b="b"/>
            <a:pathLst>
              <a:path w="6055359" h="1199514">
                <a:moveTo>
                  <a:pt x="5854954" y="0"/>
                </a:moveTo>
                <a:lnTo>
                  <a:pt x="199898" y="0"/>
                </a:lnTo>
                <a:lnTo>
                  <a:pt x="154075" y="5281"/>
                </a:lnTo>
                <a:lnTo>
                  <a:pt x="112004" y="20324"/>
                </a:lnTo>
                <a:lnTo>
                  <a:pt x="74887" y="43927"/>
                </a:lnTo>
                <a:lnTo>
                  <a:pt x="43927" y="74887"/>
                </a:lnTo>
                <a:lnTo>
                  <a:pt x="20324" y="112004"/>
                </a:lnTo>
                <a:lnTo>
                  <a:pt x="5281" y="154075"/>
                </a:lnTo>
                <a:lnTo>
                  <a:pt x="0" y="199898"/>
                </a:lnTo>
                <a:lnTo>
                  <a:pt x="0" y="999489"/>
                </a:lnTo>
                <a:lnTo>
                  <a:pt x="5281" y="1045312"/>
                </a:lnTo>
                <a:lnTo>
                  <a:pt x="20324" y="1087383"/>
                </a:lnTo>
                <a:lnTo>
                  <a:pt x="43927" y="1124500"/>
                </a:lnTo>
                <a:lnTo>
                  <a:pt x="74887" y="1155460"/>
                </a:lnTo>
                <a:lnTo>
                  <a:pt x="112004" y="1179063"/>
                </a:lnTo>
                <a:lnTo>
                  <a:pt x="154075" y="1194106"/>
                </a:lnTo>
                <a:lnTo>
                  <a:pt x="199898" y="1199388"/>
                </a:lnTo>
                <a:lnTo>
                  <a:pt x="5854954" y="1199388"/>
                </a:lnTo>
                <a:lnTo>
                  <a:pt x="5900776" y="1194106"/>
                </a:lnTo>
                <a:lnTo>
                  <a:pt x="5942847" y="1179063"/>
                </a:lnTo>
                <a:lnTo>
                  <a:pt x="5979964" y="1155460"/>
                </a:lnTo>
                <a:lnTo>
                  <a:pt x="6010924" y="1124500"/>
                </a:lnTo>
                <a:lnTo>
                  <a:pt x="6034527" y="1087383"/>
                </a:lnTo>
                <a:lnTo>
                  <a:pt x="6049570" y="1045312"/>
                </a:lnTo>
                <a:lnTo>
                  <a:pt x="6054852" y="999489"/>
                </a:lnTo>
                <a:lnTo>
                  <a:pt x="6054852" y="199898"/>
                </a:lnTo>
                <a:lnTo>
                  <a:pt x="6049570" y="154075"/>
                </a:lnTo>
                <a:lnTo>
                  <a:pt x="6034527" y="112004"/>
                </a:lnTo>
                <a:lnTo>
                  <a:pt x="6010924" y="74887"/>
                </a:lnTo>
                <a:lnTo>
                  <a:pt x="5979964" y="43927"/>
                </a:lnTo>
                <a:lnTo>
                  <a:pt x="5942847" y="20324"/>
                </a:lnTo>
                <a:lnTo>
                  <a:pt x="5900776" y="5281"/>
                </a:lnTo>
                <a:lnTo>
                  <a:pt x="5854954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45719" y="2556704"/>
            <a:ext cx="4532033" cy="74876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1113" algn="ctr">
              <a:spcBef>
                <a:spcPts val="79"/>
              </a:spcBef>
            </a:pPr>
            <a:r>
              <a:rPr sz="16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 nilai</a:t>
            </a:r>
            <a:endParaRPr sz="16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 algn="ctr"/>
            <a:r>
              <a:rPr sz="16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Eksposur</a:t>
            </a:r>
            <a:r>
              <a:rPr sz="16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gabungan</a:t>
            </a:r>
            <a:r>
              <a:rPr lang="en-US" sz="16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Utang dengan jangka waktu 10 tahun, berbunga  variabel, dalam mata uang domestik</a:t>
            </a:r>
          </a:p>
        </p:txBody>
      </p:sp>
      <p:sp>
        <p:nvSpPr>
          <p:cNvPr id="5" name="object 5"/>
          <p:cNvSpPr/>
          <p:nvPr/>
        </p:nvSpPr>
        <p:spPr>
          <a:xfrm>
            <a:off x="6015536" y="3605140"/>
            <a:ext cx="4857943" cy="809625"/>
          </a:xfrm>
          <a:custGeom>
            <a:avLst/>
            <a:gdLst/>
            <a:ahLst/>
            <a:cxnLst/>
            <a:rect l="l" t="t" r="r" b="b"/>
            <a:pathLst>
              <a:path w="6055359" h="1079500">
                <a:moveTo>
                  <a:pt x="5875020" y="0"/>
                </a:moveTo>
                <a:lnTo>
                  <a:pt x="179831" y="0"/>
                </a:ln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2"/>
                </a:lnTo>
                <a:lnTo>
                  <a:pt x="0" y="899160"/>
                </a:lnTo>
                <a:lnTo>
                  <a:pt x="6424" y="946964"/>
                </a:lnTo>
                <a:lnTo>
                  <a:pt x="24553" y="989922"/>
                </a:lnTo>
                <a:lnTo>
                  <a:pt x="52673" y="1026318"/>
                </a:lnTo>
                <a:lnTo>
                  <a:pt x="89069" y="1054438"/>
                </a:lnTo>
                <a:lnTo>
                  <a:pt x="132027" y="1072567"/>
                </a:lnTo>
                <a:lnTo>
                  <a:pt x="179831" y="1078992"/>
                </a:lnTo>
                <a:lnTo>
                  <a:pt x="5875020" y="1078992"/>
                </a:lnTo>
                <a:lnTo>
                  <a:pt x="5922824" y="1072567"/>
                </a:lnTo>
                <a:lnTo>
                  <a:pt x="5965782" y="1054438"/>
                </a:lnTo>
                <a:lnTo>
                  <a:pt x="6002178" y="1026318"/>
                </a:lnTo>
                <a:lnTo>
                  <a:pt x="6030298" y="989922"/>
                </a:lnTo>
                <a:lnTo>
                  <a:pt x="6048427" y="946964"/>
                </a:lnTo>
                <a:lnTo>
                  <a:pt x="6054852" y="899160"/>
                </a:lnTo>
                <a:lnTo>
                  <a:pt x="6054852" y="179832"/>
                </a:lnTo>
                <a:lnTo>
                  <a:pt x="6048427" y="132027"/>
                </a:lnTo>
                <a:lnTo>
                  <a:pt x="6030298" y="89069"/>
                </a:lnTo>
                <a:lnTo>
                  <a:pt x="6002178" y="52673"/>
                </a:lnTo>
                <a:lnTo>
                  <a:pt x="5965782" y="24553"/>
                </a:lnTo>
                <a:lnTo>
                  <a:pt x="5922824" y="6424"/>
                </a:lnTo>
                <a:lnTo>
                  <a:pt x="587502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93929" y="3645716"/>
            <a:ext cx="4246245" cy="7482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06341">
              <a:spcBef>
                <a:spcPts val="75"/>
              </a:spcBef>
            </a:pP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lindung nilai</a:t>
            </a:r>
            <a:endParaRPr sz="16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" marR="3810" algn="ctr"/>
            <a:r>
              <a:rPr sz="1600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Interest rate swap </a:t>
            </a:r>
            <a:r>
              <a:rPr sz="16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(IRS) domestik dengan jangka waktu  5 tahun (</a:t>
            </a:r>
            <a:r>
              <a:rPr sz="1600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variable-to-fixed</a:t>
            </a:r>
            <a:r>
              <a:rPr sz="16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object 7"/>
          <p:cNvSpPr/>
          <p:nvPr/>
        </p:nvSpPr>
        <p:spPr>
          <a:xfrm>
            <a:off x="1424297" y="2448971"/>
            <a:ext cx="4631471" cy="2114165"/>
          </a:xfrm>
          <a:custGeom>
            <a:avLst/>
            <a:gdLst/>
            <a:ahLst/>
            <a:cxnLst/>
            <a:rect l="l" t="t" r="r" b="b"/>
            <a:pathLst>
              <a:path w="5267325" h="1912620">
                <a:moveTo>
                  <a:pt x="4254881" y="0"/>
                </a:moveTo>
                <a:lnTo>
                  <a:pt x="0" y="0"/>
                </a:lnTo>
                <a:lnTo>
                  <a:pt x="0" y="1912620"/>
                </a:lnTo>
                <a:lnTo>
                  <a:pt x="4254881" y="1912620"/>
                </a:lnTo>
                <a:lnTo>
                  <a:pt x="4254881" y="1434464"/>
                </a:lnTo>
                <a:lnTo>
                  <a:pt x="5266944" y="956310"/>
                </a:lnTo>
                <a:lnTo>
                  <a:pt x="4254881" y="478155"/>
                </a:lnTo>
                <a:lnTo>
                  <a:pt x="425488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24297" y="1354350"/>
            <a:ext cx="3688461" cy="453009"/>
          </a:xfrm>
          <a:prstGeom prst="rect">
            <a:avLst/>
          </a:prstGeom>
        </p:spPr>
        <p:txBody>
          <a:bodyPr vert="horz" wrap="square" lIns="0" tIns="143828" rIns="0" bIns="0" rtlCol="0">
            <a:spAutoFit/>
          </a:bodyPr>
          <a:lstStyle/>
          <a:p>
            <a:pPr marL="9525">
              <a:spcBef>
                <a:spcPts val="1133"/>
              </a:spcBef>
              <a:tabLst>
                <a:tab pos="180975" algn="l"/>
              </a:tabLst>
            </a:pPr>
            <a:r>
              <a:rPr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Contoh eksposur </a:t>
            </a:r>
            <a:r>
              <a:rPr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gabungan</a:t>
            </a:r>
            <a:r>
              <a:rPr sz="2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14248" y="2768748"/>
            <a:ext cx="3726685" cy="124120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32874">
              <a:spcBef>
                <a:spcPts val="79"/>
              </a:spcBef>
            </a:pPr>
            <a:r>
              <a:rPr sz="16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berbunga</a:t>
            </a: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tetap, dalam valuta asing</a:t>
            </a:r>
            <a:endParaRPr sz="16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" algn="ctr"/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sz="16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049" marR="3810" indent="1429" algn="ctr"/>
            <a:r>
              <a:rPr sz="16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cross-currency interest rate swap  </a:t>
            </a: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sz="16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CCIRS</a:t>
            </a: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dengan jangka waktu 10 tahun  (</a:t>
            </a:r>
            <a:r>
              <a:rPr sz="16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fixed-to-variable</a:t>
            </a: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16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81116" y="4772750"/>
            <a:ext cx="9492363" cy="522259"/>
          </a:xfrm>
          <a:prstGeom prst="rect">
            <a:avLst/>
          </a:prstGeom>
          <a:solidFill>
            <a:schemeClr val="accent2"/>
          </a:solidFill>
          <a:ln w="9144">
            <a:solidFill>
              <a:srgbClr val="EAAA00"/>
            </a:solidFill>
          </a:ln>
        </p:spPr>
        <p:txBody>
          <a:bodyPr vert="horz" wrap="square" lIns="0" tIns="29528" rIns="0" bIns="0" rtlCol="0">
            <a:spAutoFit/>
          </a:bodyPr>
          <a:lstStyle/>
          <a:p>
            <a:pPr marL="11113" marR="124778" indent="-11113" algn="ctr">
              <a:spcBef>
                <a:spcPts val="233"/>
              </a:spcBef>
            </a:pP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 eksposur gabungan mungkin, atau tidak mungkin, menjadi </a:t>
            </a:r>
            <a:r>
              <a:rPr sz="16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sz="16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</a:t>
            </a: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bergantung</a:t>
            </a:r>
            <a:r>
              <a:rPr sz="16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 manajemen risiko.</a:t>
            </a:r>
            <a:endParaRPr sz="16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48097" y="2006396"/>
            <a:ext cx="4267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Utang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D6A418D-4FEF-344A-9731-582423C609F5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74</a:t>
            </a:fld>
            <a:endParaRPr lang="en-US" sz="14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toy&#10;&#10;Description automatically generated">
            <a:extLst>
              <a:ext uri="{FF2B5EF4-FFF2-40B4-BE49-F238E27FC236}">
                <a16:creationId xmlns:a16="http://schemas.microsoft.com/office/drawing/2014/main" id="{6078B62A-F5AF-644E-B3AD-E2D3AFE08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2684049"/>
            <a:ext cx="4816983" cy="359889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1879" y="479655"/>
            <a:ext cx="9747504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>
              <a:spcBef>
                <a:spcPts val="79"/>
              </a:spcBef>
            </a:pPr>
            <a:r>
              <a:rPr dirty="0"/>
              <a:t>Investasi dalam ekuitas yang </a:t>
            </a:r>
            <a:r>
              <a:rPr dirty="0" err="1"/>
              <a:t>diukur</a:t>
            </a:r>
            <a:r>
              <a:rPr dirty="0"/>
              <a:t> </a:t>
            </a:r>
            <a:r>
              <a:rPr dirty="0" err="1"/>
              <a:t>pada</a:t>
            </a:r>
            <a:r>
              <a:rPr lang="en-US" dirty="0"/>
              <a:t> </a:t>
            </a:r>
            <a:r>
              <a:rPr i="1" dirty="0">
                <a:cs typeface="Trebuchet MS"/>
              </a:rPr>
              <a:t>FVOCI</a:t>
            </a:r>
          </a:p>
        </p:txBody>
      </p:sp>
      <p:sp>
        <p:nvSpPr>
          <p:cNvPr id="3" name="object 3"/>
          <p:cNvSpPr/>
          <p:nvPr/>
        </p:nvSpPr>
        <p:spPr>
          <a:xfrm>
            <a:off x="1227963" y="4503324"/>
            <a:ext cx="6334601" cy="51889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47393" y="4522756"/>
            <a:ext cx="6351746" cy="551021"/>
          </a:xfrm>
          <a:custGeom>
            <a:avLst/>
            <a:gdLst/>
            <a:ahLst/>
            <a:cxnLst/>
            <a:rect l="l" t="t" r="r" b="b"/>
            <a:pathLst>
              <a:path w="8468995" h="734695">
                <a:moveTo>
                  <a:pt x="0" y="734567"/>
                </a:moveTo>
                <a:lnTo>
                  <a:pt x="8468868" y="734567"/>
                </a:lnTo>
                <a:lnTo>
                  <a:pt x="8468868" y="0"/>
                </a:lnTo>
                <a:lnTo>
                  <a:pt x="0" y="0"/>
                </a:lnTo>
                <a:lnTo>
                  <a:pt x="0" y="734567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40535" y="2673381"/>
            <a:ext cx="6389370" cy="9864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46300" y="2772822"/>
            <a:ext cx="5576697" cy="5200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59966" y="2692812"/>
            <a:ext cx="6309360" cy="906780"/>
          </a:xfrm>
          <a:custGeom>
            <a:avLst/>
            <a:gdLst/>
            <a:ahLst/>
            <a:cxnLst/>
            <a:rect l="l" t="t" r="r" b="b"/>
            <a:pathLst>
              <a:path w="8412480" h="1209039">
                <a:moveTo>
                  <a:pt x="4655185" y="906399"/>
                </a:moveTo>
                <a:lnTo>
                  <a:pt x="3757294" y="906399"/>
                </a:lnTo>
                <a:lnTo>
                  <a:pt x="4206240" y="1208532"/>
                </a:lnTo>
                <a:lnTo>
                  <a:pt x="4655185" y="906399"/>
                </a:lnTo>
                <a:close/>
              </a:path>
              <a:path w="8412480" h="1209039">
                <a:moveTo>
                  <a:pt x="4430776" y="785240"/>
                </a:moveTo>
                <a:lnTo>
                  <a:pt x="3981704" y="785240"/>
                </a:lnTo>
                <a:lnTo>
                  <a:pt x="3981704" y="906399"/>
                </a:lnTo>
                <a:lnTo>
                  <a:pt x="4430776" y="906399"/>
                </a:lnTo>
                <a:lnTo>
                  <a:pt x="4430776" y="785240"/>
                </a:lnTo>
                <a:close/>
              </a:path>
              <a:path w="8412480" h="1209039">
                <a:moveTo>
                  <a:pt x="8412480" y="0"/>
                </a:moveTo>
                <a:lnTo>
                  <a:pt x="0" y="0"/>
                </a:lnTo>
                <a:lnTo>
                  <a:pt x="0" y="785240"/>
                </a:lnTo>
                <a:lnTo>
                  <a:pt x="8412480" y="785240"/>
                </a:lnTo>
                <a:lnTo>
                  <a:pt x="841248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24533" y="1789844"/>
            <a:ext cx="6347079" cy="9966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5400" y="1768126"/>
            <a:ext cx="6203061" cy="771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43963" y="1809275"/>
            <a:ext cx="6267450" cy="916781"/>
          </a:xfrm>
          <a:custGeom>
            <a:avLst/>
            <a:gdLst/>
            <a:ahLst/>
            <a:cxnLst/>
            <a:rect l="l" t="t" r="r" b="b"/>
            <a:pathLst>
              <a:path w="8356600" h="1222375">
                <a:moveTo>
                  <a:pt x="4624070" y="916686"/>
                </a:moveTo>
                <a:lnTo>
                  <a:pt x="3732022" y="916686"/>
                </a:lnTo>
                <a:lnTo>
                  <a:pt x="4178046" y="1222248"/>
                </a:lnTo>
                <a:lnTo>
                  <a:pt x="4624070" y="916686"/>
                </a:lnTo>
                <a:close/>
              </a:path>
              <a:path w="8356600" h="1222375">
                <a:moveTo>
                  <a:pt x="4401058" y="794130"/>
                </a:moveTo>
                <a:lnTo>
                  <a:pt x="3955034" y="794130"/>
                </a:lnTo>
                <a:lnTo>
                  <a:pt x="3955034" y="916686"/>
                </a:lnTo>
                <a:lnTo>
                  <a:pt x="4401058" y="916686"/>
                </a:lnTo>
                <a:lnTo>
                  <a:pt x="4401058" y="794130"/>
                </a:lnTo>
                <a:close/>
              </a:path>
              <a:path w="8356600" h="1222375">
                <a:moveTo>
                  <a:pt x="8356092" y="0"/>
                </a:moveTo>
                <a:lnTo>
                  <a:pt x="0" y="0"/>
                </a:lnTo>
                <a:lnTo>
                  <a:pt x="0" y="794130"/>
                </a:lnTo>
                <a:lnTo>
                  <a:pt x="8356092" y="794130"/>
                </a:lnTo>
                <a:lnTo>
                  <a:pt x="835609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5400" y="1828800"/>
            <a:ext cx="6232015" cy="131718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049" marR="3810" algn="ctr">
              <a:spcBef>
                <a:spcPts val="71"/>
              </a:spcBef>
            </a:pPr>
            <a:r>
              <a:rPr sz="17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sz="17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 nilai berupa instrumen ekuitas </a:t>
            </a:r>
            <a:r>
              <a:rPr sz="17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FVOCI</a:t>
            </a:r>
            <a:r>
              <a:rPr sz="17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Perubahan nilai  wajar diakui di </a:t>
            </a:r>
            <a:r>
              <a:rPr sz="17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OCI</a:t>
            </a:r>
            <a:endParaRPr sz="17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sz="17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26"/>
              </a:spcBef>
            </a:pPr>
            <a:endParaRPr sz="17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" algn="ctr"/>
            <a:r>
              <a:rPr sz="17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lindung nilai – Perubahan nilai wajar diakui di </a:t>
            </a:r>
            <a:r>
              <a:rPr sz="17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OCI</a:t>
            </a:r>
            <a:endParaRPr sz="17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27962" y="3588924"/>
            <a:ext cx="6414516" cy="9692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988182" y="3679221"/>
            <a:ext cx="2892932" cy="5200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47394" y="3608355"/>
            <a:ext cx="6334601" cy="889635"/>
          </a:xfrm>
          <a:custGeom>
            <a:avLst/>
            <a:gdLst/>
            <a:ahLst/>
            <a:cxnLst/>
            <a:rect l="l" t="t" r="r" b="b"/>
            <a:pathLst>
              <a:path w="8446135" h="1186179">
                <a:moveTo>
                  <a:pt x="4673727" y="889253"/>
                </a:moveTo>
                <a:lnTo>
                  <a:pt x="3772280" y="889253"/>
                </a:lnTo>
                <a:lnTo>
                  <a:pt x="4223004" y="1185671"/>
                </a:lnTo>
                <a:lnTo>
                  <a:pt x="4673727" y="889253"/>
                </a:lnTo>
                <a:close/>
              </a:path>
              <a:path w="8446135" h="1186179">
                <a:moveTo>
                  <a:pt x="4448429" y="770382"/>
                </a:moveTo>
                <a:lnTo>
                  <a:pt x="3997579" y="770382"/>
                </a:lnTo>
                <a:lnTo>
                  <a:pt x="3997579" y="889253"/>
                </a:lnTo>
                <a:lnTo>
                  <a:pt x="4448429" y="889253"/>
                </a:lnTo>
                <a:lnTo>
                  <a:pt x="4448429" y="770382"/>
                </a:lnTo>
                <a:close/>
              </a:path>
              <a:path w="8446135" h="1186179">
                <a:moveTo>
                  <a:pt x="8446008" y="0"/>
                </a:moveTo>
                <a:lnTo>
                  <a:pt x="0" y="0"/>
                </a:lnTo>
                <a:lnTo>
                  <a:pt x="0" y="770382"/>
                </a:lnTo>
                <a:lnTo>
                  <a:pt x="8446008" y="770382"/>
                </a:lnTo>
                <a:lnTo>
                  <a:pt x="8446008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27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51188" y="3740753"/>
            <a:ext cx="3581399" cy="27074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algn="ctr">
              <a:spcBef>
                <a:spcPts val="71"/>
              </a:spcBef>
            </a:pPr>
            <a:r>
              <a:rPr sz="17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Ketidakefektifan diakui di </a:t>
            </a:r>
            <a:r>
              <a:rPr sz="17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OCI</a:t>
            </a:r>
            <a:endParaRPr sz="17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8775" y="4659660"/>
            <a:ext cx="6351746" cy="140182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452438">
              <a:spcBef>
                <a:spcPts val="71"/>
              </a:spcBef>
            </a:pPr>
            <a:r>
              <a:rPr sz="17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 tidak pernah direklasifikasi dari </a:t>
            </a:r>
            <a:r>
              <a:rPr sz="17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AOCI </a:t>
            </a:r>
            <a:r>
              <a:rPr sz="17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 laba rugi</a:t>
            </a:r>
            <a:endParaRPr sz="17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5246" marR="2388870">
              <a:spcBef>
                <a:spcPts val="1193"/>
              </a:spcBef>
            </a:pPr>
            <a:endParaRPr lang="en-US" sz="1350" i="1" dirty="0">
              <a:solidFill>
                <a:srgbClr val="444D26"/>
              </a:solidFill>
              <a:latin typeface="+mj-lt"/>
              <a:cs typeface="Trebuchet MS"/>
            </a:endParaRPr>
          </a:p>
          <a:p>
            <a:pPr marL="65246" marR="2388870">
              <a:spcBef>
                <a:spcPts val="1193"/>
              </a:spcBef>
            </a:pPr>
            <a:r>
              <a:rPr sz="1350" i="1" dirty="0">
                <a:solidFill>
                  <a:srgbClr val="444D26"/>
                </a:solidFill>
                <a:latin typeface="+mj-lt"/>
                <a:cs typeface="Trebuchet MS"/>
              </a:rPr>
              <a:t>FVOCI </a:t>
            </a:r>
            <a:r>
              <a:rPr sz="1350" dirty="0">
                <a:solidFill>
                  <a:srgbClr val="444D26"/>
                </a:solidFill>
                <a:latin typeface="+mj-lt"/>
                <a:cs typeface="Arial"/>
              </a:rPr>
              <a:t>= </a:t>
            </a:r>
            <a:r>
              <a:rPr sz="1350" i="1" dirty="0">
                <a:solidFill>
                  <a:srgbClr val="444D26"/>
                </a:solidFill>
                <a:latin typeface="+mj-lt"/>
                <a:cs typeface="Trebuchet MS"/>
              </a:rPr>
              <a:t>Fair value through other comprehensive income  AOCI </a:t>
            </a:r>
            <a:r>
              <a:rPr sz="1350" dirty="0">
                <a:solidFill>
                  <a:srgbClr val="444D26"/>
                </a:solidFill>
                <a:latin typeface="+mj-lt"/>
                <a:cs typeface="Arial"/>
              </a:rPr>
              <a:t>= </a:t>
            </a:r>
            <a:r>
              <a:rPr sz="1350" i="1" dirty="0">
                <a:solidFill>
                  <a:srgbClr val="444D26"/>
                </a:solidFill>
                <a:latin typeface="+mj-lt"/>
                <a:cs typeface="Trebuchet MS"/>
              </a:rPr>
              <a:t>Accumulated other comprehensive income</a:t>
            </a:r>
            <a:endParaRPr sz="1350" dirty="0">
              <a:solidFill>
                <a:srgbClr val="444D26"/>
              </a:solidFill>
              <a:latin typeface="+mj-lt"/>
              <a:cs typeface="Trebuchet MS"/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626DB96F-ECD3-F74B-A431-D1BEC1937358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75</a:t>
            </a:fld>
            <a:endParaRPr lang="en-US" sz="1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6450" y="537691"/>
            <a:ext cx="6479100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dirty="0">
                <a:latin typeface="Fjalla One" panose="02000506040000020004" pitchFamily="2" charset="0"/>
                <a:cs typeface="Trebuchet MS"/>
              </a:rPr>
              <a:t>Rebalancing</a:t>
            </a:r>
          </a:p>
        </p:txBody>
      </p:sp>
      <p:sp>
        <p:nvSpPr>
          <p:cNvPr id="3" name="object 3"/>
          <p:cNvSpPr/>
          <p:nvPr/>
        </p:nvSpPr>
        <p:spPr>
          <a:xfrm>
            <a:off x="474118" y="1576384"/>
            <a:ext cx="9736682" cy="789555"/>
          </a:xfrm>
          <a:custGeom>
            <a:avLst/>
            <a:gdLst/>
            <a:ahLst/>
            <a:cxnLst/>
            <a:rect l="l" t="t" r="r" b="b"/>
            <a:pathLst>
              <a:path w="10972800" h="792480">
                <a:moveTo>
                  <a:pt x="10840720" y="0"/>
                </a:moveTo>
                <a:lnTo>
                  <a:pt x="132079" y="0"/>
                </a:lnTo>
                <a:lnTo>
                  <a:pt x="90331" y="6738"/>
                </a:lnTo>
                <a:lnTo>
                  <a:pt x="54073" y="25497"/>
                </a:lnTo>
                <a:lnTo>
                  <a:pt x="25482" y="54095"/>
                </a:lnTo>
                <a:lnTo>
                  <a:pt x="6733" y="90350"/>
                </a:lnTo>
                <a:lnTo>
                  <a:pt x="0" y="132080"/>
                </a:lnTo>
                <a:lnTo>
                  <a:pt x="0" y="660400"/>
                </a:lnTo>
                <a:lnTo>
                  <a:pt x="6733" y="702129"/>
                </a:lnTo>
                <a:lnTo>
                  <a:pt x="25482" y="738384"/>
                </a:lnTo>
                <a:lnTo>
                  <a:pt x="54073" y="766982"/>
                </a:lnTo>
                <a:lnTo>
                  <a:pt x="90331" y="785741"/>
                </a:lnTo>
                <a:lnTo>
                  <a:pt x="132079" y="792480"/>
                </a:lnTo>
                <a:lnTo>
                  <a:pt x="10840720" y="792480"/>
                </a:lnTo>
                <a:lnTo>
                  <a:pt x="10882449" y="785741"/>
                </a:lnTo>
                <a:lnTo>
                  <a:pt x="10918704" y="766982"/>
                </a:lnTo>
                <a:lnTo>
                  <a:pt x="10947302" y="738384"/>
                </a:lnTo>
                <a:lnTo>
                  <a:pt x="10966061" y="702129"/>
                </a:lnTo>
                <a:lnTo>
                  <a:pt x="10972800" y="660400"/>
                </a:lnTo>
                <a:lnTo>
                  <a:pt x="10972800" y="132080"/>
                </a:lnTo>
                <a:lnTo>
                  <a:pt x="10966061" y="90350"/>
                </a:lnTo>
                <a:lnTo>
                  <a:pt x="10947302" y="54095"/>
                </a:lnTo>
                <a:lnTo>
                  <a:pt x="10918704" y="25497"/>
                </a:lnTo>
                <a:lnTo>
                  <a:pt x="10882449" y="6738"/>
                </a:lnTo>
                <a:lnTo>
                  <a:pt x="1084072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pPr marL="11113" marR="3810" algn="ctr">
              <a:spcBef>
                <a:spcPts val="71"/>
              </a:spcBef>
            </a:pPr>
            <a:r>
              <a:rPr lang="en-ID" sz="240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Rebalancing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Meneruskan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menyesuaikan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rasio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D"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A2D76DD-5892-A843-84AE-3AF1049ACD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809829"/>
              </p:ext>
            </p:extLst>
          </p:nvPr>
        </p:nvGraphicFramePr>
        <p:xfrm>
          <a:off x="474118" y="2365940"/>
          <a:ext cx="7907882" cy="3887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5F67F557-0DA2-4B4D-B4DC-F1F8E8CC48A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3124200"/>
            <a:ext cx="3416300" cy="3363742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95EDB32-61F0-4945-BB87-9815B8284239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76</a:t>
            </a:fld>
            <a:endParaRPr lang="en-US" sz="14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5000" y="765130"/>
            <a:ext cx="10262000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Efektivitas</a:t>
            </a:r>
            <a:r>
              <a:rPr lang="en-ID" dirty="0"/>
              <a:t> </a:t>
            </a:r>
            <a:r>
              <a:rPr lang="en-ID" dirty="0" err="1"/>
              <a:t>Lindung</a:t>
            </a:r>
            <a:r>
              <a:rPr lang="en-ID" dirty="0"/>
              <a:t> Nilai</a:t>
            </a:r>
          </a:p>
        </p:txBody>
      </p:sp>
      <p:sp>
        <p:nvSpPr>
          <p:cNvPr id="3" name="object 3"/>
          <p:cNvSpPr/>
          <p:nvPr/>
        </p:nvSpPr>
        <p:spPr>
          <a:xfrm>
            <a:off x="621411" y="2514600"/>
            <a:ext cx="2914650" cy="457817"/>
          </a:xfrm>
          <a:custGeom>
            <a:avLst/>
            <a:gdLst/>
            <a:ahLst/>
            <a:cxnLst/>
            <a:rect l="l" t="t" r="r" b="b"/>
            <a:pathLst>
              <a:path w="3886200" h="548639">
                <a:moveTo>
                  <a:pt x="0" y="548639"/>
                </a:moveTo>
                <a:lnTo>
                  <a:pt x="3886200" y="548639"/>
                </a:lnTo>
                <a:lnTo>
                  <a:pt x="3886200" y="0"/>
                </a:lnTo>
                <a:lnTo>
                  <a:pt x="0" y="0"/>
                </a:lnTo>
                <a:lnTo>
                  <a:pt x="0" y="548639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ID" sz="3200" baseline="1262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Uji 80% – 125%</a:t>
            </a:r>
            <a:endParaRPr sz="32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1411" y="1905000"/>
            <a:ext cx="2914650" cy="4578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87629" rIns="0" bIns="0" rtlCol="0">
            <a:spAutoFit/>
          </a:bodyPr>
          <a:lstStyle/>
          <a:p>
            <a:pPr marL="15875" algn="ctr">
              <a:spcBef>
                <a:spcPts val="689"/>
              </a:spcBef>
            </a:pPr>
            <a:r>
              <a:rPr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Dikeluarkan</a:t>
            </a:r>
            <a:endParaRPr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33800" y="2514599"/>
            <a:ext cx="3200400" cy="493969"/>
          </a:xfrm>
          <a:custGeom>
            <a:avLst/>
            <a:gdLst/>
            <a:ahLst/>
            <a:cxnLst/>
            <a:rect l="l" t="t" r="r" b="b"/>
            <a:pathLst>
              <a:path w="3886200" h="548639">
                <a:moveTo>
                  <a:pt x="0" y="548639"/>
                </a:moveTo>
                <a:lnTo>
                  <a:pt x="3886200" y="548639"/>
                </a:lnTo>
                <a:lnTo>
                  <a:pt x="3886200" y="0"/>
                </a:lnTo>
                <a:lnTo>
                  <a:pt x="0" y="0"/>
                </a:lnTo>
                <a:lnTo>
                  <a:pt x="0" y="548639"/>
                </a:ln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138113" indent="-122238" algn="ctr">
              <a:spcBef>
                <a:spcPts val="71"/>
              </a:spcBef>
              <a:tabLst>
                <a:tab pos="3392488" algn="l"/>
              </a:tabLst>
            </a:pP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Kualitatif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100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forward-looking</a:t>
            </a:r>
            <a:endParaRPr lang="en-ID" sz="21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3800" y="1905000"/>
            <a:ext cx="3200400" cy="45781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87629" rIns="0" bIns="0" rtlCol="0">
            <a:spAutoFit/>
          </a:bodyPr>
          <a:lstStyle/>
          <a:p>
            <a:pPr marL="15875" algn="ctr">
              <a:spcBef>
                <a:spcPts val="689"/>
              </a:spcBef>
            </a:pPr>
            <a:r>
              <a:rPr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Dimasukkan</a:t>
            </a:r>
            <a:endParaRPr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76195" y="2460833"/>
            <a:ext cx="448151" cy="425291"/>
          </a:xfrm>
          <a:custGeom>
            <a:avLst/>
            <a:gdLst/>
            <a:ahLst/>
            <a:cxnLst/>
            <a:rect l="l" t="t" r="r" b="b"/>
            <a:pathLst>
              <a:path w="597534" h="567055">
                <a:moveTo>
                  <a:pt x="89407" y="331089"/>
                </a:moveTo>
                <a:lnTo>
                  <a:pt x="85089" y="331089"/>
                </a:lnTo>
                <a:lnTo>
                  <a:pt x="72008" y="332105"/>
                </a:lnTo>
                <a:lnTo>
                  <a:pt x="29463" y="349758"/>
                </a:lnTo>
                <a:lnTo>
                  <a:pt x="2158" y="379222"/>
                </a:lnTo>
                <a:lnTo>
                  <a:pt x="0" y="390017"/>
                </a:lnTo>
                <a:lnTo>
                  <a:pt x="1142" y="397891"/>
                </a:lnTo>
                <a:lnTo>
                  <a:pt x="4317" y="408686"/>
                </a:lnTo>
                <a:lnTo>
                  <a:pt x="14224" y="444119"/>
                </a:lnTo>
                <a:lnTo>
                  <a:pt x="26161" y="483362"/>
                </a:lnTo>
                <a:lnTo>
                  <a:pt x="44703" y="526669"/>
                </a:lnTo>
                <a:lnTo>
                  <a:pt x="54482" y="540385"/>
                </a:lnTo>
                <a:lnTo>
                  <a:pt x="59944" y="547243"/>
                </a:lnTo>
                <a:lnTo>
                  <a:pt x="66548" y="553212"/>
                </a:lnTo>
                <a:lnTo>
                  <a:pt x="73025" y="557149"/>
                </a:lnTo>
                <a:lnTo>
                  <a:pt x="80645" y="561086"/>
                </a:lnTo>
                <a:lnTo>
                  <a:pt x="88264" y="562991"/>
                </a:lnTo>
                <a:lnTo>
                  <a:pt x="95884" y="565023"/>
                </a:lnTo>
                <a:lnTo>
                  <a:pt x="116585" y="566928"/>
                </a:lnTo>
                <a:lnTo>
                  <a:pt x="128650" y="565912"/>
                </a:lnTo>
                <a:lnTo>
                  <a:pt x="140588" y="564007"/>
                </a:lnTo>
                <a:lnTo>
                  <a:pt x="179831" y="538480"/>
                </a:lnTo>
                <a:lnTo>
                  <a:pt x="210438" y="490347"/>
                </a:lnTo>
                <a:lnTo>
                  <a:pt x="252856" y="427355"/>
                </a:lnTo>
                <a:lnTo>
                  <a:pt x="257782" y="420497"/>
                </a:lnTo>
                <a:lnTo>
                  <a:pt x="148208" y="420497"/>
                </a:lnTo>
                <a:lnTo>
                  <a:pt x="146050" y="419608"/>
                </a:lnTo>
                <a:lnTo>
                  <a:pt x="142748" y="417576"/>
                </a:lnTo>
                <a:lnTo>
                  <a:pt x="139573" y="414655"/>
                </a:lnTo>
                <a:lnTo>
                  <a:pt x="137413" y="410718"/>
                </a:lnTo>
                <a:lnTo>
                  <a:pt x="130809" y="398907"/>
                </a:lnTo>
                <a:lnTo>
                  <a:pt x="123189" y="383159"/>
                </a:lnTo>
                <a:lnTo>
                  <a:pt x="113410" y="356616"/>
                </a:lnTo>
                <a:lnTo>
                  <a:pt x="105790" y="343916"/>
                </a:lnTo>
                <a:lnTo>
                  <a:pt x="102488" y="338963"/>
                </a:lnTo>
                <a:lnTo>
                  <a:pt x="100329" y="336042"/>
                </a:lnTo>
                <a:lnTo>
                  <a:pt x="97027" y="334010"/>
                </a:lnTo>
                <a:lnTo>
                  <a:pt x="93725" y="332105"/>
                </a:lnTo>
                <a:lnTo>
                  <a:pt x="89407" y="331089"/>
                </a:lnTo>
                <a:close/>
              </a:path>
              <a:path w="597534" h="567055">
                <a:moveTo>
                  <a:pt x="591947" y="0"/>
                </a:moveTo>
                <a:lnTo>
                  <a:pt x="545083" y="3937"/>
                </a:lnTo>
                <a:lnTo>
                  <a:pt x="492759" y="16764"/>
                </a:lnTo>
                <a:lnTo>
                  <a:pt x="454659" y="36322"/>
                </a:lnTo>
                <a:lnTo>
                  <a:pt x="414274" y="71755"/>
                </a:lnTo>
                <a:lnTo>
                  <a:pt x="383794" y="108077"/>
                </a:lnTo>
                <a:lnTo>
                  <a:pt x="312927" y="199517"/>
                </a:lnTo>
                <a:lnTo>
                  <a:pt x="268224" y="261366"/>
                </a:lnTo>
                <a:lnTo>
                  <a:pt x="215900" y="335026"/>
                </a:lnTo>
                <a:lnTo>
                  <a:pt x="189737" y="372364"/>
                </a:lnTo>
                <a:lnTo>
                  <a:pt x="169036" y="398907"/>
                </a:lnTo>
                <a:lnTo>
                  <a:pt x="155955" y="414655"/>
                </a:lnTo>
                <a:lnTo>
                  <a:pt x="151510" y="418592"/>
                </a:lnTo>
                <a:lnTo>
                  <a:pt x="148208" y="420497"/>
                </a:lnTo>
                <a:lnTo>
                  <a:pt x="257782" y="420497"/>
                </a:lnTo>
                <a:lnTo>
                  <a:pt x="296545" y="366522"/>
                </a:lnTo>
                <a:lnTo>
                  <a:pt x="342264" y="305562"/>
                </a:lnTo>
                <a:lnTo>
                  <a:pt x="389127" y="244602"/>
                </a:lnTo>
                <a:lnTo>
                  <a:pt x="439292" y="185674"/>
                </a:lnTo>
                <a:lnTo>
                  <a:pt x="490600" y="126746"/>
                </a:lnTo>
                <a:lnTo>
                  <a:pt x="542925" y="69723"/>
                </a:lnTo>
                <a:lnTo>
                  <a:pt x="597407" y="13716"/>
                </a:lnTo>
                <a:lnTo>
                  <a:pt x="591947" y="0"/>
                </a:lnTo>
                <a:close/>
              </a:path>
            </a:pathLst>
          </a:custGeom>
          <a:solidFill>
            <a:srgbClr val="6A7E0F"/>
          </a:solidFill>
        </p:spPr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8020" y="2523746"/>
            <a:ext cx="418624" cy="484823"/>
          </a:xfrm>
          <a:custGeom>
            <a:avLst/>
            <a:gdLst/>
            <a:ahLst/>
            <a:cxnLst/>
            <a:rect l="l" t="t" r="r" b="b"/>
            <a:pathLst>
              <a:path w="558164" h="646430">
                <a:moveTo>
                  <a:pt x="99313" y="0"/>
                </a:moveTo>
                <a:lnTo>
                  <a:pt x="87884" y="0"/>
                </a:lnTo>
                <a:lnTo>
                  <a:pt x="76454" y="8889"/>
                </a:lnTo>
                <a:lnTo>
                  <a:pt x="7620" y="88518"/>
                </a:lnTo>
                <a:lnTo>
                  <a:pt x="0" y="101853"/>
                </a:lnTo>
                <a:lnTo>
                  <a:pt x="0" y="115061"/>
                </a:lnTo>
                <a:lnTo>
                  <a:pt x="3810" y="132714"/>
                </a:lnTo>
                <a:lnTo>
                  <a:pt x="11430" y="146050"/>
                </a:lnTo>
                <a:lnTo>
                  <a:pt x="164337" y="323088"/>
                </a:lnTo>
                <a:lnTo>
                  <a:pt x="11430" y="500125"/>
                </a:lnTo>
                <a:lnTo>
                  <a:pt x="3810" y="513460"/>
                </a:lnTo>
                <a:lnTo>
                  <a:pt x="0" y="526668"/>
                </a:lnTo>
                <a:lnTo>
                  <a:pt x="0" y="544321"/>
                </a:lnTo>
                <a:lnTo>
                  <a:pt x="7620" y="557656"/>
                </a:lnTo>
                <a:lnTo>
                  <a:pt x="76454" y="632840"/>
                </a:lnTo>
                <a:lnTo>
                  <a:pt x="87884" y="641730"/>
                </a:lnTo>
                <a:lnTo>
                  <a:pt x="99313" y="646176"/>
                </a:lnTo>
                <a:lnTo>
                  <a:pt x="114554" y="641730"/>
                </a:lnTo>
                <a:lnTo>
                  <a:pt x="126111" y="632840"/>
                </a:lnTo>
                <a:lnTo>
                  <a:pt x="278892" y="455802"/>
                </a:lnTo>
                <a:lnTo>
                  <a:pt x="508072" y="455802"/>
                </a:lnTo>
                <a:lnTo>
                  <a:pt x="393446" y="323088"/>
                </a:lnTo>
                <a:lnTo>
                  <a:pt x="508072" y="190372"/>
                </a:lnTo>
                <a:lnTo>
                  <a:pt x="278892" y="190372"/>
                </a:lnTo>
                <a:lnTo>
                  <a:pt x="126111" y="13334"/>
                </a:lnTo>
                <a:lnTo>
                  <a:pt x="114554" y="4444"/>
                </a:lnTo>
                <a:lnTo>
                  <a:pt x="99313" y="0"/>
                </a:lnTo>
                <a:close/>
              </a:path>
              <a:path w="558164" h="646430">
                <a:moveTo>
                  <a:pt x="508072" y="455802"/>
                </a:moveTo>
                <a:lnTo>
                  <a:pt x="278892" y="455802"/>
                </a:lnTo>
                <a:lnTo>
                  <a:pt x="431673" y="632840"/>
                </a:lnTo>
                <a:lnTo>
                  <a:pt x="443230" y="641730"/>
                </a:lnTo>
                <a:lnTo>
                  <a:pt x="454660" y="646176"/>
                </a:lnTo>
                <a:lnTo>
                  <a:pt x="469900" y="641730"/>
                </a:lnTo>
                <a:lnTo>
                  <a:pt x="481330" y="632840"/>
                </a:lnTo>
                <a:lnTo>
                  <a:pt x="546354" y="557656"/>
                </a:lnTo>
                <a:lnTo>
                  <a:pt x="553974" y="544321"/>
                </a:lnTo>
                <a:lnTo>
                  <a:pt x="557784" y="526668"/>
                </a:lnTo>
                <a:lnTo>
                  <a:pt x="553974" y="513460"/>
                </a:lnTo>
                <a:lnTo>
                  <a:pt x="546354" y="500125"/>
                </a:lnTo>
                <a:lnTo>
                  <a:pt x="508072" y="455802"/>
                </a:lnTo>
                <a:close/>
              </a:path>
              <a:path w="558164" h="646430">
                <a:moveTo>
                  <a:pt x="469900" y="0"/>
                </a:moveTo>
                <a:lnTo>
                  <a:pt x="454660" y="0"/>
                </a:lnTo>
                <a:lnTo>
                  <a:pt x="443230" y="4444"/>
                </a:lnTo>
                <a:lnTo>
                  <a:pt x="431673" y="13334"/>
                </a:lnTo>
                <a:lnTo>
                  <a:pt x="278892" y="190372"/>
                </a:lnTo>
                <a:lnTo>
                  <a:pt x="508072" y="190372"/>
                </a:lnTo>
                <a:lnTo>
                  <a:pt x="546354" y="146050"/>
                </a:lnTo>
                <a:lnTo>
                  <a:pt x="553974" y="132714"/>
                </a:lnTo>
                <a:lnTo>
                  <a:pt x="557784" y="115061"/>
                </a:lnTo>
                <a:lnTo>
                  <a:pt x="553974" y="101853"/>
                </a:lnTo>
                <a:lnTo>
                  <a:pt x="546354" y="88518"/>
                </a:lnTo>
                <a:lnTo>
                  <a:pt x="481330" y="8889"/>
                </a:lnTo>
                <a:lnTo>
                  <a:pt x="4699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sz="320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1412" y="3331560"/>
            <a:ext cx="6312788" cy="20024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390525" indent="-257175">
              <a:buFont typeface="Wingdings"/>
              <a:buChar char=""/>
              <a:tabLst>
                <a:tab pos="390525" algn="l"/>
                <a:tab pos="391001" algn="l"/>
              </a:tabLst>
            </a:pP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ekonomik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90525" indent="-257175">
              <a:spcBef>
                <a:spcPts val="450"/>
              </a:spcBef>
              <a:buFont typeface="Wingdings"/>
              <a:buChar char=""/>
              <a:tabLst>
                <a:tab pos="390525" algn="l"/>
                <a:tab pos="391001" algn="l"/>
              </a:tabLst>
            </a:pP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mendominasi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90525" marR="444818" indent="-257175">
              <a:lnSpc>
                <a:spcPct val="100499"/>
              </a:lnSpc>
              <a:spcBef>
                <a:spcPts val="443"/>
              </a:spcBef>
              <a:buFont typeface="Wingdings"/>
              <a:buChar char=""/>
              <a:tabLst>
                <a:tab pos="390525" algn="l"/>
                <a:tab pos="391001" algn="l"/>
              </a:tabLst>
            </a:pP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Rasio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cocok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rasio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aktual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keperluan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ID" sz="22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305" y="1666590"/>
            <a:ext cx="5723190" cy="5723190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20B4BE74-1235-4842-8174-372EE85C85CB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77</a:t>
            </a:fld>
            <a:endParaRPr lang="en-US" sz="14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4688" y="497667"/>
            <a:ext cx="8814800" cy="63847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Efektivitas</a:t>
            </a:r>
            <a:r>
              <a:rPr lang="en-ID" dirty="0"/>
              <a:t> </a:t>
            </a:r>
            <a:r>
              <a:rPr lang="en-ID" dirty="0" err="1"/>
              <a:t>Lindung</a:t>
            </a:r>
            <a:r>
              <a:rPr lang="en-ID" dirty="0"/>
              <a:t> Nilai</a:t>
            </a:r>
          </a:p>
        </p:txBody>
      </p:sp>
      <p:sp>
        <p:nvSpPr>
          <p:cNvPr id="3" name="object 3"/>
          <p:cNvSpPr/>
          <p:nvPr/>
        </p:nvSpPr>
        <p:spPr>
          <a:xfrm>
            <a:off x="2078736" y="1523999"/>
            <a:ext cx="3666744" cy="94515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Frekuensi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endParaRPr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76738" y="2396869"/>
            <a:ext cx="3666743" cy="339433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3453" y="2469154"/>
            <a:ext cx="3410483" cy="3620702"/>
          </a:xfrm>
          <a:prstGeom prst="rect">
            <a:avLst/>
          </a:prstGeom>
        </p:spPr>
        <p:txBody>
          <a:bodyPr vert="horz" wrap="square" lIns="0" tIns="65246" rIns="0" bIns="0" rtlCol="0">
            <a:spAutoFit/>
          </a:bodyPr>
          <a:lstStyle/>
          <a:p>
            <a:pPr marL="266700" indent="-257175">
              <a:spcBef>
                <a:spcPts val="514"/>
              </a:spcBef>
              <a:buFont typeface="Wingdings"/>
              <a:buChar char=""/>
              <a:tabLst>
                <a:tab pos="266224" algn="l"/>
                <a:tab pos="266700" algn="l"/>
              </a:tabLst>
            </a:pP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Pada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; dan</a:t>
            </a:r>
          </a:p>
          <a:p>
            <a:pPr marL="266700" indent="-257175">
              <a:spcBef>
                <a:spcPts val="443"/>
              </a:spcBef>
              <a:buFont typeface="Wingdings"/>
              <a:buChar char=""/>
              <a:tabLst>
                <a:tab pos="266224" algn="l"/>
                <a:tab pos="266700" algn="l"/>
              </a:tabLst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berkesinambungan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677863" indent="-347663">
              <a:spcBef>
                <a:spcPts val="525"/>
              </a:spcBef>
              <a:buChar char="−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77863" marR="224790" indent="-347663">
              <a:spcBef>
                <a:spcPts val="454"/>
              </a:spcBef>
              <a:buChar char="−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keadaaan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66700" indent="-257175">
              <a:spcBef>
                <a:spcPts val="443"/>
              </a:spcBef>
              <a:buFont typeface="Wingdings"/>
              <a:buChar char=""/>
              <a:tabLst>
                <a:tab pos="266224" algn="l"/>
                <a:tab pos="266700" algn="l"/>
              </a:tabLst>
            </a:pP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48400" y="1524000"/>
            <a:ext cx="3664458" cy="9168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Kualitatif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kuantitatif</a:t>
            </a:r>
            <a:r>
              <a:rPr lang="en-ID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51829" y="2452569"/>
            <a:ext cx="3657600" cy="3385185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56413" y="2514599"/>
            <a:ext cx="3418523" cy="2780889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66700" indent="-257175">
              <a:spcBef>
                <a:spcPts val="525"/>
              </a:spcBef>
              <a:buFont typeface="Wingdings"/>
              <a:buChar char=""/>
              <a:tabLst>
                <a:tab pos="266224" algn="l"/>
                <a:tab pos="26670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Bergantung pada fakta dan keadaan.</a:t>
            </a:r>
          </a:p>
          <a:p>
            <a:pPr marL="266700" marR="3810" indent="-257175">
              <a:spcBef>
                <a:spcPts val="450"/>
              </a:spcBef>
              <a:buFont typeface="Wingdings"/>
              <a:buChar char=""/>
              <a:tabLst>
                <a:tab pos="266224" algn="l"/>
                <a:tab pos="26670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Penilaian kualitatif sesuai untuk keadaan  tertentu.</a:t>
            </a:r>
          </a:p>
          <a:p>
            <a:pPr marL="266700" indent="-257175">
              <a:spcBef>
                <a:spcPts val="450"/>
              </a:spcBef>
              <a:buFont typeface="Wingdings"/>
              <a:buChar char=""/>
              <a:tabLst>
                <a:tab pos="266224" algn="l"/>
                <a:tab pos="26670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Kebijakan manajemen risiko –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sumber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informasi.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8DB93CC-16B1-B740-88BB-2E6A47EF6FDF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78</a:t>
            </a:fld>
            <a:endParaRPr lang="en-US" sz="14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Text, whiteboard&#10;&#10;Description automatically generated">
            <a:extLst>
              <a:ext uri="{FF2B5EF4-FFF2-40B4-BE49-F238E27FC236}">
                <a16:creationId xmlns:a16="http://schemas.microsoft.com/office/drawing/2014/main" id="{D3A07700-3DF1-1346-AF91-1B3BA08DFD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032" y="2570446"/>
            <a:ext cx="3908946" cy="3843797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453428" y="2772713"/>
            <a:ext cx="128588" cy="222885"/>
          </a:xfrm>
          <a:custGeom>
            <a:avLst/>
            <a:gdLst/>
            <a:ahLst/>
            <a:cxnLst/>
            <a:rect l="l" t="t" r="r" b="b"/>
            <a:pathLst>
              <a:path w="171450" h="297180">
                <a:moveTo>
                  <a:pt x="16446" y="125823"/>
                </a:moveTo>
                <a:lnTo>
                  <a:pt x="9251" y="128269"/>
                </a:lnTo>
                <a:lnTo>
                  <a:pt x="3643" y="133320"/>
                </a:lnTo>
                <a:lnTo>
                  <a:pt x="488" y="139906"/>
                </a:lnTo>
                <a:lnTo>
                  <a:pt x="0" y="147183"/>
                </a:lnTo>
                <a:lnTo>
                  <a:pt x="2393" y="154304"/>
                </a:lnTo>
                <a:lnTo>
                  <a:pt x="85578" y="296799"/>
                </a:lnTo>
                <a:lnTo>
                  <a:pt x="107597" y="259079"/>
                </a:lnTo>
                <a:lnTo>
                  <a:pt x="66528" y="259079"/>
                </a:lnTo>
                <a:lnTo>
                  <a:pt x="66528" y="188467"/>
                </a:lnTo>
                <a:lnTo>
                  <a:pt x="35413" y="135127"/>
                </a:lnTo>
                <a:lnTo>
                  <a:pt x="30360" y="129502"/>
                </a:lnTo>
                <a:lnTo>
                  <a:pt x="23760" y="126317"/>
                </a:lnTo>
                <a:lnTo>
                  <a:pt x="16446" y="125823"/>
                </a:lnTo>
                <a:close/>
              </a:path>
              <a:path w="171450" h="297180">
                <a:moveTo>
                  <a:pt x="66528" y="188467"/>
                </a:moveTo>
                <a:lnTo>
                  <a:pt x="66528" y="259079"/>
                </a:lnTo>
                <a:lnTo>
                  <a:pt x="104628" y="259079"/>
                </a:lnTo>
                <a:lnTo>
                  <a:pt x="104628" y="249427"/>
                </a:lnTo>
                <a:lnTo>
                  <a:pt x="69068" y="249427"/>
                </a:lnTo>
                <a:lnTo>
                  <a:pt x="85578" y="221125"/>
                </a:lnTo>
                <a:lnTo>
                  <a:pt x="66528" y="188467"/>
                </a:lnTo>
                <a:close/>
              </a:path>
              <a:path w="171450" h="297180">
                <a:moveTo>
                  <a:pt x="154709" y="125823"/>
                </a:moveTo>
                <a:lnTo>
                  <a:pt x="147395" y="126317"/>
                </a:lnTo>
                <a:lnTo>
                  <a:pt x="140795" y="129502"/>
                </a:lnTo>
                <a:lnTo>
                  <a:pt x="135743" y="135127"/>
                </a:lnTo>
                <a:lnTo>
                  <a:pt x="104628" y="188467"/>
                </a:lnTo>
                <a:lnTo>
                  <a:pt x="104628" y="259079"/>
                </a:lnTo>
                <a:lnTo>
                  <a:pt x="107597" y="259079"/>
                </a:lnTo>
                <a:lnTo>
                  <a:pt x="168763" y="154304"/>
                </a:lnTo>
                <a:lnTo>
                  <a:pt x="171156" y="147183"/>
                </a:lnTo>
                <a:lnTo>
                  <a:pt x="170668" y="139906"/>
                </a:lnTo>
                <a:lnTo>
                  <a:pt x="167512" y="133320"/>
                </a:lnTo>
                <a:lnTo>
                  <a:pt x="161905" y="128269"/>
                </a:lnTo>
                <a:lnTo>
                  <a:pt x="154709" y="125823"/>
                </a:lnTo>
                <a:close/>
              </a:path>
              <a:path w="171450" h="297180">
                <a:moveTo>
                  <a:pt x="85578" y="221125"/>
                </a:moveTo>
                <a:lnTo>
                  <a:pt x="69068" y="249427"/>
                </a:lnTo>
                <a:lnTo>
                  <a:pt x="102088" y="249427"/>
                </a:lnTo>
                <a:lnTo>
                  <a:pt x="85578" y="221125"/>
                </a:lnTo>
                <a:close/>
              </a:path>
              <a:path w="171450" h="297180">
                <a:moveTo>
                  <a:pt x="104628" y="188467"/>
                </a:moveTo>
                <a:lnTo>
                  <a:pt x="85578" y="221125"/>
                </a:lnTo>
                <a:lnTo>
                  <a:pt x="102088" y="249427"/>
                </a:lnTo>
                <a:lnTo>
                  <a:pt x="104628" y="249427"/>
                </a:lnTo>
                <a:lnTo>
                  <a:pt x="104628" y="188467"/>
                </a:lnTo>
                <a:close/>
              </a:path>
              <a:path w="171450" h="297180">
                <a:moveTo>
                  <a:pt x="104628" y="0"/>
                </a:moveTo>
                <a:lnTo>
                  <a:pt x="66528" y="0"/>
                </a:lnTo>
                <a:lnTo>
                  <a:pt x="66528" y="188467"/>
                </a:lnTo>
                <a:lnTo>
                  <a:pt x="85578" y="221125"/>
                </a:lnTo>
                <a:lnTo>
                  <a:pt x="104628" y="188467"/>
                </a:lnTo>
                <a:lnTo>
                  <a:pt x="104628" y="0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53428" y="3688257"/>
            <a:ext cx="128588" cy="222885"/>
          </a:xfrm>
          <a:custGeom>
            <a:avLst/>
            <a:gdLst/>
            <a:ahLst/>
            <a:cxnLst/>
            <a:rect l="l" t="t" r="r" b="b"/>
            <a:pathLst>
              <a:path w="171450" h="297179">
                <a:moveTo>
                  <a:pt x="16446" y="125823"/>
                </a:moveTo>
                <a:lnTo>
                  <a:pt x="9251" y="128269"/>
                </a:lnTo>
                <a:lnTo>
                  <a:pt x="3643" y="133320"/>
                </a:lnTo>
                <a:lnTo>
                  <a:pt x="488" y="139906"/>
                </a:lnTo>
                <a:lnTo>
                  <a:pt x="0" y="147183"/>
                </a:lnTo>
                <a:lnTo>
                  <a:pt x="2393" y="154304"/>
                </a:lnTo>
                <a:lnTo>
                  <a:pt x="85578" y="296798"/>
                </a:lnTo>
                <a:lnTo>
                  <a:pt x="107597" y="259079"/>
                </a:lnTo>
                <a:lnTo>
                  <a:pt x="66528" y="259079"/>
                </a:lnTo>
                <a:lnTo>
                  <a:pt x="66528" y="188467"/>
                </a:lnTo>
                <a:lnTo>
                  <a:pt x="35413" y="135127"/>
                </a:lnTo>
                <a:lnTo>
                  <a:pt x="30360" y="129502"/>
                </a:lnTo>
                <a:lnTo>
                  <a:pt x="23760" y="126317"/>
                </a:lnTo>
                <a:lnTo>
                  <a:pt x="16446" y="125823"/>
                </a:lnTo>
                <a:close/>
              </a:path>
              <a:path w="171450" h="297179">
                <a:moveTo>
                  <a:pt x="66528" y="188467"/>
                </a:moveTo>
                <a:lnTo>
                  <a:pt x="66528" y="259079"/>
                </a:lnTo>
                <a:lnTo>
                  <a:pt x="104628" y="259079"/>
                </a:lnTo>
                <a:lnTo>
                  <a:pt x="104628" y="249427"/>
                </a:lnTo>
                <a:lnTo>
                  <a:pt x="69068" y="249427"/>
                </a:lnTo>
                <a:lnTo>
                  <a:pt x="85578" y="221125"/>
                </a:lnTo>
                <a:lnTo>
                  <a:pt x="66528" y="188467"/>
                </a:lnTo>
                <a:close/>
              </a:path>
              <a:path w="171450" h="297179">
                <a:moveTo>
                  <a:pt x="154709" y="125823"/>
                </a:moveTo>
                <a:lnTo>
                  <a:pt x="147395" y="126317"/>
                </a:lnTo>
                <a:lnTo>
                  <a:pt x="140795" y="129502"/>
                </a:lnTo>
                <a:lnTo>
                  <a:pt x="135743" y="135127"/>
                </a:lnTo>
                <a:lnTo>
                  <a:pt x="104628" y="188467"/>
                </a:lnTo>
                <a:lnTo>
                  <a:pt x="104628" y="259079"/>
                </a:lnTo>
                <a:lnTo>
                  <a:pt x="107597" y="259079"/>
                </a:lnTo>
                <a:lnTo>
                  <a:pt x="168763" y="154304"/>
                </a:lnTo>
                <a:lnTo>
                  <a:pt x="171156" y="147183"/>
                </a:lnTo>
                <a:lnTo>
                  <a:pt x="170668" y="139906"/>
                </a:lnTo>
                <a:lnTo>
                  <a:pt x="167512" y="133320"/>
                </a:lnTo>
                <a:lnTo>
                  <a:pt x="161905" y="128269"/>
                </a:lnTo>
                <a:lnTo>
                  <a:pt x="154709" y="125823"/>
                </a:lnTo>
                <a:close/>
              </a:path>
              <a:path w="171450" h="297179">
                <a:moveTo>
                  <a:pt x="85578" y="221125"/>
                </a:moveTo>
                <a:lnTo>
                  <a:pt x="69068" y="249427"/>
                </a:lnTo>
                <a:lnTo>
                  <a:pt x="102088" y="249427"/>
                </a:lnTo>
                <a:lnTo>
                  <a:pt x="85578" y="221125"/>
                </a:lnTo>
                <a:close/>
              </a:path>
              <a:path w="171450" h="297179">
                <a:moveTo>
                  <a:pt x="104628" y="188467"/>
                </a:moveTo>
                <a:lnTo>
                  <a:pt x="85578" y="221125"/>
                </a:lnTo>
                <a:lnTo>
                  <a:pt x="102088" y="249427"/>
                </a:lnTo>
                <a:lnTo>
                  <a:pt x="104628" y="249427"/>
                </a:lnTo>
                <a:lnTo>
                  <a:pt x="104628" y="188467"/>
                </a:lnTo>
                <a:close/>
              </a:path>
              <a:path w="171450" h="297179">
                <a:moveTo>
                  <a:pt x="104628" y="0"/>
                </a:moveTo>
                <a:lnTo>
                  <a:pt x="66528" y="0"/>
                </a:lnTo>
                <a:lnTo>
                  <a:pt x="66528" y="188467"/>
                </a:lnTo>
                <a:lnTo>
                  <a:pt x="85578" y="221125"/>
                </a:lnTo>
                <a:lnTo>
                  <a:pt x="104628" y="188467"/>
                </a:lnTo>
                <a:lnTo>
                  <a:pt x="104628" y="0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53428" y="4602656"/>
            <a:ext cx="128588" cy="255270"/>
          </a:xfrm>
          <a:custGeom>
            <a:avLst/>
            <a:gdLst/>
            <a:ahLst/>
            <a:cxnLst/>
            <a:rect l="l" t="t" r="r" b="b"/>
            <a:pathLst>
              <a:path w="171450" h="340360">
                <a:moveTo>
                  <a:pt x="16446" y="168858"/>
                </a:moveTo>
                <a:lnTo>
                  <a:pt x="9251" y="171323"/>
                </a:lnTo>
                <a:lnTo>
                  <a:pt x="3643" y="176355"/>
                </a:lnTo>
                <a:lnTo>
                  <a:pt x="488" y="182911"/>
                </a:lnTo>
                <a:lnTo>
                  <a:pt x="0" y="190182"/>
                </a:lnTo>
                <a:lnTo>
                  <a:pt x="2393" y="197358"/>
                </a:lnTo>
                <a:lnTo>
                  <a:pt x="85578" y="339852"/>
                </a:lnTo>
                <a:lnTo>
                  <a:pt x="107671" y="302006"/>
                </a:lnTo>
                <a:lnTo>
                  <a:pt x="66528" y="302006"/>
                </a:lnTo>
                <a:lnTo>
                  <a:pt x="66528" y="231521"/>
                </a:lnTo>
                <a:lnTo>
                  <a:pt x="35413" y="178181"/>
                </a:lnTo>
                <a:lnTo>
                  <a:pt x="30360" y="172501"/>
                </a:lnTo>
                <a:lnTo>
                  <a:pt x="23760" y="169322"/>
                </a:lnTo>
                <a:lnTo>
                  <a:pt x="16446" y="168858"/>
                </a:lnTo>
                <a:close/>
              </a:path>
              <a:path w="171450" h="340360">
                <a:moveTo>
                  <a:pt x="66528" y="231521"/>
                </a:moveTo>
                <a:lnTo>
                  <a:pt x="66528" y="302006"/>
                </a:lnTo>
                <a:lnTo>
                  <a:pt x="104628" y="302006"/>
                </a:lnTo>
                <a:lnTo>
                  <a:pt x="104628" y="292481"/>
                </a:lnTo>
                <a:lnTo>
                  <a:pt x="69068" y="292481"/>
                </a:lnTo>
                <a:lnTo>
                  <a:pt x="85578" y="264178"/>
                </a:lnTo>
                <a:lnTo>
                  <a:pt x="66528" y="231521"/>
                </a:lnTo>
                <a:close/>
              </a:path>
              <a:path w="171450" h="340360">
                <a:moveTo>
                  <a:pt x="154709" y="168858"/>
                </a:moveTo>
                <a:lnTo>
                  <a:pt x="147395" y="169322"/>
                </a:lnTo>
                <a:lnTo>
                  <a:pt x="140795" y="172501"/>
                </a:lnTo>
                <a:lnTo>
                  <a:pt x="135743" y="178181"/>
                </a:lnTo>
                <a:lnTo>
                  <a:pt x="104628" y="231521"/>
                </a:lnTo>
                <a:lnTo>
                  <a:pt x="104628" y="302006"/>
                </a:lnTo>
                <a:lnTo>
                  <a:pt x="107671" y="302006"/>
                </a:lnTo>
                <a:lnTo>
                  <a:pt x="168763" y="197358"/>
                </a:lnTo>
                <a:lnTo>
                  <a:pt x="171156" y="190164"/>
                </a:lnTo>
                <a:lnTo>
                  <a:pt x="170668" y="182864"/>
                </a:lnTo>
                <a:lnTo>
                  <a:pt x="167512" y="176301"/>
                </a:lnTo>
                <a:lnTo>
                  <a:pt x="161905" y="171323"/>
                </a:lnTo>
                <a:lnTo>
                  <a:pt x="154709" y="168858"/>
                </a:lnTo>
                <a:close/>
              </a:path>
              <a:path w="171450" h="340360">
                <a:moveTo>
                  <a:pt x="85578" y="264178"/>
                </a:moveTo>
                <a:lnTo>
                  <a:pt x="69068" y="292481"/>
                </a:lnTo>
                <a:lnTo>
                  <a:pt x="102088" y="292481"/>
                </a:lnTo>
                <a:lnTo>
                  <a:pt x="85578" y="264178"/>
                </a:lnTo>
                <a:close/>
              </a:path>
              <a:path w="171450" h="340360">
                <a:moveTo>
                  <a:pt x="104628" y="231521"/>
                </a:moveTo>
                <a:lnTo>
                  <a:pt x="85578" y="264178"/>
                </a:lnTo>
                <a:lnTo>
                  <a:pt x="102088" y="292481"/>
                </a:lnTo>
                <a:lnTo>
                  <a:pt x="104628" y="292481"/>
                </a:lnTo>
                <a:lnTo>
                  <a:pt x="104628" y="231521"/>
                </a:lnTo>
                <a:close/>
              </a:path>
              <a:path w="171450" h="340360">
                <a:moveTo>
                  <a:pt x="104628" y="0"/>
                </a:moveTo>
                <a:lnTo>
                  <a:pt x="66528" y="0"/>
                </a:lnTo>
                <a:lnTo>
                  <a:pt x="66528" y="231521"/>
                </a:lnTo>
                <a:lnTo>
                  <a:pt x="85578" y="264178"/>
                </a:lnTo>
                <a:lnTo>
                  <a:pt x="104628" y="231521"/>
                </a:lnTo>
                <a:lnTo>
                  <a:pt x="104628" y="0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61856" y="2362199"/>
            <a:ext cx="584835" cy="128588"/>
          </a:xfrm>
          <a:custGeom>
            <a:avLst/>
            <a:gdLst/>
            <a:ahLst/>
            <a:cxnLst/>
            <a:rect l="l" t="t" r="r" b="b"/>
            <a:pathLst>
              <a:path w="779779" h="171450">
                <a:moveTo>
                  <a:pt x="703725" y="85578"/>
                </a:moveTo>
                <a:lnTo>
                  <a:pt x="617728" y="135743"/>
                </a:lnTo>
                <a:lnTo>
                  <a:pt x="612048" y="140795"/>
                </a:lnTo>
                <a:lnTo>
                  <a:pt x="608869" y="147395"/>
                </a:lnTo>
                <a:lnTo>
                  <a:pt x="608405" y="154709"/>
                </a:lnTo>
                <a:lnTo>
                  <a:pt x="610869" y="161905"/>
                </a:lnTo>
                <a:lnTo>
                  <a:pt x="615848" y="167512"/>
                </a:lnTo>
                <a:lnTo>
                  <a:pt x="622411" y="170668"/>
                </a:lnTo>
                <a:lnTo>
                  <a:pt x="629711" y="171156"/>
                </a:lnTo>
                <a:lnTo>
                  <a:pt x="636905" y="168763"/>
                </a:lnTo>
                <a:lnTo>
                  <a:pt x="746766" y="104628"/>
                </a:lnTo>
                <a:lnTo>
                  <a:pt x="741553" y="104628"/>
                </a:lnTo>
                <a:lnTo>
                  <a:pt x="741553" y="102088"/>
                </a:lnTo>
                <a:lnTo>
                  <a:pt x="732028" y="102088"/>
                </a:lnTo>
                <a:lnTo>
                  <a:pt x="703725" y="85578"/>
                </a:lnTo>
                <a:close/>
              </a:path>
              <a:path w="779779" h="171450">
                <a:moveTo>
                  <a:pt x="671067" y="66528"/>
                </a:moveTo>
                <a:lnTo>
                  <a:pt x="0" y="66528"/>
                </a:lnTo>
                <a:lnTo>
                  <a:pt x="0" y="104628"/>
                </a:lnTo>
                <a:lnTo>
                  <a:pt x="671067" y="104628"/>
                </a:lnTo>
                <a:lnTo>
                  <a:pt x="703725" y="85578"/>
                </a:lnTo>
                <a:lnTo>
                  <a:pt x="671067" y="66528"/>
                </a:lnTo>
                <a:close/>
              </a:path>
              <a:path w="779779" h="171450">
                <a:moveTo>
                  <a:pt x="746766" y="66528"/>
                </a:moveTo>
                <a:lnTo>
                  <a:pt x="741553" y="66528"/>
                </a:lnTo>
                <a:lnTo>
                  <a:pt x="741553" y="104628"/>
                </a:lnTo>
                <a:lnTo>
                  <a:pt x="746766" y="104628"/>
                </a:lnTo>
                <a:lnTo>
                  <a:pt x="779398" y="85578"/>
                </a:lnTo>
                <a:lnTo>
                  <a:pt x="746766" y="66528"/>
                </a:lnTo>
                <a:close/>
              </a:path>
              <a:path w="779779" h="171450">
                <a:moveTo>
                  <a:pt x="732028" y="69068"/>
                </a:moveTo>
                <a:lnTo>
                  <a:pt x="703725" y="85578"/>
                </a:lnTo>
                <a:lnTo>
                  <a:pt x="732028" y="102088"/>
                </a:lnTo>
                <a:lnTo>
                  <a:pt x="732028" y="69068"/>
                </a:lnTo>
                <a:close/>
              </a:path>
              <a:path w="779779" h="171450">
                <a:moveTo>
                  <a:pt x="741553" y="69068"/>
                </a:moveTo>
                <a:lnTo>
                  <a:pt x="732028" y="69068"/>
                </a:lnTo>
                <a:lnTo>
                  <a:pt x="732028" y="102088"/>
                </a:lnTo>
                <a:lnTo>
                  <a:pt x="741553" y="102088"/>
                </a:lnTo>
                <a:lnTo>
                  <a:pt x="741553" y="69068"/>
                </a:lnTo>
                <a:close/>
              </a:path>
              <a:path w="779779" h="171450">
                <a:moveTo>
                  <a:pt x="629711" y="0"/>
                </a:moveTo>
                <a:lnTo>
                  <a:pt x="622411" y="488"/>
                </a:lnTo>
                <a:lnTo>
                  <a:pt x="615848" y="3643"/>
                </a:lnTo>
                <a:lnTo>
                  <a:pt x="610869" y="9251"/>
                </a:lnTo>
                <a:lnTo>
                  <a:pt x="608405" y="16446"/>
                </a:lnTo>
                <a:lnTo>
                  <a:pt x="608869" y="23760"/>
                </a:lnTo>
                <a:lnTo>
                  <a:pt x="612048" y="30360"/>
                </a:lnTo>
                <a:lnTo>
                  <a:pt x="617728" y="35413"/>
                </a:lnTo>
                <a:lnTo>
                  <a:pt x="703725" y="85578"/>
                </a:lnTo>
                <a:lnTo>
                  <a:pt x="732028" y="69068"/>
                </a:lnTo>
                <a:lnTo>
                  <a:pt x="741553" y="69068"/>
                </a:lnTo>
                <a:lnTo>
                  <a:pt x="741553" y="66528"/>
                </a:lnTo>
                <a:lnTo>
                  <a:pt x="746766" y="66528"/>
                </a:lnTo>
                <a:lnTo>
                  <a:pt x="636905" y="2393"/>
                </a:lnTo>
                <a:lnTo>
                  <a:pt x="629711" y="0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61856" y="3276736"/>
            <a:ext cx="584835" cy="128588"/>
          </a:xfrm>
          <a:custGeom>
            <a:avLst/>
            <a:gdLst/>
            <a:ahLst/>
            <a:cxnLst/>
            <a:rect l="l" t="t" r="r" b="b"/>
            <a:pathLst>
              <a:path w="779779" h="171450">
                <a:moveTo>
                  <a:pt x="746637" y="66345"/>
                </a:moveTo>
                <a:lnTo>
                  <a:pt x="741553" y="66345"/>
                </a:lnTo>
                <a:lnTo>
                  <a:pt x="741553" y="104445"/>
                </a:lnTo>
                <a:lnTo>
                  <a:pt x="671197" y="104529"/>
                </a:lnTo>
                <a:lnTo>
                  <a:pt x="617728" y="135814"/>
                </a:lnTo>
                <a:lnTo>
                  <a:pt x="612048" y="140864"/>
                </a:lnTo>
                <a:lnTo>
                  <a:pt x="608869" y="147450"/>
                </a:lnTo>
                <a:lnTo>
                  <a:pt x="608405" y="154727"/>
                </a:lnTo>
                <a:lnTo>
                  <a:pt x="610869" y="161849"/>
                </a:lnTo>
                <a:lnTo>
                  <a:pt x="615920" y="167528"/>
                </a:lnTo>
                <a:lnTo>
                  <a:pt x="622506" y="170707"/>
                </a:lnTo>
                <a:lnTo>
                  <a:pt x="629783" y="171172"/>
                </a:lnTo>
                <a:lnTo>
                  <a:pt x="636905" y="168707"/>
                </a:lnTo>
                <a:lnTo>
                  <a:pt x="779398" y="85395"/>
                </a:lnTo>
                <a:lnTo>
                  <a:pt x="746637" y="66345"/>
                </a:lnTo>
                <a:close/>
              </a:path>
              <a:path w="779779" h="171450">
                <a:moveTo>
                  <a:pt x="671029" y="66430"/>
                </a:moveTo>
                <a:lnTo>
                  <a:pt x="0" y="67234"/>
                </a:lnTo>
                <a:lnTo>
                  <a:pt x="0" y="105334"/>
                </a:lnTo>
                <a:lnTo>
                  <a:pt x="671197" y="104529"/>
                </a:lnTo>
                <a:lnTo>
                  <a:pt x="703770" y="85471"/>
                </a:lnTo>
                <a:lnTo>
                  <a:pt x="671029" y="66430"/>
                </a:lnTo>
                <a:close/>
              </a:path>
              <a:path w="779779" h="171450">
                <a:moveTo>
                  <a:pt x="703770" y="85471"/>
                </a:moveTo>
                <a:lnTo>
                  <a:pt x="671197" y="104529"/>
                </a:lnTo>
                <a:lnTo>
                  <a:pt x="741553" y="104445"/>
                </a:lnTo>
                <a:lnTo>
                  <a:pt x="741553" y="101905"/>
                </a:lnTo>
                <a:lnTo>
                  <a:pt x="732028" y="101905"/>
                </a:lnTo>
                <a:lnTo>
                  <a:pt x="703770" y="85471"/>
                </a:lnTo>
                <a:close/>
              </a:path>
              <a:path w="779779" h="171450">
                <a:moveTo>
                  <a:pt x="731900" y="69012"/>
                </a:moveTo>
                <a:lnTo>
                  <a:pt x="703770" y="85471"/>
                </a:lnTo>
                <a:lnTo>
                  <a:pt x="732028" y="101905"/>
                </a:lnTo>
                <a:lnTo>
                  <a:pt x="731900" y="69012"/>
                </a:lnTo>
                <a:close/>
              </a:path>
              <a:path w="779779" h="171450">
                <a:moveTo>
                  <a:pt x="741553" y="69012"/>
                </a:moveTo>
                <a:lnTo>
                  <a:pt x="731900" y="69012"/>
                </a:lnTo>
                <a:lnTo>
                  <a:pt x="732028" y="101905"/>
                </a:lnTo>
                <a:lnTo>
                  <a:pt x="741553" y="101905"/>
                </a:lnTo>
                <a:lnTo>
                  <a:pt x="741553" y="69012"/>
                </a:lnTo>
                <a:close/>
              </a:path>
              <a:path w="779779" h="171450">
                <a:moveTo>
                  <a:pt x="741553" y="66345"/>
                </a:moveTo>
                <a:lnTo>
                  <a:pt x="671029" y="66430"/>
                </a:lnTo>
                <a:lnTo>
                  <a:pt x="703770" y="85471"/>
                </a:lnTo>
                <a:lnTo>
                  <a:pt x="731900" y="69012"/>
                </a:lnTo>
                <a:lnTo>
                  <a:pt x="741553" y="69012"/>
                </a:lnTo>
                <a:lnTo>
                  <a:pt x="741553" y="66345"/>
                </a:lnTo>
                <a:close/>
              </a:path>
              <a:path w="779779" h="171450">
                <a:moveTo>
                  <a:pt x="629602" y="0"/>
                </a:moveTo>
                <a:lnTo>
                  <a:pt x="622331" y="464"/>
                </a:lnTo>
                <a:lnTo>
                  <a:pt x="615775" y="3643"/>
                </a:lnTo>
                <a:lnTo>
                  <a:pt x="610742" y="9322"/>
                </a:lnTo>
                <a:lnTo>
                  <a:pt x="608278" y="16498"/>
                </a:lnTo>
                <a:lnTo>
                  <a:pt x="608742" y="23768"/>
                </a:lnTo>
                <a:lnTo>
                  <a:pt x="611921" y="30325"/>
                </a:lnTo>
                <a:lnTo>
                  <a:pt x="617600" y="35357"/>
                </a:lnTo>
                <a:lnTo>
                  <a:pt x="671029" y="66430"/>
                </a:lnTo>
                <a:lnTo>
                  <a:pt x="746637" y="66345"/>
                </a:lnTo>
                <a:lnTo>
                  <a:pt x="636778" y="2464"/>
                </a:lnTo>
                <a:lnTo>
                  <a:pt x="629602" y="0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61856" y="2362199"/>
            <a:ext cx="2120265" cy="1908810"/>
          </a:xfrm>
          <a:custGeom>
            <a:avLst/>
            <a:gdLst/>
            <a:ahLst/>
            <a:cxnLst/>
            <a:rect l="l" t="t" r="r" b="b"/>
            <a:pathLst>
              <a:path w="2827020" h="2545079">
                <a:moveTo>
                  <a:pt x="2788792" y="2506706"/>
                </a:moveTo>
                <a:lnTo>
                  <a:pt x="0" y="2506706"/>
                </a:lnTo>
                <a:lnTo>
                  <a:pt x="0" y="2544806"/>
                </a:lnTo>
                <a:lnTo>
                  <a:pt x="2826892" y="2544806"/>
                </a:lnTo>
                <a:lnTo>
                  <a:pt x="2826892" y="2525756"/>
                </a:lnTo>
                <a:lnTo>
                  <a:pt x="2788792" y="2525756"/>
                </a:lnTo>
                <a:lnTo>
                  <a:pt x="2788792" y="2506706"/>
                </a:lnTo>
                <a:close/>
              </a:path>
              <a:path w="2827020" h="2545079">
                <a:moveTo>
                  <a:pt x="2788792" y="85578"/>
                </a:moveTo>
                <a:lnTo>
                  <a:pt x="2788792" y="2525756"/>
                </a:lnTo>
                <a:lnTo>
                  <a:pt x="2807842" y="2506706"/>
                </a:lnTo>
                <a:lnTo>
                  <a:pt x="2826892" y="2506706"/>
                </a:lnTo>
                <a:lnTo>
                  <a:pt x="2826892" y="104628"/>
                </a:lnTo>
                <a:lnTo>
                  <a:pt x="2807842" y="104628"/>
                </a:lnTo>
                <a:lnTo>
                  <a:pt x="2788792" y="85578"/>
                </a:lnTo>
                <a:close/>
              </a:path>
              <a:path w="2827020" h="2545079">
                <a:moveTo>
                  <a:pt x="2826892" y="2506706"/>
                </a:moveTo>
                <a:lnTo>
                  <a:pt x="2807842" y="2506706"/>
                </a:lnTo>
                <a:lnTo>
                  <a:pt x="2788792" y="2525756"/>
                </a:lnTo>
                <a:lnTo>
                  <a:pt x="2826892" y="2525756"/>
                </a:lnTo>
                <a:lnTo>
                  <a:pt x="2826892" y="2506706"/>
                </a:lnTo>
                <a:close/>
              </a:path>
              <a:path w="2827020" h="2545079">
                <a:moveTo>
                  <a:pt x="2728858" y="0"/>
                </a:moveTo>
                <a:lnTo>
                  <a:pt x="2721737" y="2393"/>
                </a:lnTo>
                <a:lnTo>
                  <a:pt x="2579242" y="85578"/>
                </a:lnTo>
                <a:lnTo>
                  <a:pt x="2721737" y="168763"/>
                </a:lnTo>
                <a:lnTo>
                  <a:pt x="2728858" y="171156"/>
                </a:lnTo>
                <a:lnTo>
                  <a:pt x="2736135" y="170668"/>
                </a:lnTo>
                <a:lnTo>
                  <a:pt x="2742721" y="167512"/>
                </a:lnTo>
                <a:lnTo>
                  <a:pt x="2747771" y="161905"/>
                </a:lnTo>
                <a:lnTo>
                  <a:pt x="2750218" y="154709"/>
                </a:lnTo>
                <a:lnTo>
                  <a:pt x="2749724" y="147395"/>
                </a:lnTo>
                <a:lnTo>
                  <a:pt x="2746539" y="140795"/>
                </a:lnTo>
                <a:lnTo>
                  <a:pt x="2740914" y="135743"/>
                </a:lnTo>
                <a:lnTo>
                  <a:pt x="2687574" y="104628"/>
                </a:lnTo>
                <a:lnTo>
                  <a:pt x="2616962" y="104628"/>
                </a:lnTo>
                <a:lnTo>
                  <a:pt x="2616962" y="66528"/>
                </a:lnTo>
                <a:lnTo>
                  <a:pt x="2687574" y="66528"/>
                </a:lnTo>
                <a:lnTo>
                  <a:pt x="2740914" y="35413"/>
                </a:lnTo>
                <a:lnTo>
                  <a:pt x="2746539" y="30360"/>
                </a:lnTo>
                <a:lnTo>
                  <a:pt x="2749724" y="23760"/>
                </a:lnTo>
                <a:lnTo>
                  <a:pt x="2750218" y="16446"/>
                </a:lnTo>
                <a:lnTo>
                  <a:pt x="2747771" y="9251"/>
                </a:lnTo>
                <a:lnTo>
                  <a:pt x="2742721" y="3643"/>
                </a:lnTo>
                <a:lnTo>
                  <a:pt x="2736135" y="488"/>
                </a:lnTo>
                <a:lnTo>
                  <a:pt x="2728858" y="0"/>
                </a:lnTo>
                <a:close/>
              </a:path>
              <a:path w="2827020" h="2545079">
                <a:moveTo>
                  <a:pt x="2687574" y="66528"/>
                </a:moveTo>
                <a:lnTo>
                  <a:pt x="2616962" y="66528"/>
                </a:lnTo>
                <a:lnTo>
                  <a:pt x="2616962" y="104628"/>
                </a:lnTo>
                <a:lnTo>
                  <a:pt x="2687574" y="104628"/>
                </a:lnTo>
                <a:lnTo>
                  <a:pt x="2683219" y="102088"/>
                </a:lnTo>
                <a:lnTo>
                  <a:pt x="2626614" y="102088"/>
                </a:lnTo>
                <a:lnTo>
                  <a:pt x="2626614" y="69068"/>
                </a:lnTo>
                <a:lnTo>
                  <a:pt x="2683219" y="69068"/>
                </a:lnTo>
                <a:lnTo>
                  <a:pt x="2687574" y="66528"/>
                </a:lnTo>
                <a:close/>
              </a:path>
              <a:path w="2827020" h="2545079">
                <a:moveTo>
                  <a:pt x="2826892" y="66528"/>
                </a:moveTo>
                <a:lnTo>
                  <a:pt x="2687574" y="66528"/>
                </a:lnTo>
                <a:lnTo>
                  <a:pt x="2654916" y="85578"/>
                </a:lnTo>
                <a:lnTo>
                  <a:pt x="2687574" y="104628"/>
                </a:lnTo>
                <a:lnTo>
                  <a:pt x="2788792" y="104628"/>
                </a:lnTo>
                <a:lnTo>
                  <a:pt x="2788792" y="85578"/>
                </a:lnTo>
                <a:lnTo>
                  <a:pt x="2826892" y="85578"/>
                </a:lnTo>
                <a:lnTo>
                  <a:pt x="2826892" y="66528"/>
                </a:lnTo>
                <a:close/>
              </a:path>
              <a:path w="2827020" h="2545079">
                <a:moveTo>
                  <a:pt x="2826892" y="85578"/>
                </a:moveTo>
                <a:lnTo>
                  <a:pt x="2788792" y="85578"/>
                </a:lnTo>
                <a:lnTo>
                  <a:pt x="2807842" y="104628"/>
                </a:lnTo>
                <a:lnTo>
                  <a:pt x="2826892" y="104628"/>
                </a:lnTo>
                <a:lnTo>
                  <a:pt x="2826892" y="85578"/>
                </a:lnTo>
                <a:close/>
              </a:path>
              <a:path w="2827020" h="2545079">
                <a:moveTo>
                  <a:pt x="2626614" y="69068"/>
                </a:moveTo>
                <a:lnTo>
                  <a:pt x="2626614" y="102088"/>
                </a:lnTo>
                <a:lnTo>
                  <a:pt x="2654916" y="85578"/>
                </a:lnTo>
                <a:lnTo>
                  <a:pt x="2626614" y="69068"/>
                </a:lnTo>
                <a:close/>
              </a:path>
              <a:path w="2827020" h="2545079">
                <a:moveTo>
                  <a:pt x="2654916" y="85578"/>
                </a:moveTo>
                <a:lnTo>
                  <a:pt x="2626614" y="102088"/>
                </a:lnTo>
                <a:lnTo>
                  <a:pt x="2683219" y="102088"/>
                </a:lnTo>
                <a:lnTo>
                  <a:pt x="2654916" y="85578"/>
                </a:lnTo>
                <a:close/>
              </a:path>
              <a:path w="2827020" h="2545079">
                <a:moveTo>
                  <a:pt x="2683219" y="69068"/>
                </a:moveTo>
                <a:lnTo>
                  <a:pt x="2626614" y="69068"/>
                </a:lnTo>
                <a:lnTo>
                  <a:pt x="2654916" y="85578"/>
                </a:lnTo>
                <a:lnTo>
                  <a:pt x="2683219" y="69068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61856" y="2362200"/>
            <a:ext cx="2120265" cy="2648426"/>
          </a:xfrm>
          <a:custGeom>
            <a:avLst/>
            <a:gdLst/>
            <a:ahLst/>
            <a:cxnLst/>
            <a:rect l="l" t="t" r="r" b="b"/>
            <a:pathLst>
              <a:path w="2827020" h="3531235">
                <a:moveTo>
                  <a:pt x="2788792" y="3492861"/>
                </a:moveTo>
                <a:lnTo>
                  <a:pt x="0" y="3492861"/>
                </a:lnTo>
                <a:lnTo>
                  <a:pt x="0" y="3530961"/>
                </a:lnTo>
                <a:lnTo>
                  <a:pt x="2826892" y="3530961"/>
                </a:lnTo>
                <a:lnTo>
                  <a:pt x="2826892" y="3511911"/>
                </a:lnTo>
                <a:lnTo>
                  <a:pt x="2788792" y="3511911"/>
                </a:lnTo>
                <a:lnTo>
                  <a:pt x="2788792" y="3492861"/>
                </a:lnTo>
                <a:close/>
              </a:path>
              <a:path w="2827020" h="3531235">
                <a:moveTo>
                  <a:pt x="2788792" y="85578"/>
                </a:moveTo>
                <a:lnTo>
                  <a:pt x="2788792" y="3511911"/>
                </a:lnTo>
                <a:lnTo>
                  <a:pt x="2807842" y="3492861"/>
                </a:lnTo>
                <a:lnTo>
                  <a:pt x="2826892" y="3492861"/>
                </a:lnTo>
                <a:lnTo>
                  <a:pt x="2826892" y="104628"/>
                </a:lnTo>
                <a:lnTo>
                  <a:pt x="2807842" y="104628"/>
                </a:lnTo>
                <a:lnTo>
                  <a:pt x="2788792" y="85578"/>
                </a:lnTo>
                <a:close/>
              </a:path>
              <a:path w="2827020" h="3531235">
                <a:moveTo>
                  <a:pt x="2826892" y="3492861"/>
                </a:moveTo>
                <a:lnTo>
                  <a:pt x="2807842" y="3492861"/>
                </a:lnTo>
                <a:lnTo>
                  <a:pt x="2788792" y="3511911"/>
                </a:lnTo>
                <a:lnTo>
                  <a:pt x="2826892" y="3511911"/>
                </a:lnTo>
                <a:lnTo>
                  <a:pt x="2826892" y="3492861"/>
                </a:lnTo>
                <a:close/>
              </a:path>
              <a:path w="2827020" h="3531235">
                <a:moveTo>
                  <a:pt x="2728858" y="0"/>
                </a:moveTo>
                <a:lnTo>
                  <a:pt x="2721737" y="2393"/>
                </a:lnTo>
                <a:lnTo>
                  <a:pt x="2579242" y="85578"/>
                </a:lnTo>
                <a:lnTo>
                  <a:pt x="2721737" y="168763"/>
                </a:lnTo>
                <a:lnTo>
                  <a:pt x="2728858" y="171156"/>
                </a:lnTo>
                <a:lnTo>
                  <a:pt x="2736135" y="170668"/>
                </a:lnTo>
                <a:lnTo>
                  <a:pt x="2742721" y="167512"/>
                </a:lnTo>
                <a:lnTo>
                  <a:pt x="2747771" y="161905"/>
                </a:lnTo>
                <a:lnTo>
                  <a:pt x="2750218" y="154709"/>
                </a:lnTo>
                <a:lnTo>
                  <a:pt x="2749724" y="147395"/>
                </a:lnTo>
                <a:lnTo>
                  <a:pt x="2746539" y="140795"/>
                </a:lnTo>
                <a:lnTo>
                  <a:pt x="2740914" y="135743"/>
                </a:lnTo>
                <a:lnTo>
                  <a:pt x="2687574" y="104628"/>
                </a:lnTo>
                <a:lnTo>
                  <a:pt x="2616962" y="104628"/>
                </a:lnTo>
                <a:lnTo>
                  <a:pt x="2616962" y="66528"/>
                </a:lnTo>
                <a:lnTo>
                  <a:pt x="2687574" y="66528"/>
                </a:lnTo>
                <a:lnTo>
                  <a:pt x="2740914" y="35413"/>
                </a:lnTo>
                <a:lnTo>
                  <a:pt x="2746539" y="30360"/>
                </a:lnTo>
                <a:lnTo>
                  <a:pt x="2749724" y="23760"/>
                </a:lnTo>
                <a:lnTo>
                  <a:pt x="2750218" y="16446"/>
                </a:lnTo>
                <a:lnTo>
                  <a:pt x="2747771" y="9251"/>
                </a:lnTo>
                <a:lnTo>
                  <a:pt x="2742721" y="3643"/>
                </a:lnTo>
                <a:lnTo>
                  <a:pt x="2736135" y="488"/>
                </a:lnTo>
                <a:lnTo>
                  <a:pt x="2728858" y="0"/>
                </a:lnTo>
                <a:close/>
              </a:path>
              <a:path w="2827020" h="3531235">
                <a:moveTo>
                  <a:pt x="2687574" y="66528"/>
                </a:moveTo>
                <a:lnTo>
                  <a:pt x="2616962" y="66528"/>
                </a:lnTo>
                <a:lnTo>
                  <a:pt x="2616962" y="104628"/>
                </a:lnTo>
                <a:lnTo>
                  <a:pt x="2687574" y="104628"/>
                </a:lnTo>
                <a:lnTo>
                  <a:pt x="2683219" y="102088"/>
                </a:lnTo>
                <a:lnTo>
                  <a:pt x="2626614" y="102088"/>
                </a:lnTo>
                <a:lnTo>
                  <a:pt x="2626614" y="69068"/>
                </a:lnTo>
                <a:lnTo>
                  <a:pt x="2683219" y="69068"/>
                </a:lnTo>
                <a:lnTo>
                  <a:pt x="2687574" y="66528"/>
                </a:lnTo>
                <a:close/>
              </a:path>
              <a:path w="2827020" h="3531235">
                <a:moveTo>
                  <a:pt x="2826892" y="66528"/>
                </a:moveTo>
                <a:lnTo>
                  <a:pt x="2687574" y="66528"/>
                </a:lnTo>
                <a:lnTo>
                  <a:pt x="2654916" y="85578"/>
                </a:lnTo>
                <a:lnTo>
                  <a:pt x="2687574" y="104628"/>
                </a:lnTo>
                <a:lnTo>
                  <a:pt x="2788792" y="104628"/>
                </a:lnTo>
                <a:lnTo>
                  <a:pt x="2788792" y="85578"/>
                </a:lnTo>
                <a:lnTo>
                  <a:pt x="2826892" y="85578"/>
                </a:lnTo>
                <a:lnTo>
                  <a:pt x="2826892" y="66528"/>
                </a:lnTo>
                <a:close/>
              </a:path>
              <a:path w="2827020" h="3531235">
                <a:moveTo>
                  <a:pt x="2826892" y="85578"/>
                </a:moveTo>
                <a:lnTo>
                  <a:pt x="2788792" y="85578"/>
                </a:lnTo>
                <a:lnTo>
                  <a:pt x="2807842" y="104628"/>
                </a:lnTo>
                <a:lnTo>
                  <a:pt x="2826892" y="104628"/>
                </a:lnTo>
                <a:lnTo>
                  <a:pt x="2826892" y="85578"/>
                </a:lnTo>
                <a:close/>
              </a:path>
              <a:path w="2827020" h="3531235">
                <a:moveTo>
                  <a:pt x="2626614" y="69068"/>
                </a:moveTo>
                <a:lnTo>
                  <a:pt x="2626614" y="102088"/>
                </a:lnTo>
                <a:lnTo>
                  <a:pt x="2654916" y="85578"/>
                </a:lnTo>
                <a:lnTo>
                  <a:pt x="2626614" y="69068"/>
                </a:lnTo>
                <a:close/>
              </a:path>
              <a:path w="2827020" h="3531235">
                <a:moveTo>
                  <a:pt x="2654916" y="85578"/>
                </a:moveTo>
                <a:lnTo>
                  <a:pt x="2626614" y="102088"/>
                </a:lnTo>
                <a:lnTo>
                  <a:pt x="2683219" y="102088"/>
                </a:lnTo>
                <a:lnTo>
                  <a:pt x="2654916" y="85578"/>
                </a:lnTo>
                <a:close/>
              </a:path>
              <a:path w="2827020" h="3531235">
                <a:moveTo>
                  <a:pt x="2683219" y="69068"/>
                </a:moveTo>
                <a:lnTo>
                  <a:pt x="2626614" y="69068"/>
                </a:lnTo>
                <a:lnTo>
                  <a:pt x="2654916" y="85578"/>
                </a:lnTo>
                <a:lnTo>
                  <a:pt x="2683219" y="69068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53428" y="5135294"/>
            <a:ext cx="128588" cy="290989"/>
          </a:xfrm>
          <a:custGeom>
            <a:avLst/>
            <a:gdLst/>
            <a:ahLst/>
            <a:cxnLst/>
            <a:rect l="l" t="t" r="r" b="b"/>
            <a:pathLst>
              <a:path w="171450" h="387985">
                <a:moveTo>
                  <a:pt x="16446" y="216513"/>
                </a:moveTo>
                <a:lnTo>
                  <a:pt x="9251" y="218960"/>
                </a:lnTo>
                <a:lnTo>
                  <a:pt x="3643" y="223987"/>
                </a:lnTo>
                <a:lnTo>
                  <a:pt x="488" y="230565"/>
                </a:lnTo>
                <a:lnTo>
                  <a:pt x="0" y="237852"/>
                </a:lnTo>
                <a:lnTo>
                  <a:pt x="2393" y="245008"/>
                </a:lnTo>
                <a:lnTo>
                  <a:pt x="85578" y="387515"/>
                </a:lnTo>
                <a:lnTo>
                  <a:pt x="107640" y="349719"/>
                </a:lnTo>
                <a:lnTo>
                  <a:pt x="66528" y="349719"/>
                </a:lnTo>
                <a:lnTo>
                  <a:pt x="66528" y="279158"/>
                </a:lnTo>
                <a:lnTo>
                  <a:pt x="35413" y="225818"/>
                </a:lnTo>
                <a:lnTo>
                  <a:pt x="30360" y="220164"/>
                </a:lnTo>
                <a:lnTo>
                  <a:pt x="23760" y="216989"/>
                </a:lnTo>
                <a:lnTo>
                  <a:pt x="16446" y="216513"/>
                </a:lnTo>
                <a:close/>
              </a:path>
              <a:path w="171450" h="387985">
                <a:moveTo>
                  <a:pt x="66528" y="279158"/>
                </a:moveTo>
                <a:lnTo>
                  <a:pt x="66528" y="349719"/>
                </a:lnTo>
                <a:lnTo>
                  <a:pt x="104628" y="349707"/>
                </a:lnTo>
                <a:lnTo>
                  <a:pt x="104628" y="340118"/>
                </a:lnTo>
                <a:lnTo>
                  <a:pt x="69068" y="340118"/>
                </a:lnTo>
                <a:lnTo>
                  <a:pt x="85578" y="311815"/>
                </a:lnTo>
                <a:lnTo>
                  <a:pt x="66528" y="279158"/>
                </a:lnTo>
                <a:close/>
              </a:path>
              <a:path w="171450" h="387985">
                <a:moveTo>
                  <a:pt x="154709" y="216513"/>
                </a:moveTo>
                <a:lnTo>
                  <a:pt x="147395" y="216989"/>
                </a:lnTo>
                <a:lnTo>
                  <a:pt x="140795" y="220164"/>
                </a:lnTo>
                <a:lnTo>
                  <a:pt x="135743" y="225818"/>
                </a:lnTo>
                <a:lnTo>
                  <a:pt x="104628" y="279158"/>
                </a:lnTo>
                <a:lnTo>
                  <a:pt x="104628" y="349707"/>
                </a:lnTo>
                <a:lnTo>
                  <a:pt x="66528" y="349719"/>
                </a:lnTo>
                <a:lnTo>
                  <a:pt x="107647" y="349707"/>
                </a:lnTo>
                <a:lnTo>
                  <a:pt x="168763" y="245008"/>
                </a:lnTo>
                <a:lnTo>
                  <a:pt x="171156" y="237852"/>
                </a:lnTo>
                <a:lnTo>
                  <a:pt x="170668" y="230565"/>
                </a:lnTo>
                <a:lnTo>
                  <a:pt x="167512" y="223987"/>
                </a:lnTo>
                <a:lnTo>
                  <a:pt x="161905" y="218960"/>
                </a:lnTo>
                <a:lnTo>
                  <a:pt x="154709" y="216513"/>
                </a:lnTo>
                <a:close/>
              </a:path>
              <a:path w="171450" h="387985">
                <a:moveTo>
                  <a:pt x="85578" y="311815"/>
                </a:moveTo>
                <a:lnTo>
                  <a:pt x="69068" y="340118"/>
                </a:lnTo>
                <a:lnTo>
                  <a:pt x="102088" y="340118"/>
                </a:lnTo>
                <a:lnTo>
                  <a:pt x="85578" y="311815"/>
                </a:lnTo>
                <a:close/>
              </a:path>
              <a:path w="171450" h="387985">
                <a:moveTo>
                  <a:pt x="104628" y="279158"/>
                </a:moveTo>
                <a:lnTo>
                  <a:pt x="85578" y="311815"/>
                </a:lnTo>
                <a:lnTo>
                  <a:pt x="102088" y="340118"/>
                </a:lnTo>
                <a:lnTo>
                  <a:pt x="104628" y="340118"/>
                </a:lnTo>
                <a:lnTo>
                  <a:pt x="104628" y="279158"/>
                </a:lnTo>
                <a:close/>
              </a:path>
              <a:path w="171450" h="387985">
                <a:moveTo>
                  <a:pt x="104628" y="0"/>
                </a:moveTo>
                <a:lnTo>
                  <a:pt x="66528" y="0"/>
                </a:lnTo>
                <a:lnTo>
                  <a:pt x="66528" y="279158"/>
                </a:lnTo>
                <a:lnTo>
                  <a:pt x="85578" y="311815"/>
                </a:lnTo>
                <a:lnTo>
                  <a:pt x="104628" y="279158"/>
                </a:lnTo>
                <a:lnTo>
                  <a:pt x="104628" y="0"/>
                </a:lnTo>
                <a:close/>
              </a:path>
            </a:pathLst>
          </a:custGeom>
          <a:solidFill>
            <a:srgbClr val="BB1F4A"/>
          </a:solidFill>
        </p:spPr>
        <p:txBody>
          <a:bodyPr wrap="square" lIns="0" tIns="0" rIns="0" bIns="0" rtlCol="0"/>
          <a:lstStyle/>
          <a:p>
            <a:endParaRPr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92096" y="683021"/>
            <a:ext cx="7437200" cy="79240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sz="4000" dirty="0"/>
              <a:t>Kontrak untuk penggunaan sendiri (</a:t>
            </a:r>
            <a:r>
              <a:rPr sz="4000" i="1" dirty="0">
                <a:cs typeface="Trebuchet MS"/>
              </a:rPr>
              <a:t>own-use</a:t>
            </a:r>
            <a:r>
              <a:rPr sz="4000" dirty="0"/>
              <a:t>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819555" y="2770427"/>
            <a:ext cx="440435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endParaRPr sz="13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19556" y="3685685"/>
            <a:ext cx="440434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endParaRPr sz="13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02992" y="3095421"/>
            <a:ext cx="588742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61857" y="2180830"/>
            <a:ext cx="53483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71600" y="2080055"/>
            <a:ext cx="4938903" cy="653545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30004" rIns="0" bIns="0" rtlCol="0">
            <a:spAutoFit/>
          </a:bodyPr>
          <a:lstStyle/>
          <a:p>
            <a:pPr marL="149543" marR="143828" indent="-1429" algn="ctr">
              <a:spcBef>
                <a:spcPts val="236"/>
              </a:spcBef>
            </a:pPr>
            <a:r>
              <a:rPr sz="1350" b="1" dirty="0">
                <a:latin typeface="Calibri" panose="020F0502020204030204" pitchFamily="34" charset="0"/>
                <a:cs typeface="Calibri" panose="020F0502020204030204" pitchFamily="34" charset="0"/>
              </a:rPr>
              <a:t>Apakah kontrak dapat diselesaikan secara neto  dengan kas atau instrumen keuangan lainnya, atau  dengan mempertukarkan instrumen keuangan?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41929" y="2110344"/>
            <a:ext cx="1359217" cy="5126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763" rIns="0" bIns="0" rtlCol="0">
            <a:spAutoFit/>
          </a:bodyPr>
          <a:lstStyle/>
          <a:p>
            <a:pPr marL="8573" algn="ctr"/>
            <a:endParaRPr lang="en-US" sz="600" b="1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3" algn="ctr"/>
            <a:r>
              <a:rPr sz="135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sz="135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eksekutori</a:t>
            </a:r>
            <a:endParaRPr lang="en-US" sz="1350" b="1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3" algn="ctr"/>
            <a:endParaRPr sz="135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71600" y="2995598"/>
            <a:ext cx="4938903" cy="653545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30004" rIns="0" bIns="0" rtlCol="0">
            <a:spAutoFit/>
          </a:bodyPr>
          <a:lstStyle/>
          <a:p>
            <a:pPr marL="89059" marR="84296" indent="953" algn="ctr">
              <a:spcBef>
                <a:spcPts val="236"/>
              </a:spcBef>
            </a:pPr>
            <a:r>
              <a:rPr sz="1350" b="1" dirty="0">
                <a:latin typeface="Calibri" panose="020F0502020204030204" pitchFamily="34" charset="0"/>
                <a:cs typeface="Calibri" panose="020F0502020204030204" pitchFamily="34" charset="0"/>
              </a:rPr>
              <a:t>Apakah kontrak dilakukan dan dimaksudkan untuk  terus dimiliki untuk keperluan pembelian, penjualan  atau penggunaan yang diperkirakan oleh entitas?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71600" y="3909997"/>
            <a:ext cx="4938903" cy="446276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30480" rIns="0" bIns="0" rtlCol="0">
            <a:spAutoFit/>
          </a:bodyPr>
          <a:lstStyle/>
          <a:p>
            <a:pPr marL="145256" marR="140494" algn="ctr">
              <a:spcBef>
                <a:spcPts val="240"/>
              </a:spcBef>
            </a:pPr>
            <a:r>
              <a:rPr sz="1350" b="1" dirty="0">
                <a:latin typeface="Calibri" panose="020F0502020204030204" pitchFamily="34" charset="0"/>
                <a:cs typeface="Calibri" panose="020F0502020204030204" pitchFamily="34" charset="0"/>
              </a:rPr>
              <a:t>Apakah akuntansi </a:t>
            </a:r>
            <a:r>
              <a:rPr sz="1350" b="1" i="1" dirty="0">
                <a:latin typeface="Calibri" panose="020F0502020204030204" pitchFamily="34" charset="0"/>
                <a:cs typeface="Calibri" panose="020F0502020204030204" pitchFamily="34" charset="0"/>
              </a:rPr>
              <a:t>FVTPL </a:t>
            </a:r>
            <a:r>
              <a:rPr sz="1350" b="1" dirty="0">
                <a:latin typeface="Calibri" panose="020F0502020204030204" pitchFamily="34" charset="0"/>
                <a:cs typeface="Calibri" panose="020F0502020204030204" pitchFamily="34" charset="0"/>
              </a:rPr>
              <a:t>akan menghilangkan atau  mengurangi secara signifikan </a:t>
            </a:r>
            <a:r>
              <a:rPr sz="1350" b="1" i="1" dirty="0">
                <a:latin typeface="Calibri" panose="020F0502020204030204" pitchFamily="34" charset="0"/>
                <a:cs typeface="Calibri" panose="020F0502020204030204" pitchFamily="34" charset="0"/>
              </a:rPr>
              <a:t>accounting mismatch  </a:t>
            </a:r>
            <a:r>
              <a:rPr sz="1350" b="1" dirty="0">
                <a:latin typeface="Calibri" panose="020F0502020204030204" pitchFamily="34" charset="0"/>
                <a:cs typeface="Calibri" panose="020F0502020204030204" pitchFamily="34" charset="0"/>
              </a:rPr>
              <a:t>yang dapat timbul?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1600" y="4857544"/>
            <a:ext cx="4938903" cy="236603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28575" rIns="0" bIns="0" rtlCol="0">
            <a:spAutoFit/>
          </a:bodyPr>
          <a:lstStyle/>
          <a:p>
            <a:pPr marL="297180">
              <a:spcBef>
                <a:spcPts val="225"/>
              </a:spcBef>
            </a:pPr>
            <a:r>
              <a:rPr sz="1350" b="1" dirty="0">
                <a:latin typeface="Calibri" panose="020F0502020204030204" pitchFamily="34" charset="0"/>
                <a:cs typeface="Calibri" panose="020F0502020204030204" pitchFamily="34" charset="0"/>
              </a:rPr>
              <a:t>Apakah entitas telah memilih penetapan </a:t>
            </a:r>
            <a:r>
              <a:rPr sz="1350" b="1" i="1" dirty="0">
                <a:latin typeface="Calibri" panose="020F0502020204030204" pitchFamily="34" charset="0"/>
                <a:cs typeface="Calibri" panose="020F0502020204030204" pitchFamily="34" charset="0"/>
              </a:rPr>
              <a:t>FVO</a:t>
            </a:r>
            <a:r>
              <a:rPr sz="1350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13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19556" y="4601037"/>
            <a:ext cx="440434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endParaRPr sz="13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41929" y="3024745"/>
            <a:ext cx="1359217" cy="6169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5239" rIns="0" bIns="0" rtlCol="0">
            <a:spAutoFit/>
          </a:bodyPr>
          <a:lstStyle/>
          <a:p>
            <a:endParaRPr sz="1275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70999"/>
            <a:r>
              <a:rPr sz="135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Derivatif</a:t>
            </a:r>
            <a:endParaRPr lang="en-US" sz="1350" b="1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70999"/>
            <a:endParaRPr sz="135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19556" y="5165203"/>
            <a:ext cx="440434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endParaRPr sz="13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71600" y="5420473"/>
            <a:ext cx="4938903" cy="2236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15716" rIns="0" bIns="0" rtlCol="0">
            <a:spAutoFit/>
          </a:bodyPr>
          <a:lstStyle/>
          <a:p>
            <a:pPr algn="ctr">
              <a:spcBef>
                <a:spcPts val="124"/>
              </a:spcBef>
            </a:pPr>
            <a:r>
              <a:rPr sz="1350" b="1" i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FVTPL</a:t>
            </a:r>
            <a:endParaRPr sz="135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39495" y="5770263"/>
            <a:ext cx="2900839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1350" i="1" dirty="0">
                <a:latin typeface="Calibri" panose="020F0502020204030204" pitchFamily="34" charset="0"/>
                <a:cs typeface="Calibri" panose="020F0502020204030204" pitchFamily="34" charset="0"/>
              </a:rPr>
              <a:t>FVTPL </a:t>
            </a:r>
            <a:r>
              <a:rPr sz="1350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sz="1350" i="1" dirty="0">
                <a:latin typeface="Calibri" panose="020F0502020204030204" pitchFamily="34" charset="0"/>
                <a:cs typeface="Calibri" panose="020F0502020204030204" pitchFamily="34" charset="0"/>
              </a:rPr>
              <a:t>Fair value through profit and loss  FVO = Fair value option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02992" y="3955909"/>
            <a:ext cx="58874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sz="13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02992" y="4713680"/>
            <a:ext cx="603313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BB1F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sz="13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5ACAFDFB-0F25-5A40-BF68-347DB071CCD0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79</a:t>
            </a:fld>
            <a:endParaRPr lang="en-US" sz="14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5705" y="195633"/>
            <a:ext cx="6001995" cy="1239923"/>
          </a:xfrm>
          <a:prstGeom prst="rect">
            <a:avLst/>
          </a:prstGeom>
        </p:spPr>
        <p:txBody>
          <a:bodyPr vert="horz" wrap="square" lIns="0" tIns="67151" rIns="0" bIns="0" rtlCol="0" anchor="ctr">
            <a:spAutoFit/>
          </a:bodyPr>
          <a:lstStyle/>
          <a:p>
            <a:pPr marL="15875" marR="3810">
              <a:spcBef>
                <a:spcPts val="529"/>
              </a:spcBef>
            </a:pPr>
            <a:r>
              <a:rPr sz="3600" dirty="0"/>
              <a:t>Opsi nilai wajar (</a:t>
            </a:r>
            <a:r>
              <a:rPr sz="3600" i="1" dirty="0">
                <a:cs typeface="Trebuchet MS"/>
              </a:rPr>
              <a:t>FVO</a:t>
            </a:r>
            <a:r>
              <a:rPr sz="3600" dirty="0"/>
              <a:t>) untuk eksposur kredit  tertentu</a:t>
            </a:r>
          </a:p>
        </p:txBody>
      </p:sp>
      <p:sp>
        <p:nvSpPr>
          <p:cNvPr id="3" name="object 3"/>
          <p:cNvSpPr/>
          <p:nvPr/>
        </p:nvSpPr>
        <p:spPr>
          <a:xfrm>
            <a:off x="1559291" y="1981200"/>
            <a:ext cx="9073418" cy="593408"/>
          </a:xfrm>
          <a:custGeom>
            <a:avLst/>
            <a:gdLst/>
            <a:ahLst/>
            <a:cxnLst/>
            <a:rect l="l" t="t" r="r" b="b"/>
            <a:pathLst>
              <a:path w="10972800" h="791210">
                <a:moveTo>
                  <a:pt x="10840974" y="0"/>
                </a:moveTo>
                <a:lnTo>
                  <a:pt x="131825" y="0"/>
                </a:lnTo>
                <a:lnTo>
                  <a:pt x="90157" y="6723"/>
                </a:lnTo>
                <a:lnTo>
                  <a:pt x="53969" y="25444"/>
                </a:lnTo>
                <a:lnTo>
                  <a:pt x="25433" y="53986"/>
                </a:lnTo>
                <a:lnTo>
                  <a:pt x="6720" y="90172"/>
                </a:lnTo>
                <a:lnTo>
                  <a:pt x="0" y="131825"/>
                </a:lnTo>
                <a:lnTo>
                  <a:pt x="0" y="659129"/>
                </a:lnTo>
                <a:lnTo>
                  <a:pt x="6720" y="700783"/>
                </a:lnTo>
                <a:lnTo>
                  <a:pt x="25433" y="736969"/>
                </a:lnTo>
                <a:lnTo>
                  <a:pt x="53969" y="765511"/>
                </a:lnTo>
                <a:lnTo>
                  <a:pt x="90157" y="784232"/>
                </a:lnTo>
                <a:lnTo>
                  <a:pt x="131825" y="790955"/>
                </a:lnTo>
                <a:lnTo>
                  <a:pt x="10840974" y="790955"/>
                </a:lnTo>
                <a:lnTo>
                  <a:pt x="10882627" y="784232"/>
                </a:lnTo>
                <a:lnTo>
                  <a:pt x="10918813" y="765511"/>
                </a:lnTo>
                <a:lnTo>
                  <a:pt x="10947355" y="736969"/>
                </a:lnTo>
                <a:lnTo>
                  <a:pt x="10966076" y="700783"/>
                </a:lnTo>
                <a:lnTo>
                  <a:pt x="10972800" y="659129"/>
                </a:lnTo>
                <a:lnTo>
                  <a:pt x="10972800" y="131825"/>
                </a:lnTo>
                <a:lnTo>
                  <a:pt x="10966076" y="90172"/>
                </a:lnTo>
                <a:lnTo>
                  <a:pt x="10947355" y="53986"/>
                </a:lnTo>
                <a:lnTo>
                  <a:pt x="10918813" y="25444"/>
                </a:lnTo>
                <a:lnTo>
                  <a:pt x="10882627" y="6723"/>
                </a:lnTo>
                <a:lnTo>
                  <a:pt x="10840974" y="0"/>
                </a:lnTo>
                <a:close/>
              </a:path>
            </a:pathLst>
          </a:custGeom>
          <a:solidFill>
            <a:srgbClr val="E0D3FF"/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9525" algn="ctr">
              <a:spcBef>
                <a:spcPts val="71"/>
              </a:spcBef>
            </a:pPr>
            <a:r>
              <a:rPr lang="en-ID" sz="28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Memadankan</a:t>
            </a:r>
            <a:r>
              <a:rPr lang="en-ID" sz="2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8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nama</a:t>
            </a:r>
            <a:r>
              <a:rPr lang="en-ID" sz="28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8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senioritas</a:t>
            </a:r>
            <a:endParaRPr lang="en-ID" sz="2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59291" y="2747366"/>
            <a:ext cx="2964279" cy="1159424"/>
          </a:xfrm>
          <a:custGeom>
            <a:avLst/>
            <a:gdLst/>
            <a:ahLst/>
            <a:cxnLst/>
            <a:rect l="l" t="t" r="r" b="b"/>
            <a:pathLst>
              <a:path w="3420110" h="792479">
                <a:moveTo>
                  <a:pt x="3287776" y="0"/>
                </a:moveTo>
                <a:lnTo>
                  <a:pt x="132079" y="0"/>
                </a:lnTo>
                <a:lnTo>
                  <a:pt x="90331" y="6738"/>
                </a:lnTo>
                <a:lnTo>
                  <a:pt x="54073" y="25497"/>
                </a:lnTo>
                <a:lnTo>
                  <a:pt x="25482" y="54095"/>
                </a:lnTo>
                <a:lnTo>
                  <a:pt x="6733" y="90350"/>
                </a:lnTo>
                <a:lnTo>
                  <a:pt x="0" y="132079"/>
                </a:lnTo>
                <a:lnTo>
                  <a:pt x="0" y="660400"/>
                </a:lnTo>
                <a:lnTo>
                  <a:pt x="6733" y="702129"/>
                </a:lnTo>
                <a:lnTo>
                  <a:pt x="25482" y="738384"/>
                </a:lnTo>
                <a:lnTo>
                  <a:pt x="54073" y="766982"/>
                </a:lnTo>
                <a:lnTo>
                  <a:pt x="90331" y="785741"/>
                </a:lnTo>
                <a:lnTo>
                  <a:pt x="132079" y="792479"/>
                </a:lnTo>
                <a:lnTo>
                  <a:pt x="3287776" y="792479"/>
                </a:lnTo>
                <a:lnTo>
                  <a:pt x="3329505" y="785741"/>
                </a:lnTo>
                <a:lnTo>
                  <a:pt x="3365760" y="766982"/>
                </a:lnTo>
                <a:lnTo>
                  <a:pt x="3394358" y="738384"/>
                </a:lnTo>
                <a:lnTo>
                  <a:pt x="3413117" y="702129"/>
                </a:lnTo>
                <a:lnTo>
                  <a:pt x="3419855" y="660400"/>
                </a:lnTo>
                <a:lnTo>
                  <a:pt x="3419855" y="132079"/>
                </a:lnTo>
                <a:lnTo>
                  <a:pt x="3413117" y="90350"/>
                </a:lnTo>
                <a:lnTo>
                  <a:pt x="3394358" y="54095"/>
                </a:lnTo>
                <a:lnTo>
                  <a:pt x="3365760" y="25497"/>
                </a:lnTo>
                <a:lnTo>
                  <a:pt x="3329505" y="6738"/>
                </a:lnTo>
                <a:lnTo>
                  <a:pt x="3287776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5875" marR="3810" indent="-6350" algn="ctr">
              <a:spcBef>
                <a:spcPts val="281"/>
              </a:spcBef>
            </a:pP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Dipilih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sesudahnya</a:t>
            </a:r>
            <a:endParaRPr lang="en-ID" sz="21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40634" y="2749080"/>
            <a:ext cx="2692075" cy="1155995"/>
          </a:xfrm>
          <a:custGeom>
            <a:avLst/>
            <a:gdLst/>
            <a:ahLst/>
            <a:cxnLst/>
            <a:rect l="l" t="t" r="r" b="b"/>
            <a:pathLst>
              <a:path w="3322320" h="792479">
                <a:moveTo>
                  <a:pt x="3190240" y="0"/>
                </a:moveTo>
                <a:lnTo>
                  <a:pt x="132079" y="0"/>
                </a:lnTo>
                <a:lnTo>
                  <a:pt x="90350" y="6738"/>
                </a:lnTo>
                <a:lnTo>
                  <a:pt x="54095" y="25497"/>
                </a:lnTo>
                <a:lnTo>
                  <a:pt x="25497" y="54095"/>
                </a:lnTo>
                <a:lnTo>
                  <a:pt x="6738" y="90350"/>
                </a:lnTo>
                <a:lnTo>
                  <a:pt x="0" y="132079"/>
                </a:lnTo>
                <a:lnTo>
                  <a:pt x="0" y="660400"/>
                </a:lnTo>
                <a:lnTo>
                  <a:pt x="6738" y="702129"/>
                </a:lnTo>
                <a:lnTo>
                  <a:pt x="25497" y="738384"/>
                </a:lnTo>
                <a:lnTo>
                  <a:pt x="54095" y="766982"/>
                </a:lnTo>
                <a:lnTo>
                  <a:pt x="90350" y="785741"/>
                </a:lnTo>
                <a:lnTo>
                  <a:pt x="132079" y="792479"/>
                </a:lnTo>
                <a:lnTo>
                  <a:pt x="3190240" y="792479"/>
                </a:lnTo>
                <a:lnTo>
                  <a:pt x="3231969" y="785741"/>
                </a:lnTo>
                <a:lnTo>
                  <a:pt x="3268224" y="766982"/>
                </a:lnTo>
                <a:lnTo>
                  <a:pt x="3296822" y="738384"/>
                </a:lnTo>
                <a:lnTo>
                  <a:pt x="3315581" y="702129"/>
                </a:lnTo>
                <a:lnTo>
                  <a:pt x="3322320" y="660400"/>
                </a:lnTo>
                <a:lnTo>
                  <a:pt x="3322320" y="132079"/>
                </a:lnTo>
                <a:lnTo>
                  <a:pt x="3315581" y="90350"/>
                </a:lnTo>
                <a:lnTo>
                  <a:pt x="3296822" y="54095"/>
                </a:lnTo>
                <a:lnTo>
                  <a:pt x="3268224" y="25497"/>
                </a:lnTo>
                <a:lnTo>
                  <a:pt x="3231969" y="6738"/>
                </a:lnTo>
                <a:lnTo>
                  <a:pt x="3190240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9525" algn="ctr">
              <a:spcBef>
                <a:spcPts val="79"/>
              </a:spcBef>
            </a:pP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dibatalkan</a:t>
            </a:r>
            <a:endParaRPr lang="en-ID"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61940" y="4029706"/>
            <a:ext cx="9070769" cy="594360"/>
          </a:xfrm>
          <a:custGeom>
            <a:avLst/>
            <a:gdLst/>
            <a:ahLst/>
            <a:cxnLst/>
            <a:rect l="l" t="t" r="r" b="b"/>
            <a:pathLst>
              <a:path w="10972800" h="792479">
                <a:moveTo>
                  <a:pt x="10840720" y="0"/>
                </a:moveTo>
                <a:lnTo>
                  <a:pt x="132079" y="0"/>
                </a:lnTo>
                <a:lnTo>
                  <a:pt x="90331" y="6738"/>
                </a:lnTo>
                <a:lnTo>
                  <a:pt x="54073" y="25497"/>
                </a:lnTo>
                <a:lnTo>
                  <a:pt x="25482" y="54095"/>
                </a:lnTo>
                <a:lnTo>
                  <a:pt x="6733" y="90350"/>
                </a:lnTo>
                <a:lnTo>
                  <a:pt x="0" y="132080"/>
                </a:lnTo>
                <a:lnTo>
                  <a:pt x="0" y="660400"/>
                </a:lnTo>
                <a:lnTo>
                  <a:pt x="6733" y="702129"/>
                </a:lnTo>
                <a:lnTo>
                  <a:pt x="25482" y="738384"/>
                </a:lnTo>
                <a:lnTo>
                  <a:pt x="54073" y="766982"/>
                </a:lnTo>
                <a:lnTo>
                  <a:pt x="90331" y="785741"/>
                </a:lnTo>
                <a:lnTo>
                  <a:pt x="132079" y="792480"/>
                </a:lnTo>
                <a:lnTo>
                  <a:pt x="10840720" y="792480"/>
                </a:lnTo>
                <a:lnTo>
                  <a:pt x="10882449" y="785741"/>
                </a:lnTo>
                <a:lnTo>
                  <a:pt x="10918704" y="766982"/>
                </a:lnTo>
                <a:lnTo>
                  <a:pt x="10947302" y="738384"/>
                </a:lnTo>
                <a:lnTo>
                  <a:pt x="10966061" y="702129"/>
                </a:lnTo>
                <a:lnTo>
                  <a:pt x="10972800" y="660400"/>
                </a:lnTo>
                <a:lnTo>
                  <a:pt x="10972800" y="132080"/>
                </a:lnTo>
                <a:lnTo>
                  <a:pt x="10966061" y="90350"/>
                </a:lnTo>
                <a:lnTo>
                  <a:pt x="10947302" y="54095"/>
                </a:lnTo>
                <a:lnTo>
                  <a:pt x="10918704" y="25497"/>
                </a:lnTo>
                <a:lnTo>
                  <a:pt x="10882449" y="6738"/>
                </a:lnTo>
                <a:lnTo>
                  <a:pt x="1084072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79"/>
              </a:spcBef>
            </a:pP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belum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komitmen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object 10"/>
          <p:cNvSpPr/>
          <p:nvPr/>
        </p:nvSpPr>
        <p:spPr>
          <a:xfrm>
            <a:off x="1561940" y="4812660"/>
            <a:ext cx="9070769" cy="594360"/>
          </a:xfrm>
          <a:custGeom>
            <a:avLst/>
            <a:gdLst/>
            <a:ahLst/>
            <a:cxnLst/>
            <a:rect l="l" t="t" r="r" b="b"/>
            <a:pathLst>
              <a:path w="10972800" h="792479">
                <a:moveTo>
                  <a:pt x="10840720" y="0"/>
                </a:moveTo>
                <a:lnTo>
                  <a:pt x="132079" y="0"/>
                </a:lnTo>
                <a:lnTo>
                  <a:pt x="90331" y="6738"/>
                </a:lnTo>
                <a:lnTo>
                  <a:pt x="54073" y="25497"/>
                </a:lnTo>
                <a:lnTo>
                  <a:pt x="25482" y="54095"/>
                </a:lnTo>
                <a:lnTo>
                  <a:pt x="6733" y="90350"/>
                </a:lnTo>
                <a:lnTo>
                  <a:pt x="0" y="132079"/>
                </a:lnTo>
                <a:lnTo>
                  <a:pt x="0" y="660399"/>
                </a:lnTo>
                <a:lnTo>
                  <a:pt x="6733" y="702129"/>
                </a:lnTo>
                <a:lnTo>
                  <a:pt x="25482" y="738384"/>
                </a:lnTo>
                <a:lnTo>
                  <a:pt x="54073" y="766982"/>
                </a:lnTo>
                <a:lnTo>
                  <a:pt x="90331" y="785741"/>
                </a:lnTo>
                <a:lnTo>
                  <a:pt x="132079" y="792479"/>
                </a:lnTo>
                <a:lnTo>
                  <a:pt x="10840720" y="792479"/>
                </a:lnTo>
                <a:lnTo>
                  <a:pt x="10882449" y="785741"/>
                </a:lnTo>
                <a:lnTo>
                  <a:pt x="10918704" y="766982"/>
                </a:lnTo>
                <a:lnTo>
                  <a:pt x="10947302" y="738384"/>
                </a:lnTo>
                <a:lnTo>
                  <a:pt x="10966061" y="702129"/>
                </a:lnTo>
                <a:lnTo>
                  <a:pt x="10972800" y="660399"/>
                </a:lnTo>
                <a:lnTo>
                  <a:pt x="10972800" y="132079"/>
                </a:lnTo>
                <a:lnTo>
                  <a:pt x="10966061" y="90350"/>
                </a:lnTo>
                <a:lnTo>
                  <a:pt x="10947302" y="54095"/>
                </a:lnTo>
                <a:lnTo>
                  <a:pt x="10918704" y="25497"/>
                </a:lnTo>
                <a:lnTo>
                  <a:pt x="10882449" y="6738"/>
                </a:lnTo>
                <a:lnTo>
                  <a:pt x="1084072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429" algn="ctr">
              <a:spcBef>
                <a:spcPts val="919"/>
              </a:spcBef>
            </a:pP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Selisih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ID" sz="24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endParaRPr lang="en-ID" sz="24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33540" y="3696711"/>
            <a:ext cx="6400800" cy="56409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sz="18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11845" y="2747365"/>
            <a:ext cx="3097771" cy="1159424"/>
          </a:xfrm>
          <a:custGeom>
            <a:avLst/>
            <a:gdLst/>
            <a:ahLst/>
            <a:cxnLst/>
            <a:rect l="l" t="t" r="r" b="b"/>
            <a:pathLst>
              <a:path w="3420109" h="792479">
                <a:moveTo>
                  <a:pt x="3287776" y="0"/>
                </a:moveTo>
                <a:lnTo>
                  <a:pt x="132079" y="0"/>
                </a:lnTo>
                <a:lnTo>
                  <a:pt x="90350" y="6738"/>
                </a:lnTo>
                <a:lnTo>
                  <a:pt x="54095" y="25497"/>
                </a:lnTo>
                <a:lnTo>
                  <a:pt x="25497" y="54095"/>
                </a:lnTo>
                <a:lnTo>
                  <a:pt x="6738" y="90350"/>
                </a:lnTo>
                <a:lnTo>
                  <a:pt x="0" y="132079"/>
                </a:lnTo>
                <a:lnTo>
                  <a:pt x="0" y="660400"/>
                </a:lnTo>
                <a:lnTo>
                  <a:pt x="6738" y="702129"/>
                </a:lnTo>
                <a:lnTo>
                  <a:pt x="25497" y="738384"/>
                </a:lnTo>
                <a:lnTo>
                  <a:pt x="54095" y="766982"/>
                </a:lnTo>
                <a:lnTo>
                  <a:pt x="90350" y="785741"/>
                </a:lnTo>
                <a:lnTo>
                  <a:pt x="132079" y="792479"/>
                </a:lnTo>
                <a:lnTo>
                  <a:pt x="3287776" y="792479"/>
                </a:lnTo>
                <a:lnTo>
                  <a:pt x="3329505" y="785741"/>
                </a:lnTo>
                <a:lnTo>
                  <a:pt x="3365760" y="766982"/>
                </a:lnTo>
                <a:lnTo>
                  <a:pt x="3394358" y="738384"/>
                </a:lnTo>
                <a:lnTo>
                  <a:pt x="3413117" y="702129"/>
                </a:lnTo>
                <a:lnTo>
                  <a:pt x="3419856" y="660400"/>
                </a:lnTo>
                <a:lnTo>
                  <a:pt x="3419856" y="132079"/>
                </a:lnTo>
                <a:lnTo>
                  <a:pt x="3413117" y="90350"/>
                </a:lnTo>
                <a:lnTo>
                  <a:pt x="3394358" y="54095"/>
                </a:lnTo>
                <a:lnTo>
                  <a:pt x="3365760" y="25497"/>
                </a:lnTo>
                <a:lnTo>
                  <a:pt x="3329505" y="6738"/>
                </a:lnTo>
                <a:lnTo>
                  <a:pt x="3287776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5875" marR="3810" indent="-6350" algn="ctr">
              <a:spcBef>
                <a:spcPts val="281"/>
              </a:spcBef>
            </a:pP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sebagian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eksposur</a:t>
            </a:r>
            <a:r>
              <a:rPr lang="en-ID" sz="2100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100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endParaRPr lang="en-ID" sz="2100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9A3C6BE7-B9DF-0C4E-8EF6-43B283F1B813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80</a:t>
            </a:fld>
            <a:endParaRPr lang="en-US" sz="14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     </a:t>
            </a:r>
            <a:r>
              <a:rPr lang="en-US" dirty="0" err="1"/>
              <a:t>Pengungkapan</a:t>
            </a:r>
            <a:endParaRPr lang="en-US" dirty="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0C1A1B6C-A2FB-4DF0-B4B5-C33E1CB9EA83}"/>
              </a:ext>
            </a:extLst>
          </p:cNvPr>
          <p:cNvSpPr txBox="1"/>
          <p:nvPr/>
        </p:nvSpPr>
        <p:spPr>
          <a:xfrm>
            <a:off x="1167208" y="1408223"/>
            <a:ext cx="774983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4130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Ketentuan pengungkapan baru yang ekstensif, misalnya: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421ACE57-FD0C-4198-BC86-41EF67B3EFD3}"/>
              </a:ext>
            </a:extLst>
          </p:cNvPr>
          <p:cNvSpPr/>
          <p:nvPr/>
        </p:nvSpPr>
        <p:spPr>
          <a:xfrm>
            <a:off x="3657600" y="1981200"/>
            <a:ext cx="7569400" cy="1940433"/>
          </a:xfrm>
          <a:custGeom>
            <a:avLst/>
            <a:gdLst/>
            <a:ahLst/>
            <a:cxnLst/>
            <a:rect l="l" t="t" r="r" b="b"/>
            <a:pathLst>
              <a:path w="8563610" h="1795779">
                <a:moveTo>
                  <a:pt x="8479028" y="0"/>
                </a:moveTo>
                <a:lnTo>
                  <a:pt x="84327" y="0"/>
                </a:lnTo>
                <a:lnTo>
                  <a:pt x="51488" y="6621"/>
                </a:lnTo>
                <a:lnTo>
                  <a:pt x="24685" y="24685"/>
                </a:lnTo>
                <a:lnTo>
                  <a:pt x="6621" y="51488"/>
                </a:lnTo>
                <a:lnTo>
                  <a:pt x="0" y="84327"/>
                </a:lnTo>
                <a:lnTo>
                  <a:pt x="0" y="1710943"/>
                </a:lnTo>
                <a:lnTo>
                  <a:pt x="6621" y="1743783"/>
                </a:lnTo>
                <a:lnTo>
                  <a:pt x="24685" y="1770586"/>
                </a:lnTo>
                <a:lnTo>
                  <a:pt x="51488" y="1788650"/>
                </a:lnTo>
                <a:lnTo>
                  <a:pt x="84327" y="1795271"/>
                </a:lnTo>
                <a:lnTo>
                  <a:pt x="8479028" y="1795271"/>
                </a:lnTo>
                <a:lnTo>
                  <a:pt x="8511867" y="1788650"/>
                </a:lnTo>
                <a:lnTo>
                  <a:pt x="8538670" y="1770586"/>
                </a:lnTo>
                <a:lnTo>
                  <a:pt x="8556734" y="1743783"/>
                </a:lnTo>
                <a:lnTo>
                  <a:pt x="8563356" y="1710943"/>
                </a:lnTo>
                <a:lnTo>
                  <a:pt x="8563356" y="84327"/>
                </a:lnTo>
                <a:lnTo>
                  <a:pt x="8556734" y="51488"/>
                </a:lnTo>
                <a:lnTo>
                  <a:pt x="8538670" y="24685"/>
                </a:lnTo>
                <a:lnTo>
                  <a:pt x="8511867" y="6621"/>
                </a:lnTo>
                <a:lnTo>
                  <a:pt x="8479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pPr marL="400050" marR="5080" indent="-261938">
              <a:buClr>
                <a:srgbClr val="44536A"/>
              </a:buClr>
              <a:buFont typeface="Wingdings"/>
              <a:buChar char="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kapan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meningkat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00050" indent="-261938">
              <a:buClr>
                <a:srgbClr val="44536A"/>
              </a:buClr>
              <a:buFont typeface="Wingdings"/>
              <a:buChar char="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Definisi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gagal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bayar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alasan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memilih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definisi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00050" indent="-261938">
              <a:buClr>
                <a:srgbClr val="44536A"/>
              </a:buClr>
              <a:buFont typeface="Wingdings"/>
              <a:buChar char=""/>
            </a:pPr>
            <a:r>
              <a:rPr lang="en-ID" sz="2400" i="1" dirty="0">
                <a:latin typeface="Calibri" panose="020F0502020204030204" pitchFamily="34" charset="0"/>
                <a:cs typeface="Calibri" panose="020F0502020204030204" pitchFamily="34" charset="0"/>
              </a:rPr>
              <a:t>Input 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dan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2191614B-9F37-4A51-86F0-1C7599A4C8A7}"/>
              </a:ext>
            </a:extLst>
          </p:cNvPr>
          <p:cNvSpPr/>
          <p:nvPr/>
        </p:nvSpPr>
        <p:spPr>
          <a:xfrm>
            <a:off x="1167208" y="1975486"/>
            <a:ext cx="2366196" cy="1935423"/>
          </a:xfrm>
          <a:custGeom>
            <a:avLst/>
            <a:gdLst/>
            <a:ahLst/>
            <a:cxnLst/>
            <a:rect l="l" t="t" r="r" b="b"/>
            <a:pathLst>
              <a:path w="2091055" h="1801495">
                <a:moveTo>
                  <a:pt x="2005710" y="0"/>
                </a:moveTo>
                <a:lnTo>
                  <a:pt x="85242" y="0"/>
                </a:lnTo>
                <a:lnTo>
                  <a:pt x="52061" y="6689"/>
                </a:lnTo>
                <a:lnTo>
                  <a:pt x="24966" y="24939"/>
                </a:lnTo>
                <a:lnTo>
                  <a:pt x="6698" y="52024"/>
                </a:lnTo>
                <a:lnTo>
                  <a:pt x="0" y="85216"/>
                </a:lnTo>
                <a:lnTo>
                  <a:pt x="0" y="1716151"/>
                </a:lnTo>
                <a:lnTo>
                  <a:pt x="6698" y="1749290"/>
                </a:lnTo>
                <a:lnTo>
                  <a:pt x="24966" y="1776380"/>
                </a:lnTo>
                <a:lnTo>
                  <a:pt x="52061" y="1794660"/>
                </a:lnTo>
                <a:lnTo>
                  <a:pt x="85242" y="1801368"/>
                </a:lnTo>
                <a:lnTo>
                  <a:pt x="2005710" y="1801368"/>
                </a:lnTo>
                <a:lnTo>
                  <a:pt x="2038903" y="1794660"/>
                </a:lnTo>
                <a:lnTo>
                  <a:pt x="2065988" y="1776380"/>
                </a:lnTo>
                <a:lnTo>
                  <a:pt x="2084238" y="1749290"/>
                </a:lnTo>
                <a:lnTo>
                  <a:pt x="2090927" y="1716151"/>
                </a:lnTo>
                <a:lnTo>
                  <a:pt x="2090927" y="85216"/>
                </a:lnTo>
                <a:lnTo>
                  <a:pt x="2084238" y="52024"/>
                </a:lnTo>
                <a:lnTo>
                  <a:pt x="2065988" y="24939"/>
                </a:lnTo>
                <a:lnTo>
                  <a:pt x="2038903" y="6689"/>
                </a:lnTo>
                <a:lnTo>
                  <a:pt x="2005710" y="0"/>
                </a:lnTo>
                <a:close/>
              </a:path>
            </a:pathLst>
          </a:custGeom>
          <a:solidFill>
            <a:srgbClr val="C7DDFF"/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2065" marR="5080" indent="1270" algn="ctr">
              <a:spcBef>
                <a:spcPts val="95"/>
              </a:spcBef>
            </a:pPr>
            <a:r>
              <a:rPr lang="en-ID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Penjelasan</a:t>
            </a:r>
            <a:r>
              <a:rPr lang="en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pertimbangan</a:t>
            </a:r>
            <a:r>
              <a:rPr lang="en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endParaRPr lang="en-ID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152E6141-84AA-436E-AE2E-5545A4B845B4}"/>
              </a:ext>
            </a:extLst>
          </p:cNvPr>
          <p:cNvSpPr/>
          <p:nvPr/>
        </p:nvSpPr>
        <p:spPr>
          <a:xfrm>
            <a:off x="3657600" y="4284562"/>
            <a:ext cx="7569400" cy="1887931"/>
          </a:xfrm>
          <a:custGeom>
            <a:avLst/>
            <a:gdLst/>
            <a:ahLst/>
            <a:cxnLst/>
            <a:rect l="l" t="t" r="r" b="b"/>
            <a:pathLst>
              <a:path w="8580120" h="1797050">
                <a:moveTo>
                  <a:pt x="8479155" y="0"/>
                </a:moveTo>
                <a:lnTo>
                  <a:pt x="100964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5"/>
                </a:lnTo>
                <a:lnTo>
                  <a:pt x="0" y="1695831"/>
                </a:lnTo>
                <a:lnTo>
                  <a:pt x="7935" y="1735132"/>
                </a:lnTo>
                <a:lnTo>
                  <a:pt x="29575" y="1767225"/>
                </a:lnTo>
                <a:lnTo>
                  <a:pt x="61668" y="1788862"/>
                </a:lnTo>
                <a:lnTo>
                  <a:pt x="100964" y="1796796"/>
                </a:lnTo>
                <a:lnTo>
                  <a:pt x="8479155" y="1796796"/>
                </a:lnTo>
                <a:lnTo>
                  <a:pt x="8518451" y="1788862"/>
                </a:lnTo>
                <a:lnTo>
                  <a:pt x="8550544" y="1767225"/>
                </a:lnTo>
                <a:lnTo>
                  <a:pt x="8572184" y="1735132"/>
                </a:lnTo>
                <a:lnTo>
                  <a:pt x="8580119" y="1695831"/>
                </a:lnTo>
                <a:lnTo>
                  <a:pt x="8580119" y="100965"/>
                </a:lnTo>
                <a:lnTo>
                  <a:pt x="8572184" y="61668"/>
                </a:lnTo>
                <a:lnTo>
                  <a:pt x="8550544" y="29575"/>
                </a:lnTo>
                <a:lnTo>
                  <a:pt x="8518451" y="7935"/>
                </a:lnTo>
                <a:lnTo>
                  <a:pt x="847915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marL="400050" indent="-261938">
              <a:buClr>
                <a:srgbClr val="44536A"/>
              </a:buClr>
              <a:buFont typeface="Wingdings"/>
              <a:buChar char="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Rekonsiliasi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penyisihan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00050" indent="-261938">
              <a:buClr>
                <a:srgbClr val="44536A"/>
              </a:buClr>
              <a:buFont typeface="Wingdings"/>
              <a:buChar char="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bruto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00050" indent="-261938">
              <a:buClr>
                <a:srgbClr val="44536A"/>
              </a:buClr>
              <a:buFont typeface="Wingdings"/>
              <a:buChar char="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agunan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00050" indent="-261938">
              <a:buClr>
                <a:srgbClr val="44536A"/>
              </a:buClr>
              <a:buFont typeface="Wingdings"/>
              <a:buChar char="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Modifikasi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BEE2C592-727E-4584-9B24-1FD23760B946}"/>
              </a:ext>
            </a:extLst>
          </p:cNvPr>
          <p:cNvSpPr/>
          <p:nvPr/>
        </p:nvSpPr>
        <p:spPr>
          <a:xfrm>
            <a:off x="1167208" y="4345052"/>
            <a:ext cx="2366196" cy="1801495"/>
          </a:xfrm>
          <a:custGeom>
            <a:avLst/>
            <a:gdLst/>
            <a:ahLst/>
            <a:cxnLst/>
            <a:rect l="l" t="t" r="r" b="b"/>
            <a:pathLst>
              <a:path w="2091055" h="1801495">
                <a:moveTo>
                  <a:pt x="1989201" y="0"/>
                </a:moveTo>
                <a:lnTo>
                  <a:pt x="101777" y="0"/>
                </a:lnTo>
                <a:lnTo>
                  <a:pt x="62161" y="8000"/>
                </a:lnTo>
                <a:lnTo>
                  <a:pt x="29810" y="29813"/>
                </a:lnTo>
                <a:lnTo>
                  <a:pt x="7998" y="62150"/>
                </a:lnTo>
                <a:lnTo>
                  <a:pt x="0" y="101726"/>
                </a:lnTo>
                <a:lnTo>
                  <a:pt x="0" y="1699640"/>
                </a:lnTo>
                <a:lnTo>
                  <a:pt x="7998" y="1739228"/>
                </a:lnTo>
                <a:lnTo>
                  <a:pt x="29810" y="1771564"/>
                </a:lnTo>
                <a:lnTo>
                  <a:pt x="62161" y="1793370"/>
                </a:lnTo>
                <a:lnTo>
                  <a:pt x="101777" y="1801367"/>
                </a:lnTo>
                <a:lnTo>
                  <a:pt x="1989201" y="1801367"/>
                </a:lnTo>
                <a:lnTo>
                  <a:pt x="2028777" y="1793370"/>
                </a:lnTo>
                <a:lnTo>
                  <a:pt x="2061114" y="1771564"/>
                </a:lnTo>
                <a:lnTo>
                  <a:pt x="2082927" y="1739228"/>
                </a:lnTo>
                <a:lnTo>
                  <a:pt x="2090927" y="1699640"/>
                </a:lnTo>
                <a:lnTo>
                  <a:pt x="2090927" y="101726"/>
                </a:lnTo>
                <a:lnTo>
                  <a:pt x="2082926" y="62150"/>
                </a:lnTo>
                <a:lnTo>
                  <a:pt x="2061114" y="29813"/>
                </a:lnTo>
                <a:lnTo>
                  <a:pt x="2028777" y="8000"/>
                </a:lnTo>
                <a:lnTo>
                  <a:pt x="1989201" y="0"/>
                </a:lnTo>
                <a:close/>
              </a:path>
            </a:pathLst>
          </a:custGeom>
          <a:solidFill>
            <a:srgbClr val="C7DDFF"/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15875" marR="5080" indent="-3175" algn="ctr">
              <a:spcBef>
                <a:spcPts val="95"/>
              </a:spcBef>
            </a:pPr>
            <a:r>
              <a:rPr lang="en-ID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Pengungkapan</a:t>
            </a:r>
            <a:r>
              <a:rPr lang="en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kuantitatif</a:t>
            </a:r>
            <a:endParaRPr lang="en-ID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6974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dirty="0" err="1">
                <a:latin typeface="Fjalla One" panose="02000506040000020004" pitchFamily="2" charset="0"/>
              </a:rPr>
              <a:t>Ketentuan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Transisi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68582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685811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1028723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371634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714545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Pernyataan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retrospektif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208: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Estimasi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Kesalahan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Pernyataan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diterapkan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item yang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pengakuannya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Transisi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klasifikasi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lindung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menyajikan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terdahulu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mengakui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dampaknya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DCA88-B392-714C-9D90-B8B23F0103AE}"/>
              </a:ext>
            </a:extLst>
          </p:cNvPr>
          <p:cNvSpPr txBox="1">
            <a:spLocks/>
          </p:cNvSpPr>
          <p:nvPr/>
        </p:nvSpPr>
        <p:spPr>
          <a:xfrm>
            <a:off x="11430000" y="6432550"/>
            <a:ext cx="685800" cy="34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625930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041512-855C-204C-A9C3-05E57BF54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000" y="1676400"/>
            <a:ext cx="5206000" cy="2801000"/>
          </a:xfrm>
        </p:spPr>
        <p:txBody>
          <a:bodyPr/>
          <a:lstStyle/>
          <a:p>
            <a:r>
              <a:rPr lang="en-US" sz="6600" dirty="0"/>
              <a:t>ILUSTRASI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52F3A-07A9-8E47-ACE2-DAAEA6D1728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39073325"/>
      </p:ext>
    </p:extLst>
  </p:cSld>
  <p:clrMapOvr>
    <a:masterClrMapping/>
  </p:clrMapOvr>
  <p:transition spd="slow">
    <p:strips dir="rd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94AAC-18CB-B74F-B5DB-93105F85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1736"/>
            <a:ext cx="10122804" cy="763600"/>
          </a:xfrm>
        </p:spPr>
        <p:txBody>
          <a:bodyPr/>
          <a:lstStyle/>
          <a:p>
            <a:r>
              <a:rPr lang="fi-FI" dirty="0" err="1">
                <a:solidFill>
                  <a:srgbClr val="444D26"/>
                </a:solidFill>
              </a:rPr>
              <a:t>Contoh</a:t>
            </a:r>
            <a:r>
              <a:rPr lang="fi-FI" dirty="0">
                <a:solidFill>
                  <a:srgbClr val="444D26"/>
                </a:solidFill>
              </a:rPr>
              <a:t> - 1</a:t>
            </a:r>
            <a:br>
              <a:rPr lang="fi-FI" dirty="0">
                <a:solidFill>
                  <a:srgbClr val="444D26"/>
                </a:solidFill>
              </a:rPr>
            </a:br>
            <a:endParaRPr lang="en-US" dirty="0">
              <a:solidFill>
                <a:srgbClr val="444D26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F5490-CDDF-8141-B5EF-7B2A23D0C4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19200" y="1284644"/>
            <a:ext cx="10251300" cy="4736434"/>
          </a:xfrm>
        </p:spPr>
        <p:txBody>
          <a:bodyPr/>
          <a:lstStyle/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200" dirty="0">
                <a:solidFill>
                  <a:srgbClr val="444D26"/>
                </a:solidFill>
                <a:cs typeface="Arial"/>
              </a:rPr>
              <a:t>PT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Mawar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memiliki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piutang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dagang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senilai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Rp200.000 yang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jatuh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tempo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dalam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waktu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3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bulan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200" dirty="0">
                <a:solidFill>
                  <a:srgbClr val="444D26"/>
                </a:solidFill>
                <a:cs typeface="Arial"/>
              </a:rPr>
              <a:t>PT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Mawar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memperkirakan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bahwa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skenario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yang paling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mungkin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adalah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bahwa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jumlah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 total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akan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dibayar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tepat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waktu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200" dirty="0">
                <a:solidFill>
                  <a:srgbClr val="444D26"/>
                </a:solidFill>
                <a:cs typeface="Arial"/>
              </a:rPr>
              <a:t>PT 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Mawar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mengestimasi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bahwa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terdapat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: 2%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probabilitas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bahwa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debitor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sama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sekali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tidak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membayar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; dan 98%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probabilitas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bahwa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jumlah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total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akan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dibayar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pada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saat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jatuh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tempo.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200" dirty="0">
                <a:solidFill>
                  <a:srgbClr val="444D26"/>
                </a:solidFill>
                <a:cs typeface="Arial"/>
              </a:rPr>
              <a:t>PT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Mawar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mengukur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kerugian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ekspektasian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sebesar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2%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dari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jumlah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kekurangan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kas 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sebesar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Rp200.000. Karena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piutang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jangka-pendek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tidak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memiliki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tingkat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bunga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kontraktual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,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hal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ini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menyiratkan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bahwa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suku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efektif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(EIR)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adalah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nol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dan 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pendiskontoan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umumnya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tidak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dirty="0" err="1">
                <a:solidFill>
                  <a:srgbClr val="444D26"/>
                </a:solidFill>
                <a:cs typeface="Arial"/>
              </a:rPr>
              <a:t>diperlukan</a:t>
            </a:r>
            <a:r>
              <a:rPr lang="en-US" sz="2200" dirty="0">
                <a:solidFill>
                  <a:srgbClr val="444D26"/>
                </a:solidFill>
                <a:cs typeface="Arial"/>
              </a:rPr>
              <a:t>.</a:t>
            </a:r>
          </a:p>
          <a:p>
            <a:pPr marL="180975" marR="314801" indent="-171450">
              <a:spcBef>
                <a:spcPts val="1200"/>
              </a:spcBef>
              <a:tabLst>
                <a:tab pos="180975" algn="l"/>
              </a:tabLst>
            </a:pPr>
            <a:r>
              <a:rPr lang="en-US" sz="2200" b="1" dirty="0" err="1">
                <a:solidFill>
                  <a:srgbClr val="444D26"/>
                </a:solidFill>
                <a:cs typeface="Arial"/>
              </a:rPr>
              <a:t>Kerugian</a:t>
            </a:r>
            <a:r>
              <a:rPr lang="en-US" sz="2200" b="1" dirty="0">
                <a:solidFill>
                  <a:srgbClr val="444D26"/>
                </a:solidFill>
                <a:cs typeface="Arial"/>
              </a:rPr>
              <a:t> </a:t>
            </a:r>
            <a:r>
              <a:rPr lang="en-US" sz="2200" b="1" dirty="0" err="1">
                <a:solidFill>
                  <a:srgbClr val="444D26"/>
                </a:solidFill>
                <a:cs typeface="Arial"/>
              </a:rPr>
              <a:t>ekspektasian</a:t>
            </a:r>
            <a:r>
              <a:rPr lang="en-US" sz="2200" b="1" dirty="0">
                <a:solidFill>
                  <a:srgbClr val="444D26"/>
                </a:solidFill>
                <a:cs typeface="Arial"/>
              </a:rPr>
              <a:t> = Rp200.000 x 2% + (Rp0 x 98%) = Rp4.000</a:t>
            </a:r>
          </a:p>
          <a:p>
            <a:endParaRPr lang="en-US" sz="2200" dirty="0">
              <a:solidFill>
                <a:srgbClr val="444D26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4B5CAF1-0E6E-5644-891B-E811F2DB8BC4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179507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52D1B-0C07-EC47-AD95-B22E553EA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- 2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060E6C-C62D-7E47-BF40-31A019D047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4996" y="1389439"/>
            <a:ext cx="10533603" cy="4736434"/>
          </a:xfrm>
        </p:spPr>
        <p:txBody>
          <a:bodyPr/>
          <a:lstStyle/>
          <a:p>
            <a:pPr marL="344488" marR="314801" indent="-334963">
              <a:spcBef>
                <a:spcPts val="300"/>
              </a:spcBef>
              <a:tabLst>
                <a:tab pos="344488" algn="l"/>
              </a:tabLs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PT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Melati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memiliki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senilai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Rp200.000.000 yang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jatuh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tempo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dalam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waktu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8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tahun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,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bunga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dibayarkan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setahun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sekali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dan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suku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bunga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kupon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=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suku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bunga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efektif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sebesar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5%.</a:t>
            </a:r>
          </a:p>
          <a:p>
            <a:pPr marL="344488" marR="314801" indent="-334963">
              <a:spcBef>
                <a:spcPts val="300"/>
              </a:spcBef>
              <a:tabLst>
                <a:tab pos="344488" algn="l"/>
              </a:tabLs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PT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Melati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menyimpukan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tidak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ada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kenaikan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risiko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kredit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sehingga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pengakuan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kerugian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kredit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ekspektasian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dihitung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untuk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12-bulan</a:t>
            </a:r>
          </a:p>
          <a:p>
            <a:pPr marL="344488" marR="314801" indent="-334963">
              <a:spcBef>
                <a:spcPts val="300"/>
              </a:spcBef>
              <a:tabLst>
                <a:tab pos="344488" algn="l"/>
              </a:tabLst>
            </a:pP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Pinjman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tersebut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memiiki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probability of default (PD) 12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bulan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sebesar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0,5%</a:t>
            </a:r>
          </a:p>
          <a:p>
            <a:pPr marL="344488" marR="314801" indent="-334963">
              <a:spcBef>
                <a:spcPts val="300"/>
              </a:spcBef>
              <a:tabLst>
                <a:tab pos="344488" algn="l"/>
              </a:tabLs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Loss given default (LGD) –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merupakan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estimasi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jumlah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kerugian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jika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adalah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25% dan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akan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timbul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dalam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12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bulan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jika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endParaRPr lang="en-US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 marL="344488" marR="314801" indent="-334963">
              <a:spcBef>
                <a:spcPts val="300"/>
              </a:spcBef>
              <a:tabLst>
                <a:tab pos="344488" algn="l"/>
              </a:tabLst>
            </a:pPr>
            <a:endParaRPr lang="en-US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 marL="344488" marR="314801" indent="-334963">
              <a:spcBef>
                <a:spcPts val="300"/>
              </a:spcBef>
              <a:tabLst>
                <a:tab pos="344488" algn="l"/>
              </a:tabLs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PT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Melati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mengukur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kerugian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ekspektasian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12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bulan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sebesar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250.000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dihitung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dari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(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nilai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terutang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kontrak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x PD x LGD) 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kemudian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didiskontokan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dengan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bunga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5%</a:t>
            </a:r>
          </a:p>
          <a:p>
            <a:pPr marL="687388" marR="314801" lvl="1" indent="-288925">
              <a:tabLst>
                <a:tab pos="180975" algn="l"/>
              </a:tabLs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Nilai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terutang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kontrak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5% x 200.000.000 = 10.000.000</a:t>
            </a:r>
          </a:p>
          <a:p>
            <a:pPr marL="687388" marR="314801" lvl="1" indent="-288925">
              <a:tabLst>
                <a:tab pos="180975" algn="l"/>
              </a:tabLs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LGD = 25% x 210.000.000 = 52.500.000</a:t>
            </a:r>
          </a:p>
          <a:p>
            <a:pPr marL="687388" marR="314801" lvl="1" indent="-288925">
              <a:tabLst>
                <a:tab pos="180975" algn="l"/>
              </a:tabLs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LGD x PD = 50.250.000 x 0,5% = 262.500</a:t>
            </a:r>
          </a:p>
          <a:p>
            <a:pPr marL="687388" marR="314801" lvl="1" indent="-288925">
              <a:buFontTx/>
              <a:buChar char="•"/>
              <a:tabLst>
                <a:tab pos="180975" algn="l"/>
              </a:tabLs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PV 5%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dari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Arial"/>
              </a:rPr>
              <a:t> 262.500 = 250.000</a:t>
            </a:r>
          </a:p>
          <a:p>
            <a:pPr marL="180975" marR="314801" indent="-171450">
              <a:tabLst>
                <a:tab pos="180975" algn="l"/>
              </a:tabLst>
            </a:pPr>
            <a:r>
              <a:rPr lang="en-US" b="1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Kerugian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b="1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ekspektasian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cs typeface="Arial"/>
              </a:rPr>
              <a:t> = 250.000</a:t>
            </a:r>
          </a:p>
          <a:p>
            <a:endParaRPr lang="en-US" sz="24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D54DD6E8-2E63-C541-87C7-E26F293CE932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645284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B029D17-382C-41A5-A1CA-DDC6A0EC2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349695"/>
              </p:ext>
            </p:extLst>
          </p:nvPr>
        </p:nvGraphicFramePr>
        <p:xfrm>
          <a:off x="1104900" y="4934757"/>
          <a:ext cx="10134600" cy="1299845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990725">
                  <a:extLst>
                    <a:ext uri="{9D8B030D-6E8A-4147-A177-3AD203B41FA5}">
                      <a16:colId xmlns:a16="http://schemas.microsoft.com/office/drawing/2014/main" val="276116887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874635566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val="969992219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4476946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val="2415906298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val="4181873322"/>
                    </a:ext>
                  </a:extLst>
                </a:gridCol>
              </a:tblGrid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400" spc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Belum jatuh</a:t>
                      </a: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tempo</a:t>
                      </a:r>
                    </a:p>
                  </a:txBody>
                  <a:tcPr marL="0" marR="0" marT="34925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Menunggak</a:t>
                      </a:r>
                      <a:endParaRPr lang="en-US" sz="1800" spc="0" dirty="0">
                        <a:solidFill>
                          <a:srgbClr val="444D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1–30</a:t>
                      </a:r>
                      <a:r>
                        <a:rPr lang="en-US"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H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ari</a:t>
                      </a:r>
                    </a:p>
                  </a:txBody>
                  <a:tcPr marL="0" marR="0" marT="34925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Menunggak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800" spc="0" dirty="0">
                        <a:solidFill>
                          <a:srgbClr val="444D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31–60</a:t>
                      </a:r>
                      <a:r>
                        <a:rPr lang="en-US"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H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ari</a:t>
                      </a:r>
                    </a:p>
                  </a:txBody>
                  <a:tcPr marL="0" marR="0" marT="34925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Menunggak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800" spc="0" dirty="0">
                        <a:solidFill>
                          <a:srgbClr val="444D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61–90</a:t>
                      </a:r>
                      <a:r>
                        <a:rPr lang="en-US"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H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ari</a:t>
                      </a:r>
                    </a:p>
                  </a:txBody>
                  <a:tcPr marL="0" marR="0" marT="34925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Menunggak </a:t>
                      </a: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lebih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800" spc="0" dirty="0">
                        <a:solidFill>
                          <a:srgbClr val="444D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90</a:t>
                      </a:r>
                      <a:r>
                        <a:rPr lang="en-US"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H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ari</a:t>
                      </a:r>
                    </a:p>
                  </a:txBody>
                  <a:tcPr marL="0" marR="0" marT="34925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885426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marL="9779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 kerugian</a:t>
                      </a:r>
                      <a:endParaRPr sz="1800" b="0" spc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175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0.5%</a:t>
                      </a:r>
                      <a:endParaRPr lang="en-US" sz="18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1.0%</a:t>
                      </a:r>
                      <a:endParaRPr lang="en-US" sz="18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2.5%</a:t>
                      </a:r>
                      <a:endParaRPr lang="en-US" sz="18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6.0%</a:t>
                      </a:r>
                      <a:endParaRPr lang="en-US" sz="18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10.0%</a:t>
                      </a:r>
                      <a:endParaRPr lang="en-US" sz="18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35459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83F05E9-8A66-CA4A-B929-47D81974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- 3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37A601-ABBB-354C-997C-261ED2BABE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0600" y="1273320"/>
            <a:ext cx="10363200" cy="4858583"/>
          </a:xfrm>
        </p:spPr>
        <p:txBody>
          <a:bodyPr/>
          <a:lstStyle/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PT. Merapi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beroperasi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hanya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di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satu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lokasi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geografis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, dan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memiliki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portofolio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piutang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dagang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senilai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Rp70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juta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pada 31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Desember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20X1.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Basis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pelanggan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terdiri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atas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berbagai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pelanggan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kecil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Piutang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dagang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miliki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karakteristik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risiko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yang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serupa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dan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tidak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memiliki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komponen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pendanaan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signifikan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PT. Merapi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menggunakan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matriks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penyisihan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untuk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menghitung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penurunan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nilai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. 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Matriks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penyisihan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didasarkan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pada:</a:t>
            </a:r>
          </a:p>
          <a:p>
            <a:pPr marL="638175" marR="314801" lvl="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Tingkat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historis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selama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umur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yang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diharapkan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dari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piutang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dagang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; dan</a:t>
            </a:r>
          </a:p>
          <a:p>
            <a:pPr marL="638175" marR="314801" lvl="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Mencakup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penyesuaian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atas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estimasi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yang </a:t>
            </a:r>
            <a:r>
              <a:rPr lang="en-US" sz="21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bersifat</a:t>
            </a:r>
            <a:r>
              <a:rPr lang="en-US" sz="2100" dirty="0">
                <a:solidFill>
                  <a:schemeClr val="tx1">
                    <a:lumMod val="50000"/>
                  </a:schemeClr>
                </a:solidFill>
                <a:cs typeface="Arial"/>
              </a:rPr>
              <a:t> forward-looking.</a:t>
            </a:r>
          </a:p>
          <a:p>
            <a:pPr marL="9525" marR="314801">
              <a:spcBef>
                <a:spcPts val="600"/>
              </a:spcBef>
              <a:tabLst>
                <a:tab pos="180975" algn="l"/>
              </a:tabLst>
            </a:pPr>
            <a:endParaRPr lang="en-US" sz="2100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endParaRPr lang="en-US" sz="210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A2A4C21-71C4-1242-BAD6-92747DA914D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773875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43000" y="1261414"/>
            <a:ext cx="8274844" cy="43281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9525" marR="314801">
              <a:spcBef>
                <a:spcPts val="600"/>
              </a:spcBef>
              <a:tabLst>
                <a:tab pos="180975" algn="l"/>
              </a:tabLst>
            </a:pPr>
            <a:r>
              <a:rPr lang="en-US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400" b="1" dirty="0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44D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endParaRPr lang="en-US" sz="2400" b="1" dirty="0">
              <a:solidFill>
                <a:srgbClr val="444D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D86C6F-3CE4-48C2-94F5-6BA4A72AB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935543"/>
              </p:ext>
            </p:extLst>
          </p:nvPr>
        </p:nvGraphicFramePr>
        <p:xfrm>
          <a:off x="685800" y="2057400"/>
          <a:ext cx="10668001" cy="3657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18835">
                  <a:extLst>
                    <a:ext uri="{9D8B030D-6E8A-4147-A177-3AD203B41FA5}">
                      <a16:colId xmlns:a16="http://schemas.microsoft.com/office/drawing/2014/main" val="105306936"/>
                    </a:ext>
                  </a:extLst>
                </a:gridCol>
                <a:gridCol w="2281765">
                  <a:extLst>
                    <a:ext uri="{9D8B030D-6E8A-4147-A177-3AD203B41FA5}">
                      <a16:colId xmlns:a16="http://schemas.microsoft.com/office/drawing/2014/main" val="2140046732"/>
                    </a:ext>
                  </a:extLst>
                </a:gridCol>
                <a:gridCol w="2494973">
                  <a:extLst>
                    <a:ext uri="{9D8B030D-6E8A-4147-A177-3AD203B41FA5}">
                      <a16:colId xmlns:a16="http://schemas.microsoft.com/office/drawing/2014/main" val="1438483667"/>
                    </a:ext>
                  </a:extLst>
                </a:gridCol>
                <a:gridCol w="3372428">
                  <a:extLst>
                    <a:ext uri="{9D8B030D-6E8A-4147-A177-3AD203B41FA5}">
                      <a16:colId xmlns:a16="http://schemas.microsoft.com/office/drawing/2014/main" val="1298778081"/>
                    </a:ext>
                  </a:extLst>
                </a:gridCol>
              </a:tblGrid>
              <a:tr h="953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spc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0" marR="431165" indent="0" algn="ctr">
                        <a:lnSpc>
                          <a:spcPct val="100000"/>
                        </a:lnSpc>
                        <a:spcBef>
                          <a:spcPts val="270"/>
                        </a:spcBef>
                        <a:tabLst/>
                      </a:pP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tercatat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bruto</a:t>
                      </a:r>
                      <a:r>
                        <a:rPr lang="en-US"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(A)</a:t>
                      </a:r>
                    </a:p>
                  </a:txBody>
                  <a:tcPr marL="0" marR="0" marT="34290" marB="0" anchor="ctr"/>
                </a:tc>
                <a:tc>
                  <a:txBody>
                    <a:bodyPr/>
                    <a:lstStyle/>
                    <a:p>
                      <a:pPr marL="182245" marR="161925" indent="-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 kerugian kredit  ekspektasian sepanjang </a:t>
                      </a:r>
                      <a:r>
                        <a:rPr sz="1800" spc="0" dirty="0" err="1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umur</a:t>
                      </a: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(B)</a:t>
                      </a: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L="203835" marR="183515" indent="-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0" dirty="0">
                          <a:solidFill>
                            <a:srgbClr val="444D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Penyisihan kerugian kredit  ekspektasian sepanjang umur  (A x B)</a:t>
                      </a:r>
                    </a:p>
                  </a:txBody>
                  <a:tcPr marL="0" marR="0" marT="34290" marB="0"/>
                </a:tc>
                <a:extLst>
                  <a:ext uri="{0D108BD9-81ED-4DB2-BD59-A6C34878D82A}">
                    <a16:rowId xmlns:a16="http://schemas.microsoft.com/office/drawing/2014/main" val="742710632"/>
                  </a:ext>
                </a:extLst>
              </a:tr>
              <a:tr h="455538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Belum jatuh tempo</a:t>
                      </a:r>
                      <a:endParaRPr sz="2000" b="0" spc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111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30,000,000.00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0.5%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150,000.00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1324443022"/>
                  </a:ext>
                </a:extLst>
              </a:tr>
              <a:tr h="455538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Menunggak 1–30 hari</a:t>
                      </a:r>
                      <a:endParaRPr sz="2000" b="0" spc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111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20,000,000.00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1.0%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200,000.00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639159480"/>
                  </a:ext>
                </a:extLst>
              </a:tr>
              <a:tr h="455538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Menunggak 31–60 hari</a:t>
                      </a:r>
                      <a:endParaRPr sz="2000" b="0" spc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111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10,000,000.00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2.5%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250,000.00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982702996"/>
                  </a:ext>
                </a:extLst>
              </a:tr>
              <a:tr h="456116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Menunggak 61–90 hari</a:t>
                      </a:r>
                      <a:endParaRPr sz="2000" b="0" spc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111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7,000,000.00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6.0%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420,000.00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3895517406"/>
                  </a:ext>
                </a:extLst>
              </a:tr>
              <a:tr h="425477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Menunggak &gt;90 hari</a:t>
                      </a:r>
                      <a:endParaRPr sz="2000" b="0" spc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111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3,000,000.00 </a:t>
                      </a:r>
                      <a:endParaRPr lang="en-US" sz="2000" b="0" i="0" u="none" strike="noStrike" spc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10.0%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300,000.00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3429692938"/>
                  </a:ext>
                </a:extLst>
              </a:tr>
              <a:tr h="4555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b="0" spc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70,000,000.00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spc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spc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1,320,000.00 </a:t>
                      </a:r>
                      <a:endParaRPr lang="en-US" sz="2000" b="0" i="0" u="none" strike="noStrike" spc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23966146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DE87737-4DB3-714A-AD75-4C2CB9B6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381942"/>
            <a:ext cx="7437200" cy="79240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– 3 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21A4D4B-B18D-7A42-BC3F-DF91967F796E}"/>
              </a:ext>
            </a:extLst>
          </p:cNvPr>
          <p:cNvSpPr txBox="1">
            <a:spLocks/>
          </p:cNvSpPr>
          <p:nvPr/>
        </p:nvSpPr>
        <p:spPr>
          <a:xfrm>
            <a:off x="10058400" y="6340475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96623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AC971DB0-C9B7-476C-A8F0-A13B42BDE0BD}"/>
              </a:ext>
            </a:extLst>
          </p:cNvPr>
          <p:cNvSpPr txBox="1">
            <a:spLocks/>
          </p:cNvSpPr>
          <p:nvPr/>
        </p:nvSpPr>
        <p:spPr bwMode="auto">
          <a:xfrm>
            <a:off x="1447800" y="520064"/>
            <a:ext cx="8915400" cy="53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67151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5425" indent="9525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99"/>
                </a:solidFill>
                <a:latin typeface="+mj-lt"/>
                <a:ea typeface="+mj-ea"/>
                <a:cs typeface="+mj-cs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marL="0" marR="3810" indent="0" algn="ctr">
              <a:lnSpc>
                <a:spcPts val="3563"/>
              </a:lnSpc>
              <a:spcBef>
                <a:spcPts val="0"/>
              </a:spcBef>
            </a:pPr>
            <a:r>
              <a:rPr lang="fi-FI" sz="4000" b="0" kern="0" dirty="0">
                <a:solidFill>
                  <a:srgbClr val="444D26"/>
                </a:solidFill>
                <a:latin typeface="Fjalla One" panose="02000506040000020004" pitchFamily="2" charset="0"/>
              </a:rPr>
              <a:t>Contoh - 4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7D4193-3B16-7A44-8965-B3B1E4EEA15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0600" y="1219200"/>
            <a:ext cx="10591800" cy="4858583"/>
          </a:xfrm>
        </p:spPr>
        <p:txBody>
          <a:bodyPr/>
          <a:lstStyle/>
          <a:p>
            <a:pPr marL="358775" marR="314801" indent="-349250">
              <a:spcBef>
                <a:spcPts val="600"/>
              </a:spcBef>
              <a:tabLst>
                <a:tab pos="358775" algn="l"/>
              </a:tabLs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Pada 31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Desember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20X1, PT 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memberikan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untuk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periode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4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tahun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dengan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nilai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Rp 200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juta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yang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diklasifikasikan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sebagai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diukur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pada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biaya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perolehan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diamortisasi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 Bunga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dibayarkan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setiap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tahun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 Tingkat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bunga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kupon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dan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tingkat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bunga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efektif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(EIR) = 5%.</a:t>
            </a:r>
          </a:p>
          <a:p>
            <a:pPr marL="358775" marR="314801" indent="-349250">
              <a:spcBef>
                <a:spcPts val="600"/>
              </a:spcBef>
              <a:tabLst>
                <a:tab pos="358775" algn="l"/>
              </a:tabLs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PT 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menyimpulkan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bahwa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tepat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untuk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mengakui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kerugian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kredit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ekspektasian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12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bulan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358775" marR="314801" indent="-349250">
              <a:spcBef>
                <a:spcPts val="600"/>
              </a:spcBef>
              <a:tabLst>
                <a:tab pos="35877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tersebut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memiliki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PD (probability of default)  12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bulan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sebesar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0,5%.</a:t>
            </a:r>
          </a:p>
          <a:p>
            <a:pPr marL="358775" marR="314801" indent="-349250">
              <a:spcBef>
                <a:spcPts val="600"/>
              </a:spcBef>
              <a:tabLst>
                <a:tab pos="35877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Tabel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di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samping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menunjukan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arus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kas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kontraktual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dan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probabilitas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tertimbang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arus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kas yang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diperkirakan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jika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tersebut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dalam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12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bulan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setelah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akhir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periode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pelaporan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</a:t>
            </a:r>
          </a:p>
          <a:p>
            <a:pPr marL="358775" marR="314801" indent="-349250">
              <a:spcBef>
                <a:spcPts val="600"/>
              </a:spcBef>
              <a:tabLst>
                <a:tab pos="35877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Pertanyaan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: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Berapa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jumlah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penyisihan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kerugian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atas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tersebut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pada 31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Desember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20X1?</a:t>
            </a:r>
          </a:p>
          <a:p>
            <a:endParaRPr lang="en-US" sz="24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DD23C79D-69D1-EA46-A237-655ECC3B8F86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488678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3A05573-D844-4839-8952-798B6CF70D70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1066800"/>
          <a:ext cx="9525000" cy="5436015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843666">
                  <a:extLst>
                    <a:ext uri="{9D8B030D-6E8A-4147-A177-3AD203B41FA5}">
                      <a16:colId xmlns:a16="http://schemas.microsoft.com/office/drawing/2014/main" val="2755163838"/>
                    </a:ext>
                  </a:extLst>
                </a:gridCol>
                <a:gridCol w="370847">
                  <a:extLst>
                    <a:ext uri="{9D8B030D-6E8A-4147-A177-3AD203B41FA5}">
                      <a16:colId xmlns:a16="http://schemas.microsoft.com/office/drawing/2014/main" val="1112597040"/>
                    </a:ext>
                  </a:extLst>
                </a:gridCol>
                <a:gridCol w="1350233">
                  <a:extLst>
                    <a:ext uri="{9D8B030D-6E8A-4147-A177-3AD203B41FA5}">
                      <a16:colId xmlns:a16="http://schemas.microsoft.com/office/drawing/2014/main" val="1989023833"/>
                    </a:ext>
                  </a:extLst>
                </a:gridCol>
                <a:gridCol w="1999492">
                  <a:extLst>
                    <a:ext uri="{9D8B030D-6E8A-4147-A177-3AD203B41FA5}">
                      <a16:colId xmlns:a16="http://schemas.microsoft.com/office/drawing/2014/main" val="1328674743"/>
                    </a:ext>
                  </a:extLst>
                </a:gridCol>
                <a:gridCol w="1925838">
                  <a:extLst>
                    <a:ext uri="{9D8B030D-6E8A-4147-A177-3AD203B41FA5}">
                      <a16:colId xmlns:a16="http://schemas.microsoft.com/office/drawing/2014/main" val="1965135967"/>
                    </a:ext>
                  </a:extLst>
                </a:gridCol>
                <a:gridCol w="1491013">
                  <a:extLst>
                    <a:ext uri="{9D8B030D-6E8A-4147-A177-3AD203B41FA5}">
                      <a16:colId xmlns:a16="http://schemas.microsoft.com/office/drawing/2014/main" val="3572607460"/>
                    </a:ext>
                  </a:extLst>
                </a:gridCol>
                <a:gridCol w="1543911">
                  <a:extLst>
                    <a:ext uri="{9D8B030D-6E8A-4147-A177-3AD203B41FA5}">
                      <a16:colId xmlns:a16="http://schemas.microsoft.com/office/drawing/2014/main" val="1864365056"/>
                    </a:ext>
                  </a:extLst>
                </a:gridCol>
              </a:tblGrid>
              <a:tr h="17793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Tanggal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jatuh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tempo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31/12/20X5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4695765"/>
                  </a:ext>
                </a:extLst>
              </a:tr>
              <a:tr h="17793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Pokok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         200,000,000 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762389"/>
                  </a:ext>
                </a:extLst>
              </a:tr>
              <a:tr h="17793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Suku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buku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efektif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awal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                    5.00 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%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955493"/>
                  </a:ext>
                </a:extLst>
              </a:tr>
              <a:tr h="17793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Probability of default (12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bulan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0.5%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113476"/>
                  </a:ext>
                </a:extLst>
              </a:tr>
              <a:tr h="17793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T w="12700" cmpd="sng">
                      <a:noFill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T w="12700" cmpd="sng">
                      <a:noFill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T w="12700" cmpd="sng">
                      <a:noFill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T w="12700" cmpd="sng">
                      <a:noFill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719083"/>
                  </a:ext>
                </a:extLst>
              </a:tr>
              <a:tr h="53077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Tanggal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392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Arus kas kontraktual (A)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Arus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kas </a:t>
                      </a: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kontraktual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(A)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392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Arus kas yang diperkirakan (B) </a:t>
                      </a:r>
                      <a:endParaRPr lang="fi-FI" sz="16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392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Kekurangan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kas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</a:p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(A-B) 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392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Nilai </a:t>
                      </a: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kini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(5%) 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392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2764475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31/12/20X2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50,000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10,000,000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   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            10,000,000 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9,523,810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442907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31/12/20X3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50,000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10,000,000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14,000,000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            (4,000,000)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-3,628,118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3076630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31/12/20X4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50,000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10,000,000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14,000,000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            (4,000,000)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-3,455,350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7548862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31/12/20X5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1,050,000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210,000,000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80,000,000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           130,000,000 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106,951,322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214875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31/12/20X6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-   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80,000,000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          (80,000,000)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-62,682,093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043263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46,709,570</a:t>
                      </a:r>
                      <a:endParaRPr lang="en-US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252482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Nilai kini dari kekurangan  kas</a:t>
                      </a:r>
                      <a:endParaRPr lang="fi-FI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46,709,570 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8435341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x Probability of default (12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bulan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0.5%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6656615"/>
                  </a:ext>
                </a:extLst>
              </a:tr>
              <a:tr h="17914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Kerugian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kredit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ekspektasian</a:t>
                      </a:r>
                      <a:endParaRPr lang="en-US" sz="1600" b="1" i="1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      233,548 </a:t>
                      </a:r>
                      <a:endParaRPr lang="en-US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1933143"/>
                  </a:ext>
                </a:extLst>
              </a:tr>
              <a:tr h="177937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Jurnal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pada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tanggal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31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Desember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20X1:</a:t>
                      </a:r>
                      <a:endParaRPr lang="en-US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Debit</a:t>
                      </a:r>
                      <a:endParaRPr lang="en-US" sz="1600" b="1" i="1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Kredit</a:t>
                      </a:r>
                      <a:endParaRPr lang="en-US" sz="1600" b="1" i="1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9784953"/>
                  </a:ext>
                </a:extLst>
              </a:tr>
              <a:tr h="179143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Pinjaman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–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jumlah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tercatat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bruto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58" marR="2358" marT="2358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2358" marR="2358" marT="2358" marB="0" anchor="ctr">
                    <a:solidFill>
                      <a:srgbClr val="E9D7F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200,000,000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1870126"/>
                  </a:ext>
                </a:extLst>
              </a:tr>
              <a:tr h="1791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Kas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148549" marR="2358" marT="2358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2358" marR="2358" marT="2358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200,000,000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6435824"/>
                  </a:ext>
                </a:extLst>
              </a:tr>
              <a:tr h="179143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Kerugian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penurunan</a:t>
                      </a:r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nilai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2358" marR="2358" marT="2358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58" marR="2358" marT="2358" marB="0" anchor="ctr"/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2358" marR="2358" marT="2358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2358" marR="2358" marT="2358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233,548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5723263"/>
                  </a:ext>
                </a:extLst>
              </a:tr>
              <a:tr h="179143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fi-FI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Pinjaman – penyisihan kerugian kredit ekspektasian</a:t>
                      </a:r>
                      <a:endParaRPr lang="fi-FI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148549" marR="2358" marT="2358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58" marR="2358" marT="2358" marB="0" anchor="b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58" marR="2358" marT="235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233,548</a:t>
                      </a:r>
                      <a:endParaRPr lang="en-US" sz="16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634443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B4A3A0F-2456-1B4E-8168-EB3C1C7B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>
                <a:solidFill>
                  <a:srgbClr val="444D26"/>
                </a:solidFill>
              </a:rPr>
              <a:t>Contoh</a:t>
            </a:r>
            <a:r>
              <a:rPr lang="fi-FI" dirty="0">
                <a:solidFill>
                  <a:srgbClr val="444D26"/>
                </a:solidFill>
              </a:rPr>
              <a:t> - 4</a:t>
            </a:r>
            <a:endParaRPr lang="en-US" dirty="0">
              <a:solidFill>
                <a:srgbClr val="444D2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59356-97F5-EB4C-B73E-AED9AFF8542D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89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916914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99DB-9296-EC44-BD71-29F2AF3F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096" y="207308"/>
            <a:ext cx="7437200" cy="792400"/>
          </a:xfrm>
        </p:spPr>
        <p:txBody>
          <a:bodyPr/>
          <a:lstStyle/>
          <a:p>
            <a:r>
              <a:rPr lang="fi-FI" dirty="0" err="1">
                <a:solidFill>
                  <a:srgbClr val="444D26"/>
                </a:solidFill>
              </a:rPr>
              <a:t>Contoh</a:t>
            </a:r>
            <a:r>
              <a:rPr lang="fi-FI" dirty="0">
                <a:solidFill>
                  <a:srgbClr val="444D26"/>
                </a:solidFill>
              </a:rPr>
              <a:t> - 5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AC7C38-3390-E142-BFA9-EDBD8908DD7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31158" y="1143000"/>
            <a:ext cx="10668000" cy="4858583"/>
          </a:xfrm>
        </p:spPr>
        <p:txBody>
          <a:bodyPr/>
          <a:lstStyle/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Melanjutkan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contoh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#2, pada 31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Desember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20X2, PT 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menyimpulkan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bahwa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tepat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untuk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mengakui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kerugian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kredit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ekspektasian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sepanjang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umur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. PT 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mengestimasi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tersebut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memiliki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PD (probability of  default)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sepanjang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umur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sebesar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20%.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Jika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gagal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bayar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kapan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pun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selama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periode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pinjaman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,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nilai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kini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sisa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kekurangan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kas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sebesar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Rp 89.283.800 pada 31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Desember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20X2.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Pada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contoh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#4,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penyisihan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kerugian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kredit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pada 31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Desember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20X1 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sebesar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Rp233.548.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Pertanyaan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:</a:t>
            </a:r>
          </a:p>
          <a:p>
            <a:pPr marL="180975" marR="314801" indent="-171450">
              <a:spcBef>
                <a:spcPts val="600"/>
              </a:spcBef>
              <a:tabLst>
                <a:tab pos="180975" algn="l"/>
              </a:tabLst>
            </a:pPr>
            <a:endParaRPr lang="en-US" sz="2400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endParaRPr lang="en-US" sz="24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EBD2A0A-285B-284A-AC51-BC9A21739D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771395"/>
              </p:ext>
            </p:extLst>
          </p:nvPr>
        </p:nvGraphicFramePr>
        <p:xfrm>
          <a:off x="1066800" y="4866154"/>
          <a:ext cx="10427442" cy="1697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D54245C5-0342-9343-961E-FCD9820C61F2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399872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41E6E4-20A6-4177-B1F9-AE947208C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767594"/>
              </p:ext>
            </p:extLst>
          </p:nvPr>
        </p:nvGraphicFramePr>
        <p:xfrm>
          <a:off x="1143000" y="1295400"/>
          <a:ext cx="10134599" cy="4957227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7115225">
                  <a:extLst>
                    <a:ext uri="{9D8B030D-6E8A-4147-A177-3AD203B41FA5}">
                      <a16:colId xmlns:a16="http://schemas.microsoft.com/office/drawing/2014/main" val="2975879252"/>
                    </a:ext>
                  </a:extLst>
                </a:gridCol>
                <a:gridCol w="1654092">
                  <a:extLst>
                    <a:ext uri="{9D8B030D-6E8A-4147-A177-3AD203B41FA5}">
                      <a16:colId xmlns:a16="http://schemas.microsoft.com/office/drawing/2014/main" val="3121513307"/>
                    </a:ext>
                  </a:extLst>
                </a:gridCol>
                <a:gridCol w="1365282">
                  <a:extLst>
                    <a:ext uri="{9D8B030D-6E8A-4147-A177-3AD203B41FA5}">
                      <a16:colId xmlns:a16="http://schemas.microsoft.com/office/drawing/2014/main" val="3408539565"/>
                    </a:ext>
                  </a:extLst>
                </a:gridCol>
              </a:tblGrid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600" u="sng" strike="noStrike" dirty="0" err="1">
                          <a:effectLst/>
                        </a:rPr>
                        <a:t>Pertanyaan</a:t>
                      </a:r>
                      <a:r>
                        <a:rPr lang="en-US" sz="1600" u="sng" strike="noStrike" dirty="0">
                          <a:effectLst/>
                        </a:rPr>
                        <a:t> #2</a:t>
                      </a:r>
                      <a:endParaRPr lang="en-US" sz="1600" b="1" i="1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1292980370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fi-FI" sz="1600" u="none" strike="noStrike" dirty="0">
                          <a:effectLst/>
                        </a:rPr>
                        <a:t>Nilai kini sisa kekurangan kas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89,283,800.00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227315022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Probability of default </a:t>
                      </a:r>
                      <a:r>
                        <a:rPr lang="en-US" sz="1600" u="none" strike="noStrike" dirty="0" err="1">
                          <a:effectLst/>
                        </a:rPr>
                        <a:t>sepanjang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umur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20%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3355123269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600" u="none" strike="noStrike" dirty="0" err="1">
                          <a:effectLst/>
                        </a:rPr>
                        <a:t>Kerugian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kredit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ekspektasian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17,856,760.00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2314606104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600" u="sng" strike="noStrike" dirty="0" err="1">
                          <a:effectLst/>
                        </a:rPr>
                        <a:t>Pertanyaan</a:t>
                      </a:r>
                      <a:r>
                        <a:rPr lang="en-US" sz="1600" u="sng" strike="noStrike" dirty="0">
                          <a:effectLst/>
                        </a:rPr>
                        <a:t> #3</a:t>
                      </a:r>
                      <a:endParaRPr lang="en-US" sz="1600" b="1" i="1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3115413469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Kerugian kredit ekspektasian - 31 Desember 20X1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      233,548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1357281527"/>
                  </a:ext>
                </a:extLst>
              </a:tr>
              <a:tr h="220658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Kerugian kredit ekspektasian - 31 Desember 20X2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17,856,760.00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4009389665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fi-FI" sz="1600" u="none" strike="noStrike" dirty="0">
                          <a:effectLst/>
                        </a:rPr>
                        <a:t>Tambahan kerugian kredit ekspektasian - tahun 20X2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17,623,212.15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3695719784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3122786327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Jurnal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pada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tanggal</a:t>
                      </a:r>
                      <a:r>
                        <a:rPr lang="en-US" sz="1600" u="none" strike="noStrike" dirty="0">
                          <a:effectLst/>
                        </a:rPr>
                        <a:t> 31 </a:t>
                      </a:r>
                      <a:r>
                        <a:rPr lang="en-US" sz="1600" u="none" strike="noStrike" dirty="0" err="1">
                          <a:effectLst/>
                        </a:rPr>
                        <a:t>Desember</a:t>
                      </a:r>
                      <a:r>
                        <a:rPr lang="en-US" sz="1600" u="none" strike="noStrike" dirty="0">
                          <a:effectLst/>
                        </a:rPr>
                        <a:t> 20X2: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Debit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Kredit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618484169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Pinjaman</a:t>
                      </a:r>
                      <a:r>
                        <a:rPr lang="en-US" sz="1600" u="none" strike="noStrike" dirty="0">
                          <a:effectLst/>
                        </a:rPr>
                        <a:t> – </a:t>
                      </a:r>
                      <a:r>
                        <a:rPr lang="en-US" sz="1600" u="none" strike="noStrike" dirty="0" err="1">
                          <a:effectLst/>
                        </a:rPr>
                        <a:t>jumlah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tercatat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bruto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10,000,000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3931568890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Pendapatan bunga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6700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10,000,000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1716659806"/>
                  </a:ext>
                </a:extLst>
              </a:tr>
              <a:tr h="235650">
                <a:tc gridSpan="3"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(</a:t>
                      </a:r>
                      <a:r>
                        <a:rPr lang="en-US" sz="1600" u="none" strike="noStrike" dirty="0" err="1">
                          <a:effectLst/>
                        </a:rPr>
                        <a:t>untuk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mengakui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pendapatan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bunga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berdasarkan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suku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bunga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efektif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pinjaman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yakni</a:t>
                      </a:r>
                      <a:r>
                        <a:rPr lang="en-US" sz="1600" u="none" strike="noStrike" dirty="0">
                          <a:effectLst/>
                        </a:rPr>
                        <a:t> 5% </a:t>
                      </a:r>
                      <a:r>
                        <a:rPr lang="en-US" sz="1600" u="none" strike="noStrike" dirty="0" err="1">
                          <a:effectLst/>
                        </a:rPr>
                        <a:t>dari</a:t>
                      </a:r>
                      <a:r>
                        <a:rPr lang="en-US" sz="1600" u="none" strike="noStrike" dirty="0">
                          <a:effectLst/>
                        </a:rPr>
                        <a:t> 1 </a:t>
                      </a:r>
                      <a:r>
                        <a:rPr lang="en-US" sz="1600" u="none" strike="noStrike" dirty="0" err="1">
                          <a:effectLst/>
                        </a:rPr>
                        <a:t>juta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394900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Kas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10,000,000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728352706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Pinjaman – jumlah tercatat bruto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6700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10,000,000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1649785384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(</a:t>
                      </a:r>
                      <a:r>
                        <a:rPr lang="en-US" sz="1600" u="none" strike="noStrike" dirty="0" err="1">
                          <a:effectLst/>
                        </a:rPr>
                        <a:t>untuk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mengakui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penerimaan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kas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atas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bunga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4232409102"/>
                  </a:ext>
                </a:extLst>
              </a:tr>
              <a:tr h="235650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Kerugian penurunan nilai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     17,623,212.15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2770504439"/>
                  </a:ext>
                </a:extLst>
              </a:tr>
              <a:tr h="437304"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fi-FI" sz="1600" u="none" strike="noStrike">
                          <a:effectLst/>
                        </a:rPr>
                        <a:t>Pinjaman – penyisihan kerugian kredit ekspektasian</a:t>
                      </a:r>
                      <a:endParaRPr lang="fi-F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6700" marR="4233" marT="4233" marB="0" anchor="ctr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</a:rPr>
                        <a:t>17,623,212.15</a:t>
                      </a:r>
                    </a:p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2495121174"/>
                  </a:ext>
                </a:extLst>
              </a:tr>
              <a:tr h="235650">
                <a:tc gridSpan="3">
                  <a:txBody>
                    <a:bodyPr/>
                    <a:lstStyle>
                      <a:lvl1pPr marL="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18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379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6569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87590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09488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31386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53284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75181" algn="l" defTabSz="843796" rtl="0" eaLnBrk="1" latinLnBrk="0" hangingPunct="1">
                        <a:defRPr sz="1662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(</a:t>
                      </a:r>
                      <a:r>
                        <a:rPr lang="en-US" sz="1600" u="none" strike="noStrike" dirty="0" err="1">
                          <a:effectLst/>
                        </a:rPr>
                        <a:t>untuk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mengakui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perubahan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atas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penyisihan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kerugian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kredit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selama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tahun</a:t>
                      </a:r>
                      <a:r>
                        <a:rPr lang="en-US" sz="1600" u="none" strike="noStrike" dirty="0">
                          <a:effectLst/>
                        </a:rPr>
                        <a:t> 20X2)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33" marR="4233" marT="423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34373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C4A314-58EE-D54C-BB8D-75E91BAD3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096" y="316046"/>
            <a:ext cx="7437200" cy="792400"/>
          </a:xfrm>
        </p:spPr>
        <p:txBody>
          <a:bodyPr/>
          <a:lstStyle/>
          <a:p>
            <a:r>
              <a:rPr lang="fi-FI" dirty="0" err="1">
                <a:solidFill>
                  <a:srgbClr val="444D26"/>
                </a:solidFill>
              </a:rPr>
              <a:t>Contoh</a:t>
            </a:r>
            <a:r>
              <a:rPr lang="fi-FI" dirty="0">
                <a:solidFill>
                  <a:srgbClr val="444D26"/>
                </a:solidFill>
              </a:rPr>
              <a:t> - 5</a:t>
            </a:r>
            <a:endParaRPr lang="en-US" dirty="0">
              <a:solidFill>
                <a:srgbClr val="444D26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CA23A69-54A1-5E44-A3DB-D251D0F8BECA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302335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5EC3-F7CA-4519-9F14-46FAD17DC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700" y="431845"/>
            <a:ext cx="8008400" cy="79440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8D3201D-3647-4C09-B75A-F544BC669204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102066745"/>
              </p:ext>
            </p:extLst>
          </p:nvPr>
        </p:nvGraphicFramePr>
        <p:xfrm>
          <a:off x="424544" y="1630272"/>
          <a:ext cx="11310253" cy="39996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1366">
                  <a:extLst>
                    <a:ext uri="{9D8B030D-6E8A-4147-A177-3AD203B41FA5}">
                      <a16:colId xmlns:a16="http://schemas.microsoft.com/office/drawing/2014/main" val="3364022268"/>
                    </a:ext>
                  </a:extLst>
                </a:gridCol>
                <a:gridCol w="716690">
                  <a:extLst>
                    <a:ext uri="{9D8B030D-6E8A-4147-A177-3AD203B41FA5}">
                      <a16:colId xmlns:a16="http://schemas.microsoft.com/office/drawing/2014/main" val="4158650735"/>
                    </a:ext>
                  </a:extLst>
                </a:gridCol>
                <a:gridCol w="429621">
                  <a:extLst>
                    <a:ext uri="{9D8B030D-6E8A-4147-A177-3AD203B41FA5}">
                      <a16:colId xmlns:a16="http://schemas.microsoft.com/office/drawing/2014/main" val="2036758977"/>
                    </a:ext>
                  </a:extLst>
                </a:gridCol>
                <a:gridCol w="1551579">
                  <a:extLst>
                    <a:ext uri="{9D8B030D-6E8A-4147-A177-3AD203B41FA5}">
                      <a16:colId xmlns:a16="http://schemas.microsoft.com/office/drawing/2014/main" val="207890350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61948835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5826465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462315330"/>
                    </a:ext>
                  </a:extLst>
                </a:gridCol>
                <a:gridCol w="667840">
                  <a:extLst>
                    <a:ext uri="{9D8B030D-6E8A-4147-A177-3AD203B41FA5}">
                      <a16:colId xmlns:a16="http://schemas.microsoft.com/office/drawing/2014/main" val="1531930172"/>
                    </a:ext>
                  </a:extLst>
                </a:gridCol>
                <a:gridCol w="560586">
                  <a:extLst>
                    <a:ext uri="{9D8B030D-6E8A-4147-A177-3AD203B41FA5}">
                      <a16:colId xmlns:a16="http://schemas.microsoft.com/office/drawing/2014/main" val="2822661236"/>
                    </a:ext>
                  </a:extLst>
                </a:gridCol>
                <a:gridCol w="1051618">
                  <a:extLst>
                    <a:ext uri="{9D8B030D-6E8A-4147-A177-3AD203B41FA5}">
                      <a16:colId xmlns:a16="http://schemas.microsoft.com/office/drawing/2014/main" val="965889053"/>
                    </a:ext>
                  </a:extLst>
                </a:gridCol>
                <a:gridCol w="678202">
                  <a:extLst>
                    <a:ext uri="{9D8B030D-6E8A-4147-A177-3AD203B41FA5}">
                      <a16:colId xmlns:a16="http://schemas.microsoft.com/office/drawing/2014/main" val="1797169004"/>
                    </a:ext>
                  </a:extLst>
                </a:gridCol>
                <a:gridCol w="1385151">
                  <a:extLst>
                    <a:ext uri="{9D8B030D-6E8A-4147-A177-3AD203B41FA5}">
                      <a16:colId xmlns:a16="http://schemas.microsoft.com/office/drawing/2014/main" val="2248543823"/>
                    </a:ext>
                  </a:extLst>
                </a:gridCol>
              </a:tblGrid>
              <a:tr h="21517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 at Default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LGD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**PD Rate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ECL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819344"/>
                  </a:ext>
                </a:extLst>
              </a:tr>
              <a:tr h="4270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Saldo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Garansi</a:t>
                      </a:r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LPS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Recoverability Rate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Ending LGD 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Sumber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Credit Risk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9265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12.363.930.000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10.363.930.000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Pefindo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413.148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385979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864.088.586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Pefindo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571894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5.630.292.376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3.630.292.376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Pefindo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38342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15.573.112.079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13.573.112.079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Pefindo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541.079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92667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156.325.703.316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154.325.703.316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Pefindo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161631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r" fontAlgn="t">
                        <a:tabLst>
                          <a:tab pos="1462088" algn="l"/>
                        </a:tabLst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279.799.407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Pefindo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982117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2.375.445.600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375.445.600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Pefindo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-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122396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14.237.069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Pefindo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-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1298801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165.470.078.042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163.470.078.042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Moodys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0,075%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67.633.701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8586371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Bank10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23.508.846.426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2.000.000.000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21.508.846.426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Aa1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Moodys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0,010%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1.147.497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922334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382.405.532.901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20.000.000.000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367.247.407.839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69.735.425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2" marR="3372" marT="33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90705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C626013-B6D1-47B7-BE63-1AD7AC31D7D5}"/>
              </a:ext>
            </a:extLst>
          </p:cNvPr>
          <p:cNvSpPr txBox="1"/>
          <p:nvPr/>
        </p:nvSpPr>
        <p:spPr>
          <a:xfrm>
            <a:off x="304800" y="5603035"/>
            <a:ext cx="11125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Sumber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rating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pemeringkat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rating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Credit risk = final probability of default= PD * transition probability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memperhatikan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transisi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Recoverability rate bank 45%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basel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II. https://mpra.ub.uni-muenchen.de/9525/1/MPRA_paper_9525.pdf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6DB6E2-ED08-4174-8EC3-87A70376CAB1}"/>
              </a:ext>
            </a:extLst>
          </p:cNvPr>
          <p:cNvSpPr txBox="1"/>
          <p:nvPr/>
        </p:nvSpPr>
        <p:spPr>
          <a:xfrm>
            <a:off x="424544" y="1153367"/>
            <a:ext cx="6128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Nilai Deposito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Kas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34AD30D-BCE4-E942-B42F-F834783CEBA6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279577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5EC3-F7CA-4519-9F14-46FAD17DC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6DB6E2-ED08-4174-8EC3-87A70376CAB1}"/>
              </a:ext>
            </a:extLst>
          </p:cNvPr>
          <p:cNvSpPr txBox="1"/>
          <p:nvPr/>
        </p:nvSpPr>
        <p:spPr>
          <a:xfrm>
            <a:off x="913562" y="1327581"/>
            <a:ext cx="6128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Nilai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Dagang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083C7E-3343-4D92-BD17-B075889547BE}"/>
              </a:ext>
            </a:extLst>
          </p:cNvPr>
          <p:cNvSpPr txBox="1"/>
          <p:nvPr/>
        </p:nvSpPr>
        <p:spPr>
          <a:xfrm>
            <a:off x="925285" y="1763486"/>
            <a:ext cx="3756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Roll Rate Method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5006CF-ACE0-4C71-86BE-ED9D9D498897}"/>
              </a:ext>
            </a:extLst>
          </p:cNvPr>
          <p:cNvSpPr/>
          <p:nvPr/>
        </p:nvSpPr>
        <p:spPr>
          <a:xfrm>
            <a:off x="925286" y="2334990"/>
            <a:ext cx="10352314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menghitung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probability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berikutnya</a:t>
            </a:r>
            <a:endPara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FCEAB7-80F5-4C32-8B14-13FCEE96E965}"/>
              </a:ext>
            </a:extLst>
          </p:cNvPr>
          <p:cNvSpPr/>
          <p:nvPr/>
        </p:nvSpPr>
        <p:spPr>
          <a:xfrm>
            <a:off x="925286" y="3406559"/>
            <a:ext cx="10352314" cy="184665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belum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jatu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tempo pada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bulan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Jan 2020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5.000.000,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belum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tertagih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Feb 2020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Rp1.000.000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roll rate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rasio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20% 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kemudian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rata-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ratanya</a:t>
            </a:r>
            <a:endPara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90C9FFC-409B-2F49-BEDE-557718AC901D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9112357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94688" y="451104"/>
            <a:ext cx="8814800" cy="1309754"/>
          </a:xfrm>
        </p:spPr>
        <p:txBody>
          <a:bodyPr>
            <a:normAutofit/>
          </a:bodyPr>
          <a:lstStyle/>
          <a:p>
            <a:r>
              <a:rPr lang="en-US" i="1" dirty="0"/>
              <a:t>Roll Rate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94</a:t>
            </a:fld>
            <a:endParaRPr lang="en-US" sz="1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669653"/>
              </p:ext>
            </p:extLst>
          </p:nvPr>
        </p:nvGraphicFramePr>
        <p:xfrm>
          <a:off x="762000" y="2071678"/>
          <a:ext cx="9763155" cy="2426484"/>
        </p:xfrm>
        <a:graphic>
          <a:graphicData uri="http://schemas.openxmlformats.org/drawingml/2006/table">
            <a:tbl>
              <a:tblPr firstRow="1">
                <a:tableStyleId>{72833802-FEF1-4C79-8D5D-14CF1EAF98D9}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9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87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10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92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Bulan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tahun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Current 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1-30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hari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31-60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hari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61-180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hari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181-366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hari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&gt; 365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hari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2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 Jan 2011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5.000.000 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1.500.000 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   1.000.000 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800.000 </a:t>
                      </a:r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   400.000 </a:t>
                      </a:r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 </a:t>
                      </a:r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2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 Feb 2011 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 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1.000.000 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      600.000 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500.000 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   560.000 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   320.000 </a:t>
                      </a:r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946"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Roll rate</a:t>
                      </a:r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20%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40%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50%</a:t>
                      </a:r>
                      <a:endParaRPr lang="en-US" sz="180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70%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80%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100%</a:t>
                      </a:r>
                      <a:endParaRPr lang="en-US" sz="1800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3543" name="AutoShape 7"/>
          <p:cNvSpPr>
            <a:spLocks noChangeShapeType="1"/>
          </p:cNvSpPr>
          <p:nvPr/>
        </p:nvSpPr>
        <p:spPr bwMode="auto">
          <a:xfrm>
            <a:off x="3657600" y="3286124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537" name="AutoShape 1"/>
          <p:cNvSpPr>
            <a:spLocks noChangeShapeType="1"/>
          </p:cNvSpPr>
          <p:nvPr/>
        </p:nvSpPr>
        <p:spPr bwMode="auto">
          <a:xfrm flipH="1">
            <a:off x="3479005" y="3849060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AutoShape 7"/>
          <p:cNvSpPr>
            <a:spLocks noChangeShapeType="1"/>
          </p:cNvSpPr>
          <p:nvPr/>
        </p:nvSpPr>
        <p:spPr bwMode="auto">
          <a:xfrm>
            <a:off x="9109786" y="3297879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7"/>
          <p:cNvSpPr>
            <a:spLocks noChangeShapeType="1"/>
          </p:cNvSpPr>
          <p:nvPr/>
        </p:nvSpPr>
        <p:spPr bwMode="auto">
          <a:xfrm>
            <a:off x="7841476" y="3226441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AutoShape 7"/>
          <p:cNvSpPr>
            <a:spLocks noChangeShapeType="1"/>
          </p:cNvSpPr>
          <p:nvPr/>
        </p:nvSpPr>
        <p:spPr bwMode="auto">
          <a:xfrm>
            <a:off x="5157798" y="3214686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utoShape 7"/>
          <p:cNvSpPr>
            <a:spLocks noChangeShapeType="1"/>
          </p:cNvSpPr>
          <p:nvPr/>
        </p:nvSpPr>
        <p:spPr bwMode="auto">
          <a:xfrm>
            <a:off x="6680894" y="3226441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AutoShape 1"/>
          <p:cNvSpPr>
            <a:spLocks noChangeShapeType="1"/>
          </p:cNvSpPr>
          <p:nvPr/>
        </p:nvSpPr>
        <p:spPr bwMode="auto">
          <a:xfrm flipH="1">
            <a:off x="5059938" y="3860490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AutoShape 1"/>
          <p:cNvSpPr>
            <a:spLocks noChangeShapeType="1"/>
          </p:cNvSpPr>
          <p:nvPr/>
        </p:nvSpPr>
        <p:spPr bwMode="auto">
          <a:xfrm flipH="1">
            <a:off x="6479400" y="3863351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AutoShape 1"/>
          <p:cNvSpPr>
            <a:spLocks noChangeShapeType="1"/>
          </p:cNvSpPr>
          <p:nvPr/>
        </p:nvSpPr>
        <p:spPr bwMode="auto">
          <a:xfrm flipH="1">
            <a:off x="7687436" y="3860490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AutoShape 1"/>
          <p:cNvSpPr>
            <a:spLocks noChangeShapeType="1"/>
          </p:cNvSpPr>
          <p:nvPr/>
        </p:nvSpPr>
        <p:spPr bwMode="auto">
          <a:xfrm flipH="1">
            <a:off x="9074067" y="3849060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987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Roll Rate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95</a:t>
            </a:fld>
            <a:endParaRPr lang="en-US" sz="1400" dirty="0"/>
          </a:p>
        </p:txBody>
      </p:sp>
      <p:sp>
        <p:nvSpPr>
          <p:cNvPr id="193543" name="AutoShape 7"/>
          <p:cNvSpPr>
            <a:spLocks noChangeShapeType="1"/>
          </p:cNvSpPr>
          <p:nvPr/>
        </p:nvSpPr>
        <p:spPr bwMode="auto">
          <a:xfrm>
            <a:off x="4238612" y="3500438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537" name="AutoShape 1"/>
          <p:cNvSpPr>
            <a:spLocks noChangeShapeType="1"/>
          </p:cNvSpPr>
          <p:nvPr/>
        </p:nvSpPr>
        <p:spPr bwMode="auto">
          <a:xfrm flipH="1">
            <a:off x="4238612" y="4143380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7"/>
          <p:cNvSpPr>
            <a:spLocks noChangeShapeType="1"/>
          </p:cNvSpPr>
          <p:nvPr/>
        </p:nvSpPr>
        <p:spPr bwMode="auto">
          <a:xfrm>
            <a:off x="9525024" y="3500438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7"/>
          <p:cNvSpPr>
            <a:spLocks noChangeShapeType="1"/>
          </p:cNvSpPr>
          <p:nvPr/>
        </p:nvSpPr>
        <p:spPr bwMode="auto">
          <a:xfrm>
            <a:off x="8239140" y="3500438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7"/>
          <p:cNvSpPr>
            <a:spLocks noChangeShapeType="1"/>
          </p:cNvSpPr>
          <p:nvPr/>
        </p:nvSpPr>
        <p:spPr bwMode="auto">
          <a:xfrm>
            <a:off x="5738810" y="3429000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7"/>
          <p:cNvSpPr>
            <a:spLocks noChangeShapeType="1"/>
          </p:cNvSpPr>
          <p:nvPr/>
        </p:nvSpPr>
        <p:spPr bwMode="auto">
          <a:xfrm>
            <a:off x="7096132" y="3429000"/>
            <a:ext cx="285752" cy="285752"/>
          </a:xfrm>
          <a:prstGeom prst="straightConnector1">
            <a:avLst/>
          </a:prstGeom>
          <a:noFill/>
          <a:ln w="57150">
            <a:solidFill>
              <a:srgbClr val="548DD4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"/>
          <p:cNvSpPr>
            <a:spLocks noChangeShapeType="1"/>
          </p:cNvSpPr>
          <p:nvPr/>
        </p:nvSpPr>
        <p:spPr bwMode="auto">
          <a:xfrm flipH="1">
            <a:off x="5595934" y="4214818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1"/>
          <p:cNvSpPr>
            <a:spLocks noChangeShapeType="1"/>
          </p:cNvSpPr>
          <p:nvPr/>
        </p:nvSpPr>
        <p:spPr bwMode="auto">
          <a:xfrm flipH="1">
            <a:off x="6881818" y="4214818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"/>
          <p:cNvSpPr>
            <a:spLocks noChangeShapeType="1"/>
          </p:cNvSpPr>
          <p:nvPr/>
        </p:nvSpPr>
        <p:spPr bwMode="auto">
          <a:xfrm flipH="1">
            <a:off x="8024826" y="4214818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1"/>
          <p:cNvSpPr>
            <a:spLocks noChangeShapeType="1"/>
          </p:cNvSpPr>
          <p:nvPr/>
        </p:nvSpPr>
        <p:spPr bwMode="auto">
          <a:xfrm flipH="1">
            <a:off x="9310710" y="4143380"/>
            <a:ext cx="357190" cy="285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AB82CE3-7A9A-4A75-B54E-D453F95EB600}"/>
              </a:ext>
            </a:extLst>
          </p:cNvPr>
          <p:cNvGraphicFramePr>
            <a:graphicFrameLocks noGrp="1"/>
          </p:cNvGraphicFramePr>
          <p:nvPr/>
        </p:nvGraphicFramePr>
        <p:xfrm>
          <a:off x="1381124" y="1527896"/>
          <a:ext cx="9144000" cy="4516587"/>
        </p:xfrm>
        <a:graphic>
          <a:graphicData uri="http://schemas.openxmlformats.org/drawingml/2006/table">
            <a:tbl>
              <a:tblPr/>
              <a:tblGrid>
                <a:gridCol w="1943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9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5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4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64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Bulan/tahun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Current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1-30 hari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31-60 hari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61-180 hari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181-365 hari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&gt; 365 hari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771"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Jan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Feb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42%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54%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Mar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44%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62%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Apr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45%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Mei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43%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Jun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64%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84%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Jul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Agt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72%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82%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Sep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54%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Oct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Nop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 Dec 2011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78%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Rata-rata roll rate 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22.50%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40.50%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50.50%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67.50%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80.00%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100.00%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3322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/>
              <a:t>Roll Rate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198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96</a:t>
            </a:fld>
            <a:endParaRPr lang="en-US" sz="1400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C3F9CB0-C3BB-4F91-8E95-B01F240E3207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785926"/>
          <a:ext cx="9144000" cy="2660142"/>
        </p:xfrm>
        <a:graphic>
          <a:graphicData uri="http://schemas.openxmlformats.org/drawingml/2006/table">
            <a:tbl>
              <a:tblPr/>
              <a:tblGrid>
                <a:gridCol w="1930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9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Umur Piutang 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 Penurunan Nilai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Perhitungan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Current 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2.48%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22.50%*40,50%*50.50%*65.50%*80.00%*100%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1-30 hari 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11.04%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40.50%*50.50%*65.50%*80.00%*100%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31-60 hari 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27.27%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50.50%*65.50%*80.00%*100%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61-180 hari 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54.00%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65.50%*80.00%*100%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181-365 hari 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80.00%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80.00%*100%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&gt; 365 hari 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100.00%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100.00%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F64FB228-71EB-447E-898C-3BE5014055D4}"/>
              </a:ext>
            </a:extLst>
          </p:cNvPr>
          <p:cNvSpPr/>
          <p:nvPr/>
        </p:nvSpPr>
        <p:spPr>
          <a:xfrm>
            <a:off x="1371600" y="4739489"/>
            <a:ext cx="9296400" cy="1323439"/>
          </a:xfrm>
          <a:prstGeom prst="rect">
            <a:avLst/>
          </a:prstGeom>
          <a:solidFill>
            <a:srgbClr val="FFE6E2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US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roll rate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rata-rata per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tertagih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masing-masing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mengalikan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prosentase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tertagih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setelahnya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digunakan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untuk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kolektif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5914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91800" y="417742"/>
            <a:ext cx="8008400" cy="7944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ECL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71EB55-2BE5-6D42-9708-191A55A6D9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3606" y="1505650"/>
            <a:ext cx="7181193" cy="4858583"/>
          </a:xfrm>
        </p:spPr>
        <p:txBody>
          <a:bodyPr/>
          <a:lstStyle/>
          <a:p>
            <a:pPr marL="342900" indent="-342900"/>
            <a:r>
              <a:rPr lang="en-US" dirty="0"/>
              <a:t>Hasil Roll Rate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piutang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data masa </a:t>
            </a:r>
            <a:r>
              <a:rPr lang="en-US" dirty="0" err="1"/>
              <a:t>kini</a:t>
            </a:r>
            <a:r>
              <a:rPr lang="en-US" dirty="0"/>
              <a:t> dan masa </a:t>
            </a:r>
            <a:r>
              <a:rPr lang="en-US" dirty="0" err="1"/>
              <a:t>lalu</a:t>
            </a:r>
            <a:r>
              <a:rPr lang="en-US" dirty="0"/>
              <a:t>.</a:t>
            </a:r>
          </a:p>
          <a:p>
            <a:pPr marL="342900" indent="-342900"/>
            <a:r>
              <a:rPr lang="en-US" dirty="0"/>
              <a:t>Data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diperbaharui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data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.</a:t>
            </a:r>
          </a:p>
          <a:p>
            <a:pPr marL="342900" indent="-342900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ECL, </a:t>
            </a:r>
            <a:r>
              <a:rPr lang="en-US" dirty="0" err="1"/>
              <a:t>nilai</a:t>
            </a:r>
            <a:r>
              <a:rPr lang="en-US" dirty="0"/>
              <a:t> Roll rate </a:t>
            </a:r>
            <a:r>
              <a:rPr lang="en-US" dirty="0" err="1"/>
              <a:t>diadjust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forward looking:</a:t>
            </a:r>
          </a:p>
          <a:p>
            <a:pPr marL="800100" lvl="1" indent="-349250"/>
            <a:r>
              <a:rPr lang="en-US" dirty="0" err="1"/>
              <a:t>Meregresikan</a:t>
            </a:r>
            <a:r>
              <a:rPr lang="en-US" dirty="0"/>
              <a:t> data roll rate </a:t>
            </a:r>
            <a:r>
              <a:rPr lang="en-US" dirty="0" err="1"/>
              <a:t>bulanan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1-2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makro</a:t>
            </a:r>
            <a:r>
              <a:rPr lang="en-US" dirty="0"/>
              <a:t> yang </a:t>
            </a:r>
            <a:r>
              <a:rPr lang="en-US" dirty="0" err="1"/>
              <a:t>diprediksi</a:t>
            </a:r>
            <a:r>
              <a:rPr lang="en-US" dirty="0"/>
              <a:t> </a:t>
            </a:r>
            <a:r>
              <a:rPr lang="en-US" dirty="0" err="1"/>
              <a:t>berpengaruh</a:t>
            </a:r>
            <a:r>
              <a:rPr lang="en-US" dirty="0"/>
              <a:t>. Hasil </a:t>
            </a:r>
            <a:r>
              <a:rPr lang="en-US" dirty="0" err="1"/>
              <a:t>regresi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. Setelah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estimasi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data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error </a:t>
            </a:r>
            <a:r>
              <a:rPr lang="en-US" dirty="0" err="1"/>
              <a:t>dari</a:t>
            </a:r>
            <a:r>
              <a:rPr lang="en-US" dirty="0"/>
              <a:t> model. Jika </a:t>
            </a:r>
            <a:r>
              <a:rPr lang="en-US" dirty="0" err="1"/>
              <a:t>errornya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model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prediksi</a:t>
            </a:r>
            <a:r>
              <a:rPr lang="en-US" dirty="0"/>
              <a:t>.</a:t>
            </a:r>
          </a:p>
          <a:p>
            <a:pPr marL="800100" lvl="1" indent="-349250"/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sensitivitas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scenario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makro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data </a:t>
            </a:r>
            <a:r>
              <a:rPr lang="en-US" dirty="0" err="1"/>
              <a:t>historis</a:t>
            </a:r>
            <a:endParaRPr lang="en-US" dirty="0"/>
          </a:p>
          <a:p>
            <a:pPr marL="1257117" lvl="1" indent="-342900"/>
            <a:endParaRPr lang="en-US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97</a:t>
            </a:fld>
            <a:endParaRPr lang="en-US" sz="1400" dirty="0"/>
          </a:p>
        </p:txBody>
      </p:sp>
      <p:pic>
        <p:nvPicPr>
          <p:cNvPr id="6" name="Picture 5" descr="Icon&#10;&#10;Description automatically generated with medium confidence">
            <a:extLst>
              <a:ext uri="{FF2B5EF4-FFF2-40B4-BE49-F238E27FC236}">
                <a16:creationId xmlns:a16="http://schemas.microsoft.com/office/drawing/2014/main" id="{31315793-D56E-F148-9566-272840654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972791"/>
            <a:ext cx="33528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3295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546;p11">
            <a:extLst>
              <a:ext uri="{FF2B5EF4-FFF2-40B4-BE49-F238E27FC236}">
                <a16:creationId xmlns:a16="http://schemas.microsoft.com/office/drawing/2014/main" id="{FCE80DCC-6E84-DA40-BCCA-6567EA1261FF}"/>
              </a:ext>
            </a:extLst>
          </p:cNvPr>
          <p:cNvGrpSpPr/>
          <p:nvPr/>
        </p:nvGrpSpPr>
        <p:grpSpPr>
          <a:xfrm rot="10800000">
            <a:off x="2042265" y="1219200"/>
            <a:ext cx="8107469" cy="4753784"/>
            <a:chOff x="1098425" y="237675"/>
            <a:chExt cx="5358675" cy="5174750"/>
          </a:xfrm>
        </p:grpSpPr>
        <p:sp>
          <p:nvSpPr>
            <p:cNvPr id="9" name="Google Shape;547;p11">
              <a:extLst>
                <a:ext uri="{FF2B5EF4-FFF2-40B4-BE49-F238E27FC236}">
                  <a16:creationId xmlns:a16="http://schemas.microsoft.com/office/drawing/2014/main" id="{E031B7AA-CCA5-774B-8E91-8809033C1C55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" name="Google Shape;548;p11">
              <a:extLst>
                <a:ext uri="{FF2B5EF4-FFF2-40B4-BE49-F238E27FC236}">
                  <a16:creationId xmlns:a16="http://schemas.microsoft.com/office/drawing/2014/main" id="{136C4466-CBE1-5941-B570-CDF38AFBCF7D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" name="Google Shape;549;p11">
              <a:extLst>
                <a:ext uri="{FF2B5EF4-FFF2-40B4-BE49-F238E27FC236}">
                  <a16:creationId xmlns:a16="http://schemas.microsoft.com/office/drawing/2014/main" id="{05A71CBC-58D8-1B4D-8206-073B84E75C23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444D1C4-F409-43E0-B52D-E6477FE50D67}"/>
              </a:ext>
            </a:extLst>
          </p:cNvPr>
          <p:cNvSpPr/>
          <p:nvPr/>
        </p:nvSpPr>
        <p:spPr>
          <a:xfrm>
            <a:off x="3352800" y="3810000"/>
            <a:ext cx="548640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Dwi Martani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- 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+62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81318227080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atau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rgbClr val="F4EBD4">
                  <a:lumMod val="2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3"/>
              </a:rPr>
              <a:t>http://staff.blog.ui.ac.id/martani/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4"/>
              </a:rPr>
              <a:t>http://dwimartani.com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B173C84E-11EB-D540-872D-2CE463360D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54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-228600" y="1753747"/>
            <a:ext cx="13258800" cy="2161761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B990DA8D-FB6E-B444-93B1-FA5A6B52E0DB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98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2742863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Custom 1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EAE83"/>
      </a:accent2>
      <a:accent3>
        <a:srgbClr val="FFD755"/>
      </a:accent3>
      <a:accent4>
        <a:srgbClr val="E8BBED"/>
      </a:accent4>
      <a:accent5>
        <a:srgbClr val="A3ADFF"/>
      </a:accent5>
      <a:accent6>
        <a:srgbClr val="C7DDFF"/>
      </a:accent6>
      <a:hlink>
        <a:srgbClr val="7078C0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4" id="{5CE65898-06A3-0B41-87BE-87005E539C57}" vid="{BF0FC2CF-8719-084B-930C-FA3B4B49B98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Theme4</Template>
  <TotalTime>19316</TotalTime>
  <Words>8368</Words>
  <Application>Microsoft Office PowerPoint</Application>
  <PresentationFormat>Widescreen</PresentationFormat>
  <Paragraphs>1432</Paragraphs>
  <Slides>98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10" baseType="lpstr">
      <vt:lpstr>Arial</vt:lpstr>
      <vt:lpstr>Barlow</vt:lpstr>
      <vt:lpstr>Barlow Semi Condensed</vt:lpstr>
      <vt:lpstr>Barlow Semi Condensed Medium</vt:lpstr>
      <vt:lpstr>Calibri</vt:lpstr>
      <vt:lpstr>Cambria Math</vt:lpstr>
      <vt:lpstr>Fjalla One</vt:lpstr>
      <vt:lpstr>Times New Roman</vt:lpstr>
      <vt:lpstr>Trebuchet MS</vt:lpstr>
      <vt:lpstr>Verdana</vt:lpstr>
      <vt:lpstr>Wingdings</vt:lpstr>
      <vt:lpstr>Theme4</vt:lpstr>
      <vt:lpstr>PSAK 109  Instrumen Keuangan</vt:lpstr>
      <vt:lpstr>PowerPoint Presentation</vt:lpstr>
      <vt:lpstr>Agenda</vt:lpstr>
      <vt:lpstr>PENGATURAN INSTRUMEN KEUANGAN DALAM PSAK</vt:lpstr>
      <vt:lpstr>Instrumen Keuangan PSAK 232, 71, 60 </vt:lpstr>
      <vt:lpstr>Klasifikasi Instrumen Keuangan – PSAK 232 </vt:lpstr>
      <vt:lpstr>Instrumen Keuangan</vt:lpstr>
      <vt:lpstr>PSAK 107  –  Instrumen Keuangan Pengungkapan</vt:lpstr>
      <vt:lpstr>PSAK 109 Instrumen Keuangan</vt:lpstr>
      <vt:lpstr>Ringkasan Perubahan Pokok PSAK 109 Instrumen Keuangan</vt:lpstr>
      <vt:lpstr>PSAK 109 Instrumen Keuangan</vt:lpstr>
      <vt:lpstr>PSAK 109 KLASIFIKASI</vt:lpstr>
      <vt:lpstr>Ruang Lingkup</vt:lpstr>
      <vt:lpstr>Ruang Lingkup</vt:lpstr>
      <vt:lpstr>Pengakuan Awal</vt:lpstr>
      <vt:lpstr>Pembelian atau Penjualan Reguler Aset Keuangan</vt:lpstr>
      <vt:lpstr>Penghentian Pengakuan Aset Keuangan </vt:lpstr>
      <vt:lpstr>Penghentian Pengakuan Aset Keuangan </vt:lpstr>
      <vt:lpstr>Penghentian Pengakuan Liabilitas Keuangan </vt:lpstr>
      <vt:lpstr>      Klasifikasi – Instrumen Keuangan</vt:lpstr>
      <vt:lpstr>Klasifikasi: Aset Keuangan</vt:lpstr>
      <vt:lpstr>Instrumen Keuangan – Klasifikasi</vt:lpstr>
      <vt:lpstr>Model Bisnis</vt:lpstr>
      <vt:lpstr>Ilustrasi Model Bisnis</vt:lpstr>
      <vt:lpstr>Ilustrasi Arus Kas Kontraktual</vt:lpstr>
      <vt:lpstr>PowerPoint Presentation</vt:lpstr>
      <vt:lpstr>Arus Kas Kontraktual</vt:lpstr>
      <vt:lpstr>Pengujian SPPI dan Model Bisnis</vt:lpstr>
      <vt:lpstr>Aset Keuangan (FVOCI)</vt:lpstr>
      <vt:lpstr>Aset Keuangan (FVTPL)</vt:lpstr>
      <vt:lpstr>Opsi Klasifikasi – Aset Keuangan</vt:lpstr>
      <vt:lpstr>Klasifikasi: Liabilitas Keuangan</vt:lpstr>
      <vt:lpstr>Ketentuan Jumlah Pokok dan Bunga</vt:lpstr>
      <vt:lpstr>Klasifikasi – Liabilitas Keuangan</vt:lpstr>
      <vt:lpstr>Opsi untuk Ditetapkan pada FVTPL</vt:lpstr>
      <vt:lpstr>Klasifikasi Derivatif Melekat</vt:lpstr>
      <vt:lpstr>Reklasifikasi</vt:lpstr>
      <vt:lpstr>Ilustrasi Reklasifikasi (1)</vt:lpstr>
      <vt:lpstr>Ilustrasi Reklasifikasi (2)</vt:lpstr>
      <vt:lpstr>PSAK 109 PENGUKURAN</vt:lpstr>
      <vt:lpstr>PENGUKURAN</vt:lpstr>
      <vt:lpstr>Pengukuran Awal</vt:lpstr>
      <vt:lpstr>Pengukuran setelah Pengakuan Awal Instrumen Keuangan</vt:lpstr>
      <vt:lpstr>Suku Bunga Efektif</vt:lpstr>
      <vt:lpstr>PSAK 109 PENURUNAN NILAI INSTRUMEN KEUANGAN</vt:lpstr>
      <vt:lpstr>Perubahan utama Penurunan Nilai dari PSAK 232</vt:lpstr>
      <vt:lpstr>Ruang Lingkup Penurunan Nilai</vt:lpstr>
      <vt:lpstr>Pendekatan umum</vt:lpstr>
      <vt:lpstr>Penurunan nilai – model baru</vt:lpstr>
      <vt:lpstr>Sumber data dalam mengukur penurunan nilai</vt:lpstr>
      <vt:lpstr>Model Umum Penurunan Nilai</vt:lpstr>
      <vt:lpstr>Pengakuan bunga</vt:lpstr>
      <vt:lpstr>Perhitungan Penurunan Nilai</vt:lpstr>
      <vt:lpstr>Elemen utama dari model penurunan nilai</vt:lpstr>
      <vt:lpstr>Praduga 30 hari</vt:lpstr>
      <vt:lpstr>Pendekatan pengukuran ganda – menerapkan  definisi gagal bayar</vt:lpstr>
      <vt:lpstr>Penilaian kenaikan risiko kredit signifikan</vt:lpstr>
      <vt:lpstr>Penilaian kenaikan risiko kredit signifikan –  RISIKO GAGAL BAYAR</vt:lpstr>
      <vt:lpstr>Pendekatan khusus: Aset keuangan yang dibeli atau  berasal dari aset keuangan memburuk (‘POCI’* assets)</vt:lpstr>
      <vt:lpstr>Pengecualian Risiko Kredit Rendah </vt:lpstr>
      <vt:lpstr>Pengecualian Risiko Kredit Rendah</vt:lpstr>
      <vt:lpstr>Piutang dagang dan piutang sewa dan aset kontrak</vt:lpstr>
      <vt:lpstr>Pendekatan umum atau pendekatan disederhanakan untuk piutang dagang </vt:lpstr>
      <vt:lpstr>Pendekatan Lain</vt:lpstr>
      <vt:lpstr>Basis Individu Vs  Kolektif</vt:lpstr>
      <vt:lpstr>PSAK 109 LINDUNG NILAI</vt:lpstr>
      <vt:lpstr>Ikhtisar</vt:lpstr>
      <vt:lpstr>Instrumen lindung nilai</vt:lpstr>
      <vt:lpstr>Penetapan sebagian dari instrumen lindung nilai</vt:lpstr>
      <vt:lpstr>Item  lindung nilai-eksposur tambahan yang memenuhi kualifikasi</vt:lpstr>
      <vt:lpstr>Komponen risiko dari item  nonfinansial</vt:lpstr>
      <vt:lpstr>Sekelompok item (termasuk posisi neto)</vt:lpstr>
      <vt:lpstr>Eksposur Gabungan</vt:lpstr>
      <vt:lpstr>Eksposur Gabungan</vt:lpstr>
      <vt:lpstr>Investasi dalam ekuitas yang diukur pada FVOCI</vt:lpstr>
      <vt:lpstr>Rebalancing</vt:lpstr>
      <vt:lpstr>Penilaian Efektivitas Lindung Nilai</vt:lpstr>
      <vt:lpstr>Penilaian Efektivitas Lindung Nilai</vt:lpstr>
      <vt:lpstr>Kontrak untuk penggunaan sendiri (own-use)</vt:lpstr>
      <vt:lpstr>Opsi nilai wajar (FVO) untuk eksposur kredit  tertentu</vt:lpstr>
      <vt:lpstr>     Pengungkapan</vt:lpstr>
      <vt:lpstr>Ketentuan Transisi</vt:lpstr>
      <vt:lpstr>ILUSTRASI</vt:lpstr>
      <vt:lpstr>Contoh - 1 </vt:lpstr>
      <vt:lpstr>Contoh - 2</vt:lpstr>
      <vt:lpstr>Contoh - 3</vt:lpstr>
      <vt:lpstr>Contoh – 3 </vt:lpstr>
      <vt:lpstr>PowerPoint Presentation</vt:lpstr>
      <vt:lpstr>Contoh - 4</vt:lpstr>
      <vt:lpstr>Contoh - 5</vt:lpstr>
      <vt:lpstr>Contoh - 5</vt:lpstr>
      <vt:lpstr>Contoh 6</vt:lpstr>
      <vt:lpstr>Contoh 7</vt:lpstr>
      <vt:lpstr>Roll Rate Method</vt:lpstr>
      <vt:lpstr>Roll Rate Method</vt:lpstr>
      <vt:lpstr>Roll Rate Method</vt:lpstr>
      <vt:lpstr>ECL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Dwi Martani</cp:lastModifiedBy>
  <cp:revision>569</cp:revision>
  <cp:lastPrinted>2017-10-11T02:17:52Z</cp:lastPrinted>
  <dcterms:created xsi:type="dcterms:W3CDTF">2017-06-07T14:41:36Z</dcterms:created>
  <dcterms:modified xsi:type="dcterms:W3CDTF">2024-05-07T08:00:37Z</dcterms:modified>
</cp:coreProperties>
</file>